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notesMasterIdLst>
    <p:notesMasterId r:id="rId23"/>
  </p:notesMasterIdLst>
  <p:sldIdLst>
    <p:sldId id="258" r:id="rId2"/>
    <p:sldId id="411" r:id="rId3"/>
    <p:sldId id="414" r:id="rId4"/>
    <p:sldId id="413" r:id="rId5"/>
    <p:sldId id="439" r:id="rId6"/>
    <p:sldId id="421" r:id="rId7"/>
    <p:sldId id="447" r:id="rId8"/>
    <p:sldId id="448" r:id="rId9"/>
    <p:sldId id="446" r:id="rId10"/>
    <p:sldId id="451" r:id="rId11"/>
    <p:sldId id="450" r:id="rId12"/>
    <p:sldId id="440" r:id="rId13"/>
    <p:sldId id="453" r:id="rId14"/>
    <p:sldId id="454" r:id="rId15"/>
    <p:sldId id="452" r:id="rId16"/>
    <p:sldId id="455" r:id="rId17"/>
    <p:sldId id="456" r:id="rId18"/>
    <p:sldId id="457" r:id="rId19"/>
    <p:sldId id="433" r:id="rId20"/>
    <p:sldId id="442" r:id="rId21"/>
    <p:sldId id="458" r:id="rId22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4E1F"/>
    <a:srgbClr val="0432FF"/>
    <a:srgbClr val="FFC100"/>
    <a:srgbClr val="CADBE5"/>
    <a:srgbClr val="6F787E"/>
    <a:srgbClr val="28AF92"/>
    <a:srgbClr val="4C6948"/>
    <a:srgbClr val="B8C76F"/>
    <a:srgbClr val="08A886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85" autoAdjust="0"/>
    <p:restoredTop sz="94660"/>
  </p:normalViewPr>
  <p:slideViewPr>
    <p:cSldViewPr snapToGrid="0" showGuides="1">
      <p:cViewPr varScale="1">
        <p:scale>
          <a:sx n="184" d="100"/>
          <a:sy n="184" d="100"/>
        </p:scale>
        <p:origin x="192" y="208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F20BB-189F-4998-8561-0D73DE4141AB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ACE3E-2409-4AD9-8657-F20B1F341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0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tiff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tiff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27FBA1BE-8C21-4B94-BD1C-A18AE16732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13379" b="6884"/>
          <a:stretch/>
        </p:blipFill>
        <p:spPr>
          <a:xfrm>
            <a:off x="7210424" y="1937150"/>
            <a:ext cx="4732141" cy="4663676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41ABC5B-11A7-46AA-9F47-CE2457BE6721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CA51656-CB98-47CC-8A43-FD0C7C690EF2}"/>
              </a:ext>
            </a:extLst>
          </p:cNvPr>
          <p:cNvSpPr/>
          <p:nvPr userDrawn="1"/>
        </p:nvSpPr>
        <p:spPr>
          <a:xfrm>
            <a:off x="7216122" y="1859082"/>
            <a:ext cx="4841900" cy="47417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756321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756321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360974A-04BD-4FE6-85E3-2026F6847F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AEE6101-5031-41B6-9811-AAC6E73396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FB37D56-A3B0-4264-BB5D-8BC440328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" y="6430455"/>
            <a:ext cx="12191997" cy="4298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0277090" y="6521982"/>
            <a:ext cx="1092523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直接连接符 11"/>
          <p:cNvCxnSpPr>
            <a:cxnSpLocks/>
          </p:cNvCxnSpPr>
          <p:nvPr/>
        </p:nvCxnSpPr>
        <p:spPr>
          <a:xfrm>
            <a:off x="11445105" y="6430455"/>
            <a:ext cx="0" cy="424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E5B416D-315A-45B6-A6D8-60CADF52E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653" y="6493173"/>
            <a:ext cx="652471" cy="32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364343" y="105353"/>
            <a:ext cx="10709894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70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320800" y="105353"/>
            <a:ext cx="1075343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4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1364343" y="105353"/>
            <a:ext cx="1070989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7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keywords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7F11C-36EF-47C2-B374-420941E3121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88853" y="77788"/>
            <a:ext cx="10193547" cy="776287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rgbClr val="C00000"/>
                </a:solidFill>
                <a:latin typeface="+mj-lt"/>
              </a:defRPr>
            </a:lvl1pPr>
            <a:lvl2pPr marL="502920" indent="0">
              <a:buNone/>
              <a:defRPr/>
            </a:lvl2pPr>
          </a:lstStyle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8004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1362974" y="105353"/>
            <a:ext cx="1071126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306286" y="105353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3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320800" y="105353"/>
            <a:ext cx="107534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6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D9403DD-F6F7-4AD1-A700-CD138ABD5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5" y="1232362"/>
            <a:ext cx="7465126" cy="49207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DEEC7A7-C8D3-4AC1-8C27-E0FE0B09B0AA}"/>
              </a:ext>
            </a:extLst>
          </p:cNvPr>
          <p:cNvSpPr txBox="1"/>
          <p:nvPr/>
        </p:nvSpPr>
        <p:spPr>
          <a:xfrm>
            <a:off x="9315450" y="562563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工程效果图</a:t>
            </a:r>
          </a:p>
        </p:txBody>
      </p:sp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1232362"/>
            <a:ext cx="3086100" cy="492078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60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799" y="1277256"/>
            <a:ext cx="4539343" cy="4875893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FB7985-9CDF-41AE-9135-F2492B0B9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96" y="-13273"/>
            <a:ext cx="5664611" cy="68712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DAFF0D-6C90-46CF-BD32-F0A0D3BCD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65" y="5473762"/>
            <a:ext cx="2203686" cy="3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4861F3-13E5-45F5-B254-5E916B335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AF97306-6238-41F4-BBB4-2F0E96B9E3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06EAE2-71C6-441F-BD3B-D335E6207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AA57B0-E397-4C31-B034-D4B594B5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CA51656-CB98-47CC-8A43-FD0C7C690EF2}"/>
              </a:ext>
            </a:extLst>
          </p:cNvPr>
          <p:cNvSpPr/>
          <p:nvPr userDrawn="1"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B4BB99F-624D-438F-A872-B897031E1075}"/>
              </a:ext>
            </a:extLst>
          </p:cNvPr>
          <p:cNvSpPr txBox="1"/>
          <p:nvPr userDrawn="1"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36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3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-11" y="1721746"/>
            <a:ext cx="1219201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3531" y="3938393"/>
            <a:ext cx="7353094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755433" y="4341589"/>
            <a:ext cx="73439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5433" y="4777723"/>
            <a:ext cx="73439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4144379-6A13-4956-B4F5-41114F71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1" y="5791917"/>
            <a:ext cx="1219201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56784279-DE3D-4802-BAB0-9BA908AAE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A19F85C-03C7-4478-9F13-746B66485D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1CE28D0-770B-460A-8168-7632BF52F942}"/>
              </a:ext>
            </a:extLst>
          </p:cNvPr>
          <p:cNvSpPr txBox="1"/>
          <p:nvPr userDrawn="1"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7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27FBA1BE-8C21-4B94-BD1C-A18AE1673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87" y="1154647"/>
            <a:ext cx="4821754" cy="5848873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756321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4144379-6A13-4956-B4F5-41114F71F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756321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56784279-DE3D-4802-BAB0-9BA908AAE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A19F85C-03C7-4478-9F13-746B66485D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37980" y="6041"/>
            <a:ext cx="913331" cy="91474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B9ED144-729A-4819-87BA-7C58ED3723DE}"/>
              </a:ext>
            </a:extLst>
          </p:cNvPr>
          <p:cNvSpPr/>
          <p:nvPr userDrawn="1"/>
        </p:nvSpPr>
        <p:spPr>
          <a:xfrm>
            <a:off x="7216122" y="1859082"/>
            <a:ext cx="4841900" cy="47417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98F3B5-7BC7-4E16-9F68-26E7C85C8961}"/>
              </a:ext>
            </a:extLst>
          </p:cNvPr>
          <p:cNvSpPr txBox="1"/>
          <p:nvPr userDrawn="1"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4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823952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D9E43A2-18B2-4838-AE5C-3ADB7043EA2B}"/>
              </a:ext>
            </a:extLst>
          </p:cNvPr>
          <p:cNvGrpSpPr/>
          <p:nvPr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C08D2CA-66DA-4443-A59B-E81C29B1EC5B}"/>
                </a:ext>
              </a:extLst>
            </p:cNvPr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cxnSpLocks/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D38B9550-2E66-453A-A306-F01117AA0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91" y="3843658"/>
            <a:ext cx="2962231" cy="2100983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823952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48CF694-8301-4504-990B-08E5ABE62CE8}"/>
              </a:ext>
            </a:extLst>
          </p:cNvPr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C874558C-23C8-4D39-8D3F-9C95A97B1491}"/>
                </a:ext>
              </a:extLst>
            </p:cNvPr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456B93F-51AD-433B-9481-2F4C2F3E3D5E}"/>
                </a:ext>
              </a:extLst>
            </p:cNvPr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2" name="流程图: 手动输入 41">
            <a:extLst>
              <a:ext uri="{FF2B5EF4-FFF2-40B4-BE49-F238E27FC236}">
                <a16:creationId xmlns:a16="http://schemas.microsoft.com/office/drawing/2014/main" id="{F7B15B5C-0F14-498E-96D9-B7A218AC3DAD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CD248033-7789-4252-B8DB-480FF72FC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C1C3FA7-7215-4724-AF6B-81DB83FE1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4512C8A-1EC6-49DE-9D6A-0F9A03E08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7CD90B0-53CC-4867-A19E-5043FFFFCD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23466" y="6041"/>
            <a:ext cx="913331" cy="91474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CD6EF00-2B1D-4F61-8D9C-236B367BE950}"/>
              </a:ext>
            </a:extLst>
          </p:cNvPr>
          <p:cNvSpPr txBox="1"/>
          <p:nvPr userDrawn="1"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3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B91D70-8BB0-4ACF-8072-299310382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63" y="0"/>
            <a:ext cx="5362411" cy="6504700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D9E43A2-18B2-4838-AE5C-3ADB7043EA2B}"/>
              </a:ext>
            </a:extLst>
          </p:cNvPr>
          <p:cNvGrpSpPr/>
          <p:nvPr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C08D2CA-66DA-4443-A59B-E81C29B1EC5B}"/>
                </a:ext>
              </a:extLst>
            </p:cNvPr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cxnSpLocks/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182CDDE-4035-4F45-A8C9-C5FC31F37C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851" y="6227079"/>
            <a:ext cx="7512206" cy="4651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DB91757-43B8-4E3B-8AF6-5EBDA59516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3294711" y="1026332"/>
            <a:ext cx="1249185" cy="60464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3A02D2D-6E44-409D-97E7-49EF2AE53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96" y="1015704"/>
            <a:ext cx="1058545" cy="6259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DB61A05-5B97-4335-BEFE-9073400348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2233719" y="883715"/>
            <a:ext cx="913331" cy="91474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2337FF7-5016-44FC-8469-F550E0D55D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82" y="5227019"/>
            <a:ext cx="2203686" cy="302942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65851" y="1967696"/>
            <a:ext cx="751220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CFD71629-DDE3-4884-9546-3E2BE8121CB7}"/>
              </a:ext>
            </a:extLst>
          </p:cNvPr>
          <p:cNvSpPr/>
          <p:nvPr userDrawn="1"/>
        </p:nvSpPr>
        <p:spPr>
          <a:xfrm>
            <a:off x="6682156" y="796150"/>
            <a:ext cx="5396026" cy="5367306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1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D443D13-1219-4697-BC0A-D743702E034B}"/>
              </a:ext>
            </a:extLst>
          </p:cNvPr>
          <p:cNvSpPr/>
          <p:nvPr/>
        </p:nvSpPr>
        <p:spPr>
          <a:xfrm rot="12297228">
            <a:off x="-1285374" y="-408766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rgbClr val="D54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93C6674-ECC5-438E-B36A-464A3E630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2"/>
          <a:stretch>
            <a:fillRect/>
          </a:stretch>
        </p:blipFill>
        <p:spPr>
          <a:xfrm>
            <a:off x="0" y="-1"/>
            <a:ext cx="6367082" cy="6858001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6792686" y="1982210"/>
            <a:ext cx="5022837" cy="1736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348A776C-DB9B-4193-BD0F-2F40062AE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8679511" y="874483"/>
            <a:ext cx="1249185" cy="604649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2686" y="4118003"/>
            <a:ext cx="5022838" cy="3737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92686" y="4521200"/>
            <a:ext cx="5022838" cy="3737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2686" y="4957334"/>
            <a:ext cx="502283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25841875-AE2A-41F6-AB39-9F3978DDF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2" y="6348173"/>
            <a:ext cx="2798774" cy="38474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24E6B98C-DC6F-44CC-A3A6-45E02EDCB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96" y="863855"/>
            <a:ext cx="1058545" cy="625904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8D3A0D69-3515-4796-969F-1637A97D67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7618519" y="731866"/>
            <a:ext cx="913331" cy="914748"/>
          </a:xfrm>
          <a:prstGeom prst="rect">
            <a:avLst/>
          </a:prstGeom>
        </p:spPr>
      </p:pic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C628473-EBA5-483F-AE59-5D5237B5C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685" y="5970123"/>
            <a:ext cx="5022838" cy="5238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D54027"/>
                </a:solidFill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9E703BE5-1AE3-40CE-BC47-223E6E7C03B1}"/>
              </a:ext>
            </a:extLst>
          </p:cNvPr>
          <p:cNvSpPr/>
          <p:nvPr userDrawn="1"/>
        </p:nvSpPr>
        <p:spPr>
          <a:xfrm rot="12297228">
            <a:off x="-1385491" y="-408767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85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05353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49829" y="105353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448414"/>
            <a:ext cx="11152909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0" y="0"/>
            <a:ext cx="12192000" cy="957071"/>
            <a:chOff x="0" y="0"/>
            <a:chExt cx="9144000" cy="957071"/>
          </a:xfrm>
        </p:grpSpPr>
        <p:sp>
          <p:nvSpPr>
            <p:cNvPr id="14" name="矩形 13"/>
            <p:cNvSpPr/>
            <p:nvPr/>
          </p:nvSpPr>
          <p:spPr>
            <a:xfrm>
              <a:off x="875653" y="910943"/>
              <a:ext cx="8268347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0"/>
              <a:ext cx="975360" cy="957071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6299201"/>
            <a:ext cx="12191999" cy="556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050282" y="6361345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3613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314" y="6408726"/>
            <a:ext cx="652471" cy="32485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6587E4C-77C2-4AD7-A9DE-2AA0934B865C}"/>
              </a:ext>
            </a:extLst>
          </p:cNvPr>
          <p:cNvSpPr txBox="1"/>
          <p:nvPr/>
        </p:nvSpPr>
        <p:spPr>
          <a:xfrm>
            <a:off x="5036455" y="6391774"/>
            <a:ext cx="281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BBFAB5-72BA-4FAD-A4F7-BC61BFCA1217}" type="datetime1">
              <a:rPr lang="en-US" altLang="zh-CN" b="1" smtClean="0">
                <a:solidFill>
                  <a:schemeClr val="bg1"/>
                </a:solidFill>
              </a:rPr>
              <a:t>6/29/22</a:t>
            </a:fld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B12549-6B4E-4F0A-BE62-F57F92D83AEE}"/>
              </a:ext>
            </a:extLst>
          </p:cNvPr>
          <p:cNvSpPr txBox="1"/>
          <p:nvPr/>
        </p:nvSpPr>
        <p:spPr>
          <a:xfrm>
            <a:off x="775569" y="6382576"/>
            <a:ext cx="3874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sz="2000" dirty="0">
                <a:solidFill>
                  <a:schemeClr val="bg1"/>
                </a:solidFill>
              </a:rPr>
              <a:t>LEL 2022, ALBA, Jun 26-29, 2022</a:t>
            </a:r>
            <a:endParaRPr lang="zh-CN" altLang="en-US" sz="1800" dirty="0">
              <a:solidFill>
                <a:schemeClr val="bg1"/>
              </a:solidFill>
            </a:endParaRPr>
          </a:p>
          <a:p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959DBAE-39F5-4FA1-8D78-597D656F71E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5" y="67830"/>
            <a:ext cx="1311179" cy="7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699" r:id="rId3"/>
    <p:sldLayoutId id="2147483681" r:id="rId4"/>
    <p:sldLayoutId id="2147483698" r:id="rId5"/>
    <p:sldLayoutId id="2147483697" r:id="rId6"/>
    <p:sldLayoutId id="2147483695" r:id="rId7"/>
    <p:sldLayoutId id="2147483682" r:id="rId8"/>
    <p:sldLayoutId id="2147483694" r:id="rId9"/>
    <p:sldLayoutId id="2147483683" r:id="rId10"/>
    <p:sldLayoutId id="2147483684" r:id="rId11"/>
    <p:sldLayoutId id="2147483685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6" r:id="rId18"/>
    <p:sldLayoutId id="2147483700" r:id="rId19"/>
    <p:sldLayoutId id="2147483687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AF738E-C247-4786-AD35-CA9FC6FE3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59384"/>
            <a:ext cx="7086600" cy="1561391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Swap-out injection using the booster as an accumulator ring at the High Energy Photon Source </a:t>
            </a:r>
            <a:endParaRPr lang="zh-CN" altLang="en-US" sz="4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C94F55E-F9ED-49FD-BE0D-6B6B505BE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360" y="3718847"/>
            <a:ext cx="3804060" cy="749125"/>
          </a:xfrm>
        </p:spPr>
        <p:txBody>
          <a:bodyPr>
            <a:normAutofit/>
          </a:bodyPr>
          <a:lstStyle/>
          <a:p>
            <a:r>
              <a:rPr lang="en-US" altLang="zh-CN" sz="3200" b="1" dirty="0" err="1"/>
              <a:t>Zhe</a:t>
            </a:r>
            <a:r>
              <a:rPr lang="en-US" altLang="zh-CN" sz="3200" b="1" dirty="0"/>
              <a:t> </a:t>
            </a:r>
            <a:r>
              <a:rPr lang="en-US" altLang="zh-CN" sz="3200" b="1" dirty="0" err="1"/>
              <a:t>Duan</a:t>
            </a:r>
            <a:endParaRPr lang="en-US" altLang="zh-CN" sz="3200" b="1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228C99-6564-497B-9321-C33CDD996C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3360" y="5244948"/>
            <a:ext cx="3799308" cy="373753"/>
          </a:xfrm>
        </p:spPr>
        <p:txBody>
          <a:bodyPr>
            <a:noAutofit/>
          </a:bodyPr>
          <a:lstStyle/>
          <a:p>
            <a:r>
              <a:rPr lang="en-US" altLang="zh-CN" sz="2800" b="1" dirty="0"/>
              <a:t>2022.06.29</a:t>
            </a:r>
            <a:endParaRPr lang="zh-CN" altLang="en-US" sz="2800" b="1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A4B38EE-2D5E-4001-B528-F226F51F3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HK" dirty="0"/>
              <a:t>LEL 2022, </a:t>
            </a:r>
            <a:r>
              <a:rPr lang="en-US" altLang="zh-CN" dirty="0"/>
              <a:t>ALBA</a:t>
            </a:r>
            <a:r>
              <a:rPr lang="en-HK" dirty="0"/>
              <a:t>, Jun 26-29, 2022</a:t>
            </a:r>
            <a:endParaRPr lang="zh-CN" altLang="en-US" sz="2000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9BC6F55-B3FA-4041-B64B-435A8E1D538E}"/>
              </a:ext>
            </a:extLst>
          </p:cNvPr>
          <p:cNvSpPr txBox="1">
            <a:spLocks/>
          </p:cNvSpPr>
          <p:nvPr/>
        </p:nvSpPr>
        <p:spPr>
          <a:xfrm>
            <a:off x="7258018" y="1424331"/>
            <a:ext cx="4933982" cy="490444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60" baseline="0">
                <a:solidFill>
                  <a:srgbClr val="A4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sz="1800" dirty="0">
                <a:solidFill>
                  <a:schemeClr val="accent4"/>
                </a:solidFill>
              </a:rPr>
              <a:t>1</a:t>
            </a:r>
            <a:r>
              <a:rPr lang="en-US" altLang="zh-CN" sz="1800" baseline="30000" dirty="0">
                <a:solidFill>
                  <a:schemeClr val="accent4"/>
                </a:solidFill>
              </a:rPr>
              <a:t>st</a:t>
            </a:r>
            <a:r>
              <a:rPr lang="en-US" altLang="zh-CN" sz="1800" dirty="0">
                <a:solidFill>
                  <a:schemeClr val="accent4"/>
                </a:solidFill>
              </a:rPr>
              <a:t> high energy synchrotron radiation facility in China</a:t>
            </a:r>
            <a:endParaRPr lang="zh-CN" altLang="en-US" sz="1800" dirty="0">
              <a:solidFill>
                <a:schemeClr val="accent4"/>
              </a:solidFill>
            </a:endParaRPr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D15EE9CC-EDD5-A54D-972A-4F19DEA6F432}"/>
              </a:ext>
            </a:extLst>
          </p:cNvPr>
          <p:cNvSpPr txBox="1">
            <a:spLocks/>
          </p:cNvSpPr>
          <p:nvPr/>
        </p:nvSpPr>
        <p:spPr>
          <a:xfrm>
            <a:off x="923436" y="4451219"/>
            <a:ext cx="5363063" cy="749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kern="1200" baseline="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/>
              <a:t>Institute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of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High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Energy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Physics,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CAS</a:t>
            </a:r>
          </a:p>
        </p:txBody>
      </p:sp>
    </p:spTree>
    <p:extLst>
      <p:ext uri="{BB962C8B-B14F-4D97-AF65-F5344CB8AC3E}">
        <p14:creationId xmlns:p14="http://schemas.microsoft.com/office/powerpoint/2010/main" val="105517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233C1C-78BD-F24E-9C1B-BD040E541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0755"/>
            <a:ext cx="8403937" cy="1922145"/>
          </a:xfrm>
        </p:spPr>
        <p:txBody>
          <a:bodyPr>
            <a:noAutofit/>
          </a:bodyPr>
          <a:lstStyle/>
          <a:p>
            <a:r>
              <a:rPr lang="en-US" sz="1800" dirty="0"/>
              <a:t> Transient beam loading leads to a variation of RF voltage &amp; phase, and squeeze the RF acceptance</a:t>
            </a:r>
            <a:r>
              <a:rPr lang="en-US" altLang="zh-CN" sz="1800" dirty="0"/>
              <a:t>,</a:t>
            </a:r>
            <a:r>
              <a:rPr lang="zh-CN" altLang="en-US" sz="1800" dirty="0"/>
              <a:t> </a:t>
            </a:r>
            <a:r>
              <a:rPr lang="en-US" altLang="zh-CN" sz="1800" dirty="0"/>
              <a:t>could</a:t>
            </a:r>
            <a:r>
              <a:rPr lang="zh-CN" altLang="en-US" sz="1800" dirty="0"/>
              <a:t> </a:t>
            </a:r>
            <a:r>
              <a:rPr lang="en-US" altLang="zh-CN" sz="1800" dirty="0"/>
              <a:t>lead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beam</a:t>
            </a:r>
            <a:r>
              <a:rPr lang="zh-CN" altLang="en-US" sz="1800" dirty="0"/>
              <a:t> </a:t>
            </a:r>
            <a:r>
              <a:rPr lang="en-US" altLang="zh-CN" sz="1800" dirty="0"/>
              <a:t>loss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injected</a:t>
            </a:r>
            <a:r>
              <a:rPr lang="zh-CN" altLang="en-US" sz="1800" dirty="0"/>
              <a:t> </a:t>
            </a:r>
            <a:r>
              <a:rPr lang="en-US" altLang="zh-CN" sz="1800" dirty="0"/>
              <a:t>bunch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~15nC</a:t>
            </a:r>
            <a:endParaRPr lang="en-US" sz="1800" dirty="0"/>
          </a:p>
          <a:p>
            <a:r>
              <a:rPr lang="en-US" sz="1800" dirty="0"/>
              <a:t> W/ beam loading &amp; active RF feedback, the transmission efficiency is only moderately lower than the case w/o beam loading</a:t>
            </a:r>
          </a:p>
          <a:p>
            <a:r>
              <a:rPr lang="en-US" sz="1800" dirty="0"/>
              <a:t> Optimization in the injected bunch arrival time is helpful to improve the transmission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9A6B03-B67E-D244-94C9-CD18D8C6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Transient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loading</a:t>
            </a:r>
            <a:r>
              <a:rPr lang="zh-CN" altLang="en-US" dirty="0"/>
              <a:t> </a:t>
            </a: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r>
              <a:rPr lang="zh-CN" altLang="en-US" dirty="0"/>
              <a:t> </a:t>
            </a:r>
            <a:r>
              <a:rPr lang="en-US" altLang="zh-CN" dirty="0"/>
              <a:t>injection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41A54-2195-204A-BB05-9AC3C9D9E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37" y="3753434"/>
            <a:ext cx="3559463" cy="2520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DF2C1A-D8BB-D148-932F-C3F1204DF73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37" y="960755"/>
            <a:ext cx="3670300" cy="2722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58DA3-13E2-6443-8853-732B141D141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29" y="2755900"/>
            <a:ext cx="4289872" cy="351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C4343-5092-7948-AE70-26F0EB473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249"/>
            <a:ext cx="3695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9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9F62C-5029-2F4C-8ECF-E26A30F0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End-to-end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injection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F3221-3481-7647-95CE-BF1B0893C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084"/>
            <a:ext cx="6156691" cy="3186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A8F437-FBA9-674C-BD44-0222EDBDF1A6}"/>
              </a:ext>
            </a:extLst>
          </p:cNvPr>
          <p:cNvSpPr txBox="1"/>
          <p:nvPr/>
        </p:nvSpPr>
        <p:spPr>
          <a:xfrm>
            <a:off x="555581" y="1204076"/>
            <a:ext cx="524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(1)</a:t>
            </a:r>
            <a:r>
              <a:rPr lang="zh-CN" altLang="en-US" dirty="0"/>
              <a:t> </a:t>
            </a:r>
            <a:r>
              <a:rPr lang="en-US" altLang="zh-CN" dirty="0"/>
              <a:t>Bunch</a:t>
            </a:r>
            <a:r>
              <a:rPr lang="zh-CN" altLang="en-US" dirty="0"/>
              <a:t> </a:t>
            </a:r>
            <a:r>
              <a:rPr lang="en-US" altLang="zh-CN" dirty="0"/>
              <a:t>recycling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accumulation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C6496-4AFD-3B44-B2C5-38172B991BD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18" y="1577085"/>
            <a:ext cx="5432698" cy="2129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6A132-7906-9D4D-B31F-DCE2D31CD70B}"/>
              </a:ext>
            </a:extLst>
          </p:cNvPr>
          <p:cNvSpPr txBox="1"/>
          <p:nvPr/>
        </p:nvSpPr>
        <p:spPr>
          <a:xfrm>
            <a:off x="6712272" y="1204076"/>
            <a:ext cx="531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(2)</a:t>
            </a:r>
            <a:r>
              <a:rPr lang="zh-CN" altLang="en-US" dirty="0"/>
              <a:t> </a:t>
            </a:r>
            <a:r>
              <a:rPr lang="en-US" altLang="zh-CN" dirty="0"/>
              <a:t>Bunch</a:t>
            </a:r>
            <a:r>
              <a:rPr lang="zh-CN" altLang="en-US" dirty="0"/>
              <a:t> </a:t>
            </a:r>
            <a:r>
              <a:rPr lang="en-US" altLang="zh-CN" dirty="0"/>
              <a:t>recycling</a:t>
            </a:r>
            <a:r>
              <a:rPr lang="zh-CN" altLang="en-US" dirty="0"/>
              <a:t> </a:t>
            </a:r>
            <a:r>
              <a:rPr lang="en-US" altLang="zh-CN" dirty="0"/>
              <a:t>w/o</a:t>
            </a:r>
            <a:r>
              <a:rPr lang="zh-CN" altLang="en-US" dirty="0"/>
              <a:t> </a:t>
            </a:r>
            <a:r>
              <a:rPr lang="en-US" altLang="zh-CN" dirty="0"/>
              <a:t>accumulation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272F6-E375-E84B-8B31-C7B32ECC9F57}"/>
              </a:ext>
            </a:extLst>
          </p:cNvPr>
          <p:cNvSpPr txBox="1"/>
          <p:nvPr/>
        </p:nvSpPr>
        <p:spPr>
          <a:xfrm>
            <a:off x="370069" y="4879031"/>
            <a:ext cx="11283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start</a:t>
            </a:r>
            <a:r>
              <a:rPr lang="zh-CN" altLang="en-US" dirty="0"/>
              <a:t> </a:t>
            </a:r>
            <a:r>
              <a:rPr lang="en-US" altLang="zh-CN" dirty="0"/>
              <a:t>with,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launched</a:t>
            </a:r>
            <a:r>
              <a:rPr lang="zh-CN" altLang="en-US" dirty="0"/>
              <a:t> </a:t>
            </a:r>
            <a:r>
              <a:rPr lang="en-US" altLang="zh-CN" dirty="0"/>
              <a:t>(2)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random</a:t>
            </a:r>
            <a:r>
              <a:rPr lang="zh-CN" altLang="en-US" dirty="0"/>
              <a:t> </a:t>
            </a:r>
            <a:r>
              <a:rPr lang="en-US" altLang="zh-CN" dirty="0"/>
              <a:t>lattice</a:t>
            </a:r>
            <a:r>
              <a:rPr lang="zh-CN" altLang="en-US" dirty="0"/>
              <a:t> </a:t>
            </a:r>
            <a:r>
              <a:rPr lang="en-US" altLang="zh-CN" dirty="0"/>
              <a:t>seeds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seeds,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feeling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transmission</a:t>
            </a:r>
            <a:r>
              <a:rPr lang="zh-CN" altLang="en-US" dirty="0"/>
              <a:t> </a:t>
            </a:r>
            <a:r>
              <a:rPr lang="en-US" altLang="zh-CN" dirty="0"/>
              <a:t>efficiency,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identify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main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conducted</a:t>
            </a:r>
            <a:r>
              <a:rPr lang="zh-CN" altLang="en-US" dirty="0"/>
              <a:t> </a:t>
            </a:r>
            <a:r>
              <a:rPr lang="en-US" altLang="zh-CN" dirty="0"/>
              <a:t>(1)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typical</a:t>
            </a:r>
            <a:r>
              <a:rPr lang="zh-CN" altLang="en-US" dirty="0"/>
              <a:t> </a:t>
            </a:r>
            <a:r>
              <a:rPr lang="en-US" altLang="zh-CN" dirty="0"/>
              <a:t>cases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comparison.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4098E-45EC-BE49-8BF9-5B47D5C6E0C7}"/>
              </a:ext>
            </a:extLst>
          </p:cNvPr>
          <p:cNvSpPr txBox="1"/>
          <p:nvPr/>
        </p:nvSpPr>
        <p:spPr>
          <a:xfrm>
            <a:off x="457200" y="5883639"/>
            <a:ext cx="1149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presented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r>
              <a:rPr lang="en-US" altLang="zh-CN" dirty="0"/>
              <a:t>results,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dedicated</a:t>
            </a:r>
            <a:r>
              <a:rPr lang="zh-CN" altLang="en-US" dirty="0"/>
              <a:t> </a:t>
            </a:r>
            <a:r>
              <a:rPr lang="en-US" altLang="zh-CN" dirty="0"/>
              <a:t>scan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deviation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included,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to-do</a:t>
            </a:r>
            <a:r>
              <a:rPr lang="zh-CN" altLang="en-US" dirty="0"/>
              <a:t> </a:t>
            </a:r>
            <a:r>
              <a:rPr lang="en-US" altLang="zh-CN" dirty="0"/>
              <a:t>list.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99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E1E61C-292F-D749-A757-AD374E0F0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35" y="1105254"/>
            <a:ext cx="9493809" cy="1960236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 Thorough modeling of machine imperfection</a:t>
            </a:r>
          </a:p>
          <a:p>
            <a:pPr lvl="1"/>
            <a:r>
              <a:rPr lang="en-US" altLang="en-US" sz="2000" dirty="0"/>
              <a:t>Realistic lattice error modeling and correction,  50 random lattice seeds</a:t>
            </a:r>
          </a:p>
          <a:p>
            <a:pPr lvl="1"/>
            <a:r>
              <a:rPr lang="en-US" altLang="en-US" sz="2000" dirty="0"/>
              <a:t>Kicker amplitude &amp; time jitter,   power supply ripple,  25 random jitter seeds</a:t>
            </a:r>
          </a:p>
          <a:p>
            <a:r>
              <a:rPr lang="en-US" altLang="en-US" sz="2000" dirty="0"/>
              <a:t> Almost perfect transmission efficiency is anticipated in nominal operation conditions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AA4930-C8FD-6B4F-A2DE-D2734AA3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  <a:r>
              <a:rPr lang="en-US" altLang="zh-CN" dirty="0"/>
              <a:t>s</a:t>
            </a:r>
            <a:r>
              <a:rPr lang="en-US" dirty="0"/>
              <a:t> for high-brightness mode</a:t>
            </a:r>
            <a:r>
              <a:rPr lang="zh-CN" altLang="en-US" dirty="0"/>
              <a:t> </a:t>
            </a:r>
            <a:r>
              <a:rPr lang="en-US" altLang="zh-CN" dirty="0"/>
              <a:t>(1.33nC)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616F0-8557-7E43-B23D-A15CBEB314A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10" y="4159770"/>
            <a:ext cx="2735705" cy="2126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A08BD-B347-0B48-A56D-CE68358752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7383"/>
            <a:ext cx="2930577" cy="2250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DCEC4-ABFE-5A41-8CBE-37B2F6C233DF}"/>
              </a:ext>
            </a:extLst>
          </p:cNvPr>
          <p:cNvSpPr txBox="1"/>
          <p:nvPr/>
        </p:nvSpPr>
        <p:spPr>
          <a:xfrm>
            <a:off x="739898" y="51943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Booster injection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55A4C-FEDA-6E4F-8590-99612CC9A39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19" y="3987382"/>
            <a:ext cx="3135509" cy="2299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28117-BEB6-224F-823E-18C1B654DB55}"/>
              </a:ext>
            </a:extLst>
          </p:cNvPr>
          <p:cNvSpPr txBox="1"/>
          <p:nvPr/>
        </p:nvSpPr>
        <p:spPr>
          <a:xfrm>
            <a:off x="4164109" y="5378966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Ring injection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AB210E-C0ED-B644-B85F-F9E88FAD4C2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0" y="4001436"/>
            <a:ext cx="2811597" cy="2285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9151FC-8EC4-8A4C-A9B1-720E9F9B891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45" y="948835"/>
            <a:ext cx="2482992" cy="1544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7DF97D-A207-5F4E-B5C5-17895226F65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23" y="2492943"/>
            <a:ext cx="2435614" cy="16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1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F23B35-8440-9849-8702-116E4679F66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70" y="3526913"/>
            <a:ext cx="3690720" cy="2759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F7240B-B029-B14F-A3EA-11E41FD7DC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1" y="3526913"/>
            <a:ext cx="3317428" cy="275958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E1E61C-292F-D749-A757-AD374E0F0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78" y="1112748"/>
            <a:ext cx="11468863" cy="211013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/>
              <a:t> </a:t>
            </a:r>
            <a:r>
              <a:rPr lang="en-US" altLang="en-US" sz="2400" dirty="0"/>
              <a:t>Thorough modeling of machine imperfection</a:t>
            </a:r>
          </a:p>
          <a:p>
            <a:pPr lvl="1"/>
            <a:r>
              <a:rPr lang="en-US" altLang="en-US" sz="2000" dirty="0"/>
              <a:t>Realistic lattice error modeling and correction,  </a:t>
            </a:r>
            <a:r>
              <a:rPr lang="en-US" altLang="zh-CN" sz="2000" dirty="0"/>
              <a:t>2</a:t>
            </a:r>
            <a:r>
              <a:rPr lang="en-US" altLang="en-US" sz="2000" dirty="0"/>
              <a:t>0 random lattice seeds</a:t>
            </a:r>
          </a:p>
          <a:p>
            <a:pPr lvl="1"/>
            <a:r>
              <a:rPr lang="en-US" altLang="en-US" sz="2000" dirty="0"/>
              <a:t>Kicker amplitude &amp; time jitter,   power supply ripple,  </a:t>
            </a:r>
            <a:r>
              <a:rPr lang="en-US" altLang="zh-CN" sz="2000" dirty="0"/>
              <a:t>10</a:t>
            </a:r>
            <a:r>
              <a:rPr lang="en-US" altLang="en-US" sz="2000" dirty="0"/>
              <a:t> random jitter seeds</a:t>
            </a:r>
          </a:p>
          <a:p>
            <a:r>
              <a:rPr lang="en-US" altLang="en-US" sz="2400" dirty="0"/>
              <a:t> L</a:t>
            </a:r>
            <a:r>
              <a:rPr lang="en-US" altLang="zh-CN" sz="2400" dirty="0"/>
              <a:t>ongitudinal</a:t>
            </a:r>
            <a:r>
              <a:rPr lang="zh-CN" altLang="en-US" sz="2400" dirty="0"/>
              <a:t> </a:t>
            </a:r>
            <a:r>
              <a:rPr lang="en-US" altLang="zh-CN" sz="2400" dirty="0"/>
              <a:t>&amp;</a:t>
            </a:r>
            <a:r>
              <a:rPr lang="zh-CN" altLang="en-US" sz="2400" dirty="0"/>
              <a:t> </a:t>
            </a:r>
            <a:r>
              <a:rPr lang="en-US" altLang="zh-CN" sz="2400" dirty="0"/>
              <a:t>vertical</a:t>
            </a:r>
            <a:r>
              <a:rPr lang="zh-CN" altLang="en-US" sz="2400" dirty="0"/>
              <a:t> </a:t>
            </a:r>
            <a:r>
              <a:rPr lang="en-US" altLang="zh-CN" sz="2400" dirty="0"/>
              <a:t>dipole</a:t>
            </a:r>
            <a:r>
              <a:rPr lang="zh-CN" altLang="en-US" sz="2400" dirty="0"/>
              <a:t> </a:t>
            </a:r>
            <a:r>
              <a:rPr lang="en-US" altLang="zh-CN" sz="2400" dirty="0"/>
              <a:t>impedances (see N. Wang’s talk)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ring</a:t>
            </a:r>
            <a:r>
              <a:rPr lang="zh-CN" altLang="en-US" sz="2400" dirty="0"/>
              <a:t> </a:t>
            </a:r>
            <a:r>
              <a:rPr lang="en-US" altLang="zh-CN" sz="2400" dirty="0"/>
              <a:t>&amp;</a:t>
            </a:r>
            <a:r>
              <a:rPr lang="zh-CN" altLang="en-US" sz="2400" dirty="0"/>
              <a:t> </a:t>
            </a:r>
            <a:r>
              <a:rPr lang="en-US" altLang="zh-CN" sz="2400" dirty="0"/>
              <a:t>booster</a:t>
            </a:r>
            <a:r>
              <a:rPr lang="zh-CN" altLang="en-US" sz="2400" dirty="0"/>
              <a:t> </a:t>
            </a:r>
            <a:r>
              <a:rPr lang="en-US" altLang="zh-CN" sz="2400" dirty="0"/>
              <a:t>are</a:t>
            </a:r>
            <a:r>
              <a:rPr lang="zh-CN" altLang="en-US" sz="2400" dirty="0"/>
              <a:t> </a:t>
            </a:r>
            <a:r>
              <a:rPr lang="en-US" altLang="zh-CN" sz="2400" dirty="0"/>
              <a:t>modeled as two lumped elements</a:t>
            </a:r>
            <a:endParaRPr lang="en-US" alt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AA4930-C8FD-6B4F-A2DE-D2734AA3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  <a:r>
              <a:rPr lang="en-US" altLang="zh-CN" dirty="0"/>
              <a:t>s</a:t>
            </a:r>
            <a:r>
              <a:rPr lang="en-US" dirty="0"/>
              <a:t> for high-</a:t>
            </a:r>
            <a:r>
              <a:rPr lang="en-US" altLang="zh-CN" dirty="0"/>
              <a:t>bunch-charge</a:t>
            </a:r>
            <a:r>
              <a:rPr lang="en-US" dirty="0"/>
              <a:t> mode</a:t>
            </a:r>
            <a:r>
              <a:rPr lang="zh-CN" altLang="en-US" dirty="0"/>
              <a:t> </a:t>
            </a:r>
            <a:r>
              <a:rPr lang="en-US" altLang="zh-CN" dirty="0"/>
              <a:t>(14.4nC)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DCEC4-ABFE-5A41-8CBE-37B2F6C233DF}"/>
              </a:ext>
            </a:extLst>
          </p:cNvPr>
          <p:cNvSpPr txBox="1"/>
          <p:nvPr/>
        </p:nvSpPr>
        <p:spPr>
          <a:xfrm>
            <a:off x="1244600" y="51943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Booster injection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28117-BEB6-224F-823E-18C1B654DB55}"/>
              </a:ext>
            </a:extLst>
          </p:cNvPr>
          <p:cNvSpPr txBox="1"/>
          <p:nvPr/>
        </p:nvSpPr>
        <p:spPr>
          <a:xfrm>
            <a:off x="5548442" y="51943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Ring injection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CA558E-063C-D841-8DCF-FD89C311A16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15" y="3635116"/>
            <a:ext cx="3091500" cy="25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85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931D53-05B3-7F41-A515-61453B392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3364"/>
            <a:ext cx="12191999" cy="2975577"/>
          </a:xfrm>
        </p:spPr>
        <p:txBody>
          <a:bodyPr>
            <a:normAutofit fontScale="62500" lnSpcReduction="20000"/>
          </a:bodyPr>
          <a:lstStyle/>
          <a:p>
            <a:r>
              <a:rPr lang="zh-CN" altLang="en-US" dirty="0"/>
              <a:t> </a:t>
            </a:r>
            <a:r>
              <a:rPr lang="en-US" altLang="zh-CN" dirty="0"/>
              <a:t>Booster</a:t>
            </a:r>
            <a:r>
              <a:rPr lang="zh-CN" altLang="en-US" dirty="0"/>
              <a:t> </a:t>
            </a:r>
            <a:r>
              <a:rPr lang="en-US" altLang="zh-CN" dirty="0"/>
              <a:t>RF</a:t>
            </a:r>
            <a:r>
              <a:rPr lang="zh-CN" altLang="en-US" dirty="0"/>
              <a:t> </a:t>
            </a:r>
            <a:r>
              <a:rPr lang="en-US" altLang="zh-CN" dirty="0"/>
              <a:t>acceptance</a:t>
            </a:r>
          </a:p>
          <a:p>
            <a:pPr lvl="1"/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high-dispersion</a:t>
            </a:r>
            <a:r>
              <a:rPr lang="zh-CN" altLang="en-US" dirty="0"/>
              <a:t> </a:t>
            </a:r>
            <a:r>
              <a:rPr lang="en-US" altLang="zh-CN" dirty="0"/>
              <a:t>region,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help</a:t>
            </a:r>
            <a:r>
              <a:rPr lang="zh-CN" altLang="en-US" dirty="0"/>
              <a:t> </a:t>
            </a:r>
            <a:r>
              <a:rPr lang="en-US" altLang="zh-CN" dirty="0"/>
              <a:t>diagnose</a:t>
            </a:r>
          </a:p>
          <a:p>
            <a:pPr lvl="1"/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favored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RF</a:t>
            </a:r>
            <a:r>
              <a:rPr lang="zh-CN" altLang="en-US" dirty="0"/>
              <a:t> </a:t>
            </a:r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drift</a:t>
            </a:r>
            <a:r>
              <a:rPr lang="zh-CN" altLang="en-US" dirty="0"/>
              <a:t> </a:t>
            </a:r>
            <a:r>
              <a:rPr lang="en-US" altLang="zh-CN" dirty="0"/>
              <a:t>within</a:t>
            </a:r>
            <a:r>
              <a:rPr lang="zh-CN" altLang="en-US" dirty="0"/>
              <a:t> </a:t>
            </a:r>
            <a:r>
              <a:rPr lang="en-US" altLang="zh-CN" dirty="0"/>
              <a:t>50</a:t>
            </a:r>
            <a:r>
              <a:rPr lang="zh-CN" altLang="en-US" dirty="0"/>
              <a:t> </a:t>
            </a:r>
            <a:r>
              <a:rPr lang="en-US" altLang="zh-CN" dirty="0" err="1"/>
              <a:t>ps</a:t>
            </a:r>
            <a:endParaRPr lang="en-US" altLang="zh-CN" dirty="0"/>
          </a:p>
          <a:p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injected</a:t>
            </a:r>
            <a:r>
              <a:rPr lang="zh-CN" altLang="en-US" dirty="0"/>
              <a:t> </a:t>
            </a:r>
            <a:r>
              <a:rPr lang="en-US" altLang="zh-CN" dirty="0"/>
              <a:t>particles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captured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high-order</a:t>
            </a:r>
            <a:r>
              <a:rPr lang="zh-CN" altLang="en-US" dirty="0"/>
              <a:t> </a:t>
            </a:r>
            <a:r>
              <a:rPr lang="en-US" altLang="zh-CN" dirty="0"/>
              <a:t>resonance</a:t>
            </a:r>
            <a:r>
              <a:rPr lang="zh-CN" altLang="en-US" dirty="0"/>
              <a:t> </a:t>
            </a:r>
            <a:r>
              <a:rPr lang="en-US" altLang="zh-CN" dirty="0"/>
              <a:t>islands,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lost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  <a:r>
              <a:rPr lang="zh-CN" altLang="en-US" dirty="0"/>
              <a:t> </a:t>
            </a:r>
            <a:r>
              <a:rPr lang="en-US" altLang="zh-CN" dirty="0"/>
              <a:t>bump</a:t>
            </a:r>
            <a:r>
              <a:rPr lang="zh-CN" altLang="en-US" dirty="0"/>
              <a:t> </a:t>
            </a:r>
            <a:r>
              <a:rPr lang="en-US" altLang="zh-CN" dirty="0"/>
              <a:t>rises</a:t>
            </a:r>
          </a:p>
          <a:p>
            <a:pPr lvl="1"/>
            <a:r>
              <a:rPr lang="en-US" altLang="zh-CN" dirty="0"/>
              <a:t>Fine</a:t>
            </a:r>
            <a:r>
              <a:rPr lang="zh-CN" altLang="en-US" dirty="0"/>
              <a:t> </a:t>
            </a:r>
            <a:r>
              <a:rPr lang="en-US" altLang="zh-CN" dirty="0"/>
              <a:t>tuning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working</a:t>
            </a:r>
            <a:r>
              <a:rPr lang="zh-CN" altLang="en-US" dirty="0"/>
              <a:t> </a:t>
            </a:r>
            <a:r>
              <a:rPr lang="en-US" altLang="zh-CN" dirty="0"/>
              <a:t>point,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sextupoles</a:t>
            </a:r>
            <a:endParaRPr lang="en-US" altLang="zh-CN" dirty="0"/>
          </a:p>
          <a:p>
            <a:r>
              <a:rPr lang="zh-CN" altLang="en-US" dirty="0"/>
              <a:t> </a:t>
            </a:r>
            <a:r>
              <a:rPr lang="en-US" altLang="zh-CN" dirty="0"/>
              <a:t>Residual</a:t>
            </a:r>
            <a:r>
              <a:rPr lang="zh-CN" altLang="en-US" dirty="0"/>
              <a:t> </a:t>
            </a:r>
            <a:r>
              <a:rPr lang="en-US" altLang="zh-CN" dirty="0"/>
              <a:t>oscillation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exacerbated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transverse</a:t>
            </a:r>
            <a:r>
              <a:rPr lang="zh-CN" altLang="en-US" dirty="0"/>
              <a:t> </a:t>
            </a:r>
            <a:r>
              <a:rPr lang="en-US" altLang="zh-CN" dirty="0"/>
              <a:t>dipole</a:t>
            </a:r>
            <a:r>
              <a:rPr lang="zh-CN" altLang="en-US" dirty="0"/>
              <a:t> </a:t>
            </a:r>
            <a:r>
              <a:rPr lang="en-US" altLang="zh-CN" dirty="0"/>
              <a:t>impedances,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dramatic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impedance</a:t>
            </a:r>
            <a:r>
              <a:rPr lang="zh-CN" altLang="en-US" dirty="0"/>
              <a:t> </a:t>
            </a:r>
            <a:r>
              <a:rPr lang="en-US" altLang="zh-CN" dirty="0"/>
              <a:t>model.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injection:</a:t>
            </a:r>
            <a:r>
              <a:rPr lang="zh-CN" altLang="en-US" dirty="0"/>
              <a:t> 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shorter</a:t>
            </a:r>
            <a:r>
              <a:rPr lang="zh-CN" altLang="en-US" dirty="0"/>
              <a:t> </a:t>
            </a:r>
            <a:r>
              <a:rPr lang="en-US" altLang="zh-CN" dirty="0"/>
              <a:t>injected</a:t>
            </a:r>
            <a:r>
              <a:rPr lang="zh-CN" altLang="en-US" dirty="0"/>
              <a:t> </a:t>
            </a:r>
            <a:r>
              <a:rPr lang="en-US" altLang="zh-CN" dirty="0"/>
              <a:t>bunch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vulnerable[1]:</a:t>
            </a:r>
            <a:r>
              <a:rPr lang="zh-CN" altLang="en-US" dirty="0"/>
              <a:t>   </a:t>
            </a:r>
            <a:r>
              <a:rPr lang="en-US" altLang="zh-CN" dirty="0"/>
              <a:t>Bunch</a:t>
            </a:r>
            <a:r>
              <a:rPr lang="zh-CN" altLang="en-US" dirty="0"/>
              <a:t> </a:t>
            </a:r>
            <a:r>
              <a:rPr lang="en-US" altLang="zh-CN" dirty="0"/>
              <a:t>lengthening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RF</a:t>
            </a:r>
            <a:r>
              <a:rPr lang="zh-CN" altLang="en-US" dirty="0"/>
              <a:t> </a:t>
            </a:r>
            <a:r>
              <a:rPr lang="en-US" altLang="zh-CN" dirty="0"/>
              <a:t>modulation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potential</a:t>
            </a:r>
            <a:r>
              <a:rPr lang="zh-CN" altLang="en-US" dirty="0"/>
              <a:t> </a:t>
            </a:r>
            <a:r>
              <a:rPr lang="en-US" altLang="zh-CN" dirty="0"/>
              <a:t>mitigation[2,3]</a:t>
            </a:r>
            <a:endParaRPr lang="en-HK" altLang="zh-CN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13CBA-E97C-344F-89CC-2D35EBA1B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Key</a:t>
            </a:r>
            <a:r>
              <a:rPr lang="zh-CN" altLang="en-US" sz="3600" dirty="0"/>
              <a:t> </a:t>
            </a:r>
            <a:r>
              <a:rPr lang="en-US" altLang="zh-CN" sz="3600" dirty="0"/>
              <a:t>beam</a:t>
            </a:r>
            <a:r>
              <a:rPr lang="zh-CN" altLang="en-US" sz="3600" dirty="0"/>
              <a:t> </a:t>
            </a:r>
            <a:r>
              <a:rPr lang="en-US" altLang="zh-CN" sz="3600" dirty="0"/>
              <a:t>loss</a:t>
            </a:r>
            <a:r>
              <a:rPr lang="zh-CN" altLang="en-US" sz="3600" dirty="0"/>
              <a:t> </a:t>
            </a:r>
            <a:r>
              <a:rPr lang="en-US" altLang="zh-CN" sz="3600" dirty="0"/>
              <a:t>mechanisms</a:t>
            </a:r>
            <a:r>
              <a:rPr lang="zh-CN" altLang="en-US" sz="3600" dirty="0"/>
              <a:t> </a:t>
            </a:r>
            <a:r>
              <a:rPr lang="en-US" altLang="zh-CN" sz="3600" dirty="0"/>
              <a:t>and</a:t>
            </a:r>
            <a:r>
              <a:rPr lang="zh-CN" altLang="en-US" sz="3600" dirty="0"/>
              <a:t> </a:t>
            </a:r>
            <a:r>
              <a:rPr lang="en-US" altLang="zh-CN" sz="3600" dirty="0"/>
              <a:t>potential</a:t>
            </a:r>
            <a:r>
              <a:rPr lang="zh-CN" altLang="en-US" sz="3600" dirty="0"/>
              <a:t> </a:t>
            </a:r>
            <a:r>
              <a:rPr lang="en-US" altLang="zh-CN" sz="3600" dirty="0"/>
              <a:t>mitigations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92B52-9CE3-FE48-9198-3B1735D6B2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6" y="3820787"/>
            <a:ext cx="3402767" cy="2189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78786C-CE80-C146-BBF5-4625DBFF1B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64" y="3868211"/>
            <a:ext cx="2480872" cy="2094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4BD64-38EE-D946-B949-54955A2E3BE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47" y="3853657"/>
            <a:ext cx="2383955" cy="2204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D1C542-456D-564E-83A8-CB02EFF3F202}"/>
              </a:ext>
            </a:extLst>
          </p:cNvPr>
          <p:cNvSpPr txBox="1"/>
          <p:nvPr/>
        </p:nvSpPr>
        <p:spPr>
          <a:xfrm>
            <a:off x="247337" y="6058301"/>
            <a:ext cx="11422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Z.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IPAC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2019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TUPGW053.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H.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Xu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NIM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986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(2021)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164658.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[3]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Liang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NIM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1034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(2022)166788.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B52F3-AEF9-094C-9496-72326715E4A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69" y="3853657"/>
            <a:ext cx="2979644" cy="220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9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B91BC-06DF-034D-953F-1EFDE9E9E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220833"/>
            <a:ext cx="11625943" cy="1170097"/>
          </a:xfrm>
        </p:spPr>
        <p:txBody>
          <a:bodyPr>
            <a:normAutofit fontScale="62500" lnSpcReduction="20000"/>
          </a:bodyPr>
          <a:lstStyle/>
          <a:p>
            <a:r>
              <a:rPr lang="zh-CN" altLang="en-US" dirty="0"/>
              <a:t> </a:t>
            </a:r>
            <a:r>
              <a:rPr lang="en-US" altLang="zh-CN" dirty="0"/>
              <a:t>High-charge</a:t>
            </a:r>
            <a:r>
              <a:rPr lang="zh-CN" altLang="en-US" dirty="0"/>
              <a:t> </a:t>
            </a:r>
            <a:r>
              <a:rPr lang="en-US" altLang="zh-CN" dirty="0"/>
              <a:t>injected</a:t>
            </a:r>
            <a:r>
              <a:rPr lang="zh-CN" altLang="en-US" dirty="0"/>
              <a:t> </a:t>
            </a:r>
            <a:r>
              <a:rPr lang="en-US" altLang="zh-CN" dirty="0"/>
              <a:t>bunch</a:t>
            </a:r>
            <a:r>
              <a:rPr lang="zh-CN" altLang="en-US" dirty="0"/>
              <a:t> </a:t>
            </a:r>
            <a:r>
              <a:rPr lang="en-US" altLang="zh-CN" dirty="0"/>
              <a:t>off-axis</a:t>
            </a:r>
            <a:r>
              <a:rPr lang="zh-CN" altLang="en-US" dirty="0"/>
              <a:t> </a:t>
            </a:r>
            <a:r>
              <a:rPr lang="en-US" altLang="zh-CN" dirty="0"/>
              <a:t>injection,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merged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low-charge</a:t>
            </a:r>
            <a:r>
              <a:rPr lang="zh-CN" altLang="en-US" dirty="0"/>
              <a:t> </a:t>
            </a:r>
            <a:r>
              <a:rPr lang="en-US" altLang="zh-CN" dirty="0"/>
              <a:t>stored</a:t>
            </a:r>
            <a:r>
              <a:rPr lang="zh-CN" altLang="en-US" dirty="0"/>
              <a:t> </a:t>
            </a:r>
            <a:r>
              <a:rPr lang="en-US" altLang="zh-CN" dirty="0"/>
              <a:t>bunch</a:t>
            </a:r>
            <a:r>
              <a:rPr lang="zh-CN" altLang="en-US" dirty="0"/>
              <a:t> </a:t>
            </a:r>
            <a:r>
              <a:rPr lang="en-US" altLang="zh-CN" dirty="0"/>
              <a:t>on-axis.</a:t>
            </a:r>
          </a:p>
          <a:p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stored</a:t>
            </a:r>
            <a:r>
              <a:rPr lang="zh-CN" altLang="en-US" dirty="0"/>
              <a:t> </a:t>
            </a:r>
            <a:r>
              <a:rPr lang="en-US" altLang="zh-CN" dirty="0"/>
              <a:t>bunch,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initial</a:t>
            </a:r>
            <a:r>
              <a:rPr lang="zh-CN" altLang="en-US" dirty="0"/>
              <a:t> </a:t>
            </a:r>
            <a:r>
              <a:rPr lang="en-US" altLang="zh-CN" dirty="0"/>
              <a:t>&lt;y&gt;</a:t>
            </a:r>
            <a:r>
              <a:rPr lang="zh-CN" altLang="en-US" dirty="0"/>
              <a:t> </a:t>
            </a:r>
            <a:r>
              <a:rPr lang="en-US" altLang="zh-CN" dirty="0"/>
              <a:t>becomes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endParaRPr lang="en-HK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stored</a:t>
            </a:r>
            <a:r>
              <a:rPr lang="zh-CN" altLang="en-US" dirty="0"/>
              <a:t> </a:t>
            </a:r>
            <a:r>
              <a:rPr lang="en-US" altLang="zh-CN" dirty="0"/>
              <a:t>bunch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excited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short</a:t>
            </a:r>
            <a:r>
              <a:rPr lang="zh-CN" altLang="en-US" dirty="0"/>
              <a:t> </a:t>
            </a:r>
            <a:r>
              <a:rPr lang="en-US" altLang="zh-CN" dirty="0"/>
              <a:t>range</a:t>
            </a:r>
            <a:r>
              <a:rPr lang="zh-CN" altLang="en-US" dirty="0"/>
              <a:t> </a:t>
            </a:r>
            <a:r>
              <a:rPr lang="en-US" altLang="zh-CN" dirty="0" err="1"/>
              <a:t>wakefield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(if</a:t>
            </a:r>
            <a:r>
              <a:rPr lang="zh-CN" altLang="en-US" dirty="0"/>
              <a:t> </a:t>
            </a:r>
            <a:r>
              <a:rPr lang="en-US" altLang="zh-CN" dirty="0"/>
              <a:t>any)</a:t>
            </a:r>
            <a:r>
              <a:rPr lang="zh-CN" altLang="en-US" dirty="0"/>
              <a:t> </a:t>
            </a:r>
            <a:r>
              <a:rPr lang="en-US" altLang="zh-CN" dirty="0"/>
              <a:t>occurs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injected</a:t>
            </a:r>
            <a:r>
              <a:rPr lang="zh-CN" altLang="en-US" dirty="0"/>
              <a:t> </a:t>
            </a:r>
            <a:r>
              <a:rPr lang="en-US" altLang="zh-CN" dirty="0"/>
              <a:t>bunch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C77E09-BA87-D24C-8018-E9AD08DF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accumulation</a:t>
            </a:r>
            <a:r>
              <a:rPr lang="zh-CN" altLang="en-US" dirty="0"/>
              <a:t>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stored</a:t>
            </a:r>
            <a:r>
              <a:rPr lang="zh-CN" altLang="en-US" dirty="0"/>
              <a:t> </a:t>
            </a:r>
            <a:r>
              <a:rPr lang="en-US" altLang="zh-CN" dirty="0"/>
              <a:t>bunch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BA651-8829-AD4F-8195-2B39A87F13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" y="3126921"/>
            <a:ext cx="2930979" cy="313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C3BB7-0BA2-504F-B6C4-76E4101C32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5" y="3126921"/>
            <a:ext cx="2843144" cy="3159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A14E7-1319-BA48-BC63-79DD3592D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36" y="2318655"/>
            <a:ext cx="4951029" cy="3938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6E6BAB-2F24-2244-9213-95F495F9B817}"/>
              </a:ext>
            </a:extLst>
          </p:cNvPr>
          <p:cNvSpPr txBox="1"/>
          <p:nvPr/>
        </p:nvSpPr>
        <p:spPr>
          <a:xfrm>
            <a:off x="1408317" y="3126921"/>
            <a:ext cx="132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Pass-0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1DE2A-66F4-874A-8893-794B116E62A2}"/>
              </a:ext>
            </a:extLst>
          </p:cNvPr>
          <p:cNvSpPr txBox="1"/>
          <p:nvPr/>
        </p:nvSpPr>
        <p:spPr>
          <a:xfrm>
            <a:off x="4506312" y="3091153"/>
            <a:ext cx="132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Pass-1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27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9C68EF-90D0-F64D-B78C-345C2408E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73" y="1160740"/>
            <a:ext cx="11004600" cy="73551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Assume the booster stored bunch of 5 </a:t>
            </a:r>
            <a:r>
              <a:rPr lang="en-US" dirty="0" err="1"/>
              <a:t>nC</a:t>
            </a:r>
            <a:r>
              <a:rPr lang="en-US" dirty="0"/>
              <a:t> </a:t>
            </a:r>
          </a:p>
          <a:p>
            <a:r>
              <a:rPr lang="en-US" dirty="0"/>
              <a:t>The bunch charge accumulation goes like: 0nC -&gt; 5nC -&gt; 10 </a:t>
            </a:r>
            <a:r>
              <a:rPr lang="en-US" dirty="0" err="1"/>
              <a:t>nC</a:t>
            </a:r>
            <a:r>
              <a:rPr lang="en-US" dirty="0"/>
              <a:t> -&gt; 15 </a:t>
            </a:r>
            <a:r>
              <a:rPr lang="en-US" dirty="0" err="1"/>
              <a:t>nC</a:t>
            </a:r>
            <a:r>
              <a:rPr lang="en-US" dirty="0"/>
              <a:t>, to reach a little bit beyond 14.4 </a:t>
            </a:r>
            <a:r>
              <a:rPr lang="en-US" dirty="0" err="1"/>
              <a:t>nC</a:t>
            </a:r>
            <a:r>
              <a:rPr lang="en-US" dirty="0"/>
              <a:t> goal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FDDC85-7FFF-DF41-8EE2-9C70E4A64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Simulations for </a:t>
            </a:r>
            <a:r>
              <a:rPr lang="en-US" altLang="zh-CN" sz="3600" dirty="0"/>
              <a:t>high-bunch-charge</a:t>
            </a:r>
            <a:r>
              <a:rPr lang="zh-CN" altLang="en-US" sz="3600" dirty="0"/>
              <a:t> </a:t>
            </a:r>
            <a:r>
              <a:rPr lang="en-US" altLang="zh-CN" sz="3600" dirty="0"/>
              <a:t>mode</a:t>
            </a:r>
            <a:r>
              <a:rPr lang="zh-CN" altLang="en-US" sz="3600" dirty="0"/>
              <a:t> </a:t>
            </a:r>
            <a:r>
              <a:rPr lang="en-US" altLang="zh-CN" sz="3600" dirty="0"/>
              <a:t>0-&gt;</a:t>
            </a:r>
            <a:r>
              <a:rPr lang="en-US" sz="3600" dirty="0"/>
              <a:t>200 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E6C36-CF23-614D-8B2C-B35DD5772F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7" y="2136098"/>
            <a:ext cx="3353230" cy="2194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B488E-C223-DF45-9732-EEA67AA2E75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7" y="4330506"/>
            <a:ext cx="3353230" cy="1950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50D7E-AD7E-D74A-A348-13D4FAB60F84}"/>
              </a:ext>
            </a:extLst>
          </p:cNvPr>
          <p:cNvSpPr txBox="1"/>
          <p:nvPr/>
        </p:nvSpPr>
        <p:spPr>
          <a:xfrm>
            <a:off x="1582220" y="2835667"/>
            <a:ext cx="2424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5nC</a:t>
            </a:r>
          </a:p>
          <a:p>
            <a:r>
              <a:rPr lang="en-US" dirty="0"/>
              <a:t>Ri</a:t>
            </a:r>
            <a:r>
              <a:rPr lang="en-US" altLang="zh-CN" dirty="0"/>
              <a:t>ng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</a:p>
          <a:p>
            <a:r>
              <a:rPr lang="en-US" altLang="zh-CN" dirty="0"/>
              <a:t>Merge</a:t>
            </a:r>
            <a:r>
              <a:rPr lang="zh-CN" altLang="en-US" dirty="0"/>
              <a:t>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5nC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9110D-FB21-8547-9525-7EC09D7392F0}"/>
              </a:ext>
            </a:extLst>
          </p:cNvPr>
          <p:cNvSpPr txBox="1"/>
          <p:nvPr/>
        </p:nvSpPr>
        <p:spPr>
          <a:xfrm>
            <a:off x="1672976" y="5199293"/>
            <a:ext cx="24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~10nC</a:t>
            </a:r>
          </a:p>
          <a:p>
            <a:r>
              <a:rPr lang="en-US" altLang="zh-CN" dirty="0"/>
              <a:t>Booster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619EA-2BD5-9842-BBA3-A06C563851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63" y="2076138"/>
            <a:ext cx="3193756" cy="2117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4434C-28E7-7B45-AFBA-AAC672E1B5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59" y="4272198"/>
            <a:ext cx="3120359" cy="2008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E44F7C-C20E-E442-9152-2C609CC0701E}"/>
              </a:ext>
            </a:extLst>
          </p:cNvPr>
          <p:cNvSpPr txBox="1"/>
          <p:nvPr/>
        </p:nvSpPr>
        <p:spPr>
          <a:xfrm>
            <a:off x="6922517" y="2835667"/>
            <a:ext cx="2424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10nC</a:t>
            </a:r>
          </a:p>
          <a:p>
            <a:r>
              <a:rPr lang="en-US" dirty="0"/>
              <a:t>Ri</a:t>
            </a:r>
            <a:r>
              <a:rPr lang="en-US" altLang="zh-CN" dirty="0"/>
              <a:t>ng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</a:p>
          <a:p>
            <a:r>
              <a:rPr lang="en-US" altLang="zh-CN" dirty="0"/>
              <a:t>Merge</a:t>
            </a:r>
            <a:r>
              <a:rPr lang="zh-CN" altLang="en-US" dirty="0"/>
              <a:t>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5nC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53A58-D4A0-6A4F-9C1D-BFCBE217592A}"/>
              </a:ext>
            </a:extLst>
          </p:cNvPr>
          <p:cNvSpPr txBox="1"/>
          <p:nvPr/>
        </p:nvSpPr>
        <p:spPr>
          <a:xfrm>
            <a:off x="6922517" y="5238589"/>
            <a:ext cx="24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~15nC</a:t>
            </a:r>
          </a:p>
          <a:p>
            <a:r>
              <a:rPr lang="en-US" altLang="zh-CN" dirty="0"/>
              <a:t>Booster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</a:p>
        </p:txBody>
      </p:sp>
    </p:spTree>
    <p:extLst>
      <p:ext uri="{BB962C8B-B14F-4D97-AF65-F5344CB8AC3E}">
        <p14:creationId xmlns:p14="http://schemas.microsoft.com/office/powerpoint/2010/main" val="3313955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9C68EF-90D0-F64D-B78C-345C2408E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4" y="1160739"/>
            <a:ext cx="11727873" cy="128458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 </a:t>
            </a:r>
            <a:r>
              <a:rPr lang="en-US" altLang="zh-CN" dirty="0"/>
              <a:t>Assume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en-US" dirty="0"/>
              <a:t>ing extracted bunch = 13.14 </a:t>
            </a:r>
            <a:r>
              <a:rPr lang="en-US" dirty="0" err="1"/>
              <a:t>nC</a:t>
            </a:r>
            <a:r>
              <a:rPr lang="en-US" dirty="0"/>
              <a:t>, 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dirty="0"/>
              <a:t>booster stored bunch = 2.75 C</a:t>
            </a:r>
          </a:p>
          <a:p>
            <a:r>
              <a:rPr lang="en-US" dirty="0"/>
              <a:t>To maintain top-up injection, ring-to-booster transmission better than 98.5%, booster-to-ring transmission better than 99.8%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course,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requirements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alleviated, if a larger booster stored bunch charge is assumed.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FDDC85-7FFF-DF41-8EE2-9C70E4A64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Simulations for top-up injection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high-bunch</a:t>
            </a:r>
            <a:r>
              <a:rPr lang="zh-CN" altLang="en-US" sz="3200" dirty="0"/>
              <a:t> </a:t>
            </a:r>
            <a:r>
              <a:rPr lang="en-US" altLang="zh-CN" sz="3200" dirty="0"/>
              <a:t>charge</a:t>
            </a:r>
            <a:r>
              <a:rPr lang="zh-CN" altLang="en-US" sz="3200" dirty="0"/>
              <a:t> </a:t>
            </a:r>
            <a:r>
              <a:rPr lang="en-US" altLang="zh-CN" sz="3200" dirty="0"/>
              <a:t>mode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16D20-D406-6041-AB81-65A2E9E3E7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3" y="2683238"/>
            <a:ext cx="4450546" cy="3537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AFCAC-EA29-CF41-97F1-3E99DB6BB8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70" y="2683238"/>
            <a:ext cx="4518374" cy="353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40A3F-6D13-2F41-83BB-9B91F80BA9D3}"/>
              </a:ext>
            </a:extLst>
          </p:cNvPr>
          <p:cNvSpPr txBox="1"/>
          <p:nvPr/>
        </p:nvSpPr>
        <p:spPr>
          <a:xfrm>
            <a:off x="2229324" y="3102443"/>
            <a:ext cx="225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lat-8</a:t>
            </a:r>
          </a:p>
          <a:p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EA4924-7A4A-E546-AD8D-AC54196E0E37}"/>
              </a:ext>
            </a:extLst>
          </p:cNvPr>
          <p:cNvSpPr txBox="1"/>
          <p:nvPr/>
        </p:nvSpPr>
        <p:spPr>
          <a:xfrm>
            <a:off x="7532361" y="3106387"/>
            <a:ext cx="225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lat-8</a:t>
            </a:r>
          </a:p>
          <a:p>
            <a:r>
              <a:rPr lang="en-US" altLang="zh-CN" dirty="0"/>
              <a:t>Booster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74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B7FCE3-E2AB-0A46-96BE-A5821415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Tentative</a:t>
            </a:r>
            <a:r>
              <a:rPr lang="zh-CN" altLang="en-US" sz="3200" dirty="0"/>
              <a:t> </a:t>
            </a:r>
            <a:r>
              <a:rPr lang="en-US" altLang="zh-CN" sz="3200" dirty="0"/>
              <a:t>commissioning</a:t>
            </a:r>
            <a:r>
              <a:rPr lang="zh-CN" altLang="en-US" sz="3200" dirty="0"/>
              <a:t> </a:t>
            </a:r>
            <a:r>
              <a:rPr lang="en-US" altLang="zh-CN" sz="3200" dirty="0"/>
              <a:t>plan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6</a:t>
            </a:r>
            <a:r>
              <a:rPr lang="zh-CN" altLang="en-US" sz="3200" dirty="0"/>
              <a:t> </a:t>
            </a:r>
            <a:r>
              <a:rPr lang="en-US" altLang="zh-CN" sz="3200" dirty="0"/>
              <a:t>GeV</a:t>
            </a:r>
            <a:r>
              <a:rPr lang="zh-CN" altLang="en-US" sz="3200" dirty="0"/>
              <a:t> </a:t>
            </a:r>
            <a:r>
              <a:rPr lang="en-US" altLang="zh-CN" sz="3200" dirty="0"/>
              <a:t>injection/extraction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8D172-0CB5-9040-9F20-BED13AEEB474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73300C-797F-D148-A78D-320196FBAF04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A3A949-FF18-4542-9E47-3D8BDB4ECAA5}"/>
              </a:ext>
            </a:extLst>
          </p:cNvPr>
          <p:cNvCxnSpPr>
            <a:cxnSpLocks/>
          </p:cNvCxnSpPr>
          <p:nvPr/>
        </p:nvCxnSpPr>
        <p:spPr>
          <a:xfrm>
            <a:off x="7350624" y="1146615"/>
            <a:ext cx="8064" cy="51117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B7E70A-F6DD-2C4C-AB30-91B93DEF33C7}"/>
              </a:ext>
            </a:extLst>
          </p:cNvPr>
          <p:cNvCxnSpPr>
            <a:cxnSpLocks/>
          </p:cNvCxnSpPr>
          <p:nvPr/>
        </p:nvCxnSpPr>
        <p:spPr>
          <a:xfrm>
            <a:off x="7358688" y="1793015"/>
            <a:ext cx="17759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C5921B-2AC8-754D-9ABC-1BC6A26505F8}"/>
              </a:ext>
            </a:extLst>
          </p:cNvPr>
          <p:cNvSpPr txBox="1"/>
          <p:nvPr/>
        </p:nvSpPr>
        <p:spPr>
          <a:xfrm>
            <a:off x="9279147" y="1420899"/>
            <a:ext cx="17182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1.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Booster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extraction</a:t>
            </a:r>
            <a:endParaRPr lang="en-HK" altLang="zh-CN" sz="1400" dirty="0">
              <a:solidFill>
                <a:srgbClr val="0000FF"/>
              </a:solidFill>
            </a:endParaRPr>
          </a:p>
          <a:p>
            <a:r>
              <a:rPr lang="en-US" altLang="zh-CN" sz="1400" dirty="0">
                <a:solidFill>
                  <a:srgbClr val="0000FF"/>
                </a:solidFill>
              </a:rPr>
              <a:t>2.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BR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transport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line</a:t>
            </a:r>
            <a:endParaRPr lang="en-HK" altLang="zh-CN" sz="1400" dirty="0">
              <a:solidFill>
                <a:srgbClr val="0000FF"/>
              </a:solidFill>
            </a:endParaRPr>
          </a:p>
          <a:p>
            <a:r>
              <a:rPr lang="en-US" altLang="zh-CN" sz="1400" dirty="0">
                <a:solidFill>
                  <a:srgbClr val="0000FF"/>
                </a:solidFill>
              </a:rPr>
              <a:t>3.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SR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injection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78B621-799F-0842-A101-4FDE2A5959D3}"/>
              </a:ext>
            </a:extLst>
          </p:cNvPr>
          <p:cNvCxnSpPr>
            <a:cxnSpLocks/>
          </p:cNvCxnSpPr>
          <p:nvPr/>
        </p:nvCxnSpPr>
        <p:spPr>
          <a:xfrm>
            <a:off x="7346434" y="2003474"/>
            <a:ext cx="4566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1CD204-3698-6342-B97E-CB9938EAB3F7}"/>
              </a:ext>
            </a:extLst>
          </p:cNvPr>
          <p:cNvSpPr txBox="1"/>
          <p:nvPr/>
        </p:nvSpPr>
        <p:spPr>
          <a:xfrm>
            <a:off x="7775876" y="1881366"/>
            <a:ext cx="1487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highlight>
                  <a:srgbClr val="FFFF00"/>
                </a:highlight>
              </a:rPr>
              <a:t>Store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in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SR</a:t>
            </a:r>
            <a:endParaRPr lang="en-US" sz="1400" dirty="0">
              <a:highlight>
                <a:srgbClr val="FFFF00"/>
              </a:highligh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10E805-A0F4-E74D-A14D-7FA1B24C1630}"/>
              </a:ext>
            </a:extLst>
          </p:cNvPr>
          <p:cNvCxnSpPr>
            <a:cxnSpLocks/>
          </p:cNvCxnSpPr>
          <p:nvPr/>
        </p:nvCxnSpPr>
        <p:spPr>
          <a:xfrm>
            <a:off x="7340602" y="2345904"/>
            <a:ext cx="18177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06EC9F5-1B95-E040-AAC1-9AB3563A6B03}"/>
              </a:ext>
            </a:extLst>
          </p:cNvPr>
          <p:cNvSpPr txBox="1"/>
          <p:nvPr/>
        </p:nvSpPr>
        <p:spPr>
          <a:xfrm>
            <a:off x="9263032" y="2200756"/>
            <a:ext cx="2009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4.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Multi-bunch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injection</a:t>
            </a:r>
          </a:p>
          <a:p>
            <a:r>
              <a:rPr lang="en-US" altLang="zh-CN" sz="1400" dirty="0">
                <a:solidFill>
                  <a:srgbClr val="0000FF"/>
                </a:solidFill>
              </a:rPr>
              <a:t>5.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SR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extraction</a:t>
            </a:r>
            <a:endParaRPr lang="en-HK" altLang="zh-CN" sz="1400" dirty="0">
              <a:solidFill>
                <a:srgbClr val="0000FF"/>
              </a:solidFill>
            </a:endParaRPr>
          </a:p>
          <a:p>
            <a:r>
              <a:rPr lang="en-US" altLang="zh-CN" sz="1400" dirty="0">
                <a:solidFill>
                  <a:srgbClr val="0000FF"/>
                </a:solidFill>
              </a:rPr>
              <a:t>6.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RB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to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beam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dump</a:t>
            </a:r>
            <a:endParaRPr lang="en-HK" altLang="zh-CN" sz="14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63AA0-634C-5545-9A74-71EE166BCF78}"/>
              </a:ext>
            </a:extLst>
          </p:cNvPr>
          <p:cNvSpPr txBox="1"/>
          <p:nvPr/>
        </p:nvSpPr>
        <p:spPr>
          <a:xfrm>
            <a:off x="8094689" y="1103151"/>
            <a:ext cx="41101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</a:rPr>
              <a:t>Injection/extraction/transport</a:t>
            </a:r>
            <a:r>
              <a:rPr lang="zh-CN" altLang="en-US" sz="1500" dirty="0">
                <a:solidFill>
                  <a:srgbClr val="0000FF"/>
                </a:solidFill>
              </a:rPr>
              <a:t> </a:t>
            </a:r>
            <a:r>
              <a:rPr lang="en-US" altLang="zh-CN" sz="1500" dirty="0">
                <a:solidFill>
                  <a:srgbClr val="0000FF"/>
                </a:solidFill>
              </a:rPr>
              <a:t>line</a:t>
            </a:r>
            <a:r>
              <a:rPr lang="zh-CN" altLang="en-US" sz="1500" dirty="0">
                <a:solidFill>
                  <a:srgbClr val="0000FF"/>
                </a:solidFill>
              </a:rPr>
              <a:t> </a:t>
            </a:r>
            <a:r>
              <a:rPr lang="en-US" altLang="zh-CN" sz="1500" dirty="0">
                <a:solidFill>
                  <a:srgbClr val="0000FF"/>
                </a:solidFill>
              </a:rPr>
              <a:t>commissioning</a:t>
            </a:r>
            <a:endParaRPr lang="en-US" sz="1500" dirty="0">
              <a:solidFill>
                <a:srgbClr val="0000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33E916-E262-4944-8C16-04C137D7D7D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7350243" y="5403709"/>
            <a:ext cx="1726838" cy="1669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741A995-5B5C-124C-A00D-1A0F91965D52}"/>
              </a:ext>
            </a:extLst>
          </p:cNvPr>
          <p:cNvSpPr/>
          <p:nvPr/>
        </p:nvSpPr>
        <p:spPr>
          <a:xfrm>
            <a:off x="9077081" y="5158796"/>
            <a:ext cx="2081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7.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RB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to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booster</a:t>
            </a:r>
          </a:p>
          <a:p>
            <a:r>
              <a:rPr lang="en-US" altLang="zh-CN" sz="1400" dirty="0">
                <a:solidFill>
                  <a:srgbClr val="00B050"/>
                </a:solidFill>
              </a:rPr>
              <a:t>8.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Booster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6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GeV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injection</a:t>
            </a:r>
            <a:endParaRPr lang="en-HK" altLang="zh-CN" sz="14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833480-F1A4-2B4A-9B8F-F69C22B4DA81}"/>
              </a:ext>
            </a:extLst>
          </p:cNvPr>
          <p:cNvSpPr txBox="1"/>
          <p:nvPr/>
        </p:nvSpPr>
        <p:spPr>
          <a:xfrm>
            <a:off x="7803112" y="3538521"/>
            <a:ext cx="21428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highlight>
                  <a:srgbClr val="FFFF00"/>
                </a:highlight>
              </a:rPr>
              <a:t>SR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beam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energy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: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6GeV</a:t>
            </a:r>
            <a:endParaRPr lang="en-HK" altLang="zh-CN" sz="1400" dirty="0">
              <a:highlight>
                <a:srgbClr val="FFFF00"/>
              </a:highlight>
            </a:endParaRPr>
          </a:p>
          <a:p>
            <a:r>
              <a:rPr lang="en-US" altLang="zh-CN" sz="1400" dirty="0">
                <a:highlight>
                  <a:srgbClr val="FFFF00"/>
                </a:highlight>
              </a:rPr>
              <a:t>emittance&lt;100pm</a:t>
            </a:r>
            <a:endParaRPr lang="en-HK" altLang="zh-CN" sz="1400" dirty="0">
              <a:highlight>
                <a:srgbClr val="FFFF00"/>
              </a:highlight>
            </a:endParaRPr>
          </a:p>
          <a:p>
            <a:r>
              <a:rPr lang="en-US" altLang="zh-CN" sz="1400" dirty="0">
                <a:highlight>
                  <a:srgbClr val="FFFF00"/>
                </a:highlight>
              </a:rPr>
              <a:t>Beam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current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100mA</a:t>
            </a:r>
            <a:endParaRPr lang="en-US" sz="1400" dirty="0">
              <a:highlight>
                <a:srgbClr val="FFFF00"/>
              </a:highlight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8AF093-A342-7242-BF0E-61EE195E0BB4}"/>
              </a:ext>
            </a:extLst>
          </p:cNvPr>
          <p:cNvCxnSpPr>
            <a:cxnSpLocks/>
          </p:cNvCxnSpPr>
          <p:nvPr/>
        </p:nvCxnSpPr>
        <p:spPr>
          <a:xfrm>
            <a:off x="7358688" y="3719278"/>
            <a:ext cx="4206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697B6C-5D72-FB42-AC17-6EB465C0C458}"/>
              </a:ext>
            </a:extLst>
          </p:cNvPr>
          <p:cNvSpPr txBox="1"/>
          <p:nvPr/>
        </p:nvSpPr>
        <p:spPr>
          <a:xfrm>
            <a:off x="10190781" y="3225193"/>
            <a:ext cx="2267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0000"/>
                </a:solidFill>
              </a:rPr>
              <a:t>Transmission</a:t>
            </a:r>
            <a:r>
              <a:rPr lang="zh-CN" altLang="en-US" sz="1500" dirty="0">
                <a:solidFill>
                  <a:srgbClr val="FF0000"/>
                </a:solidFill>
              </a:rPr>
              <a:t> </a:t>
            </a:r>
            <a:r>
              <a:rPr lang="en-US" altLang="zh-CN" sz="1500" dirty="0">
                <a:solidFill>
                  <a:srgbClr val="FF0000"/>
                </a:solidFill>
              </a:rPr>
              <a:t>efficiency</a:t>
            </a:r>
          </a:p>
          <a:p>
            <a:r>
              <a:rPr lang="en-US" altLang="zh-CN" sz="1500" dirty="0">
                <a:solidFill>
                  <a:srgbClr val="FF0000"/>
                </a:solidFill>
              </a:rPr>
              <a:t>Optimization</a:t>
            </a:r>
            <a:endParaRPr lang="en-US" sz="15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4F2391-9E48-AE44-B53F-CBB35142FC1A}"/>
              </a:ext>
            </a:extLst>
          </p:cNvPr>
          <p:cNvCxnSpPr>
            <a:cxnSpLocks/>
          </p:cNvCxnSpPr>
          <p:nvPr/>
        </p:nvCxnSpPr>
        <p:spPr>
          <a:xfrm>
            <a:off x="11158998" y="2035254"/>
            <a:ext cx="53645" cy="40282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B7F8D2-9410-6F4D-B238-70194FD9D560}"/>
              </a:ext>
            </a:extLst>
          </p:cNvPr>
          <p:cNvCxnSpPr>
            <a:cxnSpLocks/>
          </p:cNvCxnSpPr>
          <p:nvPr/>
        </p:nvCxnSpPr>
        <p:spPr>
          <a:xfrm>
            <a:off x="7340602" y="2553417"/>
            <a:ext cx="18177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Content Placeholder 4">
            <a:extLst>
              <a:ext uri="{FF2B5EF4-FFF2-40B4-BE49-F238E27FC236}">
                <a16:creationId xmlns:a16="http://schemas.microsoft.com/office/drawing/2014/main" id="{8A6A22B2-DCE3-9246-8825-36902A9A0F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491023"/>
              </p:ext>
            </p:extLst>
          </p:nvPr>
        </p:nvGraphicFramePr>
        <p:xfrm>
          <a:off x="92933" y="1192115"/>
          <a:ext cx="6978350" cy="4816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294">
                  <a:extLst>
                    <a:ext uri="{9D8B030D-6E8A-4147-A177-3AD203B41FA5}">
                      <a16:colId xmlns:a16="http://schemas.microsoft.com/office/drawing/2014/main" val="636156097"/>
                    </a:ext>
                  </a:extLst>
                </a:gridCol>
                <a:gridCol w="2323011">
                  <a:extLst>
                    <a:ext uri="{9D8B030D-6E8A-4147-A177-3AD203B41FA5}">
                      <a16:colId xmlns:a16="http://schemas.microsoft.com/office/drawing/2014/main" val="490569405"/>
                    </a:ext>
                  </a:extLst>
                </a:gridCol>
                <a:gridCol w="2772045">
                  <a:extLst>
                    <a:ext uri="{9D8B030D-6E8A-4147-A177-3AD203B41FA5}">
                      <a16:colId xmlns:a16="http://schemas.microsoft.com/office/drawing/2014/main" val="1774168551"/>
                    </a:ext>
                  </a:extLst>
                </a:gridCol>
              </a:tblGrid>
              <a:tr h="38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Key</a:t>
                      </a:r>
                      <a:r>
                        <a:rPr lang="zh-CN" alt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items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prerequisite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Goal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initial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commissioning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853851"/>
                  </a:ext>
                </a:extLst>
              </a:tr>
              <a:tr h="65152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extraction</a:t>
                      </a:r>
                      <a:endParaRPr lang="en-HK" altLang="zh-CN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capable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providing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H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6GeV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H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0.5nC-1nC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en-HK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Successfully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extraction,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signal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ICT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BPM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@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322380"/>
                  </a:ext>
                </a:extLst>
              </a:tr>
              <a:tr h="53181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transmission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extraction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  <a:endParaRPr lang="en-HK" altLang="zh-CN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0.5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</a:rPr>
                        <a:t>nC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bunch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till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end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187963"/>
                  </a:ext>
                </a:extLst>
              </a:tr>
              <a:tr h="38344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injection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transmission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bunch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till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R04BPM02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946472"/>
                  </a:ext>
                </a:extLst>
              </a:tr>
              <a:tr h="75574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multi-bunch</a:t>
                      </a:r>
                      <a:endParaRPr lang="en-HK" altLang="zh-CN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injection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Stored.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bunch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0.2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</a:rPr>
                        <a:t>nC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lifetime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min.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Inject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into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arbitrary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bucket;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inject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multiple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bunches.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492089"/>
                  </a:ext>
                </a:extLst>
              </a:tr>
              <a:tr h="65152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Ring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extraction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Stable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operation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w/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mA,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lifetime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min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Extraction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bunch,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signal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ICT/BPM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@RB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815859"/>
                  </a:ext>
                </a:extLst>
              </a:tr>
              <a:tr h="38344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RB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dump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Ring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extraction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Transmission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dump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184109"/>
                  </a:ext>
                </a:extLst>
              </a:tr>
              <a:tr h="53181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RB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endParaRPr lang="en-US" sz="1400" b="0" kern="120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RB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dump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  <a:endParaRPr lang="en-US" sz="1400" b="0" kern="120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0.5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 err="1">
                          <a:solidFill>
                            <a:srgbClr val="00B0F0"/>
                          </a:solidFill>
                        </a:rPr>
                        <a:t>nC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single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bunch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till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end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of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RB</a:t>
                      </a:r>
                      <a:endParaRPr lang="en-US" sz="1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922962"/>
                  </a:ext>
                </a:extLst>
              </a:tr>
              <a:tr h="38344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injection</a:t>
                      </a:r>
                      <a:endParaRPr lang="en-US" sz="1400" b="0" kern="120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RB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r>
                        <a:rPr lang="zh-CN" altLang="en-US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  <a:endParaRPr lang="en-US" sz="1400" b="0" kern="120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Achieve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accumulation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in</a:t>
                      </a:r>
                      <a:r>
                        <a:rPr lang="zh-CN" altLang="en-US" sz="14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B0F0"/>
                          </a:solidFill>
                        </a:rPr>
                        <a:t>booster</a:t>
                      </a:r>
                      <a:endParaRPr lang="en-US" sz="1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577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452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5CB0F9-0480-184A-96CD-0E20F779F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4361"/>
            <a:ext cx="12074237" cy="5248639"/>
          </a:xfrm>
        </p:spPr>
        <p:txBody>
          <a:bodyPr>
            <a:normAutofit/>
          </a:bodyPr>
          <a:lstStyle/>
          <a:p>
            <a:r>
              <a:rPr lang="en-US" sz="2400" dirty="0"/>
              <a:t> HEPS adopts swap-out injection with the “booster high-energy accumulation” scheme.</a:t>
            </a:r>
          </a:p>
          <a:p>
            <a:r>
              <a:rPr lang="en-US" altLang="zh-CN" sz="2400" dirty="0"/>
              <a:t> The injection and extraction designs have been finalized, hardware manufacture is under way.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r>
              <a:rPr lang="en-US" altLang="zh-CN" sz="2400" dirty="0"/>
              <a:t> Progress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end-to-end</a:t>
            </a:r>
            <a:r>
              <a:rPr lang="zh-CN" altLang="en-US" sz="2400" dirty="0"/>
              <a:t> </a:t>
            </a:r>
            <a:r>
              <a:rPr lang="en-US" altLang="zh-CN" sz="2400" dirty="0"/>
              <a:t>injection</a:t>
            </a:r>
            <a:r>
              <a:rPr lang="zh-CN" altLang="en-US" sz="2400" dirty="0"/>
              <a:t> </a:t>
            </a:r>
            <a:r>
              <a:rPr lang="en-US" altLang="zh-CN" sz="2400" dirty="0"/>
              <a:t>simulations:</a:t>
            </a:r>
          </a:p>
          <a:p>
            <a:pPr lvl="1"/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near</a:t>
            </a:r>
            <a:r>
              <a:rPr lang="zh-CN" altLang="en-US" sz="1600" dirty="0"/>
              <a:t> </a:t>
            </a:r>
            <a:r>
              <a:rPr lang="en-US" altLang="zh-CN" sz="1600" dirty="0"/>
              <a:t>perfect</a:t>
            </a:r>
            <a:r>
              <a:rPr lang="zh-CN" altLang="en-US" sz="1600" dirty="0"/>
              <a:t> </a:t>
            </a:r>
            <a:r>
              <a:rPr lang="en-US" altLang="zh-CN" sz="1600" dirty="0"/>
              <a:t>transmission</a:t>
            </a:r>
            <a:r>
              <a:rPr lang="zh-CN" altLang="en-US" sz="1600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expected</a:t>
            </a:r>
            <a:r>
              <a:rPr lang="zh-CN" altLang="en-US" sz="1600" dirty="0"/>
              <a:t> </a:t>
            </a:r>
            <a:r>
              <a:rPr lang="en-US" altLang="zh-CN" sz="1600" dirty="0"/>
              <a:t>for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high-brightness</a:t>
            </a:r>
            <a:r>
              <a:rPr lang="zh-CN" altLang="en-US" sz="1600" dirty="0"/>
              <a:t> </a:t>
            </a:r>
            <a:r>
              <a:rPr lang="en-US" altLang="zh-CN" sz="1600" dirty="0"/>
              <a:t>mode</a:t>
            </a:r>
            <a:r>
              <a:rPr lang="zh-CN" altLang="en-US" sz="1600" dirty="0"/>
              <a:t> </a:t>
            </a:r>
            <a:r>
              <a:rPr lang="en-US" altLang="zh-CN" sz="1600" dirty="0"/>
              <a:t>during</a:t>
            </a:r>
            <a:r>
              <a:rPr lang="zh-CN" altLang="en-US" sz="1600" dirty="0"/>
              <a:t> </a:t>
            </a:r>
            <a:r>
              <a:rPr lang="en-US" altLang="zh-CN" sz="1600" dirty="0"/>
              <a:t>nominal</a:t>
            </a:r>
            <a:r>
              <a:rPr lang="zh-CN" altLang="en-US" sz="1600" dirty="0"/>
              <a:t> </a:t>
            </a:r>
            <a:r>
              <a:rPr lang="en-US" altLang="zh-CN" sz="1600" dirty="0"/>
              <a:t>operations.</a:t>
            </a:r>
          </a:p>
          <a:p>
            <a:pPr lvl="1"/>
            <a:r>
              <a:rPr lang="en-US" sz="1600" dirty="0"/>
              <a:t>A high transmission efficiency for the high-bunch-charge mode with the current impedance model.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existence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stored</a:t>
            </a:r>
            <a:r>
              <a:rPr lang="zh-CN" altLang="en-US" sz="1600" dirty="0"/>
              <a:t> </a:t>
            </a:r>
            <a:r>
              <a:rPr lang="en-US" altLang="zh-CN" sz="1600" dirty="0"/>
              <a:t>bunch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booster</a:t>
            </a:r>
            <a:r>
              <a:rPr lang="zh-CN" altLang="en-US" sz="1600" dirty="0"/>
              <a:t> </a:t>
            </a:r>
            <a:r>
              <a:rPr lang="en-US" altLang="zh-CN" sz="1600" dirty="0"/>
              <a:t>seems</a:t>
            </a:r>
            <a:r>
              <a:rPr lang="zh-CN" altLang="en-US" sz="1600" dirty="0"/>
              <a:t> </a:t>
            </a:r>
            <a:r>
              <a:rPr lang="en-US" altLang="zh-CN" sz="1600" dirty="0"/>
              <a:t>not</a:t>
            </a:r>
            <a:r>
              <a:rPr lang="zh-CN" altLang="en-US" sz="1600" dirty="0"/>
              <a:t> </a:t>
            </a:r>
            <a:r>
              <a:rPr lang="en-US" altLang="zh-CN" sz="1600" dirty="0"/>
              <a:t>introduce</a:t>
            </a:r>
            <a:r>
              <a:rPr lang="zh-CN" altLang="en-US" sz="1600" dirty="0"/>
              <a:t> </a:t>
            </a:r>
            <a:r>
              <a:rPr lang="en-US" altLang="zh-CN" sz="1600" dirty="0"/>
              <a:t>negative</a:t>
            </a:r>
            <a:r>
              <a:rPr lang="zh-CN" altLang="en-US" sz="1600" dirty="0"/>
              <a:t> </a:t>
            </a:r>
            <a:r>
              <a:rPr lang="en-US" altLang="zh-CN" sz="1600" dirty="0"/>
              <a:t>effects.</a:t>
            </a:r>
            <a:endParaRPr lang="en-US" sz="1600" dirty="0"/>
          </a:p>
          <a:p>
            <a:pPr lvl="1"/>
            <a:r>
              <a:rPr lang="en-US" sz="1600" dirty="0"/>
              <a:t>The influence of the horizontal dipole impedance will also be evaluated. </a:t>
            </a:r>
            <a:r>
              <a:rPr lang="zh-CN" altLang="en-US" sz="1600" dirty="0"/>
              <a:t> </a:t>
            </a:r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fine</a:t>
            </a:r>
            <a:r>
              <a:rPr lang="zh-CN" altLang="en-US" sz="1600" dirty="0"/>
              <a:t> </a:t>
            </a:r>
            <a:r>
              <a:rPr lang="en-US" altLang="zh-CN" sz="1600" dirty="0"/>
              <a:t>scan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longitudinal</a:t>
            </a:r>
            <a:r>
              <a:rPr lang="zh-CN" altLang="en-US" sz="1600" dirty="0"/>
              <a:t> </a:t>
            </a:r>
            <a:r>
              <a:rPr lang="en-US" altLang="zh-CN" sz="1600" dirty="0"/>
              <a:t>acceptance</a:t>
            </a:r>
            <a:r>
              <a:rPr lang="zh-CN" altLang="en-US" sz="1600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under</a:t>
            </a:r>
            <a:r>
              <a:rPr lang="zh-CN" altLang="en-US" sz="1600" dirty="0"/>
              <a:t> </a:t>
            </a:r>
            <a:r>
              <a:rPr lang="en-US" altLang="zh-CN" sz="1600" dirty="0"/>
              <a:t>way.</a:t>
            </a:r>
          </a:p>
          <a:p>
            <a:pPr lvl="1"/>
            <a:r>
              <a:rPr lang="en-US" altLang="zh-CN" sz="1600" dirty="0"/>
              <a:t>Other</a:t>
            </a:r>
            <a:r>
              <a:rPr lang="zh-CN" altLang="en-US" sz="1600" dirty="0"/>
              <a:t> </a:t>
            </a:r>
            <a:r>
              <a:rPr lang="en-US" altLang="zh-CN" sz="1600" dirty="0"/>
              <a:t>effects</a:t>
            </a:r>
            <a:r>
              <a:rPr lang="zh-CN" altLang="en-US" sz="1600" dirty="0"/>
              <a:t> </a:t>
            </a:r>
            <a:r>
              <a:rPr lang="en-US" altLang="zh-CN" sz="1600" dirty="0"/>
              <a:t>like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transient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 </a:t>
            </a:r>
            <a:r>
              <a:rPr lang="en-US" altLang="zh-CN" sz="1600" dirty="0"/>
              <a:t>loading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SR</a:t>
            </a:r>
            <a:r>
              <a:rPr lang="zh-CN" altLang="en-US" sz="1600" dirty="0"/>
              <a:t> </a:t>
            </a:r>
            <a:r>
              <a:rPr lang="en-US" altLang="zh-CN" sz="1600" dirty="0"/>
              <a:t>injection,</a:t>
            </a:r>
            <a:r>
              <a:rPr lang="zh-CN" altLang="en-US" sz="1600" dirty="0"/>
              <a:t> </a:t>
            </a:r>
            <a:r>
              <a:rPr lang="en-US" altLang="zh-CN" sz="1600" dirty="0"/>
              <a:t>will</a:t>
            </a:r>
            <a:r>
              <a:rPr lang="zh-CN" altLang="en-US" sz="1600" dirty="0"/>
              <a:t> </a:t>
            </a:r>
            <a:r>
              <a:rPr lang="en-US" altLang="zh-CN" sz="1600" dirty="0"/>
              <a:t>also</a:t>
            </a:r>
            <a:r>
              <a:rPr lang="zh-CN" altLang="en-US" sz="1600" dirty="0"/>
              <a:t> </a:t>
            </a:r>
            <a:r>
              <a:rPr lang="en-US" altLang="zh-CN" sz="1600" dirty="0"/>
              <a:t>be</a:t>
            </a:r>
            <a:r>
              <a:rPr lang="zh-CN" altLang="en-US" sz="1600" dirty="0"/>
              <a:t> </a:t>
            </a:r>
            <a:r>
              <a:rPr lang="en-US" altLang="zh-CN" sz="1600" dirty="0"/>
              <a:t>studied.</a:t>
            </a:r>
            <a:endParaRPr lang="en-US" sz="1600" dirty="0"/>
          </a:p>
          <a:p>
            <a:r>
              <a:rPr lang="en-US" sz="2400" dirty="0"/>
              <a:t> Now we are preparing for the commissioning</a:t>
            </a:r>
          </a:p>
          <a:p>
            <a:pPr lvl="1"/>
            <a:r>
              <a:rPr lang="en-US" altLang="zh-CN" sz="1600" dirty="0" err="1"/>
              <a:t>Linac</a:t>
            </a:r>
            <a:r>
              <a:rPr lang="zh-CN" altLang="en-US" sz="1600" dirty="0"/>
              <a:t> </a:t>
            </a:r>
            <a:r>
              <a:rPr lang="en-US" altLang="zh-CN" sz="1600" dirty="0"/>
              <a:t>commissioning</a:t>
            </a:r>
            <a:r>
              <a:rPr lang="zh-CN" altLang="en-US" sz="1600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scheduled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start</a:t>
            </a:r>
            <a:r>
              <a:rPr lang="zh-CN" altLang="en-US" sz="1600" dirty="0"/>
              <a:t> </a:t>
            </a:r>
            <a:r>
              <a:rPr lang="en-US" altLang="zh-CN" sz="1600" dirty="0"/>
              <a:t>by</a:t>
            </a:r>
            <a:r>
              <a:rPr lang="zh-CN" altLang="en-US" sz="1600" dirty="0"/>
              <a:t> </a:t>
            </a:r>
            <a:r>
              <a:rPr lang="en-US" altLang="zh-CN" sz="1600" dirty="0"/>
              <a:t>late-August,</a:t>
            </a:r>
            <a:r>
              <a:rPr lang="zh-CN" altLang="en-US" sz="1600" dirty="0"/>
              <a:t> </a:t>
            </a:r>
            <a:r>
              <a:rPr lang="en-US" altLang="zh-CN" sz="1600" dirty="0"/>
              <a:t>2022</a:t>
            </a:r>
            <a:endParaRPr lang="en-US" sz="1600" dirty="0"/>
          </a:p>
          <a:p>
            <a:pPr lvl="1"/>
            <a:r>
              <a:rPr lang="en-US" sz="1600" dirty="0"/>
              <a:t> the booster &amp; ring commissioning is expected to start </a:t>
            </a:r>
            <a:r>
              <a:rPr lang="en-US" altLang="zh-CN" sz="1600" dirty="0"/>
              <a:t>by</a:t>
            </a:r>
            <a:r>
              <a:rPr lang="en-US" sz="1600" dirty="0"/>
              <a:t> mid-2023</a:t>
            </a:r>
            <a:endParaRPr lang="en-HK" altLang="zh-CN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8BCA3F-9AE4-994A-9142-36AA105B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3C91E-BDFC-7B4D-9A72-4B9095477E19}"/>
              </a:ext>
            </a:extLst>
          </p:cNvPr>
          <p:cNvSpPr txBox="1"/>
          <p:nvPr/>
        </p:nvSpPr>
        <p:spPr>
          <a:xfrm>
            <a:off x="355600" y="5853668"/>
            <a:ext cx="1045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432FF"/>
                </a:solidFill>
              </a:rPr>
              <a:t>Helpful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discussions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with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M.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Borland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and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R.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Lindberg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regarding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elegant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simulations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are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highly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appreciated!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13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40B144-20D7-8B4F-91FA-99723BA91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9633"/>
            <a:ext cx="9097984" cy="2747452"/>
          </a:xfrm>
        </p:spPr>
        <p:txBody>
          <a:bodyPr>
            <a:normAutofit fontScale="92500"/>
          </a:bodyPr>
          <a:lstStyle/>
          <a:p>
            <a:r>
              <a:rPr lang="en-US" altLang="zh-CN" sz="2200" dirty="0"/>
              <a:t>SR Lattice,</a:t>
            </a:r>
            <a:r>
              <a:rPr lang="zh-CN" altLang="en-US" sz="2200" dirty="0"/>
              <a:t> </a:t>
            </a:r>
            <a:r>
              <a:rPr lang="en-US" altLang="zh-CN" sz="2200" dirty="0"/>
              <a:t>6GeV, 1360.4m,</a:t>
            </a:r>
            <a:r>
              <a:rPr lang="el-GR" altLang="zh-CN" sz="2200" dirty="0"/>
              <a:t> </a:t>
            </a:r>
            <a:r>
              <a:rPr lang="en-US" altLang="zh-CN" sz="2200" dirty="0"/>
              <a:t>34.8pm natural emittance[1]</a:t>
            </a:r>
          </a:p>
          <a:p>
            <a:pPr lvl="1"/>
            <a:r>
              <a:rPr lang="en-US" altLang="zh-CN" sz="2200" dirty="0"/>
              <a:t>48</a:t>
            </a:r>
            <a:r>
              <a:rPr lang="zh-CN" altLang="en-US" sz="2200" dirty="0"/>
              <a:t> </a:t>
            </a:r>
            <a:r>
              <a:rPr lang="en-US" altLang="zh-CN" sz="2200" dirty="0"/>
              <a:t>hybrid-7BA</a:t>
            </a:r>
            <a:r>
              <a:rPr lang="zh-CN" altLang="en-US" sz="2200" dirty="0"/>
              <a:t> </a:t>
            </a:r>
            <a:r>
              <a:rPr lang="en-US" altLang="zh-CN" sz="2200" dirty="0"/>
              <a:t>cells, w/ BLGs and ABs</a:t>
            </a:r>
            <a:r>
              <a:rPr lang="zh-CN" altLang="en-US" sz="2200" dirty="0"/>
              <a:t> </a:t>
            </a:r>
            <a:endParaRPr lang="en-US" altLang="zh-CN" sz="2200" dirty="0"/>
          </a:p>
          <a:p>
            <a:pPr lvl="1"/>
            <a:r>
              <a:rPr lang="en-US" altLang="zh-CN" sz="2200" dirty="0"/>
              <a:t>interleaved high-</a:t>
            </a:r>
            <a:r>
              <a:rPr lang="el-GR" altLang="zh-CN" sz="2200" dirty="0"/>
              <a:t>β</a:t>
            </a:r>
            <a:r>
              <a:rPr lang="en-US" altLang="zh-CN" sz="2200" dirty="0"/>
              <a:t> and low-</a:t>
            </a:r>
            <a:r>
              <a:rPr lang="el-GR" altLang="zh-CN" sz="2200" dirty="0"/>
              <a:t>β</a:t>
            </a:r>
            <a:r>
              <a:rPr lang="en-US" altLang="zh-CN" sz="2200" dirty="0"/>
              <a:t> straight sections</a:t>
            </a:r>
            <a:r>
              <a:rPr lang="zh-CN" altLang="en-US" sz="2200" dirty="0"/>
              <a:t> </a:t>
            </a:r>
            <a:r>
              <a:rPr lang="en-US" altLang="zh-CN" sz="2200" dirty="0"/>
              <a:t>of</a:t>
            </a:r>
            <a:r>
              <a:rPr lang="zh-CN" altLang="en-US" sz="2200" dirty="0"/>
              <a:t> </a:t>
            </a:r>
            <a:r>
              <a:rPr lang="en-US" altLang="zh-CN" sz="2200" dirty="0"/>
              <a:t>6</a:t>
            </a:r>
            <a:r>
              <a:rPr lang="zh-CN" altLang="en-US" sz="2200" dirty="0"/>
              <a:t> </a:t>
            </a:r>
            <a:r>
              <a:rPr lang="en-US" altLang="zh-CN" sz="2200" dirty="0"/>
              <a:t>m</a:t>
            </a:r>
          </a:p>
          <a:p>
            <a:r>
              <a:rPr lang="en-US" sz="2200" dirty="0"/>
              <a:t>An active double RF system in SR to alleviate IBS and increase lifetime</a:t>
            </a:r>
            <a:r>
              <a:rPr lang="en-US" altLang="zh-CN" sz="2200" dirty="0"/>
              <a:t>,</a:t>
            </a:r>
            <a:r>
              <a:rPr lang="zh-CN" altLang="en-US" sz="2200" dirty="0"/>
              <a:t> </a:t>
            </a:r>
            <a:r>
              <a:rPr lang="en-US" altLang="zh-CN" sz="2200" dirty="0"/>
              <a:t>reserve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possibility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test</a:t>
            </a:r>
            <a:r>
              <a:rPr lang="zh-CN" altLang="en-US" sz="2200" dirty="0"/>
              <a:t> </a:t>
            </a:r>
            <a:r>
              <a:rPr lang="en-US" altLang="zh-CN" sz="2200" dirty="0"/>
              <a:t>longitudinal</a:t>
            </a:r>
            <a:r>
              <a:rPr lang="zh-CN" altLang="en-US" sz="2200" dirty="0"/>
              <a:t> </a:t>
            </a:r>
            <a:r>
              <a:rPr lang="en-US" altLang="zh-CN" sz="2200" dirty="0"/>
              <a:t>injection</a:t>
            </a:r>
            <a:r>
              <a:rPr lang="zh-CN" altLang="en-US" sz="2200" dirty="0"/>
              <a:t> </a:t>
            </a:r>
            <a:r>
              <a:rPr lang="en-US" altLang="zh-CN" sz="2200" dirty="0"/>
              <a:t>schemes</a:t>
            </a:r>
            <a:r>
              <a:rPr lang="zh-CN" altLang="en-US" sz="2200" dirty="0"/>
              <a:t> </a:t>
            </a:r>
            <a:r>
              <a:rPr lang="en-US" altLang="zh-CN" sz="2200" dirty="0"/>
              <a:t>[2,3]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future</a:t>
            </a:r>
            <a:endParaRPr lang="en-US" sz="2200" dirty="0"/>
          </a:p>
          <a:p>
            <a:r>
              <a:rPr lang="en-US" sz="2200" dirty="0"/>
              <a:t>On-axis swap-out injection</a:t>
            </a:r>
            <a:r>
              <a:rPr lang="zh-CN" altLang="en-US" sz="2200" dirty="0"/>
              <a:t> </a:t>
            </a:r>
            <a:r>
              <a:rPr lang="en-US" altLang="zh-CN" sz="2200" dirty="0"/>
              <a:t>as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baseline</a:t>
            </a:r>
            <a:r>
              <a:rPr lang="zh-CN" altLang="en-US" sz="2200" dirty="0"/>
              <a:t> </a:t>
            </a:r>
            <a:r>
              <a:rPr lang="en-US" altLang="zh-CN" sz="2200" dirty="0"/>
              <a:t>scheme,</a:t>
            </a:r>
            <a:r>
              <a:rPr lang="en-US" sz="2200" dirty="0"/>
              <a:t> to adapt to the very small DA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19DE85-C303-D64B-821C-649857B7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35DBC-6090-464D-BB91-F75884A3D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8" y="3620143"/>
            <a:ext cx="5515451" cy="252616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FB21F59A-3047-E24A-8480-3B37AC299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984" y="993960"/>
            <a:ext cx="3094016" cy="2803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153873-83E7-3640-8F0F-377B2C9D24A0}"/>
              </a:ext>
            </a:extLst>
          </p:cNvPr>
          <p:cNvSpPr txBox="1"/>
          <p:nvPr/>
        </p:nvSpPr>
        <p:spPr>
          <a:xfrm>
            <a:off x="172270" y="6020378"/>
            <a:ext cx="11424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Y. Jiao, et al., RDTM (2020).[2]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G.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Xu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IPAC’16,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WEOAA02;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Z.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Duan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eeFACT’16,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TUT2H4;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[3]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C.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Jiang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and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G.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Xu,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PRAB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21,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110701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(2018)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7DF97D-A207-5F4E-B5C5-17895226F6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09" y="3549227"/>
            <a:ext cx="3691467" cy="25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35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996B9D-574F-354F-A5D5-ADDBC935E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54" y="982324"/>
            <a:ext cx="9259758" cy="520861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31ABC5-31EC-CE49-8785-8EC229400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6389" y="4681581"/>
            <a:ext cx="5054600" cy="78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Thank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you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for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your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attention!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7027C24-A54E-0541-A5DC-8C33D654AC07}"/>
              </a:ext>
            </a:extLst>
          </p:cNvPr>
          <p:cNvSpPr txBox="1">
            <a:spLocks/>
          </p:cNvSpPr>
          <p:nvPr/>
        </p:nvSpPr>
        <p:spPr>
          <a:xfrm>
            <a:off x="1514006" y="254833"/>
            <a:ext cx="10185817" cy="1019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FF0000"/>
                </a:solidFill>
              </a:rPr>
              <a:t>HEPS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site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@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2021.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12,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when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infrastructure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construction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was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finished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602C4-1816-B74B-84FA-6AC6B62F1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47" y="973147"/>
            <a:ext cx="4794354" cy="3595765"/>
          </a:xfrm>
          <a:prstGeom prst="rect">
            <a:avLst/>
          </a:prstGeom>
        </p:spPr>
      </p:pic>
      <p:pic>
        <p:nvPicPr>
          <p:cNvPr id="12" name="Picture 11" descr="http://www.ihep.cas.cn/xwdt/gnxw/2022/202205/W020220518367873424765.jpg">
            <a:extLst>
              <a:ext uri="{FF2B5EF4-FFF2-40B4-BE49-F238E27FC236}">
                <a16:creationId xmlns:a16="http://schemas.microsoft.com/office/drawing/2014/main" id="{A75DFE5C-1B32-DB4A-AA72-66E44E74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1770"/>
            <a:ext cx="5222104" cy="35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B1912D-9C94-E64A-843A-7440975CC3E1}"/>
              </a:ext>
            </a:extLst>
          </p:cNvPr>
          <p:cNvSpPr txBox="1"/>
          <p:nvPr/>
        </p:nvSpPr>
        <p:spPr>
          <a:xfrm>
            <a:off x="749508" y="1566472"/>
            <a:ext cx="294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Linear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accelerator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@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2022.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6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A67F56-9F03-3245-9C6E-4825312C0719}"/>
              </a:ext>
            </a:extLst>
          </p:cNvPr>
          <p:cNvSpPr txBox="1"/>
          <p:nvPr/>
        </p:nvSpPr>
        <p:spPr>
          <a:xfrm>
            <a:off x="8102184" y="1566472"/>
            <a:ext cx="378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Pre-alignment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&amp;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installation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test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of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one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7BA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cell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@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2022.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6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6807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1" build="allAtOnce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6C5815-D79B-B84E-A3D1-8255792F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83A93-845A-E148-8DF0-A66B6020B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8" y="2091325"/>
            <a:ext cx="5209487" cy="31870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58F720D-AB2D-BF4D-A256-1F9228D48E50}"/>
              </a:ext>
            </a:extLst>
          </p:cNvPr>
          <p:cNvSpPr/>
          <p:nvPr/>
        </p:nvSpPr>
        <p:spPr>
          <a:xfrm>
            <a:off x="6238681" y="2522681"/>
            <a:ext cx="102623" cy="1105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8AB309-4873-BA48-8A02-7CE757AFBF78}"/>
              </a:ext>
            </a:extLst>
          </p:cNvPr>
          <p:cNvSpPr/>
          <p:nvPr/>
        </p:nvSpPr>
        <p:spPr>
          <a:xfrm>
            <a:off x="7264429" y="2522681"/>
            <a:ext cx="102623" cy="1105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66A7D9-D2E4-B042-A500-30F402B3B2AC}"/>
              </a:ext>
            </a:extLst>
          </p:cNvPr>
          <p:cNvSpPr/>
          <p:nvPr/>
        </p:nvSpPr>
        <p:spPr>
          <a:xfrm>
            <a:off x="8290177" y="2522681"/>
            <a:ext cx="102623" cy="1105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7F0757-8A76-784F-8A85-11E0D9123EDD}"/>
              </a:ext>
            </a:extLst>
          </p:cNvPr>
          <p:cNvSpPr/>
          <p:nvPr/>
        </p:nvSpPr>
        <p:spPr>
          <a:xfrm>
            <a:off x="7266107" y="3237779"/>
            <a:ext cx="102623" cy="11053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758C8A-AE2B-4448-8503-D4AF6A26000F}"/>
              </a:ext>
            </a:extLst>
          </p:cNvPr>
          <p:cNvCxnSpPr/>
          <p:nvPr/>
        </p:nvCxnSpPr>
        <p:spPr>
          <a:xfrm flipV="1">
            <a:off x="7325073" y="2693513"/>
            <a:ext cx="0" cy="452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FBC298F-739E-AD4D-8002-E6D0437D39AF}"/>
              </a:ext>
            </a:extLst>
          </p:cNvPr>
          <p:cNvSpPr/>
          <p:nvPr/>
        </p:nvSpPr>
        <p:spPr>
          <a:xfrm>
            <a:off x="6271297" y="4868516"/>
            <a:ext cx="102623" cy="1105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BA8DB4-1336-D146-AA42-48A8E8600B7C}"/>
              </a:ext>
            </a:extLst>
          </p:cNvPr>
          <p:cNvSpPr/>
          <p:nvPr/>
        </p:nvSpPr>
        <p:spPr>
          <a:xfrm>
            <a:off x="7297045" y="4868516"/>
            <a:ext cx="102623" cy="11053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0BC858-87D8-0D48-979A-46EC4B218DD9}"/>
              </a:ext>
            </a:extLst>
          </p:cNvPr>
          <p:cNvSpPr/>
          <p:nvPr/>
        </p:nvSpPr>
        <p:spPr>
          <a:xfrm>
            <a:off x="8322793" y="4868516"/>
            <a:ext cx="102623" cy="1105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C0D501-9F98-C541-8114-3073F5CFC566}"/>
              </a:ext>
            </a:extLst>
          </p:cNvPr>
          <p:cNvSpPr/>
          <p:nvPr/>
        </p:nvSpPr>
        <p:spPr>
          <a:xfrm>
            <a:off x="7298723" y="5583614"/>
            <a:ext cx="102623" cy="11053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BD0FF9-BA7D-B945-ADD6-D404CE53BD62}"/>
              </a:ext>
            </a:extLst>
          </p:cNvPr>
          <p:cNvCxnSpPr/>
          <p:nvPr/>
        </p:nvCxnSpPr>
        <p:spPr>
          <a:xfrm flipV="1">
            <a:off x="7357689" y="5039348"/>
            <a:ext cx="0" cy="452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2E39DD7-445F-AF46-8EEE-341B3376AC46}"/>
              </a:ext>
            </a:extLst>
          </p:cNvPr>
          <p:cNvSpPr/>
          <p:nvPr/>
        </p:nvSpPr>
        <p:spPr>
          <a:xfrm>
            <a:off x="9706974" y="2622515"/>
            <a:ext cx="102623" cy="1105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E5A478-7CAB-1B4F-8B15-C9D02B860100}"/>
              </a:ext>
            </a:extLst>
          </p:cNvPr>
          <p:cNvSpPr/>
          <p:nvPr/>
        </p:nvSpPr>
        <p:spPr>
          <a:xfrm>
            <a:off x="10732722" y="2622515"/>
            <a:ext cx="102623" cy="11053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4CFE65-E84D-4F4B-8614-3A73F57E63E7}"/>
              </a:ext>
            </a:extLst>
          </p:cNvPr>
          <p:cNvSpPr/>
          <p:nvPr/>
        </p:nvSpPr>
        <p:spPr>
          <a:xfrm>
            <a:off x="11758470" y="2622515"/>
            <a:ext cx="102623" cy="1105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93021C-AC0B-8945-9853-AE9A19AF7591}"/>
              </a:ext>
            </a:extLst>
          </p:cNvPr>
          <p:cNvSpPr/>
          <p:nvPr/>
        </p:nvSpPr>
        <p:spPr>
          <a:xfrm>
            <a:off x="9713206" y="4835321"/>
            <a:ext cx="102623" cy="1105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ABFAD8B-630F-6E45-BF44-D738C308BD42}"/>
              </a:ext>
            </a:extLst>
          </p:cNvPr>
          <p:cNvSpPr/>
          <p:nvPr/>
        </p:nvSpPr>
        <p:spPr>
          <a:xfrm>
            <a:off x="10738954" y="4835321"/>
            <a:ext cx="102623" cy="1105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45443C0-986B-134A-899F-068EB9A867F8}"/>
              </a:ext>
            </a:extLst>
          </p:cNvPr>
          <p:cNvSpPr/>
          <p:nvPr/>
        </p:nvSpPr>
        <p:spPr>
          <a:xfrm>
            <a:off x="11764702" y="4835321"/>
            <a:ext cx="102623" cy="1105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242D6F-08A8-AA49-86A3-BDD3FADDCBC3}"/>
              </a:ext>
            </a:extLst>
          </p:cNvPr>
          <p:cNvSpPr/>
          <p:nvPr/>
        </p:nvSpPr>
        <p:spPr>
          <a:xfrm>
            <a:off x="10740632" y="5550419"/>
            <a:ext cx="102623" cy="11053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401B07-EA30-D640-A2AE-5685E20D9DE0}"/>
              </a:ext>
            </a:extLst>
          </p:cNvPr>
          <p:cNvCxnSpPr/>
          <p:nvPr/>
        </p:nvCxnSpPr>
        <p:spPr>
          <a:xfrm flipV="1">
            <a:off x="10799598" y="5006153"/>
            <a:ext cx="0" cy="452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C3DCE5E-D6E7-2F4E-A370-AA9FDA0B7ADA}"/>
              </a:ext>
            </a:extLst>
          </p:cNvPr>
          <p:cNvSpPr/>
          <p:nvPr/>
        </p:nvSpPr>
        <p:spPr>
          <a:xfrm>
            <a:off x="6020775" y="1702444"/>
            <a:ext cx="2611553" cy="173965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11B54C-EA1C-0B4F-895F-9DCEC0680D6C}"/>
              </a:ext>
            </a:extLst>
          </p:cNvPr>
          <p:cNvSpPr/>
          <p:nvPr/>
        </p:nvSpPr>
        <p:spPr>
          <a:xfrm>
            <a:off x="6020775" y="4046668"/>
            <a:ext cx="2611553" cy="171867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B2A909-6A39-D54A-862A-18A6D3F8EF3E}"/>
              </a:ext>
            </a:extLst>
          </p:cNvPr>
          <p:cNvSpPr/>
          <p:nvPr/>
        </p:nvSpPr>
        <p:spPr>
          <a:xfrm>
            <a:off x="9462684" y="1730738"/>
            <a:ext cx="2611553" cy="18058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1E6CA5-1D43-E947-8F34-129723D037A7}"/>
              </a:ext>
            </a:extLst>
          </p:cNvPr>
          <p:cNvCxnSpPr/>
          <p:nvPr/>
        </p:nvCxnSpPr>
        <p:spPr>
          <a:xfrm flipV="1">
            <a:off x="10798302" y="2120109"/>
            <a:ext cx="0" cy="452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0FD9E18-9616-D646-9674-3C5C6859DD99}"/>
              </a:ext>
            </a:extLst>
          </p:cNvPr>
          <p:cNvSpPr/>
          <p:nvPr/>
        </p:nvSpPr>
        <p:spPr>
          <a:xfrm>
            <a:off x="9433177" y="4095001"/>
            <a:ext cx="2611553" cy="16974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1A79E4-2CBB-BC4B-B738-14599A3956DA}"/>
              </a:ext>
            </a:extLst>
          </p:cNvPr>
          <p:cNvSpPr txBox="1"/>
          <p:nvPr/>
        </p:nvSpPr>
        <p:spPr>
          <a:xfrm>
            <a:off x="10456291" y="1750777"/>
            <a:ext cx="98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dump</a:t>
            </a:r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10F9D2-1BBE-8743-A1CD-A12853D91DFC}"/>
              </a:ext>
            </a:extLst>
          </p:cNvPr>
          <p:cNvCxnSpPr/>
          <p:nvPr/>
        </p:nvCxnSpPr>
        <p:spPr>
          <a:xfrm flipV="1">
            <a:off x="7357689" y="4334824"/>
            <a:ext cx="0" cy="452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E6C2D18-5C51-7447-ACC0-6472B7937CF7}"/>
              </a:ext>
            </a:extLst>
          </p:cNvPr>
          <p:cNvSpPr txBox="1"/>
          <p:nvPr/>
        </p:nvSpPr>
        <p:spPr>
          <a:xfrm>
            <a:off x="6811916" y="4006080"/>
            <a:ext cx="138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lost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71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D4514A-22E0-E545-A3CA-24894C33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pattern and key beam parameters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337DDE3-C7B6-A641-8962-EC9C3131B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418779"/>
              </p:ext>
            </p:extLst>
          </p:nvPr>
        </p:nvGraphicFramePr>
        <p:xfrm>
          <a:off x="1456850" y="1233748"/>
          <a:ext cx="8382000" cy="4168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2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0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91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200" i="0" kern="12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Parameters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CN" sz="2200" i="0" kern="12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for lattice w/o IDs</a:t>
                      </a:r>
                      <a:endParaRPr lang="zh-CN" altLang="en-US" sz="2200" i="0" kern="1200" dirty="0"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200" i="0" kern="12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High-brightness mode, 200 mA</a:t>
                      </a:r>
                      <a:endParaRPr lang="zh-CN" altLang="en-US" sz="2200" i="0" kern="1200" dirty="0"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200" i="0" kern="12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High-bunch-charge mode, 200 mA</a:t>
                      </a:r>
                      <a:endParaRPr lang="zh-CN" altLang="en-US" sz="2200" i="0" kern="1200" baseline="30000" dirty="0"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200" i="0" kern="12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Units</a:t>
                      </a:r>
                      <a:endParaRPr lang="zh-CN" altLang="en-US" sz="2200" i="0" kern="1200" dirty="0"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Beam energy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GeV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Number of bunches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680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63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Bunch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charge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1.33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14.4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nC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544874468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Bunch spacing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72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ns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557484328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rms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energy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spread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1.04e-3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1.94e-3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833133139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Bunch duration (</a:t>
                      </a:r>
                      <a:r>
                        <a:rPr lang="en-US" altLang="zh-CN" sz="1800" dirty="0" err="1"/>
                        <a:t>rms</a:t>
                      </a:r>
                      <a:r>
                        <a:rPr lang="en-US" altLang="zh-CN" sz="1800" dirty="0"/>
                        <a:t>)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114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189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ps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Emittance ratio (</a:t>
                      </a:r>
                      <a:r>
                        <a:rPr lang="en-US" altLang="zh-CN" sz="1800" dirty="0" err="1">
                          <a:latin typeface="Symbol" pitchFamily="18" charset="2"/>
                        </a:rPr>
                        <a:t>e</a:t>
                      </a:r>
                      <a:r>
                        <a:rPr lang="en-US" altLang="zh-CN" sz="1800" i="1" baseline="-25000" dirty="0" err="1"/>
                        <a:t>y</a:t>
                      </a:r>
                      <a:r>
                        <a:rPr lang="en-US" altLang="zh-CN" sz="1800" dirty="0"/>
                        <a:t>/</a:t>
                      </a:r>
                      <a:r>
                        <a:rPr lang="en-US" altLang="zh-CN" sz="1800" dirty="0">
                          <a:latin typeface="Symbol" pitchFamily="18" charset="2"/>
                        </a:rPr>
                        <a:t>e</a:t>
                      </a:r>
                      <a:r>
                        <a:rPr lang="en-US" altLang="zh-CN" sz="1800" i="1" baseline="-25000" dirty="0"/>
                        <a:t>x</a:t>
                      </a:r>
                      <a:r>
                        <a:rPr lang="en-US" altLang="zh-CN" sz="1800" dirty="0"/>
                        <a:t>)</a:t>
                      </a:r>
                      <a:endParaRPr lang="zh-CN" altLang="en-US" sz="1800" baseline="300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10%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10%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Horizontal </a:t>
                      </a:r>
                      <a:r>
                        <a:rPr lang="en-US" altLang="zh-CN" sz="1800" dirty="0" err="1"/>
                        <a:t>emittance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34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40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err="1"/>
                        <a:t>pm∙rad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Lifetime</a:t>
                      </a:r>
                      <a:r>
                        <a:rPr lang="zh-CN" altLang="en-US" sz="1800" dirty="0"/>
                        <a:t> </a:t>
                      </a: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~4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~1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hrs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87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Time between two refills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~30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~8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s</a:t>
                      </a:r>
                      <a:endParaRPr lang="zh-CN" altLang="en-US" sz="18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437495E-79BD-1F44-9F35-F776D7E8282F}"/>
              </a:ext>
            </a:extLst>
          </p:cNvPr>
          <p:cNvSpPr/>
          <p:nvPr/>
        </p:nvSpPr>
        <p:spPr>
          <a:xfrm>
            <a:off x="1262270" y="2305878"/>
            <a:ext cx="8746434" cy="1053548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3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40B144-20D7-8B4F-91FA-99723BA91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442"/>
            <a:ext cx="11899900" cy="1674706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400" dirty="0"/>
              <a:t>  </a:t>
            </a:r>
            <a:r>
              <a:rPr lang="en-US" altLang="zh-CN" sz="2400" dirty="0"/>
              <a:t>Major</a:t>
            </a:r>
            <a:r>
              <a:rPr lang="zh-CN" altLang="en-US" sz="2400" dirty="0"/>
              <a:t> </a:t>
            </a:r>
            <a:r>
              <a:rPr lang="en-US" altLang="zh-CN" sz="2400" dirty="0"/>
              <a:t>challenge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swap-out</a:t>
            </a:r>
            <a:r>
              <a:rPr lang="zh-CN" altLang="en-US" sz="2400" dirty="0"/>
              <a:t> </a:t>
            </a:r>
            <a:r>
              <a:rPr lang="en-US" altLang="zh-CN" sz="2400" dirty="0"/>
              <a:t>injection: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charge</a:t>
            </a:r>
            <a:r>
              <a:rPr lang="zh-CN" altLang="en-US" sz="2400" dirty="0"/>
              <a:t> </a:t>
            </a:r>
            <a:r>
              <a:rPr lang="en-US" altLang="zh-CN" sz="2400" dirty="0"/>
              <a:t>injector</a:t>
            </a:r>
          </a:p>
          <a:p>
            <a:pPr lvl="1"/>
            <a:r>
              <a:rPr lang="en-US" altLang="zh-CN" sz="2000" dirty="0"/>
              <a:t>Full</a:t>
            </a:r>
            <a:r>
              <a:rPr lang="zh-CN" altLang="en-US" sz="2000" dirty="0"/>
              <a:t> </a:t>
            </a:r>
            <a:r>
              <a:rPr lang="en-US" altLang="zh-CN" sz="2000" dirty="0"/>
              <a:t>charge</a:t>
            </a:r>
            <a:r>
              <a:rPr lang="zh-CN" altLang="en-US" sz="2000" dirty="0"/>
              <a:t> </a:t>
            </a:r>
            <a:r>
              <a:rPr lang="en-US" altLang="zh-CN" sz="2000" dirty="0"/>
              <a:t>bunch</a:t>
            </a:r>
            <a:r>
              <a:rPr lang="zh-CN" altLang="en-US" sz="2000" dirty="0"/>
              <a:t> </a:t>
            </a:r>
            <a:r>
              <a:rPr lang="en-US" altLang="zh-CN" sz="2000" dirty="0"/>
              <a:t>prepared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an</a:t>
            </a:r>
            <a:r>
              <a:rPr lang="zh-CN" altLang="en-US" sz="2000" dirty="0"/>
              <a:t> </a:t>
            </a:r>
            <a:r>
              <a:rPr lang="en-US" altLang="zh-CN" sz="2000" dirty="0"/>
              <a:t>AR,</a:t>
            </a:r>
            <a:r>
              <a:rPr lang="zh-CN" altLang="en-US" sz="2000" dirty="0"/>
              <a:t> </a:t>
            </a:r>
            <a:r>
              <a:rPr lang="en-US" altLang="zh-CN" sz="2000" dirty="0"/>
              <a:t>injected</a:t>
            </a:r>
            <a:r>
              <a:rPr lang="zh-CN" altLang="en-US" sz="2000" dirty="0"/>
              <a:t> </a:t>
            </a:r>
            <a:r>
              <a:rPr lang="en-US" altLang="zh-CN" sz="2000" dirty="0"/>
              <a:t>into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accelerated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booster</a:t>
            </a:r>
            <a:r>
              <a:rPr lang="zh-CN" altLang="en-US" sz="2000" dirty="0"/>
              <a:t> </a:t>
            </a:r>
            <a:r>
              <a:rPr lang="en-US" altLang="zh-CN" sz="2000" dirty="0"/>
              <a:t>(APS-U)</a:t>
            </a:r>
          </a:p>
          <a:p>
            <a:pPr lvl="1"/>
            <a:r>
              <a:rPr lang="en-US" altLang="zh-CN" sz="2000" dirty="0"/>
              <a:t>Bunch</a:t>
            </a:r>
            <a:r>
              <a:rPr lang="zh-CN" altLang="en-US" sz="2000" dirty="0"/>
              <a:t> </a:t>
            </a:r>
            <a:r>
              <a:rPr lang="en-US" altLang="zh-CN" sz="2000" dirty="0"/>
              <a:t>recycling</a:t>
            </a:r>
            <a:r>
              <a:rPr lang="zh-CN" altLang="en-US" sz="2000" dirty="0"/>
              <a:t> </a:t>
            </a:r>
            <a:r>
              <a:rPr lang="en-US" altLang="zh-CN" sz="2000" dirty="0"/>
              <a:t>w/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dedicated</a:t>
            </a:r>
            <a:r>
              <a:rPr lang="zh-CN" altLang="en-US" sz="2000" dirty="0"/>
              <a:t> </a:t>
            </a:r>
            <a:r>
              <a:rPr lang="en-US" altLang="zh-CN" sz="2000" dirty="0"/>
              <a:t>AR</a:t>
            </a:r>
            <a:r>
              <a:rPr lang="zh-CN" altLang="en-US" sz="2000" dirty="0"/>
              <a:t> </a:t>
            </a:r>
            <a:r>
              <a:rPr lang="en-US" altLang="zh-CN" sz="2000" dirty="0"/>
              <a:t>between</a:t>
            </a:r>
            <a:r>
              <a:rPr lang="zh-CN" altLang="en-US" sz="2000" dirty="0"/>
              <a:t> </a:t>
            </a:r>
            <a:r>
              <a:rPr lang="en-US" altLang="zh-CN" sz="2000" dirty="0"/>
              <a:t>BR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SR</a:t>
            </a:r>
            <a:r>
              <a:rPr lang="zh-CN" altLang="en-US" sz="2000" dirty="0"/>
              <a:t> </a:t>
            </a:r>
            <a:r>
              <a:rPr lang="en-US" altLang="zh-CN" sz="2000" dirty="0"/>
              <a:t>(ALS-U)</a:t>
            </a:r>
          </a:p>
          <a:p>
            <a:pPr lvl="1"/>
            <a:r>
              <a:rPr lang="en-US" altLang="zh-CN" sz="2000" dirty="0">
                <a:solidFill>
                  <a:srgbClr val="0432FF"/>
                </a:solidFill>
              </a:rPr>
              <a:t>Bunch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recycling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w/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booster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serving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as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a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full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energy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AR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>
                <a:solidFill>
                  <a:srgbClr val="0432FF"/>
                </a:solidFill>
              </a:rPr>
              <a:t>(HEPS) [1,2]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19DE85-C303-D64B-821C-649857B7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High-energy</a:t>
            </a:r>
            <a:r>
              <a:rPr lang="zh-CN" altLang="en-US" dirty="0"/>
              <a:t> </a:t>
            </a:r>
            <a:r>
              <a:rPr lang="en-US" altLang="zh-CN" dirty="0"/>
              <a:t>accumulation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CBF0C-1F99-6845-BBF6-A9B9C5336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99" y="2867278"/>
            <a:ext cx="6005153" cy="3355823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723304C5-FBF1-9146-84D1-99DB9D7F6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" y="2872541"/>
            <a:ext cx="3360737" cy="339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B432F-7B70-AB4A-B8A3-738201436DC0}"/>
              </a:ext>
            </a:extLst>
          </p:cNvPr>
          <p:cNvSpPr txBox="1"/>
          <p:nvPr/>
        </p:nvSpPr>
        <p:spPr>
          <a:xfrm>
            <a:off x="1161363" y="5113703"/>
            <a:ext cx="146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500MeV,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up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to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7nC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A5BCD-AD0E-754A-A105-95F7B40E7750}"/>
              </a:ext>
            </a:extLst>
          </p:cNvPr>
          <p:cNvSpPr txBox="1"/>
          <p:nvPr/>
        </p:nvSpPr>
        <p:spPr>
          <a:xfrm>
            <a:off x="871546" y="3790276"/>
            <a:ext cx="1943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FODO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cell,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16nm, up to 5nC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4E02F-1951-924C-996E-2C23BCE57CDE}"/>
              </a:ext>
            </a:extLst>
          </p:cNvPr>
          <p:cNvSpPr txBox="1"/>
          <p:nvPr/>
        </p:nvSpPr>
        <p:spPr>
          <a:xfrm>
            <a:off x="9130397" y="5876804"/>
            <a:ext cx="444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Z.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IPAC’18,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THPMF052</a:t>
            </a:r>
          </a:p>
          <a:p>
            <a:r>
              <a:rPr lang="en-US" sz="1200" dirty="0">
                <a:solidFill>
                  <a:srgbClr val="00B050"/>
                </a:solidFill>
              </a:rPr>
              <a:t>[2] Y. Jiao et al., J. Synch. </a:t>
            </a:r>
            <a:r>
              <a:rPr lang="en-US" sz="1200" dirty="0" err="1">
                <a:solidFill>
                  <a:srgbClr val="00B050"/>
                </a:solidFill>
              </a:rPr>
              <a:t>Radiat</a:t>
            </a:r>
            <a:r>
              <a:rPr lang="en-US" sz="1200" dirty="0">
                <a:solidFill>
                  <a:srgbClr val="00B050"/>
                </a:solidFill>
              </a:rPr>
              <a:t>., 25 (2018)1611</a:t>
            </a:r>
          </a:p>
        </p:txBody>
      </p:sp>
    </p:spTree>
    <p:extLst>
      <p:ext uri="{BB962C8B-B14F-4D97-AF65-F5344CB8AC3E}">
        <p14:creationId xmlns:p14="http://schemas.microsoft.com/office/powerpoint/2010/main" val="275374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D6CDCD6D-1D0C-D44F-BFA4-F5DEF209C5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4729" y="4060994"/>
            <a:ext cx="2922800" cy="1840247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9BEBF-B1B9-9249-B5CD-720C36396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64" y="995538"/>
            <a:ext cx="9431203" cy="1305765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1600" dirty="0"/>
              <a:t>Final</a:t>
            </a:r>
            <a:r>
              <a:rPr lang="zh-CN" altLang="en-US" sz="1600" dirty="0"/>
              <a:t> </a:t>
            </a:r>
            <a:r>
              <a:rPr lang="en-US" altLang="zh-CN" sz="1600" dirty="0"/>
              <a:t>design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SR</a:t>
            </a:r>
            <a:r>
              <a:rPr lang="zh-CN" altLang="en-US" sz="1600" dirty="0"/>
              <a:t> </a:t>
            </a:r>
            <a:r>
              <a:rPr lang="en-US" altLang="zh-CN" sz="1600" dirty="0"/>
              <a:t>injection/extraction</a:t>
            </a:r>
            <a:r>
              <a:rPr lang="zh-CN" altLang="en-US" sz="1600" dirty="0"/>
              <a:t> </a:t>
            </a:r>
            <a:r>
              <a:rPr lang="en-US" altLang="zh-CN" sz="1600" dirty="0"/>
              <a:t>regions</a:t>
            </a:r>
          </a:p>
          <a:p>
            <a:r>
              <a:rPr lang="en-US" altLang="zh-CN" sz="1600" dirty="0"/>
              <a:t>An</a:t>
            </a:r>
            <a:r>
              <a:rPr lang="zh-CN" altLang="en-US" sz="1600" dirty="0"/>
              <a:t> </a:t>
            </a:r>
            <a:r>
              <a:rPr lang="en-US" altLang="zh-CN" sz="1600" dirty="0"/>
              <a:t>additional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 </a:t>
            </a:r>
            <a:r>
              <a:rPr lang="en-US" altLang="zh-CN" sz="1600" dirty="0"/>
              <a:t>dump</a:t>
            </a:r>
            <a:r>
              <a:rPr lang="zh-CN" altLang="en-US" sz="1600" dirty="0"/>
              <a:t> </a:t>
            </a:r>
            <a:r>
              <a:rPr lang="en-US" altLang="zh-CN" sz="1600" dirty="0"/>
              <a:t>as</a:t>
            </a:r>
            <a:r>
              <a:rPr lang="zh-CN" altLang="en-US" sz="1600" dirty="0"/>
              <a:t> </a:t>
            </a:r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branch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Ring-to-Booster</a:t>
            </a:r>
            <a:r>
              <a:rPr lang="zh-CN" altLang="en-US" sz="1600" dirty="0"/>
              <a:t> </a:t>
            </a:r>
            <a:r>
              <a:rPr lang="en-US" altLang="zh-CN" sz="1600" dirty="0"/>
              <a:t>transport</a:t>
            </a:r>
            <a:r>
              <a:rPr lang="zh-CN" altLang="en-US" sz="1600" dirty="0"/>
              <a:t> </a:t>
            </a:r>
            <a:r>
              <a:rPr lang="en-US" altLang="zh-CN" sz="1600" dirty="0"/>
              <a:t>line</a:t>
            </a:r>
          </a:p>
          <a:p>
            <a:pPr lvl="1"/>
            <a:r>
              <a:rPr lang="en-US" altLang="zh-CN" sz="1300" dirty="0"/>
              <a:t>Ease</a:t>
            </a:r>
            <a:r>
              <a:rPr lang="zh-CN" altLang="en-US" sz="1300" dirty="0"/>
              <a:t> </a:t>
            </a:r>
            <a:r>
              <a:rPr lang="en-US" altLang="zh-CN" sz="1300" dirty="0"/>
              <a:t>early</a:t>
            </a:r>
            <a:r>
              <a:rPr lang="zh-CN" altLang="en-US" sz="1300" dirty="0"/>
              <a:t> </a:t>
            </a:r>
            <a:r>
              <a:rPr lang="en-US" altLang="zh-CN" sz="1300" dirty="0"/>
              <a:t>commissioning</a:t>
            </a:r>
            <a:r>
              <a:rPr lang="zh-CN" altLang="en-US" sz="1300" dirty="0"/>
              <a:t>   </a:t>
            </a:r>
            <a:r>
              <a:rPr lang="en-US" altLang="zh-CN" sz="1300" dirty="0"/>
              <a:t>&amp;</a:t>
            </a:r>
            <a:r>
              <a:rPr lang="zh-CN" altLang="en-US" sz="1300" dirty="0"/>
              <a:t>   </a:t>
            </a:r>
            <a:r>
              <a:rPr lang="en-US" altLang="zh-CN" sz="1300" dirty="0"/>
              <a:t>optional</a:t>
            </a:r>
            <a:r>
              <a:rPr lang="zh-CN" altLang="en-US" sz="1300" dirty="0"/>
              <a:t> </a:t>
            </a:r>
            <a:r>
              <a:rPr lang="en-US" altLang="zh-CN" sz="1300" dirty="0"/>
              <a:t>destination</a:t>
            </a:r>
            <a:r>
              <a:rPr lang="zh-CN" altLang="en-US" sz="1300" dirty="0"/>
              <a:t> </a:t>
            </a:r>
            <a:r>
              <a:rPr lang="en-US" altLang="zh-CN" sz="1300" dirty="0"/>
              <a:t>of</a:t>
            </a:r>
            <a:r>
              <a:rPr lang="zh-CN" altLang="en-US" sz="1300" dirty="0"/>
              <a:t> </a:t>
            </a:r>
            <a:r>
              <a:rPr lang="en-US" altLang="zh-CN" sz="1300" dirty="0"/>
              <a:t>depleted</a:t>
            </a:r>
            <a:r>
              <a:rPr lang="zh-CN" altLang="en-US" sz="1300" dirty="0"/>
              <a:t> </a:t>
            </a:r>
            <a:r>
              <a:rPr lang="en-US" altLang="zh-CN" sz="1300" dirty="0"/>
              <a:t>bunches</a:t>
            </a:r>
            <a:r>
              <a:rPr lang="zh-CN" altLang="en-US" sz="1300" dirty="0"/>
              <a:t> </a:t>
            </a:r>
            <a:r>
              <a:rPr lang="en-US" altLang="zh-CN" sz="1300" dirty="0"/>
              <a:t>(~1.3nC)</a:t>
            </a:r>
            <a:r>
              <a:rPr lang="zh-CN" altLang="en-US" sz="1300" dirty="0"/>
              <a:t> </a:t>
            </a:r>
            <a:r>
              <a:rPr lang="en-US" altLang="zh-CN" sz="1300" dirty="0"/>
              <a:t>for</a:t>
            </a:r>
            <a:r>
              <a:rPr lang="zh-CN" altLang="en-US" sz="1300" dirty="0"/>
              <a:t> </a:t>
            </a:r>
            <a:r>
              <a:rPr lang="en-US" altLang="zh-CN" sz="1300" dirty="0"/>
              <a:t>high-brightness</a:t>
            </a:r>
            <a:r>
              <a:rPr lang="zh-CN" altLang="en-US" sz="1300" dirty="0"/>
              <a:t> </a:t>
            </a:r>
            <a:r>
              <a:rPr lang="en-US" altLang="zh-CN" sz="1300" dirty="0"/>
              <a:t>mode</a:t>
            </a:r>
          </a:p>
          <a:p>
            <a:r>
              <a:rPr lang="en-US" altLang="zh-CN" sz="1600" dirty="0"/>
              <a:t>State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art</a:t>
            </a:r>
            <a:r>
              <a:rPr lang="zh-CN" altLang="en-US" sz="1600" dirty="0"/>
              <a:t> </a:t>
            </a:r>
            <a:r>
              <a:rPr lang="en-US" altLang="zh-CN" sz="1600" dirty="0" err="1">
                <a:solidFill>
                  <a:srgbClr val="08A886"/>
                </a:solidFill>
              </a:rPr>
              <a:t>stripline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kickers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[1-3],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zh-CN" altLang="en-US" sz="1600" dirty="0"/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solid-state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HV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 err="1">
                <a:solidFill>
                  <a:srgbClr val="08A886"/>
                </a:solidFill>
              </a:rPr>
              <a:t>pulsers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[2]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and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 err="1">
                <a:solidFill>
                  <a:srgbClr val="08A886"/>
                </a:solidFill>
              </a:rPr>
              <a:t>Lambertson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magnets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[4]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are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home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developed,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in</a:t>
            </a:r>
            <a:r>
              <a:rPr lang="zh-CN" altLang="en-US" sz="1600" dirty="0">
                <a:solidFill>
                  <a:srgbClr val="08A886"/>
                </a:solidFill>
              </a:rPr>
              <a:t> </a:t>
            </a:r>
            <a:r>
              <a:rPr lang="en-US" altLang="zh-CN" sz="1600" dirty="0">
                <a:solidFill>
                  <a:srgbClr val="08A886"/>
                </a:solidFill>
              </a:rPr>
              <a:t>test</a:t>
            </a:r>
          </a:p>
          <a:p>
            <a:pPr marL="502920" lvl="1" indent="0">
              <a:buNone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E80288-A9AD-9543-8E0B-B4978710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SR</a:t>
            </a:r>
            <a:r>
              <a:rPr lang="zh-CN" altLang="en-US" dirty="0"/>
              <a:t> </a:t>
            </a:r>
            <a:r>
              <a:rPr lang="en-US" altLang="zh-CN" dirty="0"/>
              <a:t>injection/extraction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FA8A5319-546E-A440-8545-CEA730420EA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3983" y="4092842"/>
            <a:ext cx="2996959" cy="174878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3BD027-E65B-D249-AE50-60DAB8467C7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46" y="4678010"/>
            <a:ext cx="2502781" cy="1620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88CBB0-7925-5343-8B82-C2807470C437}"/>
              </a:ext>
            </a:extLst>
          </p:cNvPr>
          <p:cNvSpPr txBox="1"/>
          <p:nvPr/>
        </p:nvSpPr>
        <p:spPr>
          <a:xfrm>
            <a:off x="10095342" y="4576523"/>
            <a:ext cx="12657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err="1">
                <a:solidFill>
                  <a:srgbClr val="0432FF"/>
                </a:solidFill>
              </a:rPr>
              <a:t>Lambertson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r>
              <a:rPr lang="en-US" altLang="zh-CN" sz="1000" dirty="0">
                <a:solidFill>
                  <a:srgbClr val="0432FF"/>
                </a:solidFill>
              </a:rPr>
              <a:t>magnet</a:t>
            </a:r>
            <a:endParaRPr lang="en-US" sz="1000" dirty="0">
              <a:solidFill>
                <a:srgbClr val="0432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854054-40BA-4D47-990A-F7E70BCC4D8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52" y="2593465"/>
            <a:ext cx="2421391" cy="1969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422D06-EA17-5B42-9C81-FFEEDDB08761}"/>
              </a:ext>
            </a:extLst>
          </p:cNvPr>
          <p:cNvSpPr txBox="1"/>
          <p:nvPr/>
        </p:nvSpPr>
        <p:spPr>
          <a:xfrm>
            <a:off x="0" y="5982879"/>
            <a:ext cx="9508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J.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H.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Chen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NIM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920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(2019)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1.</a:t>
            </a:r>
            <a:r>
              <a:rPr lang="zh-CN" altLang="en-US" sz="1200" dirty="0">
                <a:solidFill>
                  <a:srgbClr val="00B050"/>
                </a:solidFill>
              </a:rPr>
              <a:t>   </a:t>
            </a:r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L.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Wang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NIM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992,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(2021)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165040.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[3]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Wang,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PRAB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24,034401,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(2021)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[4]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preparation.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8A082-3029-DF49-9BE6-0E429A790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741" y="1033744"/>
            <a:ext cx="2606451" cy="1535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212BCFC8-87DF-4640-A75F-C5F6A12F83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1143342"/>
                  </p:ext>
                </p:extLst>
              </p:nvPr>
            </p:nvGraphicFramePr>
            <p:xfrm>
              <a:off x="745882" y="2302642"/>
              <a:ext cx="6670918" cy="16459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6673">
                      <a:extLst>
                        <a:ext uri="{9D8B030D-6E8A-4147-A177-3AD203B41FA5}">
                          <a16:colId xmlns:a16="http://schemas.microsoft.com/office/drawing/2014/main" val="2276233397"/>
                        </a:ext>
                      </a:extLst>
                    </a:gridCol>
                    <a:gridCol w="1947905">
                      <a:extLst>
                        <a:ext uri="{9D8B030D-6E8A-4147-A177-3AD203B41FA5}">
                          <a16:colId xmlns:a16="http://schemas.microsoft.com/office/drawing/2014/main" val="1544389508"/>
                        </a:ext>
                      </a:extLst>
                    </a:gridCol>
                    <a:gridCol w="2946340">
                      <a:extLst>
                        <a:ext uri="{9D8B030D-6E8A-4147-A177-3AD203B41FA5}">
                          <a16:colId xmlns:a16="http://schemas.microsoft.com/office/drawing/2014/main" val="762814412"/>
                        </a:ext>
                      </a:extLst>
                    </a:gridCol>
                  </a:tblGrid>
                  <a:tr h="260053">
                    <a:tc row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err="1"/>
                            <a:t>Strpline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k</a:t>
                          </a:r>
                          <a:r>
                            <a:rPr lang="en-US" sz="1200" dirty="0"/>
                            <a:t>icker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&amp;</a:t>
                          </a:r>
                          <a:r>
                            <a:rPr lang="zh-CN" altLang="en-US" sz="1200" dirty="0"/>
                            <a:t> </a:t>
                          </a:r>
                          <a:endParaRPr lang="en-HK" altLang="zh-CN" sz="12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HV </a:t>
                          </a:r>
                          <a:r>
                            <a:rPr lang="en-US" sz="1200" dirty="0" err="1"/>
                            <a:t>Pulser</a:t>
                          </a:r>
                          <a:endParaRPr lang="en-US" sz="12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Configuration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5-cell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 err="1"/>
                            <a:t>stripline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kicker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module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7177667"/>
                      </a:ext>
                    </a:extLst>
                  </a:tr>
                  <a:tr h="260053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electrode length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/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gap</a:t>
                          </a:r>
                          <a:r>
                            <a:rPr lang="zh-CN" altLang="en-US" sz="1200" dirty="0"/>
                            <a:t>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300 mm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/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8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9138580"/>
                      </a:ext>
                    </a:extLst>
                  </a:tr>
                  <a:tr h="26005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Pulse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shape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Pseudo-Gaussian,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pulse width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≤</m:t>
                              </m:r>
                            </m:oMath>
                          </a14:m>
                          <a:r>
                            <a:rPr lang="en-HK" sz="1200" dirty="0">
                              <a:effectLst/>
                            </a:rPr>
                            <a:t> </a:t>
                          </a:r>
                          <a:r>
                            <a:rPr lang="en-US" altLang="zh-CN" sz="1200" dirty="0"/>
                            <a:t> 10 ns 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1282711"/>
                      </a:ext>
                    </a:extLst>
                  </a:tr>
                  <a:tr h="260053"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err="1"/>
                            <a:t>Pulser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working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voltage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±</m:t>
                              </m:r>
                            </m:oMath>
                          </a14:m>
                          <a:r>
                            <a:rPr lang="en-HK" sz="12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lang="zh-CN" altLang="en-US" sz="12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kV</a:t>
                          </a:r>
                          <a:r>
                            <a:rPr lang="en-HK" sz="1200" dirty="0">
                              <a:effectLst/>
                            </a:rPr>
                            <a:t> </a:t>
                          </a:r>
                          <a:endParaRPr lang="en-US" altLang="zh-CN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8431383"/>
                      </a:ext>
                    </a:extLst>
                  </a:tr>
                  <a:tr h="260053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err="1"/>
                            <a:t>Lambertson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magnet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Integral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magnetic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field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1.6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T</a:t>
                          </a:r>
                          <a:r>
                            <a:rPr lang="zh-CN" altLang="en-US" sz="1200" dirty="0"/>
                            <a:t>・</a:t>
                          </a:r>
                          <a:r>
                            <a:rPr lang="en-US" altLang="zh-CN" sz="1200" dirty="0"/>
                            <a:t>m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7867602"/>
                      </a:ext>
                    </a:extLst>
                  </a:tr>
                  <a:tr h="260053"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Septum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blade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2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mm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6245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212BCFC8-87DF-4640-A75F-C5F6A12F83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1143342"/>
                  </p:ext>
                </p:extLst>
              </p:nvPr>
            </p:nvGraphicFramePr>
            <p:xfrm>
              <a:off x="745882" y="2302642"/>
              <a:ext cx="6670918" cy="16459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6673">
                      <a:extLst>
                        <a:ext uri="{9D8B030D-6E8A-4147-A177-3AD203B41FA5}">
                          <a16:colId xmlns:a16="http://schemas.microsoft.com/office/drawing/2014/main" val="2276233397"/>
                        </a:ext>
                      </a:extLst>
                    </a:gridCol>
                    <a:gridCol w="1947905">
                      <a:extLst>
                        <a:ext uri="{9D8B030D-6E8A-4147-A177-3AD203B41FA5}">
                          <a16:colId xmlns:a16="http://schemas.microsoft.com/office/drawing/2014/main" val="1544389508"/>
                        </a:ext>
                      </a:extLst>
                    </a:gridCol>
                    <a:gridCol w="2946340">
                      <a:extLst>
                        <a:ext uri="{9D8B030D-6E8A-4147-A177-3AD203B41FA5}">
                          <a16:colId xmlns:a16="http://schemas.microsoft.com/office/drawing/2014/main" val="762814412"/>
                        </a:ext>
                      </a:extLst>
                    </a:gridCol>
                  </a:tblGrid>
                  <a:tr h="274320">
                    <a:tc row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err="1"/>
                            <a:t>Strpline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k</a:t>
                          </a:r>
                          <a:r>
                            <a:rPr lang="en-US" sz="1200" dirty="0"/>
                            <a:t>icker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&amp;</a:t>
                          </a:r>
                          <a:r>
                            <a:rPr lang="zh-CN" altLang="en-US" sz="1200" dirty="0"/>
                            <a:t> </a:t>
                          </a:r>
                          <a:endParaRPr lang="en-HK" altLang="zh-CN" sz="12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HV </a:t>
                          </a:r>
                          <a:r>
                            <a:rPr lang="en-US" sz="1200" dirty="0" err="1"/>
                            <a:t>Pulser</a:t>
                          </a:r>
                          <a:endParaRPr lang="en-US" sz="12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Configuration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5-cell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 err="1"/>
                            <a:t>stripline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kicker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module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7177667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electrode length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/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gap</a:t>
                          </a:r>
                          <a:r>
                            <a:rPr lang="zh-CN" altLang="en-US" sz="1200" dirty="0"/>
                            <a:t>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300 mm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/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8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9138580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Pulse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shape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26724" t="-200000" r="-431" b="-30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1282711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err="1"/>
                            <a:t>Pulser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working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voltage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26724" t="-300000" r="-431" b="-20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8431383"/>
                      </a:ext>
                    </a:extLst>
                  </a:tr>
                  <a:tr h="274320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err="1"/>
                            <a:t>Lambertson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magnet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Integral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magnetic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field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1.6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T</a:t>
                          </a:r>
                          <a:r>
                            <a:rPr lang="zh-CN" altLang="en-US" sz="1200" dirty="0"/>
                            <a:t>・</a:t>
                          </a:r>
                          <a:r>
                            <a:rPr lang="en-US" altLang="zh-CN" sz="1200" dirty="0"/>
                            <a:t>m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7867602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Septum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blade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2</a:t>
                          </a:r>
                          <a:r>
                            <a:rPr lang="zh-CN" altLang="en-US" sz="1200" dirty="0"/>
                            <a:t> </a:t>
                          </a:r>
                          <a:r>
                            <a:rPr lang="en-US" altLang="zh-CN" sz="1200" dirty="0"/>
                            <a:t>mm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62452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C88F16AA-12BD-754D-8E6B-3099E4B95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88"/>
            <a:ext cx="2979629" cy="1822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F1A99E-CD76-B149-B7A5-3F51BD715884}"/>
              </a:ext>
            </a:extLst>
          </p:cNvPr>
          <p:cNvSpPr/>
          <p:nvPr/>
        </p:nvSpPr>
        <p:spPr>
          <a:xfrm>
            <a:off x="3948869" y="4687506"/>
            <a:ext cx="81280" cy="2438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319C28-13FC-854E-8D51-1EFA398FAA26}"/>
              </a:ext>
            </a:extLst>
          </p:cNvPr>
          <p:cNvSpPr/>
          <p:nvPr/>
        </p:nvSpPr>
        <p:spPr>
          <a:xfrm>
            <a:off x="4133925" y="4684783"/>
            <a:ext cx="81280" cy="2438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536F2-F3EA-D549-B0D7-F88D53911D9A}"/>
              </a:ext>
            </a:extLst>
          </p:cNvPr>
          <p:cNvSpPr txBox="1"/>
          <p:nvPr/>
        </p:nvSpPr>
        <p:spPr>
          <a:xfrm>
            <a:off x="3836081" y="4202250"/>
            <a:ext cx="728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Pre-d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ump</a:t>
            </a:r>
            <a:r>
              <a: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kickers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150D2D-D040-6D4A-AD14-7F533925CE68}"/>
              </a:ext>
            </a:extLst>
          </p:cNvPr>
          <p:cNvSpPr txBox="1"/>
          <p:nvPr/>
        </p:nvSpPr>
        <p:spPr>
          <a:xfrm>
            <a:off x="10816700" y="2921901"/>
            <a:ext cx="151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432FF"/>
                </a:solidFill>
              </a:rPr>
              <a:t>Measured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r>
              <a:rPr lang="en-US" altLang="zh-CN" sz="1000" dirty="0">
                <a:solidFill>
                  <a:srgbClr val="0432FF"/>
                </a:solidFill>
              </a:rPr>
              <a:t>kicker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r>
              <a:rPr lang="en-US" altLang="zh-CN" sz="1000" dirty="0">
                <a:solidFill>
                  <a:srgbClr val="0432FF"/>
                </a:solidFill>
              </a:rPr>
              <a:t>pulse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r>
              <a:rPr lang="en-US" altLang="zh-CN" sz="1000" dirty="0">
                <a:solidFill>
                  <a:srgbClr val="0432FF"/>
                </a:solidFill>
              </a:rPr>
              <a:t>&amp;</a:t>
            </a:r>
          </a:p>
          <a:p>
            <a:r>
              <a:rPr lang="en-US" altLang="zh-CN" sz="1000" dirty="0">
                <a:solidFill>
                  <a:srgbClr val="0432FF"/>
                </a:solidFill>
              </a:rPr>
              <a:t>calculated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r>
              <a:rPr lang="en-US" altLang="zh-CN" sz="1000" dirty="0">
                <a:solidFill>
                  <a:srgbClr val="0432FF"/>
                </a:solidFill>
              </a:rPr>
              <a:t>kick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r>
              <a:rPr lang="en-US" altLang="zh-CN" sz="1000" dirty="0">
                <a:solidFill>
                  <a:srgbClr val="0432FF"/>
                </a:solidFill>
              </a:rPr>
              <a:t>angle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endParaRPr lang="en-US" sz="1000" dirty="0">
              <a:solidFill>
                <a:srgbClr val="0432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C00BD6-C00C-BB4F-B9AC-025D8E67868F}"/>
              </a:ext>
            </a:extLst>
          </p:cNvPr>
          <p:cNvSpPr txBox="1"/>
          <p:nvPr/>
        </p:nvSpPr>
        <p:spPr>
          <a:xfrm>
            <a:off x="10162875" y="893970"/>
            <a:ext cx="1799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432FF"/>
                </a:solidFill>
              </a:rPr>
              <a:t>5-cell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r>
              <a:rPr lang="en-US" altLang="zh-CN" sz="1000" dirty="0">
                <a:solidFill>
                  <a:srgbClr val="0432FF"/>
                </a:solidFill>
              </a:rPr>
              <a:t>strip-line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r>
              <a:rPr lang="en-US" altLang="zh-CN" sz="1000" dirty="0">
                <a:solidFill>
                  <a:srgbClr val="0432FF"/>
                </a:solidFill>
              </a:rPr>
              <a:t>kicker</a:t>
            </a:r>
            <a:r>
              <a:rPr lang="zh-CN" altLang="en-US" sz="1000" dirty="0">
                <a:solidFill>
                  <a:srgbClr val="0432FF"/>
                </a:solidFill>
              </a:rPr>
              <a:t> </a:t>
            </a:r>
            <a:r>
              <a:rPr lang="en-US" altLang="zh-CN" sz="1000" dirty="0">
                <a:solidFill>
                  <a:srgbClr val="0432FF"/>
                </a:solidFill>
              </a:rPr>
              <a:t>module</a:t>
            </a:r>
            <a:endParaRPr lang="en-US" sz="1000" dirty="0">
              <a:solidFill>
                <a:srgbClr val="0432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C6E675-82A0-A84D-AB12-ADB266B06D35}"/>
              </a:ext>
            </a:extLst>
          </p:cNvPr>
          <p:cNvSpPr txBox="1"/>
          <p:nvPr/>
        </p:nvSpPr>
        <p:spPr>
          <a:xfrm>
            <a:off x="7399341" y="4174501"/>
            <a:ext cx="792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r>
              <a:rPr lang="zh-CN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kicker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514808-C093-7048-9357-DE2B1B2BEB0A}"/>
              </a:ext>
            </a:extLst>
          </p:cNvPr>
          <p:cNvCxnSpPr>
            <a:cxnSpLocks/>
          </p:cNvCxnSpPr>
          <p:nvPr/>
        </p:nvCxnSpPr>
        <p:spPr>
          <a:xfrm flipH="1">
            <a:off x="3975963" y="4486218"/>
            <a:ext cx="84209" cy="191792"/>
          </a:xfrm>
          <a:prstGeom prst="straightConnector1">
            <a:avLst/>
          </a:prstGeom>
          <a:ln>
            <a:tailEnd type="triangle" w="med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FDF7F8-0A95-A249-B27C-51E65469592F}"/>
              </a:ext>
            </a:extLst>
          </p:cNvPr>
          <p:cNvCxnSpPr>
            <a:cxnSpLocks/>
          </p:cNvCxnSpPr>
          <p:nvPr/>
        </p:nvCxnSpPr>
        <p:spPr>
          <a:xfrm>
            <a:off x="4133925" y="4492991"/>
            <a:ext cx="40640" cy="175809"/>
          </a:xfrm>
          <a:prstGeom prst="straightConnector1">
            <a:avLst/>
          </a:prstGeom>
          <a:ln>
            <a:tailEnd type="triangle" w="med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EC2796-BF8F-EF4A-94B7-4181188C711D}"/>
              </a:ext>
            </a:extLst>
          </p:cNvPr>
          <p:cNvCxnSpPr>
            <a:cxnSpLocks/>
          </p:cNvCxnSpPr>
          <p:nvPr/>
        </p:nvCxnSpPr>
        <p:spPr>
          <a:xfrm flipH="1">
            <a:off x="7727324" y="4371527"/>
            <a:ext cx="129743" cy="205648"/>
          </a:xfrm>
          <a:prstGeom prst="straightConnector1">
            <a:avLst/>
          </a:prstGeom>
          <a:ln>
            <a:tailEnd type="triangle" w="med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D29A36C-4449-F84F-9A27-A895FAFA8D1F}"/>
              </a:ext>
            </a:extLst>
          </p:cNvPr>
          <p:cNvSpPr txBox="1"/>
          <p:nvPr/>
        </p:nvSpPr>
        <p:spPr>
          <a:xfrm>
            <a:off x="7366109" y="2845933"/>
            <a:ext cx="2058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highlight>
                  <a:srgbClr val="FFFF00"/>
                </a:highlight>
              </a:rPr>
              <a:t>Min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bunch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spacing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=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6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ns</a:t>
            </a:r>
            <a:endParaRPr lang="en-US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70581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CD8FDE-2D89-434D-AE87-7B4E4E65B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52" y="1107439"/>
            <a:ext cx="5555745" cy="31251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CN" sz="2400" dirty="0"/>
              <a:t>Booster</a:t>
            </a:r>
            <a:r>
              <a:rPr lang="zh-CN" altLang="en-US" sz="2400" dirty="0"/>
              <a:t> </a:t>
            </a:r>
            <a:r>
              <a:rPr lang="en-US" altLang="zh-CN" sz="2400" dirty="0"/>
              <a:t>operation</a:t>
            </a:r>
            <a:r>
              <a:rPr lang="zh-CN" altLang="en-US" sz="2400" dirty="0"/>
              <a:t> </a:t>
            </a:r>
            <a:r>
              <a:rPr lang="en-US" altLang="zh-CN" sz="2400" dirty="0"/>
              <a:t>conditions:</a:t>
            </a:r>
          </a:p>
          <a:p>
            <a:r>
              <a:rPr lang="zh-CN" altLang="en-US" sz="2400" dirty="0"/>
              <a:t> </a:t>
            </a:r>
            <a:r>
              <a:rPr lang="en-US" altLang="zh-CN" sz="2400" dirty="0"/>
              <a:t>repetition</a:t>
            </a:r>
            <a:r>
              <a:rPr lang="zh-CN" altLang="en-US" sz="2400" dirty="0"/>
              <a:t> </a:t>
            </a:r>
            <a:r>
              <a:rPr lang="en-US" altLang="zh-CN" sz="2400" dirty="0"/>
              <a:t>rate</a:t>
            </a:r>
            <a:r>
              <a:rPr lang="zh-CN" altLang="en-US" sz="2400" dirty="0"/>
              <a:t> </a:t>
            </a:r>
            <a:r>
              <a:rPr lang="en-US" altLang="zh-CN" sz="2400" dirty="0"/>
              <a:t>&lt;=</a:t>
            </a:r>
            <a:r>
              <a:rPr lang="zh-CN" altLang="en-US" sz="2400" dirty="0"/>
              <a:t> </a:t>
            </a:r>
            <a:r>
              <a:rPr lang="en-US" altLang="zh-CN" sz="2400" dirty="0"/>
              <a:t>1Hz</a:t>
            </a:r>
          </a:p>
          <a:p>
            <a:r>
              <a:rPr lang="zh-CN" altLang="en-US" sz="2400" dirty="0"/>
              <a:t> </a:t>
            </a:r>
            <a:r>
              <a:rPr lang="en-US" altLang="zh-CN" sz="2400" dirty="0"/>
              <a:t>fills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most</a:t>
            </a:r>
            <a:r>
              <a:rPr lang="zh-CN" altLang="en-US" sz="2400" dirty="0"/>
              <a:t> </a:t>
            </a:r>
            <a:r>
              <a:rPr lang="en-US" altLang="zh-CN" sz="2400" dirty="0"/>
              <a:t>10</a:t>
            </a:r>
            <a:r>
              <a:rPr lang="zh-CN" altLang="en-US" sz="2400" dirty="0"/>
              <a:t> </a:t>
            </a:r>
            <a:r>
              <a:rPr lang="en-US" altLang="zh-CN" sz="2400" dirty="0"/>
              <a:t>bunches</a:t>
            </a:r>
          </a:p>
          <a:p>
            <a:r>
              <a:rPr lang="en-US" altLang="zh-CN" sz="2400" dirty="0"/>
              <a:t> single-bunch</a:t>
            </a:r>
            <a:r>
              <a:rPr lang="zh-CN" altLang="en-US" sz="2400" dirty="0"/>
              <a:t> </a:t>
            </a:r>
            <a:r>
              <a:rPr lang="en-US" altLang="zh-CN" sz="2400" dirty="0"/>
              <a:t>injection/extraction</a:t>
            </a:r>
          </a:p>
          <a:p>
            <a:r>
              <a:rPr lang="zh-CN" altLang="en-US" sz="2400" dirty="0"/>
              <a:t> </a:t>
            </a:r>
            <a:r>
              <a:rPr lang="en-US" altLang="zh-CN" sz="2400" dirty="0"/>
              <a:t>Bunch</a:t>
            </a:r>
            <a:r>
              <a:rPr lang="zh-CN" altLang="en-US" sz="2400" dirty="0"/>
              <a:t> </a:t>
            </a:r>
            <a:r>
              <a:rPr lang="en-US" altLang="zh-CN" sz="2400" dirty="0"/>
              <a:t>charge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6</a:t>
            </a:r>
            <a:r>
              <a:rPr lang="zh-CN" altLang="en-US" sz="2400" dirty="0"/>
              <a:t> </a:t>
            </a:r>
            <a:r>
              <a:rPr lang="en-US" altLang="zh-CN" sz="2400" dirty="0"/>
              <a:t>GeV:</a:t>
            </a:r>
            <a:r>
              <a:rPr lang="zh-CN" altLang="en-US" sz="2400" dirty="0"/>
              <a:t>  </a:t>
            </a:r>
            <a:r>
              <a:rPr lang="en-US" altLang="zh-CN" sz="2400" dirty="0"/>
              <a:t>5</a:t>
            </a:r>
            <a:r>
              <a:rPr lang="zh-CN" altLang="en-US" sz="2400" dirty="0"/>
              <a:t> </a:t>
            </a:r>
            <a:r>
              <a:rPr lang="en-US" altLang="zh-CN" sz="2400" dirty="0" err="1"/>
              <a:t>nC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high-bunch-charge</a:t>
            </a:r>
            <a:r>
              <a:rPr lang="zh-CN" altLang="en-US" sz="2400" dirty="0"/>
              <a:t> </a:t>
            </a:r>
            <a:r>
              <a:rPr lang="en-US" altLang="zh-CN" sz="2400" dirty="0"/>
              <a:t>mode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/>
              <a:t>Booster</a:t>
            </a:r>
            <a:r>
              <a:rPr lang="zh-CN" altLang="en-US" sz="2400" dirty="0"/>
              <a:t> </a:t>
            </a:r>
            <a:r>
              <a:rPr lang="en-US" altLang="zh-CN" sz="2400" dirty="0"/>
              <a:t>6</a:t>
            </a:r>
            <a:r>
              <a:rPr lang="zh-CN" altLang="en-US" sz="2400" dirty="0"/>
              <a:t> </a:t>
            </a:r>
            <a:r>
              <a:rPr lang="en-US" altLang="zh-CN" sz="2400" dirty="0"/>
              <a:t>GeV</a:t>
            </a:r>
            <a:r>
              <a:rPr lang="zh-CN" altLang="en-US" sz="2400" dirty="0"/>
              <a:t> </a:t>
            </a:r>
            <a:r>
              <a:rPr lang="en-US" altLang="zh-CN" sz="2400" dirty="0"/>
              <a:t>injection &amp; extraction (in the vertical plane)</a:t>
            </a:r>
          </a:p>
          <a:p>
            <a:r>
              <a:rPr lang="en-US" altLang="zh-CN" sz="2400" dirty="0"/>
              <a:t>Injection: a</a:t>
            </a:r>
            <a:r>
              <a:rPr lang="zh-CN" altLang="en-US" sz="2400" dirty="0"/>
              <a:t> </a:t>
            </a:r>
            <a:r>
              <a:rPr lang="en-US" altLang="zh-CN" sz="2400" dirty="0"/>
              <a:t>pair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dipole kickers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pi phase advance</a:t>
            </a:r>
          </a:p>
          <a:p>
            <a:r>
              <a:rPr lang="en-US" altLang="zh-CN" sz="2400" dirty="0"/>
              <a:t>Extraction:  single dipole kicker (300 ns pulse width) + 4 bump magnets (1ms pulse width)</a:t>
            </a:r>
          </a:p>
          <a:p>
            <a:pPr marL="0" indent="0">
              <a:buNone/>
            </a:pPr>
            <a:endParaRPr lang="en-US" altLang="zh-CN" sz="2400" dirty="0"/>
          </a:p>
          <a:p>
            <a:endParaRPr lang="en-US" alt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365C6A-B7D9-3F48-838D-622C9451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Booster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GeV</a:t>
            </a:r>
            <a:r>
              <a:rPr lang="zh-CN" altLang="en-US" dirty="0"/>
              <a:t> </a:t>
            </a:r>
            <a:r>
              <a:rPr lang="en-US" altLang="zh-CN" dirty="0"/>
              <a:t>injection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95BA9-DE05-6148-8741-B3C3F8E59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027" y="1264994"/>
            <a:ext cx="2016119" cy="2234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6CEE9-9FCC-2A41-9F6A-340AC35FE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49" y="1291262"/>
            <a:ext cx="2543278" cy="203052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A0EE2D3-8D4E-2C43-AFDB-F73C427BB25F}"/>
              </a:ext>
            </a:extLst>
          </p:cNvPr>
          <p:cNvSpPr txBox="1">
            <a:spLocks/>
          </p:cNvSpPr>
          <p:nvPr/>
        </p:nvSpPr>
        <p:spPr>
          <a:xfrm>
            <a:off x="6100501" y="3578512"/>
            <a:ext cx="2493842" cy="417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00B050"/>
                </a:solidFill>
              </a:rPr>
              <a:t>6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GeV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injection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E5828F3-75CF-8A45-AD1F-80F819DC2EE0}"/>
              </a:ext>
            </a:extLst>
          </p:cNvPr>
          <p:cNvSpPr txBox="1">
            <a:spLocks/>
          </p:cNvSpPr>
          <p:nvPr/>
        </p:nvSpPr>
        <p:spPr>
          <a:xfrm>
            <a:off x="9339118" y="3594180"/>
            <a:ext cx="2527300" cy="44733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dirty="0">
                <a:solidFill>
                  <a:srgbClr val="00B050"/>
                </a:solidFill>
              </a:rPr>
              <a:t>6 GeV extraction</a:t>
            </a: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id="{CEB02779-C9F5-564D-992D-01A5F63A8DE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82" y="3966575"/>
            <a:ext cx="3544361" cy="2317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CCACB0-AE07-A344-912E-60AFB279849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43" y="3995710"/>
            <a:ext cx="3272075" cy="22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0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47EAA7-4DDA-B24F-AEAB-2E93D08C5E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8667" y="1067359"/>
                <a:ext cx="11853333" cy="190605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CN" sz="2000" dirty="0"/>
                  <a:t>Spoil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extracted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bunch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advance,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precaution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for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sudden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kicker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failure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at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extraction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[1]</a:t>
                </a:r>
              </a:p>
              <a:p>
                <a:r>
                  <a:rPr lang="en-US" altLang="zh-CN" sz="2000" dirty="0"/>
                  <a:t>A single 300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mm</a:t>
                </a:r>
                <a:r>
                  <a:rPr lang="zh-CN" altLang="en-US" sz="2000" dirty="0"/>
                  <a:t> </a:t>
                </a:r>
                <a:r>
                  <a:rPr lang="en-US" altLang="zh-CN" sz="2000" dirty="0" err="1"/>
                  <a:t>stripline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kicker,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gap = 16mm, peak</a:t>
                </a:r>
                <a:r>
                  <a:rPr lang="zh-CN" altLang="en-US" sz="2000" dirty="0"/>
                  <a:t> </a:t>
                </a:r>
                <a:r>
                  <a:rPr lang="en-US" altLang="zh-CN" sz="2100" dirty="0"/>
                  <a:t>voltage</a:t>
                </a:r>
                <a:r>
                  <a:rPr lang="zh-CN" altLang="en-US" sz="21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1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en-US" sz="2100" b="0" i="0" smtClean="0">
                        <a:latin typeface="Cambria Math" panose="02040503050406030204" pitchFamily="18" charset="0"/>
                      </a:rPr>
                      <m:t>7.</m:t>
                    </m:r>
                  </m:oMath>
                </a14:m>
                <a:r>
                  <a:rPr lang="en-US" altLang="zh-CN" sz="2100" dirty="0"/>
                  <a:t>5</a:t>
                </a:r>
                <a:r>
                  <a:rPr lang="zh-CN" altLang="en-US" sz="2100" dirty="0"/>
                  <a:t> </a:t>
                </a:r>
                <a:r>
                  <a:rPr lang="en-US" altLang="zh-CN" sz="2100" dirty="0"/>
                  <a:t>kV</a:t>
                </a:r>
                <a:r>
                  <a:rPr lang="en-HK" altLang="en-US" sz="2100" dirty="0"/>
                  <a:t> </a:t>
                </a:r>
                <a:endParaRPr lang="en-US" altLang="zh-CN" sz="2100" dirty="0"/>
              </a:p>
              <a:p>
                <a:r>
                  <a:rPr lang="en-US" altLang="zh-CN" sz="2000" dirty="0"/>
                  <a:t>Nominal setting according to simulations,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compromise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between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density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reduction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&amp;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transmission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efficiency</a:t>
                </a:r>
              </a:p>
              <a:p>
                <a:pPr lvl="1"/>
                <a:r>
                  <a:rPr lang="en-US" altLang="zh-CN" sz="1600" dirty="0"/>
                  <a:t>Horizontal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deflection of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35</a:t>
                </a:r>
                <a:r>
                  <a:rPr lang="zh-CN" altLang="en-US" sz="1600" dirty="0"/>
                  <a:t> </a:t>
                </a:r>
                <a:r>
                  <a:rPr lang="el-GR" altLang="zh-CN" sz="1600" dirty="0"/>
                  <a:t>μ</a:t>
                </a:r>
                <a:r>
                  <a:rPr lang="en-US" altLang="zh-CN" sz="1600" dirty="0"/>
                  <a:t>rad</a:t>
                </a:r>
              </a:p>
              <a:p>
                <a:pPr lvl="1"/>
                <a:r>
                  <a:rPr lang="en-US" sz="1600" dirty="0"/>
                  <a:t>Extraction 250 turns after the “</a:t>
                </a:r>
                <a:r>
                  <a:rPr lang="en-US" sz="1600" dirty="0" err="1"/>
                  <a:t>prekick</a:t>
                </a:r>
                <a:r>
                  <a:rPr lang="en-US" sz="1600" dirty="0"/>
                  <a:t>”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47EAA7-4DDA-B24F-AEAB-2E93D08C5E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8667" y="1067359"/>
                <a:ext cx="11853333" cy="1906053"/>
              </a:xfrm>
              <a:blipFill>
                <a:blip r:embed="rId2"/>
                <a:stretch>
                  <a:fillRect t="-3333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9A8533A-30AD-6142-9C16-84751D81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Pre-extraction</a:t>
            </a:r>
            <a:r>
              <a:rPr lang="zh-CN" altLang="en-US" dirty="0"/>
              <a:t> </a:t>
            </a:r>
            <a:r>
              <a:rPr lang="en-US" altLang="zh-CN" dirty="0"/>
              <a:t>kicker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3642B-FEBF-A543-93A0-BD58FBD67E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2966817"/>
            <a:ext cx="2502781" cy="16204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48F5918-7553-9943-9BB4-8C4C922F0217}"/>
              </a:ext>
            </a:extLst>
          </p:cNvPr>
          <p:cNvSpPr/>
          <p:nvPr/>
        </p:nvSpPr>
        <p:spPr>
          <a:xfrm>
            <a:off x="1542069" y="3698677"/>
            <a:ext cx="119129" cy="45719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EF9EE-EF89-B74F-8091-D9C67648D40E}"/>
              </a:ext>
            </a:extLst>
          </p:cNvPr>
          <p:cNvSpPr txBox="1"/>
          <p:nvPr/>
        </p:nvSpPr>
        <p:spPr>
          <a:xfrm>
            <a:off x="2813343" y="3421678"/>
            <a:ext cx="17285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Normal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condition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163AD-F6DB-D94C-B88B-BCF59ACF6B49}"/>
              </a:ext>
            </a:extLst>
          </p:cNvPr>
          <p:cNvSpPr txBox="1"/>
          <p:nvPr/>
        </p:nvSpPr>
        <p:spPr>
          <a:xfrm>
            <a:off x="1328822" y="3461698"/>
            <a:ext cx="514350" cy="68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DCBCD-B0E7-904C-AD2A-AA847830FF94}"/>
              </a:ext>
            </a:extLst>
          </p:cNvPr>
          <p:cNvSpPr txBox="1"/>
          <p:nvPr/>
        </p:nvSpPr>
        <p:spPr>
          <a:xfrm>
            <a:off x="2813343" y="3605896"/>
            <a:ext cx="17285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432FF"/>
                </a:solidFill>
              </a:rPr>
              <a:t>Kicker</a:t>
            </a:r>
            <a:r>
              <a:rPr lang="zh-CN" altLang="en-US" sz="1200" dirty="0">
                <a:solidFill>
                  <a:srgbClr val="0432FF"/>
                </a:solidFill>
              </a:rPr>
              <a:t> </a:t>
            </a:r>
            <a:r>
              <a:rPr lang="en-US" altLang="zh-CN" sz="1200" dirty="0">
                <a:solidFill>
                  <a:srgbClr val="0432FF"/>
                </a:solidFill>
              </a:rPr>
              <a:t>failure</a:t>
            </a:r>
          </a:p>
          <a:p>
            <a:r>
              <a:rPr lang="en-US" sz="1200" dirty="0">
                <a:solidFill>
                  <a:srgbClr val="0432FF"/>
                </a:solidFill>
              </a:rPr>
              <a:t>For example, two </a:t>
            </a:r>
            <a:r>
              <a:rPr lang="en-US" sz="1200" dirty="0" err="1">
                <a:solidFill>
                  <a:srgbClr val="0432FF"/>
                </a:solidFill>
              </a:rPr>
              <a:t>pulsers</a:t>
            </a:r>
            <a:r>
              <a:rPr lang="en-US" sz="1200" dirty="0">
                <a:solidFill>
                  <a:srgbClr val="0432FF"/>
                </a:solidFill>
              </a:rPr>
              <a:t> no output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CCCAAC-963F-224D-89C7-6B3ADD5C94AE}"/>
              </a:ext>
            </a:extLst>
          </p:cNvPr>
          <p:cNvCxnSpPr>
            <a:cxnSpLocks/>
          </p:cNvCxnSpPr>
          <p:nvPr/>
        </p:nvCxnSpPr>
        <p:spPr>
          <a:xfrm flipH="1">
            <a:off x="1957409" y="3744397"/>
            <a:ext cx="85593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6FC24D-FD99-B140-BDDA-46661EA9274C}"/>
              </a:ext>
            </a:extLst>
          </p:cNvPr>
          <p:cNvCxnSpPr>
            <a:cxnSpLocks/>
          </p:cNvCxnSpPr>
          <p:nvPr/>
        </p:nvCxnSpPr>
        <p:spPr>
          <a:xfrm flipH="1">
            <a:off x="1957408" y="3560177"/>
            <a:ext cx="8402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AB693F4-1788-1F4A-ACA7-00FC7B0CDD0A}"/>
              </a:ext>
            </a:extLst>
          </p:cNvPr>
          <p:cNvSpPr/>
          <p:nvPr/>
        </p:nvSpPr>
        <p:spPr>
          <a:xfrm>
            <a:off x="8687677" y="5994618"/>
            <a:ext cx="3586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Z.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Duan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Nucl</a:t>
            </a:r>
            <a:r>
              <a:rPr lang="en-US" altLang="zh-CN" sz="1400" dirty="0">
                <a:solidFill>
                  <a:srgbClr val="00B050"/>
                </a:solidFill>
              </a:rPr>
              <a:t>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Sci.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Tech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32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(2021)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136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8C9712-2D0D-2746-A1CC-5F4AFFE74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3" y="4619945"/>
            <a:ext cx="2746932" cy="16636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61EF85-9401-B144-9DF1-DB6BAC44DABE}"/>
              </a:ext>
            </a:extLst>
          </p:cNvPr>
          <p:cNvSpPr txBox="1"/>
          <p:nvPr/>
        </p:nvSpPr>
        <p:spPr>
          <a:xfrm>
            <a:off x="526363" y="4709306"/>
            <a:ext cx="1134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Before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</a:rPr>
              <a:t>prekick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DD9268-450C-7649-BB64-49BF8C27B4DF}"/>
              </a:ext>
            </a:extLst>
          </p:cNvPr>
          <p:cNvCxnSpPr>
            <a:cxnSpLocks/>
          </p:cNvCxnSpPr>
          <p:nvPr/>
        </p:nvCxnSpPr>
        <p:spPr>
          <a:xfrm>
            <a:off x="800101" y="4929155"/>
            <a:ext cx="0" cy="4144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605A08-5410-E74A-8B93-9859A70713C0}"/>
              </a:ext>
            </a:extLst>
          </p:cNvPr>
          <p:cNvSpPr txBox="1"/>
          <p:nvPr/>
        </p:nvSpPr>
        <p:spPr>
          <a:xfrm>
            <a:off x="1540111" y="4709306"/>
            <a:ext cx="1921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432FF"/>
                </a:solidFill>
              </a:rPr>
              <a:t>500-turns</a:t>
            </a:r>
            <a:r>
              <a:rPr lang="zh-CN" altLang="en-US" sz="1200" dirty="0">
                <a:solidFill>
                  <a:srgbClr val="0432FF"/>
                </a:solidFill>
              </a:rPr>
              <a:t> </a:t>
            </a:r>
            <a:r>
              <a:rPr lang="en-US" altLang="zh-CN" sz="1200" dirty="0">
                <a:solidFill>
                  <a:srgbClr val="0432FF"/>
                </a:solidFill>
              </a:rPr>
              <a:t>after</a:t>
            </a:r>
            <a:r>
              <a:rPr lang="zh-CN" altLang="en-US" sz="1200" dirty="0">
                <a:solidFill>
                  <a:srgbClr val="0432FF"/>
                </a:solidFill>
              </a:rPr>
              <a:t> </a:t>
            </a:r>
            <a:r>
              <a:rPr lang="en-US" altLang="zh-CN" sz="1200" dirty="0" err="1">
                <a:solidFill>
                  <a:srgbClr val="0432FF"/>
                </a:solidFill>
              </a:rPr>
              <a:t>prekick</a:t>
            </a:r>
            <a:endParaRPr lang="en-US" sz="1200" dirty="0">
              <a:solidFill>
                <a:srgbClr val="0432FF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2762F7A-0DE0-2543-AF52-84B4C4FD9B9E}"/>
              </a:ext>
            </a:extLst>
          </p:cNvPr>
          <p:cNvCxnSpPr>
            <a:cxnSpLocks/>
          </p:cNvCxnSpPr>
          <p:nvPr/>
        </p:nvCxnSpPr>
        <p:spPr>
          <a:xfrm>
            <a:off x="2095501" y="4935629"/>
            <a:ext cx="0" cy="2007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FD2156D-8D70-8C41-8337-A5FB80389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76" y="3061606"/>
            <a:ext cx="3386199" cy="32219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AFCC09A-163D-3E4F-964D-068C826B1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796" y="3124974"/>
            <a:ext cx="3178000" cy="29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93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B206E0-B525-8940-870D-99166C6DF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36" y="992233"/>
            <a:ext cx="8768443" cy="3334838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Influence</a:t>
            </a:r>
            <a:r>
              <a:rPr lang="zh-CN" altLang="en-US" sz="1800" dirty="0"/>
              <a:t> </a:t>
            </a:r>
            <a:r>
              <a:rPr lang="en-US" altLang="zh-CN" sz="1800" dirty="0"/>
              <a:t>on</a:t>
            </a:r>
            <a:r>
              <a:rPr lang="zh-CN" altLang="en-US" sz="1800" dirty="0"/>
              <a:t> </a:t>
            </a:r>
            <a:r>
              <a:rPr lang="en-US" altLang="zh-CN" sz="1800" dirty="0"/>
              <a:t>injected/extracted</a:t>
            </a:r>
            <a:r>
              <a:rPr lang="zh-CN" altLang="en-US" sz="1800" dirty="0"/>
              <a:t> </a:t>
            </a:r>
            <a:r>
              <a:rPr lang="en-US" altLang="zh-CN" sz="1800" dirty="0"/>
              <a:t>bunch</a:t>
            </a:r>
            <a:r>
              <a:rPr lang="zh-CN" altLang="en-US" sz="1800" dirty="0"/>
              <a:t> </a:t>
            </a:r>
            <a:r>
              <a:rPr lang="en-US" altLang="zh-CN" sz="1800" dirty="0"/>
              <a:t>-&gt;</a:t>
            </a:r>
            <a:r>
              <a:rPr lang="zh-CN" altLang="en-US" sz="1800" dirty="0"/>
              <a:t> </a:t>
            </a:r>
            <a:r>
              <a:rPr lang="en-US" altLang="zh-CN" sz="1800" dirty="0"/>
              <a:t>trajectory</a:t>
            </a:r>
            <a:r>
              <a:rPr lang="zh-CN" altLang="en-US" sz="1800" dirty="0"/>
              <a:t> </a:t>
            </a:r>
            <a:r>
              <a:rPr lang="en-US" altLang="zh-CN" sz="1800" dirty="0"/>
              <a:t>error</a:t>
            </a:r>
            <a:r>
              <a:rPr lang="zh-CN" altLang="en-US" sz="1800" dirty="0"/>
              <a:t> </a:t>
            </a:r>
            <a:endParaRPr lang="en-HK" altLang="zh-CN" sz="1800" dirty="0"/>
          </a:p>
          <a:p>
            <a:pPr lvl="1"/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kicker</a:t>
            </a:r>
            <a:r>
              <a:rPr lang="zh-CN" altLang="en-US" sz="1600" dirty="0"/>
              <a:t> </a:t>
            </a:r>
            <a:r>
              <a:rPr lang="en-US" altLang="zh-CN" sz="1600" dirty="0"/>
              <a:t>pulse</a:t>
            </a:r>
            <a:r>
              <a:rPr lang="zh-CN" altLang="en-US" sz="1600" dirty="0"/>
              <a:t> </a:t>
            </a:r>
            <a:r>
              <a:rPr lang="en-US" altLang="zh-CN" sz="1600" dirty="0"/>
              <a:t>has</a:t>
            </a:r>
            <a:r>
              <a:rPr lang="zh-CN" altLang="en-US" sz="1600" dirty="0"/>
              <a:t> </a:t>
            </a:r>
            <a:r>
              <a:rPr lang="en-US" altLang="zh-CN" sz="1600" dirty="0"/>
              <a:t>no</a:t>
            </a:r>
            <a:r>
              <a:rPr lang="zh-CN" altLang="en-US" sz="1600" dirty="0"/>
              <a:t> </a:t>
            </a:r>
            <a:r>
              <a:rPr lang="en-US" altLang="zh-CN" sz="1600" dirty="0"/>
              <a:t>absolute</a:t>
            </a:r>
            <a:r>
              <a:rPr lang="zh-CN" altLang="en-US" sz="1600" dirty="0"/>
              <a:t> </a:t>
            </a:r>
            <a:r>
              <a:rPr lang="en-US" altLang="zh-CN" sz="1600" dirty="0"/>
              <a:t>“flat-top”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lvl="1"/>
            <a:r>
              <a:rPr lang="en-US" altLang="zh-CN" sz="1600" dirty="0"/>
              <a:t>Error</a:t>
            </a:r>
            <a:r>
              <a:rPr lang="zh-CN" altLang="en-US" sz="1600" dirty="0"/>
              <a:t> </a:t>
            </a:r>
            <a:r>
              <a:rPr lang="en-US" altLang="zh-CN" sz="1600" dirty="0"/>
              <a:t>sources</a:t>
            </a:r>
          </a:p>
          <a:p>
            <a:pPr lvl="2"/>
            <a:r>
              <a:rPr lang="zh-CN" altLang="en-US" sz="1600" dirty="0"/>
              <a:t> </a:t>
            </a:r>
            <a:r>
              <a:rPr lang="en-US" altLang="zh-CN" sz="1600" dirty="0"/>
              <a:t>Relative</a:t>
            </a:r>
            <a:r>
              <a:rPr lang="zh-CN" altLang="en-US" sz="1600" dirty="0"/>
              <a:t> </a:t>
            </a:r>
            <a:r>
              <a:rPr lang="en-US" altLang="zh-CN" sz="1600" dirty="0"/>
              <a:t>amplitude</a:t>
            </a:r>
            <a:r>
              <a:rPr lang="zh-CN" altLang="en-US" sz="1600" dirty="0"/>
              <a:t> </a:t>
            </a:r>
            <a:r>
              <a:rPr lang="en-US" altLang="zh-CN" sz="1600" dirty="0"/>
              <a:t>repeatability</a:t>
            </a:r>
            <a:endParaRPr lang="en-HK" altLang="zh-CN" sz="1600" dirty="0"/>
          </a:p>
          <a:p>
            <a:pPr lvl="2"/>
            <a:r>
              <a:rPr lang="zh-CN" altLang="en-US" sz="1600" dirty="0"/>
              <a:t> </a:t>
            </a:r>
            <a:r>
              <a:rPr lang="en-US" altLang="zh-CN" sz="1600" dirty="0"/>
              <a:t>Arrival</a:t>
            </a:r>
            <a:r>
              <a:rPr lang="zh-CN" altLang="en-US" sz="1600" dirty="0"/>
              <a:t> </a:t>
            </a:r>
            <a:r>
              <a:rPr lang="en-US" altLang="zh-CN" sz="1600" dirty="0"/>
              <a:t>time</a:t>
            </a:r>
            <a:r>
              <a:rPr lang="zh-CN" altLang="en-US" sz="1600" dirty="0"/>
              <a:t> </a:t>
            </a:r>
            <a:r>
              <a:rPr lang="en-US" altLang="zh-CN" sz="1600" dirty="0"/>
              <a:t>error</a:t>
            </a:r>
            <a:r>
              <a:rPr lang="zh-CN" altLang="en-US" sz="1600" dirty="0"/>
              <a:t> </a:t>
            </a:r>
            <a:r>
              <a:rPr lang="en-US" altLang="zh-CN" sz="1600" dirty="0"/>
              <a:t>&amp;</a:t>
            </a:r>
            <a:r>
              <a:rPr lang="zh-CN" altLang="en-US" sz="1600" dirty="0"/>
              <a:t> </a:t>
            </a:r>
            <a:r>
              <a:rPr lang="en-US" altLang="zh-CN" sz="1600" dirty="0"/>
              <a:t>timing</a:t>
            </a:r>
            <a:r>
              <a:rPr lang="zh-CN" altLang="en-US" sz="1600" dirty="0"/>
              <a:t> </a:t>
            </a:r>
            <a:r>
              <a:rPr lang="en-US" altLang="zh-CN" sz="1600" dirty="0"/>
              <a:t>jitter</a:t>
            </a:r>
          </a:p>
          <a:p>
            <a:pPr lvl="2"/>
            <a:r>
              <a:rPr lang="zh-CN" altLang="en-US" sz="1600" dirty="0"/>
              <a:t> </a:t>
            </a:r>
            <a:r>
              <a:rPr lang="en-US" altLang="zh-CN" sz="1600" dirty="0"/>
              <a:t>Field</a:t>
            </a:r>
            <a:r>
              <a:rPr lang="zh-CN" altLang="en-US" sz="1600" dirty="0"/>
              <a:t> </a:t>
            </a:r>
            <a:r>
              <a:rPr lang="en-US" altLang="zh-CN" sz="1600" dirty="0"/>
              <a:t>non-uniformity</a:t>
            </a:r>
            <a:endParaRPr lang="en-HK" altLang="zh-CN" sz="1600" dirty="0"/>
          </a:p>
          <a:p>
            <a:r>
              <a:rPr lang="zh-CN" altLang="en-US" sz="1800" dirty="0"/>
              <a:t> </a:t>
            </a:r>
            <a:r>
              <a:rPr lang="en-US" altLang="zh-CN" sz="1800" dirty="0"/>
              <a:t>Influence</a:t>
            </a:r>
            <a:r>
              <a:rPr lang="zh-CN" altLang="en-US" sz="1800" dirty="0"/>
              <a:t> </a:t>
            </a:r>
            <a:r>
              <a:rPr lang="en-US" altLang="zh-CN" sz="1800" dirty="0"/>
              <a:t>on</a:t>
            </a:r>
            <a:r>
              <a:rPr lang="zh-CN" altLang="en-US" sz="1800" dirty="0"/>
              <a:t> </a:t>
            </a:r>
            <a:r>
              <a:rPr lang="en-US" altLang="zh-CN" sz="1800" dirty="0"/>
              <a:t>stored</a:t>
            </a:r>
            <a:r>
              <a:rPr lang="zh-CN" altLang="en-US" sz="1800" dirty="0"/>
              <a:t> </a:t>
            </a:r>
            <a:r>
              <a:rPr lang="en-US" altLang="zh-CN" sz="1800" dirty="0"/>
              <a:t>bunches</a:t>
            </a:r>
          </a:p>
          <a:p>
            <a:pPr lvl="1"/>
            <a:r>
              <a:rPr lang="en-US" altLang="zh-CN" sz="1600" dirty="0"/>
              <a:t>Residual</a:t>
            </a:r>
            <a:r>
              <a:rPr lang="zh-CN" altLang="en-US" sz="1600" dirty="0"/>
              <a:t> </a:t>
            </a:r>
            <a:r>
              <a:rPr lang="en-US" altLang="zh-CN" sz="1600" dirty="0"/>
              <a:t>oscillation</a:t>
            </a:r>
          </a:p>
          <a:p>
            <a:pPr lvl="2"/>
            <a:r>
              <a:rPr lang="en-US" altLang="zh-CN" sz="1600" dirty="0"/>
              <a:t>Booster:</a:t>
            </a:r>
            <a:r>
              <a:rPr lang="zh-CN" altLang="en-US" sz="1600" dirty="0"/>
              <a:t> </a:t>
            </a:r>
            <a:r>
              <a:rPr lang="en-US" altLang="zh-CN" sz="1600" dirty="0"/>
              <a:t>ensure</a:t>
            </a:r>
            <a:r>
              <a:rPr lang="zh-CN" altLang="en-US" sz="1600" dirty="0"/>
              <a:t> </a:t>
            </a:r>
            <a:r>
              <a:rPr lang="en-US" altLang="zh-CN" sz="1600" dirty="0"/>
              <a:t>no</a:t>
            </a:r>
            <a:r>
              <a:rPr lang="zh-CN" altLang="en-US" sz="1600" dirty="0"/>
              <a:t> </a:t>
            </a:r>
            <a:r>
              <a:rPr lang="en-US" altLang="zh-CN" sz="1600" dirty="0"/>
              <a:t>loss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stored</a:t>
            </a:r>
            <a:r>
              <a:rPr lang="zh-CN" altLang="en-US" sz="1600" dirty="0"/>
              <a:t> </a:t>
            </a:r>
            <a:r>
              <a:rPr lang="en-US" altLang="zh-CN" sz="1600" dirty="0"/>
              <a:t>bunches</a:t>
            </a:r>
          </a:p>
          <a:p>
            <a:pPr lvl="2"/>
            <a:r>
              <a:rPr lang="en-US" altLang="zh-CN" sz="1600" dirty="0"/>
              <a:t>Ring:</a:t>
            </a:r>
            <a:r>
              <a:rPr lang="zh-CN" altLang="en-US" sz="1600" dirty="0"/>
              <a:t> </a:t>
            </a:r>
            <a:r>
              <a:rPr lang="en-US" altLang="zh-CN" sz="1600" dirty="0"/>
              <a:t>perturbation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user</a:t>
            </a:r>
            <a:r>
              <a:rPr lang="zh-CN" altLang="en-US" sz="1600" dirty="0"/>
              <a:t> </a:t>
            </a:r>
            <a:r>
              <a:rPr lang="en-US" altLang="zh-CN" sz="1600" dirty="0"/>
              <a:t>experiments</a:t>
            </a:r>
            <a:endParaRPr lang="en-HK" altLang="zh-CN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FDAECC-51C6-BA4B-84EE-EE3F5920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250" y="105353"/>
            <a:ext cx="10836750" cy="663575"/>
          </a:xfrm>
        </p:spPr>
        <p:txBody>
          <a:bodyPr/>
          <a:lstStyle/>
          <a:p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tolerances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pulsed</a:t>
            </a:r>
            <a:r>
              <a:rPr lang="zh-CN" altLang="en-US" dirty="0"/>
              <a:t> </a:t>
            </a:r>
            <a:r>
              <a:rPr lang="en-US" altLang="zh-CN" dirty="0"/>
              <a:t>magnets</a:t>
            </a:r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EE8C76D9-6EDF-1A46-AED9-6198D7E23C6F}"/>
              </a:ext>
            </a:extLst>
          </p:cNvPr>
          <p:cNvSpPr/>
          <p:nvPr/>
        </p:nvSpPr>
        <p:spPr>
          <a:xfrm>
            <a:off x="4490357" y="1534888"/>
            <a:ext cx="253093" cy="1355271"/>
          </a:xfrm>
          <a:prstGeom prst="rightBrace">
            <a:avLst>
              <a:gd name="adj1" fmla="val 8333"/>
              <a:gd name="adj2" fmla="val 5120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94B68-8BF5-2346-B87A-FDF01818B1C0}"/>
              </a:ext>
            </a:extLst>
          </p:cNvPr>
          <p:cNvSpPr txBox="1"/>
          <p:nvPr/>
        </p:nvSpPr>
        <p:spPr>
          <a:xfrm>
            <a:off x="4743450" y="1843191"/>
            <a:ext cx="2375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“Flat-top”</a:t>
            </a:r>
            <a:r>
              <a:rPr lang="zh-CN" altLang="en-US" sz="1400" dirty="0"/>
              <a:t> </a:t>
            </a:r>
            <a:r>
              <a:rPr lang="en-US" altLang="zh-CN" sz="1400" dirty="0"/>
              <a:t>region</a:t>
            </a:r>
            <a:r>
              <a:rPr lang="zh-CN" altLang="en-US" sz="1400" dirty="0"/>
              <a:t> </a:t>
            </a:r>
            <a:endParaRPr lang="en-US" altLang="zh-CN" sz="1400" dirty="0"/>
          </a:p>
          <a:p>
            <a:r>
              <a:rPr lang="en-US" altLang="zh-CN" sz="1400" dirty="0"/>
              <a:t>+</a:t>
            </a:r>
            <a:r>
              <a:rPr lang="zh-CN" altLang="en-US" sz="1400" dirty="0"/>
              <a:t> </a:t>
            </a:r>
            <a:r>
              <a:rPr lang="en-US" altLang="zh-CN" sz="1400" dirty="0"/>
              <a:t>timing</a:t>
            </a:r>
            <a:r>
              <a:rPr lang="zh-CN" altLang="en-US" sz="1400" dirty="0"/>
              <a:t> </a:t>
            </a:r>
            <a:r>
              <a:rPr lang="en-US" altLang="zh-CN" sz="1400" dirty="0"/>
              <a:t>jitter</a:t>
            </a:r>
          </a:p>
          <a:p>
            <a:r>
              <a:rPr lang="en-US" altLang="zh-CN" sz="1400" dirty="0"/>
              <a:t>+</a:t>
            </a:r>
            <a:r>
              <a:rPr lang="zh-CN" altLang="en-US" sz="1400" dirty="0"/>
              <a:t> </a:t>
            </a:r>
            <a:r>
              <a:rPr lang="en-US" altLang="zh-CN" sz="1400" dirty="0"/>
              <a:t>amplitude</a:t>
            </a:r>
            <a:r>
              <a:rPr lang="zh-CN" altLang="en-US" sz="1400" dirty="0"/>
              <a:t> </a:t>
            </a:r>
            <a:r>
              <a:rPr lang="en-US" altLang="zh-CN" sz="1400" dirty="0"/>
              <a:t>non-uniformity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D6F49-49CE-9143-8DE3-6323DBC73661}"/>
              </a:ext>
            </a:extLst>
          </p:cNvPr>
          <p:cNvSpPr txBox="1"/>
          <p:nvPr/>
        </p:nvSpPr>
        <p:spPr>
          <a:xfrm>
            <a:off x="4743450" y="2967720"/>
            <a:ext cx="285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“good-field”</a:t>
            </a:r>
            <a:r>
              <a:rPr lang="zh-CN" altLang="en-US" sz="1400" dirty="0"/>
              <a:t> </a:t>
            </a:r>
            <a:r>
              <a:rPr lang="en-US" altLang="zh-CN" sz="1400" dirty="0"/>
              <a:t>region</a:t>
            </a:r>
          </a:p>
          <a:p>
            <a:r>
              <a:rPr lang="en-US" altLang="zh-CN" sz="1400" dirty="0"/>
              <a:t>+</a:t>
            </a:r>
            <a:r>
              <a:rPr lang="zh-CN" altLang="en-US" sz="1400" dirty="0"/>
              <a:t> </a:t>
            </a:r>
            <a:r>
              <a:rPr lang="en-US" altLang="zh-CN" sz="1400" dirty="0"/>
              <a:t>field</a:t>
            </a:r>
            <a:r>
              <a:rPr lang="zh-CN" altLang="en-US" sz="1400" dirty="0"/>
              <a:t> </a:t>
            </a:r>
            <a:r>
              <a:rPr lang="en-US" altLang="zh-CN" sz="1400" dirty="0"/>
              <a:t>non-uniformity</a:t>
            </a:r>
            <a:endParaRPr lang="en-US" sz="1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620CAF-F1A8-3242-82B4-5C762418836F}"/>
              </a:ext>
            </a:extLst>
          </p:cNvPr>
          <p:cNvCxnSpPr>
            <a:cxnSpLocks/>
          </p:cNvCxnSpPr>
          <p:nvPr/>
        </p:nvCxnSpPr>
        <p:spPr>
          <a:xfrm>
            <a:off x="3175634" y="3167743"/>
            <a:ext cx="1567816" cy="0"/>
          </a:xfrm>
          <a:prstGeom prst="straightConnector1">
            <a:avLst/>
          </a:prstGeom>
          <a:ln>
            <a:solidFill>
              <a:srgbClr val="384E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9BD908F-524D-1245-A0AD-FEE8703C26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47" y="991509"/>
            <a:ext cx="2317861" cy="133894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0D2761-3810-5347-8AC4-B0EAD7E8D888}"/>
              </a:ext>
            </a:extLst>
          </p:cNvPr>
          <p:cNvSpPr/>
          <p:nvPr/>
        </p:nvSpPr>
        <p:spPr>
          <a:xfrm>
            <a:off x="7119257" y="1135482"/>
            <a:ext cx="432707" cy="10302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5B5A1A-FD45-2F48-A485-4BFF394A7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34" y="3624293"/>
            <a:ext cx="3708179" cy="2621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D14ED-052A-8A40-BAA5-9E605152F34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49338" y="3864202"/>
            <a:ext cx="3040380" cy="22466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7574D6-B1ED-3846-A8AF-30059E95050A}"/>
              </a:ext>
            </a:extLst>
          </p:cNvPr>
          <p:cNvSpPr txBox="1"/>
          <p:nvPr/>
        </p:nvSpPr>
        <p:spPr>
          <a:xfrm>
            <a:off x="1190015" y="4973922"/>
            <a:ext cx="4049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Measurements show adjacent bunches are also perturbed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User tolerance yet to be discussed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391C565-C9E0-EA41-A072-F7FFC42B5D2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67" y="1135482"/>
            <a:ext cx="2775310" cy="2265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AE0A6E-A7F5-E340-84C0-4B186B0F3EDF}"/>
              </a:ext>
            </a:extLst>
          </p:cNvPr>
          <p:cNvSpPr/>
          <p:nvPr/>
        </p:nvSpPr>
        <p:spPr>
          <a:xfrm>
            <a:off x="5239499" y="3728100"/>
            <a:ext cx="13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highlight>
                  <a:srgbClr val="FFFF00"/>
                </a:highlight>
              </a:rPr>
              <a:t>Bunch</a:t>
            </a:r>
            <a:r>
              <a:rPr lang="zh-CN" altLang="en-US" sz="1000" dirty="0">
                <a:highlight>
                  <a:srgbClr val="FFFF00"/>
                </a:highlight>
              </a:rPr>
              <a:t> </a:t>
            </a:r>
            <a:r>
              <a:rPr lang="en-US" altLang="zh-CN" sz="1000" dirty="0">
                <a:highlight>
                  <a:srgbClr val="FFFF00"/>
                </a:highlight>
              </a:rPr>
              <a:t>centroid</a:t>
            </a:r>
            <a:r>
              <a:rPr lang="zh-CN" altLang="en-US" sz="1000" dirty="0">
                <a:highlight>
                  <a:srgbClr val="FFFF00"/>
                </a:highlight>
              </a:rPr>
              <a:t> </a:t>
            </a:r>
            <a:r>
              <a:rPr lang="en-US" altLang="zh-CN" sz="1000" dirty="0">
                <a:highlight>
                  <a:srgbClr val="FFFF00"/>
                </a:highlight>
              </a:rPr>
              <a:t>motion</a:t>
            </a:r>
          </a:p>
          <a:p>
            <a:r>
              <a:rPr lang="zh-CN" altLang="en-US" sz="1000" dirty="0">
                <a:highlight>
                  <a:srgbClr val="FFFF00"/>
                </a:highlight>
              </a:rPr>
              <a:t> </a:t>
            </a:r>
            <a:r>
              <a:rPr lang="en-US" altLang="zh-CN" sz="1000" dirty="0">
                <a:highlight>
                  <a:srgbClr val="FFFF00"/>
                </a:highlight>
              </a:rPr>
              <a:t>dies</a:t>
            </a:r>
            <a:r>
              <a:rPr lang="zh-CN" altLang="en-US" sz="1000" dirty="0">
                <a:highlight>
                  <a:srgbClr val="FFFF00"/>
                </a:highlight>
              </a:rPr>
              <a:t> </a:t>
            </a:r>
            <a:r>
              <a:rPr lang="en-US" altLang="zh-CN" sz="1000" dirty="0">
                <a:highlight>
                  <a:srgbClr val="FFFF00"/>
                </a:highlight>
              </a:rPr>
              <a:t>away</a:t>
            </a:r>
            <a:r>
              <a:rPr lang="zh-CN" altLang="en-US" sz="1000" dirty="0">
                <a:highlight>
                  <a:srgbClr val="FFFF00"/>
                </a:highlight>
              </a:rPr>
              <a:t> </a:t>
            </a:r>
            <a:r>
              <a:rPr lang="en-US" altLang="zh-CN" sz="1000" dirty="0">
                <a:highlight>
                  <a:srgbClr val="FFFF00"/>
                </a:highlight>
              </a:rPr>
              <a:t>in</a:t>
            </a:r>
            <a:r>
              <a:rPr lang="zh-CN" altLang="en-US" sz="1000" dirty="0">
                <a:highlight>
                  <a:srgbClr val="FFFF00"/>
                </a:highlight>
              </a:rPr>
              <a:t> </a:t>
            </a:r>
            <a:r>
              <a:rPr lang="en-US" altLang="zh-CN" sz="1000" dirty="0">
                <a:highlight>
                  <a:srgbClr val="FFFF00"/>
                </a:highlight>
              </a:rPr>
              <a:t>~200 </a:t>
            </a:r>
            <a:r>
              <a:rPr lang="el-GR" altLang="zh-CN" sz="1000" dirty="0">
                <a:highlight>
                  <a:srgbClr val="FFFF00"/>
                </a:highlight>
              </a:rPr>
              <a:t>μ</a:t>
            </a:r>
            <a:r>
              <a:rPr lang="en-US" altLang="zh-CN" sz="1000" dirty="0">
                <a:highlight>
                  <a:srgbClr val="FFFF00"/>
                </a:highlight>
              </a:rPr>
              <a:t>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166E9F-8189-4246-8A7E-660D9839AF36}"/>
              </a:ext>
            </a:extLst>
          </p:cNvPr>
          <p:cNvSpPr/>
          <p:nvPr/>
        </p:nvSpPr>
        <p:spPr>
          <a:xfrm>
            <a:off x="6983527" y="3708950"/>
            <a:ext cx="1807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highlight>
                  <a:srgbClr val="FFFF00"/>
                </a:highlight>
              </a:rPr>
              <a:t>Bunch size &amp; brightness recovers in ~ 100 </a:t>
            </a:r>
            <a:r>
              <a:rPr lang="en-US" altLang="zh-CN" sz="1000" dirty="0" err="1">
                <a:highlight>
                  <a:srgbClr val="FFFF00"/>
                </a:highlight>
              </a:rPr>
              <a:t>ms</a:t>
            </a:r>
            <a:endParaRPr lang="en-US" altLang="zh-CN" sz="1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9594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45A9874-B0D8-714D-B2C6-7E0B30114C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53194"/>
                <a:ext cx="12074237" cy="280308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sz="2900" dirty="0"/>
                  <a:t>Locked RF drive frequencies between SR &amp; Booster: 166.6 MHz vs 499.8 MHz, harmonic numbers:  756 vs 757  </a:t>
                </a:r>
              </a:p>
              <a:p>
                <a:r>
                  <a:rPr lang="en-US" sz="2900" dirty="0"/>
                  <a:t>Synchronization condition: </a:t>
                </a:r>
                <a14:m>
                  <m:oMath xmlns:m="http://schemas.openxmlformats.org/officeDocument/2006/math">
                    <m:r>
                      <a:rPr lang="en-US" altLang="en-US" sz="29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en-US" sz="29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HK" alt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en-US" sz="29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sz="29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sz="29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HK" alt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en-US" sz="2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900" b="0" i="1" smtClean="0">
                        <a:latin typeface="Cambria Math" panose="02040503050406030204" pitchFamily="18" charset="0"/>
                      </a:rPr>
                      <m:t>458.865 </m:t>
                    </m:r>
                    <m:r>
                      <m:rPr>
                        <m:sty m:val="p"/>
                      </m:rPr>
                      <a:rPr lang="en-US" altLang="en-US" sz="29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en-US" sz="2900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HK" alt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𝑅𝐸</m:t>
                        </m:r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𝐵𝐼</m:t>
                        </m:r>
                      </m:sub>
                    </m:sSub>
                    <m:r>
                      <a:rPr lang="en-US" altLang="en-US" sz="29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alt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𝐵𝐼</m:t>
                        </m:r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𝐵𝐸</m:t>
                        </m:r>
                      </m:sub>
                    </m:sSub>
                    <m:r>
                      <a:rPr lang="en-US" altLang="en-US" sz="29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HK" alt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𝐵𝐸</m:t>
                        </m:r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𝑅𝐼</m:t>
                        </m:r>
                        <m:r>
                          <a:rPr lang="en-US" altLang="en-US" sz="29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29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HK" altLang="en-US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𝑅𝐸</m:t>
                        </m:r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en-US" sz="2900" i="1">
                            <a:latin typeface="Cambria Math" panose="02040503050406030204" pitchFamily="18" charset="0"/>
                          </a:rPr>
                          <m:t>𝑅𝐼</m:t>
                        </m:r>
                      </m:sub>
                    </m:sSub>
                  </m:oMath>
                </a14:m>
                <a:endParaRPr lang="en-HK" sz="2900" dirty="0">
                  <a:effectLst/>
                </a:endParaRPr>
              </a:p>
              <a:p>
                <a:r>
                  <a:rPr lang="en-HK" sz="2900" dirty="0"/>
                  <a:t> Alignment errors lead to variations on both sides of the </a:t>
                </a:r>
                <a:r>
                  <a:rPr lang="en-US" altLang="zh-CN" sz="2900" dirty="0"/>
                  <a:t>equation</a:t>
                </a:r>
                <a:r>
                  <a:rPr lang="en-HK" sz="2900" dirty="0"/>
                  <a:t> </a:t>
                </a:r>
                <a:r>
                  <a:rPr lang="en-HK" sz="2900" dirty="0">
                    <a:effectLst/>
                  </a:rPr>
                  <a:t> </a:t>
                </a:r>
              </a:p>
              <a:p>
                <a:pPr lvl="1"/>
                <a:r>
                  <a:rPr lang="en-US" altLang="zh-CN" sz="2300" dirty="0"/>
                  <a:t>LHS is determined</a:t>
                </a:r>
                <a:r>
                  <a:rPr lang="zh-CN" altLang="en-US" sz="2300" dirty="0"/>
                  <a:t> </a:t>
                </a:r>
                <a:r>
                  <a:rPr lang="en-US" altLang="zh-CN" sz="2300" dirty="0"/>
                  <a:t>by</a:t>
                </a:r>
                <a:r>
                  <a:rPr lang="zh-CN" altLang="en-US" sz="2300" dirty="0"/>
                  <a:t> </a:t>
                </a:r>
                <a:r>
                  <a:rPr lang="en-US" altLang="zh-CN" sz="2300" dirty="0"/>
                  <a:t>the</a:t>
                </a:r>
                <a:r>
                  <a:rPr lang="zh-CN" altLang="en-US" sz="2300" dirty="0"/>
                  <a:t> </a:t>
                </a:r>
                <a:r>
                  <a:rPr lang="en-US" altLang="zh-CN" sz="2300" dirty="0"/>
                  <a:t>variation</a:t>
                </a:r>
                <a:r>
                  <a:rPr lang="zh-CN" altLang="en-US" sz="2300" dirty="0"/>
                  <a:t> </a:t>
                </a:r>
                <a:r>
                  <a:rPr lang="en-US" altLang="zh-CN" sz="2300" dirty="0"/>
                  <a:t>of</a:t>
                </a:r>
                <a:r>
                  <a:rPr lang="zh-CN" altLang="en-US" sz="2300" dirty="0"/>
                  <a:t> </a:t>
                </a:r>
                <a:r>
                  <a:rPr lang="en-US" altLang="zh-CN" sz="2300" dirty="0"/>
                  <a:t>RF</a:t>
                </a:r>
                <a:r>
                  <a:rPr lang="zh-CN" altLang="en-US" sz="2300" dirty="0"/>
                  <a:t> </a:t>
                </a:r>
                <a:r>
                  <a:rPr lang="en-US" altLang="zh-CN" sz="2300" dirty="0"/>
                  <a:t>drive</a:t>
                </a:r>
                <a:r>
                  <a:rPr lang="zh-CN" altLang="en-US" sz="2300" dirty="0"/>
                  <a:t> </a:t>
                </a:r>
                <a:r>
                  <a:rPr lang="en-US" altLang="zh-CN" sz="2300" dirty="0"/>
                  <a:t>frequency,</a:t>
                </a:r>
                <a:r>
                  <a:rPr lang="zh-CN" altLang="en-US" sz="2300" dirty="0"/>
                  <a:t> </a:t>
                </a:r>
                <a:r>
                  <a:rPr lang="en-US" altLang="zh-CN" sz="2300" dirty="0"/>
                  <a:t>for compensation of the variation in ring circumference</a:t>
                </a:r>
              </a:p>
              <a:p>
                <a:pPr lvl="2"/>
                <a:r>
                  <a:rPr lang="en-US" altLang="zh-CN" sz="2300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alt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3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en-US" sz="23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3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en-US" sz="2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30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300" dirty="0"/>
                  <a:t>2cm,</a:t>
                </a:r>
                <a:r>
                  <a:rPr lang="zh-CN" altLang="en-US" sz="2300" dirty="0"/>
                  <a:t> </a:t>
                </a:r>
                <a:r>
                  <a:rPr lang="en-US" altLang="zh-CN" sz="2300" dirty="0"/>
                  <a:t>then</a:t>
                </a:r>
                <a:r>
                  <a:rPr lang="en-US" sz="23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US" sz="2300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altLang="en-US" sz="23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300" dirty="0"/>
                  <a:t>f</a:t>
                </a:r>
                <a:r>
                  <a:rPr lang="en-US" sz="2300" baseline="-25000" dirty="0"/>
                  <a:t>RF</a:t>
                </a:r>
                <a:r>
                  <a:rPr lang="en-US" sz="2300" dirty="0"/>
                  <a:t>=</a:t>
                </a:r>
                <a14:m>
                  <m:oMath xmlns:m="http://schemas.openxmlformats.org/officeDocument/2006/math">
                    <m:r>
                      <a:rPr lang="en-US" altLang="en-US" sz="230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300" dirty="0"/>
                  <a:t>2.5kHz, </a:t>
                </a:r>
                <a:r>
                  <a:rPr lang="en-US" sz="2300" dirty="0" err="1"/>
                  <a:t>f</a:t>
                </a:r>
                <a:r>
                  <a:rPr lang="en-US" sz="2300" baseline="-25000" dirty="0" err="1"/>
                  <a:t>RF</a:t>
                </a:r>
                <a:r>
                  <a:rPr lang="en-US" sz="2300" dirty="0"/>
                  <a:t>=166MHz</a:t>
                </a:r>
                <a:r>
                  <a:rPr lang="en-US" altLang="zh-CN" sz="2300" dirty="0"/>
                  <a:t>,</a:t>
                </a:r>
                <a:r>
                  <a:rPr lang="zh-CN" altLang="en-US" sz="2300" dirty="0"/>
                  <a:t>  </a:t>
                </a:r>
                <a:r>
                  <a:rPr lang="en-US" altLang="zh-CN" sz="2300" dirty="0"/>
                  <a:t>so</a:t>
                </a:r>
                <a:r>
                  <a:rPr lang="en-US" sz="23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US" sz="23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en-US" sz="23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3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en-US" sz="23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HK" alt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3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3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en-US" sz="23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sz="23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sz="23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HK" alt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3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3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300" dirty="0"/>
                  <a:t>)=</a:t>
                </a:r>
                <a14:m>
                  <m:oMath xmlns:m="http://schemas.openxmlformats.org/officeDocument/2006/math">
                    <m:r>
                      <a:rPr lang="en-US" altLang="en-US" sz="230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300" dirty="0"/>
                  <a:t>0.7mm</a:t>
                </a:r>
              </a:p>
              <a:p>
                <a:pPr lvl="1"/>
                <a:r>
                  <a:rPr lang="en-US" sz="2300" dirty="0"/>
                  <a:t>RHS due to variation in the length of the transport lines, and partial lengths of the ring/booster</a:t>
                </a:r>
              </a:p>
              <a:p>
                <a:pPr lvl="2"/>
                <a:r>
                  <a:rPr lang="en-US" sz="2300" dirty="0"/>
                  <a:t>Assume the total variation is </a:t>
                </a:r>
                <a14:m>
                  <m:oMath xmlns:m="http://schemas.openxmlformats.org/officeDocument/2006/math">
                    <m:r>
                      <a:rPr lang="en-US" altLang="en-US" sz="230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300" dirty="0"/>
                  <a:t>2cm</a:t>
                </a:r>
              </a:p>
              <a:p>
                <a:r>
                  <a:rPr lang="en-US" sz="2900" dirty="0"/>
                  <a:t>Asynchronization leads to temporal error @ ring injection, combining the above two contributions -&gt; less than </a:t>
                </a:r>
                <a14:m>
                  <m:oMath xmlns:m="http://schemas.openxmlformats.org/officeDocument/2006/math">
                    <m:r>
                      <a:rPr lang="en-US" altLang="en-US" sz="29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en-US" sz="29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altLang="en-US" sz="29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2900" dirty="0"/>
                  <a:t>, i.e., </a:t>
                </a:r>
                <a14:m>
                  <m:oMath xmlns:m="http://schemas.openxmlformats.org/officeDocument/2006/math">
                    <m:r>
                      <a:rPr lang="en-US" altLang="en-US" sz="290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900" dirty="0"/>
                  <a:t>100ps, within the tolerance of ring injection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45A9874-B0D8-714D-B2C6-7E0B30114C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53194"/>
                <a:ext cx="12074237" cy="2803082"/>
              </a:xfrm>
              <a:blipFill>
                <a:blip r:embed="rId2"/>
                <a:stretch>
                  <a:fillRect t="-1802" r="-105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BD9CFDE-629F-9A4B-B7EB-36D5D77C6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Synchronization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5AF10-2658-FA4B-930E-39DE79DF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486" y="1357965"/>
            <a:ext cx="3752514" cy="1890223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BA4FDA11-B857-2545-A38C-7A6ED12AF107}"/>
              </a:ext>
            </a:extLst>
          </p:cNvPr>
          <p:cNvSpPr/>
          <p:nvPr/>
        </p:nvSpPr>
        <p:spPr>
          <a:xfrm>
            <a:off x="571136" y="3970576"/>
            <a:ext cx="2294165" cy="2159113"/>
          </a:xfrm>
          <a:prstGeom prst="donut">
            <a:avLst>
              <a:gd name="adj" fmla="val 42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0A08F967-15D0-CF48-957C-9A98EA9A9BD2}"/>
              </a:ext>
            </a:extLst>
          </p:cNvPr>
          <p:cNvSpPr/>
          <p:nvPr/>
        </p:nvSpPr>
        <p:spPr>
          <a:xfrm>
            <a:off x="432345" y="3856276"/>
            <a:ext cx="2563586" cy="2375807"/>
          </a:xfrm>
          <a:prstGeom prst="donut">
            <a:avLst>
              <a:gd name="adj" fmla="val 42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752FDA3E-D0B4-DB45-AFC0-5EFBCE9C9183}"/>
              </a:ext>
            </a:extLst>
          </p:cNvPr>
          <p:cNvSpPr/>
          <p:nvPr/>
        </p:nvSpPr>
        <p:spPr>
          <a:xfrm>
            <a:off x="832394" y="4628142"/>
            <a:ext cx="816429" cy="852827"/>
          </a:xfrm>
          <a:prstGeom prst="donut">
            <a:avLst>
              <a:gd name="adj" fmla="val 42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FF6D8FF3-CE45-3A43-ADF1-C36B98CA7F3E}"/>
              </a:ext>
            </a:extLst>
          </p:cNvPr>
          <p:cNvSpPr/>
          <p:nvPr/>
        </p:nvSpPr>
        <p:spPr>
          <a:xfrm>
            <a:off x="742587" y="4550241"/>
            <a:ext cx="987879" cy="1020536"/>
          </a:xfrm>
          <a:prstGeom prst="donut">
            <a:avLst>
              <a:gd name="adj" fmla="val 420"/>
            </a:avLst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E84555-3E16-BC49-8613-7341F0988075}"/>
              </a:ext>
            </a:extLst>
          </p:cNvPr>
          <p:cNvSpPr/>
          <p:nvPr/>
        </p:nvSpPr>
        <p:spPr>
          <a:xfrm>
            <a:off x="1559016" y="4991111"/>
            <a:ext cx="253093" cy="81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60FA7-9363-BA43-B878-4AE1A596247D}"/>
              </a:ext>
            </a:extLst>
          </p:cNvPr>
          <p:cNvSpPr/>
          <p:nvPr/>
        </p:nvSpPr>
        <p:spPr>
          <a:xfrm>
            <a:off x="2804070" y="4982946"/>
            <a:ext cx="253093" cy="81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0DB8CD-8ACE-E64C-A9FB-AFD95E06B79B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1812109" y="5023768"/>
            <a:ext cx="991961" cy="816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E4D665-84DA-E84C-8F9E-132488634E91}"/>
              </a:ext>
            </a:extLst>
          </p:cNvPr>
          <p:cNvSpPr txBox="1"/>
          <p:nvPr/>
        </p:nvSpPr>
        <p:spPr>
          <a:xfrm>
            <a:off x="1681482" y="4572793"/>
            <a:ext cx="14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cavities</a:t>
            </a:r>
          </a:p>
        </p:txBody>
      </p:sp>
      <p:sp>
        <p:nvSpPr>
          <p:cNvPr id="15" name="Bent-Up Arrow 14">
            <a:extLst>
              <a:ext uri="{FF2B5EF4-FFF2-40B4-BE49-F238E27FC236}">
                <a16:creationId xmlns:a16="http://schemas.microsoft.com/office/drawing/2014/main" id="{1F3D1CB0-6D81-0241-9B66-E990FB5B4238}"/>
              </a:ext>
            </a:extLst>
          </p:cNvPr>
          <p:cNvSpPr/>
          <p:nvPr/>
        </p:nvSpPr>
        <p:spPr>
          <a:xfrm flipH="1">
            <a:off x="2236652" y="5064589"/>
            <a:ext cx="800100" cy="674914"/>
          </a:xfrm>
          <a:prstGeom prst="bentUpArrow">
            <a:avLst>
              <a:gd name="adj1" fmla="val 2704"/>
              <a:gd name="adj2" fmla="val 8065"/>
              <a:gd name="adj3" fmla="val 1653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5C1EA4-058E-BB40-BFF8-461B8FAF5807}"/>
              </a:ext>
            </a:extLst>
          </p:cNvPr>
          <p:cNvSpPr/>
          <p:nvPr/>
        </p:nvSpPr>
        <p:spPr>
          <a:xfrm>
            <a:off x="3036752" y="5660583"/>
            <a:ext cx="269421" cy="16328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59A322-BDA1-7B45-97C8-46CDA1B52BE2}"/>
              </a:ext>
            </a:extLst>
          </p:cNvPr>
          <p:cNvSpPr txBox="1"/>
          <p:nvPr/>
        </p:nvSpPr>
        <p:spPr>
          <a:xfrm>
            <a:off x="2995931" y="5796654"/>
            <a:ext cx="14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Main oscillator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FE3D94-2A3B-FB4E-8279-B7EE649586CD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509904" y="4628142"/>
            <a:ext cx="442053" cy="727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85C3E0-BC87-CF4C-954D-27AC7C3DAF8D}"/>
              </a:ext>
            </a:extLst>
          </p:cNvPr>
          <p:cNvCxnSpPr>
            <a:cxnSpLocks/>
          </p:cNvCxnSpPr>
          <p:nvPr/>
        </p:nvCxnSpPr>
        <p:spPr>
          <a:xfrm flipV="1">
            <a:off x="505231" y="4736708"/>
            <a:ext cx="446726" cy="727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372DF91-24AE-8240-98F1-ED15F30724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607" y="3951521"/>
            <a:ext cx="2961836" cy="23594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E29A7-96A9-4E42-B809-91161D4B16A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17" y="3787923"/>
            <a:ext cx="4236513" cy="24441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3EA640-69FA-474D-8F41-1EA8FEFD5DCE}"/>
              </a:ext>
            </a:extLst>
          </p:cNvPr>
          <p:cNvSpPr txBox="1"/>
          <p:nvPr/>
        </p:nvSpPr>
        <p:spPr>
          <a:xfrm>
            <a:off x="5293425" y="3960271"/>
            <a:ext cx="1249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Ring equilibrium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48CCF8-3282-E34E-B4E6-D4B93B2A7B8E}"/>
              </a:ext>
            </a:extLst>
          </p:cNvPr>
          <p:cNvSpPr txBox="1"/>
          <p:nvPr/>
        </p:nvSpPr>
        <p:spPr>
          <a:xfrm>
            <a:off x="6958941" y="3960665"/>
            <a:ext cx="1249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Booster injection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40A817-E811-5747-B5F2-D6E754342694}"/>
              </a:ext>
            </a:extLst>
          </p:cNvPr>
          <p:cNvSpPr txBox="1"/>
          <p:nvPr/>
        </p:nvSpPr>
        <p:spPr>
          <a:xfrm>
            <a:off x="5242708" y="5010723"/>
            <a:ext cx="1443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Booster equilibrium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581708-73B6-EF4D-92D7-D44ED93A4D8A}"/>
              </a:ext>
            </a:extLst>
          </p:cNvPr>
          <p:cNvSpPr txBox="1"/>
          <p:nvPr/>
        </p:nvSpPr>
        <p:spPr>
          <a:xfrm>
            <a:off x="7048920" y="5016468"/>
            <a:ext cx="1249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Ring injection</a:t>
            </a:r>
          </a:p>
        </p:txBody>
      </p:sp>
    </p:spTree>
    <p:extLst>
      <p:ext uri="{BB962C8B-B14F-4D97-AF65-F5344CB8AC3E}">
        <p14:creationId xmlns:p14="http://schemas.microsoft.com/office/powerpoint/2010/main" val="2790335189"/>
      </p:ext>
    </p:extLst>
  </p:cSld>
  <p:clrMapOvr>
    <a:masterClrMapping/>
  </p:clrMapOvr>
</p:sld>
</file>

<file path=ppt/theme/theme1.xml><?xml version="1.0" encoding="utf-8"?>
<a:theme xmlns:a="http://schemas.openxmlformats.org/drawingml/2006/main" name="HEPS-PPT主题-V3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PS" id="{C00DCEE0-90AA-ED49-B80C-C1014ABDF02C}" vid="{6DF8B46B-123D-2A45-9707-3E1A2FBEACC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HEPS-PPT主题-V3</Template>
  <TotalTime>6336</TotalTime>
  <Words>2132</Words>
  <Application>Microsoft Macintosh PowerPoint</Application>
  <PresentationFormat>Widescreen</PresentationFormat>
  <Paragraphs>275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微软雅黑</vt:lpstr>
      <vt:lpstr>黑体</vt:lpstr>
      <vt:lpstr>楷体</vt:lpstr>
      <vt:lpstr>Arial</vt:lpstr>
      <vt:lpstr>Calibri</vt:lpstr>
      <vt:lpstr>Cambria Math</vt:lpstr>
      <vt:lpstr>Symbol</vt:lpstr>
      <vt:lpstr>Times New Roman</vt:lpstr>
      <vt:lpstr>Wingdings</vt:lpstr>
      <vt:lpstr>Wingdings 2</vt:lpstr>
      <vt:lpstr>HEPS-PPT主题-V3</vt:lpstr>
      <vt:lpstr>Swap-out injection using the booster as an accumulator ring at the High Energy Photon Source </vt:lpstr>
      <vt:lpstr>Introduction</vt:lpstr>
      <vt:lpstr>Filling pattern and key beam parameters</vt:lpstr>
      <vt:lpstr>High-energy accumulation in the booster</vt:lpstr>
      <vt:lpstr>SR injection/extraction </vt:lpstr>
      <vt:lpstr>Booster 6 GeV injection and extraction design</vt:lpstr>
      <vt:lpstr>Pre-extraction kicker</vt:lpstr>
      <vt:lpstr>Error evaluation and tolerances of pulsed magnets</vt:lpstr>
      <vt:lpstr>Synchronization</vt:lpstr>
      <vt:lpstr>Transient beam loading during booster injection</vt:lpstr>
      <vt:lpstr>End-to-end simulation of the injection process</vt:lpstr>
      <vt:lpstr>Simulations for high-brightness mode (1.33nC)</vt:lpstr>
      <vt:lpstr>Simulations for high-bunch-charge mode (14.4nC)</vt:lpstr>
      <vt:lpstr>Key beam loss mechanisms and potential mitigations</vt:lpstr>
      <vt:lpstr>The accumulation w/ stored bunch in the booster</vt:lpstr>
      <vt:lpstr>Simulations for high-bunch-charge mode 0-&gt;200 mA</vt:lpstr>
      <vt:lpstr>Simulations for top-up injection of high-bunch charge mode</vt:lpstr>
      <vt:lpstr>Tentative commissioning plan for 6 GeV injection/extraction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Injection simulations for HEPS</dc:title>
  <dc:creator>DUAN ZHE</dc:creator>
  <cp:lastModifiedBy>DUAN ZHE</cp:lastModifiedBy>
  <cp:revision>259</cp:revision>
  <dcterms:created xsi:type="dcterms:W3CDTF">2021-08-24T07:09:37Z</dcterms:created>
  <dcterms:modified xsi:type="dcterms:W3CDTF">2022-06-29T08:22:45Z</dcterms:modified>
</cp:coreProperties>
</file>