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4" r:id="rId3"/>
    <p:sldId id="279" r:id="rId4"/>
    <p:sldId id="311" r:id="rId5"/>
    <p:sldId id="308" r:id="rId6"/>
    <p:sldId id="309" r:id="rId7"/>
    <p:sldId id="280" r:id="rId8"/>
    <p:sldId id="281" r:id="rId9"/>
    <p:sldId id="288" r:id="rId10"/>
    <p:sldId id="292" r:id="rId11"/>
    <p:sldId id="293" r:id="rId12"/>
    <p:sldId id="297" r:id="rId13"/>
    <p:sldId id="298" r:id="rId14"/>
    <p:sldId id="300" r:id="rId15"/>
    <p:sldId id="283" r:id="rId16"/>
    <p:sldId id="284" r:id="rId17"/>
    <p:sldId id="320" r:id="rId18"/>
    <p:sldId id="321" r:id="rId19"/>
    <p:sldId id="323" r:id="rId20"/>
    <p:sldId id="270" r:id="rId21"/>
    <p:sldId id="306" r:id="rId22"/>
    <p:sldId id="276" r:id="rId23"/>
    <p:sldId id="265" r:id="rId24"/>
    <p:sldId id="302" r:id="rId25"/>
    <p:sldId id="316" r:id="rId26"/>
    <p:sldId id="318" r:id="rId27"/>
    <p:sldId id="324" r:id="rId28"/>
  </p:sldIdLst>
  <p:sldSz cx="9144000" cy="5143500" type="screen16x9"/>
  <p:notesSz cx="6858000" cy="9144000"/>
  <p:defaultTextStyle>
    <a:defPPr>
      <a:defRPr lang="zh-CN"/>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943" autoAdjust="0"/>
    <p:restoredTop sz="70887" autoAdjust="0"/>
  </p:normalViewPr>
  <p:slideViewPr>
    <p:cSldViewPr>
      <p:cViewPr varScale="1">
        <p:scale>
          <a:sx n="137" d="100"/>
          <a:sy n="137" d="100"/>
        </p:scale>
        <p:origin x="-696" y="-78"/>
      </p:cViewPr>
      <p:guideLst>
        <p:guide orient="horz" pos="1620"/>
        <p:guide pos="2880"/>
      </p:guideLst>
    </p:cSldViewPr>
  </p:slideViewPr>
  <p:notesTextViewPr>
    <p:cViewPr>
      <p:scale>
        <a:sx n="100" d="100"/>
        <a:sy n="100" d="100"/>
      </p:scale>
      <p:origin x="0" y="0"/>
    </p:cViewPr>
  </p:notesTextViewPr>
  <p:notesViewPr>
    <p:cSldViewPr>
      <p:cViewPr varScale="1">
        <p:scale>
          <a:sx n="110" d="100"/>
          <a:sy n="110" d="100"/>
        </p:scale>
        <p:origin x="-316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76588-F997-48F1-922A-47E0E2CAE7AB}" type="datetimeFigureOut">
              <a:rPr lang="zh-CN" altLang="en-US" smtClean="0"/>
              <a:t>2022/6/28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1798A-FF5C-459D-8315-25F9A70AE08A}" type="slidenum">
              <a:rPr lang="zh-CN" altLang="en-US" smtClean="0"/>
              <a:t>‹#›</a:t>
            </a:fld>
            <a:endParaRPr lang="zh-CN" altLang="en-US"/>
          </a:p>
        </p:txBody>
      </p:sp>
    </p:spTree>
    <p:extLst>
      <p:ext uri="{BB962C8B-B14F-4D97-AF65-F5344CB8AC3E}">
        <p14:creationId xmlns:p14="http://schemas.microsoft.com/office/powerpoint/2010/main" val="971315864"/>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4"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4" algn="l" defTabSz="914310" rtl="0" eaLnBrk="1" latinLnBrk="0" hangingPunct="1">
      <a:defRPr sz="1200" kern="1200">
        <a:solidFill>
          <a:schemeClr val="tx1"/>
        </a:solidFill>
        <a:latin typeface="+mn-lt"/>
        <a:ea typeface="+mn-ea"/>
        <a:cs typeface="+mn-cs"/>
      </a:defRPr>
    </a:lvl4pPr>
    <a:lvl5pPr marL="1828619" algn="l" defTabSz="914310" rtl="0" eaLnBrk="1" latinLnBrk="0" hangingPunct="1">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a:t>
            </a:fld>
            <a:endParaRPr lang="zh-CN" altLang="en-US"/>
          </a:p>
        </p:txBody>
      </p:sp>
    </p:spTree>
    <p:extLst>
      <p:ext uri="{BB962C8B-B14F-4D97-AF65-F5344CB8AC3E}">
        <p14:creationId xmlns:p14="http://schemas.microsoft.com/office/powerpoint/2010/main" val="2937875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10</a:t>
            </a:fld>
            <a:endParaRPr lang="zh-CN" altLang="en-US"/>
          </a:p>
        </p:txBody>
      </p:sp>
    </p:spTree>
    <p:extLst>
      <p:ext uri="{BB962C8B-B14F-4D97-AF65-F5344CB8AC3E}">
        <p14:creationId xmlns:p14="http://schemas.microsoft.com/office/powerpoint/2010/main" val="320374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11</a:t>
            </a:fld>
            <a:endParaRPr lang="zh-CN" altLang="en-US"/>
          </a:p>
        </p:txBody>
      </p:sp>
    </p:spTree>
    <p:extLst>
      <p:ext uri="{BB962C8B-B14F-4D97-AF65-F5344CB8AC3E}">
        <p14:creationId xmlns:p14="http://schemas.microsoft.com/office/powerpoint/2010/main" val="15324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B1798A-FF5C-459D-8315-25F9A70AE08A}" type="slidenum">
              <a:rPr lang="zh-CN" altLang="en-US" smtClean="0"/>
              <a:t>12</a:t>
            </a:fld>
            <a:endParaRPr lang="zh-CN" altLang="en-US"/>
          </a:p>
        </p:txBody>
      </p:sp>
    </p:spTree>
    <p:extLst>
      <p:ext uri="{BB962C8B-B14F-4D97-AF65-F5344CB8AC3E}">
        <p14:creationId xmlns:p14="http://schemas.microsoft.com/office/powerpoint/2010/main" val="302929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13</a:t>
            </a:fld>
            <a:endParaRPr lang="zh-CN" altLang="en-US"/>
          </a:p>
        </p:txBody>
      </p:sp>
    </p:spTree>
    <p:extLst>
      <p:ext uri="{BB962C8B-B14F-4D97-AF65-F5344CB8AC3E}">
        <p14:creationId xmlns:p14="http://schemas.microsoft.com/office/powerpoint/2010/main" val="378840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14</a:t>
            </a:fld>
            <a:endParaRPr lang="zh-CN" altLang="en-US"/>
          </a:p>
        </p:txBody>
      </p:sp>
    </p:spTree>
    <p:extLst>
      <p:ext uri="{BB962C8B-B14F-4D97-AF65-F5344CB8AC3E}">
        <p14:creationId xmlns:p14="http://schemas.microsoft.com/office/powerpoint/2010/main" val="303065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15</a:t>
            </a:fld>
            <a:endParaRPr lang="zh-CN" altLang="en-US"/>
          </a:p>
        </p:txBody>
      </p:sp>
    </p:spTree>
    <p:extLst>
      <p:ext uri="{BB962C8B-B14F-4D97-AF65-F5344CB8AC3E}">
        <p14:creationId xmlns:p14="http://schemas.microsoft.com/office/powerpoint/2010/main" val="1197312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16</a:t>
            </a:fld>
            <a:endParaRPr lang="zh-CN" altLang="en-US"/>
          </a:p>
        </p:txBody>
      </p:sp>
    </p:spTree>
    <p:extLst>
      <p:ext uri="{BB962C8B-B14F-4D97-AF65-F5344CB8AC3E}">
        <p14:creationId xmlns:p14="http://schemas.microsoft.com/office/powerpoint/2010/main" val="194219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17</a:t>
            </a:fld>
            <a:endParaRPr lang="zh-CN" altLang="en-US"/>
          </a:p>
        </p:txBody>
      </p:sp>
    </p:spTree>
    <p:extLst>
      <p:ext uri="{BB962C8B-B14F-4D97-AF65-F5344CB8AC3E}">
        <p14:creationId xmlns:p14="http://schemas.microsoft.com/office/powerpoint/2010/main" val="194219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18</a:t>
            </a:fld>
            <a:endParaRPr lang="zh-CN" altLang="en-US"/>
          </a:p>
        </p:txBody>
      </p:sp>
    </p:spTree>
    <p:extLst>
      <p:ext uri="{BB962C8B-B14F-4D97-AF65-F5344CB8AC3E}">
        <p14:creationId xmlns:p14="http://schemas.microsoft.com/office/powerpoint/2010/main" val="168137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19</a:t>
            </a:fld>
            <a:endParaRPr lang="zh-CN" altLang="en-US"/>
          </a:p>
        </p:txBody>
      </p:sp>
    </p:spTree>
    <p:extLst>
      <p:ext uri="{BB962C8B-B14F-4D97-AF65-F5344CB8AC3E}">
        <p14:creationId xmlns:p14="http://schemas.microsoft.com/office/powerpoint/2010/main" val="168137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20</a:t>
            </a:fld>
            <a:endParaRPr lang="zh-CN" altLang="en-US"/>
          </a:p>
        </p:txBody>
      </p:sp>
    </p:spTree>
    <p:extLst>
      <p:ext uri="{BB962C8B-B14F-4D97-AF65-F5344CB8AC3E}">
        <p14:creationId xmlns:p14="http://schemas.microsoft.com/office/powerpoint/2010/main" val="303182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21</a:t>
            </a:fld>
            <a:endParaRPr lang="zh-CN" altLang="en-US"/>
          </a:p>
        </p:txBody>
      </p:sp>
    </p:spTree>
    <p:extLst>
      <p:ext uri="{BB962C8B-B14F-4D97-AF65-F5344CB8AC3E}">
        <p14:creationId xmlns:p14="http://schemas.microsoft.com/office/powerpoint/2010/main" val="2144192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B1798A-FF5C-459D-8315-25F9A70AE08A}" type="slidenum">
              <a:rPr lang="zh-CN" altLang="en-US" smtClean="0"/>
              <a:t>22</a:t>
            </a:fld>
            <a:endParaRPr lang="zh-CN" altLang="en-US"/>
          </a:p>
        </p:txBody>
      </p:sp>
    </p:spTree>
    <p:extLst>
      <p:ext uri="{BB962C8B-B14F-4D97-AF65-F5344CB8AC3E}">
        <p14:creationId xmlns:p14="http://schemas.microsoft.com/office/powerpoint/2010/main" val="2860939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E5986-E5D8-4445-8011-3DFD10A55E13}" type="slidenum">
              <a:rPr lang="en-US" smtClean="0"/>
              <a:t>23</a:t>
            </a:fld>
            <a:endParaRPr lang="en-US"/>
          </a:p>
        </p:txBody>
      </p:sp>
    </p:spTree>
    <p:extLst>
      <p:ext uri="{BB962C8B-B14F-4D97-AF65-F5344CB8AC3E}">
        <p14:creationId xmlns:p14="http://schemas.microsoft.com/office/powerpoint/2010/main" val="3862935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24</a:t>
            </a:fld>
            <a:endParaRPr lang="zh-CN" altLang="en-US"/>
          </a:p>
        </p:txBody>
      </p:sp>
    </p:spTree>
    <p:extLst>
      <p:ext uri="{BB962C8B-B14F-4D97-AF65-F5344CB8AC3E}">
        <p14:creationId xmlns:p14="http://schemas.microsoft.com/office/powerpoint/2010/main" val="101408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25</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26</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3</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31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4</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5</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717EC1-A5BC-2E4D-BD73-CE0F8AFAF0AA}" type="slidenum">
              <a:rPr lang="en-US" smtClean="0"/>
              <a:t>6</a:t>
            </a:fld>
            <a:endParaRPr lang="en-US"/>
          </a:p>
        </p:txBody>
      </p:sp>
    </p:spTree>
    <p:extLst>
      <p:ext uri="{BB962C8B-B14F-4D97-AF65-F5344CB8AC3E}">
        <p14:creationId xmlns:p14="http://schemas.microsoft.com/office/powerpoint/2010/main" val="234987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7</a:t>
            </a:fld>
            <a:endParaRPr lang="zh-CN" altLang="en-US"/>
          </a:p>
        </p:txBody>
      </p:sp>
    </p:spTree>
    <p:extLst>
      <p:ext uri="{BB962C8B-B14F-4D97-AF65-F5344CB8AC3E}">
        <p14:creationId xmlns:p14="http://schemas.microsoft.com/office/powerpoint/2010/main" val="278884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B1798A-FF5C-459D-8315-25F9A70AE08A}" type="slidenum">
              <a:rPr lang="zh-CN" altLang="en-US" smtClean="0"/>
              <a:t>8</a:t>
            </a:fld>
            <a:endParaRPr lang="zh-CN" altLang="en-US"/>
          </a:p>
        </p:txBody>
      </p:sp>
    </p:spTree>
    <p:extLst>
      <p:ext uri="{BB962C8B-B14F-4D97-AF65-F5344CB8AC3E}">
        <p14:creationId xmlns:p14="http://schemas.microsoft.com/office/powerpoint/2010/main" val="337867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31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9</a:t>
            </a:fld>
            <a:endParaRPr lang="zh-CN" altLang="en-US"/>
          </a:p>
        </p:txBody>
      </p:sp>
    </p:spTree>
    <p:extLst>
      <p:ext uri="{BB962C8B-B14F-4D97-AF65-F5344CB8AC3E}">
        <p14:creationId xmlns:p14="http://schemas.microsoft.com/office/powerpoint/2010/main" val="127748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475774"/>
            <a:ext cx="9144000" cy="1096377"/>
          </a:xfrm>
          <a:prstGeom prst="rect">
            <a:avLst/>
          </a:prstGeom>
        </p:spPr>
        <p:txBody>
          <a:bodyPr anchor="ctr">
            <a:normAutofit/>
          </a:bodyPr>
          <a:lstStyle>
            <a:lvl1pPr algn="ctr">
              <a:defRPr sz="6000" b="1">
                <a:solidFill>
                  <a:srgbClr val="A40000"/>
                </a:solidFill>
                <a:latin typeface="+mn-lt"/>
              </a:defRPr>
            </a:lvl1pPr>
          </a:lstStyle>
          <a:p>
            <a:r>
              <a:rPr lang="en-US" altLang="zh-CN" dirty="0" smtClean="0"/>
              <a:t>Presentation Title</a:t>
            </a:r>
            <a:endParaRPr lang="en-US" dirty="0"/>
          </a:p>
        </p:txBody>
      </p:sp>
      <p:sp>
        <p:nvSpPr>
          <p:cNvPr id="30" name="Subtitle 2"/>
          <p:cNvSpPr>
            <a:spLocks noGrp="1"/>
          </p:cNvSpPr>
          <p:nvPr>
            <p:ph type="subTitle" idx="1" hasCustomPrompt="1"/>
          </p:nvPr>
        </p:nvSpPr>
        <p:spPr>
          <a:xfrm>
            <a:off x="975366" y="3010455"/>
            <a:ext cx="3421075" cy="255611"/>
          </a:xfrm>
          <a:prstGeom prst="rect">
            <a:avLst/>
          </a:prstGeom>
        </p:spPr>
        <p:txBody>
          <a:bodyPr anchor="ctr">
            <a:normAutofit/>
          </a:bodyPr>
          <a:lstStyle>
            <a:lvl1pPr marL="0" marR="0" indent="0" algn="l" defTabSz="91431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154" indent="0" algn="ctr">
              <a:buNone/>
              <a:defRPr sz="2000"/>
            </a:lvl2pPr>
            <a:lvl3pPr marL="914310" indent="0" algn="ctr">
              <a:buNone/>
              <a:defRPr sz="1800"/>
            </a:lvl3pPr>
            <a:lvl4pPr marL="1371464" indent="0" algn="ctr">
              <a:buNone/>
              <a:defRPr sz="1600"/>
            </a:lvl4pPr>
            <a:lvl5pPr marL="1828619" indent="0" algn="ctr">
              <a:buNone/>
              <a:defRPr sz="1600"/>
            </a:lvl5pPr>
            <a:lvl6pPr marL="2285772"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ltLang="zh-CN" dirty="0" smtClean="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24391" y="174961"/>
            <a:ext cx="1148457" cy="555893"/>
          </a:xfrm>
          <a:prstGeom prst="rect">
            <a:avLst/>
          </a:prstGeom>
        </p:spPr>
      </p:pic>
      <p:grpSp>
        <p:nvGrpSpPr>
          <p:cNvPr id="33" name="组合 32"/>
          <p:cNvGrpSpPr/>
          <p:nvPr/>
        </p:nvGrpSpPr>
        <p:grpSpPr>
          <a:xfrm>
            <a:off x="0" y="826533"/>
            <a:ext cx="9144000" cy="83135"/>
            <a:chOff x="0" y="846225"/>
            <a:chExt cx="9144000" cy="110846"/>
          </a:xfrm>
        </p:grpSpPr>
        <p:grpSp>
          <p:nvGrpSpPr>
            <p:cNvPr id="34" name="组合 33"/>
            <p:cNvGrpSpPr/>
            <p:nvPr/>
          </p:nvGrpSpPr>
          <p:grpSpPr>
            <a:xfrm>
              <a:off x="0" y="846225"/>
              <a:ext cx="9144000" cy="110846"/>
              <a:chOff x="0" y="846225"/>
              <a:chExt cx="9144000" cy="110846"/>
            </a:xfrm>
          </p:grpSpPr>
          <p:grpSp>
            <p:nvGrpSpPr>
              <p:cNvPr id="36" name="组合 35"/>
              <p:cNvGrpSpPr/>
              <p:nvPr/>
            </p:nvGrpSpPr>
            <p:grpSpPr>
              <a:xfrm>
                <a:off x="875653" y="846225"/>
                <a:ext cx="8268347" cy="110438"/>
                <a:chOff x="875653" y="846225"/>
                <a:chExt cx="8268347" cy="110438"/>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9" name="直角三角形 38"/>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a:stCxn id="3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464460" y="4742599"/>
            <a:ext cx="3679547" cy="400110"/>
            <a:chOff x="3891916" y="6461760"/>
            <a:chExt cx="5252086" cy="686819"/>
          </a:xfrm>
        </p:grpSpPr>
        <p:sp>
          <p:nvSpPr>
            <p:cNvPr id="41" name="文本框 40"/>
            <p:cNvSpPr txBox="1"/>
            <p:nvPr/>
          </p:nvSpPr>
          <p:spPr>
            <a:xfrm>
              <a:off x="3891916" y="6461760"/>
              <a:ext cx="5252086" cy="686819"/>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4502256" y="4784899"/>
            <a:ext cx="619936" cy="300083"/>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sz="1800"/>
          </a:p>
        </p:txBody>
      </p:sp>
      <p:sp>
        <p:nvSpPr>
          <p:cNvPr id="44" name="文本框 43"/>
          <p:cNvSpPr txBox="1"/>
          <p:nvPr/>
        </p:nvSpPr>
        <p:spPr>
          <a:xfrm>
            <a:off x="5941186" y="4744206"/>
            <a:ext cx="3095310" cy="323165"/>
          </a:xfrm>
          <a:prstGeom prst="rect">
            <a:avLst/>
          </a:prstGeom>
          <a:noFill/>
        </p:spPr>
        <p:txBody>
          <a:bodyPr wrap="square" lIns="91432" tIns="45716" rIns="91432" bIns="45716" rtlCol="0">
            <a:spAutoFit/>
          </a:bodyPr>
          <a:lstStyle/>
          <a:p>
            <a:pPr marL="0" marR="0" indent="0" algn="dist" defTabSz="914310" rtl="0" eaLnBrk="1" fontAlgn="auto" latinLnBrk="0" hangingPunct="1">
              <a:lnSpc>
                <a:spcPct val="100000"/>
              </a:lnSpc>
              <a:spcBef>
                <a:spcPts val="0"/>
              </a:spcBef>
              <a:spcAft>
                <a:spcPts val="0"/>
              </a:spcAft>
              <a:buClrTx/>
              <a:buSzTx/>
              <a:buFontTx/>
              <a:buNone/>
              <a:tabLst/>
              <a:defRPr/>
            </a:pPr>
            <a:r>
              <a:rPr lang="en-US" altLang="zh-CN" sz="1500" b="1" dirty="0" smtClean="0">
                <a:solidFill>
                  <a:schemeClr val="bg1"/>
                </a:solidFill>
              </a:rPr>
              <a:t>Institute of High Energy Physics, CAS</a:t>
            </a:r>
            <a:endParaRPr lang="zh-CN" altLang="en-US" sz="1500" b="1" dirty="0">
              <a:solidFill>
                <a:schemeClr val="bg1"/>
              </a:solidFill>
            </a:endParaRPr>
          </a:p>
        </p:txBody>
      </p:sp>
      <p:sp>
        <p:nvSpPr>
          <p:cNvPr id="45" name="副标题 2"/>
          <p:cNvSpPr txBox="1">
            <a:spLocks/>
          </p:cNvSpPr>
          <p:nvPr/>
        </p:nvSpPr>
        <p:spPr>
          <a:xfrm>
            <a:off x="0" y="4784997"/>
            <a:ext cx="5598924" cy="179740"/>
          </a:xfrm>
          <a:prstGeom prst="rect">
            <a:avLst/>
          </a:prstGeom>
        </p:spPr>
        <p:txBody>
          <a:bodyPr vert="horz" lIns="91432" tIns="45716" rIns="91432" bIns="45716"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tx1"/>
                </a:solidFill>
                <a:latin typeface="Calibri" panose="020F0502020204030204" pitchFamily="34" charset="0"/>
                <a:cs typeface="Calibri" panose="020F0502020204030204" pitchFamily="34" charset="0"/>
              </a:rPr>
              <a:t>LEL 2022, Barcelona, Spain, 26~29, June, 2022</a:t>
            </a:r>
            <a:endParaRPr lang="zh-CN" altLang="en-US" sz="1600" b="1" dirty="0" smtClean="0">
              <a:solidFill>
                <a:schemeClr val="tx1"/>
              </a:solidFill>
              <a:latin typeface="Calibri" panose="020F0502020204030204" pitchFamily="34" charset="0"/>
              <a:cs typeface="Calibri" panose="020F0502020204030204" pitchFamily="34" charset="0"/>
            </a:endParaRPr>
          </a:p>
        </p:txBody>
      </p:sp>
      <p:cxnSp>
        <p:nvCxnSpPr>
          <p:cNvPr id="3" name="直接连接符 2"/>
          <p:cNvCxnSpPr/>
          <p:nvPr/>
        </p:nvCxnSpPr>
        <p:spPr>
          <a:xfrm>
            <a:off x="6" y="5041091"/>
            <a:ext cx="553029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975366" y="3312854"/>
            <a:ext cx="3416801" cy="280315"/>
          </a:xfrm>
        </p:spPr>
        <p:txBody>
          <a:bodyPr anchor="ctr"/>
          <a:lstStyle>
            <a:lvl1pPr marL="0" indent="0">
              <a:buNone/>
              <a:defRPr sz="2400" b="0">
                <a:solidFill>
                  <a:srgbClr val="A40000"/>
                </a:solidFill>
              </a:defRPr>
            </a:lvl1pPr>
          </a:lstStyle>
          <a:p>
            <a:pPr lvl="0"/>
            <a:r>
              <a:rPr lang="en-US" altLang="zh-CN" dirty="0" smtClean="0"/>
              <a:t>system</a:t>
            </a:r>
            <a:endParaRPr lang="zh-CN" altLang="en-US" dirty="0" smtClean="0"/>
          </a:p>
        </p:txBody>
      </p:sp>
      <p:sp>
        <p:nvSpPr>
          <p:cNvPr id="24" name="文本占位符 5"/>
          <p:cNvSpPr>
            <a:spLocks noGrp="1"/>
          </p:cNvSpPr>
          <p:nvPr>
            <p:ph type="body" sz="quarter" idx="12" hasCustomPrompt="1"/>
          </p:nvPr>
        </p:nvSpPr>
        <p:spPr>
          <a:xfrm>
            <a:off x="975366" y="3639955"/>
            <a:ext cx="3416801" cy="280315"/>
          </a:xfrm>
        </p:spPr>
        <p:txBody>
          <a:bodyPr anchor="ctr">
            <a:normAutofit/>
          </a:bodyPr>
          <a:lstStyle>
            <a:lvl1pPr marL="0" indent="0">
              <a:buNone/>
              <a:defRPr sz="2400" b="0">
                <a:solidFill>
                  <a:srgbClr val="A40000"/>
                </a:solidFill>
              </a:defRPr>
            </a:lvl1pPr>
          </a:lstStyle>
          <a:p>
            <a:pPr lvl="0"/>
            <a:r>
              <a:rPr lang="en-US" altLang="zh-CN" dirty="0" smtClean="0"/>
              <a:t>date</a:t>
            </a:r>
            <a:endParaRPr lang="zh-CN" altLang="en-US" dirty="0" smtClean="0"/>
          </a:p>
        </p:txBody>
      </p:sp>
    </p:spTree>
    <p:extLst>
      <p:ext uri="{BB962C8B-B14F-4D97-AF65-F5344CB8AC3E}">
        <p14:creationId xmlns:p14="http://schemas.microsoft.com/office/powerpoint/2010/main" val="84911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475774"/>
            <a:ext cx="9144000" cy="1096377"/>
          </a:xfrm>
          <a:prstGeom prst="rect">
            <a:avLst/>
          </a:prstGeom>
        </p:spPr>
        <p:txBody>
          <a:bodyPr lIns="68574" tIns="34289" rIns="68574" bIns="34289" anchor="ctr">
            <a:normAutofit/>
          </a:bodyPr>
          <a:lstStyle>
            <a:lvl1pPr algn="ctr">
              <a:defRPr sz="4500" b="1">
                <a:solidFill>
                  <a:srgbClr val="A40000"/>
                </a:solidFill>
                <a:latin typeface="+mn-lt"/>
              </a:defRPr>
            </a:lvl1pPr>
          </a:lstStyle>
          <a:p>
            <a:r>
              <a:rPr lang="en-US" altLang="zh-CN" dirty="0" smtClean="0"/>
              <a:t>Presentation Title</a:t>
            </a:r>
            <a:endParaRPr lang="en-US" dirty="0"/>
          </a:p>
        </p:txBody>
      </p:sp>
      <p:sp>
        <p:nvSpPr>
          <p:cNvPr id="30" name="Subtitle 2"/>
          <p:cNvSpPr>
            <a:spLocks noGrp="1"/>
          </p:cNvSpPr>
          <p:nvPr>
            <p:ph type="subTitle" idx="1" hasCustomPrompt="1"/>
          </p:nvPr>
        </p:nvSpPr>
        <p:spPr>
          <a:xfrm>
            <a:off x="975367" y="3010455"/>
            <a:ext cx="3421075" cy="255611"/>
          </a:xfrm>
          <a:prstGeom prst="rect">
            <a:avLst/>
          </a:prstGeom>
        </p:spPr>
        <p:txBody>
          <a:bodyPr anchor="ctr">
            <a:normAutofit/>
          </a:bodyPr>
          <a:lstStyle>
            <a:lvl1pPr marL="0" marR="0" indent="0" algn="l" defTabSz="685732" rtl="0" eaLnBrk="1" fontAlgn="auto" latinLnBrk="0" hangingPunct="1">
              <a:lnSpc>
                <a:spcPct val="90000"/>
              </a:lnSpc>
              <a:spcBef>
                <a:spcPts val="750"/>
              </a:spcBef>
              <a:spcAft>
                <a:spcPts val="0"/>
              </a:spcAft>
              <a:buClrTx/>
              <a:buSzTx/>
              <a:buFont typeface="Arial" panose="020B0604020202020204" pitchFamily="34" charset="0"/>
              <a:buNone/>
              <a:tabLst/>
              <a:defRPr sz="1800" b="0">
                <a:solidFill>
                  <a:srgbClr val="A40000"/>
                </a:solidFill>
                <a:latin typeface="+mn-lt"/>
                <a:ea typeface="黑体" panose="02010609060101010101" pitchFamily="49" charset="-122"/>
              </a:defRPr>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ltLang="zh-CN" dirty="0" smtClean="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24391" y="174961"/>
            <a:ext cx="1148457" cy="555893"/>
          </a:xfrm>
          <a:prstGeom prst="rect">
            <a:avLst/>
          </a:prstGeom>
        </p:spPr>
      </p:pic>
      <p:grpSp>
        <p:nvGrpSpPr>
          <p:cNvPr id="33" name="组合 32"/>
          <p:cNvGrpSpPr/>
          <p:nvPr/>
        </p:nvGrpSpPr>
        <p:grpSpPr>
          <a:xfrm>
            <a:off x="0" y="826534"/>
            <a:ext cx="9144000" cy="83135"/>
            <a:chOff x="0" y="846225"/>
            <a:chExt cx="9144000" cy="110846"/>
          </a:xfrm>
        </p:grpSpPr>
        <p:grpSp>
          <p:nvGrpSpPr>
            <p:cNvPr id="34" name="组合 33"/>
            <p:cNvGrpSpPr/>
            <p:nvPr/>
          </p:nvGrpSpPr>
          <p:grpSpPr>
            <a:xfrm>
              <a:off x="0" y="846225"/>
              <a:ext cx="9144000" cy="110846"/>
              <a:chOff x="0" y="846225"/>
              <a:chExt cx="9144000" cy="110846"/>
            </a:xfrm>
          </p:grpSpPr>
          <p:grpSp>
            <p:nvGrpSpPr>
              <p:cNvPr id="36" name="组合 35"/>
              <p:cNvGrpSpPr/>
              <p:nvPr/>
            </p:nvGrpSpPr>
            <p:grpSpPr>
              <a:xfrm>
                <a:off x="875653" y="846225"/>
                <a:ext cx="8268347" cy="110438"/>
                <a:chOff x="875653" y="846225"/>
                <a:chExt cx="8268347" cy="110438"/>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sp>
              <p:nvSpPr>
                <p:cNvPr id="39" name="直角三角形 38"/>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cxnSp>
          <p:nvCxnSpPr>
            <p:cNvPr id="35" name="直接连接符 34"/>
            <p:cNvCxnSpPr>
              <a:stCxn id="3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464461" y="4854147"/>
            <a:ext cx="3679547" cy="323165"/>
            <a:chOff x="3891916" y="6461760"/>
            <a:chExt cx="5252086" cy="554727"/>
          </a:xfrm>
        </p:grpSpPr>
        <p:sp>
          <p:nvSpPr>
            <p:cNvPr id="41" name="文本框 40"/>
            <p:cNvSpPr txBox="1"/>
            <p:nvPr/>
          </p:nvSpPr>
          <p:spPr>
            <a:xfrm>
              <a:off x="3891916" y="6461760"/>
              <a:ext cx="5252086" cy="554727"/>
            </a:xfrm>
            <a:prstGeom prst="rect">
              <a:avLst/>
            </a:prstGeom>
            <a:solidFill>
              <a:srgbClr val="000099"/>
            </a:solidFill>
            <a:ln>
              <a:noFill/>
            </a:ln>
          </p:spPr>
          <p:txBody>
            <a:bodyPr wrap="square" rtlCol="0">
              <a:spAutoFit/>
            </a:bodyPr>
            <a:lstStyle/>
            <a:p>
              <a:pPr algn="r" defTabSz="685732"/>
              <a:endParaRPr lang="zh-CN" altLang="en-US" sz="1500" dirty="0">
                <a:solidFill>
                  <a:srgbClr val="FFFFFF"/>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sp>
        <p:nvSpPr>
          <p:cNvPr id="43" name="菱形 42"/>
          <p:cNvSpPr/>
          <p:nvPr/>
        </p:nvSpPr>
        <p:spPr>
          <a:xfrm>
            <a:off x="4502256" y="4784900"/>
            <a:ext cx="619936" cy="300083"/>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400">
              <a:solidFill>
                <a:srgbClr val="FFFFFF"/>
              </a:solidFill>
            </a:endParaRPr>
          </a:p>
        </p:txBody>
      </p:sp>
      <p:sp>
        <p:nvSpPr>
          <p:cNvPr id="44" name="文本框 43"/>
          <p:cNvSpPr txBox="1"/>
          <p:nvPr/>
        </p:nvSpPr>
        <p:spPr>
          <a:xfrm>
            <a:off x="5941186" y="4837690"/>
            <a:ext cx="3126614" cy="253916"/>
          </a:xfrm>
          <a:prstGeom prst="rect">
            <a:avLst/>
          </a:prstGeom>
          <a:noFill/>
        </p:spPr>
        <p:txBody>
          <a:bodyPr wrap="square" lIns="68574" tIns="34289" rIns="68574" bIns="34289" rtlCol="0">
            <a:spAutoFit/>
          </a:bodyPr>
          <a:lstStyle/>
          <a:p>
            <a:pPr algn="dist" defTabSz="685732">
              <a:defRPr/>
            </a:pPr>
            <a:r>
              <a:rPr lang="en-US" altLang="zh-CN" sz="1200" b="1" dirty="0" smtClean="0">
                <a:solidFill>
                  <a:srgbClr val="FFFFFF"/>
                </a:solidFill>
              </a:rPr>
              <a:t>Institute of High Energy</a:t>
            </a:r>
            <a:r>
              <a:rPr lang="en-US" altLang="zh-CN" sz="1200" b="1" baseline="0" dirty="0" smtClean="0">
                <a:solidFill>
                  <a:srgbClr val="FFFFFF"/>
                </a:solidFill>
              </a:rPr>
              <a:t> Physics, CAS</a:t>
            </a:r>
            <a:endParaRPr lang="zh-CN" altLang="en-US" sz="1200" b="1" dirty="0">
              <a:solidFill>
                <a:srgbClr val="FFFFFF"/>
              </a:solidFill>
            </a:endParaRPr>
          </a:p>
        </p:txBody>
      </p:sp>
      <p:sp>
        <p:nvSpPr>
          <p:cNvPr id="45" name="副标题 2"/>
          <p:cNvSpPr txBox="1">
            <a:spLocks/>
          </p:cNvSpPr>
          <p:nvPr/>
        </p:nvSpPr>
        <p:spPr>
          <a:xfrm>
            <a:off x="0" y="4803045"/>
            <a:ext cx="5598924" cy="179740"/>
          </a:xfrm>
          <a:prstGeom prst="rect">
            <a:avLst/>
          </a:prstGeom>
        </p:spPr>
        <p:txBody>
          <a:bodyPr vert="horz" lIns="68574" tIns="34289" rIns="68574" bIns="34289"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defTabSz="685732">
              <a:spcBef>
                <a:spcPts val="0"/>
              </a:spcBef>
              <a:buFontTx/>
              <a:buNone/>
              <a:defRPr/>
            </a:pPr>
            <a:endParaRPr lang="zh-CN" altLang="en-US" sz="1200" b="1" dirty="0" smtClean="0">
              <a:solidFill>
                <a:srgbClr val="000000"/>
              </a:solidFill>
              <a:cs typeface="Calibri" panose="020F0502020204030204" pitchFamily="34" charset="0"/>
            </a:endParaRPr>
          </a:p>
        </p:txBody>
      </p:sp>
      <p:cxnSp>
        <p:nvCxnSpPr>
          <p:cNvPr id="3" name="直接连接符 2"/>
          <p:cNvCxnSpPr/>
          <p:nvPr/>
        </p:nvCxnSpPr>
        <p:spPr>
          <a:xfrm>
            <a:off x="7" y="5041091"/>
            <a:ext cx="553029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975367" y="3312854"/>
            <a:ext cx="3416801" cy="280315"/>
          </a:xfrm>
        </p:spPr>
        <p:txBody>
          <a:bodyPr anchor="ctr"/>
          <a:lstStyle>
            <a:lvl1pPr marL="0" indent="0">
              <a:buNone/>
              <a:defRPr sz="1800" b="0">
                <a:solidFill>
                  <a:srgbClr val="A40000"/>
                </a:solidFill>
              </a:defRPr>
            </a:lvl1pPr>
          </a:lstStyle>
          <a:p>
            <a:pPr lvl="0"/>
            <a:r>
              <a:rPr lang="en-US" altLang="zh-CN" dirty="0" smtClean="0"/>
              <a:t>system</a:t>
            </a:r>
            <a:endParaRPr lang="zh-CN" altLang="en-US" dirty="0" smtClean="0"/>
          </a:p>
        </p:txBody>
      </p:sp>
      <p:sp>
        <p:nvSpPr>
          <p:cNvPr id="24" name="文本占位符 5"/>
          <p:cNvSpPr>
            <a:spLocks noGrp="1"/>
          </p:cNvSpPr>
          <p:nvPr>
            <p:ph type="body" sz="quarter" idx="12" hasCustomPrompt="1"/>
          </p:nvPr>
        </p:nvSpPr>
        <p:spPr>
          <a:xfrm>
            <a:off x="975367" y="3639955"/>
            <a:ext cx="3416801" cy="280315"/>
          </a:xfrm>
        </p:spPr>
        <p:txBody>
          <a:bodyPr anchor="ctr">
            <a:normAutofit/>
          </a:bodyPr>
          <a:lstStyle>
            <a:lvl1pPr marL="0" indent="0">
              <a:buNone/>
              <a:defRPr sz="1800" b="0">
                <a:solidFill>
                  <a:srgbClr val="A40000"/>
                </a:solidFill>
              </a:defRPr>
            </a:lvl1pPr>
          </a:lstStyle>
          <a:p>
            <a:pPr lvl="0"/>
            <a:r>
              <a:rPr lang="en-US" altLang="zh-CN" dirty="0" smtClean="0"/>
              <a:t>date</a:t>
            </a:r>
            <a:endParaRPr lang="zh-CN" altLang="en-US" dirty="0" smtClean="0"/>
          </a:p>
        </p:txBody>
      </p:sp>
    </p:spTree>
    <p:extLst>
      <p:ext uri="{BB962C8B-B14F-4D97-AF65-F5344CB8AC3E}">
        <p14:creationId xmlns:p14="http://schemas.microsoft.com/office/powerpoint/2010/main" val="19099576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5217" y="982981"/>
            <a:ext cx="8039240" cy="3603650"/>
          </a:xfrm>
        </p:spPr>
        <p:txBody>
          <a:bodyPr vert="horz" lIns="68574" tIns="34289" rIns="68574" bIns="34289" rtlCol="0" anchor="t">
            <a:normAutofit/>
          </a:bodyPr>
          <a:lstStyle>
            <a:lvl1pPr>
              <a:lnSpc>
                <a:spcPct val="100000"/>
              </a:lnSpc>
              <a:spcBef>
                <a:spcPts val="900"/>
              </a:spcBef>
              <a:spcAft>
                <a:spcPts val="0"/>
              </a:spcAft>
              <a:defRPr lang="zh-CN" altLang="en-US" sz="2400" smtClean="0">
                <a:solidFill>
                  <a:srgbClr val="000099"/>
                </a:solidFill>
              </a:defRPr>
            </a:lvl1pPr>
            <a:lvl2pPr>
              <a:lnSpc>
                <a:spcPct val="100000"/>
              </a:lnSpc>
              <a:spcBef>
                <a:spcPts val="900"/>
              </a:spcBef>
              <a:spcAft>
                <a:spcPts val="0"/>
              </a:spcAft>
              <a:defRPr lang="zh-CN" altLang="en-US" sz="1800" smtClean="0">
                <a:solidFill>
                  <a:schemeClr val="tx1"/>
                </a:solidFill>
              </a:defRPr>
            </a:lvl2pPr>
            <a:lvl3pPr>
              <a:lnSpc>
                <a:spcPct val="100000"/>
              </a:lnSpc>
              <a:spcBef>
                <a:spcPts val="900"/>
              </a:spcBef>
              <a:spcAft>
                <a:spcPts val="0"/>
              </a:spcAft>
              <a:defRPr lang="zh-CN" altLang="en-US" sz="1500" smtClean="0">
                <a:solidFill>
                  <a:schemeClr val="tx1"/>
                </a:solidFill>
              </a:defRPr>
            </a:lvl3pPr>
            <a:lvl4pPr>
              <a:lnSpc>
                <a:spcPct val="100000"/>
              </a:lnSpc>
              <a:spcBef>
                <a:spcPts val="900"/>
              </a:spcBef>
              <a:spcAft>
                <a:spcPts val="0"/>
              </a:spcAft>
              <a:defRPr lang="zh-CN" altLang="en-US" sz="1400" smtClean="0">
                <a:solidFill>
                  <a:schemeClr val="tx1"/>
                </a:solidFill>
              </a:defRPr>
            </a:lvl4pPr>
            <a:lvl5pPr>
              <a:lnSpc>
                <a:spcPct val="100000"/>
              </a:lnSpc>
              <a:spcBef>
                <a:spcPts val="900"/>
              </a:spcBef>
              <a:spcAft>
                <a:spcPts val="0"/>
              </a:spcAft>
              <a:defRPr lang="en-US" sz="1400" dirty="0">
                <a:solidFill>
                  <a:schemeClr val="tx1"/>
                </a:solidFill>
              </a:defRPr>
            </a:lvl5pPr>
          </a:lstStyle>
          <a:p>
            <a:pPr lvl="0">
              <a:buClrTx/>
              <a:buFont typeface="Wingdings" panose="05000000000000000000" pitchFamily="2" charset="2"/>
              <a:buChar char="l"/>
            </a:pPr>
            <a:r>
              <a:rPr lang="en-US" altLang="zh-CN" dirty="0" smtClean="0"/>
              <a:t>Click here to add text</a:t>
            </a:r>
            <a:endParaRPr lang="zh-CN" altLang="en-US" dirty="0" smtClean="0"/>
          </a:p>
          <a:p>
            <a:pPr lvl="1">
              <a:buClrTx/>
              <a:buFont typeface="Wingdings" panose="05000000000000000000" pitchFamily="2" charset="2"/>
              <a:buChar char="n"/>
            </a:pPr>
            <a:r>
              <a:rPr lang="en-US" altLang="zh-CN" dirty="0" smtClean="0"/>
              <a:t>Click here to add text</a:t>
            </a:r>
            <a:endParaRPr lang="zh-CN" altLang="en-US" dirty="0" smtClean="0"/>
          </a:p>
          <a:p>
            <a:pPr lvl="2">
              <a:buClrTx/>
              <a:buFont typeface="Wingdings" panose="05000000000000000000" pitchFamily="2" charset="2"/>
              <a:buChar char="u"/>
            </a:pPr>
            <a:r>
              <a:rPr lang="en-US" altLang="zh-CN" dirty="0" smtClean="0"/>
              <a:t>Click here to add text</a:t>
            </a:r>
            <a:endParaRPr lang="zh-CN" altLang="en-US" dirty="0" smtClean="0"/>
          </a:p>
          <a:p>
            <a:pPr lvl="3">
              <a:buClrTx/>
              <a:buFont typeface="Wingdings" panose="05000000000000000000" pitchFamily="2" charset="2"/>
              <a:buChar char="Ø"/>
            </a:pPr>
            <a:r>
              <a:rPr lang="en-US" altLang="zh-CN" dirty="0" smtClean="0"/>
              <a:t>Click here to add text</a:t>
            </a:r>
            <a:endParaRPr lang="zh-CN" altLang="en-US" dirty="0" smtClean="0"/>
          </a:p>
          <a:p>
            <a:pPr lvl="4">
              <a:buClrTx/>
              <a:buFont typeface="Wingdings" panose="05000000000000000000" pitchFamily="2" charset="2"/>
              <a:buChar char="ü"/>
            </a:pPr>
            <a:r>
              <a:rPr lang="en-US" altLang="zh-CN" dirty="0" smtClean="0"/>
              <a:t>Click here to add text</a:t>
            </a:r>
            <a:endParaRPr lang="en-US" dirty="0"/>
          </a:p>
        </p:txBody>
      </p:sp>
      <p:sp>
        <p:nvSpPr>
          <p:cNvPr id="10"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Tree>
    <p:extLst>
      <p:ext uri="{BB962C8B-B14F-4D97-AF65-F5344CB8AC3E}">
        <p14:creationId xmlns:p14="http://schemas.microsoft.com/office/powerpoint/2010/main" val="40442863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
        <p:nvSpPr>
          <p:cNvPr id="11" name="文本占位符 10"/>
          <p:cNvSpPr>
            <a:spLocks noGrp="1"/>
          </p:cNvSpPr>
          <p:nvPr>
            <p:ph type="body" sz="quarter" idx="10" hasCustomPrompt="1"/>
          </p:nvPr>
        </p:nvSpPr>
        <p:spPr>
          <a:xfrm>
            <a:off x="1829530" y="1535048"/>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15" name="文本占位符 14"/>
          <p:cNvSpPr>
            <a:spLocks noGrp="1"/>
          </p:cNvSpPr>
          <p:nvPr>
            <p:ph type="body" sz="quarter" idx="11" hasCustomPrompt="1"/>
          </p:nvPr>
        </p:nvSpPr>
        <p:spPr>
          <a:xfrm>
            <a:off x="2452543" y="1535046"/>
            <a:ext cx="4738688" cy="42148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16" name="文本占位符 10"/>
          <p:cNvSpPr>
            <a:spLocks noGrp="1"/>
          </p:cNvSpPr>
          <p:nvPr>
            <p:ph type="body" sz="quarter" idx="12" hasCustomPrompt="1"/>
          </p:nvPr>
        </p:nvSpPr>
        <p:spPr>
          <a:xfrm>
            <a:off x="1829530" y="2148111"/>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18" name="文本占位符 14"/>
          <p:cNvSpPr>
            <a:spLocks noGrp="1"/>
          </p:cNvSpPr>
          <p:nvPr>
            <p:ph type="body" sz="quarter" idx="13" hasCustomPrompt="1"/>
          </p:nvPr>
        </p:nvSpPr>
        <p:spPr>
          <a:xfrm>
            <a:off x="2452543" y="2148110"/>
            <a:ext cx="4738688" cy="42148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19" name="文本占位符 10"/>
          <p:cNvSpPr>
            <a:spLocks noGrp="1"/>
          </p:cNvSpPr>
          <p:nvPr>
            <p:ph type="body" sz="quarter" idx="14" hasCustomPrompt="1"/>
          </p:nvPr>
        </p:nvSpPr>
        <p:spPr>
          <a:xfrm>
            <a:off x="1829530" y="2761174"/>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21" name="文本占位符 14"/>
          <p:cNvSpPr>
            <a:spLocks noGrp="1"/>
          </p:cNvSpPr>
          <p:nvPr>
            <p:ph type="body" sz="quarter" idx="15" hasCustomPrompt="1"/>
          </p:nvPr>
        </p:nvSpPr>
        <p:spPr>
          <a:xfrm>
            <a:off x="2452543" y="2761167"/>
            <a:ext cx="4738688" cy="421482"/>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22" name="文本占位符 10"/>
          <p:cNvSpPr>
            <a:spLocks noGrp="1"/>
          </p:cNvSpPr>
          <p:nvPr>
            <p:ph type="body" sz="quarter" idx="16" hasCustomPrompt="1"/>
          </p:nvPr>
        </p:nvSpPr>
        <p:spPr>
          <a:xfrm>
            <a:off x="1829530" y="3374236"/>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24" name="文本占位符 14"/>
          <p:cNvSpPr>
            <a:spLocks noGrp="1"/>
          </p:cNvSpPr>
          <p:nvPr>
            <p:ph type="body" sz="quarter" idx="17" hasCustomPrompt="1"/>
          </p:nvPr>
        </p:nvSpPr>
        <p:spPr>
          <a:xfrm>
            <a:off x="2452543" y="3374235"/>
            <a:ext cx="4738688" cy="42148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Tree>
    <p:extLst>
      <p:ext uri="{BB962C8B-B14F-4D97-AF65-F5344CB8AC3E}">
        <p14:creationId xmlns:p14="http://schemas.microsoft.com/office/powerpoint/2010/main" val="2923147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7" name="矩形 6"/>
          <p:cNvSpPr/>
          <p:nvPr/>
        </p:nvSpPr>
        <p:spPr>
          <a:xfrm>
            <a:off x="2" y="4940201"/>
            <a:ext cx="8185707" cy="20124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8" name="矩形 7"/>
          <p:cNvSpPr/>
          <p:nvPr/>
        </p:nvSpPr>
        <p:spPr>
          <a:xfrm>
            <a:off x="8185715" y="4941014"/>
            <a:ext cx="958291" cy="20042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9" name="Slide Number Placeholder 5"/>
          <p:cNvSpPr txBox="1">
            <a:spLocks/>
          </p:cNvSpPr>
          <p:nvPr/>
        </p:nvSpPr>
        <p:spPr>
          <a:xfrm>
            <a:off x="7733654" y="4941014"/>
            <a:ext cx="1347387" cy="200427"/>
          </a:xfrm>
          <a:prstGeom prst="rect">
            <a:avLst/>
          </a:prstGeom>
        </p:spPr>
        <p:txBody>
          <a:bodyPr vert="horz" lIns="68574" tIns="34289" rIns="68574" bIns="34289"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200" b="1">
                <a:solidFill>
                  <a:srgbClr val="FFFFFF"/>
                </a:solidFill>
                <a:latin typeface="Calibri" panose="020F0502020204030204" pitchFamily="34" charset="0"/>
                <a:cs typeface="Calibri" panose="020F0502020204030204" pitchFamily="34" charset="0"/>
              </a:rPr>
              <a:pPr/>
              <a:t>‹#›</a:t>
            </a:fld>
            <a:endParaRPr sz="1200" b="1" dirty="0">
              <a:solidFill>
                <a:srgbClr val="FFFFFF"/>
              </a:solidFill>
              <a:latin typeface="Calibri" panose="020F0502020204030204" pitchFamily="34" charset="0"/>
              <a:cs typeface="Calibri" panose="020F0502020204030204" pitchFamily="34" charset="0"/>
            </a:endParaRPr>
          </a:p>
        </p:txBody>
      </p:sp>
      <p:sp>
        <p:nvSpPr>
          <p:cNvPr id="11" name="直角三角形 10"/>
          <p:cNvSpPr/>
          <p:nvPr/>
        </p:nvSpPr>
        <p:spPr>
          <a:xfrm flipV="1">
            <a:off x="8182114" y="4941014"/>
            <a:ext cx="395207" cy="200427"/>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cxnSp>
        <p:nvCxnSpPr>
          <p:cNvPr id="12" name="直接连接符 11"/>
          <p:cNvCxnSpPr/>
          <p:nvPr/>
        </p:nvCxnSpPr>
        <p:spPr>
          <a:xfrm>
            <a:off x="8583829" y="4941014"/>
            <a:ext cx="0" cy="2004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997425"/>
            <a:ext cx="6587836" cy="1434053"/>
          </a:xfrm>
          <a:solidFill>
            <a:srgbClr val="000099"/>
          </a:solidFill>
        </p:spPr>
        <p:txBody>
          <a:bodyPr anchor="ctr">
            <a:normAutofit/>
          </a:bodyPr>
          <a:lstStyle>
            <a:lvl1pPr marL="0" indent="0">
              <a:buNone/>
              <a:defRPr sz="3300" b="1" baseline="0">
                <a:solidFill>
                  <a:schemeClr val="bg1"/>
                </a:solidFill>
              </a:defRPr>
            </a:lvl1pPr>
          </a:lstStyle>
          <a:p>
            <a:pPr lvl="0"/>
            <a:r>
              <a:rPr lang="en-US" altLang="zh-CN" dirty="0" smtClean="0"/>
              <a:t>Click here to add title</a:t>
            </a:r>
            <a:endParaRPr lang="zh-CN" altLang="en-US" dirty="0"/>
          </a:p>
        </p:txBody>
      </p:sp>
      <p:sp>
        <p:nvSpPr>
          <p:cNvPr id="16" name="文本占位符 15"/>
          <p:cNvSpPr>
            <a:spLocks noGrp="1"/>
          </p:cNvSpPr>
          <p:nvPr>
            <p:ph type="body" sz="quarter" idx="11"/>
          </p:nvPr>
        </p:nvSpPr>
        <p:spPr>
          <a:xfrm>
            <a:off x="1257303" y="2595461"/>
            <a:ext cx="7221682" cy="203369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781396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702" y="930394"/>
            <a:ext cx="3738857" cy="3840480"/>
          </a:xfrm>
        </p:spPr>
        <p:txBody>
          <a:bodyPr anchor="t"/>
          <a:lstStyle>
            <a:lvl1pPr marL="137147" indent="-137147">
              <a:buClrTx/>
              <a:buFont typeface="Wingdings" panose="05000000000000000000" pitchFamily="2" charset="2"/>
              <a:buChar char="l"/>
              <a:defRPr sz="2400">
                <a:solidFill>
                  <a:schemeClr val="tx1"/>
                </a:solidFill>
              </a:defRPr>
            </a:lvl1pPr>
            <a:lvl2pPr marL="514301" indent="-137147">
              <a:buClrTx/>
              <a:buFont typeface="Wingdings" panose="05000000000000000000" pitchFamily="2" charset="2"/>
              <a:buChar char="n"/>
              <a:defRPr sz="1800">
                <a:solidFill>
                  <a:schemeClr val="tx1"/>
                </a:solidFill>
              </a:defRPr>
            </a:lvl2pPr>
            <a:lvl3pPr marL="857165" indent="-137147">
              <a:buClrTx/>
              <a:buFont typeface="Wingdings" panose="05000000000000000000" pitchFamily="2" charset="2"/>
              <a:buChar char="u"/>
              <a:defRPr sz="1500">
                <a:solidFill>
                  <a:schemeClr val="tx1"/>
                </a:solidFill>
              </a:defRPr>
            </a:lvl3pPr>
            <a:lvl4pPr marL="1200030" indent="-137147">
              <a:buClrTx/>
              <a:buFont typeface="Wingdings" panose="05000000000000000000" pitchFamily="2" charset="2"/>
              <a:buChar char="Ø"/>
              <a:defRPr sz="1400">
                <a:solidFill>
                  <a:schemeClr val="tx1"/>
                </a:solidFill>
              </a:defRPr>
            </a:lvl4pPr>
            <a:lvl5pPr marL="1542896" indent="-137147">
              <a:buClrTx/>
              <a:buFont typeface="Wingdings" panose="05000000000000000000" pitchFamily="2" charset="2"/>
              <a:buChar char="ü"/>
              <a:defRPr sz="14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880909" y="930394"/>
            <a:ext cx="3768780" cy="3840480"/>
          </a:xfrm>
        </p:spPr>
        <p:txBody>
          <a:bodyPr vert="horz" lIns="68574" tIns="34289" rIns="68574" bIns="34289" rtlCol="0" anchor="t">
            <a:normAutofit/>
          </a:bodyPr>
          <a:lstStyle>
            <a:lvl1pPr>
              <a:defRPr lang="zh-CN" altLang="en-US" sz="2400" smtClean="0"/>
            </a:lvl1pPr>
            <a:lvl2pPr>
              <a:defRPr lang="zh-CN" altLang="en-US" smtClean="0"/>
            </a:lvl2pPr>
            <a:lvl3pPr>
              <a:defRPr lang="zh-CN" altLang="en-US" sz="1500" smtClean="0"/>
            </a:lvl3pPr>
            <a:lvl4pPr>
              <a:defRPr lang="zh-CN" altLang="en-US" smtClean="0"/>
            </a:lvl4pPr>
            <a:lvl5pPr>
              <a:defRPr lang="en-US" dirty="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Tree>
    <p:extLst>
      <p:ext uri="{BB962C8B-B14F-4D97-AF65-F5344CB8AC3E}">
        <p14:creationId xmlns:p14="http://schemas.microsoft.com/office/powerpoint/2010/main" val="17469854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348" y="926894"/>
            <a:ext cx="2606040" cy="605790"/>
          </a:xfrm>
        </p:spPr>
        <p:txBody>
          <a:bodyPr anchor="b">
            <a:noAutofit/>
          </a:bodyPr>
          <a:lstStyle>
            <a:lvl1pPr marL="0" indent="0">
              <a:spcBef>
                <a:spcPts val="0"/>
              </a:spcBef>
              <a:buNone/>
              <a:defRPr sz="2100" b="1">
                <a:solidFill>
                  <a:schemeClr val="tx1"/>
                </a:solidFill>
              </a:defRPr>
            </a:lvl1pPr>
            <a:lvl2pPr marL="342866" indent="0">
              <a:buNone/>
              <a:defRPr sz="14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337348" y="1607406"/>
            <a:ext cx="2606040" cy="3017520"/>
          </a:xfrm>
        </p:spPr>
        <p:txBody>
          <a:bodyPr>
            <a:normAutofit/>
          </a:bodyPr>
          <a:lstStyle>
            <a:lvl1pPr>
              <a:defRPr sz="1800">
                <a:solidFill>
                  <a:schemeClr val="tx1"/>
                </a:solidFill>
              </a:defRPr>
            </a:lvl1pPr>
            <a:lvl2pPr>
              <a:defRPr sz="15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300261" y="926896"/>
            <a:ext cx="2606040" cy="609878"/>
          </a:xfrm>
        </p:spPr>
        <p:txBody>
          <a:bodyPr anchor="b">
            <a:noAutofit/>
          </a:bodyPr>
          <a:lstStyle>
            <a:lvl1pPr marL="0" indent="0">
              <a:spcBef>
                <a:spcPts val="0"/>
              </a:spcBef>
              <a:buNone/>
              <a:defRPr sz="2100" b="1">
                <a:solidFill>
                  <a:schemeClr val="tx1"/>
                </a:solidFill>
              </a:defRPr>
            </a:lvl1pPr>
            <a:lvl2pPr marL="342866" indent="0">
              <a:buNone/>
              <a:defRPr sz="14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3300261" y="1607406"/>
            <a:ext cx="2606040" cy="3017520"/>
          </a:xfrm>
        </p:spPr>
        <p:txBody>
          <a:bodyPr>
            <a:normAutofit/>
          </a:bodyPr>
          <a:lstStyle>
            <a:lvl1pPr>
              <a:defRPr sz="1800">
                <a:solidFill>
                  <a:schemeClr val="tx1"/>
                </a:solidFill>
              </a:defRPr>
            </a:lvl1pPr>
            <a:lvl2pPr>
              <a:defRPr sz="15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
        <p:nvSpPr>
          <p:cNvPr id="14" name="Text Placeholder 4"/>
          <p:cNvSpPr>
            <a:spLocks noGrp="1"/>
          </p:cNvSpPr>
          <p:nvPr>
            <p:ph type="body" sz="quarter" idx="10"/>
          </p:nvPr>
        </p:nvSpPr>
        <p:spPr>
          <a:xfrm>
            <a:off x="6263174" y="926896"/>
            <a:ext cx="2606040" cy="609878"/>
          </a:xfrm>
        </p:spPr>
        <p:txBody>
          <a:bodyPr anchor="b">
            <a:noAutofit/>
          </a:bodyPr>
          <a:lstStyle>
            <a:lvl1pPr marL="0" indent="0">
              <a:spcBef>
                <a:spcPts val="0"/>
              </a:spcBef>
              <a:buNone/>
              <a:defRPr sz="2100" b="1">
                <a:solidFill>
                  <a:schemeClr val="tx1"/>
                </a:solidFill>
              </a:defRPr>
            </a:lvl1pPr>
            <a:lvl2pPr marL="342866" indent="0">
              <a:buNone/>
              <a:defRPr sz="14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smtClean="0"/>
              <a:t>单击此处编辑母版文本样式</a:t>
            </a:r>
          </a:p>
        </p:txBody>
      </p:sp>
      <p:sp>
        <p:nvSpPr>
          <p:cNvPr id="15" name="Content Placeholder 5"/>
          <p:cNvSpPr>
            <a:spLocks noGrp="1"/>
          </p:cNvSpPr>
          <p:nvPr>
            <p:ph sz="quarter" idx="11"/>
          </p:nvPr>
        </p:nvSpPr>
        <p:spPr>
          <a:xfrm>
            <a:off x="6263174" y="1607406"/>
            <a:ext cx="2606040" cy="3017520"/>
          </a:xfrm>
        </p:spPr>
        <p:txBody>
          <a:bodyPr>
            <a:normAutofit/>
          </a:bodyPr>
          <a:lstStyle>
            <a:lvl1pPr>
              <a:defRPr sz="1800">
                <a:solidFill>
                  <a:schemeClr val="tx1"/>
                </a:solidFill>
              </a:defRPr>
            </a:lvl1pPr>
            <a:lvl2pPr>
              <a:defRPr sz="15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1582117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189691" y="842885"/>
            <a:ext cx="2210612" cy="3450887"/>
          </a:xfrm>
          <a:prstGeom prst="rect">
            <a:avLst/>
          </a:prstGeom>
        </p:spPr>
        <p:txBody>
          <a:bodyPr lIns="68574" tIns="34289" rIns="68574" bIns="34289"/>
          <a:lstStyle/>
          <a:p>
            <a:r>
              <a:rPr lang="zh-CN" altLang="en-US" smtClean="0"/>
              <a:t>单击此处编辑母版标题样式</a:t>
            </a:r>
            <a:endParaRPr lang="en-US" dirty="0"/>
          </a:p>
        </p:txBody>
      </p:sp>
      <p:sp>
        <p:nvSpPr>
          <p:cNvPr id="3" name="文本占位符 2"/>
          <p:cNvSpPr>
            <a:spLocks noGrp="1"/>
          </p:cNvSpPr>
          <p:nvPr>
            <p:ph type="body" sz="quarter" idx="10" hasCustomPrompt="1"/>
          </p:nvPr>
        </p:nvSpPr>
        <p:spPr>
          <a:xfrm>
            <a:off x="1331645" y="87480"/>
            <a:ext cx="6696075" cy="440531"/>
          </a:xfrm>
        </p:spPr>
        <p:txBody>
          <a:bodyPr/>
          <a:lstStyle>
            <a:lvl1pPr marL="0" marR="0" indent="0"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1pPr>
          </a:lstStyle>
          <a:p>
            <a:pPr marL="0" marR="0" lvl="0" indent="0"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a:p>
            <a:pPr lvl="0"/>
            <a:endParaRPr lang="zh-CN" altLang="en-US" dirty="0" smtClean="0"/>
          </a:p>
        </p:txBody>
      </p:sp>
    </p:spTree>
    <p:extLst>
      <p:ext uri="{BB962C8B-B14F-4D97-AF65-F5344CB8AC3E}">
        <p14:creationId xmlns:p14="http://schemas.microsoft.com/office/powerpoint/2010/main" val="35140693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3592" y="955227"/>
            <a:ext cx="5753208" cy="3826453"/>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内容占位符 5"/>
          <p:cNvSpPr>
            <a:spLocks noGrp="1"/>
          </p:cNvSpPr>
          <p:nvPr>
            <p:ph sz="quarter" idx="13" hasCustomPrompt="1"/>
          </p:nvPr>
        </p:nvSpPr>
        <p:spPr>
          <a:xfrm>
            <a:off x="538850" y="955224"/>
            <a:ext cx="2125663" cy="1781176"/>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12" name="内容占位符 5"/>
          <p:cNvSpPr>
            <a:spLocks noGrp="1"/>
          </p:cNvSpPr>
          <p:nvPr>
            <p:ph sz="quarter" idx="14" hasCustomPrompt="1"/>
          </p:nvPr>
        </p:nvSpPr>
        <p:spPr>
          <a:xfrm>
            <a:off x="538850" y="2880356"/>
            <a:ext cx="2125663" cy="1901319"/>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4" name="文本占位符 3"/>
          <p:cNvSpPr>
            <a:spLocks noGrp="1"/>
          </p:cNvSpPr>
          <p:nvPr>
            <p:ph type="body" sz="quarter" idx="15" hasCustomPrompt="1"/>
          </p:nvPr>
        </p:nvSpPr>
        <p:spPr>
          <a:xfrm>
            <a:off x="1259634" y="87474"/>
            <a:ext cx="6481762" cy="323850"/>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17585622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702482" y="893993"/>
            <a:ext cx="6086423" cy="3826453"/>
          </a:xfrm>
          <a:solidFill>
            <a:schemeClr val="bg1">
              <a:lumMod val="75000"/>
            </a:schemeClr>
          </a:solidFill>
        </p:spPr>
        <p:txBody>
          <a:bodyPr anchor="t"/>
          <a:lstStyle>
            <a:lvl1pPr marL="0" indent="0">
              <a:buNone/>
              <a:defRPr sz="2400" baseline="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zh-CN" dirty="0" smtClean="0"/>
              <a:t>Click here to add picture</a:t>
            </a:r>
            <a:endParaRPr lang="en-US" dirty="0"/>
          </a:p>
        </p:txBody>
      </p:sp>
      <p:sp>
        <p:nvSpPr>
          <p:cNvPr id="6" name="内容占位符 5"/>
          <p:cNvSpPr>
            <a:spLocks noGrp="1"/>
          </p:cNvSpPr>
          <p:nvPr>
            <p:ph sz="quarter" idx="13" hasCustomPrompt="1"/>
          </p:nvPr>
        </p:nvSpPr>
        <p:spPr>
          <a:xfrm>
            <a:off x="310249" y="893988"/>
            <a:ext cx="2125663" cy="1781176"/>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11" name="内容占位符 5"/>
          <p:cNvSpPr>
            <a:spLocks noGrp="1"/>
          </p:cNvSpPr>
          <p:nvPr>
            <p:ph sz="quarter" idx="14" hasCustomPrompt="1"/>
          </p:nvPr>
        </p:nvSpPr>
        <p:spPr>
          <a:xfrm>
            <a:off x="310249" y="2819122"/>
            <a:ext cx="2125663" cy="1901319"/>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4" name="文本占位符 3"/>
          <p:cNvSpPr>
            <a:spLocks noGrp="1"/>
          </p:cNvSpPr>
          <p:nvPr>
            <p:ph type="body" sz="quarter" idx="15" hasCustomPrompt="1"/>
          </p:nvPr>
        </p:nvSpPr>
        <p:spPr>
          <a:xfrm>
            <a:off x="1187624" y="33473"/>
            <a:ext cx="6408738" cy="432197"/>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16928913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文本占位符 3"/>
          <p:cNvSpPr>
            <a:spLocks noGrp="1"/>
          </p:cNvSpPr>
          <p:nvPr>
            <p:ph type="body" sz="quarter" idx="15" hasCustomPrompt="1"/>
          </p:nvPr>
        </p:nvSpPr>
        <p:spPr>
          <a:xfrm>
            <a:off x="1187624" y="87479"/>
            <a:ext cx="6408738" cy="432197"/>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3878062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0832" y="924272"/>
            <a:ext cx="2114550" cy="3840480"/>
          </a:xfrm>
          <a:prstGeom prst="rect">
            <a:avLst/>
          </a:prstGeom>
        </p:spPr>
        <p:txBody>
          <a:bodyPr vert="eaVert" lIns="68574" tIns="34289" rIns="68574" bIns="34289"/>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036016" y="924272"/>
            <a:ext cx="5486400" cy="3840480"/>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文本占位符 3"/>
          <p:cNvSpPr>
            <a:spLocks noGrp="1"/>
          </p:cNvSpPr>
          <p:nvPr>
            <p:ph type="body" sz="quarter" idx="15" hasCustomPrompt="1"/>
          </p:nvPr>
        </p:nvSpPr>
        <p:spPr>
          <a:xfrm>
            <a:off x="1187624" y="87479"/>
            <a:ext cx="6408738" cy="432197"/>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3550690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tif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fld id="{530820CF-B880-4189-942D-D702A7CBA730}" type="datetimeFigureOut">
              <a:rPr lang="zh-CN" altLang="en-US" smtClean="0"/>
              <a:t>2022/6/28</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92" y="1410572"/>
            <a:ext cx="8364682" cy="3368713"/>
          </a:xfrm>
          <a:prstGeom prst="rect">
            <a:avLst/>
          </a:prstGeom>
        </p:spPr>
        <p:txBody>
          <a:bodyPr vert="horz" lIns="68574" tIns="34289" rIns="68574" bIns="34289" rtlCol="0" anchor="t">
            <a:normAutofit/>
          </a:bodyPr>
          <a:lstStyle/>
          <a:p>
            <a:pPr lvl="0"/>
            <a:r>
              <a:rPr lang="en-US" altLang="zh-CN" dirty="0" smtClean="0"/>
              <a:t>Click here to add text</a:t>
            </a:r>
            <a:endParaRPr lang="zh-CN" altLang="en-US" dirty="0" smtClean="0"/>
          </a:p>
          <a:p>
            <a:pPr lvl="1"/>
            <a:r>
              <a:rPr lang="en-US" altLang="zh-CN" dirty="0" smtClean="0"/>
              <a:t>Click here to add text</a:t>
            </a:r>
            <a:endParaRPr lang="zh-CN" altLang="en-US" dirty="0" smtClean="0"/>
          </a:p>
          <a:p>
            <a:pPr lvl="2"/>
            <a:r>
              <a:rPr lang="en-US" altLang="zh-CN" dirty="0" smtClean="0"/>
              <a:t>Click here to add text</a:t>
            </a:r>
            <a:endParaRPr lang="zh-CN" altLang="en-US" dirty="0" smtClean="0"/>
          </a:p>
          <a:p>
            <a:pPr lvl="3"/>
            <a:r>
              <a:rPr lang="en-US" altLang="zh-CN" dirty="0" smtClean="0"/>
              <a:t>Click here to add text</a:t>
            </a:r>
            <a:endParaRPr lang="zh-CN" altLang="en-US" dirty="0" smtClean="0"/>
          </a:p>
          <a:p>
            <a:pPr lvl="4"/>
            <a:r>
              <a:rPr lang="en-US" altLang="zh-CN" dirty="0" smtClean="0"/>
              <a:t>Click here to add text</a:t>
            </a:r>
            <a:endParaRPr lang="en-US" dirty="0"/>
          </a:p>
        </p:txBody>
      </p:sp>
      <p:grpSp>
        <p:nvGrpSpPr>
          <p:cNvPr id="9" name="组合 8"/>
          <p:cNvGrpSpPr/>
          <p:nvPr/>
        </p:nvGrpSpPr>
        <p:grpSpPr>
          <a:xfrm>
            <a:off x="0" y="616234"/>
            <a:ext cx="9144000" cy="101570"/>
            <a:chOff x="0" y="821645"/>
            <a:chExt cx="9144000" cy="135426"/>
          </a:xfrm>
        </p:grpSpPr>
        <p:grpSp>
          <p:nvGrpSpPr>
            <p:cNvPr id="10" name="组合 9"/>
            <p:cNvGrpSpPr/>
            <p:nvPr/>
          </p:nvGrpSpPr>
          <p:grpSpPr>
            <a:xfrm>
              <a:off x="0" y="846225"/>
              <a:ext cx="9144000" cy="110846"/>
              <a:chOff x="0" y="846225"/>
              <a:chExt cx="9144000" cy="110846"/>
            </a:xfrm>
          </p:grpSpPr>
          <p:grpSp>
            <p:nvGrpSpPr>
              <p:cNvPr id="12" name="组合 11"/>
              <p:cNvGrpSpPr/>
              <p:nvPr/>
            </p:nvGrpSpPr>
            <p:grpSpPr>
              <a:xfrm>
                <a:off x="875653" y="846225"/>
                <a:ext cx="8268347" cy="110438"/>
                <a:chOff x="875653" y="846225"/>
                <a:chExt cx="8268347" cy="110438"/>
              </a:xfrm>
            </p:grpSpPr>
            <p:sp>
              <p:nvSpPr>
                <p:cNvPr id="14" name="矩形 13"/>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sp>
              <p:nvSpPr>
                <p:cNvPr id="15" name="直角三角形 14"/>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sp>
            <p:nvSpPr>
              <p:cNvPr id="13" name="矩形 12"/>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343" y="81550"/>
            <a:ext cx="954117" cy="475039"/>
          </a:xfrm>
          <a:prstGeom prst="rect">
            <a:avLst/>
          </a:prstGeom>
        </p:spPr>
      </p:pic>
      <p:sp>
        <p:nvSpPr>
          <p:cNvPr id="17" name="矩形 16"/>
          <p:cNvSpPr/>
          <p:nvPr/>
        </p:nvSpPr>
        <p:spPr>
          <a:xfrm>
            <a:off x="2" y="4824149"/>
            <a:ext cx="8185707" cy="31729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18" name="矩形 17"/>
          <p:cNvSpPr/>
          <p:nvPr/>
        </p:nvSpPr>
        <p:spPr>
          <a:xfrm>
            <a:off x="8182114" y="4824144"/>
            <a:ext cx="958291" cy="31600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19" name="Slide Number Placeholder 5"/>
          <p:cNvSpPr txBox="1">
            <a:spLocks/>
          </p:cNvSpPr>
          <p:nvPr/>
        </p:nvSpPr>
        <p:spPr>
          <a:xfrm>
            <a:off x="7733654" y="4825437"/>
            <a:ext cx="1347387" cy="316006"/>
          </a:xfrm>
          <a:prstGeom prst="rect">
            <a:avLst/>
          </a:prstGeom>
        </p:spPr>
        <p:txBody>
          <a:bodyPr vert="horz" lIns="68574" tIns="34289" rIns="68574" bIns="34289"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200" b="1">
                <a:solidFill>
                  <a:srgbClr val="FFFFFF"/>
                </a:solidFill>
                <a:latin typeface="Calibri" panose="020F0502020204030204" pitchFamily="34" charset="0"/>
                <a:cs typeface="Calibri" panose="020F0502020204030204" pitchFamily="34" charset="0"/>
              </a:rPr>
              <a:pPr/>
              <a:t>‹#›</a:t>
            </a:fld>
            <a:endParaRPr sz="1200" b="1" dirty="0">
              <a:solidFill>
                <a:srgbClr val="FFFFFF"/>
              </a:solidFill>
              <a:latin typeface="Calibri" panose="020F0502020204030204" pitchFamily="34" charset="0"/>
              <a:cs typeface="Calibri" panose="020F0502020204030204" pitchFamily="34" charset="0"/>
            </a:endParaRPr>
          </a:p>
        </p:txBody>
      </p:sp>
      <p:sp>
        <p:nvSpPr>
          <p:cNvPr id="21" name="直角三角形 20"/>
          <p:cNvSpPr/>
          <p:nvPr/>
        </p:nvSpPr>
        <p:spPr>
          <a:xfrm flipV="1">
            <a:off x="8182114" y="4825437"/>
            <a:ext cx="395207" cy="31600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cxnSp>
        <p:nvCxnSpPr>
          <p:cNvPr id="22" name="直接连接符 21"/>
          <p:cNvCxnSpPr/>
          <p:nvPr/>
        </p:nvCxnSpPr>
        <p:spPr>
          <a:xfrm>
            <a:off x="8583829" y="4825437"/>
            <a:ext cx="0" cy="3160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732" rtl="0" eaLnBrk="1" latinLnBrk="0" hangingPunct="1">
        <a:lnSpc>
          <a:spcPct val="90000"/>
        </a:lnSpc>
        <a:spcBef>
          <a:spcPct val="0"/>
        </a:spcBef>
        <a:buNone/>
        <a:defRPr sz="2300" kern="1200" spc="-45" baseline="0">
          <a:solidFill>
            <a:srgbClr val="FFFFFF"/>
          </a:solidFill>
          <a:latin typeface="+mj-lt"/>
          <a:ea typeface="+mj-ea"/>
          <a:cs typeface="+mj-cs"/>
        </a:defRPr>
      </a:lvl1pPr>
    </p:titleStyle>
    <p:body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sz="2100" kern="1200" baseline="0">
          <a:solidFill>
            <a:schemeClr val="tx1"/>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sz="1800" kern="120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sz="1400" kern="120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sz="1400" kern="120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81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800.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6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67.png"/><Relationship Id="rId11" Type="http://schemas.openxmlformats.org/officeDocument/2006/relationships/image" Target="../media/image39.jpeg"/><Relationship Id="rId5" Type="http://schemas.openxmlformats.org/officeDocument/2006/relationships/image" Target="../media/image66.png"/><Relationship Id="rId10" Type="http://schemas.openxmlformats.org/officeDocument/2006/relationships/image" Target="../media/image38.png"/><Relationship Id="rId4" Type="http://schemas.openxmlformats.org/officeDocument/2006/relationships/image" Target="../media/image65.png"/><Relationship Id="rId9"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emf"/><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8.emf"/><Relationship Id="rId5" Type="http://schemas.openxmlformats.org/officeDocument/2006/relationships/image" Target="../media/image10.png"/><Relationship Id="rId10" Type="http://schemas.openxmlformats.org/officeDocument/2006/relationships/oleObject" Target="../embeddings/oleObject2.bin"/><Relationship Id="rId4" Type="http://schemas.openxmlformats.org/officeDocument/2006/relationships/image" Target="../media/image9.png"/><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15616" y="1475774"/>
            <a:ext cx="7380312" cy="1096377"/>
          </a:xfrm>
        </p:spPr>
        <p:txBody>
          <a:bodyPr>
            <a:noAutofit/>
          </a:bodyPr>
          <a:lstStyle/>
          <a:p>
            <a:r>
              <a:rPr lang="en-US" altLang="zh-CN" sz="4000" dirty="0"/>
              <a:t>Impedance and collective effects of HEPS storage ring</a:t>
            </a:r>
            <a:endParaRPr lang="zh-CN" altLang="en-US" sz="4000" dirty="0"/>
          </a:p>
        </p:txBody>
      </p:sp>
      <p:sp>
        <p:nvSpPr>
          <p:cNvPr id="3" name="副标题 2"/>
          <p:cNvSpPr>
            <a:spLocks noGrp="1"/>
          </p:cNvSpPr>
          <p:nvPr>
            <p:ph type="subTitle" idx="1"/>
          </p:nvPr>
        </p:nvSpPr>
        <p:spPr>
          <a:xfrm>
            <a:off x="1143001" y="2971805"/>
            <a:ext cx="6858000" cy="1091285"/>
          </a:xfrm>
        </p:spPr>
        <p:txBody>
          <a:bodyPr>
            <a:normAutofit/>
          </a:bodyPr>
          <a:lstStyle/>
          <a:p>
            <a:pPr algn="ctr"/>
            <a:r>
              <a:rPr kumimoji="1" lang="en-US" altLang="zh-CN" dirty="0" smtClean="0"/>
              <a:t>Na Wang</a:t>
            </a:r>
            <a:r>
              <a:rPr kumimoji="1" lang="en-US" altLang="zh-CN" dirty="0"/>
              <a:t> </a:t>
            </a:r>
            <a:endParaRPr kumimoji="1" lang="en-US" altLang="zh-CN" dirty="0" smtClean="0"/>
          </a:p>
          <a:p>
            <a:pPr algn="ctr"/>
            <a:r>
              <a:rPr kumimoji="1" lang="en-US" altLang="zh-CN" dirty="0" smtClean="0"/>
              <a:t>2022.6.28</a:t>
            </a:r>
            <a:endParaRPr kumimoji="1" lang="en-US" altLang="zh-CN" dirty="0"/>
          </a:p>
        </p:txBody>
      </p:sp>
    </p:spTree>
    <p:extLst>
      <p:ext uri="{BB962C8B-B14F-4D97-AF65-F5344CB8AC3E}">
        <p14:creationId xmlns:p14="http://schemas.microsoft.com/office/powerpoint/2010/main" val="2249159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789553"/>
            <a:ext cx="8280919" cy="4014445"/>
          </a:xfrm>
        </p:spPr>
        <p:txBody>
          <a:bodyPr>
            <a:normAutofit/>
          </a:bodyPr>
          <a:lstStyle/>
          <a:p>
            <a:pPr>
              <a:spcBef>
                <a:spcPts val="450"/>
              </a:spcBef>
            </a:pPr>
            <a:r>
              <a:rPr lang="en-US" altLang="zh-CN" sz="1600" dirty="0" smtClean="0"/>
              <a:t>Both inj. and ext. system consists of one </a:t>
            </a:r>
            <a:r>
              <a:rPr lang="en-US" altLang="zh-CN" sz="1600" dirty="0" err="1"/>
              <a:t>Lambertson</a:t>
            </a:r>
            <a:r>
              <a:rPr lang="en-US" altLang="zh-CN" sz="1600" dirty="0"/>
              <a:t> </a:t>
            </a:r>
            <a:r>
              <a:rPr lang="en-US" altLang="zh-CN" sz="1600" dirty="0" smtClean="0"/>
              <a:t>and </a:t>
            </a:r>
            <a:r>
              <a:rPr lang="en-US" altLang="zh-CN" sz="1600" dirty="0"/>
              <a:t>five 300 mm long </a:t>
            </a:r>
            <a:r>
              <a:rPr lang="en-US" altLang="zh-CN" sz="1600" dirty="0" err="1"/>
              <a:t>stripline</a:t>
            </a:r>
            <a:r>
              <a:rPr lang="en-US" altLang="zh-CN" sz="1600" dirty="0"/>
              <a:t> kickers</a:t>
            </a:r>
            <a:r>
              <a:rPr lang="en-US" altLang="zh-CN" sz="1600" dirty="0" smtClean="0"/>
              <a:t>.</a:t>
            </a:r>
          </a:p>
          <a:p>
            <a:pPr lvl="1">
              <a:spcBef>
                <a:spcPts val="450"/>
              </a:spcBef>
            </a:pPr>
            <a:r>
              <a:rPr lang="en-US" altLang="zh-CN" sz="1400" dirty="0" smtClean="0"/>
              <a:t>Five-cell </a:t>
            </a:r>
            <a:r>
              <a:rPr lang="en-US" altLang="zh-CN" sz="1400" dirty="0" err="1" smtClean="0"/>
              <a:t>stripline</a:t>
            </a:r>
            <a:r>
              <a:rPr lang="en-US" altLang="zh-CN" sz="1400" dirty="0" smtClean="0"/>
              <a:t> kicker is proposed for saving longitudinal space, reducing kicker strength, easing the vacuum pumping and reducing the beam coupling impedance.</a:t>
            </a:r>
            <a:endParaRPr lang="en-US" altLang="zh-CN" sz="1400" dirty="0"/>
          </a:p>
          <a:p>
            <a:pPr>
              <a:spcBef>
                <a:spcPts val="450"/>
              </a:spcBef>
            </a:pPr>
            <a:r>
              <a:rPr lang="en-US" altLang="zh-CN" sz="1600" dirty="0" smtClean="0"/>
              <a:t>H/V dump </a:t>
            </a:r>
            <a:r>
              <a:rPr lang="en-US" altLang="zh-CN" sz="1600" dirty="0"/>
              <a:t>kickers are used to reduce the beam density on the collimators when dump the beam. </a:t>
            </a:r>
            <a:endParaRPr lang="en-US" altLang="zh-CN" sz="1600" dirty="0" smtClean="0"/>
          </a:p>
          <a:p>
            <a:pPr>
              <a:spcBef>
                <a:spcPts val="450"/>
              </a:spcBef>
            </a:pPr>
            <a:r>
              <a:rPr lang="en-US" altLang="zh-CN" sz="1600" dirty="0"/>
              <a:t>P</a:t>
            </a:r>
            <a:r>
              <a:rPr lang="en-US" altLang="zh-CN" sz="1600" dirty="0" smtClean="0"/>
              <a:t>re-kicker for reducing the </a:t>
            </a:r>
            <a:r>
              <a:rPr lang="en-US" altLang="zh-CN" sz="1600" dirty="0"/>
              <a:t>beam density before </a:t>
            </a:r>
            <a:r>
              <a:rPr lang="en-US" altLang="zh-CN" sz="1600" dirty="0" smtClean="0"/>
              <a:t>extraction to </a:t>
            </a:r>
            <a:r>
              <a:rPr lang="en-US" altLang="zh-CN" sz="1600" dirty="0"/>
              <a:t>avoid </a:t>
            </a:r>
            <a:r>
              <a:rPr lang="en-US" altLang="zh-CN" sz="1600" dirty="0" smtClean="0"/>
              <a:t>damage </a:t>
            </a:r>
            <a:r>
              <a:rPr lang="en-US" altLang="zh-CN" sz="1600" dirty="0"/>
              <a:t>to the </a:t>
            </a:r>
            <a:r>
              <a:rPr lang="en-US" altLang="zh-CN" sz="1600" dirty="0" err="1"/>
              <a:t>Lambertson</a:t>
            </a:r>
            <a:r>
              <a:rPr lang="en-US" altLang="zh-CN" sz="1600" dirty="0"/>
              <a:t>. </a:t>
            </a:r>
            <a:endParaRPr lang="zh-CN" altLang="en-US" sz="1600" dirty="0"/>
          </a:p>
          <a:p>
            <a:pPr>
              <a:spcBef>
                <a:spcPts val="450"/>
              </a:spcBef>
            </a:pPr>
            <a:endParaRPr lang="en-US" altLang="zh-CN" sz="1600" dirty="0" smtClean="0"/>
          </a:p>
        </p:txBody>
      </p:sp>
      <p:sp>
        <p:nvSpPr>
          <p:cNvPr id="3" name="标题 2"/>
          <p:cNvSpPr>
            <a:spLocks noGrp="1"/>
          </p:cNvSpPr>
          <p:nvPr>
            <p:ph type="title"/>
          </p:nvPr>
        </p:nvSpPr>
        <p:spPr/>
        <p:txBody>
          <a:bodyPr/>
          <a:lstStyle/>
          <a:p>
            <a:r>
              <a:rPr lang="en-US" altLang="zh-CN" dirty="0" smtClean="0"/>
              <a:t>4. Injection &amp; Extraction</a:t>
            </a:r>
            <a:endParaRPr lang="en-US" altLang="zh-CN" dirty="0"/>
          </a:p>
        </p:txBody>
      </p:sp>
      <p:sp>
        <p:nvSpPr>
          <p:cNvPr id="11" name="矩形 10"/>
          <p:cNvSpPr/>
          <p:nvPr/>
        </p:nvSpPr>
        <p:spPr>
          <a:xfrm>
            <a:off x="6165361" y="1347614"/>
            <a:ext cx="2716000" cy="307777"/>
          </a:xfrm>
          <a:prstGeom prst="rect">
            <a:avLst/>
          </a:prstGeom>
        </p:spPr>
        <p:txBody>
          <a:bodyPr wrap="none">
            <a:spAutoFit/>
          </a:bodyPr>
          <a:lstStyle/>
          <a:p>
            <a:r>
              <a:rPr lang="de-DE" altLang="zh-CN" sz="1400" b="1" dirty="0"/>
              <a:t>Phys. Rev. </a:t>
            </a:r>
            <a:r>
              <a:rPr lang="de-DE" altLang="zh-CN" sz="1400" b="1" dirty="0" smtClean="0"/>
              <a:t>Acc. Beams </a:t>
            </a:r>
            <a:r>
              <a:rPr lang="de-DE" altLang="zh-CN" sz="1400" b="1" dirty="0"/>
              <a:t>24, 034401</a:t>
            </a:r>
            <a:endParaRPr lang="zh-CN" altLang="en-US" sz="1400" dirty="0"/>
          </a:p>
        </p:txBody>
      </p:sp>
      <p:pic>
        <p:nvPicPr>
          <p:cNvPr id="12" name="Picture 2" descr="D:\New20180222\HEPS_Impedance\20200820With14IDs\ImpedanceData\Longitudinal\SumZL\Separate contributions2\2_InjectionExtraction\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83" y="2211710"/>
            <a:ext cx="2783386" cy="172031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940187" y="2449785"/>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pic>
        <p:nvPicPr>
          <p:cNvPr id="14" name="Picture 5" descr="D:\New20180222\HEPS_Impedance\20200820With14IDs\ImpedanceData\Vertical\SumZy\Separate contributions2\2_InjectionExtraction\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879" y="2240231"/>
            <a:ext cx="2737241" cy="169178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701288" y="2554239"/>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
        <p:nvSpPr>
          <p:cNvPr id="16" name="矩形 15"/>
          <p:cNvSpPr/>
          <p:nvPr/>
        </p:nvSpPr>
        <p:spPr>
          <a:xfrm>
            <a:off x="611560" y="4011910"/>
            <a:ext cx="8064896" cy="500137"/>
          </a:xfrm>
          <a:prstGeom prst="rect">
            <a:avLst/>
          </a:prstGeom>
        </p:spPr>
        <p:txBody>
          <a:bodyPr wrap="square" lIns="68580" tIns="34290" rIns="68580" bIns="34290">
            <a:spAutoFit/>
          </a:bodyPr>
          <a:lstStyle/>
          <a:p>
            <a:pPr marL="295313" indent="-214313" algn="just">
              <a:spcBef>
                <a:spcPts val="300"/>
              </a:spcBef>
              <a:buFont typeface="Arial" pitchFamily="34" charset="0"/>
              <a:buChar char="•"/>
              <a:defRPr/>
            </a:pPr>
            <a:r>
              <a:rPr lang="en-US" altLang="zh-CN" sz="1400" kern="0" dirty="0" smtClean="0">
                <a:solidFill>
                  <a:srgbClr val="C00000"/>
                </a:solidFill>
              </a:rPr>
              <a:t>The </a:t>
            </a:r>
            <a:r>
              <a:rPr lang="en-US" altLang="zh-CN" sz="1400" kern="0" dirty="0">
                <a:solidFill>
                  <a:srgbClr val="C00000"/>
                </a:solidFill>
              </a:rPr>
              <a:t>I</a:t>
            </a:r>
            <a:r>
              <a:rPr lang="en-US" altLang="zh-CN" sz="1400" kern="0" dirty="0" smtClean="0">
                <a:solidFill>
                  <a:srgbClr val="C00000"/>
                </a:solidFill>
              </a:rPr>
              <a:t>nj. and Ext. kickers show the dominant impedances, which contribute approximately 10% of the ring total transverse kick factor. Their contributions to the loss factor and Z</a:t>
            </a:r>
            <a:r>
              <a:rPr lang="en-US" altLang="zh-CN" sz="1400" kern="0" baseline="-25000" dirty="0" smtClean="0">
                <a:solidFill>
                  <a:srgbClr val="C00000"/>
                </a:solidFill>
              </a:rPr>
              <a:t>||</a:t>
            </a:r>
            <a:r>
              <a:rPr lang="en-US" altLang="zh-CN" sz="1400" kern="0" dirty="0" smtClean="0">
                <a:solidFill>
                  <a:srgbClr val="C00000"/>
                </a:solidFill>
              </a:rPr>
              <a:t>/n are ~6% and ~1%, respectively. </a:t>
            </a:r>
          </a:p>
        </p:txBody>
      </p:sp>
      <p:graphicFrame>
        <p:nvGraphicFramePr>
          <p:cNvPr id="17" name="表格 16"/>
          <p:cNvGraphicFramePr>
            <a:graphicFrameLocks noGrp="1"/>
          </p:cNvGraphicFramePr>
          <p:nvPr>
            <p:extLst>
              <p:ext uri="{D42A27DB-BD31-4B8C-83A1-F6EECF244321}">
                <p14:modId xmlns:p14="http://schemas.microsoft.com/office/powerpoint/2010/main" val="4002787066"/>
              </p:ext>
            </p:extLst>
          </p:nvPr>
        </p:nvGraphicFramePr>
        <p:xfrm>
          <a:off x="5436096" y="2403476"/>
          <a:ext cx="3381274" cy="822960"/>
        </p:xfrm>
        <a:graphic>
          <a:graphicData uri="http://schemas.openxmlformats.org/drawingml/2006/table">
            <a:tbl>
              <a:tblPr firstRow="1" bandRow="1">
                <a:tableStyleId>{5C22544A-7EE6-4342-B048-85BDC9FD1C3A}</a:tableStyleId>
              </a:tblPr>
              <a:tblGrid>
                <a:gridCol w="780796"/>
                <a:gridCol w="794888"/>
                <a:gridCol w="849630"/>
                <a:gridCol w="955960"/>
              </a:tblGrid>
              <a:tr h="222938">
                <a:tc>
                  <a:txBody>
                    <a:bodyPr/>
                    <a:lstStyle/>
                    <a:p>
                      <a:pPr algn="ctr"/>
                      <a:endParaRPr lang="zh-CN" altLang="en-US" sz="1200" dirty="0">
                        <a:latin typeface="+mn-lt"/>
                      </a:endParaRPr>
                    </a:p>
                  </a:txBody>
                  <a:tcPr/>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22938">
                <a:tc>
                  <a:txBody>
                    <a:bodyPr/>
                    <a:lstStyle/>
                    <a:p>
                      <a:pPr algn="ctr"/>
                      <a:r>
                        <a:rPr lang="en-US" altLang="zh-CN" sz="1200" dirty="0" err="1" smtClean="0">
                          <a:latin typeface="+mn-lt"/>
                        </a:rPr>
                        <a:t>Inj</a:t>
                      </a:r>
                      <a:r>
                        <a:rPr lang="en-US" altLang="zh-CN" sz="1200" dirty="0" smtClean="0">
                          <a:latin typeface="+mn-lt"/>
                        </a:rPr>
                        <a:t>.&amp;Ext.</a:t>
                      </a:r>
                      <a:endParaRPr lang="zh-CN" altLang="en-US" sz="1200" dirty="0">
                        <a:latin typeface="+mn-lt"/>
                      </a:endParaRPr>
                    </a:p>
                  </a:txBody>
                  <a:tcPr/>
                </a:tc>
                <a:tc>
                  <a:txBody>
                    <a:bodyPr/>
                    <a:lstStyle/>
                    <a:p>
                      <a:pPr algn="ctr"/>
                      <a:r>
                        <a:rPr lang="en-US" altLang="zh-CN" sz="1200" dirty="0" smtClean="0">
                          <a:latin typeface="+mn-lt"/>
                        </a:rPr>
                        <a:t>5.3</a:t>
                      </a:r>
                      <a:endParaRPr lang="zh-CN" altLang="en-US" sz="1200" dirty="0">
                        <a:latin typeface="+mn-lt"/>
                      </a:endParaRPr>
                    </a:p>
                  </a:txBody>
                  <a:tcPr/>
                </a:tc>
                <a:tc>
                  <a:txBody>
                    <a:bodyPr/>
                    <a:lstStyle/>
                    <a:p>
                      <a:pPr algn="ctr"/>
                      <a:r>
                        <a:rPr lang="en-US" altLang="zh-CN" sz="1200" dirty="0" smtClean="0">
                          <a:latin typeface="+mn-lt"/>
                        </a:rPr>
                        <a:t>2.5</a:t>
                      </a:r>
                      <a:endParaRPr lang="zh-CN" altLang="en-US" sz="1200" dirty="0">
                        <a:latin typeface="+mn-lt"/>
                      </a:endParaRPr>
                    </a:p>
                  </a:txBody>
                  <a:tcPr/>
                </a:tc>
                <a:tc>
                  <a:txBody>
                    <a:bodyPr/>
                    <a:lstStyle/>
                    <a:p>
                      <a:pPr algn="ctr"/>
                      <a:r>
                        <a:rPr lang="en-US" altLang="zh-CN" sz="1200" dirty="0" smtClean="0">
                          <a:latin typeface="+mn-lt"/>
                        </a:rPr>
                        <a:t>9.9</a:t>
                      </a:r>
                      <a:endParaRPr lang="zh-CN" altLang="en-US" sz="1200" dirty="0">
                        <a:latin typeface="+mn-lt"/>
                      </a:endParaRPr>
                    </a:p>
                  </a:txBody>
                  <a:tcPr/>
                </a:tc>
              </a:tr>
              <a:tr h="222938">
                <a:tc>
                  <a:txBody>
                    <a:bodyPr/>
                    <a:lstStyle/>
                    <a:p>
                      <a:pPr algn="ctr"/>
                      <a:r>
                        <a:rPr lang="en-US" altLang="zh-CN" sz="1200" dirty="0" smtClean="0">
                          <a:latin typeface="+mn-lt"/>
                        </a:rPr>
                        <a:t>Total</a:t>
                      </a:r>
                      <a:endParaRPr lang="zh-CN" altLang="en-US" sz="1200" dirty="0">
                        <a:latin typeface="+mn-lt"/>
                      </a:endParaRPr>
                    </a:p>
                  </a:txBody>
                  <a:tcPr/>
                </a:tc>
                <a:tc>
                  <a:txBody>
                    <a:bodyPr/>
                    <a:lstStyle/>
                    <a:p>
                      <a:pPr algn="ctr"/>
                      <a:r>
                        <a:rPr lang="en-US" altLang="zh-CN" sz="1200" dirty="0" smtClean="0">
                          <a:latin typeface="+mn-lt"/>
                        </a:rPr>
                        <a:t>83.7</a:t>
                      </a:r>
                      <a:endParaRPr lang="zh-CN" altLang="en-US" sz="1200" dirty="0">
                        <a:latin typeface="+mn-lt"/>
                      </a:endParaRPr>
                    </a:p>
                  </a:txBody>
                  <a:tcPr/>
                </a:tc>
                <a:tc>
                  <a:txBody>
                    <a:bodyPr/>
                    <a:lstStyle/>
                    <a:p>
                      <a:pPr algn="ctr"/>
                      <a:r>
                        <a:rPr lang="en-US" altLang="zh-CN" sz="1200" dirty="0" smtClean="0">
                          <a:latin typeface="+mn-lt"/>
                        </a:rPr>
                        <a:t>226.3</a:t>
                      </a:r>
                      <a:endParaRPr lang="zh-CN" altLang="en-US" sz="1200" dirty="0">
                        <a:latin typeface="+mn-lt"/>
                      </a:endParaRPr>
                    </a:p>
                  </a:txBody>
                  <a:tcPr/>
                </a:tc>
                <a:tc>
                  <a:txBody>
                    <a:bodyPr/>
                    <a:lstStyle/>
                    <a:p>
                      <a:pPr algn="ctr"/>
                      <a:r>
                        <a:rPr lang="en-US" altLang="zh-CN" sz="1200" dirty="0" smtClean="0">
                          <a:latin typeface="+mn-lt"/>
                        </a:rPr>
                        <a:t>86.4</a:t>
                      </a:r>
                      <a:endParaRPr lang="zh-CN" altLang="en-US" sz="1200" dirty="0">
                        <a:latin typeface="+mn-lt"/>
                      </a:endParaRPr>
                    </a:p>
                  </a:txBody>
                  <a:tcPr/>
                </a:tc>
              </a:tr>
            </a:tbl>
          </a:graphicData>
        </a:graphic>
      </p:graphicFrame>
    </p:spTree>
    <p:extLst>
      <p:ext uri="{BB962C8B-B14F-4D97-AF65-F5344CB8AC3E}">
        <p14:creationId xmlns:p14="http://schemas.microsoft.com/office/powerpoint/2010/main" val="2796538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New20180222\HEPS_Impedance\20200820With14IDs\ImpedanceData\Longitudinal\SumZL\Separate contributions2\8_Diagnostic\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517" y="1491630"/>
            <a:ext cx="2630875" cy="162604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New20180222\HEPS_Impedance\20200820With14IDs\ImpedanceData\Vertical\SumZy\Separate contributions2\8_Diagnostic\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93" y="3115159"/>
            <a:ext cx="2636057" cy="1629252"/>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r>
              <a:rPr lang="en-US" altLang="zh-CN" dirty="0" smtClean="0"/>
              <a:t>5. Diagnostics</a:t>
            </a:r>
            <a:endParaRPr lang="en-US" altLang="zh-CN" dirty="0"/>
          </a:p>
        </p:txBody>
      </p:sp>
      <p:pic>
        <p:nvPicPr>
          <p:cNvPr id="7170" name="Picture 2" descr="D:\New20180222\HEPS_Impedance\20200820With14IDs\ImpedanceData\Longitudinal\SumZL\Separate contributions2\8_Diagnostic\ImZ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5621" y="1491630"/>
            <a:ext cx="2630875" cy="16260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New20180222\HEPS_Impedance\20200820With14IDs\ImpedanceData\Vertical\SumZy\Separate contributions2\8_Diagnostic\ImZ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220" y="3115159"/>
            <a:ext cx="2636057" cy="162925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箭头连接符 15"/>
          <p:cNvCxnSpPr/>
          <p:nvPr/>
        </p:nvCxnSpPr>
        <p:spPr>
          <a:xfrm flipH="1">
            <a:off x="5029951" y="1876333"/>
            <a:ext cx="276319" cy="3221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029951" y="1622417"/>
            <a:ext cx="731210" cy="253916"/>
          </a:xfrm>
          <a:prstGeom prst="rect">
            <a:avLst/>
          </a:prstGeom>
        </p:spPr>
        <p:txBody>
          <a:bodyPr wrap="none" lIns="68580" tIns="34290" rIns="68580" bIns="34290">
            <a:spAutoFit/>
          </a:bodyPr>
          <a:lstStyle/>
          <a:p>
            <a:pPr>
              <a:spcBef>
                <a:spcPts val="900"/>
              </a:spcBef>
              <a:buSzPct val="60000"/>
            </a:pPr>
            <a:r>
              <a:rPr lang="en-US" altLang="zh-CN" sz="1200" i="1" dirty="0" err="1">
                <a:solidFill>
                  <a:srgbClr val="FF0000"/>
                </a:solidFill>
              </a:rPr>
              <a:t>f</a:t>
            </a:r>
            <a:r>
              <a:rPr lang="en-US" altLang="zh-CN" sz="1200" i="1" baseline="-25000" dirty="0" err="1">
                <a:solidFill>
                  <a:srgbClr val="FF0000"/>
                </a:solidFill>
              </a:rPr>
              <a:t>r</a:t>
            </a:r>
            <a:r>
              <a:rPr lang="en-US" altLang="zh-CN" sz="1200" i="1" baseline="-25000" dirty="0">
                <a:solidFill>
                  <a:srgbClr val="FF0000"/>
                </a:solidFill>
              </a:rPr>
              <a:t> </a:t>
            </a:r>
            <a:r>
              <a:rPr lang="en-US" altLang="zh-CN" sz="1200" dirty="0">
                <a:solidFill>
                  <a:srgbClr val="FF0000"/>
                </a:solidFill>
              </a:rPr>
              <a:t>~10GHz</a:t>
            </a:r>
            <a:endParaRPr lang="zh-CN" altLang="en-US" sz="1200" dirty="0">
              <a:solidFill>
                <a:srgbClr val="FF0000"/>
              </a:solidFill>
            </a:endParaRPr>
          </a:p>
        </p:txBody>
      </p:sp>
      <p:cxnSp>
        <p:nvCxnSpPr>
          <p:cNvPr id="19" name="直接箭头连接符 18"/>
          <p:cNvCxnSpPr/>
          <p:nvPr/>
        </p:nvCxnSpPr>
        <p:spPr>
          <a:xfrm flipH="1">
            <a:off x="5378036" y="3953676"/>
            <a:ext cx="276319" cy="1890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378035" y="3699760"/>
            <a:ext cx="847829" cy="253916"/>
          </a:xfrm>
          <a:prstGeom prst="rect">
            <a:avLst/>
          </a:prstGeom>
        </p:spPr>
        <p:txBody>
          <a:bodyPr wrap="none" lIns="68580" tIns="34290" rIns="68580" bIns="34290">
            <a:spAutoFit/>
          </a:bodyPr>
          <a:lstStyle/>
          <a:p>
            <a:pPr>
              <a:spcBef>
                <a:spcPts val="900"/>
              </a:spcBef>
              <a:buSzPct val="60000"/>
            </a:pPr>
            <a:r>
              <a:rPr lang="en-US" altLang="zh-CN" sz="1200" i="1" dirty="0" err="1">
                <a:solidFill>
                  <a:srgbClr val="FF0000"/>
                </a:solidFill>
              </a:rPr>
              <a:t>f</a:t>
            </a:r>
            <a:r>
              <a:rPr lang="en-US" altLang="zh-CN" sz="1200" i="1" baseline="-25000" dirty="0" err="1">
                <a:solidFill>
                  <a:srgbClr val="FF0000"/>
                </a:solidFill>
              </a:rPr>
              <a:t>r</a:t>
            </a:r>
            <a:r>
              <a:rPr lang="en-US" altLang="zh-CN" sz="1200" i="1" baseline="-25000" dirty="0">
                <a:solidFill>
                  <a:srgbClr val="FF0000"/>
                </a:solidFill>
              </a:rPr>
              <a:t> </a:t>
            </a:r>
            <a:r>
              <a:rPr lang="en-US" altLang="zh-CN" sz="1200" dirty="0">
                <a:solidFill>
                  <a:srgbClr val="FF0000"/>
                </a:solidFill>
              </a:rPr>
              <a:t>~16.5GHz</a:t>
            </a:r>
            <a:endParaRPr lang="zh-CN" altLang="en-US" sz="1200" dirty="0">
              <a:solidFill>
                <a:srgbClr val="FF0000"/>
              </a:solidFill>
            </a:endParaRPr>
          </a:p>
        </p:txBody>
      </p:sp>
      <p:cxnSp>
        <p:nvCxnSpPr>
          <p:cNvPr id="21" name="直接箭头连接符 20"/>
          <p:cNvCxnSpPr/>
          <p:nvPr/>
        </p:nvCxnSpPr>
        <p:spPr>
          <a:xfrm>
            <a:off x="4759704" y="3945460"/>
            <a:ext cx="252597" cy="1747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321001" y="3710649"/>
            <a:ext cx="847829" cy="253916"/>
          </a:xfrm>
          <a:prstGeom prst="rect">
            <a:avLst/>
          </a:prstGeom>
        </p:spPr>
        <p:txBody>
          <a:bodyPr wrap="none" lIns="68580" tIns="34290" rIns="68580" bIns="34290">
            <a:spAutoFit/>
          </a:bodyPr>
          <a:lstStyle/>
          <a:p>
            <a:pPr>
              <a:spcBef>
                <a:spcPts val="900"/>
              </a:spcBef>
              <a:buSzPct val="60000"/>
            </a:pPr>
            <a:r>
              <a:rPr lang="en-US" altLang="zh-CN" sz="1200" i="1" dirty="0" err="1">
                <a:solidFill>
                  <a:srgbClr val="FF0000"/>
                </a:solidFill>
              </a:rPr>
              <a:t>f</a:t>
            </a:r>
            <a:r>
              <a:rPr lang="en-US" altLang="zh-CN" sz="1200" i="1" baseline="-25000" dirty="0" err="1">
                <a:solidFill>
                  <a:srgbClr val="FF0000"/>
                </a:solidFill>
              </a:rPr>
              <a:t>r</a:t>
            </a:r>
            <a:r>
              <a:rPr lang="en-US" altLang="zh-CN" sz="1200" i="1" baseline="-25000" dirty="0">
                <a:solidFill>
                  <a:srgbClr val="FF0000"/>
                </a:solidFill>
              </a:rPr>
              <a:t> </a:t>
            </a:r>
            <a:r>
              <a:rPr lang="en-US" altLang="zh-CN" sz="1200" dirty="0">
                <a:solidFill>
                  <a:srgbClr val="FF0000"/>
                </a:solidFill>
              </a:rPr>
              <a:t>~11.5GHz</a:t>
            </a:r>
            <a:endParaRPr lang="zh-CN" altLang="en-US" sz="1200" dirty="0">
              <a:solidFill>
                <a:srgbClr val="FF0000"/>
              </a:solidFill>
            </a:endParaRPr>
          </a:p>
        </p:txBody>
      </p:sp>
      <p:pic>
        <p:nvPicPr>
          <p:cNvPr id="23" name="图片 22" descr="C:\Users\WANGN\AppData\Local\Microsoft\Windows\INetCache\Content.Word\Model2_wakeL50m_Model.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643758"/>
            <a:ext cx="910131" cy="987430"/>
          </a:xfrm>
          <a:prstGeom prst="rect">
            <a:avLst/>
          </a:prstGeom>
          <a:noFill/>
          <a:ln>
            <a:noFill/>
          </a:ln>
        </p:spPr>
      </p:pic>
      <p:pic>
        <p:nvPicPr>
          <p:cNvPr id="24" name="内容占位符 3"/>
          <p:cNvPicPr>
            <a:picLocks noGrp="1" noChangeAspect="1"/>
          </p:cNvPicPr>
          <p:nvPr>
            <p:ph idx="1"/>
          </p:nvPr>
        </p:nvPicPr>
        <p:blipFill>
          <a:blip r:embed="rId8"/>
          <a:stretch>
            <a:fillRect/>
          </a:stretch>
        </p:blipFill>
        <p:spPr>
          <a:xfrm>
            <a:off x="755576" y="1590535"/>
            <a:ext cx="2890310" cy="1007546"/>
          </a:xfrm>
          <a:prstGeom prst="rect">
            <a:avLst/>
          </a:prstGeom>
        </p:spPr>
      </p:pic>
      <p:pic>
        <p:nvPicPr>
          <p:cNvPr id="25" name="图片 24"/>
          <p:cNvPicPr>
            <a:picLocks noChangeAspect="1"/>
          </p:cNvPicPr>
          <p:nvPr/>
        </p:nvPicPr>
        <p:blipFill>
          <a:blip r:embed="rId9"/>
          <a:stretch>
            <a:fillRect/>
          </a:stretch>
        </p:blipFill>
        <p:spPr>
          <a:xfrm>
            <a:off x="749051" y="2661913"/>
            <a:ext cx="1662709" cy="993096"/>
          </a:xfrm>
          <a:prstGeom prst="rect">
            <a:avLst/>
          </a:prstGeom>
        </p:spPr>
      </p:pic>
      <p:graphicFrame>
        <p:nvGraphicFramePr>
          <p:cNvPr id="26" name="表格 25"/>
          <p:cNvGraphicFramePr>
            <a:graphicFrameLocks noGrp="1"/>
          </p:cNvGraphicFramePr>
          <p:nvPr>
            <p:extLst>
              <p:ext uri="{D42A27DB-BD31-4B8C-83A1-F6EECF244321}">
                <p14:modId xmlns:p14="http://schemas.microsoft.com/office/powerpoint/2010/main" val="3152470833"/>
              </p:ext>
            </p:extLst>
          </p:nvPr>
        </p:nvGraphicFramePr>
        <p:xfrm>
          <a:off x="283027" y="3752438"/>
          <a:ext cx="3712909" cy="1051560"/>
        </p:xfrm>
        <a:graphic>
          <a:graphicData uri="http://schemas.openxmlformats.org/drawingml/2006/table">
            <a:tbl>
              <a:tblPr firstRow="1" bandRow="1">
                <a:tableStyleId>{5C22544A-7EE6-4342-B048-85BDC9FD1C3A}</a:tableStyleId>
              </a:tblPr>
              <a:tblGrid>
                <a:gridCol w="1179767"/>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err="1" smtClean="0"/>
                        <a:t>Bellows&amp;BPM</a:t>
                      </a:r>
                      <a:endParaRPr lang="zh-CN" altLang="en-US" sz="1200" dirty="0"/>
                    </a:p>
                  </a:txBody>
                  <a:tcPr marL="68580" marR="68580" marT="34290" marB="34290"/>
                </a:tc>
                <a:tc>
                  <a:txBody>
                    <a:bodyPr/>
                    <a:lstStyle/>
                    <a:p>
                      <a:pPr algn="ctr"/>
                      <a:r>
                        <a:rPr lang="en-US" altLang="zh-CN" sz="1200" dirty="0" smtClean="0"/>
                        <a:t>13.9</a:t>
                      </a:r>
                      <a:endParaRPr lang="zh-CN" altLang="en-US" sz="1200" dirty="0"/>
                    </a:p>
                  </a:txBody>
                  <a:tcPr marL="68580" marR="68580" marT="34290" marB="34290"/>
                </a:tc>
                <a:tc>
                  <a:txBody>
                    <a:bodyPr/>
                    <a:lstStyle/>
                    <a:p>
                      <a:pPr algn="ctr"/>
                      <a:r>
                        <a:rPr lang="en-US" altLang="zh-CN" sz="1200" dirty="0" smtClean="0"/>
                        <a:t>57.5</a:t>
                      </a:r>
                      <a:endParaRPr lang="zh-CN" altLang="en-US" sz="1200" dirty="0"/>
                    </a:p>
                  </a:txBody>
                  <a:tcPr marL="68580" marR="68580" marT="34290" marB="34290"/>
                </a:tc>
                <a:tc>
                  <a:txBody>
                    <a:bodyPr/>
                    <a:lstStyle/>
                    <a:p>
                      <a:pPr algn="ctr"/>
                      <a:r>
                        <a:rPr lang="en-US" altLang="zh-CN" sz="1200" dirty="0" smtClean="0"/>
                        <a:t>16.0</a:t>
                      </a:r>
                      <a:endParaRPr lang="zh-CN" altLang="en-US" sz="1200" dirty="0"/>
                    </a:p>
                  </a:txBody>
                  <a:tcPr marL="68580" marR="68580" marT="34290" marB="34290"/>
                </a:tc>
              </a:tr>
              <a:tr h="251460">
                <a:tc>
                  <a:txBody>
                    <a:bodyPr/>
                    <a:lstStyle/>
                    <a:p>
                      <a:pPr algn="ctr"/>
                      <a:r>
                        <a:rPr lang="en-US" altLang="zh-CN" sz="1200" kern="1200" dirty="0" err="1" smtClean="0">
                          <a:solidFill>
                            <a:schemeClr val="dk1"/>
                          </a:solidFill>
                          <a:latin typeface="+mn-lt"/>
                          <a:ea typeface="+mn-ea"/>
                          <a:cs typeface="+mn-cs"/>
                        </a:rPr>
                        <a:t>DCCT&amp;FBkickers</a:t>
                      </a:r>
                      <a:endParaRPr lang="zh-CN" altLang="en-US" sz="1200" kern="1200" dirty="0">
                        <a:solidFill>
                          <a:schemeClr val="dk1"/>
                        </a:solidFill>
                        <a:latin typeface="+mn-lt"/>
                        <a:ea typeface="+mn-ea"/>
                        <a:cs typeface="+mn-cs"/>
                      </a:endParaRPr>
                    </a:p>
                  </a:txBody>
                  <a:tcPr marL="68580" marR="68580" marT="34290" marB="34290"/>
                </a:tc>
                <a:tc>
                  <a:txBody>
                    <a:bodyPr/>
                    <a:lstStyle/>
                    <a:p>
                      <a:pPr algn="ctr"/>
                      <a:r>
                        <a:rPr lang="en-US" altLang="zh-CN" sz="1200" kern="1200" dirty="0" smtClean="0">
                          <a:solidFill>
                            <a:schemeClr val="dk1"/>
                          </a:solidFill>
                          <a:latin typeface="+mn-lt"/>
                          <a:ea typeface="+mn-ea"/>
                          <a:cs typeface="+mn-cs"/>
                        </a:rPr>
                        <a:t>4.1</a:t>
                      </a:r>
                      <a:endParaRPr lang="zh-CN" altLang="en-US" sz="1200" kern="1200" dirty="0">
                        <a:solidFill>
                          <a:schemeClr val="dk1"/>
                        </a:solidFill>
                        <a:latin typeface="+mn-lt"/>
                        <a:ea typeface="+mn-ea"/>
                        <a:cs typeface="+mn-cs"/>
                      </a:endParaRPr>
                    </a:p>
                  </a:txBody>
                  <a:tcPr/>
                </a:tc>
                <a:tc>
                  <a:txBody>
                    <a:bodyPr/>
                    <a:lstStyle/>
                    <a:p>
                      <a:pPr algn="ctr"/>
                      <a:r>
                        <a:rPr lang="en-US" altLang="zh-CN" sz="1200" kern="1200" dirty="0" smtClean="0">
                          <a:solidFill>
                            <a:schemeClr val="dk1"/>
                          </a:solidFill>
                          <a:latin typeface="+mn-lt"/>
                          <a:ea typeface="+mn-ea"/>
                          <a:cs typeface="+mn-cs"/>
                        </a:rPr>
                        <a:t>1.7</a:t>
                      </a:r>
                      <a:endParaRPr lang="zh-CN" altLang="en-US" sz="1200" kern="1200" dirty="0">
                        <a:solidFill>
                          <a:schemeClr val="dk1"/>
                        </a:solidFill>
                        <a:latin typeface="+mn-lt"/>
                        <a:ea typeface="+mn-ea"/>
                        <a:cs typeface="+mn-cs"/>
                      </a:endParaRPr>
                    </a:p>
                  </a:txBody>
                  <a:tcPr/>
                </a:tc>
                <a:tc>
                  <a:txBody>
                    <a:bodyPr/>
                    <a:lstStyle/>
                    <a:p>
                      <a:pPr algn="ctr"/>
                      <a:r>
                        <a:rPr lang="en-US" altLang="zh-CN" sz="1200" kern="1200" dirty="0" smtClean="0">
                          <a:solidFill>
                            <a:schemeClr val="dk1"/>
                          </a:solidFill>
                          <a:latin typeface="+mn-lt"/>
                          <a:ea typeface="+mn-ea"/>
                          <a:cs typeface="+mn-cs"/>
                        </a:rPr>
                        <a:t>0.5</a:t>
                      </a:r>
                      <a:endParaRPr lang="zh-CN" altLang="en-US" sz="1200" kern="1200" dirty="0">
                        <a:solidFill>
                          <a:schemeClr val="dk1"/>
                        </a:solidFill>
                        <a:latin typeface="+mn-lt"/>
                        <a:ea typeface="+mn-ea"/>
                        <a:cs typeface="+mn-cs"/>
                      </a:endParaRPr>
                    </a:p>
                  </a:txBody>
                  <a:tcPr/>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9" name="内容占位符 1"/>
          <p:cNvSpPr txBox="1">
            <a:spLocks/>
          </p:cNvSpPr>
          <p:nvPr/>
        </p:nvSpPr>
        <p:spPr>
          <a:xfrm>
            <a:off x="619945" y="699542"/>
            <a:ext cx="8156912" cy="3797079"/>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spcBef>
                <a:spcPts val="200"/>
              </a:spcBef>
            </a:pPr>
            <a:r>
              <a:rPr lang="en-US" altLang="zh-CN" sz="1500" dirty="0" smtClean="0"/>
              <a:t>Different types of bellows and BPM assemblies are modeled </a:t>
            </a:r>
            <a:r>
              <a:rPr lang="en-US" altLang="zh-CN" sz="1500" dirty="0">
                <a:sym typeface="Symbol"/>
              </a:rPr>
              <a:t>one of the dominate contributor to the </a:t>
            </a:r>
            <a:r>
              <a:rPr lang="en-US" altLang="zh-CN" sz="1500" dirty="0" smtClean="0">
                <a:sym typeface="Symbol"/>
              </a:rPr>
              <a:t>broadband </a:t>
            </a:r>
            <a:r>
              <a:rPr lang="en-US" altLang="zh-CN" sz="1500" dirty="0">
                <a:sym typeface="Symbol"/>
              </a:rPr>
              <a:t>impedances (~20</a:t>
            </a:r>
            <a:r>
              <a:rPr lang="en-US" altLang="zh-CN" sz="1500" dirty="0" smtClean="0">
                <a:sym typeface="Symbol"/>
              </a:rPr>
              <a:t>%), </a:t>
            </a:r>
            <a:r>
              <a:rPr lang="en-US" altLang="zh-CN" sz="1500" dirty="0"/>
              <a:t>Resonances exist in both longitudinal and transverse planes</a:t>
            </a:r>
            <a:r>
              <a:rPr lang="en-US" altLang="zh-CN" sz="1500" dirty="0" smtClean="0"/>
              <a:t>.</a:t>
            </a:r>
          </a:p>
          <a:p>
            <a:pPr>
              <a:spcBef>
                <a:spcPts val="200"/>
              </a:spcBef>
            </a:pPr>
            <a:r>
              <a:rPr lang="en-US" altLang="zh-CN" sz="1500" dirty="0" smtClean="0"/>
              <a:t>The broadband impedance contributed by the DCCT and feedback kickers are small. </a:t>
            </a:r>
          </a:p>
        </p:txBody>
      </p:sp>
      <p:sp>
        <p:nvSpPr>
          <p:cNvPr id="27" name="矩形 26"/>
          <p:cNvSpPr/>
          <p:nvPr/>
        </p:nvSpPr>
        <p:spPr>
          <a:xfrm>
            <a:off x="4396830" y="1707056"/>
            <a:ext cx="578620" cy="338554"/>
          </a:xfrm>
          <a:prstGeom prst="rect">
            <a:avLst/>
          </a:prstGeom>
        </p:spPr>
        <p:txBody>
          <a:bodyPr wrap="none" lIns="91432" tIns="45716" rIns="91432" bIns="45716">
            <a:spAutoFit/>
          </a:bodyPr>
          <a:lstStyle/>
          <a:p>
            <a:r>
              <a:rPr lang="en-US" altLang="zh-CN" sz="1600" dirty="0" err="1">
                <a:solidFill>
                  <a:srgbClr val="0000FF"/>
                </a:solidFill>
              </a:rPr>
              <a:t>ReZL</a:t>
            </a:r>
            <a:endParaRPr lang="zh-CN" altLang="en-US" sz="1600" dirty="0">
              <a:solidFill>
                <a:srgbClr val="0000FF"/>
              </a:solidFill>
            </a:endParaRPr>
          </a:p>
        </p:txBody>
      </p:sp>
      <p:sp>
        <p:nvSpPr>
          <p:cNvPr id="28" name="矩形 27"/>
          <p:cNvSpPr/>
          <p:nvPr/>
        </p:nvSpPr>
        <p:spPr>
          <a:xfrm>
            <a:off x="7489353" y="1697005"/>
            <a:ext cx="582211" cy="338554"/>
          </a:xfrm>
          <a:prstGeom prst="rect">
            <a:avLst/>
          </a:prstGeom>
        </p:spPr>
        <p:txBody>
          <a:bodyPr wrap="none" lIns="91432" tIns="45716" rIns="91432" bIns="45716">
            <a:spAutoFit/>
          </a:bodyPr>
          <a:lstStyle/>
          <a:p>
            <a:r>
              <a:rPr lang="en-US" altLang="zh-CN" sz="1600" dirty="0" err="1">
                <a:solidFill>
                  <a:srgbClr val="0000FF"/>
                </a:solidFill>
              </a:rPr>
              <a:t>ImZL</a:t>
            </a:r>
            <a:endParaRPr lang="zh-CN" altLang="en-US" sz="1600" dirty="0">
              <a:solidFill>
                <a:srgbClr val="0000FF"/>
              </a:solidFill>
            </a:endParaRPr>
          </a:p>
        </p:txBody>
      </p:sp>
      <p:sp>
        <p:nvSpPr>
          <p:cNvPr id="29" name="矩形 28"/>
          <p:cNvSpPr/>
          <p:nvPr/>
        </p:nvSpPr>
        <p:spPr>
          <a:xfrm>
            <a:off x="6794576" y="3313463"/>
            <a:ext cx="584888" cy="338546"/>
          </a:xfrm>
          <a:prstGeom prst="rect">
            <a:avLst/>
          </a:prstGeom>
        </p:spPr>
        <p:txBody>
          <a:bodyPr wrap="none" lIns="91432" tIns="45716" rIns="91432" bIns="45716">
            <a:spAutoFit/>
          </a:bodyPr>
          <a:lstStyle/>
          <a:p>
            <a:r>
              <a:rPr lang="en-US" altLang="zh-CN" sz="1600" dirty="0" err="1" smtClean="0">
                <a:solidFill>
                  <a:srgbClr val="0000FF"/>
                </a:solidFill>
              </a:rPr>
              <a:t>ImZy</a:t>
            </a:r>
            <a:endParaRPr lang="zh-CN" altLang="en-US" sz="1600" dirty="0">
              <a:solidFill>
                <a:srgbClr val="0000FF"/>
              </a:solidFill>
            </a:endParaRPr>
          </a:p>
        </p:txBody>
      </p:sp>
      <p:sp>
        <p:nvSpPr>
          <p:cNvPr id="30" name="矩形 29"/>
          <p:cNvSpPr/>
          <p:nvPr/>
        </p:nvSpPr>
        <p:spPr>
          <a:xfrm>
            <a:off x="4396830" y="3232658"/>
            <a:ext cx="581297" cy="338546"/>
          </a:xfrm>
          <a:prstGeom prst="rect">
            <a:avLst/>
          </a:prstGeom>
        </p:spPr>
        <p:txBody>
          <a:bodyPr wrap="none" lIns="91432" tIns="45716" rIns="91432" bIns="45716">
            <a:spAutoFit/>
          </a:bodyPr>
          <a:lstStyle/>
          <a:p>
            <a:r>
              <a:rPr lang="en-US" altLang="zh-CN" sz="1600" dirty="0" err="1" smtClean="0">
                <a:solidFill>
                  <a:srgbClr val="0000FF"/>
                </a:solidFill>
              </a:rPr>
              <a:t>ReZy</a:t>
            </a:r>
            <a:endParaRPr lang="zh-CN" altLang="en-US" sz="1600" dirty="0">
              <a:solidFill>
                <a:srgbClr val="0000FF"/>
              </a:solidFill>
            </a:endParaRPr>
          </a:p>
        </p:txBody>
      </p:sp>
    </p:spTree>
    <p:extLst>
      <p:ext uri="{BB962C8B-B14F-4D97-AF65-F5344CB8AC3E}">
        <p14:creationId xmlns:p14="http://schemas.microsoft.com/office/powerpoint/2010/main" val="188299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843558"/>
            <a:ext cx="3852000" cy="3618402"/>
          </a:xfrm>
        </p:spPr>
        <p:txBody>
          <a:bodyPr>
            <a:normAutofit/>
          </a:bodyPr>
          <a:lstStyle/>
          <a:p>
            <a:pPr algn="just">
              <a:spcBef>
                <a:spcPts val="225"/>
              </a:spcBef>
            </a:pPr>
            <a:r>
              <a:rPr lang="en-US" altLang="zh-CN" sz="1500" dirty="0"/>
              <a:t>The masks have typical intrusion height of 3 </a:t>
            </a:r>
            <a:r>
              <a:rPr lang="en-US" altLang="zh-CN" sz="1500" dirty="0" smtClean="0"/>
              <a:t>mm </a:t>
            </a:r>
            <a:r>
              <a:rPr lang="en-US" altLang="zh-CN" sz="1500" dirty="0" smtClean="0">
                <a:sym typeface="Symbol"/>
              </a:rPr>
              <a:t>one of the dominate contributor to the broadband impedances (~20%).</a:t>
            </a:r>
            <a:endParaRPr lang="en-US" altLang="zh-CN" sz="1500" dirty="0" smtClean="0"/>
          </a:p>
          <a:p>
            <a:pPr algn="just">
              <a:spcBef>
                <a:spcPts val="225"/>
              </a:spcBef>
            </a:pPr>
            <a:r>
              <a:rPr lang="en-US" altLang="zh-CN" sz="1500" dirty="0" smtClean="0"/>
              <a:t>Horizontal collimators (with minimum gap of 7mm) are used to control the beam losses </a:t>
            </a:r>
            <a:r>
              <a:rPr lang="en-US" altLang="zh-CN" sz="1500" dirty="0">
                <a:sym typeface="Symbol"/>
              </a:rPr>
              <a:t> </a:t>
            </a:r>
            <a:r>
              <a:rPr lang="en-US" altLang="zh-CN" sz="1500" dirty="0" smtClean="0">
                <a:sym typeface="Symbol"/>
              </a:rPr>
              <a:t>less contribution to broadband impedances (&lt;1%), but with horizontal resonances.</a:t>
            </a:r>
            <a:endParaRPr lang="en-US" altLang="zh-CN" sz="1500" dirty="0" smtClean="0"/>
          </a:p>
          <a:p>
            <a:pPr algn="just">
              <a:spcBef>
                <a:spcPts val="225"/>
              </a:spcBef>
            </a:pPr>
            <a:endParaRPr lang="en-US" altLang="zh-CN" sz="1500" dirty="0" smtClean="0"/>
          </a:p>
        </p:txBody>
      </p:sp>
      <p:sp>
        <p:nvSpPr>
          <p:cNvPr id="3" name="标题 2"/>
          <p:cNvSpPr>
            <a:spLocks noGrp="1"/>
          </p:cNvSpPr>
          <p:nvPr>
            <p:ph type="title"/>
          </p:nvPr>
        </p:nvSpPr>
        <p:spPr/>
        <p:txBody>
          <a:bodyPr/>
          <a:lstStyle/>
          <a:p>
            <a:r>
              <a:rPr lang="en-US" altLang="zh-CN" dirty="0" smtClean="0"/>
              <a:t>6. Collimators and masks</a:t>
            </a:r>
            <a:endParaRPr lang="en-US" altLang="zh-CN" dirty="0"/>
          </a:p>
        </p:txBody>
      </p:sp>
      <p:pic>
        <p:nvPicPr>
          <p:cNvPr id="6146" name="Picture 2" descr="D:\New20180222\HEPS_Impedance\20200820With14IDs\ImpedanceData\Longitudinal\SumZL\Separate contributions2\5_MASK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8425" y="746061"/>
            <a:ext cx="2443612" cy="15103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New20180222\HEPS_Impedance\20200820With14IDs\ImpedanceData\Longitudinal\SumZL\Separate contributions2\5_MASKs\ImZ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36283"/>
            <a:ext cx="2443612" cy="15103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New20180222\HEPS_Impedance\20200820With14IDs\ImpedanceData\Vertical\SumZy\Separate contributions2\5_MASKs\ImZ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640" y="2277167"/>
            <a:ext cx="2508995" cy="155071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New20180222\HEPS_Impedance\20200820With14IDs\ImpedanceData\Vertical\SumZy\Separate contributions2\5_MASKs\ReZ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2277989"/>
            <a:ext cx="2508995" cy="1550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表格 10"/>
          <p:cNvGraphicFramePr>
            <a:graphicFrameLocks noGrp="1"/>
          </p:cNvGraphicFramePr>
          <p:nvPr>
            <p:extLst>
              <p:ext uri="{D42A27DB-BD31-4B8C-83A1-F6EECF244321}">
                <p14:modId xmlns:p14="http://schemas.microsoft.com/office/powerpoint/2010/main" val="1326214954"/>
              </p:ext>
            </p:extLst>
          </p:nvPr>
        </p:nvGraphicFramePr>
        <p:xfrm>
          <a:off x="4716017" y="3939902"/>
          <a:ext cx="3705234" cy="822960"/>
        </p:xfrm>
        <a:graphic>
          <a:graphicData uri="http://schemas.openxmlformats.org/drawingml/2006/table">
            <a:tbl>
              <a:tblPr firstRow="1" bandRow="1">
                <a:tableStyleId>{5C22544A-7EE6-4342-B048-85BDC9FD1C3A}</a:tableStyleId>
              </a:tblPr>
              <a:tblGrid>
                <a:gridCol w="1157966"/>
                <a:gridCol w="728506"/>
                <a:gridCol w="849630"/>
                <a:gridCol w="969132"/>
              </a:tblGrid>
              <a:tr h="222938">
                <a:tc>
                  <a:txBody>
                    <a:bodyPr/>
                    <a:lstStyle/>
                    <a:p>
                      <a:pPr algn="ctr"/>
                      <a:endParaRPr lang="zh-CN" altLang="en-US" sz="1200" dirty="0"/>
                    </a:p>
                  </a:txBody>
                  <a:tcPr/>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22938">
                <a:tc>
                  <a:txBody>
                    <a:bodyPr/>
                    <a:lstStyle/>
                    <a:p>
                      <a:pPr algn="ctr"/>
                      <a:r>
                        <a:rPr lang="en-US" altLang="zh-CN" sz="1200" dirty="0" err="1" smtClean="0"/>
                        <a:t>Masks&amp;Coll</a:t>
                      </a:r>
                      <a:endParaRPr lang="zh-CN" altLang="en-US" sz="1200" dirty="0"/>
                    </a:p>
                  </a:txBody>
                  <a:tcPr/>
                </a:tc>
                <a:tc>
                  <a:txBody>
                    <a:bodyPr/>
                    <a:lstStyle/>
                    <a:p>
                      <a:pPr algn="ctr"/>
                      <a:r>
                        <a:rPr lang="en-US" altLang="zh-CN" sz="1200" dirty="0" smtClean="0"/>
                        <a:t>10.3</a:t>
                      </a:r>
                      <a:endParaRPr lang="zh-CN" altLang="en-US" sz="1200" dirty="0"/>
                    </a:p>
                  </a:txBody>
                  <a:tcPr/>
                </a:tc>
                <a:tc>
                  <a:txBody>
                    <a:bodyPr/>
                    <a:lstStyle/>
                    <a:p>
                      <a:pPr algn="ctr"/>
                      <a:r>
                        <a:rPr lang="en-US" altLang="zh-CN" sz="1200" dirty="0" smtClean="0"/>
                        <a:t>53.1</a:t>
                      </a:r>
                      <a:endParaRPr lang="zh-CN" altLang="en-US" sz="1200" dirty="0"/>
                    </a:p>
                  </a:txBody>
                  <a:tcPr/>
                </a:tc>
                <a:tc>
                  <a:txBody>
                    <a:bodyPr/>
                    <a:lstStyle/>
                    <a:p>
                      <a:pPr algn="ctr"/>
                      <a:r>
                        <a:rPr lang="en-US" altLang="zh-CN" sz="1200" dirty="0" smtClean="0"/>
                        <a:t>15.1</a:t>
                      </a:r>
                      <a:endParaRPr lang="zh-CN" altLang="en-US" sz="1200" dirty="0"/>
                    </a:p>
                  </a:txBody>
                  <a:tcPr/>
                </a:tc>
              </a:tr>
              <a:tr h="222938">
                <a:tc>
                  <a:txBody>
                    <a:bodyPr/>
                    <a:lstStyle/>
                    <a:p>
                      <a:pPr algn="ctr"/>
                      <a:r>
                        <a:rPr lang="en-US" altLang="zh-CN" sz="1200" dirty="0" smtClean="0"/>
                        <a:t>Total</a:t>
                      </a:r>
                      <a:endParaRPr lang="zh-CN" altLang="en-US" sz="1200" dirty="0"/>
                    </a:p>
                  </a:txBody>
                  <a:tcPr/>
                </a:tc>
                <a:tc>
                  <a:txBody>
                    <a:bodyPr/>
                    <a:lstStyle/>
                    <a:p>
                      <a:pPr algn="ctr"/>
                      <a:r>
                        <a:rPr lang="en-US" altLang="zh-CN" sz="1200" dirty="0" smtClean="0"/>
                        <a:t>83.7</a:t>
                      </a:r>
                      <a:endParaRPr lang="zh-CN" altLang="en-US" sz="1200" dirty="0"/>
                    </a:p>
                  </a:txBody>
                  <a:tcPr/>
                </a:tc>
                <a:tc>
                  <a:txBody>
                    <a:bodyPr/>
                    <a:lstStyle/>
                    <a:p>
                      <a:pPr algn="ctr"/>
                      <a:r>
                        <a:rPr lang="en-US" altLang="zh-CN" sz="1200" dirty="0" smtClean="0"/>
                        <a:t>226.3</a:t>
                      </a:r>
                      <a:endParaRPr lang="zh-CN" altLang="en-US" sz="1200" dirty="0"/>
                    </a:p>
                  </a:txBody>
                  <a:tcPr/>
                </a:tc>
                <a:tc>
                  <a:txBody>
                    <a:bodyPr/>
                    <a:lstStyle/>
                    <a:p>
                      <a:pPr algn="ctr"/>
                      <a:r>
                        <a:rPr lang="en-US" altLang="zh-CN" sz="1200" dirty="0" smtClean="0"/>
                        <a:t>86.4</a:t>
                      </a:r>
                      <a:endParaRPr lang="zh-CN" altLang="en-US" sz="1200" dirty="0"/>
                    </a:p>
                  </a:txBody>
                  <a:tcPr/>
                </a:tc>
              </a:tr>
            </a:tbl>
          </a:graphicData>
        </a:graphic>
      </p:graphicFrame>
      <p:pic>
        <p:nvPicPr>
          <p:cNvPr id="12" name="图片 11" descr="C:\Users\WANGN\AppData\Local\Microsoft\Windows\INetCache\Content.Word\collimator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080" y="2800406"/>
            <a:ext cx="1923359" cy="1329278"/>
          </a:xfrm>
          <a:prstGeom prst="rect">
            <a:avLst/>
          </a:prstGeom>
          <a:noFill/>
          <a:ln>
            <a:noFill/>
          </a:ln>
        </p:spPr>
      </p:pic>
      <p:pic>
        <p:nvPicPr>
          <p:cNvPr id="13"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7181" y="2787774"/>
            <a:ext cx="1702771" cy="1312552"/>
          </a:xfrm>
          <a:prstGeom prst="rect">
            <a:avLst/>
          </a:prstGeom>
          <a:noFill/>
          <a:ln>
            <a:noFill/>
          </a:ln>
          <a:effectLst/>
          <a:extLst/>
        </p:spPr>
      </p:pic>
      <p:sp>
        <p:nvSpPr>
          <p:cNvPr id="14" name="矩形 13"/>
          <p:cNvSpPr/>
          <p:nvPr/>
        </p:nvSpPr>
        <p:spPr>
          <a:xfrm>
            <a:off x="5292080" y="915566"/>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5" name="矩形 14"/>
          <p:cNvSpPr/>
          <p:nvPr/>
        </p:nvSpPr>
        <p:spPr>
          <a:xfrm>
            <a:off x="7527923" y="917339"/>
            <a:ext cx="582211" cy="338554"/>
          </a:xfrm>
          <a:prstGeom prst="rect">
            <a:avLst/>
          </a:prstGeom>
        </p:spPr>
        <p:txBody>
          <a:bodyPr wrap="none" lIns="91432" tIns="45716" rIns="91432" bIns="45716">
            <a:spAutoFit/>
          </a:bodyPr>
          <a:lstStyle/>
          <a:p>
            <a:r>
              <a:rPr lang="en-US" altLang="zh-CN" sz="1600" dirty="0" err="1">
                <a:solidFill>
                  <a:srgbClr val="FF0000"/>
                </a:solidFill>
              </a:rPr>
              <a:t>ImZL</a:t>
            </a:r>
            <a:endParaRPr lang="zh-CN" altLang="en-US" sz="1600" dirty="0">
              <a:solidFill>
                <a:srgbClr val="FF0000"/>
              </a:solidFill>
            </a:endParaRPr>
          </a:p>
        </p:txBody>
      </p:sp>
      <p:sp>
        <p:nvSpPr>
          <p:cNvPr id="16" name="矩形 15"/>
          <p:cNvSpPr/>
          <p:nvPr/>
        </p:nvSpPr>
        <p:spPr>
          <a:xfrm>
            <a:off x="7497915" y="2618497"/>
            <a:ext cx="584888" cy="338546"/>
          </a:xfrm>
          <a:prstGeom prst="rect">
            <a:avLst/>
          </a:prstGeom>
        </p:spPr>
        <p:txBody>
          <a:bodyPr wrap="none" lIns="91432" tIns="45716" rIns="91432" bIns="45716">
            <a:spAutoFit/>
          </a:bodyPr>
          <a:lstStyle/>
          <a:p>
            <a:r>
              <a:rPr lang="en-US" altLang="zh-CN" sz="1600" dirty="0" err="1" smtClean="0">
                <a:solidFill>
                  <a:srgbClr val="FF0000"/>
                </a:solidFill>
              </a:rPr>
              <a:t>ImZy</a:t>
            </a:r>
            <a:endParaRPr lang="zh-CN" altLang="en-US" sz="1600" dirty="0">
              <a:solidFill>
                <a:srgbClr val="FF0000"/>
              </a:solidFill>
            </a:endParaRPr>
          </a:p>
        </p:txBody>
      </p:sp>
      <p:sp>
        <p:nvSpPr>
          <p:cNvPr id="17" name="矩形 16"/>
          <p:cNvSpPr/>
          <p:nvPr/>
        </p:nvSpPr>
        <p:spPr>
          <a:xfrm>
            <a:off x="5296305" y="2461852"/>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Tree>
    <p:extLst>
      <p:ext uri="{BB962C8B-B14F-4D97-AF65-F5344CB8AC3E}">
        <p14:creationId xmlns:p14="http://schemas.microsoft.com/office/powerpoint/2010/main" val="321411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New20180222\HEPS_Impedance\20200820With14IDs\ImpedanceData\Longitudinal\SumZL\Separate contributions2\3_Vacuum\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73" y="754572"/>
            <a:ext cx="2529965" cy="15636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New20180222\HEPS_Impedance\20200820With14IDs\ImpedanceData\Vertical\SumZy\Separate contributions2\3_Vacuum\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166" y="775954"/>
            <a:ext cx="2556000" cy="15797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表格 26"/>
          <p:cNvGraphicFramePr>
            <a:graphicFrameLocks noGrp="1"/>
          </p:cNvGraphicFramePr>
          <p:nvPr>
            <p:extLst>
              <p:ext uri="{D42A27DB-BD31-4B8C-83A1-F6EECF244321}">
                <p14:modId xmlns:p14="http://schemas.microsoft.com/office/powerpoint/2010/main" val="4116534189"/>
              </p:ext>
            </p:extLst>
          </p:nvPr>
        </p:nvGraphicFramePr>
        <p:xfrm>
          <a:off x="4860032" y="915566"/>
          <a:ext cx="4212082" cy="1280160"/>
        </p:xfrm>
        <a:graphic>
          <a:graphicData uri="http://schemas.openxmlformats.org/drawingml/2006/table">
            <a:tbl>
              <a:tblPr firstRow="1" bandRow="1">
                <a:tableStyleId>{5C22544A-7EE6-4342-B048-85BDC9FD1C3A}</a:tableStyleId>
              </a:tblPr>
              <a:tblGrid>
                <a:gridCol w="1678940"/>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smtClean="0"/>
                        <a:t>Vacuum transitions</a:t>
                      </a:r>
                      <a:endParaRPr lang="zh-CN" altLang="en-US" sz="1200" dirty="0"/>
                    </a:p>
                  </a:txBody>
                  <a:tcPr marL="68580" marR="68580" marT="34290" marB="34290"/>
                </a:tc>
                <a:tc>
                  <a:txBody>
                    <a:bodyPr/>
                    <a:lstStyle/>
                    <a:p>
                      <a:pPr algn="ctr"/>
                      <a:r>
                        <a:rPr lang="en-US" altLang="zh-CN" sz="1200" dirty="0" smtClean="0"/>
                        <a:t>8.9</a:t>
                      </a:r>
                      <a:endParaRPr lang="zh-CN" altLang="en-US" sz="1200" dirty="0"/>
                    </a:p>
                  </a:txBody>
                  <a:tcPr marL="68580" marR="68580" marT="34290" marB="34290"/>
                </a:tc>
                <a:tc>
                  <a:txBody>
                    <a:bodyPr/>
                    <a:lstStyle/>
                    <a:p>
                      <a:pPr marL="0" marR="0" indent="0" algn="ctr" defTabSz="685732" rtl="0" eaLnBrk="1" fontAlgn="auto" latinLnBrk="0" hangingPunct="1">
                        <a:lnSpc>
                          <a:spcPct val="100000"/>
                        </a:lnSpc>
                        <a:spcBef>
                          <a:spcPts val="0"/>
                        </a:spcBef>
                        <a:spcAft>
                          <a:spcPts val="0"/>
                        </a:spcAft>
                        <a:buClrTx/>
                        <a:buSzTx/>
                        <a:buFontTx/>
                        <a:buNone/>
                        <a:tabLst/>
                        <a:defRPr/>
                      </a:pPr>
                      <a:r>
                        <a:rPr lang="en-US" altLang="zh-CN" sz="1200" dirty="0" smtClean="0"/>
                        <a:t>35.9</a:t>
                      </a:r>
                      <a:endParaRPr lang="zh-CN" altLang="en-US" sz="1200" dirty="0" smtClean="0"/>
                    </a:p>
                  </a:txBody>
                  <a:tcPr marL="68580" marR="68580" marT="34290" marB="34290"/>
                </a:tc>
                <a:tc>
                  <a:txBody>
                    <a:bodyPr/>
                    <a:lstStyle/>
                    <a:p>
                      <a:pPr algn="ctr"/>
                      <a:r>
                        <a:rPr lang="en-US" altLang="zh-CN" sz="1200" dirty="0" smtClean="0"/>
                        <a:t>4.6</a:t>
                      </a:r>
                      <a:endParaRPr lang="zh-CN" altLang="en-US" sz="1200" dirty="0"/>
                    </a:p>
                  </a:txBody>
                  <a:tcPr marL="68580" marR="68580" marT="34290" marB="34290"/>
                </a:tc>
              </a:tr>
              <a:tr h="251460">
                <a:tc>
                  <a:txBody>
                    <a:bodyPr/>
                    <a:lstStyle/>
                    <a:p>
                      <a:pPr algn="ctr"/>
                      <a:r>
                        <a:rPr lang="en-US" altLang="zh-CN" sz="1200" dirty="0" smtClean="0"/>
                        <a:t>Gate Valves</a:t>
                      </a:r>
                      <a:endParaRPr lang="zh-CN" altLang="en-US" sz="1200" dirty="0"/>
                    </a:p>
                  </a:txBody>
                  <a:tcPr marL="68580" marR="68580" marT="34290" marB="34290"/>
                </a:tc>
                <a:tc>
                  <a:txBody>
                    <a:bodyPr/>
                    <a:lstStyle/>
                    <a:p>
                      <a:pPr algn="ctr"/>
                      <a:r>
                        <a:rPr lang="en-US" altLang="zh-CN" sz="1200" dirty="0" smtClean="0"/>
                        <a:t>4.1</a:t>
                      </a:r>
                      <a:endParaRPr lang="zh-CN" altLang="en-US" sz="1200" dirty="0"/>
                    </a:p>
                  </a:txBody>
                  <a:tcPr marL="68580" marR="68580" marT="34290" marB="34290"/>
                </a:tc>
                <a:tc>
                  <a:txBody>
                    <a:bodyPr/>
                    <a:lstStyle/>
                    <a:p>
                      <a:pPr algn="ctr"/>
                      <a:r>
                        <a:rPr lang="en-US" altLang="zh-CN" sz="1200" dirty="0" smtClean="0"/>
                        <a:t>24.4</a:t>
                      </a:r>
                      <a:endParaRPr lang="zh-CN" altLang="en-US" sz="1200" dirty="0"/>
                    </a:p>
                  </a:txBody>
                  <a:tcPr marL="68580" marR="68580" marT="34290" marB="34290"/>
                </a:tc>
                <a:tc>
                  <a:txBody>
                    <a:bodyPr/>
                    <a:lstStyle/>
                    <a:p>
                      <a:pPr algn="ctr"/>
                      <a:r>
                        <a:rPr lang="en-US" altLang="zh-CN" sz="1200" dirty="0" smtClean="0"/>
                        <a:t>4.0</a:t>
                      </a:r>
                      <a:endParaRPr lang="zh-CN" altLang="en-US" sz="1200" dirty="0"/>
                    </a:p>
                  </a:txBody>
                  <a:tcPr marL="68580" marR="68580" marT="34290" marB="34290"/>
                </a:tc>
              </a:tr>
              <a:tr h="251460">
                <a:tc>
                  <a:txBody>
                    <a:bodyPr/>
                    <a:lstStyle/>
                    <a:p>
                      <a:pPr algn="ctr"/>
                      <a:r>
                        <a:rPr lang="en-US" altLang="zh-CN" sz="1200" dirty="0" smtClean="0"/>
                        <a:t>Flanges</a:t>
                      </a:r>
                      <a:r>
                        <a:rPr lang="en-US" altLang="zh-CN" sz="1200" baseline="0" dirty="0" smtClean="0"/>
                        <a:t> &amp;pumping ports</a:t>
                      </a:r>
                      <a:endParaRPr lang="zh-CN" altLang="en-US" sz="1200" dirty="0"/>
                    </a:p>
                  </a:txBody>
                  <a:tcPr marL="68580" marR="68580" marT="34290" marB="34290"/>
                </a:tc>
                <a:tc>
                  <a:txBody>
                    <a:bodyPr/>
                    <a:lstStyle/>
                    <a:p>
                      <a:pPr algn="ctr"/>
                      <a:r>
                        <a:rPr lang="en-US" altLang="zh-CN" sz="1200" dirty="0" smtClean="0"/>
                        <a:t>0.1</a:t>
                      </a:r>
                      <a:endParaRPr lang="zh-CN" altLang="en-US" sz="1200" dirty="0"/>
                    </a:p>
                  </a:txBody>
                  <a:tcPr marL="68580" marR="68580" marT="34290" marB="34290"/>
                </a:tc>
                <a:tc>
                  <a:txBody>
                    <a:bodyPr/>
                    <a:lstStyle/>
                    <a:p>
                      <a:pPr algn="ctr"/>
                      <a:r>
                        <a:rPr lang="en-US" altLang="zh-CN" sz="1200" dirty="0" smtClean="0"/>
                        <a:t>1.2</a:t>
                      </a:r>
                      <a:endParaRPr lang="zh-CN" altLang="en-US" sz="1200" dirty="0"/>
                    </a:p>
                  </a:txBody>
                  <a:tcPr marL="68580" marR="68580" marT="34290" marB="34290"/>
                </a:tc>
                <a:tc>
                  <a:txBody>
                    <a:bodyPr/>
                    <a:lstStyle/>
                    <a:p>
                      <a:pPr algn="ctr"/>
                      <a:r>
                        <a:rPr lang="en-US" altLang="zh-CN" sz="1200" dirty="0" smtClean="0"/>
                        <a:t>0.4</a:t>
                      </a:r>
                      <a:endParaRPr lang="zh-CN" altLang="en-US" sz="1200" dirty="0"/>
                    </a:p>
                  </a:txBody>
                  <a:tcPr marL="68580" marR="68580" marT="34290" marB="34290"/>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7" name="矩形 6"/>
          <p:cNvSpPr/>
          <p:nvPr/>
        </p:nvSpPr>
        <p:spPr>
          <a:xfrm>
            <a:off x="4860032" y="2352675"/>
            <a:ext cx="3996000" cy="1946687"/>
          </a:xfrm>
          <a:prstGeom prst="rect">
            <a:avLst/>
          </a:prstGeom>
        </p:spPr>
        <p:txBody>
          <a:bodyPr wrap="square" lIns="68580" tIns="34290" rIns="68580" bIns="34290">
            <a:spAutoFit/>
          </a:bodyPr>
          <a:lstStyle/>
          <a:p>
            <a:pPr marL="257175" indent="-257175" algn="just">
              <a:spcBef>
                <a:spcPts val="600"/>
              </a:spcBef>
              <a:buFont typeface="Arial" pitchFamily="34" charset="0"/>
              <a:buChar char="•"/>
            </a:pPr>
            <a:r>
              <a:rPr lang="en-US" altLang="zh-CN" sz="1400" dirty="0" smtClean="0"/>
              <a:t>The vacuum transitions and gate valves show large contributions to the broadband impedances (15% in loss factor, 27% in Z</a:t>
            </a:r>
            <a:r>
              <a:rPr lang="en-US" altLang="zh-CN" sz="1400" baseline="-25000" dirty="0" smtClean="0"/>
              <a:t>||</a:t>
            </a:r>
            <a:r>
              <a:rPr lang="en-US" altLang="zh-CN" sz="1400" dirty="0" smtClean="0"/>
              <a:t>/n, 10% in </a:t>
            </a:r>
            <a:r>
              <a:rPr lang="en-US" altLang="zh-CN" sz="1400" dirty="0" err="1" smtClean="0"/>
              <a:t>k</a:t>
            </a:r>
            <a:r>
              <a:rPr lang="en-US" altLang="zh-CN" sz="1400" baseline="-25000" dirty="0" err="1" smtClean="0"/>
              <a:t>y</a:t>
            </a:r>
            <a:r>
              <a:rPr lang="en-US" altLang="zh-CN" sz="1400" dirty="0" smtClean="0"/>
              <a:t>)</a:t>
            </a:r>
            <a:r>
              <a:rPr lang="en-US" altLang="zh-CN" sz="1400" b="1" dirty="0" smtClean="0"/>
              <a:t>.</a:t>
            </a:r>
            <a:endParaRPr lang="en-US" altLang="zh-CN" sz="1400" b="1" dirty="0"/>
          </a:p>
          <a:p>
            <a:pPr marL="257175" indent="-257175" algn="just">
              <a:spcBef>
                <a:spcPts val="600"/>
              </a:spcBef>
              <a:buFont typeface="Arial" pitchFamily="34" charset="0"/>
              <a:buChar char="•"/>
            </a:pPr>
            <a:r>
              <a:rPr lang="en-US" altLang="zh-CN" sz="1400" dirty="0" smtClean="0"/>
              <a:t>Narrowband resonances exist in both longitudinal (@8.5GHz, 10GHz) and transverse(@4.4GHz, 15.2GHz, 15.6GHz) planes by the gate valves.</a:t>
            </a:r>
          </a:p>
          <a:p>
            <a:pPr marL="257175" indent="-257175" algn="just">
              <a:spcBef>
                <a:spcPts val="600"/>
              </a:spcBef>
              <a:buFont typeface="Arial" pitchFamily="34" charset="0"/>
              <a:buChar char="•"/>
            </a:pPr>
            <a:r>
              <a:rPr lang="en-US" altLang="zh-CN" sz="1400" dirty="0" smtClean="0"/>
              <a:t>The impedance contribution from the flanges and pumping ports are small.</a:t>
            </a:r>
          </a:p>
        </p:txBody>
      </p:sp>
      <p:sp>
        <p:nvSpPr>
          <p:cNvPr id="9" name="矩形 8"/>
          <p:cNvSpPr/>
          <p:nvPr/>
        </p:nvSpPr>
        <p:spPr>
          <a:xfrm>
            <a:off x="1907586" y="833232"/>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0" name="椭圆 9"/>
          <p:cNvSpPr/>
          <p:nvPr/>
        </p:nvSpPr>
        <p:spPr>
          <a:xfrm>
            <a:off x="876920" y="754572"/>
            <a:ext cx="238696" cy="1454087"/>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1" name="椭圆 10"/>
          <p:cNvSpPr/>
          <p:nvPr/>
        </p:nvSpPr>
        <p:spPr>
          <a:xfrm>
            <a:off x="3599641" y="774837"/>
            <a:ext cx="238696" cy="1454087"/>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2" name="椭圆 11"/>
          <p:cNvSpPr/>
          <p:nvPr/>
        </p:nvSpPr>
        <p:spPr>
          <a:xfrm>
            <a:off x="2953398" y="1025398"/>
            <a:ext cx="238696" cy="1223556"/>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5" name="矩形 14"/>
          <p:cNvSpPr/>
          <p:nvPr/>
        </p:nvSpPr>
        <p:spPr>
          <a:xfrm>
            <a:off x="3860720" y="1498787"/>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pic>
        <p:nvPicPr>
          <p:cNvPr id="17" name="图片 1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874" y="2715766"/>
            <a:ext cx="1055649" cy="1081271"/>
          </a:xfrm>
          <a:prstGeom prst="rect">
            <a:avLst/>
          </a:prstGeom>
          <a:noFill/>
          <a:ln>
            <a:noFill/>
          </a:ln>
        </p:spPr>
      </p:pic>
      <p:sp>
        <p:nvSpPr>
          <p:cNvPr id="18" name="文本框 5"/>
          <p:cNvSpPr txBox="1"/>
          <p:nvPr/>
        </p:nvSpPr>
        <p:spPr>
          <a:xfrm>
            <a:off x="1318179" y="2857541"/>
            <a:ext cx="1531188" cy="246221"/>
          </a:xfrm>
          <a:prstGeom prst="rect">
            <a:avLst/>
          </a:prstGeom>
          <a:noFill/>
        </p:spPr>
        <p:txBody>
          <a:bodyPr wrap="none" rtlCol="0">
            <a:spAutoFit/>
          </a:bodyPr>
          <a:lstStyle/>
          <a:p>
            <a:r>
              <a:rPr kumimoji="1" lang="en-US" altLang="zh-CN" sz="1000" dirty="0" smtClean="0">
                <a:latin typeface="+mj-ea"/>
                <a:ea typeface="+mj-ea"/>
              </a:rPr>
              <a:t>SSRF or BEPCII design</a:t>
            </a:r>
            <a:endParaRPr kumimoji="1" lang="zh-CN" altLang="en-US" sz="1000" dirty="0">
              <a:latin typeface="+mj-ea"/>
              <a:ea typeface="+mj-ea"/>
            </a:endParaRPr>
          </a:p>
        </p:txBody>
      </p:sp>
      <p:sp>
        <p:nvSpPr>
          <p:cNvPr id="19" name="文本框 8"/>
          <p:cNvSpPr txBox="1"/>
          <p:nvPr/>
        </p:nvSpPr>
        <p:spPr>
          <a:xfrm>
            <a:off x="1318179" y="3147533"/>
            <a:ext cx="1391728" cy="553998"/>
          </a:xfrm>
          <a:prstGeom prst="rect">
            <a:avLst/>
          </a:prstGeom>
          <a:noFill/>
        </p:spPr>
        <p:txBody>
          <a:bodyPr wrap="none" rtlCol="0">
            <a:spAutoFit/>
          </a:bodyPr>
          <a:lstStyle/>
          <a:p>
            <a:r>
              <a:rPr kumimoji="1" lang="en-US" altLang="zh-CN" sz="1000" dirty="0" smtClean="0">
                <a:latin typeface="+mj-ea"/>
                <a:ea typeface="+mj-ea"/>
              </a:rPr>
              <a:t>One cylindrical gap:</a:t>
            </a:r>
          </a:p>
          <a:p>
            <a:r>
              <a:rPr kumimoji="1" lang="en-US" altLang="zh-CN" sz="1000" dirty="0" smtClean="0">
                <a:latin typeface="+mj-ea"/>
                <a:ea typeface="+mj-ea"/>
              </a:rPr>
              <a:t>width = 1mm</a:t>
            </a:r>
          </a:p>
          <a:p>
            <a:r>
              <a:rPr kumimoji="1" lang="en-US" altLang="zh-CN" sz="1000" dirty="0">
                <a:latin typeface="+mj-ea"/>
                <a:ea typeface="+mj-ea"/>
              </a:rPr>
              <a:t>d</a:t>
            </a:r>
            <a:r>
              <a:rPr kumimoji="1" lang="en-US" altLang="zh-CN" sz="1000" dirty="0" smtClean="0">
                <a:latin typeface="+mj-ea"/>
                <a:ea typeface="+mj-ea"/>
              </a:rPr>
              <a:t>epth = 1mm</a:t>
            </a:r>
          </a:p>
        </p:txBody>
      </p:sp>
      <p:pic>
        <p:nvPicPr>
          <p:cNvPr id="20" name="Picture 3" descr="D:\搜狗高速下载\微信图片_2019041211054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61" b="-1"/>
          <a:stretch/>
        </p:blipFill>
        <p:spPr bwMode="auto">
          <a:xfrm flipH="1">
            <a:off x="203896" y="3882310"/>
            <a:ext cx="1231917" cy="909522"/>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8"/>
          <p:cNvSpPr txBox="1"/>
          <p:nvPr/>
        </p:nvSpPr>
        <p:spPr>
          <a:xfrm>
            <a:off x="1497198" y="4299942"/>
            <a:ext cx="3506850" cy="553998"/>
          </a:xfrm>
          <a:prstGeom prst="rect">
            <a:avLst/>
          </a:prstGeom>
          <a:noFill/>
        </p:spPr>
        <p:txBody>
          <a:bodyPr wrap="square" rtlCol="0">
            <a:spAutoFit/>
          </a:bodyPr>
          <a:lstStyle/>
          <a:p>
            <a:pPr algn="just"/>
            <a:r>
              <a:rPr kumimoji="1" lang="en-US" altLang="zh-CN" sz="1000" dirty="0" smtClean="0">
                <a:latin typeface="+mj-ea"/>
                <a:ea typeface="+mj-ea"/>
              </a:rPr>
              <a:t>Impedance is mainly contributed by the construction or mounting errors (which specifies the tolerance limit of ~0.1mm)</a:t>
            </a:r>
          </a:p>
        </p:txBody>
      </p:sp>
      <p:sp>
        <p:nvSpPr>
          <p:cNvPr id="22" name="右箭头 21"/>
          <p:cNvSpPr/>
          <p:nvPr/>
        </p:nvSpPr>
        <p:spPr>
          <a:xfrm rot="5400000">
            <a:off x="446841" y="3683246"/>
            <a:ext cx="279219" cy="118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23" name="Picture 2" descr="D:\New20180222\HEPS_Impedance\ConstructionError201903\Compareplots2\ImZ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5927" y="2715766"/>
            <a:ext cx="2088232" cy="156555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79512" y="2343140"/>
            <a:ext cx="4608513" cy="523220"/>
          </a:xfrm>
          <a:prstGeom prst="rect">
            <a:avLst/>
          </a:prstGeom>
        </p:spPr>
        <p:txBody>
          <a:bodyPr wrap="square">
            <a:spAutoFit/>
          </a:bodyPr>
          <a:lstStyle/>
          <a:p>
            <a:pPr marL="182880" lvl="0" indent="-182880" algn="just" defTabSz="914400">
              <a:spcBef>
                <a:spcPts val="600"/>
              </a:spcBef>
              <a:buSzPct val="60000"/>
              <a:buFont typeface="Wingdings" panose="05000000000000000000" pitchFamily="2" charset="2"/>
              <a:buChar char="l"/>
            </a:pPr>
            <a:r>
              <a:rPr lang="en-US" altLang="zh-CN" sz="1400" dirty="0" smtClean="0">
                <a:solidFill>
                  <a:srgbClr val="000099"/>
                </a:solidFill>
              </a:rPr>
              <a:t>RF shielding of the flanges is optimized considering its large contribution to the impedance</a:t>
            </a:r>
            <a:endParaRPr lang="en-US" altLang="zh-CN" sz="1400" dirty="0">
              <a:solidFill>
                <a:srgbClr val="000099"/>
              </a:solidFill>
            </a:endParaRPr>
          </a:p>
        </p:txBody>
      </p:sp>
      <p:sp>
        <p:nvSpPr>
          <p:cNvPr id="25" name="标题 2"/>
          <p:cNvSpPr>
            <a:spLocks noGrp="1"/>
          </p:cNvSpPr>
          <p:nvPr>
            <p:ph type="title"/>
          </p:nvPr>
        </p:nvSpPr>
        <p:spPr/>
        <p:txBody>
          <a:bodyPr/>
          <a:lstStyle/>
          <a:p>
            <a:r>
              <a:rPr lang="en-US" altLang="zh-CN" dirty="0" smtClean="0"/>
              <a:t>7. Vacuum components</a:t>
            </a:r>
            <a:endParaRPr lang="en-US" altLang="zh-CN" dirty="0"/>
          </a:p>
        </p:txBody>
      </p:sp>
    </p:spTree>
    <p:extLst>
      <p:ext uri="{BB962C8B-B14F-4D97-AF65-F5344CB8AC3E}">
        <p14:creationId xmlns:p14="http://schemas.microsoft.com/office/powerpoint/2010/main" val="438150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789554"/>
            <a:ext cx="8676456" cy="3797079"/>
          </a:xfrm>
        </p:spPr>
        <p:txBody>
          <a:bodyPr>
            <a:normAutofit/>
          </a:bodyPr>
          <a:lstStyle/>
          <a:p>
            <a:r>
              <a:rPr lang="en-US" altLang="zh-CN" sz="1600" dirty="0"/>
              <a:t>Broadband impedances mainly contributed by: resistive wall, transitions, masks, </a:t>
            </a:r>
            <a:r>
              <a:rPr lang="en-US" altLang="zh-CN" sz="1600" dirty="0" err="1"/>
              <a:t>bellows&amp;BPM</a:t>
            </a:r>
            <a:endParaRPr lang="en-US" altLang="zh-CN" sz="1600" dirty="0"/>
          </a:p>
          <a:p>
            <a:r>
              <a:rPr lang="en-US" altLang="zh-CN" sz="1600" dirty="0"/>
              <a:t>Narrowband impedances mainly contributed by: Gate valve, </a:t>
            </a:r>
            <a:r>
              <a:rPr lang="en-US" altLang="zh-CN" sz="1600" dirty="0" err="1"/>
              <a:t>bellows&amp;BPM</a:t>
            </a:r>
            <a:endParaRPr lang="zh-CN" altLang="en-US" sz="1600" dirty="0"/>
          </a:p>
        </p:txBody>
      </p:sp>
      <p:sp>
        <p:nvSpPr>
          <p:cNvPr id="3" name="标题 2"/>
          <p:cNvSpPr>
            <a:spLocks noGrp="1"/>
          </p:cNvSpPr>
          <p:nvPr>
            <p:ph type="title"/>
          </p:nvPr>
        </p:nvSpPr>
        <p:spPr/>
        <p:txBody>
          <a:bodyPr/>
          <a:lstStyle/>
          <a:p>
            <a:r>
              <a:rPr lang="en-US" altLang="zh-CN" dirty="0"/>
              <a:t>L</a:t>
            </a:r>
            <a:r>
              <a:rPr lang="en-US" altLang="zh-CN" dirty="0" smtClean="0"/>
              <a:t>ongitudinal impedance</a:t>
            </a:r>
            <a:endParaRPr lang="en-US" altLang="zh-CN" dirty="0"/>
          </a:p>
        </p:txBody>
      </p:sp>
      <p:pic>
        <p:nvPicPr>
          <p:cNvPr id="4098" name="Picture 2" descr="D:\New20180222\HEPS_Impedance\20200820With14IDs\ImpedanceData\Longitudinal\SumZL\Separate contribution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0" y="1599643"/>
            <a:ext cx="4174043" cy="25798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New20180222\HEPS_Impedance\20200820With14IDs\ImpedanceData\Longitudinal\SumZL\Separate contributions\ImZ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9984" y="1599643"/>
            <a:ext cx="4174043" cy="25798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061610" y="1761660"/>
            <a:ext cx="5697862" cy="1728192"/>
            <a:chOff x="1415480" y="2348880"/>
            <a:chExt cx="7597149" cy="2304256"/>
          </a:xfrm>
        </p:grpSpPr>
        <p:cxnSp>
          <p:nvCxnSpPr>
            <p:cNvPr id="6" name="直接箭头连接符 5"/>
            <p:cNvCxnSpPr/>
            <p:nvPr/>
          </p:nvCxnSpPr>
          <p:spPr>
            <a:xfrm>
              <a:off x="2207568" y="3645024"/>
              <a:ext cx="144016"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15480" y="3250199"/>
              <a:ext cx="1115605" cy="369332"/>
            </a:xfrm>
            <a:prstGeom prst="rect">
              <a:avLst/>
            </a:prstGeom>
          </p:spPr>
          <p:txBody>
            <a:bodyPr wrap="none">
              <a:spAutoFit/>
            </a:bodyPr>
            <a:lstStyle/>
            <a:p>
              <a:pPr>
                <a:spcBef>
                  <a:spcPts val="900"/>
                </a:spcBef>
                <a:buSzPct val="60000"/>
              </a:pPr>
              <a:r>
                <a:rPr lang="en-US" altLang="zh-CN" sz="1200" dirty="0">
                  <a:solidFill>
                    <a:srgbClr val="00B050"/>
                  </a:solidFill>
                </a:rPr>
                <a:t>Gate valve</a:t>
              </a:r>
              <a:endParaRPr lang="zh-CN" altLang="en-US" sz="1200" dirty="0">
                <a:solidFill>
                  <a:srgbClr val="00B050"/>
                </a:solidFill>
              </a:endParaRPr>
            </a:p>
          </p:txBody>
        </p:sp>
        <p:cxnSp>
          <p:nvCxnSpPr>
            <p:cNvPr id="9" name="直接箭头连接符 8"/>
            <p:cNvCxnSpPr/>
            <p:nvPr/>
          </p:nvCxnSpPr>
          <p:spPr>
            <a:xfrm>
              <a:off x="7464152" y="2743706"/>
              <a:ext cx="144016"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72064" y="2348880"/>
              <a:ext cx="1115605" cy="369332"/>
            </a:xfrm>
            <a:prstGeom prst="rect">
              <a:avLst/>
            </a:prstGeom>
          </p:spPr>
          <p:txBody>
            <a:bodyPr wrap="none">
              <a:spAutoFit/>
            </a:bodyPr>
            <a:lstStyle/>
            <a:p>
              <a:pPr>
                <a:spcBef>
                  <a:spcPts val="900"/>
                </a:spcBef>
                <a:buSzPct val="60000"/>
              </a:pPr>
              <a:r>
                <a:rPr lang="en-US" altLang="zh-CN" sz="1200" dirty="0">
                  <a:solidFill>
                    <a:srgbClr val="00B050"/>
                  </a:solidFill>
                </a:rPr>
                <a:t>Gate valve</a:t>
              </a:r>
              <a:endParaRPr lang="zh-CN" altLang="en-US" sz="1200" dirty="0">
                <a:solidFill>
                  <a:srgbClr val="00B050"/>
                </a:solidFill>
              </a:endParaRPr>
            </a:p>
          </p:txBody>
        </p:sp>
        <p:cxnSp>
          <p:nvCxnSpPr>
            <p:cNvPr id="11" name="直接箭头连接符 10"/>
            <p:cNvCxnSpPr/>
            <p:nvPr/>
          </p:nvCxnSpPr>
          <p:spPr>
            <a:xfrm flipH="1">
              <a:off x="2639617" y="3852739"/>
              <a:ext cx="360039" cy="3486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794907" y="3514185"/>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cxnSp>
          <p:nvCxnSpPr>
            <p:cNvPr id="15" name="直接箭头连接符 14"/>
            <p:cNvCxnSpPr/>
            <p:nvPr/>
          </p:nvCxnSpPr>
          <p:spPr>
            <a:xfrm flipH="1">
              <a:off x="7968208" y="2743706"/>
              <a:ext cx="360039" cy="3486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123497" y="2405152"/>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cxnSp>
          <p:nvCxnSpPr>
            <p:cNvPr id="17" name="直接箭头连接符 16"/>
            <p:cNvCxnSpPr/>
            <p:nvPr/>
          </p:nvCxnSpPr>
          <p:spPr>
            <a:xfrm>
              <a:off x="1667643" y="4373086"/>
              <a:ext cx="274840" cy="280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15480" y="4034532"/>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cxnSp>
          <p:nvCxnSpPr>
            <p:cNvPr id="20" name="直接箭头连接符 19"/>
            <p:cNvCxnSpPr/>
            <p:nvPr/>
          </p:nvCxnSpPr>
          <p:spPr>
            <a:xfrm>
              <a:off x="6950121" y="3073846"/>
              <a:ext cx="274840" cy="280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697958" y="2735292"/>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grpSp>
      <p:sp>
        <p:nvSpPr>
          <p:cNvPr id="19" name="矩形 18"/>
          <p:cNvSpPr/>
          <p:nvPr/>
        </p:nvSpPr>
        <p:spPr>
          <a:xfrm>
            <a:off x="6066064" y="4299942"/>
            <a:ext cx="582211" cy="338554"/>
          </a:xfrm>
          <a:prstGeom prst="rect">
            <a:avLst/>
          </a:prstGeom>
        </p:spPr>
        <p:txBody>
          <a:bodyPr wrap="none" lIns="91432" tIns="45716" rIns="91432" bIns="45716">
            <a:spAutoFit/>
          </a:bodyPr>
          <a:lstStyle/>
          <a:p>
            <a:r>
              <a:rPr lang="en-US" altLang="zh-CN" sz="1600" dirty="0" err="1">
                <a:solidFill>
                  <a:srgbClr val="FF0000"/>
                </a:solidFill>
              </a:rPr>
              <a:t>ImZL</a:t>
            </a:r>
            <a:endParaRPr lang="zh-CN" altLang="en-US" sz="1600" dirty="0">
              <a:solidFill>
                <a:srgbClr val="FF0000"/>
              </a:solidFill>
            </a:endParaRPr>
          </a:p>
        </p:txBody>
      </p:sp>
      <p:sp>
        <p:nvSpPr>
          <p:cNvPr id="22" name="矩形 21"/>
          <p:cNvSpPr/>
          <p:nvPr/>
        </p:nvSpPr>
        <p:spPr>
          <a:xfrm>
            <a:off x="2096180" y="4298437"/>
            <a:ext cx="578604" cy="338546"/>
          </a:xfrm>
          <a:prstGeom prst="rect">
            <a:avLst/>
          </a:prstGeom>
        </p:spPr>
        <p:txBody>
          <a:bodyPr wrap="none" lIns="91432" tIns="45716" rIns="91432" bIns="45716">
            <a:spAutoFit/>
          </a:bodyPr>
          <a:lstStyle/>
          <a:p>
            <a:r>
              <a:rPr lang="en-US" altLang="zh-CN" sz="1600" dirty="0" err="1" smtClean="0">
                <a:solidFill>
                  <a:srgbClr val="FF0000"/>
                </a:solidFill>
              </a:rPr>
              <a:t>ReZL</a:t>
            </a:r>
            <a:endParaRPr lang="zh-CN" altLang="en-US" sz="1600" dirty="0">
              <a:solidFill>
                <a:srgbClr val="FF0000"/>
              </a:solidFill>
            </a:endParaRPr>
          </a:p>
        </p:txBody>
      </p:sp>
    </p:spTree>
    <p:extLst>
      <p:ext uri="{BB962C8B-B14F-4D97-AF65-F5344CB8AC3E}">
        <p14:creationId xmlns:p14="http://schemas.microsoft.com/office/powerpoint/2010/main" val="414576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735547"/>
            <a:ext cx="8892480" cy="3797079"/>
          </a:xfrm>
        </p:spPr>
        <p:txBody>
          <a:bodyPr>
            <a:normAutofit/>
          </a:bodyPr>
          <a:lstStyle/>
          <a:p>
            <a:r>
              <a:rPr lang="en-US" altLang="zh-CN" sz="1600" dirty="0"/>
              <a:t>Vertical impedances are normalized by local beta</a:t>
            </a:r>
            <a:r>
              <a:rPr lang="zh-CN" altLang="en-US" sz="1600" dirty="0"/>
              <a:t> </a:t>
            </a:r>
            <a:r>
              <a:rPr lang="en-US" altLang="zh-CN" sz="1600" dirty="0"/>
              <a:t>functions.</a:t>
            </a:r>
          </a:p>
          <a:p>
            <a:r>
              <a:rPr lang="en-US" altLang="zh-CN" sz="1600" dirty="0"/>
              <a:t>Broadband impedances mainly contributed by: resistive wall, </a:t>
            </a:r>
            <a:r>
              <a:rPr lang="en-US" altLang="zh-CN" sz="1600" dirty="0" err="1"/>
              <a:t>inj</a:t>
            </a:r>
            <a:r>
              <a:rPr lang="en-US" altLang="zh-CN" sz="1600" dirty="0"/>
              <a:t>.&amp;Ext. kickers, masks, </a:t>
            </a:r>
            <a:r>
              <a:rPr lang="en-US" altLang="zh-CN" sz="1600" dirty="0" err="1"/>
              <a:t>bellows&amp;BPM</a:t>
            </a:r>
            <a:endParaRPr lang="en-US" altLang="zh-CN" sz="1600" dirty="0"/>
          </a:p>
          <a:p>
            <a:r>
              <a:rPr lang="en-US" altLang="zh-CN" sz="1600" dirty="0"/>
              <a:t>Narrowband impedances mainly contributed by: </a:t>
            </a:r>
            <a:r>
              <a:rPr lang="en-US" altLang="zh-CN" sz="1600" dirty="0" err="1"/>
              <a:t>inj</a:t>
            </a:r>
            <a:r>
              <a:rPr lang="en-US" altLang="zh-CN" sz="1600" dirty="0"/>
              <a:t>.&amp;Ext. kickers, </a:t>
            </a:r>
            <a:r>
              <a:rPr lang="en-US" altLang="zh-CN" sz="1600" dirty="0" err="1"/>
              <a:t>bellows&amp;BPM</a:t>
            </a:r>
            <a:endParaRPr lang="zh-CN" altLang="en-US" sz="1600" dirty="0"/>
          </a:p>
          <a:p>
            <a:endParaRPr lang="en-US" altLang="zh-CN" sz="1600" dirty="0"/>
          </a:p>
        </p:txBody>
      </p:sp>
      <p:sp>
        <p:nvSpPr>
          <p:cNvPr id="3" name="标题 2"/>
          <p:cNvSpPr>
            <a:spLocks noGrp="1"/>
          </p:cNvSpPr>
          <p:nvPr>
            <p:ph type="title"/>
          </p:nvPr>
        </p:nvSpPr>
        <p:spPr/>
        <p:txBody>
          <a:bodyPr/>
          <a:lstStyle/>
          <a:p>
            <a:r>
              <a:rPr lang="en-US" altLang="zh-CN" dirty="0"/>
              <a:t>V</a:t>
            </a:r>
            <a:r>
              <a:rPr lang="en-US" altLang="zh-CN" dirty="0" smtClean="0"/>
              <a:t>ertical impedance</a:t>
            </a:r>
            <a:endParaRPr lang="en-US" altLang="zh-CN" dirty="0"/>
          </a:p>
        </p:txBody>
      </p:sp>
      <p:pic>
        <p:nvPicPr>
          <p:cNvPr id="5122" name="Picture 2" descr="D:\New20180222\HEPS_Impedance\20200820With14IDs\ImpedanceData\Vertical\SumZy\Separate contributions\ImZ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59461"/>
            <a:ext cx="4050450" cy="25034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New20180222\HEPS_Impedance\20200820With14IDs\ImpedanceData\Vertical\SumZy\Separate contributions\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50" y="1859164"/>
            <a:ext cx="4050450" cy="250343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1007605" y="2031690"/>
            <a:ext cx="6258059" cy="1113156"/>
            <a:chOff x="1343472" y="2708920"/>
            <a:chExt cx="8344079" cy="1484208"/>
          </a:xfrm>
        </p:grpSpPr>
        <p:cxnSp>
          <p:nvCxnSpPr>
            <p:cNvPr id="6" name="直接箭头连接符 5"/>
            <p:cNvCxnSpPr/>
            <p:nvPr/>
          </p:nvCxnSpPr>
          <p:spPr>
            <a:xfrm flipH="1">
              <a:off x="1415480" y="3119482"/>
              <a:ext cx="360040" cy="3815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87488" y="2780928"/>
              <a:ext cx="1425176" cy="369332"/>
            </a:xfrm>
            <a:prstGeom prst="rect">
              <a:avLst/>
            </a:prstGeom>
          </p:spPr>
          <p:txBody>
            <a:bodyPr wrap="none">
              <a:spAutoFit/>
            </a:bodyPr>
            <a:lstStyle/>
            <a:p>
              <a:pPr>
                <a:spcBef>
                  <a:spcPts val="900"/>
                </a:spcBef>
                <a:buSzPct val="60000"/>
              </a:pPr>
              <a:r>
                <a:rPr lang="en-US" altLang="zh-CN" sz="1200" dirty="0">
                  <a:solidFill>
                    <a:srgbClr val="00B050"/>
                  </a:solidFill>
                </a:rPr>
                <a:t>In-vacuum IDs</a:t>
              </a:r>
              <a:endParaRPr lang="zh-CN" altLang="en-US" sz="1200" dirty="0">
                <a:solidFill>
                  <a:srgbClr val="00B050"/>
                </a:solidFill>
              </a:endParaRPr>
            </a:p>
          </p:txBody>
        </p:sp>
        <p:cxnSp>
          <p:nvCxnSpPr>
            <p:cNvPr id="10" name="直接箭头连接符 9"/>
            <p:cNvCxnSpPr/>
            <p:nvPr/>
          </p:nvCxnSpPr>
          <p:spPr>
            <a:xfrm flipH="1">
              <a:off x="1400782" y="3844523"/>
              <a:ext cx="360039" cy="3486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343472" y="3505969"/>
              <a:ext cx="1568292" cy="369332"/>
            </a:xfrm>
            <a:prstGeom prst="rect">
              <a:avLst/>
            </a:prstGeom>
          </p:spPr>
          <p:txBody>
            <a:bodyPr wrap="none">
              <a:spAutoFit/>
            </a:bodyPr>
            <a:lstStyle/>
            <a:p>
              <a:pPr>
                <a:spcBef>
                  <a:spcPts val="900"/>
                </a:spcBef>
                <a:buSzPct val="60000"/>
              </a:pPr>
              <a:r>
                <a:rPr lang="en-US" altLang="zh-CN" sz="1200" dirty="0" err="1">
                  <a:solidFill>
                    <a:srgbClr val="FF0000"/>
                  </a:solidFill>
                </a:rPr>
                <a:t>Inj</a:t>
              </a:r>
              <a:r>
                <a:rPr lang="en-US" altLang="zh-CN" sz="1200" dirty="0">
                  <a:solidFill>
                    <a:srgbClr val="FF0000"/>
                  </a:solidFill>
                </a:rPr>
                <a:t>.&amp;Ext. kickers</a:t>
              </a:r>
              <a:endParaRPr lang="zh-CN" altLang="en-US" sz="1200" dirty="0">
                <a:solidFill>
                  <a:srgbClr val="FF0000"/>
                </a:solidFill>
              </a:endParaRPr>
            </a:p>
          </p:txBody>
        </p:sp>
        <p:cxnSp>
          <p:nvCxnSpPr>
            <p:cNvPr id="12" name="直接箭头连接符 11"/>
            <p:cNvCxnSpPr/>
            <p:nvPr/>
          </p:nvCxnSpPr>
          <p:spPr>
            <a:xfrm flipH="1">
              <a:off x="3395700" y="3119482"/>
              <a:ext cx="360040" cy="38152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508799" y="2780928"/>
              <a:ext cx="720711" cy="369332"/>
            </a:xfrm>
            <a:prstGeom prst="rect">
              <a:avLst/>
            </a:prstGeom>
          </p:spPr>
          <p:txBody>
            <a:bodyPr wrap="none">
              <a:spAutoFit/>
            </a:bodyPr>
            <a:lstStyle/>
            <a:p>
              <a:pPr>
                <a:spcBef>
                  <a:spcPts val="900"/>
                </a:spcBef>
                <a:buSzPct val="60000"/>
              </a:pPr>
              <a:r>
                <a:rPr lang="en-US" altLang="zh-CN" sz="1200" dirty="0">
                  <a:solidFill>
                    <a:schemeClr val="accent6">
                      <a:lumMod val="75000"/>
                    </a:schemeClr>
                  </a:solidFill>
                </a:rPr>
                <a:t>BPMs</a:t>
              </a:r>
              <a:endParaRPr lang="zh-CN" altLang="en-US" sz="1200" dirty="0">
                <a:solidFill>
                  <a:schemeClr val="accent6">
                    <a:lumMod val="75000"/>
                  </a:schemeClr>
                </a:solidFill>
              </a:endParaRPr>
            </a:p>
          </p:txBody>
        </p:sp>
        <p:cxnSp>
          <p:nvCxnSpPr>
            <p:cNvPr id="14" name="直接箭头连接符 13"/>
            <p:cNvCxnSpPr/>
            <p:nvPr/>
          </p:nvCxnSpPr>
          <p:spPr>
            <a:xfrm flipH="1">
              <a:off x="2850553" y="2950205"/>
              <a:ext cx="725167" cy="2150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6801513" y="2878197"/>
              <a:ext cx="237329" cy="1565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037191" y="2708920"/>
              <a:ext cx="1425176" cy="369332"/>
            </a:xfrm>
            <a:prstGeom prst="rect">
              <a:avLst/>
            </a:prstGeom>
          </p:spPr>
          <p:txBody>
            <a:bodyPr wrap="none">
              <a:spAutoFit/>
            </a:bodyPr>
            <a:lstStyle/>
            <a:p>
              <a:pPr>
                <a:spcBef>
                  <a:spcPts val="900"/>
                </a:spcBef>
                <a:buSzPct val="60000"/>
              </a:pPr>
              <a:r>
                <a:rPr lang="en-US" altLang="zh-CN" sz="1200" dirty="0">
                  <a:solidFill>
                    <a:srgbClr val="00B050"/>
                  </a:solidFill>
                </a:rPr>
                <a:t>In-vacuum IDs</a:t>
              </a:r>
              <a:endParaRPr lang="zh-CN" altLang="en-US" sz="1200" dirty="0">
                <a:solidFill>
                  <a:srgbClr val="00B050"/>
                </a:solidFill>
              </a:endParaRPr>
            </a:p>
          </p:txBody>
        </p:sp>
        <p:cxnSp>
          <p:nvCxnSpPr>
            <p:cNvPr id="18" name="直接箭头连接符 17"/>
            <p:cNvCxnSpPr/>
            <p:nvPr/>
          </p:nvCxnSpPr>
          <p:spPr>
            <a:xfrm flipH="1">
              <a:off x="6801514" y="3238237"/>
              <a:ext cx="360038" cy="2463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801513" y="2946431"/>
              <a:ext cx="1568292" cy="369332"/>
            </a:xfrm>
            <a:prstGeom prst="rect">
              <a:avLst/>
            </a:prstGeom>
          </p:spPr>
          <p:txBody>
            <a:bodyPr wrap="none">
              <a:spAutoFit/>
            </a:bodyPr>
            <a:lstStyle/>
            <a:p>
              <a:pPr>
                <a:spcBef>
                  <a:spcPts val="900"/>
                </a:spcBef>
                <a:buSzPct val="60000"/>
              </a:pPr>
              <a:r>
                <a:rPr lang="en-US" altLang="zh-CN" sz="1200" dirty="0" err="1">
                  <a:solidFill>
                    <a:srgbClr val="FF0000"/>
                  </a:solidFill>
                </a:rPr>
                <a:t>Inj</a:t>
              </a:r>
              <a:r>
                <a:rPr lang="en-US" altLang="zh-CN" sz="1200" dirty="0">
                  <a:solidFill>
                    <a:srgbClr val="FF0000"/>
                  </a:solidFill>
                </a:rPr>
                <a:t>.&amp;Ext. kickers</a:t>
              </a:r>
              <a:endParaRPr lang="zh-CN" altLang="en-US" sz="1200" dirty="0">
                <a:solidFill>
                  <a:srgbClr val="FF0000"/>
                </a:solidFill>
              </a:endParaRPr>
            </a:p>
          </p:txBody>
        </p:sp>
        <p:cxnSp>
          <p:nvCxnSpPr>
            <p:cNvPr id="20" name="直接箭头连接符 19"/>
            <p:cNvCxnSpPr/>
            <p:nvPr/>
          </p:nvCxnSpPr>
          <p:spPr>
            <a:xfrm flipH="1">
              <a:off x="8832304" y="2996952"/>
              <a:ext cx="360040" cy="38152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966840" y="2708920"/>
              <a:ext cx="720711" cy="369332"/>
            </a:xfrm>
            <a:prstGeom prst="rect">
              <a:avLst/>
            </a:prstGeom>
          </p:spPr>
          <p:txBody>
            <a:bodyPr wrap="none">
              <a:spAutoFit/>
            </a:bodyPr>
            <a:lstStyle/>
            <a:p>
              <a:pPr>
                <a:spcBef>
                  <a:spcPts val="900"/>
                </a:spcBef>
                <a:buSzPct val="60000"/>
              </a:pPr>
              <a:r>
                <a:rPr lang="en-US" altLang="zh-CN" sz="1200" dirty="0">
                  <a:solidFill>
                    <a:schemeClr val="accent6">
                      <a:lumMod val="75000"/>
                    </a:schemeClr>
                  </a:solidFill>
                </a:rPr>
                <a:t>BPMs</a:t>
              </a:r>
              <a:endParaRPr lang="zh-CN" altLang="en-US" sz="1200" dirty="0">
                <a:solidFill>
                  <a:schemeClr val="accent6">
                    <a:lumMod val="75000"/>
                  </a:schemeClr>
                </a:solidFill>
              </a:endParaRPr>
            </a:p>
          </p:txBody>
        </p:sp>
        <p:cxnSp>
          <p:nvCxnSpPr>
            <p:cNvPr id="22" name="直接箭头连接符 21"/>
            <p:cNvCxnSpPr/>
            <p:nvPr/>
          </p:nvCxnSpPr>
          <p:spPr>
            <a:xfrm flipH="1">
              <a:off x="8308594" y="2878197"/>
              <a:ext cx="725168" cy="36004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97685" y="4379989"/>
            <a:ext cx="584888" cy="338546"/>
          </a:xfrm>
          <a:prstGeom prst="rect">
            <a:avLst/>
          </a:prstGeom>
        </p:spPr>
        <p:txBody>
          <a:bodyPr wrap="none" lIns="91432" tIns="45716" rIns="91432" bIns="45716">
            <a:spAutoFit/>
          </a:bodyPr>
          <a:lstStyle/>
          <a:p>
            <a:r>
              <a:rPr lang="en-US" altLang="zh-CN" sz="1600" dirty="0" err="1" smtClean="0">
                <a:solidFill>
                  <a:srgbClr val="FF0000"/>
                </a:solidFill>
              </a:rPr>
              <a:t>ImZy</a:t>
            </a:r>
            <a:endParaRPr lang="zh-CN" altLang="en-US" sz="1600" dirty="0">
              <a:solidFill>
                <a:srgbClr val="FF0000"/>
              </a:solidFill>
            </a:endParaRPr>
          </a:p>
        </p:txBody>
      </p:sp>
      <p:sp>
        <p:nvSpPr>
          <p:cNvPr id="25" name="矩形 24"/>
          <p:cNvSpPr/>
          <p:nvPr/>
        </p:nvSpPr>
        <p:spPr>
          <a:xfrm>
            <a:off x="2340494" y="4379981"/>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Tree>
    <p:extLst>
      <p:ext uri="{BB962C8B-B14F-4D97-AF65-F5344CB8AC3E}">
        <p14:creationId xmlns:p14="http://schemas.microsoft.com/office/powerpoint/2010/main" val="3834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t>
            </a:r>
            <a:r>
              <a:rPr lang="en-US" altLang="zh-CN" dirty="0" smtClean="0"/>
              <a:t>imulations on single bunch instabilities</a:t>
            </a:r>
            <a:endParaRPr lang="zh-CN" altLang="en-US" dirty="0"/>
          </a:p>
        </p:txBody>
      </p:sp>
      <p:sp>
        <p:nvSpPr>
          <p:cNvPr id="3" name="内容占位符 2"/>
          <p:cNvSpPr>
            <a:spLocks noGrp="1"/>
          </p:cNvSpPr>
          <p:nvPr>
            <p:ph idx="1"/>
          </p:nvPr>
        </p:nvSpPr>
        <p:spPr>
          <a:xfrm>
            <a:off x="395536" y="771550"/>
            <a:ext cx="8228921" cy="3815081"/>
          </a:xfrm>
        </p:spPr>
        <p:txBody>
          <a:bodyPr>
            <a:normAutofit/>
          </a:bodyPr>
          <a:lstStyle/>
          <a:p>
            <a:pPr>
              <a:spcBef>
                <a:spcPts val="600"/>
              </a:spcBef>
            </a:pPr>
            <a:endParaRPr lang="en-US" altLang="zh-CN" sz="1800" dirty="0"/>
          </a:p>
          <a:p>
            <a:pPr>
              <a:spcBef>
                <a:spcPts val="600"/>
              </a:spcBef>
            </a:pPr>
            <a:endParaRPr lang="en-US" altLang="zh-CN" sz="1800" dirty="0"/>
          </a:p>
        </p:txBody>
      </p:sp>
      <p:pic>
        <p:nvPicPr>
          <p:cNvPr id="5" name="图片 4">
            <a:extLst>
              <a:ext uri="{FF2B5EF4-FFF2-40B4-BE49-F238E27FC236}">
                <a16:creationId xmlns="" xmlns:a16="http://schemas.microsoft.com/office/drawing/2014/main" id="{F75ECE85-4769-465A-B55F-3D5C6ACBE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5686" y="2390626"/>
            <a:ext cx="2819413" cy="1879609"/>
          </a:xfrm>
          <a:prstGeom prst="rect">
            <a:avLst/>
          </a:prstGeom>
        </p:spPr>
      </p:pic>
      <p:sp>
        <p:nvSpPr>
          <p:cNvPr id="6" name="文本框 13">
            <a:extLst>
              <a:ext uri="{FF2B5EF4-FFF2-40B4-BE49-F238E27FC236}">
                <a16:creationId xmlns="" xmlns:a16="http://schemas.microsoft.com/office/drawing/2014/main" id="{637E3D8A-1057-4873-B210-3A8374CC9C44}"/>
              </a:ext>
            </a:extLst>
          </p:cNvPr>
          <p:cNvSpPr txBox="1"/>
          <p:nvPr/>
        </p:nvSpPr>
        <p:spPr>
          <a:xfrm>
            <a:off x="3891885" y="4420641"/>
            <a:ext cx="1489118" cy="346249"/>
          </a:xfrm>
          <a:prstGeom prst="rect">
            <a:avLst/>
          </a:prstGeom>
          <a:noFill/>
        </p:spPr>
        <p:txBody>
          <a:bodyPr wrap="square" lIns="68580" tIns="34290" rIns="68580" bIns="34290" rtlCol="0">
            <a:spAutoFit/>
          </a:bodyPr>
          <a:lstStyle/>
          <a:p>
            <a:pPr algn="r"/>
            <a:r>
              <a:rPr lang="en-US" b="1" dirty="0">
                <a:solidFill>
                  <a:srgbClr val="0070C0"/>
                </a:solidFill>
                <a:effectLst>
                  <a:outerShdw blurRad="38100" dist="38100" dir="2700000" algn="tl">
                    <a:srgbClr val="000000">
                      <a:alpha val="43137"/>
                    </a:srgbClr>
                  </a:outerShdw>
                </a:effectLst>
              </a:rPr>
              <a:t>Bunch Length</a:t>
            </a:r>
          </a:p>
        </p:txBody>
      </p:sp>
      <p:sp>
        <p:nvSpPr>
          <p:cNvPr id="7" name="文本框 14">
            <a:extLst>
              <a:ext uri="{FF2B5EF4-FFF2-40B4-BE49-F238E27FC236}">
                <a16:creationId xmlns="" xmlns:a16="http://schemas.microsoft.com/office/drawing/2014/main" id="{49F39636-4A2E-43B2-A554-4511DB057665}"/>
              </a:ext>
            </a:extLst>
          </p:cNvPr>
          <p:cNvSpPr txBox="1"/>
          <p:nvPr/>
        </p:nvSpPr>
        <p:spPr>
          <a:xfrm>
            <a:off x="6639278" y="4420641"/>
            <a:ext cx="1731918" cy="346249"/>
          </a:xfrm>
          <a:prstGeom prst="rect">
            <a:avLst/>
          </a:prstGeom>
          <a:noFill/>
        </p:spPr>
        <p:txBody>
          <a:bodyPr wrap="square" lIns="68580" tIns="34290" rIns="68580" bIns="34290" rtlCol="0">
            <a:spAutoFit/>
          </a:bodyPr>
          <a:lstStyle/>
          <a:p>
            <a:r>
              <a:rPr lang="en-US" b="1" dirty="0">
                <a:solidFill>
                  <a:srgbClr val="0070C0"/>
                </a:solidFill>
                <a:effectLst>
                  <a:outerShdw blurRad="38100" dist="38100" dir="2700000" algn="tl">
                    <a:srgbClr val="000000">
                      <a:alpha val="43137"/>
                    </a:srgbClr>
                  </a:outerShdw>
                </a:effectLst>
              </a:rPr>
              <a:t>Energy Spread</a:t>
            </a:r>
          </a:p>
        </p:txBody>
      </p:sp>
      <p:sp>
        <p:nvSpPr>
          <p:cNvPr id="9" name="内容占位符 1"/>
          <p:cNvSpPr txBox="1">
            <a:spLocks/>
          </p:cNvSpPr>
          <p:nvPr/>
        </p:nvSpPr>
        <p:spPr>
          <a:xfrm>
            <a:off x="467544" y="789554"/>
            <a:ext cx="8676456" cy="3797079"/>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spcBef>
                <a:spcPts val="300"/>
              </a:spcBef>
            </a:pPr>
            <a:r>
              <a:rPr lang="en-US" altLang="zh-CN" sz="1800" dirty="0" smtClean="0"/>
              <a:t>Microwave instability</a:t>
            </a:r>
          </a:p>
          <a:p>
            <a:pPr lvl="1">
              <a:spcBef>
                <a:spcPts val="300"/>
              </a:spcBef>
            </a:pPr>
            <a:r>
              <a:rPr lang="en-US" altLang="zh-CN" sz="1400" dirty="0"/>
              <a:t>Harmonic cavities </a:t>
            </a:r>
            <a:r>
              <a:rPr lang="en-US" altLang="zh-CN" sz="1400" dirty="0" smtClean="0"/>
              <a:t>are </a:t>
            </a:r>
            <a:r>
              <a:rPr lang="en-US" altLang="zh-CN" sz="1400" dirty="0"/>
              <a:t>used to lengthen the bunches, so as to increase beam lifetime </a:t>
            </a:r>
            <a:r>
              <a:rPr lang="en-US" altLang="zh-CN" sz="1400" dirty="0" smtClean="0"/>
              <a:t>and </a:t>
            </a:r>
            <a:r>
              <a:rPr lang="en-US" altLang="zh-CN" sz="1400" dirty="0"/>
              <a:t>especially to mitigate IBS effect and collective beam </a:t>
            </a:r>
            <a:r>
              <a:rPr lang="en-US" altLang="zh-CN" sz="1400" dirty="0" smtClean="0"/>
              <a:t>instabilities.</a:t>
            </a:r>
          </a:p>
          <a:p>
            <a:pPr lvl="1">
              <a:spcBef>
                <a:spcPts val="300"/>
              </a:spcBef>
            </a:pPr>
            <a:r>
              <a:rPr lang="en-US" altLang="zh-CN" sz="1400" dirty="0"/>
              <a:t>The beam energy spread increase above the </a:t>
            </a:r>
            <a:r>
              <a:rPr lang="en-US" altLang="zh-CN" sz="1400" dirty="0" smtClean="0"/>
              <a:t>instability </a:t>
            </a:r>
            <a:r>
              <a:rPr lang="en-US" altLang="zh-CN" sz="1400" dirty="0"/>
              <a:t>threshold </a:t>
            </a:r>
            <a:r>
              <a:rPr lang="en-US" altLang="zh-CN" sz="1400" dirty="0" smtClean="0"/>
              <a:t>is mitigated </a:t>
            </a:r>
            <a:r>
              <a:rPr lang="en-US" altLang="zh-CN" sz="1400" dirty="0"/>
              <a:t>by introducing the </a:t>
            </a:r>
            <a:r>
              <a:rPr lang="en-US" altLang="zh-CN" sz="1400" dirty="0" smtClean="0"/>
              <a:t>H.C.</a:t>
            </a:r>
          </a:p>
          <a:p>
            <a:pPr lvl="1">
              <a:spcBef>
                <a:spcPts val="300"/>
              </a:spcBef>
            </a:pPr>
            <a:r>
              <a:rPr lang="en-US" altLang="zh-CN" sz="1400" dirty="0"/>
              <a:t>No beam loss at the max. target single bunch charge (14.4 </a:t>
            </a:r>
            <a:r>
              <a:rPr lang="en-US" altLang="zh-CN" sz="1400" dirty="0" err="1"/>
              <a:t>nC</a:t>
            </a:r>
            <a:r>
              <a:rPr lang="en-US" altLang="zh-CN" sz="1400" dirty="0"/>
              <a:t>/bunch, 63 bunches &amp; 200 mA</a:t>
            </a:r>
            <a:r>
              <a:rPr lang="en-US" altLang="zh-CN" sz="1400" dirty="0" smtClean="0"/>
              <a:t>), </a:t>
            </a:r>
            <a:r>
              <a:rPr lang="en-US" altLang="zh-CN" sz="1400" dirty="0"/>
              <a:t>but </a:t>
            </a:r>
            <a:r>
              <a:rPr lang="en-US" altLang="zh-CN" sz="1400" dirty="0" smtClean="0"/>
              <a:t>with obvious bunch lengthening and beam energy spread increase.</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l="17128" t="8533" r="18492" b="15453"/>
          <a:stretch>
            <a:fillRect/>
          </a:stretch>
        </p:blipFill>
        <p:spPr bwMode="auto">
          <a:xfrm>
            <a:off x="305974" y="2546947"/>
            <a:ext cx="1396835" cy="15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12324" y="2552031"/>
            <a:ext cx="685800" cy="276999"/>
          </a:xfrm>
          <a:prstGeom prst="rect">
            <a:avLst/>
          </a:prstGeom>
          <a:noFill/>
        </p:spPr>
        <p:txBody>
          <a:bodyPr wrap="square" rtlCol="0">
            <a:spAutoFit/>
          </a:bodyPr>
          <a:lstStyle/>
          <a:p>
            <a:r>
              <a:rPr lang="en-US" altLang="zh-CN" sz="1200" dirty="0" smtClean="0">
                <a:solidFill>
                  <a:schemeClr val="bg1"/>
                </a:solidFill>
              </a:rPr>
              <a:t>w/o H.C.</a:t>
            </a:r>
            <a:endParaRPr lang="zh-CN" altLang="en-US" sz="1200" dirty="0">
              <a:solidFill>
                <a:schemeClr val="bg1"/>
              </a:solidFill>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rcRect l="18130" t="7520" r="17700" b="15756"/>
          <a:stretch>
            <a:fillRect/>
          </a:stretch>
        </p:blipFill>
        <p:spPr bwMode="auto">
          <a:xfrm>
            <a:off x="1999628" y="2534642"/>
            <a:ext cx="1365151" cy="15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994865" y="2611177"/>
            <a:ext cx="685800" cy="276999"/>
          </a:xfrm>
          <a:prstGeom prst="rect">
            <a:avLst/>
          </a:prstGeom>
          <a:noFill/>
        </p:spPr>
        <p:txBody>
          <a:bodyPr wrap="square" rtlCol="0">
            <a:spAutoFit/>
          </a:bodyPr>
          <a:lstStyle/>
          <a:p>
            <a:r>
              <a:rPr lang="en-US" altLang="zh-CN" sz="1200" dirty="0" smtClean="0">
                <a:solidFill>
                  <a:schemeClr val="bg1"/>
                </a:solidFill>
              </a:rPr>
              <a:t>w/ H.C.</a:t>
            </a:r>
            <a:endParaRPr lang="zh-CN" altLang="en-US" sz="1200" dirty="0">
              <a:solidFill>
                <a:schemeClr val="bg1"/>
              </a:solidFill>
            </a:endParaRPr>
          </a:p>
        </p:txBody>
      </p:sp>
      <p:sp>
        <p:nvSpPr>
          <p:cNvPr id="20" name="右箭头 19"/>
          <p:cNvSpPr/>
          <p:nvPr/>
        </p:nvSpPr>
        <p:spPr>
          <a:xfrm>
            <a:off x="1702809" y="3178920"/>
            <a:ext cx="317440" cy="21710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图片 3">
            <a:extLst>
              <a:ext uri="{FF2B5EF4-FFF2-40B4-BE49-F238E27FC236}">
                <a16:creationId xmlns="" xmlns:a16="http://schemas.microsoft.com/office/drawing/2014/main" id="{7AFED882-FA1C-4018-8B19-A34974B8C3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1966" y="2341610"/>
            <a:ext cx="2902522" cy="1935015"/>
          </a:xfrm>
          <a:prstGeom prst="rect">
            <a:avLst/>
          </a:prstGeom>
        </p:spPr>
      </p:pic>
      <p:sp>
        <p:nvSpPr>
          <p:cNvPr id="21" name="文本框 13">
            <a:extLst>
              <a:ext uri="{FF2B5EF4-FFF2-40B4-BE49-F238E27FC236}">
                <a16:creationId xmlns="" xmlns:a16="http://schemas.microsoft.com/office/drawing/2014/main" id="{637E3D8A-1057-4873-B210-3A8374CC9C44}"/>
              </a:ext>
            </a:extLst>
          </p:cNvPr>
          <p:cNvSpPr txBox="1"/>
          <p:nvPr/>
        </p:nvSpPr>
        <p:spPr>
          <a:xfrm>
            <a:off x="1116970" y="4348633"/>
            <a:ext cx="1489118" cy="346249"/>
          </a:xfrm>
          <a:prstGeom prst="rect">
            <a:avLst/>
          </a:prstGeom>
          <a:noFill/>
        </p:spPr>
        <p:txBody>
          <a:bodyPr wrap="square" lIns="68580" tIns="34290" rIns="68580" bIns="34290" rtlCol="0">
            <a:spAutoFit/>
          </a:bodyPr>
          <a:lstStyle/>
          <a:p>
            <a:pPr algn="r"/>
            <a:r>
              <a:rPr lang="en-US" b="1" dirty="0" smtClean="0">
                <a:solidFill>
                  <a:srgbClr val="0070C0"/>
                </a:solidFill>
                <a:effectLst>
                  <a:outerShdw blurRad="38100" dist="38100" dir="2700000" algn="tl">
                    <a:srgbClr val="000000">
                      <a:alpha val="43137"/>
                    </a:srgbClr>
                  </a:outerShdw>
                </a:effectLst>
              </a:rPr>
              <a:t>Zero current</a:t>
            </a:r>
            <a:endParaRPr lang="en-U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19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Influence on longitudinal beam parameters</a:t>
            </a:r>
            <a:endParaRPr lang="zh-CN" altLang="en-US" dirty="0"/>
          </a:p>
        </p:txBody>
      </p:sp>
      <p:sp>
        <p:nvSpPr>
          <p:cNvPr id="3" name="内容占位符 2"/>
          <p:cNvSpPr>
            <a:spLocks noGrp="1"/>
          </p:cNvSpPr>
          <p:nvPr>
            <p:ph idx="1"/>
          </p:nvPr>
        </p:nvSpPr>
        <p:spPr>
          <a:xfrm>
            <a:off x="395536" y="771550"/>
            <a:ext cx="8424936" cy="3815081"/>
          </a:xfrm>
        </p:spPr>
        <p:txBody>
          <a:bodyPr>
            <a:normAutofit/>
          </a:bodyPr>
          <a:lstStyle/>
          <a:p>
            <a:pPr>
              <a:spcBef>
                <a:spcPts val="600"/>
              </a:spcBef>
            </a:pPr>
            <a:r>
              <a:rPr lang="en-US" altLang="zh-CN" sz="1600" dirty="0" smtClean="0"/>
              <a:t>Longitudinal beam disturbance observed at both target bunch charge for the two operation modes. </a:t>
            </a:r>
          </a:p>
          <a:p>
            <a:pPr>
              <a:spcBef>
                <a:spcPts val="600"/>
              </a:spcBef>
            </a:pPr>
            <a:r>
              <a:rPr lang="en-US" altLang="zh-CN" sz="1600" dirty="0" smtClean="0"/>
              <a:t>Harmonic cavity is essential to mitigate the disturbance, as well as beam energy spread increase.</a:t>
            </a:r>
          </a:p>
          <a:p>
            <a:pPr>
              <a:spcBef>
                <a:spcPts val="600"/>
              </a:spcBef>
            </a:pPr>
            <a:r>
              <a:rPr lang="en-US" altLang="zh-CN" sz="1600" dirty="0" smtClean="0"/>
              <a:t>However, brightness reduction (10~20%) is still expected for the high bunch charge mode.</a:t>
            </a:r>
            <a:endParaRPr lang="en-US" altLang="zh-CN" sz="1600" dirty="0"/>
          </a:p>
        </p:txBody>
      </p:sp>
      <p:pic>
        <p:nvPicPr>
          <p:cNvPr id="8" name="内容占位符 10">
            <a:extLst>
              <a:ext uri="{FF2B5EF4-FFF2-40B4-BE49-F238E27FC236}">
                <a16:creationId xmlns="" xmlns:a16="http://schemas.microsoft.com/office/drawing/2014/main" id="{AE42BDD1-DBD2-4B47-92C7-F7665D03593E}"/>
              </a:ext>
            </a:extLst>
          </p:cNvPr>
          <p:cNvPicPr>
            <a:picLocks noChangeAspect="1"/>
          </p:cNvPicPr>
          <p:nvPr/>
        </p:nvPicPr>
        <p:blipFill>
          <a:blip r:embed="rId3"/>
          <a:stretch>
            <a:fillRect/>
          </a:stretch>
        </p:blipFill>
        <p:spPr>
          <a:xfrm>
            <a:off x="611560" y="1779662"/>
            <a:ext cx="7992888" cy="2999326"/>
          </a:xfrm>
          <a:prstGeom prst="rect">
            <a:avLst/>
          </a:prstGeom>
        </p:spPr>
      </p:pic>
    </p:spTree>
    <p:extLst>
      <p:ext uri="{BB962C8B-B14F-4D97-AF65-F5344CB8AC3E}">
        <p14:creationId xmlns:p14="http://schemas.microsoft.com/office/powerpoint/2010/main" val="485799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Transverse mode coupling instability</a:t>
            </a:r>
            <a:endParaRPr lang="zh-CN" altLang="en-US" dirty="0"/>
          </a:p>
        </p:txBody>
      </p:sp>
      <p:sp>
        <p:nvSpPr>
          <p:cNvPr id="3" name="内容占位符 2"/>
          <p:cNvSpPr>
            <a:spLocks noGrp="1"/>
          </p:cNvSpPr>
          <p:nvPr>
            <p:ph idx="1"/>
          </p:nvPr>
        </p:nvSpPr>
        <p:spPr>
          <a:xfrm>
            <a:off x="585217" y="843558"/>
            <a:ext cx="8039240" cy="3743073"/>
          </a:xfrm>
        </p:spPr>
        <p:txBody>
          <a:bodyPr>
            <a:normAutofit/>
          </a:bodyPr>
          <a:lstStyle/>
          <a:p>
            <a:pPr>
              <a:spcBef>
                <a:spcPts val="600"/>
              </a:spcBef>
            </a:pPr>
            <a:r>
              <a:rPr lang="en-US" altLang="zh-CN" sz="1800" dirty="0" smtClean="0"/>
              <a:t>Strong instability with beam size blowup and beam losses.</a:t>
            </a:r>
          </a:p>
          <a:p>
            <a:pPr>
              <a:spcBef>
                <a:spcPts val="600"/>
              </a:spcBef>
            </a:pPr>
            <a:r>
              <a:rPr lang="en-US" altLang="zh-CN" sz="1800" dirty="0" smtClean="0"/>
              <a:t>For the case without HC and zero chromaticity the instability threshold is ~0.24nC</a:t>
            </a:r>
          </a:p>
          <a:p>
            <a:pPr>
              <a:spcBef>
                <a:spcPts val="600"/>
              </a:spcBef>
            </a:pPr>
            <a:endParaRPr lang="zh-CN" altLang="en-US" sz="1800" dirty="0"/>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491630"/>
            <a:ext cx="2448272" cy="1632181"/>
          </a:xfrm>
          <a:prstGeom prst="rect">
            <a:avLst/>
          </a:prstGeom>
        </p:spPr>
      </p:pic>
      <mc:AlternateContent xmlns:mc="http://schemas.openxmlformats.org/markup-compatibility/2006" xmlns:a14="http://schemas.microsoft.com/office/drawing/2010/main">
        <mc:Choice Requires="a14">
          <p:sp>
            <p:nvSpPr>
              <p:cNvPr id="25" name="文本框 10"/>
              <p:cNvSpPr txBox="1"/>
              <p:nvPr/>
            </p:nvSpPr>
            <p:spPr>
              <a:xfrm>
                <a:off x="179512" y="2140282"/>
                <a:ext cx="1495413" cy="430887"/>
              </a:xfrm>
              <a:prstGeom prst="rect">
                <a:avLst/>
              </a:prstGeom>
              <a:noFill/>
            </p:spPr>
            <p:txBody>
              <a:bodyPr wrap="square" rtlCol="0">
                <a:spAutoFit/>
              </a:bodyPr>
              <a:lstStyle/>
              <a:p>
                <a:r>
                  <a:rPr lang="en-US" sz="1100" b="1" dirty="0" smtClean="0">
                    <a:effectLst>
                      <a:outerShdw blurRad="38100" dist="38100" dir="2700000" algn="tl">
                        <a:srgbClr val="000000">
                          <a:alpha val="43137"/>
                        </a:srgbClr>
                      </a:outerShdw>
                    </a:effectLst>
                  </a:rPr>
                  <a:t>zero chromaticity</a:t>
                </a:r>
              </a:p>
              <a:p>
                <a14:m>
                  <m:oMath xmlns:m="http://schemas.openxmlformats.org/officeDocument/2006/math">
                    <m:sSub>
                      <m:sSubPr>
                        <m:ctrlPr>
                          <a:rPr lang="en-US" sz="1100" b="1" i="1" smtClean="0">
                            <a:effectLst>
                              <a:outerShdw blurRad="38100" dist="38100" dir="2700000" algn="tl">
                                <a:srgbClr val="000000">
                                  <a:alpha val="43137"/>
                                </a:srgbClr>
                              </a:outerShdw>
                            </a:effectLst>
                            <a:latin typeface="Cambria Math"/>
                          </a:rPr>
                        </m:ctrlPr>
                      </m:sSubPr>
                      <m:e>
                        <m:r>
                          <a:rPr lang="en-US" sz="1100" b="1" i="1" smtClean="0">
                            <a:effectLst>
                              <a:outerShdw blurRad="38100" dist="38100" dir="2700000" algn="tl">
                                <a:srgbClr val="000000">
                                  <a:alpha val="43137"/>
                                </a:srgbClr>
                              </a:outerShdw>
                            </a:effectLst>
                            <a:latin typeface="Cambria Math" panose="02040503050406030204" pitchFamily="18" charset="0"/>
                          </a:rPr>
                          <m:t>𝑰</m:t>
                        </m:r>
                      </m:e>
                      <m:sub>
                        <m:r>
                          <a:rPr lang="en-US" sz="1100" b="1" i="1" smtClean="0">
                            <a:effectLst>
                              <a:outerShdw blurRad="38100" dist="38100" dir="2700000" algn="tl">
                                <a:srgbClr val="000000">
                                  <a:alpha val="43137"/>
                                </a:srgbClr>
                              </a:outerShdw>
                            </a:effectLst>
                            <a:latin typeface="Cambria Math" panose="02040503050406030204" pitchFamily="18" charset="0"/>
                          </a:rPr>
                          <m:t>𝒕𝒉</m:t>
                        </m:r>
                      </m:sub>
                    </m:sSub>
                    <m:r>
                      <a:rPr lang="en-US" sz="1100" b="1" i="1" smtClean="0">
                        <a:effectLst>
                          <a:outerShdw blurRad="38100" dist="38100" dir="2700000" algn="tl">
                            <a:srgbClr val="000000">
                              <a:alpha val="43137"/>
                            </a:srgbClr>
                          </a:outerShdw>
                        </a:effectLst>
                        <a:latin typeface="Cambria Math" panose="02040503050406030204" pitchFamily="18" charset="0"/>
                      </a:rPr>
                      <m:t>≈ </m:t>
                    </m:r>
                  </m:oMath>
                </a14:m>
                <a:r>
                  <a:rPr lang="en-US" sz="1100" b="1" dirty="0" smtClean="0">
                    <a:effectLst>
                      <a:outerShdw blurRad="38100" dist="38100" dir="2700000" algn="tl">
                        <a:srgbClr val="000000">
                          <a:alpha val="43137"/>
                        </a:srgbClr>
                      </a:outerShdw>
                    </a:effectLst>
                  </a:rPr>
                  <a:t>0.24 </a:t>
                </a:r>
                <a:r>
                  <a:rPr lang="en-US" sz="1100" b="1" dirty="0" err="1" smtClean="0">
                    <a:effectLst>
                      <a:outerShdw blurRad="38100" dist="38100" dir="2700000" algn="tl">
                        <a:srgbClr val="000000">
                          <a:alpha val="43137"/>
                        </a:srgbClr>
                      </a:outerShdw>
                    </a:effectLst>
                  </a:rPr>
                  <a:t>nC</a:t>
                </a:r>
                <a:r>
                  <a:rPr lang="en-US" sz="1100" b="1" dirty="0" smtClean="0">
                    <a:effectLst>
                      <a:outerShdw blurRad="38100" dist="38100" dir="2700000" algn="tl">
                        <a:srgbClr val="000000">
                          <a:alpha val="43137"/>
                        </a:srgbClr>
                      </a:outerShdw>
                    </a:effectLst>
                  </a:rPr>
                  <a:t>/bunch</a:t>
                </a:r>
                <a:endParaRPr lang="en-US" sz="1100" b="1" dirty="0">
                  <a:effectLst>
                    <a:outerShdw blurRad="38100" dist="38100" dir="2700000" algn="tl">
                      <a:srgbClr val="000000">
                        <a:alpha val="43137"/>
                      </a:srgbClr>
                    </a:outerShdw>
                  </a:effectLst>
                </a:endParaRPr>
              </a:p>
            </p:txBody>
          </p:sp>
        </mc:Choice>
        <mc:Fallback xmlns="">
          <p:sp>
            <p:nvSpPr>
              <p:cNvPr id="25" name="文本框 10"/>
              <p:cNvSpPr txBox="1">
                <a:spLocks noRot="1" noChangeAspect="1" noMove="1" noResize="1" noEditPoints="1" noAdjustHandles="1" noChangeArrowheads="1" noChangeShapeType="1" noTextEdit="1"/>
              </p:cNvSpPr>
              <p:nvPr/>
            </p:nvSpPr>
            <p:spPr>
              <a:xfrm>
                <a:off x="179512" y="2140282"/>
                <a:ext cx="1495413" cy="430887"/>
              </a:xfrm>
              <a:prstGeom prst="rect">
                <a:avLst/>
              </a:prstGeom>
              <a:blipFill rotWithShape="1">
                <a:blip r:embed="rId4"/>
                <a:stretch>
                  <a:fillRect t="-1408" b="-12676"/>
                </a:stretch>
              </a:blipFill>
            </p:spPr>
            <p:txBody>
              <a:bodyPr/>
              <a:lstStyle/>
              <a:p>
                <a:r>
                  <a:rPr lang="zh-CN" altLang="en-US">
                    <a:noFill/>
                  </a:rPr>
                  <a:t> </a:t>
                </a:r>
              </a:p>
            </p:txBody>
          </p:sp>
        </mc:Fallback>
      </mc:AlternateContent>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608340"/>
            <a:ext cx="43133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1486" y="3144849"/>
            <a:ext cx="2498591" cy="1665727"/>
          </a:xfrm>
          <a:prstGeom prst="rect">
            <a:avLst/>
          </a:prstGeom>
        </p:spPr>
      </p:pic>
      <p:sp>
        <p:nvSpPr>
          <p:cNvPr id="28" name="文本框 1"/>
          <p:cNvSpPr txBox="1"/>
          <p:nvPr/>
        </p:nvSpPr>
        <p:spPr>
          <a:xfrm>
            <a:off x="2841762" y="3507854"/>
            <a:ext cx="1752600" cy="261610"/>
          </a:xfrm>
          <a:prstGeom prst="rect">
            <a:avLst/>
          </a:prstGeom>
          <a:noFill/>
        </p:spPr>
        <p:txBody>
          <a:bodyPr wrap="square" rtlCol="0">
            <a:spAutoFit/>
          </a:bodyPr>
          <a:lstStyle/>
          <a:p>
            <a:r>
              <a:rPr lang="en-US" altLang="zh-CN" sz="1100" b="1" dirty="0" smtClean="0">
                <a:solidFill>
                  <a:srgbClr val="00B0F0"/>
                </a:solidFill>
              </a:rPr>
              <a:t>0.25 </a:t>
            </a:r>
            <a:r>
              <a:rPr lang="en-US" altLang="zh-CN" sz="1100" b="1" dirty="0" err="1" smtClean="0">
                <a:solidFill>
                  <a:srgbClr val="00B0F0"/>
                </a:solidFill>
              </a:rPr>
              <a:t>nC</a:t>
            </a:r>
            <a:r>
              <a:rPr lang="en-US" altLang="zh-CN" sz="1100" b="1" dirty="0" smtClean="0">
                <a:solidFill>
                  <a:srgbClr val="00B0F0"/>
                </a:solidFill>
              </a:rPr>
              <a:t>/bunch</a:t>
            </a:r>
            <a:endParaRPr lang="en-US" sz="1100" b="1" dirty="0">
              <a:solidFill>
                <a:srgbClr val="00B0F0"/>
              </a:solidFill>
            </a:endParaRPr>
          </a:p>
        </p:txBody>
      </p:sp>
      <p:cxnSp>
        <p:nvCxnSpPr>
          <p:cNvPr id="29" name="直接箭头连接符 28"/>
          <p:cNvCxnSpPr/>
          <p:nvPr/>
        </p:nvCxnSpPr>
        <p:spPr>
          <a:xfrm flipH="1">
            <a:off x="3048000" y="3702976"/>
            <a:ext cx="76200" cy="4529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31" idx="1"/>
          </p:cNvCxnSpPr>
          <p:nvPr/>
        </p:nvCxnSpPr>
        <p:spPr>
          <a:xfrm flipH="1" flipV="1">
            <a:off x="3347864" y="4398372"/>
            <a:ext cx="288032" cy="1308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文本框 12"/>
          <p:cNvSpPr txBox="1"/>
          <p:nvPr/>
        </p:nvSpPr>
        <p:spPr>
          <a:xfrm>
            <a:off x="3635896" y="4398372"/>
            <a:ext cx="1752600" cy="261610"/>
          </a:xfrm>
          <a:prstGeom prst="rect">
            <a:avLst/>
          </a:prstGeom>
          <a:noFill/>
        </p:spPr>
        <p:txBody>
          <a:bodyPr wrap="square" rtlCol="0">
            <a:spAutoFit/>
          </a:bodyPr>
          <a:lstStyle/>
          <a:p>
            <a:r>
              <a:rPr lang="en-US" altLang="zh-CN" sz="1100" b="1" dirty="0" smtClean="0">
                <a:solidFill>
                  <a:srgbClr val="00B0F0"/>
                </a:solidFill>
              </a:rPr>
              <a:t>All the others</a:t>
            </a:r>
            <a:endParaRPr lang="en-US" sz="1100" b="1" dirty="0">
              <a:solidFill>
                <a:srgbClr val="00B0F0"/>
              </a:solidFill>
            </a:endParaRPr>
          </a:p>
        </p:txBody>
      </p:sp>
    </p:spTree>
    <p:extLst>
      <p:ext uri="{BB962C8B-B14F-4D97-AF65-F5344CB8AC3E}">
        <p14:creationId xmlns:p14="http://schemas.microsoft.com/office/powerpoint/2010/main" val="3064928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954" y="742950"/>
            <a:ext cx="2948940" cy="1965960"/>
          </a:xfrm>
        </p:spPr>
      </p:pic>
      <p:sp>
        <p:nvSpPr>
          <p:cNvPr id="2" name="标题 1"/>
          <p:cNvSpPr>
            <a:spLocks noGrp="1"/>
          </p:cNvSpPr>
          <p:nvPr>
            <p:ph type="title"/>
          </p:nvPr>
        </p:nvSpPr>
        <p:spPr/>
        <p:txBody>
          <a:bodyPr/>
          <a:lstStyle/>
          <a:p>
            <a:r>
              <a:rPr lang="en-US" altLang="zh-CN" dirty="0" smtClean="0"/>
              <a:t>Transverse mode coupling instability w/ HC</a:t>
            </a:r>
            <a:endParaRPr lang="zh-CN" altLang="en-US" dirty="0"/>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742951"/>
            <a:ext cx="2948940" cy="196595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89" y="2720790"/>
            <a:ext cx="2948940" cy="1965960"/>
          </a:xfrm>
          <a:prstGeom prst="rect">
            <a:avLst/>
          </a:prstGeom>
        </p:spPr>
      </p:pic>
      <mc:AlternateContent xmlns:mc="http://schemas.openxmlformats.org/markup-compatibility/2006" xmlns:a14="http://schemas.microsoft.com/office/drawing/2010/main">
        <mc:Choice Requires="a14">
          <p:sp>
            <p:nvSpPr>
              <p:cNvPr id="7" name="文本框 13"/>
              <p:cNvSpPr txBox="1"/>
              <p:nvPr/>
            </p:nvSpPr>
            <p:spPr>
              <a:xfrm>
                <a:off x="635826" y="1866900"/>
                <a:ext cx="1828800" cy="530915"/>
              </a:xfrm>
              <a:prstGeom prst="rect">
                <a:avLst/>
              </a:prstGeom>
              <a:noFill/>
            </p:spPr>
            <p:txBody>
              <a:bodyPr wrap="square" lIns="68580" tIns="34290" rIns="68580" bIns="34290" rtlCol="0">
                <a:spAutoFit/>
              </a:bodyPr>
              <a:lstStyle/>
              <a:p>
                <a:r>
                  <a:rPr lang="en-US" sz="1500" b="1" dirty="0">
                    <a:effectLst>
                      <a:outerShdw blurRad="38100" dist="38100" dir="2700000" algn="tl">
                        <a:srgbClr val="000000">
                          <a:alpha val="43137"/>
                        </a:srgbClr>
                      </a:outerShdw>
                    </a:effectLst>
                  </a:rPr>
                  <a:t>zero chromaticity</a:t>
                </a:r>
              </a:p>
              <a:p>
                <a14:m>
                  <m:oMath xmlns:m="http://schemas.openxmlformats.org/officeDocument/2006/math">
                    <m:sSub>
                      <m:sSubPr>
                        <m:ctrlPr>
                          <a:rPr lang="en-US" sz="1500" b="1" i="1">
                            <a:effectLst>
                              <a:outerShdw blurRad="38100" dist="38100" dir="2700000" algn="tl">
                                <a:srgbClr val="000000">
                                  <a:alpha val="43137"/>
                                </a:srgbClr>
                              </a:outerShdw>
                            </a:effectLst>
                            <a:latin typeface="Cambria Math"/>
                          </a:rPr>
                        </m:ctrlPr>
                      </m:sSubPr>
                      <m:e>
                        <m:r>
                          <a:rPr lang="en-US" sz="1500" b="1" i="1">
                            <a:effectLst>
                              <a:outerShdw blurRad="38100" dist="38100" dir="2700000" algn="tl">
                                <a:srgbClr val="000000">
                                  <a:alpha val="43137"/>
                                </a:srgbClr>
                              </a:outerShdw>
                            </a:effectLst>
                            <a:latin typeface="Cambria Math" panose="02040503050406030204" pitchFamily="18" charset="0"/>
                          </a:rPr>
                          <m:t>𝑰</m:t>
                        </m:r>
                      </m:e>
                      <m:sub>
                        <m:r>
                          <a:rPr lang="en-US" sz="1500" b="1" i="1">
                            <a:effectLst>
                              <a:outerShdw blurRad="38100" dist="38100" dir="2700000" algn="tl">
                                <a:srgbClr val="000000">
                                  <a:alpha val="43137"/>
                                </a:srgbClr>
                              </a:outerShdw>
                            </a:effectLst>
                            <a:latin typeface="Cambria Math" panose="02040503050406030204" pitchFamily="18" charset="0"/>
                          </a:rPr>
                          <m:t>𝒕𝒉</m:t>
                        </m:r>
                      </m:sub>
                    </m:sSub>
                    <m:r>
                      <a:rPr lang="en-US" sz="1500" b="1" i="1">
                        <a:effectLst>
                          <a:outerShdw blurRad="38100" dist="38100" dir="2700000" algn="tl">
                            <a:srgbClr val="000000">
                              <a:alpha val="43137"/>
                            </a:srgbClr>
                          </a:outerShdw>
                        </a:effectLst>
                        <a:latin typeface="Cambria Math" panose="02040503050406030204" pitchFamily="18" charset="0"/>
                      </a:rPr>
                      <m:t>≈ </m:t>
                    </m:r>
                  </m:oMath>
                </a14:m>
                <a:r>
                  <a:rPr lang="en-US" sz="1500" b="1" dirty="0">
                    <a:effectLst>
                      <a:outerShdw blurRad="38100" dist="38100" dir="2700000" algn="tl">
                        <a:srgbClr val="000000">
                          <a:alpha val="43137"/>
                        </a:srgbClr>
                      </a:outerShdw>
                    </a:effectLst>
                  </a:rPr>
                  <a:t>0.42 </a:t>
                </a:r>
                <a:r>
                  <a:rPr lang="en-US" sz="1500" b="1" dirty="0" err="1">
                    <a:effectLst>
                      <a:outerShdw blurRad="38100" dist="38100" dir="2700000" algn="tl">
                        <a:srgbClr val="000000">
                          <a:alpha val="43137"/>
                        </a:srgbClr>
                      </a:outerShdw>
                    </a:effectLst>
                  </a:rPr>
                  <a:t>nC</a:t>
                </a:r>
                <a:r>
                  <a:rPr lang="en-US" sz="1500" b="1" dirty="0">
                    <a:effectLst>
                      <a:outerShdw blurRad="38100" dist="38100" dir="2700000" algn="tl">
                        <a:srgbClr val="000000">
                          <a:alpha val="43137"/>
                        </a:srgbClr>
                      </a:outerShdw>
                    </a:effectLst>
                  </a:rPr>
                  <a:t>/bunch</a:t>
                </a:r>
              </a:p>
            </p:txBody>
          </p:sp>
        </mc:Choice>
        <mc:Fallback xmlns="">
          <p:sp>
            <p:nvSpPr>
              <p:cNvPr id="7" name="文本框 13"/>
              <p:cNvSpPr txBox="1">
                <a:spLocks noRot="1" noChangeAspect="1" noMove="1" noResize="1" noEditPoints="1" noAdjustHandles="1" noChangeArrowheads="1" noChangeShapeType="1" noTextEdit="1"/>
              </p:cNvSpPr>
              <p:nvPr/>
            </p:nvSpPr>
            <p:spPr>
              <a:xfrm>
                <a:off x="635826" y="1866900"/>
                <a:ext cx="1828800" cy="530915"/>
              </a:xfrm>
              <a:prstGeom prst="rect">
                <a:avLst/>
              </a:prstGeom>
              <a:blipFill rotWithShape="1">
                <a:blip r:embed="rId6"/>
                <a:stretch>
                  <a:fillRect l="-2667" t="-4598" r="-667" b="-18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14"/>
              <p:cNvSpPr txBox="1"/>
              <p:nvPr/>
            </p:nvSpPr>
            <p:spPr>
              <a:xfrm>
                <a:off x="3704402" y="1866900"/>
                <a:ext cx="1600200" cy="532310"/>
              </a:xfrm>
              <a:prstGeom prst="rect">
                <a:avLst/>
              </a:prstGeom>
              <a:noFill/>
            </p:spPr>
            <p:txBody>
              <a:bodyPr wrap="square" lIns="68580" tIns="34290" rIns="68580" bIns="34290" rtlCol="0">
                <a:spAutoFit/>
              </a:bodyPr>
              <a:lstStyle/>
              <a:p>
                <a:r>
                  <a:rPr lang="en-US" sz="1500" b="1" dirty="0">
                    <a:effectLst>
                      <a:outerShdw blurRad="38100" dist="38100" dir="2700000" algn="tl">
                        <a:srgbClr val="000000">
                          <a:alpha val="43137"/>
                        </a:srgbClr>
                      </a:outerShdw>
                    </a:effectLst>
                  </a:rPr>
                  <a:t>+5 chromaticity</a:t>
                </a:r>
              </a:p>
              <a:p>
                <a14:m>
                  <m:oMath xmlns:m="http://schemas.openxmlformats.org/officeDocument/2006/math">
                    <m:sSub>
                      <m:sSubPr>
                        <m:ctrlPr>
                          <a:rPr lang="en-US" sz="1500" b="1" i="1">
                            <a:effectLst>
                              <a:outerShdw blurRad="38100" dist="38100" dir="2700000" algn="tl">
                                <a:srgbClr val="000000">
                                  <a:alpha val="43137"/>
                                </a:srgbClr>
                              </a:outerShdw>
                            </a:effectLst>
                            <a:latin typeface="Cambria Math"/>
                          </a:rPr>
                        </m:ctrlPr>
                      </m:sSubPr>
                      <m:e>
                        <m:r>
                          <a:rPr lang="en-US" sz="1500" b="1" i="1">
                            <a:effectLst>
                              <a:outerShdw blurRad="38100" dist="38100" dir="2700000" algn="tl">
                                <a:srgbClr val="000000">
                                  <a:alpha val="43137"/>
                                </a:srgbClr>
                              </a:outerShdw>
                            </a:effectLst>
                            <a:latin typeface="Cambria Math" panose="02040503050406030204" pitchFamily="18" charset="0"/>
                          </a:rPr>
                          <m:t>𝑰</m:t>
                        </m:r>
                      </m:e>
                      <m:sub>
                        <m:r>
                          <a:rPr lang="en-US" sz="1500" b="1" i="1">
                            <a:effectLst>
                              <a:outerShdw blurRad="38100" dist="38100" dir="2700000" algn="tl">
                                <a:srgbClr val="000000">
                                  <a:alpha val="43137"/>
                                </a:srgbClr>
                              </a:outerShdw>
                            </a:effectLst>
                            <a:latin typeface="Cambria Math" panose="02040503050406030204" pitchFamily="18" charset="0"/>
                          </a:rPr>
                          <m:t>𝒕𝒉</m:t>
                        </m:r>
                      </m:sub>
                    </m:sSub>
                  </m:oMath>
                </a14:m>
                <a:r>
                  <a:rPr lang="en-US" sz="1500" b="1" dirty="0">
                    <a:effectLst>
                      <a:outerShdw blurRad="38100" dist="38100" dir="2700000" algn="tl">
                        <a:srgbClr val="000000">
                          <a:alpha val="43137"/>
                        </a:srgbClr>
                      </a:outerShdw>
                    </a:effectLst>
                  </a:rPr>
                  <a:t>&gt; 30 </a:t>
                </a:r>
                <a:r>
                  <a:rPr lang="en-US" sz="1500" b="1" dirty="0" err="1">
                    <a:effectLst>
                      <a:outerShdw blurRad="38100" dist="38100" dir="2700000" algn="tl">
                        <a:srgbClr val="000000">
                          <a:alpha val="43137"/>
                        </a:srgbClr>
                      </a:outerShdw>
                    </a:effectLst>
                  </a:rPr>
                  <a:t>nC</a:t>
                </a:r>
                <a:r>
                  <a:rPr lang="en-US" sz="1500" b="1" dirty="0">
                    <a:effectLst>
                      <a:outerShdw blurRad="38100" dist="38100" dir="2700000" algn="tl">
                        <a:srgbClr val="000000">
                          <a:alpha val="43137"/>
                        </a:srgbClr>
                      </a:outerShdw>
                    </a:effectLst>
                  </a:rPr>
                  <a:t>/bunch</a:t>
                </a:r>
              </a:p>
            </p:txBody>
          </p:sp>
        </mc:Choice>
        <mc:Fallback xmlns="">
          <p:sp>
            <p:nvSpPr>
              <p:cNvPr id="8" name="文本框 14"/>
              <p:cNvSpPr txBox="1">
                <a:spLocks noRot="1" noChangeAspect="1" noMove="1" noResize="1" noEditPoints="1" noAdjustHandles="1" noChangeArrowheads="1" noChangeShapeType="1" noTextEdit="1"/>
              </p:cNvSpPr>
              <p:nvPr/>
            </p:nvSpPr>
            <p:spPr>
              <a:xfrm>
                <a:off x="3704402" y="1866900"/>
                <a:ext cx="1600200" cy="532310"/>
              </a:xfrm>
              <a:prstGeom prst="rect">
                <a:avLst/>
              </a:prstGeom>
              <a:blipFill rotWithShape="1">
                <a:blip r:embed="rId7"/>
                <a:stretch>
                  <a:fillRect l="-3053" t="-4545" b="-17045"/>
                </a:stretch>
              </a:blipFill>
            </p:spPr>
            <p:txBody>
              <a:bodyPr/>
              <a:lstStyle/>
              <a:p>
                <a:r>
                  <a:rPr lang="zh-CN" altLang="en-US">
                    <a:noFill/>
                  </a:rPr>
                  <a:t> </a:t>
                </a:r>
              </a:p>
            </p:txBody>
          </p:sp>
        </mc:Fallback>
      </mc:AlternateContent>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7824" y="2720791"/>
            <a:ext cx="2948940" cy="1965959"/>
          </a:xfrm>
          <a:prstGeom prst="rect">
            <a:avLst/>
          </a:prstGeom>
        </p:spPr>
      </p:pic>
      <p:grpSp>
        <p:nvGrpSpPr>
          <p:cNvPr id="16" name="组合 15"/>
          <p:cNvGrpSpPr/>
          <p:nvPr/>
        </p:nvGrpSpPr>
        <p:grpSpPr>
          <a:xfrm>
            <a:off x="3281200" y="742951"/>
            <a:ext cx="5827304" cy="3869025"/>
            <a:chOff x="3281200" y="742951"/>
            <a:chExt cx="5827304" cy="3869025"/>
          </a:xfrm>
        </p:grpSpPr>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742951"/>
              <a:ext cx="2304255" cy="1536170"/>
            </a:xfrm>
            <a:prstGeom prst="rect">
              <a:avLst/>
            </a:prstGeom>
          </p:spPr>
        </p:pic>
        <p:pic>
          <p:nvPicPr>
            <p:cNvPr id="11" name="内容占位符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8185" y="3075806"/>
              <a:ext cx="2304255" cy="1536170"/>
            </a:xfrm>
            <a:prstGeom prst="rect">
              <a:avLst/>
            </a:prstGeom>
          </p:spPr>
        </p:pic>
        <p:sp>
          <p:nvSpPr>
            <p:cNvPr id="12" name="右箭头 11"/>
            <p:cNvSpPr/>
            <p:nvPr/>
          </p:nvSpPr>
          <p:spPr>
            <a:xfrm>
              <a:off x="5757080" y="2597303"/>
              <a:ext cx="486054" cy="190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文本框 9"/>
            <p:cNvSpPr txBox="1"/>
            <p:nvPr/>
          </p:nvSpPr>
          <p:spPr>
            <a:xfrm>
              <a:off x="5532818" y="2699290"/>
              <a:ext cx="891300" cy="300083"/>
            </a:xfrm>
            <a:prstGeom prst="rect">
              <a:avLst/>
            </a:prstGeom>
            <a:noFill/>
          </p:spPr>
          <p:txBody>
            <a:bodyPr wrap="square" lIns="68580" tIns="34290" rIns="68580" bIns="34290" rtlCol="0">
              <a:spAutoFit/>
            </a:bodyPr>
            <a:lstStyle/>
            <a:p>
              <a:pPr algn="ctr"/>
              <a:r>
                <a:rPr lang="en-US" sz="1500" b="1" dirty="0">
                  <a:solidFill>
                    <a:schemeClr val="accent1">
                      <a:lumMod val="75000"/>
                    </a:schemeClr>
                  </a:solidFill>
                  <a:effectLst>
                    <a:outerShdw blurRad="38100" dist="38100" dir="2700000" algn="tl">
                      <a:srgbClr val="000000">
                        <a:alpha val="43137"/>
                      </a:srgbClr>
                    </a:outerShdw>
                  </a:effectLst>
                </a:rPr>
                <a:t>Zoom in</a:t>
              </a:r>
            </a:p>
          </p:txBody>
        </p:sp>
        <p:sp>
          <p:nvSpPr>
            <p:cNvPr id="14" name="矩形 13"/>
            <p:cNvSpPr/>
            <p:nvPr/>
          </p:nvSpPr>
          <p:spPr>
            <a:xfrm>
              <a:off x="6300192" y="2480578"/>
              <a:ext cx="2808312" cy="692497"/>
            </a:xfrm>
            <a:prstGeom prst="rect">
              <a:avLst/>
            </a:prstGeom>
          </p:spPr>
          <p:txBody>
            <a:bodyPr wrap="square">
              <a:spAutoFit/>
            </a:bodyPr>
            <a:lstStyle/>
            <a:p>
              <a:pPr algn="just"/>
              <a:r>
                <a:rPr lang="en-US" altLang="zh-CN" sz="1300" b="1" dirty="0">
                  <a:solidFill>
                    <a:srgbClr val="0070C0"/>
                  </a:solidFill>
                  <a:effectLst>
                    <a:outerShdw blurRad="38100" dist="38100" dir="2700000" algn="tl">
                      <a:srgbClr val="000000">
                        <a:alpha val="43137"/>
                      </a:srgbClr>
                    </a:outerShdw>
                  </a:effectLst>
                </a:rPr>
                <a:t>High-charge effects in the transient process after injection </a:t>
              </a:r>
              <a:r>
                <a:rPr lang="en-US" altLang="zh-CN" sz="1300" b="1" dirty="0" smtClean="0">
                  <a:solidFill>
                    <a:srgbClr val="0070C0"/>
                  </a:solidFill>
                  <a:effectLst>
                    <a:outerShdw blurRad="38100" dist="38100" dir="2700000" algn="tl">
                      <a:srgbClr val="000000">
                        <a:alpha val="43137"/>
                      </a:srgbClr>
                    </a:outerShdw>
                  </a:effectLst>
                </a:rPr>
                <a:t>needs carefully study</a:t>
              </a:r>
            </a:p>
          </p:txBody>
        </p:sp>
        <p:sp>
          <p:nvSpPr>
            <p:cNvPr id="15" name="圆角矩形 14"/>
            <p:cNvSpPr/>
            <p:nvPr/>
          </p:nvSpPr>
          <p:spPr>
            <a:xfrm>
              <a:off x="3281200" y="874189"/>
              <a:ext cx="210680" cy="3612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spTree>
    <p:extLst>
      <p:ext uri="{BB962C8B-B14F-4D97-AF65-F5344CB8AC3E}">
        <p14:creationId xmlns:p14="http://schemas.microsoft.com/office/powerpoint/2010/main" val="2549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5" y="789554"/>
            <a:ext cx="8156912" cy="3797079"/>
          </a:xfrm>
        </p:spPr>
        <p:txBody>
          <a:bodyPr>
            <a:normAutofit/>
          </a:bodyPr>
          <a:lstStyle/>
          <a:p>
            <a:pPr>
              <a:spcBef>
                <a:spcPts val="600"/>
              </a:spcBef>
            </a:pPr>
            <a:r>
              <a:rPr lang="en-US" altLang="zh-CN" sz="1800" dirty="0" smtClean="0"/>
              <a:t>HEPS is a 4th generation, 6 </a:t>
            </a:r>
            <a:r>
              <a:rPr lang="en-US" altLang="zh-CN" sz="1800" dirty="0" err="1" smtClean="0"/>
              <a:t>GeV</a:t>
            </a:r>
            <a:r>
              <a:rPr lang="en-US" altLang="zh-CN" sz="1800" dirty="0" smtClean="0"/>
              <a:t> ultralow </a:t>
            </a:r>
            <a:r>
              <a:rPr lang="en-US" altLang="zh-CN" sz="1800" dirty="0" err="1" smtClean="0"/>
              <a:t>emittance</a:t>
            </a:r>
            <a:r>
              <a:rPr lang="en-US" altLang="zh-CN" sz="1800" dirty="0" smtClean="0"/>
              <a:t> synchrotron </a:t>
            </a:r>
            <a:r>
              <a:rPr lang="en-US" altLang="zh-CN" sz="1800" dirty="0"/>
              <a:t>light </a:t>
            </a:r>
            <a:r>
              <a:rPr lang="en-US" altLang="zh-CN" sz="1800" dirty="0" smtClean="0"/>
              <a:t>source, under </a:t>
            </a:r>
            <a:r>
              <a:rPr lang="en-US" altLang="zh-CN" sz="1800" dirty="0"/>
              <a:t>construction in </a:t>
            </a:r>
            <a:r>
              <a:rPr lang="en-US" altLang="zh-CN" sz="1800" dirty="0" smtClean="0"/>
              <a:t>Beijing</a:t>
            </a:r>
            <a:r>
              <a:rPr lang="en-US" altLang="zh-CN" sz="1800" dirty="0"/>
              <a:t>, </a:t>
            </a:r>
            <a:r>
              <a:rPr lang="en-US" altLang="zh-CN" sz="1800" dirty="0" smtClean="0"/>
              <a:t>China.</a:t>
            </a:r>
            <a:endParaRPr lang="zh-CN" altLang="en-US" sz="1800" dirty="0"/>
          </a:p>
        </p:txBody>
      </p:sp>
      <p:sp>
        <p:nvSpPr>
          <p:cNvPr id="3" name="标题 2"/>
          <p:cNvSpPr>
            <a:spLocks noGrp="1"/>
          </p:cNvSpPr>
          <p:nvPr>
            <p:ph type="title"/>
          </p:nvPr>
        </p:nvSpPr>
        <p:spPr/>
        <p:txBody>
          <a:bodyPr/>
          <a:lstStyle/>
          <a:p>
            <a:r>
              <a:rPr lang="en-US" altLang="zh-CN" dirty="0"/>
              <a:t>High Energy Photon Source (HEPS) </a:t>
            </a:r>
            <a:endParaRPr lang="zh-CN"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9620"/>
            <a:ext cx="7416824" cy="333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86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Transverse resistive wall instability</a:t>
            </a:r>
            <a:endParaRPr lang="zh-CN" altLang="en-US" dirty="0"/>
          </a:p>
        </p:txBody>
      </p:sp>
      <p:sp>
        <p:nvSpPr>
          <p:cNvPr id="3" name="内容占位符 2"/>
          <p:cNvSpPr>
            <a:spLocks noGrp="1"/>
          </p:cNvSpPr>
          <p:nvPr>
            <p:ph idx="1"/>
          </p:nvPr>
        </p:nvSpPr>
        <p:spPr>
          <a:xfrm>
            <a:off x="323528" y="1060925"/>
            <a:ext cx="4320480" cy="3815081"/>
          </a:xfrm>
        </p:spPr>
        <p:txBody>
          <a:bodyPr>
            <a:normAutofit/>
          </a:bodyPr>
          <a:lstStyle/>
          <a:p>
            <a:pPr algn="just">
              <a:spcBef>
                <a:spcPts val="600"/>
              </a:spcBef>
            </a:pPr>
            <a:r>
              <a:rPr lang="en-US" altLang="zh-CN" sz="1800" dirty="0"/>
              <a:t> C</a:t>
            </a:r>
            <a:r>
              <a:rPr lang="en-US" altLang="zh-CN" sz="1800" dirty="0" smtClean="0"/>
              <a:t>oupled bunch instability can be driven by the resonance of the transverse resistive wall impedance around zero frequency.</a:t>
            </a:r>
          </a:p>
          <a:p>
            <a:pPr algn="just">
              <a:spcBef>
                <a:spcPts val="600"/>
              </a:spcBef>
            </a:pPr>
            <a:r>
              <a:rPr lang="en-US" altLang="zh-CN" sz="1800" dirty="0"/>
              <a:t> </a:t>
            </a:r>
            <a:r>
              <a:rPr lang="en-US" altLang="zh-CN" sz="1800" dirty="0" smtClean="0"/>
              <a:t>The instability growth time for the most dangerous mode (at </a:t>
            </a:r>
            <a:r>
              <a:rPr lang="en-US" altLang="zh-CN" sz="1800" dirty="0" smtClean="0">
                <a:sym typeface="Symbol"/>
              </a:rPr>
              <a:t></a:t>
            </a:r>
            <a:r>
              <a:rPr lang="en-US" altLang="zh-CN" sz="1800" dirty="0"/>
              <a:t>0.71</a:t>
            </a:r>
            <a:r>
              <a:rPr lang="en-US" altLang="zh-CN" sz="1800" i="1" dirty="0"/>
              <a:t>f</a:t>
            </a:r>
            <a:r>
              <a:rPr lang="en-US" altLang="zh-CN" sz="1800" baseline="-25000" dirty="0"/>
              <a:t>0</a:t>
            </a:r>
            <a:r>
              <a:rPr lang="en-US" altLang="zh-CN" sz="1800" dirty="0"/>
              <a:t>~</a:t>
            </a:r>
            <a:r>
              <a:rPr lang="en-US" altLang="zh-CN" sz="1800" dirty="0">
                <a:sym typeface="Symbol"/>
              </a:rPr>
              <a:t> </a:t>
            </a:r>
            <a:r>
              <a:rPr lang="en-US" altLang="zh-CN" sz="1800" dirty="0" smtClean="0"/>
              <a:t>156 kHz) is approximately 0.6 </a:t>
            </a:r>
            <a:r>
              <a:rPr lang="en-US" altLang="zh-CN" sz="1800" dirty="0" err="1" smtClean="0"/>
              <a:t>ms</a:t>
            </a:r>
            <a:r>
              <a:rPr lang="en-US" altLang="zh-CN" sz="1800" dirty="0" smtClean="0"/>
              <a:t> </a:t>
            </a:r>
            <a:r>
              <a:rPr lang="en-US" altLang="zh-CN" sz="1800" dirty="0" smtClean="0">
                <a:sym typeface="Symbol"/>
              </a:rPr>
              <a:t>bunch-by-bunch feedback damping is needed</a:t>
            </a:r>
            <a:r>
              <a:rPr lang="en-US" altLang="zh-CN" sz="1800" dirty="0" smtClean="0"/>
              <a:t>.</a:t>
            </a:r>
          </a:p>
          <a:p>
            <a:pPr algn="just">
              <a:spcBef>
                <a:spcPts val="600"/>
              </a:spcBef>
            </a:pPr>
            <a:r>
              <a:rPr lang="en-US" altLang="zh-CN" sz="1800" dirty="0" smtClean="0"/>
              <a:t> The resistive wall impedance generated by the IDs contributes more than half of the growth rate. </a:t>
            </a:r>
          </a:p>
          <a:p>
            <a:pPr algn="just">
              <a:spcBef>
                <a:spcPts val="600"/>
              </a:spcBef>
            </a:pPr>
            <a:endParaRPr lang="en-US" altLang="zh-CN" sz="1800" dirty="0"/>
          </a:p>
          <a:p>
            <a:pPr algn="just">
              <a:spcBef>
                <a:spcPts val="600"/>
              </a:spcBef>
            </a:pPr>
            <a:endParaRPr lang="zh-CN" altLang="en-US" sz="1800" dirty="0"/>
          </a:p>
        </p:txBody>
      </p:sp>
      <p:pic>
        <p:nvPicPr>
          <p:cNvPr id="9218" name="Picture 2" descr="D:\New20180222\HEPS_Impedance\20200820With14IDs\ImpedanceData\Vertical\SumZy\Separate contributionsRW\ReZyzoo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31590"/>
            <a:ext cx="4478165" cy="27677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6291646" y="1203886"/>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436096" y="1212144"/>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117918" y="1220690"/>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973468" y="1203598"/>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6935" y="956161"/>
            <a:ext cx="603050" cy="276999"/>
          </a:xfrm>
          <a:prstGeom prst="rect">
            <a:avLst/>
          </a:prstGeom>
        </p:spPr>
        <p:txBody>
          <a:bodyPr wrap="none">
            <a:spAutoFit/>
          </a:bodyPr>
          <a:lstStyle/>
          <a:p>
            <a:r>
              <a:rPr lang="en-US" altLang="zh-CN" sz="1200" dirty="0" smtClean="0"/>
              <a:t>-0.71</a:t>
            </a:r>
            <a:r>
              <a:rPr lang="en-US" altLang="zh-CN" sz="1200" i="1" dirty="0"/>
              <a:t>f</a:t>
            </a:r>
            <a:r>
              <a:rPr lang="en-US" altLang="zh-CN" sz="1200" baseline="-25000" dirty="0"/>
              <a:t>0</a:t>
            </a:r>
            <a:endParaRPr lang="zh-CN" altLang="en-US" sz="1200" dirty="0"/>
          </a:p>
        </p:txBody>
      </p:sp>
      <p:sp>
        <p:nvSpPr>
          <p:cNvPr id="11" name="矩形 10"/>
          <p:cNvSpPr/>
          <p:nvPr/>
        </p:nvSpPr>
        <p:spPr>
          <a:xfrm>
            <a:off x="5181385" y="943691"/>
            <a:ext cx="603050" cy="276999"/>
          </a:xfrm>
          <a:prstGeom prst="rect">
            <a:avLst/>
          </a:prstGeom>
        </p:spPr>
        <p:txBody>
          <a:bodyPr wrap="none">
            <a:spAutoFit/>
          </a:bodyPr>
          <a:lstStyle/>
          <a:p>
            <a:r>
              <a:rPr lang="en-US" altLang="zh-CN" sz="1200" dirty="0" smtClean="0"/>
              <a:t>-1.71</a:t>
            </a:r>
            <a:r>
              <a:rPr lang="en-US" altLang="zh-CN" sz="1200" i="1" dirty="0" smtClean="0"/>
              <a:t>f</a:t>
            </a:r>
            <a:r>
              <a:rPr lang="en-US" altLang="zh-CN" sz="1200" baseline="-25000" dirty="0" smtClean="0"/>
              <a:t>0</a:t>
            </a:r>
            <a:endParaRPr lang="zh-CN" altLang="en-US" sz="1200" dirty="0"/>
          </a:p>
        </p:txBody>
      </p:sp>
      <p:sp>
        <p:nvSpPr>
          <p:cNvPr id="12" name="矩形 11"/>
          <p:cNvSpPr/>
          <p:nvPr/>
        </p:nvSpPr>
        <p:spPr>
          <a:xfrm>
            <a:off x="6948857" y="943691"/>
            <a:ext cx="556563" cy="276999"/>
          </a:xfrm>
          <a:prstGeom prst="rect">
            <a:avLst/>
          </a:prstGeom>
        </p:spPr>
        <p:txBody>
          <a:bodyPr wrap="none">
            <a:spAutoFit/>
          </a:bodyPr>
          <a:lstStyle/>
          <a:p>
            <a:r>
              <a:rPr lang="en-US" altLang="zh-CN" sz="1200" dirty="0" smtClean="0"/>
              <a:t>0.29</a:t>
            </a:r>
            <a:r>
              <a:rPr lang="en-US" altLang="zh-CN" sz="1200" i="1" dirty="0"/>
              <a:t>f</a:t>
            </a:r>
            <a:r>
              <a:rPr lang="en-US" altLang="zh-CN" sz="1200" baseline="-25000" dirty="0"/>
              <a:t>0</a:t>
            </a:r>
            <a:endParaRPr lang="zh-CN" altLang="en-US" sz="1200" dirty="0"/>
          </a:p>
        </p:txBody>
      </p:sp>
      <p:sp>
        <p:nvSpPr>
          <p:cNvPr id="13" name="矩形 12"/>
          <p:cNvSpPr/>
          <p:nvPr/>
        </p:nvSpPr>
        <p:spPr>
          <a:xfrm>
            <a:off x="7701314" y="956161"/>
            <a:ext cx="556563" cy="276999"/>
          </a:xfrm>
          <a:prstGeom prst="rect">
            <a:avLst/>
          </a:prstGeom>
        </p:spPr>
        <p:txBody>
          <a:bodyPr wrap="none">
            <a:spAutoFit/>
          </a:bodyPr>
          <a:lstStyle/>
          <a:p>
            <a:r>
              <a:rPr lang="en-US" altLang="zh-CN" sz="1200" dirty="0" smtClean="0"/>
              <a:t>1.29</a:t>
            </a:r>
            <a:r>
              <a:rPr lang="en-US" altLang="zh-CN" sz="1200" i="1" dirty="0"/>
              <a:t>f</a:t>
            </a:r>
            <a:r>
              <a:rPr lang="en-US" altLang="zh-CN" sz="1200" baseline="-25000" dirty="0"/>
              <a:t>0</a:t>
            </a:r>
            <a:endParaRPr lang="zh-CN" altLang="en-US" sz="1200" dirty="0"/>
          </a:p>
        </p:txBody>
      </p:sp>
    </p:spTree>
    <p:extLst>
      <p:ext uri="{BB962C8B-B14F-4D97-AF65-F5344CB8AC3E}">
        <p14:creationId xmlns:p14="http://schemas.microsoft.com/office/powerpoint/2010/main" val="3007995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Beam ion effects</a:t>
            </a:r>
            <a:endParaRPr lang="zh-CN" altLang="en-US" dirty="0"/>
          </a:p>
        </p:txBody>
      </p:sp>
      <p:sp>
        <p:nvSpPr>
          <p:cNvPr id="3" name="内容占位符 2"/>
          <p:cNvSpPr>
            <a:spLocks noGrp="1"/>
          </p:cNvSpPr>
          <p:nvPr>
            <p:ph idx="1"/>
          </p:nvPr>
        </p:nvSpPr>
        <p:spPr>
          <a:xfrm>
            <a:off x="179512" y="771550"/>
            <a:ext cx="8156913" cy="3815081"/>
          </a:xfrm>
        </p:spPr>
        <p:txBody>
          <a:bodyPr>
            <a:normAutofit/>
          </a:bodyPr>
          <a:lstStyle/>
          <a:p>
            <a:pPr>
              <a:spcBef>
                <a:spcPts val="600"/>
              </a:spcBef>
            </a:pPr>
            <a:r>
              <a:rPr lang="en-US" altLang="zh-CN" sz="1800" dirty="0"/>
              <a:t> </a:t>
            </a:r>
            <a:r>
              <a:rPr lang="en-US" altLang="zh-CN" sz="1800" dirty="0" smtClean="0"/>
              <a:t>The beam ion effects are calculated by particle tracking simulations with Elegant</a:t>
            </a:r>
          </a:p>
          <a:p>
            <a:pPr lvl="1">
              <a:spcBef>
                <a:spcPts val="600"/>
              </a:spcBef>
            </a:pPr>
            <a:r>
              <a:rPr lang="en-US" altLang="zh-CN" sz="1400" dirty="0"/>
              <a:t>The beam gets more unstable at low beam current, and no apparent beam quality degradations observed at design beam current and vacuum conditions. The results are confirmed by our self developed code (Phys. Rev. Acc. Beams </a:t>
            </a:r>
            <a:r>
              <a:rPr lang="en-US" altLang="zh-CN" sz="1400" dirty="0" smtClean="0"/>
              <a:t>23, 074401).</a:t>
            </a:r>
          </a:p>
          <a:p>
            <a:pPr>
              <a:spcBef>
                <a:spcPts val="600"/>
              </a:spcBef>
            </a:pPr>
            <a:endParaRPr lang="zh-CN" altLang="en-US" dirty="0"/>
          </a:p>
        </p:txBody>
      </p:sp>
      <p:sp>
        <p:nvSpPr>
          <p:cNvPr id="5" name="矩形 4"/>
          <p:cNvSpPr/>
          <p:nvPr/>
        </p:nvSpPr>
        <p:spPr>
          <a:xfrm>
            <a:off x="755576" y="4280778"/>
            <a:ext cx="3487046" cy="523220"/>
          </a:xfrm>
          <a:prstGeom prst="rect">
            <a:avLst/>
          </a:prstGeom>
        </p:spPr>
        <p:txBody>
          <a:bodyPr wrap="square">
            <a:spAutoFit/>
          </a:bodyPr>
          <a:lstStyle/>
          <a:p>
            <a:r>
              <a:rPr lang="en-US" altLang="zh-CN" sz="1400" dirty="0"/>
              <a:t>Beam oscillation amplitude for different vacuum conditions </a:t>
            </a:r>
            <a:r>
              <a:rPr lang="en-US" altLang="zh-CN" sz="1400" dirty="0" smtClean="0"/>
              <a:t>(@</a:t>
            </a:r>
            <a:r>
              <a:rPr lang="en-US" altLang="zh-CN" sz="1400" dirty="0"/>
              <a:t>680 bunches &amp; 200mA)</a:t>
            </a:r>
          </a:p>
        </p:txBody>
      </p:sp>
      <p:sp>
        <p:nvSpPr>
          <p:cNvPr id="6" name="矩形 5"/>
          <p:cNvSpPr/>
          <p:nvPr/>
        </p:nvSpPr>
        <p:spPr>
          <a:xfrm>
            <a:off x="4685354" y="4277441"/>
            <a:ext cx="3096344" cy="523220"/>
          </a:xfrm>
          <a:prstGeom prst="rect">
            <a:avLst/>
          </a:prstGeom>
        </p:spPr>
        <p:txBody>
          <a:bodyPr wrap="square">
            <a:spAutoFit/>
          </a:bodyPr>
          <a:lstStyle/>
          <a:p>
            <a:pPr>
              <a:defRPr/>
            </a:pPr>
            <a:r>
              <a:rPr lang="en-US" altLang="zh-CN" sz="1400" dirty="0"/>
              <a:t>Beam oscillation amplitude for different beam current </a:t>
            </a:r>
            <a:r>
              <a:rPr lang="en-US" altLang="zh-CN" sz="1400" dirty="0" smtClean="0"/>
              <a:t>(@</a:t>
            </a:r>
            <a:r>
              <a:rPr lang="en-US" altLang="zh-CN" sz="1400" dirty="0"/>
              <a:t>680 bunches &amp; 1nTorr)</a:t>
            </a:r>
          </a:p>
        </p:txBody>
      </p:sp>
      <p:pic>
        <p:nvPicPr>
          <p:cNvPr id="7" name="图片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6BBC9B1C-B13E-4415-9534-4B2FC3CF3F90}"/>
              </a:ext>
            </a:extLst>
          </p:cNvPr>
          <p:cNvPicPr>
            <a:picLocks noChangeAspect="1"/>
          </p:cNvPicPr>
          <p:nvPr/>
        </p:nvPicPr>
        <p:blipFill>
          <a:blip r:embed="rId3"/>
          <a:stretch>
            <a:fillRect/>
          </a:stretch>
        </p:blipFill>
        <p:spPr>
          <a:xfrm>
            <a:off x="755576" y="1836397"/>
            <a:ext cx="3384376" cy="253828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16814"/>
            <a:ext cx="3384376" cy="2535723"/>
          </a:xfrm>
          <a:prstGeom prst="rect">
            <a:avLst/>
          </a:prstGeom>
          <a:noFill/>
          <a:ln>
            <a:noFill/>
          </a:ln>
        </p:spPr>
      </p:pic>
    </p:spTree>
    <p:extLst>
      <p:ext uri="{BB962C8B-B14F-4D97-AF65-F5344CB8AC3E}">
        <p14:creationId xmlns:p14="http://schemas.microsoft.com/office/powerpoint/2010/main" val="687263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395536" y="771550"/>
            <a:ext cx="8228921" cy="3960440"/>
          </a:xfrm>
        </p:spPr>
        <p:txBody>
          <a:bodyPr>
            <a:normAutofit/>
          </a:bodyPr>
          <a:lstStyle/>
          <a:p>
            <a:pPr>
              <a:spcBef>
                <a:spcPts val="300"/>
              </a:spcBef>
            </a:pPr>
            <a:r>
              <a:rPr lang="en-US" altLang="zh-CN" sz="1800" dirty="0" smtClean="0"/>
              <a:t>An detailed impedance model has been built for the instability analysis and particle tracking simulations.</a:t>
            </a:r>
          </a:p>
          <a:p>
            <a:pPr lvl="1">
              <a:spcBef>
                <a:spcPts val="300"/>
              </a:spcBef>
            </a:pPr>
            <a:r>
              <a:rPr lang="en-US" altLang="zh-CN" sz="1600" dirty="0" smtClean="0"/>
              <a:t>Dominant contributors to the broadband impedance include: resistive wall, masks, </a:t>
            </a:r>
            <a:r>
              <a:rPr lang="en-US" altLang="zh-CN" sz="1600" dirty="0" err="1" smtClean="0"/>
              <a:t>bellows&amp;BPM</a:t>
            </a:r>
            <a:r>
              <a:rPr lang="en-US" altLang="zh-CN" sz="1600" dirty="0" smtClean="0"/>
              <a:t>, vacuum transitions and gate valves</a:t>
            </a:r>
          </a:p>
          <a:p>
            <a:pPr lvl="1">
              <a:spcBef>
                <a:spcPts val="300"/>
              </a:spcBef>
            </a:pPr>
            <a:r>
              <a:rPr lang="en-US" altLang="zh-CN" sz="1600" dirty="0"/>
              <a:t>Dominant contributors to the narrowband impedance include: </a:t>
            </a:r>
            <a:r>
              <a:rPr lang="en-US" altLang="zh-CN" sz="1600" dirty="0" smtClean="0"/>
              <a:t>in-vacuum </a:t>
            </a:r>
            <a:r>
              <a:rPr lang="en-US" altLang="zh-CN" sz="1600" dirty="0"/>
              <a:t>IDs, </a:t>
            </a:r>
            <a:r>
              <a:rPr lang="en-US" altLang="zh-CN" sz="1600" dirty="0" err="1"/>
              <a:t>inj</a:t>
            </a:r>
            <a:r>
              <a:rPr lang="en-US" altLang="zh-CN" sz="1600" dirty="0"/>
              <a:t>.&amp;ext. </a:t>
            </a:r>
            <a:r>
              <a:rPr lang="en-US" altLang="zh-CN" sz="1600" dirty="0" smtClean="0"/>
              <a:t>kickers, </a:t>
            </a:r>
            <a:r>
              <a:rPr lang="en-US" altLang="zh-CN" sz="1600" dirty="0" err="1"/>
              <a:t>bellows&amp;BPM</a:t>
            </a:r>
            <a:r>
              <a:rPr lang="en-US" altLang="zh-CN" sz="1600" dirty="0"/>
              <a:t>, </a:t>
            </a:r>
            <a:r>
              <a:rPr lang="en-US" altLang="zh-CN" sz="1600" dirty="0" smtClean="0"/>
              <a:t>gate valves</a:t>
            </a:r>
          </a:p>
          <a:p>
            <a:pPr lvl="1">
              <a:spcBef>
                <a:spcPts val="300"/>
              </a:spcBef>
            </a:pPr>
            <a:r>
              <a:rPr lang="en-US" altLang="zh-CN" sz="1600" dirty="0" smtClean="0"/>
              <a:t>Impedances are optimized </a:t>
            </a:r>
            <a:r>
              <a:rPr lang="en-US" altLang="zh-CN" sz="1600" dirty="0"/>
              <a:t>based on iteration with hardware designs</a:t>
            </a:r>
            <a:endParaRPr lang="en-US" altLang="zh-CN" sz="1600" dirty="0" smtClean="0"/>
          </a:p>
          <a:p>
            <a:pPr>
              <a:spcBef>
                <a:spcPts val="300"/>
              </a:spcBef>
            </a:pPr>
            <a:r>
              <a:rPr lang="en-US" altLang="zh-CN" sz="1800" dirty="0" smtClean="0"/>
              <a:t>No </a:t>
            </a:r>
            <a:r>
              <a:rPr lang="en-US" altLang="zh-CN" sz="1800" dirty="0"/>
              <a:t>beam loss at the max. target single bunch charge (14.4 </a:t>
            </a:r>
            <a:r>
              <a:rPr lang="en-US" altLang="zh-CN" sz="1800" dirty="0" err="1"/>
              <a:t>nC</a:t>
            </a:r>
            <a:r>
              <a:rPr lang="en-US" altLang="zh-CN" sz="1800" dirty="0"/>
              <a:t>/bunch, 63 bunches &amp; 200 mA), however, brightness reduction (10~20%) is </a:t>
            </a:r>
            <a:r>
              <a:rPr lang="en-US" altLang="zh-CN" sz="1800" dirty="0" smtClean="0"/>
              <a:t>unavoidable.</a:t>
            </a:r>
            <a:endParaRPr lang="zh-CN" altLang="en-US" sz="1800" dirty="0"/>
          </a:p>
          <a:p>
            <a:pPr>
              <a:spcBef>
                <a:spcPts val="300"/>
              </a:spcBef>
            </a:pPr>
            <a:r>
              <a:rPr lang="en-US" altLang="zh-CN" sz="1800" dirty="0"/>
              <a:t>With the aid of feedback system and positive chromaticity, it is feasible to control the multi-bunch instabilities </a:t>
            </a:r>
            <a:r>
              <a:rPr lang="en-US" altLang="zh-CN" sz="1800" dirty="0" smtClean="0"/>
              <a:t>for </a:t>
            </a:r>
            <a:r>
              <a:rPr lang="en-US" altLang="zh-CN" sz="1800" dirty="0"/>
              <a:t>200 mA </a:t>
            </a:r>
            <a:r>
              <a:rPr lang="en-US" altLang="zh-CN" sz="1800" dirty="0" smtClean="0"/>
              <a:t>operation.</a:t>
            </a:r>
            <a:endParaRPr lang="en-US" altLang="zh-CN" sz="1800" dirty="0"/>
          </a:p>
          <a:p>
            <a:pPr>
              <a:spcBef>
                <a:spcPts val="300"/>
              </a:spcBef>
            </a:pPr>
            <a:r>
              <a:rPr lang="en-US" altLang="zh-CN" sz="1800" dirty="0" smtClean="0"/>
              <a:t>Beam ion effect would not be a critical issue at the design beam </a:t>
            </a:r>
            <a:r>
              <a:rPr lang="en-US" altLang="zh-CN" sz="1800" smtClean="0"/>
              <a:t>current and </a:t>
            </a:r>
            <a:r>
              <a:rPr lang="en-US" altLang="zh-CN" sz="1800" dirty="0" smtClean="0"/>
              <a:t>vacuum condition.</a:t>
            </a:r>
          </a:p>
          <a:p>
            <a:pPr>
              <a:spcBef>
                <a:spcPts val="300"/>
              </a:spcBef>
            </a:pPr>
            <a:endParaRPr lang="zh-CN" altLang="en-US" sz="2000" dirty="0"/>
          </a:p>
        </p:txBody>
      </p:sp>
    </p:spTree>
    <p:extLst>
      <p:ext uri="{BB962C8B-B14F-4D97-AF65-F5344CB8AC3E}">
        <p14:creationId xmlns:p14="http://schemas.microsoft.com/office/powerpoint/2010/main" val="1450270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243"/>
            <a:ext cx="9220200" cy="5372243"/>
          </a:xfrm>
          <a:prstGeom prst="rect">
            <a:avLst/>
          </a:prstGeom>
        </p:spPr>
      </p:pic>
      <p:sp>
        <p:nvSpPr>
          <p:cNvPr id="3" name="内容占位符 2"/>
          <p:cNvSpPr>
            <a:spLocks noGrp="1"/>
          </p:cNvSpPr>
          <p:nvPr>
            <p:ph idx="1"/>
          </p:nvPr>
        </p:nvSpPr>
        <p:spPr>
          <a:xfrm>
            <a:off x="129988" y="3899645"/>
            <a:ext cx="8785412" cy="815155"/>
          </a:xfrm>
        </p:spPr>
        <p:txBody>
          <a:bodyPr anchor="ctr"/>
          <a:lstStyle/>
          <a:p>
            <a:pPr marL="0" indent="0" algn="ctr">
              <a:buNone/>
            </a:pPr>
            <a:r>
              <a:rPr lang="en-US" altLang="zh-CN" sz="4500" b="1" dirty="0">
                <a:solidFill>
                  <a:srgbClr val="FF0000"/>
                </a:solidFill>
                <a:effectLst>
                  <a:outerShdw blurRad="38100" dist="38100" dir="2700000" algn="tl">
                    <a:srgbClr val="000000">
                      <a:alpha val="43137"/>
                    </a:srgbClr>
                  </a:outerShdw>
                </a:effectLst>
                <a:latin typeface="Calibri" panose="020F0502020204030204" pitchFamily="34" charset="0"/>
              </a:rPr>
              <a:t>Thank you for your attention! </a:t>
            </a:r>
          </a:p>
        </p:txBody>
      </p:sp>
    </p:spTree>
    <p:extLst>
      <p:ext uri="{BB962C8B-B14F-4D97-AF65-F5344CB8AC3E}">
        <p14:creationId xmlns:p14="http://schemas.microsoft.com/office/powerpoint/2010/main" val="424475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5" y="717296"/>
            <a:ext cx="8156912" cy="3797079"/>
          </a:xfrm>
        </p:spPr>
        <p:txBody>
          <a:bodyPr>
            <a:normAutofit/>
          </a:bodyPr>
          <a:lstStyle/>
          <a:p>
            <a:pPr>
              <a:spcBef>
                <a:spcPts val="225"/>
              </a:spcBef>
            </a:pPr>
            <a:r>
              <a:rPr lang="en-US" altLang="zh-CN" sz="1600" dirty="0"/>
              <a:t>Hard transition between beam pipe with different cross sections (Absorbers included) </a:t>
            </a:r>
            <a:endParaRPr lang="zh-CN" altLang="en-US" sz="1600" dirty="0"/>
          </a:p>
          <a:p>
            <a:pPr>
              <a:spcBef>
                <a:spcPts val="225"/>
              </a:spcBef>
            </a:pPr>
            <a:endParaRPr lang="zh-CN" altLang="en-US" sz="1600" dirty="0"/>
          </a:p>
        </p:txBody>
      </p:sp>
      <p:sp>
        <p:nvSpPr>
          <p:cNvPr id="3" name="标题 2"/>
          <p:cNvSpPr>
            <a:spLocks noGrp="1"/>
          </p:cNvSpPr>
          <p:nvPr>
            <p:ph type="title"/>
          </p:nvPr>
        </p:nvSpPr>
        <p:spPr/>
        <p:txBody>
          <a:bodyPr/>
          <a:lstStyle/>
          <a:p>
            <a:r>
              <a:rPr lang="en-US" altLang="zh-CN" dirty="0" smtClean="0"/>
              <a:t>Vacuum components</a:t>
            </a:r>
            <a:endParaRPr lang="en-US" altLang="zh-CN" dirty="0"/>
          </a:p>
        </p:txBody>
      </p:sp>
      <p:pic>
        <p:nvPicPr>
          <p:cNvPr id="4" name="Picture 2" descr="Trans1_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74" y="1072927"/>
            <a:ext cx="1703836" cy="101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rans2_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4068" y="1072296"/>
            <a:ext cx="1703836" cy="10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rans3_Mod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1194" y="1066360"/>
            <a:ext cx="1729403" cy="10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rans4_Mod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1061795"/>
            <a:ext cx="1750406" cy="10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rans5_Mo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1059582"/>
            <a:ext cx="1687988" cy="106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4251" y="1174193"/>
            <a:ext cx="877291" cy="276999"/>
          </a:xfrm>
          <a:prstGeom prst="rect">
            <a:avLst/>
          </a:prstGeom>
        </p:spPr>
        <p:txBody>
          <a:bodyPr wrap="none">
            <a:spAutoFit/>
          </a:bodyPr>
          <a:lstStyle/>
          <a:p>
            <a:r>
              <a:rPr lang="en-US" altLang="zh-CN" sz="1200" dirty="0">
                <a:solidFill>
                  <a:srgbClr val="FF0000"/>
                </a:solidFill>
              </a:rPr>
              <a:t>Transition1</a:t>
            </a:r>
            <a:endParaRPr lang="zh-CN" altLang="en-US" sz="1100" dirty="0">
              <a:solidFill>
                <a:srgbClr val="FF0000"/>
              </a:solidFill>
            </a:endParaRPr>
          </a:p>
        </p:txBody>
      </p:sp>
      <p:sp>
        <p:nvSpPr>
          <p:cNvPr id="10" name="矩形 9"/>
          <p:cNvSpPr/>
          <p:nvPr/>
        </p:nvSpPr>
        <p:spPr>
          <a:xfrm>
            <a:off x="2209805" y="1109916"/>
            <a:ext cx="877291" cy="276999"/>
          </a:xfrm>
          <a:prstGeom prst="rect">
            <a:avLst/>
          </a:prstGeom>
        </p:spPr>
        <p:txBody>
          <a:bodyPr wrap="none">
            <a:spAutoFit/>
          </a:bodyPr>
          <a:lstStyle/>
          <a:p>
            <a:r>
              <a:rPr lang="en-US" altLang="zh-CN" sz="1200" dirty="0" smtClean="0">
                <a:solidFill>
                  <a:srgbClr val="FF0000"/>
                </a:solidFill>
              </a:rPr>
              <a:t>Transition2</a:t>
            </a:r>
            <a:endParaRPr lang="zh-CN" altLang="en-US" sz="1100" dirty="0">
              <a:solidFill>
                <a:srgbClr val="FF0000"/>
              </a:solidFill>
            </a:endParaRPr>
          </a:p>
        </p:txBody>
      </p:sp>
      <p:sp>
        <p:nvSpPr>
          <p:cNvPr id="11" name="矩形 10"/>
          <p:cNvSpPr/>
          <p:nvPr/>
        </p:nvSpPr>
        <p:spPr>
          <a:xfrm>
            <a:off x="3847252" y="1183451"/>
            <a:ext cx="877291" cy="276999"/>
          </a:xfrm>
          <a:prstGeom prst="rect">
            <a:avLst/>
          </a:prstGeom>
        </p:spPr>
        <p:txBody>
          <a:bodyPr wrap="none">
            <a:spAutoFit/>
          </a:bodyPr>
          <a:lstStyle/>
          <a:p>
            <a:r>
              <a:rPr lang="en-US" altLang="zh-CN" sz="1200" dirty="0" smtClean="0">
                <a:solidFill>
                  <a:srgbClr val="FF0000"/>
                </a:solidFill>
              </a:rPr>
              <a:t>Transition3</a:t>
            </a:r>
            <a:endParaRPr lang="zh-CN" altLang="en-US" sz="1100" dirty="0">
              <a:solidFill>
                <a:srgbClr val="FF0000"/>
              </a:solidFill>
            </a:endParaRPr>
          </a:p>
        </p:txBody>
      </p:sp>
      <p:sp>
        <p:nvSpPr>
          <p:cNvPr id="12" name="矩形 11"/>
          <p:cNvSpPr/>
          <p:nvPr/>
        </p:nvSpPr>
        <p:spPr>
          <a:xfrm>
            <a:off x="5637286" y="1185808"/>
            <a:ext cx="877291" cy="276999"/>
          </a:xfrm>
          <a:prstGeom prst="rect">
            <a:avLst/>
          </a:prstGeom>
        </p:spPr>
        <p:txBody>
          <a:bodyPr wrap="none">
            <a:spAutoFit/>
          </a:bodyPr>
          <a:lstStyle/>
          <a:p>
            <a:r>
              <a:rPr lang="en-US" altLang="zh-CN" sz="1200" dirty="0" smtClean="0">
                <a:solidFill>
                  <a:srgbClr val="FF0000"/>
                </a:solidFill>
              </a:rPr>
              <a:t>Transition4</a:t>
            </a:r>
            <a:endParaRPr lang="zh-CN" altLang="en-US" sz="1100" dirty="0">
              <a:solidFill>
                <a:srgbClr val="FF0000"/>
              </a:solidFill>
            </a:endParaRPr>
          </a:p>
        </p:txBody>
      </p:sp>
      <p:sp>
        <p:nvSpPr>
          <p:cNvPr id="13" name="矩形 12"/>
          <p:cNvSpPr/>
          <p:nvPr/>
        </p:nvSpPr>
        <p:spPr>
          <a:xfrm>
            <a:off x="7509773" y="1112611"/>
            <a:ext cx="877291" cy="276999"/>
          </a:xfrm>
          <a:prstGeom prst="rect">
            <a:avLst/>
          </a:prstGeom>
        </p:spPr>
        <p:txBody>
          <a:bodyPr wrap="none">
            <a:spAutoFit/>
          </a:bodyPr>
          <a:lstStyle/>
          <a:p>
            <a:r>
              <a:rPr lang="en-US" altLang="zh-CN" sz="1200" dirty="0" smtClean="0">
                <a:solidFill>
                  <a:srgbClr val="FF0000"/>
                </a:solidFill>
              </a:rPr>
              <a:t>Transition5</a:t>
            </a:r>
            <a:endParaRPr lang="zh-CN" altLang="en-US" sz="1100" dirty="0">
              <a:solidFill>
                <a:srgbClr val="FF0000"/>
              </a:solidFill>
            </a:endParaRPr>
          </a:p>
        </p:txBody>
      </p:sp>
      <p:sp>
        <p:nvSpPr>
          <p:cNvPr id="15" name="矩形 14"/>
          <p:cNvSpPr/>
          <p:nvPr/>
        </p:nvSpPr>
        <p:spPr>
          <a:xfrm>
            <a:off x="4860032" y="2187030"/>
            <a:ext cx="4067944" cy="584775"/>
          </a:xfrm>
          <a:prstGeom prst="rect">
            <a:avLst/>
          </a:prstGeom>
        </p:spPr>
        <p:txBody>
          <a:bodyPr wrap="square">
            <a:spAutoFit/>
          </a:bodyPr>
          <a:lstStyle/>
          <a:p>
            <a:pPr marL="182880" lvl="0" indent="-182880" algn="just" defTabSz="914400">
              <a:spcBef>
                <a:spcPts val="600"/>
              </a:spcBef>
              <a:buSzPct val="60000"/>
              <a:buFont typeface="Wingdings" panose="05000000000000000000" pitchFamily="2" charset="2"/>
              <a:buChar char="l"/>
            </a:pPr>
            <a:r>
              <a:rPr lang="en-US" altLang="zh-CN" sz="1600" dirty="0">
                <a:solidFill>
                  <a:srgbClr val="000099"/>
                </a:solidFill>
              </a:rPr>
              <a:t>Gate valves </a:t>
            </a:r>
            <a:r>
              <a:rPr lang="en-US" altLang="zh-CN" sz="1600" dirty="0" smtClean="0">
                <a:solidFill>
                  <a:srgbClr val="000099"/>
                </a:solidFill>
              </a:rPr>
              <a:t>and vacuum pumping ports are designed with </a:t>
            </a:r>
            <a:r>
              <a:rPr lang="en-US" altLang="zh-CN" sz="1600" dirty="0">
                <a:solidFill>
                  <a:srgbClr val="000099"/>
                </a:solidFill>
              </a:rPr>
              <a:t>RF </a:t>
            </a:r>
            <a:r>
              <a:rPr lang="en-US" altLang="zh-CN" sz="1600" dirty="0" smtClean="0">
                <a:solidFill>
                  <a:srgbClr val="000099"/>
                </a:solidFill>
              </a:rPr>
              <a:t>shielding</a:t>
            </a:r>
            <a:endParaRPr lang="en-US" altLang="zh-CN" sz="1600" dirty="0">
              <a:solidFill>
                <a:srgbClr val="000099"/>
              </a:solidFill>
            </a:endParaRPr>
          </a:p>
        </p:txBody>
      </p:sp>
      <p:pic>
        <p:nvPicPr>
          <p:cNvPr id="16" name="Picture 2" descr="VC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4236" y="2931790"/>
            <a:ext cx="2063740" cy="134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E:\Vane202011\van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2859782"/>
            <a:ext cx="1368152" cy="1625642"/>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179512" y="2187675"/>
            <a:ext cx="4608513" cy="584775"/>
          </a:xfrm>
          <a:prstGeom prst="rect">
            <a:avLst/>
          </a:prstGeom>
        </p:spPr>
        <p:txBody>
          <a:bodyPr wrap="square">
            <a:spAutoFit/>
          </a:bodyPr>
          <a:lstStyle/>
          <a:p>
            <a:pPr marL="182880" lvl="0" indent="-182880" algn="just" defTabSz="914400">
              <a:spcBef>
                <a:spcPts val="600"/>
              </a:spcBef>
              <a:buSzPct val="60000"/>
              <a:buFont typeface="Wingdings" panose="05000000000000000000" pitchFamily="2" charset="2"/>
              <a:buChar char="l"/>
            </a:pPr>
            <a:r>
              <a:rPr lang="en-US" altLang="zh-CN" sz="1600" dirty="0" smtClean="0">
                <a:solidFill>
                  <a:srgbClr val="000099"/>
                </a:solidFill>
              </a:rPr>
              <a:t>RF shielding of the flanges is optimized considering its large contribution to the impedance</a:t>
            </a:r>
            <a:endParaRPr lang="en-US" altLang="zh-CN" sz="1600" dirty="0">
              <a:solidFill>
                <a:srgbClr val="000099"/>
              </a:solidFill>
            </a:endParaRPr>
          </a:p>
        </p:txBody>
      </p:sp>
      <p:pic>
        <p:nvPicPr>
          <p:cNvPr id="27" name="图片 26"/>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36874" y="2715766"/>
            <a:ext cx="1055649" cy="1081271"/>
          </a:xfrm>
          <a:prstGeom prst="rect">
            <a:avLst/>
          </a:prstGeom>
          <a:noFill/>
          <a:ln>
            <a:noFill/>
          </a:ln>
        </p:spPr>
      </p:pic>
      <p:sp>
        <p:nvSpPr>
          <p:cNvPr id="28" name="文本框 5"/>
          <p:cNvSpPr txBox="1"/>
          <p:nvPr/>
        </p:nvSpPr>
        <p:spPr>
          <a:xfrm>
            <a:off x="1318179" y="2857541"/>
            <a:ext cx="1531188" cy="246221"/>
          </a:xfrm>
          <a:prstGeom prst="rect">
            <a:avLst/>
          </a:prstGeom>
          <a:noFill/>
        </p:spPr>
        <p:txBody>
          <a:bodyPr wrap="none" rtlCol="0">
            <a:spAutoFit/>
          </a:bodyPr>
          <a:lstStyle/>
          <a:p>
            <a:r>
              <a:rPr kumimoji="1" lang="en-US" altLang="zh-CN" sz="1000" dirty="0" smtClean="0">
                <a:latin typeface="+mj-ea"/>
                <a:ea typeface="+mj-ea"/>
              </a:rPr>
              <a:t>SSRF or BEPCII design</a:t>
            </a:r>
            <a:endParaRPr kumimoji="1" lang="zh-CN" altLang="en-US" sz="1000" dirty="0">
              <a:latin typeface="+mj-ea"/>
              <a:ea typeface="+mj-ea"/>
            </a:endParaRPr>
          </a:p>
        </p:txBody>
      </p:sp>
      <p:sp>
        <p:nvSpPr>
          <p:cNvPr id="29" name="文本框 8"/>
          <p:cNvSpPr txBox="1"/>
          <p:nvPr/>
        </p:nvSpPr>
        <p:spPr>
          <a:xfrm>
            <a:off x="1318179" y="3147533"/>
            <a:ext cx="1391728" cy="553998"/>
          </a:xfrm>
          <a:prstGeom prst="rect">
            <a:avLst/>
          </a:prstGeom>
          <a:noFill/>
        </p:spPr>
        <p:txBody>
          <a:bodyPr wrap="none" rtlCol="0">
            <a:spAutoFit/>
          </a:bodyPr>
          <a:lstStyle/>
          <a:p>
            <a:r>
              <a:rPr kumimoji="1" lang="en-US" altLang="zh-CN" sz="1000" dirty="0" smtClean="0">
                <a:latin typeface="+mj-ea"/>
                <a:ea typeface="+mj-ea"/>
              </a:rPr>
              <a:t>One cylindrical gap:</a:t>
            </a:r>
          </a:p>
          <a:p>
            <a:r>
              <a:rPr kumimoji="1" lang="en-US" altLang="zh-CN" sz="1000" dirty="0" smtClean="0">
                <a:latin typeface="+mj-ea"/>
                <a:ea typeface="+mj-ea"/>
              </a:rPr>
              <a:t>width = 1mm</a:t>
            </a:r>
          </a:p>
          <a:p>
            <a:r>
              <a:rPr kumimoji="1" lang="en-US" altLang="zh-CN" sz="1000" dirty="0">
                <a:latin typeface="+mj-ea"/>
                <a:ea typeface="+mj-ea"/>
              </a:rPr>
              <a:t>d</a:t>
            </a:r>
            <a:r>
              <a:rPr kumimoji="1" lang="en-US" altLang="zh-CN" sz="1000" dirty="0" smtClean="0">
                <a:latin typeface="+mj-ea"/>
                <a:ea typeface="+mj-ea"/>
              </a:rPr>
              <a:t>epth = 1mm</a:t>
            </a:r>
          </a:p>
        </p:txBody>
      </p:sp>
      <p:pic>
        <p:nvPicPr>
          <p:cNvPr id="31" name="Picture 3" descr="D:\搜狗高速下载\微信图片_2019041211054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03897" y="3867894"/>
            <a:ext cx="1231917" cy="923938"/>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8"/>
          <p:cNvSpPr txBox="1"/>
          <p:nvPr/>
        </p:nvSpPr>
        <p:spPr>
          <a:xfrm>
            <a:off x="1497198" y="4299942"/>
            <a:ext cx="3506850" cy="553998"/>
          </a:xfrm>
          <a:prstGeom prst="rect">
            <a:avLst/>
          </a:prstGeom>
          <a:noFill/>
        </p:spPr>
        <p:txBody>
          <a:bodyPr wrap="square" rtlCol="0">
            <a:spAutoFit/>
          </a:bodyPr>
          <a:lstStyle/>
          <a:p>
            <a:pPr algn="just"/>
            <a:r>
              <a:rPr kumimoji="1" lang="en-US" altLang="zh-CN" sz="1000" dirty="0" smtClean="0">
                <a:latin typeface="+mj-ea"/>
                <a:ea typeface="+mj-ea"/>
              </a:rPr>
              <a:t>Impedance is mainly contributed by the construction or mounting errors (which specifies the tolerance limit of ~0.1mm)</a:t>
            </a:r>
          </a:p>
        </p:txBody>
      </p:sp>
      <p:sp>
        <p:nvSpPr>
          <p:cNvPr id="30" name="右箭头 29"/>
          <p:cNvSpPr/>
          <p:nvPr/>
        </p:nvSpPr>
        <p:spPr>
          <a:xfrm rot="5400000">
            <a:off x="446841" y="3683246"/>
            <a:ext cx="279219" cy="118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3" name="Picture 2" descr="D:\New20180222\HEPS_Impedance\ConstructionError201903\Compareplots2\ImZ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5927" y="2715766"/>
            <a:ext cx="2088232" cy="156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79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Impedance bench measurements</a:t>
            </a:r>
            <a:endParaRPr lang="zh-CN" altLang="en-US" dirty="0"/>
          </a:p>
        </p:txBody>
      </p:sp>
      <p:sp>
        <p:nvSpPr>
          <p:cNvPr id="4" name="内容占位符 1"/>
          <p:cNvSpPr>
            <a:spLocks noGrp="1"/>
          </p:cNvSpPr>
          <p:nvPr>
            <p:ph idx="1"/>
          </p:nvPr>
        </p:nvSpPr>
        <p:spPr>
          <a:xfrm>
            <a:off x="467544" y="789554"/>
            <a:ext cx="8676456" cy="3797079"/>
          </a:xfrm>
        </p:spPr>
        <p:txBody>
          <a:bodyPr>
            <a:normAutofit/>
          </a:bodyPr>
          <a:lstStyle/>
          <a:p>
            <a:pPr>
              <a:spcBef>
                <a:spcPts val="300"/>
              </a:spcBef>
            </a:pPr>
            <a:r>
              <a:rPr lang="en-US" altLang="zh-CN" sz="1600" dirty="0" smtClean="0"/>
              <a:t>Coaxial wire measurement of the injection strip-line kicker</a:t>
            </a:r>
          </a:p>
          <a:p>
            <a:pPr lvl="1">
              <a:spcBef>
                <a:spcPts val="300"/>
              </a:spcBef>
            </a:pPr>
            <a:r>
              <a:rPr lang="en-US" altLang="zh-CN" sz="1400" dirty="0" smtClean="0"/>
              <a:t>Good agreement has been reached between measurements and simulations.</a:t>
            </a:r>
            <a:endParaRPr lang="en-US" altLang="zh-CN" sz="1400" dirty="0"/>
          </a:p>
          <a:p>
            <a:pPr>
              <a:spcBef>
                <a:spcPts val="300"/>
              </a:spcBef>
            </a:pPr>
            <a:endParaRPr lang="en-US" altLang="zh-CN" sz="1600" dirty="0" smtClean="0"/>
          </a:p>
          <a:p>
            <a:pPr>
              <a:spcBef>
                <a:spcPts val="300"/>
              </a:spcBef>
            </a:pPr>
            <a:endParaRPr lang="en-US" altLang="zh-CN" sz="1600" dirty="0" smtClean="0"/>
          </a:p>
          <a:p>
            <a:pPr>
              <a:spcBef>
                <a:spcPts val="300"/>
              </a:spcBef>
            </a:pPr>
            <a:endParaRPr lang="en-US" altLang="zh-CN" sz="1600" dirty="0"/>
          </a:p>
          <a:p>
            <a:pPr>
              <a:spcBef>
                <a:spcPts val="300"/>
              </a:spcBef>
            </a:pPr>
            <a:endParaRPr lang="en-US" altLang="zh-CN" sz="1600" dirty="0" smtClean="0"/>
          </a:p>
          <a:p>
            <a:pPr>
              <a:spcBef>
                <a:spcPts val="300"/>
              </a:spcBef>
            </a:pPr>
            <a:endParaRPr lang="en-US" altLang="zh-CN" sz="1600" dirty="0"/>
          </a:p>
          <a:p>
            <a:pPr>
              <a:spcBef>
                <a:spcPts val="300"/>
              </a:spcBef>
            </a:pPr>
            <a:endParaRPr lang="en-US" altLang="zh-CN" sz="1600" dirty="0" smtClean="0"/>
          </a:p>
          <a:p>
            <a:pPr>
              <a:spcBef>
                <a:spcPts val="300"/>
              </a:spcBef>
            </a:pPr>
            <a:r>
              <a:rPr lang="en-US" altLang="zh-CN" sz="1600" dirty="0" smtClean="0"/>
              <a:t>NEG coating</a:t>
            </a:r>
          </a:p>
          <a:p>
            <a:pPr lvl="1">
              <a:spcBef>
                <a:spcPts val="300"/>
              </a:spcBef>
            </a:pPr>
            <a:r>
              <a:rPr lang="en-US" altLang="zh-CN" sz="1400" dirty="0" smtClean="0"/>
              <a:t> </a:t>
            </a:r>
            <a:endParaRPr lang="zh-CN" altLang="en-US" sz="1400" dirty="0"/>
          </a:p>
        </p:txBody>
      </p:sp>
      <p:pic>
        <p:nvPicPr>
          <p:cNvPr id="5" name="Picture 2" descr="D:\New20180222\HEPS_ImpedanceMeasure\InjKickerL300mm\测量数据及图片\DataProcessing_Na\CompareSimulationAndExperiments\Compare_ReZL_8GHz_202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347614"/>
            <a:ext cx="3888432" cy="1602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708" y="1378700"/>
            <a:ext cx="261830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219822"/>
            <a:ext cx="1872208" cy="140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1391" y="3166309"/>
            <a:ext cx="2121917" cy="165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043608" y="3291830"/>
            <a:ext cx="2492034" cy="954107"/>
          </a:xfrm>
          <a:prstGeom prst="rect">
            <a:avLst/>
          </a:prstGeom>
        </p:spPr>
        <p:txBody>
          <a:bodyPr wrap="square">
            <a:spAutoFit/>
          </a:bodyPr>
          <a:lstStyle/>
          <a:p>
            <a:pPr algn="just"/>
            <a:r>
              <a:rPr lang="en-US" altLang="zh-CN" sz="1400" dirty="0" smtClean="0"/>
              <a:t>The conductivity of NEG coating is measured with resonant cavity considering different coating thickness.</a:t>
            </a:r>
            <a:endParaRPr lang="zh-CN" altLang="en-US" sz="1400" dirty="0"/>
          </a:p>
        </p:txBody>
      </p:sp>
    </p:spTree>
    <p:extLst>
      <p:ext uri="{BB962C8B-B14F-4D97-AF65-F5344CB8AC3E}">
        <p14:creationId xmlns:p14="http://schemas.microsoft.com/office/powerpoint/2010/main" val="3744819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微软雅黑" panose="020B0503020204020204" pitchFamily="34" charset="-122"/>
              </a:rPr>
              <a:t>Bunch-by-bunch feedback</a:t>
            </a:r>
            <a:endParaRPr lang="zh-CN" altLang="en-US" dirty="0"/>
          </a:p>
        </p:txBody>
      </p:sp>
      <p:sp>
        <p:nvSpPr>
          <p:cNvPr id="4" name="内容占位符 1"/>
          <p:cNvSpPr>
            <a:spLocks noGrp="1"/>
          </p:cNvSpPr>
          <p:nvPr>
            <p:ph idx="1"/>
          </p:nvPr>
        </p:nvSpPr>
        <p:spPr>
          <a:xfrm>
            <a:off x="467544" y="789554"/>
            <a:ext cx="8676456" cy="3797079"/>
          </a:xfrm>
        </p:spPr>
        <p:txBody>
          <a:bodyPr>
            <a:normAutofit/>
          </a:bodyPr>
          <a:lstStyle/>
          <a:p>
            <a:r>
              <a:rPr lang="en-US" altLang="zh-CN" sz="1600" dirty="0"/>
              <a:t>Provide the needed physical parameters for the design of BBB feedback system</a:t>
            </a:r>
          </a:p>
          <a:p>
            <a:r>
              <a:rPr lang="en-US" altLang="zh-CN" sz="1600" dirty="0"/>
              <a:t>Check the effectiveness of the designed FB system by tracking simulations</a:t>
            </a:r>
          </a:p>
        </p:txBody>
      </p:sp>
      <p:pic>
        <p:nvPicPr>
          <p:cNvPr id="22" name="内容占位符 4">
            <a:extLst>
              <a:ext uri="{FF2B5EF4-FFF2-40B4-BE49-F238E27FC236}">
                <a16:creationId xmlns="" xmlns:a16="http://schemas.microsoft.com/office/drawing/2014/main" id="{E110D648-7E66-46FD-B7C6-8F9E64871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386732"/>
            <a:ext cx="2160240" cy="1539778"/>
          </a:xfrm>
          <a:prstGeom prst="rect">
            <a:avLst/>
          </a:prstGeom>
        </p:spPr>
      </p:pic>
      <p:pic>
        <p:nvPicPr>
          <p:cNvPr id="23" name="图片 22">
            <a:extLst>
              <a:ext uri="{FF2B5EF4-FFF2-40B4-BE49-F238E27FC236}">
                <a16:creationId xmlns="" xmlns:a16="http://schemas.microsoft.com/office/drawing/2014/main" id="{DC3A1553-A06A-4290-BD03-303B7E2C4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157721"/>
            <a:ext cx="2160240" cy="1469371"/>
          </a:xfrm>
          <a:prstGeom prst="rect">
            <a:avLst/>
          </a:prstGeom>
        </p:spPr>
      </p:pic>
      <p:sp>
        <p:nvSpPr>
          <p:cNvPr id="24" name="矩形 23">
            <a:extLst>
              <a:ext uri="{FF2B5EF4-FFF2-40B4-BE49-F238E27FC236}">
                <a16:creationId xmlns="" xmlns:a16="http://schemas.microsoft.com/office/drawing/2014/main" id="{5523D46D-D26B-451F-A9C8-4E3922D6E92C}"/>
              </a:ext>
            </a:extLst>
          </p:cNvPr>
          <p:cNvSpPr/>
          <p:nvPr/>
        </p:nvSpPr>
        <p:spPr>
          <a:xfrm>
            <a:off x="755576" y="4568240"/>
            <a:ext cx="2728992" cy="276999"/>
          </a:xfrm>
          <a:prstGeom prst="rect">
            <a:avLst/>
          </a:prstGeom>
        </p:spPr>
        <p:txBody>
          <a:bodyPr wrap="squar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CBI modes vs. turns</a:t>
            </a:r>
            <a:endPar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 xmlns:a16="http://schemas.microsoft.com/office/drawing/2014/main" id="{B7979F7B-DE64-4DA8-9CF3-A621D54B88AF}"/>
              </a:ext>
            </a:extLst>
          </p:cNvPr>
          <p:cNvSpPr/>
          <p:nvPr/>
        </p:nvSpPr>
        <p:spPr>
          <a:xfrm>
            <a:off x="586969" y="2940370"/>
            <a:ext cx="2040815" cy="276999"/>
          </a:xfrm>
          <a:prstGeom prst="rect">
            <a:avLst/>
          </a:prstGeom>
        </p:spPr>
        <p:txBody>
          <a:bodyPr wrap="non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Vertical centroid vs. turns</a:t>
            </a:r>
            <a:endParaRPr lang="zh-CN" altLang="en-US" sz="1200" dirty="0"/>
          </a:p>
        </p:txBody>
      </p:sp>
      <p:grpSp>
        <p:nvGrpSpPr>
          <p:cNvPr id="2" name="组合 1"/>
          <p:cNvGrpSpPr/>
          <p:nvPr/>
        </p:nvGrpSpPr>
        <p:grpSpPr>
          <a:xfrm>
            <a:off x="5796136" y="2153312"/>
            <a:ext cx="3213240" cy="2082781"/>
            <a:chOff x="6372200" y="2108455"/>
            <a:chExt cx="4320000" cy="2870526"/>
          </a:xfrm>
        </p:grpSpPr>
        <p:pic>
          <p:nvPicPr>
            <p:cNvPr id="26" name="图片 25">
              <a:extLst>
                <a:ext uri="{FF2B5EF4-FFF2-40B4-BE49-F238E27FC236}">
                  <a16:creationId xmlns="" xmlns:a16="http://schemas.microsoft.com/office/drawing/2014/main" id="{24001854-EACE-4BC7-AB9B-40E9E70EF044}"/>
                </a:ext>
              </a:extLst>
            </p:cNvPr>
            <p:cNvPicPr>
              <a:picLocks noChangeAspect="1"/>
            </p:cNvPicPr>
            <p:nvPr/>
          </p:nvPicPr>
          <p:blipFill>
            <a:blip r:embed="rId5"/>
            <a:stretch>
              <a:fillRect/>
            </a:stretch>
          </p:blipFill>
          <p:spPr>
            <a:xfrm>
              <a:off x="6372200" y="2108455"/>
              <a:ext cx="4320000" cy="2870526"/>
            </a:xfrm>
            <a:prstGeom prst="rect">
              <a:avLst/>
            </a:prstGeom>
          </p:spPr>
        </p:pic>
        <p:cxnSp>
          <p:nvCxnSpPr>
            <p:cNvPr id="27" name="直接连接符 26">
              <a:extLst>
                <a:ext uri="{FF2B5EF4-FFF2-40B4-BE49-F238E27FC236}">
                  <a16:creationId xmlns="" xmlns:a16="http://schemas.microsoft.com/office/drawing/2014/main" id="{DD4D71F7-D1DD-41C4-BB88-28BD8FA2D740}"/>
                </a:ext>
              </a:extLst>
            </p:cNvPr>
            <p:cNvCxnSpPr/>
            <p:nvPr/>
          </p:nvCxnSpPr>
          <p:spPr>
            <a:xfrm>
              <a:off x="7092280" y="2523387"/>
              <a:ext cx="0" cy="20985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B63E2578-1A88-4A37-AA64-687955D15CE0}"/>
                </a:ext>
              </a:extLst>
            </p:cNvPr>
            <p:cNvCxnSpPr/>
            <p:nvPr/>
          </p:nvCxnSpPr>
          <p:spPr>
            <a:xfrm>
              <a:off x="9828584" y="2523387"/>
              <a:ext cx="0" cy="20985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矩形 28">
                <a:extLst>
                  <a:ext uri="{FF2B5EF4-FFF2-40B4-BE49-F238E27FC236}">
                    <a16:creationId xmlns="" xmlns:a16="http://schemas.microsoft.com/office/drawing/2014/main" id="{BBE2E790-508F-4295-A2B7-176B8C41F800}"/>
                  </a:ext>
                </a:extLst>
              </p:cNvPr>
              <p:cNvSpPr/>
              <p:nvPr/>
            </p:nvSpPr>
            <p:spPr>
              <a:xfrm>
                <a:off x="5796136" y="1589422"/>
                <a:ext cx="3506557" cy="478272"/>
              </a:xfrm>
              <a:prstGeom prst="rect">
                <a:avLst/>
              </a:prstGeom>
            </p:spPr>
            <p:txBody>
              <a:bodyPr wrap="square">
                <a:spAutoFit/>
              </a:bodyPr>
              <a:lstStyle/>
              <a:p>
                <a:pPr algn="ctr"/>
                <a:r>
                  <a:rPr lang="en-US" altLang="zh-CN"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 limit on kicker power</a:t>
                </a:r>
              </a:p>
              <a:p>
                <a:pPr algn="ctr"/>
                <a14:m>
                  <m:oMath xmlns:m="http://schemas.openxmlformats.org/officeDocument/2006/math">
                    <m:sSub>
                      <m:sSubPr>
                        <m:ctrlPr>
                          <a:rPr lang="en-US" altLang="zh-CN" sz="1200" b="1" i="1" dirty="0">
                            <a:effectLst>
                              <a:outerShdw blurRad="38100" dist="38100" dir="2700000" algn="tl">
                                <a:srgbClr val="000000">
                                  <a:alpha val="43137"/>
                                </a:srgbClr>
                              </a:outerShdw>
                            </a:effectLst>
                            <a:latin typeface="Cambria Math"/>
                            <a:ea typeface="微软雅黑" panose="020B0503020204020204" pitchFamily="34" charset="-122"/>
                          </a:rPr>
                        </m:ctrlPr>
                      </m:sSubPr>
                      <m:e>
                        <m:r>
                          <a:rPr lang="en-US" altLang="zh-CN" sz="1200" b="1" i="1" dirty="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𝑷</m:t>
                        </m:r>
                      </m:e>
                      <m:sub>
                        <m:r>
                          <a:rPr lang="en-US" altLang="zh-CN" sz="1200" b="1" i="1" dirty="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𝒑𝒆𝒂𝒌</m:t>
                        </m:r>
                      </m:sub>
                    </m:sSub>
                  </m:oMath>
                </a14:m>
                <a:r>
                  <a:rPr lang="en-US" altLang="zh-CN"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&lt; 1 kW </a:t>
                </a:r>
                <a:endParaRPr lang="zh-CN" altLang="en-US" sz="1200" b="1" dirty="0">
                  <a:latin typeface="微软雅黑" panose="020B0503020204020204" pitchFamily="34" charset="-122"/>
                  <a:ea typeface="微软雅黑" panose="020B0503020204020204" pitchFamily="34" charset="-122"/>
                </a:endParaRPr>
              </a:p>
            </p:txBody>
          </p:sp>
        </mc:Choice>
        <mc:Fallback xmlns="">
          <p:sp>
            <p:nvSpPr>
              <p:cNvPr id="29" name="矩形 28">
                <a:extLst>
                  <a:ext uri="{FF2B5EF4-FFF2-40B4-BE49-F238E27FC236}">
                    <a16:creationId xmlns:a16="http://schemas.microsoft.com/office/drawing/2014/main" xmlns:a14="http://schemas.microsoft.com/office/drawing/2010/main" xmlns="" id="{BBE2E790-508F-4295-A2B7-176B8C41F800}"/>
                  </a:ext>
                </a:extLst>
              </p:cNvPr>
              <p:cNvSpPr>
                <a:spLocks noRot="1" noChangeAspect="1" noMove="1" noResize="1" noEditPoints="1" noAdjustHandles="1" noChangeArrowheads="1" noChangeShapeType="1" noTextEdit="1"/>
              </p:cNvSpPr>
              <p:nvPr/>
            </p:nvSpPr>
            <p:spPr>
              <a:xfrm>
                <a:off x="5796136" y="1589422"/>
                <a:ext cx="3506557" cy="478272"/>
              </a:xfrm>
              <a:prstGeom prst="rect">
                <a:avLst/>
              </a:prstGeom>
              <a:blipFill rotWithShape="1">
                <a:blip r:embed="rId6"/>
                <a:stretch>
                  <a:fillRect t="-1282" b="-10256"/>
                </a:stretch>
              </a:blipFill>
            </p:spPr>
            <p:txBody>
              <a:bodyPr/>
              <a:lstStyle/>
              <a:p>
                <a:r>
                  <a:rPr lang="zh-CN" altLang="en-US">
                    <a:noFill/>
                  </a:rPr>
                  <a:t> </a:t>
                </a:r>
              </a:p>
            </p:txBody>
          </p:sp>
        </mc:Fallback>
      </mc:AlternateContent>
      <p:pic>
        <p:nvPicPr>
          <p:cNvPr id="30" name="图片 29">
            <a:extLst>
              <a:ext uri="{FF2B5EF4-FFF2-40B4-BE49-F238E27FC236}">
                <a16:creationId xmlns="" xmlns:a16="http://schemas.microsoft.com/office/drawing/2014/main" id="{25DB1DD9-BB4F-45A6-8D9C-A331B04492A3}"/>
              </a:ext>
            </a:extLst>
          </p:cNvPr>
          <p:cNvPicPr>
            <a:picLocks noChangeAspect="1"/>
          </p:cNvPicPr>
          <p:nvPr/>
        </p:nvPicPr>
        <p:blipFill>
          <a:blip r:embed="rId7"/>
          <a:stretch>
            <a:fillRect/>
          </a:stretch>
        </p:blipFill>
        <p:spPr>
          <a:xfrm>
            <a:off x="2585274" y="2067694"/>
            <a:ext cx="3283593" cy="2224510"/>
          </a:xfrm>
          <a:prstGeom prst="rect">
            <a:avLst/>
          </a:prstGeom>
        </p:spPr>
      </p:pic>
      <mc:AlternateContent xmlns:mc="http://schemas.openxmlformats.org/markup-compatibility/2006" xmlns:a14="http://schemas.microsoft.com/office/drawing/2010/main">
        <mc:Choice Requires="a14">
          <p:sp>
            <p:nvSpPr>
              <p:cNvPr id="31" name="矩形 30">
                <a:extLst>
                  <a:ext uri="{FF2B5EF4-FFF2-40B4-BE49-F238E27FC236}">
                    <a16:creationId xmlns="" xmlns:a16="http://schemas.microsoft.com/office/drawing/2014/main" id="{5711B58A-4F79-492A-8F69-58729281AF36}"/>
                  </a:ext>
                </a:extLst>
              </p:cNvPr>
              <p:cNvSpPr/>
              <p:nvPr/>
            </p:nvSpPr>
            <p:spPr>
              <a:xfrm>
                <a:off x="2195736" y="1589422"/>
                <a:ext cx="3600400" cy="478272"/>
              </a:xfrm>
              <a:prstGeom prst="rect">
                <a:avLst/>
              </a:prstGeom>
            </p:spPr>
            <p:txBody>
              <a:bodyPr wrap="square">
                <a:spAutoFit/>
              </a:bodyPr>
              <a:lstStyle/>
              <a:p>
                <a:pPr algn="ctr"/>
                <a:r>
                  <a:rPr lang="en-US" altLang="zh-CN"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w/o limit on kicker power</a:t>
                </a:r>
              </a:p>
              <a:p>
                <a:pPr algn="ctr"/>
                <a14:m>
                  <m:oMath xmlns:m="http://schemas.openxmlformats.org/officeDocument/2006/math">
                    <m:sSub>
                      <m:sSubPr>
                        <m:ctrlPr>
                          <a:rPr lang="en-US" altLang="zh-CN" sz="1200" b="1" i="1" dirty="0" smtClean="0">
                            <a:effectLst>
                              <a:outerShdw blurRad="38100" dist="38100" dir="2700000" algn="tl">
                                <a:srgbClr val="000000">
                                  <a:alpha val="43137"/>
                                </a:srgbClr>
                              </a:outerShdw>
                            </a:effectLst>
                            <a:latin typeface="Cambria Math"/>
                            <a:ea typeface="微软雅黑" panose="020B0503020204020204" pitchFamily="34" charset="-122"/>
                          </a:rPr>
                        </m:ctrlPr>
                      </m:sSubPr>
                      <m:e>
                        <m:r>
                          <a:rPr lang="en-US" altLang="zh-CN" sz="1200" b="1" i="1" dirty="0" smtClean="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𝑷</m:t>
                        </m:r>
                      </m:e>
                      <m:sub>
                        <m:r>
                          <a:rPr lang="en-US" altLang="zh-CN" sz="1200" b="1" i="1" dirty="0" smtClean="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𝒑𝒆𝒂𝒌</m:t>
                        </m:r>
                      </m:sub>
                    </m:sSub>
                  </m:oMath>
                </a14:m>
                <a:r>
                  <a:rPr lang="en-US" altLang="zh-CN"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 4.34 kW </a:t>
                </a:r>
                <a:endParaRPr lang="zh-CN" altLang="en-US" sz="1200" b="1" dirty="0">
                  <a:latin typeface="微软雅黑" panose="020B0503020204020204" pitchFamily="34" charset="-122"/>
                  <a:ea typeface="微软雅黑" panose="020B0503020204020204" pitchFamily="34" charset="-122"/>
                </a:endParaRPr>
              </a:p>
            </p:txBody>
          </p:sp>
        </mc:Choice>
        <mc:Fallback xmlns="">
          <p:sp>
            <p:nvSpPr>
              <p:cNvPr id="31" name="矩形 30">
                <a:extLst>
                  <a:ext uri="{FF2B5EF4-FFF2-40B4-BE49-F238E27FC236}">
                    <a16:creationId xmlns:a16="http://schemas.microsoft.com/office/drawing/2014/main" xmlns:a14="http://schemas.microsoft.com/office/drawing/2010/main" xmlns="" id="{5711B58A-4F79-492A-8F69-58729281AF36}"/>
                  </a:ext>
                </a:extLst>
              </p:cNvPr>
              <p:cNvSpPr>
                <a:spLocks noRot="1" noChangeAspect="1" noMove="1" noResize="1" noEditPoints="1" noAdjustHandles="1" noChangeArrowheads="1" noChangeShapeType="1" noTextEdit="1"/>
              </p:cNvSpPr>
              <p:nvPr/>
            </p:nvSpPr>
            <p:spPr>
              <a:xfrm>
                <a:off x="2195736" y="1589422"/>
                <a:ext cx="3600400" cy="478272"/>
              </a:xfrm>
              <a:prstGeom prst="rect">
                <a:avLst/>
              </a:prstGeom>
              <a:blipFill rotWithShape="1">
                <a:blip r:embed="rId8"/>
                <a:stretch>
                  <a:fillRect t="-1282" b="-10256"/>
                </a:stretch>
              </a:blipFill>
            </p:spPr>
            <p:txBody>
              <a:bodyPr/>
              <a:lstStyle/>
              <a:p>
                <a:r>
                  <a:rPr lang="zh-CN" altLang="en-US">
                    <a:noFill/>
                  </a:rPr>
                  <a:t> </a:t>
                </a:r>
              </a:p>
            </p:txBody>
          </p:sp>
        </mc:Fallback>
      </mc:AlternateContent>
      <p:cxnSp>
        <p:nvCxnSpPr>
          <p:cNvPr id="32" name="直接箭头连接符 31">
            <a:extLst>
              <a:ext uri="{FF2B5EF4-FFF2-40B4-BE49-F238E27FC236}">
                <a16:creationId xmlns="" xmlns:a16="http://schemas.microsoft.com/office/drawing/2014/main" id="{869E1006-762E-4CE8-975F-D34096EA0761}"/>
              </a:ext>
            </a:extLst>
          </p:cNvPr>
          <p:cNvCxnSpPr>
            <a:cxnSpLocks/>
          </p:cNvCxnSpPr>
          <p:nvPr/>
        </p:nvCxnSpPr>
        <p:spPr>
          <a:xfrm flipH="1" flipV="1">
            <a:off x="6386944" y="3265726"/>
            <a:ext cx="629816" cy="18028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文本框 30">
            <a:extLst>
              <a:ext uri="{FF2B5EF4-FFF2-40B4-BE49-F238E27FC236}">
                <a16:creationId xmlns="" xmlns:a16="http://schemas.microsoft.com/office/drawing/2014/main" id="{EAB7650E-5C04-492B-93A3-8DF8D7997737}"/>
              </a:ext>
            </a:extLst>
          </p:cNvPr>
          <p:cNvSpPr txBox="1"/>
          <p:nvPr/>
        </p:nvSpPr>
        <p:spPr>
          <a:xfrm>
            <a:off x="7023690" y="3287799"/>
            <a:ext cx="1224136"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on</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cxnSp>
        <p:nvCxnSpPr>
          <p:cNvPr id="34" name="直接箭头连接符 33">
            <a:extLst>
              <a:ext uri="{FF2B5EF4-FFF2-40B4-BE49-F238E27FC236}">
                <a16:creationId xmlns="" xmlns:a16="http://schemas.microsoft.com/office/drawing/2014/main" id="{C6085B1D-D9D5-4C78-9ABA-463DF839FFBF}"/>
              </a:ext>
            </a:extLst>
          </p:cNvPr>
          <p:cNvCxnSpPr>
            <a:cxnSpLocks/>
          </p:cNvCxnSpPr>
          <p:nvPr/>
        </p:nvCxnSpPr>
        <p:spPr>
          <a:xfrm>
            <a:off x="7812360" y="2671176"/>
            <a:ext cx="531543" cy="202952"/>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文本框 32">
            <a:extLst>
              <a:ext uri="{FF2B5EF4-FFF2-40B4-BE49-F238E27FC236}">
                <a16:creationId xmlns="" xmlns:a16="http://schemas.microsoft.com/office/drawing/2014/main" id="{E165ABAF-79F6-47EC-9F9A-DB869389CBB5}"/>
              </a:ext>
            </a:extLst>
          </p:cNvPr>
          <p:cNvSpPr txBox="1"/>
          <p:nvPr/>
        </p:nvSpPr>
        <p:spPr>
          <a:xfrm>
            <a:off x="7158416" y="2454376"/>
            <a:ext cx="849824"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off</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cxnSp>
        <p:nvCxnSpPr>
          <p:cNvPr id="36" name="直接箭头连接符 35">
            <a:extLst>
              <a:ext uri="{FF2B5EF4-FFF2-40B4-BE49-F238E27FC236}">
                <a16:creationId xmlns="" xmlns:a16="http://schemas.microsoft.com/office/drawing/2014/main" id="{5D3F1FE7-81CB-4A5B-9D03-AD20E175E3FC}"/>
              </a:ext>
            </a:extLst>
          </p:cNvPr>
          <p:cNvCxnSpPr>
            <a:cxnSpLocks/>
          </p:cNvCxnSpPr>
          <p:nvPr/>
        </p:nvCxnSpPr>
        <p:spPr>
          <a:xfrm flipH="1" flipV="1">
            <a:off x="3115520" y="3467456"/>
            <a:ext cx="394228" cy="160571"/>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文本框 34">
            <a:extLst>
              <a:ext uri="{FF2B5EF4-FFF2-40B4-BE49-F238E27FC236}">
                <a16:creationId xmlns="" xmlns:a16="http://schemas.microsoft.com/office/drawing/2014/main" id="{3017C594-722A-4C93-BBA3-30CCB673C7C7}"/>
              </a:ext>
            </a:extLst>
          </p:cNvPr>
          <p:cNvSpPr txBox="1"/>
          <p:nvPr/>
        </p:nvSpPr>
        <p:spPr>
          <a:xfrm>
            <a:off x="3522533" y="3496157"/>
            <a:ext cx="1224136"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on</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cxnSp>
        <p:nvCxnSpPr>
          <p:cNvPr id="38" name="直接箭头连接符 37">
            <a:extLst>
              <a:ext uri="{FF2B5EF4-FFF2-40B4-BE49-F238E27FC236}">
                <a16:creationId xmlns="" xmlns:a16="http://schemas.microsoft.com/office/drawing/2014/main" id="{20576E54-80BC-4A75-AE86-40516A39F2ED}"/>
              </a:ext>
            </a:extLst>
          </p:cNvPr>
          <p:cNvCxnSpPr>
            <a:cxnSpLocks/>
          </p:cNvCxnSpPr>
          <p:nvPr/>
        </p:nvCxnSpPr>
        <p:spPr>
          <a:xfrm>
            <a:off x="4227070" y="2874128"/>
            <a:ext cx="440397" cy="152714"/>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文本框 36">
            <a:extLst>
              <a:ext uri="{FF2B5EF4-FFF2-40B4-BE49-F238E27FC236}">
                <a16:creationId xmlns="" xmlns:a16="http://schemas.microsoft.com/office/drawing/2014/main" id="{2A1B7649-3304-4C8B-811F-8231C5D9F14D}"/>
              </a:ext>
            </a:extLst>
          </p:cNvPr>
          <p:cNvSpPr txBox="1"/>
          <p:nvPr/>
        </p:nvSpPr>
        <p:spPr>
          <a:xfrm>
            <a:off x="3602736" y="2772652"/>
            <a:ext cx="969264"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off</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 xmlns:a16="http://schemas.microsoft.com/office/drawing/2014/main" id="{C4C16F6E-FBA0-4F67-9CBA-013FCA4AA420}"/>
              </a:ext>
            </a:extLst>
          </p:cNvPr>
          <p:cNvSpPr/>
          <p:nvPr/>
        </p:nvSpPr>
        <p:spPr>
          <a:xfrm>
            <a:off x="3164840" y="4380522"/>
            <a:ext cx="2127240" cy="276999"/>
          </a:xfrm>
          <a:prstGeom prst="rect">
            <a:avLst/>
          </a:prstGeom>
          <a:solidFill>
            <a:schemeClr val="bg1"/>
          </a:solidFill>
        </p:spPr>
        <p:txBody>
          <a:bodyPr wrap="squar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Vertical centroid vs. turns</a:t>
            </a:r>
            <a:endPar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 xmlns:a16="http://schemas.microsoft.com/office/drawing/2014/main" id="{37BED69F-68D1-4A22-8C48-7474A4001234}"/>
              </a:ext>
            </a:extLst>
          </p:cNvPr>
          <p:cNvSpPr/>
          <p:nvPr/>
        </p:nvSpPr>
        <p:spPr>
          <a:xfrm>
            <a:off x="6460983" y="4382983"/>
            <a:ext cx="2127240" cy="276999"/>
          </a:xfrm>
          <a:prstGeom prst="rect">
            <a:avLst/>
          </a:prstGeom>
          <a:solidFill>
            <a:schemeClr val="bg1"/>
          </a:solidFill>
        </p:spPr>
        <p:txBody>
          <a:bodyPr wrap="squar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Vertical centroid vs. turns</a:t>
            </a:r>
            <a:endPar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079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5" y="789554"/>
            <a:ext cx="8156912" cy="3797079"/>
          </a:xfrm>
        </p:spPr>
        <p:txBody>
          <a:bodyPr>
            <a:normAutofit/>
          </a:bodyPr>
          <a:lstStyle/>
          <a:p>
            <a:pPr>
              <a:spcBef>
                <a:spcPts val="600"/>
              </a:spcBef>
            </a:pPr>
            <a:r>
              <a:rPr lang="en-US" altLang="zh-CN" sz="1800" dirty="0"/>
              <a:t>The civil construction started in June 2019, </a:t>
            </a:r>
            <a:r>
              <a:rPr lang="en-US" altLang="zh-CN" sz="1800" dirty="0" smtClean="0"/>
              <a:t>finished in Dec. 2021 </a:t>
            </a:r>
          </a:p>
          <a:p>
            <a:pPr>
              <a:spcBef>
                <a:spcPts val="600"/>
              </a:spcBef>
            </a:pPr>
            <a:endParaRPr lang="zh-CN" altLang="en-US" sz="1800" dirty="0"/>
          </a:p>
        </p:txBody>
      </p:sp>
      <p:sp>
        <p:nvSpPr>
          <p:cNvPr id="3" name="标题 2"/>
          <p:cNvSpPr>
            <a:spLocks noGrp="1"/>
          </p:cNvSpPr>
          <p:nvPr>
            <p:ph type="title"/>
          </p:nvPr>
        </p:nvSpPr>
        <p:spPr/>
        <p:txBody>
          <a:bodyPr/>
          <a:lstStyle/>
          <a:p>
            <a:r>
              <a:rPr lang="en-US" altLang="zh-CN" dirty="0" smtClean="0"/>
              <a:t>Construction status</a:t>
            </a:r>
            <a:endParaRPr lang="zh-CN" altLang="en-US" dirty="0"/>
          </a:p>
        </p:txBody>
      </p:sp>
      <p:pic>
        <p:nvPicPr>
          <p:cNvPr id="2050" name="Picture 2" descr="D:\搜狗高速下载\HEPS2021年12月.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936" y="1487834"/>
            <a:ext cx="5511360" cy="310014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012160" y="1635646"/>
            <a:ext cx="1021433" cy="338554"/>
          </a:xfrm>
          <a:prstGeom prst="rect">
            <a:avLst/>
          </a:prstGeom>
        </p:spPr>
        <p:txBody>
          <a:bodyPr wrap="none">
            <a:spAutoFit/>
          </a:bodyPr>
          <a:lstStyle/>
          <a:p>
            <a:r>
              <a:rPr lang="en-US" altLang="zh-CN" sz="1600" b="1" dirty="0" smtClean="0">
                <a:solidFill>
                  <a:srgbClr val="FF0000"/>
                </a:solidFill>
              </a:rPr>
              <a:t>Dec. 2021</a:t>
            </a:r>
            <a:endParaRPr lang="zh-CN" altLang="en-US" sz="1600" b="1" dirty="0">
              <a:solidFill>
                <a:srgbClr val="FF0000"/>
              </a:solidFill>
            </a:endParaRPr>
          </a:p>
        </p:txBody>
      </p:sp>
      <p:grpSp>
        <p:nvGrpSpPr>
          <p:cNvPr id="5" name="组合 4"/>
          <p:cNvGrpSpPr/>
          <p:nvPr/>
        </p:nvGrpSpPr>
        <p:grpSpPr>
          <a:xfrm>
            <a:off x="467544" y="1137779"/>
            <a:ext cx="7992888" cy="2118762"/>
            <a:chOff x="467544" y="1137779"/>
            <a:chExt cx="7992888" cy="2118762"/>
          </a:xfrm>
        </p:grpSpPr>
        <p:pic>
          <p:nvPicPr>
            <p:cNvPr id="7" name="Picture 6" descr="http://www.ihep.cas.cn/xwdt/gnxw/2022/202205/W0202205183678734247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36" y="1491630"/>
              <a:ext cx="2576512" cy="1764911"/>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1"/>
            <p:cNvSpPr txBox="1">
              <a:spLocks/>
            </p:cNvSpPr>
            <p:nvPr/>
          </p:nvSpPr>
          <p:spPr>
            <a:xfrm>
              <a:off x="467544" y="1137779"/>
              <a:ext cx="7992888" cy="1073931"/>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spcBef>
                  <a:spcPts val="600"/>
                </a:spcBef>
              </a:pPr>
              <a:r>
                <a:rPr lang="en-US" altLang="zh-CN" sz="1800" dirty="0" smtClean="0"/>
                <a:t>The </a:t>
              </a:r>
              <a:r>
                <a:rPr lang="en-US" altLang="zh-CN" sz="1800" dirty="0" err="1" smtClean="0"/>
                <a:t>Linac</a:t>
              </a:r>
              <a:r>
                <a:rPr lang="en-US" altLang="zh-CN" sz="1800" dirty="0" smtClean="0"/>
                <a:t> commissioning will start in August, 2022.</a:t>
              </a:r>
              <a:endParaRPr lang="en-US" sz="1800" dirty="0"/>
            </a:p>
          </p:txBody>
        </p:sp>
      </p:grpSp>
    </p:spTree>
    <p:extLst>
      <p:ext uri="{BB962C8B-B14F-4D97-AF65-F5344CB8AC3E}">
        <p14:creationId xmlns:p14="http://schemas.microsoft.com/office/powerpoint/2010/main" val="369089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Main parameters </a:t>
            </a:r>
            <a:r>
              <a:rPr lang="en-US" altLang="zh-CN" dirty="0"/>
              <a:t>and </a:t>
            </a:r>
            <a:r>
              <a:rPr lang="en-US" altLang="zh-CN" dirty="0" smtClean="0"/>
              <a:t>schematic </a:t>
            </a:r>
            <a:r>
              <a:rPr lang="en-US" altLang="zh-CN" dirty="0"/>
              <a:t>layout</a:t>
            </a:r>
            <a:endParaRPr lang="zh-CN" altLang="en-US" dirty="0"/>
          </a:p>
        </p:txBody>
      </p:sp>
      <p:graphicFrame>
        <p:nvGraphicFramePr>
          <p:cNvPr id="4" name="内容占位符 7"/>
          <p:cNvGraphicFramePr>
            <a:graphicFrameLocks/>
          </p:cNvGraphicFramePr>
          <p:nvPr>
            <p:extLst>
              <p:ext uri="{D42A27DB-BD31-4B8C-83A1-F6EECF244321}">
                <p14:modId xmlns:p14="http://schemas.microsoft.com/office/powerpoint/2010/main" val="2064506494"/>
              </p:ext>
            </p:extLst>
          </p:nvPr>
        </p:nvGraphicFramePr>
        <p:xfrm>
          <a:off x="611560" y="828697"/>
          <a:ext cx="4104456" cy="2751165"/>
        </p:xfrm>
        <a:graphic>
          <a:graphicData uri="http://schemas.openxmlformats.org/drawingml/2006/table">
            <a:tbl>
              <a:tblPr firstRow="1" bandRow="1"/>
              <a:tblGrid>
                <a:gridCol w="3146133"/>
                <a:gridCol w="958323"/>
              </a:tblGrid>
              <a:tr h="29930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US" altLang="zh-CN" sz="1400" b="0" dirty="0" smtClean="0">
                          <a:solidFill>
                            <a:srgbClr val="FFFF00"/>
                          </a:solidFill>
                        </a:rPr>
                        <a:t>Main parameters</a:t>
                      </a:r>
                      <a:endParaRPr lang="zh-CN" altLang="en-US" sz="1400" b="0" dirty="0">
                        <a:solidFill>
                          <a:srgbClr val="FFFF00"/>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US" altLang="zh-CN" sz="1400" b="0" dirty="0" smtClean="0">
                          <a:solidFill>
                            <a:srgbClr val="FFFF00"/>
                          </a:solidFill>
                        </a:rPr>
                        <a:t>Value</a:t>
                      </a:r>
                      <a:endParaRPr lang="zh-CN" altLang="en-US" sz="1400" b="0" dirty="0">
                        <a:solidFill>
                          <a:srgbClr val="FFFF00"/>
                        </a:solidFill>
                      </a:endParaRPr>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Beam</a:t>
                      </a:r>
                      <a:r>
                        <a:rPr lang="en-US" altLang="zh-CN" sz="1400" baseline="0" dirty="0" smtClean="0"/>
                        <a:t> energy [</a:t>
                      </a:r>
                      <a:r>
                        <a:rPr lang="en-US" altLang="zh-CN" sz="1400" baseline="0" dirty="0" err="1" smtClean="0"/>
                        <a:t>GeV</a:t>
                      </a:r>
                      <a:r>
                        <a:rPr lang="en-US" altLang="zh-CN" sz="1400" baseline="0" dirty="0" smtClean="0"/>
                        <a:t>]</a:t>
                      </a:r>
                      <a:endParaRPr lang="zh-CN" alt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6</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Circumference [m]</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1360.4</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err="1" smtClean="0"/>
                        <a:t>Emittance</a:t>
                      </a:r>
                      <a:r>
                        <a:rPr lang="en-US" altLang="zh-CN" sz="1400" dirty="0" smtClean="0"/>
                        <a:t> [</a:t>
                      </a:r>
                      <a:r>
                        <a:rPr lang="en-US" altLang="zh-CN" sz="1400" dirty="0" err="1" smtClean="0"/>
                        <a:t>pm.rad</a:t>
                      </a:r>
                      <a:r>
                        <a:rPr lang="en-US" altLang="zh-CN" sz="1400" dirty="0" smtClean="0"/>
                        <a:t>]</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&lt; 60</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indent="0" algn="l" defTabSz="685732" rtl="0" eaLnBrk="1" fontAlgn="auto" latinLnBrk="0" hangingPunct="1">
                        <a:lnSpc>
                          <a:spcPct val="100000"/>
                        </a:lnSpc>
                        <a:spcBef>
                          <a:spcPts val="0"/>
                        </a:spcBef>
                        <a:spcAft>
                          <a:spcPts val="0"/>
                        </a:spcAft>
                        <a:buClrTx/>
                        <a:buSzTx/>
                        <a:buFontTx/>
                        <a:buNone/>
                        <a:tabLst/>
                        <a:defRPr/>
                      </a:pPr>
                      <a:r>
                        <a:rPr lang="en-US" altLang="zh-CN" sz="1400" dirty="0" smtClean="0"/>
                        <a:t>Brightness [</a:t>
                      </a:r>
                      <a:r>
                        <a:rPr lang="en-US" altLang="zh-CN" sz="1400" dirty="0" err="1" smtClean="0"/>
                        <a:t>phs</a:t>
                      </a:r>
                      <a:r>
                        <a:rPr lang="en-US" altLang="zh-CN" sz="1400" dirty="0" smtClean="0"/>
                        <a:t>/s/mm</a:t>
                      </a:r>
                      <a:r>
                        <a:rPr lang="en-US" altLang="zh-CN" sz="1400" baseline="30000" dirty="0" smtClean="0"/>
                        <a:t>2</a:t>
                      </a:r>
                      <a:r>
                        <a:rPr lang="en-US" altLang="zh-CN" sz="1400" dirty="0" smtClean="0"/>
                        <a:t>/mrad</a:t>
                      </a:r>
                      <a:r>
                        <a:rPr lang="en-US" altLang="zh-CN" sz="1400" baseline="30000" dirty="0" smtClean="0"/>
                        <a:t>2</a:t>
                      </a:r>
                      <a:r>
                        <a:rPr lang="en-US" altLang="zh-CN" sz="1400" dirty="0" smtClean="0"/>
                        <a:t>/0.1%BW]</a:t>
                      </a:r>
                      <a:endParaRPr lang="zh-CN" altLang="en-US" sz="1400" dirty="0"/>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&gt;10</a:t>
                      </a:r>
                      <a:r>
                        <a:rPr lang="en-US" altLang="zh-CN" sz="1400" baseline="30000" dirty="0" smtClean="0"/>
                        <a:t>22</a:t>
                      </a:r>
                      <a:endParaRPr lang="zh-CN" altLang="en-US" sz="1400" baseline="30000" dirty="0"/>
                    </a:p>
                  </a:txBody>
                  <a:tcPr marL="68580" marR="68580"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Beam current [mA]</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sym typeface="Symbol" panose="05050102010706020507" pitchFamily="18" charset="2"/>
                        </a:rPr>
                        <a:t>200</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i="1" dirty="0" smtClean="0">
                          <a:sym typeface="Symbol"/>
                        </a:rPr>
                        <a:t></a:t>
                      </a:r>
                      <a:r>
                        <a:rPr lang="en-US" altLang="zh-CN" sz="1400" i="1" baseline="-25000" dirty="0" smtClean="0">
                          <a:sym typeface="Symbol"/>
                        </a:rPr>
                        <a:t>z</a:t>
                      </a:r>
                      <a:r>
                        <a:rPr lang="en-US" altLang="zh-CN" sz="1400" dirty="0" smtClean="0">
                          <a:sym typeface="Symbol"/>
                        </a:rPr>
                        <a:t> a</a:t>
                      </a:r>
                      <a:r>
                        <a:rPr lang="en-US" altLang="zh-CN" sz="1400" dirty="0" smtClean="0"/>
                        <a:t>t</a:t>
                      </a:r>
                      <a:r>
                        <a:rPr lang="en-US" altLang="zh-CN" sz="1400" baseline="0" dirty="0" smtClean="0"/>
                        <a:t> zero current W/O HRF [mm]</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4.6</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99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i="1" dirty="0" smtClean="0">
                          <a:sym typeface="Symbol"/>
                        </a:rPr>
                        <a:t></a:t>
                      </a:r>
                      <a:r>
                        <a:rPr lang="en-US" altLang="zh-CN" sz="1400" i="1" baseline="-25000" dirty="0" smtClean="0">
                          <a:sym typeface="Symbol"/>
                        </a:rPr>
                        <a:t>z</a:t>
                      </a:r>
                      <a:r>
                        <a:rPr lang="en-US" altLang="zh-CN" sz="1400" dirty="0" smtClean="0">
                          <a:sym typeface="Symbol"/>
                        </a:rPr>
                        <a:t> a</a:t>
                      </a:r>
                      <a:r>
                        <a:rPr lang="en-US" altLang="zh-CN" sz="1400" dirty="0" smtClean="0"/>
                        <a:t>t</a:t>
                      </a:r>
                      <a:r>
                        <a:rPr lang="en-US" altLang="zh-CN" sz="1400" baseline="0" dirty="0" smtClean="0"/>
                        <a:t> zero current W/ HRF [mm]</a:t>
                      </a:r>
                      <a:endParaRPr lang="zh-CN" altLang="en-US" sz="1400" dirty="0" smtClean="0"/>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US" altLang="zh-CN" sz="1400" dirty="0" smtClean="0"/>
                        <a:t>28</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35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Radiation damping time (x/y/z) [</a:t>
                      </a:r>
                      <a:r>
                        <a:rPr lang="en-US" altLang="zh-CN" sz="1400" dirty="0" err="1" smtClean="0"/>
                        <a:t>ms</a:t>
                      </a:r>
                      <a:r>
                        <a:rPr lang="en-US" altLang="zh-CN" sz="1400" dirty="0" smtClean="0"/>
                        <a:t>]</a:t>
                      </a:r>
                      <a:endParaRPr lang="zh-CN" altLang="en-US" sz="1400" dirty="0" smtClean="0"/>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r>
                        <a:rPr lang="en-US" altLang="zh-CN" sz="1400" dirty="0" smtClean="0"/>
                        <a:t>9/14/10</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pic>
        <p:nvPicPr>
          <p:cNvPr id="5" name="图片 4"/>
          <p:cNvPicPr>
            <a:picLocks noChangeAspect="1"/>
          </p:cNvPicPr>
          <p:nvPr/>
        </p:nvPicPr>
        <p:blipFill>
          <a:blip r:embed="rId3"/>
          <a:stretch>
            <a:fillRect/>
          </a:stretch>
        </p:blipFill>
        <p:spPr>
          <a:xfrm>
            <a:off x="5195001" y="1166929"/>
            <a:ext cx="3029983" cy="3061007"/>
          </a:xfrm>
          <a:prstGeom prst="rect">
            <a:avLst/>
          </a:prstGeom>
        </p:spPr>
      </p:pic>
      <p:cxnSp>
        <p:nvCxnSpPr>
          <p:cNvPr id="7" name="直接箭头连接符 6"/>
          <p:cNvCxnSpPr/>
          <p:nvPr/>
        </p:nvCxnSpPr>
        <p:spPr>
          <a:xfrm flipH="1">
            <a:off x="6211268" y="2017938"/>
            <a:ext cx="198988" cy="19145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6211268" y="1686168"/>
            <a:ext cx="133935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latin typeface="Calibri" pitchFamily="34" charset="0"/>
                <a:cs typeface="Calibri" pitchFamily="34" charset="0"/>
              </a:rPr>
              <a:t>Booster: FODO lattice,</a:t>
            </a:r>
          </a:p>
          <a:p>
            <a:r>
              <a:rPr lang="en-US" altLang="zh-CN" sz="1000" dirty="0">
                <a:latin typeface="Symbol" pitchFamily="18" charset="2"/>
                <a:cs typeface="Calibri" pitchFamily="34" charset="0"/>
              </a:rPr>
              <a:t>e</a:t>
            </a:r>
            <a:r>
              <a:rPr lang="en-US" altLang="zh-CN" sz="1000" baseline="-25000" dirty="0" smtClean="0">
                <a:latin typeface="Calibri" pitchFamily="34" charset="0"/>
                <a:cs typeface="Calibri" pitchFamily="34" charset="0"/>
              </a:rPr>
              <a:t>0</a:t>
            </a:r>
            <a:r>
              <a:rPr lang="en-US" altLang="zh-CN" sz="1000" dirty="0" smtClean="0">
                <a:latin typeface="Calibri" pitchFamily="34" charset="0"/>
                <a:cs typeface="Calibri" pitchFamily="34" charset="0"/>
              </a:rPr>
              <a:t>~ 16 nm @ 6GeV</a:t>
            </a:r>
            <a:endParaRPr lang="zh-CN" altLang="en-US" sz="1000" dirty="0">
              <a:latin typeface="Calibri" pitchFamily="34" charset="0"/>
              <a:cs typeface="Calibri" pitchFamily="34" charset="0"/>
            </a:endParaRPr>
          </a:p>
        </p:txBody>
      </p:sp>
      <p:cxnSp>
        <p:nvCxnSpPr>
          <p:cNvPr id="11" name="直接箭头连接符 10"/>
          <p:cNvCxnSpPr/>
          <p:nvPr/>
        </p:nvCxnSpPr>
        <p:spPr>
          <a:xfrm>
            <a:off x="7236232" y="1152811"/>
            <a:ext cx="72008" cy="36737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7046564" y="722573"/>
            <a:ext cx="126985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latin typeface="Calibri" pitchFamily="34" charset="0"/>
                <a:cs typeface="Calibri" pitchFamily="34" charset="0"/>
              </a:rPr>
              <a:t>Ring: 48 hybrid 7BAs,</a:t>
            </a:r>
          </a:p>
          <a:p>
            <a:r>
              <a:rPr lang="en-US" altLang="zh-CN" sz="1000" dirty="0" smtClean="0">
                <a:latin typeface="Symbol" pitchFamily="18" charset="2"/>
                <a:cs typeface="Calibri" pitchFamily="34" charset="0"/>
              </a:rPr>
              <a:t>e</a:t>
            </a:r>
            <a:r>
              <a:rPr lang="en-US" altLang="zh-CN" sz="1000" baseline="-25000" dirty="0" smtClean="0">
                <a:latin typeface="Calibri" pitchFamily="34" charset="0"/>
                <a:cs typeface="Calibri" pitchFamily="34" charset="0"/>
              </a:rPr>
              <a:t>0</a:t>
            </a:r>
            <a:r>
              <a:rPr lang="en-US" altLang="zh-CN" sz="1000" dirty="0">
                <a:latin typeface="Calibri" pitchFamily="34" charset="0"/>
                <a:cs typeface="Calibri" pitchFamily="34" charset="0"/>
              </a:rPr>
              <a:t>~ </a:t>
            </a:r>
            <a:r>
              <a:rPr lang="en-US" altLang="zh-CN" sz="1000" dirty="0" smtClean="0">
                <a:latin typeface="Calibri" pitchFamily="34" charset="0"/>
                <a:cs typeface="Calibri" pitchFamily="34" charset="0"/>
              </a:rPr>
              <a:t>34.8 pm </a:t>
            </a:r>
            <a:r>
              <a:rPr lang="en-US" altLang="zh-CN" sz="1000" dirty="0">
                <a:latin typeface="Calibri" pitchFamily="34" charset="0"/>
                <a:cs typeface="Calibri" pitchFamily="34" charset="0"/>
              </a:rPr>
              <a:t>@ </a:t>
            </a:r>
            <a:r>
              <a:rPr lang="en-US" altLang="zh-CN" sz="1000" dirty="0" smtClean="0">
                <a:latin typeface="Calibri" pitchFamily="34" charset="0"/>
                <a:cs typeface="Calibri" pitchFamily="34" charset="0"/>
              </a:rPr>
              <a:t>6GeV</a:t>
            </a:r>
            <a:endParaRPr lang="zh-CN" altLang="en-US" sz="1050" dirty="0">
              <a:latin typeface="Calibri" pitchFamily="34" charset="0"/>
              <a:cs typeface="Calibri" pitchFamily="34" charset="0"/>
            </a:endParaRPr>
          </a:p>
        </p:txBody>
      </p:sp>
      <p:cxnSp>
        <p:nvCxnSpPr>
          <p:cNvPr id="15" name="直接箭头连接符 14"/>
          <p:cNvCxnSpPr/>
          <p:nvPr/>
        </p:nvCxnSpPr>
        <p:spPr>
          <a:xfrm flipH="1">
            <a:off x="6172239" y="3121392"/>
            <a:ext cx="3729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45151" y="2963728"/>
            <a:ext cx="122963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err="1" smtClean="0">
                <a:latin typeface="Calibri" pitchFamily="34" charset="0"/>
                <a:cs typeface="Calibri" pitchFamily="34" charset="0"/>
              </a:rPr>
              <a:t>Linac</a:t>
            </a:r>
            <a:r>
              <a:rPr lang="en-US" altLang="zh-CN" sz="1000" dirty="0" smtClean="0">
                <a:latin typeface="Calibri" pitchFamily="34" charset="0"/>
                <a:cs typeface="Calibri" pitchFamily="34" charset="0"/>
              </a:rPr>
              <a:t>: 500MeV, </a:t>
            </a:r>
          </a:p>
          <a:p>
            <a:r>
              <a:rPr lang="en-US" altLang="zh-CN" sz="1000" dirty="0" smtClean="0">
                <a:latin typeface="Calibri" pitchFamily="34" charset="0"/>
                <a:cs typeface="Calibri" pitchFamily="34" charset="0"/>
              </a:rPr>
              <a:t>Mature technology</a:t>
            </a:r>
            <a:endParaRPr lang="zh-CN" altLang="en-US" sz="1000" dirty="0">
              <a:latin typeface="Calibri" pitchFamily="34" charset="0"/>
              <a:cs typeface="Calibri" pitchFamily="34" charset="0"/>
            </a:endParaRPr>
          </a:p>
        </p:txBody>
      </p:sp>
      <p:sp>
        <p:nvSpPr>
          <p:cNvPr id="19" name="矩形 18"/>
          <p:cNvSpPr/>
          <p:nvPr/>
        </p:nvSpPr>
        <p:spPr>
          <a:xfrm>
            <a:off x="5427199" y="2345586"/>
            <a:ext cx="238661" cy="579626"/>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p>
        </p:txBody>
      </p:sp>
      <p:cxnSp>
        <p:nvCxnSpPr>
          <p:cNvPr id="20" name="直接箭头连接符 19"/>
          <p:cNvCxnSpPr/>
          <p:nvPr/>
        </p:nvCxnSpPr>
        <p:spPr>
          <a:xfrm flipH="1" flipV="1">
            <a:off x="5474524" y="2944946"/>
            <a:ext cx="191336" cy="145894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9"/>
          <p:cNvSpPr txBox="1"/>
          <p:nvPr/>
        </p:nvSpPr>
        <p:spPr>
          <a:xfrm>
            <a:off x="5076056" y="4403888"/>
            <a:ext cx="2449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t>On axis swap out +     </a:t>
            </a:r>
          </a:p>
          <a:p>
            <a:r>
              <a:rPr lang="en-US" altLang="zh-CN" sz="1000" dirty="0" smtClean="0"/>
              <a:t>High energy accumulation (in booster)</a:t>
            </a:r>
            <a:endParaRPr lang="zh-CN" altLang="en-US" sz="1000" dirty="0"/>
          </a:p>
        </p:txBody>
      </p:sp>
      <p:sp>
        <p:nvSpPr>
          <p:cNvPr id="24" name="TextBox 23"/>
          <p:cNvSpPr txBox="1"/>
          <p:nvPr/>
        </p:nvSpPr>
        <p:spPr>
          <a:xfrm>
            <a:off x="6588224" y="4269745"/>
            <a:ext cx="2592288" cy="253916"/>
          </a:xfrm>
          <a:prstGeom prst="rect">
            <a:avLst/>
          </a:prstGeom>
          <a:noFill/>
        </p:spPr>
        <p:txBody>
          <a:bodyPr wrap="square" rtlCol="0">
            <a:spAutoFit/>
          </a:bodyPr>
          <a:lstStyle/>
          <a:p>
            <a:r>
              <a:rPr lang="en-US" altLang="zh-CN" sz="1050" b="1" dirty="0" smtClean="0">
                <a:latin typeface="+mj-lt"/>
              </a:rPr>
              <a:t>J</a:t>
            </a:r>
            <a:r>
              <a:rPr lang="en-US" altLang="zh-CN" sz="1050" b="1" dirty="0">
                <a:latin typeface="+mj-lt"/>
              </a:rPr>
              <a:t>. Synchrotron Rad</a:t>
            </a:r>
            <a:r>
              <a:rPr lang="en-US" altLang="zh-CN" sz="1050" b="1" dirty="0" smtClean="0">
                <a:latin typeface="+mj-lt"/>
              </a:rPr>
              <a:t>. </a:t>
            </a:r>
            <a:r>
              <a:rPr lang="en-US" altLang="zh-CN" sz="1050" b="1" dirty="0">
                <a:latin typeface="+mj-lt"/>
              </a:rPr>
              <a:t>25, </a:t>
            </a:r>
            <a:r>
              <a:rPr lang="en-US" altLang="zh-CN" sz="1050" b="1" dirty="0" smtClean="0">
                <a:latin typeface="+mj-lt"/>
              </a:rPr>
              <a:t>1611-1618 (2018)</a:t>
            </a:r>
            <a:endParaRPr lang="zh-CN" altLang="en-US" sz="1400" b="1" dirty="0"/>
          </a:p>
        </p:txBody>
      </p:sp>
      <p:sp>
        <p:nvSpPr>
          <p:cNvPr id="26" name="内容占位符 1"/>
          <p:cNvSpPr>
            <a:spLocks noGrp="1"/>
          </p:cNvSpPr>
          <p:nvPr>
            <p:ph idx="1"/>
          </p:nvPr>
        </p:nvSpPr>
        <p:spPr>
          <a:xfrm>
            <a:off x="467544" y="3651870"/>
            <a:ext cx="4752528" cy="1001829"/>
          </a:xfrm>
        </p:spPr>
        <p:txBody>
          <a:bodyPr>
            <a:normAutofit/>
          </a:bodyPr>
          <a:lstStyle/>
          <a:p>
            <a:pPr algn="just">
              <a:lnSpc>
                <a:spcPct val="110000"/>
              </a:lnSpc>
              <a:spcBef>
                <a:spcPts val="300"/>
              </a:spcBef>
            </a:pPr>
            <a:r>
              <a:rPr lang="en-US" altLang="zh-CN" sz="1500" dirty="0" smtClean="0"/>
              <a:t>Two operation scenarios</a:t>
            </a:r>
          </a:p>
          <a:p>
            <a:pPr lvl="1" algn="just">
              <a:lnSpc>
                <a:spcPct val="110000"/>
              </a:lnSpc>
              <a:spcBef>
                <a:spcPts val="300"/>
              </a:spcBef>
            </a:pPr>
            <a:r>
              <a:rPr lang="en-US" altLang="zh-CN" sz="1200" dirty="0" smtClean="0">
                <a:solidFill>
                  <a:srgbClr val="000000"/>
                </a:solidFill>
              </a:rPr>
              <a:t>High-brightness </a:t>
            </a:r>
            <a:r>
              <a:rPr lang="en-US" altLang="zh-CN" sz="1200" dirty="0">
                <a:solidFill>
                  <a:srgbClr val="000000"/>
                </a:solidFill>
              </a:rPr>
              <a:t>mode:  </a:t>
            </a:r>
            <a:r>
              <a:rPr lang="en-US" altLang="zh-CN" sz="1200" i="1" dirty="0" err="1">
                <a:solidFill>
                  <a:srgbClr val="FF6600"/>
                </a:solidFill>
              </a:rPr>
              <a:t>n</a:t>
            </a:r>
            <a:r>
              <a:rPr lang="en-US" altLang="zh-CN" sz="1200" i="1" baseline="-25000" dirty="0" err="1">
                <a:solidFill>
                  <a:srgbClr val="FF6600"/>
                </a:solidFill>
              </a:rPr>
              <a:t>b</a:t>
            </a:r>
            <a:r>
              <a:rPr lang="en-US" altLang="zh-CN" sz="1200" i="1" baseline="-25000" dirty="0">
                <a:solidFill>
                  <a:srgbClr val="FF6600"/>
                </a:solidFill>
              </a:rPr>
              <a:t> </a:t>
            </a:r>
            <a:r>
              <a:rPr lang="en-US" altLang="zh-CN" sz="1200" dirty="0">
                <a:solidFill>
                  <a:srgbClr val="FF6600"/>
                </a:solidFill>
              </a:rPr>
              <a:t>= 680 (1.3 </a:t>
            </a:r>
            <a:r>
              <a:rPr lang="en-US" altLang="zh-CN" sz="1200" dirty="0" err="1">
                <a:solidFill>
                  <a:srgbClr val="FF6600"/>
                </a:solidFill>
              </a:rPr>
              <a:t>nC</a:t>
            </a:r>
            <a:r>
              <a:rPr lang="en-US" altLang="zh-CN" sz="1200" dirty="0">
                <a:solidFill>
                  <a:srgbClr val="FF6600"/>
                </a:solidFill>
              </a:rPr>
              <a:t>/bunch, 0.3mA/bunch)</a:t>
            </a:r>
          </a:p>
          <a:p>
            <a:pPr lvl="1" algn="just">
              <a:lnSpc>
                <a:spcPct val="110000"/>
              </a:lnSpc>
              <a:spcBef>
                <a:spcPts val="300"/>
              </a:spcBef>
            </a:pPr>
            <a:r>
              <a:rPr lang="en-US" altLang="zh-CN" sz="1200" dirty="0">
                <a:solidFill>
                  <a:srgbClr val="000000"/>
                </a:solidFill>
              </a:rPr>
              <a:t>High-bunch-charge mode: </a:t>
            </a:r>
            <a:r>
              <a:rPr lang="en-US" altLang="zh-CN" sz="1200" i="1" dirty="0" err="1">
                <a:solidFill>
                  <a:srgbClr val="FF6600"/>
                </a:solidFill>
              </a:rPr>
              <a:t>n</a:t>
            </a:r>
            <a:r>
              <a:rPr lang="en-US" altLang="zh-CN" sz="1200" i="1" baseline="-25000" dirty="0" err="1">
                <a:solidFill>
                  <a:srgbClr val="FF6600"/>
                </a:solidFill>
              </a:rPr>
              <a:t>b</a:t>
            </a:r>
            <a:r>
              <a:rPr lang="en-US" altLang="zh-CN" sz="1200" i="1" baseline="-25000" dirty="0">
                <a:solidFill>
                  <a:srgbClr val="FF6600"/>
                </a:solidFill>
              </a:rPr>
              <a:t> </a:t>
            </a:r>
            <a:r>
              <a:rPr lang="en-US" altLang="zh-CN" sz="1200" dirty="0">
                <a:solidFill>
                  <a:srgbClr val="FF6600"/>
                </a:solidFill>
              </a:rPr>
              <a:t>= 63 (14.4 </a:t>
            </a:r>
            <a:r>
              <a:rPr lang="en-US" altLang="zh-CN" sz="1200" dirty="0" err="1">
                <a:solidFill>
                  <a:srgbClr val="FF6600"/>
                </a:solidFill>
              </a:rPr>
              <a:t>nC</a:t>
            </a:r>
            <a:r>
              <a:rPr lang="en-US" altLang="zh-CN" sz="1200" dirty="0">
                <a:solidFill>
                  <a:srgbClr val="FF6600"/>
                </a:solidFill>
              </a:rPr>
              <a:t>/bunch, 3.2 mA/bunch</a:t>
            </a:r>
            <a:r>
              <a:rPr lang="en-US" altLang="zh-CN" sz="1200" dirty="0" smtClean="0">
                <a:solidFill>
                  <a:srgbClr val="FF6600"/>
                </a:solidFill>
              </a:rPr>
              <a:t>)</a:t>
            </a:r>
            <a:endParaRPr lang="en-US" altLang="zh-CN" sz="1200" dirty="0">
              <a:solidFill>
                <a:srgbClr val="FF6600"/>
              </a:solidFill>
            </a:endParaRPr>
          </a:p>
        </p:txBody>
      </p:sp>
    </p:spTree>
    <p:extLst>
      <p:ext uri="{BB962C8B-B14F-4D97-AF65-F5344CB8AC3E}">
        <p14:creationId xmlns:p14="http://schemas.microsoft.com/office/powerpoint/2010/main" val="290298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Main challenges on collective effects</a:t>
            </a:r>
            <a:endParaRPr lang="zh-CN" altLang="en-US" dirty="0"/>
          </a:p>
        </p:txBody>
      </p:sp>
      <p:sp>
        <p:nvSpPr>
          <p:cNvPr id="4" name="内容占位符 1"/>
          <p:cNvSpPr>
            <a:spLocks noGrp="1"/>
          </p:cNvSpPr>
          <p:nvPr>
            <p:ph idx="1"/>
          </p:nvPr>
        </p:nvSpPr>
        <p:spPr>
          <a:xfrm>
            <a:off x="467549" y="789552"/>
            <a:ext cx="7776859" cy="1926214"/>
          </a:xfrm>
        </p:spPr>
        <p:txBody>
          <a:bodyPr>
            <a:normAutofit/>
          </a:bodyPr>
          <a:lstStyle/>
          <a:p>
            <a:pPr algn="just">
              <a:lnSpc>
                <a:spcPct val="110000"/>
              </a:lnSpc>
              <a:spcBef>
                <a:spcPts val="300"/>
              </a:spcBef>
            </a:pPr>
            <a:r>
              <a:rPr lang="en-US" altLang="zh-CN" sz="1800" dirty="0" smtClean="0"/>
              <a:t>To reach high machine performance</a:t>
            </a:r>
            <a:endParaRPr lang="en-US" altLang="zh-CN" sz="1800" dirty="0"/>
          </a:p>
          <a:p>
            <a:pPr lvl="1" algn="just">
              <a:lnSpc>
                <a:spcPct val="110000"/>
              </a:lnSpc>
              <a:spcBef>
                <a:spcPts val="1200"/>
              </a:spcBef>
            </a:pPr>
            <a:r>
              <a:rPr lang="en-US" altLang="zh-CN" sz="1600" dirty="0" smtClean="0"/>
              <a:t>High beam current</a:t>
            </a:r>
          </a:p>
          <a:p>
            <a:pPr lvl="1" algn="just">
              <a:lnSpc>
                <a:spcPct val="110000"/>
              </a:lnSpc>
              <a:spcBef>
                <a:spcPts val="1200"/>
              </a:spcBef>
            </a:pPr>
            <a:r>
              <a:rPr lang="en-US" altLang="zh-CN" sz="1600" dirty="0" smtClean="0"/>
              <a:t>Low </a:t>
            </a:r>
            <a:r>
              <a:rPr lang="en-US" altLang="zh-CN" sz="1600" dirty="0" err="1" smtClean="0"/>
              <a:t>emittance</a:t>
            </a:r>
            <a:endParaRPr lang="en-US" altLang="zh-CN" sz="1600" dirty="0" smtClean="0"/>
          </a:p>
          <a:p>
            <a:pPr lvl="1" algn="just">
              <a:lnSpc>
                <a:spcPct val="110000"/>
              </a:lnSpc>
              <a:spcBef>
                <a:spcPts val="1200"/>
              </a:spcBef>
            </a:pPr>
            <a:r>
              <a:rPr lang="en-US" altLang="zh-CN" sz="1600" dirty="0" smtClean="0"/>
              <a:t>Large number of small gap IDs</a:t>
            </a:r>
            <a:endParaRPr lang="en-US" altLang="zh-CN" sz="1600" dirty="0"/>
          </a:p>
        </p:txBody>
      </p:sp>
      <p:grpSp>
        <p:nvGrpSpPr>
          <p:cNvPr id="16" name="组合 15"/>
          <p:cNvGrpSpPr/>
          <p:nvPr/>
        </p:nvGrpSpPr>
        <p:grpSpPr>
          <a:xfrm>
            <a:off x="2771800" y="1266895"/>
            <a:ext cx="6345466" cy="1016823"/>
            <a:chOff x="2771800" y="1266895"/>
            <a:chExt cx="6345466" cy="1016823"/>
          </a:xfrm>
        </p:grpSpPr>
        <p:sp>
          <p:nvSpPr>
            <p:cNvPr id="2" name="矩形 1"/>
            <p:cNvSpPr/>
            <p:nvPr/>
          </p:nvSpPr>
          <p:spPr>
            <a:xfrm>
              <a:off x="4067944" y="1266895"/>
              <a:ext cx="2691314" cy="338554"/>
            </a:xfrm>
            <a:prstGeom prst="rect">
              <a:avLst/>
            </a:prstGeom>
          </p:spPr>
          <p:txBody>
            <a:bodyPr wrap="none">
              <a:spAutoFit/>
            </a:bodyPr>
            <a:lstStyle/>
            <a:p>
              <a:r>
                <a:rPr lang="en-US" altLang="zh-CN" sz="1600" dirty="0"/>
                <a:t>Small momentum compaction</a:t>
              </a:r>
            </a:p>
          </p:txBody>
        </p:sp>
        <p:sp>
          <p:nvSpPr>
            <p:cNvPr id="5" name="矩形 4"/>
            <p:cNvSpPr/>
            <p:nvPr/>
          </p:nvSpPr>
          <p:spPr>
            <a:xfrm>
              <a:off x="4067944" y="1698943"/>
              <a:ext cx="2358008" cy="584775"/>
            </a:xfrm>
            <a:prstGeom prst="rect">
              <a:avLst/>
            </a:prstGeom>
          </p:spPr>
          <p:txBody>
            <a:bodyPr wrap="square">
              <a:spAutoFit/>
            </a:bodyPr>
            <a:lstStyle/>
            <a:p>
              <a:r>
                <a:rPr lang="en-US" altLang="zh-CN" sz="1600" dirty="0"/>
                <a:t>Strong focusing magnet</a:t>
              </a:r>
            </a:p>
            <a:p>
              <a:r>
                <a:rPr lang="en-US" altLang="zh-CN" sz="1600" dirty="0"/>
                <a:t>Strong </a:t>
              </a:r>
              <a:r>
                <a:rPr lang="en-US" altLang="zh-CN" sz="1600" dirty="0" err="1" smtClean="0"/>
                <a:t>sextupoles</a:t>
              </a:r>
              <a:endParaRPr lang="en-US" altLang="zh-CN" sz="1600" dirty="0"/>
            </a:p>
          </p:txBody>
        </p:sp>
        <p:cxnSp>
          <p:nvCxnSpPr>
            <p:cNvPr id="7" name="直接箭头连接符 6"/>
            <p:cNvCxnSpPr>
              <a:endCxn id="2" idx="1"/>
            </p:cNvCxnSpPr>
            <p:nvPr/>
          </p:nvCxnSpPr>
          <p:spPr>
            <a:xfrm flipV="1">
              <a:off x="2771800" y="1436172"/>
              <a:ext cx="1296144" cy="3434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5" idx="1"/>
            </p:cNvCxnSpPr>
            <p:nvPr/>
          </p:nvCxnSpPr>
          <p:spPr>
            <a:xfrm>
              <a:off x="2771800" y="1851670"/>
              <a:ext cx="1296144" cy="1396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3" idx="1"/>
            </p:cNvCxnSpPr>
            <p:nvPr/>
          </p:nvCxnSpPr>
          <p:spPr>
            <a:xfrm flipV="1">
              <a:off x="6228184" y="1991330"/>
              <a:ext cx="531074"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759258" y="1698942"/>
              <a:ext cx="2358008" cy="584775"/>
            </a:xfrm>
            <a:prstGeom prst="rect">
              <a:avLst/>
            </a:prstGeom>
          </p:spPr>
          <p:txBody>
            <a:bodyPr wrap="square">
              <a:spAutoFit/>
            </a:bodyPr>
            <a:lstStyle/>
            <a:p>
              <a:r>
                <a:rPr lang="en-US" altLang="zh-CN" sz="1600" dirty="0" smtClean="0"/>
                <a:t>Small beam pipe aperture</a:t>
              </a:r>
            </a:p>
            <a:p>
              <a:r>
                <a:rPr lang="en-US" altLang="zh-CN" sz="1600" dirty="0" smtClean="0"/>
                <a:t>NEG coating</a:t>
              </a:r>
              <a:endParaRPr lang="en-US" altLang="zh-CN" sz="1600" dirty="0"/>
            </a:p>
          </p:txBody>
        </p:sp>
      </p:grpSp>
      <p:grpSp>
        <p:nvGrpSpPr>
          <p:cNvPr id="22" name="组合 21"/>
          <p:cNvGrpSpPr/>
          <p:nvPr/>
        </p:nvGrpSpPr>
        <p:grpSpPr>
          <a:xfrm>
            <a:off x="1659140" y="2519178"/>
            <a:ext cx="7128792" cy="1132692"/>
            <a:chOff x="1691680" y="2375162"/>
            <a:chExt cx="7128792" cy="1132692"/>
          </a:xfrm>
        </p:grpSpPr>
        <p:sp>
          <p:nvSpPr>
            <p:cNvPr id="17" name="内容占位符 1"/>
            <p:cNvSpPr txBox="1">
              <a:spLocks/>
            </p:cNvSpPr>
            <p:nvPr/>
          </p:nvSpPr>
          <p:spPr>
            <a:xfrm>
              <a:off x="1691680" y="2749192"/>
              <a:ext cx="7128792" cy="758662"/>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lgn="just">
                <a:lnSpc>
                  <a:spcPct val="110000"/>
                </a:lnSpc>
                <a:spcBef>
                  <a:spcPts val="300"/>
                </a:spcBef>
              </a:pPr>
              <a:r>
                <a:rPr lang="en-US" altLang="zh-CN" sz="1600" dirty="0" smtClean="0"/>
                <a:t>Increased beam coupling impedance, small obstacles become more of concern</a:t>
              </a:r>
            </a:p>
            <a:p>
              <a:pPr algn="just">
                <a:lnSpc>
                  <a:spcPct val="110000"/>
                </a:lnSpc>
                <a:spcBef>
                  <a:spcPts val="300"/>
                </a:spcBef>
              </a:pPr>
              <a:r>
                <a:rPr lang="en-US" altLang="zh-CN" sz="1600" dirty="0" smtClean="0"/>
                <a:t>The beam is more easily to be disturbed by the perturbations</a:t>
              </a:r>
            </a:p>
          </p:txBody>
        </p:sp>
        <p:sp>
          <p:nvSpPr>
            <p:cNvPr id="18" name="右箭头 17"/>
            <p:cNvSpPr/>
            <p:nvPr/>
          </p:nvSpPr>
          <p:spPr>
            <a:xfrm rot="5400000">
              <a:off x="4456772" y="2473456"/>
              <a:ext cx="41261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835696" y="3723878"/>
            <a:ext cx="5832648" cy="919391"/>
            <a:chOff x="1835696" y="3795886"/>
            <a:chExt cx="5832648" cy="919391"/>
          </a:xfrm>
        </p:grpSpPr>
        <p:sp>
          <p:nvSpPr>
            <p:cNvPr id="20" name="内容占位符 1"/>
            <p:cNvSpPr txBox="1">
              <a:spLocks/>
            </p:cNvSpPr>
            <p:nvPr/>
          </p:nvSpPr>
          <p:spPr>
            <a:xfrm>
              <a:off x="1835696" y="4227934"/>
              <a:ext cx="5832648" cy="487343"/>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r>
                <a:rPr lang="en-US" altLang="zh-CN" sz="1600" dirty="0"/>
                <a:t>The impedance and collective effects need to be carefully </a:t>
              </a:r>
              <a:r>
                <a:rPr lang="en-US" altLang="zh-CN" sz="1600" dirty="0" smtClean="0"/>
                <a:t>studied</a:t>
              </a:r>
              <a:endParaRPr lang="en-US" altLang="zh-CN" sz="1600" dirty="0"/>
            </a:p>
          </p:txBody>
        </p:sp>
        <p:sp>
          <p:nvSpPr>
            <p:cNvPr id="21" name="右箭头 20"/>
            <p:cNvSpPr/>
            <p:nvPr/>
          </p:nvSpPr>
          <p:spPr>
            <a:xfrm rot="5400000">
              <a:off x="4437702" y="3894180"/>
              <a:ext cx="41261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331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Impedance </a:t>
            </a:r>
            <a:r>
              <a:rPr lang="en-US" altLang="zh-CN" dirty="0" smtClean="0"/>
              <a:t>modeling</a:t>
            </a:r>
            <a:endParaRPr lang="en-US" altLang="zh-CN" dirty="0"/>
          </a:p>
        </p:txBody>
      </p:sp>
      <p:sp>
        <p:nvSpPr>
          <p:cNvPr id="37" name="TextBox 36"/>
          <p:cNvSpPr txBox="1"/>
          <p:nvPr/>
        </p:nvSpPr>
        <p:spPr>
          <a:xfrm>
            <a:off x="6476290" y="897564"/>
            <a:ext cx="1984142" cy="1223412"/>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Injection &amp; Extraction</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Injection, extraction kickers</a:t>
            </a:r>
          </a:p>
          <a:p>
            <a:pPr marL="80992" defTabSz="685732">
              <a:buFont typeface="Times New Roman" pitchFamily="18" charset="0"/>
              <a:buChar char="−"/>
              <a:defRPr/>
            </a:pPr>
            <a:r>
              <a:rPr lang="en-US" altLang="zh-CN" sz="1200" kern="0" dirty="0">
                <a:solidFill>
                  <a:srgbClr val="000000"/>
                </a:solidFill>
              </a:rPr>
              <a:t>Horizontal dump kicker</a:t>
            </a:r>
          </a:p>
          <a:p>
            <a:pPr marL="80992" defTabSz="685732">
              <a:buFont typeface="Times New Roman" pitchFamily="18" charset="0"/>
              <a:buChar char="−"/>
              <a:defRPr/>
            </a:pPr>
            <a:r>
              <a:rPr lang="en-US" altLang="zh-CN" sz="1200" kern="0" dirty="0">
                <a:solidFill>
                  <a:srgbClr val="000000"/>
                </a:solidFill>
              </a:rPr>
              <a:t>Vertical dump kicker</a:t>
            </a:r>
          </a:p>
          <a:p>
            <a:pPr marL="80992" defTabSz="685732">
              <a:buFont typeface="Times New Roman" pitchFamily="18" charset="0"/>
              <a:buChar char="−"/>
              <a:defRPr/>
            </a:pPr>
            <a:r>
              <a:rPr lang="en-US" altLang="zh-CN" sz="1200" kern="0" dirty="0">
                <a:solidFill>
                  <a:srgbClr val="000000"/>
                </a:solidFill>
              </a:rPr>
              <a:t>Pre-extraction kicker</a:t>
            </a:r>
          </a:p>
          <a:p>
            <a:pPr marL="80992" defTabSz="685732">
              <a:buFont typeface="Times New Roman" pitchFamily="18" charset="0"/>
              <a:buChar char="−"/>
              <a:defRPr/>
            </a:pPr>
            <a:r>
              <a:rPr lang="en-US" altLang="zh-CN" sz="1200" kern="0" dirty="0">
                <a:solidFill>
                  <a:srgbClr val="000000"/>
                </a:solidFill>
              </a:rPr>
              <a:t>Injection, extraction LSMs</a:t>
            </a:r>
          </a:p>
        </p:txBody>
      </p:sp>
      <p:sp>
        <p:nvSpPr>
          <p:cNvPr id="40" name="TextBox 39"/>
          <p:cNvSpPr txBox="1"/>
          <p:nvPr/>
        </p:nvSpPr>
        <p:spPr>
          <a:xfrm>
            <a:off x="2490684" y="900307"/>
            <a:ext cx="1821838" cy="1038746"/>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Insertion devices</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CPMU&amp;IVU</a:t>
            </a:r>
          </a:p>
          <a:p>
            <a:pPr marL="80992" defTabSz="685732">
              <a:buFont typeface="Times New Roman" pitchFamily="18" charset="0"/>
              <a:buChar char="−"/>
              <a:defRPr/>
            </a:pPr>
            <a:r>
              <a:rPr lang="en-US" altLang="zh-CN" sz="1200" kern="0" dirty="0" err="1">
                <a:solidFill>
                  <a:srgbClr val="000000"/>
                </a:solidFill>
              </a:rPr>
              <a:t>IAU&amp;Wiggler</a:t>
            </a:r>
            <a:endParaRPr lang="en-US" altLang="zh-CN" sz="1200" kern="0" dirty="0">
              <a:solidFill>
                <a:srgbClr val="000000"/>
              </a:solidFill>
            </a:endParaRPr>
          </a:p>
          <a:p>
            <a:pPr marL="80992" defTabSz="685732">
              <a:buFont typeface="Times New Roman" pitchFamily="18" charset="0"/>
              <a:buChar char="−"/>
              <a:defRPr/>
            </a:pPr>
            <a:r>
              <a:rPr lang="en-US" altLang="zh-CN" sz="1200" kern="0" dirty="0" err="1">
                <a:solidFill>
                  <a:srgbClr val="000000"/>
                </a:solidFill>
              </a:rPr>
              <a:t>Wiggler+Mango</a:t>
            </a:r>
            <a:endParaRPr lang="en-US" altLang="zh-CN" sz="1200"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Drift sections for upgrade</a:t>
            </a:r>
          </a:p>
        </p:txBody>
      </p:sp>
      <p:sp>
        <p:nvSpPr>
          <p:cNvPr id="42" name="TextBox 41"/>
          <p:cNvSpPr txBox="1"/>
          <p:nvPr/>
        </p:nvSpPr>
        <p:spPr>
          <a:xfrm>
            <a:off x="521550" y="900306"/>
            <a:ext cx="1836204" cy="854080"/>
          </a:xfrm>
          <a:prstGeom prst="rect">
            <a:avLst/>
          </a:prstGeom>
          <a:solidFill>
            <a:srgbClr val="92D050"/>
          </a:solidFill>
        </p:spPr>
        <p:txBody>
          <a:bodyPr wrap="square" lIns="68574" tIns="34289" rIns="68574" bIns="34289" rtlCol="0">
            <a:spAutoFit/>
          </a:bodyPr>
          <a:lstStyle/>
          <a:p>
            <a:pPr defTabSz="685732">
              <a:defRPr/>
            </a:pPr>
            <a:r>
              <a:rPr lang="en-US" altLang="zh-CN" sz="1500" b="1" kern="0" dirty="0">
                <a:solidFill>
                  <a:srgbClr val="000000"/>
                </a:solidFill>
              </a:rPr>
              <a:t>Resistive wall</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12 types of beam pipes with different materials and dimensions</a:t>
            </a:r>
          </a:p>
        </p:txBody>
      </p:sp>
      <p:sp>
        <p:nvSpPr>
          <p:cNvPr id="45" name="TextBox 44"/>
          <p:cNvSpPr txBox="1"/>
          <p:nvPr/>
        </p:nvSpPr>
        <p:spPr>
          <a:xfrm>
            <a:off x="4463988" y="900307"/>
            <a:ext cx="1821838" cy="1038746"/>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RF cavities</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166.6MHz RF cavities</a:t>
            </a:r>
          </a:p>
          <a:p>
            <a:pPr marL="80992" defTabSz="685732">
              <a:buFont typeface="Times New Roman" pitchFamily="18" charset="0"/>
              <a:buChar char="−"/>
              <a:defRPr/>
            </a:pPr>
            <a:r>
              <a:rPr lang="en-US" altLang="zh-CN" sz="1200" kern="0" dirty="0">
                <a:solidFill>
                  <a:srgbClr val="000000"/>
                </a:solidFill>
              </a:rPr>
              <a:t>500MHz HRF cavities</a:t>
            </a:r>
          </a:p>
          <a:p>
            <a:pPr marL="80992" defTabSz="685732">
              <a:buFont typeface="Times New Roman" pitchFamily="18" charset="0"/>
              <a:buChar char="−"/>
              <a:defRPr/>
            </a:pPr>
            <a:r>
              <a:rPr lang="en-US" altLang="zh-CN" sz="1200" kern="0" dirty="0">
                <a:solidFill>
                  <a:srgbClr val="000000"/>
                </a:solidFill>
              </a:rPr>
              <a:t>RF dampers</a:t>
            </a:r>
          </a:p>
          <a:p>
            <a:pPr marL="80992" defTabSz="685732">
              <a:buFont typeface="Times New Roman" pitchFamily="18" charset="0"/>
              <a:buChar char="−"/>
              <a:defRPr/>
            </a:pPr>
            <a:r>
              <a:rPr lang="en-US" altLang="zh-CN" sz="1200" kern="0" dirty="0">
                <a:solidFill>
                  <a:srgbClr val="000000"/>
                </a:solidFill>
              </a:rPr>
              <a:t>Drift sections for upgrade</a:t>
            </a:r>
          </a:p>
        </p:txBody>
      </p:sp>
      <p:sp>
        <p:nvSpPr>
          <p:cNvPr id="47" name="椭圆 46"/>
          <p:cNvSpPr/>
          <p:nvPr/>
        </p:nvSpPr>
        <p:spPr bwMode="auto">
          <a:xfrm>
            <a:off x="2843808" y="2514919"/>
            <a:ext cx="3024336" cy="746567"/>
          </a:xfrm>
          <a:prstGeom prst="ellipse">
            <a:avLst/>
          </a:prstGeom>
          <a:solidFill>
            <a:srgbClr val="FF9933"/>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40496" tIns="34289" rIns="40496" bIns="34289" numCol="1" rtlCol="0" anchor="t" anchorCtr="0" compatLnSpc="1">
            <a:prstTxWarp prst="textNoShape">
              <a:avLst/>
            </a:prstTxWarp>
            <a:spAutoFit/>
          </a:bodyPr>
          <a:lstStyle/>
          <a:p>
            <a:pPr marL="1191" algn="just" defTabSz="685732" fontAlgn="base">
              <a:spcBef>
                <a:spcPct val="0"/>
              </a:spcBef>
              <a:spcAft>
                <a:spcPct val="0"/>
              </a:spcAft>
              <a:defRPr/>
            </a:pPr>
            <a:r>
              <a:rPr lang="en-US" altLang="zh-CN" sz="1500" b="1" kern="0" dirty="0">
                <a:solidFill>
                  <a:srgbClr val="000000"/>
                </a:solidFill>
                <a:latin typeface="Times New Roman" pitchFamily="18" charset="0"/>
                <a:ea typeface="华文中宋" pitchFamily="2" charset="-122"/>
              </a:rPr>
              <a:t>More than 60 individual elements are modeled</a:t>
            </a:r>
            <a:endParaRPr lang="zh-CN" altLang="en-US" sz="1500" b="1" kern="0" dirty="0">
              <a:solidFill>
                <a:srgbClr val="000000"/>
              </a:solidFill>
              <a:latin typeface="Times New Roman" pitchFamily="18" charset="0"/>
              <a:ea typeface="华文中宋" pitchFamily="2" charset="-122"/>
            </a:endParaRPr>
          </a:p>
        </p:txBody>
      </p:sp>
      <p:sp>
        <p:nvSpPr>
          <p:cNvPr id="49" name="TextBox 48"/>
          <p:cNvSpPr txBox="1"/>
          <p:nvPr/>
        </p:nvSpPr>
        <p:spPr>
          <a:xfrm>
            <a:off x="506099" y="3651870"/>
            <a:ext cx="1809132" cy="669414"/>
          </a:xfrm>
          <a:prstGeom prst="rect">
            <a:avLst/>
          </a:prstGeom>
          <a:solidFill>
            <a:srgbClr val="92D050"/>
          </a:solidFill>
        </p:spPr>
        <p:txBody>
          <a:bodyPr wrap="square" lIns="68574" tIns="34289" rIns="68574" bIns="34289" rtlCol="0">
            <a:spAutoFit/>
          </a:bodyPr>
          <a:lstStyle/>
          <a:p>
            <a:pPr defTabSz="685732">
              <a:defRPr/>
            </a:pPr>
            <a:r>
              <a:rPr lang="en-US" altLang="zh-CN" sz="1500" b="1" kern="0" dirty="0">
                <a:solidFill>
                  <a:srgbClr val="000000"/>
                </a:solidFill>
              </a:rPr>
              <a:t>Mechanical system</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MASKs</a:t>
            </a:r>
          </a:p>
          <a:p>
            <a:pPr marL="80992" defTabSz="685732">
              <a:buFont typeface="Times New Roman" pitchFamily="18" charset="0"/>
              <a:buChar char="−"/>
              <a:defRPr/>
            </a:pPr>
            <a:r>
              <a:rPr lang="en-US" altLang="zh-CN" sz="1200" kern="0" dirty="0">
                <a:solidFill>
                  <a:srgbClr val="000000"/>
                </a:solidFill>
              </a:rPr>
              <a:t>Collimators</a:t>
            </a:r>
          </a:p>
        </p:txBody>
      </p:sp>
      <p:sp>
        <p:nvSpPr>
          <p:cNvPr id="51" name="TextBox 50"/>
          <p:cNvSpPr txBox="1"/>
          <p:nvPr/>
        </p:nvSpPr>
        <p:spPr>
          <a:xfrm>
            <a:off x="521554" y="2029191"/>
            <a:ext cx="1508051" cy="1408078"/>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Vacuum system</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Bellows</a:t>
            </a:r>
          </a:p>
          <a:p>
            <a:pPr marL="80992" defTabSz="685732">
              <a:buFont typeface="Times New Roman" pitchFamily="18" charset="0"/>
              <a:buChar char="−"/>
              <a:defRPr/>
            </a:pPr>
            <a:r>
              <a:rPr lang="en-US" altLang="zh-CN" sz="1200" kern="0" dirty="0">
                <a:solidFill>
                  <a:srgbClr val="000000"/>
                </a:solidFill>
              </a:rPr>
              <a:t>Flanges</a:t>
            </a:r>
          </a:p>
          <a:p>
            <a:pPr marL="80992" defTabSz="685732">
              <a:buFont typeface="Times New Roman" pitchFamily="18" charset="0"/>
              <a:buChar char="−"/>
              <a:defRPr/>
            </a:pPr>
            <a:r>
              <a:rPr lang="en-US" altLang="zh-CN" sz="1200" kern="0" dirty="0">
                <a:solidFill>
                  <a:srgbClr val="000000"/>
                </a:solidFill>
              </a:rPr>
              <a:t>Gate valve</a:t>
            </a:r>
          </a:p>
          <a:p>
            <a:pPr marL="80992" defTabSz="685732">
              <a:buFont typeface="Times New Roman" pitchFamily="18" charset="0"/>
              <a:buChar char="−"/>
              <a:defRPr/>
            </a:pPr>
            <a:r>
              <a:rPr lang="en-US" altLang="zh-CN" sz="1200" kern="0" dirty="0">
                <a:solidFill>
                  <a:srgbClr val="000000"/>
                </a:solidFill>
              </a:rPr>
              <a:t>Vacuum pump</a:t>
            </a:r>
          </a:p>
          <a:p>
            <a:pPr marL="80992" defTabSz="685732">
              <a:buFont typeface="Times New Roman" pitchFamily="18" charset="0"/>
              <a:buChar char="−"/>
              <a:defRPr/>
            </a:pPr>
            <a:r>
              <a:rPr lang="en-US" altLang="zh-CN" sz="1200" kern="0" dirty="0">
                <a:solidFill>
                  <a:srgbClr val="000000"/>
                </a:solidFill>
              </a:rPr>
              <a:t>Absorbers</a:t>
            </a:r>
          </a:p>
          <a:p>
            <a:pPr marL="80992" defTabSz="685732">
              <a:buFont typeface="Times New Roman" pitchFamily="18" charset="0"/>
              <a:buChar char="−"/>
              <a:defRPr/>
            </a:pPr>
            <a:r>
              <a:rPr lang="en-US" altLang="zh-CN" sz="1200" kern="0" dirty="0">
                <a:solidFill>
                  <a:srgbClr val="000000"/>
                </a:solidFill>
              </a:rPr>
              <a:t>Transitions</a:t>
            </a:r>
          </a:p>
        </p:txBody>
      </p:sp>
      <p:sp>
        <p:nvSpPr>
          <p:cNvPr id="53" name="TextBox 52"/>
          <p:cNvSpPr txBox="1"/>
          <p:nvPr/>
        </p:nvSpPr>
        <p:spPr>
          <a:xfrm>
            <a:off x="6392290" y="2451652"/>
            <a:ext cx="2068142" cy="1777408"/>
          </a:xfrm>
          <a:prstGeom prst="rect">
            <a:avLst/>
          </a:prstGeom>
          <a:solidFill>
            <a:srgbClr val="92D050"/>
          </a:solidFill>
        </p:spPr>
        <p:txBody>
          <a:bodyPr wrap="square" lIns="68574" tIns="34289" rIns="68574" bIns="34289" rtlCol="0">
            <a:spAutoFit/>
          </a:bodyPr>
          <a:lstStyle/>
          <a:p>
            <a:pPr defTabSz="685732">
              <a:defRPr/>
            </a:pPr>
            <a:r>
              <a:rPr lang="en-US" altLang="zh-CN" sz="1500" b="1" kern="0" dirty="0">
                <a:solidFill>
                  <a:srgbClr val="000000"/>
                </a:solidFill>
              </a:rPr>
              <a:t>Diagnostics</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BPMs</a:t>
            </a:r>
          </a:p>
          <a:p>
            <a:pPr marL="80992" defTabSz="685732">
              <a:buFont typeface="Times New Roman" pitchFamily="18" charset="0"/>
              <a:buChar char="−"/>
              <a:defRPr/>
            </a:pPr>
            <a:r>
              <a:rPr lang="en-US" altLang="zh-CN" sz="1200" kern="0" dirty="0">
                <a:solidFill>
                  <a:srgbClr val="000000"/>
                </a:solidFill>
              </a:rPr>
              <a:t>TBPMs</a:t>
            </a:r>
          </a:p>
          <a:p>
            <a:pPr marL="80992" defTabSz="685732">
              <a:buFont typeface="Times New Roman" pitchFamily="18" charset="0"/>
              <a:buChar char="−"/>
              <a:defRPr/>
            </a:pPr>
            <a:r>
              <a:rPr lang="en-US" altLang="zh-CN" sz="1200" kern="0" dirty="0">
                <a:solidFill>
                  <a:srgbClr val="000000"/>
                </a:solidFill>
              </a:rPr>
              <a:t>Vertical feedback kicker</a:t>
            </a:r>
          </a:p>
          <a:p>
            <a:pPr marL="80992" defTabSz="685732">
              <a:buFont typeface="Times New Roman" pitchFamily="18" charset="0"/>
              <a:buChar char="−"/>
              <a:defRPr/>
            </a:pPr>
            <a:r>
              <a:rPr lang="en-US" altLang="zh-CN" sz="1200" kern="0" dirty="0">
                <a:solidFill>
                  <a:srgbClr val="000000"/>
                </a:solidFill>
              </a:rPr>
              <a:t>Horizontal feedback kicker</a:t>
            </a:r>
          </a:p>
          <a:p>
            <a:pPr marL="80992" defTabSz="685732">
              <a:buFont typeface="Times New Roman" pitchFamily="18" charset="0"/>
              <a:buChar char="−"/>
              <a:defRPr/>
            </a:pPr>
            <a:r>
              <a:rPr lang="en-US" altLang="zh-CN" sz="1200" kern="0" dirty="0">
                <a:solidFill>
                  <a:srgbClr val="000000"/>
                </a:solidFill>
              </a:rPr>
              <a:t>Longitudinal feedback kicker</a:t>
            </a:r>
          </a:p>
          <a:p>
            <a:pPr marL="80992" defTabSz="685732">
              <a:buFont typeface="Times New Roman" pitchFamily="18" charset="0"/>
              <a:buChar char="−"/>
              <a:defRPr/>
            </a:pPr>
            <a:r>
              <a:rPr lang="en-US" altLang="zh-CN" sz="1200" kern="0" dirty="0">
                <a:solidFill>
                  <a:srgbClr val="000000"/>
                </a:solidFill>
              </a:rPr>
              <a:t>Tune kicker</a:t>
            </a:r>
          </a:p>
          <a:p>
            <a:pPr marL="80992" defTabSz="685732">
              <a:buFont typeface="Times New Roman" pitchFamily="18" charset="0"/>
              <a:buChar char="−"/>
              <a:defRPr/>
            </a:pPr>
            <a:r>
              <a:rPr lang="en-US" altLang="zh-CN" sz="1200" kern="0" dirty="0">
                <a:solidFill>
                  <a:srgbClr val="000000"/>
                </a:solidFill>
              </a:rPr>
              <a:t>DCCT</a:t>
            </a:r>
          </a:p>
        </p:txBody>
      </p:sp>
      <p:sp>
        <p:nvSpPr>
          <p:cNvPr id="56" name="矩形 55"/>
          <p:cNvSpPr/>
          <p:nvPr/>
        </p:nvSpPr>
        <p:spPr>
          <a:xfrm>
            <a:off x="2315234" y="3619060"/>
            <a:ext cx="4392000" cy="1184938"/>
          </a:xfrm>
          <a:prstGeom prst="rect">
            <a:avLst/>
          </a:prstGeom>
        </p:spPr>
        <p:txBody>
          <a:bodyPr wrap="square" lIns="68574" tIns="34289" rIns="68574" bIns="34289">
            <a:spAutoFit/>
          </a:bodyPr>
          <a:lstStyle/>
          <a:p>
            <a:pPr>
              <a:spcBef>
                <a:spcPts val="450"/>
              </a:spcBef>
            </a:pPr>
            <a:r>
              <a:rPr lang="en-US" altLang="zh-CN" sz="1200" dirty="0"/>
              <a:t>Longitudinal and transverse impedances are calculated with </a:t>
            </a:r>
            <a:r>
              <a:rPr lang="en-US" altLang="zh-CN" sz="1200" dirty="0" smtClean="0"/>
              <a:t>test Gaussian </a:t>
            </a:r>
            <a:r>
              <a:rPr lang="en-US" altLang="zh-CN" sz="1200" dirty="0"/>
              <a:t>beam of </a:t>
            </a:r>
            <a:r>
              <a:rPr lang="en-US" altLang="zh-CN" sz="1200" dirty="0">
                <a:sym typeface="Symbol"/>
              </a:rPr>
              <a:t></a:t>
            </a:r>
            <a:r>
              <a:rPr lang="en-US" altLang="zh-CN" sz="1200" baseline="-25000" dirty="0">
                <a:sym typeface="Symbol"/>
              </a:rPr>
              <a:t>z</a:t>
            </a:r>
            <a:r>
              <a:rPr lang="en-US" altLang="zh-CN" sz="1200" dirty="0"/>
              <a:t>=3mm</a:t>
            </a:r>
          </a:p>
          <a:p>
            <a:pPr>
              <a:spcBef>
                <a:spcPts val="450"/>
              </a:spcBef>
            </a:pPr>
            <a:r>
              <a:rPr lang="en-US" altLang="zh-CN" sz="1200" dirty="0" smtClean="0"/>
              <a:t>Analytical formulae, ABCI, CST, …</a:t>
            </a:r>
          </a:p>
          <a:p>
            <a:pPr>
              <a:spcBef>
                <a:spcPts val="450"/>
              </a:spcBef>
            </a:pPr>
            <a:r>
              <a:rPr lang="en-US" altLang="zh-CN" sz="1200" dirty="0" smtClean="0"/>
              <a:t>Used for study of collective effects and full current beam parameters</a:t>
            </a:r>
          </a:p>
          <a:p>
            <a:pPr>
              <a:spcBef>
                <a:spcPts val="450"/>
              </a:spcBef>
            </a:pPr>
            <a:r>
              <a:rPr lang="en-US" altLang="zh-CN" sz="1200" dirty="0"/>
              <a:t>Effective impedances are evaluated at </a:t>
            </a:r>
            <a:r>
              <a:rPr lang="en-US" altLang="zh-CN" sz="1200" dirty="0">
                <a:sym typeface="Symbol"/>
              </a:rPr>
              <a:t></a:t>
            </a:r>
            <a:r>
              <a:rPr lang="en-US" altLang="zh-CN" sz="1200" baseline="-25000" dirty="0">
                <a:sym typeface="Symbol"/>
              </a:rPr>
              <a:t>z</a:t>
            </a:r>
            <a:r>
              <a:rPr lang="en-US" altLang="zh-CN" sz="1200" dirty="0"/>
              <a:t>=4.6mm W/O </a:t>
            </a:r>
            <a:r>
              <a:rPr lang="en-US" altLang="zh-CN" sz="1200" dirty="0" smtClean="0"/>
              <a:t>HRF</a:t>
            </a:r>
            <a:endParaRPr lang="zh-CN" altLang="en-US" sz="1200" dirty="0"/>
          </a:p>
        </p:txBody>
      </p:sp>
      <p:cxnSp>
        <p:nvCxnSpPr>
          <p:cNvPr id="57" name="直接连接符 56"/>
          <p:cNvCxnSpPr>
            <a:endCxn id="47" idx="1"/>
          </p:cNvCxnSpPr>
          <p:nvPr/>
        </p:nvCxnSpPr>
        <p:spPr bwMode="auto">
          <a:xfrm>
            <a:off x="2029601" y="1754390"/>
            <a:ext cx="1257111" cy="869861"/>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60" name="直接连接符 59"/>
          <p:cNvCxnSpPr>
            <a:stCxn id="40" idx="2"/>
          </p:cNvCxnSpPr>
          <p:nvPr/>
        </p:nvCxnSpPr>
        <p:spPr bwMode="auto">
          <a:xfrm>
            <a:off x="3401606" y="1939057"/>
            <a:ext cx="910919" cy="575863"/>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63" name="直接连接符 62"/>
          <p:cNvCxnSpPr>
            <a:stCxn id="45" idx="2"/>
            <a:endCxn id="47" idx="0"/>
          </p:cNvCxnSpPr>
          <p:nvPr/>
        </p:nvCxnSpPr>
        <p:spPr bwMode="auto">
          <a:xfrm flipH="1">
            <a:off x="4355981" y="1939051"/>
            <a:ext cx="1018931" cy="575864"/>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66" name="直接连接符 65"/>
          <p:cNvCxnSpPr>
            <a:endCxn id="47" idx="7"/>
          </p:cNvCxnSpPr>
          <p:nvPr/>
        </p:nvCxnSpPr>
        <p:spPr bwMode="auto">
          <a:xfrm flipH="1">
            <a:off x="5425245" y="1939057"/>
            <a:ext cx="1051049" cy="685195"/>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70" name="直接连接符 69"/>
          <p:cNvCxnSpPr>
            <a:stCxn id="51" idx="3"/>
            <a:endCxn id="47" idx="2"/>
          </p:cNvCxnSpPr>
          <p:nvPr/>
        </p:nvCxnSpPr>
        <p:spPr bwMode="auto">
          <a:xfrm>
            <a:off x="2029600" y="2733230"/>
            <a:ext cx="814208" cy="154968"/>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73" name="直接连接符 72"/>
          <p:cNvCxnSpPr>
            <a:endCxn id="47" idx="3"/>
          </p:cNvCxnSpPr>
          <p:nvPr/>
        </p:nvCxnSpPr>
        <p:spPr bwMode="auto">
          <a:xfrm flipV="1">
            <a:off x="2315233" y="3152154"/>
            <a:ext cx="971480" cy="499721"/>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78" name="直接连接符 77"/>
          <p:cNvCxnSpPr>
            <a:stCxn id="47" idx="5"/>
          </p:cNvCxnSpPr>
          <p:nvPr/>
        </p:nvCxnSpPr>
        <p:spPr bwMode="auto">
          <a:xfrm>
            <a:off x="5425241" y="3152154"/>
            <a:ext cx="967050" cy="285119"/>
          </a:xfrm>
          <a:prstGeom prst="line">
            <a:avLst/>
          </a:prstGeom>
          <a:solidFill>
            <a:srgbClr val="FF0000"/>
          </a:solidFill>
          <a:ln w="38100" cap="flat" cmpd="sng" algn="ctr">
            <a:solidFill>
              <a:srgbClr val="92D050"/>
            </a:solidFill>
            <a:prstDash val="solid"/>
            <a:round/>
            <a:headEnd type="none" w="med" len="med"/>
            <a:tailEnd type="none" w="med" len="med"/>
          </a:ln>
          <a:effectLst/>
        </p:spPr>
      </p:cxnSp>
    </p:spTree>
    <p:extLst>
      <p:ext uri="{BB962C8B-B14F-4D97-AF65-F5344CB8AC3E}">
        <p14:creationId xmlns:p14="http://schemas.microsoft.com/office/powerpoint/2010/main" val="34380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 name="Picture 123" descr="D:\New20180222\HEPS_Impedance\20200820With14IDs\ImpedanceData\Longitudinal\SumZL\Separare contributionsRW\ReZ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6200" y="843239"/>
            <a:ext cx="2711136" cy="1675654"/>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D:\New20180222\HEPS_Impedance\20200820With14IDs\ImpedanceData\Longitudinal\SumZL\Separare contributionsRW\ImZ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3532" y="833612"/>
            <a:ext cx="2711136" cy="1675654"/>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D:\New20180222\HEPS_Impedance\20200820With14IDs\ImpedanceData\Vertical\SumZy\Separate contributionsRW\ReZ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3695" y="2906961"/>
            <a:ext cx="2711136" cy="1675654"/>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D:\New20180222\HEPS_Impedance\20200820With14IDs\ImpedanceData\Vertical\SumZy\Separate contributionsRW\ImZ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912321"/>
            <a:ext cx="2711136" cy="1675654"/>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1"/>
          <p:cNvSpPr>
            <a:spLocks noGrp="1"/>
          </p:cNvSpPr>
          <p:nvPr>
            <p:ph idx="1"/>
          </p:nvPr>
        </p:nvSpPr>
        <p:spPr>
          <a:xfrm>
            <a:off x="467549" y="789552"/>
            <a:ext cx="3402377" cy="4158462"/>
          </a:xfrm>
        </p:spPr>
        <p:txBody>
          <a:bodyPr>
            <a:normAutofit lnSpcReduction="10000"/>
          </a:bodyPr>
          <a:lstStyle/>
          <a:p>
            <a:pPr algn="just">
              <a:lnSpc>
                <a:spcPct val="110000"/>
              </a:lnSpc>
              <a:spcBef>
                <a:spcPts val="300"/>
              </a:spcBef>
            </a:pPr>
            <a:r>
              <a:rPr lang="en-US" altLang="zh-CN" sz="1500" dirty="0"/>
              <a:t>Beam pipes with different materials and dimensions are calculated with analytical formula of multi-layer cylindrical impedance model.</a:t>
            </a:r>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r>
              <a:rPr lang="en-US" altLang="zh-CN" sz="1500" dirty="0"/>
              <a:t>Main part of the vacuum chamber is made of copper with NEG coating, which dominates the longitudinal resistive wall impedance.</a:t>
            </a:r>
          </a:p>
          <a:p>
            <a:pPr algn="just">
              <a:lnSpc>
                <a:spcPct val="110000"/>
              </a:lnSpc>
              <a:spcBef>
                <a:spcPts val="300"/>
              </a:spcBef>
            </a:pPr>
            <a:r>
              <a:rPr lang="en-US" altLang="zh-CN" sz="1500" dirty="0"/>
              <a:t>The </a:t>
            </a:r>
            <a:r>
              <a:rPr lang="en-US" altLang="zh-CN" sz="1500" dirty="0" smtClean="0"/>
              <a:t>main vacuum chamber (NEG coated) and the small </a:t>
            </a:r>
            <a:r>
              <a:rPr lang="en-US" altLang="zh-CN" sz="1500" dirty="0"/>
              <a:t>gap IDs dominate the vertical resistive wall impedance.</a:t>
            </a:r>
            <a:endParaRPr lang="zh-CN" altLang="en-US" sz="1500" dirty="0"/>
          </a:p>
        </p:txBody>
      </p:sp>
      <p:sp>
        <p:nvSpPr>
          <p:cNvPr id="3" name="标题 2"/>
          <p:cNvSpPr>
            <a:spLocks noGrp="1"/>
          </p:cNvSpPr>
          <p:nvPr>
            <p:ph type="title"/>
          </p:nvPr>
        </p:nvSpPr>
        <p:spPr/>
        <p:txBody>
          <a:bodyPr/>
          <a:lstStyle/>
          <a:p>
            <a:r>
              <a:rPr lang="en-US" altLang="zh-CN" dirty="0" smtClean="0"/>
              <a:t>1. Resistive wall</a:t>
            </a:r>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404425956"/>
              </p:ext>
            </p:extLst>
          </p:nvPr>
        </p:nvGraphicFramePr>
        <p:xfrm>
          <a:off x="551987" y="1874617"/>
          <a:ext cx="3209925" cy="414338"/>
        </p:xfrm>
        <a:graphic>
          <a:graphicData uri="http://schemas.openxmlformats.org/presentationml/2006/ole">
            <mc:AlternateContent xmlns:mc="http://schemas.openxmlformats.org/markup-compatibility/2006">
              <mc:Choice xmlns:v="urn:schemas-microsoft-com:vml" Requires="v">
                <p:oleObj spid="_x0000_s1504" name="公式" r:id="rId8" imgW="3720960" imgH="466200" progId="Equation.3">
                  <p:embed/>
                </p:oleObj>
              </mc:Choice>
              <mc:Fallback>
                <p:oleObj name="公式" r:id="rId8" imgW="3720960" imgH="46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987" y="1874617"/>
                        <a:ext cx="3209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753731300"/>
              </p:ext>
            </p:extLst>
          </p:nvPr>
        </p:nvGraphicFramePr>
        <p:xfrm>
          <a:off x="1024663" y="2388969"/>
          <a:ext cx="2259806" cy="415528"/>
        </p:xfrm>
        <a:graphic>
          <a:graphicData uri="http://schemas.openxmlformats.org/presentationml/2006/ole">
            <mc:AlternateContent xmlns:mc="http://schemas.openxmlformats.org/markup-compatibility/2006">
              <mc:Choice xmlns:v="urn:schemas-microsoft-com:vml" Requires="v">
                <p:oleObj spid="_x0000_s1505" name="公式" r:id="rId10" imgW="2614680" imgH="466200" progId="Equation.3">
                  <p:embed/>
                </p:oleObj>
              </mc:Choice>
              <mc:Fallback>
                <p:oleObj name="公式" r:id="rId10" imgW="2614680" imgH="466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663" y="2388969"/>
                        <a:ext cx="2259806"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矩形 6"/>
          <p:cNvSpPr/>
          <p:nvPr/>
        </p:nvSpPr>
        <p:spPr>
          <a:xfrm>
            <a:off x="2013644" y="2858502"/>
            <a:ext cx="1806117" cy="242372"/>
          </a:xfrm>
          <a:prstGeom prst="rect">
            <a:avLst/>
          </a:prstGeom>
        </p:spPr>
        <p:txBody>
          <a:bodyPr wrap="none" lIns="68574" tIns="34289" rIns="68574" bIns="34289">
            <a:spAutoFit/>
          </a:bodyPr>
          <a:lstStyle/>
          <a:p>
            <a:r>
              <a:rPr lang="en-US" altLang="zh-CN" sz="1100" b="1" dirty="0"/>
              <a:t>Phys. Rev. ST-AB 10, 111003</a:t>
            </a:r>
            <a:endParaRPr lang="zh-CN" altLang="en-US" sz="1100" dirty="0"/>
          </a:p>
        </p:txBody>
      </p:sp>
      <p:sp>
        <p:nvSpPr>
          <p:cNvPr id="4" name="矩形 3"/>
          <p:cNvSpPr/>
          <p:nvPr/>
        </p:nvSpPr>
        <p:spPr>
          <a:xfrm>
            <a:off x="4283968" y="1330385"/>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3" name="矩形 12"/>
          <p:cNvSpPr/>
          <p:nvPr/>
        </p:nvSpPr>
        <p:spPr>
          <a:xfrm>
            <a:off x="6945712" y="1369100"/>
            <a:ext cx="582211" cy="338554"/>
          </a:xfrm>
          <a:prstGeom prst="rect">
            <a:avLst/>
          </a:prstGeom>
        </p:spPr>
        <p:txBody>
          <a:bodyPr wrap="none" lIns="91432" tIns="45716" rIns="91432" bIns="45716">
            <a:spAutoFit/>
          </a:bodyPr>
          <a:lstStyle/>
          <a:p>
            <a:r>
              <a:rPr lang="en-US" altLang="zh-CN" sz="1600" dirty="0" err="1">
                <a:solidFill>
                  <a:srgbClr val="FF0000"/>
                </a:solidFill>
              </a:rPr>
              <a:t>ImZL</a:t>
            </a:r>
            <a:endParaRPr lang="zh-CN" altLang="en-US" sz="1600" dirty="0">
              <a:solidFill>
                <a:srgbClr val="FF0000"/>
              </a:solidFill>
            </a:endParaRPr>
          </a:p>
        </p:txBody>
      </p:sp>
      <p:sp>
        <p:nvSpPr>
          <p:cNvPr id="14" name="矩形 13"/>
          <p:cNvSpPr/>
          <p:nvPr/>
        </p:nvSpPr>
        <p:spPr>
          <a:xfrm>
            <a:off x="4355978" y="3147814"/>
            <a:ext cx="581313" cy="338554"/>
          </a:xfrm>
          <a:prstGeom prst="rect">
            <a:avLst/>
          </a:prstGeom>
        </p:spPr>
        <p:txBody>
          <a:bodyPr wrap="none" lIns="91432" tIns="45716" rIns="91432" bIns="45716">
            <a:spAutoFit/>
          </a:bodyPr>
          <a:lstStyle/>
          <a:p>
            <a:r>
              <a:rPr lang="en-US" altLang="zh-CN" sz="1600" dirty="0" err="1">
                <a:solidFill>
                  <a:srgbClr val="FF0000"/>
                </a:solidFill>
              </a:rPr>
              <a:t>ReZy</a:t>
            </a:r>
            <a:endParaRPr lang="zh-CN" altLang="en-US" sz="1600" dirty="0">
              <a:solidFill>
                <a:srgbClr val="FF0000"/>
              </a:solidFill>
            </a:endParaRPr>
          </a:p>
        </p:txBody>
      </p:sp>
      <p:sp>
        <p:nvSpPr>
          <p:cNvPr id="15" name="矩形 14"/>
          <p:cNvSpPr/>
          <p:nvPr/>
        </p:nvSpPr>
        <p:spPr>
          <a:xfrm>
            <a:off x="7083440" y="3147814"/>
            <a:ext cx="584904" cy="338554"/>
          </a:xfrm>
          <a:prstGeom prst="rect">
            <a:avLst/>
          </a:prstGeom>
        </p:spPr>
        <p:txBody>
          <a:bodyPr wrap="none" lIns="91432" tIns="45716" rIns="91432" bIns="45716">
            <a:spAutoFit/>
          </a:bodyPr>
          <a:lstStyle/>
          <a:p>
            <a:r>
              <a:rPr lang="en-US" altLang="zh-CN" sz="1600" dirty="0" err="1">
                <a:solidFill>
                  <a:srgbClr val="FF0000"/>
                </a:solidFill>
              </a:rPr>
              <a:t>ImZy</a:t>
            </a:r>
            <a:endParaRPr lang="zh-CN" altLang="en-US" sz="1600" dirty="0">
              <a:solidFill>
                <a:srgbClr val="FF0000"/>
              </a:solidFill>
            </a:endParaRPr>
          </a:p>
        </p:txBody>
      </p:sp>
    </p:spTree>
    <p:extLst>
      <p:ext uri="{BB962C8B-B14F-4D97-AF65-F5344CB8AC3E}">
        <p14:creationId xmlns:p14="http://schemas.microsoft.com/office/powerpoint/2010/main" val="1467848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2. RF cavities</a:t>
            </a:r>
            <a:endParaRPr lang="en-US" altLang="zh-CN" dirty="0"/>
          </a:p>
        </p:txBody>
      </p:sp>
      <p:sp>
        <p:nvSpPr>
          <p:cNvPr id="9" name="矩形 8"/>
          <p:cNvSpPr/>
          <p:nvPr/>
        </p:nvSpPr>
        <p:spPr>
          <a:xfrm>
            <a:off x="5652120" y="846479"/>
            <a:ext cx="3384376" cy="2349361"/>
          </a:xfrm>
          <a:prstGeom prst="rect">
            <a:avLst/>
          </a:prstGeom>
        </p:spPr>
        <p:txBody>
          <a:bodyPr wrap="square" lIns="68580" tIns="34290" rIns="68580" bIns="34290">
            <a:spAutoFit/>
          </a:bodyPr>
          <a:lstStyle/>
          <a:p>
            <a:pPr marL="295313" indent="-214313">
              <a:spcBef>
                <a:spcPts val="450"/>
              </a:spcBef>
              <a:buFont typeface="Arial" pitchFamily="34" charset="0"/>
              <a:buChar char="•"/>
              <a:defRPr/>
            </a:pPr>
            <a:r>
              <a:rPr lang="en-US" altLang="zh-CN" sz="1600" kern="0" dirty="0" smtClean="0">
                <a:solidFill>
                  <a:srgbClr val="C00000"/>
                </a:solidFill>
              </a:rPr>
              <a:t>RF cavities show small contribution to the broadband impedances, but give dominant contribution to the loss factor.</a:t>
            </a:r>
          </a:p>
          <a:p>
            <a:pPr marL="295313" indent="-214313">
              <a:spcBef>
                <a:spcPts val="450"/>
              </a:spcBef>
              <a:buFont typeface="Arial" pitchFamily="34" charset="0"/>
              <a:buChar char="•"/>
              <a:defRPr/>
            </a:pPr>
            <a:r>
              <a:rPr lang="en-US" altLang="zh-CN" sz="1600" kern="0" dirty="0" smtClean="0">
                <a:solidFill>
                  <a:srgbClr val="C00000"/>
                </a:solidFill>
              </a:rPr>
              <a:t>The </a:t>
            </a:r>
            <a:r>
              <a:rPr lang="en-US" altLang="zh-CN" sz="1600" kern="0" dirty="0">
                <a:solidFill>
                  <a:srgbClr val="C00000"/>
                </a:solidFill>
              </a:rPr>
              <a:t>h</a:t>
            </a:r>
            <a:r>
              <a:rPr lang="en-US" altLang="zh-CN" sz="1600" kern="0" dirty="0" smtClean="0">
                <a:solidFill>
                  <a:srgbClr val="C00000"/>
                </a:solidFill>
              </a:rPr>
              <a:t>igh </a:t>
            </a:r>
            <a:r>
              <a:rPr lang="en-US" altLang="zh-CN" sz="1600" kern="0" dirty="0">
                <a:solidFill>
                  <a:srgbClr val="C00000"/>
                </a:solidFill>
              </a:rPr>
              <a:t>o</a:t>
            </a:r>
            <a:r>
              <a:rPr lang="en-US" altLang="zh-CN" sz="1600" kern="0" dirty="0" smtClean="0">
                <a:solidFill>
                  <a:srgbClr val="C00000"/>
                </a:solidFill>
              </a:rPr>
              <a:t>rder </a:t>
            </a:r>
            <a:r>
              <a:rPr lang="en-US" altLang="zh-CN" sz="1600" kern="0" dirty="0">
                <a:solidFill>
                  <a:srgbClr val="C00000"/>
                </a:solidFill>
              </a:rPr>
              <a:t>m</a:t>
            </a:r>
            <a:r>
              <a:rPr lang="en-US" altLang="zh-CN" sz="1600" kern="0" dirty="0" smtClean="0">
                <a:solidFill>
                  <a:srgbClr val="C00000"/>
                </a:solidFill>
              </a:rPr>
              <a:t>odes are damped below the threshold of synchrotron radiation damping, by introducing large aperture beam pipe and HOM dampers. </a:t>
            </a:r>
            <a:endParaRPr lang="en-US" altLang="zh-CN" sz="1600" kern="0" dirty="0">
              <a:solidFill>
                <a:srgbClr val="C00000"/>
              </a:solidFill>
            </a:endParaRPr>
          </a:p>
        </p:txBody>
      </p:sp>
      <p:pic>
        <p:nvPicPr>
          <p:cNvPr id="3074" name="Picture 2" descr="D:\New20180222\HEPS_Impedance\20200820With14IDs\ImpedanceData\Longitudinal\SumZL\Separate contributions2\1_RF cavitie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39" y="2226526"/>
            <a:ext cx="2925710" cy="180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New20180222\HEPS_Impedance\20200820With14IDs\ImpedanceData\Vertical\SumZy\Separate contributions2\1_RF cavities\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6029" y="2234601"/>
            <a:ext cx="2992115" cy="18493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表格 19"/>
          <p:cNvGraphicFramePr>
            <a:graphicFrameLocks noGrp="1"/>
          </p:cNvGraphicFramePr>
          <p:nvPr>
            <p:extLst>
              <p:ext uri="{D42A27DB-BD31-4B8C-83A1-F6EECF244321}">
                <p14:modId xmlns:p14="http://schemas.microsoft.com/office/powerpoint/2010/main" val="3009710027"/>
              </p:ext>
            </p:extLst>
          </p:nvPr>
        </p:nvGraphicFramePr>
        <p:xfrm>
          <a:off x="5757403" y="3327834"/>
          <a:ext cx="3351101" cy="777240"/>
        </p:xfrm>
        <a:graphic>
          <a:graphicData uri="http://schemas.openxmlformats.org/drawingml/2006/table">
            <a:tbl>
              <a:tblPr firstRow="1" bandRow="1">
                <a:tableStyleId>{5C22544A-7EE6-4342-B048-85BDC9FD1C3A}</a:tableStyleId>
              </a:tblPr>
              <a:tblGrid>
                <a:gridCol w="817959"/>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smtClean="0"/>
                        <a:t>RF cavities</a:t>
                      </a:r>
                      <a:endParaRPr lang="zh-CN" altLang="en-US" sz="1200" dirty="0"/>
                    </a:p>
                  </a:txBody>
                  <a:tcPr marL="68580" marR="68580" marT="34290" marB="34290"/>
                </a:tc>
                <a:tc>
                  <a:txBody>
                    <a:bodyPr/>
                    <a:lstStyle/>
                    <a:p>
                      <a:pPr algn="ctr"/>
                      <a:r>
                        <a:rPr lang="en-US" altLang="zh-CN" sz="1200" dirty="0" smtClean="0"/>
                        <a:t>22.0</a:t>
                      </a:r>
                      <a:endParaRPr lang="zh-CN" altLang="en-US" sz="1200" dirty="0"/>
                    </a:p>
                  </a:txBody>
                  <a:tcPr marL="68580" marR="68580" marT="34290" marB="34290"/>
                </a:tc>
                <a:tc>
                  <a:txBody>
                    <a:bodyPr/>
                    <a:lstStyle/>
                    <a:p>
                      <a:pPr algn="ctr"/>
                      <a:r>
                        <a:rPr lang="en-US" altLang="zh-CN" sz="1200" dirty="0" smtClean="0"/>
                        <a:t>0.3</a:t>
                      </a:r>
                      <a:endParaRPr lang="zh-CN" altLang="en-US" sz="1200" dirty="0"/>
                    </a:p>
                  </a:txBody>
                  <a:tcPr marL="68580" marR="68580" marT="34290" marB="34290"/>
                </a:tc>
                <a:tc>
                  <a:txBody>
                    <a:bodyPr/>
                    <a:lstStyle/>
                    <a:p>
                      <a:pPr algn="ctr"/>
                      <a:r>
                        <a:rPr lang="en-US" altLang="zh-CN" sz="1200" dirty="0" smtClean="0"/>
                        <a:t>0.6</a:t>
                      </a:r>
                      <a:endParaRPr lang="zh-CN" altLang="en-US" sz="1200" dirty="0"/>
                    </a:p>
                  </a:txBody>
                  <a:tcPr marL="68580" marR="68580" marT="34290" marB="34290"/>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10" name="矩形 9"/>
          <p:cNvSpPr/>
          <p:nvPr/>
        </p:nvSpPr>
        <p:spPr>
          <a:xfrm>
            <a:off x="2094847" y="2443546"/>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3" name="矩形 12"/>
          <p:cNvSpPr/>
          <p:nvPr/>
        </p:nvSpPr>
        <p:spPr>
          <a:xfrm>
            <a:off x="3570471" y="2499625"/>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
        <p:nvSpPr>
          <p:cNvPr id="14" name="内容占位符 1"/>
          <p:cNvSpPr>
            <a:spLocks noGrp="1"/>
          </p:cNvSpPr>
          <p:nvPr>
            <p:ph idx="1"/>
          </p:nvPr>
        </p:nvSpPr>
        <p:spPr>
          <a:xfrm>
            <a:off x="467545" y="862903"/>
            <a:ext cx="5256583" cy="3797079"/>
          </a:xfrm>
        </p:spPr>
        <p:txBody>
          <a:bodyPr>
            <a:normAutofit/>
          </a:bodyPr>
          <a:lstStyle/>
          <a:p>
            <a:pPr algn="just"/>
            <a:r>
              <a:rPr lang="en-US" altLang="zh-CN" sz="1800" dirty="0"/>
              <a:t>The RF system consists of 5 fundamental RF cavities at 166.6 MHz, and two harmonic RF cavities at 499.8 MHz </a:t>
            </a:r>
            <a:r>
              <a:rPr lang="en-US" altLang="zh-CN" sz="1800" dirty="0" smtClean="0"/>
              <a:t>for </a:t>
            </a:r>
            <a:r>
              <a:rPr lang="en-US" altLang="zh-CN" sz="1800" dirty="0"/>
              <a:t>bunch lengthening.</a:t>
            </a:r>
            <a:endParaRPr lang="zh-CN" altLang="en-US" sz="1800" dirty="0"/>
          </a:p>
          <a:p>
            <a:pPr algn="just">
              <a:spcBef>
                <a:spcPts val="450"/>
              </a:spcBef>
            </a:pPr>
            <a:endParaRPr lang="zh-CN" altLang="en-US" sz="1700" b="1" dirty="0"/>
          </a:p>
        </p:txBody>
      </p:sp>
    </p:spTree>
    <p:extLst>
      <p:ext uri="{BB962C8B-B14F-4D97-AF65-F5344CB8AC3E}">
        <p14:creationId xmlns:p14="http://schemas.microsoft.com/office/powerpoint/2010/main" val="3657088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内容占位符 1"/>
          <p:cNvSpPr>
            <a:spLocks noGrp="1"/>
          </p:cNvSpPr>
          <p:nvPr>
            <p:ph idx="1"/>
          </p:nvPr>
        </p:nvSpPr>
        <p:spPr>
          <a:xfrm>
            <a:off x="467545" y="789553"/>
            <a:ext cx="8156912" cy="3797079"/>
          </a:xfrm>
        </p:spPr>
        <p:txBody>
          <a:bodyPr>
            <a:normAutofit/>
          </a:bodyPr>
          <a:lstStyle/>
          <a:p>
            <a:r>
              <a:rPr lang="en-US" altLang="zh-CN" sz="1700" dirty="0"/>
              <a:t>Total of 19 IDs (11 in vacuum, 8 </a:t>
            </a:r>
            <a:r>
              <a:rPr lang="en-US" altLang="zh-CN" sz="1700" dirty="0" smtClean="0"/>
              <a:t>in air)</a:t>
            </a:r>
            <a:endParaRPr lang="en-US" altLang="zh-CN" sz="1700" dirty="0"/>
          </a:p>
          <a:p>
            <a:pPr>
              <a:spcBef>
                <a:spcPts val="450"/>
              </a:spcBef>
            </a:pPr>
            <a:endParaRPr lang="zh-CN" altLang="en-US" sz="1700" dirty="0"/>
          </a:p>
        </p:txBody>
      </p:sp>
      <p:graphicFrame>
        <p:nvGraphicFramePr>
          <p:cNvPr id="38" name="表格 37"/>
          <p:cNvGraphicFramePr>
            <a:graphicFrameLocks noGrp="1"/>
          </p:cNvGraphicFramePr>
          <p:nvPr>
            <p:extLst>
              <p:ext uri="{D42A27DB-BD31-4B8C-83A1-F6EECF244321}">
                <p14:modId xmlns:p14="http://schemas.microsoft.com/office/powerpoint/2010/main" val="3728695985"/>
              </p:ext>
            </p:extLst>
          </p:nvPr>
        </p:nvGraphicFramePr>
        <p:xfrm>
          <a:off x="5397363" y="2022094"/>
          <a:ext cx="3351101" cy="777240"/>
        </p:xfrm>
        <a:graphic>
          <a:graphicData uri="http://schemas.openxmlformats.org/drawingml/2006/table">
            <a:tbl>
              <a:tblPr firstRow="1" bandRow="1">
                <a:tableStyleId>{5C22544A-7EE6-4342-B048-85BDC9FD1C3A}</a:tableStyleId>
              </a:tblPr>
              <a:tblGrid>
                <a:gridCol w="817959"/>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smtClean="0"/>
                        <a:t>IDs</a:t>
                      </a:r>
                      <a:endParaRPr lang="zh-CN" altLang="en-US" sz="1200" dirty="0"/>
                    </a:p>
                  </a:txBody>
                  <a:tcPr marL="68580" marR="68580" marT="34290" marB="34290"/>
                </a:tc>
                <a:tc>
                  <a:txBody>
                    <a:bodyPr/>
                    <a:lstStyle/>
                    <a:p>
                      <a:pPr algn="ctr"/>
                      <a:r>
                        <a:rPr lang="en-US" altLang="zh-CN" sz="1200" dirty="0" smtClean="0"/>
                        <a:t>4.1</a:t>
                      </a:r>
                      <a:endParaRPr lang="zh-CN" altLang="en-US" sz="1200" dirty="0"/>
                    </a:p>
                  </a:txBody>
                  <a:tcPr marL="68580" marR="68580" marT="34290" marB="34290"/>
                </a:tc>
                <a:tc>
                  <a:txBody>
                    <a:bodyPr/>
                    <a:lstStyle/>
                    <a:p>
                      <a:pPr algn="ctr"/>
                      <a:r>
                        <a:rPr lang="en-US" altLang="zh-CN" sz="1200" dirty="0" smtClean="0"/>
                        <a:t>8.9</a:t>
                      </a:r>
                      <a:endParaRPr lang="zh-CN" altLang="en-US" sz="1200" dirty="0"/>
                    </a:p>
                  </a:txBody>
                  <a:tcPr marL="68580" marR="68580" marT="34290" marB="34290"/>
                </a:tc>
                <a:tc>
                  <a:txBody>
                    <a:bodyPr/>
                    <a:lstStyle/>
                    <a:p>
                      <a:pPr algn="ctr"/>
                      <a:r>
                        <a:rPr lang="en-US" altLang="zh-CN" sz="1200" dirty="0" smtClean="0"/>
                        <a:t>8.1</a:t>
                      </a:r>
                      <a:endParaRPr lang="zh-CN" altLang="en-US" sz="1200" dirty="0"/>
                    </a:p>
                  </a:txBody>
                  <a:tcPr marL="68580" marR="68580" marT="34290" marB="34290"/>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25" name="矩形 24"/>
          <p:cNvSpPr/>
          <p:nvPr/>
        </p:nvSpPr>
        <p:spPr>
          <a:xfrm>
            <a:off x="5292080" y="771550"/>
            <a:ext cx="3456384" cy="1210588"/>
          </a:xfrm>
          <a:prstGeom prst="rect">
            <a:avLst/>
          </a:prstGeom>
        </p:spPr>
        <p:txBody>
          <a:bodyPr wrap="square" lIns="68580" tIns="34290" rIns="68580" bIns="34290">
            <a:spAutoFit/>
          </a:bodyPr>
          <a:lstStyle/>
          <a:p>
            <a:pPr marL="295313" indent="-214313" algn="just">
              <a:spcBef>
                <a:spcPts val="450"/>
              </a:spcBef>
              <a:buFont typeface="Arial" pitchFamily="34" charset="0"/>
              <a:buChar char="•"/>
              <a:defRPr/>
            </a:pPr>
            <a:r>
              <a:rPr lang="en-US" altLang="zh-CN" sz="1400" kern="0" dirty="0" smtClean="0">
                <a:solidFill>
                  <a:srgbClr val="C00000"/>
                </a:solidFill>
              </a:rPr>
              <a:t>The impedances are mainly broadband.</a:t>
            </a:r>
          </a:p>
          <a:p>
            <a:pPr marL="295313" indent="-214313" algn="just">
              <a:spcBef>
                <a:spcPts val="450"/>
              </a:spcBef>
              <a:buFont typeface="Arial" pitchFamily="34" charset="0"/>
              <a:buChar char="•"/>
              <a:defRPr/>
            </a:pPr>
            <a:r>
              <a:rPr lang="en-US" altLang="zh-CN" sz="1400" kern="0" dirty="0" smtClean="0">
                <a:solidFill>
                  <a:srgbClr val="C00000"/>
                </a:solidFill>
              </a:rPr>
              <a:t>The geometrical impedance contribute approximately 10% of the total transverse kick factor, and ~5% in the longitudinal plane.</a:t>
            </a:r>
          </a:p>
        </p:txBody>
      </p:sp>
      <p:pic>
        <p:nvPicPr>
          <p:cNvPr id="4098" name="Picture 2" descr="D:\New20180222\HEPS_Impedance\20200820With14IDs\ImpedanceData\Longitudinal\SumZL\Separate contributions2\6_ID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55845"/>
            <a:ext cx="2452668" cy="15159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New20180222\HEPS_Impedance\20200820With14IDs\ImpedanceData\Vertical\SumZy\Separate contributions2\6_IDs\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042213"/>
            <a:ext cx="2474724" cy="1529537"/>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3065196" y="1080313"/>
            <a:ext cx="216024" cy="1408707"/>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1" name="矩形 10"/>
          <p:cNvSpPr/>
          <p:nvPr/>
        </p:nvSpPr>
        <p:spPr>
          <a:xfrm>
            <a:off x="1979712" y="1203598"/>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4" name="矩形 13"/>
          <p:cNvSpPr/>
          <p:nvPr/>
        </p:nvSpPr>
        <p:spPr>
          <a:xfrm>
            <a:off x="3670864" y="1098018"/>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pic>
        <p:nvPicPr>
          <p:cNvPr id="17" name="图片 16"/>
          <p:cNvPicPr>
            <a:picLocks noChangeAspect="1"/>
          </p:cNvPicPr>
          <p:nvPr/>
        </p:nvPicPr>
        <p:blipFill>
          <a:blip r:embed="rId5"/>
          <a:stretch>
            <a:fillRect/>
          </a:stretch>
        </p:blipFill>
        <p:spPr>
          <a:xfrm>
            <a:off x="395824" y="2803812"/>
            <a:ext cx="2592000" cy="992074"/>
          </a:xfrm>
          <a:prstGeom prst="rect">
            <a:avLst/>
          </a:prstGeom>
        </p:spPr>
      </p:pic>
      <p:pic>
        <p:nvPicPr>
          <p:cNvPr id="18" name="Picture 2" descr="CPMU_ReZ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284" y="2633382"/>
            <a:ext cx="2178788" cy="152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23528" y="4155926"/>
            <a:ext cx="4752528" cy="438582"/>
          </a:xfrm>
          <a:prstGeom prst="rect">
            <a:avLst/>
          </a:prstGeom>
        </p:spPr>
        <p:txBody>
          <a:bodyPr wrap="square" lIns="68580" tIns="34290" rIns="68580" bIns="34290">
            <a:spAutoFit/>
          </a:bodyPr>
          <a:lstStyle/>
          <a:p>
            <a:pPr marL="171450" indent="-171450">
              <a:buFont typeface="Arial" pitchFamily="34" charset="0"/>
              <a:buChar char="•"/>
            </a:pPr>
            <a:r>
              <a:rPr lang="en-US" altLang="zh-CN" sz="1200" kern="0" dirty="0" smtClean="0"/>
              <a:t>Longitudinal </a:t>
            </a:r>
            <a:r>
              <a:rPr lang="en-US" altLang="zh-CN" sz="1200" kern="0" dirty="0"/>
              <a:t>resonance </a:t>
            </a:r>
            <a:r>
              <a:rPr lang="en-US" altLang="zh-CN" sz="1200" kern="0" dirty="0" smtClean="0"/>
              <a:t>at 2.1GHz due to the poor contact at both end of the shielding foil </a:t>
            </a:r>
            <a:r>
              <a:rPr lang="en-US" altLang="zh-CN" sz="1200" kern="0" dirty="0" smtClean="0">
                <a:sym typeface="Symbol"/>
              </a:rPr>
              <a:t> </a:t>
            </a:r>
            <a:r>
              <a:rPr lang="en-US" altLang="zh-CN" sz="1200" kern="0" dirty="0" smtClean="0"/>
              <a:t>mitigated </a:t>
            </a:r>
            <a:r>
              <a:rPr lang="en-US" altLang="zh-CN" sz="1200" kern="0" dirty="0"/>
              <a:t>with improved electrical contact</a:t>
            </a:r>
            <a:r>
              <a:rPr lang="en-US" altLang="zh-CN" sz="1200" kern="0" dirty="0" smtClean="0"/>
              <a:t>.</a:t>
            </a:r>
          </a:p>
        </p:txBody>
      </p:sp>
      <p:sp>
        <p:nvSpPr>
          <p:cNvPr id="20" name="标题 2"/>
          <p:cNvSpPr>
            <a:spLocks noGrp="1"/>
          </p:cNvSpPr>
          <p:nvPr>
            <p:ph type="title"/>
          </p:nvPr>
        </p:nvSpPr>
        <p:spPr>
          <a:xfrm>
            <a:off x="1168978" y="79017"/>
            <a:ext cx="7886700" cy="497681"/>
          </a:xfrm>
        </p:spPr>
        <p:txBody>
          <a:bodyPr/>
          <a:lstStyle/>
          <a:p>
            <a:r>
              <a:rPr lang="en-US" altLang="zh-CN" dirty="0" smtClean="0"/>
              <a:t>3. Insertion devices</a:t>
            </a:r>
            <a:endParaRPr lang="en-US" altLang="zh-CN" dirty="0"/>
          </a:p>
        </p:txBody>
      </p:sp>
      <p:pic>
        <p:nvPicPr>
          <p:cNvPr id="21" name="图片 20">
            <a:extLst>
              <a:ext uri="{FF2B5EF4-FFF2-40B4-BE49-F238E27FC236}">
                <a16:creationId xmlns="" xmlns:a16="http://schemas.microsoft.com/office/drawing/2014/main" id="{B7BC8458-2035-413B-8D75-6925FF752C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2923771"/>
            <a:ext cx="1407009" cy="1117365"/>
          </a:xfrm>
          <a:prstGeom prst="rect">
            <a:avLst/>
          </a:prstGeom>
        </p:spPr>
      </p:pic>
      <p:sp>
        <p:nvSpPr>
          <p:cNvPr id="6" name="矩形 5"/>
          <p:cNvSpPr/>
          <p:nvPr/>
        </p:nvSpPr>
        <p:spPr>
          <a:xfrm>
            <a:off x="5187182" y="4083918"/>
            <a:ext cx="3924000" cy="646331"/>
          </a:xfrm>
          <a:prstGeom prst="rect">
            <a:avLst/>
          </a:prstGeom>
        </p:spPr>
        <p:txBody>
          <a:bodyPr wrap="square">
            <a:spAutoFit/>
          </a:bodyPr>
          <a:lstStyle/>
          <a:p>
            <a:pPr marL="171450" lvl="0" indent="-171450">
              <a:buFont typeface="Arial" pitchFamily="34" charset="0"/>
              <a:buChar char="•"/>
            </a:pPr>
            <a:r>
              <a:rPr lang="en-US" altLang="zh-CN" sz="1200" kern="0" dirty="0">
                <a:solidFill>
                  <a:srgbClr val="000000"/>
                </a:solidFill>
              </a:rPr>
              <a:t>Strong vertical resonances at around 100 MHz inside the vacuum tank  with magnetic </a:t>
            </a:r>
            <a:r>
              <a:rPr lang="en-US" altLang="zh-CN" sz="1200" kern="0" dirty="0" smtClean="0">
                <a:solidFill>
                  <a:srgbClr val="000000"/>
                </a:solidFill>
              </a:rPr>
              <a:t>poles </a:t>
            </a:r>
            <a:r>
              <a:rPr lang="en-US" altLang="zh-CN" sz="1200" kern="0" dirty="0" smtClean="0">
                <a:sym typeface="Symbol"/>
              </a:rPr>
              <a:t>Mode damping with ferrite blocks, as proposed in SPEAR3, is considered.</a:t>
            </a:r>
            <a:endParaRPr lang="en-US" altLang="zh-CN" sz="1200" kern="0" dirty="0">
              <a:solidFill>
                <a:srgbClr val="000000"/>
              </a:solidFill>
            </a:endParaRPr>
          </a:p>
        </p:txBody>
      </p:sp>
      <p:pic>
        <p:nvPicPr>
          <p:cNvPr id="23" name="内容占位符 4">
            <a:extLst>
              <a:ext uri="{FF2B5EF4-FFF2-40B4-BE49-F238E27FC236}">
                <a16:creationId xmlns:a16="http://schemas.microsoft.com/office/drawing/2014/main" xmlns="" id="{9EEF8771-BA1F-484A-AD1D-B6FB4DC868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1097" y="2923771"/>
            <a:ext cx="2160240" cy="1117365"/>
          </a:xfrm>
          <a:prstGeom prst="rect">
            <a:avLst/>
          </a:prstGeom>
        </p:spPr>
      </p:pic>
    </p:spTree>
    <p:extLst>
      <p:ext uri="{BB962C8B-B14F-4D97-AF65-F5344CB8AC3E}">
        <p14:creationId xmlns:p14="http://schemas.microsoft.com/office/powerpoint/2010/main" val="111452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Second meeting of HEPS-TF International Advisory Committee" id="{F95D11FF-3983-4A8A-93A8-03B63316FD81}" vid="{F518D957-73DE-4B2A-BD09-006F161EB163}"/>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17555</TotalTime>
  <Words>2061</Words>
  <Application>Microsoft Office PowerPoint</Application>
  <PresentationFormat>全屏显示(16:9)</PresentationFormat>
  <Paragraphs>379</Paragraphs>
  <Slides>26</Slides>
  <Notes>26</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26</vt:i4>
      </vt:variant>
    </vt:vector>
  </HeadingPairs>
  <TitlesOfParts>
    <vt:vector size="29" baseType="lpstr">
      <vt:lpstr>Office 主题</vt:lpstr>
      <vt:lpstr>2nd meeting of HEPS-TF International Advisory Committee</vt:lpstr>
      <vt:lpstr>公式</vt:lpstr>
      <vt:lpstr>Impedance and collective effects of HEPS storage ring</vt:lpstr>
      <vt:lpstr>High Energy Photon Source (HEPS) </vt:lpstr>
      <vt:lpstr>Construction status</vt:lpstr>
      <vt:lpstr>Main parameters and schematic layout</vt:lpstr>
      <vt:lpstr>Main challenges on collective effects</vt:lpstr>
      <vt:lpstr>Impedance modeling</vt:lpstr>
      <vt:lpstr>1. Resistive wall</vt:lpstr>
      <vt:lpstr>2. RF cavities</vt:lpstr>
      <vt:lpstr>3. Insertion devices</vt:lpstr>
      <vt:lpstr>4. Injection &amp; Extraction</vt:lpstr>
      <vt:lpstr>5. Diagnostics</vt:lpstr>
      <vt:lpstr>6. Collimators and masks</vt:lpstr>
      <vt:lpstr>7. Vacuum components</vt:lpstr>
      <vt:lpstr>Longitudinal impedance</vt:lpstr>
      <vt:lpstr>Vertical impedance</vt:lpstr>
      <vt:lpstr>Simulations on single bunch instabilities</vt:lpstr>
      <vt:lpstr>Influence on longitudinal beam parameters</vt:lpstr>
      <vt:lpstr>Transverse mode coupling instability</vt:lpstr>
      <vt:lpstr>Transverse mode coupling instability w/ HC</vt:lpstr>
      <vt:lpstr>Transverse resistive wall instability</vt:lpstr>
      <vt:lpstr>Beam ion effects</vt:lpstr>
      <vt:lpstr>Summary</vt:lpstr>
      <vt:lpstr>PowerPoint 演示文稿</vt:lpstr>
      <vt:lpstr>Vacuum components</vt:lpstr>
      <vt:lpstr>Impedance bench measurements</vt:lpstr>
      <vt:lpstr>Bunch-by-bunch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WANGN</dc:creator>
  <cp:lastModifiedBy>WANGN</cp:lastModifiedBy>
  <cp:revision>372</cp:revision>
  <dcterms:created xsi:type="dcterms:W3CDTF">2019-06-25T07:27:56Z</dcterms:created>
  <dcterms:modified xsi:type="dcterms:W3CDTF">2022-06-28T08:17:01Z</dcterms:modified>
</cp:coreProperties>
</file>