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1148" r:id="rId2"/>
    <p:sldId id="1075" r:id="rId3"/>
    <p:sldId id="1144" r:id="rId4"/>
    <p:sldId id="1137" r:id="rId5"/>
    <p:sldId id="1135" r:id="rId6"/>
    <p:sldId id="1062" r:id="rId7"/>
    <p:sldId id="1138" r:id="rId8"/>
    <p:sldId id="1056" r:id="rId9"/>
    <p:sldId id="1057" r:id="rId10"/>
    <p:sldId id="1004" r:id="rId11"/>
    <p:sldId id="1072" r:id="rId12"/>
    <p:sldId id="1145" r:id="rId13"/>
    <p:sldId id="1076" r:id="rId14"/>
    <p:sldId id="950" r:id="rId15"/>
    <p:sldId id="1078" r:id="rId16"/>
    <p:sldId id="1077" r:id="rId17"/>
    <p:sldId id="954" r:id="rId18"/>
    <p:sldId id="900" r:id="rId19"/>
    <p:sldId id="882" r:id="rId20"/>
    <p:sldId id="1143" r:id="rId21"/>
    <p:sldId id="923" r:id="rId22"/>
    <p:sldId id="1141" r:id="rId23"/>
    <p:sldId id="1139" r:id="rId24"/>
    <p:sldId id="1142" r:id="rId25"/>
    <p:sldId id="1140" r:id="rId26"/>
    <p:sldId id="1146" r:id="rId27"/>
    <p:sldId id="1128" r:id="rId28"/>
    <p:sldId id="1044" r:id="rId29"/>
    <p:sldId id="1131" r:id="rId30"/>
    <p:sldId id="1132" r:id="rId31"/>
    <p:sldId id="1130" r:id="rId32"/>
    <p:sldId id="1129" r:id="rId33"/>
    <p:sldId id="1147" r:id="rId34"/>
    <p:sldId id="857" r:id="rId35"/>
    <p:sldId id="385" r:id="rId36"/>
    <p:sldId id="846" r:id="rId37"/>
    <p:sldId id="1127" r:id="rId38"/>
    <p:sldId id="1092" r:id="rId39"/>
    <p:sldId id="1093" r:id="rId40"/>
    <p:sldId id="1101" r:id="rId41"/>
    <p:sldId id="1107" r:id="rId42"/>
    <p:sldId id="1124" r:id="rId43"/>
    <p:sldId id="1125" r:id="rId44"/>
    <p:sldId id="1052" r:id="rId4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B18"/>
    <a:srgbClr val="2424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1" autoAdjust="0"/>
    <p:restoredTop sz="94687"/>
  </p:normalViewPr>
  <p:slideViewPr>
    <p:cSldViewPr snapToGrid="0" showGuides="1">
      <p:cViewPr varScale="1">
        <p:scale>
          <a:sx n="160" d="100"/>
          <a:sy n="160" d="100"/>
        </p:scale>
        <p:origin x="408" y="184"/>
      </p:cViewPr>
      <p:guideLst>
        <p:guide orient="horz" pos="10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240D-01B5-4B8A-BE51-26EDBDE6E831}" type="datetimeFigureOut">
              <a:rPr lang="el-GR" smtClean="0"/>
              <a:t>28/6/22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9303-BDCC-4E7D-81F4-6DE0BDBDCB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68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615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901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831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75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60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60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82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48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85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23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66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95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42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95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4A540-BC65-4D52-9F27-F0C763708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EC12FD3-BF89-49FC-B5B3-8120C9ECE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4A0F09-59B7-4A57-9559-7BE39FD0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AB00-FF46-4EFE-8CF1-429877B33BCC}" type="datetime1">
              <a:rPr lang="el-GR" smtClean="0"/>
              <a:t>28/6/22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243CE1-2E00-47DC-BD99-042AFC27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7A2A0C-7106-4BA2-9494-38EB1235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66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C735AC-3B42-4BAC-AECB-3DF6D0D7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5F833D8-EBFB-403F-89B2-1B6D6F321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AA08FA-3076-46C1-901E-60E2A43A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D29A-F4D1-4836-A8C2-60F195F36C31}" type="datetime1">
              <a:rPr lang="el-GR" smtClean="0"/>
              <a:t>28/6/22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5B63B7-1385-494A-83DC-2E0D508B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A80FEA-9924-4316-BA3A-0E20A661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46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FADA2BC-82DD-4FD3-A5D0-9BD04E000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94C8900-D42A-46B0-928E-4FC090507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C3E6AA-9C77-464D-A92F-CA7A4C82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B84-D079-4DDE-8FBB-FE21A89B8373}" type="datetime1">
              <a:rPr lang="el-GR" smtClean="0"/>
              <a:t>28/6/22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B23316-91DD-4F75-8F2F-1A7E520F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0C8F32-981F-4586-A33B-54500C22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96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582E81-1AEF-4147-802E-7F1D59E4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1C4F15-A5BC-4DD9-88B8-458381661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8B1D9D-2ECA-4EA0-9D69-9E40CBA9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C72-CEAC-463F-A6CA-59FE600AFECC}" type="datetime1">
              <a:rPr lang="el-GR" smtClean="0"/>
              <a:t>28/6/22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872C71-5424-4E10-ABE4-A778B5AC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E5702F-4208-422C-96E2-A30E5FA6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64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AFBC52-0E5D-40B4-89D6-35C9760B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6A59F5-686A-4549-B375-1C17B6107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1FCE0B-F243-4D9A-8961-2C769990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2EB5-969C-4AF8-81F3-E4D25E222CD2}" type="datetime1">
              <a:rPr lang="el-GR" smtClean="0"/>
              <a:t>28/6/22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95A30E-B123-47B3-8521-829001D1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F66252-5883-4385-900A-6C4DAB31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54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22C617-8612-4DF7-BA56-123DD728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06F42F-6B2B-4210-8E69-A35C452CA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83D0952-8350-4BBE-99F1-0AB359ED8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856E5D7-0284-4870-B02B-F59E3B85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A971-FCB4-42DB-A6D4-37D08875D20B}" type="datetime1">
              <a:rPr lang="el-GR" smtClean="0"/>
              <a:t>28/6/22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69A6DA-1F5B-4D84-8A67-78D57EC1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ABF6E37-A24F-477C-A768-FA451A88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19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E28321-62D5-4547-B517-9C5C6DC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559D70-DA6A-4AA9-8B02-B99C101C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4C8A14C-2174-431A-8481-F4C2A4606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CE656EC-DA66-4248-BCE7-1403BAFB2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6A7CAC-74EE-4839-94EA-1E51A3DA2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1B7AD57-B5D7-425F-9DAD-1366E1FD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28C-DD5B-4EC0-B7CC-9351D3503331}" type="datetime1">
              <a:rPr lang="el-GR" smtClean="0"/>
              <a:t>28/6/22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EC54024-D293-406C-9780-6A07D17A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9E76461-A30B-4E06-8A83-A24E80F8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4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DB2333-1CC3-4F5C-B398-3D8CF320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2E295FE-55E1-4195-8B1E-230A143D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13C-BB17-49EE-A47E-B21C68341033}" type="datetime1">
              <a:rPr lang="el-GR" smtClean="0"/>
              <a:t>28/6/22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1458FA6-38F1-43DB-8218-BAE7E615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B1FDFE-E881-41DD-9560-3E7F6434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73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BB349F-D02C-419A-B20E-A7C4EE6F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B63-56D8-42F2-8642-DE4808DAE07F}" type="datetime1">
              <a:rPr lang="el-GR" smtClean="0"/>
              <a:t>28/6/22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B33B82F-E28F-4CDE-B65A-8741B4B0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C928BE-C870-4401-B38A-A282AD2D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92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5A0D15-C8D2-42E0-AC59-6161A3AF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689674-FFEE-420F-8ED7-63093E405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638DB9A-49E6-4B1C-9302-43137D045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07B2C2-86AD-4E37-88CC-F31A1F78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63B8-095F-4B3A-9BF2-A9D09E90F6CA}" type="datetime1">
              <a:rPr lang="el-GR" smtClean="0"/>
              <a:t>28/6/22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8D877EB-440A-45F7-8459-27FE8D4F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847DE7A-6528-4762-93E1-160B3532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8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7EA7F-C602-45FE-8DCF-B2A26E8D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F086F78-6065-429E-90AF-45B51A101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ADBE0F-1A92-45B8-AA47-AB608BFBE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83402C-4787-43DD-9C7B-3382E4BC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5B17-F857-43A5-AC90-4C3452E1CAD1}" type="datetime1">
              <a:rPr lang="el-GR" smtClean="0"/>
              <a:t>28/6/22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DAFBA1-AE38-45E6-B583-1D87F3B8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4CABD1B-C5CE-4109-A73D-17A4A3CD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90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1BA96F0-E30B-4F18-B871-9A03E8D3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6797C5-5D6A-41D5-A69B-73B899C5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802ED6-E1DB-4BC1-AA40-C6A590D8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714F-8CBB-41EF-863F-0A2D2AEC2BAA}" type="datetime1">
              <a:rPr lang="el-GR" smtClean="0"/>
              <a:t>28/6/22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5E8A42-50CF-4949-8AEE-90066B68D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F8FD65-F296-44F2-8FA6-BDCA4EA1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78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pdf/10.1103/PhysRevSTAB.13.09100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464093?ln=e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-sciencedirect-com.ezproxy.cern.ch/science/article/pii/S016890020600033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www-sciencedirect-com.ezproxy.cern.ch/science/article/pii/S016890020600033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0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810583/contributions/3377430/attachments/1822125/2980805/IBSstudie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s.cern.ch/record/140304/files/p115.pdf" TargetMode="External"/><Relationship Id="rId5" Type="http://schemas.openxmlformats.org/officeDocument/2006/relationships/hyperlink" Target="https://www.sciencedirect.com/science/article/abs/pii/S0168900206000465?via%3Dihub" TargetMode="Externa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cds.cern.ch/record/140304/files/p115.pdf" TargetMode="External"/><Relationship Id="rId3" Type="http://schemas.openxmlformats.org/officeDocument/2006/relationships/image" Target="../media/image121.png"/><Relationship Id="rId7" Type="http://schemas.openxmlformats.org/officeDocument/2006/relationships/hyperlink" Target="https://www.sciencedirect.com/science/article/abs/pii/S0168900206000465?via%3Dihub" TargetMode="External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80.PNG"/><Relationship Id="rId5" Type="http://schemas.openxmlformats.org/officeDocument/2006/relationships/image" Target="../media/image140.png"/><Relationship Id="rId10" Type="http://schemas.openxmlformats.org/officeDocument/2006/relationships/image" Target="../media/image170.png"/><Relationship Id="rId4" Type="http://schemas.openxmlformats.org/officeDocument/2006/relationships/image" Target="../media/image130.png"/><Relationship Id="rId9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20.png"/><Relationship Id="rId3" Type="http://schemas.openxmlformats.org/officeDocument/2006/relationships/image" Target="../media/image190.png"/><Relationship Id="rId7" Type="http://schemas.openxmlformats.org/officeDocument/2006/relationships/image" Target="../media/image260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hyperlink" Target="https://link.springer.com/article/10.1007/s10512-012-9539-0" TargetMode="External"/><Relationship Id="rId5" Type="http://schemas.openxmlformats.org/officeDocument/2006/relationships/image" Target="../media/image210.png"/><Relationship Id="rId10" Type="http://schemas.openxmlformats.org/officeDocument/2006/relationships/hyperlink" Target="https://journals.aps.org/prab/abstract/10.1103/PhysRevSTAB.8.064403" TargetMode="External"/><Relationship Id="rId4" Type="http://schemas.openxmlformats.org/officeDocument/2006/relationships/image" Target="../media/image200.png"/><Relationship Id="rId9" Type="http://schemas.openxmlformats.org/officeDocument/2006/relationships/image" Target="../media/image2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xsuite.readthedocs.io/en/lates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74945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74945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event/810583/contributions/3377430/attachments/1822125/2980805/IBSstudies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74945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event/810583/contributions/3377430/attachments/1822125/2980805/IBSstudies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xsuite.readthedocs.io/en/latest/" TargetMode="External"/><Relationship Id="rId2" Type="http://schemas.openxmlformats.org/officeDocument/2006/relationships/hyperlink" Target="https://www.sciencedirect.com/science/article/pii/S18770509150112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abs/pii/S0168900206000465?via%3Dihub" TargetMode="External"/><Relationship Id="rId5" Type="http://schemas.openxmlformats.org/officeDocument/2006/relationships/hyperlink" Target="https://journals.aps.org/prab/pdf/10.1103/PhysRevSTAB.13.091001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FA90E9-2058-40D6-B90F-7F05BB46870A}"/>
              </a:ext>
            </a:extLst>
          </p:cNvPr>
          <p:cNvSpPr txBox="1"/>
          <p:nvPr/>
        </p:nvSpPr>
        <p:spPr>
          <a:xfrm>
            <a:off x="0" y="335"/>
            <a:ext cx="12192000" cy="4048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93BDD9A-FBF0-4D75-9F5A-9808F5AAC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492" y="1052199"/>
            <a:ext cx="10143015" cy="2691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Combined Simulations of Space Charge, IBS and Damping</a:t>
            </a:r>
            <a:b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Low-Emittance Rings and beyond… </a:t>
            </a:r>
            <a:endParaRPr lang="el-GR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22D7740-6FBA-4354-8311-6CD3A7FC3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0430" y="4223475"/>
            <a:ext cx="8925019" cy="1655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F. Antoniou, F. </a:t>
            </a:r>
            <a:r>
              <a:rPr lang="en-US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Asvesta</a:t>
            </a:r>
            <a:r>
              <a:rPr lang="en-US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H. </a:t>
            </a:r>
            <a:r>
              <a:rPr lang="en-US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Bartosik</a:t>
            </a:r>
            <a:r>
              <a:rPr lang="en-US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Y. </a:t>
            </a:r>
            <a:r>
              <a:rPr lang="en-US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Papaphilippou</a:t>
            </a:r>
            <a:r>
              <a:rPr lang="en-US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</a:t>
            </a:r>
            <a:r>
              <a:rPr lang="el-GR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Zampetakis</a:t>
            </a:r>
            <a:endParaRPr lang="el-GR" u="sng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8D91D-32A1-48C1-9825-D62D465285C4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428FC4A-E2D8-4AB8-9530-D7001277F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5" y="4551902"/>
            <a:ext cx="1535025" cy="1512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0B35B32-8C55-4A1F-8914-B015B2AAA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570" y="4551902"/>
            <a:ext cx="1512000" cy="1512000"/>
          </a:xfrm>
          <a:prstGeom prst="rect">
            <a:avLst/>
          </a:prstGeom>
        </p:spPr>
      </p:pic>
      <p:sp>
        <p:nvSpPr>
          <p:cNvPr id="11" name="Θέση υποσέλιδου 7">
            <a:extLst>
              <a:ext uri="{FF2B5EF4-FFF2-40B4-BE49-F238E27FC236}">
                <a16:creationId xmlns:a16="http://schemas.microsoft.com/office/drawing/2014/main" id="{7B5252A0-BAC7-1B6C-25B5-0539CDE7C0D0}"/>
              </a:ext>
            </a:extLst>
          </p:cNvPr>
          <p:cNvSpPr txBox="1">
            <a:spLocks/>
          </p:cNvSpPr>
          <p:nvPr/>
        </p:nvSpPr>
        <p:spPr>
          <a:xfrm>
            <a:off x="3765936" y="5394107"/>
            <a:ext cx="4660128" cy="743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800" i="1" baseline="30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sz="1800" i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Workshop on Low Emittance Lattice design ALBA, Barcelona, Spain, June 2022</a:t>
            </a:r>
            <a:endParaRPr lang="el-GR" sz="1800" i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Θέση ημερομηνίας 6">
            <a:extLst>
              <a:ext uri="{FF2B5EF4-FFF2-40B4-BE49-F238E27FC236}">
                <a16:creationId xmlns:a16="http://schemas.microsoft.com/office/drawing/2014/main" id="{61EAD543-5BDE-FBF1-8993-070EC711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3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 Kicks: Simple Kick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3" y="1142044"/>
                <a:ext cx="11003873" cy="498354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An IBS kick was implemented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ο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simulate the effect into the PyORBIT tracking code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75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𝑅𝑎𝑛𝑑𝑜𝑚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𝐼𝐵𝑆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rad>
                      <m:r>
                        <a:rPr kumimoji="0" lang="el-G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75000"/>
                  <a:buNone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the longitudinal line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 bunch 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 rms momenta,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𝐼𝐵𝑆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 IBS growth rates.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80000" marR="0" lvl="0" indent="-2520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Depends on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the analytic calculations of the growth rates</a:t>
                </a:r>
                <a:endPara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80000" marR="0" lvl="0" indent="-2520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Only 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for above transition (i.e., we have </a:t>
                </a:r>
                <a:r>
                  <a:rPr kumimoji="0" lang="en-US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growth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in all three planes)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3" y="1142044"/>
                <a:ext cx="11003873" cy="4983548"/>
              </a:xfrm>
              <a:blipFill>
                <a:blip r:embed="rId2"/>
                <a:stretch>
                  <a:fillRect l="-576" t="-5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Θέση ημερομηνίας 6">
            <a:extLst>
              <a:ext uri="{FF2B5EF4-FFF2-40B4-BE49-F238E27FC236}">
                <a16:creationId xmlns:a16="http://schemas.microsoft.com/office/drawing/2014/main" id="{5ECC82C4-326E-45AB-84D9-90BA0A98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48563"/>
            <a:ext cx="1079377" cy="145821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491AC-D55B-4746-87F2-DCE4EF1EAB02}"/>
              </a:ext>
            </a:extLst>
          </p:cNvPr>
          <p:cNvSpPr txBox="1"/>
          <p:nvPr/>
        </p:nvSpPr>
        <p:spPr>
          <a:xfrm>
            <a:off x="10475350" y="6284648"/>
            <a:ext cx="1716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[1] R. Bruce, J. M. Jowett</a:t>
            </a:r>
            <a:endParaRPr lang="en-US" sz="12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Θέση υποσέλιδου 7">
            <a:extLst>
              <a:ext uri="{FF2B5EF4-FFF2-40B4-BE49-F238E27FC236}">
                <a16:creationId xmlns:a16="http://schemas.microsoft.com/office/drawing/2014/main" id="{F0E6690A-6372-2D45-A6DA-CE63E52A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7160EBC8-03A5-0970-2026-BED0FB146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31" y="3876093"/>
            <a:ext cx="3580738" cy="26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5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FC7AB88F-FAF0-105E-D6F3-CF9FF5E98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" y="2780576"/>
            <a:ext cx="5436042" cy="3737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 Kicks: Kinetic Theory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Θέση υποσέλιδου 7">
            <a:extLst>
              <a:ext uri="{FF2B5EF4-FFF2-40B4-BE49-F238E27FC236}">
                <a16:creationId xmlns:a16="http://schemas.microsoft.com/office/drawing/2014/main" id="{1F599360-58F2-9E47-9246-A5315BB7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0F8F11-3E44-0890-56D6-95F685D9B16C}"/>
                  </a:ext>
                </a:extLst>
              </p:cNvPr>
              <p:cNvSpPr/>
              <p:nvPr/>
            </p:nvSpPr>
            <p:spPr>
              <a:xfrm>
                <a:off x="493438" y="1043176"/>
                <a:ext cx="11205124" cy="1718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2000">
                  <a:spcAft>
                    <a:spcPts val="1200"/>
                  </a:spcAft>
                  <a:buClr>
                    <a:schemeClr val="accent1"/>
                  </a:buClr>
                </a:pPr>
                <a:r>
                  <a:rPr lang="en-GB" sz="2000" dirty="0">
                    <a:latin typeface="Cambria" panose="02040503050406030204" pitchFamily="18" charset="0"/>
                  </a:rPr>
                  <a:t>The </a:t>
                </a:r>
                <a:r>
                  <a:rPr lang="en-GB" sz="2000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IBS</a:t>
                </a:r>
                <a:r>
                  <a:rPr lang="en-GB" sz="2000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000" dirty="0">
                    <a:latin typeface="Cambria" panose="02040503050406030204" pitchFamily="18" charset="0"/>
                  </a:rPr>
                  <a:t>effect based on the </a:t>
                </a:r>
                <a:r>
                  <a:rPr lang="en-GB" sz="2000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Kinetic Theory</a:t>
                </a:r>
                <a:r>
                  <a:rPr lang="en-GB" sz="2000" dirty="0">
                    <a:latin typeface="Cambria" panose="02040503050406030204" pitchFamily="18" charset="0"/>
                  </a:rPr>
                  <a:t>,  applied with a similar form to the Langevin equation:</a:t>
                </a:r>
              </a:p>
              <a:p>
                <a:pPr marL="72000">
                  <a:spcAft>
                    <a:spcPts val="1800"/>
                  </a:spcAft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sz="2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000" i="1" dirty="0">
                  <a:latin typeface="Cambria" panose="02040503050406030204" pitchFamily="18" charset="0"/>
                </a:endParaRPr>
              </a:p>
              <a:p>
                <a:pPr marL="72000">
                  <a:buClr>
                    <a:schemeClr val="accent1"/>
                  </a:buClr>
                </a:pPr>
                <a:r>
                  <a:rPr lang="en-US" sz="2000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Successfully benchmarked</a:t>
                </a:r>
                <a:r>
                  <a:rPr lang="en-US" sz="2000" b="1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>
                    <a:latin typeface="Cambria" panose="02040503050406030204" pitchFamily="18" charset="0"/>
                  </a:rPr>
                  <a:t>against analytical IBS calculations for different rings, e.g., SPS: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0F8F11-3E44-0890-56D6-95F685D9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38" y="1043176"/>
                <a:ext cx="11205124" cy="1718932"/>
              </a:xfrm>
              <a:prstGeom prst="rect">
                <a:avLst/>
              </a:prstGeom>
              <a:blipFill>
                <a:blip r:embed="rId4"/>
                <a:stretch>
                  <a:fillRect t="-2206" b="-588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61909D-C216-F7BE-589F-C1138C588735}"/>
                  </a:ext>
                </a:extLst>
              </p:cNvPr>
              <p:cNvSpPr txBox="1"/>
              <p:nvPr/>
            </p:nvSpPr>
            <p:spPr>
              <a:xfrm>
                <a:off x="7792278" y="5535124"/>
                <a:ext cx="4399722" cy="1032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F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random number with zero mean and unit standard deviation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F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F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functions of the friction and diffuction coefficients</a:t>
                </a:r>
                <a:endParaRPr lang="en-US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standard deviation of the momentum</a:t>
                </a:r>
                <a:r>
                  <a: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plane </a:t>
                </a:r>
                <a:r>
                  <a: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F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longitudinal line density</a:t>
                </a:r>
                <a:endParaRPr lang="en-US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F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bunch length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61909D-C216-F7BE-589F-C1138C58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278" y="5535124"/>
                <a:ext cx="4399722" cy="1032462"/>
              </a:xfrm>
              <a:prstGeom prst="rect">
                <a:avLst/>
              </a:prstGeom>
              <a:blipFill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5CE77B7-0D24-654D-E717-8FCB5A4BD327}"/>
              </a:ext>
            </a:extLst>
          </p:cNvPr>
          <p:cNvSpPr/>
          <p:nvPr/>
        </p:nvSpPr>
        <p:spPr>
          <a:xfrm>
            <a:off x="6929318" y="3717418"/>
            <a:ext cx="3852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spcAft>
                <a:spcPts val="1200"/>
              </a:spcAft>
              <a:buClr>
                <a:schemeClr val="accent1"/>
              </a:buClr>
            </a:pPr>
            <a:r>
              <a:rPr lang="en-US" sz="2000" i="1" dirty="0">
                <a:latin typeface="Cambria" panose="02040503050406030204" pitchFamily="18" charset="0"/>
              </a:rPr>
              <a:t>*More details and benchmarking cases in the backup slides…</a:t>
            </a:r>
          </a:p>
        </p:txBody>
      </p:sp>
    </p:spTree>
    <p:extLst>
      <p:ext uri="{BB962C8B-B14F-4D97-AF65-F5344CB8AC3E}">
        <p14:creationId xmlns:p14="http://schemas.microsoft.com/office/powerpoint/2010/main" val="81101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/>
          </a:bodyPr>
          <a:lstStyle/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Tool implementation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CLIC Damping Rings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CLIC Complex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SC, IBS and SR Interplay Studies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LHC Ion Injectors 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LEIR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and Future Work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Θέση ημερομηνίας 6">
            <a:extLst>
              <a:ext uri="{FF2B5EF4-FFF2-40B4-BE49-F238E27FC236}">
                <a16:creationId xmlns:a16="http://schemas.microsoft.com/office/drawing/2014/main" id="{6724BF5D-4163-48E2-BCCB-9D51C92F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1047990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2BA8FCF-957F-A550-279A-C231ED40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Compact Linear Collider complex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74396BA-B163-4E52-B9C3-C31461204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04" y="1788381"/>
            <a:ext cx="5023498" cy="376762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BD7CC59-2B62-4AD3-8267-C31504ADD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8" y="4119239"/>
            <a:ext cx="6643871" cy="2448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A0B75E-A396-4587-A1DD-B5A7E3DB04C1}"/>
                  </a:ext>
                </a:extLst>
              </p:cNvPr>
              <p:cNvSpPr txBox="1"/>
              <p:nvPr/>
            </p:nvSpPr>
            <p:spPr>
              <a:xfrm>
                <a:off x="1631465" y="2946866"/>
                <a:ext cx="3244788" cy="937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3490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A0B75E-A396-4587-A1DD-B5A7E3DB0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65" y="2946866"/>
                <a:ext cx="3244788" cy="937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Θέση περιεχομένου 2">
                <a:extLst>
                  <a:ext uri="{FF2B5EF4-FFF2-40B4-BE49-F238E27FC236}">
                    <a16:creationId xmlns:a16="http://schemas.microsoft.com/office/drawing/2014/main" id="{A1FCC5C6-EB1E-60D8-289C-EB20911962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3" y="991124"/>
                <a:ext cx="11003873" cy="1982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FontTx/>
                  <a:buNone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 Compact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LInear</a:t>
                </a:r>
                <a:r>
                  <a:rPr lang="en-US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Collider (CLIC): Positron-electron collider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FontTx/>
                  <a:buNone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Plans to be build and operated in three stages: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Site length of 11km, 29km and 50km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Collision energies of 380GeV, 1.5TeV and 3TeV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Luminosity target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Θέση περιεχομένου 2">
                <a:extLst>
                  <a:ext uri="{FF2B5EF4-FFF2-40B4-BE49-F238E27FC236}">
                    <a16:creationId xmlns:a16="http://schemas.microsoft.com/office/drawing/2014/main" id="{A1FCC5C6-EB1E-60D8-289C-EB209119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991124"/>
                <a:ext cx="11003873" cy="1982895"/>
              </a:xfrm>
              <a:prstGeom prst="rect">
                <a:avLst/>
              </a:prstGeom>
              <a:blipFill>
                <a:blip r:embed="rId6"/>
                <a:stretch>
                  <a:fillRect l="-806" t="-318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Θέση υποσέλιδου 7">
            <a:extLst>
              <a:ext uri="{FF2B5EF4-FFF2-40B4-BE49-F238E27FC236}">
                <a16:creationId xmlns:a16="http://schemas.microsoft.com/office/drawing/2014/main" id="{1C99915F-8EFC-E3B9-3AD0-57EADF3F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5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Compact Linear Collider complex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74396BA-B163-4E52-B9C3-C31461204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04" y="1788381"/>
            <a:ext cx="5023498" cy="376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Θέση περιεχομένου 2">
                <a:extLst>
                  <a:ext uri="{FF2B5EF4-FFF2-40B4-BE49-F238E27FC236}">
                    <a16:creationId xmlns:a16="http://schemas.microsoft.com/office/drawing/2014/main" id="{7CEE5352-7F1B-459D-BDA7-A68211327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3" y="991124"/>
                <a:ext cx="11003873" cy="1982895"/>
              </a:xfrm>
            </p:spPr>
            <p:txBody>
              <a:bodyPr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The </a:t>
                </a:r>
                <a:r>
                  <a:rPr lang="en-US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Compact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LInear</a:t>
                </a:r>
                <a:r>
                  <a:rPr lang="en-US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Collider (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CLIC): Positron-electron collider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Plans to be build and operated in three stages: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Site length of 11km, 29km and 50km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Collision energies of 380GeV, 1.5TeV and 3TeV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Luminosity target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Θέση περιεχομένου 2">
                <a:extLst>
                  <a:ext uri="{FF2B5EF4-FFF2-40B4-BE49-F238E27FC236}">
                    <a16:creationId xmlns:a16="http://schemas.microsoft.com/office/drawing/2014/main" id="{7CEE5352-7F1B-459D-BDA7-A68211327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3" y="991124"/>
                <a:ext cx="11003873" cy="1982895"/>
              </a:xfrm>
              <a:blipFill>
                <a:blip r:embed="rId3"/>
                <a:stretch>
                  <a:fillRect l="-806" t="-318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>
            <a:extLst>
              <a:ext uri="{FF2B5EF4-FFF2-40B4-BE49-F238E27FC236}">
                <a16:creationId xmlns:a16="http://schemas.microsoft.com/office/drawing/2014/main" id="{5BD7CC59-2B62-4AD3-8267-C31504ADD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98" y="4119239"/>
            <a:ext cx="6643871" cy="2448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A0B75E-A396-4587-A1DD-B5A7E3DB04C1}"/>
                  </a:ext>
                </a:extLst>
              </p:cNvPr>
              <p:cNvSpPr txBox="1"/>
              <p:nvPr/>
            </p:nvSpPr>
            <p:spPr>
              <a:xfrm>
                <a:off x="1631465" y="2946866"/>
                <a:ext cx="3244788" cy="937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3490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A0B75E-A396-4587-A1DD-B5A7E3DB0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65" y="2946866"/>
                <a:ext cx="3244788" cy="937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βάλ 9">
            <a:extLst>
              <a:ext uri="{FF2B5EF4-FFF2-40B4-BE49-F238E27FC236}">
                <a16:creationId xmlns:a16="http://schemas.microsoft.com/office/drawing/2014/main" id="{C7A9B823-3A98-432A-BFAB-46450525CDAA}"/>
              </a:ext>
            </a:extLst>
          </p:cNvPr>
          <p:cNvSpPr/>
          <p:nvPr/>
        </p:nvSpPr>
        <p:spPr>
          <a:xfrm>
            <a:off x="2391933" y="5788242"/>
            <a:ext cx="2091400" cy="75175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6D13A1B-6BCB-48A7-A93A-1CA996BED524}"/>
              </a:ext>
            </a:extLst>
          </p:cNvPr>
          <p:cNvSpPr/>
          <p:nvPr/>
        </p:nvSpPr>
        <p:spPr>
          <a:xfrm>
            <a:off x="3298247" y="3445332"/>
            <a:ext cx="794358" cy="46877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952F6-BC7F-410C-AB96-DB1058812D68}"/>
              </a:ext>
            </a:extLst>
          </p:cNvPr>
          <p:cNvSpPr txBox="1"/>
          <p:nvPr/>
        </p:nvSpPr>
        <p:spPr>
          <a:xfrm>
            <a:off x="1468440" y="3897300"/>
            <a:ext cx="445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Need for ultra-low emittances!!!</a:t>
            </a:r>
            <a:endParaRPr lang="el-GR" sz="24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Θέση υποσέλιδου 7">
            <a:extLst>
              <a:ext uri="{FF2B5EF4-FFF2-40B4-BE49-F238E27FC236}">
                <a16:creationId xmlns:a16="http://schemas.microsoft.com/office/drawing/2014/main" id="{01B96AD6-21EA-AE0A-8FBD-89C6205D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5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DRs*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FB53365A-B4FE-46F4-8AB4-5695EA433C31}"/>
              </a:ext>
            </a:extLst>
          </p:cNvPr>
          <p:cNvGrpSpPr/>
          <p:nvPr/>
        </p:nvGrpSpPr>
        <p:grpSpPr>
          <a:xfrm>
            <a:off x="759211" y="1485891"/>
            <a:ext cx="5375262" cy="2724604"/>
            <a:chOff x="834269" y="3856054"/>
            <a:chExt cx="4752975" cy="2324100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5E1F269D-D9A5-4082-BBB8-5D508E60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269" y="3856054"/>
              <a:ext cx="4752975" cy="2324100"/>
            </a:xfrm>
            <a:prstGeom prst="rect">
              <a:avLst/>
            </a:prstGeom>
          </p:spPr>
        </p:pic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264115B7-15DF-4D79-B706-998FE4D1557F}"/>
                </a:ext>
              </a:extLst>
            </p:cNvPr>
            <p:cNvGrpSpPr/>
            <p:nvPr/>
          </p:nvGrpSpPr>
          <p:grpSpPr>
            <a:xfrm>
              <a:off x="1420428" y="3905821"/>
              <a:ext cx="905174" cy="963176"/>
              <a:chOff x="1278733" y="4603116"/>
              <a:chExt cx="905174" cy="963176"/>
            </a:xfrm>
          </p:grpSpPr>
          <p:sp>
            <p:nvSpPr>
              <p:cNvPr id="14" name="Βέλος: Καμπύλο προς τα δεξιά 13">
                <a:extLst>
                  <a:ext uri="{FF2B5EF4-FFF2-40B4-BE49-F238E27FC236}">
                    <a16:creationId xmlns:a16="http://schemas.microsoft.com/office/drawing/2014/main" id="{FB767B37-CA15-4A99-98B4-E566F6C3E9AA}"/>
                  </a:ext>
                </a:extLst>
              </p:cNvPr>
              <p:cNvSpPr/>
              <p:nvPr/>
            </p:nvSpPr>
            <p:spPr>
              <a:xfrm rot="10800000">
                <a:off x="1749133" y="4603116"/>
                <a:ext cx="434774" cy="916572"/>
              </a:xfrm>
              <a:prstGeom prst="curvedRightArrow">
                <a:avLst>
                  <a:gd name="adj1" fmla="val 0"/>
                  <a:gd name="adj2" fmla="val 1871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DE4FBE2-EE0E-4A0A-A25B-94B020FC5D93}"/>
                      </a:ext>
                    </a:extLst>
                  </p:cNvPr>
                  <p:cNvSpPr txBox="1"/>
                  <p:nvPr/>
                </p:nvSpPr>
                <p:spPr>
                  <a:xfrm>
                    <a:off x="1313173" y="4985882"/>
                    <a:ext cx="8006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DE4FBE2-EE0E-4A0A-A25B-94B020FC5D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173" y="4985882"/>
                    <a:ext cx="80066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Βέλος: Καμπύλο προς τα δεξιά 15">
                <a:extLst>
                  <a:ext uri="{FF2B5EF4-FFF2-40B4-BE49-F238E27FC236}">
                    <a16:creationId xmlns:a16="http://schemas.microsoft.com/office/drawing/2014/main" id="{F1978B98-5E11-43D3-A714-66CD51B8CE70}"/>
                  </a:ext>
                </a:extLst>
              </p:cNvPr>
              <p:cNvSpPr/>
              <p:nvPr/>
            </p:nvSpPr>
            <p:spPr>
              <a:xfrm>
                <a:off x="1278733" y="4649720"/>
                <a:ext cx="434774" cy="916572"/>
              </a:xfrm>
              <a:prstGeom prst="curvedRightArrow">
                <a:avLst>
                  <a:gd name="adj1" fmla="val 0"/>
                  <a:gd name="adj2" fmla="val 1871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8EF00A-F0B0-4862-97C7-CE568DF3C253}"/>
                </a:ext>
              </a:extLst>
            </p:cNvPr>
            <p:cNvSpPr txBox="1"/>
            <p:nvPr/>
          </p:nvSpPr>
          <p:spPr>
            <a:xfrm>
              <a:off x="1247835" y="4506191"/>
              <a:ext cx="3925841" cy="682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algn="ctr">
                <a:lnSpc>
                  <a:spcPct val="100000"/>
                </a:lnSpc>
                <a:spcBef>
                  <a:spcPts val="1200"/>
                </a:spcBef>
                <a:buClr>
                  <a:srgbClr val="4472C4">
                    <a:lumMod val="75000"/>
                  </a:srgbClr>
                </a:buClr>
                <a:defRPr/>
              </a:pPr>
              <a:r>
                <a:rPr kumimoji="0" lang="en-US" sz="2400" b="1" u="sng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Purpose</a:t>
              </a: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  <a:p>
              <a:pPr marL="144000" algn="ctr">
                <a:lnSpc>
                  <a:spcPct val="100000"/>
                </a:lnSpc>
                <a:buClr>
                  <a:srgbClr val="4472C4">
                    <a:lumMod val="75000"/>
                  </a:srgbClr>
                </a:buClr>
                <a:defRPr/>
              </a:pP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Damp the transverse emittances!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01B094-A696-4C5E-9478-A0FC1583F257}"/>
                </a:ext>
              </a:extLst>
            </p:cNvPr>
            <p:cNvSpPr txBox="1"/>
            <p:nvPr/>
          </p:nvSpPr>
          <p:spPr>
            <a:xfrm>
              <a:off x="1637814" y="5142179"/>
              <a:ext cx="3003751" cy="603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0000" indent="-288000">
                <a:lnSpc>
                  <a:spcPct val="100000"/>
                </a:lnSpc>
                <a:buClr>
                  <a:srgbClr val="4472C4">
                    <a:lumMod val="75000"/>
                  </a:srgbClr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 2 orders of magnitude</a:t>
              </a:r>
            </a:p>
            <a:p>
              <a:pPr marL="360000" indent="-288000">
                <a:lnSpc>
                  <a:spcPct val="100000"/>
                </a:lnSpc>
                <a:buClr>
                  <a:srgbClr val="4472C4">
                    <a:lumMod val="75000"/>
                  </a:srgbClr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 20ms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F466C7E-6AEA-42D7-8CC7-77ACD4E2C9A3}"/>
              </a:ext>
            </a:extLst>
          </p:cNvPr>
          <p:cNvSpPr txBox="1"/>
          <p:nvPr/>
        </p:nvSpPr>
        <p:spPr>
          <a:xfrm>
            <a:off x="0" y="846178"/>
            <a:ext cx="4108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*Compact Linear Collider Damping Rings </a:t>
            </a:r>
            <a:endParaRPr lang="el-GR" dirty="0"/>
          </a:p>
        </p:txBody>
      </p:sp>
      <p:sp>
        <p:nvSpPr>
          <p:cNvPr id="20" name="Θέση υποσέλιδου 7">
            <a:extLst>
              <a:ext uri="{FF2B5EF4-FFF2-40B4-BE49-F238E27FC236}">
                <a16:creationId xmlns:a16="http://schemas.microsoft.com/office/drawing/2014/main" id="{C27663D4-9353-DCFE-9CA3-27741EB8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DRs*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FB53365A-B4FE-46F4-8AB4-5695EA433C31}"/>
              </a:ext>
            </a:extLst>
          </p:cNvPr>
          <p:cNvGrpSpPr/>
          <p:nvPr/>
        </p:nvGrpSpPr>
        <p:grpSpPr>
          <a:xfrm>
            <a:off x="759211" y="1485891"/>
            <a:ext cx="5375262" cy="2724604"/>
            <a:chOff x="834269" y="3856054"/>
            <a:chExt cx="4752975" cy="2324100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5E1F269D-D9A5-4082-BBB8-5D508E60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269" y="3856054"/>
              <a:ext cx="4752975" cy="2324100"/>
            </a:xfrm>
            <a:prstGeom prst="rect">
              <a:avLst/>
            </a:prstGeom>
          </p:spPr>
        </p:pic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264115B7-15DF-4D79-B706-998FE4D1557F}"/>
                </a:ext>
              </a:extLst>
            </p:cNvPr>
            <p:cNvGrpSpPr/>
            <p:nvPr/>
          </p:nvGrpSpPr>
          <p:grpSpPr>
            <a:xfrm>
              <a:off x="1420428" y="3905821"/>
              <a:ext cx="905174" cy="963176"/>
              <a:chOff x="1278733" y="4603116"/>
              <a:chExt cx="905174" cy="963176"/>
            </a:xfrm>
          </p:grpSpPr>
          <p:sp>
            <p:nvSpPr>
              <p:cNvPr id="14" name="Βέλος: Καμπύλο προς τα δεξιά 13">
                <a:extLst>
                  <a:ext uri="{FF2B5EF4-FFF2-40B4-BE49-F238E27FC236}">
                    <a16:creationId xmlns:a16="http://schemas.microsoft.com/office/drawing/2014/main" id="{FB767B37-CA15-4A99-98B4-E566F6C3E9AA}"/>
                  </a:ext>
                </a:extLst>
              </p:cNvPr>
              <p:cNvSpPr/>
              <p:nvPr/>
            </p:nvSpPr>
            <p:spPr>
              <a:xfrm rot="10800000">
                <a:off x="1749133" y="4603116"/>
                <a:ext cx="434774" cy="916572"/>
              </a:xfrm>
              <a:prstGeom prst="curvedRightArrow">
                <a:avLst>
                  <a:gd name="adj1" fmla="val 0"/>
                  <a:gd name="adj2" fmla="val 1871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DE4FBE2-EE0E-4A0A-A25B-94B020FC5D93}"/>
                      </a:ext>
                    </a:extLst>
                  </p:cNvPr>
                  <p:cNvSpPr txBox="1"/>
                  <p:nvPr/>
                </p:nvSpPr>
                <p:spPr>
                  <a:xfrm>
                    <a:off x="1313173" y="4985882"/>
                    <a:ext cx="8006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DE4FBE2-EE0E-4A0A-A25B-94B020FC5D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173" y="4985882"/>
                    <a:ext cx="80066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Βέλος: Καμπύλο προς τα δεξιά 15">
                <a:extLst>
                  <a:ext uri="{FF2B5EF4-FFF2-40B4-BE49-F238E27FC236}">
                    <a16:creationId xmlns:a16="http://schemas.microsoft.com/office/drawing/2014/main" id="{F1978B98-5E11-43D3-A714-66CD51B8CE70}"/>
                  </a:ext>
                </a:extLst>
              </p:cNvPr>
              <p:cNvSpPr/>
              <p:nvPr/>
            </p:nvSpPr>
            <p:spPr>
              <a:xfrm>
                <a:off x="1278733" y="4649720"/>
                <a:ext cx="434774" cy="916572"/>
              </a:xfrm>
              <a:prstGeom prst="curvedRightArrow">
                <a:avLst>
                  <a:gd name="adj1" fmla="val 0"/>
                  <a:gd name="adj2" fmla="val 1871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8EF00A-F0B0-4862-97C7-CE568DF3C253}"/>
                </a:ext>
              </a:extLst>
            </p:cNvPr>
            <p:cNvSpPr txBox="1"/>
            <p:nvPr/>
          </p:nvSpPr>
          <p:spPr>
            <a:xfrm>
              <a:off x="1247835" y="4506191"/>
              <a:ext cx="3925841" cy="682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algn="ctr">
                <a:lnSpc>
                  <a:spcPct val="100000"/>
                </a:lnSpc>
                <a:spcBef>
                  <a:spcPts val="1200"/>
                </a:spcBef>
                <a:buClr>
                  <a:srgbClr val="4472C4">
                    <a:lumMod val="75000"/>
                  </a:srgbClr>
                </a:buClr>
                <a:defRPr/>
              </a:pPr>
              <a:r>
                <a:rPr kumimoji="0" lang="en-US" sz="2400" b="1" u="sng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Purpose</a:t>
              </a: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  <a:p>
              <a:pPr marL="144000" algn="ctr">
                <a:lnSpc>
                  <a:spcPct val="100000"/>
                </a:lnSpc>
                <a:buClr>
                  <a:srgbClr val="4472C4">
                    <a:lumMod val="75000"/>
                  </a:srgbClr>
                </a:buClr>
                <a:defRPr/>
              </a:pP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Damp the transverse emittances!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F466C7E-6AEA-42D7-8CC7-77ACD4E2C9A3}"/>
              </a:ext>
            </a:extLst>
          </p:cNvPr>
          <p:cNvSpPr txBox="1"/>
          <p:nvPr/>
        </p:nvSpPr>
        <p:spPr>
          <a:xfrm>
            <a:off x="0" y="846178"/>
            <a:ext cx="4108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*Compact Linear Collider Damping Rings </a:t>
            </a:r>
            <a:endParaRPr lang="el-GR" dirty="0"/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80B8348A-5EDC-46F6-B2D0-6A3940CEE126}"/>
              </a:ext>
            </a:extLst>
          </p:cNvPr>
          <p:cNvSpPr/>
          <p:nvPr/>
        </p:nvSpPr>
        <p:spPr>
          <a:xfrm>
            <a:off x="6861647" y="1333680"/>
            <a:ext cx="4270950" cy="3300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3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sz="24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How</a:t>
            </a:r>
            <a:r>
              <a:rPr lang="en-US" sz="23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 algn="ctr"/>
            <a:r>
              <a:rPr lang="en-US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Synchrotron Radiation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(SR)</a:t>
            </a:r>
            <a:endParaRPr lang="en-US" sz="22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0000" indent="-2880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Spontaneous photon emission in bending magnets or insertion devises.</a:t>
            </a: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0000" indent="-2880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" name="Εικόνα 29" descr="Εικόνα που περιέχει κείμενο, δωμάτιο, σκηνή, καζί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67588F4-441A-4DF5-B6AA-60F2652CA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6" y="3048284"/>
            <a:ext cx="2676764" cy="1559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55106-7D89-458E-BD6C-931072424AD2}"/>
              </a:ext>
            </a:extLst>
          </p:cNvPr>
          <p:cNvSpPr txBox="1"/>
          <p:nvPr/>
        </p:nvSpPr>
        <p:spPr>
          <a:xfrm>
            <a:off x="7195687" y="4634271"/>
            <a:ext cx="384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i="1" dirty="0">
                <a:latin typeface="Cambria" panose="02040503050406030204" pitchFamily="18" charset="0"/>
              </a:rPr>
              <a:t>*implementation in the backup slides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F8692-4D77-781A-6390-C90C96C8B668}"/>
              </a:ext>
            </a:extLst>
          </p:cNvPr>
          <p:cNvSpPr txBox="1"/>
          <p:nvPr/>
        </p:nvSpPr>
        <p:spPr>
          <a:xfrm>
            <a:off x="1667961" y="2993649"/>
            <a:ext cx="3397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288000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 2 orders of magnitude</a:t>
            </a:r>
          </a:p>
          <a:p>
            <a:pPr marL="360000" indent="-288000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20ms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Θέση υποσέλιδου 7">
            <a:extLst>
              <a:ext uri="{FF2B5EF4-FFF2-40B4-BE49-F238E27FC236}">
                <a16:creationId xmlns:a16="http://schemas.microsoft.com/office/drawing/2014/main" id="{C1503247-D262-105B-EF64-CBF60535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3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DRs*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FB53365A-B4FE-46F4-8AB4-5695EA433C31}"/>
              </a:ext>
            </a:extLst>
          </p:cNvPr>
          <p:cNvGrpSpPr/>
          <p:nvPr/>
        </p:nvGrpSpPr>
        <p:grpSpPr>
          <a:xfrm>
            <a:off x="759211" y="1485891"/>
            <a:ext cx="5375262" cy="2724604"/>
            <a:chOff x="834269" y="3856054"/>
            <a:chExt cx="4752975" cy="2324100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5E1F269D-D9A5-4082-BBB8-5D508E60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269" y="3856054"/>
              <a:ext cx="4752975" cy="2324100"/>
            </a:xfrm>
            <a:prstGeom prst="rect">
              <a:avLst/>
            </a:prstGeom>
          </p:spPr>
        </p:pic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264115B7-15DF-4D79-B706-998FE4D1557F}"/>
                </a:ext>
              </a:extLst>
            </p:cNvPr>
            <p:cNvGrpSpPr/>
            <p:nvPr/>
          </p:nvGrpSpPr>
          <p:grpSpPr>
            <a:xfrm>
              <a:off x="1420428" y="3905821"/>
              <a:ext cx="905174" cy="963176"/>
              <a:chOff x="1278733" y="4603116"/>
              <a:chExt cx="905174" cy="963176"/>
            </a:xfrm>
          </p:grpSpPr>
          <p:sp>
            <p:nvSpPr>
              <p:cNvPr id="14" name="Βέλος: Καμπύλο προς τα δεξιά 13">
                <a:extLst>
                  <a:ext uri="{FF2B5EF4-FFF2-40B4-BE49-F238E27FC236}">
                    <a16:creationId xmlns:a16="http://schemas.microsoft.com/office/drawing/2014/main" id="{FB767B37-CA15-4A99-98B4-E566F6C3E9AA}"/>
                  </a:ext>
                </a:extLst>
              </p:cNvPr>
              <p:cNvSpPr/>
              <p:nvPr/>
            </p:nvSpPr>
            <p:spPr>
              <a:xfrm rot="10800000">
                <a:off x="1749133" y="4603116"/>
                <a:ext cx="434774" cy="916572"/>
              </a:xfrm>
              <a:prstGeom prst="curvedRightArrow">
                <a:avLst>
                  <a:gd name="adj1" fmla="val 0"/>
                  <a:gd name="adj2" fmla="val 1871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DE4FBE2-EE0E-4A0A-A25B-94B020FC5D93}"/>
                      </a:ext>
                    </a:extLst>
                  </p:cNvPr>
                  <p:cNvSpPr txBox="1"/>
                  <p:nvPr/>
                </p:nvSpPr>
                <p:spPr>
                  <a:xfrm>
                    <a:off x="1313173" y="4985882"/>
                    <a:ext cx="8006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DE4FBE2-EE0E-4A0A-A25B-94B020FC5D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173" y="4985882"/>
                    <a:ext cx="80066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Βέλος: Καμπύλο προς τα δεξιά 15">
                <a:extLst>
                  <a:ext uri="{FF2B5EF4-FFF2-40B4-BE49-F238E27FC236}">
                    <a16:creationId xmlns:a16="http://schemas.microsoft.com/office/drawing/2014/main" id="{F1978B98-5E11-43D3-A714-66CD51B8CE70}"/>
                  </a:ext>
                </a:extLst>
              </p:cNvPr>
              <p:cNvSpPr/>
              <p:nvPr/>
            </p:nvSpPr>
            <p:spPr>
              <a:xfrm>
                <a:off x="1278733" y="4649720"/>
                <a:ext cx="434774" cy="916572"/>
              </a:xfrm>
              <a:prstGeom prst="curvedRightArrow">
                <a:avLst>
                  <a:gd name="adj1" fmla="val 0"/>
                  <a:gd name="adj2" fmla="val 1871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8EF00A-F0B0-4862-97C7-CE568DF3C253}"/>
                </a:ext>
              </a:extLst>
            </p:cNvPr>
            <p:cNvSpPr txBox="1"/>
            <p:nvPr/>
          </p:nvSpPr>
          <p:spPr>
            <a:xfrm>
              <a:off x="1247835" y="4506191"/>
              <a:ext cx="3925841" cy="682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algn="ctr">
                <a:lnSpc>
                  <a:spcPct val="100000"/>
                </a:lnSpc>
                <a:spcBef>
                  <a:spcPts val="1200"/>
                </a:spcBef>
                <a:buClr>
                  <a:srgbClr val="4472C4">
                    <a:lumMod val="75000"/>
                  </a:srgbClr>
                </a:buClr>
                <a:defRPr/>
              </a:pPr>
              <a:r>
                <a:rPr kumimoji="0" lang="en-US" sz="2400" b="1" u="sng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Purpose</a:t>
              </a: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  <a:p>
              <a:pPr marL="144000" algn="ctr">
                <a:lnSpc>
                  <a:spcPct val="100000"/>
                </a:lnSpc>
                <a:buClr>
                  <a:srgbClr val="4472C4">
                    <a:lumMod val="75000"/>
                  </a:srgbClr>
                </a:buClr>
                <a:defRPr/>
              </a:pP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Damp the transverse emittances!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F466C7E-6AEA-42D7-8CC7-77ACD4E2C9A3}"/>
              </a:ext>
            </a:extLst>
          </p:cNvPr>
          <p:cNvSpPr txBox="1"/>
          <p:nvPr/>
        </p:nvSpPr>
        <p:spPr>
          <a:xfrm>
            <a:off x="0" y="846178"/>
            <a:ext cx="4108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*Compact Linear Collider Damping Rings </a:t>
            </a:r>
            <a:endParaRPr lang="el-GR" dirty="0"/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80B8348A-5EDC-46F6-B2D0-6A3940CEE126}"/>
              </a:ext>
            </a:extLst>
          </p:cNvPr>
          <p:cNvSpPr/>
          <p:nvPr/>
        </p:nvSpPr>
        <p:spPr>
          <a:xfrm>
            <a:off x="6861647" y="1333680"/>
            <a:ext cx="4270950" cy="3300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3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sz="24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How</a:t>
            </a:r>
            <a:r>
              <a:rPr lang="en-US" sz="23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 algn="ctr"/>
            <a:r>
              <a:rPr lang="en-US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Synchrotron Radiation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(SR)</a:t>
            </a:r>
            <a:endParaRPr lang="en-US" sz="22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0000" indent="-2880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Spontaneous photon emission in bending magnets or insertion devises.</a:t>
            </a: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2000"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0000" indent="-2880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" name="Εικόνα 29" descr="Εικόνα που περιέχει κείμενο, δωμάτιο, σκηνή, καζί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67588F4-441A-4DF5-B6AA-60F2652CA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6" y="3048284"/>
            <a:ext cx="2676764" cy="1559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28F9C7-DFA2-1A4A-84B5-A07F37748437}"/>
              </a:ext>
            </a:extLst>
          </p:cNvPr>
          <p:cNvSpPr txBox="1"/>
          <p:nvPr/>
        </p:nvSpPr>
        <p:spPr>
          <a:xfrm>
            <a:off x="759211" y="5416139"/>
            <a:ext cx="918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400" i="1" dirty="0">
                <a:solidFill>
                  <a:schemeClr val="accent1"/>
                </a:solidFill>
                <a:latin typeface="Cambria" panose="02040503050406030204" pitchFamily="18" charset="0"/>
              </a:rPr>
              <a:t>At these ultra-low emittances, SC and IBS can become very strong!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FR" sz="2000" i="1" dirty="0">
                <a:latin typeface="Cambria" panose="02040503050406030204" pitchFamily="18" charset="0"/>
              </a:rPr>
              <a:t>Simulations with IBS, SC and SR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BB3117-5781-93DC-BF93-7938D0893BC6}"/>
              </a:ext>
            </a:extLst>
          </p:cNvPr>
          <p:cNvSpPr txBox="1"/>
          <p:nvPr/>
        </p:nvSpPr>
        <p:spPr>
          <a:xfrm>
            <a:off x="7195687" y="4634271"/>
            <a:ext cx="384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i="1" dirty="0">
                <a:latin typeface="Cambria" panose="02040503050406030204" pitchFamily="18" charset="0"/>
              </a:rPr>
              <a:t>*implementation in the backup slides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D8FDDC-320F-F3A4-D353-190E8927295E}"/>
              </a:ext>
            </a:extLst>
          </p:cNvPr>
          <p:cNvSpPr txBox="1"/>
          <p:nvPr/>
        </p:nvSpPr>
        <p:spPr>
          <a:xfrm>
            <a:off x="1667961" y="2993649"/>
            <a:ext cx="3397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288000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 2 orders of magnitude</a:t>
            </a:r>
          </a:p>
          <a:p>
            <a:pPr marL="360000" indent="-288000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20ms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Θέση υποσέλιδου 7">
            <a:extLst>
              <a:ext uri="{FF2B5EF4-FFF2-40B4-BE49-F238E27FC236}">
                <a16:creationId xmlns:a16="http://schemas.microsoft.com/office/drawing/2014/main" id="{F1403E2E-2EE3-39CD-6CED-EBB6A820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6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DR cycle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5CB97FC-D782-40DF-A37A-DF3571208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1" y="927762"/>
            <a:ext cx="11809978" cy="334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3FA459-B734-19CD-126E-80B978DAF765}"/>
              </a:ext>
            </a:extLst>
          </p:cNvPr>
          <p:cNvSpPr txBox="1"/>
          <p:nvPr/>
        </p:nvSpPr>
        <p:spPr>
          <a:xfrm>
            <a:off x="903231" y="4432269"/>
            <a:ext cx="10385537" cy="11695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0" algn="just">
              <a:lnSpc>
                <a:spcPct val="100000"/>
              </a:lnSpc>
              <a:spcBef>
                <a:spcPts val="600"/>
              </a:spcBef>
              <a:buClr>
                <a:srgbClr val="4472C4">
                  <a:lumMod val="75000"/>
                </a:srgbClr>
              </a:buClr>
              <a:buFontTx/>
              <a:buNone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Emittance evolution for the nominal cycle, for the ideal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CLIC DRs lattice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60000" indent="-288000" algn="just">
              <a:lnSpc>
                <a:spcPct val="100000"/>
              </a:lnSpc>
              <a:spcBef>
                <a:spcPts val="600"/>
              </a:spcBef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Agreement between Analytical calculations (IBS, SR) and Tracking simulation (IBS, SC, SR) </a:t>
            </a:r>
          </a:p>
          <a:p>
            <a:pPr marL="360000" indent="-288000" algn="just">
              <a:lnSpc>
                <a:spcPct val="100000"/>
              </a:lnSpc>
              <a:spcBef>
                <a:spcPts val="600"/>
              </a:spcBef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 does not affect the final steady state</a:t>
            </a:r>
          </a:p>
        </p:txBody>
      </p:sp>
      <p:sp>
        <p:nvSpPr>
          <p:cNvPr id="13" name="Θέση υποσέλιδου 7">
            <a:extLst>
              <a:ext uri="{FF2B5EF4-FFF2-40B4-BE49-F238E27FC236}">
                <a16:creationId xmlns:a16="http://schemas.microsoft.com/office/drawing/2014/main" id="{EB26223A-4C36-3354-E002-9BA0AEDA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5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Charge Studies – Tune footprint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610A7E-6FD8-48FC-8D14-D722F8187FF3}"/>
              </a:ext>
            </a:extLst>
          </p:cNvPr>
          <p:cNvSpPr txBox="1"/>
          <p:nvPr/>
        </p:nvSpPr>
        <p:spPr>
          <a:xfrm>
            <a:off x="685251" y="1026354"/>
            <a:ext cx="10627062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08000" indent="0" algn="just">
              <a:lnSpc>
                <a:spcPct val="100000"/>
              </a:lnSpc>
              <a:spcBef>
                <a:spcPts val="600"/>
              </a:spcBef>
              <a:buClr>
                <a:srgbClr val="4472C4">
                  <a:lumMod val="75000"/>
                </a:srgbClr>
              </a:buClr>
              <a:buFontTx/>
              <a:buNone/>
              <a:defRPr/>
            </a:pPr>
            <a:r>
              <a:rPr lang="el-G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verify that the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induced tune shift indeed becomes critical for the beam parameters close to equilibrium, tune footprints were evaluated for on-momentum particles.</a:t>
            </a:r>
          </a:p>
          <a:p>
            <a:pPr marL="393750" indent="-285750" algn="just">
              <a:spcBef>
                <a:spcPts val="600"/>
              </a:spcBef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Large transverse emittances: particles experience large amplitude detuning.</a:t>
            </a:r>
          </a:p>
          <a:p>
            <a:pPr marL="393750" indent="-285750" algn="just">
              <a:spcBef>
                <a:spcPts val="600"/>
              </a:spcBef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Small transverse emittances: SC induced tune spread becomes dominant.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E4243B0D-FCD9-C5C4-B184-B8C87BE9D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65" y="2503682"/>
            <a:ext cx="5648670" cy="4063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16632-6874-8773-5648-21EC432D59D5}"/>
                  </a:ext>
                </a:extLst>
              </p:cNvPr>
              <p:cNvSpPr txBox="1"/>
              <p:nvPr/>
            </p:nvSpPr>
            <p:spPr>
              <a:xfrm>
                <a:off x="4463793" y="3393660"/>
                <a:ext cx="488272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16632-6874-8773-5648-21EC432D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793" y="3393660"/>
                <a:ext cx="488272" cy="391261"/>
              </a:xfrm>
              <a:prstGeom prst="rect">
                <a:avLst/>
              </a:prstGeom>
              <a:blipFill>
                <a:blip r:embed="rId3"/>
                <a:stretch>
                  <a:fillRect r="-10256" b="-312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Θέση υποσέλιδου 7">
            <a:extLst>
              <a:ext uri="{FF2B5EF4-FFF2-40B4-BE49-F238E27FC236}">
                <a16:creationId xmlns:a16="http://schemas.microsoft.com/office/drawing/2014/main" id="{9D3F31BA-EE41-463A-804B-0C2405AF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Θέση ημερομηνίας 6">
            <a:extLst>
              <a:ext uri="{FF2B5EF4-FFF2-40B4-BE49-F238E27FC236}">
                <a16:creationId xmlns:a16="http://schemas.microsoft.com/office/drawing/2014/main" id="{FF4A16A6-8325-FA80-E167-9E948294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Θέση αριθμού διαφάνειας 3">
            <a:extLst>
              <a:ext uri="{FF2B5EF4-FFF2-40B4-BE49-F238E27FC236}">
                <a16:creationId xmlns:a16="http://schemas.microsoft.com/office/drawing/2014/main" id="{5747DE90-9547-517A-1BB0-ECF37A12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2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/>
          </a:bodyPr>
          <a:lstStyle/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Tool implementation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CLIC Damping Rings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CLIC Complex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SC, IBS and SR Interplay Studies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LHC Ion Injectors 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LEIR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Summary and Future Work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Θέση ημερομηνίας 6">
            <a:extLst>
              <a:ext uri="{FF2B5EF4-FFF2-40B4-BE49-F238E27FC236}">
                <a16:creationId xmlns:a16="http://schemas.microsoft.com/office/drawing/2014/main" id="{6724BF5D-4163-48E2-BCCB-9D51C92F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1047990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2BA8FCF-957F-A550-279A-C231ED40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1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Charge Studies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4" y="1142044"/>
                <a:ext cx="5501936" cy="520549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𝟑𝟏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intentionally excited!!!</a:t>
                </a:r>
                <a:endParaRPr lang="en-US" sz="2200" u="sng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:r>
                  <a:rPr lang="en-US" sz="2000" u="sng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Nominal synchrotron motion: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2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Relatively weak response of the beam to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=31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resonance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2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Fast modulation of the SC force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⇛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resonance sidebands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⇛ 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weak diffusion of particle motio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[∗]</m:t>
                        </m:r>
                      </m:sup>
                    </m:sSup>
                  </m:oMath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4" y="1142044"/>
                <a:ext cx="5501936" cy="5205490"/>
              </a:xfrm>
              <a:blipFill>
                <a:blip r:embed="rId2"/>
                <a:stretch>
                  <a:fillRect l="-1149" t="-73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4699A02-F3DC-476B-8526-2BCBA50E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781" y="1262112"/>
            <a:ext cx="5718019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1A0C3E-7990-4C93-9BB7-1FCC57BE8831}"/>
                  </a:ext>
                </a:extLst>
              </p:cNvPr>
              <p:cNvSpPr txBox="1"/>
              <p:nvPr/>
            </p:nvSpPr>
            <p:spPr>
              <a:xfrm>
                <a:off x="7666439" y="973256"/>
                <a:ext cx="2847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𝑇𝑢𝑟𝑛𝑠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(nominal)</a:t>
                </a: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1A0C3E-7990-4C93-9BB7-1FCC57BE8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439" y="973256"/>
                <a:ext cx="2847109" cy="369332"/>
              </a:xfrm>
              <a:prstGeom prst="rect">
                <a:avLst/>
              </a:prstGeom>
              <a:blipFill>
                <a:blip r:embed="rId6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88CDA39-6656-4FAC-A53B-926CF27D9DB6}"/>
              </a:ext>
            </a:extLst>
          </p:cNvPr>
          <p:cNvSpPr txBox="1"/>
          <p:nvPr/>
        </p:nvSpPr>
        <p:spPr>
          <a:xfrm>
            <a:off x="6172200" y="6273223"/>
            <a:ext cx="6019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[*]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G. Franchetti, I. Hofmann, “Particle trapping by nonlinear resonances and space charge”</a:t>
            </a:r>
            <a:endParaRPr lang="el-G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Θέση υποσέλιδου 7">
            <a:extLst>
              <a:ext uri="{FF2B5EF4-FFF2-40B4-BE49-F238E27FC236}">
                <a16:creationId xmlns:a16="http://schemas.microsoft.com/office/drawing/2014/main" id="{E2EC4A2E-4774-85C0-355B-9864CA54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2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Charge Studies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4" y="1142044"/>
                <a:ext cx="5501936" cy="520549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𝟑𝟏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intentionally excited!!!</a:t>
                </a:r>
                <a:endParaRPr lang="en-US" sz="2200" u="sng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:r>
                  <a:rPr lang="en-US" sz="2000" u="sng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Nominal synchrotron motion: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2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Relatively weak response of the beam to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=31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resonance</a:t>
                </a:r>
              </a:p>
              <a:p>
                <a:pPr marL="360000" indent="-288000">
                  <a:lnSpc>
                    <a:spcPct val="100000"/>
                  </a:lnSpc>
                  <a:spcBef>
                    <a:spcPts val="2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Fast modulation of the SC force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⇛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resonance sidebands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⇛ 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weak diffusion of particle motio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[∗]</m:t>
                        </m:r>
                      </m:sup>
                    </m:sSup>
                  </m:oMath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comparison: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:r>
                  <a:rPr lang="en-US" sz="2000" u="sng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Slower synchrotron motion:</a:t>
                </a: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0000" indent="-288000">
                  <a:lnSpc>
                    <a:spcPct val="100000"/>
                  </a:lnSpc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Vertical emittance blow-up is clearly pronounced</a:t>
                </a:r>
              </a:p>
              <a:p>
                <a:pPr marL="360000" indent="-288000">
                  <a:lnSpc>
                    <a:spcPct val="100000"/>
                  </a:lnSpc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Usual particle trapping in resonance islands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4" y="1142044"/>
                <a:ext cx="5501936" cy="5205490"/>
              </a:xfrm>
              <a:blipFill>
                <a:blip r:embed="rId2"/>
                <a:stretch>
                  <a:fillRect l="-1149" t="-73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98C6B8E-C064-4F5D-98FD-C6366FAD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973" y="3873956"/>
            <a:ext cx="5692827" cy="21600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4699A02-F3DC-476B-8526-2BCBA50E1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781" y="1262112"/>
            <a:ext cx="5718019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A0ED9-77A0-4330-8076-9DA60F24248F}"/>
                  </a:ext>
                </a:extLst>
              </p:cNvPr>
              <p:cNvSpPr txBox="1"/>
              <p:nvPr/>
            </p:nvSpPr>
            <p:spPr>
              <a:xfrm>
                <a:off x="8153400" y="3583542"/>
                <a:ext cx="18731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𝑇𝑢𝑟𝑛𝑠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A0ED9-77A0-4330-8076-9DA60F242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583542"/>
                <a:ext cx="18731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1A0C3E-7990-4C93-9BB7-1FCC57BE8831}"/>
                  </a:ext>
                </a:extLst>
              </p:cNvPr>
              <p:cNvSpPr txBox="1"/>
              <p:nvPr/>
            </p:nvSpPr>
            <p:spPr>
              <a:xfrm>
                <a:off x="7666439" y="973256"/>
                <a:ext cx="2847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𝑇𝑢𝑟𝑛𝑠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(nominal)</a:t>
                </a: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1A0C3E-7990-4C93-9BB7-1FCC57BE8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439" y="973256"/>
                <a:ext cx="2847109" cy="369332"/>
              </a:xfrm>
              <a:prstGeom prst="rect">
                <a:avLst/>
              </a:prstGeom>
              <a:blipFill>
                <a:blip r:embed="rId6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88CDA39-6656-4FAC-A53B-926CF27D9DB6}"/>
              </a:ext>
            </a:extLst>
          </p:cNvPr>
          <p:cNvSpPr txBox="1"/>
          <p:nvPr/>
        </p:nvSpPr>
        <p:spPr>
          <a:xfrm>
            <a:off x="6172200" y="6273223"/>
            <a:ext cx="6019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[*]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G. Franchetti, I. Hofmann, “Particle trapping by nonlinear resonances and space charge”</a:t>
            </a:r>
            <a:endParaRPr lang="el-G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Θέση υποσέλιδου 7">
            <a:extLst>
              <a:ext uri="{FF2B5EF4-FFF2-40B4-BE49-F238E27FC236}">
                <a16:creationId xmlns:a16="http://schemas.microsoft.com/office/drawing/2014/main" id="{A6FF2EA3-0857-BB32-3528-D0F21AAE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48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Charge Studies with IBS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4" y="1221674"/>
                <a:ext cx="4819200" cy="152152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resonance 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not excited</a:t>
                </a:r>
                <a:r>
                  <a:rPr kumimoji="0" lang="en-US" sz="2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360000" marR="0" lvl="0" indent="-28800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2000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 significant interplay 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between IBS and SC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4" y="1221674"/>
                <a:ext cx="4819200" cy="1521526"/>
              </a:xfrm>
              <a:blipFill>
                <a:blip r:embed="rId2"/>
                <a:stretch>
                  <a:fillRect t="-2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747A414-ADFB-4453-9D02-49ED613F7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64" y="3466589"/>
            <a:ext cx="48192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E89CC7-5B9B-4682-B0E5-A56509F0DAEB}"/>
                  </a:ext>
                </a:extLst>
              </p:cNvPr>
              <p:cNvSpPr txBox="1"/>
              <p:nvPr/>
            </p:nvSpPr>
            <p:spPr>
              <a:xfrm>
                <a:off x="2283902" y="3289225"/>
                <a:ext cx="1439524" cy="428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=10.35</m:t>
                      </m:r>
                    </m:oMath>
                  </m:oMathPara>
                </a14:m>
                <a:endParaRPr lang="el-GR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E89CC7-5B9B-4682-B0E5-A56509F0D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902" y="3289225"/>
                <a:ext cx="1439524" cy="428322"/>
              </a:xfrm>
              <a:prstGeom prst="rect">
                <a:avLst/>
              </a:prstGeom>
              <a:blipFill>
                <a:blip r:embed="rId4"/>
                <a:stretch>
                  <a:fillRect l="-847" b="-42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BA01EC1-ECF6-45A0-83CF-28DF59093EB5}"/>
              </a:ext>
            </a:extLst>
          </p:cNvPr>
          <p:cNvSpPr txBox="1"/>
          <p:nvPr/>
        </p:nvSpPr>
        <p:spPr>
          <a:xfrm>
            <a:off x="10069299" y="3788696"/>
            <a:ext cx="6795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535B2C-F88A-487B-A6F5-F09A5E23FB4B}"/>
              </a:ext>
            </a:extLst>
          </p:cNvPr>
          <p:cNvSpPr txBox="1"/>
          <p:nvPr/>
        </p:nvSpPr>
        <p:spPr>
          <a:xfrm>
            <a:off x="10231029" y="5011656"/>
            <a:ext cx="6795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DFA083-429D-4C32-808A-175E048C26EA}"/>
              </a:ext>
            </a:extLst>
          </p:cNvPr>
          <p:cNvSpPr txBox="1"/>
          <p:nvPr/>
        </p:nvSpPr>
        <p:spPr>
          <a:xfrm>
            <a:off x="10629703" y="5341845"/>
            <a:ext cx="56178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600" dirty="0"/>
          </a:p>
        </p:txBody>
      </p:sp>
      <p:sp>
        <p:nvSpPr>
          <p:cNvPr id="23" name="Θέση ημερομηνίας 6">
            <a:extLst>
              <a:ext uri="{FF2B5EF4-FFF2-40B4-BE49-F238E27FC236}">
                <a16:creationId xmlns:a16="http://schemas.microsoft.com/office/drawing/2014/main" id="{789C7ECE-B5DE-445E-A789-7651EBC5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0"/>
            <a:ext cx="1052743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Θέση υποσέλιδου 7">
            <a:extLst>
              <a:ext uri="{FF2B5EF4-FFF2-40B4-BE49-F238E27FC236}">
                <a16:creationId xmlns:a16="http://schemas.microsoft.com/office/drawing/2014/main" id="{7AFFD0C9-E5C1-88DB-5C91-0B677EAC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02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Charge Studies with IBS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4" y="1221674"/>
                <a:ext cx="4819200" cy="152152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resonance 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not excited</a:t>
                </a:r>
                <a:r>
                  <a:rPr kumimoji="0" lang="en-US" sz="2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360000" marR="0" lvl="0" indent="-28800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2000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 significant interplay 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between IBS and SC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4" y="1221674"/>
                <a:ext cx="4819200" cy="1521526"/>
              </a:xfrm>
              <a:blipFill>
                <a:blip r:embed="rId2"/>
                <a:stretch>
                  <a:fillRect t="-2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747A414-ADFB-4453-9D02-49ED613F7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64" y="3466589"/>
            <a:ext cx="48192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E89CC7-5B9B-4682-B0E5-A56509F0DAEB}"/>
                  </a:ext>
                </a:extLst>
              </p:cNvPr>
              <p:cNvSpPr txBox="1"/>
              <p:nvPr/>
            </p:nvSpPr>
            <p:spPr>
              <a:xfrm>
                <a:off x="2283902" y="3289225"/>
                <a:ext cx="1439524" cy="428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=10.35</m:t>
                      </m:r>
                    </m:oMath>
                  </m:oMathPara>
                </a14:m>
                <a:endParaRPr lang="el-GR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E89CC7-5B9B-4682-B0E5-A56509F0D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902" y="3289225"/>
                <a:ext cx="1439524" cy="428322"/>
              </a:xfrm>
              <a:prstGeom prst="rect">
                <a:avLst/>
              </a:prstGeom>
              <a:blipFill>
                <a:blip r:embed="rId4"/>
                <a:stretch>
                  <a:fillRect l="-847" b="-42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486CFCC-3F66-44B2-B2F9-ADE3BC7C8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88" y="3466589"/>
            <a:ext cx="4819296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947320-ABC6-43B2-991A-0691F88C55B6}"/>
                  </a:ext>
                </a:extLst>
              </p:cNvPr>
              <p:cNvSpPr txBox="1"/>
              <p:nvPr/>
            </p:nvSpPr>
            <p:spPr>
              <a:xfrm>
                <a:off x="8317974" y="3289225"/>
                <a:ext cx="1439524" cy="428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=10.35</m:t>
                      </m:r>
                    </m:oMath>
                  </m:oMathPara>
                </a14:m>
                <a:endParaRPr lang="el-GR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947320-ABC6-43B2-991A-0691F88C5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974" y="3289225"/>
                <a:ext cx="1439524" cy="428322"/>
              </a:xfrm>
              <a:prstGeom prst="rect">
                <a:avLst/>
              </a:prstGeom>
              <a:blipFill>
                <a:blip r:embed="rId6"/>
                <a:stretch>
                  <a:fillRect l="-844" b="-42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1B8E75-EC7E-4BC1-A08C-AF67EE8909CD}"/>
                  </a:ext>
                </a:extLst>
              </p:cNvPr>
              <p:cNvSpPr txBox="1"/>
              <p:nvPr/>
            </p:nvSpPr>
            <p:spPr>
              <a:xfrm>
                <a:off x="6628087" y="1221674"/>
                <a:ext cx="4969848" cy="184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resonance 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excited</a:t>
                </a:r>
                <a:r>
                  <a:rPr kumimoji="0" lang="en-US" sz="2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0000" indent="-288000">
                  <a:lnSpc>
                    <a:spcPct val="100000"/>
                  </a:lnSpc>
                  <a:spcBef>
                    <a:spcPts val="6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Interplay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clearly results into 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nhanced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particle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diffusion</a:t>
                </a:r>
              </a:p>
              <a:p>
                <a:pPr marL="360000" marR="0" lvl="0" indent="-28800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More than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 times larger blow-up 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than adding each effect individually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1B8E75-EC7E-4BC1-A08C-AF67EE890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87" y="1221674"/>
                <a:ext cx="4969848" cy="1846852"/>
              </a:xfrm>
              <a:prstGeom prst="rect">
                <a:avLst/>
              </a:prstGeom>
              <a:blipFill>
                <a:blip r:embed="rId7"/>
                <a:stretch>
                  <a:fillRect t="-2055" r="-763" b="-547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6D192A3-A5D9-45E6-B6D6-BE80A9B35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9362" y="4158028"/>
            <a:ext cx="609600" cy="25717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A3999B4-9B29-4F40-97A7-F3C9A48A59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9611" y="3907704"/>
            <a:ext cx="476250" cy="18097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B593BFE-3ACA-4C55-A56C-77116D7028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2974" y="4484552"/>
            <a:ext cx="600075" cy="2095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A01EC1-ECF6-45A0-83CF-28DF59093EB5}"/>
              </a:ext>
            </a:extLst>
          </p:cNvPr>
          <p:cNvSpPr txBox="1"/>
          <p:nvPr/>
        </p:nvSpPr>
        <p:spPr>
          <a:xfrm>
            <a:off x="10069299" y="3788696"/>
            <a:ext cx="6795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535B2C-F88A-487B-A6F5-F09A5E23FB4B}"/>
              </a:ext>
            </a:extLst>
          </p:cNvPr>
          <p:cNvSpPr txBox="1"/>
          <p:nvPr/>
        </p:nvSpPr>
        <p:spPr>
          <a:xfrm>
            <a:off x="10231029" y="5011656"/>
            <a:ext cx="6795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DFA083-429D-4C32-808A-175E048C26EA}"/>
              </a:ext>
            </a:extLst>
          </p:cNvPr>
          <p:cNvSpPr txBox="1"/>
          <p:nvPr/>
        </p:nvSpPr>
        <p:spPr>
          <a:xfrm>
            <a:off x="10629703" y="5341845"/>
            <a:ext cx="56178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600" dirty="0"/>
          </a:p>
        </p:txBody>
      </p:sp>
      <p:sp>
        <p:nvSpPr>
          <p:cNvPr id="23" name="Θέση ημερομηνίας 6">
            <a:extLst>
              <a:ext uri="{FF2B5EF4-FFF2-40B4-BE49-F238E27FC236}">
                <a16:creationId xmlns:a16="http://schemas.microsoft.com/office/drawing/2014/main" id="{789C7ECE-B5DE-445E-A789-7651EBC5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0"/>
            <a:ext cx="1052743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Θέση υποσέλιδου 7">
            <a:extLst>
              <a:ext uri="{FF2B5EF4-FFF2-40B4-BE49-F238E27FC236}">
                <a16:creationId xmlns:a16="http://schemas.microsoft.com/office/drawing/2014/main" id="{A227F752-0DBD-CAE9-E7E4-BDAE1959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3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Charge Studies with IBS</a:t>
            </a:r>
            <a:r>
              <a:rPr lang="el-GR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SR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9910E7B-6081-4FCC-A2D1-43DD3557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" y="1562514"/>
            <a:ext cx="6042994" cy="223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1E2744-D9AC-453E-8A24-59DCA90BA208}"/>
              </a:ext>
            </a:extLst>
          </p:cNvPr>
          <p:cNvSpPr txBox="1"/>
          <p:nvPr/>
        </p:nvSpPr>
        <p:spPr>
          <a:xfrm>
            <a:off x="662498" y="1199111"/>
            <a:ext cx="1200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 + IBS</a:t>
            </a:r>
            <a:endParaRPr lang="el-GR" sz="2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Θέση ημερομηνίας 6">
            <a:extLst>
              <a:ext uri="{FF2B5EF4-FFF2-40B4-BE49-F238E27FC236}">
                <a16:creationId xmlns:a16="http://schemas.microsoft.com/office/drawing/2014/main" id="{E40B88EB-15CB-4E41-8FDD-D3C0ADC4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0"/>
            <a:ext cx="1052743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Θέση υποσέλιδου 7">
            <a:extLst>
              <a:ext uri="{FF2B5EF4-FFF2-40B4-BE49-F238E27FC236}">
                <a16:creationId xmlns:a16="http://schemas.microsoft.com/office/drawing/2014/main" id="{4E4D268B-F136-3D54-8D00-650B0F94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02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Charge Studies with IBS</a:t>
            </a:r>
            <a:r>
              <a:rPr lang="el-GR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SR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98" y="4042866"/>
            <a:ext cx="11044562" cy="1894119"/>
          </a:xfrm>
          <a:ln>
            <a:noFill/>
          </a:ln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 in the presence of a strong one-dimensional resonance:</a:t>
            </a:r>
          </a:p>
          <a:p>
            <a:pPr marL="360000" marR="0" lvl="0" indent="-288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mostly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cancels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the vertical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blow-up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Residual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blow-up of less than 5%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0000" marR="0" lvl="0" indent="-288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 than 1% of particle losses</a:t>
            </a:r>
          </a:p>
          <a:p>
            <a:pPr marL="360000" marR="0" lvl="0" indent="-288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Good news for the CLIC DRs!!!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AF113B1-DE05-4095-993B-151E5214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779" y="1552889"/>
            <a:ext cx="5914801" cy="2232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9910E7B-6081-4FCC-A2D1-43DD3557E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6" y="1562514"/>
            <a:ext cx="6042994" cy="223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1E2744-D9AC-453E-8A24-59DCA90BA208}"/>
              </a:ext>
            </a:extLst>
          </p:cNvPr>
          <p:cNvSpPr txBox="1"/>
          <p:nvPr/>
        </p:nvSpPr>
        <p:spPr>
          <a:xfrm>
            <a:off x="662498" y="1199111"/>
            <a:ext cx="1200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 + IBS</a:t>
            </a:r>
            <a:endParaRPr lang="el-GR" sz="2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89C7B-5EDC-408E-A639-B81AA21473A5}"/>
              </a:ext>
            </a:extLst>
          </p:cNvPr>
          <p:cNvSpPr txBox="1"/>
          <p:nvPr/>
        </p:nvSpPr>
        <p:spPr>
          <a:xfrm>
            <a:off x="6767315" y="1199111"/>
            <a:ext cx="1856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 + IBS + SR</a:t>
            </a:r>
            <a:endParaRPr lang="el-GR" sz="2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Θέση ημερομηνίας 6">
            <a:extLst>
              <a:ext uri="{FF2B5EF4-FFF2-40B4-BE49-F238E27FC236}">
                <a16:creationId xmlns:a16="http://schemas.microsoft.com/office/drawing/2014/main" id="{E40B88EB-15CB-4E41-8FDD-D3C0ADC4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0"/>
            <a:ext cx="1052743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Θέση υποσέλιδου 7">
            <a:extLst>
              <a:ext uri="{FF2B5EF4-FFF2-40B4-BE49-F238E27FC236}">
                <a16:creationId xmlns:a16="http://schemas.microsoft.com/office/drawing/2014/main" id="{8529574A-1C5A-FA9E-323D-AB4A5EF1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67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/>
          </a:bodyPr>
          <a:lstStyle/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Tool implementation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 Damping Rings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Complex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SC, IBS and SR Interplay Studies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LHC Ion Injectors 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LEIR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and Future Work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Θέση ημερομηνίας 6">
            <a:extLst>
              <a:ext uri="{FF2B5EF4-FFF2-40B4-BE49-F238E27FC236}">
                <a16:creationId xmlns:a16="http://schemas.microsoft.com/office/drawing/2014/main" id="{6724BF5D-4163-48E2-BCCB-9D51C92F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1047990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2BA8FCF-957F-A550-279A-C231ED40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9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Case 1: SPS MD of 2016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706238A-3097-4899-B587-DE577499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7" y="1058925"/>
            <a:ext cx="4345069" cy="28967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1F5072-AB60-400F-A54B-091906225A8E}"/>
              </a:ext>
            </a:extLst>
          </p:cNvPr>
          <p:cNvSpPr txBox="1"/>
          <p:nvPr/>
        </p:nvSpPr>
        <p:spPr>
          <a:xfrm>
            <a:off x="4465249" y="322118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I. John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Θέση υποσέλιδου 7">
            <a:extLst>
              <a:ext uri="{FF2B5EF4-FFF2-40B4-BE49-F238E27FC236}">
                <a16:creationId xmlns:a16="http://schemas.microsoft.com/office/drawing/2014/main" id="{99911497-18DE-244A-9E12-30144AB9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7B369-A91B-05DA-1EA0-E31EA04E98D6}"/>
              </a:ext>
            </a:extLst>
          </p:cNvPr>
          <p:cNvSpPr/>
          <p:nvPr/>
        </p:nvSpPr>
        <p:spPr>
          <a:xfrm>
            <a:off x="138897" y="4194291"/>
            <a:ext cx="5856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r>
              <a:rPr lang="en-US" dirty="0">
                <a:latin typeface="Cambria" panose="02040503050406030204" pitchFamily="18" charset="0"/>
              </a:rPr>
              <a:t>Observations in operational conditions:</a:t>
            </a:r>
          </a:p>
          <a:p>
            <a:pPr marL="360000" indent="-2880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Emittance exchange </a:t>
            </a:r>
            <a:r>
              <a:rPr lang="en-US" dirty="0">
                <a:latin typeface="Cambria" panose="02040503050406030204" pitchFamily="18" charset="0"/>
              </a:rPr>
              <a:t>between horizontal and vertical planes</a:t>
            </a:r>
          </a:p>
          <a:p>
            <a:pPr marL="360000" indent="-2880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Large emittance blow-up </a:t>
            </a:r>
            <a:r>
              <a:rPr lang="en-US" dirty="0">
                <a:latin typeface="Cambria" panose="02040503050406030204" pitchFamily="18" charset="0"/>
              </a:rPr>
              <a:t>in both planes</a:t>
            </a:r>
          </a:p>
          <a:p>
            <a:pPr marL="666000" lvl="1" indent="-288000">
              <a:buClr>
                <a:srgbClr val="FF0000"/>
              </a:buClr>
              <a:buFont typeface=".Hiragino Kaku Gothic Interface W3"/>
              <a:buChar char="⇒"/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Cannot be explained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by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standalone space charge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or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IBS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simulations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, nor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from the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sum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of them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360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3E95C561-A3CE-1042-9400-96136926B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23" y="1112609"/>
            <a:ext cx="5353165" cy="3058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Case 1: SPS MD of 2016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706238A-3097-4899-B587-DE577499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7" y="1058925"/>
            <a:ext cx="4345069" cy="28967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1F5072-AB60-400F-A54B-091906225A8E}"/>
              </a:ext>
            </a:extLst>
          </p:cNvPr>
          <p:cNvSpPr txBox="1"/>
          <p:nvPr/>
        </p:nvSpPr>
        <p:spPr>
          <a:xfrm>
            <a:off x="4465249" y="322118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I. John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Θέση υποσέλιδου 7">
            <a:extLst>
              <a:ext uri="{FF2B5EF4-FFF2-40B4-BE49-F238E27FC236}">
                <a16:creationId xmlns:a16="http://schemas.microsoft.com/office/drawing/2014/main" id="{99911497-18DE-244A-9E12-30144AB9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730DE-EDBE-F1AA-7061-10D2833A2AB2}"/>
              </a:ext>
            </a:extLst>
          </p:cNvPr>
          <p:cNvSpPr/>
          <p:nvPr/>
        </p:nvSpPr>
        <p:spPr>
          <a:xfrm>
            <a:off x="138897" y="4194291"/>
            <a:ext cx="5856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r>
              <a:rPr lang="en-US" dirty="0">
                <a:latin typeface="Cambria" panose="02040503050406030204" pitchFamily="18" charset="0"/>
              </a:rPr>
              <a:t>Observations in operational conditions:</a:t>
            </a:r>
          </a:p>
          <a:p>
            <a:pPr marL="360000" indent="-2880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Emittance exchange </a:t>
            </a:r>
            <a:r>
              <a:rPr lang="en-US" dirty="0">
                <a:latin typeface="Cambria" panose="02040503050406030204" pitchFamily="18" charset="0"/>
              </a:rPr>
              <a:t>between horizontal and vertical planes</a:t>
            </a:r>
          </a:p>
          <a:p>
            <a:pPr marL="360000" indent="-2880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Large emittance blow-up </a:t>
            </a:r>
            <a:r>
              <a:rPr lang="en-US" dirty="0">
                <a:latin typeface="Cambria" panose="02040503050406030204" pitchFamily="18" charset="0"/>
              </a:rPr>
              <a:t>in both planes</a:t>
            </a:r>
          </a:p>
          <a:p>
            <a:pPr marL="666000" lvl="1" indent="-288000">
              <a:buClr>
                <a:srgbClr val="FF0000"/>
              </a:buClr>
              <a:buFont typeface=".Hiragino Kaku Gothic Interface W3"/>
              <a:buChar char="⇒"/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Cannot be explained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by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standalone space charge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or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IBS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simulations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, nor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from the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sum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of them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8DAC1-26C5-379C-561A-DF842704FC69}"/>
              </a:ext>
            </a:extLst>
          </p:cNvPr>
          <p:cNvSpPr/>
          <p:nvPr/>
        </p:nvSpPr>
        <p:spPr>
          <a:xfrm>
            <a:off x="6196313" y="4194291"/>
            <a:ext cx="5856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just">
              <a:spcBef>
                <a:spcPts val="1200"/>
              </a:spcBef>
            </a:pP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</a:rPr>
              <a:t>Combined simulations </a:t>
            </a:r>
            <a:r>
              <a:rPr lang="en-US" dirty="0">
                <a:latin typeface="Cambria" panose="02040503050406030204" pitchFamily="18" charset="0"/>
              </a:rPr>
              <a:t>were performed to investigate the 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</a:rPr>
              <a:t>interplay of space charge and IBS</a:t>
            </a:r>
          </a:p>
          <a:p>
            <a:pPr marL="360000" indent="-2880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ambria" panose="02040503050406030204" pitchFamily="18" charset="0"/>
              </a:rPr>
              <a:t>Quadrupolar error included to induce a 5-10% beta-beating, observed operationally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73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Case 2: Low intensity studies in LEIR (1/3)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Θέση υποσέλιδου 7">
            <a:extLst>
              <a:ext uri="{FF2B5EF4-FFF2-40B4-BE49-F238E27FC236}">
                <a16:creationId xmlns:a16="http://schemas.microsoft.com/office/drawing/2014/main" id="{99911497-18DE-244A-9E12-30144AB9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Εικόνα 19">
            <a:extLst>
              <a:ext uri="{FF2B5EF4-FFF2-40B4-BE49-F238E27FC236}">
                <a16:creationId xmlns:a16="http://schemas.microsoft.com/office/drawing/2014/main" id="{EA30E0A2-CEF7-AB61-DF52-26BD60ECB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68" y="1036689"/>
            <a:ext cx="6529664" cy="3353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99E55F-2F30-A777-A317-A565CF5F72CF}"/>
              </a:ext>
            </a:extLst>
          </p:cNvPr>
          <p:cNvSpPr txBox="1"/>
          <p:nvPr/>
        </p:nvSpPr>
        <p:spPr>
          <a:xfrm>
            <a:off x="5268589" y="998484"/>
            <a:ext cx="34162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A. </a:t>
            </a:r>
            <a:r>
              <a:rPr lang="en-US" sz="1100" dirty="0" err="1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Saa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 Hernandez, “IBS Studies – LEIR”, SCWG meeting</a:t>
            </a:r>
            <a:endParaRPr lang="el-GR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6513E-AB4F-9F34-B9B1-4183B3CA678E}"/>
              </a:ext>
            </a:extLst>
          </p:cNvPr>
          <p:cNvSpPr/>
          <p:nvPr/>
        </p:nvSpPr>
        <p:spPr>
          <a:xfrm>
            <a:off x="258502" y="4601644"/>
            <a:ext cx="10874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buClr>
                <a:schemeClr val="accent1"/>
              </a:buClr>
            </a:pPr>
            <a:r>
              <a:rPr lang="en-GB" b="1" dirty="0">
                <a:solidFill>
                  <a:srgbClr val="FF0000"/>
                </a:solidFill>
                <a:latin typeface="Cambria" panose="02040503050406030204" pitchFamily="18" charset="0"/>
              </a:rPr>
              <a:t>Low intensity </a:t>
            </a:r>
            <a:r>
              <a:rPr lang="en-GB" dirty="0">
                <a:latin typeface="Cambria" panose="02040503050406030204" pitchFamily="18" charset="0"/>
              </a:rPr>
              <a:t>studies showed that the </a:t>
            </a:r>
            <a:r>
              <a:rPr lang="en-GB" b="1" dirty="0">
                <a:solidFill>
                  <a:srgbClr val="FF0000"/>
                </a:solidFill>
                <a:latin typeface="Cambria" panose="02040503050406030204" pitchFamily="18" charset="0"/>
              </a:rPr>
              <a:t>vertical emittance </a:t>
            </a:r>
            <a:r>
              <a:rPr lang="en-GB" dirty="0">
                <a:latin typeface="Cambria" panose="02040503050406030204" pitchFamily="18" charset="0"/>
              </a:rPr>
              <a:t>evolution could </a:t>
            </a:r>
            <a:r>
              <a:rPr lang="en-GB" b="1" dirty="0">
                <a:solidFill>
                  <a:srgbClr val="FF0000"/>
                </a:solidFill>
                <a:latin typeface="Cambria" panose="02040503050406030204" pitchFamily="18" charset="0"/>
              </a:rPr>
              <a:t>not</a:t>
            </a:r>
            <a:r>
              <a:rPr lang="en-GB" dirty="0">
                <a:latin typeface="Cambria" panose="02040503050406030204" pitchFamily="18" charset="0"/>
              </a:rPr>
              <a:t> be </a:t>
            </a:r>
            <a:r>
              <a:rPr lang="en-GB" b="1" dirty="0">
                <a:solidFill>
                  <a:srgbClr val="FF0000"/>
                </a:solidFill>
                <a:latin typeface="Cambria" panose="02040503050406030204" pitchFamily="18" charset="0"/>
              </a:rPr>
              <a:t>explained</a:t>
            </a:r>
            <a:r>
              <a:rPr lang="en-GB" dirty="0">
                <a:latin typeface="Cambria" panose="02040503050406030204" pitchFamily="18" charset="0"/>
              </a:rPr>
              <a:t> only by </a:t>
            </a:r>
            <a:r>
              <a:rPr lang="en-GB" b="1" dirty="0">
                <a:solidFill>
                  <a:srgbClr val="FF0000"/>
                </a:solidFill>
                <a:latin typeface="Cambria" panose="02040503050406030204" pitchFamily="18" charset="0"/>
              </a:rPr>
              <a:t>IBS</a:t>
            </a:r>
            <a:r>
              <a:rPr lang="en-GB" dirty="0">
                <a:latin typeface="Cambria" panose="02040503050406030204" pitchFamily="18" charset="0"/>
              </a:rPr>
              <a:t>.</a:t>
            </a:r>
            <a:endParaRPr lang="en-FR" sz="2000" dirty="0">
              <a:latin typeface="Cambria" panose="02040503050406030204" pitchFamily="18" charset="0"/>
            </a:endParaRPr>
          </a:p>
          <a:p>
            <a:pPr marL="360000" indent="-28800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b="1" dirty="0">
                <a:solidFill>
                  <a:srgbClr val="00B050"/>
                </a:solidFill>
                <a:latin typeface="Cambria" panose="02040503050406030204" pitchFamily="18" charset="0"/>
              </a:rPr>
              <a:t>Tracking simulations </a:t>
            </a:r>
            <a:r>
              <a:rPr lang="en-GB" dirty="0">
                <a:latin typeface="Cambria" panose="02040503050406030204" pitchFamily="18" charset="0"/>
              </a:rPr>
              <a:t>with</a:t>
            </a:r>
            <a:r>
              <a:rPr lang="en-GB" b="1" dirty="0">
                <a:solidFill>
                  <a:srgbClr val="00B050"/>
                </a:solidFill>
                <a:latin typeface="Cambria" panose="02040503050406030204" pitchFamily="18" charset="0"/>
              </a:rPr>
              <a:t> IBS and space charge </a:t>
            </a:r>
            <a:r>
              <a:rPr lang="en-GB" dirty="0">
                <a:latin typeface="Cambria" panose="02040503050406030204" pitchFamily="18" charset="0"/>
              </a:rPr>
              <a:t>were performed: </a:t>
            </a:r>
            <a:r>
              <a:rPr lang="en-GB" b="1" dirty="0">
                <a:solidFill>
                  <a:srgbClr val="00B050"/>
                </a:solidFill>
                <a:latin typeface="Cambria" panose="02040503050406030204" pitchFamily="18" charset="0"/>
              </a:rPr>
              <a:t>Investigation</a:t>
            </a:r>
            <a:r>
              <a:rPr lang="en-GB" dirty="0">
                <a:latin typeface="Cambria" panose="02040503050406030204" pitchFamily="18" charset="0"/>
              </a:rPr>
              <a:t> of the </a:t>
            </a:r>
            <a:r>
              <a:rPr lang="en-GB" b="1" dirty="0">
                <a:solidFill>
                  <a:srgbClr val="00B050"/>
                </a:solidFill>
                <a:latin typeface="Cambria" panose="02040503050406030204" pitchFamily="18" charset="0"/>
              </a:rPr>
              <a:t>interplay</a:t>
            </a:r>
            <a:r>
              <a:rPr lang="en-GB" dirty="0">
                <a:latin typeface="Cambria" panose="02040503050406030204" pitchFamily="18" charset="0"/>
              </a:rPr>
              <a:t> between the two effects close to </a:t>
            </a:r>
            <a:r>
              <a:rPr lang="en-GB" b="1" dirty="0">
                <a:solidFill>
                  <a:srgbClr val="00B050"/>
                </a:solidFill>
                <a:latin typeface="Cambria" panose="02040503050406030204" pitchFamily="18" charset="0"/>
              </a:rPr>
              <a:t>excited resonances</a:t>
            </a:r>
          </a:p>
        </p:txBody>
      </p:sp>
    </p:spTree>
    <p:extLst>
      <p:ext uri="{BB962C8B-B14F-4D97-AF65-F5344CB8AC3E}">
        <p14:creationId xmlns:p14="http://schemas.microsoft.com/office/powerpoint/2010/main" val="145881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/>
          </a:bodyPr>
          <a:lstStyle/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Tool implementation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 Damping Rings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Complex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SC, IBS and SR Interplay Studies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LHC Ion Injectors 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LEIR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and Future Work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Θέση ημερομηνίας 6">
            <a:extLst>
              <a:ext uri="{FF2B5EF4-FFF2-40B4-BE49-F238E27FC236}">
                <a16:creationId xmlns:a16="http://schemas.microsoft.com/office/drawing/2014/main" id="{6724BF5D-4163-48E2-BCCB-9D51C92F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1047990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2BA8FCF-957F-A550-279A-C231ED40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7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Case 2: Low intensity studies in LEIR (2/3)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Θέση υποσέλιδου 7">
            <a:extLst>
              <a:ext uri="{FF2B5EF4-FFF2-40B4-BE49-F238E27FC236}">
                <a16:creationId xmlns:a16="http://schemas.microsoft.com/office/drawing/2014/main" id="{99911497-18DE-244A-9E12-30144AB9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F8E461E-A11F-B626-6A60-3DDC6CA0F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01" y="1107547"/>
            <a:ext cx="6379999" cy="52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B59D4F-0ACB-21EF-BE2D-DA4A6B47E58D}"/>
                  </a:ext>
                </a:extLst>
              </p:cNvPr>
              <p:cNvSpPr txBox="1"/>
              <p:nvPr/>
            </p:nvSpPr>
            <p:spPr>
              <a:xfrm>
                <a:off x="209908" y="2262212"/>
                <a:ext cx="5734093" cy="198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chemeClr val="accent1"/>
                  </a:buClr>
                </a:pPr>
                <a:r>
                  <a:rPr lang="en-FR" sz="2000" dirty="0">
                    <a:latin typeface="Cambria" panose="02040503050406030204" pitchFamily="18" charset="0"/>
                  </a:rPr>
                  <a:t>Tracking simulations using the ideal lattice of LEIR:</a:t>
                </a:r>
              </a:p>
              <a:p>
                <a:pPr marL="360000" indent="-2880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Space charge simulations </a:t>
                </a:r>
                <a:r>
                  <a:rPr lang="en-FR" sz="2000" dirty="0">
                    <a:latin typeface="Cambria" panose="02040503050406030204" pitchFamily="18" charset="0"/>
                  </a:rPr>
                  <a:t>revealed 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4</a:t>
                </a:r>
                <a:r>
                  <a:rPr lang="en-FR" sz="2000" dirty="0">
                    <a:latin typeface="Cambria" panose="02040503050406030204" pitchFamily="18" charset="0"/>
                  </a:rPr>
                  <a:t> space charge driven 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resonances</a:t>
                </a:r>
                <a:r>
                  <a:rPr lang="en-FR" sz="2000" dirty="0">
                    <a:latin typeface="Cambria" panose="02040503050406030204" pitchFamily="18" charset="0"/>
                  </a:rPr>
                  <a:t>: </a:t>
                </a:r>
              </a:p>
              <a:p>
                <a:pPr marL="72000">
                  <a:spcAft>
                    <a:spcPts val="1200"/>
                  </a:spcAft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=14,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8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=22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FR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B59D4F-0ACB-21EF-BE2D-DA4A6B47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8" y="2262212"/>
                <a:ext cx="5734093" cy="1987339"/>
              </a:xfrm>
              <a:prstGeom prst="rect">
                <a:avLst/>
              </a:prstGeom>
              <a:blipFill>
                <a:blip r:embed="rId4"/>
                <a:stretch>
                  <a:fillRect l="-1104" t="-1911" r="-66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315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Case 2: Low intensity studies in LEIR (2/3)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Θέση υποσέλιδου 7">
            <a:extLst>
              <a:ext uri="{FF2B5EF4-FFF2-40B4-BE49-F238E27FC236}">
                <a16:creationId xmlns:a16="http://schemas.microsoft.com/office/drawing/2014/main" id="{99911497-18DE-244A-9E12-30144AB9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F8E461E-A11F-B626-6A60-3DDC6CA0F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01" y="1107547"/>
            <a:ext cx="6379999" cy="52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B59D4F-0ACB-21EF-BE2D-DA4A6B47E58D}"/>
                  </a:ext>
                </a:extLst>
              </p:cNvPr>
              <p:cNvSpPr txBox="1"/>
              <p:nvPr/>
            </p:nvSpPr>
            <p:spPr>
              <a:xfrm>
                <a:off x="209908" y="2262212"/>
                <a:ext cx="5734093" cy="291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chemeClr val="accent1"/>
                  </a:buClr>
                </a:pPr>
                <a:r>
                  <a:rPr lang="en-FR" sz="2000" dirty="0">
                    <a:latin typeface="Cambria" panose="02040503050406030204" pitchFamily="18" charset="0"/>
                  </a:rPr>
                  <a:t>Tracking simulations using the ideal lattice of LEIR:</a:t>
                </a:r>
              </a:p>
              <a:p>
                <a:pPr marL="360000" indent="-2880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Space charge simulations </a:t>
                </a:r>
                <a:r>
                  <a:rPr lang="en-FR" sz="2000" dirty="0">
                    <a:latin typeface="Cambria" panose="02040503050406030204" pitchFamily="18" charset="0"/>
                  </a:rPr>
                  <a:t>revealed 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4</a:t>
                </a:r>
                <a:r>
                  <a:rPr lang="en-FR" sz="2000" dirty="0">
                    <a:latin typeface="Cambria" panose="02040503050406030204" pitchFamily="18" charset="0"/>
                  </a:rPr>
                  <a:t> space charge driven 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resonances</a:t>
                </a:r>
                <a:r>
                  <a:rPr lang="en-FR" sz="2000" dirty="0">
                    <a:latin typeface="Cambria" panose="02040503050406030204" pitchFamily="18" charset="0"/>
                  </a:rPr>
                  <a:t>: </a:t>
                </a:r>
              </a:p>
              <a:p>
                <a:pPr marL="72000">
                  <a:spcAft>
                    <a:spcPts val="1200"/>
                  </a:spcAft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=14,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8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=22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FR" sz="2000" dirty="0">
                  <a:latin typeface="Cambria" panose="02040503050406030204" pitchFamily="18" charset="0"/>
                </a:endParaRPr>
              </a:p>
              <a:p>
                <a:pPr marL="360000" indent="-2880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Combined space charge and IBS </a:t>
                </a:r>
                <a:r>
                  <a:rPr lang="en-FR" sz="2000" dirty="0">
                    <a:latin typeface="Cambria" panose="02040503050406030204" pitchFamily="18" charset="0"/>
                  </a:rPr>
                  <a:t>simulations showed that the 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interplay clearly enhances</a:t>
                </a:r>
                <a:r>
                  <a:rPr lang="en-FR" sz="2000" dirty="0">
                    <a:latin typeface="Cambria" panose="02040503050406030204" pitchFamily="18" charset="0"/>
                  </a:rPr>
                  <a:t> the 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beam respon</a:t>
                </a:r>
                <a:r>
                  <a:rPr lang="en-GB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s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e </a:t>
                </a:r>
                <a:r>
                  <a:rPr lang="en-FR" sz="2000" dirty="0">
                    <a:latin typeface="Cambria" panose="02040503050406030204" pitchFamily="18" charset="0"/>
                  </a:rPr>
                  <a:t>to the 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resonances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B59D4F-0ACB-21EF-BE2D-DA4A6B47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8" y="2262212"/>
                <a:ext cx="5734093" cy="2910669"/>
              </a:xfrm>
              <a:prstGeom prst="rect">
                <a:avLst/>
              </a:prstGeom>
              <a:blipFill>
                <a:blip r:embed="rId4"/>
                <a:stretch>
                  <a:fillRect l="-1104" t="-1304" r="-662" b="-260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814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Case 2: Low intensity studies in LEIR (3/3)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Θέση υποσέλιδου 7">
            <a:extLst>
              <a:ext uri="{FF2B5EF4-FFF2-40B4-BE49-F238E27FC236}">
                <a16:creationId xmlns:a16="http://schemas.microsoft.com/office/drawing/2014/main" id="{99911497-18DE-244A-9E12-30144AB9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BB9A1E0-C5A4-7517-9659-908670D3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00" y="1107547"/>
            <a:ext cx="6380000" cy="52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578BD6-2100-1F95-C90C-AE91D552E13F}"/>
                  </a:ext>
                </a:extLst>
              </p:cNvPr>
              <p:cNvSpPr txBox="1"/>
              <p:nvPr/>
            </p:nvSpPr>
            <p:spPr>
              <a:xfrm>
                <a:off x="198333" y="2106336"/>
                <a:ext cx="5734093" cy="322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chemeClr val="accent1"/>
                  </a:buClr>
                </a:pPr>
                <a:r>
                  <a:rPr lang="en-FR" sz="2000" dirty="0">
                    <a:latin typeface="Cambria" panose="02040503050406030204" pitchFamily="18" charset="0"/>
                  </a:rPr>
                  <a:t>Comparison with low intensity measurements with the </a:t>
                </a:r>
                <a:r>
                  <a:rPr lang="en-FR" sz="2000" b="1" dirty="0">
                    <a:latin typeface="Cambria" panose="02040503050406030204" pitchFamily="18" charset="0"/>
                  </a:rPr>
                  <a:t>only</a:t>
                </a:r>
                <a:r>
                  <a:rPr lang="en-FR" sz="2000" dirty="0">
                    <a:latin typeface="Cambria" panose="02040503050406030204" pitchFamily="18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FR" sz="2000" dirty="0">
                    <a:latin typeface="Cambria" panose="02040503050406030204" pitchFamily="18" charset="0"/>
                  </a:rPr>
                  <a:t> resonance compensated:</a:t>
                </a:r>
              </a:p>
              <a:p>
                <a:pPr marL="360000" indent="-288000">
                  <a:spcAft>
                    <a:spcPts val="600"/>
                  </a:spcAft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FR" sz="2000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Good agreement </a:t>
                </a:r>
                <a:r>
                  <a:rPr lang="en-FR" sz="2000" dirty="0">
                    <a:latin typeface="Cambria" panose="02040503050406030204" pitchFamily="18" charset="0"/>
                  </a:rPr>
                  <a:t>for the </a:t>
                </a:r>
                <a:r>
                  <a:rPr lang="en-FR" sz="2000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horizontal plane </a:t>
                </a:r>
                <a:r>
                  <a:rPr lang="en-FR" sz="2000" dirty="0">
                    <a:latin typeface="Cambria" panose="02040503050406030204" pitchFamily="18" charset="0"/>
                  </a:rPr>
                  <a:t>in the absence of excited resonances</a:t>
                </a:r>
              </a:p>
              <a:p>
                <a:pPr marL="360000" indent="-288000">
                  <a:spcAft>
                    <a:spcPts val="600"/>
                  </a:spcAft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FR" sz="2000" dirty="0">
                    <a:latin typeface="Cambria" panose="02040503050406030204" pitchFamily="18" charset="0"/>
                  </a:rPr>
                  <a:t>It seems there is still a 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residual effect </a:t>
                </a:r>
                <a:r>
                  <a:rPr lang="en-FR" sz="2000" dirty="0">
                    <a:latin typeface="Cambria" panose="02040503050406030204" pitchFamily="18" charset="0"/>
                  </a:rPr>
                  <a:t>from the the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FR" sz="2000" dirty="0">
                    <a:latin typeface="Cambria" panose="02040503050406030204" pitchFamily="18" charset="0"/>
                  </a:rPr>
                  <a:t>resonance</a:t>
                </a:r>
              </a:p>
              <a:p>
                <a:pPr marL="360000" indent="-2880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sz="2000" dirty="0">
                    <a:latin typeface="Cambria" panose="02040503050406030204" pitchFamily="18" charset="0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interplay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>
                    <a:latin typeface="Cambria" panose="02040503050406030204" pitchFamily="18" charset="0"/>
                  </a:rPr>
                  <a:t>of IBS and space charge 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does not explain the discrepancy </a:t>
                </a:r>
                <a:r>
                  <a:rPr lang="en-US" sz="2000" dirty="0">
                    <a:latin typeface="Cambria" panose="02040503050406030204" pitchFamily="18" charset="0"/>
                  </a:rPr>
                  <a:t>in the 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vertical plane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FR" sz="2000" dirty="0">
                    <a:latin typeface="Cambria" panose="02040503050406030204" pitchFamily="18" charset="0"/>
                  </a:rPr>
                  <a:t>nor the </a:t>
                </a:r>
                <a:r>
                  <a:rPr lang="en-FR" sz="20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particle losses</a:t>
                </a:r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578BD6-2100-1F95-C90C-AE91D552E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3" y="2106336"/>
                <a:ext cx="5734093" cy="3222421"/>
              </a:xfrm>
              <a:prstGeom prst="rect">
                <a:avLst/>
              </a:prstGeom>
              <a:blipFill>
                <a:blip r:embed="rId4"/>
                <a:stretch>
                  <a:fillRect l="-1104" t="-1181" r="-1987" b="-275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472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/>
          </a:bodyPr>
          <a:lstStyle/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Tool implementation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 Damping Rings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Complex</a:t>
            </a:r>
          </a:p>
          <a:p>
            <a:pPr marL="721800" lvl="1" indent="-288000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SC, IBS and SR Interplay Studies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LHC Ion Injectors 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LEIR</a:t>
            </a:r>
          </a:p>
          <a:p>
            <a:pPr marL="360000" indent="-2880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Summary and Future Work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Θέση ημερομηνίας 6">
            <a:extLst>
              <a:ext uri="{FF2B5EF4-FFF2-40B4-BE49-F238E27FC236}">
                <a16:creationId xmlns:a16="http://schemas.microsoft.com/office/drawing/2014/main" id="{6724BF5D-4163-48E2-BCCB-9D51C92F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1047990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2BA8FCF-957F-A550-279A-C231ED40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37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and Future Work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008993"/>
            <a:ext cx="11003873" cy="5116599"/>
          </a:xfrm>
        </p:spPr>
        <p:txBody>
          <a:bodyPr>
            <a:normAutofit fontScale="92500" lnSpcReduction="20000"/>
          </a:bodyPr>
          <a:lstStyle/>
          <a:p>
            <a:pPr marL="360000" marR="0" lvl="0" indent="-288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Simple IBS kick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and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Kinetic Theory kick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are implemented in PyORBIT/Xsuite for above and below transition machines.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Agreement with analytical calculations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None/>
              <a:tabLst/>
              <a:defRPr/>
            </a:pP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CLIC DRs:</a:t>
            </a:r>
          </a:p>
          <a:p>
            <a:pPr marL="360000" marR="0" lvl="0" indent="-2880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Interplay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simulations of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 and IBS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CLIC DRs showed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enhanced particle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diffusion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the presence of an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excited resonance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seems to </a:t>
            </a: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compensate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these effects</a:t>
            </a:r>
          </a:p>
          <a:p>
            <a:pPr marL="360000" marR="0" lvl="0" indent="-2880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Similar studies for different errors are currently ongoing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2200" i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SPS:</a:t>
            </a:r>
          </a:p>
          <a:p>
            <a:pPr marL="360000" indent="-2880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Combined simulation could explain </a:t>
            </a:r>
            <a:r>
              <a:rPr lang="en-GB" sz="2100" dirty="0">
                <a:latin typeface="Cambria" panose="02040503050406030204" pitchFamily="18" charset="0"/>
              </a:rPr>
              <a:t>for the first time the </a:t>
            </a: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experimental observations </a:t>
            </a:r>
            <a:r>
              <a:rPr lang="en-GB" sz="2100" dirty="0">
                <a:latin typeface="Cambria" panose="02040503050406030204" pitchFamily="18" charset="0"/>
              </a:rPr>
              <a:t>from 2016, revealing the </a:t>
            </a: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importance of the interplay </a:t>
            </a:r>
            <a:r>
              <a:rPr lang="en-GB" sz="2100" dirty="0">
                <a:latin typeface="Cambria" panose="02040503050406030204" pitchFamily="18" charset="0"/>
              </a:rPr>
              <a:t>between </a:t>
            </a: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space charge</a:t>
            </a:r>
            <a:r>
              <a:rPr lang="en-GB" sz="2100" dirty="0">
                <a:latin typeface="Cambria" panose="02040503050406030204" pitchFamily="18" charset="0"/>
              </a:rPr>
              <a:t> and </a:t>
            </a: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IBS</a:t>
            </a:r>
            <a:r>
              <a:rPr lang="en-GB" sz="2100" dirty="0">
                <a:latin typeface="Cambria" panose="02040503050406030204" pitchFamily="18" charset="0"/>
              </a:rPr>
              <a:t> effects</a:t>
            </a:r>
          </a:p>
          <a:p>
            <a:pPr marL="360000" indent="-288000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Further simulations and measurements</a:t>
            </a:r>
            <a:r>
              <a:rPr lang="en-GB" sz="2100" dirty="0">
                <a:latin typeface="Cambria" panose="02040503050406030204" pitchFamily="18" charset="0"/>
              </a:rPr>
              <a:t> planned to take all the effects self-consistently into account to further </a:t>
            </a: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improve</a:t>
            </a:r>
            <a:r>
              <a:rPr lang="en-GB" sz="2100" dirty="0">
                <a:latin typeface="Cambria" panose="02040503050406030204" pitchFamily="18" charset="0"/>
              </a:rPr>
              <a:t> this </a:t>
            </a: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benchmarking</a:t>
            </a:r>
            <a:endParaRPr lang="en-FR" sz="21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2200" i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LEIR:</a:t>
            </a:r>
          </a:p>
          <a:p>
            <a:pPr marL="360000" indent="-2880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100" dirty="0">
                <a:latin typeface="Cambria" panose="02040503050406030204" pitchFamily="18" charset="0"/>
              </a:rPr>
              <a:t>The </a:t>
            </a:r>
            <a:r>
              <a:rPr lang="en-GB" sz="2100" dirty="0">
                <a:solidFill>
                  <a:srgbClr val="FF0000"/>
                </a:solidFill>
                <a:latin typeface="Cambria" panose="02040503050406030204" pitchFamily="18" charset="0"/>
              </a:rPr>
              <a:t>interplay</a:t>
            </a:r>
            <a:r>
              <a:rPr lang="en-GB" sz="2100" dirty="0">
                <a:latin typeface="Cambria" panose="02040503050406030204" pitchFamily="18" charset="0"/>
              </a:rPr>
              <a:t> of IBS and space charge: Clearly </a:t>
            </a:r>
            <a:r>
              <a:rPr lang="en-GB" sz="2100" dirty="0">
                <a:solidFill>
                  <a:srgbClr val="FF0000"/>
                </a:solidFill>
                <a:latin typeface="Cambria" panose="02040503050406030204" pitchFamily="18" charset="0"/>
              </a:rPr>
              <a:t>enhances</a:t>
            </a:r>
            <a:r>
              <a:rPr lang="en-GB" sz="2100" dirty="0">
                <a:latin typeface="Cambria" panose="02040503050406030204" pitchFamily="18" charset="0"/>
              </a:rPr>
              <a:t> the particles' </a:t>
            </a:r>
            <a:r>
              <a:rPr lang="en-GB" sz="2100" dirty="0">
                <a:solidFill>
                  <a:srgbClr val="FF0000"/>
                </a:solidFill>
                <a:latin typeface="Cambria" panose="02040503050406030204" pitchFamily="18" charset="0"/>
              </a:rPr>
              <a:t>response to the resonances </a:t>
            </a:r>
            <a:r>
              <a:rPr lang="en-GB" sz="2100" dirty="0">
                <a:latin typeface="Cambria" panose="02040503050406030204" pitchFamily="18" charset="0"/>
              </a:rPr>
              <a:t>but it </a:t>
            </a:r>
            <a:r>
              <a:rPr lang="en-US" sz="2100" dirty="0">
                <a:solidFill>
                  <a:srgbClr val="FF0000"/>
                </a:solidFill>
                <a:latin typeface="Cambria" panose="02040503050406030204" pitchFamily="18" charset="0"/>
              </a:rPr>
              <a:t>cannot </a:t>
            </a:r>
            <a:r>
              <a:rPr lang="en-GB" sz="2100" dirty="0">
                <a:solidFill>
                  <a:srgbClr val="FF0000"/>
                </a:solidFill>
                <a:latin typeface="Cambria" panose="02040503050406030204" pitchFamily="18" charset="0"/>
              </a:rPr>
              <a:t>explain </a:t>
            </a:r>
            <a:r>
              <a:rPr lang="en-GB" sz="2100" dirty="0">
                <a:latin typeface="Cambria" panose="02040503050406030204" pitchFamily="18" charset="0"/>
              </a:rPr>
              <a:t>the generally </a:t>
            </a:r>
            <a:r>
              <a:rPr lang="en-GB" sz="2100" dirty="0">
                <a:solidFill>
                  <a:srgbClr val="FF0000"/>
                </a:solidFill>
                <a:latin typeface="Cambria" panose="02040503050406030204" pitchFamily="18" charset="0"/>
              </a:rPr>
              <a:t>larger vertical emittance blow-up </a:t>
            </a:r>
            <a:r>
              <a:rPr lang="en-GB" sz="2100" dirty="0">
                <a:latin typeface="Cambria" panose="02040503050406030204" pitchFamily="18" charset="0"/>
              </a:rPr>
              <a:t>observed in the machine</a:t>
            </a:r>
          </a:p>
          <a:p>
            <a:pPr marL="360000" indent="-2880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Better modelling </a:t>
            </a:r>
            <a:r>
              <a:rPr lang="en-GB" sz="2100" dirty="0">
                <a:latin typeface="Cambria" panose="02040503050406030204" pitchFamily="18" charset="0"/>
              </a:rPr>
              <a:t>needs to be developed to </a:t>
            </a: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include the same resonance components </a:t>
            </a:r>
            <a:r>
              <a:rPr lang="en-GB" sz="2100" dirty="0">
                <a:latin typeface="Cambria" panose="02040503050406030204" pitchFamily="18" charset="0"/>
              </a:rPr>
              <a:t>for both </a:t>
            </a:r>
            <a:r>
              <a:rPr lang="en-GB" sz="2100" dirty="0">
                <a:solidFill>
                  <a:srgbClr val="00B050"/>
                </a:solidFill>
                <a:latin typeface="Cambria" panose="02040503050406030204" pitchFamily="18" charset="0"/>
              </a:rPr>
              <a:t>measurements and simulations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DFBD0-58A7-4692-9338-4918CEEA7992}"/>
              </a:ext>
            </a:extLst>
          </p:cNvPr>
          <p:cNvSpPr txBox="1"/>
          <p:nvPr/>
        </p:nvSpPr>
        <p:spPr>
          <a:xfrm>
            <a:off x="8364983" y="5731113"/>
            <a:ext cx="382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Thank you!!!</a:t>
            </a:r>
            <a:endParaRPr lang="el-GR" sz="4800" i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Θέση ημερομηνίας 6">
            <a:extLst>
              <a:ext uri="{FF2B5EF4-FFF2-40B4-BE49-F238E27FC236}">
                <a16:creationId xmlns:a16="http://schemas.microsoft.com/office/drawing/2014/main" id="{DFDCBF02-C475-414F-BAB7-365D7DED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0"/>
            <a:ext cx="1052743" cy="193544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Θέση υποσέλιδου 7">
            <a:extLst>
              <a:ext uri="{FF2B5EF4-FFF2-40B4-BE49-F238E27FC236}">
                <a16:creationId xmlns:a16="http://schemas.microsoft.com/office/drawing/2014/main" id="{1AC6917E-A456-7F06-AA52-FEC3377F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8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FA90E9-2058-40D6-B90F-7F05BB46870A}"/>
              </a:ext>
            </a:extLst>
          </p:cNvPr>
          <p:cNvSpPr txBox="1"/>
          <p:nvPr/>
        </p:nvSpPr>
        <p:spPr>
          <a:xfrm>
            <a:off x="0" y="0"/>
            <a:ext cx="12192000" cy="4048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93BDD9A-FBF0-4D75-9F5A-9808F5AAC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430" y="124862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Backup Slides</a:t>
            </a:r>
            <a:endParaRPr lang="el-GR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8D91D-32A1-48C1-9825-D62D465285C4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6" name="Θέση ημερομηνίας 6">
            <a:extLst>
              <a:ext uri="{FF2B5EF4-FFF2-40B4-BE49-F238E27FC236}">
                <a16:creationId xmlns:a16="http://schemas.microsoft.com/office/drawing/2014/main" id="{179A4116-8721-45BD-B1B4-83C653D3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B839382-2FBE-E5CD-F4E1-03C8BEF8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58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 DRs Parameters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Πίνακας 8">
                <a:extLst>
                  <a:ext uri="{FF2B5EF4-FFF2-40B4-BE49-F238E27FC236}">
                    <a16:creationId xmlns:a16="http://schemas.microsoft.com/office/drawing/2014/main" id="{1984FC0B-1D36-4625-B6AD-7920F965C8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0338" y="1863905"/>
              <a:ext cx="3747243" cy="2952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093">
                      <a:extLst>
                        <a:ext uri="{9D8B030D-6E8A-4147-A177-3AD203B41FA5}">
                          <a16:colId xmlns:a16="http://schemas.microsoft.com/office/drawing/2014/main" val="1144979567"/>
                        </a:ext>
                      </a:extLst>
                    </a:gridCol>
                    <a:gridCol w="2071150">
                      <a:extLst>
                        <a:ext uri="{9D8B030D-6E8A-4147-A177-3AD203B41FA5}">
                          <a16:colId xmlns:a16="http://schemas.microsoft.com/office/drawing/2014/main" val="3513102072"/>
                        </a:ext>
                      </a:extLst>
                    </a:gridCol>
                  </a:tblGrid>
                  <a:tr h="371221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CLIC DR parameters: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487070"/>
                      </a:ext>
                    </a:extLst>
                  </a:tr>
                  <a:tr h="3269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2852</m:t>
                                </m:r>
                              </m:oMath>
                            </m:oMathPara>
                          </a14:m>
                          <a:endPara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8531516"/>
                      </a:ext>
                    </a:extLst>
                  </a:tr>
                  <a:tr h="1937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4.5 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374751"/>
                      </a:ext>
                    </a:extLst>
                  </a:tr>
                  <a:tr h="1937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4.4∙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79213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.98  [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MeV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Turn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98269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𝑖𝑟𝑐𝑢𝑚𝑓𝑒𝑟𝑎𝑛𝑐𝑒</m:t>
                                </m:r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427.5 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567667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𝐸𝑛𝑒𝑟𝑔𝑦</m:t>
                                </m:r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2.86  [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GeV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01615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Mom</m:t>
                              </m:r>
                              <m:r>
                                <m:rPr>
                                  <m:nor/>
                                </m:rPr>
                                <a:rPr lang="en-US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.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omp</m:t>
                              </m:r>
                            </m:oMath>
                          </a14:m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 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1.3∙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3299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Πίνακας 8">
                <a:extLst>
                  <a:ext uri="{FF2B5EF4-FFF2-40B4-BE49-F238E27FC236}">
                    <a16:creationId xmlns:a16="http://schemas.microsoft.com/office/drawing/2014/main" id="{1984FC0B-1D36-4625-B6AD-7920F965C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3244936"/>
                  </p:ext>
                </p:extLst>
              </p:nvPr>
            </p:nvGraphicFramePr>
            <p:xfrm>
              <a:off x="220338" y="1863905"/>
              <a:ext cx="3747243" cy="2952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093">
                      <a:extLst>
                        <a:ext uri="{9D8B030D-6E8A-4147-A177-3AD203B41FA5}">
                          <a16:colId xmlns:a16="http://schemas.microsoft.com/office/drawing/2014/main" val="1144979567"/>
                        </a:ext>
                      </a:extLst>
                    </a:gridCol>
                    <a:gridCol w="2071150">
                      <a:extLst>
                        <a:ext uri="{9D8B030D-6E8A-4147-A177-3AD203B41FA5}">
                          <a16:colId xmlns:a16="http://schemas.microsoft.com/office/drawing/2014/main" val="3513102072"/>
                        </a:ext>
                      </a:extLst>
                    </a:gridCol>
                  </a:tblGrid>
                  <a:tr h="371221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CLIC DR parameters: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4870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364" t="-111667" r="-125455" b="-6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81176" t="-111667" r="-1471" b="-6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5315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364" t="-208197" r="-125455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81176" t="-208197" r="-1471" b="-5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374751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364" t="-298413" r="-125455" b="-4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81176" t="-298413" r="-1471" b="-4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921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364" t="-418333" r="-125455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81176" t="-418333" r="-147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98269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364" t="-509836" r="-125455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81176" t="-509836" r="-1471" b="-2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56766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364" t="-620000" r="-125455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81176" t="-620000" r="-1471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60161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364" t="-720000" r="-125455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81176" t="-720000" r="-1471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3299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Πίνακας 8">
                <a:extLst>
                  <a:ext uri="{FF2B5EF4-FFF2-40B4-BE49-F238E27FC236}">
                    <a16:creationId xmlns:a16="http://schemas.microsoft.com/office/drawing/2014/main" id="{D33D8234-28CF-4A07-9492-907A891FD6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17942" y="1861569"/>
              <a:ext cx="3747243" cy="2221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718">
                      <a:extLst>
                        <a:ext uri="{9D8B030D-6E8A-4147-A177-3AD203B41FA5}">
                          <a16:colId xmlns:a16="http://schemas.microsoft.com/office/drawing/2014/main" val="1144979567"/>
                        </a:ext>
                      </a:extLst>
                    </a:gridCol>
                    <a:gridCol w="2424525">
                      <a:extLst>
                        <a:ext uri="{9D8B030D-6E8A-4147-A177-3AD203B41FA5}">
                          <a16:colId xmlns:a16="http://schemas.microsoft.com/office/drawing/2014/main" val="3513102072"/>
                        </a:ext>
                      </a:extLst>
                    </a:gridCol>
                  </a:tblGrid>
                  <a:tr h="371221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Injection Parameters: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487070"/>
                      </a:ext>
                    </a:extLst>
                  </a:tr>
                  <a:tr h="3269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𝑛𝑜𝑟𝑚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53.89 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8531516"/>
                      </a:ext>
                    </a:extLst>
                  </a:tr>
                  <a:tr h="1937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𝑛𝑜𝑟𝑚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1.50  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374751"/>
                      </a:ext>
                    </a:extLst>
                  </a:tr>
                  <a:tr h="1937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𝑛𝑜𝑟𝑚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143  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𝑘𝑒𝑉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79213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.2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  [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mm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98269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0.001039924942</m:t>
                                </m:r>
                              </m:oMath>
                            </m:oMathPara>
                          </a14:m>
                          <a:endPara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5676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Πίνακας 8">
                <a:extLst>
                  <a:ext uri="{FF2B5EF4-FFF2-40B4-BE49-F238E27FC236}">
                    <a16:creationId xmlns:a16="http://schemas.microsoft.com/office/drawing/2014/main" id="{D33D8234-28CF-4A07-9492-907A891FD6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692524"/>
                  </p:ext>
                </p:extLst>
              </p:nvPr>
            </p:nvGraphicFramePr>
            <p:xfrm>
              <a:off x="4217942" y="1861569"/>
              <a:ext cx="3747243" cy="2221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718">
                      <a:extLst>
                        <a:ext uri="{9D8B030D-6E8A-4147-A177-3AD203B41FA5}">
                          <a16:colId xmlns:a16="http://schemas.microsoft.com/office/drawing/2014/main" val="1144979567"/>
                        </a:ext>
                      </a:extLst>
                    </a:gridCol>
                    <a:gridCol w="2424525">
                      <a:extLst>
                        <a:ext uri="{9D8B030D-6E8A-4147-A177-3AD203B41FA5}">
                          <a16:colId xmlns:a16="http://schemas.microsoft.com/office/drawing/2014/main" val="3513102072"/>
                        </a:ext>
                      </a:extLst>
                    </a:gridCol>
                  </a:tblGrid>
                  <a:tr h="371221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Injection Parameters: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4870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461" t="-111667" r="-18571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54637" t="-111667" r="-1003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531516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461" t="-198438" r="-185714" b="-2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54637" t="-198438" r="-1003" b="-28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3747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461" t="-318333" r="-185714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54637" t="-318333" r="-1003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921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461" t="-418333" r="-185714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54637" t="-418333" r="-1003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98269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461" t="-518333" r="-18571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54637" t="-518333" r="-1003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56766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Πίνακας 8">
                <a:extLst>
                  <a:ext uri="{FF2B5EF4-FFF2-40B4-BE49-F238E27FC236}">
                    <a16:creationId xmlns:a16="http://schemas.microsoft.com/office/drawing/2014/main" id="{618B0517-FBCF-42AA-8FE9-CC8081C543C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15546" y="1861569"/>
              <a:ext cx="3747243" cy="1855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718">
                      <a:extLst>
                        <a:ext uri="{9D8B030D-6E8A-4147-A177-3AD203B41FA5}">
                          <a16:colId xmlns:a16="http://schemas.microsoft.com/office/drawing/2014/main" val="1144979567"/>
                        </a:ext>
                      </a:extLst>
                    </a:gridCol>
                    <a:gridCol w="2424525">
                      <a:extLst>
                        <a:ext uri="{9D8B030D-6E8A-4147-A177-3AD203B41FA5}">
                          <a16:colId xmlns:a16="http://schemas.microsoft.com/office/drawing/2014/main" val="3513102072"/>
                        </a:ext>
                      </a:extLst>
                    </a:gridCol>
                  </a:tblGrid>
                  <a:tr h="371221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*Equilibrium Parameters: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487070"/>
                      </a:ext>
                    </a:extLst>
                  </a:tr>
                  <a:tr h="3269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𝑛𝑜𝑟𝑚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0.312 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8531516"/>
                      </a:ext>
                    </a:extLst>
                  </a:tr>
                  <a:tr h="1937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𝑛𝑜𝑟𝑚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0.003  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374751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1.46</m:t>
                              </m:r>
                              <m:r>
                                <m:rPr>
                                  <m:nor/>
                                </m:rP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sz="1800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mm</m:t>
                              </m:r>
                              <m:r>
                                <m:rPr>
                                  <m:nor/>
                                </m:rPr>
                                <a:rPr lang="en-US" sz="1800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98269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0.00</m:t>
                                </m:r>
                                <m:r>
                                  <m:rPr>
                                    <m:nor/>
                                  </m:rPr>
                                  <a:rPr lang="en-US" smtClean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1086625</m:t>
                                </m:r>
                              </m:oMath>
                            </m:oMathPara>
                          </a14:m>
                          <a:endParaRPr lang="el-GR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5676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Πίνακας 8">
                <a:extLst>
                  <a:ext uri="{FF2B5EF4-FFF2-40B4-BE49-F238E27FC236}">
                    <a16:creationId xmlns:a16="http://schemas.microsoft.com/office/drawing/2014/main" id="{618B0517-FBCF-42AA-8FE9-CC8081C543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1209704"/>
                  </p:ext>
                </p:extLst>
              </p:nvPr>
            </p:nvGraphicFramePr>
            <p:xfrm>
              <a:off x="8215546" y="1861569"/>
              <a:ext cx="3747243" cy="1855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718">
                      <a:extLst>
                        <a:ext uri="{9D8B030D-6E8A-4147-A177-3AD203B41FA5}">
                          <a16:colId xmlns:a16="http://schemas.microsoft.com/office/drawing/2014/main" val="1144979567"/>
                        </a:ext>
                      </a:extLst>
                    </a:gridCol>
                    <a:gridCol w="2424525">
                      <a:extLst>
                        <a:ext uri="{9D8B030D-6E8A-4147-A177-3AD203B41FA5}">
                          <a16:colId xmlns:a16="http://schemas.microsoft.com/office/drawing/2014/main" val="3513102072"/>
                        </a:ext>
                      </a:extLst>
                    </a:gridCol>
                  </a:tblGrid>
                  <a:tr h="371221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*Equilibrium Parameters: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4870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4"/>
                          <a:stretch>
                            <a:fillRect l="-461" t="-111667" r="-185714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4"/>
                          <a:stretch>
                            <a:fillRect l="-54637" t="-111667" r="-1003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531516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4"/>
                          <a:stretch>
                            <a:fillRect l="-461" t="-198438" r="-185714" b="-1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4"/>
                          <a:stretch>
                            <a:fillRect l="-54637" t="-198438" r="-1003" b="-19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3747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4"/>
                          <a:stretch>
                            <a:fillRect l="-461" t="-318333" r="-185714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4"/>
                          <a:stretch>
                            <a:fillRect l="-54637" t="-318333" r="-1003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98269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4"/>
                          <a:stretch>
                            <a:fillRect l="-461" t="-418333" r="-18571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4"/>
                          <a:stretch>
                            <a:fillRect l="-54637" t="-418333" r="-1003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56766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6E3BA4D-2AB6-47EB-96BF-969D05FEA35E}"/>
              </a:ext>
            </a:extLst>
          </p:cNvPr>
          <p:cNvSpPr txBox="1"/>
          <p:nvPr/>
        </p:nvSpPr>
        <p:spPr>
          <a:xfrm>
            <a:off x="9111450" y="6017160"/>
            <a:ext cx="308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*Only because of SR and QE</a:t>
            </a:r>
            <a:endParaRPr lang="el-GR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Θέση υποσέλιδου 7">
            <a:extLst>
              <a:ext uri="{FF2B5EF4-FFF2-40B4-BE49-F238E27FC236}">
                <a16:creationId xmlns:a16="http://schemas.microsoft.com/office/drawing/2014/main" id="{58343C3D-D00D-4708-F67F-06B3BEB9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48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EBC5DDC-846A-1A41-B2AF-2802EEA31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28" y="3689631"/>
            <a:ext cx="3837272" cy="2877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Synchrotron Radiation Implementation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1935A-C1F8-4480-924A-092FAC03A640}"/>
              </a:ext>
            </a:extLst>
          </p:cNvPr>
          <p:cNvSpPr txBox="1"/>
          <p:nvPr/>
        </p:nvSpPr>
        <p:spPr>
          <a:xfrm>
            <a:off x="9703293" y="368359"/>
            <a:ext cx="149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*PyHEADTAIL</a:t>
            </a:r>
            <a:endParaRPr lang="el-GR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2">
                <a:extLst>
                  <a:ext uri="{FF2B5EF4-FFF2-40B4-BE49-F238E27FC236}">
                    <a16:creationId xmlns:a16="http://schemas.microsoft.com/office/drawing/2014/main" id="{78BF957B-583E-4A7C-83A5-1235995CCC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3" y="1142044"/>
                <a:ext cx="11003873" cy="498354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>
                      <a:lumMod val="75000"/>
                    </a:schemeClr>
                  </a:buClr>
                  <a:buSzPct val="75000"/>
                  <a:buNone/>
                </a:pP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Having evaluated the </a:t>
                </a:r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amping times from the radiation integrals, the following kicks are applied in our tracking code:</a:t>
                </a:r>
              </a:p>
              <a:p>
                <a:pPr marL="216000" indent="-216000" algn="just">
                  <a:buClr>
                    <a:schemeClr val="accent1">
                      <a:lumMod val="75000"/>
                    </a:schemeClr>
                  </a:buCl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the transverse planes:</a:t>
                </a:r>
              </a:p>
              <a:p>
                <a:pPr marL="0" indent="0" algn="just">
                  <a:buClr>
                    <a:schemeClr val="accent1">
                      <a:lumMod val="75000"/>
                    </a:schemeClr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𝐸𝑄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𝑅𝑎𝑛𝑑𝑜𝑚</m:t>
                      </m:r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16000" indent="-216000" algn="just">
                  <a:buClr>
                    <a:schemeClr val="accent1">
                      <a:lumMod val="75000"/>
                    </a:schemeClr>
                  </a:buCl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the longitudinal plane:</a:t>
                </a:r>
              </a:p>
              <a:p>
                <a:pPr marL="0" indent="0" algn="just">
                  <a:buClr>
                    <a:schemeClr val="accent1">
                      <a:lumMod val="75000"/>
                    </a:schemeClr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𝐸𝑄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𝑅𝑎𝑛𝑑𝑜𝑚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Θέση περιεχομένου 2">
                <a:extLst>
                  <a:ext uri="{FF2B5EF4-FFF2-40B4-BE49-F238E27FC236}">
                    <a16:creationId xmlns:a16="http://schemas.microsoft.com/office/drawing/2014/main" id="{78BF957B-583E-4A7C-83A5-1235995CC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3" y="1142044"/>
                <a:ext cx="11003873" cy="4983548"/>
              </a:xfrm>
              <a:blipFill>
                <a:blip r:embed="rId3"/>
                <a:stretch>
                  <a:fillRect l="-461" t="-1015" r="-4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2D0D15-7BFA-46D6-A006-E53515D0FA59}"/>
                  </a:ext>
                </a:extLst>
              </p:cNvPr>
              <p:cNvSpPr txBox="1"/>
              <p:nvPr/>
            </p:nvSpPr>
            <p:spPr>
              <a:xfrm>
                <a:off x="9763958" y="2461651"/>
                <a:ext cx="1833978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𝐸𝑄</m:t>
                        </m:r>
                      </m:sup>
                    </m:sSubSup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Eq. beam sizes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: Damping times</a:t>
                </a:r>
              </a:p>
              <a:p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:r>
                  <a:rPr lang="en-US" sz="1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En</a:t>
                </a: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Losses/turn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2D0D15-7BFA-46D6-A006-E53515D0F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58" y="2461651"/>
                <a:ext cx="1833978" cy="796500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Θέση υποσέλιδου 7">
            <a:extLst>
              <a:ext uri="{FF2B5EF4-FFF2-40B4-BE49-F238E27FC236}">
                <a16:creationId xmlns:a16="http://schemas.microsoft.com/office/drawing/2014/main" id="{BDE075AD-BC32-2942-A302-735EDBCB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69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Kinetic theory IBS kick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861DD-5E5C-4211-9C43-F5D222695C87}"/>
                  </a:ext>
                </a:extLst>
              </p:cNvPr>
              <p:cNvSpPr txBox="1"/>
              <p:nvPr/>
            </p:nvSpPr>
            <p:spPr>
              <a:xfrm>
                <a:off x="429828" y="886791"/>
                <a:ext cx="11165633" cy="4872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Aft>
                    <a:spcPts val="600"/>
                  </a:spcAft>
                  <a:buClr>
                    <a:schemeClr val="accent1"/>
                  </a:buClr>
                  <a:buSzPct val="80000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IBS kick of the Kinetic theory is applied using the Langevin equation:</a:t>
                </a:r>
              </a:p>
              <a:p>
                <a:pPr marL="72000">
                  <a:spcAft>
                    <a:spcPts val="1800"/>
                  </a:spcAft>
                  <a:buClr>
                    <a:schemeClr val="accent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GR" sz="22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nary>
                        <m:naryPr>
                          <m:chr m:val="∑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𝜍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2000">
                  <a:spcAft>
                    <a:spcPts val="600"/>
                  </a:spcAft>
                  <a:buClr>
                    <a:schemeClr val="accent1"/>
                  </a:buClr>
                  <a:buSzPct val="80000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According to [1], the friction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the diffusion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are defined as:</a:t>
                </a:r>
              </a:p>
              <a:p>
                <a:pPr marL="72000">
                  <a:spcAft>
                    <a:spcPts val="1800"/>
                  </a:spcAft>
                  <a:buClr>
                    <a:schemeClr val="accent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,        </m:t>
                      </m:r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𝐴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2000">
                  <a:spcAft>
                    <a:spcPts val="600"/>
                  </a:spcAft>
                  <a:buClr>
                    <a:schemeClr val="accent1"/>
                  </a:buClr>
                  <a:buSzPct val="80000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IBS growth rates can be evaluated using the diffusion kernels from [2]:</a:t>
                </a:r>
              </a:p>
              <a:p>
                <a:pPr marL="72000">
                  <a:spcAft>
                    <a:spcPts val="600"/>
                  </a:spcAft>
                  <a:buClr>
                    <a:schemeClr val="accent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𝐴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861DD-5E5C-4211-9C43-F5D222695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8" y="886791"/>
                <a:ext cx="11165633" cy="4872937"/>
              </a:xfrm>
              <a:prstGeom prst="rect">
                <a:avLst/>
              </a:prstGeom>
              <a:blipFill>
                <a:blip r:embed="rId3"/>
                <a:stretch>
                  <a:fillRect l="-114" t="-12987" b="-3584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EA0CB06-3EDC-9441-BCD1-94AC34778AF6}"/>
                  </a:ext>
                </a:extLst>
              </p:cNvPr>
              <p:cNvSpPr/>
              <p:nvPr/>
            </p:nvSpPr>
            <p:spPr>
              <a:xfrm>
                <a:off x="10394006" y="1380620"/>
                <a:ext cx="17979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Random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num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F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FR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EA0CB06-3EDC-9441-BCD1-94AC34778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006" y="1380620"/>
                <a:ext cx="1797993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87D36DE-76A1-5342-B527-E4BEF84A1103}"/>
              </a:ext>
            </a:extLst>
          </p:cNvPr>
          <p:cNvSpPr/>
          <p:nvPr/>
        </p:nvSpPr>
        <p:spPr>
          <a:xfrm>
            <a:off x="10394007" y="3085875"/>
            <a:ext cx="1797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>
                <a:latin typeface="Cambria Math" panose="02040503050406030204" pitchFamily="18" charset="0"/>
              </a:rPr>
              <a:t>Λ</a:t>
            </a:r>
            <a:r>
              <a:rPr lang="en-US" sz="1600" i="1" dirty="0">
                <a:latin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</a:rPr>
              <a:t>: function of the optics and beam 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22A57-CAD2-E048-89BF-DBF84523BAAC}"/>
              </a:ext>
            </a:extLst>
          </p:cNvPr>
          <p:cNvSpPr txBox="1"/>
          <p:nvPr/>
        </p:nvSpPr>
        <p:spPr>
          <a:xfrm>
            <a:off x="8937266" y="6185134"/>
            <a:ext cx="32547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[1] P. </a:t>
            </a:r>
            <a:r>
              <a:rPr lang="en-US" sz="1100" i="1" dirty="0" err="1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Zenkevich</a:t>
            </a:r>
            <a:r>
              <a:rPr lang="en-US" sz="1100" i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, O. Boine-Frankenheim, A. Bolshakov</a:t>
            </a:r>
            <a:endParaRPr lang="en-US" sz="11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FR" sz="1100" i="1" dirty="0">
                <a:latin typeface="Cambria" panose="02040503050406030204" pitchFamily="18" charset="0"/>
                <a:hlinkClick r:id="rId6"/>
              </a:rPr>
              <a:t>[2] J. Bjorken and S. Mtingwa, Part. Accel. 13, 115</a:t>
            </a:r>
            <a:endParaRPr lang="en-FR" sz="1100" i="1" dirty="0">
              <a:latin typeface="Cambria" panose="02040503050406030204" pitchFamily="18" charset="0"/>
            </a:endParaRPr>
          </a:p>
        </p:txBody>
      </p:sp>
      <p:sp>
        <p:nvSpPr>
          <p:cNvPr id="12" name="Θέση υποσέλιδου 7">
            <a:extLst>
              <a:ext uri="{FF2B5EF4-FFF2-40B4-BE49-F238E27FC236}">
                <a16:creationId xmlns:a16="http://schemas.microsoft.com/office/drawing/2014/main" id="{9624BB7E-FB81-AA25-7912-BC90E33C2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37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Kinetic theory IBS kick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861DD-5E5C-4211-9C43-F5D222695C87}"/>
                  </a:ext>
                </a:extLst>
              </p:cNvPr>
              <p:cNvSpPr txBox="1"/>
              <p:nvPr/>
            </p:nvSpPr>
            <p:spPr>
              <a:xfrm>
                <a:off x="429828" y="886791"/>
                <a:ext cx="11165633" cy="445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buClr>
                    <a:schemeClr val="accent1"/>
                  </a:buClr>
                  <a:buSzPct val="80000"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Substitute the integrals of the growth rates using the relation:</a:t>
                </a:r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861DD-5E5C-4211-9C43-F5D222695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8" y="886791"/>
                <a:ext cx="11165633" cy="445443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0976A9-3995-E14B-AF1E-8E978D8B3C97}"/>
                  </a:ext>
                </a:extLst>
              </p:cNvPr>
              <p:cNvSpPr/>
              <p:nvPr/>
            </p:nvSpPr>
            <p:spPr>
              <a:xfrm>
                <a:off x="429827" y="1410151"/>
                <a:ext cx="10795221" cy="66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2000">
                  <a:buClr>
                    <a:schemeClr val="accent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i="1">
                          <a:solidFill>
                            <a:srgbClr val="188B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l-GR" i="1">
                          <a:solidFill>
                            <a:srgbClr val="188B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𝑥𝑧</m:t>
                          </m:r>
                        </m:sub>
                      </m:sSub>
                      <m:r>
                        <a:rPr lang="en-US" i="1">
                          <a:solidFill>
                            <a:srgbClr val="188B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0976A9-3995-E14B-AF1E-8E978D8B3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7" y="1410151"/>
                <a:ext cx="10795221" cy="665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84C824-6A14-6945-881A-55D9A5B8D850}"/>
                  </a:ext>
                </a:extLst>
              </p:cNvPr>
              <p:cNvSpPr/>
              <p:nvPr/>
            </p:nvSpPr>
            <p:spPr>
              <a:xfrm>
                <a:off x="429827" y="2153186"/>
                <a:ext cx="10316542" cy="796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20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i="1">
                          <a:solidFill>
                            <a:srgbClr val="188B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l-GR" i="1">
                          <a:solidFill>
                            <a:srgbClr val="188B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  <m:r>
                        <a:rPr lang="en-US" i="1">
                          <a:solidFill>
                            <a:srgbClr val="188B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l-GR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84C824-6A14-6945-881A-55D9A5B8D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7" y="2153186"/>
                <a:ext cx="10316542" cy="796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1EE197-BA29-074C-8A94-69D5BC68616C}"/>
                  </a:ext>
                </a:extLst>
              </p:cNvPr>
              <p:cNvSpPr/>
              <p:nvPr/>
            </p:nvSpPr>
            <p:spPr>
              <a:xfrm>
                <a:off x="392157" y="3030686"/>
                <a:ext cx="3399072" cy="796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20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l-GR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1EE197-BA29-074C-8A94-69D5BC686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57" y="3030686"/>
                <a:ext cx="3399072" cy="7966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B0AC75F-70CF-8B49-9D73-B31BBB3F137E}"/>
              </a:ext>
            </a:extLst>
          </p:cNvPr>
          <p:cNvSpPr txBox="1"/>
          <p:nvPr/>
        </p:nvSpPr>
        <p:spPr>
          <a:xfrm>
            <a:off x="8937266" y="6185134"/>
            <a:ext cx="32547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[1] P. </a:t>
            </a:r>
            <a:r>
              <a:rPr lang="en-US" sz="1100" i="1" dirty="0" err="1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Zenkevich</a:t>
            </a:r>
            <a:r>
              <a:rPr lang="en-US" sz="1100" i="1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, O. Boine-Frankenheim, A. Bolshakov</a:t>
            </a:r>
            <a:endParaRPr lang="en-US" sz="11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FR" sz="1100" i="1" dirty="0">
                <a:latin typeface="Cambria" panose="02040503050406030204" pitchFamily="18" charset="0"/>
                <a:hlinkClick r:id="rId8"/>
              </a:rPr>
              <a:t>[2] J. Bjorken and S. Mtingwa, Part. Accel. 13, 115</a:t>
            </a:r>
            <a:endParaRPr lang="en-FR" sz="1100" i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676388D-A786-0241-BDD4-3F7CDE387CDB}"/>
                  </a:ext>
                </a:extLst>
              </p:cNvPr>
              <p:cNvSpPr/>
              <p:nvPr/>
            </p:nvSpPr>
            <p:spPr>
              <a:xfrm>
                <a:off x="5987610" y="3138311"/>
                <a:ext cx="537518" cy="461665"/>
              </a:xfrm>
              <a:prstGeom prst="rect">
                <a:avLst/>
              </a:prstGeom>
              <a:solidFill>
                <a:srgbClr val="188B18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676388D-A786-0241-BDD4-3F7CDE387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610" y="3138311"/>
                <a:ext cx="53751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CF87C3-4671-AF4D-A71E-BA5E9563918E}"/>
                  </a:ext>
                </a:extLst>
              </p:cNvPr>
              <p:cNvSpPr/>
              <p:nvPr/>
            </p:nvSpPr>
            <p:spPr>
              <a:xfrm>
                <a:off x="9137995" y="3144539"/>
                <a:ext cx="506484" cy="461665"/>
              </a:xfrm>
              <a:prstGeom prst="rect">
                <a:avLst/>
              </a:prstGeom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CF87C3-4671-AF4D-A71E-BA5E95639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95" y="3144539"/>
                <a:ext cx="50648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6F28A4-9ED7-184C-AC9B-9DDE44605A28}"/>
                  </a:ext>
                </a:extLst>
              </p:cNvPr>
              <p:cNvSpPr txBox="1"/>
              <p:nvPr/>
            </p:nvSpPr>
            <p:spPr>
              <a:xfrm>
                <a:off x="429827" y="4246143"/>
                <a:ext cx="11165633" cy="157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Aft>
                    <a:spcPts val="1800"/>
                  </a:spcAft>
                  <a:buClr>
                    <a:schemeClr val="accent1"/>
                  </a:buClr>
                  <a:buSzPct val="80000"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kick has the following form:</a:t>
                </a:r>
              </a:p>
              <a:p>
                <a:pPr marL="72000">
                  <a:spcAft>
                    <a:spcPts val="1800"/>
                  </a:spcAft>
                  <a:buClr>
                    <a:schemeClr val="accent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</a:rPr>
                      <m:t>𝜍</m:t>
                    </m:r>
                  </m:oMath>
                </a14:m>
                <a:r>
                  <a:rPr lang="en-FR" sz="2000" dirty="0"/>
                  <a:t> </a:t>
                </a:r>
                <a:r>
                  <a:rPr lang="en-FR" sz="2000" dirty="0">
                    <a:latin typeface="Cambria" panose="02040503050406030204" pitchFamily="18" charset="0"/>
                  </a:rPr>
                  <a:t>is</a:t>
                </a:r>
                <a:r>
                  <a:rPr lang="en-FR" sz="2000" dirty="0"/>
                  <a:t> </a:t>
                </a:r>
                <a:r>
                  <a:rPr lang="en-FR" sz="2000" dirty="0">
                    <a:latin typeface="Cambria" panose="02040503050406030204" pitchFamily="18" charset="0"/>
                  </a:rPr>
                  <a:t>a random number with unit standard deviation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6F28A4-9ED7-184C-AC9B-9DDE44605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7" y="4246143"/>
                <a:ext cx="11165633" cy="1573059"/>
              </a:xfrm>
              <a:prstGeom prst="rect">
                <a:avLst/>
              </a:prstGeom>
              <a:blipFill>
                <a:blip r:embed="rId11"/>
                <a:stretch>
                  <a:fillRect l="-683" t="-2400" b="-400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BD61057-AD85-004F-B263-9E7793614AE2}"/>
                  </a:ext>
                </a:extLst>
              </p:cNvPr>
              <p:cNvSpPr/>
              <p:nvPr/>
            </p:nvSpPr>
            <p:spPr>
              <a:xfrm>
                <a:off x="9828585" y="4848006"/>
                <a:ext cx="1173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BD61057-AD85-004F-B263-9E7793614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585" y="4848006"/>
                <a:ext cx="1173526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υποσέλιδου 7">
            <a:extLst>
              <a:ext uri="{FF2B5EF4-FFF2-40B4-BE49-F238E27FC236}">
                <a16:creationId xmlns:a16="http://schemas.microsoft.com/office/drawing/2014/main" id="{7BD3F602-6451-9B23-85B0-B4A6B54C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BCD70-3AB1-4874-ACEF-BFDD8492BB22}"/>
              </a:ext>
            </a:extLst>
          </p:cNvPr>
          <p:cNvSpPr txBox="1"/>
          <p:nvPr/>
        </p:nvSpPr>
        <p:spPr>
          <a:xfrm>
            <a:off x="429827" y="927762"/>
            <a:ext cx="11231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IBS and SC can limit the performance (luminosity, brightness) of: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Ultra-low emittance rings, e.g.,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 DRs</a:t>
            </a: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Ion accelerators, e.g.,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LEIR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</p:txBody>
      </p:sp>
      <p:sp>
        <p:nvSpPr>
          <p:cNvPr id="18" name="Θέση υποσέλιδου 7">
            <a:extLst>
              <a:ext uri="{FF2B5EF4-FFF2-40B4-BE49-F238E27FC236}">
                <a16:creationId xmlns:a16="http://schemas.microsoft.com/office/drawing/2014/main" id="{7171B8A2-CA02-2447-B511-647790B2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94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Kinetic theory IBS kick -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Nagaitsev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861DD-5E5C-4211-9C43-F5D222695C87}"/>
              </a:ext>
            </a:extLst>
          </p:cNvPr>
          <p:cNvSpPr txBox="1"/>
          <p:nvPr/>
        </p:nvSpPr>
        <p:spPr>
          <a:xfrm>
            <a:off x="429828" y="886791"/>
            <a:ext cx="11165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>
              <a:buClr>
                <a:schemeClr val="accent1"/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Similarly, using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Nagaitsev’s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formalism with elliptic integrals: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0976A9-3995-E14B-AF1E-8E978D8B3C97}"/>
                  </a:ext>
                </a:extLst>
              </p:cNvPr>
              <p:cNvSpPr/>
              <p:nvPr/>
            </p:nvSpPr>
            <p:spPr>
              <a:xfrm>
                <a:off x="429827" y="1335185"/>
                <a:ext cx="10795221" cy="81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2000">
                  <a:buClr>
                    <a:schemeClr val="accent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188B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188B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188B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188B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188B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188B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solidFill>
                                                <a:srgbClr val="188B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188B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188B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solidFill>
                                            <a:srgbClr val="188B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88B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188B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188B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0976A9-3995-E14B-AF1E-8E978D8B3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7" y="1335185"/>
                <a:ext cx="10795221" cy="810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84C824-6A14-6945-881A-55D9A5B8D850}"/>
                  </a:ext>
                </a:extLst>
              </p:cNvPr>
              <p:cNvSpPr/>
              <p:nvPr/>
            </p:nvSpPr>
            <p:spPr>
              <a:xfrm>
                <a:off x="429827" y="2145920"/>
                <a:ext cx="6177011" cy="796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2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84C824-6A14-6945-881A-55D9A5B8D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7" y="2145920"/>
                <a:ext cx="6177011" cy="796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1EE197-BA29-074C-8A94-69D5BC68616C}"/>
                  </a:ext>
                </a:extLst>
              </p:cNvPr>
              <p:cNvSpPr/>
              <p:nvPr/>
            </p:nvSpPr>
            <p:spPr>
              <a:xfrm>
                <a:off x="392157" y="3030686"/>
                <a:ext cx="3403945" cy="796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2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1EE197-BA29-074C-8A94-69D5BC686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57" y="3030686"/>
                <a:ext cx="3403945" cy="796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9C9452-9145-0F42-8F77-97FE9575D39A}"/>
                  </a:ext>
                </a:extLst>
              </p:cNvPr>
              <p:cNvSpPr/>
              <p:nvPr/>
            </p:nvSpPr>
            <p:spPr>
              <a:xfrm>
                <a:off x="452988" y="5310741"/>
                <a:ext cx="5881738" cy="634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8B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𝑜𝑝𝑡𝑖𝑐𝑠</m:t>
                                  </m:r>
                                </m:e>
                              </m:d>
                            </m:e>
                          </m:d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𝑜𝑝𝑡𝑖𝑐𝑠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9C9452-9145-0F42-8F77-97FE9575D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88" y="5310741"/>
                <a:ext cx="5881738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1D8FB93-7397-1247-85AA-038D0BD049E5}"/>
              </a:ext>
            </a:extLst>
          </p:cNvPr>
          <p:cNvSpPr txBox="1"/>
          <p:nvPr/>
        </p:nvSpPr>
        <p:spPr>
          <a:xfrm>
            <a:off x="9876931" y="2359524"/>
            <a:ext cx="2260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Cambria" panose="02040503050406030204" pitchFamily="18" charset="0"/>
              </a:rPr>
              <a:t>*Vertical dispersion ignored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DDC39C-A55A-164D-AC05-3C7ECD2EA132}"/>
                  </a:ext>
                </a:extLst>
              </p:cNvPr>
              <p:cNvSpPr/>
              <p:nvPr/>
            </p:nvSpPr>
            <p:spPr>
              <a:xfrm>
                <a:off x="6606838" y="5417739"/>
                <a:ext cx="487947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𝑜𝑝𝑡𝑖𝑐𝑠</m:t>
                                  </m:r>
                                </m:e>
                              </m:d>
                            </m:e>
                          </m:d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𝑜𝑝𝑡𝑖𝑐𝑠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DDC39C-A55A-164D-AC05-3C7ECD2EA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838" y="5417739"/>
                <a:ext cx="4879477" cy="404983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F04DAE5-79DC-9949-A579-5C4E5BF70E9F}"/>
              </a:ext>
            </a:extLst>
          </p:cNvPr>
          <p:cNvSpPr txBox="1"/>
          <p:nvPr/>
        </p:nvSpPr>
        <p:spPr>
          <a:xfrm>
            <a:off x="429827" y="3889243"/>
            <a:ext cx="11165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>
              <a:buClr>
                <a:schemeClr val="accent1"/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Diffusion and Friction coefficients are expressed through elliptic integrals: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5925F-E3E8-0541-9670-C9B9BF71A570}"/>
                  </a:ext>
                </a:extLst>
              </p:cNvPr>
              <p:cNvSpPr txBox="1"/>
              <p:nvPr/>
            </p:nvSpPr>
            <p:spPr>
              <a:xfrm>
                <a:off x="3922497" y="4293011"/>
                <a:ext cx="4230902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5925F-E3E8-0541-9670-C9B9BF71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97" y="4293011"/>
                <a:ext cx="4230902" cy="811312"/>
              </a:xfrm>
              <a:prstGeom prst="rect">
                <a:avLst/>
              </a:prstGeom>
              <a:blipFill>
                <a:blip r:embed="rId8"/>
                <a:stretch>
                  <a:fillRect t="-127692" b="-19384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A37AF8-468C-8848-A0EF-59B48C460A72}"/>
                  </a:ext>
                </a:extLst>
              </p:cNvPr>
              <p:cNvSpPr txBox="1"/>
              <p:nvPr/>
            </p:nvSpPr>
            <p:spPr>
              <a:xfrm>
                <a:off x="501961" y="6085287"/>
                <a:ext cx="6032742" cy="441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F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the eigenvalues of the </a:t>
                </a:r>
                <a:r>
                  <a:rPr lang="el-G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matrix</a:t>
                </a:r>
                <a:endParaRPr lang="en-F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A37AF8-468C-8848-A0EF-59B48C46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1" y="6085287"/>
                <a:ext cx="6032742" cy="441788"/>
              </a:xfrm>
              <a:prstGeom prst="rect">
                <a:avLst/>
              </a:prstGeom>
              <a:blipFill>
                <a:blip r:embed="rId9"/>
                <a:stretch>
                  <a:fillRect l="-840" r="-1471" b="-1111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E8D5703-37A2-C94C-9439-F7556093ABD8}"/>
              </a:ext>
            </a:extLst>
          </p:cNvPr>
          <p:cNvSpPr txBox="1"/>
          <p:nvPr/>
        </p:nvSpPr>
        <p:spPr>
          <a:xfrm>
            <a:off x="392157" y="4922795"/>
            <a:ext cx="16888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>
              <a:buClr>
                <a:schemeClr val="accent1"/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For example: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7CAB8A-AEBA-6748-BD23-02233AA72CE3}"/>
              </a:ext>
            </a:extLst>
          </p:cNvPr>
          <p:cNvSpPr txBox="1"/>
          <p:nvPr/>
        </p:nvSpPr>
        <p:spPr>
          <a:xfrm>
            <a:off x="7788166" y="6152088"/>
            <a:ext cx="44038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mbria" panose="02040503050406030204" pitchFamily="18" charset="0"/>
                <a:hlinkClick r:id="rId10"/>
              </a:rPr>
              <a:t>S.Nagaitsev, “Intrabeam scattering formulas for fast numerical evaluation” </a:t>
            </a:r>
            <a:endParaRPr lang="en-US" sz="1050" dirty="0">
              <a:latin typeface="Cambria" panose="02040503050406030204" pitchFamily="18" charset="0"/>
            </a:endParaRPr>
          </a:p>
          <a:p>
            <a:r>
              <a:rPr lang="en-GB" sz="1050" dirty="0">
                <a:latin typeface="Cambria" panose="02040503050406030204" pitchFamily="18" charset="0"/>
                <a:hlinkClick r:id="rId11"/>
              </a:rPr>
              <a:t>A. E. </a:t>
            </a:r>
            <a:r>
              <a:rPr lang="en-GB" sz="1050" dirty="0" err="1">
                <a:latin typeface="Cambria" panose="02040503050406030204" pitchFamily="18" charset="0"/>
                <a:hlinkClick r:id="rId11"/>
              </a:rPr>
              <a:t>Bolshakov</a:t>
            </a:r>
            <a:r>
              <a:rPr lang="en-GB" sz="1050" dirty="0">
                <a:latin typeface="Cambria" panose="02040503050406030204" pitchFamily="18" charset="0"/>
                <a:hlinkClick r:id="rId11"/>
              </a:rPr>
              <a:t>, P. R. Zenkevich, “Numerical modelling …  of invariants”</a:t>
            </a:r>
            <a:endParaRPr lang="en-GB" sz="105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46AB17-296C-8D4E-9DCE-EC38A8975E46}"/>
                  </a:ext>
                </a:extLst>
              </p:cNvPr>
              <p:cNvSpPr/>
              <p:nvPr/>
            </p:nvSpPr>
            <p:spPr>
              <a:xfrm>
                <a:off x="9137995" y="3144539"/>
                <a:ext cx="506484" cy="461665"/>
              </a:xfrm>
              <a:prstGeom prst="rect">
                <a:avLst/>
              </a:prstGeom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46AB17-296C-8D4E-9DCE-EC38A8975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95" y="3144539"/>
                <a:ext cx="50648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4E7D3E-05D7-4B46-9600-E5E38569B0FE}"/>
                  </a:ext>
                </a:extLst>
              </p:cNvPr>
              <p:cNvSpPr/>
              <p:nvPr/>
            </p:nvSpPr>
            <p:spPr>
              <a:xfrm>
                <a:off x="5987610" y="3138311"/>
                <a:ext cx="537518" cy="461665"/>
              </a:xfrm>
              <a:prstGeom prst="rect">
                <a:avLst/>
              </a:prstGeom>
              <a:solidFill>
                <a:srgbClr val="188B18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4E7D3E-05D7-4B46-9600-E5E38569B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610" y="3138311"/>
                <a:ext cx="53751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4B4679B-6925-C54E-8781-C39158777EF4}"/>
              </a:ext>
            </a:extLst>
          </p:cNvPr>
          <p:cNvSpPr txBox="1"/>
          <p:nvPr/>
        </p:nvSpPr>
        <p:spPr>
          <a:xfrm>
            <a:off x="10667618" y="4591936"/>
            <a:ext cx="152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i="1" dirty="0">
                <a:latin typeface="Cambria" panose="02040503050406030204" pitchFamily="18" charset="0"/>
              </a:rPr>
              <a:t>*Backup slides for all coefficients</a:t>
            </a:r>
          </a:p>
        </p:txBody>
      </p:sp>
      <p:sp>
        <p:nvSpPr>
          <p:cNvPr id="29" name="Θέση υποσέλιδου 7">
            <a:extLst>
              <a:ext uri="{FF2B5EF4-FFF2-40B4-BE49-F238E27FC236}">
                <a16:creationId xmlns:a16="http://schemas.microsoft.com/office/drawing/2014/main" id="{263B88FD-3A16-DEAE-4510-75F2D5BA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60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Kinetic theory IBS kick - Updates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861DD-5E5C-4211-9C43-F5D222695C87}"/>
                  </a:ext>
                </a:extLst>
              </p:cNvPr>
              <p:cNvSpPr txBox="1"/>
              <p:nvPr/>
            </p:nvSpPr>
            <p:spPr>
              <a:xfrm>
                <a:off x="429828" y="886791"/>
                <a:ext cx="11165633" cy="4943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Aft>
                    <a:spcPts val="1800"/>
                  </a:spcAft>
                  <a:buClr>
                    <a:schemeClr val="accent1"/>
                  </a:buClr>
                  <a:buSzPct val="80000"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updated kick has the following form:</a:t>
                </a:r>
              </a:p>
              <a:p>
                <a:pPr marL="72000">
                  <a:spcAft>
                    <a:spcPts val="1800"/>
                  </a:spcAft>
                  <a:buClr>
                    <a:schemeClr val="accent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188B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l-GR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</a:rPr>
                  <a:t>the longitudinal line density and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</a:rPr>
                      <m:t>𝜍</m:t>
                    </m:r>
                  </m:oMath>
                </a14:m>
                <a:r>
                  <a:rPr lang="en-FR" sz="2000" dirty="0"/>
                  <a:t> </a:t>
                </a:r>
                <a:r>
                  <a:rPr lang="en-FR" sz="2000" dirty="0">
                    <a:latin typeface="Cambria" panose="02040503050406030204" pitchFamily="18" charset="0"/>
                  </a:rPr>
                  <a:t>a random number with unit standard deviation</a:t>
                </a:r>
              </a:p>
              <a:p>
                <a:pPr marL="342900" indent="-342900">
                  <a:buClr>
                    <a:schemeClr val="accent1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New kicks with </a:t>
                </a:r>
                <a:r>
                  <a:rPr lang="en-US" sz="2200" b="1" dirty="0" err="1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Nagaitsev</a:t>
                </a:r>
                <a:r>
                  <a:rPr lang="en-US" sz="2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’s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formalism instead of </a:t>
                </a:r>
                <a:r>
                  <a:rPr lang="en-US" sz="2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Bjorken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&amp; </a:t>
                </a:r>
                <a:r>
                  <a:rPr lang="en-US" sz="2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Mtingwa’s</a:t>
                </a: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>
                  <a:buClr>
                    <a:schemeClr val="accent1"/>
                  </a:buClr>
                  <a:buSzPct val="80000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⇒ </a:t>
                </a:r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Better 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integral</a:t>
                </a:r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convergence</a:t>
                </a:r>
              </a:p>
              <a:p>
                <a:pPr lvl="1">
                  <a:buClr>
                    <a:schemeClr val="accent1"/>
                  </a:buClr>
                  <a:buSzPct val="80000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⇒ Can be used for a wider range of accelerators, even above transition</a:t>
                </a:r>
              </a:p>
              <a:p>
                <a:pPr lvl="1">
                  <a:spcAft>
                    <a:spcPts val="1200"/>
                  </a:spcAft>
                  <a:buClr>
                    <a:schemeClr val="accent1"/>
                  </a:buClr>
                  <a:buSzPct val="80000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⇒ </a:t>
                </a:r>
                <a:r>
                  <a:rPr lang="en-US" sz="22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20 - 80 times faster 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integration compared to the first implementation based on </a:t>
                </a:r>
                <a:r>
                  <a:rPr lang="en-US" sz="2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Bjorken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&amp; </a:t>
                </a:r>
                <a:r>
                  <a:rPr lang="en-US" sz="2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Mtingwa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!!!</a:t>
                </a:r>
                <a:endParaRPr lang="en-US" sz="220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Longitudinal line density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also considered in the kicks</a:t>
                </a:r>
              </a:p>
              <a:p>
                <a:pPr marL="342900" indent="-342900">
                  <a:spcAft>
                    <a:spcPts val="120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Bunched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Coasting 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Beams</a:t>
                </a:r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342900" indent="-342900">
                  <a:spcAft>
                    <a:spcPts val="120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Char char="Ø"/>
                </a:pPr>
                <a:r>
                  <a:rPr lang="en-FR" sz="2200" dirty="0">
                    <a:latin typeface="Cambria" panose="02040503050406030204" pitchFamily="18" charset="0"/>
                  </a:rPr>
                  <a:t>Implemented in PyORBIT and </a:t>
                </a:r>
                <a:r>
                  <a:rPr lang="en-FR" sz="2200" dirty="0">
                    <a:solidFill>
                      <a:schemeClr val="accent1"/>
                    </a:solidFill>
                    <a:latin typeface="Cambria" panose="02040503050406030204" pitchFamily="18" charset="0"/>
                    <a:hlinkClick r:id="rId3"/>
                  </a:rPr>
                  <a:t>Xsuite</a:t>
                </a:r>
                <a:r>
                  <a:rPr lang="en-FR" sz="2200" dirty="0">
                    <a:latin typeface="Cambria" panose="020405030504060302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861DD-5E5C-4211-9C43-F5D222695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8" y="886791"/>
                <a:ext cx="11165633" cy="4943213"/>
              </a:xfrm>
              <a:prstGeom prst="rect">
                <a:avLst/>
              </a:prstGeom>
              <a:blipFill>
                <a:blip r:embed="rId4"/>
                <a:stretch>
                  <a:fillRect l="-683" t="-513" b="-153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C79FCB-A461-4244-8120-919373290772}"/>
                  </a:ext>
                </a:extLst>
              </p:cNvPr>
              <p:cNvSpPr/>
              <p:nvPr/>
            </p:nvSpPr>
            <p:spPr>
              <a:xfrm>
                <a:off x="10545834" y="1523277"/>
                <a:ext cx="1173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C79FCB-A461-4244-8120-919373290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834" y="1523277"/>
                <a:ext cx="1173526" cy="369332"/>
              </a:xfrm>
              <a:prstGeom prst="rect">
                <a:avLst/>
              </a:prstGeom>
              <a:blipFill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υποσέλιδου 7">
            <a:extLst>
              <a:ext uri="{FF2B5EF4-FFF2-40B4-BE49-F238E27FC236}">
                <a16:creationId xmlns:a16="http://schemas.microsoft.com/office/drawing/2014/main" id="{AB1FD4E9-44C0-7B58-E974-F113A55D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01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Kinetic IBS kick benchmarking – LEIR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9BFCF-9941-E64B-93A5-D5BDC0DB5B42}"/>
              </a:ext>
            </a:extLst>
          </p:cNvPr>
          <p:cNvSpPr/>
          <p:nvPr/>
        </p:nvSpPr>
        <p:spPr>
          <a:xfrm>
            <a:off x="0" y="2319375"/>
            <a:ext cx="348615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ambria" panose="02040503050406030204" pitchFamily="18" charset="0"/>
              </a:rPr>
              <a:t>Kinetic IBS kick for LEIR</a:t>
            </a:r>
            <a:endParaRPr lang="en-FR" sz="2000" dirty="0">
              <a:latin typeface="Cambria" panose="02040503050406030204" pitchFamily="18" charset="0"/>
            </a:endParaRPr>
          </a:p>
          <a:p>
            <a:pPr marL="342900" indent="-3429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Bunched (top) and Coasting beam (bottom)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Tracking with kinetic averaged over 3 runs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Very good agreement with analytical calculations</a:t>
            </a:r>
            <a:endParaRPr lang="en-US" sz="20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45A6073-60B1-1744-BD6C-18C9C863D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7" y="867508"/>
            <a:ext cx="8817798" cy="293926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7B1AC0-800B-C84B-A958-55EA8F10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02" y="3822981"/>
            <a:ext cx="8817798" cy="25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Θέση υποσέλιδου 7">
            <a:extLst>
              <a:ext uri="{FF2B5EF4-FFF2-40B4-BE49-F238E27FC236}">
                <a16:creationId xmlns:a16="http://schemas.microsoft.com/office/drawing/2014/main" id="{0E422D0C-E8ED-25E1-368B-0C1F9C7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2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A3EA507F-00ED-5F46-A76F-60607E732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4" y="945815"/>
            <a:ext cx="10109932" cy="3369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Kinetic IBS kick benchmarking – SPS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49BEC-3939-7742-BDD6-01313B22C594}"/>
              </a:ext>
            </a:extLst>
          </p:cNvPr>
          <p:cNvSpPr txBox="1"/>
          <p:nvPr/>
        </p:nvSpPr>
        <p:spPr>
          <a:xfrm>
            <a:off x="10299162" y="3119302"/>
            <a:ext cx="71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latin typeface="Cambria" panose="02040503050406030204" pitchFamily="18" charset="0"/>
              </a:rPr>
              <a:t>~2%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9CA25-CD37-5944-B390-681E81AAF1EE}"/>
              </a:ext>
            </a:extLst>
          </p:cNvPr>
          <p:cNvSpPr/>
          <p:nvPr/>
        </p:nvSpPr>
        <p:spPr>
          <a:xfrm>
            <a:off x="632132" y="4431507"/>
            <a:ext cx="6394309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Cambria" panose="02040503050406030204" pitchFamily="18" charset="0"/>
              </a:rPr>
              <a:t>Kinetic IBS kick for SPS in PyORBIT</a:t>
            </a:r>
            <a:endParaRPr lang="en-FR" sz="2200" dirty="0">
              <a:latin typeface="Cambria" panose="02040503050406030204" pitchFamily="18" charset="0"/>
            </a:endParaRPr>
          </a:p>
          <a:p>
            <a:pPr marL="342900" indent="-3429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Tracking with kinetic averaged over 3 runs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Very good agreement with analytical calculations</a:t>
            </a:r>
            <a:endParaRPr lang="en-US" sz="22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Θέση υποσέλιδου 7">
            <a:extLst>
              <a:ext uri="{FF2B5EF4-FFF2-40B4-BE49-F238E27FC236}">
                <a16:creationId xmlns:a16="http://schemas.microsoft.com/office/drawing/2014/main" id="{E5C6485E-EA95-3B49-D3B6-B3E334C9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4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861DD-5E5C-4211-9C43-F5D222695C87}"/>
              </a:ext>
            </a:extLst>
          </p:cNvPr>
          <p:cNvSpPr txBox="1"/>
          <p:nvPr/>
        </p:nvSpPr>
        <p:spPr>
          <a:xfrm>
            <a:off x="429828" y="1131721"/>
            <a:ext cx="1116563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>
              <a:buClr>
                <a:schemeClr val="accent1"/>
              </a:buClr>
              <a:buSzPct val="80000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With the newest implementation, works perfectly even for the CLIC DRs!</a:t>
            </a:r>
          </a:p>
          <a:p>
            <a:pPr marL="414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Above transition: Diffusion kick is dominant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83AB74-00D8-CD4F-B6A4-0000AF36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3" y="2445288"/>
            <a:ext cx="11311012" cy="29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F09F06C1-D9A4-C745-A6D5-45072283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Kinetic IBS kick benchmarking – CLIC DRs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Θέση υποσέλιδου 7">
            <a:extLst>
              <a:ext uri="{FF2B5EF4-FFF2-40B4-BE49-F238E27FC236}">
                <a16:creationId xmlns:a16="http://schemas.microsoft.com/office/drawing/2014/main" id="{DCADC4FA-F975-8E55-741C-782C992A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5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3F4A6-6DF7-4BC0-AB41-DBA603A398A0}"/>
              </a:ext>
            </a:extLst>
          </p:cNvPr>
          <p:cNvSpPr txBox="1"/>
          <p:nvPr/>
        </p:nvSpPr>
        <p:spPr>
          <a:xfrm>
            <a:off x="636805" y="5112861"/>
            <a:ext cx="4849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16000"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Individual IBS or SC simulations cannot explain the experimental observations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BCD70-3AB1-4874-ACEF-BFDD8492BB22}"/>
              </a:ext>
            </a:extLst>
          </p:cNvPr>
          <p:cNvSpPr txBox="1"/>
          <p:nvPr/>
        </p:nvSpPr>
        <p:spPr>
          <a:xfrm>
            <a:off x="429827" y="927762"/>
            <a:ext cx="11231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IBS and SC can limit the performance (luminosity, brightness) of: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Ultra-low emittance rings, e.g.,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 DRs</a:t>
            </a: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Ion accelerators, e.g.,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LEIR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</p:txBody>
      </p:sp>
      <p:sp>
        <p:nvSpPr>
          <p:cNvPr id="18" name="Θέση υποσέλιδου 7">
            <a:extLst>
              <a:ext uri="{FF2B5EF4-FFF2-40B4-BE49-F238E27FC236}">
                <a16:creationId xmlns:a16="http://schemas.microsoft.com/office/drawing/2014/main" id="{7171B8A2-CA02-2447-B511-647790B2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5A6074-EE01-1208-884C-016069A02A4F}"/>
              </a:ext>
            </a:extLst>
          </p:cNvPr>
          <p:cNvGrpSpPr/>
          <p:nvPr/>
        </p:nvGrpSpPr>
        <p:grpSpPr>
          <a:xfrm>
            <a:off x="559805" y="2009993"/>
            <a:ext cx="4335214" cy="3158732"/>
            <a:chOff x="280672" y="1913743"/>
            <a:chExt cx="4335214" cy="31587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BECAD6-ECA7-4425-B781-A3FD56C5FB30}"/>
                </a:ext>
              </a:extLst>
            </p:cNvPr>
            <p:cNvSpPr txBox="1"/>
            <p:nvPr/>
          </p:nvSpPr>
          <p:spPr>
            <a:xfrm>
              <a:off x="280672" y="1913743"/>
              <a:ext cx="3419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buClr>
                  <a:schemeClr val="accent1">
                    <a:lumMod val="75000"/>
                  </a:schemeClr>
                </a:buClr>
                <a:buSzPct val="80000"/>
                <a:buNone/>
              </a:pPr>
              <a:r>
                <a:rPr lang="en-US" sz="20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Example 1: SPS</a:t>
              </a: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 (2016)</a:t>
              </a:r>
              <a:endParaRPr lang="en-US" sz="2000" u="sng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6" name="Εικόνα 25">
              <a:extLst>
                <a:ext uri="{FF2B5EF4-FFF2-40B4-BE49-F238E27FC236}">
                  <a16:creationId xmlns:a16="http://schemas.microsoft.com/office/drawing/2014/main" id="{8FB6FF74-E134-4781-83EE-E8BFABD2B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52" y="2313853"/>
              <a:ext cx="4137934" cy="27586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BFDE6C-EC5A-3D27-E1B1-497A8AB9D430}"/>
                </a:ext>
              </a:extLst>
            </p:cNvPr>
            <p:cNvSpPr txBox="1"/>
            <p:nvPr/>
          </p:nvSpPr>
          <p:spPr>
            <a:xfrm>
              <a:off x="1113183" y="2273047"/>
              <a:ext cx="315666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FR" sz="9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69BA0F-80D7-4F4E-3FF9-2B792C5D249F}"/>
                </a:ext>
              </a:extLst>
            </p:cNvPr>
            <p:cNvSpPr/>
            <p:nvPr/>
          </p:nvSpPr>
          <p:spPr>
            <a:xfrm>
              <a:off x="2056116" y="2230935"/>
              <a:ext cx="24063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Cambria" panose="02040503050406030204" pitchFamily="18" charset="0"/>
                  <a:hlinkClick r:id="rId3"/>
                </a:rPr>
                <a:t>CERN-ACC-NOTE-2021-0003</a:t>
              </a:r>
              <a:endParaRPr lang="en-FR" sz="14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36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3F4A6-6DF7-4BC0-AB41-DBA603A398A0}"/>
              </a:ext>
            </a:extLst>
          </p:cNvPr>
          <p:cNvSpPr txBox="1"/>
          <p:nvPr/>
        </p:nvSpPr>
        <p:spPr>
          <a:xfrm>
            <a:off x="636805" y="5112861"/>
            <a:ext cx="4849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16000"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Individual IBS or SC simulations cannot explain the experimental observations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BCD70-3AB1-4874-ACEF-BFDD8492BB22}"/>
              </a:ext>
            </a:extLst>
          </p:cNvPr>
          <p:cNvSpPr txBox="1"/>
          <p:nvPr/>
        </p:nvSpPr>
        <p:spPr>
          <a:xfrm>
            <a:off x="429827" y="927762"/>
            <a:ext cx="11231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IBS and SC can limit the performance (luminosity, brightness) of: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Ultra-low emittance rings, e.g.,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 DRs</a:t>
            </a: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Ion accelerators, e.g.,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LEIR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</p:txBody>
      </p:sp>
      <p:sp>
        <p:nvSpPr>
          <p:cNvPr id="18" name="Θέση υποσέλιδου 7">
            <a:extLst>
              <a:ext uri="{FF2B5EF4-FFF2-40B4-BE49-F238E27FC236}">
                <a16:creationId xmlns:a16="http://schemas.microsoft.com/office/drawing/2014/main" id="{7171B8A2-CA02-2447-B511-647790B2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5A6074-EE01-1208-884C-016069A02A4F}"/>
              </a:ext>
            </a:extLst>
          </p:cNvPr>
          <p:cNvGrpSpPr/>
          <p:nvPr/>
        </p:nvGrpSpPr>
        <p:grpSpPr>
          <a:xfrm>
            <a:off x="559805" y="2009993"/>
            <a:ext cx="4335214" cy="3158732"/>
            <a:chOff x="280672" y="1913743"/>
            <a:chExt cx="4335214" cy="31587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BECAD6-ECA7-4425-B781-A3FD56C5FB30}"/>
                </a:ext>
              </a:extLst>
            </p:cNvPr>
            <p:cNvSpPr txBox="1"/>
            <p:nvPr/>
          </p:nvSpPr>
          <p:spPr>
            <a:xfrm>
              <a:off x="280672" y="1913743"/>
              <a:ext cx="3419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buClr>
                  <a:schemeClr val="accent1">
                    <a:lumMod val="75000"/>
                  </a:schemeClr>
                </a:buClr>
                <a:buSzPct val="80000"/>
                <a:buNone/>
              </a:pPr>
              <a:r>
                <a:rPr lang="en-US" sz="20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Example 1: SPS</a:t>
              </a: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 (2016)</a:t>
              </a:r>
              <a:endParaRPr lang="en-US" sz="2000" u="sng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6" name="Εικόνα 25">
              <a:extLst>
                <a:ext uri="{FF2B5EF4-FFF2-40B4-BE49-F238E27FC236}">
                  <a16:creationId xmlns:a16="http://schemas.microsoft.com/office/drawing/2014/main" id="{8FB6FF74-E134-4781-83EE-E8BFABD2B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52" y="2313853"/>
              <a:ext cx="4137934" cy="27586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BFDE6C-EC5A-3D27-E1B1-497A8AB9D430}"/>
                </a:ext>
              </a:extLst>
            </p:cNvPr>
            <p:cNvSpPr txBox="1"/>
            <p:nvPr/>
          </p:nvSpPr>
          <p:spPr>
            <a:xfrm>
              <a:off x="1113183" y="2273047"/>
              <a:ext cx="315666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FR" sz="9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69BA0F-80D7-4F4E-3FF9-2B792C5D249F}"/>
                </a:ext>
              </a:extLst>
            </p:cNvPr>
            <p:cNvSpPr/>
            <p:nvPr/>
          </p:nvSpPr>
          <p:spPr>
            <a:xfrm>
              <a:off x="2056116" y="2230935"/>
              <a:ext cx="24063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Cambria" panose="02040503050406030204" pitchFamily="18" charset="0"/>
                  <a:hlinkClick r:id="rId3"/>
                </a:rPr>
                <a:t>CERN-ACC-NOTE-2021-0003</a:t>
              </a:r>
              <a:endParaRPr lang="en-FR" sz="1400" dirty="0"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C24028-4070-D134-3763-0CE29AFC8502}"/>
                  </a:ext>
                </a:extLst>
              </p:cNvPr>
              <p:cNvSpPr txBox="1"/>
              <p:nvPr/>
            </p:nvSpPr>
            <p:spPr>
              <a:xfrm>
                <a:off x="6124876" y="5140541"/>
                <a:ext cx="5427308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8000" indent="-216000"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Good agreement for the horizontal emittance growth (difference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2.5%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288000" indent="-216000"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Vertical plane: 34% (IBS calculations) VS 123% (measurements)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C24028-4070-D134-3763-0CE29AFC8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76" y="5140541"/>
                <a:ext cx="5427308" cy="1361911"/>
              </a:xfrm>
              <a:prstGeom prst="rect">
                <a:avLst/>
              </a:prstGeom>
              <a:blipFill>
                <a:blip r:embed="rId4"/>
                <a:stretch>
                  <a:fillRect t="-1835" r="-467" b="-642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Εικόνα 19">
            <a:extLst>
              <a:ext uri="{FF2B5EF4-FFF2-40B4-BE49-F238E27FC236}">
                <a16:creationId xmlns:a16="http://schemas.microsoft.com/office/drawing/2014/main" id="{A52AD13D-49BE-B186-712D-C76F82D77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876" y="2429951"/>
            <a:ext cx="5305331" cy="27245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5C83C94-4C85-84DB-378C-F88E49D8E99F}"/>
              </a:ext>
            </a:extLst>
          </p:cNvPr>
          <p:cNvSpPr txBox="1"/>
          <p:nvPr/>
        </p:nvSpPr>
        <p:spPr>
          <a:xfrm>
            <a:off x="7567341" y="2364152"/>
            <a:ext cx="34162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A. </a:t>
            </a:r>
            <a:r>
              <a:rPr lang="en-US" sz="1100" dirty="0" err="1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Saa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 Hernandez, “IBS Studies – LEIR”, SCWG meeting</a:t>
            </a:r>
            <a:endParaRPr lang="el-GR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2B013E-522C-A6F3-8041-721C4A3ED09D}"/>
              </a:ext>
            </a:extLst>
          </p:cNvPr>
          <p:cNvSpPr txBox="1"/>
          <p:nvPr/>
        </p:nvSpPr>
        <p:spPr>
          <a:xfrm>
            <a:off x="6124876" y="2039675"/>
            <a:ext cx="2040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chemeClr val="accent1">
                  <a:lumMod val="75000"/>
                </a:schemeClr>
              </a:buClr>
              <a:buSzPct val="80000"/>
              <a:buNone/>
            </a:pP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Example 2: LEIR</a:t>
            </a:r>
          </a:p>
        </p:txBody>
      </p:sp>
    </p:spTree>
    <p:extLst>
      <p:ext uri="{BB962C8B-B14F-4D97-AF65-F5344CB8AC3E}">
        <p14:creationId xmlns:p14="http://schemas.microsoft.com/office/powerpoint/2010/main" val="163822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3F4A6-6DF7-4BC0-AB41-DBA603A398A0}"/>
              </a:ext>
            </a:extLst>
          </p:cNvPr>
          <p:cNvSpPr txBox="1"/>
          <p:nvPr/>
        </p:nvSpPr>
        <p:spPr>
          <a:xfrm>
            <a:off x="636805" y="5112861"/>
            <a:ext cx="4849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16000"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Individual IBS or SC simulations cannot explain the experimental observations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BCD70-3AB1-4874-ACEF-BFDD8492BB22}"/>
              </a:ext>
            </a:extLst>
          </p:cNvPr>
          <p:cNvSpPr txBox="1"/>
          <p:nvPr/>
        </p:nvSpPr>
        <p:spPr>
          <a:xfrm>
            <a:off x="429827" y="927762"/>
            <a:ext cx="11231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 and SC can limit the performance (luminosity, brightness) of: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Ultra-low emittance rings, e.g., </a:t>
            </a:r>
            <a:r>
              <a:rPr lang="en-US" sz="2000" dirty="0">
                <a:solidFill>
                  <a:schemeClr val="accent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 DRs</a:t>
            </a: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Ion accelerators, e.g., </a:t>
            </a:r>
            <a:r>
              <a:rPr lang="en-US" sz="2000" dirty="0">
                <a:solidFill>
                  <a:schemeClr val="accent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LEIR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accent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</p:txBody>
      </p:sp>
      <p:sp>
        <p:nvSpPr>
          <p:cNvPr id="18" name="Θέση υποσέλιδου 7">
            <a:extLst>
              <a:ext uri="{FF2B5EF4-FFF2-40B4-BE49-F238E27FC236}">
                <a16:creationId xmlns:a16="http://schemas.microsoft.com/office/drawing/2014/main" id="{7171B8A2-CA02-2447-B511-647790B2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5A6074-EE01-1208-884C-016069A02A4F}"/>
              </a:ext>
            </a:extLst>
          </p:cNvPr>
          <p:cNvGrpSpPr/>
          <p:nvPr/>
        </p:nvGrpSpPr>
        <p:grpSpPr>
          <a:xfrm>
            <a:off x="559805" y="2009993"/>
            <a:ext cx="4335214" cy="3158732"/>
            <a:chOff x="280672" y="1913743"/>
            <a:chExt cx="4335214" cy="31587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BECAD6-ECA7-4425-B781-A3FD56C5FB30}"/>
                </a:ext>
              </a:extLst>
            </p:cNvPr>
            <p:cNvSpPr txBox="1"/>
            <p:nvPr/>
          </p:nvSpPr>
          <p:spPr>
            <a:xfrm>
              <a:off x="280672" y="1913743"/>
              <a:ext cx="3419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buClr>
                  <a:schemeClr val="accent1">
                    <a:lumMod val="75000"/>
                  </a:schemeClr>
                </a:buClr>
                <a:buSzPct val="80000"/>
                <a:buNone/>
              </a:pPr>
              <a:r>
                <a:rPr lang="en-US" sz="2000" u="sng" dirty="0">
                  <a:solidFill>
                    <a:schemeClr val="tx1">
                      <a:alpha val="6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Example 1: SPS</a:t>
              </a:r>
              <a:r>
                <a:rPr lang="en-US" sz="2000" dirty="0">
                  <a:solidFill>
                    <a:schemeClr val="tx1">
                      <a:alpha val="6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(2016)</a:t>
              </a:r>
              <a:endParaRPr lang="en-US" sz="2000" u="sng" dirty="0">
                <a:solidFill>
                  <a:schemeClr val="tx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6" name="Εικόνα 25">
              <a:extLst>
                <a:ext uri="{FF2B5EF4-FFF2-40B4-BE49-F238E27FC236}">
                  <a16:creationId xmlns:a16="http://schemas.microsoft.com/office/drawing/2014/main" id="{8FB6FF74-E134-4781-83EE-E8BFABD2B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52" y="2313853"/>
              <a:ext cx="4137934" cy="27586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BFDE6C-EC5A-3D27-E1B1-497A8AB9D430}"/>
                </a:ext>
              </a:extLst>
            </p:cNvPr>
            <p:cNvSpPr txBox="1"/>
            <p:nvPr/>
          </p:nvSpPr>
          <p:spPr>
            <a:xfrm>
              <a:off x="1113183" y="2273047"/>
              <a:ext cx="315666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FR" sz="9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69BA0F-80D7-4F4E-3FF9-2B792C5D249F}"/>
                </a:ext>
              </a:extLst>
            </p:cNvPr>
            <p:cNvSpPr/>
            <p:nvPr/>
          </p:nvSpPr>
          <p:spPr>
            <a:xfrm>
              <a:off x="2056116" y="2230935"/>
              <a:ext cx="24063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alpha val="60000"/>
                    </a:schemeClr>
                  </a:solidFill>
                  <a:latin typeface="Cambria" panose="020405030504060302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CERN-ACC-NOTE-2021-0003</a:t>
              </a:r>
              <a:endParaRPr lang="en-FR" sz="1400" dirty="0">
                <a:solidFill>
                  <a:schemeClr val="accent1">
                    <a:alpha val="6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C24028-4070-D134-3763-0CE29AFC8502}"/>
                  </a:ext>
                </a:extLst>
              </p:cNvPr>
              <p:cNvSpPr txBox="1"/>
              <p:nvPr/>
            </p:nvSpPr>
            <p:spPr>
              <a:xfrm>
                <a:off x="6124876" y="5140541"/>
                <a:ext cx="5427308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8000" indent="-216000"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tx1">
                        <a:alpha val="6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Good agreement for the horizontal emittance growth (difference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alpha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>
                            <a:alpha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2.5%</m:t>
                    </m:r>
                  </m:oMath>
                </a14:m>
                <a:r>
                  <a:rPr lang="en-US" sz="2000" dirty="0">
                    <a:solidFill>
                      <a:schemeClr val="tx1">
                        <a:alpha val="6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288000" indent="-216000"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tx1">
                        <a:alpha val="6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Vertical plane: 34% (IBS calculations) VS 123% (measurements)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C24028-4070-D134-3763-0CE29AFC8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76" y="5140541"/>
                <a:ext cx="5427308" cy="1361911"/>
              </a:xfrm>
              <a:prstGeom prst="rect">
                <a:avLst/>
              </a:prstGeom>
              <a:blipFill>
                <a:blip r:embed="rId4"/>
                <a:stretch>
                  <a:fillRect t="-1835" r="-467" b="-642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Εικόνα 19">
            <a:extLst>
              <a:ext uri="{FF2B5EF4-FFF2-40B4-BE49-F238E27FC236}">
                <a16:creationId xmlns:a16="http://schemas.microsoft.com/office/drawing/2014/main" id="{A52AD13D-49BE-B186-712D-C76F82D77E3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6124876" y="2429951"/>
            <a:ext cx="5305331" cy="27245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5C83C94-4C85-84DB-378C-F88E49D8E99F}"/>
              </a:ext>
            </a:extLst>
          </p:cNvPr>
          <p:cNvSpPr txBox="1"/>
          <p:nvPr/>
        </p:nvSpPr>
        <p:spPr>
          <a:xfrm>
            <a:off x="7567341" y="2364152"/>
            <a:ext cx="34162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</a:t>
            </a:r>
            <a:r>
              <a:rPr lang="en-US" sz="1100" dirty="0" err="1">
                <a:solidFill>
                  <a:schemeClr val="accent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Saa</a:t>
            </a:r>
            <a:r>
              <a:rPr lang="en-US" sz="1100" dirty="0">
                <a:solidFill>
                  <a:schemeClr val="accent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Hernandez, “IBS Studies – LEIR”, SCWG meeting</a:t>
            </a:r>
            <a:endParaRPr lang="el-GR" sz="1100" dirty="0">
              <a:solidFill>
                <a:schemeClr val="accent1">
                  <a:alpha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2B013E-522C-A6F3-8041-721C4A3ED09D}"/>
              </a:ext>
            </a:extLst>
          </p:cNvPr>
          <p:cNvSpPr txBox="1"/>
          <p:nvPr/>
        </p:nvSpPr>
        <p:spPr>
          <a:xfrm>
            <a:off x="6124876" y="2039675"/>
            <a:ext cx="2040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chemeClr val="accent1">
                  <a:lumMod val="75000"/>
                </a:schemeClr>
              </a:buClr>
              <a:buSzPct val="80000"/>
              <a:buNone/>
            </a:pPr>
            <a:r>
              <a:rPr lang="en-US" sz="2000" u="sng" dirty="0">
                <a:solidFill>
                  <a:schemeClr val="tx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 2: LEIR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EBDE0-12EA-A966-CAE9-DA75D8FBA3DF}"/>
              </a:ext>
            </a:extLst>
          </p:cNvPr>
          <p:cNvSpPr txBox="1"/>
          <p:nvPr/>
        </p:nvSpPr>
        <p:spPr>
          <a:xfrm>
            <a:off x="810880" y="5345468"/>
            <a:ext cx="10570240" cy="72000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pPr marL="72000">
              <a:spcAft>
                <a:spcPts val="300"/>
              </a:spcAft>
              <a:buClr>
                <a:schemeClr val="accent1"/>
              </a:buClr>
              <a:buSzPct val="80000"/>
            </a:pP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Need for tools to study the interplay of the two effects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Not trivial!</a:t>
            </a:r>
          </a:p>
        </p:txBody>
      </p:sp>
    </p:spTree>
    <p:extLst>
      <p:ext uri="{BB962C8B-B14F-4D97-AF65-F5344CB8AC3E}">
        <p14:creationId xmlns:p14="http://schemas.microsoft.com/office/powerpoint/2010/main" val="269193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Tool Implementation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A9D22-C215-480A-800C-96C9CC4481FA}"/>
              </a:ext>
            </a:extLst>
          </p:cNvPr>
          <p:cNvSpPr txBox="1"/>
          <p:nvPr/>
        </p:nvSpPr>
        <p:spPr>
          <a:xfrm>
            <a:off x="429828" y="1020787"/>
            <a:ext cx="112941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introduces a tune spread; makes the beam susceptible to resonances. </a:t>
            </a:r>
          </a:p>
          <a:p>
            <a:pPr marL="800100" lvl="1" indent="-34290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SC was already accurately implemented into tracking codes (i.e., PyORBIT) with various models (frozen, PIC, Slice by slice,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is the multiple small-angle scattering that leads to phase space redistribution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Analytical models, SIRE (Monte-Carlo multiparticle simulation code)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Θέση υποσέλιδου 7">
            <a:extLst>
              <a:ext uri="{FF2B5EF4-FFF2-40B4-BE49-F238E27FC236}">
                <a16:creationId xmlns:a16="http://schemas.microsoft.com/office/drawing/2014/main" id="{D0372ED6-CB06-FE41-97EB-E2F11B31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3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Tool Implementation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8" y="6627840"/>
            <a:ext cx="990600" cy="193543"/>
          </a:xfrm>
        </p:spPr>
        <p:txBody>
          <a:bodyPr/>
          <a:lstStyle/>
          <a:p>
            <a:fld id="{723726CD-2D4D-4B9F-9898-EEBDB6F5471B}" type="datetime1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28/6/22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7A9D22-C215-480A-800C-96C9CC4481FA}"/>
                  </a:ext>
                </a:extLst>
              </p:cNvPr>
              <p:cNvSpPr txBox="1"/>
              <p:nvPr/>
            </p:nvSpPr>
            <p:spPr>
              <a:xfrm>
                <a:off x="429828" y="1020787"/>
                <a:ext cx="11294138" cy="5415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introduces a tune spread; makes the beam susceptible to resonances. </a:t>
                </a:r>
              </a:p>
              <a:p>
                <a:pPr marL="800100" lvl="1" indent="-342900">
                  <a:spcAft>
                    <a:spcPts val="120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SC was already accurately implemented into tracking codes (i.e., PyORBIT) with various models (frozen, PIC, Slice by slice, </a:t>
                </a:r>
                <a:r>
                  <a:rPr lang="en-US" sz="2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etc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IBS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the multiple small-angle scattering that leads to phase space redistribution</a:t>
                </a:r>
              </a:p>
              <a:p>
                <a:pPr marL="800100" lvl="1" indent="-342900">
                  <a:buClr>
                    <a:schemeClr val="accent1">
                      <a:lumMod val="75000"/>
                    </a:schemeClr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Analytical models, SIRE (Monte-Carlo multiparticle simulation code)</a:t>
                </a:r>
              </a:p>
              <a:p>
                <a:pPr lvl="1">
                  <a:buClr>
                    <a:schemeClr val="accent1">
                      <a:lumMod val="75000"/>
                    </a:schemeClr>
                  </a:buClr>
                  <a:buSzPct val="80000"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>
                  <a:buClr>
                    <a:schemeClr val="accent1">
                      <a:lumMod val="75000"/>
                    </a:schemeClr>
                  </a:buClr>
                  <a:buSzPct val="80000"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>
                  <a:spcAft>
                    <a:spcPts val="120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</a:pPr>
                <a:r>
                  <a:rPr lang="en-US" sz="2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Simulation tools development in 2020-2021:</a:t>
                </a: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Implementation of IBS kicks in 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hlinkClick r:id="rId2"/>
                  </a:rPr>
                  <a:t>PyORBIT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:r>
                  <a:rPr lang="en-FR" sz="2200" dirty="0">
                    <a:solidFill>
                      <a:schemeClr val="accent1"/>
                    </a:solidFill>
                    <a:latin typeface="Cambria" panose="02040503050406030204" pitchFamily="18" charset="0"/>
                    <a:hlinkClick r:id="rId3"/>
                  </a:rPr>
                  <a:t>Xsuite</a:t>
                </a: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Clr>
                    <a:schemeClr val="accent1">
                      <a:lumMod val="75000"/>
                    </a:schemeClr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Simple Kick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(above transition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[1]</m:t>
                        </m:r>
                      </m:sup>
                    </m:sSup>
                  </m:oMath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spcAft>
                    <a:spcPts val="120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Kinetic Theory Kick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(general case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[2]</m:t>
                        </m:r>
                      </m:sup>
                    </m:sSup>
                  </m:oMath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Successful benchmarking with analytical models</a:t>
                </a: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Simulations of the interplay between the two effects have shown already promising results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7A9D22-C215-480A-800C-96C9CC448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8" y="1020787"/>
                <a:ext cx="11294138" cy="5415200"/>
              </a:xfrm>
              <a:prstGeom prst="rect">
                <a:avLst/>
              </a:prstGeom>
              <a:blipFill>
                <a:blip r:embed="rId4"/>
                <a:stretch>
                  <a:fillRect l="-787" t="-703" b="-140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9030224-1C0D-431B-9407-25F6DCA28EFD}"/>
              </a:ext>
            </a:extLst>
          </p:cNvPr>
          <p:cNvSpPr txBox="1"/>
          <p:nvPr/>
        </p:nvSpPr>
        <p:spPr>
          <a:xfrm>
            <a:off x="8692579" y="6105921"/>
            <a:ext cx="3499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[1] R. Bruce, J. M. Jowett</a:t>
            </a:r>
            <a:r>
              <a:rPr lang="en-US" sz="1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[2] P.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Zenkevich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, O.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Boine-Frankenheim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, A.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Bolshakov</a:t>
            </a:r>
            <a:endParaRPr lang="en-US" sz="1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Θέση υποσέλιδου 7">
            <a:extLst>
              <a:ext uri="{FF2B5EF4-FFF2-40B4-BE49-F238E27FC236}">
                <a16:creationId xmlns:a16="http://schemas.microsoft.com/office/drawing/2014/main" id="{A46478FC-25DA-8D4D-918C-B78458B2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6021"/>
            <a:ext cx="4114800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 2022 -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215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29307</TotalTime>
  <Words>3269</Words>
  <Application>Microsoft Macintosh PowerPoint</Application>
  <PresentationFormat>Widescreen</PresentationFormat>
  <Paragraphs>537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.Hiragino Kaku Gothic Interface W3</vt:lpstr>
      <vt:lpstr>Arial</vt:lpstr>
      <vt:lpstr>Calibri</vt:lpstr>
      <vt:lpstr>Calibri Light</vt:lpstr>
      <vt:lpstr>Cambria</vt:lpstr>
      <vt:lpstr>Cambria Math</vt:lpstr>
      <vt:lpstr>Wingdings</vt:lpstr>
      <vt:lpstr>Θέμα του Office</vt:lpstr>
      <vt:lpstr>Combined Simulations of Space Charge, IBS and Damping for Low-Emittance Rings and beyond… </vt:lpstr>
      <vt:lpstr>Outline</vt:lpstr>
      <vt:lpstr>Outline</vt:lpstr>
      <vt:lpstr>Motivation</vt:lpstr>
      <vt:lpstr>Motivation</vt:lpstr>
      <vt:lpstr>Motivation</vt:lpstr>
      <vt:lpstr>Motivation</vt:lpstr>
      <vt:lpstr>Tool Implementation</vt:lpstr>
      <vt:lpstr>Tool Implementation</vt:lpstr>
      <vt:lpstr>IBS Kicks: Simple Kick</vt:lpstr>
      <vt:lpstr>IBS Kicks: Kinetic Theory</vt:lpstr>
      <vt:lpstr>Outline</vt:lpstr>
      <vt:lpstr>The Compact Linear Collider complex</vt:lpstr>
      <vt:lpstr>The Compact Linear Collider complex</vt:lpstr>
      <vt:lpstr>The CLIC DRs*</vt:lpstr>
      <vt:lpstr>The CLIC DRs*</vt:lpstr>
      <vt:lpstr>The CLIC DRs*</vt:lpstr>
      <vt:lpstr>The CLIC DR cycle</vt:lpstr>
      <vt:lpstr>Space Charge Studies – Tune footprint</vt:lpstr>
      <vt:lpstr>Space Charge Studies</vt:lpstr>
      <vt:lpstr>Space Charge Studies</vt:lpstr>
      <vt:lpstr>Space Charge Studies with IBS</vt:lpstr>
      <vt:lpstr>Space Charge Studies with IBS</vt:lpstr>
      <vt:lpstr>Space Charge Studies with IBS and SR</vt:lpstr>
      <vt:lpstr>Space Charge Studies with IBS and SR</vt:lpstr>
      <vt:lpstr>Outline</vt:lpstr>
      <vt:lpstr>Case 1: SPS MD of 2016</vt:lpstr>
      <vt:lpstr>Case 1: SPS MD of 2016</vt:lpstr>
      <vt:lpstr>Case 2: Low intensity studies in LEIR (1/3)</vt:lpstr>
      <vt:lpstr>Case 2: Low intensity studies in LEIR (2/3)</vt:lpstr>
      <vt:lpstr>Case 2: Low intensity studies in LEIR (2/3)</vt:lpstr>
      <vt:lpstr>Case 2: Low intensity studies in LEIR (3/3)</vt:lpstr>
      <vt:lpstr>Outline</vt:lpstr>
      <vt:lpstr>Summary and Future Work</vt:lpstr>
      <vt:lpstr>Backup Slides</vt:lpstr>
      <vt:lpstr>CLIC DRs Parameters</vt:lpstr>
      <vt:lpstr>Synchrotron Radiation Implementation</vt:lpstr>
      <vt:lpstr>Kinetic theory IBS kick</vt:lpstr>
      <vt:lpstr>Kinetic theory IBS kick</vt:lpstr>
      <vt:lpstr>Kinetic theory IBS kick - Nagaitsev</vt:lpstr>
      <vt:lpstr>Kinetic theory IBS kick - Updates</vt:lpstr>
      <vt:lpstr>Kinetic IBS kick benchmarking – LEIR</vt:lpstr>
      <vt:lpstr>Kinetic IBS kick benchmarking – SPS</vt:lpstr>
      <vt:lpstr>Kinetic IBS kick benchmarking – CLIC DRs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Μιχάλης Ζαμπετάκης</dc:creator>
  <cp:lastModifiedBy>Michail Zampetakis</cp:lastModifiedBy>
  <cp:revision>609</cp:revision>
  <dcterms:created xsi:type="dcterms:W3CDTF">2021-01-13T13:32:56Z</dcterms:created>
  <dcterms:modified xsi:type="dcterms:W3CDTF">2022-06-28T07:18:12Z</dcterms:modified>
</cp:coreProperties>
</file>