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11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comments/comment27.xml" ContentType="application/vnd.openxmlformats-officedocument.presentationml.comments+xml"/>
  <Override PartName="/ppt/commentAuthors.xml" ContentType="application/vnd.openxmlformats-officedocument.presentationml.commentAuthors+xml"/>
  <Override PartName="/ppt/media/image28.jpeg" ContentType="image/jpeg"/>
  <Override PartName="/ppt/media/image16.png" ContentType="image/png"/>
  <Override PartName="/ppt/media/image20.tif" ContentType="image/tiff"/>
  <Override PartName="/ppt/media/image17.jpeg" ContentType="image/jpeg"/>
  <Override PartName="/ppt/media/image5.png" ContentType="image/png"/>
  <Override PartName="/ppt/media/image60.png" ContentType="image/png"/>
  <Override PartName="/ppt/media/image4.png" ContentType="image/png"/>
  <Override PartName="/ppt/media/image6.png" ContentType="image/png"/>
  <Override PartName="/ppt/media/image61.png" ContentType="image/png"/>
  <Override PartName="/ppt/media/image8.png" ContentType="image/png"/>
  <Override PartName="/ppt/media/image63.png" ContentType="image/png"/>
  <Override PartName="/ppt/media/image2.png" ContentType="image/png"/>
  <Override PartName="/ppt/media/image7.png" ContentType="image/png"/>
  <Override PartName="/ppt/media/image62.png" ContentType="image/png"/>
  <Override PartName="/ppt/media/image9.png" ContentType="image/png"/>
  <Override PartName="/ppt/media/image64.png" ContentType="image/png"/>
  <Override PartName="/ppt/media/image36.png" ContentType="image/png"/>
  <Override PartName="/ppt/media/image11.png" ContentType="image/png"/>
  <Override PartName="/ppt/media/image35.png" ContentType="image/png"/>
  <Override PartName="/ppt/media/image10.png" ContentType="image/png"/>
  <Override PartName="/ppt/media/image34.png" ContentType="image/png"/>
  <Override PartName="/ppt/media/image59.png" ContentType="image/png"/>
  <Override PartName="/ppt/media/image33.png" ContentType="image/png"/>
  <Override PartName="/ppt/media/image58.png" ContentType="image/png"/>
  <Override PartName="/ppt/media/image32.png" ContentType="image/png"/>
  <Override PartName="/ppt/media/image57.png" ContentType="image/png"/>
  <Override PartName="/ppt/media/image70.gif" ContentType="image/gif"/>
  <Override PartName="/ppt/media/image31.png" ContentType="image/png"/>
  <Override PartName="/ppt/media/image56.png" ContentType="image/png"/>
  <Override PartName="/ppt/media/image30.png" ContentType="image/png"/>
  <Override PartName="/ppt/media/image55.png" ContentType="image/png"/>
  <Override PartName="/ppt/media/image29.png" ContentType="image/png"/>
  <Override PartName="/ppt/media/image69.jpeg" ContentType="image/jpeg"/>
  <Override PartName="/ppt/media/image27.png" ContentType="image/png"/>
  <Override PartName="/ppt/media/image26.png" ContentType="image/png"/>
  <Override PartName="/ppt/media/image25.png" ContentType="image/png"/>
  <Override PartName="/ppt/media/image42.png" ContentType="image/png"/>
  <Override PartName="/ppt/media/image67.png" ContentType="image/png"/>
  <Override PartName="/ppt/media/image50.png" ContentType="image/png"/>
  <Override PartName="/ppt/media/image44.png" ContentType="image/png"/>
  <Override PartName="/ppt/media/image51.png" ContentType="image/png"/>
  <Override PartName="/ppt/media/image45.png" ContentType="image/png"/>
  <Override PartName="/ppt/media/image52.png" ContentType="image/png"/>
  <Override PartName="/ppt/media/image72.png" ContentType="image/png"/>
  <Override PartName="/ppt/media/image41.png" ContentType="image/png"/>
  <Override PartName="/ppt/media/image66.png" ContentType="image/png"/>
  <Override PartName="/ppt/media/image73.png" ContentType="image/png"/>
  <Override PartName="/ppt/media/image71.png" ContentType="image/png"/>
  <Override PartName="/ppt/media/image68.png" ContentType="image/png"/>
  <Override PartName="/ppt/media/image53.png" ContentType="image/png"/>
  <Override PartName="/ppt/media/image54.png" ContentType="image/png"/>
  <Override PartName="/ppt/media/image65.png" ContentType="image/png"/>
  <Override PartName="/ppt/media/image40.png" ContentType="image/png"/>
  <Override PartName="/ppt/media/image15.png" ContentType="image/png"/>
  <Override PartName="/ppt/media/image39.png" ContentType="image/png"/>
  <Override PartName="/ppt/media/image14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.jpeg" ContentType="image/jpeg"/>
  <Override PartName="/ppt/media/image3.jpeg" ContentType="image/jpeg"/>
  <Override PartName="/ppt/media/image18.png" ContentType="image/png"/>
  <Override PartName="/ppt/media/image19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24.png" ContentType="image/png"/>
  <Override PartName="/ppt/media/image49.png" ContentType="image/png"/>
  <Override PartName="/ppt/media/image43.jpeg" ContentType="image/jpeg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7559675" cy="10691812"/>
</p:presentation>
</file>

<file path=ppt/commentAuthors.xml><?xml version="1.0" encoding="utf-8"?>
<p:cmAuthorLst xmlns:p="http://schemas.openxmlformats.org/presentationml/2006/main">
  <p:cmAuthor id="0" name="" initials="" lastIdx="1" clrIdx="0"/>
</p:cmAuthorLst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commentAuthors" Target="commentAuthors.xml"/>
</Relationships>
</file>

<file path=ppt/comments/comment27.xml><?xml version="1.0" encoding="utf-8"?>
<p:cmLst xmlns:p="http://schemas.openxmlformats.org/presentationml/2006/main">
  <p:cm authorId="0" dt="2022-07-21T01:50:08.000000000" idx="1">
    <p:pos x="0" y="0"/>
    <p:text/>
  </p:cm>
</p:cmLst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hyperlink" Target="mailto:agrieco@iqfr.csic.es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jpe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jpeg"/><Relationship Id="rId8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0.gif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slideLayout" Target="../slideLayouts/slideLayout13.xml"/><Relationship Id="rId6" Type="http://schemas.openxmlformats.org/officeDocument/2006/relationships/comments" Target="../comments/comment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tif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29160" y="0"/>
            <a:ext cx="7962120" cy="532728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0" y="5328000"/>
            <a:ext cx="12189240" cy="165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72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2"/>
          <p:cNvSpPr/>
          <p:nvPr/>
        </p:nvSpPr>
        <p:spPr>
          <a:xfrm>
            <a:off x="240840" y="5397480"/>
            <a:ext cx="11643840" cy="125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Towards deciphering Catalytic Mechanisms by Time-Resolved Serial Femtosecond Crystallography at XFELs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6984000" y="701280"/>
            <a:ext cx="5160240" cy="191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Alice Grieco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Department of Crystallography and Structural Biology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Institute of Physical Chemistry Rocasolano, CSIC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0000ff"/>
                </a:solidFill>
                <a:uFillTx/>
                <a:latin typeface="Times New Roman"/>
                <a:ea typeface="DejaVu Sans"/>
                <a:hlinkClick r:id="rId2"/>
              </a:rPr>
              <a:t>agrieco@iqfr.csic.es</a:t>
            </a:r>
            <a:r>
              <a:rPr b="1" lang="en-US" sz="2000" spc="-1" strike="noStrike" u="sng">
                <a:solidFill>
                  <a:srgbClr val="5983b0"/>
                </a:solidFill>
                <a:uFillTx/>
                <a:latin typeface="Times New Roman"/>
                <a:ea typeface="DejaVu Sans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56" name="Picture 7" descr="Logo, company name&#10;&#10;Description automatically generated"/>
          <p:cNvPicPr/>
          <p:nvPr/>
        </p:nvPicPr>
        <p:blipFill>
          <a:blip r:embed="rId3"/>
          <a:stretch/>
        </p:blipFill>
        <p:spPr>
          <a:xfrm>
            <a:off x="9525240" y="87120"/>
            <a:ext cx="1320840" cy="465480"/>
          </a:xfrm>
          <a:prstGeom prst="rect">
            <a:avLst/>
          </a:prstGeom>
          <a:ln w="25560">
            <a:noFill/>
          </a:ln>
        </p:spPr>
      </p:pic>
      <p:pic>
        <p:nvPicPr>
          <p:cNvPr id="157" name="Picture 8" descr=""/>
          <p:cNvPicPr/>
          <p:nvPr/>
        </p:nvPicPr>
        <p:blipFill>
          <a:blip r:embed="rId4"/>
          <a:stretch/>
        </p:blipFill>
        <p:spPr>
          <a:xfrm>
            <a:off x="11001960" y="88560"/>
            <a:ext cx="481680" cy="465480"/>
          </a:xfrm>
          <a:prstGeom prst="rect">
            <a:avLst/>
          </a:prstGeom>
          <a:ln w="25560">
            <a:noFill/>
          </a:ln>
        </p:spPr>
      </p:pic>
      <p:pic>
        <p:nvPicPr>
          <p:cNvPr id="158" name="Picture 9" descr="Logo&#10;&#10;Description automatically generated"/>
          <p:cNvPicPr/>
          <p:nvPr/>
        </p:nvPicPr>
        <p:blipFill>
          <a:blip r:embed="rId5"/>
          <a:stretch/>
        </p:blipFill>
        <p:spPr>
          <a:xfrm>
            <a:off x="11468520" y="72720"/>
            <a:ext cx="720720" cy="465480"/>
          </a:xfrm>
          <a:prstGeom prst="rect">
            <a:avLst/>
          </a:prstGeom>
          <a:ln w="25560">
            <a:noFill/>
          </a:ln>
        </p:spPr>
      </p:pic>
      <p:pic>
        <p:nvPicPr>
          <p:cNvPr id="159" name="Imagen 11" descr=""/>
          <p:cNvPicPr/>
          <p:nvPr/>
        </p:nvPicPr>
        <p:blipFill>
          <a:blip r:embed="rId6"/>
          <a:stretch/>
        </p:blipFill>
        <p:spPr>
          <a:xfrm>
            <a:off x="7302600" y="83160"/>
            <a:ext cx="2067120" cy="465480"/>
          </a:xfrm>
          <a:prstGeom prst="rect">
            <a:avLst/>
          </a:prstGeom>
          <a:ln w="25560">
            <a:noFill/>
          </a:ln>
        </p:spPr>
      </p:pic>
      <p:pic>
        <p:nvPicPr>
          <p:cNvPr id="160" name="Picture 4_1" descr="Logo, company name&#10;&#10;Description automatically generated"/>
          <p:cNvPicPr/>
          <p:nvPr/>
        </p:nvPicPr>
        <p:blipFill>
          <a:blip r:embed="rId7"/>
          <a:srcRect l="0" t="12270" r="-370" b="13010"/>
          <a:stretch/>
        </p:blipFill>
        <p:spPr>
          <a:xfrm rot="21576000">
            <a:off x="6589440" y="71640"/>
            <a:ext cx="620280" cy="460800"/>
          </a:xfrm>
          <a:prstGeom prst="rect">
            <a:avLst/>
          </a:prstGeom>
          <a:ln w="25560">
            <a:noFill/>
          </a:ln>
        </p:spPr>
      </p:pic>
      <p:sp>
        <p:nvSpPr>
          <p:cNvPr id="161" name="CustomShape 4"/>
          <p:cNvSpPr/>
          <p:nvPr/>
        </p:nvSpPr>
        <p:spPr>
          <a:xfrm>
            <a:off x="7432920" y="4392000"/>
            <a:ext cx="431784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5983b0"/>
                </a:solidFill>
                <a:latin typeface="Times New Roman"/>
                <a:ea typeface="DejaVu Sans"/>
              </a:rPr>
              <a:t>AUSE and ALBA Users’ meeting 2022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5983b0"/>
                </a:solidFill>
                <a:latin typeface="Times New Roman"/>
                <a:ea typeface="DejaVu Sans"/>
              </a:rPr>
              <a:t>6th September 2022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4464000" y="936000"/>
            <a:ext cx="7727400" cy="592128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2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3"/>
          <p:cNvSpPr/>
          <p:nvPr/>
        </p:nvSpPr>
        <p:spPr>
          <a:xfrm>
            <a:off x="288000" y="288000"/>
            <a:ext cx="1166256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Crystallization of Human NQO1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43" name="CustomShape 4"/>
          <p:cNvSpPr/>
          <p:nvPr/>
        </p:nvSpPr>
        <p:spPr>
          <a:xfrm>
            <a:off x="3189600" y="1411920"/>
            <a:ext cx="257580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5"/>
          <p:cNvSpPr/>
          <p:nvPr/>
        </p:nvSpPr>
        <p:spPr>
          <a:xfrm>
            <a:off x="924840" y="5628240"/>
            <a:ext cx="10398240" cy="101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6"/>
          <p:cNvSpPr/>
          <p:nvPr/>
        </p:nvSpPr>
        <p:spPr>
          <a:xfrm>
            <a:off x="288000" y="4437000"/>
            <a:ext cx="3815280" cy="173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Microcrystals of NQO1 were optimized using the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batch method with continuous agitation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[0.1 M Tris pH 8.5, 0.2 M sodium acetate, 25% PEG 3350.]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246" name="Group 7"/>
          <p:cNvGrpSpPr/>
          <p:nvPr/>
        </p:nvGrpSpPr>
        <p:grpSpPr>
          <a:xfrm>
            <a:off x="4704120" y="1098000"/>
            <a:ext cx="7391160" cy="5543280"/>
            <a:chOff x="4704120" y="1098000"/>
            <a:chExt cx="7391160" cy="5543280"/>
          </a:xfrm>
        </p:grpSpPr>
        <p:grpSp>
          <p:nvGrpSpPr>
            <p:cNvPr id="247" name="Group 8"/>
            <p:cNvGrpSpPr/>
            <p:nvPr/>
          </p:nvGrpSpPr>
          <p:grpSpPr>
            <a:xfrm>
              <a:off x="4704120" y="1098000"/>
              <a:ext cx="7391160" cy="5543280"/>
              <a:chOff x="4704120" y="1098000"/>
              <a:chExt cx="7391160" cy="5543280"/>
            </a:xfrm>
          </p:grpSpPr>
          <p:grpSp>
            <p:nvGrpSpPr>
              <p:cNvPr id="248" name="Group 9"/>
              <p:cNvGrpSpPr/>
              <p:nvPr/>
            </p:nvGrpSpPr>
            <p:grpSpPr>
              <a:xfrm>
                <a:off x="4704120" y="1098000"/>
                <a:ext cx="7391160" cy="5543280"/>
                <a:chOff x="4704120" y="1098000"/>
                <a:chExt cx="7391160" cy="5543280"/>
              </a:xfrm>
            </p:grpSpPr>
            <p:pic>
              <p:nvPicPr>
                <p:cNvPr id="249" name="Picture 9" descr="A picture containing outdoor, nature, sandy&#10;&#10;Description automatically generated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4704120" y="1098000"/>
                  <a:ext cx="7391160" cy="55432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250" name="Group 10"/>
                <p:cNvGrpSpPr/>
                <p:nvPr/>
              </p:nvGrpSpPr>
              <p:grpSpPr>
                <a:xfrm>
                  <a:off x="11097720" y="1179360"/>
                  <a:ext cx="829800" cy="379440"/>
                  <a:chOff x="11097720" y="1179360"/>
                  <a:chExt cx="829800" cy="379440"/>
                </a:xfrm>
              </p:grpSpPr>
              <p:sp>
                <p:nvSpPr>
                  <p:cNvPr id="251" name="CustomShape 11"/>
                  <p:cNvSpPr/>
                  <p:nvPr/>
                </p:nvSpPr>
                <p:spPr>
                  <a:xfrm>
                    <a:off x="11097720" y="1249200"/>
                    <a:ext cx="829800" cy="309600"/>
                  </a:xfrm>
                  <a:prstGeom prst="rect">
                    <a:avLst/>
                  </a:prstGeom>
                  <a:solidFill>
                    <a:srgbClr val="ffffff"/>
                  </a:solidFill>
                  <a:ln w="1260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52" name="CustomShape 12"/>
                  <p:cNvSpPr/>
                  <p:nvPr/>
                </p:nvSpPr>
                <p:spPr>
                  <a:xfrm>
                    <a:off x="11118960" y="1179360"/>
                    <a:ext cx="779400" cy="3639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wrap="none" lIns="90000" rIns="90000" tIns="45000" bIns="4500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en-US" sz="1800" spc="-1" strike="noStrike">
                        <a:solidFill>
                          <a:srgbClr val="000000"/>
                        </a:solidFill>
                        <a:latin typeface="Calibri"/>
                        <a:ea typeface="DejaVu Sans"/>
                      </a:rPr>
                      <a:t>20 µm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</p:grpSp>
            <p:sp>
              <p:nvSpPr>
                <p:cNvPr id="253" name="Line 13"/>
                <p:cNvSpPr/>
                <p:nvPr/>
              </p:nvSpPr>
              <p:spPr>
                <a:xfrm>
                  <a:off x="11268720" y="1485360"/>
                  <a:ext cx="451080" cy="0"/>
                </a:xfrm>
                <a:prstGeom prst="line">
                  <a:avLst/>
                </a:prstGeom>
                <a:ln w="3492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254" name="CustomShape 14"/>
              <p:cNvSpPr/>
              <p:nvPr/>
            </p:nvSpPr>
            <p:spPr>
              <a:xfrm>
                <a:off x="4799880" y="1179360"/>
                <a:ext cx="1893600" cy="2238480"/>
              </a:xfrm>
              <a:prstGeom prst="rect">
                <a:avLst/>
              </a:prstGeom>
              <a:solidFill>
                <a:srgbClr val="ffffff"/>
              </a:solidFill>
              <a:ln w="1584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255" name="Group 15"/>
              <p:cNvGrpSpPr/>
              <p:nvPr/>
            </p:nvGrpSpPr>
            <p:grpSpPr>
              <a:xfrm>
                <a:off x="4831920" y="1184760"/>
                <a:ext cx="1691280" cy="2177280"/>
                <a:chOff x="4831920" y="1184760"/>
                <a:chExt cx="1691280" cy="2177280"/>
              </a:xfrm>
            </p:grpSpPr>
            <p:grpSp>
              <p:nvGrpSpPr>
                <p:cNvPr id="256" name="Group 16"/>
                <p:cNvGrpSpPr/>
                <p:nvPr/>
              </p:nvGrpSpPr>
              <p:grpSpPr>
                <a:xfrm>
                  <a:off x="5107680" y="1184760"/>
                  <a:ext cx="1415520" cy="2177280"/>
                  <a:chOff x="5107680" y="1184760"/>
                  <a:chExt cx="1415520" cy="2177280"/>
                </a:xfrm>
              </p:grpSpPr>
              <p:grpSp>
                <p:nvGrpSpPr>
                  <p:cNvPr id="257" name="Group 17"/>
                  <p:cNvGrpSpPr/>
                  <p:nvPr/>
                </p:nvGrpSpPr>
                <p:grpSpPr>
                  <a:xfrm>
                    <a:off x="5107680" y="1871280"/>
                    <a:ext cx="1415520" cy="1490760"/>
                    <a:chOff x="5107680" y="1871280"/>
                    <a:chExt cx="1415520" cy="1490760"/>
                  </a:xfrm>
                </p:grpSpPr>
                <p:grpSp>
                  <p:nvGrpSpPr>
                    <p:cNvPr id="258" name="Group 18"/>
                    <p:cNvGrpSpPr/>
                    <p:nvPr/>
                  </p:nvGrpSpPr>
                  <p:grpSpPr>
                    <a:xfrm>
                      <a:off x="5107680" y="1871280"/>
                      <a:ext cx="1415520" cy="1490760"/>
                      <a:chOff x="5107680" y="1871280"/>
                      <a:chExt cx="1415520" cy="1490760"/>
                    </a:xfrm>
                  </p:grpSpPr>
                  <p:pic>
                    <p:nvPicPr>
                      <p:cNvPr id="259" name="Picture 21" descr="A picture containing device, scale&#10;&#10;Description automatically generated"/>
                      <p:cNvPicPr/>
                      <p:nvPr/>
                    </p:nvPicPr>
                    <p:blipFill>
                      <a:blip r:embed="rId2"/>
                      <a:srcRect l="0" t="13547" r="0" b="9608"/>
                      <a:stretch/>
                    </p:blipFill>
                    <p:spPr>
                      <a:xfrm>
                        <a:off x="5107680" y="2358000"/>
                        <a:ext cx="1415520" cy="10040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  <p:pic>
                    <p:nvPicPr>
                      <p:cNvPr id="260" name="Picture 22" descr="A picture containing kitchen appliance&#10;&#10;Description automatically generated"/>
                      <p:cNvPicPr/>
                      <p:nvPr/>
                    </p:nvPicPr>
                    <p:blipFill>
                      <a:blip r:embed="rId3"/>
                      <a:srcRect l="29122" t="44573" r="59447" b="6972"/>
                      <a:stretch/>
                    </p:blipFill>
                    <p:spPr>
                      <a:xfrm>
                        <a:off x="5868720" y="1871280"/>
                        <a:ext cx="272520" cy="71352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grpSp>
                <p:pic>
                  <p:nvPicPr>
                    <p:cNvPr id="261" name="Picture 2" descr=""/>
                    <p:cNvPicPr/>
                    <p:nvPr/>
                  </p:nvPicPr>
                  <p:blipFill>
                    <a:blip r:embed="rId4"/>
                    <a:srcRect l="54126" t="57682" r="40595" b="40318"/>
                    <a:stretch/>
                  </p:blipFill>
                  <p:spPr>
                    <a:xfrm>
                      <a:off x="5937840" y="2505960"/>
                      <a:ext cx="133920" cy="345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</p:grpSp>
              <p:pic>
                <p:nvPicPr>
                  <p:cNvPr id="262" name="Picture 29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 rot="20073000">
                    <a:off x="5516280" y="1252440"/>
                    <a:ext cx="462600" cy="6462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263" name="CustomShape 19"/>
                <p:cNvSpPr/>
                <p:nvPr/>
              </p:nvSpPr>
              <p:spPr>
                <a:xfrm>
                  <a:off x="4845240" y="1454040"/>
                  <a:ext cx="721440" cy="3027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Protein</a:t>
                  </a:r>
                  <a:endParaRPr b="0" lang="en-US" sz="1400" spc="-1" strike="noStrike">
                    <a:latin typeface="Arial"/>
                  </a:endParaRPr>
                </a:p>
              </p:txBody>
            </p:sp>
            <p:sp>
              <p:nvSpPr>
                <p:cNvPr id="264" name="CustomShape 20"/>
                <p:cNvSpPr/>
                <p:nvPr/>
              </p:nvSpPr>
              <p:spPr>
                <a:xfrm>
                  <a:off x="4831920" y="2134080"/>
                  <a:ext cx="989640" cy="3027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Precipitant</a:t>
                  </a:r>
                  <a:endParaRPr b="0" lang="en-US" sz="1400" spc="-1" strike="noStrike">
                    <a:latin typeface="Arial"/>
                  </a:endParaRPr>
                </a:p>
              </p:txBody>
            </p:sp>
            <p:sp>
              <p:nvSpPr>
                <p:cNvPr id="265" name="CustomShape 21"/>
                <p:cNvSpPr/>
                <p:nvPr/>
              </p:nvSpPr>
              <p:spPr>
                <a:xfrm>
                  <a:off x="5425200" y="1598760"/>
                  <a:ext cx="349920" cy="2700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648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6" name="CustomShape 22"/>
                <p:cNvSpPr/>
                <p:nvPr/>
              </p:nvSpPr>
              <p:spPr>
                <a:xfrm>
                  <a:off x="5495040" y="2381040"/>
                  <a:ext cx="361080" cy="410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648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267" name="CustomShape 23"/>
              <p:cNvSpPr/>
              <p:nvPr/>
            </p:nvSpPr>
            <p:spPr>
              <a:xfrm>
                <a:off x="5890320" y="2598480"/>
                <a:ext cx="224280" cy="96120"/>
              </a:xfrm>
              <a:prstGeom prst="curvedLeftArrow">
                <a:avLst>
                  <a:gd name="adj1" fmla="val 7492"/>
                  <a:gd name="adj2" fmla="val 50000"/>
                  <a:gd name="adj3" fmla="val 59562"/>
                </a:avLst>
              </a:prstGeom>
              <a:solidFill>
                <a:srgbClr val="0000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68" name="CustomShape 24"/>
            <p:cNvSpPr/>
            <p:nvPr/>
          </p:nvSpPr>
          <p:spPr>
            <a:xfrm>
              <a:off x="4773600" y="1820520"/>
              <a:ext cx="870840" cy="302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Glass vial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269" name="CustomShape 25"/>
            <p:cNvSpPr/>
            <p:nvPr/>
          </p:nvSpPr>
          <p:spPr>
            <a:xfrm>
              <a:off x="5552640" y="1960560"/>
              <a:ext cx="361440" cy="41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648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" name="CustomShape 26"/>
            <p:cNvSpPr/>
            <p:nvPr/>
          </p:nvSpPr>
          <p:spPr>
            <a:xfrm>
              <a:off x="4791240" y="3162600"/>
              <a:ext cx="847800" cy="302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Stir plate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271" name="CustomShape 27"/>
            <p:cNvSpPr/>
            <p:nvPr/>
          </p:nvSpPr>
          <p:spPr>
            <a:xfrm flipV="1">
              <a:off x="5105160" y="3060360"/>
              <a:ext cx="59400" cy="187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648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" name="CustomShape 28"/>
            <p:cNvSpPr/>
            <p:nvPr/>
          </p:nvSpPr>
          <p:spPr>
            <a:xfrm flipH="1">
              <a:off x="6057360" y="2181600"/>
              <a:ext cx="178560" cy="309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648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3" name="CustomShape 29"/>
            <p:cNvSpPr/>
            <p:nvPr/>
          </p:nvSpPr>
          <p:spPr>
            <a:xfrm>
              <a:off x="5925240" y="1743120"/>
              <a:ext cx="870840" cy="515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Magnetic</a:t>
              </a:r>
              <a:endParaRPr b="0" lang="en-US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bar</a:t>
              </a:r>
              <a:endParaRPr b="0" lang="en-US" sz="1400" spc="-1" strike="noStrike">
                <a:latin typeface="Arial"/>
              </a:endParaRPr>
            </a:p>
          </p:txBody>
        </p:sp>
      </p:grpSp>
      <p:sp>
        <p:nvSpPr>
          <p:cNvPr id="274" name="CustomShape 30"/>
          <p:cNvSpPr/>
          <p:nvPr/>
        </p:nvSpPr>
        <p:spPr>
          <a:xfrm>
            <a:off x="292320" y="6480000"/>
            <a:ext cx="36669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Doppler et al., Manuscrit in prepatation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75" name="" descr=""/>
          <p:cNvPicPr/>
          <p:nvPr/>
        </p:nvPicPr>
        <p:blipFill>
          <a:blip r:embed="rId6"/>
          <a:stretch/>
        </p:blipFill>
        <p:spPr>
          <a:xfrm>
            <a:off x="288000" y="1085760"/>
            <a:ext cx="4031280" cy="3023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2"/>
          <p:cNvSpPr/>
          <p:nvPr/>
        </p:nvSpPr>
        <p:spPr>
          <a:xfrm>
            <a:off x="-1045440" y="239760"/>
            <a:ext cx="1169388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Initial SFX experiment using a Microfluidic Device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78" name="CustomShape 3"/>
          <p:cNvSpPr/>
          <p:nvPr/>
        </p:nvSpPr>
        <p:spPr>
          <a:xfrm>
            <a:off x="5467680" y="1108080"/>
            <a:ext cx="64443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9" name="Picture 14" descr="A person smiling for the camera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9648000" y="36000"/>
            <a:ext cx="792000" cy="935280"/>
          </a:xfrm>
          <a:prstGeom prst="rect">
            <a:avLst/>
          </a:prstGeom>
          <a:ln>
            <a:noFill/>
          </a:ln>
          <a:effectLst>
            <a:outerShdw dir="0" dist="0">
              <a:srgbClr val="000000">
                <a:alpha val="70000"/>
              </a:srgbClr>
            </a:outerShdw>
          </a:effectLst>
        </p:spPr>
      </p:pic>
      <p:sp>
        <p:nvSpPr>
          <p:cNvPr id="280" name="CustomShape 4"/>
          <p:cNvSpPr/>
          <p:nvPr/>
        </p:nvSpPr>
        <p:spPr>
          <a:xfrm>
            <a:off x="10656000" y="394200"/>
            <a:ext cx="151812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Alexandra Ros (ASU)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81" name="CustomShape 5"/>
          <p:cNvSpPr/>
          <p:nvPr/>
        </p:nvSpPr>
        <p:spPr>
          <a:xfrm>
            <a:off x="5328000" y="1157760"/>
            <a:ext cx="6407280" cy="228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Arial"/>
              </a:rPr>
              <a:t>Simple set-up with 2 inlets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Arial"/>
              </a:rPr>
              <a:t>Minimize flow rates for crystal suspension (down to 0.1 µL/min possible)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Arial"/>
              </a:rPr>
              <a:t>Sub-nL droplet volumes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Arial"/>
              </a:rPr>
              <a:t>Additional bonus: less clogging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282" name="Group 6"/>
          <p:cNvGrpSpPr/>
          <p:nvPr/>
        </p:nvGrpSpPr>
        <p:grpSpPr>
          <a:xfrm>
            <a:off x="324000" y="1044000"/>
            <a:ext cx="4680000" cy="5741280"/>
            <a:chOff x="324000" y="1044000"/>
            <a:chExt cx="4680000" cy="5741280"/>
          </a:xfrm>
        </p:grpSpPr>
        <p:grpSp>
          <p:nvGrpSpPr>
            <p:cNvPr id="283" name="Group 7"/>
            <p:cNvGrpSpPr/>
            <p:nvPr/>
          </p:nvGrpSpPr>
          <p:grpSpPr>
            <a:xfrm>
              <a:off x="324360" y="1055160"/>
              <a:ext cx="4615200" cy="5730120"/>
              <a:chOff x="324360" y="1055160"/>
              <a:chExt cx="4615200" cy="5730120"/>
            </a:xfrm>
          </p:grpSpPr>
          <p:pic>
            <p:nvPicPr>
              <p:cNvPr id="284" name="Picture 2" descr=""/>
              <p:cNvPicPr/>
              <p:nvPr/>
            </p:nvPicPr>
            <p:blipFill>
              <a:blip r:embed="rId2"/>
              <a:srcRect l="818" t="1487" r="68688" b="2306"/>
              <a:stretch/>
            </p:blipFill>
            <p:spPr>
              <a:xfrm>
                <a:off x="324360" y="1055160"/>
                <a:ext cx="4615200" cy="57301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85" name="CustomShape 8"/>
              <p:cNvSpPr/>
              <p:nvPr/>
            </p:nvSpPr>
            <p:spPr>
              <a:xfrm>
                <a:off x="418680" y="1055160"/>
                <a:ext cx="513360" cy="61308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86" name="Line 9"/>
            <p:cNvSpPr/>
            <p:nvPr/>
          </p:nvSpPr>
          <p:spPr>
            <a:xfrm>
              <a:off x="324000" y="1044000"/>
              <a:ext cx="4680000" cy="0"/>
            </a:xfrm>
            <a:prstGeom prst="line">
              <a:avLst/>
            </a:prstGeom>
            <a:ln w="2556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87" name="Group 10"/>
          <p:cNvGrpSpPr/>
          <p:nvPr/>
        </p:nvGrpSpPr>
        <p:grpSpPr>
          <a:xfrm>
            <a:off x="5112000" y="3960000"/>
            <a:ext cx="6345720" cy="2375280"/>
            <a:chOff x="5112000" y="3960000"/>
            <a:chExt cx="6345720" cy="2375280"/>
          </a:xfrm>
        </p:grpSpPr>
        <p:grpSp>
          <p:nvGrpSpPr>
            <p:cNvPr id="288" name="Group 11"/>
            <p:cNvGrpSpPr/>
            <p:nvPr/>
          </p:nvGrpSpPr>
          <p:grpSpPr>
            <a:xfrm>
              <a:off x="5112000" y="3960000"/>
              <a:ext cx="6345720" cy="2375280"/>
              <a:chOff x="5112000" y="3960000"/>
              <a:chExt cx="6345720" cy="2375280"/>
            </a:xfrm>
          </p:grpSpPr>
          <p:pic>
            <p:nvPicPr>
              <p:cNvPr id="289" name="Picture 1" descr="A picture containing website&#10;&#10;Description automatically generated"/>
              <p:cNvPicPr/>
              <p:nvPr/>
            </p:nvPicPr>
            <p:blipFill>
              <a:blip r:embed="rId3"/>
              <a:srcRect l="0" t="53099" r="0" b="4509"/>
              <a:stretch/>
            </p:blipFill>
            <p:spPr>
              <a:xfrm>
                <a:off x="5112000" y="3960000"/>
                <a:ext cx="6345720" cy="23752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90" name="CustomShape 12"/>
              <p:cNvSpPr/>
              <p:nvPr/>
            </p:nvSpPr>
            <p:spPr>
              <a:xfrm>
                <a:off x="5240520" y="4372560"/>
                <a:ext cx="436320" cy="57348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1" name="CustomShape 13"/>
              <p:cNvSpPr/>
              <p:nvPr/>
            </p:nvSpPr>
            <p:spPr>
              <a:xfrm>
                <a:off x="8578440" y="4372560"/>
                <a:ext cx="436320" cy="37800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92" name="CustomShape 14"/>
            <p:cNvSpPr/>
            <p:nvPr/>
          </p:nvSpPr>
          <p:spPr>
            <a:xfrm>
              <a:off x="5524560" y="3960000"/>
              <a:ext cx="5763240" cy="2375280"/>
            </a:xfrm>
            <a:prstGeom prst="rect">
              <a:avLst/>
            </a:prstGeom>
            <a:noFill/>
            <a:ln cap="rnd" w="34920">
              <a:solidFill>
                <a:srgbClr val="ff0000"/>
              </a:solidFill>
              <a:prstDash val="dash"/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93" name="CustomShape 15"/>
          <p:cNvSpPr/>
          <p:nvPr/>
        </p:nvSpPr>
        <p:spPr>
          <a:xfrm>
            <a:off x="5328000" y="6444000"/>
            <a:ext cx="62632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Times New Roman"/>
                <a:ea typeface="MS MinNew Roman"/>
              </a:rPr>
              <a:t>LEGO device schematics and picture of assembled LEGO device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4" name="CustomShape 16"/>
          <p:cNvSpPr/>
          <p:nvPr/>
        </p:nvSpPr>
        <p:spPr>
          <a:xfrm>
            <a:off x="288000" y="1584000"/>
            <a:ext cx="7592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LCLS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LW79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96" name="Picture 3" descr="Shape&#10;&#10;Description automatically generated"/>
          <p:cNvPicPr/>
          <p:nvPr/>
        </p:nvPicPr>
        <p:blipFill>
          <a:blip r:embed="rId1"/>
          <a:srcRect l="7565" t="9461" r="8580" b="9491"/>
          <a:stretch/>
        </p:blipFill>
        <p:spPr>
          <a:xfrm>
            <a:off x="72000" y="288360"/>
            <a:ext cx="6185520" cy="5974920"/>
          </a:xfrm>
          <a:prstGeom prst="rect">
            <a:avLst/>
          </a:prstGeom>
          <a:ln>
            <a:noFill/>
          </a:ln>
        </p:spPr>
      </p:pic>
      <p:grpSp>
        <p:nvGrpSpPr>
          <p:cNvPr id="297" name="Group 2"/>
          <p:cNvGrpSpPr/>
          <p:nvPr/>
        </p:nvGrpSpPr>
        <p:grpSpPr>
          <a:xfrm>
            <a:off x="6303240" y="72000"/>
            <a:ext cx="2768040" cy="2951280"/>
            <a:chOff x="6303240" y="72000"/>
            <a:chExt cx="2768040" cy="2951280"/>
          </a:xfrm>
        </p:grpSpPr>
        <p:pic>
          <p:nvPicPr>
            <p:cNvPr id="298" name="Picture 3" descr="Shape&#10;&#10;Description automatically generated"/>
            <p:cNvPicPr/>
            <p:nvPr/>
          </p:nvPicPr>
          <p:blipFill>
            <a:blip r:embed="rId2"/>
            <a:srcRect l="11421" t="33303" r="76648" b="57500"/>
            <a:stretch/>
          </p:blipFill>
          <p:spPr>
            <a:xfrm>
              <a:off x="6303240" y="72000"/>
              <a:ext cx="2768040" cy="2951280"/>
            </a:xfrm>
            <a:prstGeom prst="rect">
              <a:avLst/>
            </a:prstGeom>
            <a:ln w="25560">
              <a:solidFill>
                <a:srgbClr val="ff0000"/>
              </a:solidFill>
              <a:round/>
            </a:ln>
          </p:spPr>
        </p:pic>
        <p:sp>
          <p:nvSpPr>
            <p:cNvPr id="299" name="CustomShape 3"/>
            <p:cNvSpPr/>
            <p:nvPr/>
          </p:nvSpPr>
          <p:spPr>
            <a:xfrm flipH="1">
              <a:off x="7333200" y="1548000"/>
              <a:ext cx="14400" cy="236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0" name="CustomShape 4"/>
            <p:cNvSpPr/>
            <p:nvPr/>
          </p:nvSpPr>
          <p:spPr>
            <a:xfrm flipH="1">
              <a:off x="6728760" y="1218960"/>
              <a:ext cx="14400" cy="236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1" name="CustomShape 5"/>
            <p:cNvSpPr/>
            <p:nvPr/>
          </p:nvSpPr>
          <p:spPr>
            <a:xfrm flipV="1">
              <a:off x="8794800" y="2232720"/>
              <a:ext cx="360" cy="255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02" name="CustomShape 6"/>
          <p:cNvSpPr/>
          <p:nvPr/>
        </p:nvSpPr>
        <p:spPr>
          <a:xfrm>
            <a:off x="874080" y="1680480"/>
            <a:ext cx="960840" cy="6084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03" name="Picture 13" descr="A screenshot of a computer&#10;&#10;Description automatically generated with medium confidence"/>
          <p:cNvPicPr/>
          <p:nvPr/>
        </p:nvPicPr>
        <p:blipFill>
          <a:blip r:embed="rId3"/>
          <a:srcRect l="0" t="8662" r="0" b="-715"/>
          <a:stretch/>
        </p:blipFill>
        <p:spPr>
          <a:xfrm>
            <a:off x="6264000" y="4536000"/>
            <a:ext cx="5903280" cy="2045160"/>
          </a:xfrm>
          <a:prstGeom prst="rect">
            <a:avLst/>
          </a:prstGeom>
          <a:ln>
            <a:noFill/>
          </a:ln>
        </p:spPr>
      </p:pic>
      <p:sp>
        <p:nvSpPr>
          <p:cNvPr id="304" name="CustomShape 7"/>
          <p:cNvSpPr/>
          <p:nvPr/>
        </p:nvSpPr>
        <p:spPr>
          <a:xfrm>
            <a:off x="6330240" y="3096000"/>
            <a:ext cx="5405040" cy="146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479,075 collected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17,734 successfully indexed, integrated and merged  into a  </a:t>
            </a:r>
            <a:r>
              <a:rPr b="1" lang="en-US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P2 1 2 1 2 1 space group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unit cell parameters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a=62, b=108, c=200, α=β=γ=90°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5" name="CustomShape 8"/>
          <p:cNvSpPr/>
          <p:nvPr/>
        </p:nvSpPr>
        <p:spPr>
          <a:xfrm>
            <a:off x="2908080" y="5309280"/>
            <a:ext cx="894240" cy="52740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06" name="Group 9"/>
          <p:cNvGrpSpPr/>
          <p:nvPr/>
        </p:nvGrpSpPr>
        <p:grpSpPr>
          <a:xfrm>
            <a:off x="9216000" y="72000"/>
            <a:ext cx="2903400" cy="2951280"/>
            <a:chOff x="9216000" y="72000"/>
            <a:chExt cx="2903400" cy="2951280"/>
          </a:xfrm>
        </p:grpSpPr>
        <p:pic>
          <p:nvPicPr>
            <p:cNvPr id="307" name="Picture 3" descr="Shape&#10;&#10;Description automatically generated"/>
            <p:cNvPicPr/>
            <p:nvPr/>
          </p:nvPicPr>
          <p:blipFill>
            <a:blip r:embed="rId4"/>
            <a:srcRect l="39436" t="79129" r="49753" b="11618"/>
            <a:stretch/>
          </p:blipFill>
          <p:spPr>
            <a:xfrm>
              <a:off x="9216000" y="72000"/>
              <a:ext cx="2903400" cy="2951280"/>
            </a:xfrm>
            <a:prstGeom prst="rect">
              <a:avLst/>
            </a:prstGeom>
            <a:ln w="25560">
              <a:solidFill>
                <a:srgbClr val="ffff00"/>
              </a:solidFill>
              <a:round/>
            </a:ln>
          </p:spPr>
        </p:pic>
        <p:sp>
          <p:nvSpPr>
            <p:cNvPr id="308" name="CustomShape 10"/>
            <p:cNvSpPr/>
            <p:nvPr/>
          </p:nvSpPr>
          <p:spPr>
            <a:xfrm flipV="1">
              <a:off x="10626840" y="313560"/>
              <a:ext cx="360" cy="2545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9" name="CustomShape 11"/>
            <p:cNvSpPr/>
            <p:nvPr/>
          </p:nvSpPr>
          <p:spPr>
            <a:xfrm flipV="1">
              <a:off x="11188440" y="1255680"/>
              <a:ext cx="360" cy="254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0" name="CustomShape 12"/>
            <p:cNvSpPr/>
            <p:nvPr/>
          </p:nvSpPr>
          <p:spPr>
            <a:xfrm flipV="1">
              <a:off x="10835280" y="816840"/>
              <a:ext cx="360" cy="254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1" name="CustomShape 13"/>
            <p:cNvSpPr/>
            <p:nvPr/>
          </p:nvSpPr>
          <p:spPr>
            <a:xfrm flipH="1">
              <a:off x="10286280" y="1842840"/>
              <a:ext cx="17280" cy="2350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2" name="CustomShape 14"/>
            <p:cNvSpPr/>
            <p:nvPr/>
          </p:nvSpPr>
          <p:spPr>
            <a:xfrm flipH="1">
              <a:off x="10184400" y="2412000"/>
              <a:ext cx="16920" cy="235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ff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216000" y="5814000"/>
            <a:ext cx="7343280" cy="100728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2"/>
          <p:cNvSpPr/>
          <p:nvPr/>
        </p:nvSpPr>
        <p:spPr>
          <a:xfrm>
            <a:off x="216000" y="72000"/>
            <a:ext cx="7271280" cy="100728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3"/>
          <p:cNvSpPr/>
          <p:nvPr/>
        </p:nvSpPr>
        <p:spPr>
          <a:xfrm>
            <a:off x="288000" y="288000"/>
            <a:ext cx="11662560" cy="57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4"/>
          <p:cNvSpPr/>
          <p:nvPr/>
        </p:nvSpPr>
        <p:spPr>
          <a:xfrm>
            <a:off x="3189600" y="1411920"/>
            <a:ext cx="257580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5"/>
          <p:cNvSpPr/>
          <p:nvPr/>
        </p:nvSpPr>
        <p:spPr>
          <a:xfrm>
            <a:off x="924840" y="5628240"/>
            <a:ext cx="10398240" cy="101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6"/>
          <p:cNvSpPr/>
          <p:nvPr/>
        </p:nvSpPr>
        <p:spPr>
          <a:xfrm>
            <a:off x="144000" y="1224000"/>
            <a:ext cx="4534560" cy="403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CustomShape 7"/>
          <p:cNvSpPr/>
          <p:nvPr/>
        </p:nvSpPr>
        <p:spPr>
          <a:xfrm>
            <a:off x="268560" y="5663880"/>
            <a:ext cx="7074720" cy="164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​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The crystal structure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 of NQO1 was successfully solved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for the first time at room temperature to 2.5 Å resolution.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(R work 21,1 % and R free  24.5%)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</p:txBody>
      </p:sp>
      <p:sp>
        <p:nvSpPr>
          <p:cNvPr id="320" name="CustomShape 8"/>
          <p:cNvSpPr/>
          <p:nvPr/>
        </p:nvSpPr>
        <p:spPr>
          <a:xfrm>
            <a:off x="7992000" y="6588000"/>
            <a:ext cx="36669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Doppler et al., Manuscrit in prepatation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21" name="" descr=""/>
          <p:cNvPicPr/>
          <p:nvPr/>
        </p:nvPicPr>
        <p:blipFill>
          <a:blip r:embed="rId1"/>
          <a:srcRect l="17638" t="30268" r="37465" b="17347"/>
          <a:stretch/>
        </p:blipFill>
        <p:spPr>
          <a:xfrm>
            <a:off x="288360" y="1116000"/>
            <a:ext cx="6910920" cy="4534920"/>
          </a:xfrm>
          <a:prstGeom prst="rect">
            <a:avLst/>
          </a:prstGeom>
          <a:ln>
            <a:noFill/>
          </a:ln>
        </p:spPr>
      </p:pic>
      <p:pic>
        <p:nvPicPr>
          <p:cNvPr id="322" name="" descr=""/>
          <p:cNvPicPr/>
          <p:nvPr/>
        </p:nvPicPr>
        <p:blipFill>
          <a:blip r:embed="rId2"/>
          <a:stretch/>
        </p:blipFill>
        <p:spPr>
          <a:xfrm>
            <a:off x="7848000" y="36000"/>
            <a:ext cx="4031280" cy="3318840"/>
          </a:xfrm>
          <a:prstGeom prst="rect">
            <a:avLst/>
          </a:prstGeom>
          <a:ln>
            <a:noFill/>
          </a:ln>
        </p:spPr>
      </p:pic>
      <p:pic>
        <p:nvPicPr>
          <p:cNvPr id="323" name="" descr=""/>
          <p:cNvPicPr/>
          <p:nvPr/>
        </p:nvPicPr>
        <p:blipFill>
          <a:blip r:embed="rId3"/>
          <a:stretch/>
        </p:blipFill>
        <p:spPr>
          <a:xfrm>
            <a:off x="7807680" y="3412080"/>
            <a:ext cx="4035600" cy="3182760"/>
          </a:xfrm>
          <a:prstGeom prst="rect">
            <a:avLst/>
          </a:prstGeom>
          <a:ln>
            <a:noFill/>
          </a:ln>
        </p:spPr>
      </p:pic>
      <p:sp>
        <p:nvSpPr>
          <p:cNvPr id="324" name="CustomShape 9"/>
          <p:cNvSpPr/>
          <p:nvPr/>
        </p:nvSpPr>
        <p:spPr>
          <a:xfrm>
            <a:off x="3155400" y="285840"/>
            <a:ext cx="245988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Results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2"/>
          <p:cNvSpPr/>
          <p:nvPr/>
        </p:nvSpPr>
        <p:spPr>
          <a:xfrm>
            <a:off x="288000" y="288000"/>
            <a:ext cx="1166256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Future Work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27" name="CustomShape 3"/>
          <p:cNvSpPr/>
          <p:nvPr/>
        </p:nvSpPr>
        <p:spPr>
          <a:xfrm>
            <a:off x="3189600" y="1411920"/>
            <a:ext cx="257580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4"/>
          <p:cNvSpPr/>
          <p:nvPr/>
        </p:nvSpPr>
        <p:spPr>
          <a:xfrm>
            <a:off x="924840" y="5628240"/>
            <a:ext cx="10398240" cy="101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5"/>
          <p:cNvSpPr/>
          <p:nvPr/>
        </p:nvSpPr>
        <p:spPr>
          <a:xfrm>
            <a:off x="144000" y="1224000"/>
            <a:ext cx="4534560" cy="403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6"/>
          <p:cNvSpPr/>
          <p:nvPr/>
        </p:nvSpPr>
        <p:spPr>
          <a:xfrm>
            <a:off x="936000" y="2423160"/>
            <a:ext cx="9935280" cy="179640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The proposal LW81 has been accepted in order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to investigate the negative cooperativity of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NQO1 with NADH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by collecting data sets at  different time point using the 3D-printed microfluidic device.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6120000" y="0"/>
            <a:ext cx="6071400" cy="6857280"/>
          </a:xfrm>
          <a:prstGeom prst="rect">
            <a:avLst/>
          </a:prstGeom>
          <a:solidFill>
            <a:srgbClr val="afd09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2" name="" descr=""/>
          <p:cNvPicPr/>
          <p:nvPr/>
        </p:nvPicPr>
        <p:blipFill>
          <a:blip r:embed="rId1"/>
          <a:srcRect l="17046" t="0" r="8954" b="0"/>
          <a:stretch/>
        </p:blipFill>
        <p:spPr>
          <a:xfrm>
            <a:off x="6306480" y="117720"/>
            <a:ext cx="5743800" cy="6649560"/>
          </a:xfrm>
          <a:prstGeom prst="rect">
            <a:avLst/>
          </a:prstGeom>
          <a:ln>
            <a:noFill/>
          </a:ln>
        </p:spPr>
      </p:pic>
      <p:sp>
        <p:nvSpPr>
          <p:cNvPr id="333" name="CustomShape 2"/>
          <p:cNvSpPr/>
          <p:nvPr/>
        </p:nvSpPr>
        <p:spPr>
          <a:xfrm>
            <a:off x="144000" y="1208520"/>
            <a:ext cx="5759280" cy="484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1. What’s an XFEL?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2. Project 1: 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Toward decihering the Catalytic mechanism of human NQO1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3. Project 2: 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Toward revealingthe unique allosteric resistance mechanism of PBP2a of </a:t>
            </a:r>
            <a:r>
              <a:rPr b="1" i="1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Staphylococcus aureus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4. Conclusions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0" y="5400000"/>
            <a:ext cx="12191400" cy="1457280"/>
          </a:xfrm>
          <a:prstGeom prst="rect">
            <a:avLst/>
          </a:prstGeom>
          <a:solidFill>
            <a:srgbClr val="afd09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2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afd09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3"/>
          <p:cNvSpPr/>
          <p:nvPr/>
        </p:nvSpPr>
        <p:spPr>
          <a:xfrm>
            <a:off x="41400" y="288000"/>
            <a:ext cx="1169388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Methicillin-Resistant Staphylococcus aureus (MRSA)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37" name="CustomShape 4"/>
          <p:cNvSpPr/>
          <p:nvPr/>
        </p:nvSpPr>
        <p:spPr>
          <a:xfrm>
            <a:off x="3189600" y="1411920"/>
            <a:ext cx="257580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CustomShape 5"/>
          <p:cNvSpPr/>
          <p:nvPr/>
        </p:nvSpPr>
        <p:spPr>
          <a:xfrm>
            <a:off x="2774880" y="4449600"/>
            <a:ext cx="2152080" cy="34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CustomShape 6"/>
          <p:cNvSpPr/>
          <p:nvPr/>
        </p:nvSpPr>
        <p:spPr>
          <a:xfrm>
            <a:off x="924840" y="5628240"/>
            <a:ext cx="10398240" cy="101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7"/>
          <p:cNvSpPr/>
          <p:nvPr/>
        </p:nvSpPr>
        <p:spPr>
          <a:xfrm>
            <a:off x="216000" y="1224000"/>
            <a:ext cx="5902920" cy="267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CustomShape 8"/>
          <p:cNvSpPr/>
          <p:nvPr/>
        </p:nvSpPr>
        <p:spPr>
          <a:xfrm>
            <a:off x="6696000" y="6552000"/>
            <a:ext cx="4898160" cy="26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CustomShape 9"/>
          <p:cNvSpPr/>
          <p:nvPr/>
        </p:nvSpPr>
        <p:spPr>
          <a:xfrm>
            <a:off x="216000" y="4286520"/>
            <a:ext cx="4019760" cy="68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CustomShape 10"/>
          <p:cNvSpPr/>
          <p:nvPr/>
        </p:nvSpPr>
        <p:spPr>
          <a:xfrm>
            <a:off x="144000" y="5430600"/>
            <a:ext cx="5830920" cy="127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11"/>
          <p:cNvSpPr/>
          <p:nvPr/>
        </p:nvSpPr>
        <p:spPr>
          <a:xfrm>
            <a:off x="73800" y="5472000"/>
            <a:ext cx="1180548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MRSA is one of the most common causes of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healthcare-associated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infections.</a:t>
            </a:r>
            <a:endParaRPr b="0" lang="en-U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Causes a range of illnesses, from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skin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infections to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pneumonia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and bloodstream infections that can cause sepsis and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death.</a:t>
            </a:r>
            <a:endParaRPr b="0" lang="en-U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Second on the list of bacteria of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high priority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for research and development of new antibiotics by WHO.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45" name="Picture 7_3" descr=""/>
          <p:cNvPicPr/>
          <p:nvPr/>
        </p:nvPicPr>
        <p:blipFill>
          <a:blip r:embed="rId1"/>
          <a:stretch/>
        </p:blipFill>
        <p:spPr>
          <a:xfrm>
            <a:off x="6094800" y="1152000"/>
            <a:ext cx="5919840" cy="3887280"/>
          </a:xfrm>
          <a:prstGeom prst="rect">
            <a:avLst/>
          </a:prstGeom>
          <a:ln>
            <a:noFill/>
          </a:ln>
        </p:spPr>
      </p:pic>
      <p:sp>
        <p:nvSpPr>
          <p:cNvPr id="346" name="CustomShape 12"/>
          <p:cNvSpPr/>
          <p:nvPr/>
        </p:nvSpPr>
        <p:spPr>
          <a:xfrm>
            <a:off x="6836760" y="4952520"/>
            <a:ext cx="489852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Times New Roman"/>
                <a:ea typeface="Arial"/>
              </a:rPr>
              <a:t>Llarrull et al. Antimicrob Agents Chemother. 2009.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47" name="MRSA-EM.jpg_0" descr="MRSA-EM.jpg"/>
          <p:cNvPicPr/>
          <p:nvPr/>
        </p:nvPicPr>
        <p:blipFill>
          <a:blip r:embed="rId2"/>
          <a:srcRect l="26431" t="22694" r="48107" b="48721"/>
          <a:stretch/>
        </p:blipFill>
        <p:spPr>
          <a:xfrm>
            <a:off x="263880" y="1368000"/>
            <a:ext cx="1823400" cy="1461600"/>
          </a:xfrm>
          <a:prstGeom prst="rect">
            <a:avLst/>
          </a:prstGeom>
          <a:ln w="12600">
            <a:noFill/>
          </a:ln>
        </p:spPr>
      </p:pic>
      <p:grpSp>
        <p:nvGrpSpPr>
          <p:cNvPr id="348" name="Group 13"/>
          <p:cNvGrpSpPr/>
          <p:nvPr/>
        </p:nvGrpSpPr>
        <p:grpSpPr>
          <a:xfrm>
            <a:off x="1224000" y="1368000"/>
            <a:ext cx="4851360" cy="1460880"/>
            <a:chOff x="1224000" y="1368000"/>
            <a:chExt cx="4851360" cy="1460880"/>
          </a:xfrm>
        </p:grpSpPr>
        <p:pic>
          <p:nvPicPr>
            <p:cNvPr id="349" name="staph-walls.png_1" descr="staph-walls.png"/>
            <p:cNvPicPr/>
            <p:nvPr/>
          </p:nvPicPr>
          <p:blipFill>
            <a:blip r:embed="rId3"/>
            <a:stretch/>
          </p:blipFill>
          <p:spPr>
            <a:xfrm>
              <a:off x="2538000" y="1368000"/>
              <a:ext cx="3537360" cy="14608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350" name="CustomShape 14"/>
            <p:cNvSpPr/>
            <p:nvPr/>
          </p:nvSpPr>
          <p:spPr>
            <a:xfrm>
              <a:off x="1224000" y="1856160"/>
              <a:ext cx="426960" cy="349200"/>
            </a:xfrm>
            <a:prstGeom prst="rect">
              <a:avLst/>
            </a:prstGeom>
            <a:noFill/>
            <a:ln w="38160">
              <a:solidFill>
                <a:srgbClr val="ffffff"/>
              </a:solidFill>
              <a:miter/>
            </a:ln>
            <a:effectLst>
              <a:outerShdw dir="5400000" dist="25560">
                <a:srgbClr val="000000">
                  <a:alpha val="5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351" name="Line 15"/>
            <p:cNvSpPr/>
            <p:nvPr/>
          </p:nvSpPr>
          <p:spPr>
            <a:xfrm flipV="1">
              <a:off x="1636200" y="1700640"/>
              <a:ext cx="1220760" cy="153360"/>
            </a:xfrm>
            <a:prstGeom prst="line">
              <a:avLst/>
            </a:prstGeom>
            <a:ln w="25560">
              <a:solidFill>
                <a:srgbClr val="a6aaa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2" name="Line 16"/>
            <p:cNvSpPr/>
            <p:nvPr/>
          </p:nvSpPr>
          <p:spPr>
            <a:xfrm>
              <a:off x="1652400" y="2206800"/>
              <a:ext cx="1204560" cy="289080"/>
            </a:xfrm>
            <a:prstGeom prst="line">
              <a:avLst/>
            </a:prstGeom>
            <a:ln w="25560">
              <a:solidFill>
                <a:srgbClr val="a6aaa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53" name="CustomShape 17"/>
          <p:cNvSpPr/>
          <p:nvPr/>
        </p:nvSpPr>
        <p:spPr>
          <a:xfrm>
            <a:off x="608040" y="4118400"/>
            <a:ext cx="53312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1cade4"/>
                </a:solidFill>
                <a:latin typeface="Calibri"/>
                <a:ea typeface="Arial"/>
              </a:rPr>
              <a:t>β-lactam antibiotics are ineffective against MRSA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54" name="" descr=""/>
          <p:cNvPicPr/>
          <p:nvPr/>
        </p:nvPicPr>
        <p:blipFill>
          <a:blip r:embed="rId4"/>
          <a:stretch/>
        </p:blipFill>
        <p:spPr>
          <a:xfrm>
            <a:off x="420120" y="3094920"/>
            <a:ext cx="1163160" cy="828360"/>
          </a:xfrm>
          <a:prstGeom prst="rect">
            <a:avLst/>
          </a:prstGeom>
          <a:ln>
            <a:noFill/>
          </a:ln>
        </p:spPr>
      </p:pic>
      <p:sp>
        <p:nvSpPr>
          <p:cNvPr id="355" name="CustomShape 18"/>
          <p:cNvSpPr/>
          <p:nvPr/>
        </p:nvSpPr>
        <p:spPr>
          <a:xfrm>
            <a:off x="1944000" y="3096000"/>
            <a:ext cx="4103280" cy="88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The CDC estimates 323,700 invasive MRSA infections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and 10,600 deaths in the US in 2017.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From ANTIBIOTIC RESISTANCE THREATS IN THE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UNITED STATES, 2019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56" name="CustomShape 19"/>
          <p:cNvSpPr/>
          <p:nvPr/>
        </p:nvSpPr>
        <p:spPr>
          <a:xfrm>
            <a:off x="360000" y="4659480"/>
            <a:ext cx="56152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Penicillin Binding Proteins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(PBPs) lead the synthesis of the peptidoglycan sheath.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afd09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2"/>
          <p:cNvSpPr/>
          <p:nvPr/>
        </p:nvSpPr>
        <p:spPr>
          <a:xfrm>
            <a:off x="45000" y="155520"/>
            <a:ext cx="1169388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The unique mechanism of resistance of PBP2a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59" name="CustomShape 3"/>
          <p:cNvSpPr/>
          <p:nvPr/>
        </p:nvSpPr>
        <p:spPr>
          <a:xfrm>
            <a:off x="3189600" y="1411920"/>
            <a:ext cx="257580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4"/>
          <p:cNvSpPr/>
          <p:nvPr/>
        </p:nvSpPr>
        <p:spPr>
          <a:xfrm>
            <a:off x="2774880" y="4449600"/>
            <a:ext cx="2152080" cy="34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1" name="" descr=""/>
          <p:cNvPicPr/>
          <p:nvPr/>
        </p:nvPicPr>
        <p:blipFill>
          <a:blip r:embed="rId1"/>
          <a:srcRect l="0" t="1955" r="0" b="0"/>
          <a:stretch/>
        </p:blipFill>
        <p:spPr>
          <a:xfrm>
            <a:off x="18720" y="1584000"/>
            <a:ext cx="2811960" cy="4535280"/>
          </a:xfrm>
          <a:prstGeom prst="rect">
            <a:avLst/>
          </a:prstGeom>
          <a:ln>
            <a:noFill/>
          </a:ln>
        </p:spPr>
      </p:pic>
      <p:sp>
        <p:nvSpPr>
          <p:cNvPr id="362" name="CustomShape 5"/>
          <p:cNvSpPr/>
          <p:nvPr/>
        </p:nvSpPr>
        <p:spPr>
          <a:xfrm>
            <a:off x="18720" y="1080000"/>
            <a:ext cx="134856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w Cen MT"/>
                <a:ea typeface="DejaVu Sans"/>
              </a:rPr>
              <a:t>PDB 3ZFZ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63" name="CustomShape 6"/>
          <p:cNvSpPr/>
          <p:nvPr/>
        </p:nvSpPr>
        <p:spPr>
          <a:xfrm>
            <a:off x="9216000" y="1728000"/>
            <a:ext cx="647280" cy="559440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7"/>
          <p:cNvSpPr/>
          <p:nvPr/>
        </p:nvSpPr>
        <p:spPr>
          <a:xfrm>
            <a:off x="3332160" y="4680000"/>
            <a:ext cx="215280" cy="4312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8"/>
          <p:cNvSpPr/>
          <p:nvPr/>
        </p:nvSpPr>
        <p:spPr>
          <a:xfrm>
            <a:off x="7128000" y="1224000"/>
            <a:ext cx="4247280" cy="1461240"/>
          </a:xfrm>
          <a:prstGeom prst="rect">
            <a:avLst/>
          </a:prstGeom>
          <a:solidFill>
            <a:srgbClr val="dde8cb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A complex network of salt-bridge interactions connects the allosteric site with the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60 Å-far away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catalytic site in a manner that resembles to a falling row of dominoes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66" name="" descr=""/>
          <p:cNvPicPr/>
          <p:nvPr/>
        </p:nvPicPr>
        <p:blipFill>
          <a:blip r:embed="rId2"/>
          <a:srcRect l="0" t="8012" r="0" b="9040"/>
          <a:stretch/>
        </p:blipFill>
        <p:spPr>
          <a:xfrm>
            <a:off x="6748920" y="2808000"/>
            <a:ext cx="5130360" cy="26632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67" name="CustomShape 9"/>
          <p:cNvSpPr/>
          <p:nvPr/>
        </p:nvSpPr>
        <p:spPr>
          <a:xfrm>
            <a:off x="7200000" y="5796000"/>
            <a:ext cx="403128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Schematic of the proposed allosteric resistance mechanism of PBP2a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68" name="CustomShape 10"/>
          <p:cNvSpPr/>
          <p:nvPr/>
        </p:nvSpPr>
        <p:spPr>
          <a:xfrm>
            <a:off x="1947240" y="6480000"/>
            <a:ext cx="20955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Otero et al. PNAS 2013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69" name="" descr=""/>
          <p:cNvPicPr/>
          <p:nvPr/>
        </p:nvPicPr>
        <p:blipFill>
          <a:blip r:embed="rId3"/>
          <a:stretch/>
        </p:blipFill>
        <p:spPr>
          <a:xfrm>
            <a:off x="3160440" y="1440000"/>
            <a:ext cx="3534840" cy="467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afd09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2"/>
          <p:cNvSpPr/>
          <p:nvPr/>
        </p:nvSpPr>
        <p:spPr>
          <a:xfrm>
            <a:off x="216000" y="275400"/>
            <a:ext cx="1173528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Aim of the project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72" name="CustomShape 3"/>
          <p:cNvSpPr/>
          <p:nvPr/>
        </p:nvSpPr>
        <p:spPr>
          <a:xfrm>
            <a:off x="3189600" y="1411920"/>
            <a:ext cx="257580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4"/>
          <p:cNvSpPr/>
          <p:nvPr/>
        </p:nvSpPr>
        <p:spPr>
          <a:xfrm>
            <a:off x="924840" y="5628240"/>
            <a:ext cx="10398240" cy="101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5"/>
          <p:cNvSpPr/>
          <p:nvPr/>
        </p:nvSpPr>
        <p:spPr>
          <a:xfrm>
            <a:off x="144000" y="1152000"/>
            <a:ext cx="5722560" cy="226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75" name="CustomShape 6"/>
          <p:cNvSpPr/>
          <p:nvPr/>
        </p:nvSpPr>
        <p:spPr>
          <a:xfrm>
            <a:off x="8928000" y="1368000"/>
            <a:ext cx="862560" cy="2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CustomShape 7"/>
          <p:cNvSpPr/>
          <p:nvPr/>
        </p:nvSpPr>
        <p:spPr>
          <a:xfrm>
            <a:off x="72000" y="2520000"/>
            <a:ext cx="12023280" cy="2375280"/>
          </a:xfrm>
          <a:prstGeom prst="rect">
            <a:avLst/>
          </a:prstGeom>
          <a:solidFill>
            <a:srgbClr val="afd095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Arial"/>
              </a:rPr>
              <a:t>We are interested in gaining more insights into the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Arial"/>
              </a:rPr>
              <a:t>unique allosteric regulation mechanism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Arial"/>
              </a:rPr>
              <a:t> by determining the crystallographic structures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Arial"/>
              </a:rPr>
              <a:t>of the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Arial"/>
              </a:rPr>
              <a:t>intermediates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Arial"/>
              </a:rPr>
              <a:t> involved in the reaction of PBP2a with its substrates/inhibitors using the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Arial"/>
              </a:rPr>
              <a:t>TR-SFX 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Arial"/>
              </a:rPr>
              <a:t>technique at XFELs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.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afd09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2"/>
          <p:cNvSpPr/>
          <p:nvPr/>
        </p:nvSpPr>
        <p:spPr>
          <a:xfrm>
            <a:off x="216000" y="275400"/>
            <a:ext cx="1173528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Initial Microcrystallization of PBP2a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79" name="CustomShape 3"/>
          <p:cNvSpPr/>
          <p:nvPr/>
        </p:nvSpPr>
        <p:spPr>
          <a:xfrm>
            <a:off x="3189600" y="1411920"/>
            <a:ext cx="257580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4"/>
          <p:cNvSpPr/>
          <p:nvPr/>
        </p:nvSpPr>
        <p:spPr>
          <a:xfrm>
            <a:off x="924840" y="5628240"/>
            <a:ext cx="10398240" cy="101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5"/>
          <p:cNvSpPr/>
          <p:nvPr/>
        </p:nvSpPr>
        <p:spPr>
          <a:xfrm>
            <a:off x="144000" y="1152000"/>
            <a:ext cx="5722560" cy="226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82" name="CustomShape 6"/>
          <p:cNvSpPr/>
          <p:nvPr/>
        </p:nvSpPr>
        <p:spPr>
          <a:xfrm>
            <a:off x="8928000" y="1368000"/>
            <a:ext cx="862560" cy="2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3" name="" descr=""/>
          <p:cNvPicPr/>
          <p:nvPr/>
        </p:nvPicPr>
        <p:blipFill>
          <a:blip r:embed="rId1"/>
          <a:srcRect l="11776" t="4708" r="15515" b="4616"/>
          <a:stretch/>
        </p:blipFill>
        <p:spPr>
          <a:xfrm>
            <a:off x="551880" y="1108080"/>
            <a:ext cx="5355000" cy="4579200"/>
          </a:xfrm>
          <a:prstGeom prst="rect">
            <a:avLst/>
          </a:prstGeom>
          <a:ln w="36000">
            <a:noFill/>
          </a:ln>
        </p:spPr>
      </p:pic>
      <p:sp>
        <p:nvSpPr>
          <p:cNvPr id="384" name="CustomShape 7"/>
          <p:cNvSpPr/>
          <p:nvPr/>
        </p:nvSpPr>
        <p:spPr>
          <a:xfrm>
            <a:off x="936000" y="5832000"/>
            <a:ext cx="424728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0.1 M Hepese pH 7, 25% PEG 550 MME, 0.880 M NaCl, 16 mM CdCl2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85" name="" descr=""/>
          <p:cNvPicPr/>
          <p:nvPr/>
        </p:nvPicPr>
        <p:blipFill>
          <a:blip r:embed="rId2"/>
          <a:stretch/>
        </p:blipFill>
        <p:spPr>
          <a:xfrm>
            <a:off x="6480000" y="1108080"/>
            <a:ext cx="5039280" cy="4582800"/>
          </a:xfrm>
          <a:prstGeom prst="rect">
            <a:avLst/>
          </a:prstGeom>
          <a:ln>
            <a:noFill/>
          </a:ln>
        </p:spPr>
      </p:pic>
      <p:sp>
        <p:nvSpPr>
          <p:cNvPr id="386" name="CustomShape 8"/>
          <p:cNvSpPr/>
          <p:nvPr/>
        </p:nvSpPr>
        <p:spPr>
          <a:xfrm>
            <a:off x="7253280" y="5601240"/>
            <a:ext cx="4391280" cy="91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0.1 M Hepes pH 7, 25% PEG 1500,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0.880 M NaCl, 16 mM CdCl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6120000" y="0"/>
            <a:ext cx="6071400" cy="6857280"/>
          </a:xfrm>
          <a:prstGeom prst="rect">
            <a:avLst/>
          </a:prstGeom>
          <a:solidFill>
            <a:srgbClr val="b7b3c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3" name="" descr=""/>
          <p:cNvPicPr/>
          <p:nvPr/>
        </p:nvPicPr>
        <p:blipFill>
          <a:blip r:embed="rId1"/>
          <a:srcRect l="17046" t="0" r="8954" b="0"/>
          <a:stretch/>
        </p:blipFill>
        <p:spPr>
          <a:xfrm>
            <a:off x="6306480" y="117720"/>
            <a:ext cx="5743800" cy="6649560"/>
          </a:xfrm>
          <a:prstGeom prst="rect">
            <a:avLst/>
          </a:prstGeom>
          <a:ln>
            <a:noFill/>
          </a:ln>
        </p:spPr>
      </p:pic>
      <p:sp>
        <p:nvSpPr>
          <p:cNvPr id="164" name="CustomShape 2"/>
          <p:cNvSpPr/>
          <p:nvPr/>
        </p:nvSpPr>
        <p:spPr>
          <a:xfrm>
            <a:off x="144000" y="704520"/>
            <a:ext cx="5759280" cy="578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1. Introduction</a:t>
            </a:r>
            <a:endParaRPr b="0" lang="en-US" sz="2600" spc="-1" strike="noStrike">
              <a:latin typeface="Arial"/>
            </a:endParaRPr>
          </a:p>
          <a:p>
            <a:pPr lvl="1" marL="432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What’s an XFEL?</a:t>
            </a:r>
            <a:endParaRPr b="0" lang="en-US" sz="2200" spc="-1" strike="noStrike">
              <a:latin typeface="Arial"/>
            </a:endParaRPr>
          </a:p>
          <a:p>
            <a:pPr lvl="1" marL="432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Serial Femtosecond Crystallography</a:t>
            </a:r>
            <a:endParaRPr b="0" lang="en-US" sz="2200" spc="-1" strike="noStrike">
              <a:latin typeface="Arial"/>
            </a:endParaRPr>
          </a:p>
          <a:p>
            <a:pPr lvl="1" marL="432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Structural Dynamics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2. Project 1: 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Toward decihering the Catalytic mechanism of human NQO1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3. Project 2: 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Toward revealingthe unique allosteric resistance mechanism of PBP2a of </a:t>
            </a:r>
            <a:r>
              <a:rPr b="0" i="1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Staphylococcus aureus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4. Conclusions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CustomShape 2"/>
          <p:cNvSpPr/>
          <p:nvPr/>
        </p:nvSpPr>
        <p:spPr>
          <a:xfrm>
            <a:off x="42480" y="1252080"/>
            <a:ext cx="435096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3"/>
          <p:cNvSpPr/>
          <p:nvPr/>
        </p:nvSpPr>
        <p:spPr>
          <a:xfrm>
            <a:off x="7344000" y="4064400"/>
            <a:ext cx="4607280" cy="263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0" lang="en-US" sz="1800" spc="-1" strike="noStrike">
                <a:solidFill>
                  <a:srgbClr val="ffffff"/>
                </a:solidFill>
                <a:latin typeface="Times New Roman"/>
                <a:ea typeface="Arial"/>
              </a:rPr>
              <a:t>Microcrystals were looped, cryo-protected, and their diffraction quality tested.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0" lang="en-US" sz="1800" spc="-1" strike="noStrike">
                <a:solidFill>
                  <a:srgbClr val="ffffff"/>
                </a:solidFill>
                <a:latin typeface="Times New Roman"/>
                <a:ea typeface="Arial"/>
              </a:rPr>
              <a:t>Data collection using a raster scan strategy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0" lang="en-US" sz="1800" spc="-1" strike="noStrike">
                <a:solidFill>
                  <a:srgbClr val="ffffff"/>
                </a:solidFill>
                <a:latin typeface="Times New Roman"/>
                <a:ea typeface="Arial"/>
              </a:rPr>
              <a:t>Diffraction seen up to </a:t>
            </a:r>
            <a:r>
              <a:rPr b="1" lang="en-US" sz="1800" spc="-1" strike="noStrike">
                <a:solidFill>
                  <a:srgbClr val="ffffff"/>
                </a:solidFill>
                <a:latin typeface="Times New Roman"/>
                <a:ea typeface="Arial"/>
              </a:rPr>
              <a:t>~2.2Å</a:t>
            </a:r>
            <a:r>
              <a:rPr b="0" lang="en-US" sz="1800" spc="-1" strike="noStrike">
                <a:solidFill>
                  <a:srgbClr val="ffffff"/>
                </a:solidFill>
                <a:latin typeface="Times New Roman"/>
                <a:ea typeface="Arial"/>
              </a:rPr>
              <a:t>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0" lang="en-US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About 5,000 frames collected and 500 images indexed with CrystFEL.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90" name="Imagen 2_2" descr=""/>
          <p:cNvPicPr/>
          <p:nvPr/>
        </p:nvPicPr>
        <p:blipFill>
          <a:blip r:embed="rId1"/>
          <a:srcRect l="0" t="8174" r="0" b="9182"/>
          <a:stretch/>
        </p:blipFill>
        <p:spPr>
          <a:xfrm>
            <a:off x="0" y="-720"/>
            <a:ext cx="7271280" cy="6839640"/>
          </a:xfrm>
          <a:prstGeom prst="rect">
            <a:avLst/>
          </a:prstGeom>
          <a:ln>
            <a:noFill/>
          </a:ln>
        </p:spPr>
      </p:pic>
      <p:pic>
        <p:nvPicPr>
          <p:cNvPr id="391" name="" descr=""/>
          <p:cNvPicPr/>
          <p:nvPr/>
        </p:nvPicPr>
        <p:blipFill>
          <a:blip r:embed="rId2"/>
          <a:stretch/>
        </p:blipFill>
        <p:spPr>
          <a:xfrm>
            <a:off x="7416000" y="122400"/>
            <a:ext cx="1764000" cy="1172880"/>
          </a:xfrm>
          <a:prstGeom prst="rect">
            <a:avLst/>
          </a:prstGeom>
          <a:ln>
            <a:noFill/>
          </a:ln>
        </p:spPr>
      </p:pic>
      <p:sp>
        <p:nvSpPr>
          <p:cNvPr id="392" name="CustomShape 4"/>
          <p:cNvSpPr/>
          <p:nvPr/>
        </p:nvSpPr>
        <p:spPr>
          <a:xfrm>
            <a:off x="9216000" y="384480"/>
            <a:ext cx="2915280" cy="57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en-US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ESRF,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The European Synchrotron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93" name="" descr=""/>
          <p:cNvPicPr/>
          <p:nvPr/>
        </p:nvPicPr>
        <p:blipFill>
          <a:blip r:embed="rId3"/>
          <a:stretch/>
        </p:blipFill>
        <p:spPr>
          <a:xfrm>
            <a:off x="7416000" y="1512000"/>
            <a:ext cx="4413960" cy="2387160"/>
          </a:xfrm>
          <a:prstGeom prst="rect">
            <a:avLst/>
          </a:prstGeom>
          <a:ln w="36720">
            <a:solidFill>
              <a:srgbClr val="3465a4"/>
            </a:solidFill>
            <a:round/>
          </a:ln>
        </p:spPr>
      </p:pic>
      <p:sp>
        <p:nvSpPr>
          <p:cNvPr id="394" name="CustomShape 5"/>
          <p:cNvSpPr/>
          <p:nvPr/>
        </p:nvSpPr>
        <p:spPr>
          <a:xfrm>
            <a:off x="5688000" y="2088000"/>
            <a:ext cx="1439280" cy="575280"/>
          </a:xfrm>
          <a:prstGeom prst="rect">
            <a:avLst/>
          </a:prstGeom>
          <a:noFill/>
          <a:ln w="3672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Line 6"/>
          <p:cNvSpPr/>
          <p:nvPr/>
        </p:nvSpPr>
        <p:spPr>
          <a:xfrm>
            <a:off x="8928000" y="2808000"/>
            <a:ext cx="0" cy="432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Line 7"/>
          <p:cNvSpPr/>
          <p:nvPr/>
        </p:nvSpPr>
        <p:spPr>
          <a:xfrm>
            <a:off x="9828000" y="1980000"/>
            <a:ext cx="0" cy="432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Line 8"/>
          <p:cNvSpPr/>
          <p:nvPr/>
        </p:nvSpPr>
        <p:spPr>
          <a:xfrm>
            <a:off x="10944000" y="1296000"/>
            <a:ext cx="0" cy="432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afd09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2"/>
          <p:cNvSpPr/>
          <p:nvPr/>
        </p:nvSpPr>
        <p:spPr>
          <a:xfrm>
            <a:off x="288000" y="288000"/>
            <a:ext cx="1166256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Future work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00" name="CustomShape 3"/>
          <p:cNvSpPr/>
          <p:nvPr/>
        </p:nvSpPr>
        <p:spPr>
          <a:xfrm>
            <a:off x="3189600" y="1411920"/>
            <a:ext cx="257580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4"/>
          <p:cNvSpPr/>
          <p:nvPr/>
        </p:nvSpPr>
        <p:spPr>
          <a:xfrm>
            <a:off x="924840" y="5628240"/>
            <a:ext cx="10398240" cy="101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5"/>
          <p:cNvSpPr/>
          <p:nvPr/>
        </p:nvSpPr>
        <p:spPr>
          <a:xfrm>
            <a:off x="288000" y="1512000"/>
            <a:ext cx="6119280" cy="115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403" name="CustomShape 6"/>
          <p:cNvSpPr/>
          <p:nvPr/>
        </p:nvSpPr>
        <p:spPr>
          <a:xfrm>
            <a:off x="10181160" y="3263400"/>
            <a:ext cx="2009880" cy="141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7"/>
          <p:cNvSpPr/>
          <p:nvPr/>
        </p:nvSpPr>
        <p:spPr>
          <a:xfrm>
            <a:off x="288000" y="1800000"/>
            <a:ext cx="5831280" cy="173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PBP2a microcrystals will be mixed with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antibiotic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in the interaction region so that it rapidly diffuses into the crystals and binds to the protein.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Crystal plus substrate will be delivered to the X-ray beam and data sets will be collected at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various time delays.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5" name="CustomShape 8"/>
          <p:cNvSpPr/>
          <p:nvPr/>
        </p:nvSpPr>
        <p:spPr>
          <a:xfrm>
            <a:off x="2016000" y="4887720"/>
            <a:ext cx="8279280" cy="1369800"/>
          </a:xfrm>
          <a:prstGeom prst="rect">
            <a:avLst/>
          </a:prstGeom>
          <a:solidFill>
            <a:srgbClr val="afd095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To this end, a PCS proposal (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ref. 2967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) has been acepted for run 8 for testing sample injection and diffraction at the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EuXFEL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406" name="Picture 18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6840000" y="1150200"/>
            <a:ext cx="4878360" cy="3025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6120000" y="0"/>
            <a:ext cx="6071400" cy="6857280"/>
          </a:xfrm>
          <a:prstGeom prst="rect">
            <a:avLst/>
          </a:prstGeom>
          <a:solidFill>
            <a:srgbClr val="ffe99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8" name="" descr=""/>
          <p:cNvPicPr/>
          <p:nvPr/>
        </p:nvPicPr>
        <p:blipFill>
          <a:blip r:embed="rId1"/>
          <a:srcRect l="17046" t="0" r="8954" b="0"/>
          <a:stretch/>
        </p:blipFill>
        <p:spPr>
          <a:xfrm>
            <a:off x="6306480" y="117720"/>
            <a:ext cx="5743800" cy="6649560"/>
          </a:xfrm>
          <a:prstGeom prst="rect">
            <a:avLst/>
          </a:prstGeom>
          <a:ln>
            <a:noFill/>
          </a:ln>
        </p:spPr>
      </p:pic>
      <p:sp>
        <p:nvSpPr>
          <p:cNvPr id="409" name="CustomShape 2"/>
          <p:cNvSpPr/>
          <p:nvPr/>
        </p:nvSpPr>
        <p:spPr>
          <a:xfrm>
            <a:off x="144000" y="1208520"/>
            <a:ext cx="5759280" cy="484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1. What’s an XFEL?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2. Project 1: 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Toward decihering the Catalytic mechanism of human NQO1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3. Project 2: 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Toward revealingthe unique allosteric resistance mechanism of PBP2a of </a:t>
            </a:r>
            <a:r>
              <a:rPr b="0" i="1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Staphylococcus aureus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4. Conclusions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ffe99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2"/>
          <p:cNvSpPr/>
          <p:nvPr/>
        </p:nvSpPr>
        <p:spPr>
          <a:xfrm>
            <a:off x="142560" y="239760"/>
            <a:ext cx="1169388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Conclusions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5467680" y="1108080"/>
            <a:ext cx="64443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4"/>
          <p:cNvSpPr/>
          <p:nvPr/>
        </p:nvSpPr>
        <p:spPr>
          <a:xfrm>
            <a:off x="72000" y="1226160"/>
            <a:ext cx="12023280" cy="615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TR-SFX with XFELs allow us to explore 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irreversible reactions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and 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fast conformational changes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to study the dynamics of biomolecules in “real time” using nano- or microcrystals.</a:t>
            </a:r>
            <a:endParaRPr b="0" lang="en-U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Protein Dynamics at XFELs will represent a very turning point for 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drug design against cancer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and 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infectious diseases.</a:t>
            </a:r>
            <a:endParaRPr b="0" lang="en-U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Initial SFX experiments have been carried out for NQO1 protein at LCLS and determined its structure to 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2.5 Å resolution.</a:t>
            </a:r>
            <a:endParaRPr b="0" lang="en-U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To further understand the catalytic mechanism of NQO1, TR-SFX experiments in the presence of the substrate NADH at 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various time delays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are required for determining the structure of the 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intermediates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involved in the oxidation process. </a:t>
            </a:r>
            <a:endParaRPr b="0" lang="en-U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Microcrystals of PBP2a have been optimized for TR-SFX experiments with antibiotics to study the 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conformational changes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occurring in the unique allosteric resistance mechanism of PBP2a.</a:t>
            </a:r>
            <a:endParaRPr b="0" lang="en-US" sz="20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Initial injection and, possibly, SFX experiments will be conducted at the 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EuXFEL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Arial"/>
              </a:rPr>
              <a:t> in Fall 2022.</a:t>
            </a:r>
            <a:endParaRPr b="0" lang="en-U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n 11" descr=""/>
          <p:cNvPicPr/>
          <p:nvPr/>
        </p:nvPicPr>
        <p:blipFill>
          <a:blip r:embed="rId1"/>
          <a:stretch/>
        </p:blipFill>
        <p:spPr>
          <a:xfrm>
            <a:off x="7830000" y="5803200"/>
            <a:ext cx="3019320" cy="681120"/>
          </a:xfrm>
          <a:prstGeom prst="rect">
            <a:avLst/>
          </a:prstGeom>
          <a:ln>
            <a:noFill/>
          </a:ln>
        </p:spPr>
      </p:pic>
      <p:sp>
        <p:nvSpPr>
          <p:cNvPr id="415" name="CustomShape 1"/>
          <p:cNvSpPr/>
          <p:nvPr/>
        </p:nvSpPr>
        <p:spPr>
          <a:xfrm>
            <a:off x="3355920" y="3091320"/>
            <a:ext cx="2156760" cy="91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Dr. Alexandra Ros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Dr. Petra Fromme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416" name="Picture 16" descr="A picture containing clipart&#10;&#10;Description generated with very high confidence"/>
          <p:cNvPicPr/>
          <p:nvPr/>
        </p:nvPicPr>
        <p:blipFill>
          <a:blip r:embed="rId2"/>
          <a:stretch/>
        </p:blipFill>
        <p:spPr>
          <a:xfrm>
            <a:off x="781560" y="4147560"/>
            <a:ext cx="1780560" cy="969840"/>
          </a:xfrm>
          <a:prstGeom prst="rect">
            <a:avLst/>
          </a:prstGeom>
          <a:ln>
            <a:noFill/>
          </a:ln>
        </p:spPr>
      </p:pic>
      <p:sp>
        <p:nvSpPr>
          <p:cNvPr id="417" name="CustomShape 2"/>
          <p:cNvSpPr/>
          <p:nvPr/>
        </p:nvSpPr>
        <p:spPr>
          <a:xfrm>
            <a:off x="8928000" y="1796040"/>
            <a:ext cx="26193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Dr. Angel Pey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Juan Luis Pacheco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18" name="Picture 37" descr=""/>
          <p:cNvPicPr/>
          <p:nvPr/>
        </p:nvPicPr>
        <p:blipFill>
          <a:blip r:embed="rId3"/>
          <a:srcRect l="32898" t="0" r="58068" b="0"/>
          <a:stretch/>
        </p:blipFill>
        <p:spPr>
          <a:xfrm>
            <a:off x="297720" y="2892600"/>
            <a:ext cx="2747520" cy="969840"/>
          </a:xfrm>
          <a:prstGeom prst="rect">
            <a:avLst/>
          </a:prstGeom>
          <a:ln>
            <a:noFill/>
          </a:ln>
        </p:spPr>
      </p:pic>
      <p:pic>
        <p:nvPicPr>
          <p:cNvPr id="419" name="Picture 8" descr="A picture containing logo&#10;&#10;Description automatically generated"/>
          <p:cNvPicPr/>
          <p:nvPr/>
        </p:nvPicPr>
        <p:blipFill>
          <a:blip r:embed="rId4"/>
          <a:srcRect l="7057" t="0" r="8703" b="0"/>
          <a:stretch/>
        </p:blipFill>
        <p:spPr>
          <a:xfrm>
            <a:off x="240120" y="1288080"/>
            <a:ext cx="2863080" cy="975600"/>
          </a:xfrm>
          <a:prstGeom prst="rect">
            <a:avLst/>
          </a:prstGeom>
          <a:ln>
            <a:noFill/>
          </a:ln>
        </p:spPr>
      </p:pic>
      <p:sp>
        <p:nvSpPr>
          <p:cNvPr id="420" name="CustomShape 3"/>
          <p:cNvSpPr/>
          <p:nvPr/>
        </p:nvSpPr>
        <p:spPr>
          <a:xfrm>
            <a:off x="3273480" y="1404000"/>
            <a:ext cx="2953800" cy="91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Times New Roman"/>
                <a:ea typeface="DejaVu Sans"/>
              </a:rPr>
              <a:t>Dr. José M. Martín García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Dr. Juan A. Hermoso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All CBE lab members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21" name="CustomShape 4"/>
          <p:cNvSpPr/>
          <p:nvPr/>
        </p:nvSpPr>
        <p:spPr>
          <a:xfrm>
            <a:off x="8279640" y="5240880"/>
            <a:ext cx="21222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Funding $$$$$$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22" name="CustomShape 5"/>
          <p:cNvSpPr/>
          <p:nvPr/>
        </p:nvSpPr>
        <p:spPr>
          <a:xfrm>
            <a:off x="7644960" y="6484320"/>
            <a:ext cx="345204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Reference: 2019-T1/BMD-15552 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423" name="CustomShape 6"/>
          <p:cNvSpPr/>
          <p:nvPr/>
        </p:nvSpPr>
        <p:spPr>
          <a:xfrm>
            <a:off x="3355920" y="4346280"/>
            <a:ext cx="19522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Dr. Roeland Boer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Dr. Xavi Carpena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24" name="Picture 4" descr="Logo, company name&#10;&#10;Description automatically generated"/>
          <p:cNvPicPr/>
          <p:nvPr/>
        </p:nvPicPr>
        <p:blipFill>
          <a:blip r:embed="rId5"/>
          <a:srcRect l="0" t="12270" r="-370" b="13010"/>
          <a:stretch/>
        </p:blipFill>
        <p:spPr>
          <a:xfrm>
            <a:off x="7024320" y="3431520"/>
            <a:ext cx="1685520" cy="1254240"/>
          </a:xfrm>
          <a:prstGeom prst="rect">
            <a:avLst/>
          </a:prstGeom>
          <a:ln>
            <a:noFill/>
          </a:ln>
        </p:spPr>
      </p:pic>
      <p:sp>
        <p:nvSpPr>
          <p:cNvPr id="425" name="CustomShape 7"/>
          <p:cNvSpPr/>
          <p:nvPr/>
        </p:nvSpPr>
        <p:spPr>
          <a:xfrm>
            <a:off x="8867160" y="3737160"/>
            <a:ext cx="29782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Programa de Doctorado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en Biociencias Moleculares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26" name="" descr=""/>
          <p:cNvPicPr/>
          <p:nvPr/>
        </p:nvPicPr>
        <p:blipFill>
          <a:blip r:embed="rId6"/>
          <a:stretch/>
        </p:blipFill>
        <p:spPr>
          <a:xfrm>
            <a:off x="7121520" y="1404000"/>
            <a:ext cx="1481760" cy="1481760"/>
          </a:xfrm>
          <a:prstGeom prst="rect">
            <a:avLst/>
          </a:prstGeom>
          <a:ln>
            <a:noFill/>
          </a:ln>
        </p:spPr>
      </p:pic>
      <p:sp>
        <p:nvSpPr>
          <p:cNvPr id="427" name="CustomShape 8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ffe99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CustomShape 9"/>
          <p:cNvSpPr/>
          <p:nvPr/>
        </p:nvSpPr>
        <p:spPr>
          <a:xfrm>
            <a:off x="4176000" y="222120"/>
            <a:ext cx="350244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Acknowledgements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429" name="" descr=""/>
          <p:cNvPicPr/>
          <p:nvPr/>
        </p:nvPicPr>
        <p:blipFill>
          <a:blip r:embed="rId7"/>
          <a:stretch/>
        </p:blipFill>
        <p:spPr>
          <a:xfrm>
            <a:off x="511560" y="5279040"/>
            <a:ext cx="2367720" cy="1578240"/>
          </a:xfrm>
          <a:prstGeom prst="rect">
            <a:avLst/>
          </a:prstGeom>
          <a:ln>
            <a:noFill/>
          </a:ln>
        </p:spPr>
      </p:pic>
      <p:sp>
        <p:nvSpPr>
          <p:cNvPr id="430" name="CustomShape 10"/>
          <p:cNvSpPr/>
          <p:nvPr/>
        </p:nvSpPr>
        <p:spPr>
          <a:xfrm>
            <a:off x="3312000" y="5976000"/>
            <a:ext cx="22312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Dr. Daniele de Sanctis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Dr Shibom Basu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3437640" y="2806200"/>
            <a:ext cx="5791320" cy="6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Thanks for your attention</a:t>
            </a: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0" y="0"/>
            <a:ext cx="2303280" cy="6857280"/>
          </a:xfrm>
          <a:prstGeom prst="rect">
            <a:avLst/>
          </a:prstGeom>
          <a:solidFill>
            <a:srgbClr val="b7b3c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2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b7b3c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3"/>
          <p:cNvSpPr/>
          <p:nvPr/>
        </p:nvSpPr>
        <p:spPr>
          <a:xfrm>
            <a:off x="141120" y="200160"/>
            <a:ext cx="1169388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Watching the inactivation of an antibiotic in </a:t>
            </a:r>
            <a:r>
              <a:rPr b="1" i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real time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435" name="Picture 29" descr="A close up of a glass door&#10;&#10;Description generated with high confidence"/>
          <p:cNvPicPr/>
          <p:nvPr/>
        </p:nvPicPr>
        <p:blipFill>
          <a:blip r:embed="rId1"/>
          <a:stretch/>
        </p:blipFill>
        <p:spPr>
          <a:xfrm>
            <a:off x="376560" y="3061440"/>
            <a:ext cx="1471680" cy="3712320"/>
          </a:xfrm>
          <a:prstGeom prst="rect">
            <a:avLst/>
          </a:prstGeom>
          <a:ln>
            <a:noFill/>
          </a:ln>
        </p:spPr>
      </p:pic>
      <p:sp>
        <p:nvSpPr>
          <p:cNvPr id="436" name="CustomShape 4"/>
          <p:cNvSpPr/>
          <p:nvPr/>
        </p:nvSpPr>
        <p:spPr>
          <a:xfrm>
            <a:off x="9576000" y="3167640"/>
            <a:ext cx="2312280" cy="576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Olmos JL, et al. BMC Biology 2018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437" name="Picture 31" descr="A picture containing text&#10;&#10;Description generated with high confidence"/>
          <p:cNvPicPr/>
          <p:nvPr/>
        </p:nvPicPr>
        <p:blipFill>
          <a:blip r:embed="rId2"/>
          <a:srcRect l="0" t="0" r="78814" b="0"/>
          <a:stretch/>
        </p:blipFill>
        <p:spPr>
          <a:xfrm>
            <a:off x="2432160" y="4849200"/>
            <a:ext cx="1934640" cy="1858680"/>
          </a:xfrm>
          <a:prstGeom prst="rect">
            <a:avLst/>
          </a:prstGeom>
          <a:ln>
            <a:noFill/>
          </a:ln>
        </p:spPr>
      </p:pic>
      <p:pic>
        <p:nvPicPr>
          <p:cNvPr id="438" name="Picture 32" descr="A close up of a map&#10;&#10;Description generated with high confidence"/>
          <p:cNvPicPr/>
          <p:nvPr/>
        </p:nvPicPr>
        <p:blipFill>
          <a:blip r:embed="rId3"/>
          <a:stretch/>
        </p:blipFill>
        <p:spPr>
          <a:xfrm>
            <a:off x="2586240" y="2016000"/>
            <a:ext cx="3245040" cy="2727720"/>
          </a:xfrm>
          <a:prstGeom prst="rect">
            <a:avLst/>
          </a:prstGeom>
          <a:ln>
            <a:noFill/>
          </a:ln>
        </p:spPr>
      </p:pic>
      <p:sp>
        <p:nvSpPr>
          <p:cNvPr id="439" name="CustomShape 5"/>
          <p:cNvSpPr/>
          <p:nvPr/>
        </p:nvSpPr>
        <p:spPr>
          <a:xfrm>
            <a:off x="9576000" y="2519640"/>
            <a:ext cx="2306520" cy="576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Kupitz C, et al. Struct. Dynamics 2016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440" name="CustomShape 6"/>
          <p:cNvSpPr/>
          <p:nvPr/>
        </p:nvSpPr>
        <p:spPr>
          <a:xfrm>
            <a:off x="3121920" y="1223640"/>
            <a:ext cx="7456680" cy="54828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0" bIns="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Catalytic reaction of an enzyme (β-lactamase C) with a β-lactam antibiotic (ceftriaxone) inside microcrystals using </a:t>
            </a:r>
            <a:r>
              <a:rPr b="0" i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mix-and-inject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time resolved SFX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41" name="Picture 35" descr="A picture containing text&#10;&#10;Description generated with high confidence"/>
          <p:cNvPicPr/>
          <p:nvPr/>
        </p:nvPicPr>
        <p:blipFill>
          <a:blip r:embed="rId4"/>
          <a:srcRect l="79567" t="0" r="0" b="0"/>
          <a:stretch/>
        </p:blipFill>
        <p:spPr>
          <a:xfrm>
            <a:off x="9707760" y="4849200"/>
            <a:ext cx="1865880" cy="1858680"/>
          </a:xfrm>
          <a:prstGeom prst="rect">
            <a:avLst/>
          </a:prstGeom>
          <a:ln>
            <a:noFill/>
          </a:ln>
        </p:spPr>
      </p:pic>
      <p:sp>
        <p:nvSpPr>
          <p:cNvPr id="442" name="CustomShape 7"/>
          <p:cNvSpPr/>
          <p:nvPr/>
        </p:nvSpPr>
        <p:spPr>
          <a:xfrm>
            <a:off x="6183360" y="5482440"/>
            <a:ext cx="217512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....(2, 3, 4)?.....</a:t>
            </a:r>
            <a:endParaRPr b="0" lang="en-US" sz="2800" spc="-1" strike="noStrike">
              <a:latin typeface="Arial"/>
            </a:endParaRPr>
          </a:p>
        </p:txBody>
      </p:sp>
      <p:grpSp>
        <p:nvGrpSpPr>
          <p:cNvPr id="443" name="Group 8"/>
          <p:cNvGrpSpPr/>
          <p:nvPr/>
        </p:nvGrpSpPr>
        <p:grpSpPr>
          <a:xfrm>
            <a:off x="2432160" y="4849200"/>
            <a:ext cx="9141480" cy="1858680"/>
            <a:chOff x="2432160" y="4849200"/>
            <a:chExt cx="9141480" cy="1858680"/>
          </a:xfrm>
        </p:grpSpPr>
        <p:pic>
          <p:nvPicPr>
            <p:cNvPr id="444" name="Picture 38" descr="A picture containing text&#10;&#10;Description generated with high confidence"/>
            <p:cNvPicPr/>
            <p:nvPr/>
          </p:nvPicPr>
          <p:blipFill>
            <a:blip r:embed="rId5"/>
            <a:stretch/>
          </p:blipFill>
          <p:spPr>
            <a:xfrm>
              <a:off x="2432160" y="4849200"/>
              <a:ext cx="9141480" cy="1858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5" name="CustomShape 9"/>
            <p:cNvSpPr/>
            <p:nvPr/>
          </p:nvSpPr>
          <p:spPr>
            <a:xfrm>
              <a:off x="9182880" y="4926960"/>
              <a:ext cx="4586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(3)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446" name="CustomShape 10"/>
            <p:cNvSpPr/>
            <p:nvPr/>
          </p:nvSpPr>
          <p:spPr>
            <a:xfrm>
              <a:off x="5705280" y="4907880"/>
              <a:ext cx="4586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(1)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447" name="CustomShape 11"/>
            <p:cNvSpPr/>
            <p:nvPr/>
          </p:nvSpPr>
          <p:spPr>
            <a:xfrm>
              <a:off x="7480800" y="4907880"/>
              <a:ext cx="4586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(2)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448" name="CustomShape 12"/>
          <p:cNvSpPr/>
          <p:nvPr/>
        </p:nvSpPr>
        <p:spPr>
          <a:xfrm>
            <a:off x="3921120" y="4926960"/>
            <a:ext cx="458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DejaVu Sans"/>
              </a:rPr>
              <a:t>(0)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9" name="CustomShape 13"/>
          <p:cNvSpPr/>
          <p:nvPr/>
        </p:nvSpPr>
        <p:spPr>
          <a:xfrm>
            <a:off x="10926000" y="4926960"/>
            <a:ext cx="458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DejaVu Sans"/>
              </a:rPr>
              <a:t>(1)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50" name="CustomShape 14"/>
          <p:cNvSpPr/>
          <p:nvPr/>
        </p:nvSpPr>
        <p:spPr>
          <a:xfrm>
            <a:off x="9576000" y="3843000"/>
            <a:ext cx="2312280" cy="33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Suraj P, et al. IUCrJ 2021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451" name="CustomShape 15"/>
          <p:cNvSpPr/>
          <p:nvPr/>
        </p:nvSpPr>
        <p:spPr>
          <a:xfrm>
            <a:off x="527400" y="2520000"/>
            <a:ext cx="119952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BlaC crystals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52" name="CustomShape 16"/>
          <p:cNvSpPr/>
          <p:nvPr/>
        </p:nvSpPr>
        <p:spPr>
          <a:xfrm rot="16200000">
            <a:off x="184320" y="4552560"/>
            <a:ext cx="100152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Antibiotic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53" name="CustomShape 17"/>
          <p:cNvSpPr/>
          <p:nvPr/>
        </p:nvSpPr>
        <p:spPr>
          <a:xfrm rot="16200000">
            <a:off x="960480" y="4552560"/>
            <a:ext cx="100152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Antibiotic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54" name="CustomShape 18"/>
          <p:cNvSpPr/>
          <p:nvPr/>
        </p:nvSpPr>
        <p:spPr>
          <a:xfrm>
            <a:off x="1113840" y="2790360"/>
            <a:ext cx="360" cy="268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232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19"/>
          <p:cNvSpPr/>
          <p:nvPr/>
        </p:nvSpPr>
        <p:spPr>
          <a:xfrm>
            <a:off x="741960" y="3747960"/>
            <a:ext cx="360" cy="268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232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20"/>
          <p:cNvSpPr/>
          <p:nvPr/>
        </p:nvSpPr>
        <p:spPr>
          <a:xfrm>
            <a:off x="1442160" y="3747960"/>
            <a:ext cx="360" cy="268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232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57" name="Picture 51" descr="A picture containing computer, monitor, fish, laptop&#10;&#10;Description automatically generated"/>
          <p:cNvPicPr/>
          <p:nvPr/>
        </p:nvPicPr>
        <p:blipFill>
          <a:blip r:embed="rId6"/>
          <a:srcRect l="5687" t="15845" r="28995" b="6349"/>
          <a:stretch/>
        </p:blipFill>
        <p:spPr>
          <a:xfrm>
            <a:off x="180000" y="919800"/>
            <a:ext cx="1870920" cy="1671480"/>
          </a:xfrm>
          <a:prstGeom prst="rect">
            <a:avLst/>
          </a:prstGeom>
          <a:ln>
            <a:noFill/>
          </a:ln>
        </p:spPr>
      </p:pic>
      <p:sp>
        <p:nvSpPr>
          <p:cNvPr id="458" name="Line 21"/>
          <p:cNvSpPr/>
          <p:nvPr/>
        </p:nvSpPr>
        <p:spPr>
          <a:xfrm>
            <a:off x="1611360" y="1274400"/>
            <a:ext cx="183960" cy="0"/>
          </a:xfrm>
          <a:prstGeom prst="line">
            <a:avLst/>
          </a:prstGeom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22"/>
          <p:cNvSpPr/>
          <p:nvPr/>
        </p:nvSpPr>
        <p:spPr>
          <a:xfrm>
            <a:off x="1467720" y="1046160"/>
            <a:ext cx="524160" cy="24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050" spc="-1" strike="noStrike">
                <a:solidFill>
                  <a:srgbClr val="ffffff"/>
                </a:solidFill>
                <a:latin typeface="Arial"/>
                <a:ea typeface="DejaVu Sans"/>
              </a:rPr>
              <a:t>20μm</a:t>
            </a:r>
            <a:endParaRPr b="0" lang="en-US" sz="1050" spc="-1" strike="noStrike">
              <a:latin typeface="Arial"/>
            </a:endParaRPr>
          </a:p>
        </p:txBody>
      </p:sp>
      <p:pic>
        <p:nvPicPr>
          <p:cNvPr id="460" name="Online Media 34" descr=""/>
          <p:cNvPicPr/>
          <p:nvPr/>
        </p:nvPicPr>
        <p:blipFill>
          <a:blip r:embed="rId7">
            <a:lum contrast="20000"/>
          </a:blip>
          <a:stretch/>
        </p:blipFill>
        <p:spPr>
          <a:xfrm>
            <a:off x="6408000" y="2250360"/>
            <a:ext cx="2951280" cy="2212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2" dur="1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3" restart="whenNotActive" nodeType="interactiveSeq" fill="hold">
                <p:stCondLst>
                  <p:cond delay="0" evt="onClick">
                    <p:tgtEl>
                      <p:spTgt spid="460"/>
                    </p:tgtEl>
                  </p:cond>
                </p:stCondLst>
                <p:childTnLst>
                  <p:par>
                    <p:cTn id="14" fill="hold">
                      <p:stCondLst>
                        <p:cond delay="0" evt="onClick">
                          <p:tgtEl>
                            <p:spTgt spid="460"/>
                          </p:tgtEl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ustomShape 1"/>
          <p:cNvSpPr/>
          <p:nvPr/>
        </p:nvSpPr>
        <p:spPr>
          <a:xfrm>
            <a:off x="144000" y="0"/>
            <a:ext cx="11886120" cy="1071000"/>
          </a:xfrm>
          <a:custGeom>
            <a:avLst/>
            <a:gdLst/>
            <a:ahLst/>
            <a:rect l="l" t="t" r="r" b="b"/>
            <a:pathLst>
              <a:path w="33026" h="2984">
                <a:moveTo>
                  <a:pt x="497" y="0"/>
                </a:moveTo>
                <a:lnTo>
                  <a:pt x="497" y="0"/>
                </a:lnTo>
                <a:cubicBezTo>
                  <a:pt x="410" y="0"/>
                  <a:pt x="324" y="23"/>
                  <a:pt x="249" y="67"/>
                </a:cubicBezTo>
                <a:cubicBezTo>
                  <a:pt x="173" y="110"/>
                  <a:pt x="110" y="173"/>
                  <a:pt x="67" y="249"/>
                </a:cubicBezTo>
                <a:cubicBezTo>
                  <a:pt x="23" y="324"/>
                  <a:pt x="0" y="410"/>
                  <a:pt x="0" y="497"/>
                </a:cubicBezTo>
                <a:lnTo>
                  <a:pt x="0" y="2485"/>
                </a:lnTo>
                <a:lnTo>
                  <a:pt x="0" y="2486"/>
                </a:lnTo>
                <a:cubicBezTo>
                  <a:pt x="0" y="2573"/>
                  <a:pt x="23" y="2659"/>
                  <a:pt x="67" y="2734"/>
                </a:cubicBezTo>
                <a:cubicBezTo>
                  <a:pt x="110" y="2810"/>
                  <a:pt x="173" y="2873"/>
                  <a:pt x="249" y="2916"/>
                </a:cubicBezTo>
                <a:cubicBezTo>
                  <a:pt x="324" y="2960"/>
                  <a:pt x="410" y="2983"/>
                  <a:pt x="497" y="2983"/>
                </a:cubicBezTo>
                <a:lnTo>
                  <a:pt x="32527" y="2983"/>
                </a:lnTo>
                <a:lnTo>
                  <a:pt x="32528" y="2983"/>
                </a:lnTo>
                <a:cubicBezTo>
                  <a:pt x="32615" y="2983"/>
                  <a:pt x="32701" y="2960"/>
                  <a:pt x="32776" y="2916"/>
                </a:cubicBezTo>
                <a:cubicBezTo>
                  <a:pt x="32852" y="2873"/>
                  <a:pt x="32915" y="2810"/>
                  <a:pt x="32958" y="2734"/>
                </a:cubicBezTo>
                <a:cubicBezTo>
                  <a:pt x="33002" y="2659"/>
                  <a:pt x="33025" y="2573"/>
                  <a:pt x="33025" y="2486"/>
                </a:cubicBezTo>
                <a:lnTo>
                  <a:pt x="33025" y="497"/>
                </a:lnTo>
                <a:lnTo>
                  <a:pt x="33025" y="497"/>
                </a:lnTo>
                <a:lnTo>
                  <a:pt x="33025" y="497"/>
                </a:lnTo>
                <a:cubicBezTo>
                  <a:pt x="33025" y="410"/>
                  <a:pt x="33002" y="324"/>
                  <a:pt x="32958" y="249"/>
                </a:cubicBezTo>
                <a:cubicBezTo>
                  <a:pt x="32915" y="173"/>
                  <a:pt x="32852" y="110"/>
                  <a:pt x="32776" y="67"/>
                </a:cubicBezTo>
                <a:cubicBezTo>
                  <a:pt x="32701" y="23"/>
                  <a:pt x="32615" y="0"/>
                  <a:pt x="32528" y="0"/>
                </a:cubicBezTo>
                <a:lnTo>
                  <a:pt x="497" y="0"/>
                </a:lnTo>
              </a:path>
            </a:pathLst>
          </a:custGeom>
          <a:solidFill>
            <a:srgbClr val="3bb39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2"/>
          <p:cNvSpPr/>
          <p:nvPr/>
        </p:nvSpPr>
        <p:spPr>
          <a:xfrm>
            <a:off x="142560" y="239760"/>
            <a:ext cx="1169388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A Microfluidic Device for TR-SFX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63" name="CustomShape 3"/>
          <p:cNvSpPr/>
          <p:nvPr/>
        </p:nvSpPr>
        <p:spPr>
          <a:xfrm>
            <a:off x="5467680" y="1108080"/>
            <a:ext cx="64443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64" name="Picture 3_2" descr=""/>
          <p:cNvPicPr/>
          <p:nvPr/>
        </p:nvPicPr>
        <p:blipFill>
          <a:blip r:embed="rId1"/>
          <a:stretch/>
        </p:blipFill>
        <p:spPr>
          <a:xfrm>
            <a:off x="5760000" y="1296000"/>
            <a:ext cx="3647160" cy="2052720"/>
          </a:xfrm>
          <a:prstGeom prst="rect">
            <a:avLst/>
          </a:prstGeom>
          <a:ln>
            <a:noFill/>
          </a:ln>
        </p:spPr>
      </p:pic>
      <p:sp>
        <p:nvSpPr>
          <p:cNvPr id="465" name="CustomShape 4"/>
          <p:cNvSpPr/>
          <p:nvPr/>
        </p:nvSpPr>
        <p:spPr>
          <a:xfrm>
            <a:off x="9436680" y="1440000"/>
            <a:ext cx="2442600" cy="154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70c0"/>
                </a:solidFill>
                <a:latin typeface="Times New Roman"/>
                <a:ea typeface="DejaVu Sans"/>
              </a:rPr>
              <a:t>High sample consumption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70c0"/>
                </a:solidFill>
                <a:latin typeface="Times New Roman"/>
                <a:ea typeface="DejaVu Sans"/>
              </a:rPr>
              <a:t>Low hit rate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70c0"/>
                </a:solidFill>
                <a:latin typeface="Times New Roman"/>
                <a:ea typeface="DejaVu Sans"/>
              </a:rPr>
              <a:t>High risk of clogging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466" name="Picture 18" descr="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5751000" y="4046040"/>
            <a:ext cx="4040280" cy="2505240"/>
          </a:xfrm>
          <a:prstGeom prst="rect">
            <a:avLst/>
          </a:prstGeom>
          <a:ln>
            <a:noFill/>
          </a:ln>
        </p:spPr>
      </p:pic>
      <p:sp>
        <p:nvSpPr>
          <p:cNvPr id="467" name="CustomShape 5"/>
          <p:cNvSpPr/>
          <p:nvPr/>
        </p:nvSpPr>
        <p:spPr>
          <a:xfrm>
            <a:off x="72000" y="4968000"/>
            <a:ext cx="476208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@ LCLS (120 Hz) 95% of sample wasted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@ EuXFEL (10 Hz) 99% of sample wasted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468" name="CustomShape 6"/>
          <p:cNvSpPr/>
          <p:nvPr/>
        </p:nvSpPr>
        <p:spPr>
          <a:xfrm>
            <a:off x="144000" y="5832000"/>
            <a:ext cx="477792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 mg instead of 1000 mg protein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469" name="CustomShape 7"/>
          <p:cNvSpPr/>
          <p:nvPr/>
        </p:nvSpPr>
        <p:spPr>
          <a:xfrm>
            <a:off x="112680" y="1584000"/>
            <a:ext cx="50706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A Major Challenge: Sample Waste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70" name="Imagen 2_1" descr=""/>
          <p:cNvPicPr/>
          <p:nvPr/>
        </p:nvPicPr>
        <p:blipFill>
          <a:blip r:embed="rId3"/>
          <a:stretch/>
        </p:blipFill>
        <p:spPr>
          <a:xfrm>
            <a:off x="144000" y="2088000"/>
            <a:ext cx="5133240" cy="2519280"/>
          </a:xfrm>
          <a:prstGeom prst="rect">
            <a:avLst/>
          </a:prstGeom>
          <a:ln>
            <a:noFill/>
          </a:ln>
        </p:spPr>
      </p:pic>
      <p:pic>
        <p:nvPicPr>
          <p:cNvPr id="471" name="Picture 37_1" descr=""/>
          <p:cNvPicPr/>
          <p:nvPr/>
        </p:nvPicPr>
        <p:blipFill>
          <a:blip r:embed="rId4"/>
          <a:srcRect l="32898" t="0" r="58068" b="0"/>
          <a:stretch/>
        </p:blipFill>
        <p:spPr>
          <a:xfrm>
            <a:off x="10296000" y="288000"/>
            <a:ext cx="1439280" cy="507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0" y="0"/>
            <a:ext cx="12191400" cy="4247280"/>
          </a:xfrm>
          <a:prstGeom prst="rect">
            <a:avLst/>
          </a:prstGeom>
          <a:solidFill>
            <a:srgbClr val="b7b3c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6" name="Picture 4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288000" y="360000"/>
            <a:ext cx="11638080" cy="3713040"/>
          </a:xfrm>
          <a:prstGeom prst="rect">
            <a:avLst/>
          </a:prstGeom>
          <a:ln w="25560">
            <a:noFill/>
          </a:ln>
        </p:spPr>
      </p:pic>
      <p:sp>
        <p:nvSpPr>
          <p:cNvPr id="167" name="CustomShape 2"/>
          <p:cNvSpPr/>
          <p:nvPr/>
        </p:nvSpPr>
        <p:spPr>
          <a:xfrm rot="20280000">
            <a:off x="4886280" y="1871640"/>
            <a:ext cx="837360" cy="348840"/>
          </a:xfrm>
          <a:custGeom>
            <a:avLst/>
            <a:gdLst/>
            <a:ahLst/>
            <a:rect l="l" t="t" r="r" b="b"/>
            <a:pathLst>
              <a:path w="2335" h="978">
                <a:moveTo>
                  <a:pt x="2334" y="244"/>
                </a:moveTo>
                <a:lnTo>
                  <a:pt x="488" y="244"/>
                </a:lnTo>
                <a:lnTo>
                  <a:pt x="488" y="0"/>
                </a:lnTo>
                <a:lnTo>
                  <a:pt x="0" y="488"/>
                </a:lnTo>
                <a:lnTo>
                  <a:pt x="488" y="977"/>
                </a:lnTo>
                <a:lnTo>
                  <a:pt x="488" y="732"/>
                </a:lnTo>
                <a:lnTo>
                  <a:pt x="2333" y="732"/>
                </a:lnTo>
                <a:lnTo>
                  <a:pt x="2334" y="244"/>
                </a:lnTo>
              </a:path>
            </a:pathLst>
          </a:custGeom>
          <a:solidFill>
            <a:srgbClr val="77bc65"/>
          </a:solidFill>
          <a:ln w="25560">
            <a:solidFill>
              <a:srgbClr val="a1467e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3"/>
          <p:cNvSpPr/>
          <p:nvPr/>
        </p:nvSpPr>
        <p:spPr>
          <a:xfrm rot="14944800">
            <a:off x="9183240" y="1356120"/>
            <a:ext cx="831240" cy="348840"/>
          </a:xfrm>
          <a:custGeom>
            <a:avLst/>
            <a:gdLst/>
            <a:ahLst/>
            <a:rect l="l" t="t" r="r" b="b"/>
            <a:pathLst>
              <a:path w="2334" h="977">
                <a:moveTo>
                  <a:pt x="2333" y="244"/>
                </a:moveTo>
                <a:lnTo>
                  <a:pt x="487" y="243"/>
                </a:lnTo>
                <a:lnTo>
                  <a:pt x="487" y="0"/>
                </a:lnTo>
                <a:lnTo>
                  <a:pt x="0" y="488"/>
                </a:lnTo>
                <a:lnTo>
                  <a:pt x="488" y="976"/>
                </a:lnTo>
                <a:lnTo>
                  <a:pt x="488" y="731"/>
                </a:lnTo>
                <a:lnTo>
                  <a:pt x="2333" y="732"/>
                </a:lnTo>
                <a:lnTo>
                  <a:pt x="2333" y="244"/>
                </a:lnTo>
              </a:path>
            </a:pathLst>
          </a:custGeom>
          <a:solidFill>
            <a:srgbClr val="77bc65"/>
          </a:solidFill>
          <a:ln w="25560">
            <a:solidFill>
              <a:srgbClr val="a1467e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4"/>
          <p:cNvSpPr/>
          <p:nvPr/>
        </p:nvSpPr>
        <p:spPr>
          <a:xfrm>
            <a:off x="8656200" y="417960"/>
            <a:ext cx="1567080" cy="57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fd095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Injector at 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DESY campus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70" name="Picture 2" descr=""/>
          <p:cNvPicPr/>
          <p:nvPr/>
        </p:nvPicPr>
        <p:blipFill>
          <a:blip r:embed="rId2"/>
          <a:stretch/>
        </p:blipFill>
        <p:spPr>
          <a:xfrm>
            <a:off x="5616000" y="4254120"/>
            <a:ext cx="5255280" cy="2540880"/>
          </a:xfrm>
          <a:prstGeom prst="rect">
            <a:avLst/>
          </a:prstGeom>
          <a:ln w="9360">
            <a:solidFill>
              <a:srgbClr val="4472c4"/>
            </a:solidFill>
            <a:miter/>
          </a:ln>
        </p:spPr>
      </p:pic>
      <p:sp>
        <p:nvSpPr>
          <p:cNvPr id="171" name="CustomShape 5"/>
          <p:cNvSpPr/>
          <p:nvPr/>
        </p:nvSpPr>
        <p:spPr>
          <a:xfrm>
            <a:off x="212040" y="4536000"/>
            <a:ext cx="4179240" cy="17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3320" algn="just">
              <a:lnSpc>
                <a:spcPct val="150000"/>
              </a:lnSpc>
              <a:buClr>
                <a:srgbClr val="000000"/>
              </a:buClr>
              <a:buFont typeface="Symbol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Linear accelerators ~ 3Km.</a:t>
            </a:r>
            <a:endParaRPr b="0" lang="en-US" sz="1800" spc="-1" strike="noStrike">
              <a:latin typeface="Arial"/>
            </a:endParaRPr>
          </a:p>
          <a:p>
            <a:pPr marL="285840" indent="-283320" algn="just">
              <a:lnSpc>
                <a:spcPct val="150000"/>
              </a:lnSpc>
              <a:buClr>
                <a:srgbClr val="000000"/>
              </a:buClr>
              <a:buFont typeface="Symbol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Extremely bright X-ray pulses </a:t>
            </a:r>
            <a:endParaRPr b="0" lang="en-US" sz="1800" spc="-1" strike="noStrike">
              <a:latin typeface="Arial"/>
            </a:endParaRPr>
          </a:p>
          <a:p>
            <a:pPr marL="285840" indent="-283320" algn="just">
              <a:lnSpc>
                <a:spcPct val="150000"/>
              </a:lnSpc>
              <a:buClr>
                <a:srgbClr val="000000"/>
              </a:buClr>
              <a:buFont typeface="Symbol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Ultra-coherent X-rays.</a:t>
            </a:r>
            <a:endParaRPr b="0" lang="en-US" sz="1800" spc="-1" strike="noStrike">
              <a:latin typeface="Arial"/>
            </a:endParaRPr>
          </a:p>
          <a:p>
            <a:pPr marL="285840" indent="-283320" algn="just">
              <a:lnSpc>
                <a:spcPct val="150000"/>
              </a:lnSpc>
              <a:buClr>
                <a:srgbClr val="000000"/>
              </a:buClr>
              <a:buFont typeface="Symbol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Ultra-short duration (a few fs to 100 fs).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72" name="Picture 6" descr="Icon&#10;&#10;Description automatically generated"/>
          <p:cNvPicPr/>
          <p:nvPr/>
        </p:nvPicPr>
        <p:blipFill>
          <a:blip r:embed="rId3"/>
          <a:stretch/>
        </p:blipFill>
        <p:spPr>
          <a:xfrm>
            <a:off x="10701000" y="360000"/>
            <a:ext cx="1225080" cy="1225080"/>
          </a:xfrm>
          <a:prstGeom prst="rect">
            <a:avLst/>
          </a:prstGeom>
          <a:ln w="9360">
            <a:solidFill>
              <a:srgbClr val="4472c4"/>
            </a:solidFill>
            <a:miter/>
          </a:ln>
        </p:spPr>
      </p:pic>
      <p:pic>
        <p:nvPicPr>
          <p:cNvPr id="173" name="" descr=""/>
          <p:cNvPicPr/>
          <p:nvPr/>
        </p:nvPicPr>
        <p:blipFill>
          <a:blip r:embed="rId4"/>
          <a:stretch/>
        </p:blipFill>
        <p:spPr>
          <a:xfrm>
            <a:off x="5298120" y="171000"/>
            <a:ext cx="2333160" cy="1556280"/>
          </a:xfrm>
          <a:prstGeom prst="rect">
            <a:avLst/>
          </a:prstGeom>
          <a:ln>
            <a:noFill/>
          </a:ln>
        </p:spPr>
      </p:pic>
      <p:sp>
        <p:nvSpPr>
          <p:cNvPr id="174" name="CustomShape 6"/>
          <p:cNvSpPr/>
          <p:nvPr/>
        </p:nvSpPr>
        <p:spPr>
          <a:xfrm>
            <a:off x="6012000" y="1368000"/>
            <a:ext cx="1567080" cy="33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fd095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Ondulator hall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b7b3c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2"/>
          <p:cNvSpPr/>
          <p:nvPr/>
        </p:nvSpPr>
        <p:spPr>
          <a:xfrm>
            <a:off x="141120" y="200160"/>
            <a:ext cx="1169388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Serial Femtosecond Crystallography (SFX)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77" name="Picture 3" descr=""/>
          <p:cNvPicPr/>
          <p:nvPr/>
        </p:nvPicPr>
        <p:blipFill>
          <a:blip r:embed="rId1"/>
          <a:stretch/>
        </p:blipFill>
        <p:spPr>
          <a:xfrm>
            <a:off x="9438840" y="1116000"/>
            <a:ext cx="2279160" cy="1956600"/>
          </a:xfrm>
          <a:prstGeom prst="rect">
            <a:avLst/>
          </a:prstGeom>
          <a:ln>
            <a:noFill/>
          </a:ln>
        </p:spPr>
      </p:pic>
      <p:pic>
        <p:nvPicPr>
          <p:cNvPr id="178" name="Picture 4" descr=""/>
          <p:cNvPicPr/>
          <p:nvPr/>
        </p:nvPicPr>
        <p:blipFill>
          <a:blip r:embed="rId2"/>
          <a:stretch/>
        </p:blipFill>
        <p:spPr>
          <a:xfrm>
            <a:off x="3154320" y="1116000"/>
            <a:ext cx="6246360" cy="5123520"/>
          </a:xfrm>
          <a:prstGeom prst="rect">
            <a:avLst/>
          </a:prstGeom>
          <a:ln>
            <a:noFill/>
          </a:ln>
        </p:spPr>
      </p:pic>
      <p:sp>
        <p:nvSpPr>
          <p:cNvPr id="179" name="CustomShape 3"/>
          <p:cNvSpPr/>
          <p:nvPr/>
        </p:nvSpPr>
        <p:spPr>
          <a:xfrm>
            <a:off x="3367440" y="5779440"/>
            <a:ext cx="411768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Figure adapted from Fromme P. et al., JSR 2020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0" name="CustomShape 4"/>
          <p:cNvSpPr/>
          <p:nvPr/>
        </p:nvSpPr>
        <p:spPr>
          <a:xfrm>
            <a:off x="3093480" y="6329880"/>
            <a:ext cx="5341320" cy="36396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One diffraction pattern per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crystal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per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X-ray pulse.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1" name="CustomShape 5"/>
          <p:cNvSpPr/>
          <p:nvPr/>
        </p:nvSpPr>
        <p:spPr>
          <a:xfrm>
            <a:off x="511920" y="1555560"/>
            <a:ext cx="3159360" cy="91260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Nano/micro-crystals delivered in a serial fashion in random orientations.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2" name="CustomShape 6"/>
          <p:cNvSpPr/>
          <p:nvPr/>
        </p:nvSpPr>
        <p:spPr>
          <a:xfrm>
            <a:off x="531360" y="3399840"/>
            <a:ext cx="3182760" cy="638280"/>
          </a:xfrm>
          <a:prstGeom prst="rect">
            <a:avLst/>
          </a:prstGeom>
          <a:solidFill>
            <a:srgbClr val="c4bd97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SFX relies on the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diffraction before destruction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principle.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3" name="CustomShape 7"/>
          <p:cNvSpPr/>
          <p:nvPr/>
        </p:nvSpPr>
        <p:spPr>
          <a:xfrm>
            <a:off x="10701360" y="3214080"/>
            <a:ext cx="351000" cy="7153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9cde5"/>
          </a:solidFill>
          <a:ln w="25560">
            <a:solidFill>
              <a:srgbClr val="00206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84" name="Picture 10" descr=""/>
          <p:cNvPicPr/>
          <p:nvPr/>
        </p:nvPicPr>
        <p:blipFill>
          <a:blip r:embed="rId3"/>
          <a:stretch/>
        </p:blipFill>
        <p:spPr>
          <a:xfrm>
            <a:off x="10014840" y="4141080"/>
            <a:ext cx="1724040" cy="2557800"/>
          </a:xfrm>
          <a:prstGeom prst="rect">
            <a:avLst/>
          </a:prstGeom>
          <a:ln w="15840">
            <a:solidFill>
              <a:srgbClr val="000000"/>
            </a:solidFill>
            <a:round/>
          </a:ln>
        </p:spPr>
      </p:pic>
      <p:sp>
        <p:nvSpPr>
          <p:cNvPr id="185" name="CustomShape 8"/>
          <p:cNvSpPr/>
          <p:nvPr/>
        </p:nvSpPr>
        <p:spPr>
          <a:xfrm>
            <a:off x="6859440" y="1668960"/>
            <a:ext cx="2358360" cy="6382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Hundred thousands of snapshots.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86" name="Picture 12" descr="A picture containing blur&#10;&#10;Description automatically generated"/>
          <p:cNvPicPr/>
          <p:nvPr/>
        </p:nvPicPr>
        <p:blipFill>
          <a:blip r:embed="rId4"/>
          <a:stretch/>
        </p:blipFill>
        <p:spPr>
          <a:xfrm>
            <a:off x="72000" y="5111640"/>
            <a:ext cx="3124440" cy="791640"/>
          </a:xfrm>
          <a:prstGeom prst="rect">
            <a:avLst/>
          </a:prstGeom>
          <a:ln>
            <a:noFill/>
          </a:ln>
        </p:spPr>
      </p:pic>
      <p:sp>
        <p:nvSpPr>
          <p:cNvPr id="187" name="CustomShape 9"/>
          <p:cNvSpPr/>
          <p:nvPr/>
        </p:nvSpPr>
        <p:spPr>
          <a:xfrm>
            <a:off x="303840" y="5904360"/>
            <a:ext cx="264744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Hagemann J. et al., JSR 2020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1008000" y="1368000"/>
            <a:ext cx="10223280" cy="2010240"/>
          </a:xfrm>
          <a:prstGeom prst="rect">
            <a:avLst/>
          </a:prstGeom>
          <a:ln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b7b3c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2"/>
          <p:cNvSpPr/>
          <p:nvPr/>
        </p:nvSpPr>
        <p:spPr>
          <a:xfrm>
            <a:off x="141120" y="200160"/>
            <a:ext cx="1169388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Protein Dynamics with XFELs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3024000" y="1080000"/>
            <a:ext cx="6629400" cy="363960"/>
          </a:xfrm>
          <a:prstGeom prst="rect">
            <a:avLst/>
          </a:prstGeom>
          <a:solidFill>
            <a:srgbClr val="dedce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In 19</a:t>
            </a:r>
            <a:r>
              <a:rPr b="1" lang="en-US" sz="1800" spc="-1" strike="noStrike" baseline="30000">
                <a:solidFill>
                  <a:srgbClr val="000000"/>
                </a:solidFill>
                <a:latin typeface="Times New Roman"/>
                <a:ea typeface="DejaVu Sans"/>
              </a:rPr>
              <a:t>th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Century: </a:t>
            </a:r>
            <a:r>
              <a:rPr b="1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Race-horse first film ever by Edward Muybridge (1878)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2384280" y="4567320"/>
            <a:ext cx="7839360" cy="363960"/>
          </a:xfrm>
          <a:prstGeom prst="rect">
            <a:avLst/>
          </a:prstGeom>
          <a:solidFill>
            <a:srgbClr val="dedce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In 21</a:t>
            </a:r>
            <a:r>
              <a:rPr b="1" lang="en-US" sz="1800" spc="-1" strike="noStrike" baseline="30000">
                <a:solidFill>
                  <a:srgbClr val="000000"/>
                </a:solidFill>
                <a:latin typeface="Times New Roman"/>
                <a:ea typeface="DejaVu Sans"/>
              </a:rPr>
              <a:t>st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Century: Catalytic reaction of β-lactamase C with a β-lactam antibiotic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93" name="Online Media 34" descr="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360000" y="5004000"/>
            <a:ext cx="2375280" cy="1780920"/>
          </a:xfrm>
          <a:prstGeom prst="rect">
            <a:avLst/>
          </a:prstGeom>
          <a:ln>
            <a:noFill/>
          </a:ln>
        </p:spPr>
      </p:pic>
      <p:grpSp>
        <p:nvGrpSpPr>
          <p:cNvPr id="194" name="Group 5"/>
          <p:cNvGrpSpPr/>
          <p:nvPr/>
        </p:nvGrpSpPr>
        <p:grpSpPr>
          <a:xfrm>
            <a:off x="3140280" y="5328000"/>
            <a:ext cx="8727840" cy="1511280"/>
            <a:chOff x="3140280" y="5328000"/>
            <a:chExt cx="8727840" cy="1511280"/>
          </a:xfrm>
        </p:grpSpPr>
        <p:pic>
          <p:nvPicPr>
            <p:cNvPr id="195" name="Picture 38" descr="A picture containing text&#10;&#10;Description generated with high confidence"/>
            <p:cNvPicPr/>
            <p:nvPr/>
          </p:nvPicPr>
          <p:blipFill>
            <a:blip r:embed="rId3"/>
            <a:stretch/>
          </p:blipFill>
          <p:spPr>
            <a:xfrm>
              <a:off x="3140280" y="5328000"/>
              <a:ext cx="8514000" cy="1511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6" name="CustomShape 6"/>
            <p:cNvSpPr/>
            <p:nvPr/>
          </p:nvSpPr>
          <p:spPr>
            <a:xfrm>
              <a:off x="11409480" y="5938920"/>
              <a:ext cx="4586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(3)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97" name="CustomShape 7"/>
            <p:cNvSpPr/>
            <p:nvPr/>
          </p:nvSpPr>
          <p:spPr>
            <a:xfrm>
              <a:off x="8170560" y="5923440"/>
              <a:ext cx="4586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(1)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98" name="CustomShape 8"/>
            <p:cNvSpPr/>
            <p:nvPr/>
          </p:nvSpPr>
          <p:spPr>
            <a:xfrm>
              <a:off x="9824040" y="5923440"/>
              <a:ext cx="4586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(2)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99" name="CustomShape 9"/>
          <p:cNvSpPr/>
          <p:nvPr/>
        </p:nvSpPr>
        <p:spPr>
          <a:xfrm>
            <a:off x="8568000" y="5076000"/>
            <a:ext cx="30891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Olmos JL, et al. BMC Biology 2018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00" name="CustomShape 10"/>
          <p:cNvSpPr/>
          <p:nvPr/>
        </p:nvSpPr>
        <p:spPr>
          <a:xfrm>
            <a:off x="1047240" y="3351600"/>
            <a:ext cx="3472200" cy="950040"/>
          </a:xfrm>
          <a:prstGeom prst="rect">
            <a:avLst/>
          </a:prstGeom>
          <a:solidFill>
            <a:srgbClr val="dee6ef"/>
          </a:solidFill>
          <a:ln w="255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Traditional MX @ synchrotrons: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macro-crystals, 100K,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E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E•S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E•P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; lacks function and dynamics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1" name="CustomShape 11"/>
          <p:cNvSpPr/>
          <p:nvPr/>
        </p:nvSpPr>
        <p:spPr>
          <a:xfrm>
            <a:off x="5724000" y="3306960"/>
            <a:ext cx="6119280" cy="1204920"/>
          </a:xfrm>
          <a:prstGeom prst="rect">
            <a:avLst/>
          </a:prstGeom>
          <a:solidFill>
            <a:srgbClr val="ffd7d7"/>
          </a:solidFill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SFX @ XFEL: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Study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entire reaction cycles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at room temperature and pressure,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No radiation-induced damage,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time resolution of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fs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2" name="CustomShape 12"/>
          <p:cNvSpPr/>
          <p:nvPr/>
        </p:nvSpPr>
        <p:spPr>
          <a:xfrm>
            <a:off x="10338120" y="1114200"/>
            <a:ext cx="175716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Aller et al., 2021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6120000" y="0"/>
            <a:ext cx="6071400" cy="685728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2"/>
          <p:cNvSpPr/>
          <p:nvPr/>
        </p:nvSpPr>
        <p:spPr>
          <a:xfrm>
            <a:off x="144000" y="1208520"/>
            <a:ext cx="5759280" cy="484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1. Introduction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2. Project 1: 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Toward decihering the Catalytic mechanism of human NQO1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3. Project 2: 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Toward revealingthe unique allosteric resistance mechanism of PBP2a of </a:t>
            </a:r>
            <a:r>
              <a:rPr b="0" i="1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Staphylococcus aureus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4. Conclusions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1"/>
          <a:srcRect l="17046" t="0" r="8954" b="0"/>
          <a:stretch/>
        </p:blipFill>
        <p:spPr>
          <a:xfrm>
            <a:off x="6306840" y="82080"/>
            <a:ext cx="5743800" cy="6649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2"/>
          <p:cNvSpPr/>
          <p:nvPr/>
        </p:nvSpPr>
        <p:spPr>
          <a:xfrm>
            <a:off x="216000" y="275400"/>
            <a:ext cx="1180656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Human NQO1 Protein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3189600" y="1411920"/>
            <a:ext cx="257580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CustomShape 4"/>
          <p:cNvSpPr/>
          <p:nvPr/>
        </p:nvSpPr>
        <p:spPr>
          <a:xfrm>
            <a:off x="924840" y="5628240"/>
            <a:ext cx="10398240" cy="101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5"/>
          <p:cNvSpPr/>
          <p:nvPr/>
        </p:nvSpPr>
        <p:spPr>
          <a:xfrm>
            <a:off x="72000" y="5868000"/>
            <a:ext cx="8999280" cy="226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11" name="CustomShape 6"/>
          <p:cNvSpPr/>
          <p:nvPr/>
        </p:nvSpPr>
        <p:spPr>
          <a:xfrm>
            <a:off x="9432000" y="2016720"/>
            <a:ext cx="862560" cy="2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7"/>
          <p:cNvSpPr/>
          <p:nvPr/>
        </p:nvSpPr>
        <p:spPr>
          <a:xfrm>
            <a:off x="6840000" y="5269320"/>
            <a:ext cx="4750560" cy="14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3" name="Imagen 1_1" descr=""/>
          <p:cNvPicPr/>
          <p:nvPr/>
        </p:nvPicPr>
        <p:blipFill>
          <a:blip r:embed="rId1"/>
          <a:stretch/>
        </p:blipFill>
        <p:spPr>
          <a:xfrm>
            <a:off x="7842240" y="2232000"/>
            <a:ext cx="4253040" cy="3550320"/>
          </a:xfrm>
          <a:prstGeom prst="rect">
            <a:avLst/>
          </a:prstGeom>
          <a:ln>
            <a:noFill/>
          </a:ln>
        </p:spPr>
      </p:pic>
      <p:sp>
        <p:nvSpPr>
          <p:cNvPr id="214" name="CustomShape 8"/>
          <p:cNvSpPr/>
          <p:nvPr/>
        </p:nvSpPr>
        <p:spPr>
          <a:xfrm>
            <a:off x="8712000" y="5868000"/>
            <a:ext cx="259128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Anoz-Carbonell et al. 2020.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15" name="CustomShape 9"/>
          <p:cNvSpPr/>
          <p:nvPr/>
        </p:nvSpPr>
        <p:spPr>
          <a:xfrm>
            <a:off x="65880" y="1132920"/>
            <a:ext cx="3245400" cy="563436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10"/>
          <p:cNvSpPr/>
          <p:nvPr/>
        </p:nvSpPr>
        <p:spPr>
          <a:xfrm>
            <a:off x="36000" y="1148400"/>
            <a:ext cx="3167280" cy="639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212121"/>
                </a:solidFill>
                <a:latin typeface="Times New Roman"/>
                <a:ea typeface="DejaVu Sans"/>
              </a:rPr>
              <a:t>NQO1 is a flavoenzyme that displays multiple enzymatic and non-enzymatic functions: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12121"/>
                </a:solidFill>
                <a:latin typeface="Times New Roman"/>
                <a:ea typeface="DejaVu Sans"/>
              </a:rPr>
              <a:t>Detoxification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12121"/>
                </a:solidFill>
                <a:latin typeface="Times New Roman"/>
                <a:ea typeface="DejaVu Sans"/>
              </a:rPr>
              <a:t>Quinone metabolism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12121"/>
                </a:solidFill>
                <a:latin typeface="Times New Roman"/>
                <a:ea typeface="DejaVu Sans"/>
              </a:rPr>
              <a:t>Vitamin K metabolism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12121"/>
                </a:solidFill>
                <a:latin typeface="Times New Roman"/>
                <a:ea typeface="DejaVu Sans"/>
              </a:rPr>
              <a:t>Proteasomanal regulation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12121"/>
                </a:solidFill>
                <a:latin typeface="Times New Roman"/>
                <a:ea typeface="DejaVu Sans"/>
              </a:rPr>
              <a:t>“</a:t>
            </a:r>
            <a:r>
              <a:rPr b="0" lang="en-US" sz="1800" spc="-1" strike="noStrike">
                <a:solidFill>
                  <a:srgbClr val="212121"/>
                </a:solidFill>
                <a:latin typeface="Times New Roman"/>
                <a:ea typeface="DejaVu Sans"/>
              </a:rPr>
              <a:t>Chaperone” function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Activity associated with different pathologies including cancer and cardiovascular and neurodegenerative diseases.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3528000" y="1846440"/>
            <a:ext cx="4175280" cy="4784760"/>
          </a:xfrm>
          <a:prstGeom prst="rect">
            <a:avLst/>
          </a:prstGeom>
          <a:ln>
            <a:noFill/>
          </a:ln>
        </p:spPr>
      </p:pic>
      <p:sp>
        <p:nvSpPr>
          <p:cNvPr id="218" name="CustomShape 11"/>
          <p:cNvSpPr/>
          <p:nvPr/>
        </p:nvSpPr>
        <p:spPr>
          <a:xfrm>
            <a:off x="7812000" y="1162440"/>
            <a:ext cx="4247280" cy="78084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12"/>
          <p:cNvSpPr/>
          <p:nvPr/>
        </p:nvSpPr>
        <p:spPr>
          <a:xfrm>
            <a:off x="7812000" y="1094400"/>
            <a:ext cx="413928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Catalysis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proceeds via a substituted enzyme mechanism involving a tightly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bound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FAD cofactor.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0" name="CustomShape 13"/>
          <p:cNvSpPr/>
          <p:nvPr/>
        </p:nvSpPr>
        <p:spPr>
          <a:xfrm>
            <a:off x="3456000" y="1152000"/>
            <a:ext cx="4247280" cy="78084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14"/>
          <p:cNvSpPr/>
          <p:nvPr/>
        </p:nvSpPr>
        <p:spPr>
          <a:xfrm>
            <a:off x="3456000" y="1060920"/>
            <a:ext cx="419580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NQO1 forms functional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homodimers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in which each monomer has a two-domain structure.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0" descr="A picture containing indoor, vegetable, assorted, arranged&#10;&#10;Description automatically generated"/>
          <p:cNvPicPr/>
          <p:nvPr/>
        </p:nvPicPr>
        <p:blipFill>
          <a:blip r:embed="rId1"/>
          <a:stretch/>
        </p:blipFill>
        <p:spPr>
          <a:xfrm>
            <a:off x="8091720" y="1224000"/>
            <a:ext cx="4099680" cy="384588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0" y="5328000"/>
            <a:ext cx="12191400" cy="154728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2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3"/>
          <p:cNvSpPr/>
          <p:nvPr/>
        </p:nvSpPr>
        <p:spPr>
          <a:xfrm>
            <a:off x="216720" y="144000"/>
            <a:ext cx="1180656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Negative Cooperativity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26" name="CustomShape 4"/>
          <p:cNvSpPr/>
          <p:nvPr/>
        </p:nvSpPr>
        <p:spPr>
          <a:xfrm>
            <a:off x="3189600" y="1411920"/>
            <a:ext cx="257580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5"/>
          <p:cNvSpPr/>
          <p:nvPr/>
        </p:nvSpPr>
        <p:spPr>
          <a:xfrm>
            <a:off x="924840" y="5628240"/>
            <a:ext cx="10398240" cy="101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6"/>
          <p:cNvSpPr/>
          <p:nvPr/>
        </p:nvSpPr>
        <p:spPr>
          <a:xfrm>
            <a:off x="8928000" y="1368000"/>
            <a:ext cx="862560" cy="2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7"/>
          <p:cNvSpPr/>
          <p:nvPr/>
        </p:nvSpPr>
        <p:spPr>
          <a:xfrm>
            <a:off x="6840000" y="4909320"/>
            <a:ext cx="4750560" cy="14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8"/>
          <p:cNvSpPr/>
          <p:nvPr/>
        </p:nvSpPr>
        <p:spPr>
          <a:xfrm>
            <a:off x="0" y="5004000"/>
            <a:ext cx="12023280" cy="190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6000" indent="-21528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NQO1 has a 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dynamic core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that controls the functional and stability effects of ligand binding and their communication across the enzyme dimer.</a:t>
            </a:r>
            <a:endParaRPr b="0" lang="en-U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Negative cooperativity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effects suggested to occur in NQO1 by the fact that the two binding sites are not equivalent, showing different binding affinities.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1" name="CustomShape 9"/>
          <p:cNvSpPr/>
          <p:nvPr/>
        </p:nvSpPr>
        <p:spPr>
          <a:xfrm>
            <a:off x="72000" y="4903920"/>
            <a:ext cx="159120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Pey et al., 2017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32" name="Picture 6" descr=""/>
          <p:cNvPicPr/>
          <p:nvPr/>
        </p:nvPicPr>
        <p:blipFill>
          <a:blip r:embed="rId2"/>
          <a:stretch/>
        </p:blipFill>
        <p:spPr>
          <a:xfrm>
            <a:off x="202680" y="1558080"/>
            <a:ext cx="3324600" cy="2941200"/>
          </a:xfrm>
          <a:prstGeom prst="rect">
            <a:avLst/>
          </a:prstGeom>
          <a:ln>
            <a:noFill/>
          </a:ln>
        </p:spPr>
      </p:pic>
      <p:pic>
        <p:nvPicPr>
          <p:cNvPr id="233" name="Picture 7" descr="A picture containing LEGO, toy&#10;&#10;Description automatically generated"/>
          <p:cNvPicPr/>
          <p:nvPr/>
        </p:nvPicPr>
        <p:blipFill>
          <a:blip r:embed="rId3"/>
          <a:stretch/>
        </p:blipFill>
        <p:spPr>
          <a:xfrm>
            <a:off x="3816000" y="1296000"/>
            <a:ext cx="4571280" cy="339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0" y="0"/>
            <a:ext cx="12191400" cy="100728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2"/>
          <p:cNvSpPr/>
          <p:nvPr/>
        </p:nvSpPr>
        <p:spPr>
          <a:xfrm>
            <a:off x="288000" y="288000"/>
            <a:ext cx="11662560" cy="57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Aim of the project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36" name="CustomShape 3"/>
          <p:cNvSpPr/>
          <p:nvPr/>
        </p:nvSpPr>
        <p:spPr>
          <a:xfrm>
            <a:off x="3189600" y="1411920"/>
            <a:ext cx="257580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4"/>
          <p:cNvSpPr/>
          <p:nvPr/>
        </p:nvSpPr>
        <p:spPr>
          <a:xfrm>
            <a:off x="924840" y="5628240"/>
            <a:ext cx="10398240" cy="101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5"/>
          <p:cNvSpPr/>
          <p:nvPr/>
        </p:nvSpPr>
        <p:spPr>
          <a:xfrm>
            <a:off x="144000" y="1224000"/>
            <a:ext cx="4534560" cy="403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6"/>
          <p:cNvSpPr/>
          <p:nvPr/>
        </p:nvSpPr>
        <p:spPr>
          <a:xfrm>
            <a:off x="936000" y="2423160"/>
            <a:ext cx="9935280" cy="2222640"/>
          </a:xfrm>
          <a:prstGeom prst="rect">
            <a:avLst/>
          </a:pr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Using TR-SFX experiments, we are aiming at determining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the structure of all intermediates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that form during the catalytic mechanism of NQO1 by collecting a series of data sets at time points between 10ms and 2s after mixing the microcrystals with NADH.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</TotalTime>
  <Application>LibreOffice/6.3.2.2$Linux_X86_64 LibreOffice_project/98b30e735bda24bc04ab42594c85f7fd8be07b9c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2021-11-11T08:55:22Z</dcterms:created>
  <dc:creator>José Manuel Martin Garcia</dc:creator>
  <dc:description/>
  <dc:language>es-ES</dc:language>
  <cp:lastModifiedBy/>
  <dcterms:modified xsi:type="dcterms:W3CDTF">2022-09-06T02:00:04Z</dcterms:modified>
  <cp:revision>2197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5</vt:i4>
  </property>
  <property fmtid="{D5CDD505-2E9C-101B-9397-08002B2CF9AE}" pid="7" name="Notes">
    <vt:i4>0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15</vt:i4>
  </property>
</Properties>
</file>