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9" r:id="rId2"/>
    <p:sldId id="271" r:id="rId3"/>
    <p:sldId id="260" r:id="rId4"/>
    <p:sldId id="263" r:id="rId5"/>
    <p:sldId id="265" r:id="rId6"/>
    <p:sldId id="269" r:id="rId7"/>
    <p:sldId id="272" r:id="rId8"/>
    <p:sldId id="275" r:id="rId9"/>
    <p:sldId id="262" r:id="rId10"/>
    <p:sldId id="270" r:id="rId11"/>
    <p:sldId id="267" r:id="rId12"/>
    <p:sldId id="273" r:id="rId13"/>
    <p:sldId id="274" r:id="rId14"/>
    <p:sldId id="261" r:id="rId15"/>
    <p:sldId id="276" r:id="rId16"/>
    <p:sldId id="268" r:id="rId1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56D0"/>
    <a:srgbClr val="002C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>
      <p:cViewPr varScale="1">
        <p:scale>
          <a:sx n="90" d="100"/>
          <a:sy n="90" d="100"/>
        </p:scale>
        <p:origin x="432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274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AB9E593F-136F-4841-99AB-8E8EAD1D0202}" type="datetime1">
              <a:rPr lang="es-ES_tradnl"/>
              <a:pPr>
                <a:defRPr/>
              </a:pPr>
              <a:t>04/09/2022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DE58999-B32C-41DA-9546-45A8DC88A740}" type="slidenum">
              <a:rPr lang="es-ES_tradnl" altLang="en-US"/>
              <a:pPr/>
              <a:t>‹#›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39182518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AC3ABA-7A81-4141-9F15-98A0F74DB3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5885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C3ABA-7A81-4141-9F15-98A0F74DB37E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C3ABA-7A81-4141-9F15-98A0F74DB37E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4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C3ABA-7A81-4141-9F15-98A0F74DB37E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178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C3ABA-7A81-4141-9F15-98A0F74DB37E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0024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21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28800" y="2130428"/>
            <a:ext cx="9448800" cy="147002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43200" y="3886200"/>
            <a:ext cx="7620000" cy="119898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5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dirty="0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49E10E4-F738-4823-AD1B-6B6BB113D4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542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6844EF1-D45F-47E1-9C19-9048F999C4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33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B024E1E-4E79-4745-A699-C358C15870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65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7488" y="274638"/>
            <a:ext cx="10094912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87488" y="1600203"/>
            <a:ext cx="10094912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C99E041-111F-4845-A5BA-1954A9EF8B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990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510" y="4406903"/>
            <a:ext cx="9646775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9510" y="2906713"/>
            <a:ext cx="9646775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E27AEA8-8BAC-4BFE-894D-B06E8DF2E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187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7488" y="274638"/>
            <a:ext cx="10094912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87488" y="1600203"/>
            <a:ext cx="450691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7075488" y="1600203"/>
            <a:ext cx="450691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355EFDA-B0EA-4C71-A6B2-758C4E13B5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10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1477" y="274638"/>
            <a:ext cx="10190923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391477" y="1535113"/>
            <a:ext cx="4605040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391477" y="2174875"/>
            <a:ext cx="4605040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975553" y="1535113"/>
            <a:ext cx="4606849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975553" y="2174875"/>
            <a:ext cx="4606849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9349F8D-C9E4-4EB1-B320-2C9C2B58CD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8096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7488" y="274638"/>
            <a:ext cx="10094912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3C7EAEE-F515-4687-8EA6-365BCEE6E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05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E645BE6-DDCE-4CD4-AD67-A449998527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311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A0915CD-0F0C-4C23-96B7-F8E3C6AA44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506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203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165600" y="6569075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9347200" y="6569075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7D23ED5-264E-4C4A-BDFA-E39D305D5B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87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2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28800" y="1772816"/>
            <a:ext cx="9448800" cy="1470025"/>
          </a:xfrm>
        </p:spPr>
        <p:txBody>
          <a:bodyPr/>
          <a:lstStyle/>
          <a:p>
            <a:r>
              <a:rPr lang="en-GB" dirty="0"/>
              <a:t>Synthesis of supramolecular</a:t>
            </a:r>
            <a:br>
              <a:rPr lang="en-GB" dirty="0"/>
            </a:br>
            <a:r>
              <a:rPr lang="en-GB" dirty="0"/>
              <a:t>nanoarchitectures based on</a:t>
            </a:r>
            <a:br>
              <a:rPr lang="en-GB" dirty="0"/>
            </a:br>
            <a:r>
              <a:rPr lang="en-GB" dirty="0"/>
              <a:t>carbonitrile functional groups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4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Shanmugasibi</a:t>
            </a:r>
            <a:r>
              <a:rPr lang="en-US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K. </a:t>
            </a:r>
            <a:r>
              <a:rPr lang="en-US" sz="14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Mathialagan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Sofia O.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Parreiras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Cristina Martín-Fuentes, Daniel Moreno, José I.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Urgel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Beatriz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Muñiz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-Cano, Koen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Lauwaet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Manuel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Valvidares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Miguel A.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Valbuena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Pierluigi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Gargiani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José I.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Martínez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Nazario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Martín,  Julio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Camarero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José M.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Gallego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Rodolfo Miranda and David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Écija</a:t>
            </a:r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8359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87488" y="188640"/>
            <a:ext cx="10094912" cy="1143000"/>
          </a:xfrm>
        </p:spPr>
        <p:txBody>
          <a:bodyPr/>
          <a:lstStyle/>
          <a:p>
            <a:r>
              <a:rPr lang="en-GB" dirty="0"/>
              <a:t>Results - Electronic properties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708" y="27968"/>
            <a:ext cx="2540000" cy="457200"/>
          </a:xfrm>
        </p:spPr>
        <p:txBody>
          <a:bodyPr/>
          <a:lstStyle/>
          <a:p>
            <a:fld id="{0355EFDA-B0EA-4C71-A6B2-758C4E13B527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27644" y="119675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7006" y="357301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135560" y="5832074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9. </a:t>
            </a:r>
            <a:r>
              <a:rPr lang="en-US" sz="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sz="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dV</a:t>
            </a:r>
            <a:r>
              <a:rPr lang="en-US" sz="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maps and constant height images 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STM topography.  3.5 x 3.5nm images (c) </a:t>
            </a:r>
            <a:r>
              <a:rPr lang="en-US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dV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map corresponding to image (a) obtained at voltage -200mV images </a:t>
            </a:r>
          </a:p>
          <a:p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(d) </a:t>
            </a:r>
            <a:r>
              <a:rPr lang="en-US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dV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map corresponding to image (b) obtained at voltage 1.8V (f) Constant current image 5nmx5nm (g) Constant height image 5nmx5nm. </a:t>
            </a:r>
            <a:endParaRPr lang="en-GB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uadroTexto 11">
            <a:extLst>
              <a:ext uri="{FF2B5EF4-FFF2-40B4-BE49-F238E27FC236}">
                <a16:creationId xmlns:a16="http://schemas.microsoft.com/office/drawing/2014/main" id="{80496A93-1AF1-4588-9D68-CB2A2A334320}"/>
              </a:ext>
            </a:extLst>
          </p:cNvPr>
          <p:cNvSpPr txBox="1"/>
          <p:nvPr/>
        </p:nvSpPr>
        <p:spPr>
          <a:xfrm>
            <a:off x="3006754" y="4188789"/>
            <a:ext cx="1011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map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DA8962-D222-4149-BC11-77C2DBA0E83F}"/>
              </a:ext>
            </a:extLst>
          </p:cNvPr>
          <p:cNvSpPr/>
          <p:nvPr/>
        </p:nvSpPr>
        <p:spPr bwMode="auto">
          <a:xfrm>
            <a:off x="2731820" y="917922"/>
            <a:ext cx="6820564" cy="4903636"/>
          </a:xfrm>
          <a:prstGeom prst="round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AE330A-0ED9-4608-A3B4-A4599043107C}"/>
              </a:ext>
            </a:extLst>
          </p:cNvPr>
          <p:cNvSpPr txBox="1"/>
          <p:nvPr/>
        </p:nvSpPr>
        <p:spPr>
          <a:xfrm>
            <a:off x="3563666" y="111310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8B6BAB-509D-453F-9FE2-D03A305F1360}"/>
              </a:ext>
            </a:extLst>
          </p:cNvPr>
          <p:cNvSpPr txBox="1"/>
          <p:nvPr/>
        </p:nvSpPr>
        <p:spPr>
          <a:xfrm>
            <a:off x="5763705" y="103644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56DDD8-2AB4-47C7-8D6D-E3432FD0FD28}"/>
              </a:ext>
            </a:extLst>
          </p:cNvPr>
          <p:cNvSpPr txBox="1"/>
          <p:nvPr/>
        </p:nvSpPr>
        <p:spPr>
          <a:xfrm>
            <a:off x="8571727" y="1076798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EAFBC8-57B0-4D99-AE25-518293DBA69A}"/>
              </a:ext>
            </a:extLst>
          </p:cNvPr>
          <p:cNvSpPr txBox="1"/>
          <p:nvPr/>
        </p:nvSpPr>
        <p:spPr>
          <a:xfrm>
            <a:off x="8598053" y="345010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A4C4B2-E65D-4C9D-A27B-AEC17EC26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847" y="1138062"/>
            <a:ext cx="5037399" cy="4524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547351-EB60-47D4-AF6D-14D8E3FBC6B3}"/>
              </a:ext>
            </a:extLst>
          </p:cNvPr>
          <p:cNvSpPr txBox="1"/>
          <p:nvPr/>
        </p:nvSpPr>
        <p:spPr>
          <a:xfrm>
            <a:off x="2978210" y="2389459"/>
            <a:ext cx="1115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Topography</a:t>
            </a:r>
          </a:p>
        </p:txBody>
      </p:sp>
      <p:sp>
        <p:nvSpPr>
          <p:cNvPr id="20" name="Rectangle 10"/>
          <p:cNvSpPr/>
          <p:nvPr/>
        </p:nvSpPr>
        <p:spPr>
          <a:xfrm>
            <a:off x="1055440" y="6315712"/>
            <a:ext cx="10377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bandgap is not clear by STS but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mapping shows two different electronic states at -0.2V and 1.8V. Bandgap (if any) lower than 0.4eV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lowchart: Process 11"/>
          <p:cNvSpPr/>
          <p:nvPr/>
        </p:nvSpPr>
        <p:spPr bwMode="auto">
          <a:xfrm>
            <a:off x="934721" y="6278393"/>
            <a:ext cx="10322558" cy="332656"/>
          </a:xfrm>
          <a:prstGeom prst="flowChartProcess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9864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FBE9FC-B58C-44E8-AD32-D5C54BB76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1268759"/>
            <a:ext cx="7483329" cy="355671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 - Magnetic properties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1424" y="9030"/>
            <a:ext cx="2540000" cy="457200"/>
          </a:xfrm>
        </p:spPr>
        <p:txBody>
          <a:bodyPr/>
          <a:lstStyle/>
          <a:p>
            <a:fld id="{0355EFDA-B0EA-4C71-A6B2-758C4E13B527}" type="slidenum">
              <a:rPr lang="en-US" altLang="en-US" smtClean="0"/>
              <a:pPr/>
              <a:t>11</a:t>
            </a:fld>
            <a:endParaRPr lang="en-US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2249120" y="4941168"/>
                <a:ext cx="7879328" cy="823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720"/>
                  </a:spcAft>
                </a:pPr>
                <a:r>
                  <a:rPr lang="en-US" sz="9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Figure 10. Magnetic properties </a:t>
                </a:r>
                <a:r>
                  <a:rPr lang="en-US" sz="9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(a) XAS spectra with positive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9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red) and negative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9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green) circularly polarized light and XMCD (</a:t>
                </a:r>
                <a14:m>
                  <m:oMath xmlns:m="http://schemas.openxmlformats.org/officeDocument/2006/math">
                    <m:r>
                      <a:rPr lang="en-US" sz="9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(</m:t>
                    </m:r>
                    <m:sSub>
                      <m:sSubPr>
                        <m:ctrlPr>
                          <a:rPr lang="en-GB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b>
                    </m:sSub>
                    <m:r>
                      <a:rPr lang="en-US" sz="9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−</m:t>
                    </m:r>
                    <m:sSub>
                      <m:sSubPr>
                        <m:ctrlPr>
                          <a:rPr lang="en-GB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b>
                    </m:sSub>
                    <m:r>
                      <a:rPr lang="en-US" sz="9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9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taken at Co L</a:t>
                </a:r>
                <a:r>
                  <a:rPr lang="en-US" sz="9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2,3</a:t>
                </a:r>
                <a:r>
                  <a:rPr lang="en-US" sz="9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-edges at grazing (70°, blue) and normal (0°, pink) incidences (</a:t>
                </a:r>
                <a:r>
                  <a:rPr lang="en-US" sz="9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9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6 T, </a:t>
                </a:r>
                <a:r>
                  <a:rPr lang="en-US" sz="9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9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2 K). (b) XAS spectra acquired with vertical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US" sz="9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purple) and horizontal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9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grey) linearly polarized light and XNLD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sub>
                    </m:sSub>
                    <m:r>
                      <a:rPr lang="en-US" sz="9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−</m:t>
                    </m:r>
                    <m:sSub>
                      <m:sSubPr>
                        <m:ctrlPr>
                          <a:rPr lang="en-GB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sz="9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9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taken at Co L</a:t>
                </a:r>
                <a:r>
                  <a:rPr lang="en-US" sz="9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9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-edge at grazing (70°) incidence for fields of 0.05 T (black) and 6 T (orange) (T = 2 K). (c) Magnetization curves constructed by measuring the XMCD intensity at the highest peak of Co L3-edge at grazing (70°, blue) and normal (0°, pink) incidences (</a:t>
                </a:r>
                <a:r>
                  <a:rPr lang="en-US" sz="9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9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2 K).(d) DFT calculation for out of plane spin.</a:t>
                </a:r>
                <a:endParaRPr lang="en-GB" sz="9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120" y="4941168"/>
                <a:ext cx="7879328" cy="823302"/>
              </a:xfrm>
              <a:prstGeom prst="rect">
                <a:avLst/>
              </a:prstGeom>
              <a:blipFill>
                <a:blip r:embed="rId3"/>
                <a:stretch>
                  <a:fillRect b="-14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121072" y="5776883"/>
            <a:ext cx="10827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XMCD spectra have a low intensity and are almost isotropic and  XLD spectra features a very low charge anisotropy, with around 10% of dichroism.</a:t>
            </a:r>
          </a:p>
          <a:p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Magnetization curves present a behavior compatible with paramagnetic or antiferromagnetic, with low intensity and no remanence.</a:t>
            </a: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4C0C2746-7B78-4A50-9BFF-630C9C779D67}"/>
              </a:ext>
            </a:extLst>
          </p:cNvPr>
          <p:cNvSpPr/>
          <p:nvPr/>
        </p:nvSpPr>
        <p:spPr bwMode="auto">
          <a:xfrm>
            <a:off x="1121072" y="5776883"/>
            <a:ext cx="10567088" cy="976658"/>
          </a:xfrm>
          <a:prstGeom prst="flowChartProcess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843F7-A969-48D1-B7B5-ED560E5B0701}"/>
              </a:ext>
            </a:extLst>
          </p:cNvPr>
          <p:cNvSpPr txBox="1"/>
          <p:nvPr/>
        </p:nvSpPr>
        <p:spPr>
          <a:xfrm>
            <a:off x="1199456" y="103243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E8F5B-40E8-4235-BFE8-8790F80BC7AF}"/>
              </a:ext>
            </a:extLst>
          </p:cNvPr>
          <p:cNvSpPr txBox="1"/>
          <p:nvPr/>
        </p:nvSpPr>
        <p:spPr>
          <a:xfrm>
            <a:off x="3719736" y="103243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20A1AE-25B0-4E0E-AAD5-13F692A322FD}"/>
              </a:ext>
            </a:extLst>
          </p:cNvPr>
          <p:cNvSpPr txBox="1"/>
          <p:nvPr/>
        </p:nvSpPr>
        <p:spPr>
          <a:xfrm>
            <a:off x="5926723" y="145516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27673A-50A6-419E-875B-E8F1ACD2E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304" y="1772816"/>
            <a:ext cx="2876601" cy="22156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75CEFE-1C1E-4E25-A0C8-AC2059094C1A}"/>
              </a:ext>
            </a:extLst>
          </p:cNvPr>
          <p:cNvSpPr txBox="1"/>
          <p:nvPr/>
        </p:nvSpPr>
        <p:spPr>
          <a:xfrm>
            <a:off x="8966965" y="3944089"/>
            <a:ext cx="2639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DFT calculation for out of plane spin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837697-5D80-40A8-AF0B-D3C24EB12855}"/>
              </a:ext>
            </a:extLst>
          </p:cNvPr>
          <p:cNvSpPr txBox="1"/>
          <p:nvPr/>
        </p:nvSpPr>
        <p:spPr>
          <a:xfrm>
            <a:off x="8610777" y="14551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979560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CC262B6-4414-4845-B53E-293D10425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542" y="1621848"/>
            <a:ext cx="2235522" cy="2239200"/>
          </a:xfrm>
          <a:prstGeom prst="rect">
            <a:avLst/>
          </a:prstGeom>
        </p:spPr>
      </p:pic>
      <p:pic>
        <p:nvPicPr>
          <p:cNvPr id="18" name="Imagen 26">
            <a:extLst>
              <a:ext uri="{FF2B5EF4-FFF2-40B4-BE49-F238E27FC236}">
                <a16:creationId xmlns:a16="http://schemas.microsoft.com/office/drawing/2014/main" id="{A6204ED1-8844-46E8-8641-174D895E5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405" y="1622275"/>
            <a:ext cx="2230592" cy="22376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0A4E7B-9923-4929-B76B-8EFDD93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323" y="3943703"/>
            <a:ext cx="2237621" cy="223762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1987" y="139449"/>
            <a:ext cx="10094912" cy="1143000"/>
          </a:xfrm>
        </p:spPr>
        <p:txBody>
          <a:bodyPr/>
          <a:lstStyle/>
          <a:p>
            <a:r>
              <a:rPr lang="en-GB" dirty="0"/>
              <a:t>Results</a:t>
            </a:r>
            <a:br>
              <a:rPr lang="en-GB" dirty="0"/>
            </a:br>
            <a:r>
              <a:rPr lang="en-GB" sz="2800" dirty="0"/>
              <a:t>Coordinated network: 3 fold phase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708" y="27968"/>
            <a:ext cx="2540000" cy="457200"/>
          </a:xfrm>
        </p:spPr>
        <p:txBody>
          <a:bodyPr/>
          <a:lstStyle/>
          <a:p>
            <a:fld id="{0355EFDA-B0EA-4C71-A6B2-758C4E13B527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7602607" y="2899255"/>
            <a:ext cx="38302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H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sample was prepared by depositing molecules and metal on an Au(111) and annealing at 140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</a:p>
          <a:p>
            <a:pPr marL="171450" indent="-171450">
              <a:buFontTx/>
              <a:buChar char="-"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H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obtain a symmetric network consisting of three-fold coordinated molecules and mononuclear Co centres.</a:t>
            </a:r>
          </a:p>
          <a:p>
            <a:pPr marL="171450" indent="-171450">
              <a:buFontTx/>
              <a:buChar char="-"/>
            </a:pPr>
            <a:endParaRPr lang="en-HK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H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DFT calculations in progress </a:t>
            </a:r>
          </a:p>
          <a:p>
            <a:endParaRPr lang="en-HK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HK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9623" y="155679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05900" y="385192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6" name="Flowchart: Process 15"/>
          <p:cNvSpPr/>
          <p:nvPr/>
        </p:nvSpPr>
        <p:spPr bwMode="auto">
          <a:xfrm>
            <a:off x="7464152" y="2804309"/>
            <a:ext cx="4107127" cy="1569659"/>
          </a:xfrm>
          <a:prstGeom prst="flowChartProcess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55336" y="6229234"/>
            <a:ext cx="6152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11. Metal-Organic framework long range, short range images 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N,N'-(anthracene-9,10-diylidene) dicyanamide and Cobalt on Au(111) surface 40 x 40 nm image. 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(b) 3.5 x 3.5nm image (c)10nm x 10nm image with super-imposed model.</a:t>
            </a:r>
            <a:endParaRPr lang="en-GB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11E0D5-B5B0-4FB7-994C-C373D9FEF7BB}"/>
              </a:ext>
            </a:extLst>
          </p:cNvPr>
          <p:cNvSpPr txBox="1"/>
          <p:nvPr/>
        </p:nvSpPr>
        <p:spPr>
          <a:xfrm>
            <a:off x="1485797" y="386875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58E798-3E40-459B-B8D6-CE70DD4245DE}"/>
              </a:ext>
            </a:extLst>
          </p:cNvPr>
          <p:cNvSpPr txBox="1"/>
          <p:nvPr/>
        </p:nvSpPr>
        <p:spPr>
          <a:xfrm>
            <a:off x="2135471" y="150896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030E2A-B9F7-49C6-A01A-3545B64E1E57}"/>
              </a:ext>
            </a:extLst>
          </p:cNvPr>
          <p:cNvSpPr txBox="1"/>
          <p:nvPr/>
        </p:nvSpPr>
        <p:spPr>
          <a:xfrm>
            <a:off x="4390800" y="15089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924906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Result- Electronic properties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1424" y="9873"/>
            <a:ext cx="2540000" cy="457200"/>
          </a:xfrm>
        </p:spPr>
        <p:txBody>
          <a:bodyPr/>
          <a:lstStyle/>
          <a:p>
            <a:fld id="{0355EFDA-B0EA-4C71-A6B2-758C4E13B527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11" name="Rectangle 10"/>
          <p:cNvSpPr/>
          <p:nvPr/>
        </p:nvSpPr>
        <p:spPr>
          <a:xfrm>
            <a:off x="1205346" y="5962785"/>
            <a:ext cx="10377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spectra on cobalt center features a profound dip at Fermi, probably of Kondo origin. 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Process 11"/>
          <p:cNvSpPr/>
          <p:nvPr/>
        </p:nvSpPr>
        <p:spPr bwMode="auto">
          <a:xfrm>
            <a:off x="1174042" y="5942053"/>
            <a:ext cx="10322558" cy="439276"/>
          </a:xfrm>
          <a:prstGeom prst="flowChartProcess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32143" y="5502045"/>
            <a:ext cx="9620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12. Electronic properties short range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(a) Scanning Tunneling Spectroscopy (STS) in range -0.2V to +0.2 at different points of the network</a:t>
            </a: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(b) STM image of the network </a:t>
            </a:r>
            <a:r>
              <a:rPr lang="en-US" sz="900" dirty="0"/>
              <a:t>3.5x3.5nm image showing spectroscopy locations. 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(c) Constant current image 5nmx5nm (d) Constant height image 5nmx5nm. </a:t>
            </a:r>
            <a:endParaRPr lang="en-GB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n 5">
            <a:extLst>
              <a:ext uri="{FF2B5EF4-FFF2-40B4-BE49-F238E27FC236}">
                <a16:creationId xmlns:a16="http://schemas.microsoft.com/office/drawing/2014/main" id="{864BAAC6-23C0-4935-9819-056758937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520" y="1124744"/>
            <a:ext cx="1980000" cy="1980000"/>
          </a:xfrm>
          <a:prstGeom prst="rect">
            <a:avLst/>
          </a:prstGeom>
        </p:spPr>
      </p:pic>
      <p:pic>
        <p:nvPicPr>
          <p:cNvPr id="21" name="Imagen 11">
            <a:extLst>
              <a:ext uri="{FF2B5EF4-FFF2-40B4-BE49-F238E27FC236}">
                <a16:creationId xmlns:a16="http://schemas.microsoft.com/office/drawing/2014/main" id="{401B621A-FFD8-4734-A65F-486AF75FD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520" y="3321208"/>
            <a:ext cx="1980000" cy="1980000"/>
          </a:xfrm>
          <a:prstGeom prst="rect">
            <a:avLst/>
          </a:prstGeom>
        </p:spPr>
      </p:pic>
      <p:sp>
        <p:nvSpPr>
          <p:cNvPr id="22" name="CuadroTexto 10">
            <a:extLst>
              <a:ext uri="{FF2B5EF4-FFF2-40B4-BE49-F238E27FC236}">
                <a16:creationId xmlns:a16="http://schemas.microsoft.com/office/drawing/2014/main" id="{2F0D28B5-DABB-4355-8AE3-BB0B8F6262AD}"/>
              </a:ext>
            </a:extLst>
          </p:cNvPr>
          <p:cNvSpPr txBox="1"/>
          <p:nvPr/>
        </p:nvSpPr>
        <p:spPr>
          <a:xfrm>
            <a:off x="9132688" y="3044209"/>
            <a:ext cx="1220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current</a:t>
            </a:r>
          </a:p>
        </p:txBody>
      </p:sp>
      <p:sp>
        <p:nvSpPr>
          <p:cNvPr id="23" name="CuadroTexto 10">
            <a:extLst>
              <a:ext uri="{FF2B5EF4-FFF2-40B4-BE49-F238E27FC236}">
                <a16:creationId xmlns:a16="http://schemas.microsoft.com/office/drawing/2014/main" id="{EBD6ECE0-3326-43D4-B23C-F86BA43CA431}"/>
              </a:ext>
            </a:extLst>
          </p:cNvPr>
          <p:cNvSpPr txBox="1"/>
          <p:nvPr/>
        </p:nvSpPr>
        <p:spPr>
          <a:xfrm>
            <a:off x="9264352" y="5263127"/>
            <a:ext cx="1347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Height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6930DDA-43FC-467E-AAD2-5A710855D1B2}"/>
              </a:ext>
            </a:extLst>
          </p:cNvPr>
          <p:cNvSpPr/>
          <p:nvPr/>
        </p:nvSpPr>
        <p:spPr bwMode="auto">
          <a:xfrm>
            <a:off x="8680916" y="944309"/>
            <a:ext cx="2211207" cy="4557736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noFill/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FE5BD-24D6-49CB-BDE3-75A91E631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352" y="1803185"/>
            <a:ext cx="6658904" cy="3067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C0358A-EFCE-4304-90C7-832D4FE52376}"/>
              </a:ext>
            </a:extLst>
          </p:cNvPr>
          <p:cNvSpPr txBox="1"/>
          <p:nvPr/>
        </p:nvSpPr>
        <p:spPr>
          <a:xfrm>
            <a:off x="1435937" y="168240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0DCA5E-F271-4ACC-96B1-61C136625948}"/>
              </a:ext>
            </a:extLst>
          </p:cNvPr>
          <p:cNvSpPr txBox="1"/>
          <p:nvPr/>
        </p:nvSpPr>
        <p:spPr>
          <a:xfrm>
            <a:off x="5917906" y="181818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CA86F9-CF9F-43F8-8109-E52F9022CDF0}"/>
              </a:ext>
            </a:extLst>
          </p:cNvPr>
          <p:cNvSpPr txBox="1"/>
          <p:nvPr/>
        </p:nvSpPr>
        <p:spPr>
          <a:xfrm>
            <a:off x="8709774" y="112549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0389E7-FBEA-419C-B91E-CF467981D9A9}"/>
              </a:ext>
            </a:extLst>
          </p:cNvPr>
          <p:cNvSpPr txBox="1"/>
          <p:nvPr/>
        </p:nvSpPr>
        <p:spPr>
          <a:xfrm>
            <a:off x="8718698" y="329950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716610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199456" y="1674496"/>
            <a:ext cx="10238928" cy="405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720"/>
              </a:spcAft>
              <a:buFontTx/>
              <a:buChar char="-"/>
            </a:pPr>
            <a:r>
              <a:rPr lang="en-US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Our results shows formation of two </a:t>
            </a:r>
            <a:r>
              <a:rPr lang="en-US" kern="100" dirty="0">
                <a:latin typeface="Times New Roman" panose="02020603050405020304" pitchFamily="18" charset="0"/>
                <a:ea typeface="MS Mincho"/>
              </a:rPr>
              <a:t>networks based on </a:t>
            </a:r>
            <a:r>
              <a:rPr lang="en-US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two-fold and three-fold coordinated molecules with  mononuclear Co centers.</a:t>
            </a:r>
          </a:p>
          <a:p>
            <a:pPr marL="342900" indent="-342900" algn="just">
              <a:spcAft>
                <a:spcPts val="720"/>
              </a:spcAft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STS on the Cobalt atom position in both networks show a wide dip close to Fermi. </a:t>
            </a:r>
            <a:endParaRPr lang="en-US" kern="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720"/>
              </a:spcAft>
              <a:buFontTx/>
              <a:buChar char="-"/>
            </a:pPr>
            <a:r>
              <a:rPr lang="en-US" kern="100" dirty="0">
                <a:latin typeface="Times New Roman" panose="02020603050405020304" pitchFamily="18" charset="0"/>
                <a:ea typeface="MS Mincho"/>
              </a:rPr>
              <a:t>XMCD spectra of two-fold phase Co display a </a:t>
            </a:r>
            <a:r>
              <a:rPr lang="en-US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low intensity, absence of saturation and no remanence, which is indicative of </a:t>
            </a:r>
            <a:r>
              <a:rPr lang="en-US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paramagnetism</a:t>
            </a:r>
            <a:r>
              <a:rPr lang="en-US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or </a:t>
            </a:r>
            <a:r>
              <a:rPr lang="en-US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antiferromagnetism</a:t>
            </a:r>
            <a:r>
              <a:rPr lang="en-US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kern="100" dirty="0">
              <a:latin typeface="Times New Roman" panose="02020603050405020304" pitchFamily="18" charset="0"/>
            </a:endParaRPr>
          </a:p>
          <a:p>
            <a:pPr marL="342900" indent="-342900" algn="just">
              <a:spcAft>
                <a:spcPts val="720"/>
              </a:spcAft>
              <a:buFontTx/>
              <a:buChar char="-"/>
            </a:pPr>
            <a:r>
              <a:rPr lang="en-US" kern="100" dirty="0">
                <a:latin typeface="Times New Roman" panose="02020603050405020304" pitchFamily="18" charset="0"/>
                <a:ea typeface="MS Mincho"/>
              </a:rPr>
              <a:t>Furthermore, density functional theory complemented by a Hubbard model (DFT+U) predict a antiferromagnetic ground-state, that is compatible with our experimental results.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11424" y="0"/>
            <a:ext cx="2540000" cy="457200"/>
          </a:xfrm>
        </p:spPr>
        <p:txBody>
          <a:bodyPr/>
          <a:lstStyle/>
          <a:p>
            <a:fld id="{0355EFDA-B0EA-4C71-A6B2-758C4E13B527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12" name="Flowchart: Process 11"/>
          <p:cNvSpPr/>
          <p:nvPr/>
        </p:nvSpPr>
        <p:spPr bwMode="auto">
          <a:xfrm>
            <a:off x="1199456" y="1417638"/>
            <a:ext cx="10543728" cy="4819674"/>
          </a:xfrm>
          <a:prstGeom prst="flowChartProcess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3073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Perspectives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334039" y="2606615"/>
            <a:ext cx="10238928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720"/>
              </a:spcAft>
              <a:buFontTx/>
              <a:buChar char="-"/>
            </a:pPr>
            <a:r>
              <a:rPr lang="en-US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Both networks will be studied with a Spin ARPES housed in IMDEA </a:t>
            </a:r>
            <a:r>
              <a:rPr lang="en-US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nanociencia</a:t>
            </a:r>
            <a:r>
              <a:rPr lang="en-US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spcAft>
                <a:spcPts val="720"/>
              </a:spcAft>
              <a:buFontTx/>
              <a:buChar char="-"/>
            </a:pPr>
            <a:r>
              <a:rPr lang="en-US" kern="100" dirty="0">
                <a:latin typeface="Times New Roman" panose="02020603050405020304" pitchFamily="18" charset="0"/>
                <a:ea typeface="MS Mincho"/>
              </a:rPr>
              <a:t>XMCD for 3-fold network needs to be performed to understand how it varies from the other network.</a:t>
            </a:r>
          </a:p>
          <a:p>
            <a:pPr marL="342900" indent="-342900" algn="just">
              <a:spcAft>
                <a:spcPts val="720"/>
              </a:spcAft>
              <a:buFontTx/>
              <a:buChar char="-"/>
            </a:pPr>
            <a:r>
              <a:rPr lang="en-US" kern="100" dirty="0">
                <a:latin typeface="Times New Roman" panose="02020603050405020304" pitchFamily="18" charset="0"/>
                <a:ea typeface="MS Mincho"/>
              </a:rPr>
              <a:t>DFT calculations on both networks is a work in progress.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11424" y="0"/>
            <a:ext cx="2540000" cy="457200"/>
          </a:xfrm>
        </p:spPr>
        <p:txBody>
          <a:bodyPr/>
          <a:lstStyle/>
          <a:p>
            <a:fld id="{0355EFDA-B0EA-4C71-A6B2-758C4E13B527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sp>
        <p:nvSpPr>
          <p:cNvPr id="12" name="Flowchart: Process 11"/>
          <p:cNvSpPr/>
          <p:nvPr/>
        </p:nvSpPr>
        <p:spPr bwMode="auto">
          <a:xfrm>
            <a:off x="1199456" y="1988840"/>
            <a:ext cx="10543728" cy="3312368"/>
          </a:xfrm>
          <a:prstGeom prst="flowChartProcess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8459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31504" y="2348880"/>
            <a:ext cx="9448800" cy="1470025"/>
          </a:xfrm>
        </p:spPr>
        <p:txBody>
          <a:bodyPr/>
          <a:lstStyle/>
          <a:p>
            <a:r>
              <a:rPr lang="en-GB" b="1" dirty="0"/>
              <a:t>Thank you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3200" dirty="0"/>
              <a:t>Questions!!</a:t>
            </a:r>
          </a:p>
        </p:txBody>
      </p:sp>
    </p:spTree>
    <p:extLst>
      <p:ext uri="{BB962C8B-B14F-4D97-AF65-F5344CB8AC3E}">
        <p14:creationId xmlns:p14="http://schemas.microsoft.com/office/powerpoint/2010/main" val="3423028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  <a:br>
              <a:rPr lang="en-GB" dirty="0"/>
            </a:br>
            <a:r>
              <a:rPr lang="en-GB" sz="2800" dirty="0"/>
              <a:t>Metal organic frameworks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911424" y="42153"/>
            <a:ext cx="1656184" cy="397824"/>
          </a:xfrm>
        </p:spPr>
        <p:txBody>
          <a:bodyPr/>
          <a:lstStyle/>
          <a:p>
            <a:fld id="{0355EFDA-B0EA-4C71-A6B2-758C4E13B527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318135" y="292113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A6FD-2BB3-4C55-BBFC-9DAF8FA5A7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7488" y="2743203"/>
            <a:ext cx="9721080" cy="1972813"/>
          </a:xfrm>
        </p:spPr>
        <p:txBody>
          <a:bodyPr/>
          <a:lstStyle/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Technology is rapidly progressing towards miniaturization of electronic circuits.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most electronic devices rely on magnetic storage,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-magnetism carries a significant importance in the electronic industry. 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dimensional metal organic frameworks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 great potential as new spintronic devices for information processing and storage.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possess a vast reservoir of properties including exotic quantum phenomenon which can be manipulated, making them promising building blocks for next-generation information devices.</a:t>
            </a:r>
          </a:p>
        </p:txBody>
      </p:sp>
    </p:spTree>
    <p:extLst>
      <p:ext uri="{BB962C8B-B14F-4D97-AF65-F5344CB8AC3E}">
        <p14:creationId xmlns:p14="http://schemas.microsoft.com/office/powerpoint/2010/main" val="2093251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10B0ABED-79CB-4CFD-9B87-115034EB9E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48782" y="3138807"/>
            <a:ext cx="3023282" cy="189746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040549" y="5425066"/>
            <a:ext cx="30716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N,N'-(anthracene-9,10-diylidene)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dicyanamide</a:t>
            </a: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35960" y="5600273"/>
            <a:ext cx="1959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ChemDraw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17.0.0.206 (121)</a:t>
            </a:r>
          </a:p>
        </p:txBody>
      </p:sp>
      <p:sp>
        <p:nvSpPr>
          <p:cNvPr id="9" name="Rectangle 8"/>
          <p:cNvSpPr/>
          <p:nvPr/>
        </p:nvSpPr>
        <p:spPr>
          <a:xfrm>
            <a:off x="1279071" y="1484784"/>
            <a:ext cx="105117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In this work, we have experimentally investigated m</a:t>
            </a:r>
            <a:r>
              <a:rPr lang="en-HK" sz="1400" kern="100" dirty="0" err="1">
                <a:latin typeface="Times New Roman" panose="02020603050405020304" pitchFamily="18" charset="0"/>
                <a:ea typeface="MS Mincho"/>
              </a:rPr>
              <a:t>etal</a:t>
            </a:r>
            <a:r>
              <a:rPr lang="en-HK" sz="1400" kern="100" dirty="0">
                <a:latin typeface="Times New Roman" panose="02020603050405020304" pitchFamily="18" charset="0"/>
                <a:ea typeface="MS Mincho"/>
              </a:rPr>
              <a:t>-organic networks consisting </a:t>
            </a:r>
            <a:r>
              <a:rPr lang="en-GB" sz="1400" kern="100" dirty="0">
                <a:latin typeface="Times New Roman" panose="02020603050405020304" pitchFamily="18" charset="0"/>
                <a:ea typeface="MS Mincho"/>
              </a:rPr>
              <a:t>DCAAQ </a:t>
            </a:r>
            <a:r>
              <a:rPr lang="en-US" sz="1400" kern="100" dirty="0">
                <a:latin typeface="Times New Roman" panose="02020603050405020304" pitchFamily="18" charset="0"/>
                <a:ea typeface="MS Mincho"/>
              </a:rPr>
              <a:t>(</a:t>
            </a:r>
            <a:r>
              <a:rPr lang="en-GB" sz="1400" kern="100" dirty="0">
                <a:latin typeface="Times New Roman" panose="02020603050405020304" pitchFamily="18" charset="0"/>
                <a:ea typeface="MS Mincho"/>
              </a:rPr>
              <a:t>N,N'-(anthracene-9,10-diylidene) </a:t>
            </a:r>
            <a:r>
              <a:rPr lang="en-GB" sz="1400" kern="100" dirty="0" err="1">
                <a:latin typeface="Times New Roman" panose="02020603050405020304" pitchFamily="18" charset="0"/>
                <a:ea typeface="MS Mincho"/>
              </a:rPr>
              <a:t>dicyanamide</a:t>
            </a:r>
            <a:r>
              <a:rPr lang="en-GB" sz="1400" kern="100" dirty="0">
                <a:latin typeface="Times New Roman" panose="02020603050405020304" pitchFamily="18" charset="0"/>
                <a:ea typeface="MS Mincho"/>
              </a:rPr>
              <a:t>) </a:t>
            </a:r>
            <a:r>
              <a:rPr lang="en-GB" sz="1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400" kern="100" dirty="0">
                <a:latin typeface="Times New Roman" panose="02020603050405020304" pitchFamily="18" charset="0"/>
                <a:ea typeface="MS Mincho"/>
              </a:rPr>
              <a:t>molecules coordinated with Co atoms on Au(111)</a:t>
            </a:r>
            <a:r>
              <a:rPr lang="en-US" sz="1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1200"/>
              </a:spcAft>
            </a:pPr>
            <a:r>
              <a:rPr lang="en-US" sz="1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We have synthesized the network and inspected its structure, electronic properties with Scanning tunneling microscopy (STM) and experiments related to magnetic properties were performed at ALBA Synchrotron.</a:t>
            </a:r>
            <a:endParaRPr lang="en-GB" sz="14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911424" y="42153"/>
            <a:ext cx="1656184" cy="397824"/>
          </a:xfrm>
        </p:spPr>
        <p:txBody>
          <a:bodyPr/>
          <a:lstStyle/>
          <a:p>
            <a:fld id="{0355EFDA-B0EA-4C71-A6B2-758C4E13B527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34608" y="3005426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43872" y="292871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18135" y="292113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84800" y="5947271"/>
            <a:ext cx="65831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1. Molecular structure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(a) Chemical structure of  </a:t>
            </a: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N,N'-(anthracene-9,10-diylidene)dicyanamide m</a:t>
            </a:r>
            <a:r>
              <a:rPr lang="en-US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olecule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(b) Ball &amp; stick model.</a:t>
            </a:r>
            <a:endParaRPr lang="en-GB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n 9">
            <a:extLst>
              <a:ext uri="{FF2B5EF4-FFF2-40B4-BE49-F238E27FC236}">
                <a16:creationId xmlns:a16="http://schemas.microsoft.com/office/drawing/2014/main" id="{868FBBDE-2300-4B49-B02F-21047490E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060" y="2981575"/>
            <a:ext cx="2358292" cy="21894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A90E47C-E62F-4982-89F9-F18CD725D0E9}"/>
              </a:ext>
            </a:extLst>
          </p:cNvPr>
          <p:cNvSpPr txBox="1"/>
          <p:nvPr/>
        </p:nvSpPr>
        <p:spPr>
          <a:xfrm>
            <a:off x="6755322" y="2928711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800962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set-up </a:t>
            </a:r>
            <a:br>
              <a:rPr lang="en-GB" dirty="0"/>
            </a:br>
            <a:r>
              <a:rPr lang="en-GB" sz="2800" dirty="0"/>
              <a:t>STM - </a:t>
            </a:r>
            <a:r>
              <a:rPr lang="en-GB" sz="2800" dirty="0" err="1"/>
              <a:t>IMDEA,Madrid</a:t>
            </a:r>
            <a:r>
              <a:rPr lang="en-GB" sz="2800" dirty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6171" y="20919"/>
            <a:ext cx="2540000" cy="457200"/>
          </a:xfrm>
        </p:spPr>
        <p:txBody>
          <a:bodyPr/>
          <a:lstStyle/>
          <a:p>
            <a:fld id="{0355EFDA-B0EA-4C71-A6B2-758C4E13B527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12" name="Imagen 7">
            <a:extLst>
              <a:ext uri="{FF2B5EF4-FFF2-40B4-BE49-F238E27FC236}">
                <a16:creationId xmlns:a16="http://schemas.microsoft.com/office/drawing/2014/main" id="{61321757-9BA4-653A-9F57-7DE4D60059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 t="1327" r="12252" b="17782"/>
          <a:stretch/>
        </p:blipFill>
        <p:spPr>
          <a:xfrm>
            <a:off x="1127448" y="1628800"/>
            <a:ext cx="4123887" cy="3442542"/>
          </a:xfrm>
          <a:prstGeom prst="rect">
            <a:avLst/>
          </a:prstGeom>
        </p:spPr>
      </p:pic>
      <p:sp>
        <p:nvSpPr>
          <p:cNvPr id="16" name="CuadroTexto 3">
            <a:extLst>
              <a:ext uri="{FF2B5EF4-FFF2-40B4-BE49-F238E27FC236}">
                <a16:creationId xmlns:a16="http://schemas.microsoft.com/office/drawing/2014/main" id="{3764E310-CDFE-A7FF-DC5C-DF78F9A4673B}"/>
              </a:ext>
            </a:extLst>
          </p:cNvPr>
          <p:cNvSpPr txBox="1"/>
          <p:nvPr/>
        </p:nvSpPr>
        <p:spPr>
          <a:xfrm>
            <a:off x="2063552" y="5085184"/>
            <a:ext cx="2829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 STM- IMDEA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Nanociencia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Madrid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71464" y="5373216"/>
            <a:ext cx="10081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2. STM setup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(a) </a:t>
            </a:r>
            <a:r>
              <a:rPr lang="en-GB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Polar STM set-up at IMDEA </a:t>
            </a:r>
            <a:r>
              <a:rPr lang="en-GB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Nanociencia</a:t>
            </a:r>
            <a:r>
              <a:rPr lang="en-GB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Madrid 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(b) Parts of the Polar  STM: STM head, Au(111) crystal,  Tungsten tip (c)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(Non-contact AFM) STM- IMDEA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Nanociencia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Madrid.</a:t>
            </a:r>
          </a:p>
          <a:p>
            <a:endParaRPr lang="en-GB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446" y="1749871"/>
            <a:ext cx="2257425" cy="32004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99139" y="194170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35756" y="195922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701" r="16137" b="26900"/>
          <a:stretch/>
        </p:blipFill>
        <p:spPr>
          <a:xfrm>
            <a:off x="7752183" y="1646316"/>
            <a:ext cx="4033405" cy="3428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4238" y="195922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7" name="CuadroTexto 3">
            <a:extLst>
              <a:ext uri="{FF2B5EF4-FFF2-40B4-BE49-F238E27FC236}">
                <a16:creationId xmlns:a16="http://schemas.microsoft.com/office/drawing/2014/main" id="{3764E310-CDFE-A7FF-DC5C-DF78F9A4673B}"/>
              </a:ext>
            </a:extLst>
          </p:cNvPr>
          <p:cNvSpPr txBox="1"/>
          <p:nvPr/>
        </p:nvSpPr>
        <p:spPr>
          <a:xfrm>
            <a:off x="7947874" y="5085184"/>
            <a:ext cx="3692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(Non-contact AFM) STM- IMDEA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Nanociencia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Madrid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44D712-1812-4A1B-98CE-D7EC1A5DE8B2}"/>
              </a:ext>
            </a:extLst>
          </p:cNvPr>
          <p:cNvSpPr/>
          <p:nvPr/>
        </p:nvSpPr>
        <p:spPr>
          <a:xfrm>
            <a:off x="1631505" y="5910371"/>
            <a:ext cx="10086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Topography and Electronic properties measurements were performed with the STMs in IMDEA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Nanociencia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Madrid.</a:t>
            </a:r>
          </a:p>
          <a:p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 samples were measured at Helium temperature in a UHV environment with a base pressure of the order of 1x10</a:t>
            </a:r>
            <a:r>
              <a:rPr lang="en-GB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-10 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mbar.</a:t>
            </a: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746BA903-6F3D-4947-825C-7A9C4B96909B}"/>
              </a:ext>
            </a:extLst>
          </p:cNvPr>
          <p:cNvSpPr/>
          <p:nvPr/>
        </p:nvSpPr>
        <p:spPr bwMode="auto">
          <a:xfrm>
            <a:off x="1470720" y="5733256"/>
            <a:ext cx="10230037" cy="963958"/>
          </a:xfrm>
          <a:prstGeom prst="flowChartProcess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2753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set-up </a:t>
            </a:r>
            <a:br>
              <a:rPr lang="en-GB" dirty="0"/>
            </a:br>
            <a:r>
              <a:rPr lang="en-GB" sz="2800" dirty="0"/>
              <a:t>BOREAS-ALBA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11424" y="-16970"/>
            <a:ext cx="2540000" cy="457200"/>
          </a:xfrm>
        </p:spPr>
        <p:txBody>
          <a:bodyPr/>
          <a:lstStyle/>
          <a:p>
            <a:fld id="{0355EFDA-B0EA-4C71-A6B2-758C4E13B527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19" name="Rectangle 18"/>
          <p:cNvSpPr/>
          <p:nvPr/>
        </p:nvSpPr>
        <p:spPr>
          <a:xfrm>
            <a:off x="1631505" y="5428380"/>
            <a:ext cx="10086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absorption spectroscopy (XAS), Soft X-ray (magnetic) circular and linear dichroism (XMCD/XLD) measurements were performed in BOREAS beamline.</a:t>
            </a:r>
          </a:p>
          <a:p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 samples were measured in a UHV environment with a base pressure of the order of &lt;1x10</a:t>
            </a:r>
            <a:r>
              <a:rPr lang="en-GB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-10 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mbar.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44" y="1626626"/>
            <a:ext cx="4305672" cy="26686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700808"/>
            <a:ext cx="6090263" cy="2411163"/>
          </a:xfrm>
          <a:prstGeom prst="rect">
            <a:avLst/>
          </a:prstGeom>
        </p:spPr>
      </p:pic>
      <p:sp>
        <p:nvSpPr>
          <p:cNvPr id="21" name="Flowchart: Process 20"/>
          <p:cNvSpPr/>
          <p:nvPr/>
        </p:nvSpPr>
        <p:spPr bwMode="auto">
          <a:xfrm>
            <a:off x="1470720" y="5236343"/>
            <a:ext cx="10230037" cy="1231854"/>
          </a:xfrm>
          <a:prstGeom prst="flowChartProcess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53411" y="4581128"/>
            <a:ext cx="939511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3. Boreas beam line setup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(a)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BOREAS Beam line – ALBA, Barcelona. 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Absorption Spectroscopy and magnetic circular </a:t>
            </a:r>
            <a:r>
              <a:rPr lang="en-GB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dichroism</a:t>
            </a: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endstation</a:t>
            </a: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(Hector)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3411" y="172777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89719" y="159135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42444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  <a:br>
              <a:rPr lang="en-GB" dirty="0"/>
            </a:br>
            <a:r>
              <a:rPr lang="en-GB" sz="2800" dirty="0"/>
              <a:t>Molecular Self-Assembly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708" y="27968"/>
            <a:ext cx="2540000" cy="457200"/>
          </a:xfrm>
        </p:spPr>
        <p:txBody>
          <a:bodyPr/>
          <a:lstStyle/>
          <a:p>
            <a:fld id="{0355EFDA-B0EA-4C71-A6B2-758C4E13B527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2063552" y="5383033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H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sample was prepared by sublimating the molecules at 130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℃</a:t>
            </a:r>
            <a:r>
              <a:rPr lang="en-H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molecules on Au(111) 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substrate.</a:t>
            </a:r>
          </a:p>
          <a:p>
            <a:pPr marL="171450" indent="-171450">
              <a:buFontTx/>
              <a:buChar char="-"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observe four different types of self-assembly Hexagonal (main phase), Chain, triangular and square.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7644" y="119675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7006" y="357301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52449" y="363429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6" name="Flowchart: Process 15"/>
          <p:cNvSpPr/>
          <p:nvPr/>
        </p:nvSpPr>
        <p:spPr bwMode="auto">
          <a:xfrm>
            <a:off x="1905904" y="5264192"/>
            <a:ext cx="8006520" cy="1048419"/>
          </a:xfrm>
          <a:prstGeom prst="flowChartProcess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22429" y="4395521"/>
            <a:ext cx="5303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5. Molecular Self-Assembly 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x 10 nm image showing hexagonal and triangular assemblies  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(b) 50 x 50nm long-range image  showing ) </a:t>
            </a: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x 10 nm image showing chain-like assembly 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(c) 4nm x 4nm </a:t>
            </a: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showing square assembly.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11BEA1-DC6F-4A68-A6C5-191CB45C7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045" y="1916998"/>
            <a:ext cx="2349166" cy="234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665371-6702-4F2F-8CAF-F50311607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477" y="1916998"/>
            <a:ext cx="2330907" cy="2340000"/>
          </a:xfrm>
          <a:prstGeom prst="rect">
            <a:avLst/>
          </a:prstGeom>
        </p:spPr>
      </p:pic>
      <p:pic>
        <p:nvPicPr>
          <p:cNvPr id="20" name="Imagen 12">
            <a:extLst>
              <a:ext uri="{FF2B5EF4-FFF2-40B4-BE49-F238E27FC236}">
                <a16:creationId xmlns:a16="http://schemas.microsoft.com/office/drawing/2014/main" id="{0DFC6149-F5DE-4C1D-8698-B64E34A4A6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965" y="1916998"/>
            <a:ext cx="2354604" cy="234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DE4909-6359-43F0-A5C5-C9394B8D4CCF}"/>
              </a:ext>
            </a:extLst>
          </p:cNvPr>
          <p:cNvSpPr txBox="1"/>
          <p:nvPr/>
        </p:nvSpPr>
        <p:spPr>
          <a:xfrm>
            <a:off x="2104076" y="179603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60FA57-0560-42C2-AA82-F9446380DBAC}"/>
              </a:ext>
            </a:extLst>
          </p:cNvPr>
          <p:cNvSpPr txBox="1"/>
          <p:nvPr/>
        </p:nvSpPr>
        <p:spPr>
          <a:xfrm>
            <a:off x="4717123" y="18334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53A2D9-295B-47B1-99A4-1E1780072D96}"/>
              </a:ext>
            </a:extLst>
          </p:cNvPr>
          <p:cNvSpPr txBox="1"/>
          <p:nvPr/>
        </p:nvSpPr>
        <p:spPr>
          <a:xfrm>
            <a:off x="7370481" y="179369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709497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4">
            <a:extLst>
              <a:ext uri="{FF2B5EF4-FFF2-40B4-BE49-F238E27FC236}">
                <a16:creationId xmlns:a16="http://schemas.microsoft.com/office/drawing/2014/main" id="{5DF6B64A-CA70-47C9-8237-A11EBEDE8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16" t="14502" r="24353" b="15614"/>
          <a:stretch/>
        </p:blipFill>
        <p:spPr>
          <a:xfrm>
            <a:off x="4227643" y="3692752"/>
            <a:ext cx="2298041" cy="224920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1987" y="139449"/>
            <a:ext cx="10094912" cy="1143000"/>
          </a:xfrm>
        </p:spPr>
        <p:txBody>
          <a:bodyPr/>
          <a:lstStyle/>
          <a:p>
            <a:r>
              <a:rPr lang="en-GB" dirty="0"/>
              <a:t>Results</a:t>
            </a:r>
            <a:br>
              <a:rPr lang="en-GB" dirty="0"/>
            </a:br>
            <a:r>
              <a:rPr lang="en-GB" sz="2800" dirty="0"/>
              <a:t>Coordinated network: 2-Fold phase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708" y="27968"/>
            <a:ext cx="2540000" cy="457200"/>
          </a:xfrm>
        </p:spPr>
        <p:txBody>
          <a:bodyPr/>
          <a:lstStyle/>
          <a:p>
            <a:fld id="{0355EFDA-B0EA-4C71-A6B2-758C4E13B527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7432092" y="3020759"/>
            <a:ext cx="38302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H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sample was prepared by depositing molecules and metal on an Au(111) and annealing at 140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</a:p>
          <a:p>
            <a:pPr marL="171450" indent="-171450">
              <a:buFontTx/>
              <a:buChar char="-"/>
            </a:pP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H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obtain an interesting network of 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coordinated stripes</a:t>
            </a:r>
            <a:r>
              <a:rPr lang="en-HK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H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consisting of 1D stripes formed with two-fold coordinated molecules and mononuclear Co centres</a:t>
            </a:r>
          </a:p>
          <a:p>
            <a:pPr marL="171450" indent="-171450">
              <a:buFontTx/>
              <a:buChar char="-"/>
            </a:pPr>
            <a:endParaRPr lang="en-HK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H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Co-CN distances are distinct in transversal direction and in longitudinal direction.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084" y="1293513"/>
            <a:ext cx="2270964" cy="2268000"/>
          </a:xfrm>
          <a:prstGeom prst="rect">
            <a:avLst/>
          </a:prstGeom>
        </p:spPr>
      </p:pic>
      <p:pic>
        <p:nvPicPr>
          <p:cNvPr id="10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9" y="3681288"/>
            <a:ext cx="2272509" cy="2268000"/>
          </a:xfrm>
          <a:prstGeom prst="rect">
            <a:avLst/>
          </a:prstGeom>
        </p:spPr>
      </p:pic>
      <p:pic>
        <p:nvPicPr>
          <p:cNvPr id="11" name="Imagen 12">
            <a:extLst>
              <a:ext uri="{FF2B5EF4-FFF2-40B4-BE49-F238E27FC236}">
                <a16:creationId xmlns:a16="http://schemas.microsoft.com/office/drawing/2014/main" id="{CE04C290-6963-1B88-6FAB-DD6E0B333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529" y="1293513"/>
            <a:ext cx="2272691" cy="226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5520" y="119675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7644" y="119675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7006" y="357301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52449" y="363429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6" name="Flowchart: Process 15"/>
          <p:cNvSpPr/>
          <p:nvPr/>
        </p:nvSpPr>
        <p:spPr bwMode="auto">
          <a:xfrm>
            <a:off x="7181336" y="2924944"/>
            <a:ext cx="4331728" cy="1944216"/>
          </a:xfrm>
          <a:prstGeom prst="flowChartProcess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3288" y="5941962"/>
            <a:ext cx="5303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6: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Metal-Organic framework long range, short range images (a) </a:t>
            </a: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N,N'-(anthracene-9,10-diylidene) </a:t>
            </a:r>
            <a:r>
              <a:rPr lang="en-GB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dicyanamide</a:t>
            </a: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Cobalt on Au(111) surface 100 x 100 nm image. 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(b) 10 x 10nm image (c)3.5nm x 3.5nm image with super-imposed model (d) Non-contact AFM image 4.4nm x 4.4nm</a:t>
            </a:r>
            <a:endParaRPr lang="en-GB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477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1987" y="139449"/>
            <a:ext cx="10094912" cy="1143000"/>
          </a:xfrm>
        </p:spPr>
        <p:txBody>
          <a:bodyPr/>
          <a:lstStyle/>
          <a:p>
            <a:r>
              <a:rPr lang="en-GB" dirty="0"/>
              <a:t>Results</a:t>
            </a:r>
            <a:br>
              <a:rPr lang="en-GB" dirty="0"/>
            </a:br>
            <a:r>
              <a:rPr lang="en-GB" sz="2800" dirty="0"/>
              <a:t>DFT Calculations: 2-fold phase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708" y="27968"/>
            <a:ext cx="2540000" cy="457200"/>
          </a:xfrm>
        </p:spPr>
        <p:txBody>
          <a:bodyPr/>
          <a:lstStyle/>
          <a:p>
            <a:fld id="{0355EFDA-B0EA-4C71-A6B2-758C4E13B527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27644" y="119675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7006" y="357301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52449" y="363429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5C6C8B-441D-417C-B7A7-9EC6EA61B556}"/>
              </a:ext>
            </a:extLst>
          </p:cNvPr>
          <p:cNvSpPr/>
          <p:nvPr/>
        </p:nvSpPr>
        <p:spPr>
          <a:xfrm>
            <a:off x="2423591" y="5766355"/>
            <a:ext cx="9487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H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Co-CN distances are (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1.8 Å</a:t>
            </a:r>
            <a:r>
              <a:rPr lang="en-H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in transversal direction and (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4.27 Å</a:t>
            </a:r>
            <a:r>
              <a:rPr lang="en-H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in longitudinal direction.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DFT calculations predict metallicity along the 1D chain.</a:t>
            </a: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3EEE367E-FD5B-4C3E-8E4A-1C993A5CE092}"/>
              </a:ext>
            </a:extLst>
          </p:cNvPr>
          <p:cNvSpPr/>
          <p:nvPr/>
        </p:nvSpPr>
        <p:spPr bwMode="auto">
          <a:xfrm>
            <a:off x="1797006" y="5581104"/>
            <a:ext cx="8979514" cy="1078379"/>
          </a:xfrm>
          <a:prstGeom prst="flowChartProcess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9BD75A8-67B6-4410-BA93-267D1E61F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665" y="1749009"/>
            <a:ext cx="3615855" cy="3188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2A540-091B-4E58-A883-8245ADF22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1695438"/>
            <a:ext cx="4855188" cy="324227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C257D8E-38F3-4755-8CE1-8CDE77F96E50}"/>
              </a:ext>
            </a:extLst>
          </p:cNvPr>
          <p:cNvSpPr/>
          <p:nvPr/>
        </p:nvSpPr>
        <p:spPr>
          <a:xfrm>
            <a:off x="1931994" y="5082441"/>
            <a:ext cx="891653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7. DFT calculation of the Metal-Organic framework 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 ) Top and side view of the metal-organic system (b) </a:t>
            </a:r>
            <a:r>
              <a:rPr lang="en-GB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Computed DFT+U band structure (U = 3.7 eV for Co+2).</a:t>
            </a:r>
          </a:p>
        </p:txBody>
      </p:sp>
    </p:spTree>
    <p:extLst>
      <p:ext uri="{BB962C8B-B14F-4D97-AF65-F5344CB8AC3E}">
        <p14:creationId xmlns:p14="http://schemas.microsoft.com/office/powerpoint/2010/main" val="682067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6">
            <a:extLst>
              <a:ext uri="{FF2B5EF4-FFF2-40B4-BE49-F238E27FC236}">
                <a16:creationId xmlns:a16="http://schemas.microsoft.com/office/drawing/2014/main" id="{7169D136-FD63-4A34-B775-621E07791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440600"/>
            <a:ext cx="3676650" cy="36766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Result- Electronic properties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1424" y="9873"/>
            <a:ext cx="2540000" cy="457200"/>
          </a:xfrm>
        </p:spPr>
        <p:txBody>
          <a:bodyPr/>
          <a:lstStyle/>
          <a:p>
            <a:fld id="{0355EFDA-B0EA-4C71-A6B2-758C4E13B527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sp>
        <p:nvSpPr>
          <p:cNvPr id="11" name="Rectangle 10"/>
          <p:cNvSpPr/>
          <p:nvPr/>
        </p:nvSpPr>
        <p:spPr>
          <a:xfrm>
            <a:off x="1205346" y="5962785"/>
            <a:ext cx="10377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STS reveals no fingerprints,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 a profound dip at Fermi, probably of Kondo origin. 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Process 11"/>
          <p:cNvSpPr/>
          <p:nvPr/>
        </p:nvSpPr>
        <p:spPr bwMode="auto">
          <a:xfrm>
            <a:off x="1174042" y="5942053"/>
            <a:ext cx="10322558" cy="439276"/>
          </a:xfrm>
          <a:prstGeom prst="flowChartProcess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32143" y="5502045"/>
            <a:ext cx="9620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8. Electronic properties long range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(a) STM image of the network </a:t>
            </a:r>
            <a:r>
              <a:rPr lang="en-US" sz="900" dirty="0"/>
              <a:t>3.5x3.5nm image showing spectroscopy locations.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(b) Scanning Tunneling Spectroscopy (STS) in range -1V to +2V at different points of the network. Inset graph shows a short range STS of the cobalt </a:t>
            </a:r>
            <a:r>
              <a:rPr lang="en-US" sz="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5346" y="125748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46381" y="141763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304C69EA-44BD-43E4-B48B-B9BA8F7AD98D}"/>
              </a:ext>
            </a:extLst>
          </p:cNvPr>
          <p:cNvSpPr/>
          <p:nvPr/>
        </p:nvSpPr>
        <p:spPr bwMode="auto">
          <a:xfrm>
            <a:off x="2868304" y="2922646"/>
            <a:ext cx="288032" cy="25979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2056D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60026C06-17C0-463B-B659-DBE78D733B1D}"/>
              </a:ext>
            </a:extLst>
          </p:cNvPr>
          <p:cNvSpPr/>
          <p:nvPr/>
        </p:nvSpPr>
        <p:spPr bwMode="auto">
          <a:xfrm>
            <a:off x="3546891" y="3717031"/>
            <a:ext cx="203184" cy="214977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D02C0F03-682E-4ADC-834A-834FB41DB8E7}"/>
              </a:ext>
            </a:extLst>
          </p:cNvPr>
          <p:cNvSpPr/>
          <p:nvPr/>
        </p:nvSpPr>
        <p:spPr bwMode="auto">
          <a:xfrm>
            <a:off x="3895514" y="3104964"/>
            <a:ext cx="216024" cy="216024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C7563-324C-4195-9FA4-A6F1545CA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457" y="2914364"/>
            <a:ext cx="5615592" cy="25170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75D5B8-7705-45D6-A864-99A5F8E98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605" y="1061615"/>
            <a:ext cx="2372891" cy="193533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83ECDE0-4132-4E30-8CFF-7DFCBABEF301}"/>
              </a:ext>
            </a:extLst>
          </p:cNvPr>
          <p:cNvSpPr/>
          <p:nvPr/>
        </p:nvSpPr>
        <p:spPr bwMode="auto">
          <a:xfrm>
            <a:off x="7392144" y="3717031"/>
            <a:ext cx="936104" cy="720081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27C0EF0-7BF1-40EC-A358-CC9E7194A06D}"/>
              </a:ext>
            </a:extLst>
          </p:cNvPr>
          <p:cNvCxnSpPr>
            <a:cxnSpLocks/>
          </p:cNvCxnSpPr>
          <p:nvPr/>
        </p:nvCxnSpPr>
        <p:spPr bwMode="auto">
          <a:xfrm flipV="1">
            <a:off x="8256240" y="2843688"/>
            <a:ext cx="504056" cy="873344"/>
          </a:xfrm>
          <a:prstGeom prst="straightConnector1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E7EC30C1-512D-48F7-8099-B74938E4B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2232" y="4284383"/>
            <a:ext cx="429904" cy="8008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E90AE24-BF31-4BC4-90FC-56D7A35EE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4512" y="4005064"/>
            <a:ext cx="927832" cy="105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510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6059</TotalTime>
  <Words>1548</Words>
  <Application>Microsoft Office PowerPoint</Application>
  <PresentationFormat>Widescreen</PresentationFormat>
  <Paragraphs>143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MS Mincho</vt:lpstr>
      <vt:lpstr>ＭＳ Ｐゴシック</vt:lpstr>
      <vt:lpstr>Arial</vt:lpstr>
      <vt:lpstr>Calibri</vt:lpstr>
      <vt:lpstr>Cambria Math</vt:lpstr>
      <vt:lpstr>Times New Roman</vt:lpstr>
      <vt:lpstr>Blank Presentation</vt:lpstr>
      <vt:lpstr>Synthesis of supramolecular nanoarchitectures based on carbonitrile functional groups</vt:lpstr>
      <vt:lpstr>Introduction Metal organic frameworks</vt:lpstr>
      <vt:lpstr>Introduction</vt:lpstr>
      <vt:lpstr>Experimental set-up  STM - IMDEA,Madrid.</vt:lpstr>
      <vt:lpstr>Experimental set-up  BOREAS-ALBA</vt:lpstr>
      <vt:lpstr>Results Molecular Self-Assembly</vt:lpstr>
      <vt:lpstr>Results Coordinated network: 2-Fold phase</vt:lpstr>
      <vt:lpstr>Results DFT Calculations: 2-fold phase</vt:lpstr>
      <vt:lpstr>Result- Electronic properties</vt:lpstr>
      <vt:lpstr>Results - Electronic properties </vt:lpstr>
      <vt:lpstr>Result - Magnetic properties</vt:lpstr>
      <vt:lpstr>Results Coordinated network: 3 fold phase</vt:lpstr>
      <vt:lpstr>Result- Electronic properties</vt:lpstr>
      <vt:lpstr>Conclusions</vt:lpstr>
      <vt:lpstr>Perspectives</vt:lpstr>
      <vt:lpstr>Thank you</vt:lpstr>
    </vt:vector>
  </TitlesOfParts>
  <Company>abelfg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abelfg</dc:creator>
  <cp:lastModifiedBy>Conjurer</cp:lastModifiedBy>
  <cp:revision>136</cp:revision>
  <dcterms:created xsi:type="dcterms:W3CDTF">2010-07-26T07:44:11Z</dcterms:created>
  <dcterms:modified xsi:type="dcterms:W3CDTF">2022-09-05T08:03:30Z</dcterms:modified>
</cp:coreProperties>
</file>