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61" r:id="rId4"/>
    <p:sldId id="262" r:id="rId5"/>
    <p:sldId id="260" r:id="rId6"/>
    <p:sldId id="263" r:id="rId7"/>
    <p:sldId id="290" r:id="rId8"/>
    <p:sldId id="264" r:id="rId9"/>
    <p:sldId id="266" r:id="rId10"/>
    <p:sldId id="267" r:id="rId11"/>
    <p:sldId id="265" r:id="rId12"/>
    <p:sldId id="297" r:id="rId13"/>
    <p:sldId id="277" r:id="rId14"/>
    <p:sldId id="278" r:id="rId15"/>
    <p:sldId id="279" r:id="rId16"/>
    <p:sldId id="281" r:id="rId17"/>
    <p:sldId id="288" r:id="rId18"/>
    <p:sldId id="280" r:id="rId19"/>
    <p:sldId id="289" r:id="rId20"/>
    <p:sldId id="268" r:id="rId21"/>
    <p:sldId id="269" r:id="rId22"/>
    <p:sldId id="270" r:id="rId23"/>
    <p:sldId id="272" r:id="rId24"/>
    <p:sldId id="276" r:id="rId25"/>
    <p:sldId id="273" r:id="rId26"/>
    <p:sldId id="274" r:id="rId27"/>
    <p:sldId id="275" r:id="rId28"/>
    <p:sldId id="295" r:id="rId29"/>
    <p:sldId id="291" r:id="rId30"/>
    <p:sldId id="292" r:id="rId31"/>
    <p:sldId id="293" r:id="rId32"/>
    <p:sldId id="296" r:id="rId33"/>
    <p:sldId id="271" r:id="rId34"/>
    <p:sldId id="257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67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58F06-26CB-4941-9BAF-3D96C0C5656F}" type="datetimeFigureOut">
              <a:rPr lang="en-AU" smtClean="0"/>
              <a:t>6/09/2022</a:t>
            </a:fld>
            <a:endParaRPr lang="en-AU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AU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C7E04-5B4D-4168-ACD1-598FA8216401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627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51E71-F80F-7795-2D05-BCEEE0E16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AU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E8CC31-3980-D954-9AB4-4B7F6EC08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A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42B4E4-B92F-5427-3D39-AB76624D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12AB-AA12-425E-905F-2362FDB2E213}" type="datetime1">
              <a:rPr lang="en-AU" smtClean="0"/>
              <a:t>6/09/2022</a:t>
            </a:fld>
            <a:endParaRPr lang="en-A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ACD857-1659-7B9B-83DA-A7CCBD46D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7238D1-A834-F151-04E6-540C33DA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058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B893E-875E-7E3F-F6C5-22415D847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AU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C9F2BB-893C-2062-FA07-4168161C4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A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7C25D7-7814-05A6-FA99-A0D9A82D0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0FC3-B28B-479C-A27B-C5922540C084}" type="datetime1">
              <a:rPr lang="en-AU" smtClean="0"/>
              <a:t>6/09/2022</a:t>
            </a:fld>
            <a:endParaRPr lang="en-A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DC3FC-F785-6CBC-494A-C38D3433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0406C2-7CE9-E396-1FCE-8ABE08DC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301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126DE25-C74D-D585-2EBD-78E091B46F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AU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931BF02-1C27-DA71-BE56-1A487F9C7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A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E5C3B9-8A10-D909-55A2-7C0FD5A7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9E81A-7953-477D-9FD8-092175E74C25}" type="datetime1">
              <a:rPr lang="en-AU" smtClean="0"/>
              <a:t>6/09/2022</a:t>
            </a:fld>
            <a:endParaRPr lang="en-A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8DB674-2A44-9E34-ACD5-0188AACC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CD266-9F7E-F61E-8F1E-354D5700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0564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74606-78B0-5E5E-61DF-040B1CCA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AU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5C7217-D2A5-A662-3326-7F31BC8E8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A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7D5CDA-946F-57BE-767D-7F110CBA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5665-74E5-4FDE-AB84-FD5F0CCE5954}" type="datetime1">
              <a:rPr lang="en-AU" smtClean="0"/>
              <a:t>6/09/2022</a:t>
            </a:fld>
            <a:endParaRPr lang="en-A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566E61-61F2-B91D-0879-B2DBF3CC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EACD5A-B7E9-0BBE-1A3F-4038D6E2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5959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83FF6-6DC7-DD7B-F5BF-C01189E41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AU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A17A9D-DF47-5731-E3AE-7D1C58FA9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A03269-BBBA-39BD-038E-161373749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7D85-72D4-4A3A-984D-5AEDEE6B7CA8}" type="datetime1">
              <a:rPr lang="en-AU" smtClean="0"/>
              <a:t>6/09/2022</a:t>
            </a:fld>
            <a:endParaRPr lang="en-A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3EE7CC-CA1F-165B-A640-1CB81754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A646BB-D213-6FCB-88D9-56756D38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54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C4F93-A4E2-302C-6B7E-10FC6233A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AU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C82DE6-0454-321F-CDEA-2C19269EE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AU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0012F1-40F8-3CAB-9466-B739A2DD4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AU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2C8077-9E66-ED73-CE98-8DB6ABA9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6247C-AC5E-4A92-A791-AA99FF94455D}" type="datetime1">
              <a:rPr lang="en-AU" smtClean="0"/>
              <a:t>6/09/2022</a:t>
            </a:fld>
            <a:endParaRPr lang="en-AU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D8EEC9-1F04-E73A-31EA-F5BAF085D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0F40F-19FA-7942-78B1-D2EF4CDD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310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3DD17-0595-6EC4-A17D-1447A4BD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AU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655494-894B-EA6C-BE2C-A4F41756B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69F581-5F9D-02EA-093B-DE8C9C202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AU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566B457-98BC-5969-242C-09D963D5D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670E1A5-F4EC-57CB-98E8-855251625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AU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9E0A017-EE03-B3A4-3971-BA019B272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84DD-08FC-4470-A123-6C564D481398}" type="datetime1">
              <a:rPr lang="en-AU" smtClean="0"/>
              <a:t>6/09/2022</a:t>
            </a:fld>
            <a:endParaRPr lang="en-AU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F39F5C4-0541-6560-9DE3-181C8359D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3F82EA9-F3FC-46BD-BADB-D71C8E24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099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B5B8F-28C2-012C-5F03-031A4DD59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AU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5EBFE5E-20B9-E1A7-E4B8-CE377C7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19808-9BEE-4E41-8D74-0E934EBD5FD7}" type="datetime1">
              <a:rPr lang="en-AU" smtClean="0"/>
              <a:t>6/09/2022</a:t>
            </a:fld>
            <a:endParaRPr lang="en-AU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EFE3B5B-DE5D-BDDE-660A-118D755E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40182F-6772-299A-A923-16AF7535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698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174DDC-B684-379B-2F10-28CAAEEE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275A9-207F-4A48-9DA5-F88A8ECE4422}" type="datetime1">
              <a:rPr lang="en-AU" smtClean="0"/>
              <a:t>6/09/2022</a:t>
            </a:fld>
            <a:endParaRPr lang="en-AU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DE7CA1-75D5-2E22-0C2D-328E4E18A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AD6B1B-9C60-F708-E3F4-52CBFC222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24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6190B6-DFFC-62C6-B7A8-0D7FF13F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AU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09DE48-96DD-57A5-9F2F-8AD280843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AU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0AAF4C-F495-3AAC-36EF-AF8DF38A3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28D87D-D8BE-6F1B-A6C5-55A54AEE6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5AC9-F042-4C97-8801-90023914B676}" type="datetime1">
              <a:rPr lang="en-AU" smtClean="0"/>
              <a:t>6/09/2022</a:t>
            </a:fld>
            <a:endParaRPr lang="en-AU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0A84C4-BC8B-F825-1F0B-79DAE1F49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876FD2-0280-8183-23A5-DBAC84DB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97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6678D3-41CB-CC0F-0DA3-7E49E910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AU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8ECA877-7042-A085-E44F-77464B769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68175A-54C7-4992-F66D-2E56F05ED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E12A34-F544-33DB-635C-31E2B03D6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9282-57AE-4552-A19F-0E856DD4CCAA}" type="datetime1">
              <a:rPr lang="en-AU" smtClean="0"/>
              <a:t>6/09/2022</a:t>
            </a:fld>
            <a:endParaRPr lang="en-AU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F60E81-E87E-A201-1290-2049CE448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5A55D9-FC22-D6D5-BFA8-F09EAF982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92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B3ABB7-0B47-E613-74BB-F251C031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AU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2ABE7D-130A-2F45-BA6D-A5F8FB2BB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A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B71C07-5EFF-01B7-9B23-3033AEC40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EA15-C69A-4B8E-BABE-97CB0A727E7F}" type="datetime1">
              <a:rPr lang="en-AU" smtClean="0"/>
              <a:t>6/09/2022</a:t>
            </a:fld>
            <a:endParaRPr lang="en-A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67B475-61CD-BD24-E5DC-6B9BA0202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2594D6-1C2F-5D3B-903B-2DCA544FE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94982-A7D4-4055-B713-52CDD23D6DAD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108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microsoft.com/office/2007/relationships/hdphoto" Target="../media/hdphoto1.wdp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hyperlink" Target="https://energy.mit.ed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8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4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tif"/><Relationship Id="rId10" Type="http://schemas.openxmlformats.org/officeDocument/2006/relationships/image" Target="../media/image128.png"/><Relationship Id="rId4" Type="http://schemas.openxmlformats.org/officeDocument/2006/relationships/image" Target="../media/image122.tif"/><Relationship Id="rId9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3.png"/><Relationship Id="rId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2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AA2EDD8-5F0B-C9F9-285A-0499EC103F98}"/>
              </a:ext>
            </a:extLst>
          </p:cNvPr>
          <p:cNvSpPr txBox="1"/>
          <p:nvPr/>
        </p:nvSpPr>
        <p:spPr>
          <a:xfrm>
            <a:off x="341745" y="303661"/>
            <a:ext cx="11508509" cy="12516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 Progress on Synchrotron </a:t>
            </a:r>
            <a:r>
              <a:rPr lang="en-AU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AU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adiation </a:t>
            </a:r>
            <a:r>
              <a:rPr lang="en-AU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AU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ased </a:t>
            </a:r>
            <a:r>
              <a:rPr lang="en-AU" sz="36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A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perando</a:t>
            </a:r>
            <a:r>
              <a:rPr lang="en-AU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AU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haracterization of Battery </a:t>
            </a:r>
            <a:r>
              <a:rPr lang="en-AU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AU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aterials at Alba Synchrotron</a:t>
            </a:r>
            <a:endParaRPr lang="es-E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4A4ECD-D2EE-F4C9-980C-E381B4953C40}"/>
              </a:ext>
            </a:extLst>
          </p:cNvPr>
          <p:cNvSpPr txBox="1"/>
          <p:nvPr/>
        </p:nvSpPr>
        <p:spPr>
          <a:xfrm>
            <a:off x="1143817" y="2121643"/>
            <a:ext cx="9762837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Ashley P. </a:t>
            </a:r>
            <a:r>
              <a:rPr lang="en-AU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Black,</a:t>
            </a:r>
            <a:r>
              <a:rPr lang="en-AU" sz="1800" u="sng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Giovanni Agostini,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Carlos Escudero,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François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Fauth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Carlo Marini,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M. Rosa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Palacin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Alexandre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Ponrouch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Laura Simonelli,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Andrea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Sorrentino,</a:t>
            </a:r>
            <a:r>
              <a:rPr lang="en-AU" sz="18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Dino Tonti,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Ibraheem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Yousef </a:t>
            </a:r>
            <a:r>
              <a:rPr lang="en-A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6E2051B-8123-66B7-899B-AED93A8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03" y="4978672"/>
            <a:ext cx="3985739" cy="13751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7C0A540-A4CB-8525-A67D-F4F7235E5F89}"/>
              </a:ext>
            </a:extLst>
          </p:cNvPr>
          <p:cNvSpPr txBox="1"/>
          <p:nvPr/>
        </p:nvSpPr>
        <p:spPr>
          <a:xfrm>
            <a:off x="2692098" y="3213165"/>
            <a:ext cx="703200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_tradnl" sz="16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 </a:t>
            </a:r>
            <a:r>
              <a:rPr lang="es-ES_tradnl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Institut</a:t>
            </a:r>
            <a:r>
              <a:rPr lang="es-ES_tradnl" sz="1600" dirty="0"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 de </a:t>
            </a:r>
            <a:r>
              <a:rPr lang="es-ES_tradnl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Ciència</a:t>
            </a:r>
            <a:r>
              <a:rPr lang="es-ES_tradnl" sz="1600" dirty="0"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 de </a:t>
            </a:r>
            <a:r>
              <a:rPr lang="es-ES_tradnl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Materials</a:t>
            </a:r>
            <a:r>
              <a:rPr lang="es-ES_tradnl" sz="1600" dirty="0"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 de Barcelona (ICMAB-CSIC)</a:t>
            </a:r>
          </a:p>
          <a:p>
            <a:pPr algn="ctr">
              <a:spcBef>
                <a:spcPts val="1200"/>
              </a:spcBef>
            </a:pPr>
            <a:r>
              <a:rPr lang="es-ES_tradnl" sz="1600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b </a:t>
            </a:r>
            <a:r>
              <a:rPr lang="es-ES_tradnl" sz="1600" i="1" dirty="0"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CELLS - ALBA </a:t>
            </a:r>
            <a:r>
              <a:rPr lang="es-ES_tradnl" sz="160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synchrotron</a:t>
            </a:r>
            <a:endParaRPr lang="es-ES_tradnl" sz="1600" i="1" dirty="0">
              <a:solidFill>
                <a:schemeClr val="bg1">
                  <a:lumMod val="50000"/>
                </a:schemeClr>
              </a:solidFill>
              <a:effectLst/>
              <a:latin typeface="Arial" charset="0"/>
            </a:endParaRPr>
          </a:p>
          <a:p>
            <a:pPr algn="ctr">
              <a:spcBef>
                <a:spcPts val="1200"/>
              </a:spcBef>
            </a:pPr>
            <a:r>
              <a:rPr lang="es-ES_tradnl" sz="1600" dirty="0"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ablack@icmab.es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9587923-A26C-8366-B992-FFF4AD419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14" y="4978672"/>
            <a:ext cx="4761240" cy="872455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33D85D31-6441-CB43-F13F-FD08AD53BE0F}"/>
              </a:ext>
            </a:extLst>
          </p:cNvPr>
          <p:cNvGrpSpPr/>
          <p:nvPr/>
        </p:nvGrpSpPr>
        <p:grpSpPr>
          <a:xfrm>
            <a:off x="9347156" y="6003423"/>
            <a:ext cx="2369444" cy="700748"/>
            <a:chOff x="9836143" y="926137"/>
            <a:chExt cx="2369444" cy="700748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A6B89723-D90E-0BFD-BF3F-12730707B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45F5892-FF81-EA21-B4B8-6044721733B3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08F022F-A849-078F-2B1D-B03F8500E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193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5D194F3-79A9-2DF4-B6B4-08C6942E52B7}"/>
              </a:ext>
            </a:extLst>
          </p:cNvPr>
          <p:cNvSpPr txBox="1"/>
          <p:nvPr/>
        </p:nvSpPr>
        <p:spPr>
          <a:xfrm>
            <a:off x="270526" y="281382"/>
            <a:ext cx="1165094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at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CLÆSS: the X-ray absorption and emission spectroscopy beamline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35B49D1-A90B-ED70-0B78-1E81E525E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624" y="1074515"/>
            <a:ext cx="3214854" cy="227413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1448643-9539-DBD5-AD8F-AE6DEA707E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83"/>
          <a:stretch/>
        </p:blipFill>
        <p:spPr>
          <a:xfrm>
            <a:off x="471948" y="1180660"/>
            <a:ext cx="3611607" cy="514148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3D5D0FA-F326-9B67-9903-383286C890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91"/>
          <a:stretch/>
        </p:blipFill>
        <p:spPr>
          <a:xfrm>
            <a:off x="4083555" y="3509354"/>
            <a:ext cx="3438122" cy="268227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72338DB-D21D-7B27-C4DA-42A555330A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1"/>
          <a:stretch/>
        </p:blipFill>
        <p:spPr>
          <a:xfrm>
            <a:off x="7954647" y="1180660"/>
            <a:ext cx="3765405" cy="5141481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36F76DC-2B01-7E7C-2443-A5D98B12E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494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C71EC501-9EBD-6B4E-02AC-8417F9BBE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716" y="1460015"/>
            <a:ext cx="3211536" cy="1903671"/>
          </a:xfrm>
          <a:prstGeom prst="rect">
            <a:avLst/>
          </a:prstGeom>
        </p:spPr>
      </p:pic>
      <p:sp>
        <p:nvSpPr>
          <p:cNvPr id="8" name="Rectangle 90">
            <a:extLst>
              <a:ext uri="{FF2B5EF4-FFF2-40B4-BE49-F238E27FC236}">
                <a16:creationId xmlns:a16="http://schemas.microsoft.com/office/drawing/2014/main" id="{DC639D96-ECDD-DC56-D8C9-BC78E31AA021}"/>
              </a:ext>
            </a:extLst>
          </p:cNvPr>
          <p:cNvSpPr/>
          <p:nvPr/>
        </p:nvSpPr>
        <p:spPr>
          <a:xfrm>
            <a:off x="1193756" y="1080294"/>
            <a:ext cx="292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Fast Data Analyzer (FDA)</a:t>
            </a:r>
          </a:p>
        </p:txBody>
      </p:sp>
      <p:pic>
        <p:nvPicPr>
          <p:cNvPr id="9" name="Picture 4" descr="https://app.cells.es/people-portal-documents/pictures/cmarini.jpg">
            <a:extLst>
              <a:ext uri="{FF2B5EF4-FFF2-40B4-BE49-F238E27FC236}">
                <a16:creationId xmlns:a16="http://schemas.microsoft.com/office/drawing/2014/main" id="{92401245-D3C8-A09D-3AD0-4880346A1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526" y="1080294"/>
            <a:ext cx="923230" cy="1062487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0D578FE-D0BA-9930-635C-7F93EC8A4497}"/>
              </a:ext>
            </a:extLst>
          </p:cNvPr>
          <p:cNvSpPr txBox="1"/>
          <p:nvPr/>
        </p:nvSpPr>
        <p:spPr>
          <a:xfrm>
            <a:off x="270526" y="281382"/>
            <a:ext cx="11518703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development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3" name="Rectangle 90">
            <a:extLst>
              <a:ext uri="{FF2B5EF4-FFF2-40B4-BE49-F238E27FC236}">
                <a16:creationId xmlns:a16="http://schemas.microsoft.com/office/drawing/2014/main" id="{941224AC-AE8F-C2EC-E119-2D3765133768}"/>
              </a:ext>
            </a:extLst>
          </p:cNvPr>
          <p:cNvSpPr/>
          <p:nvPr/>
        </p:nvSpPr>
        <p:spPr>
          <a:xfrm>
            <a:off x="8376109" y="1044435"/>
            <a:ext cx="292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Operando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Ploter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Oplot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146" name="Picture 2" descr="ICMAB - Frontera Beccaria, Carlos [Tenured Scientist - CT]">
            <a:extLst>
              <a:ext uri="{FF2B5EF4-FFF2-40B4-BE49-F238E27FC236}">
                <a16:creationId xmlns:a16="http://schemas.microsoft.com/office/drawing/2014/main" id="{DEB485C9-BADC-EC8D-CEFE-46EA2DD98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11" y="1107141"/>
            <a:ext cx="941293" cy="94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3AFEB9-5BEE-DF2E-481B-1AC2B4B41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903" y="4322987"/>
            <a:ext cx="3642354" cy="23186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DB7B5C3-5754-321F-DA24-FB5171C00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974" y="1568077"/>
            <a:ext cx="3639054" cy="2720893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0AAB5515-6B35-3092-F548-BCAFDFD56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15" y="2456539"/>
            <a:ext cx="743860" cy="7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FA9287B9-CB91-8013-D6AD-3AA24D19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973" y="2674254"/>
            <a:ext cx="743860" cy="7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8D2F7482-5C38-3F26-E815-8A7CBEF405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3972" y="3566721"/>
            <a:ext cx="2002970" cy="1502227"/>
          </a:xfrm>
          <a:prstGeom prst="rect">
            <a:avLst/>
          </a:prstGeom>
        </p:spPr>
      </p:pic>
      <p:pic>
        <p:nvPicPr>
          <p:cNvPr id="16" name="Picture 16" descr="Chart&#10;&#10;Description automatically generated">
            <a:extLst>
              <a:ext uri="{FF2B5EF4-FFF2-40B4-BE49-F238E27FC236}">
                <a16:creationId xmlns:a16="http://schemas.microsoft.com/office/drawing/2014/main" id="{85B78FFE-8670-B2F2-2D9B-594863D7EA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4943" y="3584205"/>
            <a:ext cx="2594317" cy="194573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E2B4804-338B-5D51-5F1B-B826FD200C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15" y="5160516"/>
            <a:ext cx="2035628" cy="146264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27A8D7F-1113-50DB-8C0C-C4D814443412}"/>
              </a:ext>
            </a:extLst>
          </p:cNvPr>
          <p:cNvSpPr txBox="1"/>
          <p:nvPr/>
        </p:nvSpPr>
        <p:spPr>
          <a:xfrm flipH="1">
            <a:off x="8133805" y="5921828"/>
            <a:ext cx="1478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Available at MSPD and NOTOS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233930D-B5C1-DC61-DB86-AB186E586DF0}"/>
              </a:ext>
            </a:extLst>
          </p:cNvPr>
          <p:cNvSpPr txBox="1"/>
          <p:nvPr/>
        </p:nvSpPr>
        <p:spPr>
          <a:xfrm flipH="1">
            <a:off x="230777" y="3439885"/>
            <a:ext cx="1478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Available at CLAESS and NOTOS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9575CC-9971-8C5B-BAD1-DF72FE645223}"/>
              </a:ext>
            </a:extLst>
          </p:cNvPr>
          <p:cNvSpPr txBox="1"/>
          <p:nvPr/>
        </p:nvSpPr>
        <p:spPr>
          <a:xfrm>
            <a:off x="195943" y="2133992"/>
            <a:ext cx="1077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Carlo Marini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28CE890-06DB-0C8C-9F5E-E9B6BF300124}"/>
              </a:ext>
            </a:extLst>
          </p:cNvPr>
          <p:cNvSpPr txBox="1"/>
          <p:nvPr/>
        </p:nvSpPr>
        <p:spPr>
          <a:xfrm>
            <a:off x="7380515" y="2068678"/>
            <a:ext cx="14042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Carlos Frontera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A95530-9911-91D3-507B-C0D8BC33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4995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>
            <a:extLst>
              <a:ext uri="{FF2B5EF4-FFF2-40B4-BE49-F238E27FC236}">
                <a16:creationId xmlns:a16="http://schemas.microsoft.com/office/drawing/2014/main" id="{536C24CF-9365-B0C1-A06E-3489A74EA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7"/>
          <a:stretch/>
        </p:blipFill>
        <p:spPr>
          <a:xfrm>
            <a:off x="2075384" y="1731180"/>
            <a:ext cx="7387030" cy="38938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8598D4-EC61-9E30-1229-AE9E4169EFCE}"/>
              </a:ext>
            </a:extLst>
          </p:cNvPr>
          <p:cNvSpPr txBox="1"/>
          <p:nvPr/>
        </p:nvSpPr>
        <p:spPr>
          <a:xfrm>
            <a:off x="3353078" y="304299"/>
            <a:ext cx="569287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capabilities at Alba Synchrotron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B8A8FC4-95F5-FACC-FD1D-19FF4D7E8A66}"/>
              </a:ext>
            </a:extLst>
          </p:cNvPr>
          <p:cNvSpPr/>
          <p:nvPr/>
        </p:nvSpPr>
        <p:spPr>
          <a:xfrm>
            <a:off x="6395156" y="5096905"/>
            <a:ext cx="1453444" cy="461665"/>
          </a:xfrm>
          <a:prstGeom prst="rect">
            <a:avLst/>
          </a:prstGeom>
          <a:noFill/>
          <a:ln w="142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E3044C-B777-B36F-691F-785E55A21EC2}"/>
              </a:ext>
            </a:extLst>
          </p:cNvPr>
          <p:cNvSpPr txBox="1"/>
          <p:nvPr/>
        </p:nvSpPr>
        <p:spPr>
          <a:xfrm>
            <a:off x="6018993" y="5624075"/>
            <a:ext cx="191911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at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93FF7D-0328-AF60-751E-A420984C0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363" y="5978352"/>
            <a:ext cx="953438" cy="795355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212192-D475-7FA4-F4F5-27AD0252E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8229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F83E84-F1B9-0352-97EA-2A48557A43E7}"/>
              </a:ext>
            </a:extLst>
          </p:cNvPr>
          <p:cNvSpPr txBox="1"/>
          <p:nvPr/>
        </p:nvSpPr>
        <p:spPr>
          <a:xfrm>
            <a:off x="336645" y="99590"/>
            <a:ext cx="508202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PD+XAS at NOTOS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89B34C-B8D8-EBA4-5AEA-A1F36A509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45" y="751526"/>
            <a:ext cx="5727825" cy="3837407"/>
          </a:xfrm>
          <a:prstGeom prst="rect">
            <a:avLst/>
          </a:prstGeom>
        </p:spPr>
      </p:pic>
      <p:graphicFrame>
        <p:nvGraphicFramePr>
          <p:cNvPr id="5" name="Tabla 9">
            <a:extLst>
              <a:ext uri="{FF2B5EF4-FFF2-40B4-BE49-F238E27FC236}">
                <a16:creationId xmlns:a16="http://schemas.microsoft.com/office/drawing/2014/main" id="{81A2BF9B-C0A5-0906-5AB3-64F205736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854429"/>
              </p:ext>
            </p:extLst>
          </p:nvPr>
        </p:nvGraphicFramePr>
        <p:xfrm>
          <a:off x="336644" y="4779204"/>
          <a:ext cx="377251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934">
                  <a:extLst>
                    <a:ext uri="{9D8B030D-6E8A-4147-A177-3AD203B41FA5}">
                      <a16:colId xmlns:a16="http://schemas.microsoft.com/office/drawing/2014/main" val="1880242702"/>
                    </a:ext>
                  </a:extLst>
                </a:gridCol>
                <a:gridCol w="2562577">
                  <a:extLst>
                    <a:ext uri="{9D8B030D-6E8A-4147-A177-3AD203B41FA5}">
                      <a16:colId xmlns:a16="http://schemas.microsoft.com/office/drawing/2014/main" val="223750377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AU" sz="1400" dirty="0"/>
                        <a:t>Technical Specifications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33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Monochromator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DCM (Si 111 and Si 220)</a:t>
                      </a:r>
                      <a:endParaRPr lang="en-A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2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4.9 </a:t>
                      </a:r>
                      <a:r>
                        <a:rPr lang="es-E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s-E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30 </a:t>
                      </a:r>
                      <a:r>
                        <a:rPr lang="es-E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</a:t>
                      </a:r>
                      <a:r>
                        <a:rPr lang="es-E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(&lt;Ti K-Edge)</a:t>
                      </a:r>
                      <a:endParaRPr lang="en-A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20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s-ES" sz="12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s-E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E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</a:t>
                      </a:r>
                      <a:r>
                        <a:rPr lang="es-E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/s</a:t>
                      </a:r>
                      <a:endParaRPr lang="en-A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682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Spot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between 100 µm</a:t>
                      </a:r>
                      <a:r>
                        <a:rPr lang="en-US" sz="12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and 3x1 mm (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HxV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AU" sz="12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627640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7CD2FE11-3C3F-5A2A-1211-4EA04BA05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293" y="1124061"/>
            <a:ext cx="5595939" cy="277706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90E4396-48CB-EA5F-F8BF-194EDD0B0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3244" y="4067490"/>
            <a:ext cx="1842111" cy="245614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E19771D-FA9F-60C8-5585-E171E93D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8"/>
          <a:stretch/>
        </p:blipFill>
        <p:spPr>
          <a:xfrm>
            <a:off x="6829778" y="4141386"/>
            <a:ext cx="2990949" cy="238225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D968F9E-FEEB-7C52-22E4-A7601109D5E8}"/>
              </a:ext>
            </a:extLst>
          </p:cNvPr>
          <p:cNvSpPr txBox="1"/>
          <p:nvPr/>
        </p:nvSpPr>
        <p:spPr>
          <a:xfrm>
            <a:off x="6829778" y="588367"/>
            <a:ext cx="5025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i="1" dirty="0"/>
              <a:t>Operando </a:t>
            </a:r>
            <a:r>
              <a:rPr lang="en-AU" sz="1800" b="1" dirty="0"/>
              <a:t>Cells </a:t>
            </a:r>
            <a:r>
              <a:rPr lang="en-AU" sz="1800" b="1" dirty="0" err="1"/>
              <a:t>Leriche</a:t>
            </a:r>
            <a:r>
              <a:rPr lang="en-AU" sz="1800" b="1" dirty="0"/>
              <a:t> type and 2032 </a:t>
            </a:r>
            <a:r>
              <a:rPr lang="en-AU" sz="1800" b="1" dirty="0" err="1"/>
              <a:t>CoinCells</a:t>
            </a:r>
            <a:endParaRPr lang="en-AU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DBC5B7B-37AC-F3D9-5834-A2DA154D0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2826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F83E84-F1B9-0352-97EA-2A48557A43E7}"/>
              </a:ext>
            </a:extLst>
          </p:cNvPr>
          <p:cNvSpPr txBox="1"/>
          <p:nvPr/>
        </p:nvSpPr>
        <p:spPr>
          <a:xfrm>
            <a:off x="336645" y="99590"/>
            <a:ext cx="508202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PD+XAS at NOTOS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4F93B06-FA78-5C6F-2950-DD337F54A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165" b="70291"/>
          <a:stretch/>
        </p:blipFill>
        <p:spPr>
          <a:xfrm>
            <a:off x="336645" y="788635"/>
            <a:ext cx="1040599" cy="57732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F3FB788-1002-ECC4-238A-6F73D6EF8623}"/>
              </a:ext>
            </a:extLst>
          </p:cNvPr>
          <p:cNvSpPr txBox="1"/>
          <p:nvPr/>
        </p:nvSpPr>
        <p:spPr>
          <a:xfrm>
            <a:off x="336645" y="145222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1" dirty="0"/>
              <a:t>• Lithium Nickel Manganese Cobalt Oxide (NMC111) </a:t>
            </a:r>
          </a:p>
          <a:p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         Active Material </a:t>
            </a:r>
            <a:r>
              <a:rPr lang="es-ES" b="0" i="0" dirty="0" err="1">
                <a:solidFill>
                  <a:srgbClr val="515151"/>
                </a:solidFill>
                <a:effectLst/>
                <a:latin typeface="HelveticaNeue"/>
              </a:rPr>
              <a:t>Loading</a:t>
            </a:r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: 12.9 mg/cm</a:t>
            </a:r>
            <a:r>
              <a:rPr lang="es-ES" b="0" i="0" baseline="30000" dirty="0">
                <a:solidFill>
                  <a:srgbClr val="515151"/>
                </a:solidFill>
                <a:effectLst/>
                <a:latin typeface="HelveticaNeue"/>
              </a:rPr>
              <a:t>2</a:t>
            </a:r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 ± 5%</a:t>
            </a:r>
          </a:p>
          <a:p>
            <a:r>
              <a:rPr lang="es-ES" dirty="0">
                <a:solidFill>
                  <a:srgbClr val="515151"/>
                </a:solidFill>
                <a:latin typeface="HelveticaNeue"/>
              </a:rPr>
              <a:t>        </a:t>
            </a:r>
            <a:r>
              <a:rPr lang="es-ES" dirty="0" err="1">
                <a:solidFill>
                  <a:srgbClr val="515151"/>
                </a:solidFill>
                <a:latin typeface="HelveticaNeue"/>
              </a:rPr>
              <a:t>C</a:t>
            </a:r>
            <a:r>
              <a:rPr lang="es-ES" b="0" i="0" dirty="0" err="1">
                <a:solidFill>
                  <a:srgbClr val="515151"/>
                </a:solidFill>
                <a:effectLst/>
                <a:latin typeface="HelveticaNeue"/>
              </a:rPr>
              <a:t>apacity</a:t>
            </a:r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: ≥ 170 mAh/g (2.5 – 4.1V @0.1C)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C1D9CCA-98CB-F42A-DC31-290CB424D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9" y="2565815"/>
            <a:ext cx="5225404" cy="380160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63CC559-E41E-3AFE-A977-A5465BFAFCF5}"/>
              </a:ext>
            </a:extLst>
          </p:cNvPr>
          <p:cNvSpPr txBox="1"/>
          <p:nvPr/>
        </p:nvSpPr>
        <p:spPr>
          <a:xfrm>
            <a:off x="6333066" y="136595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1" dirty="0"/>
              <a:t>• </a:t>
            </a:r>
            <a:r>
              <a:rPr lang="es-ES" b="1" i="1" dirty="0" err="1">
                <a:effectLst/>
              </a:rPr>
              <a:t>Lithium</a:t>
            </a:r>
            <a:r>
              <a:rPr lang="es-ES" b="1" i="1" dirty="0">
                <a:effectLst/>
              </a:rPr>
              <a:t> </a:t>
            </a:r>
            <a:r>
              <a:rPr lang="es-ES" b="1" i="1" dirty="0" err="1">
                <a:effectLst/>
              </a:rPr>
              <a:t>Iron</a:t>
            </a:r>
            <a:r>
              <a:rPr lang="es-ES" b="1" i="1" dirty="0">
                <a:effectLst/>
              </a:rPr>
              <a:t> </a:t>
            </a:r>
            <a:r>
              <a:rPr lang="es-ES" b="1" i="1" dirty="0" err="1">
                <a:effectLst/>
              </a:rPr>
              <a:t>Phosphate</a:t>
            </a:r>
            <a:r>
              <a:rPr lang="es-ES" b="1" i="1" dirty="0">
                <a:effectLst/>
              </a:rPr>
              <a:t> (LiFePO</a:t>
            </a:r>
            <a:r>
              <a:rPr lang="es-ES" b="1" i="1" baseline="-25000" dirty="0">
                <a:effectLst/>
              </a:rPr>
              <a:t>4</a:t>
            </a:r>
            <a:r>
              <a:rPr lang="es-ES" b="1" i="1" dirty="0">
                <a:effectLst/>
              </a:rPr>
              <a:t>)</a:t>
            </a:r>
            <a:r>
              <a:rPr lang="en-AU" sz="1800" b="1" i="1" dirty="0"/>
              <a:t> </a:t>
            </a:r>
          </a:p>
          <a:p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         Active Material </a:t>
            </a:r>
            <a:r>
              <a:rPr lang="es-ES" b="0" i="0" dirty="0" err="1">
                <a:solidFill>
                  <a:srgbClr val="515151"/>
                </a:solidFill>
                <a:effectLst/>
                <a:latin typeface="HelveticaNeue"/>
              </a:rPr>
              <a:t>Loading</a:t>
            </a:r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: 7.3 mg/cm</a:t>
            </a:r>
            <a:r>
              <a:rPr lang="es-ES" b="0" i="0" baseline="30000" dirty="0">
                <a:solidFill>
                  <a:srgbClr val="515151"/>
                </a:solidFill>
                <a:effectLst/>
                <a:latin typeface="HelveticaNeue"/>
              </a:rPr>
              <a:t>2</a:t>
            </a:r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 ± 5%</a:t>
            </a:r>
          </a:p>
          <a:p>
            <a:r>
              <a:rPr lang="es-ES" dirty="0">
                <a:solidFill>
                  <a:srgbClr val="515151"/>
                </a:solidFill>
                <a:latin typeface="HelveticaNeue"/>
              </a:rPr>
              <a:t>         </a:t>
            </a:r>
            <a:r>
              <a:rPr lang="es-ES" dirty="0" err="1">
                <a:solidFill>
                  <a:srgbClr val="515151"/>
                </a:solidFill>
                <a:latin typeface="HelveticaNeue"/>
              </a:rPr>
              <a:t>C</a:t>
            </a:r>
            <a:r>
              <a:rPr lang="es-ES" b="0" i="0" dirty="0" err="1">
                <a:solidFill>
                  <a:srgbClr val="515151"/>
                </a:solidFill>
                <a:effectLst/>
                <a:latin typeface="HelveticaNeue"/>
              </a:rPr>
              <a:t>apacity</a:t>
            </a:r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: </a:t>
            </a:r>
            <a:r>
              <a:rPr lang="fi-FI" b="0" i="0" dirty="0">
                <a:solidFill>
                  <a:srgbClr val="515151"/>
                </a:solidFill>
                <a:effectLst/>
                <a:latin typeface="HelveticaNeue"/>
              </a:rPr>
              <a:t>≥ 155 mAh/g (2.7 – 4.3V @ 0.1C)</a:t>
            </a:r>
            <a:endParaRPr lang="en-AU" b="1" i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D2D7B55-0DC4-37D3-9965-AB3E0878A5C2}"/>
              </a:ext>
            </a:extLst>
          </p:cNvPr>
          <p:cNvSpPr txBox="1"/>
          <p:nvPr/>
        </p:nvSpPr>
        <p:spPr>
          <a:xfrm>
            <a:off x="3073401" y="892629"/>
            <a:ext cx="7278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1" dirty="0">
                <a:solidFill>
                  <a:schemeClr val="bg1">
                    <a:lumMod val="50000"/>
                  </a:schemeClr>
                </a:solidFill>
              </a:rPr>
              <a:t>Cycled vs Li metal (MTI disc) in LP30 electrolyte ( LiPF</a:t>
            </a:r>
            <a:r>
              <a:rPr lang="en-AU" b="1" i="1" baseline="-25000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AU" b="1" i="1" dirty="0">
                <a:solidFill>
                  <a:schemeClr val="bg1">
                    <a:lumMod val="50000"/>
                  </a:schemeClr>
                </a:solidFill>
              </a:rPr>
              <a:t> in EC:DMC)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A6415330-FA6C-F0FF-7F8D-57D943CEC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981" y="2739000"/>
            <a:ext cx="6885019" cy="36856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892C111-CC80-1060-843D-41BAF537C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9671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F83E84-F1B9-0352-97EA-2A48557A43E7}"/>
              </a:ext>
            </a:extLst>
          </p:cNvPr>
          <p:cNvSpPr txBox="1"/>
          <p:nvPr/>
        </p:nvSpPr>
        <p:spPr>
          <a:xfrm>
            <a:off x="336645" y="99590"/>
            <a:ext cx="508202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PD+XAS at NOTOS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3FB788-1002-ECC4-238A-6F73D6EF8623}"/>
              </a:ext>
            </a:extLst>
          </p:cNvPr>
          <p:cNvSpPr txBox="1"/>
          <p:nvPr/>
        </p:nvSpPr>
        <p:spPr>
          <a:xfrm>
            <a:off x="336645" y="126031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1" dirty="0"/>
              <a:t>• Lithium Nickel Manganese Cobalt Oxide (NMC111) </a:t>
            </a:r>
          </a:p>
          <a:p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         Active Material </a:t>
            </a:r>
            <a:r>
              <a:rPr lang="es-ES" b="0" i="0" dirty="0" err="1">
                <a:solidFill>
                  <a:srgbClr val="515151"/>
                </a:solidFill>
                <a:effectLst/>
                <a:latin typeface="HelveticaNeue"/>
              </a:rPr>
              <a:t>Loading</a:t>
            </a:r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: 12.9 mg/cm</a:t>
            </a:r>
            <a:r>
              <a:rPr lang="es-ES" b="0" i="0" baseline="30000" dirty="0">
                <a:solidFill>
                  <a:srgbClr val="515151"/>
                </a:solidFill>
                <a:effectLst/>
                <a:latin typeface="HelveticaNeue"/>
              </a:rPr>
              <a:t>2</a:t>
            </a:r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 ± 5%</a:t>
            </a:r>
          </a:p>
          <a:p>
            <a:r>
              <a:rPr lang="es-ES" dirty="0">
                <a:solidFill>
                  <a:srgbClr val="515151"/>
                </a:solidFill>
                <a:latin typeface="HelveticaNeue"/>
              </a:rPr>
              <a:t>        </a:t>
            </a:r>
            <a:r>
              <a:rPr lang="es-ES" dirty="0" err="1">
                <a:solidFill>
                  <a:srgbClr val="515151"/>
                </a:solidFill>
                <a:latin typeface="HelveticaNeue"/>
              </a:rPr>
              <a:t>C</a:t>
            </a:r>
            <a:r>
              <a:rPr lang="es-ES" b="0" i="0" dirty="0" err="1">
                <a:solidFill>
                  <a:srgbClr val="515151"/>
                </a:solidFill>
                <a:effectLst/>
                <a:latin typeface="HelveticaNeue"/>
              </a:rPr>
              <a:t>apacity</a:t>
            </a:r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: ≥ 170 mAh/g (2.5 – 4.1V @0.1C)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63CC559-E41E-3AFE-A977-A5465BFAFCF5}"/>
              </a:ext>
            </a:extLst>
          </p:cNvPr>
          <p:cNvSpPr txBox="1"/>
          <p:nvPr/>
        </p:nvSpPr>
        <p:spPr>
          <a:xfrm>
            <a:off x="6333066" y="117404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1" dirty="0"/>
              <a:t>• </a:t>
            </a:r>
            <a:r>
              <a:rPr lang="es-ES" b="1" i="1" dirty="0" err="1">
                <a:effectLst/>
              </a:rPr>
              <a:t>Lithium</a:t>
            </a:r>
            <a:r>
              <a:rPr lang="es-ES" b="1" i="1" dirty="0">
                <a:effectLst/>
              </a:rPr>
              <a:t> </a:t>
            </a:r>
            <a:r>
              <a:rPr lang="es-ES" b="1" i="1" dirty="0" err="1">
                <a:effectLst/>
              </a:rPr>
              <a:t>Iron</a:t>
            </a:r>
            <a:r>
              <a:rPr lang="es-ES" b="1" i="1" dirty="0">
                <a:effectLst/>
              </a:rPr>
              <a:t> </a:t>
            </a:r>
            <a:r>
              <a:rPr lang="es-ES" b="1" i="1" dirty="0" err="1">
                <a:effectLst/>
              </a:rPr>
              <a:t>Phosphate</a:t>
            </a:r>
            <a:r>
              <a:rPr lang="es-ES" b="1" i="1" dirty="0">
                <a:effectLst/>
              </a:rPr>
              <a:t> (LiFePO</a:t>
            </a:r>
            <a:r>
              <a:rPr lang="es-ES" b="1" i="1" baseline="-25000" dirty="0">
                <a:effectLst/>
              </a:rPr>
              <a:t>4</a:t>
            </a:r>
            <a:r>
              <a:rPr lang="es-ES" b="1" i="1" dirty="0">
                <a:effectLst/>
              </a:rPr>
              <a:t>)</a:t>
            </a:r>
            <a:r>
              <a:rPr lang="en-AU" sz="1800" b="1" i="1" dirty="0"/>
              <a:t> </a:t>
            </a:r>
          </a:p>
          <a:p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         Active Material </a:t>
            </a:r>
            <a:r>
              <a:rPr lang="es-ES" b="0" i="0" dirty="0" err="1">
                <a:solidFill>
                  <a:srgbClr val="515151"/>
                </a:solidFill>
                <a:effectLst/>
                <a:latin typeface="HelveticaNeue"/>
              </a:rPr>
              <a:t>Loading</a:t>
            </a:r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: 7.3 mg/cm</a:t>
            </a:r>
            <a:r>
              <a:rPr lang="es-ES" b="0" i="0" baseline="30000" dirty="0">
                <a:solidFill>
                  <a:srgbClr val="515151"/>
                </a:solidFill>
                <a:effectLst/>
                <a:latin typeface="HelveticaNeue"/>
              </a:rPr>
              <a:t>2</a:t>
            </a:r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 ± 5%</a:t>
            </a:r>
          </a:p>
          <a:p>
            <a:r>
              <a:rPr lang="es-ES" dirty="0">
                <a:solidFill>
                  <a:srgbClr val="515151"/>
                </a:solidFill>
                <a:latin typeface="HelveticaNeue"/>
              </a:rPr>
              <a:t>         </a:t>
            </a:r>
            <a:r>
              <a:rPr lang="es-ES" dirty="0" err="1">
                <a:solidFill>
                  <a:srgbClr val="515151"/>
                </a:solidFill>
                <a:latin typeface="HelveticaNeue"/>
              </a:rPr>
              <a:t>C</a:t>
            </a:r>
            <a:r>
              <a:rPr lang="es-ES" b="0" i="0" dirty="0" err="1">
                <a:solidFill>
                  <a:srgbClr val="515151"/>
                </a:solidFill>
                <a:effectLst/>
                <a:latin typeface="HelveticaNeue"/>
              </a:rPr>
              <a:t>apacity</a:t>
            </a:r>
            <a:r>
              <a:rPr lang="es-ES" b="0" i="0" dirty="0">
                <a:solidFill>
                  <a:srgbClr val="515151"/>
                </a:solidFill>
                <a:effectLst/>
                <a:latin typeface="HelveticaNeue"/>
              </a:rPr>
              <a:t>: </a:t>
            </a:r>
            <a:r>
              <a:rPr lang="fi-FI" b="0" i="0" dirty="0">
                <a:solidFill>
                  <a:srgbClr val="515151"/>
                </a:solidFill>
                <a:effectLst/>
                <a:latin typeface="HelveticaNeue"/>
              </a:rPr>
              <a:t>≥ 155 mAh/g (2.7 – 4.3V @ 0.1C)</a:t>
            </a:r>
            <a:endParaRPr lang="en-AU" b="1" i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D2D7B55-0DC4-37D3-9965-AB3E0878A5C2}"/>
              </a:ext>
            </a:extLst>
          </p:cNvPr>
          <p:cNvSpPr txBox="1"/>
          <p:nvPr/>
        </p:nvSpPr>
        <p:spPr>
          <a:xfrm>
            <a:off x="3468512" y="637407"/>
            <a:ext cx="7278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1" dirty="0">
                <a:solidFill>
                  <a:schemeClr val="bg1">
                    <a:lumMod val="50000"/>
                  </a:schemeClr>
                </a:solidFill>
              </a:rPr>
              <a:t>Cycled vs Li metal (MTI disc) in LP30 electrolyte ( LiPF</a:t>
            </a:r>
            <a:r>
              <a:rPr lang="en-AU" b="1" i="1" baseline="-25000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AU" b="1" i="1" dirty="0">
                <a:solidFill>
                  <a:schemeClr val="bg1">
                    <a:lumMod val="50000"/>
                  </a:schemeClr>
                </a:solidFill>
              </a:rPr>
              <a:t> in EC:DMC)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61F9DC7-BD4F-2A8C-89AB-C30C8A24DA89}"/>
              </a:ext>
            </a:extLst>
          </p:cNvPr>
          <p:cNvGrpSpPr/>
          <p:nvPr/>
        </p:nvGrpSpPr>
        <p:grpSpPr>
          <a:xfrm>
            <a:off x="7385626" y="2212205"/>
            <a:ext cx="4806374" cy="3080283"/>
            <a:chOff x="7212655" y="2885088"/>
            <a:chExt cx="4806374" cy="308028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49981514-127F-982D-31B4-2218A8FB4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2655" y="3042100"/>
              <a:ext cx="3797186" cy="2923271"/>
            </a:xfrm>
            <a:prstGeom prst="rect">
              <a:avLst/>
            </a:prstGeom>
          </p:spPr>
        </p:pic>
        <p:pic>
          <p:nvPicPr>
            <p:cNvPr id="4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DD598E79-FC69-AB24-77F7-109468946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135"/>
            <a:stretch/>
          </p:blipFill>
          <p:spPr>
            <a:xfrm>
              <a:off x="10817321" y="2885088"/>
              <a:ext cx="1201708" cy="3080283"/>
            </a:xfrm>
            <a:prstGeom prst="rect">
              <a:avLst/>
            </a:prstGeom>
          </p:spPr>
        </p:pic>
      </p:grpSp>
      <p:pic>
        <p:nvPicPr>
          <p:cNvPr id="7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1412A32D-1C78-51C0-C8A1-6591AFAA1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331" y="2132800"/>
            <a:ext cx="4572000" cy="3291840"/>
          </a:xfrm>
          <a:prstGeom prst="rect">
            <a:avLst/>
          </a:prstGeom>
        </p:spPr>
      </p:pic>
      <p:pic>
        <p:nvPicPr>
          <p:cNvPr id="11" name="Picture 8" descr="Chart&#10;&#10;Description automatically generated">
            <a:extLst>
              <a:ext uri="{FF2B5EF4-FFF2-40B4-BE49-F238E27FC236}">
                <a16:creationId xmlns:a16="http://schemas.microsoft.com/office/drawing/2014/main" id="{5D00B8E5-04C9-F658-D31C-77FFD3705F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8" r="25249"/>
          <a:stretch/>
        </p:blipFill>
        <p:spPr>
          <a:xfrm>
            <a:off x="0" y="2106427"/>
            <a:ext cx="3163036" cy="329184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4C46B25-7FBF-E9F9-554B-9F2106183E39}"/>
              </a:ext>
            </a:extLst>
          </p:cNvPr>
          <p:cNvSpPr txBox="1"/>
          <p:nvPr/>
        </p:nvSpPr>
        <p:spPr>
          <a:xfrm>
            <a:off x="351092" y="4451420"/>
            <a:ext cx="105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Point A PD (1min) 11KeV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F6DC71-9C98-88D3-D537-D000C93FB1E6}"/>
              </a:ext>
            </a:extLst>
          </p:cNvPr>
          <p:cNvSpPr txBox="1"/>
          <p:nvPr/>
        </p:nvSpPr>
        <p:spPr>
          <a:xfrm>
            <a:off x="3566337" y="4451419"/>
            <a:ext cx="1346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Point B PD+XAS (318s) Ni K-edge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3622ADB-5555-94F0-3DCF-4D0C73BC2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205" y="5729051"/>
            <a:ext cx="1268625" cy="87505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5340FEE-FF97-59A2-9789-5C5A9FCDC8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630" b="39748"/>
          <a:stretch/>
        </p:blipFill>
        <p:spPr>
          <a:xfrm>
            <a:off x="2298758" y="5635848"/>
            <a:ext cx="3456624" cy="112256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091FF5F-3517-B162-730A-4A0675CED5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01" t="8013" r="68470" b="24216"/>
          <a:stretch/>
        </p:blipFill>
        <p:spPr>
          <a:xfrm>
            <a:off x="6333466" y="5649110"/>
            <a:ext cx="837894" cy="103494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0FB48C0-7843-A9A6-305D-AFD33DA4E5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7695"/>
          <a:stretch/>
        </p:blipFill>
        <p:spPr>
          <a:xfrm>
            <a:off x="7229025" y="5391445"/>
            <a:ext cx="1818779" cy="146655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F33FB6A0-9433-78CF-6D22-DE7BB73FA686}"/>
              </a:ext>
            </a:extLst>
          </p:cNvPr>
          <p:cNvSpPr txBox="1"/>
          <p:nvPr/>
        </p:nvSpPr>
        <p:spPr>
          <a:xfrm flipH="1">
            <a:off x="9173804" y="5528905"/>
            <a:ext cx="314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/>
              <a:t>Beam Inhibition, reversible, independent of cell geometry, time and energy dependent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C7C0C4-4624-3EDA-7B97-E1DA0179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9773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6879230-1F80-B383-6DF2-B6E1B3BC8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/>
          <a:stretch/>
        </p:blipFill>
        <p:spPr>
          <a:xfrm>
            <a:off x="3481137" y="1061671"/>
            <a:ext cx="3579693" cy="269879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1DCE770-93ED-C9B7-29B2-50405C747F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" r="7048"/>
          <a:stretch/>
        </p:blipFill>
        <p:spPr>
          <a:xfrm>
            <a:off x="3400926" y="3808996"/>
            <a:ext cx="3388921" cy="27455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5DAADE3-6448-7652-601C-5D9E4B3D94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/>
          <a:stretch/>
        </p:blipFill>
        <p:spPr>
          <a:xfrm>
            <a:off x="5991749" y="1051251"/>
            <a:ext cx="3594561" cy="26987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D485DE7-29B9-B761-12F6-63500E5A48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r="6364"/>
          <a:stretch/>
        </p:blipFill>
        <p:spPr>
          <a:xfrm>
            <a:off x="5991749" y="3818021"/>
            <a:ext cx="3432060" cy="278053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8465BCA-8BFC-6E7F-4AAF-8305B4C2B7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/>
          <a:stretch/>
        </p:blipFill>
        <p:spPr>
          <a:xfrm>
            <a:off x="8555980" y="1042276"/>
            <a:ext cx="3594561" cy="269424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2843E50-6DAC-BC61-4FDE-C96BE13308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"/>
          <a:stretch/>
        </p:blipFill>
        <p:spPr>
          <a:xfrm>
            <a:off x="8555980" y="3880931"/>
            <a:ext cx="3596818" cy="269424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CC4E49A-2B89-45BB-9A31-B556F5D6D3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r="7995"/>
          <a:stretch/>
        </p:blipFill>
        <p:spPr>
          <a:xfrm>
            <a:off x="28285" y="3765021"/>
            <a:ext cx="3401486" cy="27895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6AB5039-6091-787D-6667-B3784FC27E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7699"/>
          <a:stretch/>
        </p:blipFill>
        <p:spPr>
          <a:xfrm>
            <a:off x="-559" y="1061671"/>
            <a:ext cx="3401485" cy="2756350"/>
          </a:xfrm>
          <a:prstGeom prst="rect">
            <a:avLst/>
          </a:prstGeom>
        </p:spPr>
      </p:pic>
      <p:pic>
        <p:nvPicPr>
          <p:cNvPr id="1028" name="Picture 4" descr="Resultado de imagen de emoticono ok">
            <a:extLst>
              <a:ext uri="{FF2B5EF4-FFF2-40B4-BE49-F238E27FC236}">
                <a16:creationId xmlns:a16="http://schemas.microsoft.com/office/drawing/2014/main" id="{042F3375-2BA0-67EE-8459-F45E445E5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26" b="95968" l="3109" r="94819">
                        <a14:foregroundMark x1="29016" y1="52419" x2="29016" y2="52419"/>
                        <a14:foregroundMark x1="25389" y1="56452" x2="25389" y2="56452"/>
                        <a14:foregroundMark x1="27979" y1="42742" x2="27979" y2="42742"/>
                        <a14:foregroundMark x1="14508" y1="62097" x2="14508" y2="62097"/>
                        <a14:foregroundMark x1="7254" y1="49194" x2="7254" y2="49194"/>
                        <a14:foregroundMark x1="9845" y1="70161" x2="9845" y2="70161"/>
                        <a14:foregroundMark x1="12953" y1="79839" x2="12953" y2="79839"/>
                        <a14:foregroundMark x1="36788" y1="80645" x2="36788" y2="80645"/>
                        <a14:foregroundMark x1="61140" y1="78226" x2="61140" y2="78226"/>
                        <a14:foregroundMark x1="57513" y1="80645" x2="57513" y2="80645"/>
                        <a14:foregroundMark x1="73057" y1="73387" x2="73057" y2="73387"/>
                        <a14:foregroundMark x1="73057" y1="52419" x2="73057" y2="52419"/>
                        <a14:foregroundMark x1="69430" y1="32258" x2="69430" y2="32258"/>
                        <a14:foregroundMark x1="79793" y1="37097" x2="79793" y2="37097"/>
                        <a14:foregroundMark x1="79793" y1="42742" x2="79793" y2="42742"/>
                        <a14:foregroundMark x1="94819" y1="50000" x2="94819" y2="50000"/>
                        <a14:foregroundMark x1="84974" y1="6452" x2="84974" y2="6452"/>
                        <a14:foregroundMark x1="58031" y1="91935" x2="58031" y2="91935"/>
                        <a14:foregroundMark x1="49741" y1="95968" x2="49741" y2="95968"/>
                        <a14:foregroundMark x1="6736" y1="70968" x2="6736" y2="70968"/>
                        <a14:foregroundMark x1="3109" y1="50806" x2="3109" y2="50806"/>
                        <a14:foregroundMark x1="37306" y1="8871" x2="37306" y2="8871"/>
                        <a14:foregroundMark x1="52332" y1="3226" x2="52332" y2="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47" y="5735052"/>
            <a:ext cx="618255" cy="39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4CF977A8-DC55-373A-4573-428D4AE8D1CF}"/>
              </a:ext>
            </a:extLst>
          </p:cNvPr>
          <p:cNvSpPr txBox="1"/>
          <p:nvPr/>
        </p:nvSpPr>
        <p:spPr>
          <a:xfrm>
            <a:off x="351874" y="4187353"/>
            <a:ext cx="830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EXAFS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70%</a:t>
            </a:r>
            <a:endParaRPr lang="en-AU" sz="14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BE51DF1-6122-401C-5D08-233FC514C484}"/>
              </a:ext>
            </a:extLst>
          </p:cNvPr>
          <p:cNvSpPr txBox="1"/>
          <p:nvPr/>
        </p:nvSpPr>
        <p:spPr>
          <a:xfrm>
            <a:off x="3666572" y="4163700"/>
            <a:ext cx="830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EXAFS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90%</a:t>
            </a:r>
            <a:endParaRPr lang="en-AU" sz="1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817423A-6362-AB2E-2E0F-3AAD2525F06A}"/>
              </a:ext>
            </a:extLst>
          </p:cNvPr>
          <p:cNvSpPr txBox="1"/>
          <p:nvPr/>
        </p:nvSpPr>
        <p:spPr>
          <a:xfrm>
            <a:off x="6276850" y="4190918"/>
            <a:ext cx="830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XANES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70%</a:t>
            </a:r>
            <a:endParaRPr lang="en-AU" sz="14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7F66EBE-3BE5-410C-5C02-E6D3BACD03E3}"/>
              </a:ext>
            </a:extLst>
          </p:cNvPr>
          <p:cNvSpPr txBox="1"/>
          <p:nvPr/>
        </p:nvSpPr>
        <p:spPr>
          <a:xfrm>
            <a:off x="8841081" y="4199804"/>
            <a:ext cx="830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XANES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90%</a:t>
            </a:r>
            <a:endParaRPr lang="en-AU" sz="1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390E26A-7274-C019-3AC9-6BB5E43ACDCA}"/>
              </a:ext>
            </a:extLst>
          </p:cNvPr>
          <p:cNvSpPr txBox="1"/>
          <p:nvPr/>
        </p:nvSpPr>
        <p:spPr>
          <a:xfrm>
            <a:off x="336645" y="99590"/>
            <a:ext cx="508202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PD+XAS at NOTOS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BCF773-0ABE-9C19-9DB2-0D1AC2587C8F}"/>
              </a:ext>
            </a:extLst>
          </p:cNvPr>
          <p:cNvSpPr txBox="1"/>
          <p:nvPr/>
        </p:nvSpPr>
        <p:spPr>
          <a:xfrm>
            <a:off x="1576914" y="6437890"/>
            <a:ext cx="3432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B(1min PD + EXAFS Ni (3min))</a:t>
            </a:r>
            <a:endParaRPr lang="en-AU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BBD177A-76BD-E0B4-461E-1031E2C36C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456" y="590689"/>
            <a:ext cx="830180" cy="5726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F8D02A1-828F-77EE-F179-8922046D21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7929" y="629643"/>
            <a:ext cx="830180" cy="57263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4761183-235D-BAEA-455C-BEFF8A0D5E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3304" y="629643"/>
            <a:ext cx="830180" cy="57263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0684C4C-A028-7E42-CB42-092B36785C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85301" y="668484"/>
            <a:ext cx="830180" cy="572632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C8D63970-96CC-F000-DD36-EA3975C16835}"/>
              </a:ext>
            </a:extLst>
          </p:cNvPr>
          <p:cNvSpPr txBox="1"/>
          <p:nvPr/>
        </p:nvSpPr>
        <p:spPr>
          <a:xfrm>
            <a:off x="7251491" y="6437890"/>
            <a:ext cx="3388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B(1min PD + XANES Ni (</a:t>
            </a:r>
            <a:r>
              <a:rPr lang="en-GB" sz="1800" b="1" dirty="0">
                <a:ea typeface="+mn-lt"/>
                <a:cs typeface="+mn-lt"/>
              </a:rPr>
              <a:t>68s</a:t>
            </a:r>
            <a:r>
              <a:rPr lang="en-US" sz="1800" b="1" dirty="0"/>
              <a:t>)) </a:t>
            </a:r>
            <a:endParaRPr lang="en-AU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E663DD0-7FD1-01ED-646D-887883E9BE00}"/>
              </a:ext>
            </a:extLst>
          </p:cNvPr>
          <p:cNvSpPr txBox="1"/>
          <p:nvPr/>
        </p:nvSpPr>
        <p:spPr>
          <a:xfrm>
            <a:off x="1930285" y="756054"/>
            <a:ext cx="2361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A(1minPD+1min Rest)</a:t>
            </a:r>
            <a:endParaRPr lang="en-AU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2A78CC1-851E-FC0A-8E46-9C66357AD63D}"/>
              </a:ext>
            </a:extLst>
          </p:cNvPr>
          <p:cNvSpPr txBox="1"/>
          <p:nvPr/>
        </p:nvSpPr>
        <p:spPr>
          <a:xfrm>
            <a:off x="7505477" y="707007"/>
            <a:ext cx="2361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A(1minPD+1min Rest)</a:t>
            </a:r>
            <a:endParaRPr lang="en-AU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5ED6C0B-86F6-C4F0-510A-712A44990645}"/>
              </a:ext>
            </a:extLst>
          </p:cNvPr>
          <p:cNvSpPr txBox="1"/>
          <p:nvPr/>
        </p:nvSpPr>
        <p:spPr>
          <a:xfrm>
            <a:off x="6054541" y="1008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>
                    <a:lumMod val="50000"/>
                  </a:schemeClr>
                </a:solidFill>
              </a:rPr>
              <a:t>At1=  70%  (100um Al) vs At2= 90% (250um Al)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38B7DB3-AA8D-7D65-E9B7-90C5DD31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2196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F06D0F-0435-CAA6-E6A2-22AAEDB3D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21" y="3936419"/>
            <a:ext cx="3213349" cy="27978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D807CF-1784-5D99-AF48-B3946604C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r="5505"/>
          <a:stretch/>
        </p:blipFill>
        <p:spPr>
          <a:xfrm>
            <a:off x="3209624" y="1377243"/>
            <a:ext cx="2886376" cy="24778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4E934F-3405-332A-AF3B-C70692EED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0" y="3936419"/>
            <a:ext cx="3107501" cy="272296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29D3E36-8820-F5AE-1238-93B6032479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 r="5962"/>
          <a:stretch/>
        </p:blipFill>
        <p:spPr>
          <a:xfrm>
            <a:off x="35719" y="1377244"/>
            <a:ext cx="3066102" cy="247781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285B6C18-3BB4-EAF0-098A-255C8B5ADB3C}"/>
              </a:ext>
            </a:extLst>
          </p:cNvPr>
          <p:cNvSpPr txBox="1"/>
          <p:nvPr/>
        </p:nvSpPr>
        <p:spPr>
          <a:xfrm>
            <a:off x="35719" y="926546"/>
            <a:ext cx="6217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At1 70% A(1minPD+1min Rest) + B(1min PD + EXAFS Ni (3min))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B2CCF1A-3020-B30F-22DA-5D8C61DF655D}"/>
              </a:ext>
            </a:extLst>
          </p:cNvPr>
          <p:cNvSpPr txBox="1"/>
          <p:nvPr/>
        </p:nvSpPr>
        <p:spPr>
          <a:xfrm>
            <a:off x="336645" y="99590"/>
            <a:ext cx="508202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PD+XAS at NOTOS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A3A62E-59CA-42FA-6CEA-D1C2523CD85A}"/>
              </a:ext>
            </a:extLst>
          </p:cNvPr>
          <p:cNvSpPr txBox="1"/>
          <p:nvPr/>
        </p:nvSpPr>
        <p:spPr>
          <a:xfrm>
            <a:off x="6096000" y="926546"/>
            <a:ext cx="6217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At2 90% A(1minPD+1min Rest) + B(1min PD + EXAFS Ni (3min))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66773C2-62E1-1598-6C1A-D02618B5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7" r="5895"/>
          <a:stretch/>
        </p:blipFill>
        <p:spPr>
          <a:xfrm>
            <a:off x="6309721" y="1388533"/>
            <a:ext cx="2815063" cy="25072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C218E2E-597E-00E7-208A-1B96FB407E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" r="6128"/>
          <a:stretch/>
        </p:blipFill>
        <p:spPr>
          <a:xfrm>
            <a:off x="6320551" y="4210756"/>
            <a:ext cx="2850888" cy="25072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EDFBF03-374A-5AE1-B1F7-86139BE6CD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r="7977"/>
          <a:stretch/>
        </p:blipFill>
        <p:spPr>
          <a:xfrm>
            <a:off x="9086334" y="1377244"/>
            <a:ext cx="2972306" cy="25591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6B855C4-5983-4E73-907E-85CF02B5BE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8" r="8970"/>
          <a:stretch/>
        </p:blipFill>
        <p:spPr>
          <a:xfrm>
            <a:off x="9147043" y="4210756"/>
            <a:ext cx="2899056" cy="2448624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799B08E-6DA6-3D8A-7DE0-CEEA5971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7591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F83E84-F1B9-0352-97EA-2A48557A43E7}"/>
              </a:ext>
            </a:extLst>
          </p:cNvPr>
          <p:cNvSpPr txBox="1"/>
          <p:nvPr/>
        </p:nvSpPr>
        <p:spPr>
          <a:xfrm>
            <a:off x="336645" y="99590"/>
            <a:ext cx="508202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PD+XAS at NOTOS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90A57C6-18F2-DD7E-67B5-99A28B7DA702}"/>
              </a:ext>
            </a:extLst>
          </p:cNvPr>
          <p:cNvSpPr txBox="1"/>
          <p:nvPr/>
        </p:nvSpPr>
        <p:spPr>
          <a:xfrm>
            <a:off x="870255" y="996246"/>
            <a:ext cx="5082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/>
              <a:t>Beam induced  inhibition mechanisms</a:t>
            </a:r>
            <a:endParaRPr lang="en-AU" sz="2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DF3B33E-C66F-CD97-EAC4-9B610CE31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58" y="1643733"/>
            <a:ext cx="2778841" cy="35705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662B4AD-7F72-1B86-16E4-32D4077F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233" y="1747186"/>
            <a:ext cx="2738767" cy="343321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D6D0102-91EA-3857-BF32-8FE6AA933D25}"/>
              </a:ext>
            </a:extLst>
          </p:cNvPr>
          <p:cNvSpPr txBox="1"/>
          <p:nvPr/>
        </p:nvSpPr>
        <p:spPr>
          <a:xfrm flipH="1">
            <a:off x="248917" y="5180400"/>
            <a:ext cx="5553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dirty="0"/>
              <a:t>Gasification of the electrolyte dyes out the electrolyte at the measurement spot preventing from electrochemical reaction to occur </a:t>
            </a:r>
          </a:p>
          <a:p>
            <a:pPr algn="just"/>
            <a:endParaRPr lang="en-AU" dirty="0"/>
          </a:p>
          <a:p>
            <a:pPr algn="just"/>
            <a:r>
              <a:rPr lang="en-AU" dirty="0" err="1"/>
              <a:t>Ar</a:t>
            </a:r>
            <a:r>
              <a:rPr lang="en-AU" dirty="0"/>
              <a:t> (g), CO</a:t>
            </a:r>
            <a:r>
              <a:rPr lang="en-AU" baseline="-25000" dirty="0"/>
              <a:t>2</a:t>
            </a:r>
            <a:r>
              <a:rPr lang="en-AU" dirty="0"/>
              <a:t> from electrolyte decomposition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E522D1-E230-7626-8E1C-E1ADDB5DAC45}"/>
              </a:ext>
            </a:extLst>
          </p:cNvPr>
          <p:cNvSpPr txBox="1"/>
          <p:nvPr/>
        </p:nvSpPr>
        <p:spPr>
          <a:xfrm>
            <a:off x="6995520" y="773293"/>
            <a:ext cx="4947563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accent6">
                    <a:lumMod val="75000"/>
                  </a:schemeClr>
                </a:solidFill>
              </a:rPr>
              <a:t>Main Factors </a:t>
            </a:r>
          </a:p>
          <a:p>
            <a:pPr algn="ctr"/>
            <a:endParaRPr lang="en-AU" sz="24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A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Photon Energy (Near edge)</a:t>
            </a:r>
          </a:p>
          <a:p>
            <a:r>
              <a:rPr lang="en-A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Photon Flux</a:t>
            </a:r>
          </a:p>
          <a:p>
            <a:r>
              <a:rPr lang="en-A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Exposure Time/Rest Time</a:t>
            </a:r>
          </a:p>
          <a:p>
            <a:r>
              <a:rPr lang="en-A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Number of Points (2-3)</a:t>
            </a:r>
          </a:p>
          <a:p>
            <a:r>
              <a:rPr lang="en-A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Spot size (Focus)</a:t>
            </a:r>
          </a:p>
          <a:p>
            <a:endParaRPr lang="en-A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AU" b="1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• </a:t>
            </a:r>
            <a:r>
              <a:rPr lang="en-A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</a:t>
            </a:r>
            <a:r>
              <a:rPr lang="en-AU" b="1" noProof="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orosity</a:t>
            </a:r>
            <a:endParaRPr lang="en-AU" b="1" noProof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AU" b="1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• Stack pressure/rigidity</a:t>
            </a:r>
          </a:p>
          <a:p>
            <a:r>
              <a:rPr lang="en-AU" b="1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• Electrode wettability</a:t>
            </a:r>
            <a:endParaRPr lang="en-A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AU" b="1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• Electrolyte/electrode ratio</a:t>
            </a:r>
          </a:p>
          <a:p>
            <a:r>
              <a:rPr lang="en-AU" b="1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• Electrolyte viscosity and volatility</a:t>
            </a:r>
          </a:p>
          <a:p>
            <a:endParaRPr lang="en-AU" b="1" noProof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AU" b="1" noProof="0" dirty="0">
                <a:solidFill>
                  <a:schemeClr val="bg1">
                    <a:lumMod val="50000"/>
                  </a:schemeClr>
                </a:solidFill>
              </a:rPr>
              <a:t>• Particle size ( nano, micro, </a:t>
            </a:r>
            <a:r>
              <a:rPr lang="en-AU" b="1" noProof="0" dirty="0" err="1">
                <a:solidFill>
                  <a:schemeClr val="bg1">
                    <a:lumMod val="50000"/>
                  </a:schemeClr>
                </a:solidFill>
              </a:rPr>
              <a:t>meso</a:t>
            </a:r>
            <a:r>
              <a:rPr lang="en-AU" b="1" noProof="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AU" b="1" noProof="0" dirty="0">
                <a:solidFill>
                  <a:schemeClr val="bg1">
                    <a:lumMod val="50000"/>
                  </a:schemeClr>
                </a:solidFill>
              </a:rPr>
              <a:t>• Stability (Structural, thermal, electrochemical)</a:t>
            </a:r>
          </a:p>
          <a:p>
            <a:r>
              <a:rPr lang="en-AU" b="1" noProof="0" dirty="0">
                <a:solidFill>
                  <a:schemeClr val="bg1">
                    <a:lumMod val="50000"/>
                  </a:schemeClr>
                </a:solidFill>
              </a:rPr>
              <a:t>• Composition and Solubility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B3C505E-FBEE-C725-7955-F13F24E25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0425" y="10886"/>
            <a:ext cx="1871575" cy="55329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236015B-E5C5-5EAC-3AC6-2E4FAA3A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0269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>
            <a:extLst>
              <a:ext uri="{FF2B5EF4-FFF2-40B4-BE49-F238E27FC236}">
                <a16:creationId xmlns:a16="http://schemas.microsoft.com/office/drawing/2014/main" id="{536C24CF-9365-B0C1-A06E-3489A74EA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7"/>
          <a:stretch/>
        </p:blipFill>
        <p:spPr>
          <a:xfrm>
            <a:off x="2506001" y="2209344"/>
            <a:ext cx="7387030" cy="38938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8598D4-EC61-9E30-1229-AE9E4169EFCE}"/>
              </a:ext>
            </a:extLst>
          </p:cNvPr>
          <p:cNvSpPr txBox="1"/>
          <p:nvPr/>
        </p:nvSpPr>
        <p:spPr>
          <a:xfrm>
            <a:off x="3353078" y="304299"/>
            <a:ext cx="569287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capabilities at Alba Synchrotron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8C07754-91DA-4B3F-A441-FD1CC425C6D7}"/>
              </a:ext>
            </a:extLst>
          </p:cNvPr>
          <p:cNvSpPr/>
          <p:nvPr/>
        </p:nvSpPr>
        <p:spPr>
          <a:xfrm>
            <a:off x="4567591" y="2123491"/>
            <a:ext cx="1569156" cy="461665"/>
          </a:xfrm>
          <a:prstGeom prst="rect">
            <a:avLst/>
          </a:prstGeom>
          <a:noFill/>
          <a:ln w="142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D6A128-1BB0-B264-E50D-900682817655}"/>
              </a:ext>
            </a:extLst>
          </p:cNvPr>
          <p:cNvSpPr txBox="1"/>
          <p:nvPr/>
        </p:nvSpPr>
        <p:spPr>
          <a:xfrm>
            <a:off x="4030009" y="1607677"/>
            <a:ext cx="274292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at MIRAS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CD8B393-A7BA-2ABF-273D-4C638649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363" y="5978352"/>
            <a:ext cx="953438" cy="795355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5F0C0E-331A-9D4E-03A5-ABABB7E87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716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carbonization of the Built Environment Working Group">
            <a:extLst>
              <a:ext uri="{FF2B5EF4-FFF2-40B4-BE49-F238E27FC236}">
                <a16:creationId xmlns:a16="http://schemas.microsoft.com/office/drawing/2014/main" id="{F8236EAF-595F-202B-CA0A-2ABA3F4C3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6"/>
          <a:stretch/>
        </p:blipFill>
        <p:spPr bwMode="auto">
          <a:xfrm>
            <a:off x="266099" y="652079"/>
            <a:ext cx="7344698" cy="184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FE32CD5-8085-07E9-C872-879D2ADF1153}"/>
              </a:ext>
            </a:extLst>
          </p:cNvPr>
          <p:cNvSpPr txBox="1"/>
          <p:nvPr/>
        </p:nvSpPr>
        <p:spPr>
          <a:xfrm>
            <a:off x="371292" y="2733271"/>
            <a:ext cx="6229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i="1" dirty="0"/>
              <a:t>Next generation Li Battery and beyond…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44266B-66F9-C0C8-7FAC-C7119F97ECC9}"/>
              </a:ext>
            </a:extLst>
          </p:cNvPr>
          <p:cNvSpPr txBox="1"/>
          <p:nvPr/>
        </p:nvSpPr>
        <p:spPr>
          <a:xfrm>
            <a:off x="371292" y="182513"/>
            <a:ext cx="7912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i="1" dirty="0"/>
              <a:t>Decarbonization, net zero GHG by 2050…   &lt;+1.5°C …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61C167D-779A-A6DF-45F5-58402DC71040}"/>
              </a:ext>
            </a:extLst>
          </p:cNvPr>
          <p:cNvSpPr/>
          <p:nvPr/>
        </p:nvSpPr>
        <p:spPr>
          <a:xfrm>
            <a:off x="3115338" y="3404776"/>
            <a:ext cx="1646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Transportation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27F70B4-065A-EEB1-FA7E-1149EF95A4CA}"/>
              </a:ext>
            </a:extLst>
          </p:cNvPr>
          <p:cNvSpPr/>
          <p:nvPr/>
        </p:nvSpPr>
        <p:spPr>
          <a:xfrm>
            <a:off x="5395626" y="3414462"/>
            <a:ext cx="2816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Grid scale electric storage</a:t>
            </a:r>
          </a:p>
        </p:txBody>
      </p:sp>
      <p:sp>
        <p:nvSpPr>
          <p:cNvPr id="8" name="Flecha: a la derecha con muesca 7">
            <a:extLst>
              <a:ext uri="{FF2B5EF4-FFF2-40B4-BE49-F238E27FC236}">
                <a16:creationId xmlns:a16="http://schemas.microsoft.com/office/drawing/2014/main" id="{505BE6AB-EC35-BC46-6231-F9B90A423A60}"/>
              </a:ext>
            </a:extLst>
          </p:cNvPr>
          <p:cNvSpPr/>
          <p:nvPr/>
        </p:nvSpPr>
        <p:spPr>
          <a:xfrm>
            <a:off x="2586514" y="3495637"/>
            <a:ext cx="493631" cy="124280"/>
          </a:xfrm>
          <a:prstGeom prst="notchedRightArrow">
            <a:avLst/>
          </a:prstGeom>
          <a:gradFill>
            <a:gsLst>
              <a:gs pos="78000">
                <a:schemeClr val="accent2">
                  <a:lumMod val="75000"/>
                </a:schemeClr>
              </a:gs>
              <a:gs pos="22000">
                <a:schemeClr val="accent4">
                  <a:lumMod val="40000"/>
                  <a:lumOff val="60000"/>
                </a:schemeClr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9" name="Flecha: a la derecha con muesca 8">
            <a:extLst>
              <a:ext uri="{FF2B5EF4-FFF2-40B4-BE49-F238E27FC236}">
                <a16:creationId xmlns:a16="http://schemas.microsoft.com/office/drawing/2014/main" id="{663A570A-F510-9A22-19D6-CE33B55E9CDD}"/>
              </a:ext>
            </a:extLst>
          </p:cNvPr>
          <p:cNvSpPr/>
          <p:nvPr/>
        </p:nvSpPr>
        <p:spPr>
          <a:xfrm>
            <a:off x="4796751" y="3486909"/>
            <a:ext cx="493631" cy="124280"/>
          </a:xfrm>
          <a:prstGeom prst="notchedRightArrow">
            <a:avLst/>
          </a:prstGeom>
          <a:gradFill>
            <a:gsLst>
              <a:gs pos="78000">
                <a:schemeClr val="accent2">
                  <a:lumMod val="75000"/>
                </a:schemeClr>
              </a:gs>
              <a:gs pos="22000">
                <a:schemeClr val="accent4">
                  <a:lumMod val="40000"/>
                  <a:lumOff val="60000"/>
                </a:schemeClr>
              </a:gs>
              <a:gs pos="2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D0212E0-DFB8-0C6F-4D35-7824A55683FD}"/>
              </a:ext>
            </a:extLst>
          </p:cNvPr>
          <p:cNvSpPr/>
          <p:nvPr/>
        </p:nvSpPr>
        <p:spPr>
          <a:xfrm>
            <a:off x="371292" y="3388295"/>
            <a:ext cx="22152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Personal electronics</a:t>
            </a:r>
          </a:p>
        </p:txBody>
      </p:sp>
      <p:pic>
        <p:nvPicPr>
          <p:cNvPr id="11" name="Picture 2" descr="Image result for laptop">
            <a:extLst>
              <a:ext uri="{FF2B5EF4-FFF2-40B4-BE49-F238E27FC236}">
                <a16:creationId xmlns:a16="http://schemas.microsoft.com/office/drawing/2014/main" id="{729D318A-40E6-2758-3F2A-1A86E6D37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0" y="3908269"/>
            <a:ext cx="1085266" cy="61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lated image">
            <a:extLst>
              <a:ext uri="{FF2B5EF4-FFF2-40B4-BE49-F238E27FC236}">
                <a16:creationId xmlns:a16="http://schemas.microsoft.com/office/drawing/2014/main" id="{7597A344-F600-E28A-0A13-B92B42A5F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94" y="3696072"/>
            <a:ext cx="778598" cy="58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Tesla Semi Truck with Interior and Trailer Red by dragosburian | 3DOcean">
            <a:extLst>
              <a:ext uri="{FF2B5EF4-FFF2-40B4-BE49-F238E27FC236}">
                <a16:creationId xmlns:a16="http://schemas.microsoft.com/office/drawing/2014/main" id="{45B2DD28-3751-8BC0-846C-2B1E41E4B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90" y="3759524"/>
            <a:ext cx="1706676" cy="95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3D8B1DA-E2CA-F528-49EA-4B4A580C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76" y="3696072"/>
            <a:ext cx="508178" cy="50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9F5225B-F195-6139-5DBF-1ED7C96FC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5636" y="3722239"/>
            <a:ext cx="1923863" cy="2383057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A5EB7397-EA44-FD46-5F1F-075CC5A3D251}"/>
              </a:ext>
            </a:extLst>
          </p:cNvPr>
          <p:cNvSpPr txBox="1"/>
          <p:nvPr/>
        </p:nvSpPr>
        <p:spPr>
          <a:xfrm>
            <a:off x="9248984" y="3752175"/>
            <a:ext cx="31205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NMC/Li rich</a:t>
            </a:r>
          </a:p>
          <a:p>
            <a:pPr marL="285750" indent="-285750">
              <a:buFontTx/>
              <a:buChar char="-"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Solid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Li Metal</a:t>
            </a:r>
          </a:p>
          <a:p>
            <a:pPr marL="285750" indent="-285750">
              <a:buFontTx/>
              <a:buChar char="-"/>
            </a:pPr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</a:t>
            </a:r>
            <a:r>
              <a:rPr lang="es-E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Anodes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Si,…</a:t>
            </a:r>
          </a:p>
          <a:p>
            <a:pPr marL="285750" indent="-285750">
              <a:buFontTx/>
              <a:buChar char="-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Li/S, Li/Air</a:t>
            </a:r>
          </a:p>
          <a:p>
            <a:pPr marL="285750" indent="-285750">
              <a:buFontTx/>
              <a:buChar char="-"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-ion,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/S, K/S,…</a:t>
            </a:r>
          </a:p>
          <a:p>
            <a:pPr marL="285750" indent="-285750">
              <a:buFontTx/>
              <a:buChar char="-"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Multivalents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Mg, Ca, Al</a:t>
            </a:r>
          </a:p>
          <a:p>
            <a:pPr marL="285750" indent="-285750">
              <a:buFontTx/>
              <a:buChar char="-"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 Zn/MnO</a:t>
            </a:r>
            <a:r>
              <a:rPr lang="es-E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buFontTx/>
              <a:buChar char="-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Organic Battery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9D307CE-7301-8C0D-C7B1-B0807E1616DA}"/>
              </a:ext>
            </a:extLst>
          </p:cNvPr>
          <p:cNvSpPr txBox="1"/>
          <p:nvPr/>
        </p:nvSpPr>
        <p:spPr>
          <a:xfrm flipH="1">
            <a:off x="5549258" y="4670256"/>
            <a:ext cx="1018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100TWh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6D6DCF6-A784-F217-BE2D-436DAF64A9B7}"/>
              </a:ext>
            </a:extLst>
          </p:cNvPr>
          <p:cNvSpPr txBox="1"/>
          <p:nvPr/>
        </p:nvSpPr>
        <p:spPr>
          <a:xfrm flipH="1">
            <a:off x="3299011" y="4718458"/>
            <a:ext cx="187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600GWh</a:t>
            </a:r>
          </a:p>
          <a:p>
            <a:r>
              <a:rPr lang="en-AU" dirty="0"/>
              <a:t>(Global Capacity)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147CE15-55BF-E09F-79D2-312D4E6F1E15}"/>
              </a:ext>
            </a:extLst>
          </p:cNvPr>
          <p:cNvSpPr txBox="1"/>
          <p:nvPr/>
        </p:nvSpPr>
        <p:spPr>
          <a:xfrm flipH="1">
            <a:off x="1051729" y="4718458"/>
            <a:ext cx="142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20GWh</a:t>
            </a:r>
          </a:p>
        </p:txBody>
      </p:sp>
      <p:pic>
        <p:nvPicPr>
          <p:cNvPr id="29" name="Picture 24" descr="Gigafactory Berlin-Brandenburg | Tesla España">
            <a:extLst>
              <a:ext uri="{FF2B5EF4-FFF2-40B4-BE49-F238E27FC236}">
                <a16:creationId xmlns:a16="http://schemas.microsoft.com/office/drawing/2014/main" id="{D5613055-C6FD-65A6-4599-6A3D4C171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26" y="5117108"/>
            <a:ext cx="1337751" cy="9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5E42C4E5-B463-ECFC-E6F1-1BB61E3A43A9}"/>
              </a:ext>
            </a:extLst>
          </p:cNvPr>
          <p:cNvSpPr txBox="1"/>
          <p:nvPr/>
        </p:nvSpPr>
        <p:spPr>
          <a:xfrm>
            <a:off x="1649973" y="5998150"/>
            <a:ext cx="7798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100% Renewable by 2050  (100 </a:t>
            </a:r>
            <a:r>
              <a:rPr lang="en-AU" dirty="0" err="1"/>
              <a:t>TWh</a:t>
            </a:r>
            <a:r>
              <a:rPr lang="en-AU" dirty="0"/>
              <a:t>) 95 gigafactories +125 (80M cars/year)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B0D5FCA-634C-04B5-335A-38627B5CCA10}"/>
              </a:ext>
            </a:extLst>
          </p:cNvPr>
          <p:cNvSpPr txBox="1"/>
          <p:nvPr/>
        </p:nvSpPr>
        <p:spPr>
          <a:xfrm flipH="1">
            <a:off x="5783911" y="3872728"/>
            <a:ext cx="192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1.2TWh (2030)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634B1E4-2F88-A95C-22B5-DD44E31D4F8F}"/>
              </a:ext>
            </a:extLst>
          </p:cNvPr>
          <p:cNvSpPr txBox="1"/>
          <p:nvPr/>
        </p:nvSpPr>
        <p:spPr>
          <a:xfrm>
            <a:off x="5498777" y="4274848"/>
            <a:ext cx="1409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i="0" u="none" strike="noStrike" baseline="0" dirty="0">
                <a:latin typeface="AdvPSA5B8"/>
              </a:rPr>
              <a:t>$10-20/kWh </a:t>
            </a:r>
            <a:endParaRPr lang="en-AU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94B8A68-5EB3-4728-BFC2-83F5A7831CBC}"/>
              </a:ext>
            </a:extLst>
          </p:cNvPr>
          <p:cNvSpPr txBox="1"/>
          <p:nvPr/>
        </p:nvSpPr>
        <p:spPr>
          <a:xfrm>
            <a:off x="2481476" y="6319279"/>
            <a:ext cx="6410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/>
              <a:t>10% CAGR (</a:t>
            </a:r>
            <a:r>
              <a:rPr lang="en-US" sz="1800" b="0" i="0" u="none" strike="noStrike" baseline="0" dirty="0">
                <a:latin typeface="AdvOT1ef757c0"/>
              </a:rPr>
              <a:t>compound annual growth rates) sustained for 30 years</a:t>
            </a:r>
            <a:endParaRPr lang="en-AU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380A6CB-F638-C434-024B-C133D0C38D22}"/>
              </a:ext>
            </a:extLst>
          </p:cNvPr>
          <p:cNvSpPr txBox="1"/>
          <p:nvPr/>
        </p:nvSpPr>
        <p:spPr>
          <a:xfrm>
            <a:off x="4842418" y="6651811"/>
            <a:ext cx="421193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Prof. </a:t>
            </a:r>
            <a:r>
              <a:rPr lang="es-ES" sz="9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Yet</a:t>
            </a:r>
            <a:r>
              <a:rPr lang="es-ES" sz="9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-Ming Chiang, MIT</a:t>
            </a:r>
            <a:r>
              <a:rPr lang="en-AU" sz="9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AU" sz="900" dirty="0"/>
              <a:t>(</a:t>
            </a:r>
            <a:r>
              <a:rPr lang="en-AU" sz="900" dirty="0">
                <a:hlinkClick r:id="rId9"/>
              </a:rPr>
              <a:t>https://energy.mit.edu</a:t>
            </a:r>
            <a:r>
              <a:rPr lang="en-AU" sz="900" dirty="0"/>
              <a:t>) Future of Energy Storage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57DC691-22E2-3A8E-D76F-80FAF7A7CD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950" t="24861" r="4505" b="10401"/>
          <a:stretch/>
        </p:blipFill>
        <p:spPr>
          <a:xfrm>
            <a:off x="8808243" y="721520"/>
            <a:ext cx="3181547" cy="28575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FD46AB2-8E78-FDCA-2D7E-CC73E8B7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4681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5D194F3-79A9-2DF4-B6B4-08C6942E52B7}"/>
              </a:ext>
            </a:extLst>
          </p:cNvPr>
          <p:cNvSpPr txBox="1"/>
          <p:nvPr/>
        </p:nvSpPr>
        <p:spPr>
          <a:xfrm>
            <a:off x="354240" y="87989"/>
            <a:ext cx="274292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at MIRAS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61D84FA-7C66-9CA5-B5BD-584A56821E61}"/>
              </a:ext>
            </a:extLst>
          </p:cNvPr>
          <p:cNvSpPr txBox="1"/>
          <p:nvPr/>
        </p:nvSpPr>
        <p:spPr>
          <a:xfrm>
            <a:off x="354241" y="549654"/>
            <a:ext cx="1148352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b="1" i="1" dirty="0">
                <a:solidFill>
                  <a:schemeClr val="bg1"/>
                </a:solidFill>
              </a:rPr>
              <a:t>Operando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infrared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microspectroscopy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battery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application</a:t>
            </a:r>
            <a:r>
              <a:rPr lang="es-ES" b="1" dirty="0">
                <a:solidFill>
                  <a:schemeClr val="bg1"/>
                </a:solidFill>
              </a:rPr>
              <a:t>: </a:t>
            </a:r>
            <a:r>
              <a:rPr lang="es-ES" b="1" dirty="0" err="1">
                <a:solidFill>
                  <a:schemeClr val="bg1"/>
                </a:solidFill>
              </a:rPr>
              <a:t>Lithium</a:t>
            </a:r>
            <a:r>
              <a:rPr lang="es-ES" b="1" dirty="0">
                <a:solidFill>
                  <a:schemeClr val="bg1"/>
                </a:solidFill>
              </a:rPr>
              <a:t>, </a:t>
            </a:r>
            <a:r>
              <a:rPr lang="es-ES" b="1" dirty="0" err="1">
                <a:solidFill>
                  <a:schemeClr val="bg1"/>
                </a:solidFill>
              </a:rPr>
              <a:t>sodium</a:t>
            </a:r>
            <a:r>
              <a:rPr lang="es-ES" b="1" dirty="0">
                <a:solidFill>
                  <a:schemeClr val="bg1"/>
                </a:solidFill>
              </a:rPr>
              <a:t> and </a:t>
            </a:r>
            <a:r>
              <a:rPr lang="es-ES" b="1" dirty="0" err="1">
                <a:solidFill>
                  <a:schemeClr val="bg1"/>
                </a:solidFill>
              </a:rPr>
              <a:t>calcium</a:t>
            </a:r>
            <a:r>
              <a:rPr lang="es-ES" b="1" dirty="0">
                <a:solidFill>
                  <a:schemeClr val="bg1"/>
                </a:solidFill>
              </a:rPr>
              <a:t> reversible </a:t>
            </a:r>
            <a:r>
              <a:rPr lang="es-ES" b="1" dirty="0" err="1">
                <a:solidFill>
                  <a:schemeClr val="bg1"/>
                </a:solidFill>
              </a:rPr>
              <a:t>intercalation</a:t>
            </a:r>
            <a:r>
              <a:rPr lang="es-ES" b="1" dirty="0">
                <a:solidFill>
                  <a:schemeClr val="bg1"/>
                </a:solidFill>
              </a:rPr>
              <a:t> in </a:t>
            </a:r>
            <a:r>
              <a:rPr lang="es-ES" b="1" dirty="0" err="1">
                <a:solidFill>
                  <a:schemeClr val="bg1"/>
                </a:solidFill>
              </a:rPr>
              <a:t>polyimide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homopolymer</a:t>
            </a:r>
            <a:r>
              <a:rPr lang="es-ES" b="1" dirty="0">
                <a:solidFill>
                  <a:schemeClr val="bg1"/>
                </a:solidFill>
              </a:rPr>
              <a:t> (PIHOMO) and </a:t>
            </a:r>
            <a:r>
              <a:rPr lang="es-ES" b="1" dirty="0" err="1">
                <a:solidFill>
                  <a:schemeClr val="bg1"/>
                </a:solidFill>
              </a:rPr>
              <a:t>co-polymer</a:t>
            </a:r>
            <a:r>
              <a:rPr lang="es-ES" b="1" dirty="0">
                <a:solidFill>
                  <a:schemeClr val="bg1"/>
                </a:solidFill>
              </a:rPr>
              <a:t> (PI-COPO) positive </a:t>
            </a:r>
            <a:r>
              <a:rPr lang="es-ES" b="1" dirty="0" err="1">
                <a:solidFill>
                  <a:schemeClr val="bg1"/>
                </a:solidFill>
              </a:rPr>
              <a:t>electrode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materials</a:t>
            </a:r>
            <a:r>
              <a:rPr lang="es-ES" b="1" dirty="0">
                <a:solidFill>
                  <a:schemeClr val="bg1"/>
                </a:solidFill>
              </a:rPr>
              <a:t>.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984B1C-3A8E-4FE9-8B1B-A86954924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4" t="45689" r="50623" b="27766"/>
          <a:stretch/>
        </p:blipFill>
        <p:spPr>
          <a:xfrm>
            <a:off x="200654" y="1327822"/>
            <a:ext cx="4837898" cy="21237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C01D85-BE9D-DB4D-A022-9441E10F8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58" t="26809" r="28112" b="23972"/>
          <a:stretch/>
        </p:blipFill>
        <p:spPr>
          <a:xfrm>
            <a:off x="5192138" y="1305233"/>
            <a:ext cx="4522133" cy="25640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FFC649A-EB72-BE68-3FEB-15C92E8EBE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1" t="48839" r="57721" b="5998"/>
          <a:stretch/>
        </p:blipFill>
        <p:spPr>
          <a:xfrm>
            <a:off x="9714271" y="1305232"/>
            <a:ext cx="2277075" cy="243233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FF5745A-556C-D8BB-BC0E-B03DC1FC91C4}"/>
              </a:ext>
            </a:extLst>
          </p:cNvPr>
          <p:cNvSpPr/>
          <p:nvPr/>
        </p:nvSpPr>
        <p:spPr>
          <a:xfrm>
            <a:off x="10104121" y="2389706"/>
            <a:ext cx="1733640" cy="79174"/>
          </a:xfrm>
          <a:prstGeom prst="rect">
            <a:avLst/>
          </a:prstGeom>
          <a:solidFill>
            <a:srgbClr val="434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5FEA1BF9-1E67-F856-C874-8A099478F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224817"/>
              </p:ext>
            </p:extLst>
          </p:nvPr>
        </p:nvGraphicFramePr>
        <p:xfrm>
          <a:off x="354240" y="4016634"/>
          <a:ext cx="343882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561">
                  <a:extLst>
                    <a:ext uri="{9D8B030D-6E8A-4147-A177-3AD203B41FA5}">
                      <a16:colId xmlns:a16="http://schemas.microsoft.com/office/drawing/2014/main" val="1880242702"/>
                    </a:ext>
                  </a:extLst>
                </a:gridCol>
                <a:gridCol w="2472267">
                  <a:extLst>
                    <a:ext uri="{9D8B030D-6E8A-4147-A177-3AD203B41FA5}">
                      <a16:colId xmlns:a16="http://schemas.microsoft.com/office/drawing/2014/main" val="223750377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AU" sz="1400" dirty="0"/>
                        <a:t>Technical Specifications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33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Bending magnet, edge + constant 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2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1.2 to 100 µm (Far and middle IR)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20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 err="1"/>
                        <a:t>Aprox</a:t>
                      </a:r>
                      <a:r>
                        <a:rPr lang="en-AU" sz="1100" dirty="0"/>
                        <a:t>. 4e</a:t>
                      </a:r>
                      <a:r>
                        <a:rPr lang="en-AU" sz="1100" baseline="30000" dirty="0"/>
                        <a:t>+13 </a:t>
                      </a:r>
                      <a:r>
                        <a:rPr lang="en-AU" sz="1100" dirty="0"/>
                        <a:t>Ph/s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682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Spot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10x10µm</a:t>
                      </a:r>
                      <a:r>
                        <a:rPr lang="en-AU" sz="11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627640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EA549724-B5A3-1FEF-D3C2-999A70CBF7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13" t="27600" r="46850" b="35463"/>
          <a:stretch/>
        </p:blipFill>
        <p:spPr>
          <a:xfrm>
            <a:off x="5192138" y="4413794"/>
            <a:ext cx="2266386" cy="20619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71F2140-0A91-59AE-05E3-89C20F6872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56" t="26951" r="16223" b="11772"/>
          <a:stretch/>
        </p:blipFill>
        <p:spPr>
          <a:xfrm>
            <a:off x="7904224" y="4016634"/>
            <a:ext cx="3867171" cy="26086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BDE7662-EA63-9521-E220-EAE2B3B55629}"/>
              </a:ext>
            </a:extLst>
          </p:cNvPr>
          <p:cNvSpPr txBox="1"/>
          <p:nvPr/>
        </p:nvSpPr>
        <p:spPr>
          <a:xfrm>
            <a:off x="4405204" y="38949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1" dirty="0"/>
              <a:t>Operando Cell (ECC-Opto-Std, EL CELL)</a:t>
            </a:r>
            <a:endParaRPr lang="en-AU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B4DBC3C-D222-3CAC-3708-79A05BEA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9964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E3405ABA-CBE1-D422-E8A9-687594214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059" y="2733876"/>
            <a:ext cx="5476301" cy="390019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5D194F3-79A9-2DF4-B6B4-08C6942E52B7}"/>
              </a:ext>
            </a:extLst>
          </p:cNvPr>
          <p:cNvSpPr txBox="1"/>
          <p:nvPr/>
        </p:nvSpPr>
        <p:spPr>
          <a:xfrm>
            <a:off x="354240" y="314131"/>
            <a:ext cx="274292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at MIRAS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E7738E-7EEE-8981-8C27-35E1889D88E0}"/>
              </a:ext>
            </a:extLst>
          </p:cNvPr>
          <p:cNvSpPr txBox="1"/>
          <p:nvPr/>
        </p:nvSpPr>
        <p:spPr>
          <a:xfrm>
            <a:off x="3360083" y="223929"/>
            <a:ext cx="84776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/>
              <a:t>Polyimide as Cathodes for Alkali- (Li</a:t>
            </a:r>
            <a:r>
              <a:rPr lang="en-US" sz="2000" b="1" i="1" baseline="30000" dirty="0"/>
              <a:t>+</a:t>
            </a:r>
            <a:r>
              <a:rPr lang="en-US" sz="2000" b="1" i="1" dirty="0"/>
              <a:t>, Na</a:t>
            </a:r>
            <a:r>
              <a:rPr lang="en-US" sz="2000" b="1" i="1" baseline="30000" dirty="0"/>
              <a:t>+</a:t>
            </a:r>
            <a:r>
              <a:rPr lang="en-US" sz="2000" b="1" i="1" dirty="0"/>
              <a:t>) and Alkaline Earth (Ca</a:t>
            </a:r>
            <a:r>
              <a:rPr lang="en-US" sz="2000" b="1" i="1" baseline="30000" dirty="0"/>
              <a:t>2+</a:t>
            </a:r>
            <a:r>
              <a:rPr lang="en-US" sz="2000" b="1" i="1" dirty="0"/>
              <a:t>, Mg</a:t>
            </a:r>
            <a:r>
              <a:rPr lang="en-US" sz="2000" b="1" i="1" baseline="30000" dirty="0"/>
              <a:t>2+</a:t>
            </a:r>
            <a:r>
              <a:rPr lang="en-US" sz="2000" b="1" i="1" dirty="0"/>
              <a:t>)-Metal-Ion Organic Batteries</a:t>
            </a:r>
            <a:endParaRPr lang="en-AU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3F8A28-E6D7-69A9-E22B-67E0A78CC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709" y="2276366"/>
            <a:ext cx="6999741" cy="4886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610EAA9-1BB9-9662-FDB1-60B32127E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6" y="1122154"/>
            <a:ext cx="5576024" cy="131023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E9051B0-71FB-C519-9B62-811E7C1194E8}"/>
              </a:ext>
            </a:extLst>
          </p:cNvPr>
          <p:cNvSpPr txBox="1"/>
          <p:nvPr/>
        </p:nvSpPr>
        <p:spPr>
          <a:xfrm flipH="1">
            <a:off x="877090" y="3965972"/>
            <a:ext cx="118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1M </a:t>
            </a:r>
            <a:r>
              <a:rPr lang="en-AU" dirty="0" err="1"/>
              <a:t>LiTFSI</a:t>
            </a:r>
            <a:endParaRPr lang="en-AU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E6FFB01-C801-3E15-6D2B-C8FEF8B788A4}"/>
              </a:ext>
            </a:extLst>
          </p:cNvPr>
          <p:cNvSpPr txBox="1"/>
          <p:nvPr/>
        </p:nvSpPr>
        <p:spPr>
          <a:xfrm flipH="1">
            <a:off x="3445312" y="3932955"/>
            <a:ext cx="118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1M </a:t>
            </a:r>
            <a:r>
              <a:rPr lang="en-AU" dirty="0" err="1"/>
              <a:t>NaTFSI</a:t>
            </a:r>
            <a:endParaRPr lang="en-AU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D0A70BD-E061-F391-DDC9-77797CE5066B}"/>
              </a:ext>
            </a:extLst>
          </p:cNvPr>
          <p:cNvSpPr txBox="1"/>
          <p:nvPr/>
        </p:nvSpPr>
        <p:spPr>
          <a:xfrm flipH="1">
            <a:off x="1567861" y="5881724"/>
            <a:ext cx="174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0.5M Mg(TFSI)</a:t>
            </a:r>
            <a:r>
              <a:rPr lang="en-AU" baseline="-25000" dirty="0"/>
              <a:t>2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57ED7D4-7F00-1415-9958-F2B833437E09}"/>
              </a:ext>
            </a:extLst>
          </p:cNvPr>
          <p:cNvSpPr txBox="1"/>
          <p:nvPr/>
        </p:nvSpPr>
        <p:spPr>
          <a:xfrm flipH="1">
            <a:off x="4333295" y="6055101"/>
            <a:ext cx="174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0.5M Ca(TFSI)</a:t>
            </a:r>
            <a:r>
              <a:rPr lang="en-AU" baseline="-25000" dirty="0"/>
              <a:t>2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55CF0F1-62D7-110A-CDEE-7963251B2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034" y="2205150"/>
            <a:ext cx="1830324" cy="1310232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8C0E2EDA-A962-2C25-BF3F-870403EB825F}"/>
              </a:ext>
            </a:extLst>
          </p:cNvPr>
          <p:cNvSpPr txBox="1"/>
          <p:nvPr/>
        </p:nvSpPr>
        <p:spPr>
          <a:xfrm>
            <a:off x="7725725" y="485027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1703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156A2C4-EEA4-11C4-78F3-F11DF6DB44CC}"/>
              </a:ext>
            </a:extLst>
          </p:cNvPr>
          <p:cNvSpPr txBox="1"/>
          <p:nvPr/>
        </p:nvSpPr>
        <p:spPr>
          <a:xfrm>
            <a:off x="8154933" y="448094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1673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FC81E12-346C-08AD-A0B0-D3355DCE53DC}"/>
              </a:ext>
            </a:extLst>
          </p:cNvPr>
          <p:cNvSpPr txBox="1"/>
          <p:nvPr/>
        </p:nvSpPr>
        <p:spPr>
          <a:xfrm>
            <a:off x="8647169" y="499356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1580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B2F85AC-BC80-38AA-AEC4-4297EA94EEAA}"/>
              </a:ext>
            </a:extLst>
          </p:cNvPr>
          <p:cNvSpPr txBox="1"/>
          <p:nvPr/>
        </p:nvSpPr>
        <p:spPr>
          <a:xfrm>
            <a:off x="9207364" y="485027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1455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E31C5B5-9BDD-0868-B785-AA7EAA83D69E}"/>
              </a:ext>
            </a:extLst>
          </p:cNvPr>
          <p:cNvSpPr txBox="1"/>
          <p:nvPr/>
        </p:nvSpPr>
        <p:spPr>
          <a:xfrm>
            <a:off x="9772070" y="419515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1355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9B42472-B026-1B20-D1FC-F25BF08C68DD}"/>
              </a:ext>
            </a:extLst>
          </p:cNvPr>
          <p:cNvSpPr txBox="1"/>
          <p:nvPr/>
        </p:nvSpPr>
        <p:spPr>
          <a:xfrm>
            <a:off x="10257318" y="365819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1255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327DC9B-5881-C5AA-8536-AD9CB9083CF7}"/>
              </a:ext>
            </a:extLst>
          </p:cNvPr>
          <p:cNvSpPr txBox="1"/>
          <p:nvPr/>
        </p:nvSpPr>
        <p:spPr>
          <a:xfrm>
            <a:off x="10723155" y="365819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1175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0153443-F028-BA79-E151-CAD40A6119B6}"/>
              </a:ext>
            </a:extLst>
          </p:cNvPr>
          <p:cNvSpPr txBox="1"/>
          <p:nvPr/>
        </p:nvSpPr>
        <p:spPr>
          <a:xfrm>
            <a:off x="11027812" y="312122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1100</a:t>
            </a:r>
          </a:p>
        </p:txBody>
      </p: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37CF7AD8-D2F4-EF27-E7DC-797AC64E53EC}"/>
              </a:ext>
            </a:extLst>
          </p:cNvPr>
          <p:cNvCxnSpPr>
            <a:cxnSpLocks/>
          </p:cNvCxnSpPr>
          <p:nvPr/>
        </p:nvCxnSpPr>
        <p:spPr>
          <a:xfrm flipH="1">
            <a:off x="8275876" y="3349077"/>
            <a:ext cx="370316" cy="118353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4BB8CB3-C603-1D6B-2289-0F9AADCE6867}"/>
              </a:ext>
            </a:extLst>
          </p:cNvPr>
          <p:cNvSpPr txBox="1"/>
          <p:nvPr/>
        </p:nvSpPr>
        <p:spPr>
          <a:xfrm>
            <a:off x="7563675" y="3814428"/>
            <a:ext cx="118477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Stretching</a:t>
            </a:r>
            <a:r>
              <a:rPr lang="es-ES" sz="1200" b="1" i="0" u="none" strike="noStrike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200" b="1" i="0" u="none" strike="noStrike" baseline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ternary</a:t>
            </a:r>
            <a:r>
              <a:rPr lang="es-ES" sz="1200" b="1" i="0" u="none" strike="noStrike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200" b="1" i="0" u="none" strike="noStrike" baseline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amide</a:t>
            </a:r>
            <a:endParaRPr lang="es-ES" sz="12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DA5133F0-4691-833C-7DF9-2A2EB1D08061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8922245" y="3066426"/>
            <a:ext cx="248427" cy="192713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E0BCC939-FA7D-030E-074A-FD150B638799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9322475" y="3229416"/>
            <a:ext cx="159965" cy="162085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610B4FB-F95C-0413-D1EE-47531E856260}"/>
              </a:ext>
            </a:extLst>
          </p:cNvPr>
          <p:cNvSpPr txBox="1"/>
          <p:nvPr/>
        </p:nvSpPr>
        <p:spPr>
          <a:xfrm>
            <a:off x="8705084" y="4173163"/>
            <a:ext cx="118477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 fontAlgn="b"/>
            <a:r>
              <a:rPr lang="es-E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Ring and CH </a:t>
            </a:r>
            <a:r>
              <a:rPr lang="es-ES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Stretching</a:t>
            </a:r>
            <a:endParaRPr lang="es-ES" sz="12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BFB8AA0D-4E8F-34CE-3025-22BE3AB0F707}"/>
              </a:ext>
            </a:extLst>
          </p:cNvPr>
          <p:cNvCxnSpPr>
            <a:cxnSpLocks/>
          </p:cNvCxnSpPr>
          <p:nvPr/>
        </p:nvCxnSpPr>
        <p:spPr>
          <a:xfrm>
            <a:off x="9758149" y="2897509"/>
            <a:ext cx="253375" cy="129764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D8A008F6-421A-3205-31E0-ADFC3F1975A5}"/>
              </a:ext>
            </a:extLst>
          </p:cNvPr>
          <p:cNvCxnSpPr>
            <a:cxnSpLocks/>
          </p:cNvCxnSpPr>
          <p:nvPr/>
        </p:nvCxnSpPr>
        <p:spPr>
          <a:xfrm>
            <a:off x="9984636" y="2860266"/>
            <a:ext cx="787345" cy="126374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adroTexto 55">
            <a:extLst>
              <a:ext uri="{FF2B5EF4-FFF2-40B4-BE49-F238E27FC236}">
                <a16:creationId xmlns:a16="http://schemas.microsoft.com/office/drawing/2014/main" id="{A9F6CEBD-C59A-E257-6268-45C347C769B0}"/>
              </a:ext>
            </a:extLst>
          </p:cNvPr>
          <p:cNvSpPr txBox="1"/>
          <p:nvPr/>
        </p:nvSpPr>
        <p:spPr>
          <a:xfrm>
            <a:off x="9956016" y="3044434"/>
            <a:ext cx="9934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 fontAlgn="b"/>
            <a:r>
              <a:rPr lang="es-E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Skeletal</a:t>
            </a:r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vibration</a:t>
            </a:r>
            <a:endParaRPr lang="es-E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6D2213D3-CA1E-8F29-1CD1-C1FDB47FC871}"/>
              </a:ext>
            </a:extLst>
          </p:cNvPr>
          <p:cNvSpPr txBox="1"/>
          <p:nvPr/>
        </p:nvSpPr>
        <p:spPr>
          <a:xfrm>
            <a:off x="9455240" y="3475828"/>
            <a:ext cx="86698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 fontAlgn="b"/>
            <a:r>
              <a:rPr lang="es-E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(C)</a:t>
            </a:r>
            <a:r>
              <a:rPr lang="es-ES" sz="1200" b="1" i="0" u="none" strike="noStrike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es-E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-N </a:t>
            </a:r>
            <a:r>
              <a:rPr lang="es-ES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Streching</a:t>
            </a:r>
            <a:endParaRPr lang="es-ES" sz="12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6D1ADB2D-AB49-2F2A-E982-0D9B97374CE9}"/>
              </a:ext>
            </a:extLst>
          </p:cNvPr>
          <p:cNvCxnSpPr>
            <a:cxnSpLocks/>
          </p:cNvCxnSpPr>
          <p:nvPr/>
        </p:nvCxnSpPr>
        <p:spPr>
          <a:xfrm>
            <a:off x="9970384" y="2832699"/>
            <a:ext cx="1394605" cy="3814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id="{AB5FEE46-2903-923C-A552-C0EDB8982391}"/>
              </a:ext>
            </a:extLst>
          </p:cNvPr>
          <p:cNvSpPr txBox="1"/>
          <p:nvPr/>
        </p:nvSpPr>
        <p:spPr>
          <a:xfrm>
            <a:off x="10552136" y="2813851"/>
            <a:ext cx="107673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 fontAlgn="b"/>
            <a:r>
              <a:rPr lang="es-E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C-N </a:t>
            </a:r>
            <a:r>
              <a:rPr lang="es-ES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Streching</a:t>
            </a:r>
            <a:endParaRPr lang="es-ES" sz="12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913236B8-353C-BBC6-7A65-8C472D228D61}"/>
              </a:ext>
            </a:extLst>
          </p:cNvPr>
          <p:cNvSpPr txBox="1"/>
          <p:nvPr/>
        </p:nvSpPr>
        <p:spPr>
          <a:xfrm>
            <a:off x="6952240" y="1447330"/>
            <a:ext cx="5060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Infrared Spectra</a:t>
            </a:r>
            <a:r>
              <a:rPr lang="en-US" sz="18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(FTIR) of the Polyimide </a:t>
            </a:r>
            <a:r>
              <a:rPr lang="en-US" sz="1800" b="1" i="1" dirty="0">
                <a:solidFill>
                  <a:schemeClr val="bg1">
                    <a:lumMod val="50000"/>
                  </a:schemeClr>
                </a:solidFill>
              </a:rPr>
              <a:t>Cathodes 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EC5965A-B2F8-5064-91BB-E23A54006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8474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EC7DF01E-37AC-BC28-571E-C8D6B237E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810"/>
          <a:stretch/>
        </p:blipFill>
        <p:spPr>
          <a:xfrm>
            <a:off x="7200176" y="2539792"/>
            <a:ext cx="1648169" cy="250755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5D194F3-79A9-2DF4-B6B4-08C6942E52B7}"/>
              </a:ext>
            </a:extLst>
          </p:cNvPr>
          <p:cNvSpPr txBox="1"/>
          <p:nvPr/>
        </p:nvSpPr>
        <p:spPr>
          <a:xfrm>
            <a:off x="354240" y="314131"/>
            <a:ext cx="415876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at MIRAS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15E0D2-1B8E-F593-6BC8-D4D872939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03" y="2224755"/>
            <a:ext cx="6955458" cy="4409732"/>
          </a:xfrm>
          <a:prstGeom prst="rect">
            <a:avLst/>
          </a:prstGeom>
        </p:spPr>
      </p:pic>
      <p:sp>
        <p:nvSpPr>
          <p:cNvPr id="5" name="TextBox 83">
            <a:extLst>
              <a:ext uri="{FF2B5EF4-FFF2-40B4-BE49-F238E27FC236}">
                <a16:creationId xmlns:a16="http://schemas.microsoft.com/office/drawing/2014/main" id="{453339A2-3053-A308-B112-6728B90371B5}"/>
              </a:ext>
            </a:extLst>
          </p:cNvPr>
          <p:cNvSpPr txBox="1"/>
          <p:nvPr/>
        </p:nvSpPr>
        <p:spPr>
          <a:xfrm>
            <a:off x="1176137" y="946277"/>
            <a:ext cx="1904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Sample+CaF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Sample+Sapphire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Sample+Glass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85">
            <a:extLst>
              <a:ext uri="{FF2B5EF4-FFF2-40B4-BE49-F238E27FC236}">
                <a16:creationId xmlns:a16="http://schemas.microsoft.com/office/drawing/2014/main" id="{69466EC9-F8DE-794E-969C-6FF2A663276F}"/>
              </a:ext>
            </a:extLst>
          </p:cNvPr>
          <p:cNvCxnSpPr/>
          <p:nvPr/>
        </p:nvCxnSpPr>
        <p:spPr>
          <a:xfrm>
            <a:off x="717880" y="1114736"/>
            <a:ext cx="3942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7">
            <a:extLst>
              <a:ext uri="{FF2B5EF4-FFF2-40B4-BE49-F238E27FC236}">
                <a16:creationId xmlns:a16="http://schemas.microsoft.com/office/drawing/2014/main" id="{6D7B4828-5F5F-7F35-CD82-01703C1DF017}"/>
              </a:ext>
            </a:extLst>
          </p:cNvPr>
          <p:cNvCxnSpPr/>
          <p:nvPr/>
        </p:nvCxnSpPr>
        <p:spPr>
          <a:xfrm>
            <a:off x="717880" y="1392971"/>
            <a:ext cx="394282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8" name="Straight Connector 88">
            <a:extLst>
              <a:ext uri="{FF2B5EF4-FFF2-40B4-BE49-F238E27FC236}">
                <a16:creationId xmlns:a16="http://schemas.microsoft.com/office/drawing/2014/main" id="{EE7ACA5F-7E56-9B1E-5A8D-E39405C5D4A5}"/>
              </a:ext>
            </a:extLst>
          </p:cNvPr>
          <p:cNvCxnSpPr/>
          <p:nvPr/>
        </p:nvCxnSpPr>
        <p:spPr>
          <a:xfrm>
            <a:off x="717880" y="1629261"/>
            <a:ext cx="394282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9" name="Straight Connector 89">
            <a:extLst>
              <a:ext uri="{FF2B5EF4-FFF2-40B4-BE49-F238E27FC236}">
                <a16:creationId xmlns:a16="http://schemas.microsoft.com/office/drawing/2014/main" id="{D305C6A9-0E8A-0AD5-9888-9489D9AB6092}"/>
              </a:ext>
            </a:extLst>
          </p:cNvPr>
          <p:cNvCxnSpPr/>
          <p:nvPr/>
        </p:nvCxnSpPr>
        <p:spPr>
          <a:xfrm>
            <a:off x="717880" y="1857162"/>
            <a:ext cx="394282" cy="0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B7D366-F74B-4D06-70F5-41BD5F6D7044}"/>
              </a:ext>
            </a:extLst>
          </p:cNvPr>
          <p:cNvSpPr txBox="1"/>
          <p:nvPr/>
        </p:nvSpPr>
        <p:spPr>
          <a:xfrm>
            <a:off x="3144413" y="1167596"/>
            <a:ext cx="19043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200µm SrF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500µm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ZnSe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500µm Si</a:t>
            </a:r>
            <a:endParaRPr lang="en-AU" sz="1600" dirty="0">
              <a:solidFill>
                <a:srgbClr val="C00000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6B00AD4-5CCF-5624-1886-036C9FD21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590" y="2406150"/>
            <a:ext cx="3705334" cy="20457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881F2B2-1EC9-DFA2-A8BC-C9E73B76B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073" y="4481441"/>
            <a:ext cx="4572859" cy="75872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0B607FD1-020A-4D85-787A-2A21E1138445}"/>
              </a:ext>
            </a:extLst>
          </p:cNvPr>
          <p:cNvSpPr txBox="1"/>
          <p:nvPr/>
        </p:nvSpPr>
        <p:spPr>
          <a:xfrm>
            <a:off x="6920089" y="992861"/>
            <a:ext cx="5034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i="1" dirty="0">
                <a:solidFill>
                  <a:schemeClr val="bg1">
                    <a:lumMod val="50000"/>
                  </a:schemeClr>
                </a:solidFill>
              </a:rPr>
              <a:t>Interference pattern due to partial reflection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D31F2F0-EB85-B590-6482-96FA871DF1B3}"/>
              </a:ext>
            </a:extLst>
          </p:cNvPr>
          <p:cNvSpPr txBox="1"/>
          <p:nvPr/>
        </p:nvSpPr>
        <p:spPr>
          <a:xfrm>
            <a:off x="7508425" y="5909121"/>
            <a:ext cx="4683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Feynman, Richard (1985). QED: The strange theory of light and matter. Princeton University Press. ISBN 0-691-08388-6.</a:t>
            </a:r>
            <a:endParaRPr lang="en-AU" sz="1200" i="1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A295827-D449-EFAB-6ECB-3E271C8E4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0425" y="10886"/>
            <a:ext cx="1871575" cy="55329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AC6C484-5D97-18F5-45B3-63150F0E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0348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35487A1-8765-E206-7975-204B47244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86" y="3839708"/>
            <a:ext cx="2835733" cy="288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10A14AA-0B74-DFCD-DB44-52BA6E699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14" y="754353"/>
            <a:ext cx="2835733" cy="288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5FB4BEE-D3DE-CEF4-9F29-5AD447A7A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51" y="3839708"/>
            <a:ext cx="2835733" cy="288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5B17A8E-307A-CC0A-DF6D-8399000CC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50" y="754353"/>
            <a:ext cx="2835733" cy="288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BA031B3-F157-67DC-55F1-61B617566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19" y="754353"/>
            <a:ext cx="2835733" cy="2880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25AFD57-0D36-C146-C95D-C2462FE065F1}"/>
              </a:ext>
            </a:extLst>
          </p:cNvPr>
          <p:cNvSpPr txBox="1"/>
          <p:nvPr/>
        </p:nvSpPr>
        <p:spPr>
          <a:xfrm>
            <a:off x="111537" y="1665834"/>
            <a:ext cx="135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Synchrotron</a:t>
            </a:r>
            <a:r>
              <a:rPr lang="es-ES" b="1" dirty="0"/>
              <a:t> </a:t>
            </a:r>
            <a:r>
              <a:rPr lang="es-ES" b="1" dirty="0" err="1"/>
              <a:t>Source</a:t>
            </a:r>
            <a:endParaRPr lang="en-AU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28673E0-7226-2765-BBC9-D97FEE4D1F02}"/>
              </a:ext>
            </a:extLst>
          </p:cNvPr>
          <p:cNvSpPr txBox="1"/>
          <p:nvPr/>
        </p:nvSpPr>
        <p:spPr>
          <a:xfrm>
            <a:off x="111537" y="4545836"/>
            <a:ext cx="135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Globar</a:t>
            </a:r>
            <a:r>
              <a:rPr lang="es-ES" b="1" dirty="0"/>
              <a:t> </a:t>
            </a:r>
            <a:r>
              <a:rPr lang="es-ES" b="1" dirty="0" err="1"/>
              <a:t>Source</a:t>
            </a:r>
            <a:endParaRPr lang="en-AU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1D4D337-F5F8-CE6D-CE11-C2513D9FF7AB}"/>
              </a:ext>
            </a:extLst>
          </p:cNvPr>
          <p:cNvSpPr txBox="1"/>
          <p:nvPr/>
        </p:nvSpPr>
        <p:spPr>
          <a:xfrm>
            <a:off x="336645" y="77012"/>
            <a:ext cx="291953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at MIRAS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EA2662-C34B-11C3-AD57-64F975DCCD64}"/>
              </a:ext>
            </a:extLst>
          </p:cNvPr>
          <p:cNvSpPr txBox="1"/>
          <p:nvPr/>
        </p:nvSpPr>
        <p:spPr>
          <a:xfrm>
            <a:off x="3674339" y="129828"/>
            <a:ext cx="8014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Spatial and Temporal Resolution of Synchrotron Radiation vs Internal Source</a:t>
            </a:r>
            <a:r>
              <a:rPr lang="en-US" sz="1800" b="1" i="1" dirty="0"/>
              <a:t> </a:t>
            </a:r>
            <a:endParaRPr lang="en-AU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9E4952B-4FEC-C840-A300-02F6E2D2AE93}"/>
              </a:ext>
            </a:extLst>
          </p:cNvPr>
          <p:cNvSpPr txBox="1"/>
          <p:nvPr/>
        </p:nvSpPr>
        <p:spPr>
          <a:xfrm>
            <a:off x="8710903" y="4730502"/>
            <a:ext cx="3369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 err="1">
                <a:solidFill>
                  <a:schemeClr val="bg1">
                    <a:lumMod val="50000"/>
                  </a:schemeClr>
                </a:solidFill>
              </a:rPr>
              <a:t>Polyimide</a:t>
            </a:r>
            <a:r>
              <a:rPr lang="es-ES" b="1" i="1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s-ES" b="1" i="1" dirty="0" err="1">
                <a:solidFill>
                  <a:schemeClr val="bg1">
                    <a:lumMod val="50000"/>
                  </a:schemeClr>
                </a:solidFill>
              </a:rPr>
              <a:t>LiTFSI</a:t>
            </a:r>
            <a:r>
              <a:rPr lang="es-ES" b="1" i="1" dirty="0">
                <a:solidFill>
                  <a:schemeClr val="bg1">
                    <a:lumMod val="50000"/>
                  </a:schemeClr>
                </a:solidFill>
              </a:rPr>
              <a:t> in DG /ACC</a:t>
            </a:r>
          </a:p>
          <a:p>
            <a:pPr algn="ctr"/>
            <a:r>
              <a:rPr lang="es-ES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es-ES" b="1" i="1" dirty="0">
                <a:solidFill>
                  <a:schemeClr val="bg1">
                    <a:lumMod val="50000"/>
                  </a:schemeClr>
                </a:solidFill>
              </a:rPr>
              <a:t> ECC-Opto-ELCELL and Si (500µm)</a:t>
            </a:r>
            <a:endParaRPr lang="en-AU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0EBB128-0A95-C1CC-4D2D-7A4CDCC61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0425" y="10886"/>
            <a:ext cx="1871575" cy="553293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FE6C8C5-568F-AEE7-C9A9-33C96F29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3832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F83E84-F1B9-0352-97EA-2A48557A43E7}"/>
              </a:ext>
            </a:extLst>
          </p:cNvPr>
          <p:cNvSpPr txBox="1"/>
          <p:nvPr/>
        </p:nvSpPr>
        <p:spPr>
          <a:xfrm>
            <a:off x="336645" y="99590"/>
            <a:ext cx="3422555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FTIR at MIRAS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E28C59-2510-0E2E-8433-4852D6F30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4" t="998" r="18390" b="10871"/>
          <a:stretch/>
        </p:blipFill>
        <p:spPr>
          <a:xfrm>
            <a:off x="1302995" y="904043"/>
            <a:ext cx="4278489" cy="32399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5D4D164-2B48-414C-8FB7-C4CCD2749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7" b="42760"/>
          <a:stretch/>
        </p:blipFill>
        <p:spPr>
          <a:xfrm>
            <a:off x="5824196" y="561255"/>
            <a:ext cx="4445517" cy="39254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FF1A4FD-6BBF-5242-C70F-6286F89BEC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7" r="1757" b="13945"/>
          <a:stretch/>
        </p:blipFill>
        <p:spPr>
          <a:xfrm>
            <a:off x="1302995" y="4486744"/>
            <a:ext cx="8845715" cy="2099734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23087A5-DADD-EE66-EF09-1F47A504143B}"/>
              </a:ext>
            </a:extLst>
          </p:cNvPr>
          <p:cNvSpPr/>
          <p:nvPr/>
        </p:nvSpPr>
        <p:spPr>
          <a:xfrm>
            <a:off x="7557246" y="905435"/>
            <a:ext cx="833718" cy="735106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A6D28AB-685F-BB6D-517F-BF8465D61CC0}"/>
              </a:ext>
            </a:extLst>
          </p:cNvPr>
          <p:cNvSpPr/>
          <p:nvPr/>
        </p:nvSpPr>
        <p:spPr>
          <a:xfrm>
            <a:off x="8794376" y="2814918"/>
            <a:ext cx="430307" cy="45720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2044A5E-C4EA-01A5-93F7-85E6496466F5}"/>
              </a:ext>
            </a:extLst>
          </p:cNvPr>
          <p:cNvSpPr/>
          <p:nvPr/>
        </p:nvSpPr>
        <p:spPr>
          <a:xfrm>
            <a:off x="6122895" y="1828800"/>
            <a:ext cx="251012" cy="1084729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853A935-5956-D155-C1EF-28E3F3935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0425" y="10886"/>
            <a:ext cx="1871575" cy="55329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A6E871D-FCF6-8D04-349B-CB255D98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8779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3883977-73F2-2EB2-231F-C93D9EC20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976"/>
            <a:ext cx="5617532" cy="416204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49335EE-83ED-E9EA-BC51-869F22187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9"/>
          <a:stretch/>
        </p:blipFill>
        <p:spPr>
          <a:xfrm>
            <a:off x="5684589" y="1432467"/>
            <a:ext cx="6430481" cy="416204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1E334C8-9238-15BA-3762-3F67F43436E9}"/>
              </a:ext>
            </a:extLst>
          </p:cNvPr>
          <p:cNvSpPr txBox="1"/>
          <p:nvPr/>
        </p:nvSpPr>
        <p:spPr>
          <a:xfrm>
            <a:off x="336645" y="99590"/>
            <a:ext cx="3422555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FTIR at MIRAS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BD27C88-C32D-D630-045E-4C8021214C73}"/>
              </a:ext>
            </a:extLst>
          </p:cNvPr>
          <p:cNvSpPr txBox="1"/>
          <p:nvPr/>
        </p:nvSpPr>
        <p:spPr>
          <a:xfrm>
            <a:off x="2201335" y="5949991"/>
            <a:ext cx="808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 err="1">
                <a:solidFill>
                  <a:schemeClr val="bg1">
                    <a:lumMod val="50000"/>
                  </a:schemeClr>
                </a:solidFill>
              </a:rPr>
              <a:t>Polyimide</a:t>
            </a:r>
            <a:r>
              <a:rPr lang="es-ES" b="1" i="1" dirty="0">
                <a:solidFill>
                  <a:schemeClr val="bg1">
                    <a:lumMod val="50000"/>
                  </a:schemeClr>
                </a:solidFill>
              </a:rPr>
              <a:t>/1M </a:t>
            </a:r>
            <a:r>
              <a:rPr lang="es-ES" b="1" i="1" dirty="0" err="1">
                <a:solidFill>
                  <a:schemeClr val="bg1">
                    <a:lumMod val="50000"/>
                  </a:schemeClr>
                </a:solidFill>
              </a:rPr>
              <a:t>LiTFSI</a:t>
            </a:r>
            <a:r>
              <a:rPr lang="es-ES" b="1" i="1" dirty="0">
                <a:solidFill>
                  <a:schemeClr val="bg1">
                    <a:lumMod val="50000"/>
                  </a:schemeClr>
                </a:solidFill>
              </a:rPr>
              <a:t> in DG /ACC </a:t>
            </a:r>
            <a:r>
              <a:rPr lang="es-ES" b="1" i="1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es-ES" b="1" i="1" dirty="0">
                <a:solidFill>
                  <a:schemeClr val="bg1">
                    <a:lumMod val="50000"/>
                  </a:schemeClr>
                </a:solidFill>
              </a:rPr>
              <a:t> ECC-Opto-ELCELL and Si (500µm)</a:t>
            </a:r>
            <a:endParaRPr lang="en-AU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277490-F88D-EABC-056E-0C5E87759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0425" y="10886"/>
            <a:ext cx="1871575" cy="553293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3638D6-B4C5-BD95-C469-A415D03F6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1865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034ECA6-BE5A-9E70-7366-98AC7BE82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41"/>
          <a:stretch/>
        </p:blipFill>
        <p:spPr>
          <a:xfrm>
            <a:off x="79023" y="1271776"/>
            <a:ext cx="1873956" cy="41620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89A9DB2-F367-4C12-31B5-B2A7EDEBE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9" y="1271776"/>
            <a:ext cx="4238248" cy="423824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9F83E84-F1B9-0352-97EA-2A48557A43E7}"/>
              </a:ext>
            </a:extLst>
          </p:cNvPr>
          <p:cNvSpPr txBox="1"/>
          <p:nvPr/>
        </p:nvSpPr>
        <p:spPr>
          <a:xfrm>
            <a:off x="336645" y="99590"/>
            <a:ext cx="3422555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FTIR at MIRAS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D830EC7-D91D-FBE3-DE24-DF7140C76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99" y="1271776"/>
            <a:ext cx="5576024" cy="1310231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B38EA4FD-724F-5E46-92EF-E1D662EF052C}"/>
              </a:ext>
            </a:extLst>
          </p:cNvPr>
          <p:cNvCxnSpPr>
            <a:cxnSpLocks/>
          </p:cNvCxnSpPr>
          <p:nvPr/>
        </p:nvCxnSpPr>
        <p:spPr>
          <a:xfrm flipH="1">
            <a:off x="3465689" y="2291644"/>
            <a:ext cx="7168444" cy="13433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14702A6E-E357-7C06-CA64-A09FAD815D59}"/>
              </a:ext>
            </a:extLst>
          </p:cNvPr>
          <p:cNvCxnSpPr>
            <a:cxnSpLocks/>
          </p:cNvCxnSpPr>
          <p:nvPr/>
        </p:nvCxnSpPr>
        <p:spPr>
          <a:xfrm flipH="1">
            <a:off x="3826935" y="2331155"/>
            <a:ext cx="6807198" cy="148448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714A1B7E-9743-CD68-516A-DE3F9B031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425" y="10886"/>
            <a:ext cx="1871575" cy="553293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4760A7-80B8-3899-876C-C9B7A76A4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8160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543B645-4A09-B15E-25C9-B0446ED685BE}"/>
              </a:ext>
            </a:extLst>
          </p:cNvPr>
          <p:cNvSpPr/>
          <p:nvPr/>
        </p:nvSpPr>
        <p:spPr>
          <a:xfrm>
            <a:off x="10465734" y="1894113"/>
            <a:ext cx="216000" cy="664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623232-A3CA-DE51-7612-9982ABB90BD9}"/>
              </a:ext>
            </a:extLst>
          </p:cNvPr>
          <p:cNvSpPr txBox="1"/>
          <p:nvPr/>
        </p:nvSpPr>
        <p:spPr>
          <a:xfrm>
            <a:off x="336645" y="99590"/>
            <a:ext cx="3422555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FTIR at MIRAS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D72FCC-278B-C46B-01C7-1E4370EE8FCB}"/>
              </a:ext>
            </a:extLst>
          </p:cNvPr>
          <p:cNvSpPr txBox="1"/>
          <p:nvPr/>
        </p:nvSpPr>
        <p:spPr>
          <a:xfrm>
            <a:off x="4477734" y="995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1" dirty="0" err="1"/>
              <a:t>Fast</a:t>
            </a:r>
            <a:r>
              <a:rPr lang="es-ES" b="1" i="1" dirty="0"/>
              <a:t> Operando</a:t>
            </a:r>
            <a:r>
              <a:rPr lang="es-ES" b="1" dirty="0"/>
              <a:t> </a:t>
            </a:r>
            <a:r>
              <a:rPr lang="es-ES" b="1" dirty="0" err="1"/>
              <a:t>Infrared</a:t>
            </a:r>
            <a:r>
              <a:rPr lang="es-ES" b="1" dirty="0"/>
              <a:t> </a:t>
            </a:r>
            <a:r>
              <a:rPr lang="es-ES" b="1" dirty="0" err="1"/>
              <a:t>Microspectroscopy</a:t>
            </a:r>
            <a:r>
              <a:rPr lang="es-ES" b="1" dirty="0"/>
              <a:t> </a:t>
            </a:r>
            <a:r>
              <a:rPr lang="es-ES" b="1" dirty="0" err="1"/>
              <a:t>Maping</a:t>
            </a:r>
            <a:r>
              <a:rPr lang="es-ES" b="1" dirty="0"/>
              <a:t>   (5C)  </a:t>
            </a:r>
            <a:endParaRPr lang="en-AU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372D0ED-D5D3-4D04-8692-820A385E7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0425" y="10886"/>
            <a:ext cx="1871575" cy="553293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1BA446-FEFF-56A7-DA06-74899C62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27</a:t>
            </a:fld>
            <a:endParaRPr lang="en-AU"/>
          </a:p>
        </p:txBody>
      </p:sp>
      <p:pic>
        <p:nvPicPr>
          <p:cNvPr id="6" name="VideoCompleto2">
            <a:hlinkClick r:id="" action="ppaction://media"/>
            <a:extLst>
              <a:ext uri="{FF2B5EF4-FFF2-40B4-BE49-F238E27FC236}">
                <a16:creationId xmlns:a16="http://schemas.microsoft.com/office/drawing/2014/main" id="{27C0761B-AA99-B137-74E0-E5C10A91B8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>
            <a:extLst>
              <a:ext uri="{FF2B5EF4-FFF2-40B4-BE49-F238E27FC236}">
                <a16:creationId xmlns:a16="http://schemas.microsoft.com/office/drawing/2014/main" id="{536C24CF-9365-B0C1-A06E-3489A74EA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7"/>
          <a:stretch/>
        </p:blipFill>
        <p:spPr>
          <a:xfrm>
            <a:off x="2506001" y="2209344"/>
            <a:ext cx="7387030" cy="38938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8598D4-EC61-9E30-1229-AE9E4169EFCE}"/>
              </a:ext>
            </a:extLst>
          </p:cNvPr>
          <p:cNvSpPr txBox="1"/>
          <p:nvPr/>
        </p:nvSpPr>
        <p:spPr>
          <a:xfrm>
            <a:off x="3353078" y="304299"/>
            <a:ext cx="569287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capabilities at Alba Synchrotron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8C07754-91DA-4B3F-A441-FD1CC425C6D7}"/>
              </a:ext>
            </a:extLst>
          </p:cNvPr>
          <p:cNvSpPr/>
          <p:nvPr/>
        </p:nvSpPr>
        <p:spPr>
          <a:xfrm>
            <a:off x="4567591" y="2123491"/>
            <a:ext cx="1569156" cy="461665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CD8B393-A7BA-2ABF-273D-4C638649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363" y="5978352"/>
            <a:ext cx="953438" cy="7953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AB7D6B8-4128-7FC3-CB57-F5E4ADF9CE78}"/>
              </a:ext>
            </a:extLst>
          </p:cNvPr>
          <p:cNvSpPr/>
          <p:nvPr/>
        </p:nvSpPr>
        <p:spPr>
          <a:xfrm>
            <a:off x="6356880" y="2123490"/>
            <a:ext cx="1229253" cy="461665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8CFAC35-27EA-D29E-D767-3DAAE3BFF6EB}"/>
              </a:ext>
            </a:extLst>
          </p:cNvPr>
          <p:cNvSpPr/>
          <p:nvPr/>
        </p:nvSpPr>
        <p:spPr>
          <a:xfrm>
            <a:off x="2833511" y="5222292"/>
            <a:ext cx="1378480" cy="399576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9F816DF-6FF9-B3E5-A304-063C9E07AEA9}"/>
              </a:ext>
            </a:extLst>
          </p:cNvPr>
          <p:cNvSpPr/>
          <p:nvPr/>
        </p:nvSpPr>
        <p:spPr>
          <a:xfrm>
            <a:off x="6801246" y="5621868"/>
            <a:ext cx="1479462" cy="399576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5BDAB69-F588-83DA-C05B-6796E69ECFAA}"/>
              </a:ext>
            </a:extLst>
          </p:cNvPr>
          <p:cNvSpPr/>
          <p:nvPr/>
        </p:nvSpPr>
        <p:spPr>
          <a:xfrm>
            <a:off x="8050342" y="2123490"/>
            <a:ext cx="1479462" cy="461664"/>
          </a:xfrm>
          <a:prstGeom prst="rect">
            <a:avLst/>
          </a:prstGeom>
          <a:noFill/>
          <a:ln w="142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D37A35-92CE-34BA-1DFC-DEEDF4AF96DD}"/>
              </a:ext>
            </a:extLst>
          </p:cNvPr>
          <p:cNvSpPr txBox="1"/>
          <p:nvPr/>
        </p:nvSpPr>
        <p:spPr>
          <a:xfrm>
            <a:off x="6971506" y="1587210"/>
            <a:ext cx="471513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Steps towards In-situ</a:t>
            </a:r>
            <a:r>
              <a:rPr lang="en-AU" sz="2400" b="1" dirty="0">
                <a:solidFill>
                  <a:schemeClr val="bg1"/>
                </a:solidFill>
              </a:rPr>
              <a:t> Microscopy at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F89E3C-E980-B1D9-E545-36F91054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0262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F83E84-F1B9-0352-97EA-2A48557A43E7}"/>
              </a:ext>
            </a:extLst>
          </p:cNvPr>
          <p:cNvSpPr txBox="1"/>
          <p:nvPr/>
        </p:nvSpPr>
        <p:spPr>
          <a:xfrm>
            <a:off x="308423" y="69345"/>
            <a:ext cx="1140944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Steps towards In-situ</a:t>
            </a:r>
            <a:r>
              <a:rPr lang="en-AU" sz="2400" b="1" dirty="0">
                <a:solidFill>
                  <a:schemeClr val="bg1"/>
                </a:solidFill>
              </a:rPr>
              <a:t> Microscopy at MISTRAL </a:t>
            </a:r>
            <a:r>
              <a:rPr lang="es-ES" sz="2400" b="0" i="0" dirty="0">
                <a:solidFill>
                  <a:srgbClr val="FFFFFF"/>
                </a:solidFill>
                <a:effectLst/>
                <a:latin typeface="Abel" panose="02000506030000020004" pitchFamily="2" charset="0"/>
              </a:rPr>
              <a:t>SOFT X-RAY MICROSCOPY BEAMLINE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CED167E-61F7-8A7A-E8C1-07A53371E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3" y="1226108"/>
            <a:ext cx="3503710" cy="26207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F6577C2-8DFC-1231-92F0-B98DC2990A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2"/>
          <a:stretch/>
        </p:blipFill>
        <p:spPr>
          <a:xfrm rot="5400000">
            <a:off x="3621737" y="1446297"/>
            <a:ext cx="2620775" cy="2180395"/>
          </a:xfrm>
          <a:prstGeom prst="rect">
            <a:avLst/>
          </a:prstGeom>
        </p:spPr>
      </p:pic>
      <p:graphicFrame>
        <p:nvGraphicFramePr>
          <p:cNvPr id="16" name="Tabla 9">
            <a:extLst>
              <a:ext uri="{FF2B5EF4-FFF2-40B4-BE49-F238E27FC236}">
                <a16:creationId xmlns:a16="http://schemas.microsoft.com/office/drawing/2014/main" id="{63BEA283-12F9-8B4A-2DC7-72BDD6FC5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524093"/>
              </p:ext>
            </p:extLst>
          </p:nvPr>
        </p:nvGraphicFramePr>
        <p:xfrm>
          <a:off x="334513" y="4468190"/>
          <a:ext cx="3438828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561">
                  <a:extLst>
                    <a:ext uri="{9D8B030D-6E8A-4147-A177-3AD203B41FA5}">
                      <a16:colId xmlns:a16="http://schemas.microsoft.com/office/drawing/2014/main" val="1880242702"/>
                    </a:ext>
                  </a:extLst>
                </a:gridCol>
                <a:gridCol w="2472267">
                  <a:extLst>
                    <a:ext uri="{9D8B030D-6E8A-4147-A177-3AD203B41FA5}">
                      <a16:colId xmlns:a16="http://schemas.microsoft.com/office/drawing/2014/main" val="223750377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AU" sz="1400" dirty="0"/>
                        <a:t>Technical Specifications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33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Bending magnet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2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270-1200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20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Energy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dirty="0"/>
                        <a:t>Up to 5x10</a:t>
                      </a:r>
                      <a:r>
                        <a:rPr lang="en-AU" sz="1100" baseline="30000" dirty="0"/>
                        <a:t>+3 </a:t>
                      </a:r>
                      <a:endParaRPr lang="en-A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682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Sample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100" baseline="0" dirty="0"/>
                        <a:t>TEM grid dual-axis tomography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627640"/>
                  </a:ext>
                </a:extLst>
              </a:tr>
            </a:tbl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556727B7-204F-3BAF-11DB-20CDB58E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635" y="1314627"/>
            <a:ext cx="2817441" cy="211437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B5C06FB-CB79-3EF3-A11A-05FD7701E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450" y="831545"/>
            <a:ext cx="2495550" cy="461962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8EF0C40-B116-A0DC-2143-6D21C0A3436A}"/>
              </a:ext>
            </a:extLst>
          </p:cNvPr>
          <p:cNvSpPr txBox="1"/>
          <p:nvPr/>
        </p:nvSpPr>
        <p:spPr>
          <a:xfrm>
            <a:off x="7200900" y="785874"/>
            <a:ext cx="2495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/>
              <a:t>Li/O</a:t>
            </a:r>
            <a:r>
              <a:rPr lang="es-ES" sz="2400" b="1" i="1" baseline="-25000" dirty="0"/>
              <a:t>2</a:t>
            </a:r>
            <a:r>
              <a:rPr lang="es-ES" sz="2400" b="1" i="1" dirty="0"/>
              <a:t> </a:t>
            </a:r>
            <a:r>
              <a:rPr lang="es-ES" sz="2400" b="1" i="1" dirty="0" err="1"/>
              <a:t>batteries</a:t>
            </a:r>
            <a:endParaRPr lang="en-AU" sz="2400" b="1" i="1" dirty="0"/>
          </a:p>
        </p:txBody>
      </p:sp>
      <p:pic>
        <p:nvPicPr>
          <p:cNvPr id="3074" name="Picture 2" descr="ICMAB - Electrochemical Intercalation of Calcium and Magnesium in TiS2:  Fundamental Studies Related to Multivalent Battery Applications">
            <a:extLst>
              <a:ext uri="{FF2B5EF4-FFF2-40B4-BE49-F238E27FC236}">
                <a16:creationId xmlns:a16="http://schemas.microsoft.com/office/drawing/2014/main" id="{2C9DB7D6-F7AF-0CCE-09CF-4FE1BCCDB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222" y="4250492"/>
            <a:ext cx="3318228" cy="218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231693BD-3D62-0776-C5A3-803886686D21}"/>
              </a:ext>
            </a:extLst>
          </p:cNvPr>
          <p:cNvSpPr txBox="1"/>
          <p:nvPr/>
        </p:nvSpPr>
        <p:spPr>
          <a:xfrm>
            <a:off x="7010399" y="3750952"/>
            <a:ext cx="2622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/>
              <a:t>Ca Metal </a:t>
            </a:r>
            <a:r>
              <a:rPr lang="es-ES" sz="2400" b="1" i="1" dirty="0" err="1"/>
              <a:t>batteries</a:t>
            </a:r>
            <a:endParaRPr lang="en-AU" sz="2400" b="1" i="1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2C627D4-BC31-DA6C-0B96-2AB1F4B01488}"/>
              </a:ext>
            </a:extLst>
          </p:cNvPr>
          <p:cNvSpPr txBox="1"/>
          <p:nvPr/>
        </p:nvSpPr>
        <p:spPr>
          <a:xfrm>
            <a:off x="6296017" y="6472025"/>
            <a:ext cx="37286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100" b="0" i="0" dirty="0">
                <a:solidFill>
                  <a:srgbClr val="000000"/>
                </a:solidFill>
                <a:effectLst/>
              </a:rPr>
              <a:t>D. S. </a:t>
            </a:r>
            <a:r>
              <a:rPr lang="es-ES" sz="1100" b="0" i="0" dirty="0" err="1">
                <a:solidFill>
                  <a:srgbClr val="000000"/>
                </a:solidFill>
                <a:effectLst/>
              </a:rPr>
              <a:t>Tchitchekova</a:t>
            </a:r>
            <a:r>
              <a:rPr lang="es-ES" sz="1100" b="0" i="0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dirty="0">
                <a:solidFill>
                  <a:srgbClr val="000000"/>
                </a:solidFill>
              </a:rPr>
              <a:t>et al. </a:t>
            </a:r>
            <a:r>
              <a:rPr lang="es-ES" sz="1100" b="0" i="1" dirty="0" err="1">
                <a:solidFill>
                  <a:srgbClr val="000000"/>
                </a:solidFill>
                <a:effectLst/>
              </a:rPr>
              <a:t>Chem.Mat</a:t>
            </a:r>
            <a:r>
              <a:rPr lang="es-ES" sz="1100" b="0" i="1" dirty="0">
                <a:solidFill>
                  <a:srgbClr val="000000"/>
                </a:solidFill>
                <a:effectLst/>
              </a:rPr>
              <a:t>.</a:t>
            </a:r>
            <a:r>
              <a:rPr lang="es-ES" sz="1100" b="0" i="0" dirty="0">
                <a:solidFill>
                  <a:srgbClr val="000000"/>
                </a:solidFill>
                <a:effectLst/>
              </a:rPr>
              <a:t> </a:t>
            </a:r>
            <a:r>
              <a:rPr lang="es-ES" sz="1100" b="1" i="0" dirty="0">
                <a:solidFill>
                  <a:srgbClr val="000000"/>
                </a:solidFill>
                <a:effectLst/>
              </a:rPr>
              <a:t>2018</a:t>
            </a:r>
            <a:r>
              <a:rPr lang="es-ES" sz="1100" b="0" i="0" dirty="0">
                <a:solidFill>
                  <a:srgbClr val="000000"/>
                </a:solidFill>
                <a:effectLst/>
              </a:rPr>
              <a:t> </a:t>
            </a:r>
            <a:r>
              <a:rPr lang="es-ES" sz="1100" b="0" i="1" dirty="0">
                <a:solidFill>
                  <a:srgbClr val="000000"/>
                </a:solidFill>
                <a:effectLst/>
              </a:rPr>
              <a:t>30</a:t>
            </a:r>
            <a:r>
              <a:rPr lang="es-ES" sz="1100" b="0" i="0" dirty="0">
                <a:solidFill>
                  <a:srgbClr val="000000"/>
                </a:solidFill>
                <a:effectLst/>
              </a:rPr>
              <a:t> (3), 847-856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07BFC7A-77C3-56C6-B6E5-CE3A297DA64F}"/>
              </a:ext>
            </a:extLst>
          </p:cNvPr>
          <p:cNvSpPr txBox="1"/>
          <p:nvPr/>
        </p:nvSpPr>
        <p:spPr>
          <a:xfrm>
            <a:off x="6372224" y="3489342"/>
            <a:ext cx="35762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 err="1"/>
              <a:t>M.Olivares</a:t>
            </a:r>
            <a:r>
              <a:rPr lang="es-ES" sz="1100" dirty="0"/>
              <a:t>-Marín, et al.</a:t>
            </a:r>
            <a:r>
              <a:rPr lang="it-IT" sz="1100" dirty="0"/>
              <a:t>Nano Lett. 2015, 15, 6932−6938</a:t>
            </a:r>
            <a:endParaRPr lang="en-AU" sz="1100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70D60A2-E9D2-B5C2-4208-55021EA80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295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2E54DFC-F3F6-D4C8-B5E7-B87AB78DC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41" t="14527" r="1" b="12336"/>
          <a:stretch/>
        </p:blipFill>
        <p:spPr bwMode="auto">
          <a:xfrm>
            <a:off x="2797891" y="993906"/>
            <a:ext cx="8277225" cy="15811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" name="3 CuadroTexto">
            <a:extLst>
              <a:ext uri="{FF2B5EF4-FFF2-40B4-BE49-F238E27FC236}">
                <a16:creationId xmlns:a16="http://schemas.microsoft.com/office/drawing/2014/main" id="{D0F40EF8-B07C-5793-D4C1-C8AC5CFD085A}"/>
              </a:ext>
            </a:extLst>
          </p:cNvPr>
          <p:cNvSpPr txBox="1"/>
          <p:nvPr/>
        </p:nvSpPr>
        <p:spPr>
          <a:xfrm>
            <a:off x="241330" y="1359624"/>
            <a:ext cx="52507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Synchrotron radiation:</a:t>
            </a:r>
          </a:p>
          <a:p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ondestructive analytical techniques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robing electronic and geometric structures at various length and time scales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pectroscopy, scattering, and imaging</a:t>
            </a:r>
          </a:p>
          <a:p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x-situ, in-situ or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perando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79884C-44A9-C35A-1ADA-77A59EDBBC34}"/>
              </a:ext>
            </a:extLst>
          </p:cNvPr>
          <p:cNvSpPr txBox="1"/>
          <p:nvPr/>
        </p:nvSpPr>
        <p:spPr>
          <a:xfrm>
            <a:off x="353614" y="306100"/>
            <a:ext cx="1062867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  <a:spcAft>
                <a:spcPts val="800"/>
              </a:spcAft>
              <a:tabLst>
                <a:tab pos="180340" algn="l"/>
              </a:tabLst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Synchrotron radiation based </a:t>
            </a:r>
            <a:r>
              <a:rPr lang="en-GB" sz="2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operando</a:t>
            </a: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characterization of battery materials</a:t>
            </a:r>
            <a:endParaRPr lang="es-E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15F79B3-34B9-C37F-3A6F-9529C8AB5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3"/>
          <a:stretch/>
        </p:blipFill>
        <p:spPr bwMode="auto">
          <a:xfrm>
            <a:off x="5384747" y="2697224"/>
            <a:ext cx="5690369" cy="385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8 Rectángulo">
            <a:extLst>
              <a:ext uri="{FF2B5EF4-FFF2-40B4-BE49-F238E27FC236}">
                <a16:creationId xmlns:a16="http://schemas.microsoft.com/office/drawing/2014/main" id="{7A14BAF2-A818-F7E6-FCE5-222AE6EA148B}"/>
              </a:ext>
            </a:extLst>
          </p:cNvPr>
          <p:cNvSpPr/>
          <p:nvPr/>
        </p:nvSpPr>
        <p:spPr>
          <a:xfrm>
            <a:off x="9194785" y="6551900"/>
            <a:ext cx="29972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050" b="1" dirty="0">
                <a:solidFill>
                  <a:srgbClr val="333333"/>
                </a:solidFill>
                <a:effectLst/>
                <a:latin typeface="Arial" charset="0"/>
                <a:cs typeface="Arial" charset="0"/>
              </a:rPr>
              <a:t>F. Lin et al. </a:t>
            </a:r>
            <a:r>
              <a:rPr lang="en-GB" sz="1050" b="1" i="1" dirty="0">
                <a:solidFill>
                  <a:srgbClr val="333333"/>
                </a:solidFill>
                <a:effectLst/>
                <a:latin typeface="Arial" charset="0"/>
                <a:cs typeface="Arial" charset="0"/>
              </a:rPr>
              <a:t>Chem. Rev. </a:t>
            </a:r>
            <a:r>
              <a:rPr lang="en-GB" sz="1050" b="1" dirty="0">
                <a:solidFill>
                  <a:srgbClr val="333333"/>
                </a:solidFill>
                <a:effectLst/>
                <a:latin typeface="Arial" charset="0"/>
                <a:cs typeface="Arial" charset="0"/>
              </a:rPr>
              <a:t>2017, 117, 13123.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C164527-8A71-FC31-061F-1722F7786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279" y="5161342"/>
            <a:ext cx="1793132" cy="149582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3CC1E7F-F6F2-0651-DA1B-6D30DAF8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54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F83E84-F1B9-0352-97EA-2A48557A43E7}"/>
              </a:ext>
            </a:extLst>
          </p:cNvPr>
          <p:cNvSpPr txBox="1"/>
          <p:nvPr/>
        </p:nvSpPr>
        <p:spPr>
          <a:xfrm>
            <a:off x="308423" y="69345"/>
            <a:ext cx="6922111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Steps towards In-situ</a:t>
            </a:r>
            <a:r>
              <a:rPr lang="en-AU" sz="2400" b="1" dirty="0">
                <a:solidFill>
                  <a:schemeClr val="bg1"/>
                </a:solidFill>
              </a:rPr>
              <a:t> Microscopy at MISTRAL</a:t>
            </a:r>
          </a:p>
        </p:txBody>
      </p:sp>
      <p:pic>
        <p:nvPicPr>
          <p:cNvPr id="2" name="Picture 17" descr="Liquid-Phase Electron Microscopy - Wikipedia">
            <a:extLst>
              <a:ext uri="{FF2B5EF4-FFF2-40B4-BE49-F238E27FC236}">
                <a16:creationId xmlns:a16="http://schemas.microsoft.com/office/drawing/2014/main" id="{AB485A36-C7F7-AE42-5B68-1EDCBDD3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4" y="1609026"/>
            <a:ext cx="3173120" cy="23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623745B-B1AB-4F8D-B335-E51BB9DC2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90" y="4029327"/>
            <a:ext cx="959685" cy="244300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D9B1452-62DD-4ACC-9016-F01C4D648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61" y="4029327"/>
            <a:ext cx="1238097" cy="244300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B12A262-2FE1-44CF-4F73-82920918F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862" y="4029327"/>
            <a:ext cx="1523498" cy="247612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46516A1D-AE16-C773-0B1B-5E20E5366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45245" y="4337343"/>
            <a:ext cx="2443003" cy="1826972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ECBDEC88-026C-D259-1328-1C317E020F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2927" y="1918787"/>
            <a:ext cx="3055407" cy="172032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DF0D570A-6905-97FE-A87D-314364D9C6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51"/>
          <a:stretch/>
        </p:blipFill>
        <p:spPr>
          <a:xfrm>
            <a:off x="7247584" y="1181681"/>
            <a:ext cx="2282202" cy="2247319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71E0D46C-0D13-6A8C-8F6D-40752C4CDF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/>
          <a:stretch/>
        </p:blipFill>
        <p:spPr>
          <a:xfrm>
            <a:off x="9674013" y="1083733"/>
            <a:ext cx="2209564" cy="2345267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D6E55104-62C7-97C4-5481-46F445F63DA7}"/>
              </a:ext>
            </a:extLst>
          </p:cNvPr>
          <p:cNvSpPr txBox="1"/>
          <p:nvPr/>
        </p:nvSpPr>
        <p:spPr>
          <a:xfrm>
            <a:off x="10424375" y="3197157"/>
            <a:ext cx="15948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/>
              <a:t>Si wafer before dicing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4812E3F-87C7-C58B-7EFA-9F553B050B46}"/>
              </a:ext>
            </a:extLst>
          </p:cNvPr>
          <p:cNvSpPr txBox="1"/>
          <p:nvPr/>
        </p:nvSpPr>
        <p:spPr>
          <a:xfrm flipH="1">
            <a:off x="5688078" y="2853068"/>
            <a:ext cx="913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50nm Si</a:t>
            </a:r>
            <a:r>
              <a:rPr lang="en-AU" sz="1200" baseline="-25000" dirty="0"/>
              <a:t>3</a:t>
            </a:r>
            <a:r>
              <a:rPr lang="en-AU" sz="1200" dirty="0"/>
              <a:t>N</a:t>
            </a:r>
            <a:r>
              <a:rPr lang="en-AU" sz="1200" baseline="-25000" dirty="0"/>
              <a:t>4</a:t>
            </a:r>
            <a:r>
              <a:rPr lang="en-AU" sz="1200" dirty="0"/>
              <a:t> membrane</a:t>
            </a:r>
            <a:endParaRPr lang="en-AU" sz="1200" baseline="-25000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5EE30A9-12D9-DAF5-E0D0-E2D6FEA4CCC9}"/>
              </a:ext>
            </a:extLst>
          </p:cNvPr>
          <p:cNvSpPr txBox="1"/>
          <p:nvPr/>
        </p:nvSpPr>
        <p:spPr>
          <a:xfrm>
            <a:off x="8044374" y="812349"/>
            <a:ext cx="688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/>
              <a:t>Mask</a:t>
            </a:r>
            <a:endParaRPr lang="en-AU" dirty="0"/>
          </a:p>
        </p:txBody>
      </p:sp>
      <p:pic>
        <p:nvPicPr>
          <p:cNvPr id="4098" name="Picture 2" descr="Home | IMB CNM">
            <a:extLst>
              <a:ext uri="{FF2B5EF4-FFF2-40B4-BE49-F238E27FC236}">
                <a16:creationId xmlns:a16="http://schemas.microsoft.com/office/drawing/2014/main" id="{E5BF8621-F445-C3B6-C9FC-13EEC0E9E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008" y="197356"/>
            <a:ext cx="2452569" cy="66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553B50A6-3B63-C90B-B132-E480D7275EDA}"/>
              </a:ext>
            </a:extLst>
          </p:cNvPr>
          <p:cNvSpPr txBox="1"/>
          <p:nvPr/>
        </p:nvSpPr>
        <p:spPr>
          <a:xfrm>
            <a:off x="478971" y="4456837"/>
            <a:ext cx="25363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Andrea Sorrentino (ALBA)</a:t>
            </a:r>
            <a:endParaRPr lang="en-AU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Dino Tonti (ICMAB)</a:t>
            </a:r>
          </a:p>
          <a:p>
            <a:r>
              <a:rPr lang="en-A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Francesc</a:t>
            </a:r>
            <a:r>
              <a:rPr lang="en-A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Perez-Murano (CNM)</a:t>
            </a:r>
          </a:p>
          <a:p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Olga </a:t>
            </a:r>
            <a:r>
              <a:rPr lang="en-A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Muntada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(CNM)</a:t>
            </a:r>
          </a:p>
          <a:p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R. </a:t>
            </a:r>
            <a:r>
              <a:rPr lang="en-A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Valcarcel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(ALBA)</a:t>
            </a:r>
          </a:p>
          <a:p>
            <a:r>
              <a:rPr lang="en-A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Victor Fuentes (ICMAB)</a:t>
            </a:r>
          </a:p>
          <a:p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 </a:t>
            </a:r>
            <a:r>
              <a:rPr lang="en-A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Chaptal</a:t>
            </a:r>
            <a:r>
              <a:rPr lang="en-A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(ICMAB)</a:t>
            </a:r>
          </a:p>
          <a:p>
            <a:r>
              <a:rPr lang="en-A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A.Black</a:t>
            </a:r>
            <a:r>
              <a:rPr lang="en-A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(ICMAB)</a:t>
            </a:r>
            <a:endParaRPr lang="en-A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B8E9EA8-72E3-42D4-D6DC-B30D793A9718}"/>
              </a:ext>
            </a:extLst>
          </p:cNvPr>
          <p:cNvSpPr txBox="1"/>
          <p:nvPr/>
        </p:nvSpPr>
        <p:spPr>
          <a:xfrm>
            <a:off x="326569" y="608150"/>
            <a:ext cx="6825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Design of microelectrodes compatible with soft X-ray microscopy operating studies in the MISTRAL beamline (similar to the system already commercially available for transmission electron microscopy).</a:t>
            </a:r>
          </a:p>
        </p:txBody>
      </p:sp>
      <p:pic>
        <p:nvPicPr>
          <p:cNvPr id="54" name="Picture 2" descr="ALBA Synchrotron">
            <a:extLst>
              <a:ext uri="{FF2B5EF4-FFF2-40B4-BE49-F238E27FC236}">
                <a16:creationId xmlns:a16="http://schemas.microsoft.com/office/drawing/2014/main" id="{56FD17E8-99D7-4781-5FF2-2419AC897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089" y="4704524"/>
            <a:ext cx="1577623" cy="107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9ADAAE-1BBC-6841-C305-60708C67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3366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F83E84-F1B9-0352-97EA-2A48557A43E7}"/>
              </a:ext>
            </a:extLst>
          </p:cNvPr>
          <p:cNvSpPr txBox="1"/>
          <p:nvPr/>
        </p:nvSpPr>
        <p:spPr>
          <a:xfrm>
            <a:off x="308423" y="69345"/>
            <a:ext cx="6922111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Steps towards In-situ</a:t>
            </a:r>
            <a:r>
              <a:rPr lang="en-AU" sz="2400" b="1" dirty="0">
                <a:solidFill>
                  <a:schemeClr val="bg1"/>
                </a:solidFill>
              </a:rPr>
              <a:t> Microscopy at MISTRAL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17F6BAA5-DC43-578A-52E9-CA8C2C98F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35" y="1080285"/>
            <a:ext cx="1644555" cy="2348715"/>
          </a:xfrm>
          <a:prstGeom prst="rect">
            <a:avLst/>
          </a:prstGeom>
        </p:spPr>
      </p:pic>
      <p:pic>
        <p:nvPicPr>
          <p:cNvPr id="19" name="Picture 9" descr="Graphical user interface, Teams&#10;&#10;Description automatically generated with medium confidence">
            <a:extLst>
              <a:ext uri="{FF2B5EF4-FFF2-40B4-BE49-F238E27FC236}">
                <a16:creationId xmlns:a16="http://schemas.microsoft.com/office/drawing/2014/main" id="{10E99787-4202-D024-5BC7-51C383E8B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06" t="45051" r="43030" b="39686"/>
          <a:stretch/>
        </p:blipFill>
        <p:spPr>
          <a:xfrm rot="5400000">
            <a:off x="2102103" y="1230037"/>
            <a:ext cx="2335616" cy="2062311"/>
          </a:xfrm>
          <a:prstGeom prst="rect">
            <a:avLst/>
          </a:prstGeom>
        </p:spPr>
      </p:pic>
      <p:pic>
        <p:nvPicPr>
          <p:cNvPr id="21" name="Image 4">
            <a:extLst>
              <a:ext uri="{FF2B5EF4-FFF2-40B4-BE49-F238E27FC236}">
                <a16:creationId xmlns:a16="http://schemas.microsoft.com/office/drawing/2014/main" id="{1EDACFF0-66DA-2EC2-9616-197A02ED1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056" y="1067186"/>
            <a:ext cx="2551138" cy="2348715"/>
          </a:xfrm>
          <a:prstGeom prst="rect">
            <a:avLst/>
          </a:prstGeom>
        </p:spPr>
      </p:pic>
      <p:pic>
        <p:nvPicPr>
          <p:cNvPr id="22" name="Image 10">
            <a:extLst>
              <a:ext uri="{FF2B5EF4-FFF2-40B4-BE49-F238E27FC236}">
                <a16:creationId xmlns:a16="http://schemas.microsoft.com/office/drawing/2014/main" id="{645959CF-E106-0D7F-B27D-755E8AD89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695" y="1067185"/>
            <a:ext cx="2551139" cy="2348715"/>
          </a:xfrm>
          <a:prstGeom prst="rect">
            <a:avLst/>
          </a:prstGeom>
        </p:spPr>
      </p:pic>
      <p:pic>
        <p:nvPicPr>
          <p:cNvPr id="23" name="Image 5">
            <a:extLst>
              <a:ext uri="{FF2B5EF4-FFF2-40B4-BE49-F238E27FC236}">
                <a16:creationId xmlns:a16="http://schemas.microsoft.com/office/drawing/2014/main" id="{89639646-3848-F56B-7B7D-72FF7281F3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47" t="33052" r="31946" b="18482"/>
          <a:stretch/>
        </p:blipFill>
        <p:spPr>
          <a:xfrm rot="5400000">
            <a:off x="2342270" y="4116912"/>
            <a:ext cx="1737345" cy="1851576"/>
          </a:xfrm>
          <a:prstGeom prst="rect">
            <a:avLst/>
          </a:prstGeom>
        </p:spPr>
      </p:pic>
      <p:pic>
        <p:nvPicPr>
          <p:cNvPr id="24" name="Image 7">
            <a:extLst>
              <a:ext uri="{FF2B5EF4-FFF2-40B4-BE49-F238E27FC236}">
                <a16:creationId xmlns:a16="http://schemas.microsoft.com/office/drawing/2014/main" id="{4ECA8942-78DE-E11E-BFAD-F74D9CD035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648" t="19198" r="32862" b="32147"/>
          <a:stretch/>
        </p:blipFill>
        <p:spPr>
          <a:xfrm rot="5400000">
            <a:off x="398739" y="4187122"/>
            <a:ext cx="1737345" cy="1737353"/>
          </a:xfrm>
          <a:prstGeom prst="rect">
            <a:avLst/>
          </a:prstGeom>
        </p:spPr>
      </p:pic>
      <p:pic>
        <p:nvPicPr>
          <p:cNvPr id="26" name="Image 11">
            <a:extLst>
              <a:ext uri="{FF2B5EF4-FFF2-40B4-BE49-F238E27FC236}">
                <a16:creationId xmlns:a16="http://schemas.microsoft.com/office/drawing/2014/main" id="{315DCB96-6F7F-233E-ABD1-C35B425FFC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386" t="36949" r="40365" b="40490"/>
          <a:stretch/>
        </p:blipFill>
        <p:spPr>
          <a:xfrm rot="5400000">
            <a:off x="4269307" y="4190516"/>
            <a:ext cx="1737345" cy="1704368"/>
          </a:xfrm>
          <a:prstGeom prst="rect">
            <a:avLst/>
          </a:prstGeom>
        </p:spPr>
      </p:pic>
      <p:pic>
        <p:nvPicPr>
          <p:cNvPr id="27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493EBFFF-B86F-555B-A352-F40AB5F06A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388"/>
          <a:stretch/>
        </p:blipFill>
        <p:spPr>
          <a:xfrm>
            <a:off x="6482537" y="4525943"/>
            <a:ext cx="4953115" cy="1870853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FD05E66-F48F-50F8-76C2-05F515EB6153}"/>
              </a:ext>
            </a:extLst>
          </p:cNvPr>
          <p:cNvSpPr txBox="1"/>
          <p:nvPr/>
        </p:nvSpPr>
        <p:spPr>
          <a:xfrm flipH="1">
            <a:off x="6840149" y="4002460"/>
            <a:ext cx="495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Mn</a:t>
            </a:r>
            <a:r>
              <a:rPr lang="en-AU" baseline="-25000" dirty="0"/>
              <a:t>2</a:t>
            </a:r>
            <a:r>
              <a:rPr lang="en-AU" dirty="0"/>
              <a:t>O</a:t>
            </a:r>
            <a:r>
              <a:rPr lang="en-AU" baseline="-25000" dirty="0"/>
              <a:t>4                         </a:t>
            </a:r>
            <a:r>
              <a:rPr lang="en-AU" dirty="0"/>
              <a:t>LiMn</a:t>
            </a:r>
            <a:r>
              <a:rPr lang="en-AU" baseline="-25000" dirty="0"/>
              <a:t>2</a:t>
            </a:r>
            <a:r>
              <a:rPr lang="en-AU" dirty="0"/>
              <a:t>O</a:t>
            </a:r>
            <a:r>
              <a:rPr lang="en-AU" baseline="-25000" dirty="0"/>
              <a:t>4                         </a:t>
            </a:r>
            <a:r>
              <a:rPr lang="en-AU" dirty="0"/>
              <a:t>Li</a:t>
            </a:r>
            <a:r>
              <a:rPr lang="en-AU" baseline="-25000" dirty="0"/>
              <a:t>2</a:t>
            </a:r>
            <a:r>
              <a:rPr lang="en-AU" dirty="0"/>
              <a:t>Mn</a:t>
            </a:r>
            <a:r>
              <a:rPr lang="en-AU" baseline="-25000" dirty="0"/>
              <a:t>2</a:t>
            </a:r>
            <a:r>
              <a:rPr lang="en-AU" dirty="0"/>
              <a:t>O</a:t>
            </a:r>
            <a:r>
              <a:rPr lang="en-AU" baseline="-25000" dirty="0"/>
              <a:t>4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F71C7880-60D8-CDFA-505A-F37A09BAA772}"/>
              </a:ext>
            </a:extLst>
          </p:cNvPr>
          <p:cNvCxnSpPr/>
          <p:nvPr/>
        </p:nvCxnSpPr>
        <p:spPr>
          <a:xfrm flipH="1">
            <a:off x="7574844" y="4187126"/>
            <a:ext cx="77893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0D031E92-14E9-2B0F-D5A9-3506878AD06C}"/>
              </a:ext>
            </a:extLst>
          </p:cNvPr>
          <p:cNvCxnSpPr>
            <a:cxnSpLocks/>
          </p:cNvCxnSpPr>
          <p:nvPr/>
        </p:nvCxnSpPr>
        <p:spPr>
          <a:xfrm>
            <a:off x="9234311" y="4191767"/>
            <a:ext cx="77893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EC6C372-1C86-91EE-C29C-3BA13E071C3B}"/>
              </a:ext>
            </a:extLst>
          </p:cNvPr>
          <p:cNvSpPr txBox="1"/>
          <p:nvPr/>
        </p:nvSpPr>
        <p:spPr>
          <a:xfrm>
            <a:off x="7850964" y="3866652"/>
            <a:ext cx="694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-Li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5522374-DD3B-C459-0A53-ADC0F642ED0B}"/>
              </a:ext>
            </a:extLst>
          </p:cNvPr>
          <p:cNvSpPr txBox="1"/>
          <p:nvPr/>
        </p:nvSpPr>
        <p:spPr>
          <a:xfrm>
            <a:off x="9364593" y="3878538"/>
            <a:ext cx="558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+Li</a:t>
            </a:r>
          </a:p>
        </p:txBody>
      </p:sp>
      <p:sp>
        <p:nvSpPr>
          <p:cNvPr id="40" name="1 Rectángulo">
            <a:extLst>
              <a:ext uri="{FF2B5EF4-FFF2-40B4-BE49-F238E27FC236}">
                <a16:creationId xmlns:a16="http://schemas.microsoft.com/office/drawing/2014/main" id="{BA80282A-2D63-3BC7-5D31-297AF5FF7A1D}"/>
              </a:ext>
            </a:extLst>
          </p:cNvPr>
          <p:cNvSpPr/>
          <p:nvPr/>
        </p:nvSpPr>
        <p:spPr>
          <a:xfrm>
            <a:off x="9010543" y="258382"/>
            <a:ext cx="25609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LiMn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4 </a:t>
            </a:r>
            <a:r>
              <a:rPr lang="en-GB" dirty="0"/>
              <a:t>Particles</a:t>
            </a:r>
          </a:p>
          <a:p>
            <a:r>
              <a:rPr lang="en-US" baseline="-25000" dirty="0"/>
              <a:t>(separation by centrifugation for deposit on electrodes)</a:t>
            </a:r>
            <a:endParaRPr lang="en-GB" baseline="-25000" dirty="0"/>
          </a:p>
        </p:txBody>
      </p:sp>
      <p:pic>
        <p:nvPicPr>
          <p:cNvPr id="41" name="Picture 4" descr="Group of Nanoparticles and Nanocomposites – INSTITUT DE CIÈNCIA DE  MATERIALS DE BARCELONA, ICMAB-CSIC">
            <a:extLst>
              <a:ext uri="{FF2B5EF4-FFF2-40B4-BE49-F238E27FC236}">
                <a16:creationId xmlns:a16="http://schemas.microsoft.com/office/drawing/2014/main" id="{829E701D-5461-77B7-F5A3-6A8A61C6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41" y="6030414"/>
            <a:ext cx="3843498" cy="82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15ED018-C045-C50D-90C3-37070CCC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32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>
            <a:extLst>
              <a:ext uri="{FF2B5EF4-FFF2-40B4-BE49-F238E27FC236}">
                <a16:creationId xmlns:a16="http://schemas.microsoft.com/office/drawing/2014/main" id="{536C24CF-9365-B0C1-A06E-3489A74EA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7"/>
          <a:stretch/>
        </p:blipFill>
        <p:spPr>
          <a:xfrm>
            <a:off x="2246356" y="1746500"/>
            <a:ext cx="7387030" cy="38938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8598D4-EC61-9E30-1229-AE9E4169EFCE}"/>
              </a:ext>
            </a:extLst>
          </p:cNvPr>
          <p:cNvSpPr txBox="1"/>
          <p:nvPr/>
        </p:nvSpPr>
        <p:spPr>
          <a:xfrm>
            <a:off x="3353078" y="304299"/>
            <a:ext cx="569287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capabilities at Alba Synchrotron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8C07754-91DA-4B3F-A441-FD1CC425C6D7}"/>
              </a:ext>
            </a:extLst>
          </p:cNvPr>
          <p:cNvSpPr/>
          <p:nvPr/>
        </p:nvSpPr>
        <p:spPr>
          <a:xfrm>
            <a:off x="4307946" y="1660647"/>
            <a:ext cx="1569156" cy="461665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CD8B393-A7BA-2ABF-273D-4C638649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363" y="5978352"/>
            <a:ext cx="953438" cy="7953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AB7D6B8-4128-7FC3-CB57-F5E4ADF9CE78}"/>
              </a:ext>
            </a:extLst>
          </p:cNvPr>
          <p:cNvSpPr/>
          <p:nvPr/>
        </p:nvSpPr>
        <p:spPr>
          <a:xfrm>
            <a:off x="6097235" y="1660646"/>
            <a:ext cx="1229253" cy="461665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8CFAC35-27EA-D29E-D767-3DAAE3BFF6EB}"/>
              </a:ext>
            </a:extLst>
          </p:cNvPr>
          <p:cNvSpPr/>
          <p:nvPr/>
        </p:nvSpPr>
        <p:spPr>
          <a:xfrm>
            <a:off x="2573866" y="4759448"/>
            <a:ext cx="1378480" cy="399576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9F816DF-6FF9-B3E5-A304-063C9E07AEA9}"/>
              </a:ext>
            </a:extLst>
          </p:cNvPr>
          <p:cNvSpPr/>
          <p:nvPr/>
        </p:nvSpPr>
        <p:spPr>
          <a:xfrm>
            <a:off x="6541601" y="5159024"/>
            <a:ext cx="1479462" cy="399576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5BDAB69-F588-83DA-C05B-6796E69ECFAA}"/>
              </a:ext>
            </a:extLst>
          </p:cNvPr>
          <p:cNvSpPr/>
          <p:nvPr/>
        </p:nvSpPr>
        <p:spPr>
          <a:xfrm>
            <a:off x="7790697" y="1660646"/>
            <a:ext cx="1479462" cy="461664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E7E9916-FCA0-EF36-C386-F86145C54BA3}"/>
              </a:ext>
            </a:extLst>
          </p:cNvPr>
          <p:cNvSpPr/>
          <p:nvPr/>
        </p:nvSpPr>
        <p:spPr>
          <a:xfrm>
            <a:off x="8530428" y="4497572"/>
            <a:ext cx="1102958" cy="461664"/>
          </a:xfrm>
          <a:prstGeom prst="rect">
            <a:avLst/>
          </a:prstGeom>
          <a:noFill/>
          <a:ln w="142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8E6B2FE7-F3BB-6DAC-CA7A-DCE0BBF4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1720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5D194F3-79A9-2DF4-B6B4-08C6942E52B7}"/>
              </a:ext>
            </a:extLst>
          </p:cNvPr>
          <p:cNvSpPr txBox="1"/>
          <p:nvPr/>
        </p:nvSpPr>
        <p:spPr>
          <a:xfrm>
            <a:off x="354239" y="238944"/>
            <a:ext cx="415876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Battery Laboratory at Alba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A6A3A42-9AC4-3819-F2E9-6D0934B8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39" y="1002499"/>
            <a:ext cx="7921619" cy="554137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ED6DF820-727F-1AD6-8A6D-D1DD336EBB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4" r="4971"/>
          <a:stretch/>
        </p:blipFill>
        <p:spPr>
          <a:xfrm>
            <a:off x="8936805" y="65775"/>
            <a:ext cx="2501850" cy="1488866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8897750E-06C1-EBEC-22DC-B4789EF7B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805" y="1538828"/>
            <a:ext cx="2488662" cy="5161087"/>
          </a:xfrm>
          <a:prstGeom prst="rect">
            <a:avLst/>
          </a:prstGeom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id="{B1A17CFD-CE2B-B510-06A2-00D8BF4502DB}"/>
              </a:ext>
            </a:extLst>
          </p:cNvPr>
          <p:cNvGrpSpPr/>
          <p:nvPr/>
        </p:nvGrpSpPr>
        <p:grpSpPr>
          <a:xfrm>
            <a:off x="4556586" y="139920"/>
            <a:ext cx="2369444" cy="700748"/>
            <a:chOff x="9836143" y="926137"/>
            <a:chExt cx="2369444" cy="700748"/>
          </a:xfrm>
        </p:grpSpPr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D4EEC57E-1C2E-4025-8E78-03BF4E343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384A69C3-253D-4911-D4B8-EE82066EADA5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Picture 2" descr="ALBA Synchrotron">
            <a:extLst>
              <a:ext uri="{FF2B5EF4-FFF2-40B4-BE49-F238E27FC236}">
                <a16:creationId xmlns:a16="http://schemas.microsoft.com/office/drawing/2014/main" id="{2E1C88A2-1B10-5D30-3956-E1AF4C0C4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62" y="81617"/>
            <a:ext cx="1157768" cy="79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50A5F3-8545-01F0-981D-5DC31B15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674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adroTexto 65">
            <a:extLst>
              <a:ext uri="{FF2B5EF4-FFF2-40B4-BE49-F238E27FC236}">
                <a16:creationId xmlns:a16="http://schemas.microsoft.com/office/drawing/2014/main" id="{5F3BD9D5-D477-ADBE-40A0-885F807C54A2}"/>
              </a:ext>
            </a:extLst>
          </p:cNvPr>
          <p:cNvSpPr txBox="1"/>
          <p:nvPr/>
        </p:nvSpPr>
        <p:spPr>
          <a:xfrm>
            <a:off x="331661" y="250233"/>
            <a:ext cx="2817939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Acknowledgements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210DBDB0-0891-36C5-8C9B-18DA10B33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35" y="3598564"/>
            <a:ext cx="5363021" cy="982726"/>
          </a:xfrm>
          <a:prstGeom prst="rect">
            <a:avLst/>
          </a:prstGeom>
        </p:spPr>
      </p:pic>
      <p:pic>
        <p:nvPicPr>
          <p:cNvPr id="5122" name="Picture 2" descr="ALBA Synchrotron">
            <a:extLst>
              <a:ext uri="{FF2B5EF4-FFF2-40B4-BE49-F238E27FC236}">
                <a16:creationId xmlns:a16="http://schemas.microsoft.com/office/drawing/2014/main" id="{8E79B9CF-E52C-5466-87A9-5C91A971A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89" y="4465038"/>
            <a:ext cx="1577623" cy="107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upo 67">
            <a:extLst>
              <a:ext uri="{FF2B5EF4-FFF2-40B4-BE49-F238E27FC236}">
                <a16:creationId xmlns:a16="http://schemas.microsoft.com/office/drawing/2014/main" id="{469E9868-0838-0F31-7EE2-563B440963B0}"/>
              </a:ext>
            </a:extLst>
          </p:cNvPr>
          <p:cNvGrpSpPr/>
          <p:nvPr/>
        </p:nvGrpSpPr>
        <p:grpSpPr>
          <a:xfrm>
            <a:off x="9562912" y="4716447"/>
            <a:ext cx="2369444" cy="700748"/>
            <a:chOff x="9836143" y="926137"/>
            <a:chExt cx="2369444" cy="700748"/>
          </a:xfrm>
        </p:grpSpPr>
        <p:pic>
          <p:nvPicPr>
            <p:cNvPr id="69" name="Imagen 68">
              <a:extLst>
                <a:ext uri="{FF2B5EF4-FFF2-40B4-BE49-F238E27FC236}">
                  <a16:creationId xmlns:a16="http://schemas.microsoft.com/office/drawing/2014/main" id="{F5607411-7439-51BF-5816-7B3461EAA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36143" y="926137"/>
              <a:ext cx="796338" cy="700748"/>
            </a:xfrm>
            <a:prstGeom prst="rect">
              <a:avLst/>
            </a:prstGeom>
          </p:spPr>
        </p:pic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4C518B13-D453-DFD0-A143-FB73863FA680}"/>
                </a:ext>
              </a:extLst>
            </p:cNvPr>
            <p:cNvSpPr txBox="1"/>
            <p:nvPr/>
          </p:nvSpPr>
          <p:spPr>
            <a:xfrm>
              <a:off x="10477321" y="1014163"/>
              <a:ext cx="17282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PTI+ TRANS-ENER+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Transición Energética</a:t>
              </a:r>
              <a:r>
                <a:rPr kumimoji="0" lang="es-ES" sz="9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Sostenible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24" name="Picture 4" descr="Group of Nanoparticles and Nanocomposites – INSTITUT DE CIÈNCIA DE  MATERIALS DE BARCELONA, ICMAB-CSIC">
            <a:extLst>
              <a:ext uri="{FF2B5EF4-FFF2-40B4-BE49-F238E27FC236}">
                <a16:creationId xmlns:a16="http://schemas.microsoft.com/office/drawing/2014/main" id="{EA885374-04F8-8B05-D2FD-69C8CC7C6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41" y="5666337"/>
            <a:ext cx="3843498" cy="82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Home | IMB CNM">
            <a:extLst>
              <a:ext uri="{FF2B5EF4-FFF2-40B4-BE49-F238E27FC236}">
                <a16:creationId xmlns:a16="http://schemas.microsoft.com/office/drawing/2014/main" id="{E59A7F92-02D0-5889-53BC-3A27A33F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7" y="5848083"/>
            <a:ext cx="1705694" cy="46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CuadroTexto 71">
            <a:extLst>
              <a:ext uri="{FF2B5EF4-FFF2-40B4-BE49-F238E27FC236}">
                <a16:creationId xmlns:a16="http://schemas.microsoft.com/office/drawing/2014/main" id="{9116615D-EE23-C2AE-C7E2-141B642ED73B}"/>
              </a:ext>
            </a:extLst>
          </p:cNvPr>
          <p:cNvSpPr txBox="1"/>
          <p:nvPr/>
        </p:nvSpPr>
        <p:spPr>
          <a:xfrm flipH="1">
            <a:off x="519850" y="1207911"/>
            <a:ext cx="30180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u="sng" dirty="0">
                <a:cs typeface="Arial" panose="020B0604020202020204" pitchFamily="34" charset="0"/>
              </a:rPr>
              <a:t>MSPD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François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Fauth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(Alba)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Rosa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Palacin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(ICMAB)</a:t>
            </a:r>
          </a:p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Raphaelle </a:t>
            </a:r>
            <a:r>
              <a:rPr lang="en-A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Houdeville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(Alba)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Carlos Frontera (ICMAB)</a:t>
            </a:r>
          </a:p>
          <a:p>
            <a:endParaRPr lang="en-AU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b="1" u="sng" dirty="0">
                <a:latin typeface="Calibri" panose="020F0502020204030204" pitchFamily="34" charset="0"/>
                <a:cs typeface="Calibri" panose="020F0502020204030204" pitchFamily="34" charset="0"/>
              </a:rPr>
              <a:t>CLAESS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Laura Simonelli (Alba)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Carlo Marini (Alba)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V. Martin-Diaconescu (Alba</a:t>
            </a:r>
          </a:p>
          <a:p>
            <a:r>
              <a:rPr lang="en-US" sz="1800" dirty="0" err="1">
                <a:effectLst/>
                <a:ea typeface="SimSun" panose="02010600030101010101" pitchFamily="2" charset="-122"/>
              </a:rPr>
              <a:t>Wenhai</a:t>
            </a:r>
            <a:r>
              <a:rPr lang="en-US" sz="1800" dirty="0">
                <a:effectLst/>
                <a:ea typeface="SimSun" panose="02010600030101010101" pitchFamily="2" charset="-122"/>
              </a:rPr>
              <a:t> Wang (ICMAB)</a:t>
            </a:r>
            <a:endParaRPr lang="en-US" baseline="30000" dirty="0">
              <a:ea typeface="SimSun" panose="02010600030101010101" pitchFamily="2" charset="-122"/>
            </a:endParaRPr>
          </a:p>
          <a:p>
            <a:r>
              <a:rPr lang="en-US" sz="1800" dirty="0">
                <a:effectLst/>
                <a:ea typeface="SimSun" panose="02010600030101010101" pitchFamily="2" charset="-122"/>
              </a:rPr>
              <a:t>Cheng Liu (ICMAB)</a:t>
            </a:r>
            <a:endParaRPr lang="en-AU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b="1" u="sng" dirty="0">
                <a:latin typeface="Calibri" panose="020F0502020204030204" pitchFamily="34" charset="0"/>
                <a:cs typeface="Calibri" panose="020F0502020204030204" pitchFamily="34" charset="0"/>
              </a:rPr>
              <a:t>NOTOS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Giovanni Agostini (Alba)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Carlos Escudero (Alba)</a:t>
            </a:r>
          </a:p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Reynaud (CIC)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Marcus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Fehse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(CIC)</a:t>
            </a:r>
          </a:p>
          <a:p>
            <a:r>
              <a:rPr lang="en-A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Joseba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Orive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(CIC)</a:t>
            </a:r>
            <a:endParaRPr lang="en-AU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cs typeface="Arial" panose="020B0604020202020204" pitchFamily="34" charset="0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3C05872F-0663-8069-97F7-28AA207DB1FE}"/>
              </a:ext>
            </a:extLst>
          </p:cNvPr>
          <p:cNvSpPr txBox="1"/>
          <p:nvPr/>
        </p:nvSpPr>
        <p:spPr>
          <a:xfrm>
            <a:off x="3608426" y="1265804"/>
            <a:ext cx="323868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u="sng" dirty="0">
                <a:latin typeface="Calibri" panose="020F0502020204030204" pitchFamily="34" charset="0"/>
                <a:cs typeface="Calibri" panose="020F0502020204030204" pitchFamily="34" charset="0"/>
              </a:rPr>
              <a:t>MIRAS</a:t>
            </a:r>
          </a:p>
          <a:p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Ibraheem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Yousef (Alba)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Alexandre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Ponrouch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(ICMAB)</a:t>
            </a:r>
          </a:p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Damien Monti (Alba)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b="1" u="sng" dirty="0">
                <a:latin typeface="Calibri" panose="020F0502020204030204" pitchFamily="34" charset="0"/>
                <a:cs typeface="Calibri" panose="020F0502020204030204" pitchFamily="34" charset="0"/>
              </a:rPr>
              <a:t>MISTRAL</a:t>
            </a:r>
            <a:endParaRPr lang="en-AU" b="1" u="sng" dirty="0">
              <a:cs typeface="Arial" panose="020B0604020202020204" pitchFamily="34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Andrea Sorrentino (Alba)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Dino Tonti (ICMAB)</a:t>
            </a:r>
          </a:p>
          <a:p>
            <a:r>
              <a:rPr lang="en-A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Francesc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Perez-Murano (CNM)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Olga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Muntada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(CNM)</a:t>
            </a:r>
          </a:p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Victor Fuentes (ICMAB)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Chaptal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(ICMAB)</a:t>
            </a:r>
          </a:p>
          <a:p>
            <a:endParaRPr lang="en-AU" b="1" u="sng" dirty="0"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0C2FFE2-CA1B-6F16-D489-724D2F48C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831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B372F2A-FF3F-F13B-C93A-694175B9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6" y="1600238"/>
            <a:ext cx="3243436" cy="396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E6C4FD37-E1DC-AD19-B50B-DADC4151B80B}"/>
              </a:ext>
            </a:extLst>
          </p:cNvPr>
          <p:cNvSpPr/>
          <p:nvPr/>
        </p:nvSpPr>
        <p:spPr>
          <a:xfrm>
            <a:off x="2717882" y="1025963"/>
            <a:ext cx="6548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ompatible with experimental set up but electrochemically efficient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A256E5B8-A0BA-2686-7321-46133D6E89C8}"/>
              </a:ext>
            </a:extLst>
          </p:cNvPr>
          <p:cNvSpPr txBox="1"/>
          <p:nvPr/>
        </p:nvSpPr>
        <p:spPr>
          <a:xfrm>
            <a:off x="1676399" y="6432796"/>
            <a:ext cx="94114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O. J. 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Borkiewicz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000" i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Appl. </a:t>
            </a:r>
            <a:r>
              <a:rPr lang="en-US" sz="1000" i="1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1000" i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45, 1261 (2012), R.E. 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Johnsen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000" i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Appl. </a:t>
            </a:r>
            <a:r>
              <a:rPr lang="en-US" sz="1000" i="1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1000" i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46, 1537 (2013),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Ravnsbaek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000" i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Nano Letters 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(2014)</a:t>
            </a:r>
          </a:p>
        </p:txBody>
      </p:sp>
      <p:pic>
        <p:nvPicPr>
          <p:cNvPr id="9" name="Picture 8" descr="照片 041">
            <a:extLst>
              <a:ext uri="{FF2B5EF4-FFF2-40B4-BE49-F238E27FC236}">
                <a16:creationId xmlns:a16="http://schemas.microsoft.com/office/drawing/2014/main" id="{87FA4E25-AC1E-282C-CD0C-4C8635C96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0072" t="-2" r="26347" b="1852"/>
          <a:stretch>
            <a:fillRect/>
          </a:stretch>
        </p:blipFill>
        <p:spPr bwMode="auto">
          <a:xfrm rot="5400000">
            <a:off x="9749083" y="1427863"/>
            <a:ext cx="1695417" cy="254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EE035FE-0F7B-8197-F265-5723A4403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1926" y="1857284"/>
            <a:ext cx="5137390" cy="230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DE4D5B3-99D1-5043-418E-3981205DE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6352" y="3778103"/>
            <a:ext cx="2545678" cy="267217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B907B58-A5FE-3BD1-CCB5-D26E50C69AAB}"/>
              </a:ext>
            </a:extLst>
          </p:cNvPr>
          <p:cNvSpPr txBox="1"/>
          <p:nvPr/>
        </p:nvSpPr>
        <p:spPr>
          <a:xfrm>
            <a:off x="491613" y="363293"/>
            <a:ext cx="1137801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</a:rPr>
              <a:t>Electrochemical Cell for Operando Studies of Batteries Using Synchrotron Radiation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5141502-2BDF-C444-C966-753158F88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179" y="4554069"/>
            <a:ext cx="1555453" cy="136879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4C86EA0-99F0-4D35-A3EE-CB6B12729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9510" y="4516544"/>
            <a:ext cx="2178984" cy="151026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43DF1DF-1FB7-1C4B-8ACD-3170C6A59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840" y="4231342"/>
            <a:ext cx="1801419" cy="2098021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E951211-CAD5-CE06-C751-FBEF58A5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5526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>
            <a:extLst>
              <a:ext uri="{FF2B5EF4-FFF2-40B4-BE49-F238E27FC236}">
                <a16:creationId xmlns:a16="http://schemas.microsoft.com/office/drawing/2014/main" id="{536C24CF-9365-B0C1-A06E-3489A74EA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7"/>
          <a:stretch/>
        </p:blipFill>
        <p:spPr>
          <a:xfrm>
            <a:off x="2521698" y="1927122"/>
            <a:ext cx="7387030" cy="38938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8598D4-EC61-9E30-1229-AE9E4169EFCE}"/>
              </a:ext>
            </a:extLst>
          </p:cNvPr>
          <p:cNvSpPr txBox="1"/>
          <p:nvPr/>
        </p:nvSpPr>
        <p:spPr>
          <a:xfrm>
            <a:off x="3353078" y="304299"/>
            <a:ext cx="569287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capabilities at Alba Synchrotron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9B9A780-8333-C095-2A6B-98ADB481E9BA}"/>
              </a:ext>
            </a:extLst>
          </p:cNvPr>
          <p:cNvSpPr/>
          <p:nvPr/>
        </p:nvSpPr>
        <p:spPr>
          <a:xfrm>
            <a:off x="6373814" y="1841269"/>
            <a:ext cx="1246186" cy="461665"/>
          </a:xfrm>
          <a:prstGeom prst="rect">
            <a:avLst/>
          </a:prstGeom>
          <a:noFill/>
          <a:ln w="142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B039CD-3347-B813-92E4-DEC178DC5F2F}"/>
              </a:ext>
            </a:extLst>
          </p:cNvPr>
          <p:cNvSpPr txBox="1"/>
          <p:nvPr/>
        </p:nvSpPr>
        <p:spPr>
          <a:xfrm>
            <a:off x="6096000" y="1336677"/>
            <a:ext cx="187407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at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F38F4B2-A0AF-97B7-25D5-D6A070ADF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363" y="5978352"/>
            <a:ext cx="953438" cy="79535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39E6A96-D133-63A3-4D95-1E18430C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9731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5D194F3-79A9-2DF4-B6B4-08C6942E52B7}"/>
              </a:ext>
            </a:extLst>
          </p:cNvPr>
          <p:cNvSpPr txBox="1"/>
          <p:nvPr/>
        </p:nvSpPr>
        <p:spPr>
          <a:xfrm>
            <a:off x="354240" y="150843"/>
            <a:ext cx="661261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at MSPD</a:t>
            </a:r>
            <a:r>
              <a:rPr lang="en-US" sz="2400" b="1" dirty="0">
                <a:solidFill>
                  <a:schemeClr val="bg1"/>
                </a:solidFill>
              </a:rPr>
              <a:t> (Powder Diffraction beamline)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001FA7F-16BD-4849-F6DA-AA614495F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922" y="769608"/>
            <a:ext cx="3778104" cy="16777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AF06277-2205-FE5F-39A9-3DD41C316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882" y="2384902"/>
            <a:ext cx="3765176" cy="149080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EA4DE1C-3F6C-0C60-BB6F-42E41D269C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6" b="19608"/>
          <a:stretch/>
        </p:blipFill>
        <p:spPr>
          <a:xfrm>
            <a:off x="5789798" y="4205679"/>
            <a:ext cx="2301511" cy="242820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08FFA5E-466A-6383-122A-FB93D1C0FC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15897" b="5128"/>
          <a:stretch/>
        </p:blipFill>
        <p:spPr>
          <a:xfrm>
            <a:off x="330499" y="1004047"/>
            <a:ext cx="3521923" cy="309282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1DCE0257-75E8-97D2-E704-BBD28EB5B8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604" b="14126"/>
          <a:stretch/>
        </p:blipFill>
        <p:spPr>
          <a:xfrm>
            <a:off x="4069644" y="4192995"/>
            <a:ext cx="1649933" cy="244088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E190696-FDF5-9E60-08CE-F176E50F62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272" t="18598" r="10155" b="11029"/>
          <a:stretch/>
        </p:blipFill>
        <p:spPr>
          <a:xfrm>
            <a:off x="6212541" y="815789"/>
            <a:ext cx="1703294" cy="3039034"/>
          </a:xfrm>
          <a:prstGeom prst="rect">
            <a:avLst/>
          </a:prstGeom>
        </p:spPr>
      </p:pic>
      <p:pic>
        <p:nvPicPr>
          <p:cNvPr id="26" name="Picture 8" descr="照片 041">
            <a:extLst>
              <a:ext uri="{FF2B5EF4-FFF2-40B4-BE49-F238E27FC236}">
                <a16:creationId xmlns:a16="http://schemas.microsoft.com/office/drawing/2014/main" id="{B2E77CC4-0571-2F00-3C7B-239CB2C5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30072" t="-2" r="26347" b="1852"/>
          <a:stretch>
            <a:fillRect/>
          </a:stretch>
        </p:blipFill>
        <p:spPr bwMode="auto">
          <a:xfrm>
            <a:off x="4789413" y="1559857"/>
            <a:ext cx="1159722" cy="174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1597931A-AD94-F315-3194-5769C35DE60F}"/>
              </a:ext>
            </a:extLst>
          </p:cNvPr>
          <p:cNvSpPr txBox="1"/>
          <p:nvPr/>
        </p:nvSpPr>
        <p:spPr>
          <a:xfrm>
            <a:off x="4607860" y="680427"/>
            <a:ext cx="17481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1" dirty="0"/>
              <a:t>Operando </a:t>
            </a:r>
            <a:r>
              <a:rPr lang="en-AU" b="1" i="1" dirty="0" err="1"/>
              <a:t>Leriche</a:t>
            </a:r>
            <a:r>
              <a:rPr lang="en-AU" b="1" i="1" dirty="0"/>
              <a:t> type cells</a:t>
            </a:r>
            <a:endParaRPr lang="en-AU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A83AB8D-2CEB-2C5F-B480-11CAE50E4CC4}"/>
              </a:ext>
            </a:extLst>
          </p:cNvPr>
          <p:cNvSpPr txBox="1"/>
          <p:nvPr/>
        </p:nvSpPr>
        <p:spPr>
          <a:xfrm>
            <a:off x="8202705" y="411488"/>
            <a:ext cx="2886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1" dirty="0"/>
              <a:t>Thermalized cells</a:t>
            </a:r>
            <a:r>
              <a:rPr lang="en-AU" sz="1800" b="1" i="1" dirty="0"/>
              <a:t> </a:t>
            </a:r>
            <a:endParaRPr lang="en-AU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870ED1A-5B80-C80D-AA70-5632D87B63B5}"/>
              </a:ext>
            </a:extLst>
          </p:cNvPr>
          <p:cNvSpPr txBox="1"/>
          <p:nvPr/>
        </p:nvSpPr>
        <p:spPr>
          <a:xfrm>
            <a:off x="4069976" y="3827040"/>
            <a:ext cx="3361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i="1" dirty="0"/>
              <a:t>Glass and Kapton coin cells </a:t>
            </a:r>
            <a:endParaRPr lang="en-AU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E9175BD-C125-F224-D229-F887C5B8722E}"/>
              </a:ext>
            </a:extLst>
          </p:cNvPr>
          <p:cNvSpPr txBox="1"/>
          <p:nvPr/>
        </p:nvSpPr>
        <p:spPr>
          <a:xfrm>
            <a:off x="5764306" y="6418730"/>
            <a:ext cx="26625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i="1" dirty="0"/>
              <a:t>Michael Knapp, Helmut Ehrenberg (KIT)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17957D3E-F56A-B8CA-5E07-5169DBF689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035" y="4143107"/>
            <a:ext cx="3569883" cy="2060469"/>
          </a:xfrm>
          <a:prstGeom prst="rect">
            <a:avLst/>
          </a:prstGeom>
        </p:spPr>
      </p:pic>
      <p:graphicFrame>
        <p:nvGraphicFramePr>
          <p:cNvPr id="41" name="Tabla 9">
            <a:extLst>
              <a:ext uri="{FF2B5EF4-FFF2-40B4-BE49-F238E27FC236}">
                <a16:creationId xmlns:a16="http://schemas.microsoft.com/office/drawing/2014/main" id="{3A1772A1-D716-B08F-487C-EE17C7B52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101249"/>
              </p:ext>
            </p:extLst>
          </p:nvPr>
        </p:nvGraphicFramePr>
        <p:xfrm>
          <a:off x="842683" y="4590945"/>
          <a:ext cx="2438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987">
                  <a:extLst>
                    <a:ext uri="{9D8B030D-6E8A-4147-A177-3AD203B41FA5}">
                      <a16:colId xmlns:a16="http://schemas.microsoft.com/office/drawing/2014/main" val="1880242702"/>
                    </a:ext>
                  </a:extLst>
                </a:gridCol>
                <a:gridCol w="1165413">
                  <a:extLst>
                    <a:ext uri="{9D8B030D-6E8A-4147-A177-3AD203B41FA5}">
                      <a16:colId xmlns:a16="http://schemas.microsoft.com/office/drawing/2014/main" val="223750377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AU" sz="1400" dirty="0"/>
                        <a:t>Technical Specifications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33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8 - 50 </a:t>
                      </a:r>
                      <a:r>
                        <a:rPr lang="es-E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</a:t>
                      </a:r>
                      <a:r>
                        <a:rPr lang="es-E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A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2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s-ES" sz="1200" dirty="0">
                          <a:effectLst/>
                          <a:latin typeface="+mn-lt"/>
                        </a:rPr>
                        <a:t>~ 4·10</a:t>
                      </a:r>
                      <a:r>
                        <a:rPr lang="es-ES" sz="1200" baseline="30000" dirty="0">
                          <a:effectLst/>
                          <a:latin typeface="+mn-lt"/>
                        </a:rPr>
                        <a:t>12</a:t>
                      </a:r>
                      <a:r>
                        <a:rPr lang="es-ES" sz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es-ES" sz="1200" dirty="0" err="1">
                          <a:effectLst/>
                          <a:latin typeface="+mn-lt"/>
                        </a:rPr>
                        <a:t>ph</a:t>
                      </a:r>
                      <a:r>
                        <a:rPr lang="es-ES" sz="1200" dirty="0">
                          <a:effectLst/>
                          <a:latin typeface="+mn-lt"/>
                        </a:rPr>
                        <a:t>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20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Energy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s-E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2·10</a:t>
                      </a:r>
                      <a:r>
                        <a:rPr lang="es-ES" sz="12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es-ES" sz="1200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682772"/>
                  </a:ext>
                </a:extLst>
              </a:tr>
            </a:tbl>
          </a:graphicData>
        </a:graphic>
      </p:graphicFrame>
      <p:sp>
        <p:nvSpPr>
          <p:cNvPr id="43" name="CuadroTexto 42">
            <a:extLst>
              <a:ext uri="{FF2B5EF4-FFF2-40B4-BE49-F238E27FC236}">
                <a16:creationId xmlns:a16="http://schemas.microsoft.com/office/drawing/2014/main" id="{4491B4D1-8F64-C1CF-F792-8FAF8EF57351}"/>
              </a:ext>
            </a:extLst>
          </p:cNvPr>
          <p:cNvSpPr txBox="1"/>
          <p:nvPr/>
        </p:nvSpPr>
        <p:spPr>
          <a:xfrm>
            <a:off x="9170895" y="6245296"/>
            <a:ext cx="26714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u="sng" dirty="0">
                <a:effectLst/>
                <a:ea typeface="Calibri" panose="020F0502020204030204" pitchFamily="34" charset="0"/>
              </a:rPr>
              <a:t>Black, A. P. et al.</a:t>
            </a:r>
            <a:r>
              <a:rPr lang="en-AU" sz="1100" dirty="0">
                <a:effectLst/>
                <a:ea typeface="Calibri" panose="020F0502020204030204" pitchFamily="34" charset="0"/>
              </a:rPr>
              <a:t> </a:t>
            </a:r>
            <a:r>
              <a:rPr lang="en-US" sz="1100" dirty="0">
                <a:effectLst/>
                <a:ea typeface="Calibri" panose="020F0502020204030204" pitchFamily="34" charset="0"/>
              </a:rPr>
              <a:t>ENERGY STORAGE MATER. Vol.47,2022,354-364. (2022)</a:t>
            </a:r>
            <a:endParaRPr lang="en-AU" sz="110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9ACC029E-2B6E-BB64-14AC-37CBDA6C4D56}"/>
              </a:ext>
            </a:extLst>
          </p:cNvPr>
          <p:cNvSpPr txBox="1"/>
          <p:nvPr/>
        </p:nvSpPr>
        <p:spPr>
          <a:xfrm>
            <a:off x="5477437" y="3109864"/>
            <a:ext cx="5647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LRCS</a:t>
            </a:r>
            <a:endParaRPr lang="en-AU" sz="1000" i="1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BBA1DC5-FBC4-25DF-2E48-58A3B6B8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0689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>
            <a:extLst>
              <a:ext uri="{FF2B5EF4-FFF2-40B4-BE49-F238E27FC236}">
                <a16:creationId xmlns:a16="http://schemas.microsoft.com/office/drawing/2014/main" id="{536C24CF-9365-B0C1-A06E-3489A74EA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7"/>
          <a:stretch/>
        </p:blipFill>
        <p:spPr>
          <a:xfrm>
            <a:off x="2521698" y="1927122"/>
            <a:ext cx="7387030" cy="38938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8598D4-EC61-9E30-1229-AE9E4169EFCE}"/>
              </a:ext>
            </a:extLst>
          </p:cNvPr>
          <p:cNvSpPr txBox="1"/>
          <p:nvPr/>
        </p:nvSpPr>
        <p:spPr>
          <a:xfrm>
            <a:off x="3353078" y="304299"/>
            <a:ext cx="569287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capabilities at Alba Synchrotron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B8A8FC4-95F5-FACC-FD1D-19FF4D7E8A66}"/>
              </a:ext>
            </a:extLst>
          </p:cNvPr>
          <p:cNvSpPr/>
          <p:nvPr/>
        </p:nvSpPr>
        <p:spPr>
          <a:xfrm>
            <a:off x="2889956" y="4911847"/>
            <a:ext cx="1305102" cy="461665"/>
          </a:xfrm>
          <a:prstGeom prst="rect">
            <a:avLst/>
          </a:prstGeom>
          <a:noFill/>
          <a:ln w="142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E3044C-B777-B36F-691F-785E55A21EC2}"/>
              </a:ext>
            </a:extLst>
          </p:cNvPr>
          <p:cNvSpPr txBox="1"/>
          <p:nvPr/>
        </p:nvSpPr>
        <p:spPr>
          <a:xfrm>
            <a:off x="891821" y="4916503"/>
            <a:ext cx="191911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at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93FF7D-0328-AF60-751E-A420984C0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363" y="5978352"/>
            <a:ext cx="953438" cy="795355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C41E1E-CBDF-6672-4B46-3112144A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2119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5D194F3-79A9-2DF4-B6B4-08C6942E52B7}"/>
              </a:ext>
            </a:extLst>
          </p:cNvPr>
          <p:cNvSpPr txBox="1"/>
          <p:nvPr/>
        </p:nvSpPr>
        <p:spPr>
          <a:xfrm>
            <a:off x="270526" y="281382"/>
            <a:ext cx="1165094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at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CLÆSS: the X-ray absorption and emission spectroscopy beamline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58512A2A-155B-B3A0-1054-46FA04D2C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75" y="809571"/>
            <a:ext cx="3219914" cy="2514600"/>
          </a:xfrm>
          <a:prstGeom prst="rect">
            <a:avLst/>
          </a:prstGeom>
        </p:spPr>
      </p:pic>
      <p:pic>
        <p:nvPicPr>
          <p:cNvPr id="5" name="Picture 30">
            <a:extLst>
              <a:ext uri="{FF2B5EF4-FFF2-40B4-BE49-F238E27FC236}">
                <a16:creationId xmlns:a16="http://schemas.microsoft.com/office/drawing/2014/main" id="{F87772B5-8C01-6FC5-0742-DE2F3C5B34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47619"/>
          <a:stretch/>
        </p:blipFill>
        <p:spPr>
          <a:xfrm flipV="1">
            <a:off x="10674109" y="1697207"/>
            <a:ext cx="1168846" cy="4531529"/>
          </a:xfrm>
          <a:prstGeom prst="rect">
            <a:avLst/>
          </a:prstGeom>
        </p:spPr>
      </p:pic>
      <p:sp>
        <p:nvSpPr>
          <p:cNvPr id="6" name="TextBox 31">
            <a:extLst>
              <a:ext uri="{FF2B5EF4-FFF2-40B4-BE49-F238E27FC236}">
                <a16:creationId xmlns:a16="http://schemas.microsoft.com/office/drawing/2014/main" id="{74F210FD-BCB3-CA94-F4D0-0B41D20C1D0C}"/>
              </a:ext>
            </a:extLst>
          </p:cNvPr>
          <p:cNvSpPr txBox="1"/>
          <p:nvPr/>
        </p:nvSpPr>
        <p:spPr>
          <a:xfrm>
            <a:off x="10852356" y="43307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70A34C83-8E53-39F5-7F19-2EF0929608E4}"/>
              </a:ext>
            </a:extLst>
          </p:cNvPr>
          <p:cNvSpPr txBox="1"/>
          <p:nvPr/>
        </p:nvSpPr>
        <p:spPr>
          <a:xfrm>
            <a:off x="10855470" y="47117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3027F92E-E19F-DF2A-4068-3EFB96FC6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82" t="23982" r="14355" b="42222"/>
          <a:stretch/>
        </p:blipFill>
        <p:spPr>
          <a:xfrm>
            <a:off x="3335448" y="3390026"/>
            <a:ext cx="6019801" cy="2959869"/>
          </a:xfrm>
          <a:prstGeom prst="rect">
            <a:avLst/>
          </a:prstGeom>
        </p:spPr>
      </p:pic>
      <p:sp>
        <p:nvSpPr>
          <p:cNvPr id="11" name="Rectangle 35">
            <a:extLst>
              <a:ext uri="{FF2B5EF4-FFF2-40B4-BE49-F238E27FC236}">
                <a16:creationId xmlns:a16="http://schemas.microsoft.com/office/drawing/2014/main" id="{74BA4ECE-C2D8-5323-2A99-A8104150833C}"/>
              </a:ext>
            </a:extLst>
          </p:cNvPr>
          <p:cNvSpPr/>
          <p:nvPr/>
        </p:nvSpPr>
        <p:spPr>
          <a:xfrm>
            <a:off x="2927553" y="1618388"/>
            <a:ext cx="228601" cy="190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8295C52D-5AB2-DF7E-4564-18F16499C285}"/>
              </a:ext>
            </a:extLst>
          </p:cNvPr>
          <p:cNvSpPr/>
          <p:nvPr/>
        </p:nvSpPr>
        <p:spPr>
          <a:xfrm>
            <a:off x="8988330" y="6421476"/>
            <a:ext cx="3031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Can Wu et al., Adv. Mater. 2022, 2108363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33F962F4-333C-F4D0-78FD-35E409A3F126}"/>
              </a:ext>
            </a:extLst>
          </p:cNvPr>
          <p:cNvSpPr txBox="1"/>
          <p:nvPr/>
        </p:nvSpPr>
        <p:spPr>
          <a:xfrm>
            <a:off x="6097944" y="930595"/>
            <a:ext cx="4570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Operando conditions accessible at CLÆSS down to the S K-edge 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643465D4-846E-47C9-9273-EE653DEA10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b="13890"/>
          <a:stretch/>
        </p:blipFill>
        <p:spPr>
          <a:xfrm>
            <a:off x="322730" y="962941"/>
            <a:ext cx="2402541" cy="241833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2222E4F-6B78-9EC4-44B5-D06E97276D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3" t="4997" b="73840"/>
          <a:stretch/>
        </p:blipFill>
        <p:spPr>
          <a:xfrm>
            <a:off x="6445624" y="1766045"/>
            <a:ext cx="3276600" cy="1353671"/>
          </a:xfrm>
          <a:prstGeom prst="rect">
            <a:avLst/>
          </a:prstGeom>
        </p:spPr>
      </p:pic>
      <p:graphicFrame>
        <p:nvGraphicFramePr>
          <p:cNvPr id="17" name="Tabla 9">
            <a:extLst>
              <a:ext uri="{FF2B5EF4-FFF2-40B4-BE49-F238E27FC236}">
                <a16:creationId xmlns:a16="http://schemas.microsoft.com/office/drawing/2014/main" id="{E91368F7-E9C9-E923-A761-D04BD667D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094855"/>
              </p:ext>
            </p:extLst>
          </p:nvPr>
        </p:nvGraphicFramePr>
        <p:xfrm>
          <a:off x="229068" y="3945487"/>
          <a:ext cx="2496203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592">
                  <a:extLst>
                    <a:ext uri="{9D8B030D-6E8A-4147-A177-3AD203B41FA5}">
                      <a16:colId xmlns:a16="http://schemas.microsoft.com/office/drawing/2014/main" val="1880242702"/>
                    </a:ext>
                  </a:extLst>
                </a:gridCol>
                <a:gridCol w="1695611">
                  <a:extLst>
                    <a:ext uri="{9D8B030D-6E8A-4147-A177-3AD203B41FA5}">
                      <a16:colId xmlns:a16="http://schemas.microsoft.com/office/drawing/2014/main" val="223750377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AU" sz="1400" dirty="0"/>
                        <a:t>Technical Specifications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933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Energy range XAS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2.4 – 63.2 KeV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2612"/>
                  </a:ext>
                </a:extLst>
              </a:tr>
              <a:tr h="377892">
                <a:tc>
                  <a:txBody>
                    <a:bodyPr/>
                    <a:lstStyle/>
                    <a:p>
                      <a:r>
                        <a:rPr lang="en-AU" sz="1100" dirty="0"/>
                        <a:t>Energy range 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6-22 </a:t>
                      </a:r>
                      <a:r>
                        <a:rPr lang="es-E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</a:t>
                      </a:r>
                      <a:endParaRPr lang="en-A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20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Acquisition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TR, TFY, PFY, TEY</a:t>
                      </a:r>
                      <a:endParaRPr lang="en-A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682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100" dirty="0"/>
                        <a:t>Spot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between 200x100 µm</a:t>
                      </a:r>
                      <a:r>
                        <a:rPr lang="en-US" sz="12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and 8x1 mm (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HxV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AU" sz="12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627640"/>
                  </a:ext>
                </a:extLst>
              </a:tr>
            </a:tbl>
          </a:graphicData>
        </a:graphic>
      </p:graphicFrame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4C75D5F-9EFB-E9DD-7056-E70A55D78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2372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5D194F3-79A9-2DF4-B6B4-08C6942E52B7}"/>
              </a:ext>
            </a:extLst>
          </p:cNvPr>
          <p:cNvSpPr txBox="1"/>
          <p:nvPr/>
        </p:nvSpPr>
        <p:spPr>
          <a:xfrm>
            <a:off x="270526" y="281382"/>
            <a:ext cx="11650947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bg1"/>
                </a:solidFill>
              </a:rPr>
              <a:t>Operando</a:t>
            </a:r>
            <a:r>
              <a:rPr lang="en-AU" sz="2400" b="1" dirty="0">
                <a:solidFill>
                  <a:schemeClr val="bg1"/>
                </a:solidFill>
              </a:rPr>
              <a:t> at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CLÆSS: the X-ray absorption and emission spectroscopy beamline</a:t>
            </a:r>
            <a:endParaRPr lang="en-AU" sz="2400" b="1" dirty="0">
              <a:solidFill>
                <a:schemeClr val="bg1"/>
              </a:solidFill>
            </a:endParaRP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E73C6BA1-2ADE-89D1-992B-22821D6D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052" y="1203049"/>
            <a:ext cx="8008421" cy="5143464"/>
          </a:xfrm>
          <a:prstGeom prst="rect">
            <a:avLst/>
          </a:prstGeom>
        </p:spPr>
      </p:pic>
      <p:sp>
        <p:nvSpPr>
          <p:cNvPr id="82" name="CuadroTexto 81">
            <a:extLst>
              <a:ext uri="{FF2B5EF4-FFF2-40B4-BE49-F238E27FC236}">
                <a16:creationId xmlns:a16="http://schemas.microsoft.com/office/drawing/2014/main" id="{14BB56FB-59B0-6523-B228-EA2EE8FDAA30}"/>
              </a:ext>
            </a:extLst>
          </p:cNvPr>
          <p:cNvSpPr txBox="1"/>
          <p:nvPr/>
        </p:nvSpPr>
        <p:spPr>
          <a:xfrm>
            <a:off x="500743" y="1165652"/>
            <a:ext cx="31925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1" kern="100" dirty="0">
                <a:ea typeface="SimSun" panose="02010600030101010101" pitchFamily="2" charset="-122"/>
              </a:rPr>
              <a:t>A</a:t>
            </a:r>
            <a:r>
              <a:rPr lang="en-US" sz="2000" b="1" i="1" kern="100" dirty="0">
                <a:effectLst/>
                <a:ea typeface="SimSun" panose="02010600030101010101" pitchFamily="2" charset="-122"/>
              </a:rPr>
              <a:t>queous Zn-MnO</a:t>
            </a:r>
            <a:r>
              <a:rPr lang="en-US" sz="2000" b="1" i="1" kern="100" baseline="-25000" dirty="0">
                <a:effectLst/>
                <a:ea typeface="SimSun" panose="02010600030101010101" pitchFamily="2" charset="-122"/>
              </a:rPr>
              <a:t>2</a:t>
            </a:r>
            <a:r>
              <a:rPr lang="en-US" sz="2000" b="1" i="1" kern="100" dirty="0">
                <a:effectLst/>
                <a:ea typeface="SimSun" panose="02010600030101010101" pitchFamily="2" charset="-122"/>
              </a:rPr>
              <a:t> batteries</a:t>
            </a:r>
            <a:endParaRPr lang="es-ES" sz="2000" i="1" kern="100" dirty="0">
              <a:effectLst/>
              <a:ea typeface="SimSun" panose="02010600030101010101" pitchFamily="2" charset="-122"/>
            </a:endParaRP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C3978370-8AC2-CD46-A620-7562A44A89EB}"/>
              </a:ext>
            </a:extLst>
          </p:cNvPr>
          <p:cNvSpPr txBox="1"/>
          <p:nvPr/>
        </p:nvSpPr>
        <p:spPr>
          <a:xfrm>
            <a:off x="3475564" y="6438118"/>
            <a:ext cx="84459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Wenhai</a:t>
            </a:r>
            <a:r>
              <a: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Wang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Cheng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Liu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Ashley P.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Black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Vlad Martin-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Diaconescu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</a:t>
            </a:r>
            <a:r>
              <a: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Laura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Simonelli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</a:t>
            </a:r>
            <a:r>
              <a: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Anna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Laromaine,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Anna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Roig,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Dino Tonti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a</a:t>
            </a:r>
            <a:endParaRPr lang="en-AU" sz="1200" dirty="0"/>
          </a:p>
        </p:txBody>
      </p:sp>
      <p:pic>
        <p:nvPicPr>
          <p:cNvPr id="87" name="Imagen 86">
            <a:extLst>
              <a:ext uri="{FF2B5EF4-FFF2-40B4-BE49-F238E27FC236}">
                <a16:creationId xmlns:a16="http://schemas.microsoft.com/office/drawing/2014/main" id="{8D116C68-29E4-F15F-C0FF-88C54F0B3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628" b="63587"/>
          <a:stretch/>
        </p:blipFill>
        <p:spPr>
          <a:xfrm>
            <a:off x="278842" y="1854913"/>
            <a:ext cx="3241545" cy="3068445"/>
          </a:xfrm>
          <a:prstGeom prst="rect">
            <a:avLst/>
          </a:prstGeom>
        </p:spPr>
      </p:pic>
      <p:sp>
        <p:nvSpPr>
          <p:cNvPr id="89" name="CuadroTexto 88">
            <a:extLst>
              <a:ext uri="{FF2B5EF4-FFF2-40B4-BE49-F238E27FC236}">
                <a16:creationId xmlns:a16="http://schemas.microsoft.com/office/drawing/2014/main" id="{AB8CAED3-10BF-9AC5-EDF8-CF8A63471A7A}"/>
              </a:ext>
            </a:extLst>
          </p:cNvPr>
          <p:cNvSpPr txBox="1"/>
          <p:nvPr/>
        </p:nvSpPr>
        <p:spPr>
          <a:xfrm>
            <a:off x="468086" y="4986048"/>
            <a:ext cx="30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SimSun" panose="02010600030101010101" pitchFamily="2" charset="-122"/>
              </a:rPr>
              <a:t>2 M ZnSO</a:t>
            </a:r>
            <a:r>
              <a:rPr lang="en-US" sz="1400" baseline="-25000" dirty="0">
                <a:effectLst/>
                <a:ea typeface="SimSun" panose="02010600030101010101" pitchFamily="2" charset="-122"/>
              </a:rPr>
              <a:t>4</a:t>
            </a:r>
            <a:r>
              <a:rPr lang="en-US" sz="1400" dirty="0">
                <a:effectLst/>
                <a:ea typeface="SimSun" panose="02010600030101010101" pitchFamily="2" charset="-122"/>
              </a:rPr>
              <a:t> with 0.2 M MnSO</a:t>
            </a:r>
            <a:r>
              <a:rPr lang="en-US" sz="1400" baseline="-25000" dirty="0">
                <a:effectLst/>
                <a:ea typeface="SimSun" panose="02010600030101010101" pitchFamily="2" charset="-122"/>
              </a:rPr>
              <a:t>4</a:t>
            </a:r>
            <a:r>
              <a:rPr lang="en-US" sz="1400" dirty="0">
                <a:effectLst/>
                <a:ea typeface="SimSun" panose="02010600030101010101" pitchFamily="2" charset="-122"/>
              </a:rPr>
              <a:t> aqueous electrolyte</a:t>
            </a:r>
            <a:endParaRPr lang="en-AU" sz="1400" dirty="0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B4CE32D7-DF5E-40B6-29E0-76790203A3A3}"/>
              </a:ext>
            </a:extLst>
          </p:cNvPr>
          <p:cNvSpPr txBox="1"/>
          <p:nvPr/>
        </p:nvSpPr>
        <p:spPr>
          <a:xfrm>
            <a:off x="544286" y="5715392"/>
            <a:ext cx="1796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SimSun" panose="02010600030101010101" pitchFamily="2" charset="-122"/>
              </a:rPr>
              <a:t>Formation of Zn</a:t>
            </a:r>
            <a:r>
              <a:rPr lang="en-US" sz="1400" baseline="-25000" dirty="0">
                <a:effectLst/>
                <a:ea typeface="SimSun" panose="02010600030101010101" pitchFamily="2" charset="-122"/>
              </a:rPr>
              <a:t>4</a:t>
            </a:r>
            <a:r>
              <a:rPr lang="en-US" sz="1400" dirty="0">
                <a:effectLst/>
                <a:ea typeface="SimSun" panose="02010600030101010101" pitchFamily="2" charset="-122"/>
              </a:rPr>
              <a:t>(OH)</a:t>
            </a:r>
            <a:r>
              <a:rPr lang="en-US" sz="1400" baseline="-25000" dirty="0">
                <a:effectLst/>
                <a:ea typeface="SimSun" panose="02010600030101010101" pitchFamily="2" charset="-122"/>
              </a:rPr>
              <a:t>6</a:t>
            </a:r>
            <a:r>
              <a:rPr lang="en-US" sz="1400" dirty="0">
                <a:effectLst/>
                <a:ea typeface="SimSun" panose="02010600030101010101" pitchFamily="2" charset="-122"/>
              </a:rPr>
              <a:t>SO</a:t>
            </a:r>
            <a:r>
              <a:rPr lang="en-US" sz="1400" baseline="-25000" dirty="0">
                <a:effectLst/>
                <a:ea typeface="SimSun" panose="02010600030101010101" pitchFamily="2" charset="-122"/>
              </a:rPr>
              <a:t>4</a:t>
            </a:r>
            <a:r>
              <a:rPr lang="en-US" sz="1400" dirty="0">
                <a:effectLst/>
                <a:ea typeface="SimSun" panose="02010600030101010101" pitchFamily="2" charset="-122"/>
              </a:rPr>
              <a:t>·5H</a:t>
            </a:r>
            <a:r>
              <a:rPr lang="en-US" sz="1400" baseline="-25000" dirty="0">
                <a:effectLst/>
                <a:ea typeface="SimSun" panose="02010600030101010101" pitchFamily="2" charset="-122"/>
              </a:rPr>
              <a:t>2</a:t>
            </a:r>
            <a:r>
              <a:rPr lang="en-US" sz="1400" dirty="0">
                <a:effectLst/>
                <a:ea typeface="SimSun" panose="02010600030101010101" pitchFamily="2" charset="-122"/>
              </a:rPr>
              <a:t>O</a:t>
            </a:r>
            <a:endParaRPr lang="en-AU" sz="1400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7B6570A-6FCC-9F00-2036-BAE183C6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4982-A7D4-4055-B713-52CDD23D6DAD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64435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5851</TotalTime>
  <Words>1740</Words>
  <Application>Microsoft Office PowerPoint</Application>
  <PresentationFormat>Panorámica</PresentationFormat>
  <Paragraphs>323</Paragraphs>
  <Slides>34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5" baseType="lpstr">
      <vt:lpstr>Abel</vt:lpstr>
      <vt:lpstr>AdvOT1ef757c0</vt:lpstr>
      <vt:lpstr>AdvPSA5B8</vt:lpstr>
      <vt:lpstr>Arial</vt:lpstr>
      <vt:lpstr>Arial Black</vt:lpstr>
      <vt:lpstr>Calibri</vt:lpstr>
      <vt:lpstr>Calibri Light</vt:lpstr>
      <vt:lpstr>HelveticaNeue</vt:lpstr>
      <vt:lpstr>Source Sans Pro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Ashley Black</dc:creator>
  <cp:lastModifiedBy>Ashley Black</cp:lastModifiedBy>
  <cp:revision>10</cp:revision>
  <dcterms:created xsi:type="dcterms:W3CDTF">2022-09-01T20:37:18Z</dcterms:created>
  <dcterms:modified xsi:type="dcterms:W3CDTF">2022-09-06T06:36:54Z</dcterms:modified>
</cp:coreProperties>
</file>