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26" r:id="rId3"/>
    <p:sldId id="369" r:id="rId4"/>
    <p:sldId id="324" r:id="rId5"/>
    <p:sldId id="338" r:id="rId6"/>
    <p:sldId id="346" r:id="rId7"/>
    <p:sldId id="355" r:id="rId8"/>
    <p:sldId id="341" r:id="rId9"/>
    <p:sldId id="343" r:id="rId10"/>
    <p:sldId id="259" r:id="rId11"/>
    <p:sldId id="359" r:id="rId12"/>
    <p:sldId id="352" r:id="rId13"/>
    <p:sldId id="360" r:id="rId14"/>
    <p:sldId id="362" r:id="rId15"/>
    <p:sldId id="363" r:id="rId16"/>
    <p:sldId id="364" r:id="rId17"/>
    <p:sldId id="365" r:id="rId18"/>
    <p:sldId id="366" r:id="rId19"/>
    <p:sldId id="367" r:id="rId20"/>
    <p:sldId id="368" r:id="rId21"/>
    <p:sldId id="349" r:id="rId22"/>
    <p:sldId id="263" r:id="rId23"/>
    <p:sldId id="347" r:id="rId24"/>
    <p:sldId id="354" r:id="rId25"/>
    <p:sldId id="350" r:id="rId26"/>
    <p:sldId id="344" r:id="rId27"/>
    <p:sldId id="358" r:id="rId2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82"/>
    <a:srgbClr val="A9D18E"/>
    <a:srgbClr val="092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/>
    <p:restoredTop sz="96272"/>
  </p:normalViewPr>
  <p:slideViewPr>
    <p:cSldViewPr snapToGrid="0" snapToObjects="1">
      <p:cViewPr varScale="1">
        <p:scale>
          <a:sx n="122" d="100"/>
          <a:sy n="122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7/9/22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9/7/22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934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039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978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2091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089C7-F306-43B8-A97D-8CD54247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10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4813DD-DAAB-4354-8C0C-BEFED41B76FD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45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34F285D-EF68-4097-A801-7EC84E1B31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351A1AED-6AEB-4B34-8C98-D9E9062B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177349"/>
            <a:ext cx="9427028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89248"/>
            <a:ext cx="8534400" cy="232229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176964"/>
            <a:ext cx="8534400" cy="30049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597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  <p:sldLayoutId id="2147483657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emf"/><Relationship Id="rId5" Type="http://schemas.openxmlformats.org/officeDocument/2006/relationships/image" Target="../media/image23.png"/><Relationship Id="rId10" Type="http://schemas.openxmlformats.org/officeDocument/2006/relationships/image" Target="../media/image32.emf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6.jpeg"/><Relationship Id="rId7" Type="http://schemas.openxmlformats.org/officeDocument/2006/relationships/image" Target="../media/image4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6.jpeg"/><Relationship Id="rId7" Type="http://schemas.openxmlformats.org/officeDocument/2006/relationships/image" Target="../media/image5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872886" y="4398496"/>
            <a:ext cx="4946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Perez</a:t>
            </a:r>
          </a:p>
          <a:p>
            <a:endParaRPr lang="es-ES" sz="1600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s-ES" sz="1600" baseline="300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  <a:p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AUSE </a:t>
            </a:r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V ALBA </a:t>
            </a:r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User’s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872886" y="3075057"/>
            <a:ext cx="6632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II Accelerator </a:t>
            </a:r>
            <a:r>
              <a:rPr lang="es-ES" sz="4000" b="1" dirty="0" err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1624"/>
              </p:ext>
            </p:extLst>
          </p:nvPr>
        </p:nvGraphicFramePr>
        <p:xfrm>
          <a:off x="1630478" y="1412161"/>
          <a:ext cx="4058920" cy="43505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3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Straight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XAIRA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308mm displacement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/ Large Beta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SR07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3SBar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&amp; Pinhole3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SR09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LOREA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CLAESS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CIRCE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RF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BOREAS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FAXTOR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68mm displacement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91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SR16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INJECTION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83299" y="5833934"/>
            <a:ext cx="16306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3x FREE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10x IN USE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3x ACCELERATOR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0478" y="950496"/>
            <a:ext cx="405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 Ports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53CF8D-4E85-31AF-C6C1-5A85C2CFD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65153"/>
              </p:ext>
            </p:extLst>
          </p:nvPr>
        </p:nvGraphicFramePr>
        <p:xfrm>
          <a:off x="6096000" y="722034"/>
          <a:ext cx="5063342" cy="5044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4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0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SuperBend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SR02_QD_3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?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MIRAS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SR02_QD_1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SR03_QD_1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Limited space due to MSPD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SR04_QD_2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SR05_QD_1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MISTRAL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NCD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Xaloc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SR07_QD_2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SR08_QD_2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NOTOS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 (-2.5º)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Superbend requires to move BL 480mm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Truck entrance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SR09_QD_4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19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CLAESS  – Used for Pinhole2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SR11_QD_2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SR12_QD_2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MINERVA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eALBA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SR13_QD_3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SR14_QD_4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+mn-lt"/>
                        </a:rPr>
                        <a:t>SR15_QD_4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FREE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Ok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3471">
                <a:tc>
                  <a:txBody>
                    <a:bodyPr/>
                    <a:lstStyle/>
                    <a:p>
                      <a:pPr algn="ctr"/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Blocked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Pinhole1 + Xanadu</a:t>
                      </a:r>
                    </a:p>
                  </a:txBody>
                  <a:tcPr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1974F9-F108-E624-66BB-0AF1D3729D0E}"/>
              </a:ext>
            </a:extLst>
          </p:cNvPr>
          <p:cNvSpPr txBox="1"/>
          <p:nvPr/>
        </p:nvSpPr>
        <p:spPr>
          <a:xfrm>
            <a:off x="7726674" y="5833933"/>
            <a:ext cx="16306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9x FREE</a:t>
            </a:r>
          </a:p>
          <a:p>
            <a:pPr algn="ctr"/>
            <a:r>
              <a:rPr lang="en-US" sz="1600" b="1" dirty="0">
                <a:solidFill>
                  <a:srgbClr val="0000FF"/>
                </a:solidFill>
              </a:rPr>
              <a:t>4x IN USE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6x BLOCKED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8E0385-5A59-9D37-AD15-662AABF20010}"/>
              </a:ext>
            </a:extLst>
          </p:cNvPr>
          <p:cNvSpPr txBox="1"/>
          <p:nvPr/>
        </p:nvSpPr>
        <p:spPr>
          <a:xfrm>
            <a:off x="6512534" y="190283"/>
            <a:ext cx="405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Ports</a:t>
            </a:r>
          </a:p>
        </p:txBody>
      </p:sp>
    </p:spTree>
    <p:extLst>
      <p:ext uri="{BB962C8B-B14F-4D97-AF65-F5344CB8AC3E}">
        <p14:creationId xmlns:p14="http://schemas.microsoft.com/office/powerpoint/2010/main" val="2615768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1FAE-4637-C740-8AA2-DD3BBB0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CB752-FAC9-7949-9EE4-F582F17E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4403AB9-22AA-C94E-BCE2-9DDB25187A4A}"/>
              </a:ext>
            </a:extLst>
          </p:cNvPr>
          <p:cNvSpPr txBox="1">
            <a:spLocks/>
          </p:cNvSpPr>
          <p:nvPr/>
        </p:nvSpPr>
        <p:spPr>
          <a:xfrm>
            <a:off x="2386275" y="1294253"/>
            <a:ext cx="8515350" cy="5194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2"/>
                </a:solidFill>
              </a:rPr>
              <a:t>Magnets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∼ </a:t>
            </a:r>
            <a:r>
              <a:rPr lang="en-US" sz="1800" b="1" dirty="0">
                <a:solidFill>
                  <a:srgbClr val="009282"/>
                </a:solidFill>
              </a:rPr>
              <a:t>600 magnets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With power supplies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Some, permanent magnets?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Vacuum chambers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∼ </a:t>
            </a:r>
            <a:r>
              <a:rPr lang="en-US" sz="1800" b="1" dirty="0">
                <a:solidFill>
                  <a:srgbClr val="009282"/>
                </a:solidFill>
              </a:rPr>
              <a:t>270 m vacuum chambers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SS, Cu, NEG coated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Girders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High vibration modes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High precision remote movement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Many others: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Upgrade RF system with SSA and 3</a:t>
            </a:r>
            <a:r>
              <a:rPr lang="en-US" sz="1800" b="1" baseline="30000" dirty="0">
                <a:solidFill>
                  <a:schemeClr val="tx2"/>
                </a:solidFill>
              </a:rPr>
              <a:t>rd</a:t>
            </a:r>
            <a:r>
              <a:rPr lang="en-US" sz="1800" b="1" dirty="0">
                <a:solidFill>
                  <a:schemeClr val="tx2"/>
                </a:solidFill>
              </a:rPr>
              <a:t> Harmonic Cavity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New Diagnostics equipment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New Insertion Devices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…</a:t>
            </a:r>
          </a:p>
          <a:p>
            <a:pPr lvl="1"/>
            <a:endParaRPr lang="en-US" sz="1800" b="1" dirty="0">
              <a:solidFill>
                <a:schemeClr val="tx2"/>
              </a:solidFill>
            </a:endParaRP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EC7D5-6246-5D4E-9080-250A85BA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236" y="1062024"/>
            <a:ext cx="4616438" cy="19019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AC25DF-BA9D-311A-8C04-782998441133}"/>
              </a:ext>
            </a:extLst>
          </p:cNvPr>
          <p:cNvSpPr txBox="1">
            <a:spLocks/>
          </p:cNvSpPr>
          <p:nvPr/>
        </p:nvSpPr>
        <p:spPr>
          <a:xfrm>
            <a:off x="2723114" y="203822"/>
            <a:ext cx="7070271" cy="8375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ES" b="1" dirty="0">
                <a:solidFill>
                  <a:srgbClr val="009282"/>
                </a:solidFill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003008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0EE1-235D-134A-8B89-0A7A5739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291A0-E59D-5541-AC3C-B1977C8A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12</a:t>
            </a:fld>
            <a:endParaRPr lang="es-E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580CC4-E680-AFF6-EEEE-7459171F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72" y="351340"/>
            <a:ext cx="7070271" cy="837536"/>
          </a:xfrm>
        </p:spPr>
        <p:txBody>
          <a:bodyPr/>
          <a:lstStyle/>
          <a:p>
            <a:r>
              <a:rPr lang="en-ES" b="1" dirty="0">
                <a:solidFill>
                  <a:srgbClr val="009282"/>
                </a:solidFill>
              </a:rPr>
              <a:t>ALBA II Enabling Technology Project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39A7E64-5EA8-51CA-66B7-2A71A6E646B5}"/>
              </a:ext>
            </a:extLst>
          </p:cNvPr>
          <p:cNvSpPr txBox="1">
            <a:spLocks/>
          </p:cNvSpPr>
          <p:nvPr/>
        </p:nvSpPr>
        <p:spPr>
          <a:xfrm>
            <a:off x="745434" y="1638629"/>
            <a:ext cx="9376027" cy="447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The Ministry gave CELLS a grant of </a:t>
            </a:r>
            <a:r>
              <a:rPr lang="en-US" sz="2000" b="1" dirty="0">
                <a:solidFill>
                  <a:srgbClr val="009282"/>
                </a:solidFill>
              </a:rPr>
              <a:t>7.5 M€</a:t>
            </a:r>
            <a:r>
              <a:rPr lang="en-US" sz="2000" b="1" dirty="0">
                <a:solidFill>
                  <a:schemeClr val="tx2"/>
                </a:solidFill>
              </a:rPr>
              <a:t>, for “t</a:t>
            </a:r>
            <a:r>
              <a:rPr lang="en-US" sz="2000" b="1" i="1" dirty="0">
                <a:solidFill>
                  <a:schemeClr val="tx2"/>
                </a:solidFill>
              </a:rPr>
              <a:t>he development of advanced technologies for ALBA II”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C1103-8801-C85D-E8CE-F1FA19EE1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31" y="3105632"/>
            <a:ext cx="6751815" cy="2780159"/>
          </a:xfrm>
          <a:prstGeom prst="rect">
            <a:avLst/>
          </a:prstGeom>
        </p:spPr>
      </p:pic>
      <p:pic>
        <p:nvPicPr>
          <p:cNvPr id="11" name="Picture 10" descr="Logo_ministerio-ICTS">
            <a:extLst>
              <a:ext uri="{FF2B5EF4-FFF2-40B4-BE49-F238E27FC236}">
                <a16:creationId xmlns:a16="http://schemas.microsoft.com/office/drawing/2014/main" id="{FBDA3E9C-42A5-6E23-67DA-C43AE3B5B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716" y="3231842"/>
            <a:ext cx="2085490" cy="56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BA6ACC-838B-C8EE-7531-73F2BD997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9532" y="3898897"/>
            <a:ext cx="2163858" cy="99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Logo next generation">
            <a:extLst>
              <a:ext uri="{FF2B5EF4-FFF2-40B4-BE49-F238E27FC236}">
                <a16:creationId xmlns:a16="http://schemas.microsoft.com/office/drawing/2014/main" id="{A2F08C3A-8FBE-79ED-F9FA-93CCB1674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3708" y="5035221"/>
            <a:ext cx="2415791" cy="776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2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13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4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</a:t>
            </a:r>
          </a:p>
          <a:p>
            <a:r>
              <a:rPr lang="en-ES" sz="42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2022- 2025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A910E-BE4E-1443-BDD9-91E1B20D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35" y="1149621"/>
            <a:ext cx="7321828" cy="2054483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05F59B9-6B85-FC43-90BD-D1950163326D}"/>
              </a:ext>
            </a:extLst>
          </p:cNvPr>
          <p:cNvSpPr txBox="1">
            <a:spLocks/>
          </p:cNvSpPr>
          <p:nvPr/>
        </p:nvSpPr>
        <p:spPr>
          <a:xfrm>
            <a:off x="3713567" y="3341674"/>
            <a:ext cx="5509353" cy="2780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9282"/>
                </a:solidFill>
              </a:rPr>
              <a:t>Design and prototype construction of</a:t>
            </a:r>
          </a:p>
          <a:p>
            <a:pPr lvl="1"/>
            <a:r>
              <a:rPr lang="en-US" sz="2000" b="1" dirty="0">
                <a:solidFill>
                  <a:srgbClr val="009282"/>
                </a:solidFill>
              </a:rPr>
              <a:t>Magnets</a:t>
            </a:r>
          </a:p>
          <a:p>
            <a:pPr lvl="1"/>
            <a:r>
              <a:rPr lang="en-US" sz="2000" b="1" dirty="0">
                <a:solidFill>
                  <a:srgbClr val="009282"/>
                </a:solidFill>
              </a:rPr>
              <a:t>NEG Coated vacuum chambers</a:t>
            </a:r>
          </a:p>
          <a:p>
            <a:pPr lvl="1"/>
            <a:r>
              <a:rPr lang="en-US" sz="2000" b="1" dirty="0">
                <a:solidFill>
                  <a:srgbClr val="009282"/>
                </a:solidFill>
              </a:rPr>
              <a:t>Pulsed magnets</a:t>
            </a:r>
          </a:p>
          <a:p>
            <a:pPr lvl="1"/>
            <a:r>
              <a:rPr lang="en-US" sz="2000" b="1" dirty="0">
                <a:solidFill>
                  <a:srgbClr val="009282"/>
                </a:solidFill>
              </a:rPr>
              <a:t>Girder for arc assembly tests</a:t>
            </a:r>
          </a:p>
          <a:p>
            <a:endParaRPr lang="en-US" sz="2000" b="1" dirty="0">
              <a:solidFill>
                <a:srgbClr val="009282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9282"/>
                </a:solidFill>
              </a:rPr>
              <a:t>Nano-positioning lab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9282"/>
                </a:solidFill>
              </a:rPr>
              <a:t>Superconducting Undulator</a:t>
            </a:r>
          </a:p>
          <a:p>
            <a:endParaRPr lang="en-US" sz="2000" b="1" dirty="0">
              <a:solidFill>
                <a:srgbClr val="009282"/>
              </a:solidFill>
            </a:endParaRPr>
          </a:p>
          <a:p>
            <a:pPr lvl="1"/>
            <a:endParaRPr lang="en-US" sz="1800" b="1" dirty="0">
              <a:solidFill>
                <a:srgbClr val="009282"/>
              </a:solidFill>
            </a:endParaRPr>
          </a:p>
          <a:p>
            <a:endParaRPr lang="en-US" sz="2000" b="1" dirty="0">
              <a:solidFill>
                <a:srgbClr val="009282"/>
              </a:solidFill>
            </a:endParaRP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885" y="6275888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851" y="6223016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994" y="6226805"/>
            <a:ext cx="1534509" cy="493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072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14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4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</a:t>
            </a:r>
          </a:p>
          <a:p>
            <a:r>
              <a:rPr lang="en-ES" sz="42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2022- 2025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0885" y="6275888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9851" y="6223016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994" y="6226805"/>
            <a:ext cx="1534509" cy="49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56868F-AFA5-CB56-0374-F6515CDC2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383" y="1857904"/>
            <a:ext cx="8768256" cy="41855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D87460-4A81-E96F-F2AE-E912A442E3FB}"/>
              </a:ext>
            </a:extLst>
          </p:cNvPr>
          <p:cNvSpPr txBox="1"/>
          <p:nvPr/>
        </p:nvSpPr>
        <p:spPr>
          <a:xfrm>
            <a:off x="1250731" y="1457794"/>
            <a:ext cx="100583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000" dirty="0"/>
              <a:t>The structure of project </a:t>
            </a:r>
            <a:r>
              <a:rPr lang="en-GB" sz="2000" dirty="0"/>
              <a:t>has been</a:t>
            </a:r>
            <a:r>
              <a:rPr lang="en-ES" sz="2000" dirty="0"/>
              <a:t> implemented such that will fit in the future ALBA II structure</a:t>
            </a:r>
          </a:p>
        </p:txBody>
      </p:sp>
    </p:spTree>
    <p:extLst>
      <p:ext uri="{BB962C8B-B14F-4D97-AF65-F5344CB8AC3E}">
        <p14:creationId xmlns:p14="http://schemas.microsoft.com/office/powerpoint/2010/main" val="62535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15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WP1 - Magnets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E1D1C3-41AE-3E6F-ABAD-19A1CAC3ADDC}"/>
              </a:ext>
            </a:extLst>
          </p:cNvPr>
          <p:cNvSpPr txBox="1"/>
          <p:nvPr/>
        </p:nvSpPr>
        <p:spPr>
          <a:xfrm>
            <a:off x="979720" y="1483342"/>
            <a:ext cx="644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Magnets design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737F20-2C06-2DCB-1AB1-C8B148DEA2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326" y="1261106"/>
            <a:ext cx="1847495" cy="1296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4D2CF-D272-E6C3-1C7B-65CA6DB4BD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847" y="1266568"/>
            <a:ext cx="1623231" cy="1250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C98CB5-6DCB-1E39-1376-1281CA6357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5269" y="1278295"/>
            <a:ext cx="1341756" cy="1238975"/>
          </a:xfrm>
          <a:prstGeom prst="rect">
            <a:avLst/>
          </a:prstGeom>
        </p:spPr>
      </p:pic>
      <p:pic>
        <p:nvPicPr>
          <p:cNvPr id="16" name="Picture 4" descr="https://www.esrf.fr/files/live/sites/www/files/UsersAndScience/Publications/Highlights/2010/figures/fig-159.jpg">
            <a:extLst>
              <a:ext uri="{FF2B5EF4-FFF2-40B4-BE49-F238E27FC236}">
                <a16:creationId xmlns:a16="http://schemas.microsoft.com/office/drawing/2014/main" id="{E960D402-73F7-471B-DA49-D921AF08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1933" y="4724145"/>
            <a:ext cx="1637499" cy="13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53C2DA-645C-751E-023B-8E434C2094EA}"/>
              </a:ext>
            </a:extLst>
          </p:cNvPr>
          <p:cNvSpPr txBox="1"/>
          <p:nvPr/>
        </p:nvSpPr>
        <p:spPr>
          <a:xfrm>
            <a:off x="979720" y="2633036"/>
            <a:ext cx="64497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2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Prototypes definition</a:t>
            </a: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 startAt="2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3)  Upgrading the Mag Lab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38AECD-E75B-09AE-CC98-C6AC5B145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1558" y="3103115"/>
            <a:ext cx="3348428" cy="1497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6BAB8-929B-7804-1A01-73F6DCD6EB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804" y="2811975"/>
            <a:ext cx="6230549" cy="18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46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16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WP2 - Vacuum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EE6C5-C19D-CFEF-1222-634257917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584" y="1026695"/>
            <a:ext cx="4583977" cy="2093744"/>
          </a:xfrm>
          <a:prstGeom prst="rect">
            <a:avLst/>
          </a:prstGeom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F2BB583F-9E1D-E0AE-FF8D-E3376D0596F1}"/>
              </a:ext>
            </a:extLst>
          </p:cNvPr>
          <p:cNvSpPr txBox="1"/>
          <p:nvPr/>
        </p:nvSpPr>
        <p:spPr>
          <a:xfrm>
            <a:off x="1346749" y="1302350"/>
            <a:ext cx="6449702" cy="50167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Reviewed requirements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First layout considerations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3)  Stablishing collaborations with Max IV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5F79D-32C6-E186-8773-7F6FDD7EA9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07"/>
          <a:stretch/>
        </p:blipFill>
        <p:spPr>
          <a:xfrm>
            <a:off x="4912943" y="2997513"/>
            <a:ext cx="6449702" cy="25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8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17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WP3 – Pulsed Magnets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B62ADC-804A-6E05-5520-E426653B8B2E}"/>
              </a:ext>
            </a:extLst>
          </p:cNvPr>
          <p:cNvSpPr txBox="1"/>
          <p:nvPr/>
        </p:nvSpPr>
        <p:spPr>
          <a:xfrm>
            <a:off x="1688139" y="1236984"/>
            <a:ext cx="91570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Design done: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topology adopted 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Double Dipole Kicker (</a:t>
            </a:r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Call for tender published in July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3)  Stablishing collaboration with SIRIUS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AA5313-136B-CFFB-7594-982D56B6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64" y="1792544"/>
            <a:ext cx="6217920" cy="2011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D8B8DA-C58F-E6D3-3550-86E1A6968F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22"/>
          <a:stretch/>
        </p:blipFill>
        <p:spPr>
          <a:xfrm>
            <a:off x="7890244" y="4233094"/>
            <a:ext cx="3092302" cy="15917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87844A-C4DD-3EBA-A5A8-4BB2FD3E81A4}"/>
              </a:ext>
            </a:extLst>
          </p:cNvPr>
          <p:cNvGrpSpPr/>
          <p:nvPr/>
        </p:nvGrpSpPr>
        <p:grpSpPr>
          <a:xfrm>
            <a:off x="2000346" y="1730346"/>
            <a:ext cx="2626942" cy="2136076"/>
            <a:chOff x="2897109" y="1729940"/>
            <a:chExt cx="1802482" cy="16990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5E2B05-BFE7-E180-47B5-D8C418CB1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7109" y="1729940"/>
              <a:ext cx="1716165" cy="1699060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0A57AC-E7CF-4C7D-BDE1-D68C0F5A52EA}"/>
                </a:ext>
              </a:extLst>
            </p:cNvPr>
            <p:cNvSpPr/>
            <p:nvPr/>
          </p:nvSpPr>
          <p:spPr>
            <a:xfrm>
              <a:off x="4486940" y="1729940"/>
              <a:ext cx="212651" cy="2051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</p:spTree>
    <p:extLst>
      <p:ext uri="{BB962C8B-B14F-4D97-AF65-F5344CB8AC3E}">
        <p14:creationId xmlns:p14="http://schemas.microsoft.com/office/powerpoint/2010/main" val="381352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18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WP4 - Girders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6A04C-D2E8-514E-7056-1796889728E4}"/>
              </a:ext>
            </a:extLst>
          </p:cNvPr>
          <p:cNvSpPr txBox="1"/>
          <p:nvPr/>
        </p:nvSpPr>
        <p:spPr>
          <a:xfrm>
            <a:off x="1594477" y="1236984"/>
            <a:ext cx="10187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Preliminary Research: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evaluating alternatives from other projects.</a:t>
            </a:r>
          </a:p>
          <a:p>
            <a:pPr marL="457200" indent="-457200">
              <a:buAutoNum type="arabicParenR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First general concept designs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503226CB-515D-EDFA-367F-5BEE3AB78A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413" y="1749987"/>
            <a:ext cx="4112754" cy="1438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5DF7C9-D10D-75A2-D24B-DE963F07A8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842" y="4000229"/>
            <a:ext cx="2444480" cy="1896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D54C58-C29A-8D71-AD5E-1BD7341D8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9183" y="2039900"/>
            <a:ext cx="2868629" cy="9196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64B4E-B88F-A66F-E95E-C3E8EF672C5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067" y="3820232"/>
            <a:ext cx="3743795" cy="1206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F8969A-2C00-E899-1202-50F90BFB28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189" y="4993583"/>
            <a:ext cx="3551654" cy="1206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BCA25-A353-4FA5-48BA-D77D5F78631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898451"/>
            <a:ext cx="1848472" cy="860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250F6C-F96E-1EC9-6706-860C2E3BFDF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53" y="5035895"/>
            <a:ext cx="1584555" cy="86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7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19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WP5 – Nanoposition Lab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2C00D4-E18B-9CA6-571F-D3495D775D56}"/>
              </a:ext>
            </a:extLst>
          </p:cNvPr>
          <p:cNvSpPr txBox="1"/>
          <p:nvPr/>
        </p:nvSpPr>
        <p:spPr>
          <a:xfrm>
            <a:off x="838785" y="1633450"/>
            <a:ext cx="5518174" cy="3999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on:</a:t>
            </a: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definition and detailing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solutions 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&amp; Network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 and Mechanical installations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14388" lvl="2" indent="-357188" defTabSz="357188">
              <a:buFont typeface="Arial" panose="020B0604020202020204" pitchFamily="34" charset="0"/>
              <a:buChar char="•"/>
              <a:tabLst>
                <a:tab pos="357188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Furniture, benches, tools, tooling list…</a:t>
            </a: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lvl="1" indent="-357188" defTabSz="357188">
              <a:buFont typeface="+mj-lt"/>
              <a:buAutoNum type="arabicPeriod"/>
              <a:tabLst>
                <a:tab pos="357188" algn="l"/>
              </a:tabLst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controllers definition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DEEB9-8E95-2E98-8443-251E06F720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149" y="3031066"/>
            <a:ext cx="4711650" cy="2594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6AE0BE-E034-61E5-70A9-A41C7ADC7C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6318" y="1062753"/>
            <a:ext cx="3996559" cy="18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9301" y="177349"/>
            <a:ext cx="5933621" cy="673552"/>
          </a:xfrm>
        </p:spPr>
        <p:txBody>
          <a:bodyPr/>
          <a:lstStyle/>
          <a:p>
            <a:r>
              <a:rPr lang="en-US" b="1" dirty="0">
                <a:solidFill>
                  <a:srgbClr val="009282"/>
                </a:solidFill>
              </a:rPr>
              <a:t>Objective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A259BE1-A076-DF49-B92B-E24684BF5E4A}"/>
              </a:ext>
            </a:extLst>
          </p:cNvPr>
          <p:cNvSpPr txBox="1">
            <a:spLocks/>
          </p:cNvSpPr>
          <p:nvPr/>
        </p:nvSpPr>
        <p:spPr>
          <a:xfrm>
            <a:off x="2061175" y="1425367"/>
            <a:ext cx="8596314" cy="447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>
                <a:solidFill>
                  <a:srgbClr val="009282"/>
                </a:solidFill>
              </a:rPr>
              <a:t>Upgrade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3rd </a:t>
            </a:r>
            <a:r>
              <a:rPr lang="es-ES" sz="2400" b="1" dirty="0" err="1">
                <a:solidFill>
                  <a:schemeClr val="tx2"/>
                </a:solidFill>
              </a:rPr>
              <a:t>Generation</a:t>
            </a:r>
            <a:r>
              <a:rPr lang="es-ES" sz="2400" b="1" dirty="0">
                <a:solidFill>
                  <a:schemeClr val="tx2"/>
                </a:solidFill>
              </a:rPr>
              <a:t> ALBA Storage Ring </a:t>
            </a: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to</a:t>
            </a:r>
            <a:r>
              <a:rPr lang="es-ES" sz="2400" b="1" dirty="0">
                <a:solidFill>
                  <a:schemeClr val="tx2"/>
                </a:solidFill>
              </a:rPr>
              <a:t> a </a:t>
            </a:r>
            <a:r>
              <a:rPr lang="es-ES" sz="2400" b="1" dirty="0">
                <a:solidFill>
                  <a:srgbClr val="009282"/>
                </a:solidFill>
              </a:rPr>
              <a:t>4th </a:t>
            </a:r>
            <a:r>
              <a:rPr lang="es-ES" sz="2400" b="1" dirty="0" err="1">
                <a:solidFill>
                  <a:srgbClr val="009282"/>
                </a:solidFill>
              </a:rPr>
              <a:t>Generation</a:t>
            </a:r>
            <a:r>
              <a:rPr lang="es-ES" sz="2400" b="1" dirty="0">
                <a:solidFill>
                  <a:srgbClr val="009282"/>
                </a:solidFill>
              </a:rPr>
              <a:t> </a:t>
            </a:r>
            <a:r>
              <a:rPr lang="es-ES" sz="2400" b="1" dirty="0">
                <a:solidFill>
                  <a:schemeClr val="tx2"/>
                </a:solidFill>
              </a:rPr>
              <a:t>Ultra Low </a:t>
            </a:r>
            <a:r>
              <a:rPr lang="es-ES" sz="2400" b="1" dirty="0" err="1">
                <a:solidFill>
                  <a:schemeClr val="tx2"/>
                </a:solidFill>
              </a:rPr>
              <a:t>Emmittance</a:t>
            </a:r>
            <a:r>
              <a:rPr lang="es-ES" sz="2400" b="1" dirty="0">
                <a:solidFill>
                  <a:schemeClr val="tx2"/>
                </a:solidFill>
              </a:rPr>
              <a:t> Ring: </a:t>
            </a:r>
            <a:r>
              <a:rPr lang="es-ES" sz="2400" b="1" dirty="0">
                <a:solidFill>
                  <a:srgbClr val="009282"/>
                </a:solidFill>
              </a:rPr>
              <a:t>ALBA II</a:t>
            </a: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endParaRPr lang="es-ES" sz="2400" b="1" dirty="0">
              <a:solidFill>
                <a:srgbClr val="009282"/>
              </a:solidFill>
            </a:endParaRPr>
          </a:p>
          <a:p>
            <a:pPr marL="0" indent="0" algn="ctr">
              <a:buNone/>
            </a:pPr>
            <a:r>
              <a:rPr lang="es-ES" sz="2400" b="1" dirty="0" err="1">
                <a:solidFill>
                  <a:schemeClr val="tx2"/>
                </a:solidFill>
              </a:rPr>
              <a:t>with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aim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doing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the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it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>
                <a:solidFill>
                  <a:srgbClr val="009282"/>
                </a:solidFill>
              </a:rPr>
              <a:t>as </a:t>
            </a:r>
            <a:r>
              <a:rPr lang="es-ES" sz="2400" b="1" dirty="0" err="1">
                <a:solidFill>
                  <a:srgbClr val="009282"/>
                </a:solidFill>
              </a:rPr>
              <a:t>efficiently</a:t>
            </a:r>
            <a:r>
              <a:rPr lang="es-ES" sz="2400" b="1" dirty="0">
                <a:solidFill>
                  <a:srgbClr val="009282"/>
                </a:solidFill>
              </a:rPr>
              <a:t> as posible</a:t>
            </a:r>
            <a:r>
              <a:rPr lang="es-ES" sz="2400" b="1" dirty="0">
                <a:solidFill>
                  <a:schemeClr val="tx2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es-ES" sz="2400" b="1" dirty="0">
                <a:solidFill>
                  <a:schemeClr val="tx2"/>
                </a:solidFill>
              </a:rPr>
              <a:t>in </a:t>
            </a:r>
            <a:r>
              <a:rPr lang="es-ES" sz="2400" b="1" dirty="0" err="1">
                <a:solidFill>
                  <a:schemeClr val="tx2"/>
                </a:solidFill>
              </a:rPr>
              <a:t>terms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of</a:t>
            </a:r>
            <a:r>
              <a:rPr lang="es-ES" sz="2400" b="1" dirty="0">
                <a:solidFill>
                  <a:schemeClr val="tx2"/>
                </a:solidFill>
              </a:rPr>
              <a:t> </a:t>
            </a:r>
            <a:r>
              <a:rPr lang="es-ES" sz="2400" b="1" dirty="0" err="1">
                <a:solidFill>
                  <a:schemeClr val="tx2"/>
                </a:solidFill>
              </a:rPr>
              <a:t>cost</a:t>
            </a:r>
            <a:r>
              <a:rPr lang="es-ES" sz="2400" b="1" dirty="0">
                <a:solidFill>
                  <a:schemeClr val="tx2"/>
                </a:solidFill>
              </a:rPr>
              <a:t> and time.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F34D9E-91AC-6624-7310-F6531F0CB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571" y="2438399"/>
            <a:ext cx="5937781" cy="2187028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8CFCC4A-F577-D064-F750-F892B7A9BA1E}"/>
              </a:ext>
            </a:extLst>
          </p:cNvPr>
          <p:cNvSpPr/>
          <p:nvPr/>
        </p:nvSpPr>
        <p:spPr>
          <a:xfrm>
            <a:off x="6169574" y="3429000"/>
            <a:ext cx="672662" cy="239110"/>
          </a:xfrm>
          <a:prstGeom prst="rightArrow">
            <a:avLst/>
          </a:prstGeom>
          <a:solidFill>
            <a:srgbClr val="009282"/>
          </a:solidFill>
          <a:ln>
            <a:solidFill>
              <a:srgbClr val="009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66074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3C48E-F4F7-5C4C-915B-62AC229E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20</a:t>
            </a:fld>
            <a:endParaRPr lang="es-E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2309CBB-C699-6C41-B608-7EFF6D818525}"/>
              </a:ext>
            </a:extLst>
          </p:cNvPr>
          <p:cNvSpPr txBox="1">
            <a:spLocks/>
          </p:cNvSpPr>
          <p:nvPr/>
        </p:nvSpPr>
        <p:spPr>
          <a:xfrm>
            <a:off x="2933109" y="238950"/>
            <a:ext cx="7070271" cy="910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r>
              <a:rPr lang="en-ES" sz="40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WP6 – Superconducting Undulator</a:t>
            </a:r>
          </a:p>
        </p:txBody>
      </p:sp>
      <p:pic>
        <p:nvPicPr>
          <p:cNvPr id="3" name="Picture 2" descr="Logo_ministerio-ICTS">
            <a:extLst>
              <a:ext uri="{FF2B5EF4-FFF2-40B4-BE49-F238E27FC236}">
                <a16:creationId xmlns:a16="http://schemas.microsoft.com/office/drawing/2014/main" id="{42DA3E83-4F47-5B11-14D4-B60A40F2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6955" y="6222423"/>
            <a:ext cx="1641835" cy="4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B0ACDD-5BB6-937A-EA54-1065302D2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921" y="6169551"/>
            <a:ext cx="1166012" cy="53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 next generation">
            <a:extLst>
              <a:ext uri="{FF2B5EF4-FFF2-40B4-BE49-F238E27FC236}">
                <a16:creationId xmlns:a16="http://schemas.microsoft.com/office/drawing/2014/main" id="{835594D1-7601-6408-66FB-5E878FD9E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64" y="6173340"/>
            <a:ext cx="1534509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77138-8236-23FA-DC53-4D6C61A0FB79}"/>
              </a:ext>
            </a:extLst>
          </p:cNvPr>
          <p:cNvSpPr txBox="1"/>
          <p:nvPr/>
        </p:nvSpPr>
        <p:spPr>
          <a:xfrm>
            <a:off x="8137794" y="6259990"/>
            <a:ext cx="3731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ALBA II Enabling Technologies 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98B2F-9113-6824-F5E4-6EFB454992D9}"/>
              </a:ext>
            </a:extLst>
          </p:cNvPr>
          <p:cNvSpPr txBox="1"/>
          <p:nvPr/>
        </p:nvSpPr>
        <p:spPr>
          <a:xfrm>
            <a:off x="1394781" y="1421609"/>
            <a:ext cx="64497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Reviewing state of the art.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Analyzing best case for ALBA II requirements.</a:t>
            </a: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arenR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7F547F-8CB3-DD9D-6A02-402F56FD2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661" y="1832912"/>
            <a:ext cx="9150350" cy="16035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EF26D-5784-24FB-3B55-0953E01F4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300" y="4123598"/>
            <a:ext cx="3291718" cy="1507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6A5126-F2D7-425F-7F09-C0E0CA1031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018" y="4123598"/>
            <a:ext cx="2861245" cy="1679576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BF118-B7FB-E1A4-9F27-CBACDBD875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766" y="4127548"/>
            <a:ext cx="2861245" cy="1679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3746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4972" y="380543"/>
            <a:ext cx="9427028" cy="1325563"/>
          </a:xfrm>
        </p:spPr>
        <p:txBody>
          <a:bodyPr/>
          <a:lstStyle/>
          <a:p>
            <a:r>
              <a:rPr lang="en-ES" b="1" dirty="0">
                <a:solidFill>
                  <a:srgbClr val="009282"/>
                </a:solidFill>
              </a:rPr>
              <a:t>Conclusions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21</a:t>
            </a:fld>
            <a:endParaRPr lang="es-E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315FE-1EFE-3542-97B3-D1697FB3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6768" y="1455415"/>
            <a:ext cx="7886700" cy="4609420"/>
          </a:xfrm>
        </p:spPr>
        <p:txBody>
          <a:bodyPr>
            <a:normAutofit lnSpcReduction="10000"/>
          </a:bodyPr>
          <a:lstStyle/>
          <a:p>
            <a:r>
              <a:rPr lang="en-ES" dirty="0"/>
              <a:t>ALBA II is feasible:</a:t>
            </a:r>
          </a:p>
          <a:p>
            <a:pPr lvl="1"/>
            <a:r>
              <a:rPr lang="en-ES" dirty="0"/>
              <a:t>emmittance  	∼ 150 - 200 pmrad</a:t>
            </a:r>
          </a:p>
          <a:p>
            <a:pPr lvl="1"/>
            <a:r>
              <a:rPr lang="en-ES" dirty="0"/>
              <a:t>betas X,Y		∼ 2.0 - 2.5 m</a:t>
            </a:r>
          </a:p>
          <a:p>
            <a:pPr lvl="1"/>
            <a:endParaRPr lang="en-ES" dirty="0"/>
          </a:p>
          <a:p>
            <a:r>
              <a:rPr lang="en-ES" dirty="0"/>
              <a:t>Up to 26 beamlines are feasible:</a:t>
            </a:r>
          </a:p>
          <a:p>
            <a:pPr lvl="1"/>
            <a:r>
              <a:rPr lang="en-ES" dirty="0"/>
              <a:t>13 IDs</a:t>
            </a:r>
          </a:p>
          <a:p>
            <a:pPr lvl="1"/>
            <a:r>
              <a:rPr lang="en-ES" dirty="0"/>
              <a:t>13 Bendings</a:t>
            </a:r>
          </a:p>
          <a:p>
            <a:pPr lvl="2"/>
            <a:r>
              <a:rPr lang="en-ES" dirty="0"/>
              <a:t>Some of these bending positions can be used for up to  3T superbend.</a:t>
            </a:r>
          </a:p>
          <a:p>
            <a:endParaRPr lang="en-ES" dirty="0"/>
          </a:p>
          <a:p>
            <a:r>
              <a:rPr lang="en-ES" dirty="0"/>
              <a:t>Prototyping for the Acceleraror Upgrade has started. </a:t>
            </a:r>
          </a:p>
          <a:p>
            <a:endParaRPr lang="en-ES" dirty="0"/>
          </a:p>
          <a:p>
            <a:pPr lvl="1"/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829154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032C794-8EED-463F-8886-30350EA071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4C4286A-3800-4A64-8DDA-AF9F08D6F6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54898" y="6488730"/>
            <a:ext cx="3733800" cy="307975"/>
          </a:xfrm>
        </p:spPr>
        <p:txBody>
          <a:bodyPr/>
          <a:lstStyle/>
          <a:p>
            <a:r>
              <a:rPr lang="es-ES" dirty="0">
                <a:solidFill>
                  <a:srgbClr val="009282"/>
                </a:solidFill>
              </a:rPr>
              <a:t>X AUSE </a:t>
            </a:r>
            <a:r>
              <a:rPr lang="es-ES" dirty="0" err="1">
                <a:solidFill>
                  <a:srgbClr val="009282"/>
                </a:solidFill>
              </a:rPr>
              <a:t>Conference</a:t>
            </a:r>
            <a:r>
              <a:rPr lang="es-ES" dirty="0">
                <a:solidFill>
                  <a:srgbClr val="009282"/>
                </a:solidFill>
              </a:rPr>
              <a:t> &amp; V ALBA </a:t>
            </a:r>
            <a:r>
              <a:rPr lang="es-ES" dirty="0" err="1">
                <a:solidFill>
                  <a:srgbClr val="009282"/>
                </a:solidFill>
              </a:rPr>
              <a:t>User’s</a:t>
            </a:r>
            <a:r>
              <a:rPr lang="es-ES" dirty="0">
                <a:solidFill>
                  <a:srgbClr val="009282"/>
                </a:solidFill>
              </a:rPr>
              <a:t> Meeting</a:t>
            </a:r>
          </a:p>
          <a:p>
            <a:endParaRPr lang="es-ES" dirty="0">
              <a:solidFill>
                <a:srgbClr val="009282"/>
              </a:solidFill>
            </a:endParaRPr>
          </a:p>
          <a:p>
            <a:endParaRPr lang="en-US" dirty="0">
              <a:solidFill>
                <a:srgbClr val="00928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7FDE7-03B0-47BC-9F7F-AD23B487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8176" y="6492875"/>
            <a:ext cx="5095051" cy="365125"/>
          </a:xfrm>
        </p:spPr>
        <p:txBody>
          <a:bodyPr/>
          <a:lstStyle/>
          <a:p>
            <a:r>
              <a:rPr lang="es-ES" dirty="0">
                <a:solidFill>
                  <a:srgbClr val="009282"/>
                </a:solidFill>
              </a:rPr>
              <a:t>F. Perez - ALBA II Accelerator </a:t>
            </a:r>
            <a:r>
              <a:rPr lang="es-ES" dirty="0" err="1">
                <a:solidFill>
                  <a:srgbClr val="009282"/>
                </a:solidFill>
              </a:rPr>
              <a:t>Upgrade</a:t>
            </a:r>
            <a:r>
              <a:rPr lang="es-ES" dirty="0">
                <a:solidFill>
                  <a:srgbClr val="009282"/>
                </a:solidFill>
              </a:rPr>
              <a:t> Project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C0476EB-1DF2-475D-98BF-FD4C39832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193" y="2067363"/>
            <a:ext cx="3901966" cy="1603375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009282"/>
                </a:solidFill>
              </a:rPr>
              <a:t>Thanks!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C94FC93-91FB-4D44-6364-1C8B6A0A6A83}"/>
              </a:ext>
            </a:extLst>
          </p:cNvPr>
          <p:cNvSpPr txBox="1">
            <a:spLocks/>
          </p:cNvSpPr>
          <p:nvPr/>
        </p:nvSpPr>
        <p:spPr>
          <a:xfrm>
            <a:off x="1206718" y="6488730"/>
            <a:ext cx="1759506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>
                <a:solidFill>
                  <a:srgbClr val="009282"/>
                </a:solidFill>
              </a:rPr>
              <a:t>September</a:t>
            </a:r>
            <a:r>
              <a:rPr lang="es-ES" dirty="0">
                <a:solidFill>
                  <a:srgbClr val="009282"/>
                </a:solidFill>
              </a:rPr>
              <a:t> 8</a:t>
            </a:r>
            <a:r>
              <a:rPr lang="es-ES" baseline="30000" dirty="0">
                <a:solidFill>
                  <a:srgbClr val="009282"/>
                </a:solidFill>
              </a:rPr>
              <a:t>th</a:t>
            </a:r>
            <a:r>
              <a:rPr lang="es-ES" dirty="0">
                <a:solidFill>
                  <a:srgbClr val="009282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882967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504" y="192081"/>
            <a:ext cx="7070271" cy="1325563"/>
          </a:xfrm>
        </p:spPr>
        <p:txBody>
          <a:bodyPr/>
          <a:lstStyle/>
          <a:p>
            <a:r>
              <a:rPr lang="en-ES" sz="4000" dirty="0"/>
              <a:t>Beam sizes at emission points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7/9/22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23</a:t>
            </a:fld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0CE2C-6282-B046-BE0A-8F40B0E40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2" y="6209881"/>
            <a:ext cx="1364585" cy="648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C6E4C-477E-A240-9E2F-8EB2CE2BF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504" y="984147"/>
            <a:ext cx="6760847" cy="550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6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35FA5-383A-404D-B165-34F9B113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24</a:t>
            </a:fld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98970-9F95-6749-9BC9-B1D5E90C5E1C}"/>
              </a:ext>
            </a:extLst>
          </p:cNvPr>
          <p:cNvSpPr txBox="1"/>
          <p:nvPr/>
        </p:nvSpPr>
        <p:spPr>
          <a:xfrm>
            <a:off x="2497695" y="422895"/>
            <a:ext cx="7927645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The 6BA lattice has a</a:t>
            </a:r>
          </a:p>
          <a:p>
            <a:endParaRPr lang="en-ES" sz="24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B3A4E9-388C-2B4F-9400-CDA7E312B67F}"/>
              </a:ext>
            </a:extLst>
          </p:cNvPr>
          <p:cNvSpPr txBox="1"/>
          <p:nvPr/>
        </p:nvSpPr>
        <p:spPr>
          <a:xfrm>
            <a:off x="3358616" y="869127"/>
            <a:ext cx="5474768" cy="542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8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ES" sz="2800">
                <a:latin typeface="Arial" panose="020B0604020202020204" pitchFamily="34" charset="0"/>
                <a:cs typeface="Arial" panose="020B0604020202020204" pitchFamily="34" charset="0"/>
              </a:rPr>
              <a:t>in bending of 1T </a:t>
            </a:r>
            <a:r>
              <a:rPr lang="en-ES" sz="2400" i="1">
                <a:latin typeface="Arial" panose="020B0604020202020204" pitchFamily="34" charset="0"/>
                <a:cs typeface="Arial" panose="020B0604020202020204" pitchFamily="34" charset="0"/>
              </a:rPr>
              <a:t>(&lt;1,4T of ALBA)</a:t>
            </a:r>
            <a:endParaRPr lang="en-E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93BAA-00AF-CA4F-91C2-E2E3B5EAB9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2" y="6209881"/>
            <a:ext cx="1364585" cy="6481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1064E1-21DD-2046-9D54-53FA975AFA41}"/>
              </a:ext>
            </a:extLst>
          </p:cNvPr>
          <p:cNvGrpSpPr/>
          <p:nvPr/>
        </p:nvGrpSpPr>
        <p:grpSpPr>
          <a:xfrm>
            <a:off x="1789284" y="1853957"/>
            <a:ext cx="8226130" cy="4581149"/>
            <a:chOff x="265284" y="1853956"/>
            <a:chExt cx="8226130" cy="45811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7526E4-1358-FB47-8292-61F4C82AB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3537" y="1904470"/>
              <a:ext cx="5677877" cy="45306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F6D7D2-7895-F54D-892D-716CE533DE99}"/>
                </a:ext>
              </a:extLst>
            </p:cNvPr>
            <p:cNvSpPr txBox="1"/>
            <p:nvPr/>
          </p:nvSpPr>
          <p:spPr>
            <a:xfrm>
              <a:off x="265284" y="1853956"/>
              <a:ext cx="2548253" cy="44221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2400">
                  <a:latin typeface="Arial" panose="020B0604020202020204" pitchFamily="34" charset="0"/>
                  <a:cs typeface="Arial" panose="020B0604020202020204" pitchFamily="34" charset="0"/>
                </a:rPr>
                <a:t>Propose to add: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1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C7751-DE84-1040-AADB-FB8A53AD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1C96-19B1-40F4-9850-7FBA07D31737}" type="datetime1">
              <a:rPr lang="es-ES" smtClean="0"/>
              <a:t>7/9/22</a:t>
            </a:fld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E678-8BE6-1448-AFBB-F365FD65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25</a:t>
            </a:fld>
            <a:endParaRPr lang="es-E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C7AA6-4460-C743-A4AA-B597204DAB2B}"/>
              </a:ext>
            </a:extLst>
          </p:cNvPr>
          <p:cNvSpPr txBox="1"/>
          <p:nvPr/>
        </p:nvSpPr>
        <p:spPr>
          <a:xfrm>
            <a:off x="2709705" y="287164"/>
            <a:ext cx="6501285" cy="5415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n-ES" sz="2400" b="1">
                <a:latin typeface="Arial" panose="020B0604020202020204" pitchFamily="34" charset="0"/>
                <a:cs typeface="Arial" panose="020B0604020202020204" pitchFamily="34" charset="0"/>
              </a:rPr>
              <a:t>Bendings emission comparison</a:t>
            </a:r>
            <a:endParaRPr lang="en-E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185C9D1-E994-BC45-B075-76C671EE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974" y="1010837"/>
            <a:ext cx="5297468" cy="36787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536AC-AFCE-464B-8BB4-484A56166B21}"/>
              </a:ext>
            </a:extLst>
          </p:cNvPr>
          <p:cNvSpPr txBox="1"/>
          <p:nvPr/>
        </p:nvSpPr>
        <p:spPr>
          <a:xfrm>
            <a:off x="4618894" y="1677224"/>
            <a:ext cx="582805" cy="43207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8022EA-AD8F-384A-AEFF-ED9C85D38CE7}"/>
              </a:ext>
            </a:extLst>
          </p:cNvPr>
          <p:cNvSpPr txBox="1"/>
          <p:nvPr/>
        </p:nvSpPr>
        <p:spPr>
          <a:xfrm>
            <a:off x="7836041" y="1461185"/>
            <a:ext cx="582805" cy="43207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F16BE-B8F4-3E45-8F9A-2B77C9E9008D}"/>
              </a:ext>
            </a:extLst>
          </p:cNvPr>
          <p:cNvSpPr txBox="1"/>
          <p:nvPr/>
        </p:nvSpPr>
        <p:spPr>
          <a:xfrm>
            <a:off x="2800142" y="4871717"/>
            <a:ext cx="7325251" cy="94454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400">
                <a:latin typeface="Arial" panose="020B0604020202020204" pitchFamily="34" charset="0"/>
                <a:cs typeface="Arial" panose="020B0604020202020204" pitchFamily="34" charset="0"/>
              </a:rPr>
              <a:t>For beamlines E</a:t>
            </a:r>
            <a:r>
              <a:rPr lang="en-ES" sz="2400" baseline="-2500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ES" sz="2400">
                <a:latin typeface="Arial" panose="020B0604020202020204" pitchFamily="34" charset="0"/>
                <a:cs typeface="Arial" panose="020B0604020202020204" pitchFamily="34" charset="0"/>
              </a:rPr>
              <a:t> ≲ 2 keV </a:t>
            </a:r>
          </a:p>
          <a:p>
            <a:r>
              <a:rPr lang="en-ES" sz="2400">
                <a:latin typeface="Arial" panose="020B0604020202020204" pitchFamily="34" charset="0"/>
                <a:cs typeface="Arial" panose="020B0604020202020204" pitchFamily="34" charset="0"/>
              </a:rPr>
              <a:t>		it is more favorable the 1T bending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9D206-4082-0C41-89A7-D38A1A91A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2" y="6209881"/>
            <a:ext cx="1364585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86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0138-A8DC-6F4E-8868-EC669B033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676" y="382603"/>
            <a:ext cx="9427028" cy="1325563"/>
          </a:xfrm>
        </p:spPr>
        <p:txBody>
          <a:bodyPr/>
          <a:lstStyle/>
          <a:p>
            <a:r>
              <a:rPr lang="en-ES" dirty="0"/>
              <a:t>Possible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211D3-6D3C-5048-A365-C8DF7CF8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148" y="1323606"/>
            <a:ext cx="7886700" cy="4609420"/>
          </a:xfrm>
        </p:spPr>
        <p:txBody>
          <a:bodyPr/>
          <a:lstStyle/>
          <a:p>
            <a:r>
              <a:rPr lang="en-ES" sz="2400" dirty="0"/>
              <a:t>13 IDs</a:t>
            </a:r>
          </a:p>
          <a:p>
            <a:pPr lvl="1"/>
            <a:r>
              <a:rPr lang="en-ES" sz="2000" dirty="0"/>
              <a:t>12 small betas</a:t>
            </a:r>
          </a:p>
          <a:p>
            <a:pPr lvl="1"/>
            <a:r>
              <a:rPr lang="en-ES" sz="2000" dirty="0"/>
              <a:t>1 high betas</a:t>
            </a:r>
          </a:p>
          <a:p>
            <a:pPr lvl="1"/>
            <a:endParaRPr lang="en-ES" sz="2000" dirty="0"/>
          </a:p>
          <a:p>
            <a:r>
              <a:rPr lang="en-ES" sz="2400" dirty="0"/>
              <a:t>13 bendings</a:t>
            </a:r>
          </a:p>
          <a:p>
            <a:pPr lvl="1"/>
            <a:r>
              <a:rPr lang="en-ES" sz="2000" dirty="0"/>
              <a:t>Keep the bending beamlines MISTRAL &amp; MINERVA with 1T bending</a:t>
            </a:r>
          </a:p>
          <a:p>
            <a:pPr lvl="1"/>
            <a:r>
              <a:rPr lang="en-ES" sz="2000" dirty="0"/>
              <a:t>Move NOTOS to a 3T bending</a:t>
            </a:r>
          </a:p>
          <a:p>
            <a:pPr lvl="1"/>
            <a:r>
              <a:rPr lang="en-ES" sz="2000" dirty="0"/>
              <a:t>4 more possible with 1T bending</a:t>
            </a:r>
          </a:p>
          <a:p>
            <a:pPr lvl="1"/>
            <a:r>
              <a:rPr lang="en-ES" sz="2000" dirty="0"/>
              <a:t>5 more possible with either 1T or 3T bending</a:t>
            </a:r>
          </a:p>
          <a:p>
            <a:pPr lvl="1"/>
            <a:endParaRPr lang="en-ES" sz="2000" dirty="0"/>
          </a:p>
          <a:p>
            <a:r>
              <a:rPr lang="en-ES" sz="2400" dirty="0"/>
              <a:t>MIRAS</a:t>
            </a:r>
          </a:p>
          <a:p>
            <a:pPr lvl="1"/>
            <a:r>
              <a:rPr lang="en-ES" sz="2000" dirty="0"/>
              <a:t>Could be maintained in the same position, but the mechanical desing of the extraction from the SR has to be investigated.</a:t>
            </a:r>
          </a:p>
          <a:p>
            <a:pPr lvl="1"/>
            <a:endParaRPr lang="en-E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68A16-3481-4846-8E55-ECA1C406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70CBB-A27C-094A-B4AB-82D23005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8537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E2F3-51D9-F846-89FD-9C23D322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177349"/>
            <a:ext cx="7070271" cy="837536"/>
          </a:xfrm>
        </p:spPr>
        <p:txBody>
          <a:bodyPr/>
          <a:lstStyle/>
          <a:p>
            <a:r>
              <a:rPr lang="en-ES" dirty="0"/>
              <a:t>Accelerator’s Investment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CB752-FAC9-7949-9EE4-F582F17E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27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3CDBE-8C83-9148-ACA6-757E8423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53" y="1012795"/>
            <a:ext cx="8419596" cy="45546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BD2581-38AC-8E4F-BDEB-EC94D9E49CF7}"/>
              </a:ext>
            </a:extLst>
          </p:cNvPr>
          <p:cNvCxnSpPr/>
          <p:nvPr/>
        </p:nvCxnSpPr>
        <p:spPr>
          <a:xfrm>
            <a:off x="6697885" y="5694744"/>
            <a:ext cx="1365813" cy="0"/>
          </a:xfrm>
          <a:prstGeom prst="straightConnector1">
            <a:avLst/>
          </a:prstGeom>
          <a:ln w="381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E6C1D80-14D9-CC48-A4E1-660014C06239}"/>
              </a:ext>
            </a:extLst>
          </p:cNvPr>
          <p:cNvSpPr txBox="1"/>
          <p:nvPr/>
        </p:nvSpPr>
        <p:spPr>
          <a:xfrm>
            <a:off x="6607148" y="5788506"/>
            <a:ext cx="1641745" cy="42136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2022 - 2029</a:t>
            </a:r>
          </a:p>
        </p:txBody>
      </p:sp>
    </p:spTree>
    <p:extLst>
      <p:ext uri="{BB962C8B-B14F-4D97-AF65-F5344CB8AC3E}">
        <p14:creationId xmlns:p14="http://schemas.microsoft.com/office/powerpoint/2010/main" val="141804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89301" y="177349"/>
            <a:ext cx="5933621" cy="673552"/>
          </a:xfrm>
        </p:spPr>
        <p:txBody>
          <a:bodyPr/>
          <a:lstStyle/>
          <a:p>
            <a:r>
              <a:rPr lang="en-US" b="1" dirty="0">
                <a:solidFill>
                  <a:srgbClr val="009282"/>
                </a:solidFill>
              </a:rPr>
              <a:t>Optimization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A259BE1-A076-DF49-B92B-E24684BF5E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0872" y="1488430"/>
                <a:ext cx="8596314" cy="44747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beam energy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3 GeV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the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tunnel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SR with similar compact circumference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existing ID beamlines </a:t>
                </a:r>
                <a:r>
                  <a:rPr lang="en-US" sz="2000" b="1" dirty="0">
                    <a:solidFill>
                      <a:schemeClr val="tx2"/>
                    </a:solidFill>
                    <a:sym typeface="Wingdings" pitchFamily="2" charset="2"/>
                  </a:rPr>
                  <a:t>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preserve 16 cells and source points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Bending beamlines can be relocated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injector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(present </a:t>
                </a:r>
                <a:r>
                  <a:rPr lang="el-GR" sz="2000" b="1" dirty="0">
                    <a:solidFill>
                      <a:schemeClr val="tx2"/>
                    </a:solidFill>
                    <a:latin typeface="Calibri"/>
                  </a:rPr>
                  <a:t>ε</a:t>
                </a:r>
                <a:r>
                  <a:rPr lang="en-US" sz="2000" b="1" baseline="-25000" dirty="0">
                    <a:solidFill>
                      <a:schemeClr val="tx2"/>
                    </a:solidFill>
                  </a:rPr>
                  <a:t>x</a:t>
                </a:r>
                <a:r>
                  <a:rPr lang="en-US" sz="2000" b="1" baseline="30000" dirty="0">
                    <a:solidFill>
                      <a:schemeClr val="tx2"/>
                    </a:solidFill>
                  </a:rPr>
                  <a:t>booster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 = 10 nm</a:t>
                </a:r>
                <a:r>
                  <a:rPr lang="en-US" sz="2000" b="1" dirty="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∙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rad)</a:t>
                </a: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Keep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infrastructures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as much as possible</a:t>
                </a:r>
              </a:p>
              <a:p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rgbClr val="009282"/>
                    </a:solidFill>
                  </a:rPr>
                  <a:t>Straight sections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928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rgbClr val="009282"/>
                    </a:solidFill>
                  </a:rPr>
                  <a:t>4 m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, with 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x</a:t>
                </a:r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 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β</a:t>
                </a:r>
                <a:r>
                  <a:rPr lang="en-US" sz="2000" b="1" baseline="-25000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y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~</m:t>
                    </m:r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ea typeface="Arial Unicode MS" panose="020B0604020202020204" pitchFamily="34" charset="-128"/>
                    <a:cs typeface="Times New Roman"/>
                  </a:rPr>
                  <a:t> 2 m</a:t>
                </a:r>
                <a:endParaRPr lang="en-US" sz="2000" b="1" dirty="0">
                  <a:solidFill>
                    <a:schemeClr val="tx2"/>
                  </a:solidFill>
                </a:endParaRPr>
              </a:p>
              <a:p>
                <a:r>
                  <a:rPr lang="en-US" sz="2000" b="1" dirty="0">
                    <a:solidFill>
                      <a:schemeClr val="tx2"/>
                    </a:solidFill>
                  </a:rPr>
                  <a:t>Reduce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emittance</a:t>
                </a:r>
                <a:r>
                  <a:rPr lang="en-US" sz="2000" b="1" dirty="0">
                    <a:solidFill>
                      <a:srgbClr val="00B050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by more than a factor 10 </a:t>
                </a:r>
                <a:r>
                  <a:rPr lang="en-US" sz="2000" b="1" dirty="0">
                    <a:solidFill>
                      <a:srgbClr val="009282"/>
                    </a:solidFill>
                  </a:rPr>
                  <a:t>(&lt;400pmrad)</a:t>
                </a:r>
              </a:p>
            </p:txBody>
          </p:sp>
        </mc:Choice>
        <mc:Fallback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A259BE1-A076-DF49-B92B-E24684BF5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0872" y="1488430"/>
                <a:ext cx="8596314" cy="4474722"/>
              </a:xfrm>
              <a:prstGeom prst="rect">
                <a:avLst/>
              </a:prstGeom>
              <a:blipFill>
                <a:blip r:embed="rId3"/>
                <a:stretch>
                  <a:fillRect l="-739" t="-1416" b="-28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57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15361" y="177350"/>
            <a:ext cx="5707561" cy="665931"/>
          </a:xfrm>
        </p:spPr>
        <p:txBody>
          <a:bodyPr/>
          <a:lstStyle/>
          <a:p>
            <a:r>
              <a:rPr lang="en-US" b="1" dirty="0">
                <a:solidFill>
                  <a:srgbClr val="009282"/>
                </a:solidFill>
              </a:rPr>
              <a:t>Present lattice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D6B4C78-014E-DD46-9828-4F99D8F7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627" y="878557"/>
            <a:ext cx="8002465" cy="580209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008BD8-F683-FD2A-E347-46C7D1737673}"/>
              </a:ext>
            </a:extLst>
          </p:cNvPr>
          <p:cNvSpPr/>
          <p:nvPr/>
        </p:nvSpPr>
        <p:spPr>
          <a:xfrm>
            <a:off x="2596055" y="1849821"/>
            <a:ext cx="2028497" cy="231227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5103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FA3B5-13D7-894A-A750-E1EDC7123D6C}"/>
              </a:ext>
            </a:extLst>
          </p:cNvPr>
          <p:cNvSpPr txBox="1"/>
          <p:nvPr/>
        </p:nvSpPr>
        <p:spPr>
          <a:xfrm>
            <a:off x="1200024" y="1524112"/>
            <a:ext cx="4919720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From 	2x8 double-bend lattice</a:t>
            </a:r>
          </a:p>
          <a:p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	 to 16 multi-bend lattice (</a:t>
            </a:r>
            <a:r>
              <a:rPr lang="en-ES" sz="2000" b="1" i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6BA</a:t>
            </a:r>
            <a:r>
              <a:rPr lang="en-ES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E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61E3BD-1B10-D54B-B593-899F6EF8D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280" y="2384049"/>
            <a:ext cx="4919720" cy="38197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024D894-0B74-F94A-A778-A0904407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301" y="177349"/>
            <a:ext cx="5933621" cy="673552"/>
          </a:xfrm>
        </p:spPr>
        <p:txBody>
          <a:bodyPr/>
          <a:lstStyle/>
          <a:p>
            <a:r>
              <a:rPr lang="en-US" b="1" dirty="0">
                <a:solidFill>
                  <a:srgbClr val="009282"/>
                </a:solidFill>
              </a:rPr>
              <a:t>Proposed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1F251-30A2-DE72-1E19-7AB86A4B0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6543" y="1478489"/>
            <a:ext cx="3129402" cy="4969887"/>
          </a:xfrm>
          <a:prstGeom prst="rect">
            <a:avLst/>
          </a:prstGeom>
          <a:solidFill>
            <a:schemeClr val="accent6">
              <a:alpha val="21961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645AA-1191-343A-CC78-F08FB0C98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243" y="1480169"/>
            <a:ext cx="1364585" cy="496988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46A00B-41CF-D5A9-FFC1-F3FB04DF4DBC}"/>
              </a:ext>
            </a:extLst>
          </p:cNvPr>
          <p:cNvSpPr/>
          <p:nvPr/>
        </p:nvSpPr>
        <p:spPr>
          <a:xfrm>
            <a:off x="6662680" y="1918123"/>
            <a:ext cx="4919720" cy="303152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F82019-A36A-C7AD-220C-ED930BCE1150}"/>
              </a:ext>
            </a:extLst>
          </p:cNvPr>
          <p:cNvSpPr/>
          <p:nvPr/>
        </p:nvSpPr>
        <p:spPr>
          <a:xfrm>
            <a:off x="6662680" y="2879859"/>
            <a:ext cx="4919720" cy="1042894"/>
          </a:xfrm>
          <a:prstGeom prst="roundRect">
            <a:avLst/>
          </a:prstGeom>
          <a:solidFill>
            <a:schemeClr val="accent6">
              <a:alpha val="2196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5321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35FA5-383A-404D-B165-34F9B113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6</a:t>
            </a:fld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98970-9F95-6749-9BC9-B1D5E90C5E1C}"/>
              </a:ext>
            </a:extLst>
          </p:cNvPr>
          <p:cNvSpPr txBox="1"/>
          <p:nvPr/>
        </p:nvSpPr>
        <p:spPr>
          <a:xfrm>
            <a:off x="3041430" y="128153"/>
            <a:ext cx="7927645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44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The 6BA lattice</a:t>
            </a:r>
            <a:r>
              <a:rPr lang="en-ES" sz="2400" i="1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endParaRPr lang="en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D592C-342D-8B4D-9F8B-E0F9D551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572" y="1166671"/>
            <a:ext cx="6787273" cy="2903437"/>
          </a:xfrm>
          <a:prstGeom prst="rect">
            <a:avLst/>
          </a:prstGeom>
          <a:solidFill>
            <a:schemeClr val="accent6">
              <a:alpha val="21961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8BBC9E-358D-1E49-A3A1-A7AC8FBA7C48}"/>
              </a:ext>
            </a:extLst>
          </p:cNvPr>
          <p:cNvSpPr txBox="1"/>
          <p:nvPr/>
        </p:nvSpPr>
        <p:spPr>
          <a:xfrm>
            <a:off x="7666891" y="4918841"/>
            <a:ext cx="4188778" cy="1496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9282"/>
            </a:solidFill>
          </a:ln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At ALBA II ID position, </a:t>
            </a:r>
          </a:p>
          <a:p>
            <a:pPr algn="ctr"/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ES" sz="1600" i="1" dirty="0">
                <a:latin typeface="Arial" panose="020B0604020202020204" pitchFamily="34" charset="0"/>
                <a:cs typeface="Arial" panose="020B0604020202020204" pitchFamily="34" charset="0"/>
              </a:rPr>
              <a:t>100% coupling</a:t>
            </a: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, almost </a:t>
            </a:r>
            <a:r>
              <a:rPr lang="en-ES" sz="1600" b="1" dirty="0">
                <a:latin typeface="Arial" panose="020B0604020202020204" pitchFamily="34" charset="0"/>
                <a:cs typeface="Arial" panose="020B0604020202020204" pitchFamily="34" charset="0"/>
              </a:rPr>
              <a:t>round beam</a:t>
            </a:r>
            <a:r>
              <a:rPr lang="en-E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GB" sz="2000" dirty="0" err="1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GB" sz="2000" baseline="-250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14.0 um 	</a:t>
            </a:r>
            <a:r>
              <a:rPr lang="en-ES" sz="2000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000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7.1 urad</a:t>
            </a:r>
          </a:p>
          <a:p>
            <a:pPr algn="ctr"/>
            <a:r>
              <a:rPr lang="en-ES" sz="2000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15.1 um  	</a:t>
            </a:r>
            <a:r>
              <a:rPr lang="en-ES" sz="2000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0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6,6 urad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0AA78-B429-F64E-B60B-726F3DB3BFC1}"/>
              </a:ext>
            </a:extLst>
          </p:cNvPr>
          <p:cNvCxnSpPr>
            <a:cxnSpLocks/>
          </p:cNvCxnSpPr>
          <p:nvPr/>
        </p:nvCxnSpPr>
        <p:spPr>
          <a:xfrm>
            <a:off x="2278990" y="2124420"/>
            <a:ext cx="1129914" cy="543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0525BB-C30E-1046-AD04-5BDC8F9980B6}"/>
              </a:ext>
            </a:extLst>
          </p:cNvPr>
          <p:cNvSpPr txBox="1"/>
          <p:nvPr/>
        </p:nvSpPr>
        <p:spPr>
          <a:xfrm>
            <a:off x="1094843" y="1685061"/>
            <a:ext cx="1680858" cy="6941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High beta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equired</a:t>
            </a:r>
          </a:p>
          <a:p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for Injection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AD29A-68A7-1449-BE82-9DA567EB6BC1}"/>
              </a:ext>
            </a:extLst>
          </p:cNvPr>
          <p:cNvCxnSpPr>
            <a:cxnSpLocks/>
          </p:cNvCxnSpPr>
          <p:nvPr/>
        </p:nvCxnSpPr>
        <p:spPr>
          <a:xfrm flipV="1">
            <a:off x="3415861" y="1098272"/>
            <a:ext cx="5997815" cy="2645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176F28-F67E-E848-B87B-A087D8CE1168}"/>
              </a:ext>
            </a:extLst>
          </p:cNvPr>
          <p:cNvSpPr txBox="1"/>
          <p:nvPr/>
        </p:nvSpPr>
        <p:spPr>
          <a:xfrm>
            <a:off x="6133422" y="850217"/>
            <a:ext cx="582688" cy="36658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0CC68F-1C51-2142-811E-D1C49F2BBE5C}"/>
              </a:ext>
            </a:extLst>
          </p:cNvPr>
          <p:cNvSpPr txBox="1"/>
          <p:nvPr/>
        </p:nvSpPr>
        <p:spPr>
          <a:xfrm>
            <a:off x="866704" y="4899398"/>
            <a:ext cx="3523184" cy="13915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At ID position, today:</a:t>
            </a:r>
          </a:p>
          <a:p>
            <a:pPr algn="ctr"/>
            <a:endParaRPr lang="en-E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i="1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GB" sz="2000" i="1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127 um  ;  </a:t>
            </a:r>
            <a:r>
              <a:rPr lang="en-ES" sz="2000" i="1" dirty="0">
                <a:solidFill>
                  <a:schemeClr val="accent5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000" i="1" baseline="-250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47 urad</a:t>
            </a:r>
          </a:p>
          <a:p>
            <a:pPr marL="342900" indent="-342900" algn="ctr">
              <a:buFont typeface="Symbol" pitchFamily="2" charset="2"/>
              <a:buChar char=" "/>
            </a:pPr>
            <a:r>
              <a:rPr lang="en-ES" sz="2000" i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5.2 um  ;  </a:t>
            </a:r>
            <a:r>
              <a:rPr lang="en-ES" sz="2000" i="1" dirty="0">
                <a:solidFill>
                  <a:srgbClr val="C00000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E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ES" sz="2000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4,4 urad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EC008A-0B00-090B-D8EA-42C5DB7D2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34" y="4512440"/>
            <a:ext cx="2937510" cy="230886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F8263F-536C-3737-E58B-F4BF1C1F788D}"/>
              </a:ext>
            </a:extLst>
          </p:cNvPr>
          <p:cNvCxnSpPr>
            <a:cxnSpLocks/>
          </p:cNvCxnSpPr>
          <p:nvPr/>
        </p:nvCxnSpPr>
        <p:spPr>
          <a:xfrm>
            <a:off x="4904629" y="2795752"/>
            <a:ext cx="0" cy="707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689846F-ED67-F7A2-B847-44F867599B7F}"/>
              </a:ext>
            </a:extLst>
          </p:cNvPr>
          <p:cNvSpPr txBox="1"/>
          <p:nvPr/>
        </p:nvSpPr>
        <p:spPr>
          <a:xfrm>
            <a:off x="3823356" y="2195935"/>
            <a:ext cx="6085489" cy="36658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At ID positions, with </a:t>
            </a:r>
            <a:r>
              <a:rPr lang="en-ES" i="1" dirty="0">
                <a:latin typeface="Arial" panose="020B0604020202020204" pitchFamily="34" charset="0"/>
                <a:cs typeface="Arial" panose="020B0604020202020204" pitchFamily="34" charset="0"/>
              </a:rPr>
              <a:t>100% coupling</a:t>
            </a:r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ES" dirty="0">
                <a:latin typeface="Arial" panose="020B0604020202020204" pitchFamily="34" charset="0"/>
                <a:cs typeface="Arial" panose="020B0604020202020204" pitchFamily="34" charset="0"/>
              </a:rPr>
              <a:t>			 almost </a:t>
            </a:r>
            <a:r>
              <a:rPr lang="en-ES" b="1" dirty="0">
                <a:latin typeface="Arial" panose="020B0604020202020204" pitchFamily="34" charset="0"/>
                <a:cs typeface="Arial" panose="020B0604020202020204" pitchFamily="34" charset="0"/>
              </a:rPr>
              <a:t>round beam</a:t>
            </a:r>
            <a:endParaRPr lang="en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E4FAFB-DA8C-DCE6-55C9-2AD6B9861B68}"/>
              </a:ext>
            </a:extLst>
          </p:cNvPr>
          <p:cNvSpPr txBox="1"/>
          <p:nvPr/>
        </p:nvSpPr>
        <p:spPr>
          <a:xfrm>
            <a:off x="8848615" y="696063"/>
            <a:ext cx="2120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4 fold </a:t>
            </a:r>
            <a:r>
              <a:rPr lang="en-ES" sz="1800" i="1" dirty="0">
                <a:latin typeface="Arial" panose="020B0604020202020204" pitchFamily="34" charset="0"/>
                <a:cs typeface="Arial" panose="020B0604020202020204" pitchFamily="34" charset="0"/>
              </a:rPr>
              <a:t>symmetry </a:t>
            </a:r>
            <a:endParaRPr lang="en-E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924D44B-E185-E54D-97E9-4E2BC4BA51CB}"/>
              </a:ext>
            </a:extLst>
          </p:cNvPr>
          <p:cNvCxnSpPr>
            <a:cxnSpLocks/>
          </p:cNvCxnSpPr>
          <p:nvPr/>
        </p:nvCxnSpPr>
        <p:spPr>
          <a:xfrm>
            <a:off x="6447340" y="2795751"/>
            <a:ext cx="0" cy="707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C815E3-00B0-E4F5-BBD1-5E9276D995CF}"/>
              </a:ext>
            </a:extLst>
          </p:cNvPr>
          <p:cNvCxnSpPr>
            <a:cxnSpLocks/>
          </p:cNvCxnSpPr>
          <p:nvPr/>
        </p:nvCxnSpPr>
        <p:spPr>
          <a:xfrm>
            <a:off x="7936863" y="2817594"/>
            <a:ext cx="0" cy="7077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5A00758-D8E2-41E4-A63C-8FFEF59D61D0}"/>
              </a:ext>
            </a:extLst>
          </p:cNvPr>
          <p:cNvSpPr txBox="1"/>
          <p:nvPr/>
        </p:nvSpPr>
        <p:spPr>
          <a:xfrm>
            <a:off x="598132" y="4191592"/>
            <a:ext cx="1680858" cy="69416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b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Transversal </a:t>
            </a:r>
            <a:r>
              <a:rPr lang="es-ES" b="1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s-ES" b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es-ES" b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es-ES" b="1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ES" b="1" dirty="0">
              <a:solidFill>
                <a:srgbClr val="009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0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B871-B38B-B043-81DB-36DF69BB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587" y="177349"/>
            <a:ext cx="8798916" cy="810623"/>
          </a:xfrm>
        </p:spPr>
        <p:txBody>
          <a:bodyPr/>
          <a:lstStyle/>
          <a:p>
            <a:r>
              <a:rPr lang="en-ES" b="1" dirty="0">
                <a:solidFill>
                  <a:srgbClr val="009282"/>
                </a:solidFill>
              </a:rPr>
              <a:t>Comparison of some ALBA 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D0113-DD80-8C4B-8FE7-381DEFCC7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DFD28-239F-4549-B05C-F6A60064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7</a:t>
            </a:fld>
            <a:endParaRPr lang="es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968C5-81BD-9AFB-34CF-0B891F4C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12" y="1891177"/>
            <a:ext cx="5452774" cy="3075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9F9B1B-7DFE-829B-4D88-98C24DF71F0A}"/>
              </a:ext>
            </a:extLst>
          </p:cNvPr>
          <p:cNvSpPr txBox="1"/>
          <p:nvPr/>
        </p:nvSpPr>
        <p:spPr>
          <a:xfrm>
            <a:off x="2306803" y="1395067"/>
            <a:ext cx="9580397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Brilliance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				Horizontal </a:t>
            </a:r>
            <a:r>
              <a:rPr lang="es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Coherent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endParaRPr lang="en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80BB0-8CB0-AAA2-6B94-0068FDB25FFD}"/>
              </a:ext>
            </a:extLst>
          </p:cNvPr>
          <p:cNvSpPr txBox="1"/>
          <p:nvPr/>
        </p:nvSpPr>
        <p:spPr>
          <a:xfrm>
            <a:off x="4591212" y="5462932"/>
            <a:ext cx="3009575" cy="4961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vs. </a:t>
            </a:r>
            <a:r>
              <a:rPr lang="es-E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es-ES" sz="2400" i="1" dirty="0"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  <a:endParaRPr lang="en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E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BC76EA-3B17-A075-558B-B871E31DEAA9}"/>
              </a:ext>
            </a:extLst>
          </p:cNvPr>
          <p:cNvSpPr txBox="1"/>
          <p:nvPr/>
        </p:nvSpPr>
        <p:spPr>
          <a:xfrm>
            <a:off x="2497507" y="4870877"/>
            <a:ext cx="308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009282"/>
                </a:solidFill>
              </a:rPr>
              <a:t>100 eV            1 keV       10 keV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9AC399-1CF2-F1A7-0C79-2502A44884C2}"/>
              </a:ext>
            </a:extLst>
          </p:cNvPr>
          <p:cNvSpPr txBox="1"/>
          <p:nvPr/>
        </p:nvSpPr>
        <p:spPr>
          <a:xfrm>
            <a:off x="8140601" y="4870877"/>
            <a:ext cx="3249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rgbClr val="009282"/>
                </a:solidFill>
              </a:rPr>
              <a:t>100 eV           1 keV            10 keV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0149CD-BB23-3BA1-A7D2-1470979A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890006"/>
            <a:ext cx="5508201" cy="307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3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1DA15-5278-434A-9D67-12740CF18FB9}"/>
              </a:ext>
            </a:extLst>
          </p:cNvPr>
          <p:cNvSpPr txBox="1"/>
          <p:nvPr/>
        </p:nvSpPr>
        <p:spPr>
          <a:xfrm>
            <a:off x="2226390" y="177875"/>
            <a:ext cx="6501285" cy="54159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r"/>
            <a:r>
              <a:rPr lang="en-ES" sz="4400" b="1" dirty="0">
                <a:solidFill>
                  <a:srgbClr val="009282"/>
                </a:solidFill>
                <a:latin typeface="+mj-lt"/>
                <a:ea typeface="+mj-ea"/>
                <a:cs typeface="+mj-cs"/>
              </a:rPr>
              <a:t>Straigth sections for IDs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10CF3B-BF7A-F745-859E-B83B4662B21A}"/>
              </a:ext>
            </a:extLst>
          </p:cNvPr>
          <p:cNvGrpSpPr/>
          <p:nvPr/>
        </p:nvGrpSpPr>
        <p:grpSpPr>
          <a:xfrm>
            <a:off x="2226390" y="1035119"/>
            <a:ext cx="8194741" cy="4893408"/>
            <a:chOff x="702389" y="743718"/>
            <a:chExt cx="8194741" cy="48934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8E94AE-E5AD-7D44-8207-40CA00B4DC6D}"/>
                </a:ext>
              </a:extLst>
            </p:cNvPr>
            <p:cNvGrpSpPr/>
            <p:nvPr/>
          </p:nvGrpSpPr>
          <p:grpSpPr>
            <a:xfrm>
              <a:off x="702389" y="743718"/>
              <a:ext cx="8194741" cy="4893408"/>
              <a:chOff x="702389" y="743718"/>
              <a:chExt cx="8194741" cy="4893408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E7A5148-F6DC-3B40-BD14-6C509FC5B9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884"/>
              <a:stretch/>
            </p:blipFill>
            <p:spPr>
              <a:xfrm>
                <a:off x="702389" y="743718"/>
                <a:ext cx="8194741" cy="4893408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BBF7DF-DEA9-9F4D-82AC-DC1EE4A7F283}"/>
                  </a:ext>
                </a:extLst>
              </p:cNvPr>
              <p:cNvSpPr txBox="1"/>
              <p:nvPr/>
            </p:nvSpPr>
            <p:spPr>
              <a:xfrm>
                <a:off x="4417923" y="4612194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7C59CD7-F494-B34E-968A-9B4993306C53}"/>
                  </a:ext>
                </a:extLst>
              </p:cNvPr>
              <p:cNvSpPr txBox="1"/>
              <p:nvPr/>
            </p:nvSpPr>
            <p:spPr>
              <a:xfrm>
                <a:off x="1877366" y="1085221"/>
                <a:ext cx="703384" cy="271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r>
                  <a:rPr lang="en-ES" sz="120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308 mm</a:t>
                </a: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4FBD519-BDC5-CF49-8F28-80D9B7FA2FDD}"/>
                  </a:ext>
                </a:extLst>
              </p:cNvPr>
              <p:cNvSpPr/>
              <p:nvPr/>
            </p:nvSpPr>
            <p:spPr>
              <a:xfrm>
                <a:off x="964642" y="1285309"/>
                <a:ext cx="703384" cy="1362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0F80F8-AD67-6E43-A969-97B6F8C6E018}"/>
                </a:ext>
              </a:extLst>
            </p:cNvPr>
            <p:cNvSpPr txBox="1"/>
            <p:nvPr/>
          </p:nvSpPr>
          <p:spPr>
            <a:xfrm>
              <a:off x="7325249" y="3047047"/>
              <a:ext cx="703384" cy="27130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noAutofit/>
            </a:bodyPr>
            <a:lstStyle/>
            <a:p>
              <a:r>
                <a:rPr lang="en-ES" sz="16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308 mm</a:t>
              </a:r>
            </a:p>
            <a:p>
              <a:endParaRPr lang="en-E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494097-44BA-464C-8737-8B393645B49F}"/>
              </a:ext>
            </a:extLst>
          </p:cNvPr>
          <p:cNvSpPr txBox="1"/>
          <p:nvPr/>
        </p:nvSpPr>
        <p:spPr>
          <a:xfrm>
            <a:off x="7716297" y="3967966"/>
            <a:ext cx="2664641" cy="13741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ES" sz="1600" b="1" i="1">
                <a:latin typeface="Arial" panose="020B0604020202020204" pitchFamily="34" charset="0"/>
                <a:cs typeface="Arial" panose="020B0604020202020204" pitchFamily="34" charset="0"/>
              </a:rPr>
              <a:t>3 will be used for </a:t>
            </a:r>
          </a:p>
          <a:p>
            <a:r>
              <a:rPr lang="en-ES" sz="1600" b="1" i="1">
                <a:latin typeface="Arial" panose="020B0604020202020204" pitchFamily="34" charset="0"/>
                <a:cs typeface="Arial" panose="020B0604020202020204" pitchFamily="34" charset="0"/>
              </a:rPr>
              <a:t>the Accelerator</a:t>
            </a: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1 for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1600" i="1">
                <a:latin typeface="Arial" panose="020B0604020202020204" pitchFamily="34" charset="0"/>
                <a:cs typeface="Arial" panose="020B0604020202020204" pitchFamily="34" charset="0"/>
              </a:rPr>
              <a:t>2 for RF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E03FF-9968-9E4F-87B0-E416A56DB630}"/>
              </a:ext>
            </a:extLst>
          </p:cNvPr>
          <p:cNvSpPr txBox="1"/>
          <p:nvPr/>
        </p:nvSpPr>
        <p:spPr>
          <a:xfrm>
            <a:off x="6972719" y="3620471"/>
            <a:ext cx="703384" cy="27130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noAutofit/>
          </a:bodyPr>
          <a:lstStyle/>
          <a:p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high betas (</a:t>
            </a:r>
            <a:r>
              <a:rPr lang="en-ES" sz="160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ES" sz="16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=11,7 ; </a:t>
            </a:r>
            <a:r>
              <a:rPr lang="en-ES" sz="1600">
                <a:solidFill>
                  <a:srgbClr val="00B050"/>
                </a:solidFill>
                <a:latin typeface="Symbol" pitchFamily="2" charset="2"/>
                <a:cs typeface="Arial" panose="020B0604020202020204" pitchFamily="34" charset="0"/>
              </a:rPr>
              <a:t>b</a:t>
            </a:r>
            <a:r>
              <a:rPr lang="en-ES" sz="16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ES" sz="1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=10,0)</a:t>
            </a:r>
          </a:p>
        </p:txBody>
      </p:sp>
    </p:spTree>
    <p:extLst>
      <p:ext uri="{BB962C8B-B14F-4D97-AF65-F5344CB8AC3E}">
        <p14:creationId xmlns:p14="http://schemas.microsoft.com/office/powerpoint/2010/main" val="1402440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CE2F3-51D9-F846-89FD-9C23D322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72" y="351340"/>
            <a:ext cx="7070271" cy="837536"/>
          </a:xfrm>
        </p:spPr>
        <p:txBody>
          <a:bodyPr/>
          <a:lstStyle/>
          <a:p>
            <a:r>
              <a:rPr lang="en-ES" b="1" dirty="0">
                <a:solidFill>
                  <a:srgbClr val="009282"/>
                </a:solidFill>
              </a:rPr>
              <a:t>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51FAE-4637-C740-8AA2-DD3BBB0C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CB752-FAC9-7949-9EE4-F582F17E5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9</a:t>
            </a:fld>
            <a:endParaRPr lang="es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39BD41-45ED-EE47-9B7C-C855FA48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08" y="1380719"/>
            <a:ext cx="6208734" cy="4916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C3F59-8B3F-0DA1-0F2E-0B4B136AA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42" y="1380719"/>
            <a:ext cx="5165558" cy="2900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DF5464-E39C-BE78-6EA3-EE22EA33F03B}"/>
              </a:ext>
            </a:extLst>
          </p:cNvPr>
          <p:cNvSpPr txBox="1"/>
          <p:nvPr/>
        </p:nvSpPr>
        <p:spPr>
          <a:xfrm>
            <a:off x="7486914" y="4324242"/>
            <a:ext cx="37713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ES" i="1" dirty="0"/>
              <a:t>Possible long beamlines at</a:t>
            </a:r>
            <a:br>
              <a:rPr lang="en-ES" i="1" dirty="0"/>
            </a:br>
            <a:r>
              <a:rPr lang="en-ES" i="1" dirty="0"/>
              <a:t>BL02-ID , BL03-Bend, BL04-ID, BL08-ID</a:t>
            </a:r>
          </a:p>
        </p:txBody>
      </p:sp>
    </p:spTree>
    <p:extLst>
      <p:ext uri="{BB962C8B-B14F-4D97-AF65-F5344CB8AC3E}">
        <p14:creationId xmlns:p14="http://schemas.microsoft.com/office/powerpoint/2010/main" val="31525909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1071</Words>
  <Application>Microsoft Macintosh PowerPoint</Application>
  <PresentationFormat>Widescreen</PresentationFormat>
  <Paragraphs>386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ClanOT-Book</vt:lpstr>
      <vt:lpstr>Roboto</vt:lpstr>
      <vt:lpstr>Symbol</vt:lpstr>
      <vt:lpstr>Times New Roman</vt:lpstr>
      <vt:lpstr>Tema de Office</vt:lpstr>
      <vt:lpstr>PowerPoint Presentation</vt:lpstr>
      <vt:lpstr>Objective</vt:lpstr>
      <vt:lpstr>Optimization parameters</vt:lpstr>
      <vt:lpstr>Present lattice</vt:lpstr>
      <vt:lpstr>Proposed solution</vt:lpstr>
      <vt:lpstr>PowerPoint Presentation</vt:lpstr>
      <vt:lpstr>Comparison of some ALBA IDs</vt:lpstr>
      <vt:lpstr>PowerPoint Presentation</vt:lpstr>
      <vt:lpstr>Implementation</vt:lpstr>
      <vt:lpstr>PowerPoint Presentation</vt:lpstr>
      <vt:lpstr>PowerPoint Presentation</vt:lpstr>
      <vt:lpstr>ALBA II Enabling Technology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Beam sizes at emission points</vt:lpstr>
      <vt:lpstr>PowerPoint Presentation</vt:lpstr>
      <vt:lpstr>PowerPoint Presentation</vt:lpstr>
      <vt:lpstr>Possible sources</vt:lpstr>
      <vt:lpstr>Accelerator’s Investment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Francis Perez</cp:lastModifiedBy>
  <cp:revision>70</cp:revision>
  <dcterms:created xsi:type="dcterms:W3CDTF">2020-10-01T11:03:13Z</dcterms:created>
  <dcterms:modified xsi:type="dcterms:W3CDTF">2022-09-07T15:05:57Z</dcterms:modified>
  <cp:category/>
</cp:coreProperties>
</file>