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84" r:id="rId3"/>
    <p:sldId id="301" r:id="rId4"/>
    <p:sldId id="281" r:id="rId5"/>
    <p:sldId id="290" r:id="rId6"/>
    <p:sldId id="293" r:id="rId7"/>
    <p:sldId id="287" r:id="rId8"/>
    <p:sldId id="302" r:id="rId9"/>
    <p:sldId id="289" r:id="rId10"/>
    <p:sldId id="300" r:id="rId11"/>
    <p:sldId id="294" r:id="rId12"/>
    <p:sldId id="292" r:id="rId13"/>
    <p:sldId id="298" r:id="rId14"/>
    <p:sldId id="299" r:id="rId1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122D4F"/>
    <a:srgbClr val="FFE699"/>
    <a:srgbClr val="FFFFF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93" autoAdjust="0"/>
    <p:restoredTop sz="96087" autoAdjust="0"/>
  </p:normalViewPr>
  <p:slideViewPr>
    <p:cSldViewPr snapToGrid="0">
      <p:cViewPr>
        <p:scale>
          <a:sx n="100" d="100"/>
          <a:sy n="100" d="100"/>
        </p:scale>
        <p:origin x="-2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08/09/2022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46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0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7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02" y="2612729"/>
            <a:ext cx="7614056" cy="993259"/>
          </a:xfrm>
        </p:spPr>
        <p:txBody>
          <a:bodyPr/>
          <a:lstStyle/>
          <a:p>
            <a:r>
              <a:rPr lang="en-US" sz="2800" dirty="0"/>
              <a:t>Perspectives of </a:t>
            </a:r>
            <a:r>
              <a:rPr lang="en-US" sz="2800" dirty="0" err="1" smtClean="0"/>
              <a:t>CHEmical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 smtClean="0"/>
              <a:t>MATerial</a:t>
            </a:r>
            <a:r>
              <a:rPr lang="en-US" sz="2800" dirty="0" smtClean="0"/>
              <a:t> </a:t>
            </a:r>
            <a:r>
              <a:rPr lang="en-US" sz="2800" dirty="0"/>
              <a:t>Sciences (</a:t>
            </a:r>
            <a:r>
              <a:rPr lang="en-US" sz="2800" dirty="0" smtClean="0"/>
              <a:t>CHEMAT) at </a:t>
            </a:r>
            <a:r>
              <a:rPr lang="en-US" sz="2800" dirty="0"/>
              <a:t>ALBA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45277" y="2203782"/>
            <a:ext cx="5535386" cy="3530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Francois FAUTH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158469" y="4350868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08.09.2022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24065" y="379632"/>
            <a:ext cx="5281760" cy="9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X AUSE CONFERENCE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 </a:t>
            </a:r>
            <a:r>
              <a:rPr lang="en-US" sz="2000" dirty="0"/>
              <a:t>ALBA USER´S MEETING 2022</a:t>
            </a:r>
          </a:p>
        </p:txBody>
      </p:sp>
    </p:spTree>
    <p:extLst>
      <p:ext uri="{BB962C8B-B14F-4D97-AF65-F5344CB8AC3E}">
        <p14:creationId xmlns:p14="http://schemas.microsoft.com/office/powerpoint/2010/main" val="22744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3" y="17195"/>
            <a:ext cx="7070271" cy="343238"/>
          </a:xfrm>
        </p:spPr>
        <p:txBody>
          <a:bodyPr/>
          <a:lstStyle/>
          <a:p>
            <a:r>
              <a:rPr lang="en-US" dirty="0" smtClean="0"/>
              <a:t>SWOT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sp>
        <p:nvSpPr>
          <p:cNvPr id="34" name="Rectangle 33"/>
          <p:cNvSpPr/>
          <p:nvPr/>
        </p:nvSpPr>
        <p:spPr>
          <a:xfrm>
            <a:off x="387557" y="862465"/>
            <a:ext cx="380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target scientific field 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techniques efficiently used by competent and motivated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(recurrent users)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publication yield (1:1)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210809" y="326898"/>
            <a:ext cx="4763" cy="4494156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61976" y="2562415"/>
            <a:ext cx="7705724" cy="0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52354" y="331995"/>
            <a:ext cx="11721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06820" y="2635840"/>
            <a:ext cx="9669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50104" y="306468"/>
            <a:ext cx="15013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55233" y="2655996"/>
            <a:ext cx="15568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8479" y="3053273"/>
            <a:ext cx="39755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Did we miss a community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User community perception feeling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being left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Competition (non-)strategic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Shutdown imposed by beamlines / machine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Slight proposal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numberdecline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27272" y="3005172"/>
            <a:ext cx="4646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weak/missing tools, target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and correct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ALBA II to enable state of the art characterization tools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beamline proposals round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(3sbar already)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allow to extend services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(TEM,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BATlab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CATlab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76008" y="739354"/>
            <a:ext cx="4115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15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prioritization : staff and resource limitation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ports limitation requires strong balancing and prioritization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04002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472006"/>
          </a:xfrm>
        </p:spPr>
        <p:txBody>
          <a:bodyPr/>
          <a:lstStyle/>
          <a:p>
            <a:r>
              <a:rPr lang="en-US" sz="2000" dirty="0"/>
              <a:t>Vision : </a:t>
            </a:r>
            <a:r>
              <a:rPr lang="en-US" sz="2000" dirty="0" smtClean="0"/>
              <a:t>ALBA II </a:t>
            </a:r>
            <a:r>
              <a:rPr lang="en-US" sz="2000" dirty="0"/>
              <a:t>and instruments upgrade</a:t>
            </a:r>
            <a:endParaRPr lang="fr-FR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9" y="762000"/>
            <a:ext cx="2529486" cy="21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8196" y="514344"/>
            <a:ext cx="2486025" cy="23812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00" dirty="0" smtClean="0">
                <a:cs typeface="Arial" panose="020B0604020202020204" pitchFamily="34" charset="0"/>
              </a:rPr>
              <a:t>F Perez, ALBA2 </a:t>
            </a:r>
            <a:r>
              <a:rPr lang="fr-FR" sz="1000" dirty="0" err="1" smtClean="0">
                <a:cs typeface="Arial" panose="020B0604020202020204" pitchFamily="34" charset="0"/>
              </a:rPr>
              <a:t>day</a:t>
            </a:r>
            <a:r>
              <a:rPr lang="fr-FR" sz="1000" dirty="0" smtClean="0">
                <a:cs typeface="Arial" panose="020B0604020202020204" pitchFamily="34" charset="0"/>
              </a:rPr>
              <a:t>, </a:t>
            </a:r>
            <a:r>
              <a:rPr lang="fr-FR" sz="1000" dirty="0" err="1" smtClean="0">
                <a:cs typeface="Arial" panose="020B0604020202020204" pitchFamily="34" charset="0"/>
              </a:rPr>
              <a:t>June</a:t>
            </a:r>
            <a:r>
              <a:rPr lang="fr-FR" sz="1000" dirty="0" smtClean="0">
                <a:cs typeface="Arial" panose="020B0604020202020204" pitchFamily="34" charset="0"/>
              </a:rPr>
              <a:t> 30th, 2021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05250" y="690561"/>
            <a:ext cx="3619500" cy="22621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62374" y="752471"/>
            <a:ext cx="45529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emittance (30 time smaller)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mA (+20 %)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ID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ports, 4 possible long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bend magnets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DD5897-8D69-4B31-B775-BC949AC6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31" y="3071223"/>
            <a:ext cx="3340094" cy="1948631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723068"/>
            <a:ext cx="2962275" cy="190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85837"/>
            <a:ext cx="2305048" cy="6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281086" y="4662143"/>
            <a:ext cx="10663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i="1" dirty="0" err="1" smtClean="0">
                <a:cs typeface="Arial" panose="020B0604020202020204" pitchFamily="34" charset="0"/>
              </a:rPr>
              <a:t>Source</a:t>
            </a:r>
            <a:r>
              <a:rPr lang="es-ES" sz="1000" i="1" dirty="0" smtClean="0">
                <a:cs typeface="Arial" panose="020B0604020202020204" pitchFamily="34" charset="0"/>
              </a:rPr>
              <a:t> J. </a:t>
            </a:r>
            <a:r>
              <a:rPr lang="es-ES" sz="1000" i="1" dirty="0" err="1">
                <a:cs typeface="Arial" panose="020B0604020202020204" pitchFamily="34" charset="0"/>
              </a:rPr>
              <a:t>Nicolàs</a:t>
            </a:r>
            <a:r>
              <a:rPr lang="es-ES" sz="1000" i="1" dirty="0">
                <a:cs typeface="Arial" panose="020B0604020202020204" pitchFamily="34" charset="0"/>
              </a:rPr>
              <a:t> </a:t>
            </a:r>
            <a:endParaRPr lang="fr-FR" sz="1000" dirty="0"/>
          </a:p>
        </p:txBody>
      </p:sp>
      <p:sp>
        <p:nvSpPr>
          <p:cNvPr id="39" name="Rectangle 38"/>
          <p:cNvSpPr/>
          <p:nvPr/>
        </p:nvSpPr>
        <p:spPr>
          <a:xfrm>
            <a:off x="4502301" y="2461458"/>
            <a:ext cx="8451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cs typeface="Arial" panose="020B0604020202020204" pitchFamily="34" charset="0"/>
              </a:rPr>
              <a:t>1 </a:t>
            </a:r>
            <a:r>
              <a:rPr lang="es-ES" sz="1100" b="1" dirty="0" err="1">
                <a:cs typeface="Arial" panose="020B0604020202020204" pitchFamily="34" charset="0"/>
              </a:rPr>
              <a:t>mrad</a:t>
            </a:r>
            <a:r>
              <a:rPr lang="es-ES" sz="1100" b="1" dirty="0">
                <a:cs typeface="Arial" panose="020B0604020202020204" pitchFamily="34" charset="0"/>
              </a:rPr>
              <a:t> </a:t>
            </a:r>
            <a:r>
              <a:rPr lang="es-ES" sz="1100" b="1" dirty="0" err="1" smtClean="0">
                <a:cs typeface="Arial" panose="020B0604020202020204" pitchFamily="34" charset="0"/>
              </a:rPr>
              <a:t>Hor</a:t>
            </a:r>
            <a:endParaRPr lang="fr-FR" sz="1100" dirty="0"/>
          </a:p>
        </p:txBody>
      </p:sp>
      <p:sp>
        <p:nvSpPr>
          <p:cNvPr id="40" name="Rectangle 39"/>
          <p:cNvSpPr/>
          <p:nvPr/>
        </p:nvSpPr>
        <p:spPr>
          <a:xfrm>
            <a:off x="6553201" y="3071224"/>
            <a:ext cx="2414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CALIMA :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BioSAXS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WAXS for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?)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MSPD-PD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?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(long BL) ?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21874" y="4514969"/>
            <a:ext cx="2411785" cy="550532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Industrial service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1874" y="4082486"/>
            <a:ext cx="2411785" cy="550532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High Pressure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1874" y="3649999"/>
            <a:ext cx="2411785" cy="550532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Polymer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21874" y="3203954"/>
            <a:ext cx="2411785" cy="564090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Environmental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1874" y="2771467"/>
            <a:ext cx="2411784" cy="550532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Surface/Interface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1874" y="2325422"/>
            <a:ext cx="2411785" cy="564090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Cultural heritage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1874" y="1892935"/>
            <a:ext cx="2411785" cy="550532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Strongly correlated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1874" y="1411903"/>
            <a:ext cx="2411785" cy="599077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Functional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Cement, MOF, ZIF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261" y="87033"/>
            <a:ext cx="7070271" cy="343238"/>
          </a:xfrm>
        </p:spPr>
        <p:txBody>
          <a:bodyPr/>
          <a:lstStyle/>
          <a:p>
            <a:r>
              <a:rPr lang="en-US" dirty="0"/>
              <a:t>Vision : ALBA2 and instruments upgrade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 dirty="0"/>
          </a:p>
        </p:txBody>
      </p:sp>
      <p:sp>
        <p:nvSpPr>
          <p:cNvPr id="14" name="Oval 13"/>
          <p:cNvSpPr/>
          <p:nvPr/>
        </p:nvSpPr>
        <p:spPr>
          <a:xfrm>
            <a:off x="3136525" y="128284"/>
            <a:ext cx="1685959" cy="55053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NCD-SWEET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1874" y="979416"/>
            <a:ext cx="2411784" cy="550532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Catalysis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584654" y="710060"/>
            <a:ext cx="1233161" cy="2702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fr-FR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32179" y="2144010"/>
            <a:ext cx="1538110" cy="2417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endParaRPr lang="fr-FR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742575" y="3347689"/>
            <a:ext cx="917318" cy="3643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25" name="Oval 24"/>
          <p:cNvSpPr/>
          <p:nvPr/>
        </p:nvSpPr>
        <p:spPr>
          <a:xfrm>
            <a:off x="3136525" y="522021"/>
            <a:ext cx="1684671" cy="55053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MSPD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27000" y="885308"/>
            <a:ext cx="1684671" cy="57764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NOTOS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36675" y="1091363"/>
            <a:ext cx="407948" cy="1939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742575" y="4395370"/>
            <a:ext cx="917318" cy="3643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070F60D-D7B5-4CD6-91C9-32A514F2C125}"/>
              </a:ext>
            </a:extLst>
          </p:cNvPr>
          <p:cNvSpPr txBox="1"/>
          <p:nvPr/>
        </p:nvSpPr>
        <p:spPr>
          <a:xfrm>
            <a:off x="5648419" y="403550"/>
            <a:ext cx="2809781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SAXS/WAXS/GISAXS/GIWAXS</a:t>
            </a:r>
          </a:p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 Diffraction</a:t>
            </a:r>
          </a:p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PDF</a:t>
            </a:r>
            <a:b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Micro Diffraction</a:t>
            </a:r>
          </a:p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polySAXS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BioSAXS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nanoprobe</a:t>
            </a:r>
            <a:endParaRPr lang="en-US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070F60D-D7B5-4CD6-91C9-32A514F2C125}"/>
              </a:ext>
            </a:extLst>
          </p:cNvPr>
          <p:cNvSpPr txBox="1"/>
          <p:nvPr/>
        </p:nvSpPr>
        <p:spPr>
          <a:xfrm>
            <a:off x="5648418" y="1661884"/>
            <a:ext cx="2809782" cy="13849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XANES/EXAFS (hard)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XES</a:t>
            </a:r>
          </a:p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APXPS (soft/ hard)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medium/far IR/FTIR</a:t>
            </a:r>
          </a:p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RIXS, µXAS-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XRF, 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high ∆E XAS </a:t>
            </a:r>
          </a:p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IR production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070F60D-D7B5-4CD6-91C9-32A514F2C125}"/>
              </a:ext>
            </a:extLst>
          </p:cNvPr>
          <p:cNvSpPr txBox="1"/>
          <p:nvPr/>
        </p:nvSpPr>
        <p:spPr>
          <a:xfrm>
            <a:off x="5662705" y="3103230"/>
            <a:ext cx="2809782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b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energy imaging (soft)</a:t>
            </a:r>
          </a:p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 Imaging (hard)</a:t>
            </a:r>
          </a:p>
          <a:p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CT XRD, CT-PDF </a:t>
            </a:r>
          </a:p>
          <a:p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 Contrast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imaging 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(hard)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070F60D-D7B5-4CD6-91C9-32A514F2C125}"/>
              </a:ext>
            </a:extLst>
          </p:cNvPr>
          <p:cNvSpPr txBox="1"/>
          <p:nvPr/>
        </p:nvSpPr>
        <p:spPr>
          <a:xfrm>
            <a:off x="5676993" y="4205214"/>
            <a:ext cx="2781207" cy="83099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sample preparation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synthesis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processing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data (pre-)analysis</a:t>
            </a:r>
          </a:p>
        </p:txBody>
      </p:sp>
      <p:sp>
        <p:nvSpPr>
          <p:cNvPr id="33" name="Oval 32"/>
          <p:cNvSpPr/>
          <p:nvPr/>
        </p:nvSpPr>
        <p:spPr>
          <a:xfrm>
            <a:off x="3127000" y="1309641"/>
            <a:ext cx="1684671" cy="57764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CLAESS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18275" y="1731814"/>
            <a:ext cx="1684671" cy="57764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3Sbar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88900" y="2135707"/>
            <a:ext cx="1757753" cy="57764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CIRCE-NAPP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27000" y="2488160"/>
            <a:ext cx="1685959" cy="57764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MIRAS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318798" y="2698423"/>
            <a:ext cx="407948" cy="19399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27000" y="2936927"/>
            <a:ext cx="1684671" cy="57764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MISTRAL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75948" y="3136573"/>
            <a:ext cx="407948" cy="1939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127000" y="3317610"/>
            <a:ext cx="1684671" cy="5251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FAXTOR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136525" y="3749179"/>
            <a:ext cx="1684671" cy="5251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TEM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202767" y="4131571"/>
            <a:ext cx="1685959" cy="577647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Labs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98793" y="4537278"/>
            <a:ext cx="1685959" cy="577647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Computing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321144" y="1925388"/>
            <a:ext cx="407948" cy="1939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1874" y="531883"/>
            <a:ext cx="2411784" cy="565578"/>
          </a:xfrm>
          <a:prstGeom prst="ellipse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Energy</a:t>
            </a:r>
          </a:p>
          <a:p>
            <a:pPr algn="ctr"/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storage,transport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88" y="36944"/>
            <a:ext cx="7070271" cy="343238"/>
          </a:xfrm>
        </p:spPr>
        <p:txBody>
          <a:bodyPr/>
          <a:lstStyle/>
          <a:p>
            <a:r>
              <a:rPr lang="en-US" dirty="0"/>
              <a:t>Vision : </a:t>
            </a:r>
            <a:r>
              <a:rPr lang="en-US" dirty="0" smtClean="0"/>
              <a:t>ALBA2 and instruments </a:t>
            </a:r>
            <a:r>
              <a:rPr lang="en-US" dirty="0"/>
              <a:t>upgrade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CF3419-D99B-9C40-B71E-024987B60A8E}"/>
              </a:ext>
            </a:extLst>
          </p:cNvPr>
          <p:cNvSpPr txBox="1"/>
          <p:nvPr/>
        </p:nvSpPr>
        <p:spPr>
          <a:xfrm>
            <a:off x="889000" y="596900"/>
            <a:ext cx="78486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EF31EC5-15D2-4277-AAF5-C794266D3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71801"/>
              </p:ext>
            </p:extLst>
          </p:nvPr>
        </p:nvGraphicFramePr>
        <p:xfrm>
          <a:off x="72329" y="768194"/>
          <a:ext cx="9024792" cy="4180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196">
                  <a:extLst>
                    <a:ext uri="{9D8B030D-6E8A-4147-A177-3AD203B41FA5}">
                      <a16:colId xmlns:a16="http://schemas.microsoft.com/office/drawing/2014/main" xmlns="" val="3296229000"/>
                    </a:ext>
                  </a:extLst>
                </a:gridCol>
                <a:gridCol w="541695">
                  <a:extLst>
                    <a:ext uri="{9D8B030D-6E8A-4147-A177-3AD203B41FA5}">
                      <a16:colId xmlns:a16="http://schemas.microsoft.com/office/drawing/2014/main" xmlns="" val="2326613014"/>
                    </a:ext>
                  </a:extLst>
                </a:gridCol>
                <a:gridCol w="754029">
                  <a:extLst>
                    <a:ext uri="{9D8B030D-6E8A-4147-A177-3AD203B41FA5}">
                      <a16:colId xmlns:a16="http://schemas.microsoft.com/office/drawing/2014/main" xmlns="" val="1315128594"/>
                    </a:ext>
                  </a:extLst>
                </a:gridCol>
                <a:gridCol w="761676">
                  <a:extLst>
                    <a:ext uri="{9D8B030D-6E8A-4147-A177-3AD203B41FA5}">
                      <a16:colId xmlns:a16="http://schemas.microsoft.com/office/drawing/2014/main" xmlns="" val="358429904"/>
                    </a:ext>
                  </a:extLst>
                </a:gridCol>
                <a:gridCol w="1194088">
                  <a:extLst>
                    <a:ext uri="{9D8B030D-6E8A-4147-A177-3AD203B41FA5}">
                      <a16:colId xmlns:a16="http://schemas.microsoft.com/office/drawing/2014/main" xmlns="" val="197150156"/>
                    </a:ext>
                  </a:extLst>
                </a:gridCol>
                <a:gridCol w="911119">
                  <a:extLst>
                    <a:ext uri="{9D8B030D-6E8A-4147-A177-3AD203B41FA5}">
                      <a16:colId xmlns:a16="http://schemas.microsoft.com/office/drawing/2014/main" xmlns="" val="529560116"/>
                    </a:ext>
                  </a:extLst>
                </a:gridCol>
                <a:gridCol w="989666">
                  <a:extLst>
                    <a:ext uri="{9D8B030D-6E8A-4147-A177-3AD203B41FA5}">
                      <a16:colId xmlns:a16="http://schemas.microsoft.com/office/drawing/2014/main" xmlns="" val="4049328340"/>
                    </a:ext>
                  </a:extLst>
                </a:gridCol>
                <a:gridCol w="777593">
                  <a:extLst>
                    <a:ext uri="{9D8B030D-6E8A-4147-A177-3AD203B41FA5}">
                      <a16:colId xmlns:a16="http://schemas.microsoft.com/office/drawing/2014/main" xmlns="" val="971094076"/>
                    </a:ext>
                  </a:extLst>
                </a:gridCol>
                <a:gridCol w="408432">
                  <a:extLst>
                    <a:ext uri="{9D8B030D-6E8A-4147-A177-3AD203B41FA5}">
                      <a16:colId xmlns:a16="http://schemas.microsoft.com/office/drawing/2014/main" xmlns="" val="2488603711"/>
                    </a:ext>
                  </a:extLst>
                </a:gridCol>
                <a:gridCol w="594229">
                  <a:extLst>
                    <a:ext uri="{9D8B030D-6E8A-4147-A177-3AD203B41FA5}">
                      <a16:colId xmlns:a16="http://schemas.microsoft.com/office/drawing/2014/main" xmlns="" val="382878183"/>
                    </a:ext>
                  </a:extLst>
                </a:gridCol>
                <a:gridCol w="631069">
                  <a:extLst>
                    <a:ext uri="{9D8B030D-6E8A-4147-A177-3AD203B41FA5}">
                      <a16:colId xmlns:a16="http://schemas.microsoft.com/office/drawing/2014/main" xmlns="" val="2074685828"/>
                    </a:ext>
                  </a:extLst>
                </a:gridCol>
              </a:tblGrid>
              <a:tr h="536731">
                <a:tc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PD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600" b="1" dirty="0" err="1"/>
                        <a:t>PD</a:t>
                      </a:r>
                      <a:endParaRPr lang="es-ES" sz="16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PDF</a:t>
                      </a:r>
                      <a:endParaRPr lang="es-E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SAXS/</a:t>
                      </a:r>
                    </a:p>
                    <a:p>
                      <a:pPr algn="ctr"/>
                      <a:r>
                        <a:rPr lang="en-GB" sz="1600" b="1" dirty="0"/>
                        <a:t>WAXS</a:t>
                      </a:r>
                      <a:endParaRPr lang="es-E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600" b="1" dirty="0" err="1"/>
                        <a:t>XAS</a:t>
                      </a:r>
                      <a:endParaRPr lang="en-GB" sz="1600" b="1" dirty="0"/>
                    </a:p>
                    <a:p>
                      <a:pPr algn="ctr"/>
                      <a:r>
                        <a:rPr lang="en-GB" sz="1600" b="1" dirty="0"/>
                        <a:t>(+ </a:t>
                      </a:r>
                      <a:r>
                        <a:rPr lang="en-GB" sz="1600" b="1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600" b="1" dirty="0" err="1"/>
                        <a:t>XES</a:t>
                      </a:r>
                      <a:r>
                        <a:rPr lang="en-GB" sz="1600" b="1" dirty="0"/>
                        <a:t>)</a:t>
                      </a:r>
                      <a:endParaRPr lang="es-ES" sz="16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XAS-PD</a:t>
                      </a:r>
                      <a:endParaRPr lang="es-E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AP-XPS</a:t>
                      </a:r>
                      <a:endParaRPr lang="es-ES" sz="16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IR</a:t>
                      </a:r>
                      <a:endParaRPr lang="es-E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TEM</a:t>
                      </a:r>
                      <a:endParaRPr lang="es-ES" sz="16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Nanoprobe</a:t>
                      </a:r>
                      <a:endParaRPr lang="es-ES" sz="14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525809"/>
                  </a:ext>
                </a:extLst>
              </a:tr>
              <a:tr h="31384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  <a:p>
                      <a:endParaRPr lang="es-ES" sz="1600" dirty="0"/>
                    </a:p>
                  </a:txBody>
                  <a:tcPr vert="vert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10-40</a:t>
                      </a:r>
                      <a:endParaRPr lang="es-E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20-40</a:t>
                      </a:r>
                      <a:br>
                        <a:rPr lang="en-GB" sz="1000" dirty="0" smtClean="0"/>
                      </a:br>
                      <a:r>
                        <a:rPr lang="en-GB" sz="1000" dirty="0" smtClean="0"/>
                        <a:t>5-30 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60-80 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10-25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(2.4) </a:t>
                      </a:r>
                      <a:r>
                        <a:rPr lang="en-GB" sz="1000" dirty="0" smtClean="0"/>
                        <a:t>6-25</a:t>
                      </a:r>
                      <a:endParaRPr lang="es-ES" sz="1000" dirty="0"/>
                    </a:p>
                    <a:p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4.5-35 (40</a:t>
                      </a:r>
                      <a:r>
                        <a:rPr lang="en-GB" sz="1000" dirty="0" smtClean="0"/>
                        <a:t>)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0.1-4.0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dirty="0"/>
                        <a:t>Far-IR region</a:t>
                      </a:r>
                      <a:endParaRPr lang="es-ES" sz="1000" dirty="0"/>
                    </a:p>
                  </a:txBody>
                  <a:tcPr vert="vert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dirty="0" err="1" smtClean="0"/>
                        <a:t>Env</a:t>
                      </a:r>
                      <a:r>
                        <a:rPr lang="en-US" sz="1000" dirty="0" smtClean="0"/>
                        <a:t>-TEM</a:t>
                      </a:r>
                      <a:endParaRPr lang="es-ES" sz="1000" dirty="0"/>
                    </a:p>
                  </a:txBody>
                  <a:tcPr vert="vert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122D4F"/>
                          </a:solidFill>
                        </a:rPr>
                        <a:t>XRD &amp; </a:t>
                      </a:r>
                      <a:r>
                        <a:rPr lang="en-US" sz="1050" b="1" dirty="0" smtClean="0">
                          <a:solidFill>
                            <a:srgbClr val="122D4F"/>
                          </a:solidFill>
                        </a:rPr>
                        <a:t>XAS </a:t>
                      </a:r>
                    </a:p>
                    <a:p>
                      <a:pPr algn="ctr"/>
                      <a:r>
                        <a:rPr lang="en-US" sz="1000" dirty="0" err="1" smtClean="0">
                          <a:solidFill>
                            <a:srgbClr val="122D4F"/>
                          </a:solidFill>
                        </a:rPr>
                        <a:t>Undulator</a:t>
                      </a:r>
                      <a:r>
                        <a:rPr lang="en-US" sz="1000" dirty="0" smtClean="0">
                          <a:solidFill>
                            <a:srgbClr val="122D4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122D4F"/>
                          </a:solidFill>
                        </a:rPr>
                        <a:t>(</a:t>
                      </a:r>
                      <a:r>
                        <a:rPr lang="en-US" sz="1000" dirty="0" err="1" smtClean="0">
                          <a:solidFill>
                            <a:srgbClr val="122D4F"/>
                          </a:solidFill>
                        </a:rPr>
                        <a:t>lon</a:t>
                      </a:r>
                      <a:r>
                        <a:rPr lang="en-US" sz="1000" baseline="0" dirty="0" smtClean="0">
                          <a:solidFill>
                            <a:srgbClr val="122D4F"/>
                          </a:solidFill>
                        </a:rPr>
                        <a:t> g</a:t>
                      </a:r>
                      <a:r>
                        <a:rPr lang="en-US" sz="1000" dirty="0" smtClean="0">
                          <a:solidFill>
                            <a:srgbClr val="122D4F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rgbClr val="122D4F"/>
                        </a:solidFill>
                      </a:endParaRPr>
                    </a:p>
                    <a:p>
                      <a:endParaRPr lang="es-ES" sz="1000" dirty="0"/>
                    </a:p>
                  </a:txBody>
                  <a:tcPr vert="vert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9230085"/>
                  </a:ext>
                </a:extLst>
              </a:tr>
              <a:tr h="4402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3000x1500</a:t>
                      </a:r>
                      <a:endParaRPr lang="es-E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&lt; 5x5 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&lt; 5x5 </a:t>
                      </a:r>
                      <a:r>
                        <a:rPr lang="en-GB" sz="1000" dirty="0" smtClean="0"/>
                        <a:t>+ </a:t>
                      </a:r>
                      <a:r>
                        <a:rPr lang="en-GB" sz="1000" dirty="0" err="1"/>
                        <a:t>unfocus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≤ 5x5 </a:t>
                      </a:r>
                      <a:r>
                        <a:rPr lang="en-GB" sz="1000" dirty="0" smtClean="0"/>
                        <a:t>+ </a:t>
                      </a:r>
                      <a:r>
                        <a:rPr lang="en-GB" sz="1000" dirty="0" err="1"/>
                        <a:t>unfocus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≥ 500x500 </a:t>
                      </a:r>
                      <a:r>
                        <a:rPr lang="en-GB" sz="1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000" dirty="0"/>
                        <a:t>m</a:t>
                      </a:r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3765209"/>
                  </a:ext>
                </a:extLst>
              </a:tr>
              <a:tr h="363214">
                <a:tc>
                  <a:txBody>
                    <a:bodyPr/>
                    <a:lstStyle/>
                    <a:p>
                      <a:r>
                        <a:rPr lang="en-GB" sz="1200" b="1" i="1" dirty="0" smtClean="0"/>
                        <a:t>Catalysis</a:t>
                      </a:r>
                      <a:endParaRPr lang="es-ES" sz="1200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122D4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2972033"/>
                  </a:ext>
                </a:extLst>
              </a:tr>
              <a:tr h="273679">
                <a:tc>
                  <a:txBody>
                    <a:bodyPr/>
                    <a:lstStyle/>
                    <a:p>
                      <a:r>
                        <a:rPr lang="en-GB" sz="1200" b="1" i="1" dirty="0" smtClean="0"/>
                        <a:t>Battery</a:t>
                      </a:r>
                      <a:endParaRPr lang="es-E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4841410"/>
                  </a:ext>
                </a:extLst>
              </a:tr>
              <a:tr h="241294">
                <a:tc>
                  <a:txBody>
                    <a:bodyPr/>
                    <a:lstStyle/>
                    <a:p>
                      <a:r>
                        <a:rPr lang="en-GB" sz="1200" b="1" i="1" dirty="0" smtClean="0"/>
                        <a:t>HP</a:t>
                      </a:r>
                      <a:endParaRPr lang="es-E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20349"/>
                  </a:ext>
                </a:extLst>
              </a:tr>
              <a:tr h="323209">
                <a:tc>
                  <a:txBody>
                    <a:bodyPr/>
                    <a:lstStyle/>
                    <a:p>
                      <a:r>
                        <a:rPr lang="en-GB" sz="1200" b="1" i="1" dirty="0" smtClean="0"/>
                        <a:t>Strongly</a:t>
                      </a:r>
                      <a:r>
                        <a:rPr lang="en-GB" sz="1200" b="1" i="1" baseline="0" dirty="0" smtClean="0"/>
                        <a:t> Correlated</a:t>
                      </a:r>
                      <a:endParaRPr lang="es-E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3261640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r>
                        <a:rPr lang="es-ES" sz="1200" b="1" i="1" dirty="0" err="1" smtClean="0"/>
                        <a:t>Packaging</a:t>
                      </a:r>
                      <a:r>
                        <a:rPr lang="es-ES" sz="1200" b="1" i="1" dirty="0" smtClean="0"/>
                        <a:t>,</a:t>
                      </a:r>
                      <a:r>
                        <a:rPr lang="es-ES" sz="1200" b="1" i="1" baseline="0" dirty="0" smtClean="0"/>
                        <a:t> </a:t>
                      </a:r>
                      <a:r>
                        <a:rPr lang="es-ES" sz="1200" b="1" i="1" dirty="0" err="1" smtClean="0"/>
                        <a:t>building</a:t>
                      </a:r>
                      <a:r>
                        <a:rPr lang="es-ES" sz="1200" b="1" i="1" dirty="0" smtClean="0"/>
                        <a:t/>
                      </a:r>
                      <a:br>
                        <a:rPr lang="es-ES" sz="1200" b="1" i="1" dirty="0" smtClean="0"/>
                      </a:br>
                      <a:r>
                        <a:rPr lang="es-ES" sz="1200" b="1" i="1" dirty="0" err="1" smtClean="0"/>
                        <a:t>cement</a:t>
                      </a:r>
                      <a:r>
                        <a:rPr lang="es-ES" sz="1200" b="1" i="1" dirty="0" smtClean="0"/>
                        <a:t>/</a:t>
                      </a:r>
                      <a:r>
                        <a:rPr lang="es-ES" sz="1200" b="1" i="1" dirty="0" err="1" smtClean="0"/>
                        <a:t>ancient</a:t>
                      </a:r>
                      <a:endParaRPr lang="es-E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</a:tr>
              <a:tr h="387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1" dirty="0" err="1" smtClean="0"/>
                        <a:t>Packaging</a:t>
                      </a:r>
                      <a:r>
                        <a:rPr lang="es-ES" sz="1200" b="1" i="1" dirty="0" smtClean="0"/>
                        <a:t>,</a:t>
                      </a:r>
                      <a:r>
                        <a:rPr lang="es-ES" sz="1200" b="1" i="1" baseline="0" dirty="0" smtClean="0"/>
                        <a:t> </a:t>
                      </a:r>
                      <a:r>
                        <a:rPr lang="es-ES" sz="1200" b="1" i="1" dirty="0" err="1" smtClean="0"/>
                        <a:t>building</a:t>
                      </a:r>
                      <a:r>
                        <a:rPr lang="es-ES" sz="1200" b="1" i="1" dirty="0" smtClean="0"/>
                        <a:t/>
                      </a:r>
                      <a:br>
                        <a:rPr lang="es-ES" sz="1200" b="1" i="1" dirty="0" smtClean="0"/>
                      </a:br>
                      <a:r>
                        <a:rPr lang="es-ES" sz="1200" b="1" i="1" dirty="0" err="1" smtClean="0"/>
                        <a:t>polymer</a:t>
                      </a:r>
                      <a:endParaRPr lang="es-ES" sz="12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</a:tr>
              <a:tr h="387443">
                <a:tc>
                  <a:txBody>
                    <a:bodyPr/>
                    <a:lstStyle/>
                    <a:p>
                      <a:r>
                        <a:rPr lang="es-ES" sz="1200" b="1" i="1" dirty="0" err="1" smtClean="0"/>
                        <a:t>Industry</a:t>
                      </a:r>
                      <a:endParaRPr lang="es-E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xmlns="" id="{312F845B-529F-4C58-9FDA-AA18BC440CA7}"/>
              </a:ext>
            </a:extLst>
          </p:cNvPr>
          <p:cNvSpPr>
            <a:spLocks noChangeAspect="1"/>
          </p:cNvSpPr>
          <p:nvPr/>
        </p:nvSpPr>
        <p:spPr>
          <a:xfrm>
            <a:off x="8049722" y="416005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4741300" y="380182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ECF85D-A3EC-4571-93A4-5DD7346414AC}"/>
              </a:ext>
            </a:extLst>
          </p:cNvPr>
          <p:cNvSpPr txBox="1"/>
          <p:nvPr/>
        </p:nvSpPr>
        <p:spPr>
          <a:xfrm>
            <a:off x="1160228" y="373011"/>
            <a:ext cx="342593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essential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tool (necessary to the program)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2C2825-9FE0-4A65-9E0C-7F697D80B98A}"/>
              </a:ext>
            </a:extLst>
          </p:cNvPr>
          <p:cNvSpPr txBox="1"/>
          <p:nvPr/>
        </p:nvSpPr>
        <p:spPr>
          <a:xfrm>
            <a:off x="5073746" y="403122"/>
            <a:ext cx="426911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esirable tool (pushing the program to the forefront)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4D83CB-A30F-4B2F-BBD9-E54812032D8C}"/>
              </a:ext>
            </a:extLst>
          </p:cNvPr>
          <p:cNvSpPr txBox="1"/>
          <p:nvPr/>
        </p:nvSpPr>
        <p:spPr>
          <a:xfrm>
            <a:off x="306148" y="884823"/>
            <a:ext cx="116570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600" b="1" i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endParaRPr lang="es-ES" sz="1600" b="1" i="1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1663184" y="373967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5074941" y="3339411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1663184" y="3339411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2306189" y="373967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87926FA-C519-496E-9853-E7383B36CE4F}"/>
              </a:ext>
            </a:extLst>
          </p:cNvPr>
          <p:cNvSpPr>
            <a:spLocks noChangeAspect="1"/>
          </p:cNvSpPr>
          <p:nvPr/>
        </p:nvSpPr>
        <p:spPr>
          <a:xfrm>
            <a:off x="5074941" y="259922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D89C02B-4F48-4C78-957D-54730FD77015}"/>
              </a:ext>
            </a:extLst>
          </p:cNvPr>
          <p:cNvSpPr>
            <a:spLocks noChangeAspect="1"/>
          </p:cNvSpPr>
          <p:nvPr/>
        </p:nvSpPr>
        <p:spPr>
          <a:xfrm>
            <a:off x="6028496" y="259922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7208770-35D5-482A-A012-B91AEE13B7B4}"/>
              </a:ext>
            </a:extLst>
          </p:cNvPr>
          <p:cNvSpPr>
            <a:spLocks noChangeAspect="1"/>
          </p:cNvSpPr>
          <p:nvPr/>
        </p:nvSpPr>
        <p:spPr>
          <a:xfrm>
            <a:off x="1663184" y="259922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A0097F4-59B4-4C86-87B9-C109D59D84D6}"/>
              </a:ext>
            </a:extLst>
          </p:cNvPr>
          <p:cNvSpPr>
            <a:spLocks noChangeAspect="1"/>
          </p:cNvSpPr>
          <p:nvPr/>
        </p:nvSpPr>
        <p:spPr>
          <a:xfrm>
            <a:off x="4134774" y="259922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C52128F-67B9-4BD3-8EB3-418BC39E061B}"/>
              </a:ext>
            </a:extLst>
          </p:cNvPr>
          <p:cNvSpPr>
            <a:spLocks noChangeAspect="1"/>
          </p:cNvSpPr>
          <p:nvPr/>
        </p:nvSpPr>
        <p:spPr>
          <a:xfrm>
            <a:off x="6946354" y="259922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8398661-66A6-4D87-A7B3-0A86F9F977C4}"/>
              </a:ext>
            </a:extLst>
          </p:cNvPr>
          <p:cNvSpPr>
            <a:spLocks noChangeAspect="1"/>
          </p:cNvSpPr>
          <p:nvPr/>
        </p:nvSpPr>
        <p:spPr>
          <a:xfrm>
            <a:off x="1663184" y="22319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14F93CE-E50D-495E-8291-3A5730EDBCDF}"/>
              </a:ext>
            </a:extLst>
          </p:cNvPr>
          <p:cNvSpPr>
            <a:spLocks noChangeAspect="1"/>
          </p:cNvSpPr>
          <p:nvPr/>
        </p:nvSpPr>
        <p:spPr>
          <a:xfrm>
            <a:off x="6946354" y="22319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FCA953F-E715-4A75-80B7-3252E073DAFB}"/>
              </a:ext>
            </a:extLst>
          </p:cNvPr>
          <p:cNvSpPr>
            <a:spLocks noChangeAspect="1"/>
          </p:cNvSpPr>
          <p:nvPr/>
        </p:nvSpPr>
        <p:spPr>
          <a:xfrm>
            <a:off x="6028496" y="22319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4134774" y="22319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8049722" y="22319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4134774" y="416005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7555385" y="4160055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 flipH="1">
            <a:off x="749535" y="380182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6028496" y="3339411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TextBox 69"/>
          <p:cNvSpPr txBox="1"/>
          <p:nvPr/>
        </p:nvSpPr>
        <p:spPr>
          <a:xfrm>
            <a:off x="1650294" y="958934"/>
            <a:ext cx="292549" cy="4507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D4D83CB-A30F-4B2F-BBD9-E54812032D8C}"/>
              </a:ext>
            </a:extLst>
          </p:cNvPr>
          <p:cNvSpPr txBox="1"/>
          <p:nvPr/>
        </p:nvSpPr>
        <p:spPr>
          <a:xfrm>
            <a:off x="875535" y="1342023"/>
            <a:ext cx="569387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endParaRPr lang="es-E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D4D83CB-A30F-4B2F-BBD9-E54812032D8C}"/>
              </a:ext>
            </a:extLst>
          </p:cNvPr>
          <p:cNvSpPr txBox="1"/>
          <p:nvPr/>
        </p:nvSpPr>
        <p:spPr>
          <a:xfrm>
            <a:off x="889000" y="1752486"/>
            <a:ext cx="712054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Size µm</a:t>
            </a:r>
            <a:endParaRPr lang="es-E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1663184" y="45897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4134774" y="45897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6028496" y="4589767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2306189" y="259922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8069872" y="4609917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8640679" y="375982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7575535" y="4609917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6966504" y="4609917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8069872" y="375982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7575535" y="375982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4154924" y="3359561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3126977" y="375982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5095091" y="2998025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7575535" y="2998025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7575535" y="261937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8069872" y="261937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8640679" y="261937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8640679" y="2252117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7575535" y="2252117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5095091" y="2252117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3126977" y="2252117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3126977" y="2619379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0C904081-C48F-4B96-A47A-BC7284E5A97C}"/>
              </a:ext>
            </a:extLst>
          </p:cNvPr>
          <p:cNvSpPr>
            <a:spLocks noChangeAspect="1"/>
          </p:cNvSpPr>
          <p:nvPr/>
        </p:nvSpPr>
        <p:spPr>
          <a:xfrm>
            <a:off x="8069872" y="3359561"/>
            <a:ext cx="211700" cy="211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3FC2CE41-9777-4F51-BFFB-8EF107D2CD17}"/>
              </a:ext>
            </a:extLst>
          </p:cNvPr>
          <p:cNvSpPr>
            <a:spLocks noChangeAspect="1"/>
          </p:cNvSpPr>
          <p:nvPr/>
        </p:nvSpPr>
        <p:spPr>
          <a:xfrm>
            <a:off x="2306189" y="2961179"/>
            <a:ext cx="252000" cy="252000"/>
          </a:xfrm>
          <a:prstGeom prst="ellipse">
            <a:avLst/>
          </a:prstGeom>
          <a:solidFill>
            <a:srgbClr val="12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3" name="Rectangle 2"/>
          <p:cNvSpPr/>
          <p:nvPr/>
        </p:nvSpPr>
        <p:spPr>
          <a:xfrm>
            <a:off x="2057400" y="680788"/>
            <a:ext cx="806272" cy="4367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6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8" y="95250"/>
            <a:ext cx="7070271" cy="343238"/>
          </a:xfrm>
        </p:spPr>
        <p:txBody>
          <a:bodyPr/>
          <a:lstStyle/>
          <a:p>
            <a:r>
              <a:rPr lang="en-US" dirty="0"/>
              <a:t>Vision </a:t>
            </a:r>
            <a:r>
              <a:rPr lang="en-US" dirty="0" smtClean="0"/>
              <a:t>: support/service </a:t>
            </a:r>
            <a:r>
              <a:rPr lang="en-US" dirty="0"/>
              <a:t>upgrade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90524" y="581017"/>
            <a:ext cx="8124826" cy="417195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cs typeface="Arial" panose="020B0604020202020204" pitchFamily="34" charset="0"/>
              </a:rPr>
              <a:t>Push for </a:t>
            </a:r>
            <a:r>
              <a:rPr lang="fr-FR" sz="1600" b="1" dirty="0" err="1" smtClean="0">
                <a:cs typeface="Arial" panose="020B0604020202020204" pitchFamily="34" charset="0"/>
              </a:rPr>
              <a:t>InSitu</a:t>
            </a:r>
            <a:r>
              <a:rPr lang="fr-FR" sz="1600" b="1" dirty="0" smtClean="0">
                <a:cs typeface="Arial" panose="020B0604020202020204" pitchFamily="34" charset="0"/>
              </a:rPr>
              <a:t> / </a:t>
            </a:r>
            <a:r>
              <a:rPr lang="fr-FR" sz="1600" b="1" dirty="0" err="1" smtClean="0">
                <a:cs typeface="Arial" panose="020B0604020202020204" pitchFamily="34" charset="0"/>
              </a:rPr>
              <a:t>Operando</a:t>
            </a:r>
            <a:r>
              <a:rPr lang="fr-FR" sz="1600" b="1" dirty="0" smtClean="0">
                <a:cs typeface="Arial" panose="020B0604020202020204" pitchFamily="34" charset="0"/>
              </a:rPr>
              <a:t> techniques and High </a:t>
            </a:r>
            <a:r>
              <a:rPr lang="fr-FR" sz="1600" b="1" dirty="0" err="1" smtClean="0">
                <a:cs typeface="Arial" panose="020B0604020202020204" pitchFamily="34" charset="0"/>
              </a:rPr>
              <a:t>throughput</a:t>
            </a:r>
            <a:r>
              <a:rPr lang="fr-FR" sz="1600" b="1" dirty="0">
                <a:cs typeface="Arial" panose="020B0604020202020204" pitchFamily="34" charset="0"/>
              </a:rPr>
              <a:t/>
            </a:r>
            <a:br>
              <a:rPr lang="fr-FR" sz="1600" b="1" dirty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adapt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>
                <a:cs typeface="Arial" panose="020B0604020202020204" pitchFamily="34" charset="0"/>
              </a:rPr>
              <a:t>instruments, </a:t>
            </a:r>
            <a:r>
              <a:rPr lang="fr-FR" sz="1400" dirty="0" err="1">
                <a:cs typeface="Arial" panose="020B0604020202020204" pitchFamily="34" charset="0"/>
              </a:rPr>
              <a:t>develop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sample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environment</a:t>
            </a:r>
            <a:r>
              <a:rPr lang="fr-FR" sz="1400" dirty="0">
                <a:cs typeface="Arial" panose="020B0604020202020204" pitchFamily="34" charset="0"/>
              </a:rPr>
              <a:t> (</a:t>
            </a:r>
            <a:r>
              <a:rPr lang="fr-FR" sz="1400" dirty="0" err="1">
                <a:cs typeface="Arial" panose="020B0604020202020204" pitchFamily="34" charset="0"/>
              </a:rPr>
              <a:t>sample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environment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lab</a:t>
            </a:r>
            <a:r>
              <a:rPr lang="fr-FR" sz="1400" dirty="0">
                <a:cs typeface="Arial" panose="020B0604020202020204" pitchFamily="34" charset="0"/>
              </a:rPr>
              <a:t> 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Incite </a:t>
            </a:r>
            <a:r>
              <a:rPr lang="fr-FR" sz="1600" b="1" dirty="0" err="1">
                <a:cs typeface="Arial" panose="020B0604020202020204" pitchFamily="34" charset="0"/>
              </a:rPr>
              <a:t>users</a:t>
            </a:r>
            <a:r>
              <a:rPr lang="fr-FR" sz="1600" b="1" dirty="0">
                <a:cs typeface="Arial" panose="020B0604020202020204" pitchFamily="34" charset="0"/>
              </a:rPr>
              <a:t> to </a:t>
            </a:r>
            <a:r>
              <a:rPr lang="fr-FR" sz="1600" b="1" dirty="0" err="1">
                <a:cs typeface="Arial" panose="020B0604020202020204" pitchFamily="34" charset="0"/>
              </a:rPr>
              <a:t>build</a:t>
            </a:r>
            <a:r>
              <a:rPr lang="fr-FR" sz="1600" b="1" dirty="0">
                <a:cs typeface="Arial" panose="020B0604020202020204" pitchFamily="34" charset="0"/>
              </a:rPr>
              <a:t> consortium, go for BAG </a:t>
            </a:r>
            <a:r>
              <a:rPr lang="fr-FR" sz="1600" b="1" dirty="0" err="1">
                <a:cs typeface="Arial" panose="020B0604020202020204" pitchFamily="34" charset="0"/>
              </a:rPr>
              <a:t>proposals</a:t>
            </a:r>
            <a:r>
              <a:rPr lang="fr-FR" sz="1600" b="1" dirty="0">
                <a:cs typeface="Arial" panose="020B0604020202020204" pitchFamily="34" charset="0"/>
              </a:rPr>
              <a:t>, </a:t>
            </a:r>
            <a:r>
              <a:rPr lang="fr-FR" sz="1600" b="1" dirty="0" err="1">
                <a:cs typeface="Arial" panose="020B0604020202020204" pitchFamily="34" charset="0"/>
              </a:rPr>
              <a:t>fast</a:t>
            </a:r>
            <a:r>
              <a:rPr lang="fr-FR" sz="1600" b="1" dirty="0">
                <a:cs typeface="Arial" panose="020B0604020202020204" pitchFamily="34" charset="0"/>
              </a:rPr>
              <a:t> and </a:t>
            </a:r>
            <a:r>
              <a:rPr lang="fr-FR" sz="1600" b="1" dirty="0" err="1">
                <a:cs typeface="Arial" panose="020B0604020202020204" pitchFamily="34" charset="0"/>
              </a:rPr>
              <a:t>remote</a:t>
            </a:r>
            <a:r>
              <a:rPr lang="fr-FR" sz="1600" b="1" dirty="0"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cs typeface="Arial" panose="020B0604020202020204" pitchFamily="34" charset="0"/>
              </a:rPr>
              <a:t>access</a:t>
            </a:r>
            <a:r>
              <a:rPr lang="fr-FR" sz="1600" b="1" dirty="0" smtClean="0">
                <a:cs typeface="Arial" panose="020B0604020202020204" pitchFamily="34" charset="0"/>
              </a:rPr>
              <a:t/>
            </a:r>
            <a:br>
              <a:rPr lang="fr-FR" sz="1600" b="1" dirty="0" smtClean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sraight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forward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experiments</a:t>
            </a:r>
            <a:r>
              <a:rPr lang="fr-FR" sz="1400" dirty="0" smtClean="0">
                <a:cs typeface="Arial" panose="020B0604020202020204" pitchFamily="34" charset="0"/>
              </a:rPr>
              <a:t> (go for BLOM operating </a:t>
            </a:r>
            <a:r>
              <a:rPr lang="fr-FR" sz="1400" dirty="0" err="1" smtClean="0">
                <a:cs typeface="Arial" panose="020B0604020202020204" pitchFamily="34" charset="0"/>
              </a:rPr>
              <a:t>them</a:t>
            </a:r>
            <a:r>
              <a:rPr lang="fr-FR" sz="1400" dirty="0" smtClean="0">
                <a:cs typeface="Arial" panose="020B0604020202020204" pitchFamily="34" charset="0"/>
              </a:rPr>
              <a:t> ?)</a:t>
            </a:r>
            <a:endParaRPr lang="fr-FR" sz="1400" dirty="0">
              <a:cs typeface="Arial" panose="020B0604020202020204" pitchFamily="34" charset="0"/>
            </a:endParaRPr>
          </a:p>
          <a:p>
            <a:endParaRPr lang="fr-FR" b="1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cs typeface="Arial" panose="020B0604020202020204" pitchFamily="34" charset="0"/>
              </a:rPr>
              <a:t>CHEMlab</a:t>
            </a:r>
            <a:r>
              <a:rPr lang="fr-FR" sz="1600" b="1" dirty="0" smtClean="0">
                <a:cs typeface="Arial" panose="020B0604020202020204" pitchFamily="34" charset="0"/>
              </a:rPr>
              <a:t>  </a:t>
            </a:r>
            <a:r>
              <a:rPr lang="fr-FR" sz="1600" b="1" dirty="0" err="1" smtClean="0">
                <a:cs typeface="Arial" panose="020B0604020202020204" pitchFamily="34" charset="0"/>
              </a:rPr>
              <a:t>BATTlab</a:t>
            </a:r>
            <a:r>
              <a:rPr lang="fr-FR" sz="1600" b="1" dirty="0" smtClean="0">
                <a:cs typeface="Arial" panose="020B0604020202020204" pitchFamily="34" charset="0"/>
              </a:rPr>
              <a:t>  </a:t>
            </a:r>
            <a:r>
              <a:rPr lang="fr-FR" sz="1600" b="1" dirty="0" err="1" smtClean="0">
                <a:cs typeface="Arial" panose="020B0604020202020204" pitchFamily="34" charset="0"/>
              </a:rPr>
              <a:t>CATLab</a:t>
            </a:r>
            <a:r>
              <a:rPr lang="fr-FR" sz="1600" b="1" dirty="0" smtClean="0"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cs typeface="Arial" panose="020B0604020202020204" pitchFamily="34" charset="0"/>
              </a:rPr>
              <a:t>HPLab</a:t>
            </a:r>
            <a:r>
              <a:rPr lang="fr-FR" sz="1600" b="1" dirty="0" smtClean="0">
                <a:cs typeface="Arial" panose="020B0604020202020204" pitchFamily="34" charset="0"/>
              </a:rPr>
              <a:t> to </a:t>
            </a:r>
            <a:r>
              <a:rPr lang="fr-FR" sz="1600" b="1" dirty="0" err="1" smtClean="0">
                <a:cs typeface="Arial" panose="020B0604020202020204" pitchFamily="34" charset="0"/>
              </a:rPr>
              <a:t>be</a:t>
            </a:r>
            <a:r>
              <a:rPr lang="fr-FR" sz="1600" b="1" dirty="0" smtClean="0"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cs typeface="Arial" panose="020B0604020202020204" pitchFamily="34" charset="0"/>
              </a:rPr>
              <a:t>extended</a:t>
            </a:r>
            <a:r>
              <a:rPr lang="fr-FR" sz="1600" b="1" dirty="0" smtClean="0">
                <a:cs typeface="Arial" panose="020B0604020202020204" pitchFamily="34" charset="0"/>
              </a:rPr>
              <a:t>/</a:t>
            </a:r>
            <a:r>
              <a:rPr lang="fr-FR" sz="1600" b="1" dirty="0" err="1" smtClean="0">
                <a:cs typeface="Arial" panose="020B0604020202020204" pitchFamily="34" charset="0"/>
              </a:rPr>
              <a:t>build</a:t>
            </a:r>
            <a:r>
              <a:rPr lang="fr-FR" sz="1600" b="1" dirty="0">
                <a:cs typeface="Arial" panose="020B0604020202020204" pitchFamily="34" charset="0"/>
              </a:rPr>
              <a:t/>
            </a:r>
            <a:br>
              <a:rPr lang="fr-FR" sz="1600" b="1" dirty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define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extent</a:t>
            </a:r>
            <a:r>
              <a:rPr lang="fr-FR" sz="1400" dirty="0">
                <a:cs typeface="Arial" panose="020B0604020202020204" pitchFamily="34" charset="0"/>
              </a:rPr>
              <a:t> of </a:t>
            </a:r>
            <a:r>
              <a:rPr lang="fr-FR" sz="1400" dirty="0" err="1">
                <a:cs typeface="Arial" panose="020B0604020202020204" pitchFamily="34" charset="0"/>
              </a:rPr>
              <a:t>offered</a:t>
            </a:r>
            <a:r>
              <a:rPr lang="fr-FR" sz="1400" dirty="0">
                <a:cs typeface="Arial" panose="020B0604020202020204" pitchFamily="34" charset="0"/>
              </a:rPr>
              <a:t> service and </a:t>
            </a:r>
            <a:r>
              <a:rPr lang="fr-FR" sz="1400" dirty="0" err="1">
                <a:cs typeface="Arial" panose="020B0604020202020204" pitchFamily="34" charset="0"/>
              </a:rPr>
              <a:t>equipment</a:t>
            </a:r>
            <a:r>
              <a:rPr lang="fr-FR" sz="1400" dirty="0">
                <a:cs typeface="Arial" panose="020B0604020202020204" pitchFamily="34" charset="0"/>
              </a:rPr>
              <a:t>  …if  ASTIP…or </a:t>
            </a:r>
            <a:r>
              <a:rPr lang="fr-FR" sz="1400" dirty="0" smtClean="0">
                <a:cs typeface="Arial" panose="020B0604020202020204" pitchFamily="34" charset="0"/>
              </a:rPr>
              <a:t>not</a:t>
            </a:r>
            <a:br>
              <a:rPr lang="fr-FR" sz="1400" dirty="0" smtClean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define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integration</a:t>
            </a:r>
            <a:r>
              <a:rPr lang="fr-FR" sz="1400" dirty="0">
                <a:cs typeface="Arial" panose="020B0604020202020204" pitchFamily="34" charset="0"/>
              </a:rPr>
              <a:t> of user </a:t>
            </a:r>
            <a:r>
              <a:rPr lang="fr-FR" sz="1400" dirty="0" err="1">
                <a:cs typeface="Arial" panose="020B0604020202020204" pitchFamily="34" charset="0"/>
              </a:rPr>
              <a:t>lab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activity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within</a:t>
            </a:r>
            <a:r>
              <a:rPr lang="fr-FR" sz="1400" dirty="0">
                <a:cs typeface="Arial" panose="020B0604020202020204" pitchFamily="34" charset="0"/>
              </a:rPr>
              <a:t> user </a:t>
            </a:r>
            <a:r>
              <a:rPr lang="fr-FR" sz="1400" dirty="0" err="1">
                <a:cs typeface="Arial" panose="020B0604020202020204" pitchFamily="34" charset="0"/>
              </a:rPr>
              <a:t>experiment</a:t>
            </a:r>
            <a:r>
              <a:rPr lang="fr-FR" sz="1400" dirty="0">
                <a:cs typeface="Arial" panose="020B0604020202020204" pitchFamily="34" charset="0"/>
              </a:rPr>
              <a:t> (</a:t>
            </a:r>
            <a:r>
              <a:rPr lang="fr-FR" sz="1400" dirty="0" err="1">
                <a:cs typeface="Arial" panose="020B0604020202020204" pitchFamily="34" charset="0"/>
              </a:rPr>
              <a:t>eg</a:t>
            </a:r>
            <a:r>
              <a:rPr lang="fr-FR" sz="1400" dirty="0">
                <a:cs typeface="Arial" panose="020B0604020202020204" pitchFamily="34" charset="0"/>
              </a:rPr>
              <a:t> user </a:t>
            </a:r>
            <a:r>
              <a:rPr lang="fr-FR" sz="1400" dirty="0" err="1">
                <a:cs typeface="Arial" panose="020B0604020202020204" pitchFamily="34" charset="0"/>
              </a:rPr>
              <a:t>funded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smtClean="0">
                <a:cs typeface="Arial" panose="020B0604020202020204" pitchFamily="34" charset="0"/>
              </a:rPr>
              <a:t>?) and </a:t>
            </a:r>
            <a:r>
              <a:rPr lang="fr-FR" sz="1400" dirty="0" err="1">
                <a:cs typeface="Arial" panose="020B0604020202020204" pitchFamily="34" charset="0"/>
              </a:rPr>
              <a:t>industrial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smtClean="0">
                <a:cs typeface="Arial" panose="020B0604020202020204" pitchFamily="34" charset="0"/>
              </a:rPr>
              <a:t>service</a:t>
            </a:r>
          </a:p>
          <a:p>
            <a:pPr lvl="1"/>
            <a:endParaRPr lang="fr-FR" sz="1600" b="1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cs typeface="Arial" panose="020B0604020202020204" pitchFamily="34" charset="0"/>
              </a:rPr>
              <a:t>Define</a:t>
            </a:r>
            <a:r>
              <a:rPr lang="fr-FR" sz="1600" b="1" dirty="0" smtClean="0"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cs typeface="Arial" panose="020B0604020202020204" pitchFamily="34" charset="0"/>
              </a:rPr>
              <a:t>scientific</a:t>
            </a:r>
            <a:r>
              <a:rPr lang="fr-FR" sz="1600" b="1" dirty="0" smtClean="0">
                <a:cs typeface="Arial" panose="020B0604020202020204" pitchFamily="34" charset="0"/>
              </a:rPr>
              <a:t>/</a:t>
            </a:r>
            <a:r>
              <a:rPr lang="fr-FR" sz="1600" b="1" dirty="0" err="1" smtClean="0">
                <a:cs typeface="Arial" panose="020B0604020202020204" pitchFamily="34" charset="0"/>
              </a:rPr>
              <a:t>technical</a:t>
            </a:r>
            <a:r>
              <a:rPr lang="fr-FR" sz="1600" b="1" dirty="0" smtClean="0">
                <a:cs typeface="Arial" panose="020B0604020202020204" pitchFamily="34" charset="0"/>
              </a:rPr>
              <a:t> support to </a:t>
            </a:r>
            <a:r>
              <a:rPr lang="fr-FR" sz="1600" b="1" dirty="0" err="1" smtClean="0">
                <a:cs typeface="Arial" panose="020B0604020202020204" pitchFamily="34" charset="0"/>
              </a:rPr>
              <a:t>offer</a:t>
            </a:r>
            <a:r>
              <a:rPr lang="fr-FR" sz="1600" b="1" dirty="0" smtClean="0">
                <a:cs typeface="Arial" panose="020B0604020202020204" pitchFamily="34" charset="0"/>
              </a:rPr>
              <a:t> to </a:t>
            </a:r>
            <a:r>
              <a:rPr lang="fr-FR" sz="1600" b="1" dirty="0" err="1" smtClean="0">
                <a:cs typeface="Arial" panose="020B0604020202020204" pitchFamily="34" charset="0"/>
              </a:rPr>
              <a:t>proprietary</a:t>
            </a:r>
            <a:r>
              <a:rPr lang="fr-FR" sz="1600" b="1" dirty="0" smtClean="0"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cs typeface="Arial" panose="020B0604020202020204" pitchFamily="34" charset="0"/>
              </a:rPr>
              <a:t>research</a:t>
            </a:r>
            <a:r>
              <a:rPr lang="fr-FR" sz="1600" b="1" dirty="0" smtClean="0">
                <a:cs typeface="Arial" panose="020B0604020202020204" pitchFamily="34" charset="0"/>
              </a:rPr>
              <a:t> </a:t>
            </a:r>
            <a:br>
              <a:rPr lang="fr-FR" sz="1600" b="1" dirty="0" smtClean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decorrelate</a:t>
            </a:r>
            <a:r>
              <a:rPr lang="fr-FR" sz="1400" dirty="0" smtClean="0">
                <a:cs typeface="Arial" panose="020B0604020202020204" pitchFamily="34" charset="0"/>
              </a:rPr>
              <a:t> data collection data </a:t>
            </a:r>
            <a:r>
              <a:rPr lang="fr-FR" sz="1400" dirty="0" err="1" smtClean="0">
                <a:cs typeface="Arial" panose="020B0604020202020204" pitchFamily="34" charset="0"/>
              </a:rPr>
              <a:t>analyis</a:t>
            </a:r>
            <a:r>
              <a:rPr lang="fr-FR" sz="1400" dirty="0" smtClean="0">
                <a:cs typeface="Arial" panose="020B0604020202020204" pitchFamily="34" charset="0"/>
              </a:rPr>
              <a:t> (</a:t>
            </a:r>
            <a:r>
              <a:rPr lang="fr-FR" sz="1400" dirty="0" err="1" smtClean="0">
                <a:cs typeface="Arial" panose="020B0604020202020204" pitchFamily="34" charset="0"/>
              </a:rPr>
              <a:t>create</a:t>
            </a:r>
            <a:r>
              <a:rPr lang="fr-FR" sz="1400" dirty="0" smtClean="0">
                <a:cs typeface="Arial" panose="020B0604020202020204" pitchFamily="34" charset="0"/>
              </a:rPr>
              <a:t> data </a:t>
            </a:r>
            <a:r>
              <a:rPr lang="fr-FR" sz="1400" dirty="0" err="1" smtClean="0">
                <a:cs typeface="Arial" panose="020B0604020202020204" pitchFamily="34" charset="0"/>
              </a:rPr>
              <a:t>anaysis</a:t>
            </a:r>
            <a:r>
              <a:rPr lang="fr-FR" sz="1400" dirty="0" smtClean="0">
                <a:cs typeface="Arial" panose="020B0604020202020204" pitchFamily="34" charset="0"/>
              </a:rPr>
              <a:t> team 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cs typeface="Arial" panose="020B0604020202020204" pitchFamily="34" charset="0"/>
              </a:rPr>
              <a:t>Push for </a:t>
            </a:r>
            <a:r>
              <a:rPr lang="fr-FR" sz="1600" b="1" dirty="0" err="1" smtClean="0">
                <a:cs typeface="Arial" panose="020B0604020202020204" pitchFamily="34" charset="0"/>
              </a:rPr>
              <a:t>scientific</a:t>
            </a:r>
            <a:r>
              <a:rPr lang="fr-FR" sz="1600" b="1" dirty="0" smtClean="0"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cs typeface="Arial" panose="020B0604020202020204" pitchFamily="34" charset="0"/>
              </a:rPr>
              <a:t>computing</a:t>
            </a:r>
            <a:r>
              <a:rPr lang="fr-FR" sz="1600" b="1" dirty="0" smtClean="0">
                <a:cs typeface="Arial" panose="020B0604020202020204" pitchFamily="34" charset="0"/>
              </a:rPr>
              <a:t> </a:t>
            </a:r>
            <a:br>
              <a:rPr lang="fr-FR" sz="1600" b="1" dirty="0" smtClean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Raw</a:t>
            </a:r>
            <a:r>
              <a:rPr lang="fr-FR" sz="1400" dirty="0" smtClean="0">
                <a:cs typeface="Arial" panose="020B0604020202020204" pitchFamily="34" charset="0"/>
              </a:rPr>
              <a:t>/</a:t>
            </a:r>
            <a:r>
              <a:rPr lang="fr-FR" sz="1400" dirty="0" err="1" smtClean="0">
                <a:cs typeface="Arial" panose="020B0604020202020204" pitchFamily="34" charset="0"/>
              </a:rPr>
              <a:t>pre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processed</a:t>
            </a:r>
            <a:r>
              <a:rPr lang="fr-FR" sz="1400" dirty="0" smtClean="0">
                <a:cs typeface="Arial" panose="020B0604020202020204" pitchFamily="34" charset="0"/>
              </a:rPr>
              <a:t> Online data visualisation </a:t>
            </a:r>
            <a:r>
              <a:rPr lang="fr-FR" sz="1400" dirty="0" err="1" smtClean="0">
                <a:cs typeface="Arial" panose="020B0604020202020204" pitchFamily="34" charset="0"/>
              </a:rPr>
              <a:t>helping</a:t>
            </a:r>
            <a:r>
              <a:rPr lang="fr-FR" sz="1400" dirty="0" smtClean="0">
                <a:cs typeface="Arial" panose="020B0604020202020204" pitchFamily="34" charset="0"/>
              </a:rPr>
              <a:t> in data collection </a:t>
            </a:r>
            <a:r>
              <a:rPr lang="fr-FR" sz="1400" dirty="0" err="1" smtClean="0">
                <a:cs typeface="Arial" panose="020B0604020202020204" pitchFamily="34" charset="0"/>
              </a:rPr>
              <a:t>strategy</a:t>
            </a:r>
            <a:r>
              <a:rPr lang="fr-FR" sz="1400" dirty="0" smtClean="0">
                <a:cs typeface="Arial" panose="020B0604020202020204" pitchFamily="34" charset="0"/>
              </a:rPr>
              <a:t>/</a:t>
            </a:r>
            <a:r>
              <a:rPr lang="fr-FR" sz="1400" dirty="0" err="1" smtClean="0">
                <a:cs typeface="Arial" panose="020B0604020202020204" pitchFamily="34" charset="0"/>
              </a:rPr>
              <a:t>decison</a:t>
            </a:r>
            <a:r>
              <a:rPr lang="fr-FR" sz="1400" dirty="0" smtClean="0">
                <a:cs typeface="Arial" panose="020B0604020202020204" pitchFamily="34" charset="0"/>
              </a:rPr>
              <a:t> (</a:t>
            </a:r>
            <a:r>
              <a:rPr lang="fr-FR" sz="1400" dirty="0" err="1" smtClean="0">
                <a:cs typeface="Arial" panose="020B0604020202020204" pitchFamily="34" charset="0"/>
              </a:rPr>
              <a:t>Operando</a:t>
            </a:r>
            <a:r>
              <a:rPr lang="fr-FR" sz="1400" dirty="0" smtClean="0">
                <a:cs typeface="Arial" panose="020B0604020202020204" pitchFamily="34" charset="0"/>
              </a:rPr>
              <a:t>)</a:t>
            </a:r>
            <a:br>
              <a:rPr lang="fr-FR" sz="1400" dirty="0" smtClean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Remote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access</a:t>
            </a:r>
            <a:r>
              <a:rPr lang="fr-FR" sz="1400" dirty="0" smtClean="0">
                <a:cs typeface="Arial" panose="020B0604020202020204" pitchFamily="34" charset="0"/>
              </a:rPr>
              <a:t> to </a:t>
            </a:r>
            <a:r>
              <a:rPr lang="fr-FR" sz="1400" dirty="0" err="1" smtClean="0">
                <a:cs typeface="Arial" panose="020B0604020202020204" pitchFamily="34" charset="0"/>
              </a:rPr>
              <a:t>onsite</a:t>
            </a:r>
            <a:r>
              <a:rPr lang="fr-FR" sz="1400" dirty="0" smtClean="0">
                <a:cs typeface="Arial" panose="020B0604020202020204" pitchFamily="34" charset="0"/>
              </a:rPr>
              <a:t> data </a:t>
            </a:r>
            <a:r>
              <a:rPr lang="fr-FR" sz="1400" dirty="0" err="1" smtClean="0">
                <a:cs typeface="Arial" panose="020B0604020202020204" pitchFamily="34" charset="0"/>
              </a:rPr>
              <a:t>analysis</a:t>
            </a:r>
            <a:r>
              <a:rPr lang="fr-FR" sz="1400" dirty="0" smtClean="0">
                <a:cs typeface="Arial" panose="020B0604020202020204" pitchFamily="34" charset="0"/>
              </a:rPr>
              <a:t> software (essential for </a:t>
            </a:r>
            <a:r>
              <a:rPr lang="fr-FR" sz="1400" dirty="0" err="1" smtClean="0">
                <a:cs typeface="Arial" panose="020B0604020202020204" pitchFamily="34" charset="0"/>
              </a:rPr>
              <a:t>heavy</a:t>
            </a:r>
            <a:r>
              <a:rPr lang="fr-FR" sz="1400" dirty="0" smtClean="0">
                <a:cs typeface="Arial" panose="020B0604020202020204" pitchFamily="34" charset="0"/>
              </a:rPr>
              <a:t> files </a:t>
            </a:r>
            <a:r>
              <a:rPr lang="fr-FR" sz="1400" dirty="0" err="1" smtClean="0">
                <a:cs typeface="Arial" panose="020B0604020202020204" pitchFamily="34" charset="0"/>
              </a:rPr>
              <a:t>experiment</a:t>
            </a:r>
            <a:r>
              <a:rPr lang="fr-FR" sz="1400" dirty="0" smtClean="0">
                <a:cs typeface="Arial" panose="020B0604020202020204" pitchFamily="34" charset="0"/>
              </a:rPr>
              <a:t> )</a:t>
            </a:r>
            <a:br>
              <a:rPr lang="fr-FR" sz="1400" dirty="0" smtClean="0">
                <a:cs typeface="Arial" panose="020B0604020202020204" pitchFamily="34" charset="0"/>
              </a:rPr>
            </a:br>
            <a:r>
              <a:rPr lang="fr-FR" sz="1400" dirty="0" err="1" smtClean="0">
                <a:cs typeface="Arial" panose="020B0604020202020204" pitchFamily="34" charset="0"/>
              </a:rPr>
              <a:t>Create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link</a:t>
            </a:r>
            <a:r>
              <a:rPr lang="fr-FR" sz="1400" dirty="0" smtClean="0">
                <a:cs typeface="Arial" panose="020B0604020202020204" pitchFamily="34" charset="0"/>
              </a:rPr>
              <a:t> to </a:t>
            </a:r>
            <a:r>
              <a:rPr lang="fr-FR" sz="1400" dirty="0" err="1" smtClean="0">
                <a:cs typeface="Arial" panose="020B0604020202020204" pitchFamily="34" charset="0"/>
              </a:rPr>
              <a:t>existing</a:t>
            </a:r>
            <a:r>
              <a:rPr lang="fr-FR" sz="1400" dirty="0" smtClean="0"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cs typeface="Arial" panose="020B0604020202020204" pitchFamily="34" charset="0"/>
              </a:rPr>
              <a:t>databases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smtClean="0">
                <a:cs typeface="Arial" panose="020B0604020202020204" pitchFamily="34" charset="0"/>
              </a:rPr>
              <a:t>( </a:t>
            </a:r>
            <a:r>
              <a:rPr lang="fr-FR" sz="1400" dirty="0" err="1" smtClean="0">
                <a:cs typeface="Arial" panose="020B0604020202020204" pitchFamily="34" charset="0"/>
              </a:rPr>
              <a:t>build</a:t>
            </a:r>
            <a:r>
              <a:rPr lang="fr-FR" sz="1400" dirty="0" smtClean="0">
                <a:cs typeface="Arial" panose="020B0604020202020204" pitchFamily="34" charset="0"/>
              </a:rPr>
              <a:t> new ?)</a:t>
            </a:r>
            <a:endParaRPr lang="fr-FR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6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398616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about : </a:t>
            </a:r>
            <a:r>
              <a:rPr lang="en-US" dirty="0" err="1" smtClean="0"/>
              <a:t>organisation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9075" y="973641"/>
            <a:ext cx="8848725" cy="406508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CHEMAT </a:t>
            </a:r>
            <a:r>
              <a:rPr lang="en-US" b="1" dirty="0">
                <a:latin typeface="+mn-lt"/>
              </a:rPr>
              <a:t>section is one of the 3 science sections of </a:t>
            </a:r>
            <a:r>
              <a:rPr lang="en-US" b="1" dirty="0" err="1" smtClean="0">
                <a:latin typeface="+mn-lt"/>
              </a:rPr>
              <a:t>ExpDIV</a:t>
            </a:r>
            <a:r>
              <a:rPr lang="en-US" b="1" dirty="0" smtClean="0">
                <a:latin typeface="+mn-lt"/>
              </a:rPr>
              <a:t> </a:t>
            </a:r>
            <a:br>
              <a:rPr lang="en-US" b="1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(beside Life Science and Electronic and Magnetic Structure) </a:t>
            </a:r>
          </a:p>
          <a:p>
            <a:endParaRPr lang="en-US" sz="1600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For </a:t>
            </a:r>
            <a:r>
              <a:rPr lang="en-US" b="1" dirty="0">
                <a:latin typeface="+mn-lt"/>
              </a:rPr>
              <a:t>each ‘operating’ beamline</a:t>
            </a:r>
            <a:r>
              <a:rPr lang="en-US" dirty="0">
                <a:latin typeface="+mn-lt"/>
              </a:rPr>
              <a:t>  (under beamline leader supervision) </a:t>
            </a:r>
            <a:br>
              <a:rPr lang="en-US" dirty="0">
                <a:latin typeface="+mn-lt"/>
              </a:rPr>
            </a:br>
            <a:r>
              <a:rPr lang="en-US" sz="1600" dirty="0">
                <a:latin typeface="+mn-lt"/>
              </a:rPr>
              <a:t>4 structural staff scientists (at least one max 5 years </a:t>
            </a:r>
            <a:r>
              <a:rPr lang="en-US" sz="1600" dirty="0" err="1">
                <a:latin typeface="+mn-lt"/>
              </a:rPr>
              <a:t>PostDoc</a:t>
            </a:r>
            <a:r>
              <a:rPr lang="en-US" sz="1600" dirty="0">
                <a:latin typeface="+mn-lt"/>
              </a:rPr>
              <a:t>)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	half a technician position  (from Transversal section of </a:t>
            </a:r>
            <a:r>
              <a:rPr lang="en-US" sz="1600" dirty="0" err="1">
                <a:latin typeface="+mn-lt"/>
              </a:rPr>
              <a:t>ExpDIV</a:t>
            </a:r>
            <a:r>
              <a:rPr lang="en-US" sz="1600" dirty="0">
                <a:latin typeface="+mn-lt"/>
              </a:rPr>
              <a:t>)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		half an engineer contact for mechanics, electronics and controls (from other DIVs) 			</a:t>
            </a:r>
            <a:r>
              <a:rPr lang="en-US" sz="1600" dirty="0" smtClean="0">
                <a:latin typeface="+mn-lt"/>
              </a:rPr>
              <a:t>	externally </a:t>
            </a:r>
            <a:r>
              <a:rPr lang="en-US" sz="1600" dirty="0">
                <a:latin typeface="+mn-lt"/>
              </a:rPr>
              <a:t>(fully or partially) funded staff (PhD, </a:t>
            </a:r>
            <a:r>
              <a:rPr lang="en-US" sz="1600" dirty="0" err="1">
                <a:latin typeface="+mn-lt"/>
              </a:rPr>
              <a:t>PostDoc</a:t>
            </a:r>
            <a:r>
              <a:rPr lang="en-US" sz="1600" dirty="0" smtClean="0">
                <a:latin typeface="+mn-lt"/>
              </a:rPr>
              <a:t>)</a:t>
            </a:r>
          </a:p>
          <a:p>
            <a:endParaRPr lang="en-US" sz="1600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Administratively belonging to </a:t>
            </a:r>
            <a:r>
              <a:rPr lang="en-US" b="1" dirty="0">
                <a:latin typeface="+mn-lt"/>
              </a:rPr>
              <a:t>the section and </a:t>
            </a:r>
            <a:r>
              <a:rPr lang="en-US" b="1" dirty="0" smtClean="0">
                <a:latin typeface="+mn-lt"/>
              </a:rPr>
              <a:t>scientific review panel :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sz="1400" dirty="0" smtClean="0">
                <a:latin typeface="+mn-lt"/>
              </a:rPr>
              <a:t>MSPD and CLAESS (from 2011), NOTOS (from 2022), NCD-SWEET (from 2022), 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CIRCE-NAPP </a:t>
            </a:r>
            <a:r>
              <a:rPr lang="en-US" sz="1400" dirty="0">
                <a:latin typeface="+mn-lt"/>
              </a:rPr>
              <a:t>(0.5 </a:t>
            </a:r>
            <a:r>
              <a:rPr lang="en-US" sz="1400" dirty="0" smtClean="0">
                <a:latin typeface="+mn-lt"/>
              </a:rPr>
              <a:t>BL, from 2021)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							+ laboratories (HP, Chemistry)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-&gt; internal budget sharing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-&gt; proposal review panel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-&gt; safety supervision</a:t>
            </a:r>
          </a:p>
          <a:p>
            <a:endParaRPr lang="en-US" sz="1600" dirty="0" smtClean="0">
              <a:latin typeface="+mn-lt"/>
            </a:endParaRPr>
          </a:p>
          <a:p>
            <a:pPr marL="0" indent="0">
              <a:buNone/>
            </a:pP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35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398616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about : science and techniques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562" y="678366"/>
            <a:ext cx="8558538" cy="427463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Scientific </a:t>
            </a:r>
            <a:r>
              <a:rPr lang="en-US" b="1" dirty="0" smtClean="0">
                <a:latin typeface="+mn-lt"/>
              </a:rPr>
              <a:t>topics 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All what is neither Life science nor electronics,, magnetism, 2D material science </a:t>
            </a:r>
            <a:br>
              <a:rPr lang="en-US" sz="1600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	</a:t>
            </a:r>
            <a:r>
              <a:rPr lang="en-US" sz="1400" i="1" dirty="0" smtClean="0">
                <a:latin typeface="+mn-lt"/>
              </a:rPr>
              <a:t>Energy related materials (</a:t>
            </a:r>
            <a:r>
              <a:rPr lang="en-US" sz="1400" i="1" dirty="0">
                <a:latin typeface="+mn-lt"/>
              </a:rPr>
              <a:t>Battery, Hydrogen storage, Superconductors)</a:t>
            </a:r>
            <a:r>
              <a:rPr lang="en-US" sz="1400" i="1" dirty="0" smtClean="0">
                <a:latin typeface="+mn-lt"/>
              </a:rPr>
              <a:t/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		Catalysis</a:t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			High Pressure Techniques</a:t>
            </a:r>
            <a:r>
              <a:rPr lang="en-US" sz="1400" i="1" dirty="0">
                <a:latin typeface="+mn-lt"/>
              </a:rPr>
              <a:t/>
            </a:r>
            <a:br>
              <a:rPr lang="en-US" sz="1400" i="1" dirty="0">
                <a:latin typeface="+mn-lt"/>
              </a:rPr>
            </a:br>
            <a:r>
              <a:rPr lang="en-US" sz="1400" i="1" dirty="0" smtClean="0">
                <a:latin typeface="+mn-lt"/>
              </a:rPr>
              <a:t>				Strongly correlated systems (bulk)</a:t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   	Surface/interface (film growth/characterization) </a:t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		Environmental science</a:t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			Functional material (MOF, Zeolite, metallurgy, cement)</a:t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				Polymer, soft condense matter</a:t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					Cultural heritage</a:t>
            </a:r>
            <a:r>
              <a:rPr lang="en-US" sz="1600" i="1" dirty="0" smtClean="0">
                <a:latin typeface="+mn-lt"/>
              </a:rPr>
              <a:t>			</a:t>
            </a:r>
          </a:p>
          <a:p>
            <a:r>
              <a:rPr lang="fr-FR" b="1" dirty="0" smtClean="0">
                <a:latin typeface="+mn-lt"/>
              </a:rPr>
              <a:t>Techniques </a:t>
            </a:r>
            <a:r>
              <a:rPr lang="fr-FR" b="1" dirty="0" err="1" smtClean="0">
                <a:latin typeface="+mn-lt"/>
              </a:rPr>
              <a:t>used</a:t>
            </a:r>
            <a:r>
              <a:rPr lang="fr-FR" sz="1600" b="1" dirty="0" smtClean="0">
                <a:latin typeface="+mn-lt"/>
              </a:rPr>
              <a:t/>
            </a:r>
            <a:br>
              <a:rPr lang="fr-FR" sz="1600" b="1" dirty="0" smtClean="0">
                <a:latin typeface="+mn-lt"/>
              </a:rPr>
            </a:br>
            <a:r>
              <a:rPr lang="fr-FR" sz="1600" b="1" dirty="0" smtClean="0">
                <a:latin typeface="+mn-lt"/>
              </a:rPr>
              <a:t>	</a:t>
            </a:r>
            <a:r>
              <a:rPr lang="fr-FR" sz="1400" i="1" dirty="0" smtClean="0">
                <a:latin typeface="+mn-lt"/>
              </a:rPr>
              <a:t>Powder Diffraction</a:t>
            </a:r>
            <a:r>
              <a:rPr lang="fr-FR" sz="1400" dirty="0" smtClean="0">
                <a:latin typeface="+mn-lt"/>
              </a:rPr>
              <a:t> (MSPD, NOTOS-PD)</a:t>
            </a:r>
            <a:br>
              <a:rPr lang="fr-FR" sz="14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		</a:t>
            </a:r>
            <a:r>
              <a:rPr lang="fr-FR" sz="1400" i="1" dirty="0" smtClean="0">
                <a:latin typeface="+mn-lt"/>
              </a:rPr>
              <a:t>(GI)SAXS/(GI)WAXS </a:t>
            </a:r>
            <a:r>
              <a:rPr lang="fr-FR" sz="1400" dirty="0" smtClean="0">
                <a:latin typeface="+mn-lt"/>
              </a:rPr>
              <a:t>(NCD-SWEET)</a:t>
            </a:r>
            <a:br>
              <a:rPr lang="fr-FR" sz="14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			</a:t>
            </a:r>
            <a:r>
              <a:rPr lang="fr-FR" sz="1400" i="1" dirty="0" smtClean="0">
                <a:latin typeface="+mn-lt"/>
              </a:rPr>
              <a:t>Hard </a:t>
            </a:r>
            <a:r>
              <a:rPr lang="fr-FR" sz="1400" i="1" dirty="0" err="1" smtClean="0">
                <a:latin typeface="+mn-lt"/>
              </a:rPr>
              <a:t>Xray</a:t>
            </a:r>
            <a:r>
              <a:rPr lang="fr-FR" sz="1400" i="1" dirty="0" smtClean="0">
                <a:latin typeface="+mn-lt"/>
              </a:rPr>
              <a:t> Absorption </a:t>
            </a:r>
            <a:r>
              <a:rPr lang="fr-FR" sz="1400" i="1" dirty="0" err="1" smtClean="0">
                <a:latin typeface="+mn-lt"/>
              </a:rPr>
              <a:t>spectroscopy</a:t>
            </a:r>
            <a:r>
              <a:rPr lang="fr-FR" sz="1400" i="1" dirty="0" smtClean="0">
                <a:latin typeface="+mn-lt"/>
              </a:rPr>
              <a:t> XAS/EXAFS/XES</a:t>
            </a:r>
            <a:r>
              <a:rPr lang="fr-FR" sz="1400" dirty="0" smtClean="0">
                <a:latin typeface="+mn-lt"/>
              </a:rPr>
              <a:t>  (CLAESS, NOTOS-XAS)</a:t>
            </a:r>
            <a:br>
              <a:rPr lang="fr-FR" sz="14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	</a:t>
            </a:r>
            <a:r>
              <a:rPr lang="fr-FR" sz="1400" i="1" dirty="0" smtClean="0">
                <a:latin typeface="+mn-lt"/>
              </a:rPr>
              <a:t>Near ambiant Pressure </a:t>
            </a:r>
            <a:r>
              <a:rPr lang="fr-FR" sz="1400" i="1" dirty="0" err="1" smtClean="0">
                <a:latin typeface="+mn-lt"/>
              </a:rPr>
              <a:t>Xray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i="1" dirty="0" err="1" smtClean="0">
                <a:latin typeface="+mn-lt"/>
              </a:rPr>
              <a:t>Photoemission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i="1" dirty="0" err="1" smtClean="0">
                <a:latin typeface="+mn-lt"/>
              </a:rPr>
              <a:t>spectrocscopy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dirty="0" smtClean="0">
                <a:latin typeface="+mn-lt"/>
              </a:rPr>
              <a:t>(CIRCE-NAPP) </a:t>
            </a:r>
            <a:br>
              <a:rPr lang="fr-FR" sz="14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		</a:t>
            </a:r>
            <a:r>
              <a:rPr lang="fr-FR" sz="1400" i="1" dirty="0" smtClean="0">
                <a:latin typeface="+mn-lt"/>
              </a:rPr>
              <a:t>soft </a:t>
            </a:r>
            <a:r>
              <a:rPr lang="fr-FR" sz="1400" i="1" dirty="0" err="1" smtClean="0">
                <a:latin typeface="+mn-lt"/>
              </a:rPr>
              <a:t>Xray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i="1" dirty="0" err="1" smtClean="0">
                <a:latin typeface="+mn-lt"/>
              </a:rPr>
              <a:t>imaging-spectroscopy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dirty="0" smtClean="0">
                <a:latin typeface="+mn-lt"/>
              </a:rPr>
              <a:t>(MISTRAL)</a:t>
            </a:r>
            <a:br>
              <a:rPr lang="fr-FR" sz="14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			</a:t>
            </a:r>
            <a:r>
              <a:rPr lang="fr-FR" sz="1400" i="1" dirty="0" smtClean="0">
                <a:latin typeface="+mn-lt"/>
              </a:rPr>
              <a:t>Infra </a:t>
            </a:r>
            <a:r>
              <a:rPr lang="fr-FR" sz="1400" i="1" dirty="0" err="1" smtClean="0">
                <a:latin typeface="+mn-lt"/>
              </a:rPr>
              <a:t>Red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i="1" dirty="0" err="1" smtClean="0">
                <a:latin typeface="+mn-lt"/>
              </a:rPr>
              <a:t>spectroscopy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dirty="0" smtClean="0">
                <a:latin typeface="+mn-lt"/>
              </a:rPr>
              <a:t>(MIRAS)</a:t>
            </a:r>
            <a:r>
              <a:rPr lang="fr-FR" sz="1400" b="1" dirty="0" smtClean="0">
                <a:latin typeface="+mn-lt"/>
              </a:rPr>
              <a:t> </a:t>
            </a:r>
            <a:br>
              <a:rPr lang="fr-FR" sz="1400" b="1" dirty="0" smtClean="0">
                <a:latin typeface="+mn-lt"/>
              </a:rPr>
            </a:br>
            <a:r>
              <a:rPr lang="fr-FR" sz="1400" b="1" dirty="0" smtClean="0">
                <a:latin typeface="+mn-lt"/>
              </a:rPr>
              <a:t>				</a:t>
            </a:r>
            <a:r>
              <a:rPr lang="fr-FR" sz="1400" i="1" dirty="0" smtClean="0">
                <a:latin typeface="+mn-lt"/>
              </a:rPr>
              <a:t>Surface and APXPS at 1bar (3SBAR)</a:t>
            </a:r>
            <a:br>
              <a:rPr lang="fr-FR" sz="1400" i="1" dirty="0" smtClean="0">
                <a:latin typeface="+mn-lt"/>
              </a:rPr>
            </a:br>
            <a:r>
              <a:rPr lang="fr-FR" sz="1400" i="1" dirty="0" smtClean="0">
                <a:latin typeface="+mn-lt"/>
              </a:rPr>
              <a:t>					Imaging/</a:t>
            </a:r>
            <a:r>
              <a:rPr lang="fr-FR" sz="1400" i="1" dirty="0" err="1" smtClean="0">
                <a:latin typeface="+mn-lt"/>
              </a:rPr>
              <a:t>tomography</a:t>
            </a:r>
            <a:r>
              <a:rPr lang="fr-FR" sz="1400" i="1" dirty="0" smtClean="0">
                <a:latin typeface="+mn-lt"/>
              </a:rPr>
              <a:t> (</a:t>
            </a:r>
            <a:r>
              <a:rPr lang="fr-FR" sz="1400" i="1" dirty="0" err="1" smtClean="0">
                <a:latin typeface="+mn-lt"/>
              </a:rPr>
              <a:t>Faxtor</a:t>
            </a:r>
            <a:r>
              <a:rPr lang="fr-FR" sz="1400" i="1" dirty="0" smtClean="0">
                <a:latin typeface="+mn-lt"/>
              </a:rPr>
              <a:t> ?)</a:t>
            </a:r>
          </a:p>
        </p:txBody>
      </p:sp>
    </p:spTree>
    <p:extLst>
      <p:ext uri="{BB962C8B-B14F-4D97-AF65-F5344CB8AC3E}">
        <p14:creationId xmlns:p14="http://schemas.microsoft.com/office/powerpoint/2010/main" val="3665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:\Review_StructMolecBiology\ALBA_4_small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0949" y="1260207"/>
            <a:ext cx="5657931" cy="35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1407921" y="2902904"/>
            <a:ext cx="1197762" cy="287419"/>
          </a:xfrm>
          <a:prstGeom prst="rect">
            <a:avLst/>
          </a:prstGeom>
          <a:noFill/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BOREAS !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FCBC6AC-2048-4FEA-ABEF-99E26C45F03D}"/>
              </a:ext>
            </a:extLst>
          </p:cNvPr>
          <p:cNvSpPr/>
          <p:nvPr/>
        </p:nvSpPr>
        <p:spPr>
          <a:xfrm>
            <a:off x="127650" y="209681"/>
            <a:ext cx="3060928" cy="9925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/>
              <a:t>Current facilities </a:t>
            </a:r>
            <a:r>
              <a:rPr lang="en-US" sz="1400" b="1" dirty="0" smtClean="0"/>
              <a:t>in CHEMAT section 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BL’s : </a:t>
            </a:r>
            <a:r>
              <a:rPr lang="en-US" sz="1400" dirty="0" smtClean="0">
                <a:solidFill>
                  <a:srgbClr val="122D4F"/>
                </a:solidFill>
              </a:rPr>
              <a:t>4 + 0.5 </a:t>
            </a:r>
            <a:r>
              <a:rPr lang="en-US" sz="1400" dirty="0" smtClean="0">
                <a:solidFill>
                  <a:srgbClr val="88A0B8"/>
                </a:solidFill>
              </a:rPr>
              <a:t>+ 1 + TEM</a:t>
            </a:r>
            <a:endParaRPr lang="en-US" sz="1400" dirty="0">
              <a:solidFill>
                <a:srgbClr val="122D4F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400" dirty="0" smtClean="0"/>
              <a:t>Labs  : </a:t>
            </a:r>
            <a:r>
              <a:rPr lang="en-US" sz="1400" dirty="0" err="1" smtClean="0"/>
              <a:t>CHEMlab</a:t>
            </a:r>
            <a:r>
              <a:rPr lang="en-US" sz="1400" dirty="0" smtClean="0"/>
              <a:t> </a:t>
            </a:r>
            <a:r>
              <a:rPr lang="en-US" sz="1400" dirty="0" err="1" smtClean="0"/>
              <a:t>HPlab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solidFill>
                  <a:srgbClr val="88A0B8"/>
                </a:solidFill>
              </a:rPr>
              <a:t>(</a:t>
            </a:r>
            <a:r>
              <a:rPr lang="en-US" sz="1400" dirty="0" err="1" smtClean="0">
                <a:solidFill>
                  <a:srgbClr val="88A0B8"/>
                </a:solidFill>
              </a:rPr>
              <a:t>BATTLab</a:t>
            </a:r>
            <a:r>
              <a:rPr lang="en-US" sz="1400" dirty="0" smtClean="0">
                <a:solidFill>
                  <a:srgbClr val="88A0B8"/>
                </a:solidFill>
              </a:rPr>
              <a:t>) (</a:t>
            </a:r>
            <a:r>
              <a:rPr lang="en-US" sz="1400" dirty="0" err="1" smtClean="0">
                <a:solidFill>
                  <a:srgbClr val="88A0B8"/>
                </a:solidFill>
              </a:rPr>
              <a:t>CATlab</a:t>
            </a:r>
            <a:r>
              <a:rPr lang="en-US" sz="1400" dirty="0" smtClean="0">
                <a:solidFill>
                  <a:srgbClr val="88A0B8"/>
                </a:solidFill>
              </a:rPr>
              <a:t> )</a:t>
            </a:r>
            <a:endParaRPr lang="en-US" sz="1400" dirty="0">
              <a:solidFill>
                <a:srgbClr val="88A0B8"/>
              </a:solidFill>
            </a:endParaRPr>
          </a:p>
        </p:txBody>
      </p:sp>
      <p:sp>
        <p:nvSpPr>
          <p:cNvPr id="54" name="Right Triangle 53"/>
          <p:cNvSpPr/>
          <p:nvPr/>
        </p:nvSpPr>
        <p:spPr>
          <a:xfrm>
            <a:off x="3239653" y="754876"/>
            <a:ext cx="1502760" cy="266187"/>
          </a:xfrm>
          <a:prstGeom prst="rtTriangle">
            <a:avLst/>
          </a:prstGeom>
          <a:solidFill>
            <a:srgbClr val="99CC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extBox 42"/>
          <p:cNvSpPr txBox="1"/>
          <p:nvPr/>
        </p:nvSpPr>
        <p:spPr>
          <a:xfrm>
            <a:off x="1184419" y="3754538"/>
            <a:ext cx="1398070" cy="296417"/>
          </a:xfrm>
          <a:prstGeom prst="rect">
            <a:avLst/>
          </a:prstGeom>
          <a:solidFill>
            <a:schemeClr val="accent1">
              <a:lumMod val="40000"/>
              <a:lumOff val="60000"/>
              <a:alpha val="63922"/>
            </a:schemeClr>
          </a:solidFill>
          <a:ln w="38100">
            <a:solidFill>
              <a:srgbClr val="122D4F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CIRCE (NAPP)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866" y="78392"/>
            <a:ext cx="6111425" cy="262577"/>
          </a:xfrm>
        </p:spPr>
        <p:txBody>
          <a:bodyPr/>
          <a:lstStyle/>
          <a:p>
            <a:r>
              <a:rPr lang="en-US" dirty="0"/>
              <a:t>What’s about </a:t>
            </a:r>
            <a:r>
              <a:rPr lang="en-US" dirty="0" smtClean="0"/>
              <a:t>: science and techniques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F375ED1F-00C0-423A-AD26-8487662732B5}"/>
              </a:ext>
            </a:extLst>
          </p:cNvPr>
          <p:cNvSpPr/>
          <p:nvPr/>
        </p:nvSpPr>
        <p:spPr>
          <a:xfrm rot="12060022">
            <a:off x="3052117" y="4363864"/>
            <a:ext cx="925213" cy="406043"/>
          </a:xfrm>
          <a:custGeom>
            <a:avLst/>
            <a:gdLst>
              <a:gd name="connsiteX0" fmla="*/ 0 w 922020"/>
              <a:gd name="connsiteY0" fmla="*/ 0 h 330104"/>
              <a:gd name="connsiteX1" fmla="*/ 922020 w 922020"/>
              <a:gd name="connsiteY1" fmla="*/ 0 h 330104"/>
              <a:gd name="connsiteX2" fmla="*/ 922020 w 922020"/>
              <a:gd name="connsiteY2" fmla="*/ 330104 h 330104"/>
              <a:gd name="connsiteX3" fmla="*/ 0 w 922020"/>
              <a:gd name="connsiteY3" fmla="*/ 330104 h 330104"/>
              <a:gd name="connsiteX4" fmla="*/ 0 w 922020"/>
              <a:gd name="connsiteY4" fmla="*/ 0 h 330104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37 w 1007424"/>
              <a:gd name="connsiteY0" fmla="*/ 27874 h 405322"/>
              <a:gd name="connsiteX1" fmla="*/ 1007424 w 1007424"/>
              <a:gd name="connsiteY1" fmla="*/ 0 h 405322"/>
              <a:gd name="connsiteX2" fmla="*/ 988696 w 1007424"/>
              <a:gd name="connsiteY2" fmla="*/ 374007 h 405322"/>
              <a:gd name="connsiteX3" fmla="*/ 79262 w 1007424"/>
              <a:gd name="connsiteY3" fmla="*/ 405322 h 405322"/>
              <a:gd name="connsiteX4" fmla="*/ 37 w 1007424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51289"/>
              <a:gd name="connsiteY0" fmla="*/ 9146 h 386594"/>
              <a:gd name="connsiteX1" fmla="*/ 1051289 w 1051289"/>
              <a:gd name="connsiteY1" fmla="*/ 0 h 386594"/>
              <a:gd name="connsiteX2" fmla="*/ 988659 w 1051289"/>
              <a:gd name="connsiteY2" fmla="*/ 355279 h 386594"/>
              <a:gd name="connsiteX3" fmla="*/ 79225 w 1051289"/>
              <a:gd name="connsiteY3" fmla="*/ 386594 h 386594"/>
              <a:gd name="connsiteX4" fmla="*/ 0 w 1051289"/>
              <a:gd name="connsiteY4" fmla="*/ 9146 h 386594"/>
              <a:gd name="connsiteX0" fmla="*/ 0 w 1051289"/>
              <a:gd name="connsiteY0" fmla="*/ 19160 h 396608"/>
              <a:gd name="connsiteX1" fmla="*/ 1051289 w 1051289"/>
              <a:gd name="connsiteY1" fmla="*/ 10014 h 396608"/>
              <a:gd name="connsiteX2" fmla="*/ 988659 w 1051289"/>
              <a:gd name="connsiteY2" fmla="*/ 365293 h 396608"/>
              <a:gd name="connsiteX3" fmla="*/ 79225 w 1051289"/>
              <a:gd name="connsiteY3" fmla="*/ 396608 h 396608"/>
              <a:gd name="connsiteX4" fmla="*/ 0 w 1051289"/>
              <a:gd name="connsiteY4" fmla="*/ 19160 h 396608"/>
              <a:gd name="connsiteX0" fmla="*/ 0 w 1051289"/>
              <a:gd name="connsiteY0" fmla="*/ 29577 h 407025"/>
              <a:gd name="connsiteX1" fmla="*/ 1051289 w 1051289"/>
              <a:gd name="connsiteY1" fmla="*/ 20431 h 407025"/>
              <a:gd name="connsiteX2" fmla="*/ 988659 w 1051289"/>
              <a:gd name="connsiteY2" fmla="*/ 375710 h 407025"/>
              <a:gd name="connsiteX3" fmla="*/ 79225 w 1051289"/>
              <a:gd name="connsiteY3" fmla="*/ 407025 h 407025"/>
              <a:gd name="connsiteX4" fmla="*/ 0 w 1051289"/>
              <a:gd name="connsiteY4" fmla="*/ 29577 h 407025"/>
              <a:gd name="connsiteX0" fmla="*/ 0 w 1051289"/>
              <a:gd name="connsiteY0" fmla="*/ 48969 h 426417"/>
              <a:gd name="connsiteX1" fmla="*/ 1051289 w 1051289"/>
              <a:gd name="connsiteY1" fmla="*/ 39823 h 426417"/>
              <a:gd name="connsiteX2" fmla="*/ 988659 w 1051289"/>
              <a:gd name="connsiteY2" fmla="*/ 395102 h 426417"/>
              <a:gd name="connsiteX3" fmla="*/ 79225 w 1051289"/>
              <a:gd name="connsiteY3" fmla="*/ 426417 h 426417"/>
              <a:gd name="connsiteX4" fmla="*/ 0 w 1051289"/>
              <a:gd name="connsiteY4" fmla="*/ 48969 h 42641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2938 h 430386"/>
              <a:gd name="connsiteX1" fmla="*/ 1051289 w 1051289"/>
              <a:gd name="connsiteY1" fmla="*/ 43792 h 430386"/>
              <a:gd name="connsiteX2" fmla="*/ 988659 w 1051289"/>
              <a:gd name="connsiteY2" fmla="*/ 399071 h 430386"/>
              <a:gd name="connsiteX3" fmla="*/ 79225 w 1051289"/>
              <a:gd name="connsiteY3" fmla="*/ 430386 h 430386"/>
              <a:gd name="connsiteX4" fmla="*/ 0 w 1051289"/>
              <a:gd name="connsiteY4" fmla="*/ 52938 h 430386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379155"/>
              <a:gd name="connsiteY0" fmla="*/ 25931 h 403379"/>
              <a:gd name="connsiteX1" fmla="*/ 1379156 w 1379155"/>
              <a:gd name="connsiteY1" fmla="*/ 74485 h 403379"/>
              <a:gd name="connsiteX2" fmla="*/ 988659 w 1379155"/>
              <a:gd name="connsiteY2" fmla="*/ 372064 h 403379"/>
              <a:gd name="connsiteX3" fmla="*/ 79225 w 1379155"/>
              <a:gd name="connsiteY3" fmla="*/ 403379 h 403379"/>
              <a:gd name="connsiteX4" fmla="*/ 0 w 1379155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988659 w 1379156"/>
              <a:gd name="connsiteY2" fmla="*/ 372064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237818 w 1301454"/>
              <a:gd name="connsiteY0" fmla="*/ 21560 h 423113"/>
              <a:gd name="connsiteX1" fmla="*/ 1301454 w 1301454"/>
              <a:gd name="connsiteY1" fmla="*/ 94219 h 423113"/>
              <a:gd name="connsiteX2" fmla="*/ 972528 w 1301454"/>
              <a:gd name="connsiteY2" fmla="*/ 386736 h 423113"/>
              <a:gd name="connsiteX3" fmla="*/ 1523 w 1301454"/>
              <a:gd name="connsiteY3" fmla="*/ 423113 h 423113"/>
              <a:gd name="connsiteX4" fmla="*/ 237818 w 1301454"/>
              <a:gd name="connsiteY4" fmla="*/ 21560 h 423113"/>
              <a:gd name="connsiteX0" fmla="*/ 238344 w 1301980"/>
              <a:gd name="connsiteY0" fmla="*/ 21561 h 423114"/>
              <a:gd name="connsiteX1" fmla="*/ 1301980 w 1301980"/>
              <a:gd name="connsiteY1" fmla="*/ 94220 h 423114"/>
              <a:gd name="connsiteX2" fmla="*/ 973054 w 1301980"/>
              <a:gd name="connsiteY2" fmla="*/ 386737 h 423114"/>
              <a:gd name="connsiteX3" fmla="*/ 2049 w 1301980"/>
              <a:gd name="connsiteY3" fmla="*/ 423114 h 423114"/>
              <a:gd name="connsiteX4" fmla="*/ 238344 w 1301980"/>
              <a:gd name="connsiteY4" fmla="*/ 21561 h 423114"/>
              <a:gd name="connsiteX0" fmla="*/ 236295 w 1299931"/>
              <a:gd name="connsiteY0" fmla="*/ 21561 h 423114"/>
              <a:gd name="connsiteX1" fmla="*/ 1299931 w 1299931"/>
              <a:gd name="connsiteY1" fmla="*/ 94220 h 423114"/>
              <a:gd name="connsiteX2" fmla="*/ 971005 w 1299931"/>
              <a:gd name="connsiteY2" fmla="*/ 386737 h 423114"/>
              <a:gd name="connsiteX3" fmla="*/ 0 w 1299931"/>
              <a:gd name="connsiteY3" fmla="*/ 423114 h 423114"/>
              <a:gd name="connsiteX4" fmla="*/ 236295 w 1299931"/>
              <a:gd name="connsiteY4" fmla="*/ 21561 h 423114"/>
              <a:gd name="connsiteX0" fmla="*/ 236295 w 1299931"/>
              <a:gd name="connsiteY0" fmla="*/ 8612 h 410165"/>
              <a:gd name="connsiteX1" fmla="*/ 1299931 w 1299931"/>
              <a:gd name="connsiteY1" fmla="*/ 81271 h 410165"/>
              <a:gd name="connsiteX2" fmla="*/ 971005 w 1299931"/>
              <a:gd name="connsiteY2" fmla="*/ 373788 h 410165"/>
              <a:gd name="connsiteX3" fmla="*/ 0 w 1299931"/>
              <a:gd name="connsiteY3" fmla="*/ 410165 h 410165"/>
              <a:gd name="connsiteX4" fmla="*/ 236295 w 1299931"/>
              <a:gd name="connsiteY4" fmla="*/ 8612 h 410165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38787 h 435894"/>
              <a:gd name="connsiteX1" fmla="*/ 1345609 w 1345609"/>
              <a:gd name="connsiteY1" fmla="*/ 46189 h 435894"/>
              <a:gd name="connsiteX2" fmla="*/ 966622 w 1345609"/>
              <a:gd name="connsiteY2" fmla="*/ 386994 h 435894"/>
              <a:gd name="connsiteX3" fmla="*/ 0 w 1345609"/>
              <a:gd name="connsiteY3" fmla="*/ 435894 h 435894"/>
              <a:gd name="connsiteX4" fmla="*/ 226994 w 1345609"/>
              <a:gd name="connsiteY4" fmla="*/ 38787 h 43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609" h="435894">
                <a:moveTo>
                  <a:pt x="226994" y="38787"/>
                </a:moveTo>
                <a:cubicBezTo>
                  <a:pt x="655583" y="8674"/>
                  <a:pt x="931102" y="-34304"/>
                  <a:pt x="1345609" y="46189"/>
                </a:cubicBezTo>
                <a:cubicBezTo>
                  <a:pt x="1224578" y="178372"/>
                  <a:pt x="1081095" y="277436"/>
                  <a:pt x="966622" y="386994"/>
                </a:cubicBezTo>
                <a:cubicBezTo>
                  <a:pt x="660292" y="384172"/>
                  <a:pt x="367346" y="387603"/>
                  <a:pt x="0" y="435894"/>
                </a:cubicBezTo>
                <a:cubicBezTo>
                  <a:pt x="67535" y="289912"/>
                  <a:pt x="136000" y="196162"/>
                  <a:pt x="226994" y="3878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2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arcador de número de diapositiva 5"/>
          <p:cNvSpPr txBox="1">
            <a:spLocks/>
          </p:cNvSpPr>
          <p:nvPr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8" name="TextBox 27"/>
          <p:cNvSpPr txBox="1"/>
          <p:nvPr/>
        </p:nvSpPr>
        <p:spPr>
          <a:xfrm>
            <a:off x="5243865" y="754876"/>
            <a:ext cx="1188465" cy="296417"/>
          </a:xfrm>
          <a:prstGeom prst="rect">
            <a:avLst/>
          </a:prstGeom>
          <a:solidFill>
            <a:schemeClr val="accent1">
              <a:lumMod val="40000"/>
              <a:lumOff val="60000"/>
              <a:alpha val="65882"/>
            </a:scheme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6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MSPD (PD)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88" y="2450912"/>
            <a:ext cx="761290" cy="511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CHEMAT</a:t>
            </a:r>
          </a:p>
          <a:p>
            <a:pPr algn="ctr"/>
            <a:r>
              <a:rPr lang="en-US" sz="12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full</a:t>
            </a:r>
            <a:endParaRPr lang="en-US" sz="12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888" y="3047021"/>
            <a:ext cx="761290" cy="488787"/>
          </a:xfrm>
          <a:prstGeom prst="rect">
            <a:avLst/>
          </a:prstGeom>
          <a:ln w="38100">
            <a:solidFill>
              <a:srgbClr val="122D4F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CHEMAT</a:t>
            </a:r>
          </a:p>
          <a:p>
            <a:pPr algn="ctr"/>
            <a:r>
              <a:rPr lang="en-US" sz="12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partial</a:t>
            </a:r>
            <a:endParaRPr lang="en-US" sz="12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126" y="3612398"/>
            <a:ext cx="776815" cy="341747"/>
          </a:xfrm>
          <a:prstGeom prst="rect">
            <a:avLst/>
          </a:prstGeom>
          <a:ln w="38100">
            <a:solidFill>
              <a:srgbClr val="88A0B8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2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In progress</a:t>
            </a:r>
            <a:endParaRPr lang="en-US" sz="1200" dirty="0">
              <a:solidFill>
                <a:srgbClr val="88A0B8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5C640611-C259-4281-887F-3E37E42511AA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5400676" y="1051293"/>
            <a:ext cx="437422" cy="355618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D6355AD2-E4FA-4894-84BA-955E53532F6B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7233123" y="2389745"/>
            <a:ext cx="664980" cy="61038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1073" y="739760"/>
            <a:ext cx="1515626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122D4F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 MIRAS (IR)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6355AD2-E4FA-4894-84BA-955E53532F6B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4006686" y="1036177"/>
            <a:ext cx="22200" cy="355618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29460" y="754876"/>
            <a:ext cx="1744235" cy="47422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122D4F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MISTRAL </a:t>
            </a:r>
            <a:b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</a:br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(Imaging-Spectroscopy)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D6355AD2-E4FA-4894-84BA-955E53532F6B}"/>
              </a:ext>
            </a:extLst>
          </p:cNvPr>
          <p:cNvCxnSpPr>
            <a:cxnSpLocks/>
            <a:stCxn id="57" idx="3"/>
          </p:cNvCxnSpPr>
          <p:nvPr/>
        </p:nvCxnSpPr>
        <p:spPr>
          <a:xfrm flipH="1">
            <a:off x="6164688" y="1229102"/>
            <a:ext cx="1730183" cy="672903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5C640611-C259-4281-887F-3E37E42511AA}"/>
              </a:ext>
            </a:extLst>
          </p:cNvPr>
          <p:cNvCxnSpPr>
            <a:cxnSpLocks/>
          </p:cNvCxnSpPr>
          <p:nvPr/>
        </p:nvCxnSpPr>
        <p:spPr>
          <a:xfrm flipV="1">
            <a:off x="2582489" y="4091737"/>
            <a:ext cx="1656136" cy="292066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19992" y="3294659"/>
            <a:ext cx="1070356" cy="287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err="1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HPlab</a:t>
            </a:r>
            <a:endParaRPr lang="en-US" sz="1500" dirty="0" smtClean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D6355AD2-E4FA-4894-84BA-955E53532F6B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2582489" y="3902747"/>
            <a:ext cx="641396" cy="0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F375ED1F-00C0-423A-AD26-8487662732B5}"/>
              </a:ext>
            </a:extLst>
          </p:cNvPr>
          <p:cNvSpPr/>
          <p:nvPr/>
        </p:nvSpPr>
        <p:spPr>
          <a:xfrm rot="7349951">
            <a:off x="7264691" y="3989173"/>
            <a:ext cx="805631" cy="285889"/>
          </a:xfrm>
          <a:custGeom>
            <a:avLst/>
            <a:gdLst>
              <a:gd name="connsiteX0" fmla="*/ 0 w 922020"/>
              <a:gd name="connsiteY0" fmla="*/ 0 h 330104"/>
              <a:gd name="connsiteX1" fmla="*/ 922020 w 922020"/>
              <a:gd name="connsiteY1" fmla="*/ 0 h 330104"/>
              <a:gd name="connsiteX2" fmla="*/ 922020 w 922020"/>
              <a:gd name="connsiteY2" fmla="*/ 330104 h 330104"/>
              <a:gd name="connsiteX3" fmla="*/ 0 w 922020"/>
              <a:gd name="connsiteY3" fmla="*/ 330104 h 330104"/>
              <a:gd name="connsiteX4" fmla="*/ 0 w 922020"/>
              <a:gd name="connsiteY4" fmla="*/ 0 h 330104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37 w 1007424"/>
              <a:gd name="connsiteY0" fmla="*/ 27874 h 405322"/>
              <a:gd name="connsiteX1" fmla="*/ 1007424 w 1007424"/>
              <a:gd name="connsiteY1" fmla="*/ 0 h 405322"/>
              <a:gd name="connsiteX2" fmla="*/ 988696 w 1007424"/>
              <a:gd name="connsiteY2" fmla="*/ 374007 h 405322"/>
              <a:gd name="connsiteX3" fmla="*/ 79262 w 1007424"/>
              <a:gd name="connsiteY3" fmla="*/ 405322 h 405322"/>
              <a:gd name="connsiteX4" fmla="*/ 37 w 1007424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51289"/>
              <a:gd name="connsiteY0" fmla="*/ 9146 h 386594"/>
              <a:gd name="connsiteX1" fmla="*/ 1051289 w 1051289"/>
              <a:gd name="connsiteY1" fmla="*/ 0 h 386594"/>
              <a:gd name="connsiteX2" fmla="*/ 988659 w 1051289"/>
              <a:gd name="connsiteY2" fmla="*/ 355279 h 386594"/>
              <a:gd name="connsiteX3" fmla="*/ 79225 w 1051289"/>
              <a:gd name="connsiteY3" fmla="*/ 386594 h 386594"/>
              <a:gd name="connsiteX4" fmla="*/ 0 w 1051289"/>
              <a:gd name="connsiteY4" fmla="*/ 9146 h 386594"/>
              <a:gd name="connsiteX0" fmla="*/ 0 w 1051289"/>
              <a:gd name="connsiteY0" fmla="*/ 19160 h 396608"/>
              <a:gd name="connsiteX1" fmla="*/ 1051289 w 1051289"/>
              <a:gd name="connsiteY1" fmla="*/ 10014 h 396608"/>
              <a:gd name="connsiteX2" fmla="*/ 988659 w 1051289"/>
              <a:gd name="connsiteY2" fmla="*/ 365293 h 396608"/>
              <a:gd name="connsiteX3" fmla="*/ 79225 w 1051289"/>
              <a:gd name="connsiteY3" fmla="*/ 396608 h 396608"/>
              <a:gd name="connsiteX4" fmla="*/ 0 w 1051289"/>
              <a:gd name="connsiteY4" fmla="*/ 19160 h 396608"/>
              <a:gd name="connsiteX0" fmla="*/ 0 w 1051289"/>
              <a:gd name="connsiteY0" fmla="*/ 29577 h 407025"/>
              <a:gd name="connsiteX1" fmla="*/ 1051289 w 1051289"/>
              <a:gd name="connsiteY1" fmla="*/ 20431 h 407025"/>
              <a:gd name="connsiteX2" fmla="*/ 988659 w 1051289"/>
              <a:gd name="connsiteY2" fmla="*/ 375710 h 407025"/>
              <a:gd name="connsiteX3" fmla="*/ 79225 w 1051289"/>
              <a:gd name="connsiteY3" fmla="*/ 407025 h 407025"/>
              <a:gd name="connsiteX4" fmla="*/ 0 w 1051289"/>
              <a:gd name="connsiteY4" fmla="*/ 29577 h 407025"/>
              <a:gd name="connsiteX0" fmla="*/ 0 w 1051289"/>
              <a:gd name="connsiteY0" fmla="*/ 48969 h 426417"/>
              <a:gd name="connsiteX1" fmla="*/ 1051289 w 1051289"/>
              <a:gd name="connsiteY1" fmla="*/ 39823 h 426417"/>
              <a:gd name="connsiteX2" fmla="*/ 988659 w 1051289"/>
              <a:gd name="connsiteY2" fmla="*/ 395102 h 426417"/>
              <a:gd name="connsiteX3" fmla="*/ 79225 w 1051289"/>
              <a:gd name="connsiteY3" fmla="*/ 426417 h 426417"/>
              <a:gd name="connsiteX4" fmla="*/ 0 w 1051289"/>
              <a:gd name="connsiteY4" fmla="*/ 48969 h 42641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2938 h 430386"/>
              <a:gd name="connsiteX1" fmla="*/ 1051289 w 1051289"/>
              <a:gd name="connsiteY1" fmla="*/ 43792 h 430386"/>
              <a:gd name="connsiteX2" fmla="*/ 988659 w 1051289"/>
              <a:gd name="connsiteY2" fmla="*/ 399071 h 430386"/>
              <a:gd name="connsiteX3" fmla="*/ 79225 w 1051289"/>
              <a:gd name="connsiteY3" fmla="*/ 430386 h 430386"/>
              <a:gd name="connsiteX4" fmla="*/ 0 w 1051289"/>
              <a:gd name="connsiteY4" fmla="*/ 52938 h 430386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379155"/>
              <a:gd name="connsiteY0" fmla="*/ 25931 h 403379"/>
              <a:gd name="connsiteX1" fmla="*/ 1379156 w 1379155"/>
              <a:gd name="connsiteY1" fmla="*/ 74485 h 403379"/>
              <a:gd name="connsiteX2" fmla="*/ 988659 w 1379155"/>
              <a:gd name="connsiteY2" fmla="*/ 372064 h 403379"/>
              <a:gd name="connsiteX3" fmla="*/ 79225 w 1379155"/>
              <a:gd name="connsiteY3" fmla="*/ 403379 h 403379"/>
              <a:gd name="connsiteX4" fmla="*/ 0 w 1379155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988659 w 1379156"/>
              <a:gd name="connsiteY2" fmla="*/ 372064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237818 w 1301454"/>
              <a:gd name="connsiteY0" fmla="*/ 21560 h 423113"/>
              <a:gd name="connsiteX1" fmla="*/ 1301454 w 1301454"/>
              <a:gd name="connsiteY1" fmla="*/ 94219 h 423113"/>
              <a:gd name="connsiteX2" fmla="*/ 972528 w 1301454"/>
              <a:gd name="connsiteY2" fmla="*/ 386736 h 423113"/>
              <a:gd name="connsiteX3" fmla="*/ 1523 w 1301454"/>
              <a:gd name="connsiteY3" fmla="*/ 423113 h 423113"/>
              <a:gd name="connsiteX4" fmla="*/ 237818 w 1301454"/>
              <a:gd name="connsiteY4" fmla="*/ 21560 h 423113"/>
              <a:gd name="connsiteX0" fmla="*/ 238344 w 1301980"/>
              <a:gd name="connsiteY0" fmla="*/ 21561 h 423114"/>
              <a:gd name="connsiteX1" fmla="*/ 1301980 w 1301980"/>
              <a:gd name="connsiteY1" fmla="*/ 94220 h 423114"/>
              <a:gd name="connsiteX2" fmla="*/ 973054 w 1301980"/>
              <a:gd name="connsiteY2" fmla="*/ 386737 h 423114"/>
              <a:gd name="connsiteX3" fmla="*/ 2049 w 1301980"/>
              <a:gd name="connsiteY3" fmla="*/ 423114 h 423114"/>
              <a:gd name="connsiteX4" fmla="*/ 238344 w 1301980"/>
              <a:gd name="connsiteY4" fmla="*/ 21561 h 423114"/>
              <a:gd name="connsiteX0" fmla="*/ 236295 w 1299931"/>
              <a:gd name="connsiteY0" fmla="*/ 21561 h 423114"/>
              <a:gd name="connsiteX1" fmla="*/ 1299931 w 1299931"/>
              <a:gd name="connsiteY1" fmla="*/ 94220 h 423114"/>
              <a:gd name="connsiteX2" fmla="*/ 971005 w 1299931"/>
              <a:gd name="connsiteY2" fmla="*/ 386737 h 423114"/>
              <a:gd name="connsiteX3" fmla="*/ 0 w 1299931"/>
              <a:gd name="connsiteY3" fmla="*/ 423114 h 423114"/>
              <a:gd name="connsiteX4" fmla="*/ 236295 w 1299931"/>
              <a:gd name="connsiteY4" fmla="*/ 21561 h 423114"/>
              <a:gd name="connsiteX0" fmla="*/ 236295 w 1299931"/>
              <a:gd name="connsiteY0" fmla="*/ 8612 h 410165"/>
              <a:gd name="connsiteX1" fmla="*/ 1299931 w 1299931"/>
              <a:gd name="connsiteY1" fmla="*/ 81271 h 410165"/>
              <a:gd name="connsiteX2" fmla="*/ 971005 w 1299931"/>
              <a:gd name="connsiteY2" fmla="*/ 373788 h 410165"/>
              <a:gd name="connsiteX3" fmla="*/ 0 w 1299931"/>
              <a:gd name="connsiteY3" fmla="*/ 410165 h 410165"/>
              <a:gd name="connsiteX4" fmla="*/ 236295 w 1299931"/>
              <a:gd name="connsiteY4" fmla="*/ 8612 h 410165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38787 h 435894"/>
              <a:gd name="connsiteX1" fmla="*/ 1345609 w 1345609"/>
              <a:gd name="connsiteY1" fmla="*/ 46189 h 435894"/>
              <a:gd name="connsiteX2" fmla="*/ 966622 w 1345609"/>
              <a:gd name="connsiteY2" fmla="*/ 386994 h 435894"/>
              <a:gd name="connsiteX3" fmla="*/ 0 w 1345609"/>
              <a:gd name="connsiteY3" fmla="*/ 435894 h 435894"/>
              <a:gd name="connsiteX4" fmla="*/ 226994 w 1345609"/>
              <a:gd name="connsiteY4" fmla="*/ 38787 h 43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609" h="435894">
                <a:moveTo>
                  <a:pt x="226994" y="38787"/>
                </a:moveTo>
                <a:cubicBezTo>
                  <a:pt x="655583" y="8674"/>
                  <a:pt x="931102" y="-34304"/>
                  <a:pt x="1345609" y="46189"/>
                </a:cubicBezTo>
                <a:cubicBezTo>
                  <a:pt x="1224578" y="178372"/>
                  <a:pt x="1081095" y="277436"/>
                  <a:pt x="966622" y="386994"/>
                </a:cubicBezTo>
                <a:cubicBezTo>
                  <a:pt x="660292" y="384172"/>
                  <a:pt x="367346" y="387603"/>
                  <a:pt x="0" y="435894"/>
                </a:cubicBezTo>
                <a:cubicBezTo>
                  <a:pt x="67535" y="289912"/>
                  <a:pt x="136000" y="196162"/>
                  <a:pt x="226994" y="3878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964003" y="3791923"/>
            <a:ext cx="1032256" cy="460313"/>
          </a:xfrm>
          <a:prstGeom prst="rect">
            <a:avLst/>
          </a:prstGeom>
          <a:solidFill>
            <a:schemeClr val="accent1">
              <a:lumMod val="20000"/>
              <a:lumOff val="80000"/>
              <a:alpha val="63922"/>
            </a:schemeClr>
          </a:solidFill>
          <a:ln w="38100">
            <a:solidFill>
              <a:srgbClr val="88A0B8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err="1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BATTlab</a:t>
            </a:r>
            <a:r>
              <a:rPr lang="en-US" sz="15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 (GB)</a:t>
            </a:r>
          </a:p>
          <a:p>
            <a:pPr algn="ctr"/>
            <a:r>
              <a:rPr lang="en-US" sz="11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2023</a:t>
            </a:r>
            <a:endParaRPr lang="en-US" sz="1500" dirty="0">
              <a:solidFill>
                <a:srgbClr val="88A0B8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="" xmlns:a16="http://schemas.microsoft.com/office/drawing/2014/main" id="{F375ED1F-00C0-423A-AD26-8487662732B5}"/>
              </a:ext>
            </a:extLst>
          </p:cNvPr>
          <p:cNvSpPr/>
          <p:nvPr/>
        </p:nvSpPr>
        <p:spPr>
          <a:xfrm rot="2925689">
            <a:off x="6950368" y="1806753"/>
            <a:ext cx="925213" cy="406043"/>
          </a:xfrm>
          <a:custGeom>
            <a:avLst/>
            <a:gdLst>
              <a:gd name="connsiteX0" fmla="*/ 0 w 922020"/>
              <a:gd name="connsiteY0" fmla="*/ 0 h 330104"/>
              <a:gd name="connsiteX1" fmla="*/ 922020 w 922020"/>
              <a:gd name="connsiteY1" fmla="*/ 0 h 330104"/>
              <a:gd name="connsiteX2" fmla="*/ 922020 w 922020"/>
              <a:gd name="connsiteY2" fmla="*/ 330104 h 330104"/>
              <a:gd name="connsiteX3" fmla="*/ 0 w 922020"/>
              <a:gd name="connsiteY3" fmla="*/ 330104 h 330104"/>
              <a:gd name="connsiteX4" fmla="*/ 0 w 922020"/>
              <a:gd name="connsiteY4" fmla="*/ 0 h 330104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37 w 1007424"/>
              <a:gd name="connsiteY0" fmla="*/ 27874 h 405322"/>
              <a:gd name="connsiteX1" fmla="*/ 1007424 w 1007424"/>
              <a:gd name="connsiteY1" fmla="*/ 0 h 405322"/>
              <a:gd name="connsiteX2" fmla="*/ 988696 w 1007424"/>
              <a:gd name="connsiteY2" fmla="*/ 374007 h 405322"/>
              <a:gd name="connsiteX3" fmla="*/ 79262 w 1007424"/>
              <a:gd name="connsiteY3" fmla="*/ 405322 h 405322"/>
              <a:gd name="connsiteX4" fmla="*/ 37 w 1007424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51289"/>
              <a:gd name="connsiteY0" fmla="*/ 9146 h 386594"/>
              <a:gd name="connsiteX1" fmla="*/ 1051289 w 1051289"/>
              <a:gd name="connsiteY1" fmla="*/ 0 h 386594"/>
              <a:gd name="connsiteX2" fmla="*/ 988659 w 1051289"/>
              <a:gd name="connsiteY2" fmla="*/ 355279 h 386594"/>
              <a:gd name="connsiteX3" fmla="*/ 79225 w 1051289"/>
              <a:gd name="connsiteY3" fmla="*/ 386594 h 386594"/>
              <a:gd name="connsiteX4" fmla="*/ 0 w 1051289"/>
              <a:gd name="connsiteY4" fmla="*/ 9146 h 386594"/>
              <a:gd name="connsiteX0" fmla="*/ 0 w 1051289"/>
              <a:gd name="connsiteY0" fmla="*/ 19160 h 396608"/>
              <a:gd name="connsiteX1" fmla="*/ 1051289 w 1051289"/>
              <a:gd name="connsiteY1" fmla="*/ 10014 h 396608"/>
              <a:gd name="connsiteX2" fmla="*/ 988659 w 1051289"/>
              <a:gd name="connsiteY2" fmla="*/ 365293 h 396608"/>
              <a:gd name="connsiteX3" fmla="*/ 79225 w 1051289"/>
              <a:gd name="connsiteY3" fmla="*/ 396608 h 396608"/>
              <a:gd name="connsiteX4" fmla="*/ 0 w 1051289"/>
              <a:gd name="connsiteY4" fmla="*/ 19160 h 396608"/>
              <a:gd name="connsiteX0" fmla="*/ 0 w 1051289"/>
              <a:gd name="connsiteY0" fmla="*/ 29577 h 407025"/>
              <a:gd name="connsiteX1" fmla="*/ 1051289 w 1051289"/>
              <a:gd name="connsiteY1" fmla="*/ 20431 h 407025"/>
              <a:gd name="connsiteX2" fmla="*/ 988659 w 1051289"/>
              <a:gd name="connsiteY2" fmla="*/ 375710 h 407025"/>
              <a:gd name="connsiteX3" fmla="*/ 79225 w 1051289"/>
              <a:gd name="connsiteY3" fmla="*/ 407025 h 407025"/>
              <a:gd name="connsiteX4" fmla="*/ 0 w 1051289"/>
              <a:gd name="connsiteY4" fmla="*/ 29577 h 407025"/>
              <a:gd name="connsiteX0" fmla="*/ 0 w 1051289"/>
              <a:gd name="connsiteY0" fmla="*/ 48969 h 426417"/>
              <a:gd name="connsiteX1" fmla="*/ 1051289 w 1051289"/>
              <a:gd name="connsiteY1" fmla="*/ 39823 h 426417"/>
              <a:gd name="connsiteX2" fmla="*/ 988659 w 1051289"/>
              <a:gd name="connsiteY2" fmla="*/ 395102 h 426417"/>
              <a:gd name="connsiteX3" fmla="*/ 79225 w 1051289"/>
              <a:gd name="connsiteY3" fmla="*/ 426417 h 426417"/>
              <a:gd name="connsiteX4" fmla="*/ 0 w 1051289"/>
              <a:gd name="connsiteY4" fmla="*/ 48969 h 42641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2938 h 430386"/>
              <a:gd name="connsiteX1" fmla="*/ 1051289 w 1051289"/>
              <a:gd name="connsiteY1" fmla="*/ 43792 h 430386"/>
              <a:gd name="connsiteX2" fmla="*/ 988659 w 1051289"/>
              <a:gd name="connsiteY2" fmla="*/ 399071 h 430386"/>
              <a:gd name="connsiteX3" fmla="*/ 79225 w 1051289"/>
              <a:gd name="connsiteY3" fmla="*/ 430386 h 430386"/>
              <a:gd name="connsiteX4" fmla="*/ 0 w 1051289"/>
              <a:gd name="connsiteY4" fmla="*/ 52938 h 430386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379155"/>
              <a:gd name="connsiteY0" fmla="*/ 25931 h 403379"/>
              <a:gd name="connsiteX1" fmla="*/ 1379156 w 1379155"/>
              <a:gd name="connsiteY1" fmla="*/ 74485 h 403379"/>
              <a:gd name="connsiteX2" fmla="*/ 988659 w 1379155"/>
              <a:gd name="connsiteY2" fmla="*/ 372064 h 403379"/>
              <a:gd name="connsiteX3" fmla="*/ 79225 w 1379155"/>
              <a:gd name="connsiteY3" fmla="*/ 403379 h 403379"/>
              <a:gd name="connsiteX4" fmla="*/ 0 w 1379155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988659 w 1379156"/>
              <a:gd name="connsiteY2" fmla="*/ 372064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237818 w 1301454"/>
              <a:gd name="connsiteY0" fmla="*/ 21560 h 423113"/>
              <a:gd name="connsiteX1" fmla="*/ 1301454 w 1301454"/>
              <a:gd name="connsiteY1" fmla="*/ 94219 h 423113"/>
              <a:gd name="connsiteX2" fmla="*/ 972528 w 1301454"/>
              <a:gd name="connsiteY2" fmla="*/ 386736 h 423113"/>
              <a:gd name="connsiteX3" fmla="*/ 1523 w 1301454"/>
              <a:gd name="connsiteY3" fmla="*/ 423113 h 423113"/>
              <a:gd name="connsiteX4" fmla="*/ 237818 w 1301454"/>
              <a:gd name="connsiteY4" fmla="*/ 21560 h 423113"/>
              <a:gd name="connsiteX0" fmla="*/ 238344 w 1301980"/>
              <a:gd name="connsiteY0" fmla="*/ 21561 h 423114"/>
              <a:gd name="connsiteX1" fmla="*/ 1301980 w 1301980"/>
              <a:gd name="connsiteY1" fmla="*/ 94220 h 423114"/>
              <a:gd name="connsiteX2" fmla="*/ 973054 w 1301980"/>
              <a:gd name="connsiteY2" fmla="*/ 386737 h 423114"/>
              <a:gd name="connsiteX3" fmla="*/ 2049 w 1301980"/>
              <a:gd name="connsiteY3" fmla="*/ 423114 h 423114"/>
              <a:gd name="connsiteX4" fmla="*/ 238344 w 1301980"/>
              <a:gd name="connsiteY4" fmla="*/ 21561 h 423114"/>
              <a:gd name="connsiteX0" fmla="*/ 236295 w 1299931"/>
              <a:gd name="connsiteY0" fmla="*/ 21561 h 423114"/>
              <a:gd name="connsiteX1" fmla="*/ 1299931 w 1299931"/>
              <a:gd name="connsiteY1" fmla="*/ 94220 h 423114"/>
              <a:gd name="connsiteX2" fmla="*/ 971005 w 1299931"/>
              <a:gd name="connsiteY2" fmla="*/ 386737 h 423114"/>
              <a:gd name="connsiteX3" fmla="*/ 0 w 1299931"/>
              <a:gd name="connsiteY3" fmla="*/ 423114 h 423114"/>
              <a:gd name="connsiteX4" fmla="*/ 236295 w 1299931"/>
              <a:gd name="connsiteY4" fmla="*/ 21561 h 423114"/>
              <a:gd name="connsiteX0" fmla="*/ 236295 w 1299931"/>
              <a:gd name="connsiteY0" fmla="*/ 8612 h 410165"/>
              <a:gd name="connsiteX1" fmla="*/ 1299931 w 1299931"/>
              <a:gd name="connsiteY1" fmla="*/ 81271 h 410165"/>
              <a:gd name="connsiteX2" fmla="*/ 971005 w 1299931"/>
              <a:gd name="connsiteY2" fmla="*/ 373788 h 410165"/>
              <a:gd name="connsiteX3" fmla="*/ 0 w 1299931"/>
              <a:gd name="connsiteY3" fmla="*/ 410165 h 410165"/>
              <a:gd name="connsiteX4" fmla="*/ 236295 w 1299931"/>
              <a:gd name="connsiteY4" fmla="*/ 8612 h 410165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38787 h 435894"/>
              <a:gd name="connsiteX1" fmla="*/ 1345609 w 1345609"/>
              <a:gd name="connsiteY1" fmla="*/ 46189 h 435894"/>
              <a:gd name="connsiteX2" fmla="*/ 966622 w 1345609"/>
              <a:gd name="connsiteY2" fmla="*/ 386994 h 435894"/>
              <a:gd name="connsiteX3" fmla="*/ 0 w 1345609"/>
              <a:gd name="connsiteY3" fmla="*/ 435894 h 435894"/>
              <a:gd name="connsiteX4" fmla="*/ 226994 w 1345609"/>
              <a:gd name="connsiteY4" fmla="*/ 38787 h 43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609" h="435894">
                <a:moveTo>
                  <a:pt x="226994" y="38787"/>
                </a:moveTo>
                <a:cubicBezTo>
                  <a:pt x="655583" y="8674"/>
                  <a:pt x="931102" y="-34304"/>
                  <a:pt x="1345609" y="46189"/>
                </a:cubicBezTo>
                <a:cubicBezTo>
                  <a:pt x="1224578" y="178372"/>
                  <a:pt x="1081095" y="277436"/>
                  <a:pt x="966622" y="386994"/>
                </a:cubicBezTo>
                <a:cubicBezTo>
                  <a:pt x="660292" y="384172"/>
                  <a:pt x="367346" y="387603"/>
                  <a:pt x="0" y="435894"/>
                </a:cubicBezTo>
                <a:cubicBezTo>
                  <a:pt x="67535" y="289912"/>
                  <a:pt x="136000" y="196162"/>
                  <a:pt x="226994" y="3878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790201" y="1508910"/>
            <a:ext cx="1032256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88A0B8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In CAEM TEM</a:t>
            </a:r>
          </a:p>
          <a:p>
            <a:pPr algn="ctr"/>
            <a:endParaRPr lang="en-US" sz="1500" dirty="0">
              <a:solidFill>
                <a:srgbClr val="88A0B8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02026" y="2024420"/>
            <a:ext cx="1032256" cy="613398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88A0B8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FAXTOR</a:t>
            </a:r>
          </a:p>
          <a:p>
            <a:pPr algn="ctr"/>
            <a:r>
              <a:rPr lang="en-US" sz="15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(Tomography)</a:t>
            </a:r>
          </a:p>
          <a:p>
            <a:pPr algn="ctr"/>
            <a:endParaRPr lang="en-US" sz="1500" dirty="0">
              <a:solidFill>
                <a:srgbClr val="88A0B8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127650" y="3072165"/>
            <a:ext cx="739766" cy="445592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ight Triangle 56"/>
          <p:cNvSpPr/>
          <p:nvPr/>
        </p:nvSpPr>
        <p:spPr>
          <a:xfrm>
            <a:off x="7116080" y="781268"/>
            <a:ext cx="1557581" cy="447834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extBox 58"/>
          <p:cNvSpPr txBox="1"/>
          <p:nvPr/>
        </p:nvSpPr>
        <p:spPr>
          <a:xfrm>
            <a:off x="7964003" y="4315194"/>
            <a:ext cx="1032256" cy="296417"/>
          </a:xfrm>
          <a:prstGeom prst="rect">
            <a:avLst/>
          </a:prstGeom>
          <a:solidFill>
            <a:schemeClr val="accent1">
              <a:lumMod val="20000"/>
              <a:lumOff val="80000"/>
              <a:alpha val="63922"/>
            </a:schemeClr>
          </a:solidFill>
          <a:ln w="38100">
            <a:solidFill>
              <a:srgbClr val="88A0B8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err="1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CATlab</a:t>
            </a:r>
            <a:r>
              <a:rPr lang="en-US" sz="15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500" dirty="0">
              <a:solidFill>
                <a:srgbClr val="88A0B8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60" name="Right Triangle 59"/>
          <p:cNvSpPr/>
          <p:nvPr/>
        </p:nvSpPr>
        <p:spPr>
          <a:xfrm>
            <a:off x="1324605" y="2015933"/>
            <a:ext cx="1024536" cy="621884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extBox 60"/>
          <p:cNvSpPr txBox="1"/>
          <p:nvPr/>
        </p:nvSpPr>
        <p:spPr>
          <a:xfrm>
            <a:off x="2151618" y="4774000"/>
            <a:ext cx="1188465" cy="296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err="1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CHEMlab</a:t>
            </a:r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 (GB)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="" xmlns:a16="http://schemas.microsoft.com/office/drawing/2014/main" id="{F375ED1F-00C0-423A-AD26-8487662732B5}"/>
              </a:ext>
            </a:extLst>
          </p:cNvPr>
          <p:cNvSpPr/>
          <p:nvPr/>
        </p:nvSpPr>
        <p:spPr>
          <a:xfrm rot="7881921">
            <a:off x="7421906" y="3333465"/>
            <a:ext cx="456645" cy="258451"/>
          </a:xfrm>
          <a:custGeom>
            <a:avLst/>
            <a:gdLst>
              <a:gd name="connsiteX0" fmla="*/ 0 w 922020"/>
              <a:gd name="connsiteY0" fmla="*/ 0 h 330104"/>
              <a:gd name="connsiteX1" fmla="*/ 922020 w 922020"/>
              <a:gd name="connsiteY1" fmla="*/ 0 h 330104"/>
              <a:gd name="connsiteX2" fmla="*/ 922020 w 922020"/>
              <a:gd name="connsiteY2" fmla="*/ 330104 h 330104"/>
              <a:gd name="connsiteX3" fmla="*/ 0 w 922020"/>
              <a:gd name="connsiteY3" fmla="*/ 330104 h 330104"/>
              <a:gd name="connsiteX4" fmla="*/ 0 w 922020"/>
              <a:gd name="connsiteY4" fmla="*/ 0 h 330104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28162 w 928162"/>
              <a:gd name="connsiteY2" fmla="*/ 330104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6142 w 928162"/>
              <a:gd name="connsiteY0" fmla="*/ 0 h 405322"/>
              <a:gd name="connsiteX1" fmla="*/ 928162 w 928162"/>
              <a:gd name="connsiteY1" fmla="*/ 0 h 405322"/>
              <a:gd name="connsiteX2" fmla="*/ 909434 w 928162"/>
              <a:gd name="connsiteY2" fmla="*/ 374007 h 405322"/>
              <a:gd name="connsiteX3" fmla="*/ 0 w 928162"/>
              <a:gd name="connsiteY3" fmla="*/ 405322 h 405322"/>
              <a:gd name="connsiteX4" fmla="*/ 6142 w 928162"/>
              <a:gd name="connsiteY4" fmla="*/ 0 h 405322"/>
              <a:gd name="connsiteX0" fmla="*/ 37 w 1007424"/>
              <a:gd name="connsiteY0" fmla="*/ 27874 h 405322"/>
              <a:gd name="connsiteX1" fmla="*/ 1007424 w 1007424"/>
              <a:gd name="connsiteY1" fmla="*/ 0 h 405322"/>
              <a:gd name="connsiteX2" fmla="*/ 988696 w 1007424"/>
              <a:gd name="connsiteY2" fmla="*/ 374007 h 405322"/>
              <a:gd name="connsiteX3" fmla="*/ 79262 w 1007424"/>
              <a:gd name="connsiteY3" fmla="*/ 405322 h 405322"/>
              <a:gd name="connsiteX4" fmla="*/ 37 w 1007424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07387"/>
              <a:gd name="connsiteY0" fmla="*/ 27874 h 405322"/>
              <a:gd name="connsiteX1" fmla="*/ 1007387 w 1007387"/>
              <a:gd name="connsiteY1" fmla="*/ 0 h 405322"/>
              <a:gd name="connsiteX2" fmla="*/ 988659 w 1007387"/>
              <a:gd name="connsiteY2" fmla="*/ 374007 h 405322"/>
              <a:gd name="connsiteX3" fmla="*/ 79225 w 1007387"/>
              <a:gd name="connsiteY3" fmla="*/ 405322 h 405322"/>
              <a:gd name="connsiteX4" fmla="*/ 0 w 1007387"/>
              <a:gd name="connsiteY4" fmla="*/ 27874 h 405322"/>
              <a:gd name="connsiteX0" fmla="*/ 0 w 1051289"/>
              <a:gd name="connsiteY0" fmla="*/ 9146 h 386594"/>
              <a:gd name="connsiteX1" fmla="*/ 1051289 w 1051289"/>
              <a:gd name="connsiteY1" fmla="*/ 0 h 386594"/>
              <a:gd name="connsiteX2" fmla="*/ 988659 w 1051289"/>
              <a:gd name="connsiteY2" fmla="*/ 355279 h 386594"/>
              <a:gd name="connsiteX3" fmla="*/ 79225 w 1051289"/>
              <a:gd name="connsiteY3" fmla="*/ 386594 h 386594"/>
              <a:gd name="connsiteX4" fmla="*/ 0 w 1051289"/>
              <a:gd name="connsiteY4" fmla="*/ 9146 h 386594"/>
              <a:gd name="connsiteX0" fmla="*/ 0 w 1051289"/>
              <a:gd name="connsiteY0" fmla="*/ 19160 h 396608"/>
              <a:gd name="connsiteX1" fmla="*/ 1051289 w 1051289"/>
              <a:gd name="connsiteY1" fmla="*/ 10014 h 396608"/>
              <a:gd name="connsiteX2" fmla="*/ 988659 w 1051289"/>
              <a:gd name="connsiteY2" fmla="*/ 365293 h 396608"/>
              <a:gd name="connsiteX3" fmla="*/ 79225 w 1051289"/>
              <a:gd name="connsiteY3" fmla="*/ 396608 h 396608"/>
              <a:gd name="connsiteX4" fmla="*/ 0 w 1051289"/>
              <a:gd name="connsiteY4" fmla="*/ 19160 h 396608"/>
              <a:gd name="connsiteX0" fmla="*/ 0 w 1051289"/>
              <a:gd name="connsiteY0" fmla="*/ 29577 h 407025"/>
              <a:gd name="connsiteX1" fmla="*/ 1051289 w 1051289"/>
              <a:gd name="connsiteY1" fmla="*/ 20431 h 407025"/>
              <a:gd name="connsiteX2" fmla="*/ 988659 w 1051289"/>
              <a:gd name="connsiteY2" fmla="*/ 375710 h 407025"/>
              <a:gd name="connsiteX3" fmla="*/ 79225 w 1051289"/>
              <a:gd name="connsiteY3" fmla="*/ 407025 h 407025"/>
              <a:gd name="connsiteX4" fmla="*/ 0 w 1051289"/>
              <a:gd name="connsiteY4" fmla="*/ 29577 h 407025"/>
              <a:gd name="connsiteX0" fmla="*/ 0 w 1051289"/>
              <a:gd name="connsiteY0" fmla="*/ 48969 h 426417"/>
              <a:gd name="connsiteX1" fmla="*/ 1051289 w 1051289"/>
              <a:gd name="connsiteY1" fmla="*/ 39823 h 426417"/>
              <a:gd name="connsiteX2" fmla="*/ 988659 w 1051289"/>
              <a:gd name="connsiteY2" fmla="*/ 395102 h 426417"/>
              <a:gd name="connsiteX3" fmla="*/ 79225 w 1051289"/>
              <a:gd name="connsiteY3" fmla="*/ 426417 h 426417"/>
              <a:gd name="connsiteX4" fmla="*/ 0 w 1051289"/>
              <a:gd name="connsiteY4" fmla="*/ 48969 h 42641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62549 h 439997"/>
              <a:gd name="connsiteX1" fmla="*/ 1051289 w 1051289"/>
              <a:gd name="connsiteY1" fmla="*/ 53403 h 439997"/>
              <a:gd name="connsiteX2" fmla="*/ 988659 w 1051289"/>
              <a:gd name="connsiteY2" fmla="*/ 408682 h 439997"/>
              <a:gd name="connsiteX3" fmla="*/ 79225 w 1051289"/>
              <a:gd name="connsiteY3" fmla="*/ 439997 h 439997"/>
              <a:gd name="connsiteX4" fmla="*/ 0 w 1051289"/>
              <a:gd name="connsiteY4" fmla="*/ 62549 h 439997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9753 h 437201"/>
              <a:gd name="connsiteX1" fmla="*/ 1051289 w 1051289"/>
              <a:gd name="connsiteY1" fmla="*/ 50607 h 437201"/>
              <a:gd name="connsiteX2" fmla="*/ 988659 w 1051289"/>
              <a:gd name="connsiteY2" fmla="*/ 405886 h 437201"/>
              <a:gd name="connsiteX3" fmla="*/ 79225 w 1051289"/>
              <a:gd name="connsiteY3" fmla="*/ 437201 h 437201"/>
              <a:gd name="connsiteX4" fmla="*/ 0 w 1051289"/>
              <a:gd name="connsiteY4" fmla="*/ 59753 h 437201"/>
              <a:gd name="connsiteX0" fmla="*/ 0 w 1051289"/>
              <a:gd name="connsiteY0" fmla="*/ 52938 h 430386"/>
              <a:gd name="connsiteX1" fmla="*/ 1051289 w 1051289"/>
              <a:gd name="connsiteY1" fmla="*/ 43792 h 430386"/>
              <a:gd name="connsiteX2" fmla="*/ 988659 w 1051289"/>
              <a:gd name="connsiteY2" fmla="*/ 399071 h 430386"/>
              <a:gd name="connsiteX3" fmla="*/ 79225 w 1051289"/>
              <a:gd name="connsiteY3" fmla="*/ 430386 h 430386"/>
              <a:gd name="connsiteX4" fmla="*/ 0 w 1051289"/>
              <a:gd name="connsiteY4" fmla="*/ 52938 h 430386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051289"/>
              <a:gd name="connsiteY0" fmla="*/ 45834 h 423282"/>
              <a:gd name="connsiteX1" fmla="*/ 1051289 w 1051289"/>
              <a:gd name="connsiteY1" fmla="*/ 36688 h 423282"/>
              <a:gd name="connsiteX2" fmla="*/ 988659 w 1051289"/>
              <a:gd name="connsiteY2" fmla="*/ 391967 h 423282"/>
              <a:gd name="connsiteX3" fmla="*/ 79225 w 1051289"/>
              <a:gd name="connsiteY3" fmla="*/ 423282 h 423282"/>
              <a:gd name="connsiteX4" fmla="*/ 0 w 1051289"/>
              <a:gd name="connsiteY4" fmla="*/ 45834 h 423282"/>
              <a:gd name="connsiteX0" fmla="*/ 0 w 1379155"/>
              <a:gd name="connsiteY0" fmla="*/ 25931 h 403379"/>
              <a:gd name="connsiteX1" fmla="*/ 1379156 w 1379155"/>
              <a:gd name="connsiteY1" fmla="*/ 74485 h 403379"/>
              <a:gd name="connsiteX2" fmla="*/ 988659 w 1379155"/>
              <a:gd name="connsiteY2" fmla="*/ 372064 h 403379"/>
              <a:gd name="connsiteX3" fmla="*/ 79225 w 1379155"/>
              <a:gd name="connsiteY3" fmla="*/ 403379 h 403379"/>
              <a:gd name="connsiteX4" fmla="*/ 0 w 1379155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988659 w 1379156"/>
              <a:gd name="connsiteY2" fmla="*/ 372064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0 w 1379156"/>
              <a:gd name="connsiteY0" fmla="*/ 25931 h 403379"/>
              <a:gd name="connsiteX1" fmla="*/ 1379156 w 1379156"/>
              <a:gd name="connsiteY1" fmla="*/ 74485 h 403379"/>
              <a:gd name="connsiteX2" fmla="*/ 1050230 w 1379156"/>
              <a:gd name="connsiteY2" fmla="*/ 367002 h 403379"/>
              <a:gd name="connsiteX3" fmla="*/ 79225 w 1379156"/>
              <a:gd name="connsiteY3" fmla="*/ 403379 h 403379"/>
              <a:gd name="connsiteX4" fmla="*/ 0 w 1379156"/>
              <a:gd name="connsiteY4" fmla="*/ 25931 h 403379"/>
              <a:gd name="connsiteX0" fmla="*/ 237818 w 1301454"/>
              <a:gd name="connsiteY0" fmla="*/ 21560 h 423113"/>
              <a:gd name="connsiteX1" fmla="*/ 1301454 w 1301454"/>
              <a:gd name="connsiteY1" fmla="*/ 94219 h 423113"/>
              <a:gd name="connsiteX2" fmla="*/ 972528 w 1301454"/>
              <a:gd name="connsiteY2" fmla="*/ 386736 h 423113"/>
              <a:gd name="connsiteX3" fmla="*/ 1523 w 1301454"/>
              <a:gd name="connsiteY3" fmla="*/ 423113 h 423113"/>
              <a:gd name="connsiteX4" fmla="*/ 237818 w 1301454"/>
              <a:gd name="connsiteY4" fmla="*/ 21560 h 423113"/>
              <a:gd name="connsiteX0" fmla="*/ 238344 w 1301980"/>
              <a:gd name="connsiteY0" fmla="*/ 21561 h 423114"/>
              <a:gd name="connsiteX1" fmla="*/ 1301980 w 1301980"/>
              <a:gd name="connsiteY1" fmla="*/ 94220 h 423114"/>
              <a:gd name="connsiteX2" fmla="*/ 973054 w 1301980"/>
              <a:gd name="connsiteY2" fmla="*/ 386737 h 423114"/>
              <a:gd name="connsiteX3" fmla="*/ 2049 w 1301980"/>
              <a:gd name="connsiteY3" fmla="*/ 423114 h 423114"/>
              <a:gd name="connsiteX4" fmla="*/ 238344 w 1301980"/>
              <a:gd name="connsiteY4" fmla="*/ 21561 h 423114"/>
              <a:gd name="connsiteX0" fmla="*/ 236295 w 1299931"/>
              <a:gd name="connsiteY0" fmla="*/ 21561 h 423114"/>
              <a:gd name="connsiteX1" fmla="*/ 1299931 w 1299931"/>
              <a:gd name="connsiteY1" fmla="*/ 94220 h 423114"/>
              <a:gd name="connsiteX2" fmla="*/ 971005 w 1299931"/>
              <a:gd name="connsiteY2" fmla="*/ 386737 h 423114"/>
              <a:gd name="connsiteX3" fmla="*/ 0 w 1299931"/>
              <a:gd name="connsiteY3" fmla="*/ 423114 h 423114"/>
              <a:gd name="connsiteX4" fmla="*/ 236295 w 1299931"/>
              <a:gd name="connsiteY4" fmla="*/ 21561 h 423114"/>
              <a:gd name="connsiteX0" fmla="*/ 236295 w 1299931"/>
              <a:gd name="connsiteY0" fmla="*/ 8612 h 410165"/>
              <a:gd name="connsiteX1" fmla="*/ 1299931 w 1299931"/>
              <a:gd name="connsiteY1" fmla="*/ 81271 h 410165"/>
              <a:gd name="connsiteX2" fmla="*/ 971005 w 1299931"/>
              <a:gd name="connsiteY2" fmla="*/ 373788 h 410165"/>
              <a:gd name="connsiteX3" fmla="*/ 0 w 1299931"/>
              <a:gd name="connsiteY3" fmla="*/ 410165 h 410165"/>
              <a:gd name="connsiteX4" fmla="*/ 236295 w 1299931"/>
              <a:gd name="connsiteY4" fmla="*/ 8612 h 410165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6295 w 1299931"/>
              <a:gd name="connsiteY0" fmla="*/ 13640 h 415193"/>
              <a:gd name="connsiteX1" fmla="*/ 1299931 w 1299931"/>
              <a:gd name="connsiteY1" fmla="*/ 86299 h 415193"/>
              <a:gd name="connsiteX2" fmla="*/ 971005 w 1299931"/>
              <a:gd name="connsiteY2" fmla="*/ 378816 h 415193"/>
              <a:gd name="connsiteX3" fmla="*/ 0 w 1299931"/>
              <a:gd name="connsiteY3" fmla="*/ 415193 h 415193"/>
              <a:gd name="connsiteX4" fmla="*/ 236295 w 1299931"/>
              <a:gd name="connsiteY4" fmla="*/ 13640 h 415193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295548"/>
              <a:gd name="connsiteY0" fmla="*/ 13640 h 427716"/>
              <a:gd name="connsiteX1" fmla="*/ 1295548 w 1295548"/>
              <a:gd name="connsiteY1" fmla="*/ 86299 h 427716"/>
              <a:gd name="connsiteX2" fmla="*/ 966622 w 1295548"/>
              <a:gd name="connsiteY2" fmla="*/ 378816 h 427716"/>
              <a:gd name="connsiteX3" fmla="*/ 0 w 1295548"/>
              <a:gd name="connsiteY3" fmla="*/ 427716 h 427716"/>
              <a:gd name="connsiteX4" fmla="*/ 231912 w 1295548"/>
              <a:gd name="connsiteY4" fmla="*/ 13640 h 427716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31912 w 1345609"/>
              <a:gd name="connsiteY0" fmla="*/ 30988 h 445064"/>
              <a:gd name="connsiteX1" fmla="*/ 1345609 w 1345609"/>
              <a:gd name="connsiteY1" fmla="*/ 55359 h 445064"/>
              <a:gd name="connsiteX2" fmla="*/ 966622 w 1345609"/>
              <a:gd name="connsiteY2" fmla="*/ 396164 h 445064"/>
              <a:gd name="connsiteX3" fmla="*/ 0 w 1345609"/>
              <a:gd name="connsiteY3" fmla="*/ 445064 h 445064"/>
              <a:gd name="connsiteX4" fmla="*/ 231912 w 1345609"/>
              <a:gd name="connsiteY4" fmla="*/ 30988 h 445064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40664 h 437771"/>
              <a:gd name="connsiteX1" fmla="*/ 1345609 w 1345609"/>
              <a:gd name="connsiteY1" fmla="*/ 48066 h 437771"/>
              <a:gd name="connsiteX2" fmla="*/ 966622 w 1345609"/>
              <a:gd name="connsiteY2" fmla="*/ 388871 h 437771"/>
              <a:gd name="connsiteX3" fmla="*/ 0 w 1345609"/>
              <a:gd name="connsiteY3" fmla="*/ 437771 h 437771"/>
              <a:gd name="connsiteX4" fmla="*/ 226994 w 1345609"/>
              <a:gd name="connsiteY4" fmla="*/ 40664 h 437771"/>
              <a:gd name="connsiteX0" fmla="*/ 226994 w 1345609"/>
              <a:gd name="connsiteY0" fmla="*/ 38787 h 435894"/>
              <a:gd name="connsiteX1" fmla="*/ 1345609 w 1345609"/>
              <a:gd name="connsiteY1" fmla="*/ 46189 h 435894"/>
              <a:gd name="connsiteX2" fmla="*/ 966622 w 1345609"/>
              <a:gd name="connsiteY2" fmla="*/ 386994 h 435894"/>
              <a:gd name="connsiteX3" fmla="*/ 0 w 1345609"/>
              <a:gd name="connsiteY3" fmla="*/ 435894 h 435894"/>
              <a:gd name="connsiteX4" fmla="*/ 226994 w 1345609"/>
              <a:gd name="connsiteY4" fmla="*/ 38787 h 43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609" h="435894">
                <a:moveTo>
                  <a:pt x="226994" y="38787"/>
                </a:moveTo>
                <a:cubicBezTo>
                  <a:pt x="655583" y="8674"/>
                  <a:pt x="931102" y="-34304"/>
                  <a:pt x="1345609" y="46189"/>
                </a:cubicBezTo>
                <a:cubicBezTo>
                  <a:pt x="1224578" y="178372"/>
                  <a:pt x="1081095" y="277436"/>
                  <a:pt x="966622" y="386994"/>
                </a:cubicBezTo>
                <a:cubicBezTo>
                  <a:pt x="660292" y="384172"/>
                  <a:pt x="367346" y="387603"/>
                  <a:pt x="0" y="435894"/>
                </a:cubicBezTo>
                <a:cubicBezTo>
                  <a:pt x="67535" y="289912"/>
                  <a:pt x="136000" y="196162"/>
                  <a:pt x="226994" y="3878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22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898103" y="2119404"/>
            <a:ext cx="1188465" cy="540682"/>
          </a:xfrm>
          <a:prstGeom prst="rect">
            <a:avLst/>
          </a:prstGeom>
          <a:solidFill>
            <a:schemeClr val="accent1">
              <a:lumMod val="40000"/>
              <a:lumOff val="60000"/>
              <a:alpha val="65882"/>
            </a:scheme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  NCD-SWEET </a:t>
            </a:r>
            <a:b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</a:br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(</a:t>
            </a:r>
            <a:r>
              <a:rPr lang="en-US" sz="1500" dirty="0" err="1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Gi</a:t>
            </a:r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-SAXS)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5C640611-C259-4281-887F-3E37E42511AA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5199923" y="3535808"/>
            <a:ext cx="1607910" cy="955550"/>
          </a:xfrm>
          <a:prstGeom prst="straightConnector1">
            <a:avLst/>
          </a:prstGeom>
          <a:ln w="38100">
            <a:solidFill>
              <a:srgbClr val="122D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98108" y="71880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04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3223885" y="71880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01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7822007" y="2114636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11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7106741" y="728329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09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243453" y="201593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rPr>
              <a:t>31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1118815" y="372896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24</a:t>
            </a: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1043066" y="1398140"/>
            <a:ext cx="99579" cy="995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Oval 57"/>
          <p:cNvSpPr/>
          <p:nvPr/>
        </p:nvSpPr>
        <p:spPr>
          <a:xfrm>
            <a:off x="234145" y="1398140"/>
            <a:ext cx="99579" cy="995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114070" y="1314535"/>
            <a:ext cx="556621" cy="2667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5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endParaRPr lang="fr-FR" sz="105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8558" y="1314535"/>
            <a:ext cx="556621" cy="2667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5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</a:t>
            </a:r>
            <a:endParaRPr lang="fr-FR" sz="105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34145" y="1569513"/>
            <a:ext cx="99579" cy="9957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extBox 68"/>
          <p:cNvSpPr txBox="1"/>
          <p:nvPr/>
        </p:nvSpPr>
        <p:spPr>
          <a:xfrm>
            <a:off x="318558" y="1474175"/>
            <a:ext cx="1827217" cy="2667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5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fr-FR" sz="105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fr-FR" sz="105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</a:p>
        </p:txBody>
      </p:sp>
      <p:sp>
        <p:nvSpPr>
          <p:cNvPr id="70" name="Oval 69"/>
          <p:cNvSpPr/>
          <p:nvPr/>
        </p:nvSpPr>
        <p:spPr>
          <a:xfrm>
            <a:off x="234145" y="1731438"/>
            <a:ext cx="99579" cy="9957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8558" y="1638473"/>
            <a:ext cx="556621" cy="26678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5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endParaRPr lang="fr-FR" sz="105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43066" y="1750565"/>
            <a:ext cx="99579" cy="9957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extBox 72"/>
          <p:cNvSpPr txBox="1"/>
          <p:nvPr/>
        </p:nvSpPr>
        <p:spPr>
          <a:xfrm>
            <a:off x="1114070" y="1647910"/>
            <a:ext cx="1075648" cy="25409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5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</a:t>
            </a:r>
            <a:r>
              <a:rPr lang="fr-FR" sz="105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endParaRPr lang="fr-FR" sz="105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43670" y="1902888"/>
            <a:ext cx="99579" cy="995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8083" y="1809923"/>
            <a:ext cx="556621" cy="26678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5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  <a:endParaRPr lang="fr-FR" sz="105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539195" y="2055288"/>
            <a:ext cx="99579" cy="995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405845" y="2855388"/>
            <a:ext cx="99579" cy="9957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"/>
          <p:cNvGrpSpPr/>
          <p:nvPr/>
        </p:nvGrpSpPr>
        <p:grpSpPr>
          <a:xfrm>
            <a:off x="6043691" y="4436087"/>
            <a:ext cx="1189432" cy="618313"/>
            <a:chOff x="6043691" y="4459541"/>
            <a:chExt cx="1189432" cy="618313"/>
          </a:xfrm>
        </p:grpSpPr>
        <p:sp>
          <p:nvSpPr>
            <p:cNvPr id="26" name="TextBox 25"/>
            <p:cNvSpPr txBox="1"/>
            <p:nvPr/>
          </p:nvSpPr>
          <p:spPr>
            <a:xfrm>
              <a:off x="6067425" y="4509331"/>
              <a:ext cx="1165698" cy="568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3922"/>
              </a:schemeClr>
            </a:solidFill>
            <a:ln w="38100">
              <a:solidFill>
                <a:srgbClr val="88A0B8"/>
              </a:solidFill>
            </a:ln>
          </p:spPr>
          <p:txBody>
            <a:bodyPr vert="horz" wrap="none" lIns="91440" tIns="45720" rIns="91440" bIns="45720" rtlCol="0" anchor="t">
              <a:noAutofit/>
            </a:bodyPr>
            <a:lstStyle/>
            <a:p>
              <a:pPr algn="ctr"/>
              <a:r>
                <a:rPr lang="en-US" sz="1500" dirty="0" smtClean="0">
                  <a:solidFill>
                    <a:srgbClr val="88A0B8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  <a:t>3SBAR</a:t>
              </a:r>
              <a:br>
                <a:rPr lang="en-US" sz="1500" dirty="0" smtClean="0">
                  <a:solidFill>
                    <a:srgbClr val="88A0B8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</a:br>
              <a:r>
                <a:rPr lang="en-US" sz="1500" dirty="0" smtClean="0">
                  <a:solidFill>
                    <a:srgbClr val="88A0B8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  <a:t>(Surface, XPS)</a:t>
              </a:r>
              <a:endParaRPr lang="en-US" sz="1500" dirty="0">
                <a:solidFill>
                  <a:srgbClr val="88A0B8"/>
                </a:solidFill>
                <a:latin typeface="Abel" panose="020005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43691" y="44913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88A0B8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  <a:t>15</a:t>
              </a:r>
              <a:endParaRPr lang="fr-FR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570889" y="4459541"/>
              <a:ext cx="236944" cy="99579"/>
              <a:chOff x="2391601" y="732959"/>
              <a:chExt cx="236944" cy="9957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2391601" y="732959"/>
                <a:ext cx="99579" cy="995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528966" y="732959"/>
                <a:ext cx="99579" cy="9957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566621" y="703468"/>
            <a:ext cx="795724" cy="99579"/>
            <a:chOff x="5566621" y="703468"/>
            <a:chExt cx="795724" cy="99579"/>
          </a:xfrm>
        </p:grpSpPr>
        <p:sp>
          <p:nvSpPr>
            <p:cNvPr id="111" name="Oval 110"/>
            <p:cNvSpPr/>
            <p:nvPr/>
          </p:nvSpPr>
          <p:spPr>
            <a:xfrm>
              <a:off x="5566621" y="703468"/>
              <a:ext cx="99579" cy="995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Oval 111"/>
            <p:cNvSpPr/>
            <p:nvPr/>
          </p:nvSpPr>
          <p:spPr>
            <a:xfrm>
              <a:off x="5855193" y="703468"/>
              <a:ext cx="99579" cy="9957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999478" y="703468"/>
              <a:ext cx="99579" cy="9957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10907" y="703468"/>
              <a:ext cx="99579" cy="995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Oval 114"/>
            <p:cNvSpPr/>
            <p:nvPr/>
          </p:nvSpPr>
          <p:spPr>
            <a:xfrm>
              <a:off x="6133295" y="703468"/>
              <a:ext cx="99579" cy="9957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Oval 115"/>
            <p:cNvSpPr/>
            <p:nvPr/>
          </p:nvSpPr>
          <p:spPr>
            <a:xfrm>
              <a:off x="6262766" y="703468"/>
              <a:ext cx="99579" cy="9957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8" name="Oval 117"/>
          <p:cNvSpPr/>
          <p:nvPr/>
        </p:nvSpPr>
        <p:spPr>
          <a:xfrm>
            <a:off x="8244912" y="2067107"/>
            <a:ext cx="99579" cy="995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Oval 118"/>
          <p:cNvSpPr/>
          <p:nvPr/>
        </p:nvSpPr>
        <p:spPr>
          <a:xfrm>
            <a:off x="8533484" y="2067107"/>
            <a:ext cx="99579" cy="9957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8677769" y="2067107"/>
            <a:ext cx="99579" cy="995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8389198" y="2067107"/>
            <a:ext cx="99579" cy="995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4484491" y="4436087"/>
            <a:ext cx="1353607" cy="612546"/>
            <a:chOff x="4484491" y="4436087"/>
            <a:chExt cx="1353607" cy="612546"/>
          </a:xfrm>
        </p:grpSpPr>
        <p:sp>
          <p:nvSpPr>
            <p:cNvPr id="53" name="TextBox 52"/>
            <p:cNvSpPr txBox="1"/>
            <p:nvPr/>
          </p:nvSpPr>
          <p:spPr>
            <a:xfrm>
              <a:off x="4561748" y="4491358"/>
              <a:ext cx="1276350" cy="55727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5882"/>
              </a:schemeClr>
            </a:solidFill>
            <a:ln w="38100">
              <a:solidFill>
                <a:srgbClr val="122D4F"/>
              </a:solidFill>
            </a:ln>
          </p:spPr>
          <p:txBody>
            <a:bodyPr vert="horz" wrap="none" lIns="91440" tIns="45720" rIns="91440" bIns="45720" rtlCol="0" anchor="t">
              <a:noAutofit/>
            </a:bodyPr>
            <a:lstStyle/>
            <a:p>
              <a:pPr algn="ctr"/>
              <a:r>
                <a:rPr lang="en-US" sz="1500" dirty="0" smtClean="0">
                  <a:solidFill>
                    <a:srgbClr val="122D4F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  <a:t>NOTOS </a:t>
              </a:r>
              <a:br>
                <a:rPr lang="en-US" sz="1500" dirty="0" smtClean="0">
                  <a:solidFill>
                    <a:srgbClr val="122D4F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</a:br>
              <a:r>
                <a:rPr lang="en-US" sz="1500" dirty="0" smtClean="0">
                  <a:solidFill>
                    <a:srgbClr val="122D4F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  <a:t>(XAS &amp; PD )</a:t>
              </a:r>
              <a:endParaRPr lang="en-US" sz="15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84491" y="4491358"/>
              <a:ext cx="35458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122D4F"/>
                  </a:solidFill>
                  <a:latin typeface="Abel" panose="02000506030000020004" pitchFamily="2" charset="0"/>
                  <a:cs typeface="Arial" panose="020B0604020202020204" pitchFamily="34" charset="0"/>
                </a:rPr>
                <a:t> 16</a:t>
              </a:r>
              <a:endParaRPr lang="fr-FR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56858" y="4436087"/>
              <a:ext cx="99579" cy="995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Oval 125"/>
            <p:cNvSpPr/>
            <p:nvPr/>
          </p:nvSpPr>
          <p:spPr>
            <a:xfrm>
              <a:off x="5245430" y="4436087"/>
              <a:ext cx="99579" cy="9957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5101144" y="4436087"/>
              <a:ext cx="99579" cy="995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Oval 128"/>
            <p:cNvSpPr/>
            <p:nvPr/>
          </p:nvSpPr>
          <p:spPr>
            <a:xfrm>
              <a:off x="5523532" y="4436087"/>
              <a:ext cx="99579" cy="9957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Oval 129"/>
            <p:cNvSpPr/>
            <p:nvPr/>
          </p:nvSpPr>
          <p:spPr>
            <a:xfrm>
              <a:off x="5653003" y="4436087"/>
              <a:ext cx="99579" cy="9957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84419" y="4252237"/>
            <a:ext cx="1398070" cy="296417"/>
          </a:xfrm>
          <a:prstGeom prst="rect">
            <a:avLst/>
          </a:prstGeom>
          <a:solidFill>
            <a:schemeClr val="accent1">
              <a:lumMod val="40000"/>
              <a:lumOff val="60000"/>
              <a:alpha val="65882"/>
            </a:schemeClr>
          </a:solidFill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 CLAESS (XAS)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20101" y="4222577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2</a:t>
            </a:r>
            <a:endParaRPr lang="fr-FR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00447" y="4211163"/>
            <a:ext cx="795724" cy="99579"/>
            <a:chOff x="1700447" y="4211163"/>
            <a:chExt cx="795724" cy="99579"/>
          </a:xfrm>
        </p:grpSpPr>
        <p:sp>
          <p:nvSpPr>
            <p:cNvPr id="132" name="Oval 131"/>
            <p:cNvSpPr/>
            <p:nvPr/>
          </p:nvSpPr>
          <p:spPr>
            <a:xfrm>
              <a:off x="1700447" y="4211163"/>
              <a:ext cx="99579" cy="995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Oval 132"/>
            <p:cNvSpPr/>
            <p:nvPr/>
          </p:nvSpPr>
          <p:spPr>
            <a:xfrm>
              <a:off x="1989019" y="4211163"/>
              <a:ext cx="99579" cy="9957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844733" y="4211163"/>
              <a:ext cx="99579" cy="995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Oval 135"/>
            <p:cNvSpPr/>
            <p:nvPr/>
          </p:nvSpPr>
          <p:spPr>
            <a:xfrm>
              <a:off x="2267121" y="4211163"/>
              <a:ext cx="99579" cy="9957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Oval 136"/>
            <p:cNvSpPr/>
            <p:nvPr/>
          </p:nvSpPr>
          <p:spPr>
            <a:xfrm>
              <a:off x="2396592" y="4211163"/>
              <a:ext cx="99579" cy="9957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9" name="Oval 138"/>
          <p:cNvSpPr/>
          <p:nvPr/>
        </p:nvSpPr>
        <p:spPr>
          <a:xfrm>
            <a:off x="1623797" y="3705219"/>
            <a:ext cx="99579" cy="995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Oval 141"/>
          <p:cNvSpPr/>
          <p:nvPr/>
        </p:nvSpPr>
        <p:spPr>
          <a:xfrm>
            <a:off x="1768083" y="3705219"/>
            <a:ext cx="99579" cy="995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/>
          <p:cNvGrpSpPr/>
          <p:nvPr/>
        </p:nvGrpSpPr>
        <p:grpSpPr>
          <a:xfrm>
            <a:off x="3840763" y="694725"/>
            <a:ext cx="532436" cy="99579"/>
            <a:chOff x="3840763" y="694725"/>
            <a:chExt cx="532436" cy="99579"/>
          </a:xfrm>
        </p:grpSpPr>
        <p:sp>
          <p:nvSpPr>
            <p:cNvPr id="146" name="Oval 145"/>
            <p:cNvSpPr/>
            <p:nvPr/>
          </p:nvSpPr>
          <p:spPr>
            <a:xfrm>
              <a:off x="3840763" y="694725"/>
              <a:ext cx="99579" cy="995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Oval 146"/>
            <p:cNvSpPr/>
            <p:nvPr/>
          </p:nvSpPr>
          <p:spPr>
            <a:xfrm>
              <a:off x="4129335" y="694725"/>
              <a:ext cx="99579" cy="9957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4273620" y="694725"/>
              <a:ext cx="99579" cy="9957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3985049" y="694725"/>
              <a:ext cx="99579" cy="995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37294" y="1990855"/>
            <a:ext cx="532436" cy="99579"/>
            <a:chOff x="3271073" y="312943"/>
            <a:chExt cx="532436" cy="99579"/>
          </a:xfrm>
        </p:grpSpPr>
        <p:sp>
          <p:nvSpPr>
            <p:cNvPr id="163" name="Oval 162"/>
            <p:cNvSpPr/>
            <p:nvPr/>
          </p:nvSpPr>
          <p:spPr>
            <a:xfrm>
              <a:off x="3271073" y="312943"/>
              <a:ext cx="99579" cy="995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Oval 163"/>
            <p:cNvSpPr/>
            <p:nvPr/>
          </p:nvSpPr>
          <p:spPr>
            <a:xfrm>
              <a:off x="3559645" y="312943"/>
              <a:ext cx="99579" cy="9957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703930" y="312943"/>
              <a:ext cx="99579" cy="9957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415359" y="312943"/>
              <a:ext cx="99579" cy="995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377847" y="1447929"/>
            <a:ext cx="236944" cy="99579"/>
            <a:chOff x="2391601" y="732959"/>
            <a:chExt cx="236944" cy="99579"/>
          </a:xfrm>
        </p:grpSpPr>
        <p:sp>
          <p:nvSpPr>
            <p:cNvPr id="170" name="Oval 169"/>
            <p:cNvSpPr/>
            <p:nvPr/>
          </p:nvSpPr>
          <p:spPr>
            <a:xfrm>
              <a:off x="2391601" y="732959"/>
              <a:ext cx="99579" cy="995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Oval 170"/>
            <p:cNvSpPr/>
            <p:nvPr/>
          </p:nvSpPr>
          <p:spPr>
            <a:xfrm>
              <a:off x="2528966" y="732959"/>
              <a:ext cx="99579" cy="995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8483027" y="705086"/>
            <a:ext cx="236944" cy="99579"/>
            <a:chOff x="2391601" y="732959"/>
            <a:chExt cx="236944" cy="99579"/>
          </a:xfrm>
        </p:grpSpPr>
        <p:sp>
          <p:nvSpPr>
            <p:cNvPr id="173" name="Oval 172"/>
            <p:cNvSpPr/>
            <p:nvPr/>
          </p:nvSpPr>
          <p:spPr>
            <a:xfrm>
              <a:off x="2391601" y="732959"/>
              <a:ext cx="99579" cy="995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Oval 173"/>
            <p:cNvSpPr/>
            <p:nvPr/>
          </p:nvSpPr>
          <p:spPr>
            <a:xfrm>
              <a:off x="2528966" y="732959"/>
              <a:ext cx="99579" cy="995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680599" y="2808061"/>
            <a:ext cx="1070356" cy="287419"/>
          </a:xfrm>
          <a:prstGeom prst="rect">
            <a:avLst/>
          </a:prstGeom>
          <a:noFill/>
          <a:ln w="38100">
            <a:solidFill>
              <a:srgbClr val="122D4F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XALOC !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7613288" y="277683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13</a:t>
            </a:r>
            <a:endParaRPr lang="fr-FR" dirty="0"/>
          </a:p>
        </p:txBody>
      </p:sp>
      <p:sp>
        <p:nvSpPr>
          <p:cNvPr id="178" name="Rectangle 177"/>
          <p:cNvSpPr/>
          <p:nvPr/>
        </p:nvSpPr>
        <p:spPr>
          <a:xfrm>
            <a:off x="1394440" y="287167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29</a:t>
            </a:r>
            <a:endParaRPr lang="fr-FR" dirty="0"/>
          </a:p>
        </p:txBody>
      </p:sp>
      <p:sp>
        <p:nvSpPr>
          <p:cNvPr id="179" name="Oval 178"/>
          <p:cNvSpPr/>
          <p:nvPr/>
        </p:nvSpPr>
        <p:spPr>
          <a:xfrm>
            <a:off x="8482091" y="2750690"/>
            <a:ext cx="99579" cy="9957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TextBox 137"/>
          <p:cNvSpPr txBox="1"/>
          <p:nvPr/>
        </p:nvSpPr>
        <p:spPr>
          <a:xfrm>
            <a:off x="1184419" y="3369548"/>
            <a:ext cx="1400427" cy="296417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solidFill>
              <a:srgbClr val="122D4F"/>
            </a:solidFill>
            <a:prstDash val="solid"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5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CIRCE (PEEM)</a:t>
            </a:r>
            <a:endParaRPr lang="en-US" sz="1500" dirty="0">
              <a:solidFill>
                <a:srgbClr val="122D4F"/>
              </a:solidFill>
              <a:latin typeface="Abel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37558" y="334796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24</a:t>
            </a:r>
            <a:endParaRPr lang="fr-FR" dirty="0"/>
          </a:p>
        </p:txBody>
      </p:sp>
      <p:sp>
        <p:nvSpPr>
          <p:cNvPr id="141" name="Oval 140"/>
          <p:cNvSpPr/>
          <p:nvPr/>
        </p:nvSpPr>
        <p:spPr>
          <a:xfrm>
            <a:off x="2415370" y="3341163"/>
            <a:ext cx="99579" cy="9957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7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343238"/>
          </a:xfrm>
        </p:spPr>
        <p:txBody>
          <a:bodyPr/>
          <a:lstStyle/>
          <a:p>
            <a:r>
              <a:rPr lang="en-US" dirty="0"/>
              <a:t>Branding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5078" y="47553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111520" y="2504471"/>
            <a:ext cx="29378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Energy storage.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Hydrogen circular economy.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Gas (Carbon) </a:t>
            </a:r>
            <a:r>
              <a:rPr lang="en-US" sz="1400" dirty="0"/>
              <a:t>sequestration.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705654"/>
            <a:ext cx="9142477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	</a:t>
            </a:r>
            <a:br>
              <a:rPr lang="en-US" sz="1600" dirty="0"/>
            </a:br>
            <a:r>
              <a:rPr lang="en-US" dirty="0"/>
              <a:t>Tuning Electronic and Chemical Properties by Controlling Atomic Structure of Functional Materials.</a:t>
            </a:r>
            <a:endParaRPr lang="en-US" sz="1600" dirty="0"/>
          </a:p>
          <a:p>
            <a:pPr algn="r"/>
            <a:r>
              <a:rPr lang="en-US" sz="1600" dirty="0"/>
              <a:t>using a suite of techniques and services enabling the catalytic role of ALBA	 </a:t>
            </a:r>
          </a:p>
          <a:p>
            <a:pPr lvl="3" algn="ctr">
              <a:tabLst>
                <a:tab pos="2228850" algn="l"/>
              </a:tabLst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976461" y="2569978"/>
            <a:ext cx="298022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High throughput ensemble averaging probes including IR, XAFS, and diffraction.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X-ray microscopy in scanning and full field mode with absorption and phase contrast.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Multi-modal approach combination of ex-situ, in-situ, and operando experiments.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6682" y="2569978"/>
            <a:ext cx="318731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Sample preparation tools allowing remote combinatorial approaches.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multi-modal pipelines and access modes for providing solutions for main focus area applications.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Big data gateway for data mining community.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analytics tools to identify structure-function correlations in multi-modal experiments.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94733"/>
            <a:ext cx="2937884" cy="5130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Focused on scientific fields: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3350" y="2190975"/>
            <a:ext cx="1899076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Techniques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0039" y="2190975"/>
            <a:ext cx="1899076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42660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398616"/>
          </a:xfrm>
        </p:spPr>
        <p:txBody>
          <a:bodyPr/>
          <a:lstStyle/>
          <a:p>
            <a:r>
              <a:rPr lang="en-US" dirty="0" smtClean="0"/>
              <a:t>Multi techniques 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5481147" y="892595"/>
            <a:ext cx="2096684" cy="3804121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1631" y="889176"/>
            <a:ext cx="3197144" cy="3804121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3473" y="1359425"/>
            <a:ext cx="969522" cy="2070939"/>
          </a:xfrm>
          <a:prstGeom prst="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38080" y="1320877"/>
            <a:ext cx="883938" cy="21937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smtClean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MIRAS</a:t>
            </a:r>
          </a:p>
          <a:p>
            <a:pPr algn="ctr"/>
            <a:endParaRPr lang="es-ES" sz="1050" b="1" dirty="0">
              <a:solidFill>
                <a:srgbClr val="92D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1901" y="1320877"/>
            <a:ext cx="1001729" cy="22622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MSPD , NOTOS-PD</a:t>
            </a:r>
            <a:endParaRPr lang="es-ES" sz="105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2778" y="2191013"/>
            <a:ext cx="1023488" cy="232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Computing</a:t>
            </a:r>
            <a:endParaRPr lang="en-US" sz="1050" b="1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878" y="889176"/>
            <a:ext cx="1888772" cy="380412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DECF1B-A66E-47B5-B6BF-D783A7EEBDF5}"/>
              </a:ext>
            </a:extLst>
          </p:cNvPr>
          <p:cNvSpPr txBox="1"/>
          <p:nvPr/>
        </p:nvSpPr>
        <p:spPr>
          <a:xfrm>
            <a:off x="711200" y="889176"/>
            <a:ext cx="1190060" cy="231938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2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Imaging</a:t>
            </a:r>
            <a:r>
              <a:rPr lang="es-ES" sz="12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12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Tomography</a:t>
            </a:r>
            <a:endParaRPr lang="es-ES" sz="12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6B0C70-08D0-4568-83A2-3168A1A9E0EC}"/>
              </a:ext>
            </a:extLst>
          </p:cNvPr>
          <p:cNvSpPr txBox="1"/>
          <p:nvPr/>
        </p:nvSpPr>
        <p:spPr>
          <a:xfrm>
            <a:off x="333376" y="3482200"/>
            <a:ext cx="883938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MISTRAL</a:t>
            </a:r>
            <a:endParaRPr lang="es-ES" sz="105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1499" y="889176"/>
            <a:ext cx="1744787" cy="40776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2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Diffraction</a:t>
            </a:r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12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crystal</a:t>
            </a:r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structure</a:t>
            </a:r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s-ES" sz="12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26" y="3596783"/>
            <a:ext cx="582867" cy="54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83" y="3512804"/>
            <a:ext cx="697312" cy="5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65" y="1580896"/>
            <a:ext cx="518081" cy="646618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6B0E73A-C259-4252-8389-DCC5A10EA135}"/>
              </a:ext>
            </a:extLst>
          </p:cNvPr>
          <p:cNvSpPr/>
          <p:nvPr/>
        </p:nvSpPr>
        <p:spPr>
          <a:xfrm>
            <a:off x="110405" y="801264"/>
            <a:ext cx="8814519" cy="395908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07" y="1610152"/>
            <a:ext cx="1028700" cy="588106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767507" y="801264"/>
            <a:ext cx="1110659" cy="40776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Laboratory</a:t>
            </a:r>
            <a:endParaRPr lang="es-ES" sz="12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(performance,</a:t>
            </a:r>
            <a:br>
              <a:rPr lang="es-ES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discovery</a:t>
            </a:r>
            <a:r>
              <a:rPr lang="es-ES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s-ES" sz="12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5231" y="4215992"/>
            <a:ext cx="883938" cy="22622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NCD-SWEET</a:t>
            </a:r>
            <a:endParaRPr lang="es-ES" sz="105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97" y="1598599"/>
            <a:ext cx="967920" cy="61121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1" y="2549894"/>
            <a:ext cx="780665" cy="61642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94" y="2563087"/>
            <a:ext cx="758623" cy="59004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97559" y="1320877"/>
            <a:ext cx="1328812" cy="26228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05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CLAESS, NOTOS-XAS</a:t>
            </a:r>
            <a:endParaRPr lang="es-ES" sz="105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02" y="2605831"/>
            <a:ext cx="721718" cy="50455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97" y="2598999"/>
            <a:ext cx="730600" cy="51821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75" y="2556980"/>
            <a:ext cx="866578" cy="60225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14" y="1605093"/>
            <a:ext cx="1492599" cy="598224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081965" y="3514343"/>
            <a:ext cx="1450709" cy="92787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19" y="1617469"/>
            <a:ext cx="813532" cy="573473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182046" y="2270157"/>
            <a:ext cx="1493277" cy="22417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Dubouis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et al Nat Mat ,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accepted</a:t>
            </a:r>
            <a:endParaRPr lang="fr-FR" sz="800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07319" y="3205000"/>
            <a:ext cx="1887017" cy="2120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Wua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et al Nat Mat , Nano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Energy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78 (2020)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22160" y="4424790"/>
            <a:ext cx="1815706" cy="20600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Saurel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et al Nat Mat , 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Energy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Storage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Materials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21 (2019)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6036" y="889176"/>
            <a:ext cx="1452736" cy="37823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200" b="1" dirty="0" err="1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Spectroscopy</a:t>
            </a:r>
            <a:r>
              <a:rPr lang="es-ES" sz="1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es-ES" sz="1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1200" b="1" dirty="0" err="1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electronic</a:t>
            </a:r>
            <a:r>
              <a:rPr lang="es-ES" sz="1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configuration</a:t>
            </a:r>
            <a:r>
              <a:rPr lang="es-ES" sz="1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s-ES" sz="12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91850" y="4111551"/>
            <a:ext cx="849534" cy="26228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05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CIRCE-NAPP</a:t>
            </a:r>
            <a:endParaRPr lang="es-ES" sz="105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74" y="2886024"/>
            <a:ext cx="746192" cy="42080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05728" y="4818695"/>
            <a:ext cx="2448569" cy="25715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Forero-Saboya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et al Nat Mat ,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Energy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Environ.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Sci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13 (2020)</a:t>
            </a:r>
          </a:p>
        </p:txBody>
      </p:sp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63" y="3432743"/>
            <a:ext cx="529396" cy="62930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600973" y="2423183"/>
            <a:ext cx="950126" cy="1987817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68287" y="3126277"/>
            <a:ext cx="415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XPS</a:t>
            </a:r>
            <a:endParaRPr lang="en-US" sz="1050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48112" y="313877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17463" y="2260826"/>
            <a:ext cx="896134" cy="29152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Electrolyte </a:t>
            </a:r>
            <a:r>
              <a:rPr lang="fr-FR" sz="105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bulk</a:t>
            </a:r>
            <a:endParaRPr lang="fr-FR" sz="105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02930" y="2574718"/>
            <a:ext cx="3626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SEI</a:t>
            </a:r>
            <a:endParaRPr lang="fr-FR" sz="1050" dirty="0"/>
          </a:p>
        </p:txBody>
      </p:sp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6" y="3754401"/>
            <a:ext cx="611965" cy="6166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527609" y="889176"/>
            <a:ext cx="1452736" cy="37823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b="1" dirty="0" err="1" smtClean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Spectroscopy</a:t>
            </a:r>
            <a:r>
              <a:rPr lang="es-ES" sz="1200" b="1" dirty="0" smtClean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es-ES" sz="1200" b="1" dirty="0" smtClean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200" b="1" dirty="0" smtClean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1200" b="1" dirty="0" err="1" smtClean="0">
                <a:solidFill>
                  <a:srgbClr val="92D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molecule</a:t>
            </a:r>
            <a:r>
              <a:rPr lang="es-ES" sz="1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s-ES" sz="12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30" y="2858234"/>
            <a:ext cx="560281" cy="57213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31" y="3672748"/>
            <a:ext cx="501264" cy="7382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13" y="3751162"/>
            <a:ext cx="588889" cy="61660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327089" y="4818695"/>
            <a:ext cx="2033523" cy="2498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Olivares-Marin et al Nat Mat , Nano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Lett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15 (2015)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1193" y="4825976"/>
            <a:ext cx="2262280" cy="2425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Tchitchekova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et al Nat Mat ,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Chem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Mat 30 (2018)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3376" y="3512804"/>
            <a:ext cx="2664858" cy="96925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E6B0C70-08D0-4568-83A2-3168A1A9E0EC}"/>
              </a:ext>
            </a:extLst>
          </p:cNvPr>
          <p:cNvSpPr txBox="1"/>
          <p:nvPr/>
        </p:nvSpPr>
        <p:spPr>
          <a:xfrm>
            <a:off x="381477" y="3042298"/>
            <a:ext cx="883938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TEM</a:t>
            </a:r>
            <a:endParaRPr lang="es-ES" sz="105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" y="1822347"/>
            <a:ext cx="1382344" cy="83815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E6B0C70-08D0-4568-83A2-3168A1A9E0EC}"/>
              </a:ext>
            </a:extLst>
          </p:cNvPr>
          <p:cNvSpPr txBox="1"/>
          <p:nvPr/>
        </p:nvSpPr>
        <p:spPr>
          <a:xfrm>
            <a:off x="400792" y="1540247"/>
            <a:ext cx="883938" cy="21937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10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SEM and EDX</a:t>
            </a:r>
            <a:endParaRPr lang="es-ES" sz="105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342" y="351023"/>
            <a:ext cx="151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 smtClean="0"/>
              <a:t>Battery</a:t>
            </a:r>
            <a:r>
              <a:rPr lang="fr-FR" b="1" i="1" dirty="0" smtClean="0"/>
              <a:t> case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3296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357233"/>
          </a:xfrm>
        </p:spPr>
        <p:txBody>
          <a:bodyPr/>
          <a:lstStyle/>
          <a:p>
            <a:r>
              <a:rPr lang="en-US" dirty="0"/>
              <a:t>Multi techniques approach</a:t>
            </a:r>
            <a:br>
              <a:rPr lang="en-US" dirty="0"/>
            </a:br>
            <a:endParaRPr lang="fr-FR" dirty="0"/>
          </a:p>
        </p:txBody>
      </p:sp>
      <p:sp>
        <p:nvSpPr>
          <p:cNvPr id="58" name="TextBox 57"/>
          <p:cNvSpPr txBox="1"/>
          <p:nvPr/>
        </p:nvSpPr>
        <p:spPr>
          <a:xfrm>
            <a:off x="209550" y="4860921"/>
            <a:ext cx="1325470" cy="2425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Liu et al Nat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Catalysis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3 (2020)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94390" y="4860922"/>
            <a:ext cx="2611259" cy="2425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Hudspeth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et al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Oil</a:t>
            </a:r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&amp;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Gas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Science and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Technology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800" i="1" dirty="0">
                <a:latin typeface="Arial Narrow" panose="020B0606020202030204" pitchFamily="34" charset="0"/>
              </a:rPr>
              <a:t>hal-01572829</a:t>
            </a:r>
            <a:endParaRPr lang="fr-FR" sz="800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60" y="1470344"/>
            <a:ext cx="1673087" cy="63502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085638" y="698979"/>
            <a:ext cx="2238998" cy="71042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Synthesis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of </a:t>
            </a:r>
            <a:r>
              <a:rPr lang="fr-FR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bimetallic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particles</a:t>
            </a:r>
            <a:endParaRPr lang="fr-FR" sz="12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 </a:t>
            </a:r>
            <a:r>
              <a:rPr lang="fr-FR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optimized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catalytic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reactions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fr-FR" sz="1200" b="1" baseline="-250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O</a:t>
            </a:r>
            <a:r>
              <a:rPr lang="fr-FR" sz="1200" b="1" baseline="-250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conversion</a:t>
            </a:r>
          </a:p>
          <a:p>
            <a:endParaRPr lang="fr-FR" sz="12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04280" y="490245"/>
            <a:ext cx="2557947" cy="45102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Diffraction</a:t>
            </a:r>
            <a:r>
              <a:rPr lang="es-ES" sz="12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Long/short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range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structure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es-ES" sz="1200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11550" y="4860921"/>
            <a:ext cx="2411279" cy="2425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Guterman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et al Nat Mat , J Solid Stat </a:t>
            </a:r>
            <a:r>
              <a:rPr lang="fr-FR" sz="8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Elctrochem</a:t>
            </a:r>
            <a:r>
              <a:rPr lang="fr-FR" sz="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18 (2014)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234767" y="812973"/>
            <a:ext cx="1280361" cy="667748"/>
            <a:chOff x="7226377" y="797605"/>
            <a:chExt cx="1280361" cy="667748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77" y="797605"/>
              <a:ext cx="1280361" cy="6677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922" y="812973"/>
              <a:ext cx="401014" cy="225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6196476" y="899555"/>
            <a:ext cx="872394" cy="30927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05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Nano </a:t>
            </a:r>
            <a:r>
              <a:rPr lang="es-ES" sz="105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size</a:t>
            </a:r>
            <a:endParaRPr lang="es-ES" sz="105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66" y="1560161"/>
            <a:ext cx="1280362" cy="10214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269452" y="1612960"/>
            <a:ext cx="872394" cy="45790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05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InSitu</a:t>
            </a:r>
            <a:r>
              <a:rPr lang="es-ES" sz="105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XRD </a:t>
            </a:r>
            <a:br>
              <a:rPr lang="es-ES" sz="105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9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under</a:t>
            </a:r>
            <a:r>
              <a:rPr lang="es-E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5% H</a:t>
            </a:r>
            <a:r>
              <a:rPr lang="es-ES" sz="900" baseline="-25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s-ES" sz="9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9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flow</a:t>
            </a:r>
            <a:endParaRPr lang="es-ES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66" y="2721473"/>
            <a:ext cx="1278734" cy="138834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6459986" y="2750080"/>
            <a:ext cx="608884" cy="51184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05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XRD-CT </a:t>
            </a:r>
          </a:p>
          <a:p>
            <a:pPr algn="r"/>
            <a:r>
              <a:rPr lang="es-ES" sz="105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PDF-CT </a:t>
            </a:r>
            <a:br>
              <a:rPr lang="es-ES" sz="105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s-ES" sz="9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9" y="4183068"/>
            <a:ext cx="1677909" cy="82764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6730816" y="4149512"/>
            <a:ext cx="1968118" cy="25592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" sz="9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9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Computed</a:t>
            </a:r>
            <a:r>
              <a:rPr lang="es-ES" sz="9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9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Tomography</a:t>
            </a:r>
            <a:r>
              <a:rPr lang="es-ES" sz="9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XRD, PDF </a:t>
            </a:r>
            <a:endParaRPr lang="es-ES" sz="7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4907" y="490245"/>
            <a:ext cx="2522164" cy="68773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XAS </a:t>
            </a:r>
          </a:p>
          <a:p>
            <a:r>
              <a:rPr lang="es-ES" sz="105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structure</a:t>
            </a:r>
            <a:r>
              <a:rPr lang="es-ES" sz="105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5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around</a:t>
            </a:r>
            <a:r>
              <a:rPr lang="es-ES" sz="105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5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selected</a:t>
            </a:r>
            <a:r>
              <a:rPr lang="es-ES" sz="105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5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element</a:t>
            </a:r>
            <a:endParaRPr lang="es-ES" sz="1050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105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Chemical</a:t>
            </a:r>
            <a:r>
              <a:rPr lang="es-ES" sz="105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s-ES" sz="105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electronicstate</a:t>
            </a:r>
            <a:r>
              <a:rPr lang="es-ES" sz="105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es-ES" sz="1050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6" y="1277275"/>
            <a:ext cx="2137395" cy="172872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6" y="3687218"/>
            <a:ext cx="1510260" cy="9917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3773401" y="3006002"/>
            <a:ext cx="1671279" cy="49825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TEM / STEM</a:t>
            </a:r>
          </a:p>
          <a:p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Localisation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of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atoms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arrangement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000" i="1" dirty="0" err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anoparticule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size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distribution</a:t>
            </a:r>
            <a:endParaRPr lang="es-ES" sz="1000" i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52150" y="2280235"/>
            <a:ext cx="2830112" cy="58432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Laboratory</a:t>
            </a:r>
            <a:r>
              <a:rPr lang="es-ES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s-ES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Synthesis</a:t>
            </a:r>
            <a: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1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calcination</a:t>
            </a:r>
            <a: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pre </a:t>
            </a:r>
            <a:r>
              <a:rPr lang="es-ES" sz="1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treatment</a:t>
            </a:r>
            <a: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es-ES" sz="1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oxidation</a:t>
            </a:r>
            <a: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s-ES" sz="1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reduction</a:t>
            </a:r>
            <a: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b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Sample</a:t>
            </a:r>
            <a: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environment</a:t>
            </a:r>
            <a:r>
              <a:rPr lang="es-E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s-ES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70" y="3609771"/>
            <a:ext cx="876331" cy="107948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506220" y="3166515"/>
            <a:ext cx="1671279" cy="4395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IR (CO </a:t>
            </a:r>
            <a:r>
              <a:rPr lang="es-ES" sz="12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Probe</a:t>
            </a:r>
            <a:r>
              <a:rPr lang="es-ES" sz="1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Interaction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with</a:t>
            </a:r>
            <a:r>
              <a:rPr lang="es-ES" sz="1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molecule</a:t>
            </a:r>
            <a:endParaRPr lang="es-ES" sz="1000" i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10" y="3658998"/>
            <a:ext cx="1059389" cy="1062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7" y="3686579"/>
            <a:ext cx="403121" cy="10426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03" y="104437"/>
            <a:ext cx="7070271" cy="398616"/>
          </a:xfrm>
        </p:spPr>
        <p:txBody>
          <a:bodyPr/>
          <a:lstStyle/>
          <a:p>
            <a:r>
              <a:rPr lang="en-US" dirty="0"/>
              <a:t>Multi techniques approach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81" y="1416508"/>
            <a:ext cx="8136252" cy="310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 smtClean="0">
                <a:solidFill>
                  <a:srgbClr val="C00000"/>
                </a:solidFill>
                <a:latin typeface="+mn-lt"/>
              </a:rPr>
              <a:t>Powder diffraction </a:t>
            </a:r>
            <a:r>
              <a:rPr lang="fr-FR" sz="1400" b="1" dirty="0" err="1">
                <a:solidFill>
                  <a:srgbClr val="C00000"/>
                </a:solidFill>
                <a:latin typeface="+mn-lt"/>
              </a:rPr>
              <a:t>c</a:t>
            </a:r>
            <a:r>
              <a:rPr lang="fr-FR" sz="1400" b="1" dirty="0" err="1" smtClean="0">
                <a:solidFill>
                  <a:srgbClr val="C00000"/>
                </a:solidFill>
                <a:latin typeface="+mn-lt"/>
              </a:rPr>
              <a:t>omplemented</a:t>
            </a:r>
            <a:r>
              <a:rPr lang="fr-FR" sz="1400" b="1" dirty="0" smtClean="0">
                <a:solidFill>
                  <a:srgbClr val="C00000"/>
                </a:solidFill>
                <a:latin typeface="+mn-lt"/>
              </a:rPr>
              <a:t> by XAS techniques to </a:t>
            </a:r>
            <a:r>
              <a:rPr lang="fr-FR" sz="1400" b="1" dirty="0" err="1" smtClean="0">
                <a:solidFill>
                  <a:srgbClr val="C00000"/>
                </a:solidFill>
                <a:latin typeface="+mn-lt"/>
              </a:rPr>
              <a:t>determine</a:t>
            </a:r>
            <a:r>
              <a:rPr lang="fr-FR" sz="1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  <a:latin typeface="+mn-lt"/>
              </a:rPr>
              <a:t>electronic</a:t>
            </a:r>
            <a:r>
              <a:rPr lang="fr-FR" sz="1400" b="1" dirty="0" smtClean="0">
                <a:solidFill>
                  <a:srgbClr val="C00000"/>
                </a:solidFill>
                <a:latin typeface="+mn-lt"/>
              </a:rPr>
              <a:t> configuration, spin state</a:t>
            </a:r>
            <a:endParaRPr lang="fr-FR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" y="3488212"/>
            <a:ext cx="1879612" cy="15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98" y="2949059"/>
            <a:ext cx="1447613" cy="21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09469" y="3902227"/>
            <a:ext cx="1160541" cy="77115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200" dirty="0" smtClean="0">
                <a:cs typeface="Arial" panose="020B0604020202020204" pitchFamily="34" charset="0"/>
              </a:rPr>
              <a:t>Single </a:t>
            </a:r>
            <a:r>
              <a:rPr lang="fr-FR" sz="1200" dirty="0" err="1" smtClean="0">
                <a:cs typeface="Arial" panose="020B0604020202020204" pitchFamily="34" charset="0"/>
              </a:rPr>
              <a:t>crystal</a:t>
            </a:r>
            <a:r>
              <a:rPr lang="fr-FR" sz="1200" dirty="0" smtClean="0">
                <a:cs typeface="Arial" panose="020B0604020202020204" pitchFamily="34" charset="0"/>
              </a:rPr>
              <a:t> </a:t>
            </a:r>
          </a:p>
          <a:p>
            <a:r>
              <a:rPr lang="fr-FR" sz="1200" dirty="0" smtClean="0">
                <a:cs typeface="Arial" panose="020B0604020202020204" pitchFamily="34" charset="0"/>
              </a:rPr>
              <a:t>…</a:t>
            </a:r>
            <a:r>
              <a:rPr lang="fr-FR" sz="1200" dirty="0" err="1" smtClean="0">
                <a:cs typeface="Arial" panose="020B0604020202020204" pitchFamily="34" charset="0"/>
              </a:rPr>
              <a:t>available</a:t>
            </a:r>
            <a:r>
              <a:rPr lang="fr-FR" sz="1200" dirty="0">
                <a:cs typeface="Arial" panose="020B0604020202020204" pitchFamily="34" charset="0"/>
              </a:rPr>
              <a:t> </a:t>
            </a:r>
            <a:r>
              <a:rPr lang="fr-FR" sz="1200" dirty="0" smtClean="0">
                <a:cs typeface="Arial" panose="020B0604020202020204" pitchFamily="34" charset="0"/>
              </a:rPr>
              <a:t>!</a:t>
            </a:r>
          </a:p>
          <a:p>
            <a:endParaRPr lang="fr-FR" sz="1200" dirty="0" smtClean="0">
              <a:cs typeface="Arial" panose="020B0604020202020204" pitchFamily="34" charset="0"/>
            </a:endParaRPr>
          </a:p>
          <a:p>
            <a:r>
              <a:rPr lang="fr-FR" sz="1200" dirty="0" smtClean="0">
                <a:cs typeface="Arial" panose="020B0604020202020204" pitchFamily="34" charset="0"/>
              </a:rPr>
              <a:t>XMCD on </a:t>
            </a:r>
            <a:r>
              <a:rPr lang="fr-FR" sz="1200" b="1" dirty="0" smtClean="0">
                <a:cs typeface="Arial" panose="020B0604020202020204" pitchFamily="34" charset="0"/>
              </a:rPr>
              <a:t>BOREAS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46" y="2865849"/>
            <a:ext cx="1437056" cy="11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78" y="3965819"/>
            <a:ext cx="1420624" cy="110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4736" y="1727284"/>
            <a:ext cx="3848156" cy="504507"/>
            <a:chOff x="949012" y="1266027"/>
            <a:chExt cx="4284066" cy="63744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07" y="1266027"/>
              <a:ext cx="4220671" cy="31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49012" y="1553481"/>
              <a:ext cx="1978607" cy="349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err="1" smtClean="0"/>
                <a:t>Subias</a:t>
              </a:r>
              <a:r>
                <a:rPr lang="fr-FR" sz="1200" dirty="0" smtClean="0"/>
                <a:t> </a:t>
              </a:r>
              <a:r>
                <a:rPr lang="fr-FR" sz="1200" i="1" dirty="0" smtClean="0"/>
                <a:t>et </a:t>
              </a:r>
              <a:r>
                <a:rPr lang="fr-FR" sz="1200" i="1" dirty="0"/>
                <a:t>al</a:t>
              </a:r>
              <a:r>
                <a:rPr lang="fr-FR" sz="1200" dirty="0"/>
                <a:t> </a:t>
              </a:r>
              <a:r>
                <a:rPr lang="fr-FR" sz="1200" dirty="0" smtClean="0"/>
                <a:t>(Uni Zaragoza</a:t>
              </a:r>
              <a:endParaRPr lang="fr-FR" sz="12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478" y="1644232"/>
              <a:ext cx="2133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088627" y="2363092"/>
            <a:ext cx="4755961" cy="454946"/>
            <a:chOff x="2612417" y="2406134"/>
            <a:chExt cx="4755961" cy="454946"/>
          </a:xfrm>
        </p:grpSpPr>
        <p:sp>
          <p:nvSpPr>
            <p:cNvPr id="12" name="TextBox 11"/>
            <p:cNvSpPr txBox="1"/>
            <p:nvPr/>
          </p:nvSpPr>
          <p:spPr>
            <a:xfrm>
              <a:off x="2686849" y="2493451"/>
              <a:ext cx="1520314" cy="36762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fr-FR" sz="1400" dirty="0" smtClean="0">
                  <a:cs typeface="Arial" panose="020B0604020202020204" pitchFamily="34" charset="0"/>
                </a:rPr>
                <a:t>Co K</a:t>
              </a:r>
              <a:r>
                <a:rPr lang="el-GR" sz="1400" dirty="0" smtClean="0">
                  <a:cs typeface="Arial" panose="020B0604020202020204" pitchFamily="34" charset="0"/>
                </a:rPr>
                <a:t>β</a:t>
              </a:r>
              <a:r>
                <a:rPr lang="fr-FR" sz="1400" dirty="0" smtClean="0">
                  <a:cs typeface="Arial" panose="020B0604020202020204" pitchFamily="34" charset="0"/>
                </a:rPr>
                <a:t> XES ID26@ESRF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1763" y="2493451"/>
              <a:ext cx="2126995" cy="36762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fr-FR" sz="1400" dirty="0" smtClean="0">
                  <a:cs typeface="Arial" panose="020B0604020202020204" pitchFamily="34" charset="0"/>
                </a:rPr>
                <a:t>Co XANES and EXAFS BM23@ESRF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612417" y="2406134"/>
              <a:ext cx="4755961" cy="45494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59540" y="2363092"/>
            <a:ext cx="166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 smtClean="0">
                <a:solidFill>
                  <a:schemeClr val="accent2">
                    <a:lumMod val="75000"/>
                  </a:schemeClr>
                </a:solidFill>
              </a:rPr>
              <a:t>Could</a:t>
            </a: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accent2">
                    <a:lumMod val="75000"/>
                  </a:schemeClr>
                </a:solidFill>
              </a:rPr>
              <a:t>performed</a:t>
            </a: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fr-FR" sz="1400" b="1" i="1" dirty="0" smtClean="0">
                <a:solidFill>
                  <a:schemeClr val="accent2">
                    <a:lumMod val="75000"/>
                  </a:schemeClr>
                </a:solidFill>
              </a:rPr>
              <a:t>CLAESS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48" y="3119405"/>
            <a:ext cx="3098504" cy="2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43" y="2933074"/>
            <a:ext cx="2075097" cy="1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69443" y="3381521"/>
            <a:ext cx="2084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Subias</a:t>
            </a:r>
            <a:r>
              <a:rPr lang="fr-FR" sz="1400" dirty="0" smtClean="0"/>
              <a:t> </a:t>
            </a:r>
            <a:r>
              <a:rPr lang="fr-FR" sz="1400" i="1" dirty="0" smtClean="0"/>
              <a:t>et </a:t>
            </a:r>
            <a:r>
              <a:rPr lang="fr-FR" sz="1400" i="1" dirty="0"/>
              <a:t>al</a:t>
            </a:r>
            <a:r>
              <a:rPr lang="fr-FR" sz="1400" dirty="0"/>
              <a:t> </a:t>
            </a:r>
            <a:r>
              <a:rPr lang="fr-FR" sz="1400" dirty="0" smtClean="0"/>
              <a:t>(Uni Zaragoza)</a:t>
            </a:r>
            <a:endParaRPr lang="fr-FR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39" y="3689297"/>
            <a:ext cx="1716794" cy="137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2692" y="2890805"/>
            <a:ext cx="1948375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400" dirty="0" smtClean="0">
                <a:cs typeface="Arial" panose="020B0604020202020204" pitchFamily="34" charset="0"/>
              </a:rPr>
              <a:t>T </a:t>
            </a:r>
            <a:r>
              <a:rPr lang="fr-FR" sz="1400" dirty="0" err="1" smtClean="0">
                <a:cs typeface="Arial" panose="020B0604020202020204" pitchFamily="34" charset="0"/>
              </a:rPr>
              <a:t>dependent</a:t>
            </a:r>
            <a:r>
              <a:rPr lang="fr-FR" sz="1400" dirty="0" smtClean="0">
                <a:cs typeface="Arial" panose="020B0604020202020204" pitchFamily="34" charset="0"/>
              </a:rPr>
              <a:t> PD on </a:t>
            </a:r>
            <a:r>
              <a:rPr lang="fr-FR" sz="1400" b="1" dirty="0" smtClean="0">
                <a:cs typeface="Arial" panose="020B0604020202020204" pitchFamily="34" charset="0"/>
              </a:rPr>
              <a:t>MSPD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5488" y="359146"/>
            <a:ext cx="391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 smtClean="0"/>
              <a:t>Strongly</a:t>
            </a:r>
            <a:r>
              <a:rPr lang="fr-FR" b="1" i="1" dirty="0" smtClean="0"/>
              <a:t> </a:t>
            </a:r>
            <a:r>
              <a:rPr lang="fr-FR" b="1" i="1" dirty="0" err="1" smtClean="0"/>
              <a:t>Correlated</a:t>
            </a:r>
            <a:r>
              <a:rPr lang="fr-FR" b="1" i="1" dirty="0" smtClean="0"/>
              <a:t> Electron case</a:t>
            </a:r>
            <a:endParaRPr lang="fr-FR" i="1" dirty="0"/>
          </a:p>
        </p:txBody>
      </p:sp>
      <p:sp>
        <p:nvSpPr>
          <p:cNvPr id="14" name="Rectangle 13"/>
          <p:cNvSpPr/>
          <p:nvPr/>
        </p:nvSpPr>
        <p:spPr>
          <a:xfrm>
            <a:off x="1021092" y="720355"/>
            <a:ext cx="7399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Inorganic chemistry community, neutron facility users </a:t>
            </a:r>
            <a:r>
              <a:rPr lang="en-US" sz="1050" dirty="0" smtClean="0"/>
              <a:t>:</a:t>
            </a:r>
            <a:r>
              <a:rPr lang="en-US" sz="1050" dirty="0"/>
              <a:t>	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	UK</a:t>
            </a:r>
            <a:r>
              <a:rPr lang="en-US" sz="1050" dirty="0"/>
              <a:t>, France, Germany, Italy, Spain, ….India !</a:t>
            </a:r>
            <a:br>
              <a:rPr lang="en-US" sz="1050" dirty="0"/>
            </a:br>
            <a:r>
              <a:rPr lang="en-US" sz="1050" dirty="0"/>
              <a:t>	Spain specificity : Partner of ILL, CRG beamline (powder diffraction)</a:t>
            </a:r>
          </a:p>
          <a:p>
            <a:r>
              <a:rPr lang="en-US" sz="1050" dirty="0"/>
              <a:t>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47567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3443483" y="2317318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398616"/>
          </a:xfrm>
        </p:spPr>
        <p:txBody>
          <a:bodyPr/>
          <a:lstStyle/>
          <a:p>
            <a:r>
              <a:rPr lang="en-US" dirty="0"/>
              <a:t>Correlation between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89" name="Oval 88"/>
          <p:cNvSpPr/>
          <p:nvPr/>
        </p:nvSpPr>
        <p:spPr>
          <a:xfrm>
            <a:off x="3199169" y="2872930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3SBAR</a:t>
            </a:r>
          </a:p>
        </p:txBody>
      </p:sp>
      <p:cxnSp>
        <p:nvCxnSpPr>
          <p:cNvPr id="43" name="Straight Connector 42"/>
          <p:cNvCxnSpPr>
            <a:stCxn id="64" idx="0"/>
            <a:endCxn id="70" idx="2"/>
          </p:cNvCxnSpPr>
          <p:nvPr/>
        </p:nvCxnSpPr>
        <p:spPr>
          <a:xfrm flipH="1" flipV="1">
            <a:off x="8378549" y="1254232"/>
            <a:ext cx="46320" cy="248723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141368" y="2985792"/>
            <a:ext cx="1543083" cy="55053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MSPD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2154491" y="2654576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CLAESS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816248" y="4620411"/>
            <a:ext cx="2627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Optimization </a:t>
            </a:r>
            <a:r>
              <a:rPr lang="en-US" sz="1400" dirty="0" smtClean="0"/>
              <a:t>conditions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5262346" y="4579311"/>
            <a:ext cx="2111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Off line / On line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84759" y="2162755"/>
            <a:ext cx="1452267" cy="3536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Beamlines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152" y="3825552"/>
            <a:ext cx="1234512" cy="4188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1686" y="831269"/>
            <a:ext cx="1049872" cy="42296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9162" y="3705225"/>
            <a:ext cx="7284908" cy="121565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6492" y="742950"/>
            <a:ext cx="7307578" cy="1344326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029200" y="1306226"/>
            <a:ext cx="1857376" cy="3858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7671112" y="583799"/>
            <a:ext cx="1302317" cy="3241753"/>
          </a:xfrm>
          <a:prstGeom prst="line">
            <a:avLst/>
          </a:prstGeom>
          <a:ln w="63500" cmpd="dbl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876309" y="3741471"/>
            <a:ext cx="1097120" cy="590647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6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Sample shipment</a:t>
            </a:r>
          </a:p>
        </p:txBody>
      </p:sp>
      <p:sp>
        <p:nvSpPr>
          <p:cNvPr id="65" name="Oval 64"/>
          <p:cNvSpPr/>
          <p:nvPr/>
        </p:nvSpPr>
        <p:spPr>
          <a:xfrm>
            <a:off x="1097582" y="2332808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NOTOS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7467857" y="4468237"/>
            <a:ext cx="1414874" cy="4188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@ALBA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71112" y="835381"/>
            <a:ext cx="1414874" cy="4188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48722" y="1280383"/>
            <a:ext cx="2177108" cy="4166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</a:p>
        </p:txBody>
      </p:sp>
      <p:sp>
        <p:nvSpPr>
          <p:cNvPr id="72" name="Oval 71"/>
          <p:cNvSpPr/>
          <p:nvPr/>
        </p:nvSpPr>
        <p:spPr>
          <a:xfrm>
            <a:off x="4440268" y="2873104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MIRAS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2590475" y="838274"/>
            <a:ext cx="2194628" cy="4159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to Database</a:t>
            </a:r>
            <a:endParaRPr lang="en-US" dirty="0"/>
          </a:p>
        </p:txBody>
      </p:sp>
      <p:cxnSp>
        <p:nvCxnSpPr>
          <p:cNvPr id="74" name="Straight Connector 73"/>
          <p:cNvCxnSpPr>
            <a:stCxn id="58" idx="3"/>
          </p:cNvCxnSpPr>
          <p:nvPr/>
        </p:nvCxnSpPr>
        <p:spPr>
          <a:xfrm flipV="1">
            <a:off x="7374070" y="1306226"/>
            <a:ext cx="1004479" cy="30068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374070" y="1306226"/>
            <a:ext cx="1004479" cy="1406494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597447" y="1299747"/>
            <a:ext cx="2187656" cy="39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visualization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180688" y="807625"/>
            <a:ext cx="1914234" cy="43715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BigMAP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ICDD,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materialsproject.org</a:t>
            </a:r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848887" y="3030704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TEM</a:t>
            </a:r>
          </a:p>
        </p:txBody>
      </p:sp>
      <p:sp>
        <p:nvSpPr>
          <p:cNvPr id="81" name="Oval 80"/>
          <p:cNvSpPr/>
          <p:nvPr/>
        </p:nvSpPr>
        <p:spPr>
          <a:xfrm>
            <a:off x="5983286" y="2408145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MISTRAL</a:t>
            </a:r>
            <a:endParaRPr lang="en-US" sz="1400" dirty="0"/>
          </a:p>
        </p:txBody>
      </p:sp>
      <p:sp>
        <p:nvSpPr>
          <p:cNvPr id="82" name="Oval 81"/>
          <p:cNvSpPr/>
          <p:nvPr/>
        </p:nvSpPr>
        <p:spPr>
          <a:xfrm>
            <a:off x="4825314" y="2272834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FAXTOR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99169" y="3895754"/>
            <a:ext cx="1981519" cy="6972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Sample/cell preparation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Pre treatment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296750" y="1721595"/>
            <a:ext cx="1258212" cy="32546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PCA,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10892" y="416199"/>
            <a:ext cx="3572153" cy="34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Essentially for Operando/In Situ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290010" y="3944303"/>
            <a:ext cx="1981519" cy="5942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Complementary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Characterization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300664" y="3925121"/>
            <a:ext cx="1707655" cy="5942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Situ/ Operando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experiments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4133" y="2712720"/>
            <a:ext cx="1492893" cy="57764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NCD-SWEET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295283" y="1721595"/>
            <a:ext cx="2185563" cy="32546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self consistent data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590475" y="1721595"/>
            <a:ext cx="2185563" cy="32546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Help in data collection </a:t>
            </a:r>
            <a:r>
              <a:rPr lang="fr-FR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fr-FR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82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15284</TotalTime>
  <Words>894</Words>
  <Application>Microsoft Office PowerPoint</Application>
  <PresentationFormat>On-screen Show (16:9)</PresentationFormat>
  <Paragraphs>324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Perspectives of CHEmical and MATerial Sciences (CHEMAT) at ALBA</vt:lpstr>
      <vt:lpstr>What’s about : organisation   </vt:lpstr>
      <vt:lpstr>What’s about : science and techniques   </vt:lpstr>
      <vt:lpstr>What’s about : science and techniques  </vt:lpstr>
      <vt:lpstr>Branding</vt:lpstr>
      <vt:lpstr>Multi techniques approach   </vt:lpstr>
      <vt:lpstr>Multi techniques approach </vt:lpstr>
      <vt:lpstr>Multi techniques approach  </vt:lpstr>
      <vt:lpstr>Correlation between tools</vt:lpstr>
      <vt:lpstr>SWOT</vt:lpstr>
      <vt:lpstr>Vision : ALBA II and instruments upgrade</vt:lpstr>
      <vt:lpstr>Vision : ALBA2 and instruments upgrade</vt:lpstr>
      <vt:lpstr>Vision : ALBA2 and instruments upgrade</vt:lpstr>
      <vt:lpstr>Vision : support/service upgrade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fafauth</cp:lastModifiedBy>
  <cp:revision>164</cp:revision>
  <dcterms:created xsi:type="dcterms:W3CDTF">2015-04-21T23:16:41Z</dcterms:created>
  <dcterms:modified xsi:type="dcterms:W3CDTF">2022-09-08T10:20:51Z</dcterms:modified>
</cp:coreProperties>
</file>