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60" r:id="rId3"/>
    <p:sldId id="866" r:id="rId4"/>
    <p:sldId id="867" r:id="rId5"/>
    <p:sldId id="871" r:id="rId6"/>
    <p:sldId id="343" r:id="rId7"/>
    <p:sldId id="872" r:id="rId8"/>
    <p:sldId id="346" r:id="rId9"/>
    <p:sldId id="868" r:id="rId10"/>
    <p:sldId id="878" r:id="rId11"/>
    <p:sldId id="837" r:id="rId12"/>
    <p:sldId id="278" r:id="rId13"/>
    <p:sldId id="284" r:id="rId14"/>
    <p:sldId id="282" r:id="rId15"/>
    <p:sldId id="841" r:id="rId16"/>
    <p:sldId id="273" r:id="rId17"/>
    <p:sldId id="874" r:id="rId18"/>
    <p:sldId id="870" r:id="rId19"/>
    <p:sldId id="854" r:id="rId20"/>
    <p:sldId id="855" r:id="rId21"/>
    <p:sldId id="857" r:id="rId22"/>
    <p:sldId id="258" r:id="rId23"/>
    <p:sldId id="869" r:id="rId24"/>
    <p:sldId id="850" r:id="rId25"/>
    <p:sldId id="852" r:id="rId26"/>
    <p:sldId id="858" r:id="rId27"/>
    <p:sldId id="859" r:id="rId28"/>
    <p:sldId id="860" r:id="rId29"/>
    <p:sldId id="861" r:id="rId30"/>
    <p:sldId id="863" r:id="rId31"/>
    <p:sldId id="862" r:id="rId32"/>
    <p:sldId id="876" r:id="rId33"/>
    <p:sldId id="875" r:id="rId34"/>
    <p:sldId id="844" r:id="rId35"/>
    <p:sldId id="879" r:id="rId36"/>
    <p:sldId id="873" r:id="rId37"/>
    <p:sldId id="840" r:id="rId38"/>
    <p:sldId id="274" r:id="rId39"/>
    <p:sldId id="281" r:id="rId40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DC3E6"/>
    <a:srgbClr val="F8F8F8"/>
    <a:srgbClr val="FBE5D6"/>
    <a:srgbClr val="122D4F"/>
    <a:srgbClr val="FF7C80"/>
    <a:srgbClr val="88A0B8"/>
    <a:srgbClr val="D6DCE5"/>
    <a:srgbClr val="FFFFFF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3128" autoAdjust="0"/>
  </p:normalViewPr>
  <p:slideViewPr>
    <p:cSldViewPr snapToGrid="0">
      <p:cViewPr varScale="1">
        <p:scale>
          <a:sx n="99" d="100"/>
          <a:sy n="99" d="100"/>
        </p:scale>
        <p:origin x="96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z\home\rboer\XALOC\Production\Output\XALOCUsag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z\home\rboer\XALOC\Production\Output\XALOCUsag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Disk size of academic proposals (GB)</a:t>
            </a:r>
          </a:p>
        </c:rich>
      </c:tx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23840769903762"/>
          <c:y val="5.1400554097404488E-2"/>
          <c:w val="0.87694685039370079"/>
          <c:h val="0.8557677165354330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Disk size of cbf images (GB)</c:v>
                </c:pt>
              </c:strCache>
            </c:strRef>
          </c:tx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Sheet1!$F$2:$F$9</c:f>
              <c:numCache>
                <c:formatCode>General</c:formatCode>
                <c:ptCount val="8"/>
                <c:pt idx="0">
                  <c:v>5346</c:v>
                </c:pt>
                <c:pt idx="1">
                  <c:v>13537</c:v>
                </c:pt>
                <c:pt idx="2">
                  <c:v>19768</c:v>
                </c:pt>
                <c:pt idx="3">
                  <c:v>18150</c:v>
                </c:pt>
                <c:pt idx="4">
                  <c:v>33455</c:v>
                </c:pt>
                <c:pt idx="5">
                  <c:v>40911</c:v>
                </c:pt>
                <c:pt idx="6">
                  <c:v>51404</c:v>
                </c:pt>
                <c:pt idx="7">
                  <c:v>39135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97-440D-84EC-6E437475EE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9977984"/>
        <c:axId val="166992064"/>
        <c:axId val="79994880"/>
      </c:bar3DChart>
      <c:catAx>
        <c:axId val="79977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6992064"/>
        <c:crosses val="autoZero"/>
        <c:auto val="1"/>
        <c:lblAlgn val="ctr"/>
        <c:lblOffset val="100"/>
        <c:noMultiLvlLbl val="0"/>
      </c:catAx>
      <c:valAx>
        <c:axId val="166992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9977984"/>
        <c:crosses val="autoZero"/>
        <c:crossBetween val="between"/>
      </c:valAx>
      <c:serAx>
        <c:axId val="79994880"/>
        <c:scaling>
          <c:orientation val="minMax"/>
        </c:scaling>
        <c:delete val="1"/>
        <c:axPos val="b"/>
        <c:majorTickMark val="out"/>
        <c:minorTickMark val="none"/>
        <c:tickLblPos val="nextTo"/>
        <c:crossAx val="166992064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Academic requests and allocation </a:t>
            </a:r>
          </a:p>
        </c:rich>
      </c:tx>
      <c:layout>
        <c:manualLayout>
          <c:xMode val="edge"/>
          <c:yMode val="edge"/>
          <c:x val="0.16060512121024245"/>
          <c:y val="3.2520325203252036E-2"/>
        </c:manualLayout>
      </c:layout>
      <c:overlay val="1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23840769903762"/>
          <c:y val="5.1400554097404488E-2"/>
          <c:w val="0.84322003499562559"/>
          <c:h val="0.8399184857990311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Allocated hours</c:v>
                </c:pt>
              </c:strCache>
            </c:strRef>
          </c:tx>
          <c:invertIfNegative val="0"/>
          <c:val>
            <c:numRef>
              <c:f>Sheet1!$E$2:$E$10</c:f>
              <c:numCache>
                <c:formatCode>General</c:formatCode>
                <c:ptCount val="9"/>
                <c:pt idx="0">
                  <c:v>1152</c:v>
                </c:pt>
                <c:pt idx="1">
                  <c:v>1968</c:v>
                </c:pt>
                <c:pt idx="2">
                  <c:v>2736</c:v>
                </c:pt>
                <c:pt idx="3">
                  <c:v>2640</c:v>
                </c:pt>
                <c:pt idx="4">
                  <c:v>2976</c:v>
                </c:pt>
                <c:pt idx="5">
                  <c:v>2856</c:v>
                </c:pt>
                <c:pt idx="6">
                  <c:v>2760</c:v>
                </c:pt>
                <c:pt idx="7">
                  <c:v>3048</c:v>
                </c:pt>
                <c:pt idx="8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41-46AA-9C35-896981731D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Requested hours</c:v>
                </c:pt>
              </c:strCache>
            </c:strRef>
          </c:tx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2632</c:v>
                </c:pt>
                <c:pt idx="1">
                  <c:v>1952</c:v>
                </c:pt>
                <c:pt idx="2">
                  <c:v>2936</c:v>
                </c:pt>
                <c:pt idx="3">
                  <c:v>2984</c:v>
                </c:pt>
                <c:pt idx="4">
                  <c:v>2680</c:v>
                </c:pt>
                <c:pt idx="5">
                  <c:v>3000</c:v>
                </c:pt>
                <c:pt idx="6">
                  <c:v>3792</c:v>
                </c:pt>
                <c:pt idx="7">
                  <c:v>4016</c:v>
                </c:pt>
                <c:pt idx="8">
                  <c:v>4080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41-46AA-9C35-896981731D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9998976"/>
        <c:axId val="167018496"/>
        <c:axId val="79995520"/>
      </c:bar3DChart>
      <c:catAx>
        <c:axId val="79998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7018496"/>
        <c:crosses val="autoZero"/>
        <c:auto val="1"/>
        <c:lblAlgn val="ctr"/>
        <c:lblOffset val="100"/>
        <c:noMultiLvlLbl val="0"/>
      </c:catAx>
      <c:valAx>
        <c:axId val="167018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9998976"/>
        <c:crosses val="autoZero"/>
        <c:crossBetween val="between"/>
      </c:valAx>
      <c:serAx>
        <c:axId val="79995520"/>
        <c:scaling>
          <c:orientation val="minMax"/>
        </c:scaling>
        <c:delete val="1"/>
        <c:axPos val="b"/>
        <c:majorTickMark val="out"/>
        <c:minorTickMark val="none"/>
        <c:tickLblPos val="nextTo"/>
        <c:crossAx val="167018496"/>
        <c:crosses val="autoZero"/>
      </c:serAx>
    </c:plotArea>
    <c:legend>
      <c:legendPos val="r"/>
      <c:layout>
        <c:manualLayout>
          <c:xMode val="edge"/>
          <c:yMode val="edge"/>
          <c:x val="3.5236220472440953E-2"/>
          <c:y val="0.76350503062117225"/>
          <c:w val="0.3236486556306446"/>
          <c:h val="0.1674343832020997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95C8A-C15C-4AA6-95E1-00EBA5A9A15A}" type="datetimeFigureOut">
              <a:rPr lang="es-ES" smtClean="0"/>
              <a:t>08/09/2022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813DD-DAAB-4354-8C0C-BEFED41B76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420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Lab-grown mouse mammary gland imaged by 3D confocal (Dr. Harris Univ.</a:t>
            </a:r>
            <a:r>
              <a:rPr lang="en-US" baseline="0" dirty="0"/>
              <a:t> </a:t>
            </a:r>
            <a:r>
              <a:rPr lang="en-US"/>
              <a:t>Cambridge</a:t>
            </a:r>
            <a:r>
              <a:rPr lang="en-US" baseline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7DBD3-E1E6-49E4-BCC9-E980EA8029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16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94AA71B3-DBCD-401F-988E-1B861FF2B1FB}" type="slidenum">
              <a:rPr lang="ca-ES" sz="1400" b="0" strike="noStrike" spc="-1" smtClean="0">
                <a:latin typeface="Times New Roman"/>
              </a:rPr>
              <a:t>18</a:t>
            </a:fld>
            <a:endParaRPr lang="ca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8077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7833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7554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159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554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688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5017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908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504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2477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Lab-grown mouse mammary gland imaged by 3D confocal (Dr. Harris Univ.</a:t>
            </a:r>
            <a:r>
              <a:rPr lang="en-US" baseline="0" dirty="0"/>
              <a:t> </a:t>
            </a:r>
            <a:r>
              <a:rPr lang="en-US"/>
              <a:t>Cambridge</a:t>
            </a:r>
            <a:r>
              <a:rPr lang="en-US" baseline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7DBD3-E1E6-49E4-BCC9-E980EA8029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39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5792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0175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330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7DBD3-E1E6-49E4-BCC9-E980EA8029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44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 </a:t>
            </a:r>
            <a:r>
              <a:rPr lang="es-ES_tradnl" dirty="0" err="1"/>
              <a:t>talk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correlative</a:t>
            </a:r>
            <a:r>
              <a:rPr lang="es-ES_tradnl" dirty="0"/>
              <a:t> </a:t>
            </a:r>
            <a:r>
              <a:rPr lang="es-ES_tradnl" dirty="0" err="1"/>
              <a:t>microscopies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come </a:t>
            </a:r>
            <a:r>
              <a:rPr lang="es-ES_tradnl" dirty="0" err="1"/>
              <a:t>later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1460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7DBD3-E1E6-49E4-BCC9-E980EA8029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84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7DBD3-E1E6-49E4-BCC9-E980EA8029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84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85C99-25CF-4C6D-B4DD-F1390F61FCBE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0606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85C99-25CF-4C6D-B4DD-F1390F61FCBE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2481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94AA71B3-DBCD-401F-988E-1B861FF2B1FB}" type="slidenum">
              <a:rPr lang="ca-ES" sz="1400" b="0" strike="noStrike" spc="-1" smtClean="0">
                <a:latin typeface="Times New Roman"/>
              </a:rPr>
              <a:t>15</a:t>
            </a:fld>
            <a:endParaRPr lang="ca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867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techniques propagation based X-ray phase-contrast and absorption-based imaging will be used on a daily basis. Future extensions including differential phase-contrast imaging can be also foreseen. Different acquisition protocols will be available, from time resolved projection imaging, to static and time resolved computed tomography.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308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techniques propagation based X-ray phase-contrast and absorption-based imaging will be used on a daily basis. Future extensions including differential phase-contrast imaging can be also foreseen. Different acquisition protocols will be available, from time resolved projection imaging, to static and time resolved computed tomography.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30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1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  <p:pic>
        <p:nvPicPr>
          <p:cNvPr id="6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" y="-314325"/>
            <a:ext cx="9140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50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0370-0E88-4734-9211-70F676DBAFB4}" type="datetime1">
              <a:rPr lang="es-ES" smtClean="0"/>
              <a:t>08/09/2022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83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0061" y="88788"/>
            <a:ext cx="1092994" cy="100012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273845"/>
            <a:ext cx="2126796" cy="435887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5"/>
            <a:ext cx="5800725" cy="4358879"/>
          </a:xfrm>
        </p:spPr>
        <p:txBody>
          <a:bodyPr vert="eaVert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0052-A604-434E-8C65-ABED4CF32048}" type="datetime1">
              <a:rPr lang="es-ES" smtClean="0"/>
              <a:t>08/09/2022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026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262121" y="132575"/>
            <a:ext cx="6619192" cy="9936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a-ES" sz="3991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28284" y="1175543"/>
            <a:ext cx="7885558" cy="36020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a-E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70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fld id="{F2651C96-19B1-40F4-9850-7FBA07D31737}" type="datetime1">
              <a:rPr lang="es-ES" smtClean="0"/>
              <a:t>08/09/2022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5963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680186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100263"/>
            <a:ext cx="7886700" cy="31480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49AB-34DF-466E-A580-3C81DFFCF737}" type="datetime1">
              <a:rPr lang="es-ES" smtClean="0"/>
              <a:t>08/09/2022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65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06275"/>
            <a:ext cx="3886200" cy="4042000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06275"/>
            <a:ext cx="3886200" cy="4042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AF5B-93B9-45F9-AD4F-ED228E0F92C0}" type="datetime1">
              <a:rPr lang="es-ES" smtClean="0"/>
              <a:t>08/09/2022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79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4" y="273846"/>
            <a:ext cx="7085409" cy="994172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88A0B8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33313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ctr">
            <a:normAutofit/>
          </a:bodyPr>
          <a:lstStyle>
            <a:lvl1pPr marL="0" indent="0">
              <a:buNone/>
              <a:defRPr lang="es-ES" sz="1600" b="0" kern="1200" dirty="0" smtClean="0">
                <a:solidFill>
                  <a:srgbClr val="88A0B8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33313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750E-4045-44B4-992E-4CB35650A328}" type="datetime1">
              <a:rPr lang="es-ES" smtClean="0"/>
              <a:t>08/09/2022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523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549A-7626-436A-AA77-7CA4F38E38D9}" type="datetime1">
              <a:rPr lang="es-ES" smtClean="0"/>
              <a:t>08/09/2022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142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56BF-FD26-450D-886A-2B66C992CF36}" type="datetime1">
              <a:rPr lang="es-ES" smtClean="0"/>
              <a:t>08/09/2022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526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70"/>
            <a:ext cx="2949178" cy="802481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452675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35403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E163-4F32-477B-AD24-AD11012ABBDF}" type="datetime1">
              <a:rPr lang="es-ES" smtClean="0"/>
              <a:t>08/09/2022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90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70"/>
            <a:ext cx="2949178" cy="802481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4402929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344346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EA93-E24C-48E1-AA36-EF8A615E41FF}" type="datetime1">
              <a:rPr lang="es-ES" smtClean="0"/>
              <a:t>08/09/2022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871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" y="0"/>
            <a:ext cx="9142208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75657"/>
            <a:ext cx="7886700" cy="3967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26923-C7E2-45C3-B29C-32230263B07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825" y="4878499"/>
            <a:ext cx="2057400" cy="174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EE9790-2C7A-4B60-9979-E950BD8F5A78}" type="datetime1">
              <a:rPr lang="es-ES" smtClean="0"/>
              <a:t>08/09/2022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825" y="4644286"/>
            <a:ext cx="3086100" cy="225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411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lang="en-US" sz="1800" b="0" kern="1200" dirty="0">
          <a:solidFill>
            <a:srgbClr val="323E4F"/>
          </a:solidFill>
          <a:latin typeface="Arial Black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emf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emf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11.emf"/><Relationship Id="rId7" Type="http://schemas.openxmlformats.org/officeDocument/2006/relationships/hyperlink" Target="https://doi.org/10.1101/2022.04.12.488086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1/2022.06.09.493773" TargetMode="External"/><Relationship Id="rId5" Type="http://schemas.openxmlformats.org/officeDocument/2006/relationships/image" Target="../media/image113.emf"/><Relationship Id="rId4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video" Target="../media/media1.avi"/><Relationship Id="rId16" Type="http://schemas.openxmlformats.org/officeDocument/2006/relationships/image" Target="../media/image24.png"/><Relationship Id="rId1" Type="http://schemas.microsoft.com/office/2007/relationships/media" Target="../media/media1.avi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microsoft.com/office/2007/relationships/hdphoto" Target="../media/hdphoto1.wdp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95797" y="2486754"/>
            <a:ext cx="8337839" cy="1244712"/>
          </a:xfrm>
        </p:spPr>
        <p:txBody>
          <a:bodyPr/>
          <a:lstStyle/>
          <a:p>
            <a:pPr algn="r"/>
            <a:r>
              <a:rPr lang="en-US" sz="2400" dirty="0"/>
              <a:t>Perspectives of Life Sciences at ALBA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0"/>
          </p:nvPr>
        </p:nvSpPr>
        <p:spPr>
          <a:xfrm>
            <a:off x="4045057" y="4130299"/>
            <a:ext cx="3214591" cy="658678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en-US" sz="1600"/>
              <a:t>Judith Juanhuix</a:t>
            </a:r>
          </a:p>
          <a:p>
            <a:pPr algn="r">
              <a:spcBef>
                <a:spcPts val="0"/>
              </a:spcBef>
            </a:pPr>
            <a:r>
              <a:rPr lang="es-ES" sz="1600"/>
              <a:t>on behalf of all Life Sciences staff</a:t>
            </a:r>
            <a:endParaRPr lang="en-US" sz="1600" dirty="0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1"/>
          </p:nvPr>
        </p:nvSpPr>
        <p:spPr>
          <a:xfrm>
            <a:off x="5002700" y="4874862"/>
            <a:ext cx="2256948" cy="353002"/>
          </a:xfrm>
        </p:spPr>
        <p:txBody>
          <a:bodyPr>
            <a:normAutofit/>
          </a:bodyPr>
          <a:lstStyle/>
          <a:p>
            <a:pPr algn="r"/>
            <a:r>
              <a:rPr lang="es-ES" sz="1600"/>
              <a:t>08.09.2022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063498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10</a:t>
            </a:fld>
            <a:endParaRPr lang="es-ES"/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EE2AAC3E-E636-4D2F-94AB-CC9885539B4B}"/>
              </a:ext>
            </a:extLst>
          </p:cNvPr>
          <p:cNvSpPr txBox="1">
            <a:spLocks/>
          </p:cNvSpPr>
          <p:nvPr/>
        </p:nvSpPr>
        <p:spPr>
          <a:xfrm>
            <a:off x="428625" y="133012"/>
            <a:ext cx="7270299" cy="378819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s-ES" dirty="0"/>
              <a:t>MISTRAL: 3D cryo SIM </a:t>
            </a:r>
            <a:r>
              <a:rPr lang="es-ES" dirty="0" err="1"/>
              <a:t>for</a:t>
            </a:r>
            <a:r>
              <a:rPr lang="es-ES" dirty="0"/>
              <a:t> CLXM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40EFEF-AE97-416C-AEAD-0BDB6CA01399}"/>
              </a:ext>
            </a:extLst>
          </p:cNvPr>
          <p:cNvSpPr/>
          <p:nvPr/>
        </p:nvSpPr>
        <p:spPr>
          <a:xfrm>
            <a:off x="5146276" y="2226468"/>
            <a:ext cx="35391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Identifying specific cellular structures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Follow processes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Evaluating cellular morphological changes </a:t>
            </a:r>
          </a:p>
        </p:txBody>
      </p:sp>
      <p:pic>
        <p:nvPicPr>
          <p:cNvPr id="21" name="Picture 1" descr="Z:\thesis\Main results paper\Correlation prepared.tif">
            <a:extLst>
              <a:ext uri="{FF2B5EF4-FFF2-40B4-BE49-F238E27FC236}">
                <a16:creationId xmlns:a16="http://schemas.microsoft.com/office/drawing/2014/main" id="{A0C1C5FC-1DE0-425C-A38F-D98B49E3C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47" y="1279669"/>
            <a:ext cx="2992962" cy="383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9">
            <a:extLst>
              <a:ext uri="{FF2B5EF4-FFF2-40B4-BE49-F238E27FC236}">
                <a16:creationId xmlns:a16="http://schemas.microsoft.com/office/drawing/2014/main" id="{246CBA8B-FD2D-45AE-9CD5-885C7A14250B}"/>
              </a:ext>
            </a:extLst>
          </p:cNvPr>
          <p:cNvSpPr txBox="1">
            <a:spLocks noChangeArrowheads="1"/>
          </p:cNvSpPr>
          <p:nvPr/>
        </p:nvSpPr>
        <p:spPr bwMode="auto">
          <a:xfrm rot="21416782">
            <a:off x="-14864" y="4257454"/>
            <a:ext cx="9364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100" dirty="0">
                <a:solidFill>
                  <a:srgbClr val="000099"/>
                </a:solidFill>
              </a:rPr>
              <a:t>NIH-3T3 </a:t>
            </a:r>
            <a:r>
              <a:rPr lang="es-ES" altLang="es-ES" sz="1100" dirty="0" err="1">
                <a:solidFill>
                  <a:srgbClr val="000099"/>
                </a:solidFill>
              </a:rPr>
              <a:t>cells</a:t>
            </a:r>
            <a:endParaRPr lang="es-ES" altLang="es-ES" sz="1100" dirty="0">
              <a:solidFill>
                <a:srgbClr val="00009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9E8307-E57C-4C26-8960-FF61F7F28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44" y="2864464"/>
            <a:ext cx="67358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1100" dirty="0">
                <a:solidFill>
                  <a:srgbClr val="000099"/>
                </a:solidFill>
              </a:rPr>
              <a:t>2D X-</a:t>
            </a:r>
            <a:r>
              <a:rPr lang="es-ES" altLang="es-ES" sz="1100" dirty="0" err="1">
                <a:solidFill>
                  <a:srgbClr val="000099"/>
                </a:solidFill>
              </a:rPr>
              <a:t>ray</a:t>
            </a:r>
            <a:endParaRPr lang="es-ES" altLang="es-ES" sz="1100" dirty="0">
              <a:solidFill>
                <a:srgbClr val="000099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1100" dirty="0">
                <a:solidFill>
                  <a:srgbClr val="000099"/>
                </a:solidFill>
              </a:rPr>
              <a:t>Mosaic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1100" dirty="0">
                <a:solidFill>
                  <a:srgbClr val="000099"/>
                </a:solidFill>
              </a:rPr>
              <a:t>&amp; SXT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6DA8C3C9-429F-4870-A8F7-947BE115C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43" y="1663874"/>
            <a:ext cx="67358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100" dirty="0">
                <a:solidFill>
                  <a:srgbClr val="000099"/>
                </a:solidFill>
              </a:rPr>
              <a:t>2D X-</a:t>
            </a:r>
            <a:r>
              <a:rPr lang="es-ES" altLang="es-ES" sz="1100" dirty="0" err="1">
                <a:solidFill>
                  <a:srgbClr val="000099"/>
                </a:solidFill>
              </a:rPr>
              <a:t>ray</a:t>
            </a:r>
            <a:endParaRPr lang="es-ES" altLang="es-ES" sz="1100" dirty="0">
              <a:solidFill>
                <a:srgbClr val="000099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1100" dirty="0" err="1">
                <a:solidFill>
                  <a:srgbClr val="000099"/>
                </a:solidFill>
              </a:rPr>
              <a:t>mosaic</a:t>
            </a:r>
            <a:endParaRPr lang="es-ES" altLang="es-ES" sz="1100" dirty="0">
              <a:solidFill>
                <a:srgbClr val="000099"/>
              </a:solidFill>
            </a:endParaRP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3C3810B6-86F1-45EB-813C-628BA15A9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201" y="4052467"/>
            <a:ext cx="73129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100" dirty="0" err="1">
                <a:solidFill>
                  <a:srgbClr val="000099"/>
                </a:solidFill>
              </a:rPr>
              <a:t>Primary</a:t>
            </a:r>
            <a:endParaRPr lang="es-ES" altLang="es-ES" sz="1100" dirty="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100" dirty="0" err="1">
                <a:solidFill>
                  <a:srgbClr val="000099"/>
                </a:solidFill>
              </a:rPr>
              <a:t>fibroblats</a:t>
            </a:r>
            <a:endParaRPr lang="es-ES" altLang="es-ES" sz="1100" dirty="0">
              <a:solidFill>
                <a:srgbClr val="000099"/>
              </a:solidFill>
            </a:endParaRP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99C9D257-00C1-405C-AA1B-8D0ED56E7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201" y="2902661"/>
            <a:ext cx="6270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100" dirty="0">
                <a:solidFill>
                  <a:srgbClr val="000099"/>
                </a:solidFill>
              </a:rPr>
              <a:t> 3D SIM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100" dirty="0">
                <a:solidFill>
                  <a:srgbClr val="000099"/>
                </a:solidFill>
              </a:rPr>
              <a:t>&amp; SXT</a:t>
            </a: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26B23A09-7861-4019-98F9-15CFBBAA3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493" y="1550297"/>
            <a:ext cx="7825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100" dirty="0">
                <a:solidFill>
                  <a:srgbClr val="000099"/>
                </a:solidFill>
              </a:rPr>
              <a:t>2D Mosaic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100" dirty="0">
                <a:solidFill>
                  <a:srgbClr val="000099"/>
                </a:solidFill>
              </a:rPr>
              <a:t>&amp; 2D SIM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E16101-E570-463E-9729-14AC1DB10F0E}"/>
              </a:ext>
            </a:extLst>
          </p:cNvPr>
          <p:cNvSpPr txBox="1"/>
          <p:nvPr/>
        </p:nvSpPr>
        <p:spPr>
          <a:xfrm>
            <a:off x="3922909" y="4722225"/>
            <a:ext cx="2015651" cy="31419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_tradnl" sz="1100" dirty="0">
                <a:latin typeface="Arial" panose="020B0604020202020204" pitchFamily="34" charset="0"/>
                <a:cs typeface="Arial" panose="020B0604020202020204" pitchFamily="34" charset="0"/>
              </a:rPr>
              <a:t>Groen </a:t>
            </a:r>
            <a:r>
              <a:rPr lang="es-ES_tradnl" sz="11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s-ES_tradnl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S_tradnl" sz="1100" dirty="0" err="1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es-ES_tradnl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_tradnl" sz="1100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es-ES_tradnl" sz="1100" dirty="0">
                <a:latin typeface="Arial" panose="020B0604020202020204" pitchFamily="34" charset="0"/>
                <a:cs typeface="Arial" panose="020B0604020202020204" pitchFamily="34" charset="0"/>
              </a:rPr>
              <a:t>. 2021</a:t>
            </a:r>
            <a:endParaRPr lang="es-E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Down Arrow 4">
            <a:extLst>
              <a:ext uri="{FF2B5EF4-FFF2-40B4-BE49-F238E27FC236}">
                <a16:creationId xmlns:a16="http://schemas.microsoft.com/office/drawing/2014/main" id="{8B02B40A-17B5-4B56-B67E-18C39BF55785}"/>
              </a:ext>
            </a:extLst>
          </p:cNvPr>
          <p:cNvSpPr/>
          <p:nvPr/>
        </p:nvSpPr>
        <p:spPr>
          <a:xfrm>
            <a:off x="6636020" y="3141697"/>
            <a:ext cx="317500" cy="412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DAF17F-99B4-46AC-9C49-8464A2CF3A93}"/>
              </a:ext>
            </a:extLst>
          </p:cNvPr>
          <p:cNvSpPr txBox="1"/>
          <p:nvPr/>
        </p:nvSpPr>
        <p:spPr>
          <a:xfrm>
            <a:off x="4930735" y="3588821"/>
            <a:ext cx="3895863" cy="57416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400" b="1" dirty="0"/>
              <a:t>Bridge between VLM and SR microscopies</a:t>
            </a:r>
          </a:p>
          <a:p>
            <a:pPr algn="ctr"/>
            <a:r>
              <a:rPr lang="en-US" sz="1400" b="1" dirty="0"/>
              <a:t>at research centers/hospitals and STX at MISTRAL</a:t>
            </a:r>
            <a:endParaRPr lang="en-US" sz="1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3FD4E8F-3E29-4284-97AA-E12FCE69E005}"/>
              </a:ext>
            </a:extLst>
          </p:cNvPr>
          <p:cNvSpPr/>
          <p:nvPr/>
        </p:nvSpPr>
        <p:spPr>
          <a:xfrm>
            <a:off x="5146276" y="961006"/>
            <a:ext cx="38958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Cryo 3D-SIM</a:t>
            </a:r>
            <a:r>
              <a:rPr lang="en-US" sz="1400" dirty="0"/>
              <a:t>: visible light 3D super-resolution microscope in cryo conditions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100nm resolution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 cryo 3D-SIM is correlated to cryo-SXT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02B50582-B4D1-4807-8287-0D1FCD287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798" y="4537595"/>
            <a:ext cx="2992962" cy="57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EF58F3-8BD1-4A26-9C0E-AD2935C21FF9}"/>
              </a:ext>
            </a:extLst>
          </p:cNvPr>
          <p:cNvSpPr/>
          <p:nvPr/>
        </p:nvSpPr>
        <p:spPr>
          <a:xfrm>
            <a:off x="800921" y="603120"/>
            <a:ext cx="42112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Determination of the intracellular fate of a designed protein-nanomaterial hybrid that shows great promise in mitigating myocardial fibrosis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816503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11</a:t>
            </a:fld>
            <a:endParaRPr lang="es-ES"/>
          </a:p>
        </p:txBody>
      </p:sp>
      <p:grpSp>
        <p:nvGrpSpPr>
          <p:cNvPr id="5" name="Group 1"/>
          <p:cNvGrpSpPr>
            <a:grpSpLocks noChangeAspect="1"/>
          </p:cNvGrpSpPr>
          <p:nvPr/>
        </p:nvGrpSpPr>
        <p:grpSpPr bwMode="auto">
          <a:xfrm>
            <a:off x="5320325" y="2016529"/>
            <a:ext cx="3319855" cy="3127721"/>
            <a:chOff x="1475656" y="153871"/>
            <a:chExt cx="7560840" cy="6299465"/>
          </a:xfrm>
        </p:grpSpPr>
        <p:pic>
          <p:nvPicPr>
            <p:cNvPr id="6" name="Picture 2" descr="C:\Users\javier\Documents\ERC-2019_Zurich\FullResolution_Figure_XRFCorr_v4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153871"/>
              <a:ext cx="7560840" cy="6299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3"/>
            <p:cNvSpPr txBox="1">
              <a:spLocks noChangeArrowheads="1"/>
            </p:cNvSpPr>
            <p:nvPr/>
          </p:nvSpPr>
          <p:spPr bwMode="auto">
            <a:xfrm>
              <a:off x="3459818" y="1551152"/>
              <a:ext cx="518691" cy="291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800" b="1" dirty="0"/>
                <a:t>5 µm</a:t>
              </a:r>
            </a:p>
          </p:txBody>
        </p:sp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3643061" y="4724405"/>
              <a:ext cx="518691" cy="291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800" b="1" dirty="0"/>
                <a:t>5 µm</a:t>
              </a:r>
            </a:p>
          </p:txBody>
        </p:sp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3827853" y="6102550"/>
              <a:ext cx="518691" cy="291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800" b="1" dirty="0">
                  <a:solidFill>
                    <a:schemeClr val="bg1"/>
                  </a:solidFill>
                </a:rPr>
                <a:t>1 µm</a:t>
              </a:r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8323134" y="6085362"/>
              <a:ext cx="518691" cy="291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800" b="1" dirty="0">
                  <a:solidFill>
                    <a:schemeClr val="bg1"/>
                  </a:solidFill>
                </a:rPr>
                <a:t>2 µm</a:t>
              </a:r>
            </a:p>
          </p:txBody>
        </p:sp>
      </p:grp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23623" y="4838999"/>
            <a:ext cx="216597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900" b="0" dirty="0">
                <a:latin typeface="Arial" panose="020B0604020202020204" pitchFamily="34" charset="0"/>
                <a:cs typeface="Arial" panose="020B0604020202020204" pitchFamily="34" charset="0"/>
              </a:rPr>
              <a:t>JJ Conesa </a:t>
            </a:r>
            <a:r>
              <a:rPr lang="en-US" altLang="es-ES" sz="900" b="0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altLang="es-ES" sz="900" b="0" dirty="0" err="1">
                <a:latin typeface="Arial" panose="020B0604020202020204" pitchFamily="34" charset="0"/>
                <a:cs typeface="Arial" panose="020B0604020202020204" pitchFamily="34" charset="0"/>
              </a:rPr>
              <a:t>Angew</a:t>
            </a:r>
            <a:r>
              <a:rPr lang="en-US" altLang="es-ES" sz="900" b="0" dirty="0">
                <a:latin typeface="Arial" panose="020B0604020202020204" pitchFamily="34" charset="0"/>
                <a:cs typeface="Arial" panose="020B0604020202020204" pitchFamily="34" charset="0"/>
              </a:rPr>
              <a:t>. Chem. (2020)</a:t>
            </a:r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16034" r="90025" b="64136"/>
          <a:stretch>
            <a:fillRect/>
          </a:stretch>
        </p:blipFill>
        <p:spPr bwMode="auto">
          <a:xfrm>
            <a:off x="2293676" y="4733405"/>
            <a:ext cx="301299" cy="3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r="4811"/>
          <a:stretch>
            <a:fillRect/>
          </a:stretch>
        </p:blipFill>
        <p:spPr bwMode="auto">
          <a:xfrm>
            <a:off x="3197257" y="4761474"/>
            <a:ext cx="588220" cy="32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2">
            <a:extLst>
              <a:ext uri="{FF2B5EF4-FFF2-40B4-BE49-F238E27FC236}">
                <a16:creationId xmlns:a16="http://schemas.microsoft.com/office/drawing/2014/main" id="{EE2AAC3E-E636-4D2F-94AB-CC9885539B4B}"/>
              </a:ext>
            </a:extLst>
          </p:cNvPr>
          <p:cNvSpPr txBox="1">
            <a:spLocks/>
          </p:cNvSpPr>
          <p:nvPr/>
        </p:nvSpPr>
        <p:spPr>
          <a:xfrm>
            <a:off x="428625" y="133012"/>
            <a:ext cx="7270299" cy="378819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s-ES" dirty="0"/>
              <a:t>MISTRAL: </a:t>
            </a:r>
            <a:r>
              <a:rPr lang="es-ES" dirty="0" err="1"/>
              <a:t>correlative</a:t>
            </a:r>
            <a:r>
              <a:rPr lang="es-ES" dirty="0"/>
              <a:t> SXT and 3D-XRF </a:t>
            </a:r>
            <a:r>
              <a:rPr lang="es-ES" dirty="0" err="1"/>
              <a:t>experiments</a:t>
            </a:r>
            <a:endParaRPr lang="es-E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FED3BC-DE96-43DB-B74A-5DF4C14C5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6" y="2065495"/>
            <a:ext cx="2599481" cy="259948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B40EFEF-AE97-416C-AEAD-0BDB6CA01399}"/>
              </a:ext>
            </a:extLst>
          </p:cNvPr>
          <p:cNvSpPr/>
          <p:nvPr/>
        </p:nvSpPr>
        <p:spPr>
          <a:xfrm>
            <a:off x="709931" y="625960"/>
            <a:ext cx="78447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Iridium half-sandwich complex</a:t>
            </a:r>
            <a:r>
              <a:rPr lang="en-US" sz="1200" dirty="0"/>
              <a:t> is a potent anticancer agent but very cytotoxic.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By using 3D cryo soft X-ray and fluorescence </a:t>
            </a:r>
            <a:r>
              <a:rPr lang="en-US" sz="1200" dirty="0" err="1"/>
              <a:t>tomographies</a:t>
            </a:r>
            <a:r>
              <a:rPr lang="en-US" sz="1200" dirty="0"/>
              <a:t> on </a:t>
            </a:r>
            <a:r>
              <a:rPr lang="en-US" sz="1200" b="1" dirty="0"/>
              <a:t>the same cryo-preserved cell</a:t>
            </a:r>
            <a:r>
              <a:rPr lang="en-US" sz="1200" dirty="0"/>
              <a:t>, it is unambiguously localized and quantified in the cell mitochondria.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Knowing the intracellular fate of the compound is mandatory to rationalize its potency and improve metallodrug design.</a:t>
            </a:r>
            <a:endParaRPr lang="es-ES" sz="1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F38B45-62A4-440A-B726-F4817C2A7452}"/>
              </a:ext>
            </a:extLst>
          </p:cNvPr>
          <p:cNvSpPr/>
          <p:nvPr/>
        </p:nvSpPr>
        <p:spPr>
          <a:xfrm>
            <a:off x="5218535" y="1465920"/>
            <a:ext cx="17508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/>
              <a:t>TXM </a:t>
            </a:r>
            <a:r>
              <a:rPr lang="es-ES" sz="1000" dirty="0" err="1"/>
              <a:t>image</a:t>
            </a:r>
            <a:r>
              <a:rPr lang="es-ES" sz="1000" dirty="0"/>
              <a:t> and </a:t>
            </a:r>
            <a:r>
              <a:rPr lang="es-ES" sz="1000" dirty="0" err="1"/>
              <a:t>epifluorescence</a:t>
            </a:r>
            <a:r>
              <a:rPr lang="es-ES" sz="1000" dirty="0"/>
              <a:t> </a:t>
            </a:r>
            <a:r>
              <a:rPr lang="es-ES" sz="1000" dirty="0" err="1"/>
              <a:t>from</a:t>
            </a:r>
            <a:r>
              <a:rPr lang="es-ES" sz="1000" dirty="0"/>
              <a:t> </a:t>
            </a:r>
          </a:p>
          <a:p>
            <a:r>
              <a:rPr lang="es-ES" sz="1000" dirty="0"/>
              <a:t>mitocondria (</a:t>
            </a:r>
            <a:r>
              <a:rPr lang="es-ES" sz="1000" dirty="0" err="1"/>
              <a:t>green</a:t>
            </a:r>
            <a:r>
              <a:rPr lang="es-ES" sz="1000" dirty="0"/>
              <a:t>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73FF71-03E3-44E7-8BE5-F4AF9394EAC7}"/>
              </a:ext>
            </a:extLst>
          </p:cNvPr>
          <p:cNvSpPr/>
          <p:nvPr/>
        </p:nvSpPr>
        <p:spPr>
          <a:xfrm>
            <a:off x="6588763" y="1606309"/>
            <a:ext cx="9647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/>
              <a:t>Ir</a:t>
            </a:r>
            <a:r>
              <a:rPr lang="en-US" sz="1000" dirty="0"/>
              <a:t> distribution from 2D XRF</a:t>
            </a:r>
            <a:endParaRPr lang="es-ES" sz="10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F5A798E-AED3-4A9F-9F75-34CE88E8422F}"/>
              </a:ext>
            </a:extLst>
          </p:cNvPr>
          <p:cNvSpPr/>
          <p:nvPr/>
        </p:nvSpPr>
        <p:spPr>
          <a:xfrm>
            <a:off x="8033203" y="1771275"/>
            <a:ext cx="6127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/>
              <a:t>a+b</a:t>
            </a:r>
            <a:endParaRPr lang="es-ES" sz="1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1F651B-0E95-4C1D-BF01-9EDDA317B211}"/>
              </a:ext>
            </a:extLst>
          </p:cNvPr>
          <p:cNvSpPr/>
          <p:nvPr/>
        </p:nvSpPr>
        <p:spPr>
          <a:xfrm>
            <a:off x="3803419" y="2847342"/>
            <a:ext cx="1537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In selected area, overlap of two reconstructed slices from the cryo-SXT and the XRF tomography</a:t>
            </a:r>
            <a:endParaRPr lang="es-ES" sz="1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689105-7665-480B-A093-275EAE136E07}"/>
              </a:ext>
            </a:extLst>
          </p:cNvPr>
          <p:cNvSpPr/>
          <p:nvPr/>
        </p:nvSpPr>
        <p:spPr>
          <a:xfrm>
            <a:off x="4099449" y="4430598"/>
            <a:ext cx="122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slices across the mitochondria from the cryo-SXT and the XRF</a:t>
            </a:r>
            <a:endParaRPr lang="es-ES" sz="24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B83D101-76C4-44C5-93B4-87060DDE6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35" y="4778410"/>
            <a:ext cx="569093" cy="31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33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581A2-D4E0-4F05-A787-E3937384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6340" y="4868447"/>
            <a:ext cx="327660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t>12</a:t>
            </a:fld>
            <a:endParaRPr lang="es-E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2822E5-4475-48D3-842C-954F0E9FE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599" y="190690"/>
            <a:ext cx="6914301" cy="33827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MIRAS beamline: </a:t>
            </a:r>
            <a:r>
              <a:rPr lang="en-US" dirty="0" err="1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dirty="0" err="1">
                <a:solidFill>
                  <a:schemeClr val="tx1"/>
                </a:solidFill>
              </a:rPr>
              <a:t>FTIR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5B2C4ABE-71C7-4957-B19B-5EA3AA068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985" y="928012"/>
            <a:ext cx="13856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s-ES" altLang="es-ES" sz="1350">
                <a:latin typeface="Arial" panose="020B0604020202020204" pitchFamily="34" charset="0"/>
              </a:rPr>
            </a:br>
            <a:endParaRPr lang="es-ES" altLang="es-ES" sz="1350"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42F0B0-F5FC-4B24-8ECC-2BA69EB822AD}"/>
              </a:ext>
            </a:extLst>
          </p:cNvPr>
          <p:cNvSpPr/>
          <p:nvPr/>
        </p:nvSpPr>
        <p:spPr>
          <a:xfrm>
            <a:off x="4974515" y="3887611"/>
            <a:ext cx="10204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latin typeface="Arial Black" panose="020B0A04020102020204" pitchFamily="34" charset="0"/>
              </a:rPr>
              <a:t>Detectors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3E6AB4-20CD-429E-AA88-DBA4A26D4EDA}"/>
              </a:ext>
            </a:extLst>
          </p:cNvPr>
          <p:cNvSpPr/>
          <p:nvPr/>
        </p:nvSpPr>
        <p:spPr>
          <a:xfrm>
            <a:off x="4696556" y="4140117"/>
            <a:ext cx="361770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000000"/>
                </a:solidFill>
                <a:cs typeface="Arial" panose="020B0604020202020204" pitchFamily="34" charset="0"/>
              </a:rPr>
              <a:t>50 µm HgCdTe (MCT) detector (10000-600 cm</a:t>
            </a:r>
            <a:r>
              <a:rPr lang="en-GB" sz="1000" baseline="30000" dirty="0">
                <a:solidFill>
                  <a:srgbClr val="000000"/>
                </a:solidFill>
                <a:cs typeface="Arial" panose="020B0604020202020204" pitchFamily="34" charset="0"/>
              </a:rPr>
              <a:t>-1</a:t>
            </a:r>
            <a:r>
              <a:rPr lang="en-GB" sz="10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000000"/>
                </a:solidFill>
                <a:cs typeface="Arial" panose="020B0604020202020204" pitchFamily="34" charset="0"/>
              </a:rPr>
              <a:t>250 µm HgCdTe (MCT) detector (12000-550 cm</a:t>
            </a:r>
            <a:r>
              <a:rPr lang="en-GB" sz="1000" baseline="30000" dirty="0">
                <a:solidFill>
                  <a:srgbClr val="000000"/>
                </a:solidFill>
                <a:cs typeface="Arial" panose="020B0604020202020204" pitchFamily="34" charset="0"/>
              </a:rPr>
              <a:t>-1</a:t>
            </a:r>
            <a:r>
              <a:rPr lang="en-GB" sz="10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000" dirty="0">
                <a:cs typeface="Arial" panose="020B0604020202020204" pitchFamily="34" charset="0"/>
              </a:rPr>
              <a:t>64x64 Focal Plane Array (FPA) detector (4000 – 900 cm</a:t>
            </a:r>
            <a:r>
              <a:rPr lang="en-GB" sz="1000" baseline="30000" dirty="0">
                <a:cs typeface="Arial" panose="020B0604020202020204" pitchFamily="34" charset="0"/>
              </a:rPr>
              <a:t>-1</a:t>
            </a:r>
            <a:r>
              <a:rPr lang="en-GB" sz="1000" dirty="0">
                <a:cs typeface="Arial" panose="020B0604020202020204" pitchFamily="34" charset="0"/>
              </a:rPr>
              <a:t>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000" dirty="0">
                <a:cs typeface="Arial" panose="020B0604020202020204" pitchFamily="34" charset="0"/>
              </a:rPr>
              <a:t>TE Cooled </a:t>
            </a:r>
            <a:r>
              <a:rPr lang="en-GB" sz="1000" dirty="0" err="1">
                <a:cs typeface="Arial" panose="020B0604020202020204" pitchFamily="34" charset="0"/>
              </a:rPr>
              <a:t>DLaTGS</a:t>
            </a:r>
            <a:r>
              <a:rPr lang="en-GB" sz="1000" dirty="0">
                <a:cs typeface="Arial" panose="020B0604020202020204" pitchFamily="34" charset="0"/>
              </a:rPr>
              <a:t> detector (12000-350 cm</a:t>
            </a:r>
            <a:r>
              <a:rPr lang="en-GB" sz="1000" baseline="30000" dirty="0">
                <a:cs typeface="Arial" panose="020B0604020202020204" pitchFamily="34" charset="0"/>
              </a:rPr>
              <a:t>-1</a:t>
            </a:r>
            <a:r>
              <a:rPr lang="en-GB" sz="1000" dirty="0">
                <a:cs typeface="Arial" panose="020B0604020202020204" pitchFamily="34" charset="0"/>
              </a:rPr>
              <a:t>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000" dirty="0">
                <a:cs typeface="Arial" panose="020B0604020202020204" pitchFamily="34" charset="0"/>
              </a:rPr>
              <a:t>4.2 K Bolometer detector for Far-Infrared (10 – 660 cm-1)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E628CA-5E8A-4C4A-931C-1035DC870B8C}"/>
              </a:ext>
            </a:extLst>
          </p:cNvPr>
          <p:cNvSpPr txBox="1"/>
          <p:nvPr/>
        </p:nvSpPr>
        <p:spPr>
          <a:xfrm>
            <a:off x="786672" y="4047909"/>
            <a:ext cx="3172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Chemical and biochemical composition.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Resolution up to 3x3 µm².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Photon energy range :  ~ 1.2 µm to 100 µm.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08667" y="1236277"/>
            <a:ext cx="5537120" cy="2525081"/>
            <a:chOff x="511005" y="1024503"/>
            <a:chExt cx="6852451" cy="30186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785F68-78E2-4B5D-A2C9-18852FBC1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05" y="1024503"/>
              <a:ext cx="5368955" cy="301866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036759-3EBB-4FA2-B8CB-4791F6C6EE5B}"/>
                </a:ext>
              </a:extLst>
            </p:cNvPr>
            <p:cNvSpPr txBox="1"/>
            <p:nvPr/>
          </p:nvSpPr>
          <p:spPr>
            <a:xfrm rot="21365681">
              <a:off x="3382828" y="2980729"/>
              <a:ext cx="1172454" cy="386335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9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1000" b="1">
                  <a:solidFill>
                    <a:prstClr val="black"/>
                  </a:solidFill>
                  <a:latin typeface="Arial Black" panose="020B0A04020102020204" pitchFamily="34" charset="0"/>
                </a:defRPr>
              </a:lvl1pPr>
            </a:lstStyle>
            <a:p>
              <a:r>
                <a:rPr lang="en-US" sz="750" dirty="0"/>
                <a:t>Vertex 70 Spectrometer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57ECD7-3055-43B4-9BF1-11A286BE9E1A}"/>
                </a:ext>
              </a:extLst>
            </p:cNvPr>
            <p:cNvSpPr txBox="1"/>
            <p:nvPr/>
          </p:nvSpPr>
          <p:spPr>
            <a:xfrm rot="21292239">
              <a:off x="1924392" y="3104369"/>
              <a:ext cx="1313421" cy="430887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9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1000" b="1">
                  <a:solidFill>
                    <a:prstClr val="black"/>
                  </a:solidFill>
                  <a:latin typeface="Arial Black" panose="020B0A04020102020204" pitchFamily="34" charset="0"/>
                </a:defRPr>
              </a:lvl1pPr>
            </a:lstStyle>
            <a:p>
              <a:r>
                <a:rPr lang="en-US" sz="750" dirty="0"/>
                <a:t>Hyperion 3000 Microscope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317BF2-0470-4B7F-94EF-044214334AD2}"/>
                </a:ext>
              </a:extLst>
            </p:cNvPr>
            <p:cNvSpPr txBox="1"/>
            <p:nvPr/>
          </p:nvSpPr>
          <p:spPr>
            <a:xfrm>
              <a:off x="1151288" y="2350722"/>
              <a:ext cx="760603" cy="27699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9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1000" b="1">
                  <a:solidFill>
                    <a:prstClr val="black"/>
                  </a:solidFill>
                  <a:latin typeface="Arial Black" panose="020B0A04020102020204" pitchFamily="34" charset="0"/>
                </a:defRPr>
              </a:lvl1pPr>
            </a:lstStyle>
            <a:p>
              <a:r>
                <a:rPr lang="en-US" sz="750" dirty="0"/>
                <a:t>Sample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5B59F72-33E6-4EE2-92FA-F8F47D555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88712" y="2419302"/>
              <a:ext cx="492154" cy="17764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2236126-BA82-4AEC-887F-DD572332D0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4035" y="1860943"/>
              <a:ext cx="188752" cy="25431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07D430-F33A-407A-BA19-CE0F1C14BD0B}"/>
                </a:ext>
              </a:extLst>
            </p:cNvPr>
            <p:cNvSpPr txBox="1"/>
            <p:nvPr/>
          </p:nvSpPr>
          <p:spPr>
            <a:xfrm>
              <a:off x="4502210" y="1517228"/>
              <a:ext cx="1377750" cy="386335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9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1000" b="1">
                  <a:solidFill>
                    <a:prstClr val="black"/>
                  </a:solidFill>
                  <a:latin typeface="Arial Black" panose="020B0A04020102020204" pitchFamily="34" charset="0"/>
                </a:defRPr>
              </a:lvl1pPr>
            </a:lstStyle>
            <a:p>
              <a:r>
                <a:rPr lang="fr-FR" sz="750" dirty="0"/>
                <a:t>Entrance of the synchrotron light</a:t>
              </a:r>
              <a:endParaRPr lang="en-US" sz="75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D7D9ED-C1BC-4499-A85F-93F3F64E5179}"/>
                </a:ext>
              </a:extLst>
            </p:cNvPr>
            <p:cNvSpPr txBox="1"/>
            <p:nvPr/>
          </p:nvSpPr>
          <p:spPr>
            <a:xfrm rot="21367774">
              <a:off x="4536586" y="2653331"/>
              <a:ext cx="1194898" cy="24835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9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1000" b="1">
                  <a:solidFill>
                    <a:prstClr val="black"/>
                  </a:solidFill>
                  <a:latin typeface="Arial Black" panose="020B0A04020102020204" pitchFamily="34" charset="0"/>
                </a:defRPr>
              </a:lvl1pPr>
            </a:lstStyle>
            <a:p>
              <a:r>
                <a:rPr lang="en-US" sz="750" dirty="0"/>
                <a:t>Matching Unit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79B80E2-79FC-46BF-9EA1-81D752AA84B6}"/>
                </a:ext>
              </a:extLst>
            </p:cNvPr>
            <p:cNvSpPr txBox="1"/>
            <p:nvPr/>
          </p:nvSpPr>
          <p:spPr>
            <a:xfrm>
              <a:off x="2517239" y="1090524"/>
              <a:ext cx="902999" cy="386335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9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1000" b="1">
                  <a:solidFill>
                    <a:prstClr val="black"/>
                  </a:solidFill>
                  <a:latin typeface="Arial Black" panose="020B0A04020102020204" pitchFamily="34" charset="0"/>
                </a:defRPr>
              </a:lvl1pPr>
            </a:lstStyle>
            <a:p>
              <a:r>
                <a:rPr lang="en-US" sz="750" dirty="0"/>
                <a:t>FPA detector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CCACE05-0384-4BA2-ABCF-73FFE57A7402}"/>
                </a:ext>
              </a:extLst>
            </p:cNvPr>
            <p:cNvSpPr txBox="1"/>
            <p:nvPr/>
          </p:nvSpPr>
          <p:spPr>
            <a:xfrm>
              <a:off x="1487304" y="1072292"/>
              <a:ext cx="914497" cy="430887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9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" b="1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MCT detector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43F44B-B92B-4C66-9F0D-74A39E5B691F}"/>
                </a:ext>
              </a:extLst>
            </p:cNvPr>
            <p:cNvGrpSpPr/>
            <p:nvPr/>
          </p:nvGrpSpPr>
          <p:grpSpPr>
            <a:xfrm>
              <a:off x="6050035" y="2283906"/>
              <a:ext cx="1313421" cy="1759266"/>
              <a:chOff x="9536413" y="4236767"/>
              <a:chExt cx="1313421" cy="1759266"/>
            </a:xfrm>
          </p:grpSpPr>
          <p:pic>
            <p:nvPicPr>
              <p:cNvPr id="29" name="Picture 2" descr="Z:\MIRAS\2019\New equipments\Bolometer\Instruction to use the BOLOMETER\Images\IMG_20190604_113019343.jpg">
                <a:extLst>
                  <a:ext uri="{FF2B5EF4-FFF2-40B4-BE49-F238E27FC236}">
                    <a16:creationId xmlns:a16="http://schemas.microsoft.com/office/drawing/2014/main" id="{A5A5035F-2AE1-4C67-BB12-89AA023AEE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1066" y="4236767"/>
                <a:ext cx="1184116" cy="17592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0077788-5A8E-4F95-9582-A5DCA622C4BF}"/>
                  </a:ext>
                </a:extLst>
              </p:cNvPr>
              <p:cNvSpPr txBox="1"/>
              <p:nvPr/>
            </p:nvSpPr>
            <p:spPr>
              <a:xfrm>
                <a:off x="9536413" y="5719034"/>
                <a:ext cx="1313421" cy="27699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59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algn="ctr">
                  <a:defRPr sz="1000" b="1">
                    <a:solidFill>
                      <a:prstClr val="black"/>
                    </a:solidFill>
                    <a:latin typeface="Arial Black" panose="020B0A04020102020204" pitchFamily="34" charset="0"/>
                  </a:defRPr>
                </a:lvl1pPr>
              </a:lstStyle>
              <a:p>
                <a:r>
                  <a:rPr lang="en-US" sz="750" dirty="0"/>
                  <a:t>Bolometer</a:t>
                </a: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81EEF00-0CEC-4231-B43E-DC746EB98D6D}"/>
                </a:ext>
              </a:extLst>
            </p:cNvPr>
            <p:cNvSpPr/>
            <p:nvPr/>
          </p:nvSpPr>
          <p:spPr>
            <a:xfrm>
              <a:off x="2795588" y="1831864"/>
              <a:ext cx="902999" cy="27699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9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50" b="1" dirty="0" err="1">
                  <a:solidFill>
                    <a:prstClr val="black"/>
                  </a:solidFill>
                  <a:latin typeface="Arial Black" panose="020B0A04020102020204" pitchFamily="34" charset="0"/>
                </a:rPr>
                <a:t>DLaTGS</a:t>
              </a:r>
              <a:endParaRPr lang="es-ES" sz="75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841651" y="540799"/>
            <a:ext cx="61073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cs typeface="Arial" panose="020B0604020202020204" pitchFamily="34" charset="0"/>
              </a:rPr>
              <a:t>Microscopy Beamline (imaging &amp; spectroscopy).</a:t>
            </a:r>
          </a:p>
          <a:p>
            <a:pPr>
              <a:defRPr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For material sciences, biosciences, cultural heritage, food, environment.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201819" y="1037304"/>
            <a:ext cx="1296805" cy="248762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148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C1A8E-6BBE-4856-ACF3-BDFEDDFD4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4869657"/>
            <a:ext cx="303278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t>13</a:t>
            </a:fld>
            <a:endParaRPr lang="es-E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C08466-2EFE-406D-BB02-47AA26031D08}"/>
              </a:ext>
            </a:extLst>
          </p:cNvPr>
          <p:cNvSpPr txBox="1"/>
          <p:nvPr/>
        </p:nvSpPr>
        <p:spPr>
          <a:xfrm>
            <a:off x="408261" y="968649"/>
            <a:ext cx="1769318" cy="2972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>
            <a:defPPr>
              <a:defRPr lang="es-ES"/>
            </a:defPPr>
            <a:lvl1pPr marL="285750" indent="-285750">
              <a:buFont typeface="Wingdings" panose="05000000000000000000" pitchFamily="2" charset="2"/>
              <a:buChar char="Ø"/>
              <a:defRPr sz="1600" b="1"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US" sz="1400" b="0" dirty="0">
                <a:latin typeface="+mn-lt"/>
              </a:rPr>
              <a:t>IR Spectra </a:t>
            </a:r>
            <a:endParaRPr lang="es-ES" sz="1400" b="0" dirty="0"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C11779-8B12-444E-BDFB-E471491FFDEF}"/>
              </a:ext>
            </a:extLst>
          </p:cNvPr>
          <p:cNvSpPr txBox="1"/>
          <p:nvPr/>
        </p:nvSpPr>
        <p:spPr>
          <a:xfrm>
            <a:off x="6146802" y="968649"/>
            <a:ext cx="2735008" cy="417064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Statistical analysis PCA, HCA, etc..</a:t>
            </a:r>
            <a:endParaRPr lang="es-ES" sz="1400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0"/>
          <a:stretch/>
        </p:blipFill>
        <p:spPr>
          <a:xfrm>
            <a:off x="6248322" y="1459089"/>
            <a:ext cx="1964625" cy="1582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5"/>
          <a:stretch/>
        </p:blipFill>
        <p:spPr>
          <a:xfrm>
            <a:off x="6217975" y="2987534"/>
            <a:ext cx="2025320" cy="14339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70204" y="1633667"/>
            <a:ext cx="385438" cy="21856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825" dirty="0">
                <a:latin typeface="Arial" panose="020B0604020202020204" pitchFamily="34" charset="0"/>
                <a:cs typeface="Arial" panose="020B0604020202020204" pitchFamily="34" charset="0"/>
              </a:rPr>
              <a:t>PCA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857352" y="3033758"/>
            <a:ext cx="845614" cy="21856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825" dirty="0">
                <a:latin typeface="Arial" panose="020B0604020202020204" pitchFamily="34" charset="0"/>
                <a:cs typeface="Arial" panose="020B0604020202020204" pitchFamily="34" charset="0"/>
              </a:rPr>
              <a:t>Loadings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25B2EFC-E3DE-4A98-BA8F-1EBDEEA618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351" r="4790"/>
          <a:stretch/>
        </p:blipFill>
        <p:spPr>
          <a:xfrm>
            <a:off x="5698349" y="1664346"/>
            <a:ext cx="203555" cy="24623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FF278D-9593-477F-A90F-A1D93BDD395F}"/>
              </a:ext>
            </a:extLst>
          </p:cNvPr>
          <p:cNvSpPr txBox="1"/>
          <p:nvPr/>
        </p:nvSpPr>
        <p:spPr>
          <a:xfrm>
            <a:off x="3377441" y="968855"/>
            <a:ext cx="2097542" cy="275671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IR Chemical imaging </a:t>
            </a:r>
            <a:endParaRPr lang="es-ES" sz="1400" dirty="0"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F031C3A-05E0-4D39-97BE-DB7FA999F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7" t="891" r="21721" b="1694"/>
          <a:stretch>
            <a:fillRect/>
          </a:stretch>
        </p:blipFill>
        <p:spPr bwMode="auto">
          <a:xfrm>
            <a:off x="3561020" y="1700955"/>
            <a:ext cx="2137328" cy="24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5665954" y="1490514"/>
            <a:ext cx="641711" cy="21856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73794" y="4141734"/>
            <a:ext cx="372503" cy="21856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4" y="1554996"/>
            <a:ext cx="3318050" cy="232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7" name="Rectangle 196"/>
          <p:cNvSpPr>
            <a:spLocks noChangeArrowheads="1"/>
          </p:cNvSpPr>
          <p:nvPr/>
        </p:nvSpPr>
        <p:spPr bwMode="auto">
          <a:xfrm>
            <a:off x="332081" y="1679368"/>
            <a:ext cx="1066068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SR-FTIR spectrum of a biological sample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1001805" y="2938183"/>
            <a:ext cx="235324" cy="60511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8" name="Picture 20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77" b="30090"/>
          <a:stretch/>
        </p:blipFill>
        <p:spPr>
          <a:xfrm>
            <a:off x="3464996" y="1689850"/>
            <a:ext cx="2425790" cy="2436830"/>
          </a:xfrm>
          <a:prstGeom prst="rect">
            <a:avLst/>
          </a:prstGeom>
        </p:spPr>
      </p:pic>
      <p:cxnSp>
        <p:nvCxnSpPr>
          <p:cNvPr id="209" name="Line 6">
            <a:extLst>
              <a:ext uri="{FF2B5EF4-FFF2-40B4-BE49-F238E27FC236}">
                <a16:creationId xmlns:a16="http://schemas.microsoft.com/office/drawing/2014/main" id="{FE3684B2-E257-42D3-B3C9-8BA9F79485B9}"/>
              </a:ext>
            </a:extLst>
          </p:cNvPr>
          <p:cNvCxnSpPr/>
          <p:nvPr/>
        </p:nvCxnSpPr>
        <p:spPr bwMode="auto">
          <a:xfrm flipV="1">
            <a:off x="4166775" y="2526362"/>
            <a:ext cx="439169" cy="4708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0" name="Line 7">
            <a:extLst>
              <a:ext uri="{FF2B5EF4-FFF2-40B4-BE49-F238E27FC236}">
                <a16:creationId xmlns:a16="http://schemas.microsoft.com/office/drawing/2014/main" id="{03D30094-0746-4212-B8D0-049A190AE4EA}"/>
              </a:ext>
            </a:extLst>
          </p:cNvPr>
          <p:cNvCxnSpPr/>
          <p:nvPr/>
        </p:nvCxnSpPr>
        <p:spPr bwMode="auto">
          <a:xfrm flipV="1">
            <a:off x="4166776" y="2277104"/>
            <a:ext cx="1098739" cy="72014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1" name="Line 9">
            <a:extLst>
              <a:ext uri="{FF2B5EF4-FFF2-40B4-BE49-F238E27FC236}">
                <a16:creationId xmlns:a16="http://schemas.microsoft.com/office/drawing/2014/main" id="{1FD088F2-39FE-4F4F-B377-7E8C53F426DA}"/>
              </a:ext>
            </a:extLst>
          </p:cNvPr>
          <p:cNvCxnSpPr/>
          <p:nvPr/>
        </p:nvCxnSpPr>
        <p:spPr bwMode="auto">
          <a:xfrm>
            <a:off x="4426212" y="2032083"/>
            <a:ext cx="597256" cy="31946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3" name="Text Box 11">
            <a:extLst>
              <a:ext uri="{FF2B5EF4-FFF2-40B4-BE49-F238E27FC236}">
                <a16:creationId xmlns:a16="http://schemas.microsoft.com/office/drawing/2014/main" id="{9E852979-BF2C-4B4D-AFAD-5897CF0AA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153" y="2997250"/>
            <a:ext cx="970973" cy="29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  <a:ea typeface="Times New Roman"/>
                <a:cs typeface="Arial" panose="020B0604020202020204" pitchFamily="34" charset="0"/>
              </a:rPr>
              <a:t>Low absorbance regions</a:t>
            </a:r>
            <a:endParaRPr lang="en-US" sz="1000" dirty="0">
              <a:solidFill>
                <a:schemeClr val="bg1"/>
              </a:solidFill>
              <a:ea typeface="Times New Roman"/>
              <a:cs typeface="Arial" panose="020B0604020202020204" pitchFamily="34" charset="0"/>
            </a:endParaRPr>
          </a:p>
          <a:p>
            <a:pPr algn="ctr"/>
            <a:r>
              <a:rPr lang="fr-FR" sz="1000" b="1" dirty="0">
                <a:solidFill>
                  <a:schemeClr val="bg1"/>
                </a:solidFill>
                <a:ea typeface="Times New Roman"/>
                <a:cs typeface="Arial" panose="020B0604020202020204" pitchFamily="34" charset="0"/>
              </a:rPr>
              <a:t> </a:t>
            </a:r>
            <a:endParaRPr lang="en-US" sz="1000" dirty="0">
              <a:solidFill>
                <a:schemeClr val="bg1"/>
              </a:solidFill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214" name="Text Box 12">
            <a:extLst>
              <a:ext uri="{FF2B5EF4-FFF2-40B4-BE49-F238E27FC236}">
                <a16:creationId xmlns:a16="http://schemas.microsoft.com/office/drawing/2014/main" id="{4223DEB3-EBC5-4672-BF65-87287649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153" y="1848887"/>
            <a:ext cx="873035" cy="29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1000" b="1" dirty="0">
                <a:solidFill>
                  <a:schemeClr val="bg1"/>
                </a:solidFill>
                <a:ea typeface="Times New Roman"/>
                <a:cs typeface="Arial" panose="020B0604020202020204" pitchFamily="34" charset="0"/>
              </a:rPr>
              <a:t>High absorbance </a:t>
            </a:r>
            <a:r>
              <a:rPr lang="fr-FR" sz="1000" b="1" dirty="0" err="1">
                <a:solidFill>
                  <a:schemeClr val="bg1"/>
                </a:solidFill>
                <a:ea typeface="Times New Roman"/>
                <a:cs typeface="Arial" panose="020B0604020202020204" pitchFamily="34" charset="0"/>
              </a:rPr>
              <a:t>regions</a:t>
            </a:r>
            <a:endParaRPr lang="en-US" sz="1000" dirty="0">
              <a:solidFill>
                <a:schemeClr val="bg1"/>
              </a:solidFill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3689016" y="4765781"/>
            <a:ext cx="1391728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" i="1" dirty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sz="750" i="1" dirty="0" err="1">
                <a:latin typeface="Arial" panose="020B0604020202020204" pitchFamily="34" charset="0"/>
                <a:cs typeface="Arial" panose="020B0604020202020204" pitchFamily="34" charset="0"/>
              </a:rPr>
              <a:t>Moner</a:t>
            </a:r>
            <a:r>
              <a:rPr lang="en-US" sz="750" i="1" dirty="0">
                <a:latin typeface="Arial" panose="020B0604020202020204" pitchFamily="34" charset="0"/>
                <a:cs typeface="Arial" panose="020B0604020202020204" pitchFamily="34" charset="0"/>
              </a:rPr>
              <a:t> et al, AUSE, 2017 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6477505" y="4765781"/>
            <a:ext cx="181171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" i="1" dirty="0">
                <a:latin typeface="Arial" panose="020B0604020202020204" pitchFamily="34" charset="0"/>
                <a:cs typeface="Arial" panose="020B0604020202020204" pitchFamily="34" charset="0"/>
              </a:rPr>
              <a:t>I. Martinez-</a:t>
            </a:r>
            <a:r>
              <a:rPr lang="en-US" sz="750" i="1" dirty="0" err="1">
                <a:latin typeface="Arial" panose="020B0604020202020204" pitchFamily="34" charset="0"/>
                <a:cs typeface="Arial" panose="020B0604020202020204" pitchFamily="34" charset="0"/>
              </a:rPr>
              <a:t>Rovira</a:t>
            </a:r>
            <a:r>
              <a:rPr lang="en-US" sz="750" i="1" dirty="0">
                <a:latin typeface="Arial" panose="020B0604020202020204" pitchFamily="34" charset="0"/>
                <a:cs typeface="Arial" panose="020B0604020202020204" pitchFamily="34" charset="0"/>
              </a:rPr>
              <a:t> et al, Analyst, 2020 </a:t>
            </a:r>
          </a:p>
        </p:txBody>
      </p:sp>
      <p:sp>
        <p:nvSpPr>
          <p:cNvPr id="222" name="Rectangle 221"/>
          <p:cNvSpPr/>
          <p:nvPr/>
        </p:nvSpPr>
        <p:spPr>
          <a:xfrm>
            <a:off x="854781" y="4765782"/>
            <a:ext cx="1322798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" i="1" dirty="0">
                <a:latin typeface="Arial" panose="020B0604020202020204" pitchFamily="34" charset="0"/>
                <a:cs typeface="Arial" panose="020B0604020202020204" pitchFamily="34" charset="0"/>
              </a:rPr>
              <a:t>I. Yousef et al, SRN, 2017 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D5BA4DC6-BBED-499B-96A1-0ECB0E3B5164}"/>
              </a:ext>
            </a:extLst>
          </p:cNvPr>
          <p:cNvSpPr txBox="1">
            <a:spLocks/>
          </p:cNvSpPr>
          <p:nvPr/>
        </p:nvSpPr>
        <p:spPr>
          <a:xfrm>
            <a:off x="667657" y="133012"/>
            <a:ext cx="7031267" cy="378819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s-ES" dirty="0"/>
              <a:t>MIRAS: Data output</a:t>
            </a:r>
          </a:p>
        </p:txBody>
      </p:sp>
    </p:spTree>
    <p:extLst>
      <p:ext uri="{BB962C8B-B14F-4D97-AF65-F5344CB8AC3E}">
        <p14:creationId xmlns:p14="http://schemas.microsoft.com/office/powerpoint/2010/main" val="2396079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B7A041B-F81B-4ABE-92BA-3835A9FA2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398" y="651218"/>
            <a:ext cx="2058319" cy="203153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D2055-6125-49D5-B278-61D239DF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5497" y="4866936"/>
            <a:ext cx="358503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t>14</a:t>
            </a:fld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23CC3A-4147-43E7-9026-AA131240EE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8" y="3019092"/>
            <a:ext cx="1744480" cy="21062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49A011-5378-432F-A27F-F9349611E636}"/>
              </a:ext>
            </a:extLst>
          </p:cNvPr>
          <p:cNvSpPr/>
          <p:nvPr/>
        </p:nvSpPr>
        <p:spPr>
          <a:xfrm>
            <a:off x="450134" y="744374"/>
            <a:ext cx="1825827" cy="230833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1400" b="1" dirty="0">
                <a:cs typeface="Arial" panose="020B0604020202020204" pitchFamily="34" charset="0"/>
              </a:rPr>
              <a:t>Single cell analysis</a:t>
            </a:r>
          </a:p>
          <a:p>
            <a:r>
              <a:rPr lang="en-US" sz="1400" b="1" dirty="0">
                <a:cs typeface="Arial" panose="020B0604020202020204" pitchFamily="34" charset="0"/>
              </a:rPr>
              <a:t> </a:t>
            </a:r>
            <a:endParaRPr lang="es-ES" sz="1400" b="1" dirty="0"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81919" y="2422449"/>
            <a:ext cx="2690257" cy="221996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pPr algn="ctr"/>
            <a:r>
              <a:rPr lang="fr-FR" sz="800" i="1" dirty="0">
                <a:latin typeface="Arial" panose="020B0604020202020204" pitchFamily="34" charset="0"/>
                <a:cs typeface="Arial" panose="020B0604020202020204" pitchFamily="34" charset="0"/>
              </a:rPr>
              <a:t>Int. J. Mol. </a:t>
            </a:r>
            <a:r>
              <a:rPr lang="fr-FR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fr-FR" sz="800" i="1" dirty="0">
                <a:latin typeface="Arial" panose="020B0604020202020204" pitchFamily="34" charset="0"/>
                <a:cs typeface="Arial" panose="020B0604020202020204" pitchFamily="34" charset="0"/>
              </a:rPr>
              <a:t>. 2021  doi.org/10.3390/ijms22189937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4662" y="4948220"/>
            <a:ext cx="2457096" cy="22199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pPr algn="ctr"/>
            <a:r>
              <a:rPr lang="fr-FR" sz="800" i="1" dirty="0">
                <a:latin typeface="Arial" panose="020B0604020202020204" pitchFamily="34" charset="0"/>
                <a:cs typeface="Arial" panose="020B0604020202020204" pitchFamily="34" charset="0"/>
              </a:rPr>
              <a:t>Int. J. Mol. </a:t>
            </a:r>
            <a:r>
              <a:rPr lang="fr-FR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fr-FR" sz="800" i="1" dirty="0">
                <a:latin typeface="Arial" panose="020B0604020202020204" pitchFamily="34" charset="0"/>
                <a:cs typeface="Arial" panose="020B0604020202020204" pitchFamily="34" charset="0"/>
              </a:rPr>
              <a:t>. 2021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: 10.3390/ijms22105249 </a:t>
            </a:r>
            <a:endParaRPr lang="fr-FR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016AB96-7C48-4C39-B6CE-E61E9BB790F6}"/>
              </a:ext>
            </a:extLst>
          </p:cNvPr>
          <p:cNvSpPr/>
          <p:nvPr/>
        </p:nvSpPr>
        <p:spPr>
          <a:xfrm>
            <a:off x="343081" y="3094673"/>
            <a:ext cx="2148677" cy="221996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1400" b="1" dirty="0">
                <a:cs typeface="Arial" panose="020B0604020202020204" pitchFamily="34" charset="0"/>
              </a:rPr>
              <a:t>Tissue Analysis</a:t>
            </a:r>
          </a:p>
          <a:p>
            <a:r>
              <a:rPr lang="en-US" sz="1400" b="1" dirty="0">
                <a:cs typeface="Arial" panose="020B0604020202020204" pitchFamily="34" charset="0"/>
              </a:rPr>
              <a:t> </a:t>
            </a:r>
            <a:endParaRPr lang="es-ES" sz="1400" b="1" dirty="0"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15E170-7F52-4A0D-A9D7-D94300E88EF2}"/>
              </a:ext>
            </a:extLst>
          </p:cNvPr>
          <p:cNvSpPr/>
          <p:nvPr/>
        </p:nvSpPr>
        <p:spPr>
          <a:xfrm>
            <a:off x="5199675" y="690717"/>
            <a:ext cx="28620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cs typeface="Arial" panose="020B0604020202020204" pitchFamily="34" charset="0"/>
              </a:rPr>
              <a:t>Live cells chamber</a:t>
            </a:r>
            <a:endParaRPr lang="en-US" sz="1400" b="1" dirty="0">
              <a:cs typeface="Arial" panose="020B060402020202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3C07B86-6F35-4EF6-9A23-1C5A21880407}"/>
              </a:ext>
            </a:extLst>
          </p:cNvPr>
          <p:cNvGrpSpPr/>
          <p:nvPr/>
        </p:nvGrpSpPr>
        <p:grpSpPr>
          <a:xfrm>
            <a:off x="5219032" y="1676049"/>
            <a:ext cx="3632398" cy="1068014"/>
            <a:chOff x="1927057" y="1319638"/>
            <a:chExt cx="8578122" cy="252217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2D0D3E4-962E-4FC8-894B-D855EFEEAE1D}"/>
                </a:ext>
              </a:extLst>
            </p:cNvPr>
            <p:cNvGrpSpPr/>
            <p:nvPr/>
          </p:nvGrpSpPr>
          <p:grpSpPr>
            <a:xfrm>
              <a:off x="1927057" y="1330495"/>
              <a:ext cx="2871375" cy="2511321"/>
              <a:chOff x="1155269" y="1330495"/>
              <a:chExt cx="2871375" cy="2511321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F640E729-35DF-4762-96FF-238CCA907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14" t="513" r="331" b="6279"/>
              <a:stretch/>
            </p:blipFill>
            <p:spPr>
              <a:xfrm>
                <a:off x="1155269" y="1738653"/>
                <a:ext cx="2756989" cy="1737360"/>
              </a:xfrm>
              <a:prstGeom prst="rect">
                <a:avLst/>
              </a:prstGeom>
            </p:spPr>
          </p:pic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9836E21B-5979-4953-95DD-B72CB8DC08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3699" y="3165872"/>
                <a:ext cx="450065" cy="1018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C795654-DFE8-4D73-8A7B-E3B25AFAFF31}"/>
                  </a:ext>
                </a:extLst>
              </p:cNvPr>
              <p:cNvSpPr/>
              <p:nvPr/>
            </p:nvSpPr>
            <p:spPr>
              <a:xfrm>
                <a:off x="3189618" y="3133155"/>
                <a:ext cx="837026" cy="708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75" b="1" dirty="0"/>
                  <a:t>50µm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E4BFB59-41B2-4C17-B57A-28145E666D82}"/>
                  </a:ext>
                </a:extLst>
              </p:cNvPr>
              <p:cNvSpPr/>
              <p:nvPr/>
            </p:nvSpPr>
            <p:spPr>
              <a:xfrm>
                <a:off x="1888717" y="1330495"/>
                <a:ext cx="1480922" cy="490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750" dirty="0">
                    <a:latin typeface="Arial" panose="020B0604020202020204" pitchFamily="34" charset="0"/>
                    <a:cs typeface="Arial" panose="020B0604020202020204" pitchFamily="34" charset="0"/>
                  </a:rPr>
                  <a:t>VIS image</a:t>
                </a:r>
                <a:endParaRPr lang="es-ES" sz="7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9E7E27D-FB81-427B-B901-E986FD6DC19E}"/>
                </a:ext>
              </a:extLst>
            </p:cNvPr>
            <p:cNvGrpSpPr/>
            <p:nvPr/>
          </p:nvGrpSpPr>
          <p:grpSpPr>
            <a:xfrm>
              <a:off x="4773198" y="1334400"/>
              <a:ext cx="2726267" cy="2152354"/>
              <a:chOff x="4773198" y="1334400"/>
              <a:chExt cx="2726267" cy="2152354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296FF698-713B-40C1-886F-098B52FAE8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71" r="9790" b="8965"/>
              <a:stretch/>
            </p:blipFill>
            <p:spPr>
              <a:xfrm>
                <a:off x="4773198" y="1738653"/>
                <a:ext cx="2726267" cy="1748101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C96DF1F-FB68-4698-89CC-23442AF1E788}"/>
                  </a:ext>
                </a:extLst>
              </p:cNvPr>
              <p:cNvSpPr/>
              <p:nvPr/>
            </p:nvSpPr>
            <p:spPr>
              <a:xfrm>
                <a:off x="5550758" y="1334400"/>
                <a:ext cx="1329499" cy="4906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750" dirty="0">
                    <a:latin typeface="Arial" panose="020B0604020202020204" pitchFamily="34" charset="0"/>
                    <a:cs typeface="Arial" panose="020B0604020202020204" pitchFamily="34" charset="0"/>
                  </a:rPr>
                  <a:t>Proteins </a:t>
                </a:r>
                <a:endParaRPr lang="es-ES" sz="7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CBC54DA-4CD9-492F-9712-F89FAC8A9D05}"/>
                </a:ext>
              </a:extLst>
            </p:cNvPr>
            <p:cNvGrpSpPr/>
            <p:nvPr/>
          </p:nvGrpSpPr>
          <p:grpSpPr>
            <a:xfrm>
              <a:off x="7554118" y="1319638"/>
              <a:ext cx="2951061" cy="2205570"/>
              <a:chOff x="8200071" y="1319638"/>
              <a:chExt cx="2951061" cy="2205570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51D3846E-3EAD-49D6-9D6E-6B662B91C2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60" r="11684" b="9494"/>
              <a:stretch/>
            </p:blipFill>
            <p:spPr>
              <a:xfrm>
                <a:off x="8200071" y="1738069"/>
                <a:ext cx="2700867" cy="1737944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39617949-1463-44EF-86C1-9AC07A995479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155" r="5199"/>
              <a:stretch/>
            </p:blipFill>
            <p:spPr>
              <a:xfrm>
                <a:off x="10922532" y="1696408"/>
                <a:ext cx="228600" cy="1828800"/>
              </a:xfrm>
              <a:prstGeom prst="rect">
                <a:avLst/>
              </a:prstGeom>
            </p:spPr>
          </p:pic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ED9CBC2-643B-4FA8-9F31-BD413CAF086D}"/>
                  </a:ext>
                </a:extLst>
              </p:cNvPr>
              <p:cNvSpPr/>
              <p:nvPr/>
            </p:nvSpPr>
            <p:spPr>
              <a:xfrm>
                <a:off x="9174330" y="1319638"/>
                <a:ext cx="1022867" cy="490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750" dirty="0">
                    <a:latin typeface="Arial" panose="020B0604020202020204" pitchFamily="34" charset="0"/>
                    <a:cs typeface="Arial" panose="020B0604020202020204" pitchFamily="34" charset="0"/>
                  </a:rPr>
                  <a:t>Lipids</a:t>
                </a:r>
                <a:endParaRPr lang="es-ES" sz="7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9" name="Subtitle 2">
            <a:extLst>
              <a:ext uri="{FF2B5EF4-FFF2-40B4-BE49-F238E27FC236}">
                <a16:creationId xmlns:a16="http://schemas.microsoft.com/office/drawing/2014/main" id="{49BB7A56-14F6-4210-9432-6BF5D439FB3A}"/>
              </a:ext>
            </a:extLst>
          </p:cNvPr>
          <p:cNvSpPr txBox="1">
            <a:spLocks/>
          </p:cNvSpPr>
          <p:nvPr/>
        </p:nvSpPr>
        <p:spPr>
          <a:xfrm>
            <a:off x="7278118" y="2682625"/>
            <a:ext cx="1332481" cy="261844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>
            <a:defPPr>
              <a:defRPr lang="es-ES"/>
            </a:defPPr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800" dirty="0"/>
              <a:t>Ducic et al, Anal chem 1932, 2021</a:t>
            </a:r>
          </a:p>
          <a:p>
            <a:endParaRPr lang="en-US" sz="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AC23E4-55CB-4FE7-B6F1-D597B4B6546A}"/>
              </a:ext>
            </a:extLst>
          </p:cNvPr>
          <p:cNvSpPr/>
          <p:nvPr/>
        </p:nvSpPr>
        <p:spPr>
          <a:xfrm>
            <a:off x="325265" y="1246249"/>
            <a:ext cx="20948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Fingerprint of the small anionic molecule </a:t>
            </a:r>
            <a:r>
              <a:rPr lang="en-US" sz="1100" dirty="0" err="1"/>
              <a:t>Cobaltabis</a:t>
            </a:r>
            <a:r>
              <a:rPr lang="en-US" sz="1100" dirty="0"/>
              <a:t> (</a:t>
            </a:r>
            <a:r>
              <a:rPr lang="en-US" sz="1100" dirty="0" err="1"/>
              <a:t>dicarbollide</a:t>
            </a:r>
            <a:r>
              <a:rPr lang="en-US" sz="1100" dirty="0"/>
              <a:t>) uptake in glioma stem cells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BB5A94-4DAC-454B-9A67-A294BFB27C92}"/>
              </a:ext>
            </a:extLst>
          </p:cNvPr>
          <p:cNvSpPr/>
          <p:nvPr/>
        </p:nvSpPr>
        <p:spPr>
          <a:xfrm>
            <a:off x="296023" y="3484681"/>
            <a:ext cx="2134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UV-induced </a:t>
            </a:r>
            <a:r>
              <a:rPr lang="en-US" sz="1200" dirty="0" err="1"/>
              <a:t>cataractogenesis</a:t>
            </a:r>
            <a:r>
              <a:rPr lang="en-US" sz="1200" dirty="0"/>
              <a:t>: UV effect on human anterior lens capsule macromolecular composition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C587AE8-A182-49A9-A515-91592F6A28C2}"/>
              </a:ext>
            </a:extLst>
          </p:cNvPr>
          <p:cNvSpPr/>
          <p:nvPr/>
        </p:nvSpPr>
        <p:spPr>
          <a:xfrm>
            <a:off x="5199674" y="1144172"/>
            <a:ext cx="34109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Metabolic compounds in brain glioblastoma cell lines after </a:t>
            </a:r>
            <a:r>
              <a:rPr lang="en-US" sz="1100" dirty="0" err="1"/>
              <a:t>Riluzole</a:t>
            </a:r>
            <a:r>
              <a:rPr lang="en-US" sz="1100" dirty="0"/>
              <a:t> treatment</a:t>
            </a:r>
            <a:endParaRPr lang="es-ES" sz="1100" dirty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9DF9E0F-262A-434F-8D6E-60161365A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675" y="3228738"/>
            <a:ext cx="358582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Live cells setup allows the real time observation of the biochemical rearrangements undergone in living cells upon treatments.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s-E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Possibility of a mail-in service for cryopreserved live cells, in which the research groups send the samples</a:t>
            </a:r>
            <a:endParaRPr kumimoji="0" lang="en-US" altLang="es-E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1" name="Title 2">
            <a:extLst>
              <a:ext uri="{FF2B5EF4-FFF2-40B4-BE49-F238E27FC236}">
                <a16:creationId xmlns:a16="http://schemas.microsoft.com/office/drawing/2014/main" id="{1ABC8FCB-8F11-4840-920F-6E6CF4E71193}"/>
              </a:ext>
            </a:extLst>
          </p:cNvPr>
          <p:cNvSpPr txBox="1">
            <a:spLocks/>
          </p:cNvSpPr>
          <p:nvPr/>
        </p:nvSpPr>
        <p:spPr>
          <a:xfrm>
            <a:off x="667657" y="133012"/>
            <a:ext cx="7031267" cy="378819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s-ES" dirty="0"/>
              <a:t>MIRAS: </a:t>
            </a:r>
            <a:r>
              <a:rPr lang="es-ES" dirty="0" err="1"/>
              <a:t>types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biological</a:t>
            </a:r>
            <a:r>
              <a:rPr lang="es-ES" dirty="0"/>
              <a:t> </a:t>
            </a:r>
            <a:r>
              <a:rPr lang="es-ES" dirty="0" err="1"/>
              <a:t>samples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4837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92" y="2571750"/>
            <a:ext cx="8708815" cy="22429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216656" y="4942936"/>
            <a:ext cx="3192588" cy="127284"/>
          </a:xfrm>
        </p:spPr>
        <p:txBody>
          <a:bodyPr/>
          <a:lstStyle/>
          <a:p>
            <a:pPr algn="l"/>
            <a:r>
              <a:rPr lang="en-US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Ducic et al, Anal. Chem. 1460, 2019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7657" y="889215"/>
            <a:ext cx="6756244" cy="495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16327" tIns="16327" rIns="81635" bIns="40817" rtlCol="0" anchor="ctr" anchorCtr="1">
            <a:noAutofit/>
          </a:bodyPr>
          <a:lstStyle/>
          <a:p>
            <a:pPr algn="just"/>
            <a:r>
              <a:rPr lang="en-US" sz="1400" spc="-1" dirty="0">
                <a:solidFill>
                  <a:schemeClr val="tx1"/>
                </a:solidFill>
                <a:cs typeface="Arial" panose="020B0604020202020204" pitchFamily="34" charset="0"/>
              </a:rPr>
              <a:t>M</a:t>
            </a:r>
            <a:r>
              <a:rPr 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ultimodal synchrotron-radiation </a:t>
            </a:r>
            <a:r>
              <a:rPr lang="en-US" sz="1400" spc="-1" dirty="0">
                <a:solidFill>
                  <a:schemeClr val="tx1"/>
                </a:solidFill>
                <a:cs typeface="Arial" panose="020B0604020202020204" pitchFamily="34" charset="0"/>
              </a:rPr>
              <a:t>approach combining FTIR, hard and soft X-ray microscopy </a:t>
            </a:r>
            <a:r>
              <a:rPr 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 on intact astrocytes from a rat model of Amyotrophic Lateral Sclerosis (ALS) disease</a:t>
            </a:r>
            <a:endParaRPr lang="en-US" sz="1400" spc="-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3CA7D25-F84D-40CB-9CE1-43D03D4A242D}"/>
              </a:ext>
            </a:extLst>
          </p:cNvPr>
          <p:cNvSpPr txBox="1">
            <a:spLocks/>
          </p:cNvSpPr>
          <p:nvPr/>
        </p:nvSpPr>
        <p:spPr>
          <a:xfrm>
            <a:off x="8601076" y="4869656"/>
            <a:ext cx="541402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9A3C1E9-1E17-4B2D-975E-2F80F7CB45F8}" type="slidenum">
              <a:rPr lang="es-E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15</a:t>
            </a:fld>
            <a:endParaRPr lang="es-E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D12580A-5F42-40A1-ABE7-78AE71BAF6E0}"/>
              </a:ext>
            </a:extLst>
          </p:cNvPr>
          <p:cNvSpPr txBox="1">
            <a:spLocks/>
          </p:cNvSpPr>
          <p:nvPr/>
        </p:nvSpPr>
        <p:spPr>
          <a:xfrm>
            <a:off x="667657" y="133012"/>
            <a:ext cx="7031267" cy="378819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s-ES" dirty="0"/>
              <a:t>MISTRAL+MIRAS: </a:t>
            </a:r>
            <a:r>
              <a:rPr lang="es-ES" dirty="0" err="1"/>
              <a:t>correlative</a:t>
            </a:r>
            <a:r>
              <a:rPr lang="es-ES" dirty="0"/>
              <a:t> SXT and SR-</a:t>
            </a:r>
            <a:r>
              <a:rPr lang="es-ES" b="1" dirty="0" err="1">
                <a:latin typeface="Symbol" panose="05050102010706020507" pitchFamily="18" charset="2"/>
              </a:rPr>
              <a:t>m</a:t>
            </a:r>
            <a:r>
              <a:rPr lang="es-ES" dirty="0" err="1"/>
              <a:t>FTIR</a:t>
            </a:r>
            <a:r>
              <a:rPr lang="es-ES" dirty="0"/>
              <a:t> </a:t>
            </a:r>
            <a:r>
              <a:rPr lang="es-ES" dirty="0" err="1"/>
              <a:t>experiments</a:t>
            </a:r>
            <a:endParaRPr lang="es-E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05768F-2012-4DAA-B1A7-990B3B45AD68}"/>
              </a:ext>
            </a:extLst>
          </p:cNvPr>
          <p:cNvSpPr/>
          <p:nvPr/>
        </p:nvSpPr>
        <p:spPr>
          <a:xfrm>
            <a:off x="667657" y="1503261"/>
            <a:ext cx="6179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Mutated Cu–Zn </a:t>
            </a:r>
            <a:r>
              <a:rPr lang="en-US" sz="1200" dirty="0" err="1"/>
              <a:t>metallo</a:t>
            </a:r>
            <a:r>
              <a:rPr lang="en-US" sz="1200" dirty="0"/>
              <a:t>-enzyme SOD1 is known to produce ALS</a:t>
            </a:r>
          </a:p>
          <a:p>
            <a:r>
              <a:rPr lang="en-US" sz="1200" b="1" dirty="0"/>
              <a:t>Cryo-TXM</a:t>
            </a:r>
            <a:r>
              <a:rPr lang="en-US" sz="1200" dirty="0"/>
              <a:t>: large aggregates are formed and the number of mitochondria change</a:t>
            </a:r>
          </a:p>
          <a:p>
            <a:r>
              <a:rPr lang="en-US" sz="1200" b="1" dirty="0"/>
              <a:t>Cryo-XRF</a:t>
            </a:r>
            <a:r>
              <a:rPr lang="en-US" sz="1200" dirty="0"/>
              <a:t>: Cellular Cu concentration</a:t>
            </a:r>
          </a:p>
          <a:p>
            <a:r>
              <a:rPr lang="en-US" sz="1200" b="1" dirty="0"/>
              <a:t>SR-</a:t>
            </a:r>
            <a:r>
              <a:rPr lang="en-US" sz="1200" b="1" dirty="0" err="1">
                <a:latin typeface="Symbol" panose="05050102010706020507" pitchFamily="18" charset="2"/>
              </a:rPr>
              <a:t>m</a:t>
            </a:r>
            <a:r>
              <a:rPr lang="en-US" sz="1200" b="1" dirty="0" err="1"/>
              <a:t>FTIR</a:t>
            </a:r>
            <a:r>
              <a:rPr lang="en-US" sz="1200" dirty="0"/>
              <a:t>: Amount of antiparallel β-sheet structures, lipid localization and composition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79772-BB90-4A86-B802-3EADCBCB4578}"/>
              </a:ext>
            </a:extLst>
          </p:cNvPr>
          <p:cNvSpPr txBox="1"/>
          <p:nvPr/>
        </p:nvSpPr>
        <p:spPr>
          <a:xfrm>
            <a:off x="7476114" y="4942936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800" dirty="0" err="1"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800" dirty="0" err="1">
                <a:latin typeface="Arial" panose="020B0604020202020204" pitchFamily="34" charset="0"/>
                <a:cs typeface="Arial" panose="020B0604020202020204" pitchFamily="34" charset="0"/>
              </a:rPr>
              <a:t>Tanja</a:t>
            </a:r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dirty="0" err="1">
                <a:latin typeface="Arial" panose="020B0604020202020204" pitchFamily="34" charset="0"/>
                <a:cs typeface="Arial" panose="020B0604020202020204" pitchFamily="34" charset="0"/>
              </a:rPr>
              <a:t>Ducic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3" y="76451"/>
            <a:ext cx="7070271" cy="441146"/>
          </a:xfrm>
        </p:spPr>
        <p:txBody>
          <a:bodyPr/>
          <a:lstStyle/>
          <a:p>
            <a:r>
              <a:rPr lang="en-US" dirty="0"/>
              <a:t>FAXTOR: Phase-Contrast X-ray Tomography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2848" y="783834"/>
            <a:ext cx="5555865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cs typeface="Arial" panose="020B0604020202020204" pitchFamily="34" charset="0"/>
              </a:rPr>
              <a:t>Available techniques: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Propagation based imaging. (1-5 µm, 10-40 </a:t>
            </a:r>
            <a:r>
              <a:rPr lang="en-US" sz="1400" dirty="0" err="1">
                <a:cs typeface="Arial" panose="020B0604020202020204" pitchFamily="34" charset="0"/>
              </a:rPr>
              <a:t>keV</a:t>
            </a:r>
            <a:r>
              <a:rPr lang="en-US" sz="1400" dirty="0"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X-ray absorption imaging. (1-10 µm, 10-70 keV)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Grating interferometry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Time resolved radiography.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µ-Computed tomography (3D/4D).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CE793A-27A7-4633-8C29-C50A80938B26}"/>
              </a:ext>
            </a:extLst>
          </p:cNvPr>
          <p:cNvSpPr txBox="1"/>
          <p:nvPr/>
        </p:nvSpPr>
        <p:spPr>
          <a:xfrm>
            <a:off x="-1700835" y="4658075"/>
            <a:ext cx="632538" cy="2616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7E76D3-530A-404D-806D-DC2D42C0BB74}"/>
              </a:ext>
            </a:extLst>
          </p:cNvPr>
          <p:cNvSpPr/>
          <p:nvPr/>
        </p:nvSpPr>
        <p:spPr>
          <a:xfrm>
            <a:off x="5627059" y="2407607"/>
            <a:ext cx="297014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cs typeface="Arial" panose="020B0604020202020204" pitchFamily="34" charset="0"/>
              </a:rPr>
              <a:t>Romano M. et al. Cancers, 2021.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40892"/>
          <a:stretch/>
        </p:blipFill>
        <p:spPr>
          <a:xfrm>
            <a:off x="5956899" y="931838"/>
            <a:ext cx="3102386" cy="14707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80968" y="2374016"/>
            <a:ext cx="1973038" cy="3409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1100" dirty="0">
                <a:cs typeface="Arial" panose="020B0604020202020204" pitchFamily="34" charset="0"/>
              </a:rPr>
              <a:t>Using µCT/µXRF/SAXS/WAXS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89" y="3173118"/>
            <a:ext cx="2386655" cy="15712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6251" y="4784419"/>
            <a:ext cx="25275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cs typeface="Arial" panose="020B0604020202020204" pitchFamily="34" charset="0"/>
              </a:rPr>
              <a:t>Stroebel</a:t>
            </a:r>
            <a:r>
              <a:rPr lang="en-US" sz="900" dirty="0">
                <a:cs typeface="Arial" panose="020B0604020202020204" pitchFamily="34" charset="0"/>
              </a:rPr>
              <a:t> J. et al. Sci. Rep, 2020.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520" y="2999512"/>
            <a:ext cx="2665611" cy="1564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4736" y="4508296"/>
            <a:ext cx="2632464" cy="2217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r"/>
            <a:r>
              <a:rPr lang="en-US" sz="900" dirty="0">
                <a:cs typeface="Arial" panose="020B0604020202020204" pitchFamily="34" charset="0"/>
              </a:rPr>
              <a:t>Mittone A. et Al, JSR 2020.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9749" y="3194735"/>
            <a:ext cx="2527534" cy="11865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7E76D3-530A-404D-806D-DC2D42C0BB74}"/>
              </a:ext>
            </a:extLst>
          </p:cNvPr>
          <p:cNvSpPr/>
          <p:nvPr/>
        </p:nvSpPr>
        <p:spPr>
          <a:xfrm>
            <a:off x="3156062" y="4427997"/>
            <a:ext cx="238349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cs typeface="Arial" panose="020B0604020202020204" pitchFamily="34" charset="0"/>
              </a:rPr>
              <a:t>Rack A. et al. Instruments, 2020.</a:t>
            </a:r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85078" y="4869656"/>
            <a:ext cx="2057400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t>16</a:t>
            </a:fld>
            <a:endParaRPr lang="es-ES" dirty="0"/>
          </a:p>
        </p:txBody>
      </p:sp>
      <p:sp>
        <p:nvSpPr>
          <p:cNvPr id="9" name="TextBox 8"/>
          <p:cNvSpPr txBox="1"/>
          <p:nvPr/>
        </p:nvSpPr>
        <p:spPr>
          <a:xfrm>
            <a:off x="3058355" y="2827624"/>
            <a:ext cx="2481198" cy="34377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100" b="1" dirty="0">
                <a:cs typeface="Arial" panose="020B0604020202020204" pitchFamily="34" charset="0"/>
              </a:rPr>
              <a:t>Cartilage imaging (human plugs)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8434" y="2900714"/>
            <a:ext cx="922414" cy="34377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 dirty="0">
                <a:cs typeface="Arial" panose="020B0604020202020204" pitchFamily="34" charset="0"/>
              </a:rPr>
              <a:t>Rat livers</a:t>
            </a:r>
          </a:p>
          <a:p>
            <a:endParaRPr lang="en-US" sz="1200" b="1" dirty="0"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02407" y="2678285"/>
            <a:ext cx="2673305" cy="34377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 dirty="0">
                <a:cs typeface="Arial" panose="020B0604020202020204" pitchFamily="34" charset="0"/>
              </a:rPr>
              <a:t>Neuroimaging – spinal cords</a:t>
            </a:r>
          </a:p>
          <a:p>
            <a:endParaRPr lang="en-US" sz="1200" b="1" dirty="0"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02407" y="710947"/>
            <a:ext cx="1037646" cy="30890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 dirty="0">
                <a:cs typeface="Arial" panose="020B0604020202020204" pitchFamily="34" charset="0"/>
              </a:rPr>
              <a:t>Rat brains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8B7FF90-44AD-4F4C-98CC-2B3C0586E7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73" y="4843317"/>
            <a:ext cx="1550937" cy="2714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83FACB-3EFE-428B-978E-CF96F25B05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15" y="4843317"/>
            <a:ext cx="1359958" cy="27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69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3" y="76451"/>
            <a:ext cx="7070271" cy="441146"/>
          </a:xfrm>
        </p:spPr>
        <p:txBody>
          <a:bodyPr>
            <a:normAutofit fontScale="90000"/>
          </a:bodyPr>
          <a:lstStyle/>
          <a:p>
            <a:r>
              <a:rPr lang="en-US" dirty="0"/>
              <a:t>FAXTOR: status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CE793A-27A7-4633-8C29-C50A80938B26}"/>
              </a:ext>
            </a:extLst>
          </p:cNvPr>
          <p:cNvSpPr txBox="1"/>
          <p:nvPr/>
        </p:nvSpPr>
        <p:spPr>
          <a:xfrm>
            <a:off x="413468" y="4004711"/>
            <a:ext cx="632538" cy="2616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05F16A-EAFC-48CD-8437-511938EAE5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7" t="10770" r="18459"/>
          <a:stretch/>
        </p:blipFill>
        <p:spPr>
          <a:xfrm>
            <a:off x="1046006" y="3248024"/>
            <a:ext cx="7212169" cy="20061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5D14DF-0FAF-47FB-85E1-BA73284844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30" t="22222" r="28589" b="23048"/>
          <a:stretch/>
        </p:blipFill>
        <p:spPr>
          <a:xfrm>
            <a:off x="2442045" y="2275943"/>
            <a:ext cx="1796580" cy="157665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D0786C5-4BE1-455E-9CA2-703B0FA03384}"/>
              </a:ext>
            </a:extLst>
          </p:cNvPr>
          <p:cNvSpPr/>
          <p:nvPr/>
        </p:nvSpPr>
        <p:spPr>
          <a:xfrm>
            <a:off x="729737" y="740989"/>
            <a:ext cx="4788528" cy="1200286"/>
          </a:xfrm>
          <a:prstGeom prst="rect">
            <a:avLst/>
          </a:prstGeom>
          <a:noFill/>
        </p:spPr>
        <p:txBody>
          <a:bodyPr wrap="square" lIns="91393" tIns="45699" rIns="91393" bIns="45699">
            <a:spAutoFit/>
          </a:bodyPr>
          <a:lstStyle/>
          <a:p>
            <a:pPr marL="282573" indent="-171450" defTabSz="914012" fontAlgn="base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5937942" algn="r"/>
              </a:tabLs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Source: 3-pole wiggler: Received, to be installed</a:t>
            </a:r>
          </a:p>
          <a:p>
            <a:pPr marL="282573" indent="-171450" defTabSz="914012" fontAlgn="base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5937942" algn="r"/>
              </a:tabLst>
              <a:defRPr/>
            </a:pPr>
            <a:r>
              <a:rPr lang="en-US" sz="1200" dirty="0" err="1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Huches</a:t>
            </a:r>
            <a:r>
              <a:rPr lang="en-US" sz="12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: to be installed fall 2022.</a:t>
            </a:r>
          </a:p>
          <a:p>
            <a:pPr marL="282573" indent="-171450" defTabSz="914012" fontAlgn="base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5937942" algn="r"/>
              </a:tabLs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Optics: manufacturing. Optimized for stability, energy resolution</a:t>
            </a:r>
          </a:p>
          <a:p>
            <a:pPr marL="282573" indent="-171450" defTabSz="914012" fontAlgn="base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5937942" algn="r"/>
              </a:tabLst>
              <a:defRPr/>
            </a:pPr>
            <a:r>
              <a:rPr lang="en-US" sz="12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End station:  in design phase</a:t>
            </a:r>
          </a:p>
          <a:p>
            <a:pPr marL="282573" indent="-171450" defTabSz="914012" fontAlgn="base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5937942" algn="r"/>
              </a:tabLst>
              <a:defRPr/>
            </a:pPr>
            <a:r>
              <a:rPr lang="en-US" sz="12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In-house design: choppers, precision tables</a:t>
            </a:r>
          </a:p>
          <a:p>
            <a:pPr marL="282573" indent="-171450" defTabSz="914012" fontAlgn="base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5937942" algn="r"/>
              </a:tabLs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First users: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end 2024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6CC90A-6FCA-424B-BC7D-81FFD91BC2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46"/>
          <a:stretch/>
        </p:blipFill>
        <p:spPr>
          <a:xfrm>
            <a:off x="4905377" y="825340"/>
            <a:ext cx="3563536" cy="193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28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 277">
            <a:extLst>
              <a:ext uri="{FF2B5EF4-FFF2-40B4-BE49-F238E27FC236}">
                <a16:creationId xmlns:a16="http://schemas.microsoft.com/office/drawing/2014/main" id="{3CA3A49C-41CC-4E64-9246-ACEA87AF53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4" t="14238" b="14962"/>
          <a:stretch/>
        </p:blipFill>
        <p:spPr>
          <a:xfrm>
            <a:off x="300702" y="2097478"/>
            <a:ext cx="920494" cy="1476932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76038BF8-3762-4131-9146-C1A5E8DC0EE2}"/>
              </a:ext>
            </a:extLst>
          </p:cNvPr>
          <p:cNvSpPr txBox="1">
            <a:spLocks/>
          </p:cNvSpPr>
          <p:nvPr/>
        </p:nvSpPr>
        <p:spPr>
          <a:xfrm>
            <a:off x="667657" y="133012"/>
            <a:ext cx="7031267" cy="37881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n-US"/>
              <a:t>Perspective: </a:t>
            </a:r>
            <a:r>
              <a:rPr lang="en-US" dirty="0"/>
              <a:t>integrative approach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684980F4-7BE9-411C-91E5-9F6B8AB1F062}"/>
              </a:ext>
            </a:extLst>
          </p:cNvPr>
          <p:cNvSpPr txBox="1">
            <a:spLocks/>
          </p:cNvSpPr>
          <p:nvPr/>
        </p:nvSpPr>
        <p:spPr>
          <a:xfrm>
            <a:off x="8601076" y="4869656"/>
            <a:ext cx="541402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9A3C1E9-1E17-4B2D-975E-2F80F7CB45F8}" type="slidenum">
              <a:rPr lang="es-E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18</a:t>
            </a:fld>
            <a:endParaRPr lang="es-E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46039605-0744-488B-B457-77DEA7A3D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32" y="3528725"/>
            <a:ext cx="940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anose="020B0604020202020204" pitchFamily="34" charset="0"/>
              </a:rPr>
              <a:t>Transmission mode </a:t>
            </a:r>
            <a:endParaRPr kumimoji="0" lang="en-US" sz="105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BD7C22-2AAD-4D6C-BEE4-4AE783B634DB}"/>
              </a:ext>
            </a:extLst>
          </p:cNvPr>
          <p:cNvSpPr/>
          <p:nvPr/>
        </p:nvSpPr>
        <p:spPr>
          <a:xfrm>
            <a:off x="3039109" y="652538"/>
            <a:ext cx="4056885" cy="2304394"/>
          </a:xfrm>
          <a:prstGeom prst="rect">
            <a:avLst/>
          </a:prstGeom>
          <a:solidFill>
            <a:srgbClr val="9DC3E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432824-97A6-4B99-8902-8BE851D156DB}"/>
              </a:ext>
            </a:extLst>
          </p:cNvPr>
          <p:cNvSpPr txBox="1"/>
          <p:nvPr/>
        </p:nvSpPr>
        <p:spPr>
          <a:xfrm>
            <a:off x="3125015" y="830424"/>
            <a:ext cx="1119402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Black" panose="020B0A04020102020204" pitchFamily="34" charset="0"/>
                <a:cs typeface="Arial" panose="020B0604020202020204" pitchFamily="34" charset="0"/>
              </a:rPr>
              <a:t>Cell Culture </a:t>
            </a:r>
          </a:p>
        </p:txBody>
      </p:sp>
      <p:pic>
        <p:nvPicPr>
          <p:cNvPr id="27" name="Picture 2" descr="Related image">
            <a:extLst>
              <a:ext uri="{FF2B5EF4-FFF2-40B4-BE49-F238E27FC236}">
                <a16:creationId xmlns:a16="http://schemas.microsoft.com/office/drawing/2014/main" id="{2FCA6A7D-989E-4773-B70B-DF497F789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0"/>
          <a:stretch/>
        </p:blipFill>
        <p:spPr bwMode="auto">
          <a:xfrm>
            <a:off x="4656084" y="1027427"/>
            <a:ext cx="974708" cy="77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Related image">
            <a:extLst>
              <a:ext uri="{FF2B5EF4-FFF2-40B4-BE49-F238E27FC236}">
                <a16:creationId xmlns:a16="http://schemas.microsoft.com/office/drawing/2014/main" id="{DED94796-1ACF-4669-91E1-BC824FCF7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93" y="1177475"/>
            <a:ext cx="849674" cy="47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ight Arrow 6">
            <a:extLst>
              <a:ext uri="{FF2B5EF4-FFF2-40B4-BE49-F238E27FC236}">
                <a16:creationId xmlns:a16="http://schemas.microsoft.com/office/drawing/2014/main" id="{A4BA285D-858D-4BF6-924E-DDBFDCC351D5}"/>
              </a:ext>
            </a:extLst>
          </p:cNvPr>
          <p:cNvSpPr/>
          <p:nvPr/>
        </p:nvSpPr>
        <p:spPr>
          <a:xfrm>
            <a:off x="4241280" y="1299998"/>
            <a:ext cx="324745" cy="15895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8" descr="Image result for fibroblasts">
            <a:extLst>
              <a:ext uri="{FF2B5EF4-FFF2-40B4-BE49-F238E27FC236}">
                <a16:creationId xmlns:a16="http://schemas.microsoft.com/office/drawing/2014/main" id="{2B65048E-671D-4926-8A5E-37AA8D9AC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397" y="1135205"/>
            <a:ext cx="646846" cy="48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ight Arrow 11">
            <a:extLst>
              <a:ext uri="{FF2B5EF4-FFF2-40B4-BE49-F238E27FC236}">
                <a16:creationId xmlns:a16="http://schemas.microsoft.com/office/drawing/2014/main" id="{CEF59A8C-1105-464C-9562-40A7CCF7BA4C}"/>
              </a:ext>
            </a:extLst>
          </p:cNvPr>
          <p:cNvSpPr/>
          <p:nvPr/>
        </p:nvSpPr>
        <p:spPr>
          <a:xfrm>
            <a:off x="5720851" y="1299998"/>
            <a:ext cx="324745" cy="15895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9">
            <a:extLst>
              <a:ext uri="{FF2B5EF4-FFF2-40B4-BE49-F238E27FC236}">
                <a16:creationId xmlns:a16="http://schemas.microsoft.com/office/drawing/2014/main" id="{5B766056-017B-438E-82B1-1EE635C2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440" y="798753"/>
            <a:ext cx="10747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Microscop</a:t>
            </a:r>
            <a:r>
              <a:rPr lang="es-E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fr-FR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0607A9-2A55-4639-823D-7C2851111074}"/>
              </a:ext>
            </a:extLst>
          </p:cNvPr>
          <p:cNvSpPr txBox="1"/>
          <p:nvPr/>
        </p:nvSpPr>
        <p:spPr>
          <a:xfrm>
            <a:off x="4369455" y="801255"/>
            <a:ext cx="141836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spcBef>
                <a:spcPct val="50000"/>
              </a:spcBef>
              <a:defRPr sz="1000">
                <a:solidFill>
                  <a:srgbClr val="000000"/>
                </a:solidFill>
                <a:latin typeface="Georgia" pitchFamily="18" charset="0"/>
              </a:defRPr>
            </a:lvl1pPr>
          </a:lstStyle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Cells culture medium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BDC55A-B916-4C45-A28C-70AD00507152}"/>
              </a:ext>
            </a:extLst>
          </p:cNvPr>
          <p:cNvSpPr txBox="1"/>
          <p:nvPr/>
        </p:nvSpPr>
        <p:spPr>
          <a:xfrm>
            <a:off x="3056898" y="1813707"/>
            <a:ext cx="144197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marL="285750" indent="-285750">
              <a:buFont typeface="Wingdings" panose="05000000000000000000" pitchFamily="2" charset="2"/>
              <a:buChar char="ü"/>
              <a:defRPr sz="1200" b="1">
                <a:latin typeface="Georgia" panose="02040502050405020303" pitchFamily="18" charset="0"/>
              </a:defRPr>
            </a:lvl1pPr>
          </a:lstStyle>
          <a:p>
            <a:pPr marL="0" indent="0">
              <a:buNone/>
            </a:pPr>
            <a:r>
              <a:rPr lang="en-US" sz="900" dirty="0" err="1">
                <a:latin typeface="Arial Black" panose="020B0A04020102020204" pitchFamily="34" charset="0"/>
                <a:cs typeface="Arial" panose="020B0604020202020204" pitchFamily="34" charset="0"/>
              </a:rPr>
              <a:t>Cryosectioning</a:t>
            </a:r>
            <a:r>
              <a:rPr lang="en-US" sz="9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A9D57AD-A9E8-4AD3-8F3B-78738494B5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96" y="2034475"/>
            <a:ext cx="699854" cy="768360"/>
          </a:xfrm>
          <a:prstGeom prst="rect">
            <a:avLst/>
          </a:prstGeom>
        </p:spPr>
      </p:pic>
      <p:sp>
        <p:nvSpPr>
          <p:cNvPr id="36" name="Right Arrow 14">
            <a:extLst>
              <a:ext uri="{FF2B5EF4-FFF2-40B4-BE49-F238E27FC236}">
                <a16:creationId xmlns:a16="http://schemas.microsoft.com/office/drawing/2014/main" id="{3E4A2422-2EBC-4C98-9F0E-11D3AEED4949}"/>
              </a:ext>
            </a:extLst>
          </p:cNvPr>
          <p:cNvSpPr/>
          <p:nvPr/>
        </p:nvSpPr>
        <p:spPr>
          <a:xfrm>
            <a:off x="4174124" y="2324136"/>
            <a:ext cx="324745" cy="15895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Related image">
            <a:extLst>
              <a:ext uri="{FF2B5EF4-FFF2-40B4-BE49-F238E27FC236}">
                <a16:creationId xmlns:a16="http://schemas.microsoft.com/office/drawing/2014/main" id="{3C54D0A1-C2B9-4809-8A8A-E8AFA659E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19" y="2098909"/>
            <a:ext cx="955373" cy="64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ight Arrow 17">
            <a:extLst>
              <a:ext uri="{FF2B5EF4-FFF2-40B4-BE49-F238E27FC236}">
                <a16:creationId xmlns:a16="http://schemas.microsoft.com/office/drawing/2014/main" id="{DA378CEA-0620-411E-B774-84A0911CEDA0}"/>
              </a:ext>
            </a:extLst>
          </p:cNvPr>
          <p:cNvSpPr/>
          <p:nvPr/>
        </p:nvSpPr>
        <p:spPr>
          <a:xfrm>
            <a:off x="5720851" y="2324136"/>
            <a:ext cx="324745" cy="15895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1" descr="visible">
            <a:extLst>
              <a:ext uri="{FF2B5EF4-FFF2-40B4-BE49-F238E27FC236}">
                <a16:creationId xmlns:a16="http://schemas.microsoft.com/office/drawing/2014/main" id="{9EA7F898-915B-4416-B555-B5A409C28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lum bright="42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t="14546" r="10477" b="16364"/>
          <a:stretch>
            <a:fillRect/>
          </a:stretch>
        </p:blipFill>
        <p:spPr>
          <a:xfrm>
            <a:off x="6137790" y="2100864"/>
            <a:ext cx="699855" cy="653550"/>
          </a:xfrm>
          <a:prstGeom prst="rect">
            <a:avLst/>
          </a:prstGeom>
          <a:noFill/>
        </p:spPr>
      </p:pic>
      <p:sp>
        <p:nvSpPr>
          <p:cNvPr id="40" name="Text Box 29">
            <a:extLst>
              <a:ext uri="{FF2B5EF4-FFF2-40B4-BE49-F238E27FC236}">
                <a16:creationId xmlns:a16="http://schemas.microsoft.com/office/drawing/2014/main" id="{EC30B5CE-FD2E-43DC-93D3-691EDD5BA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706" y="1790741"/>
            <a:ext cx="12702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spcBef>
                <a:spcPct val="50000"/>
              </a:spcBef>
              <a:defRPr sz="1000">
                <a:solidFill>
                  <a:srgbClr val="000000"/>
                </a:solidFill>
                <a:latin typeface="Georgia" pitchFamily="18" charset="0"/>
              </a:defRPr>
            </a:lvl1pPr>
          </a:lstStyle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Microscope on Cut-cross section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A76BDB-9AAF-4956-BFE5-8F429A738DA3}"/>
              </a:ext>
            </a:extLst>
          </p:cNvPr>
          <p:cNvSpPr txBox="1"/>
          <p:nvPr/>
        </p:nvSpPr>
        <p:spPr>
          <a:xfrm>
            <a:off x="4297222" y="1882034"/>
            <a:ext cx="16419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spcBef>
                <a:spcPct val="50000"/>
              </a:spcBef>
              <a:defRPr sz="1000">
                <a:solidFill>
                  <a:srgbClr val="000000"/>
                </a:solidFill>
                <a:latin typeface="Georgia" pitchFamily="18" charset="0"/>
              </a:defRPr>
            </a:lvl1pPr>
          </a:lstStyle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Embedding (paraffin)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66896FD-CF73-45A1-9A8B-1670F012A15D}"/>
              </a:ext>
            </a:extLst>
          </p:cNvPr>
          <p:cNvGrpSpPr/>
          <p:nvPr/>
        </p:nvGrpSpPr>
        <p:grpSpPr>
          <a:xfrm>
            <a:off x="600127" y="819043"/>
            <a:ext cx="1592364" cy="809419"/>
            <a:chOff x="2397904" y="3741106"/>
            <a:chExt cx="1450345" cy="836932"/>
          </a:xfrm>
        </p:grpSpPr>
        <p:pic>
          <p:nvPicPr>
            <p:cNvPr id="44" name="Picture 19" descr="Related image">
              <a:extLst>
                <a:ext uri="{FF2B5EF4-FFF2-40B4-BE49-F238E27FC236}">
                  <a16:creationId xmlns:a16="http://schemas.microsoft.com/office/drawing/2014/main" id="{22AC11BD-2558-4062-BCC5-2918DE3F6D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14" b="31055"/>
            <a:stretch/>
          </p:blipFill>
          <p:spPr bwMode="auto">
            <a:xfrm>
              <a:off x="2831101" y="3985363"/>
              <a:ext cx="508481" cy="592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0D263F5-F27D-4B7B-A156-20B5C5CD9753}"/>
                </a:ext>
              </a:extLst>
            </p:cNvPr>
            <p:cNvSpPr txBox="1"/>
            <p:nvPr/>
          </p:nvSpPr>
          <p:spPr>
            <a:xfrm>
              <a:off x="2397904" y="3741106"/>
              <a:ext cx="1450345" cy="2227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FTIR transparent windows</a:t>
              </a:r>
            </a:p>
          </p:txBody>
        </p:sp>
      </p:grp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9D968206-E0F7-4D73-846E-AA66419F41FA}"/>
              </a:ext>
            </a:extLst>
          </p:cNvPr>
          <p:cNvSpPr/>
          <p:nvPr/>
        </p:nvSpPr>
        <p:spPr>
          <a:xfrm rot="8393347">
            <a:off x="1225240" y="3091438"/>
            <a:ext cx="1917798" cy="34351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43C716-A608-46FF-A85E-6E2C1974C770}"/>
              </a:ext>
            </a:extLst>
          </p:cNvPr>
          <p:cNvSpPr txBox="1"/>
          <p:nvPr/>
        </p:nvSpPr>
        <p:spPr>
          <a:xfrm rot="21045440">
            <a:off x="2111062" y="3642035"/>
            <a:ext cx="1785655" cy="19501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~10µm thick sample (2D imaging)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FAEDD4-7952-4357-B0F5-981580AB641F}"/>
              </a:ext>
            </a:extLst>
          </p:cNvPr>
          <p:cNvSpPr txBox="1"/>
          <p:nvPr/>
        </p:nvSpPr>
        <p:spPr>
          <a:xfrm>
            <a:off x="115184" y="4023763"/>
            <a:ext cx="1557434" cy="409010"/>
          </a:xfrm>
          <a:prstGeom prst="rect">
            <a:avLst/>
          </a:prstGeom>
          <a:solidFill>
            <a:srgbClr val="9DC3E6">
              <a:alpha val="50196"/>
            </a:srgb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1000" b="1" dirty="0">
                <a:latin typeface="Arial Black" panose="020B0A04020102020204" pitchFamily="34" charset="0"/>
                <a:cs typeface="Arial" panose="020B0604020202020204" pitchFamily="34" charset="0"/>
              </a:rPr>
              <a:t>SR-FTIR</a:t>
            </a:r>
          </a:p>
          <a:p>
            <a:pPr algn="ctr"/>
            <a:r>
              <a:rPr lang="en-US" sz="10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MIRAS BL</a:t>
            </a:r>
          </a:p>
        </p:txBody>
      </p:sp>
      <p:sp>
        <p:nvSpPr>
          <p:cNvPr id="50" name="Arrow: Right 7">
            <a:extLst>
              <a:ext uri="{FF2B5EF4-FFF2-40B4-BE49-F238E27FC236}">
                <a16:creationId xmlns:a16="http://schemas.microsoft.com/office/drawing/2014/main" id="{F0B2A64D-BF18-47B7-A1A0-51D94944F4A1}"/>
              </a:ext>
            </a:extLst>
          </p:cNvPr>
          <p:cNvSpPr/>
          <p:nvPr/>
        </p:nvSpPr>
        <p:spPr>
          <a:xfrm rot="2710302">
            <a:off x="6946258" y="3018083"/>
            <a:ext cx="1682153" cy="27747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Arrow: Right 7">
            <a:extLst>
              <a:ext uri="{FF2B5EF4-FFF2-40B4-BE49-F238E27FC236}">
                <a16:creationId xmlns:a16="http://schemas.microsoft.com/office/drawing/2014/main" id="{B8236BC4-3450-4988-9AAC-E28CE24EBBB9}"/>
              </a:ext>
            </a:extLst>
          </p:cNvPr>
          <p:cNvSpPr/>
          <p:nvPr/>
        </p:nvSpPr>
        <p:spPr>
          <a:xfrm rot="5400000">
            <a:off x="4895013" y="3078785"/>
            <a:ext cx="483838" cy="28810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0FA47EE-F8B1-4A01-A67F-59775CDE0CB1}"/>
              </a:ext>
            </a:extLst>
          </p:cNvPr>
          <p:cNvSpPr txBox="1"/>
          <p:nvPr/>
        </p:nvSpPr>
        <p:spPr>
          <a:xfrm>
            <a:off x="7540884" y="3942683"/>
            <a:ext cx="1438317" cy="633049"/>
          </a:xfrm>
          <a:prstGeom prst="rect">
            <a:avLst/>
          </a:prstGeom>
          <a:solidFill>
            <a:srgbClr val="9DC3E6">
              <a:alpha val="50196"/>
            </a:srgbClr>
          </a:solidFill>
        </p:spPr>
        <p:txBody>
          <a:bodyPr vert="horz" wrap="square" lIns="91440" tIns="45720" rIns="91440" bIns="45720" rtlCol="0" anchor="t">
            <a:noAutofit/>
          </a:bodyPr>
          <a:lstStyle>
            <a:defPPr>
              <a:defRPr lang="es-ES"/>
            </a:defPPr>
            <a:lvl1pPr>
              <a:defRPr sz="1600" b="1"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000" dirty="0">
                <a:latin typeface="Arial Black" panose="020B0A04020102020204" pitchFamily="34" charset="0"/>
              </a:rPr>
              <a:t>Soft X-ray </a:t>
            </a:r>
            <a:r>
              <a:rPr lang="en-US" sz="1000" dirty="0" err="1">
                <a:latin typeface="Arial Black" panose="020B0A04020102020204" pitchFamily="34" charset="0"/>
              </a:rPr>
              <a:t>cryotomography</a:t>
            </a:r>
            <a:endParaRPr lang="en-US" sz="1000" dirty="0">
              <a:latin typeface="Arial Black" panose="020B0A04020102020204" pitchFamily="34" charset="0"/>
            </a:endParaRPr>
          </a:p>
          <a:p>
            <a:pPr algn="ctr"/>
            <a:r>
              <a:rPr lang="en-US" sz="1000" dirty="0">
                <a:solidFill>
                  <a:srgbClr val="00B050"/>
                </a:solidFill>
                <a:latin typeface="Arial Black" panose="020B0A04020102020204" pitchFamily="34" charset="0"/>
              </a:rPr>
              <a:t>MISTRAL BL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F49B7D3-ACBD-4C0C-8540-160C674F2752}"/>
              </a:ext>
            </a:extLst>
          </p:cNvPr>
          <p:cNvSpPr txBox="1"/>
          <p:nvPr/>
        </p:nvSpPr>
        <p:spPr>
          <a:xfrm>
            <a:off x="4081750" y="3532732"/>
            <a:ext cx="2072889" cy="402341"/>
          </a:xfrm>
          <a:prstGeom prst="rect">
            <a:avLst/>
          </a:prstGeom>
          <a:solidFill>
            <a:srgbClr val="9DC3E6">
              <a:alpha val="50196"/>
            </a:srgbClr>
          </a:solidFill>
        </p:spPr>
        <p:txBody>
          <a:bodyPr vert="horz" wrap="square" lIns="91440" tIns="45720" rIns="91440" bIns="45720" rtlCol="0" anchor="t">
            <a:noAutofit/>
          </a:bodyPr>
          <a:lstStyle>
            <a:defPPr>
              <a:defRPr lang="es-ES"/>
            </a:defPPr>
            <a:lvl1pPr>
              <a:defRPr sz="1600" b="1"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000" dirty="0">
                <a:latin typeface="Arial Black" panose="020B0A04020102020204" pitchFamily="34" charset="0"/>
              </a:rPr>
              <a:t>X-ray Micro-tomography</a:t>
            </a:r>
          </a:p>
          <a:p>
            <a:pPr algn="ctr"/>
            <a:r>
              <a:rPr lang="en-US" sz="1000" dirty="0">
                <a:solidFill>
                  <a:srgbClr val="00B050"/>
                </a:solidFill>
                <a:latin typeface="Arial Black" panose="020B0A04020102020204" pitchFamily="34" charset="0"/>
              </a:rPr>
              <a:t>FAXTOR BL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51C00F-61ED-43F4-8E96-1B1946D6EF9F}"/>
              </a:ext>
            </a:extLst>
          </p:cNvPr>
          <p:cNvSpPr txBox="1"/>
          <p:nvPr/>
        </p:nvSpPr>
        <p:spPr>
          <a:xfrm>
            <a:off x="7657919" y="2456812"/>
            <a:ext cx="1270946" cy="32927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r"/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plunging</a:t>
            </a:r>
          </a:p>
          <a:p>
            <a:pPr algn="r"/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Vitrification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E94719D-D391-4040-A109-9455EFC6F4BB}"/>
              </a:ext>
            </a:extLst>
          </p:cNvPr>
          <p:cNvSpPr txBox="1"/>
          <p:nvPr/>
        </p:nvSpPr>
        <p:spPr>
          <a:xfrm>
            <a:off x="3610196" y="3203006"/>
            <a:ext cx="1538261" cy="1680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defPPr>
              <a:defRPr lang="es-ES"/>
            </a:defPPr>
            <a:lvl1pPr algn="ctr">
              <a:defRPr sz="1400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800" dirty="0">
                <a:latin typeface="Arial" panose="020B0604020202020204" pitchFamily="34" charset="0"/>
              </a:rPr>
              <a:t>Fixing or freeze drying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FDFBD98-2D26-48AB-93F6-D41758538DE3}"/>
              </a:ext>
            </a:extLst>
          </p:cNvPr>
          <p:cNvSpPr txBox="1"/>
          <p:nvPr/>
        </p:nvSpPr>
        <p:spPr>
          <a:xfrm>
            <a:off x="3962057" y="3052377"/>
            <a:ext cx="1017005" cy="2052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defPPr>
              <a:defRPr lang="es-ES"/>
            </a:defPPr>
            <a:lvl1pPr algn="ctr">
              <a:defRPr sz="1400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800" dirty="0">
                <a:latin typeface="Arial" panose="020B0604020202020204" pitchFamily="34" charset="0"/>
              </a:rPr>
              <a:t>2cm thick sample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AE50D82-9802-4148-B774-DE5CE2A305A3}"/>
              </a:ext>
            </a:extLst>
          </p:cNvPr>
          <p:cNvGrpSpPr/>
          <p:nvPr/>
        </p:nvGrpSpPr>
        <p:grpSpPr>
          <a:xfrm>
            <a:off x="7495442" y="1458951"/>
            <a:ext cx="1525540" cy="775578"/>
            <a:chOff x="9687810" y="2906746"/>
            <a:chExt cx="2029612" cy="1024386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9EFC556-1ABE-4E19-8A52-A5F61BB4EC99}"/>
                </a:ext>
              </a:extLst>
            </p:cNvPr>
            <p:cNvSpPr txBox="1"/>
            <p:nvPr/>
          </p:nvSpPr>
          <p:spPr>
            <a:xfrm>
              <a:off x="10663441" y="2906746"/>
              <a:ext cx="1053981" cy="322743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Gold grids</a:t>
              </a:r>
            </a:p>
          </p:txBody>
        </p:sp>
        <p:pic>
          <p:nvPicPr>
            <p:cNvPr id="60" name="Picture 104" descr="C-flat Holey Carbon Grids for TEM – Gold Only | MiTeGen">
              <a:extLst>
                <a:ext uri="{FF2B5EF4-FFF2-40B4-BE49-F238E27FC236}">
                  <a16:creationId xmlns:a16="http://schemas.microsoft.com/office/drawing/2014/main" id="{8E821062-59AB-433D-AF27-774EEA21E7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2528" y="3094999"/>
              <a:ext cx="836132" cy="836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08" descr="UberFlat-Silicon-norcada - AMOLF">
              <a:extLst>
                <a:ext uri="{FF2B5EF4-FFF2-40B4-BE49-F238E27FC236}">
                  <a16:creationId xmlns:a16="http://schemas.microsoft.com/office/drawing/2014/main" id="{49FD07BC-5264-49DE-8369-4FF723612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7810" y="3201499"/>
              <a:ext cx="923997" cy="692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3A80508-34B2-44CB-B173-88F1B1F56713}"/>
                </a:ext>
              </a:extLst>
            </p:cNvPr>
            <p:cNvSpPr/>
            <p:nvPr/>
          </p:nvSpPr>
          <p:spPr>
            <a:xfrm>
              <a:off x="9914731" y="2919228"/>
              <a:ext cx="618902" cy="2845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Si3N4</a:t>
              </a:r>
            </a:p>
          </p:txBody>
        </p:sp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F40E80A-35E8-4B68-9CD0-4326C81660E8}"/>
              </a:ext>
            </a:extLst>
          </p:cNvPr>
          <p:cNvCxnSpPr>
            <a:cxnSpLocks/>
            <a:stCxn id="53" idx="1"/>
          </p:cNvCxnSpPr>
          <p:nvPr/>
        </p:nvCxnSpPr>
        <p:spPr>
          <a:xfrm flipH="1">
            <a:off x="1847114" y="3733903"/>
            <a:ext cx="2234636" cy="306258"/>
          </a:xfrm>
          <a:prstGeom prst="straightConnector1">
            <a:avLst/>
          </a:prstGeom>
          <a:ln w="381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110" descr="https://m.media-amazon.com/images/I/213qTVnK2CL._AC_.jpg">
            <a:extLst>
              <a:ext uri="{FF2B5EF4-FFF2-40B4-BE49-F238E27FC236}">
                <a16:creationId xmlns:a16="http://schemas.microsoft.com/office/drawing/2014/main" id="{403388B7-A6E2-46F1-9044-171521611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356" y="3056404"/>
            <a:ext cx="169356" cy="3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3BA93C9-2367-47DD-B474-E195B08B4984}"/>
              </a:ext>
            </a:extLst>
          </p:cNvPr>
          <p:cNvCxnSpPr/>
          <p:nvPr/>
        </p:nvCxnSpPr>
        <p:spPr>
          <a:xfrm flipH="1">
            <a:off x="1847114" y="4221355"/>
            <a:ext cx="5586040" cy="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273216F-B1A1-4DBC-9EAB-EF338683F28C}"/>
              </a:ext>
            </a:extLst>
          </p:cNvPr>
          <p:cNvCxnSpPr/>
          <p:nvPr/>
        </p:nvCxnSpPr>
        <p:spPr>
          <a:xfrm>
            <a:off x="1883922" y="4430366"/>
            <a:ext cx="5583554" cy="0"/>
          </a:xfrm>
          <a:prstGeom prst="straightConnector1">
            <a:avLst/>
          </a:prstGeom>
          <a:ln w="38100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98CADC78-7D34-48D0-B982-84C1BCD141E0}"/>
              </a:ext>
            </a:extLst>
          </p:cNvPr>
          <p:cNvSpPr txBox="1"/>
          <p:nvPr/>
        </p:nvSpPr>
        <p:spPr>
          <a:xfrm>
            <a:off x="3784691" y="4458684"/>
            <a:ext cx="2156550" cy="1925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defPPr>
              <a:defRPr lang="es-ES"/>
            </a:defPPr>
            <a:lvl1pPr algn="ctr">
              <a:defRPr sz="1400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800" dirty="0">
                <a:solidFill>
                  <a:srgbClr val="FF0000"/>
                </a:solidFill>
                <a:latin typeface="Arial" panose="020B0604020202020204" pitchFamily="34" charset="0"/>
              </a:rPr>
              <a:t>Live cells (under evaluation/development)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D304723-BD7D-46CB-AD1A-1B4CF7DFD19B}"/>
              </a:ext>
            </a:extLst>
          </p:cNvPr>
          <p:cNvSpPr/>
          <p:nvPr/>
        </p:nvSpPr>
        <p:spPr>
          <a:xfrm>
            <a:off x="-133008" y="1733338"/>
            <a:ext cx="1674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900" dirty="0" err="1">
                <a:cs typeface="Arial" panose="020B0604020202020204" pitchFamily="34" charset="0"/>
              </a:rPr>
              <a:t>Attenuated</a:t>
            </a:r>
            <a:r>
              <a:rPr lang="es-ES" sz="900" dirty="0">
                <a:cs typeface="Arial" panose="020B0604020202020204" pitchFamily="34" charset="0"/>
              </a:rPr>
              <a:t> total </a:t>
            </a:r>
            <a:r>
              <a:rPr lang="es-ES" sz="900" dirty="0" err="1">
                <a:cs typeface="Arial" panose="020B0604020202020204" pitchFamily="34" charset="0"/>
              </a:rPr>
              <a:t>reflection</a:t>
            </a:r>
            <a:r>
              <a:rPr lang="es-ES" sz="900" dirty="0">
                <a:cs typeface="Arial" panose="020B0604020202020204" pitchFamily="34" charset="0"/>
              </a:rPr>
              <a:t> </a:t>
            </a:r>
            <a:r>
              <a:rPr lang="es-ES" sz="900" dirty="0" err="1">
                <a:cs typeface="Arial" panose="020B0604020202020204" pitchFamily="34" charset="0"/>
              </a:rPr>
              <a:t>mode</a:t>
            </a:r>
            <a:endParaRPr lang="es-ES" sz="900" dirty="0"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64FBDB2-9A6D-4773-A5DF-8F03A2CA4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195" y="2679944"/>
            <a:ext cx="592361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Sample stage</a:t>
            </a:r>
            <a:endParaRPr lang="en-US" sz="1100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DB3167C-D1E7-4C34-A698-32AF2C5857CE}"/>
              </a:ext>
            </a:extLst>
          </p:cNvPr>
          <p:cNvSpPr txBox="1"/>
          <p:nvPr/>
        </p:nvSpPr>
        <p:spPr>
          <a:xfrm>
            <a:off x="7336120" y="4912854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800" dirty="0" err="1"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: Ibraheem </a:t>
            </a:r>
            <a:r>
              <a:rPr lang="es-ES" sz="800" dirty="0" err="1">
                <a:latin typeface="Arial" panose="020B0604020202020204" pitchFamily="34" charset="0"/>
                <a:cs typeface="Arial" panose="020B0604020202020204" pitchFamily="34" charset="0"/>
              </a:rPr>
              <a:t>Yousef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53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8A652-308E-48C6-BC34-44F1943186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58" b="8329"/>
          <a:stretch/>
        </p:blipFill>
        <p:spPr>
          <a:xfrm>
            <a:off x="3497171" y="2947991"/>
            <a:ext cx="1444399" cy="1868325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19</a:t>
            </a:fld>
            <a:endParaRPr lang="es-E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255A0A-5BDE-4A24-A704-5E2D7A9A3873}"/>
              </a:ext>
            </a:extLst>
          </p:cNvPr>
          <p:cNvSpPr/>
          <p:nvPr/>
        </p:nvSpPr>
        <p:spPr>
          <a:xfrm>
            <a:off x="681418" y="869877"/>
            <a:ext cx="42601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Success story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ll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MX Spanish groups are using XALOC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80% remote experiments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Screening: 20-30 crystals/hour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collection: 7-15 crystals/hour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5096B4C-AC9D-41C5-881C-368881D17C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6914462"/>
              </p:ext>
            </p:extLst>
          </p:nvPr>
        </p:nvGraphicFramePr>
        <p:xfrm>
          <a:off x="5223510" y="3075855"/>
          <a:ext cx="3634740" cy="211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3CF297C-D108-423A-ADAD-68E56BC430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058780"/>
              </p:ext>
            </p:extLst>
          </p:nvPr>
        </p:nvGraphicFramePr>
        <p:xfrm>
          <a:off x="5223510" y="788655"/>
          <a:ext cx="3870960" cy="2343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58E61F1D-C2F5-4D72-8503-19DAF75A16A8}"/>
              </a:ext>
            </a:extLst>
          </p:cNvPr>
          <p:cNvSpPr/>
          <p:nvPr/>
        </p:nvSpPr>
        <p:spPr>
          <a:xfrm>
            <a:off x="32694" y="4539188"/>
            <a:ext cx="33745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790 PDB entries as per today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52D0F941-D819-46F0-8D29-8C1FE202A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598220"/>
          </a:xfrm>
        </p:spPr>
        <p:txBody>
          <a:bodyPr/>
          <a:lstStyle/>
          <a:p>
            <a:r>
              <a:rPr lang="en-US" dirty="0"/>
              <a:t>XALOC: Macromolecular </a:t>
            </a:r>
            <a:r>
              <a:rPr lang="en-US" dirty="0" err="1"/>
              <a:t>Crystallograhy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517541-41CD-4D1B-901B-D78039924B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722" b="8329"/>
          <a:stretch/>
        </p:blipFill>
        <p:spPr>
          <a:xfrm>
            <a:off x="3490795" y="2947862"/>
            <a:ext cx="228313" cy="18683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ABCDC2-5176-48EB-912F-BDEB9A3C80E9}"/>
              </a:ext>
            </a:extLst>
          </p:cNvPr>
          <p:cNvSpPr/>
          <p:nvPr/>
        </p:nvSpPr>
        <p:spPr>
          <a:xfrm>
            <a:off x="3223121" y="3358553"/>
            <a:ext cx="530451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6ED19A-77B6-4E9B-813D-E7A75535AE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/>
          <a:stretch/>
        </p:blipFill>
        <p:spPr>
          <a:xfrm>
            <a:off x="190293" y="2494626"/>
            <a:ext cx="3059391" cy="157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1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</a:t>
            </a:fld>
            <a:endParaRPr lang="es-E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533738"/>
          </a:xfrm>
        </p:spPr>
        <p:txBody>
          <a:bodyPr>
            <a:normAutofit/>
          </a:bodyPr>
          <a:lstStyle/>
          <a:p>
            <a:r>
              <a:rPr lang="en-US" dirty="0"/>
              <a:t>Biological imaging techniques today</a:t>
            </a:r>
          </a:p>
        </p:txBody>
      </p:sp>
      <p:sp>
        <p:nvSpPr>
          <p:cNvPr id="35" name="1 CuadroTexto"/>
          <p:cNvSpPr txBox="1">
            <a:spLocks noChangeArrowheads="1"/>
          </p:cNvSpPr>
          <p:nvPr/>
        </p:nvSpPr>
        <p:spPr bwMode="auto">
          <a:xfrm rot="16200000">
            <a:off x="2697178" y="1763438"/>
            <a:ext cx="1298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/>
              <a:t>cryo-3DSIM</a:t>
            </a: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790698" y="2849832"/>
            <a:ext cx="55572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400" dirty="0">
                <a:cs typeface="Arial" charset="0"/>
              </a:rPr>
              <a:t>	</a:t>
            </a:r>
            <a:r>
              <a:rPr lang="es-ES" altLang="en-US" sz="1400" dirty="0" err="1">
                <a:cs typeface="Arial" charset="0"/>
              </a:rPr>
              <a:t>Cellular</a:t>
            </a:r>
            <a:r>
              <a:rPr lang="es-ES" altLang="en-US" sz="1400" dirty="0">
                <a:cs typeface="Arial" charset="0"/>
              </a:rPr>
              <a:t> Biology     	 </a:t>
            </a:r>
            <a:r>
              <a:rPr lang="es-ES" altLang="en-US" sz="1400" dirty="0" err="1">
                <a:cs typeface="Arial" charset="0"/>
              </a:rPr>
              <a:t>Interactomics</a:t>
            </a:r>
            <a:r>
              <a:rPr lang="es-ES" altLang="en-US" sz="1400" dirty="0">
                <a:cs typeface="Arial" charset="0"/>
              </a:rPr>
              <a:t>         </a:t>
            </a:r>
            <a:r>
              <a:rPr lang="es-ES" altLang="en-US" sz="1400" dirty="0" err="1">
                <a:cs typeface="Arial" charset="0"/>
              </a:rPr>
              <a:t>Macromolecules</a:t>
            </a:r>
            <a:endParaRPr lang="es-ES" altLang="en-US" sz="1400" dirty="0">
              <a:cs typeface="Arial" charset="0"/>
            </a:endParaRPr>
          </a:p>
        </p:txBody>
      </p:sp>
      <p:grpSp>
        <p:nvGrpSpPr>
          <p:cNvPr id="37" name="Group 13"/>
          <p:cNvGrpSpPr>
            <a:grpSpLocks/>
          </p:cNvGrpSpPr>
          <p:nvPr/>
        </p:nvGrpSpPr>
        <p:grpSpPr bwMode="auto">
          <a:xfrm>
            <a:off x="2683415" y="2874693"/>
            <a:ext cx="4737171" cy="332359"/>
            <a:chOff x="284" y="2400"/>
            <a:chExt cx="4011" cy="328"/>
          </a:xfrm>
        </p:grpSpPr>
        <p:sp>
          <p:nvSpPr>
            <p:cNvPr id="59" name="Text Box 3"/>
            <p:cNvSpPr txBox="1">
              <a:spLocks noChangeArrowheads="1"/>
            </p:cNvSpPr>
            <p:nvPr/>
          </p:nvSpPr>
          <p:spPr bwMode="auto">
            <a:xfrm>
              <a:off x="284" y="2463"/>
              <a:ext cx="123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n-US" sz="1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0" name="Text Box 4"/>
            <p:cNvSpPr txBox="1">
              <a:spLocks noChangeArrowheads="1"/>
            </p:cNvSpPr>
            <p:nvPr/>
          </p:nvSpPr>
          <p:spPr bwMode="auto">
            <a:xfrm>
              <a:off x="1868" y="2400"/>
              <a:ext cx="124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n-US" sz="1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" name="Text Box 5"/>
            <p:cNvSpPr txBox="1">
              <a:spLocks noChangeArrowheads="1"/>
            </p:cNvSpPr>
            <p:nvPr/>
          </p:nvSpPr>
          <p:spPr bwMode="auto">
            <a:xfrm>
              <a:off x="4172" y="2400"/>
              <a:ext cx="123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n-US" sz="1800"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1611809" y="1981936"/>
            <a:ext cx="13991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>
                <a:cs typeface="Arial" charset="0"/>
              </a:rPr>
              <a:t>VLM</a:t>
            </a:r>
          </a:p>
        </p:txBody>
      </p:sp>
      <p:pic>
        <p:nvPicPr>
          <p:cNvPr id="39" name="Picture 6" descr="B:\Documentos Raiz C\Disco D\Papers2005\PNAS\Final\Portada PNAS\PNAS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2"/>
          <a:stretch>
            <a:fillRect/>
          </a:stretch>
        </p:blipFill>
        <p:spPr bwMode="auto">
          <a:xfrm>
            <a:off x="3503990" y="3217784"/>
            <a:ext cx="1384161" cy="135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Agrupar 5"/>
          <p:cNvGrpSpPr>
            <a:grpSpLocks/>
          </p:cNvGrpSpPr>
          <p:nvPr/>
        </p:nvGrpSpPr>
        <p:grpSpPr bwMode="auto">
          <a:xfrm>
            <a:off x="6248391" y="3189175"/>
            <a:ext cx="2523379" cy="1340573"/>
            <a:chOff x="5737463" y="4716621"/>
            <a:chExt cx="3406537" cy="2165299"/>
          </a:xfrm>
        </p:grpSpPr>
        <p:pic>
          <p:nvPicPr>
            <p:cNvPr id="57" name="Imagen 2" descr="figure5_final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606360" y="4963766"/>
              <a:ext cx="2049257" cy="1787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Imagen 3" descr="figure6_final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462" y="4716621"/>
              <a:ext cx="1910538" cy="2165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" name="Picture 5" descr="C:\Users\J.L. Carrascosa\Desktop\ActividadDepartamento\Memoria_CNB_2011\Carrascosa_T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500" y="3091210"/>
            <a:ext cx="1358383" cy="1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23"/>
          <p:cNvSpPr txBox="1">
            <a:spLocks noChangeArrowheads="1"/>
          </p:cNvSpPr>
          <p:nvPr/>
        </p:nvSpPr>
        <p:spPr bwMode="auto">
          <a:xfrm rot="16200000">
            <a:off x="3864933" y="1811411"/>
            <a:ext cx="114001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cryo</a:t>
            </a:r>
            <a:r>
              <a:rPr lang="en-US" altLang="en-US" sz="1800" dirty="0"/>
              <a:t>-SXT</a:t>
            </a:r>
          </a:p>
        </p:txBody>
      </p:sp>
      <p:cxnSp>
        <p:nvCxnSpPr>
          <p:cNvPr id="45" name="Straight Arrow Connector 2"/>
          <p:cNvCxnSpPr>
            <a:cxnSpLocks noChangeShapeType="1"/>
          </p:cNvCxnSpPr>
          <p:nvPr/>
        </p:nvCxnSpPr>
        <p:spPr bwMode="auto">
          <a:xfrm flipH="1">
            <a:off x="1131149" y="1346084"/>
            <a:ext cx="7400304" cy="0"/>
          </a:xfrm>
          <a:prstGeom prst="straightConnector1">
            <a:avLst/>
          </a:prstGeom>
          <a:noFill/>
          <a:ln w="57150" algn="ctr">
            <a:solidFill>
              <a:srgbClr val="0000FF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6" name="TextBox 19"/>
          <p:cNvSpPr txBox="1">
            <a:spLocks noChangeArrowheads="1"/>
          </p:cNvSpPr>
          <p:nvPr/>
        </p:nvSpPr>
        <p:spPr bwMode="auto">
          <a:xfrm>
            <a:off x="8140654" y="1336984"/>
            <a:ext cx="9140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>
                <a:solidFill>
                  <a:srgbClr val="0000FF"/>
                </a:solidFill>
              </a:rPr>
              <a:t>resolution</a:t>
            </a: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295360" y="4670955"/>
            <a:ext cx="88059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Multimodal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8" name="TextBox 2"/>
          <p:cNvSpPr txBox="1">
            <a:spLocks noChangeArrowheads="1"/>
          </p:cNvSpPr>
          <p:nvPr/>
        </p:nvSpPr>
        <p:spPr bwMode="auto">
          <a:xfrm>
            <a:off x="8277553" y="1026757"/>
            <a:ext cx="4203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0000FF"/>
                </a:solidFill>
              </a:rPr>
              <a:t>1 Å</a:t>
            </a:r>
          </a:p>
        </p:txBody>
      </p:sp>
      <p:sp>
        <p:nvSpPr>
          <p:cNvPr id="49" name="TextBox 23"/>
          <p:cNvSpPr txBox="1">
            <a:spLocks noChangeArrowheads="1"/>
          </p:cNvSpPr>
          <p:nvPr/>
        </p:nvSpPr>
        <p:spPr bwMode="auto">
          <a:xfrm>
            <a:off x="2110993" y="1036046"/>
            <a:ext cx="7360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0000FF"/>
                </a:solidFill>
              </a:rPr>
              <a:t>500 </a:t>
            </a:r>
            <a:r>
              <a:rPr lang="es-ES" altLang="es-ES" sz="1400" dirty="0" err="1">
                <a:solidFill>
                  <a:srgbClr val="0000FF"/>
                </a:solidFill>
              </a:rPr>
              <a:t>nm</a:t>
            </a:r>
            <a:endParaRPr lang="es-ES" altLang="es-ES" sz="1400" dirty="0">
              <a:solidFill>
                <a:srgbClr val="0000FF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5164829" y="1258927"/>
            <a:ext cx="0" cy="187097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7"/>
          <p:cNvSpPr txBox="1">
            <a:spLocks noChangeArrowheads="1"/>
          </p:cNvSpPr>
          <p:nvPr/>
        </p:nvSpPr>
        <p:spPr bwMode="auto">
          <a:xfrm>
            <a:off x="4939956" y="1014057"/>
            <a:ext cx="5533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0000FF"/>
                </a:solidFill>
              </a:rPr>
              <a:t>5 </a:t>
            </a:r>
            <a:r>
              <a:rPr lang="es-ES" altLang="es-ES" sz="1400" dirty="0" err="1">
                <a:solidFill>
                  <a:srgbClr val="0000FF"/>
                </a:solidFill>
              </a:rPr>
              <a:t>nm</a:t>
            </a:r>
            <a:endParaRPr lang="es-ES" altLang="es-ES" sz="1400" dirty="0">
              <a:solidFill>
                <a:srgbClr val="0000FF"/>
              </a:solidFill>
            </a:endParaRPr>
          </a:p>
        </p:txBody>
      </p:sp>
      <p:sp>
        <p:nvSpPr>
          <p:cNvPr id="52" name="TextBox 28"/>
          <p:cNvSpPr txBox="1">
            <a:spLocks noChangeArrowheads="1"/>
          </p:cNvSpPr>
          <p:nvPr/>
        </p:nvSpPr>
        <p:spPr bwMode="auto">
          <a:xfrm>
            <a:off x="4243423" y="1026738"/>
            <a:ext cx="6447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0000FF"/>
                </a:solidFill>
              </a:rPr>
              <a:t>30 </a:t>
            </a:r>
            <a:r>
              <a:rPr lang="es-ES" altLang="es-ES" sz="1400" dirty="0" err="1">
                <a:solidFill>
                  <a:srgbClr val="0000FF"/>
                </a:solidFill>
              </a:rPr>
              <a:t>nm</a:t>
            </a:r>
            <a:endParaRPr lang="es-ES" altLang="es-ES" sz="1400" dirty="0">
              <a:solidFill>
                <a:srgbClr val="0000FF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500250" y="1258927"/>
            <a:ext cx="0" cy="187097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2"/>
          <p:cNvCxnSpPr>
            <a:cxnSpLocks noChangeShapeType="1"/>
          </p:cNvCxnSpPr>
          <p:nvPr/>
        </p:nvCxnSpPr>
        <p:spPr bwMode="auto">
          <a:xfrm flipH="1">
            <a:off x="1168826" y="2781995"/>
            <a:ext cx="7377069" cy="0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5" name="TextBox 19"/>
          <p:cNvSpPr txBox="1">
            <a:spLocks noChangeArrowheads="1"/>
          </p:cNvSpPr>
          <p:nvPr/>
        </p:nvSpPr>
        <p:spPr bwMode="auto">
          <a:xfrm>
            <a:off x="374987" y="2409574"/>
            <a:ext cx="14221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>
                <a:solidFill>
                  <a:srgbClr val="00B050"/>
                </a:solidFill>
              </a:rPr>
              <a:t>sample thickness</a:t>
            </a:r>
          </a:p>
        </p:txBody>
      </p:sp>
      <p:sp>
        <p:nvSpPr>
          <p:cNvPr id="56" name="Text Box 10"/>
          <p:cNvSpPr txBox="1">
            <a:spLocks noChangeArrowheads="1"/>
          </p:cNvSpPr>
          <p:nvPr/>
        </p:nvSpPr>
        <p:spPr bwMode="auto">
          <a:xfrm>
            <a:off x="3166675" y="2360998"/>
            <a:ext cx="1867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 err="1">
                <a:latin typeface="+mn-lt"/>
                <a:cs typeface="Arial" panose="020B0604020202020204" pitchFamily="34" charset="0"/>
              </a:rPr>
              <a:t>cryo</a:t>
            </a:r>
            <a:r>
              <a:rPr lang="es-ES" altLang="en-US" sz="1800" dirty="0">
                <a:latin typeface="+mn-lt"/>
                <a:cs typeface="Arial" panose="020B0604020202020204" pitchFamily="34" charset="0"/>
              </a:rPr>
              <a:t> FIB-SEM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2419064" y="1263919"/>
            <a:ext cx="0" cy="162151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210239" y="1245853"/>
            <a:ext cx="0" cy="187097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23"/>
          <p:cNvSpPr txBox="1">
            <a:spLocks noChangeArrowheads="1"/>
          </p:cNvSpPr>
          <p:nvPr/>
        </p:nvSpPr>
        <p:spPr bwMode="auto">
          <a:xfrm>
            <a:off x="1051400" y="1001338"/>
            <a:ext cx="5581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0000FF"/>
                </a:solidFill>
              </a:rPr>
              <a:t>5 µm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917054" y="1580766"/>
            <a:ext cx="770424" cy="69508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µPCXT</a:t>
            </a:r>
          </a:p>
          <a:p>
            <a:pPr algn="ctr"/>
            <a:r>
              <a:rPr lang="en-US" dirty="0">
                <a:cs typeface="Arial" panose="020B0604020202020204" pitchFamily="34" charset="0"/>
              </a:rPr>
              <a:t>µFTIR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101579" y="1852455"/>
            <a:ext cx="626448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dirty="0" err="1">
                <a:cs typeface="Arial" panose="020B0604020202020204" pitchFamily="34" charset="0"/>
              </a:rPr>
              <a:t>cryo</a:t>
            </a:r>
            <a:r>
              <a:rPr lang="en-US" dirty="0">
                <a:cs typeface="Arial" panose="020B0604020202020204" pitchFamily="34" charset="0"/>
              </a:rPr>
              <a:t>-ET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852989" y="1967568"/>
            <a:ext cx="1315460" cy="31597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>
                <a:cs typeface="Arial" panose="020B0604020202020204" pitchFamily="34" charset="0"/>
              </a:rPr>
              <a:t>CryoEM-SPA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5166" y="283812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Tissue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967102" y="284021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Organoids</a:t>
            </a:r>
          </a:p>
        </p:txBody>
      </p:sp>
      <p:sp>
        <p:nvSpPr>
          <p:cNvPr id="76" name="TextBox 75"/>
          <p:cNvSpPr txBox="1"/>
          <p:nvPr/>
        </p:nvSpPr>
        <p:spPr>
          <a:xfrm rot="16200000">
            <a:off x="3721899" y="1852077"/>
            <a:ext cx="914400" cy="4382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dirty="0" err="1">
                <a:cs typeface="Arial" panose="020B0604020202020204" pitchFamily="34" charset="0"/>
              </a:rPr>
              <a:t>nanoXRF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 rot="16200000">
            <a:off x="3647268" y="1997518"/>
            <a:ext cx="618965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dirty="0" err="1">
                <a:cs typeface="Arial" panose="020B0604020202020204" pitchFamily="34" charset="0"/>
              </a:rPr>
              <a:t>cryo</a:t>
            </a:r>
            <a:r>
              <a:rPr lang="en-US" dirty="0">
                <a:cs typeface="Arial" panose="020B0604020202020204" pitchFamily="34" charset="0"/>
              </a:rPr>
              <a:t>-SR</a:t>
            </a:r>
          </a:p>
        </p:txBody>
      </p:sp>
      <p:pic>
        <p:nvPicPr>
          <p:cNvPr id="2" name="Picture 2" descr="C:\Users\epereiro\AppData\Local\Microsoft\Windows\Temporary Internet Files\Content.Outlook\CX1AJHO1\ftir bochum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2" y="3237954"/>
            <a:ext cx="1659875" cy="118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3" t="27665" r="45874" b="8345"/>
          <a:stretch/>
        </p:blipFill>
        <p:spPr bwMode="auto">
          <a:xfrm>
            <a:off x="1994851" y="3189175"/>
            <a:ext cx="1377128" cy="133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Box 65"/>
          <p:cNvSpPr txBox="1"/>
          <p:nvPr/>
        </p:nvSpPr>
        <p:spPr>
          <a:xfrm rot="16200000">
            <a:off x="3395967" y="2020302"/>
            <a:ext cx="618965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dirty="0" err="1">
                <a:cs typeface="Arial" panose="020B0604020202020204" pitchFamily="34" charset="0"/>
              </a:rPr>
              <a:t>nanoPCXT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70" name="Text Box 23"/>
          <p:cNvSpPr txBox="1">
            <a:spLocks noChangeArrowheads="1"/>
          </p:cNvSpPr>
          <p:nvPr/>
        </p:nvSpPr>
        <p:spPr bwMode="auto">
          <a:xfrm>
            <a:off x="7457656" y="1644264"/>
            <a:ext cx="114001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MX</a:t>
            </a:r>
          </a:p>
        </p:txBody>
      </p:sp>
      <p:sp>
        <p:nvSpPr>
          <p:cNvPr id="73" name="Text Box 23"/>
          <p:cNvSpPr txBox="1">
            <a:spLocks noChangeArrowheads="1"/>
          </p:cNvSpPr>
          <p:nvPr/>
        </p:nvSpPr>
        <p:spPr bwMode="auto">
          <a:xfrm>
            <a:off x="6170686" y="1521320"/>
            <a:ext cx="114001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BioSAXS</a:t>
            </a:r>
            <a:endParaRPr lang="en-US" altLang="en-US" sz="1800" dirty="0"/>
          </a:p>
        </p:txBody>
      </p:sp>
      <p:sp>
        <p:nvSpPr>
          <p:cNvPr id="74" name="Text Box 23"/>
          <p:cNvSpPr txBox="1">
            <a:spLocks noChangeArrowheads="1"/>
          </p:cNvSpPr>
          <p:nvPr/>
        </p:nvSpPr>
        <p:spPr bwMode="auto">
          <a:xfrm>
            <a:off x="7457656" y="1445897"/>
            <a:ext cx="114001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NMR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688CB-5686-47BB-BEB6-EAE0838A5478}"/>
              </a:ext>
            </a:extLst>
          </p:cNvPr>
          <p:cNvSpPr txBox="1"/>
          <p:nvPr/>
        </p:nvSpPr>
        <p:spPr>
          <a:xfrm>
            <a:off x="1833197" y="145732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_tradnl" sz="1600" dirty="0" err="1">
                <a:cs typeface="Arial" panose="020B0604020202020204" pitchFamily="34" charset="0"/>
              </a:rPr>
              <a:t>sub</a:t>
            </a:r>
            <a:r>
              <a:rPr lang="es-ES_tradnl" sz="1600" dirty="0" err="1">
                <a:cs typeface="Arial" panose="020B0604020202020204" pitchFamily="34" charset="0"/>
                <a:sym typeface="Symbol" panose="05050102010706020507" pitchFamily="18" charset="2"/>
              </a:rPr>
              <a:t>PCXT</a:t>
            </a:r>
            <a:endParaRPr lang="es-ES_tradnl" sz="1600" dirty="0"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s-ES_tradnl" sz="1600" dirty="0" err="1">
                <a:cs typeface="Arial" panose="020B0604020202020204" pitchFamily="34" charset="0"/>
                <a:sym typeface="Symbol" panose="05050102010706020507" pitchFamily="18" charset="2"/>
              </a:rPr>
              <a:t>subXRF</a:t>
            </a:r>
            <a:endParaRPr lang="es-ES" sz="1600" dirty="0" err="1"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FC6E2-86B0-442C-8EC9-8BB4F8DC95C8}"/>
              </a:ext>
            </a:extLst>
          </p:cNvPr>
          <p:cNvSpPr txBox="1"/>
          <p:nvPr/>
        </p:nvSpPr>
        <p:spPr>
          <a:xfrm>
            <a:off x="7551297" y="4946759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800" dirty="0" err="1"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: Eva Pereiro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1">
            <a:extLst>
              <a:ext uri="{FF2B5EF4-FFF2-40B4-BE49-F238E27FC236}">
                <a16:creationId xmlns:a16="http://schemas.microsoft.com/office/drawing/2014/main" id="{FEC2CC4F-2395-490D-A22C-70C00E802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107" y="530076"/>
            <a:ext cx="56098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altLang="es-ES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altLang="es-ES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es-ES" altLang="es-ES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altLang="es-ES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es-ES" altLang="es-ES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" altLang="es-ES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r>
              <a:rPr lang="es-ES" altLang="es-ES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" altLang="es-ES" sz="14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es-ES" altLang="es-ES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5531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20</a:t>
            </a:fld>
            <a:endParaRPr lang="es-ES" dirty="0"/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 dirty="0"/>
              <a:t>XALOC - Upgrades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255A0A-5BDE-4A24-A704-5E2D7A9A3873}"/>
              </a:ext>
            </a:extLst>
          </p:cNvPr>
          <p:cNvSpPr/>
          <p:nvPr/>
        </p:nvSpPr>
        <p:spPr>
          <a:xfrm>
            <a:off x="628653" y="2151943"/>
            <a:ext cx="5147954" cy="106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s-ES_tradnl" sz="1400" dirty="0" err="1"/>
              <a:t>S</a:t>
            </a:r>
            <a:r>
              <a:rPr lang="es-ES_tradnl" sz="1400" b="1" dirty="0" err="1"/>
              <a:t>cientific</a:t>
            </a:r>
            <a:r>
              <a:rPr lang="es-ES_tradnl" sz="1400" b="1" dirty="0"/>
              <a:t> case </a:t>
            </a:r>
            <a:r>
              <a:rPr lang="es-ES_tradnl" sz="1400" dirty="0" err="1"/>
              <a:t>is</a:t>
            </a:r>
            <a:r>
              <a:rPr lang="es-ES_tradnl" sz="1400" dirty="0"/>
              <a:t> </a:t>
            </a:r>
            <a:r>
              <a:rPr lang="es-ES_tradnl" sz="1400" dirty="0" err="1"/>
              <a:t>being</a:t>
            </a:r>
            <a:r>
              <a:rPr lang="es-ES_tradnl" sz="1400" dirty="0"/>
              <a:t> </a:t>
            </a:r>
            <a:r>
              <a:rPr lang="es-ES_tradnl" sz="1400" dirty="0" err="1"/>
              <a:t>redefined</a:t>
            </a:r>
            <a:endParaRPr lang="es-ES_tradnl" sz="1400" dirty="0"/>
          </a:p>
          <a:p>
            <a:pPr marL="447675" lvl="1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high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energies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(up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25-30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keV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need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new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optics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447675" lvl="1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scientific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cases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implemented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BB1864-486C-4E83-9D9E-D3FC2F2C49C9}"/>
              </a:ext>
            </a:extLst>
          </p:cNvPr>
          <p:cNvSpPr/>
          <p:nvPr/>
        </p:nvSpPr>
        <p:spPr>
          <a:xfrm>
            <a:off x="628653" y="833698"/>
            <a:ext cx="4706101" cy="1069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s-ES_tradnl" sz="1400" dirty="0" err="1"/>
              <a:t>Instrumentation</a:t>
            </a:r>
            <a:r>
              <a:rPr lang="es-ES_tradnl" sz="1400" dirty="0"/>
              <a:t> </a:t>
            </a:r>
            <a:r>
              <a:rPr lang="es-ES_tradnl" sz="1400" dirty="0" err="1"/>
              <a:t>upgrade</a:t>
            </a:r>
            <a:endParaRPr lang="es-ES_tradnl" sz="1400" dirty="0"/>
          </a:p>
          <a:p>
            <a:pPr marL="447675" lvl="1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</a:t>
            </a:r>
            <a:r>
              <a:rPr lang="es-ES_tradnl" sz="1400" dirty="0"/>
              <a:t>detector: 100 Hz, </a:t>
            </a:r>
            <a:r>
              <a:rPr lang="es-ES_tradnl" sz="1400" dirty="0" err="1"/>
              <a:t>beg</a:t>
            </a:r>
            <a:r>
              <a:rPr lang="es-ES_tradnl" sz="1400" dirty="0"/>
              <a:t> 2023</a:t>
            </a:r>
          </a:p>
          <a:p>
            <a:pPr marL="447675" lvl="1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s-ES_tradnl" sz="1400" dirty="0"/>
              <a:t>New </a:t>
            </a:r>
            <a:r>
              <a:rPr lang="es-ES_tradnl" sz="1400" dirty="0" err="1"/>
              <a:t>Sample</a:t>
            </a:r>
            <a:r>
              <a:rPr lang="es-ES_tradnl" sz="1400" dirty="0"/>
              <a:t> </a:t>
            </a:r>
            <a:r>
              <a:rPr lang="es-ES_tradnl" sz="1400" dirty="0" err="1"/>
              <a:t>changer</a:t>
            </a:r>
            <a:r>
              <a:rPr lang="es-ES_tradnl" sz="1400" dirty="0"/>
              <a:t>: </a:t>
            </a:r>
            <a:r>
              <a:rPr lang="es-ES_tradnl" sz="1400" dirty="0" err="1"/>
              <a:t>fast</a:t>
            </a:r>
            <a:r>
              <a:rPr lang="es-ES_tradnl" sz="1400" dirty="0"/>
              <a:t> (20s), 20-30 </a:t>
            </a:r>
            <a:r>
              <a:rPr lang="es-ES_tradnl" sz="1400" dirty="0" err="1"/>
              <a:t>samp</a:t>
            </a:r>
            <a:r>
              <a:rPr lang="es-ES_tradnl" sz="1400" dirty="0"/>
              <a:t>/</a:t>
            </a:r>
            <a:r>
              <a:rPr lang="es-ES_tradnl" sz="1400" dirty="0" err="1"/>
              <a:t>hour</a:t>
            </a:r>
            <a:endParaRPr lang="es-ES_tradnl" sz="1400" dirty="0"/>
          </a:p>
          <a:p>
            <a:pPr marL="447675" lvl="1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s-ES_tradnl" sz="1400" dirty="0" err="1"/>
              <a:t>Completing</a:t>
            </a:r>
            <a:r>
              <a:rPr lang="es-ES_tradnl" sz="1400" dirty="0"/>
              <a:t> </a:t>
            </a:r>
            <a:r>
              <a:rPr lang="es-ES_tradnl" sz="1400" dirty="0" err="1"/>
              <a:t>crystallization</a:t>
            </a:r>
            <a:r>
              <a:rPr lang="es-ES_tradnl" sz="1400" dirty="0"/>
              <a:t> </a:t>
            </a:r>
            <a:r>
              <a:rPr lang="es-ES_tradnl" sz="1400" dirty="0" err="1"/>
              <a:t>platform</a:t>
            </a:r>
            <a:endParaRPr lang="es-ES_tradnl" sz="1400" dirty="0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90A5EF5C-641D-44DD-8304-091856B0B7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203" y="1368460"/>
            <a:ext cx="2977205" cy="169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2C6E509C-F89C-40F2-80EA-A08EC48F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540" y="3231046"/>
            <a:ext cx="2971869" cy="133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47084E1-D4D3-40AB-B2F5-824F774B4094}"/>
              </a:ext>
            </a:extLst>
          </p:cNvPr>
          <p:cNvSpPr/>
          <p:nvPr/>
        </p:nvSpPr>
        <p:spPr>
          <a:xfrm>
            <a:off x="628653" y="3066574"/>
            <a:ext cx="5147954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situ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diffraction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plates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447675" lvl="1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Allow taking still images for crystal test</a:t>
            </a:r>
          </a:p>
          <a:p>
            <a:pPr marL="447675" lvl="1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Positioning of the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cristallization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plate through the robot</a:t>
            </a:r>
          </a:p>
          <a:p>
            <a:pPr marL="447675" lvl="1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RASTER scan for plates</a:t>
            </a:r>
          </a:p>
          <a:p>
            <a:pPr>
              <a:spcAft>
                <a:spcPts val="300"/>
              </a:spcAft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Jet-based serial crystallography (SSX) setup implemented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4106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21</a:t>
            </a:fld>
            <a:endParaRPr lang="es-ES" dirty="0"/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/>
              <a:t>XALOC – Jet-based serial crystallography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7084E1-D4D3-40AB-B2F5-824F774B4094}"/>
              </a:ext>
            </a:extLst>
          </p:cNvPr>
          <p:cNvSpPr/>
          <p:nvPr/>
        </p:nvSpPr>
        <p:spPr>
          <a:xfrm>
            <a:off x="628653" y="784242"/>
            <a:ext cx="69732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High Viscosity Extrusion (HVE) injector has been implemented at XALOC for jet-based SSX</a:t>
            </a:r>
            <a:endParaRPr lang="en-US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DB7548-D484-4036-8E5D-CF8C8EE9EB0E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0" y="1092019"/>
            <a:ext cx="4382975" cy="1999168"/>
            <a:chOff x="3960019" y="1410243"/>
            <a:chExt cx="5092974" cy="232301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09642B8-F39E-417C-8DFA-8391ABFDD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0019" y="1410243"/>
              <a:ext cx="5092974" cy="232301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379263-716E-4F12-9F19-169DDD2729C2}"/>
                </a:ext>
              </a:extLst>
            </p:cNvPr>
            <p:cNvSpPr/>
            <p:nvPr/>
          </p:nvSpPr>
          <p:spPr>
            <a:xfrm>
              <a:off x="5400554" y="3374947"/>
              <a:ext cx="2470457" cy="264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B0EBA36-E4C8-40CB-A615-9BDDD5334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6229" r="9209"/>
          <a:stretch/>
        </p:blipFill>
        <p:spPr>
          <a:xfrm>
            <a:off x="573579" y="1187593"/>
            <a:ext cx="3231803" cy="10558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2BB3A0B-D348-4222-B694-C699899E9104}"/>
              </a:ext>
            </a:extLst>
          </p:cNvPr>
          <p:cNvSpPr/>
          <p:nvPr/>
        </p:nvSpPr>
        <p:spPr>
          <a:xfrm>
            <a:off x="5429686" y="3759704"/>
            <a:ext cx="3310783" cy="5539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1600" b="1" dirty="0" err="1"/>
              <a:t>Already</a:t>
            </a:r>
            <a:r>
              <a:rPr lang="es-ES_tradnl" sz="1600" b="1" dirty="0"/>
              <a:t> </a:t>
            </a:r>
            <a:r>
              <a:rPr lang="es-ES_tradnl" sz="1600" b="1" dirty="0" err="1"/>
              <a:t>available</a:t>
            </a:r>
            <a:endParaRPr lang="es-ES_tradnl" sz="1600" b="1" dirty="0"/>
          </a:p>
          <a:p>
            <a:pPr algn="ctr"/>
            <a:r>
              <a:rPr lang="es-ES_tradnl" sz="1400" dirty="0"/>
              <a:t>Just </a:t>
            </a:r>
            <a:r>
              <a:rPr lang="es-ES_tradnl" sz="1400" dirty="0" err="1"/>
              <a:t>request</a:t>
            </a:r>
            <a:r>
              <a:rPr lang="es-ES_tradnl" sz="1400" dirty="0"/>
              <a:t> </a:t>
            </a:r>
            <a:r>
              <a:rPr lang="es-ES_tradnl" sz="1400" dirty="0" err="1"/>
              <a:t>it</a:t>
            </a:r>
            <a:r>
              <a:rPr lang="es-ES_tradnl" sz="1400" dirty="0"/>
              <a:t> in </a:t>
            </a:r>
            <a:r>
              <a:rPr lang="es-ES_tradnl" sz="1400" dirty="0" err="1"/>
              <a:t>the</a:t>
            </a:r>
            <a:r>
              <a:rPr lang="es-ES_tradnl" sz="1400" dirty="0"/>
              <a:t> </a:t>
            </a:r>
            <a:r>
              <a:rPr lang="es-ES_tradnl" sz="1400" dirty="0" err="1"/>
              <a:t>next</a:t>
            </a:r>
            <a:r>
              <a:rPr lang="es-ES_tradnl" sz="1400" dirty="0"/>
              <a:t> </a:t>
            </a:r>
            <a:r>
              <a:rPr lang="es-ES_tradnl" sz="1400" dirty="0" err="1"/>
              <a:t>call</a:t>
            </a:r>
            <a:r>
              <a:rPr lang="es-ES_tradnl" sz="1400" dirty="0"/>
              <a:t> </a:t>
            </a:r>
            <a:r>
              <a:rPr lang="es-ES_tradnl" sz="1400" dirty="0" err="1"/>
              <a:t>for</a:t>
            </a:r>
            <a:r>
              <a:rPr lang="es-ES_tradnl" sz="1400" dirty="0"/>
              <a:t> </a:t>
            </a:r>
            <a:r>
              <a:rPr lang="es-ES_tradnl" sz="1400" dirty="0" err="1"/>
              <a:t>proposals</a:t>
            </a:r>
            <a:endParaRPr lang="es-ES_tradnl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4EC2D9-206F-4879-8BE4-DBC13C7F22D8}"/>
              </a:ext>
            </a:extLst>
          </p:cNvPr>
          <p:cNvSpPr/>
          <p:nvPr/>
        </p:nvSpPr>
        <p:spPr>
          <a:xfrm>
            <a:off x="6314025" y="2796439"/>
            <a:ext cx="27546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>
                <a:latin typeface="Arial Narrow" panose="020B0606020202030204" pitchFamily="34" charset="0"/>
              </a:rPr>
              <a:t>Serial macromolecular crystallography at ALBA Synchrotron Light Source</a:t>
            </a:r>
          </a:p>
          <a:p>
            <a:pPr algn="r"/>
            <a:r>
              <a:rPr lang="en-US" sz="1000">
                <a:latin typeface="Arial Narrow" panose="020B0606020202030204" pitchFamily="34" charset="0"/>
              </a:rPr>
              <a:t>Jose M. Martin-Garcia, …, X. Carpena</a:t>
            </a:r>
          </a:p>
          <a:p>
            <a:pPr algn="r"/>
            <a:r>
              <a:rPr lang="sv-SE" sz="1000">
                <a:latin typeface="Arial Narrow" panose="020B0606020202030204" pitchFamily="34" charset="0"/>
              </a:rPr>
              <a:t>J. Synchrotron Rad. 29, 1130 (2022)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BB2301-1DE2-4448-A294-ECCF7FF3A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40" y="2767235"/>
            <a:ext cx="3895652" cy="208581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67929AE-7777-4DE8-87B3-3B1E71EB0977}"/>
              </a:ext>
            </a:extLst>
          </p:cNvPr>
          <p:cNvSpPr/>
          <p:nvPr/>
        </p:nvSpPr>
        <p:spPr>
          <a:xfrm>
            <a:off x="1689866" y="4909871"/>
            <a:ext cx="27546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>
                <a:latin typeface="Arial Narrow" panose="020B0606020202030204" pitchFamily="34" charset="0"/>
              </a:rPr>
              <a:t>Kovalev et al, Nat Comm </a:t>
            </a:r>
            <a:r>
              <a:rPr lang="sv-SE" sz="1000">
                <a:latin typeface="Arial Narrow" panose="020B0606020202030204" pitchFamily="34" charset="0"/>
              </a:rPr>
              <a:t>11:2137 (2020).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1735BC-27B7-4770-A085-8E89B3DB23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75" y="4624132"/>
            <a:ext cx="1813952" cy="5193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FBA3F9-E759-495C-A947-43E282CEE7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88" y="4689470"/>
            <a:ext cx="791312" cy="4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20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CC925F8-528E-484B-8F67-D40B5F11BE5F}"/>
              </a:ext>
            </a:extLst>
          </p:cNvPr>
          <p:cNvSpPr/>
          <p:nvPr/>
        </p:nvSpPr>
        <p:spPr>
          <a:xfrm>
            <a:off x="673605" y="1441369"/>
            <a:ext cx="2342249" cy="1475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DE6663-6087-442E-9B30-217D83DD08D7}"/>
              </a:ext>
            </a:extLst>
          </p:cNvPr>
          <p:cNvSpPr/>
          <p:nvPr/>
        </p:nvSpPr>
        <p:spPr>
          <a:xfrm>
            <a:off x="3049524" y="729778"/>
            <a:ext cx="5606413" cy="581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76600" y="133012"/>
            <a:ext cx="4422324" cy="381338"/>
          </a:xfrm>
        </p:spPr>
        <p:txBody>
          <a:bodyPr/>
          <a:lstStyle/>
          <a:p>
            <a:r>
              <a:rPr lang="en-US" dirty="0"/>
              <a:t>XAIRA: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MX</a:t>
            </a:r>
            <a:r>
              <a:rPr lang="en-US" dirty="0"/>
              <a:t> - Scientific cases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543925" y="4756040"/>
            <a:ext cx="538452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t>22</a:t>
            </a:fld>
            <a:endParaRPr lang="es-ES" dirty="0"/>
          </a:p>
        </p:txBody>
      </p:sp>
      <p:sp>
        <p:nvSpPr>
          <p:cNvPr id="12" name="Text Box 63"/>
          <p:cNvSpPr txBox="1">
            <a:spLocks noChangeArrowheads="1"/>
          </p:cNvSpPr>
          <p:nvPr/>
        </p:nvSpPr>
        <p:spPr bwMode="auto">
          <a:xfrm>
            <a:off x="1078418" y="2304032"/>
            <a:ext cx="1783109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GB" altLang="en-US" sz="1400" dirty="0">
                <a:latin typeface="Abel" panose="02000506030000020004" pitchFamily="2" charset="0"/>
              </a:rPr>
              <a:t>Low Photon Energy</a:t>
            </a:r>
          </a:p>
          <a:p>
            <a:pPr algn="r" eaLnBrk="1" hangingPunct="1"/>
            <a:r>
              <a:rPr lang="en-GB" altLang="en-US" sz="1400" dirty="0">
                <a:latin typeface="Abel" panose="02000506030000020004" pitchFamily="2" charset="0"/>
              </a:rPr>
              <a:t>4-14 keV</a:t>
            </a:r>
          </a:p>
        </p:txBody>
      </p:sp>
      <p:sp>
        <p:nvSpPr>
          <p:cNvPr id="15" name="Text Box 63"/>
          <p:cNvSpPr txBox="1">
            <a:spLocks noChangeArrowheads="1"/>
          </p:cNvSpPr>
          <p:nvPr/>
        </p:nvSpPr>
        <p:spPr bwMode="auto">
          <a:xfrm>
            <a:off x="5872295" y="742673"/>
            <a:ext cx="2056372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altLang="en-US" sz="1400" dirty="0">
                <a:latin typeface="Abel" panose="02000506030000020004" pitchFamily="2" charset="0"/>
              </a:rPr>
              <a:t>Fixed target</a:t>
            </a:r>
          </a:p>
          <a:p>
            <a:pPr algn="ctr" eaLnBrk="1" hangingPunct="1"/>
            <a:r>
              <a:rPr lang="en-GB" altLang="en-US" sz="1400" dirty="0">
                <a:latin typeface="Abel" panose="02000506030000020004" pitchFamily="2" charset="0"/>
              </a:rPr>
              <a:t>serial crystallography</a:t>
            </a:r>
          </a:p>
        </p:txBody>
      </p:sp>
      <p:sp>
        <p:nvSpPr>
          <p:cNvPr id="16" name="Text Box 63"/>
          <p:cNvSpPr txBox="1">
            <a:spLocks noChangeArrowheads="1"/>
          </p:cNvSpPr>
          <p:nvPr/>
        </p:nvSpPr>
        <p:spPr bwMode="auto">
          <a:xfrm>
            <a:off x="1051845" y="1631786"/>
            <a:ext cx="1836256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GB" altLang="en-US" sz="1400" dirty="0">
                <a:latin typeface="Abel" panose="02000506030000020004" pitchFamily="2" charset="0"/>
              </a:rPr>
              <a:t>1×1 µm beam @ 1 Å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00593" y="1408749"/>
            <a:ext cx="1053742" cy="15134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1400" dirty="0">
                <a:latin typeface="Abel" panose="02000506030000020004" pitchFamily="2" charset="0"/>
                <a:cs typeface="Arial" panose="020B0604020202020204" pitchFamily="34" charset="0"/>
              </a:rPr>
              <a:t>Optimal</a:t>
            </a:r>
          </a:p>
          <a:p>
            <a:pPr algn="ctr"/>
            <a:r>
              <a:rPr lang="en-US" sz="1400" dirty="0">
                <a:latin typeface="Abel" panose="02000506030000020004" pitchFamily="2" charset="0"/>
                <a:cs typeface="Arial" panose="020B0604020202020204" pitchFamily="34" charset="0"/>
              </a:rPr>
              <a:t>native</a:t>
            </a:r>
          </a:p>
          <a:p>
            <a:pPr algn="ctr"/>
            <a:r>
              <a:rPr lang="en-US" sz="1400" dirty="0">
                <a:latin typeface="Abel" panose="02000506030000020004" pitchFamily="2" charset="0"/>
                <a:cs typeface="Arial" panose="020B0604020202020204" pitchFamily="34" charset="0"/>
              </a:rPr>
              <a:t>Phasing</a:t>
            </a:r>
          </a:p>
          <a:p>
            <a:pPr algn="ctr">
              <a:tabLst>
                <a:tab pos="514350" algn="l"/>
              </a:tabLst>
            </a:pPr>
            <a:r>
              <a:rPr lang="en-US" sz="1400" dirty="0">
                <a:latin typeface="Abel" panose="02000506030000020004" pitchFamily="2" charset="0"/>
                <a:cs typeface="Arial" panose="020B0604020202020204" pitchFamily="34" charset="0"/>
              </a:rPr>
              <a:t>of </a:t>
            </a:r>
            <a:r>
              <a:rPr lang="en-US" sz="14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400" dirty="0">
                <a:latin typeface="Abel" panose="02000506030000020004" pitchFamily="2" charset="0"/>
                <a:cs typeface="Arial" panose="020B0604020202020204" pitchFamily="34" charset="0"/>
              </a:rPr>
              <a:t>-crystals</a:t>
            </a:r>
          </a:p>
          <a:p>
            <a:pPr algn="ctr">
              <a:tabLst>
                <a:tab pos="514350" algn="l"/>
              </a:tabLst>
            </a:pPr>
            <a:r>
              <a:rPr lang="en-US" sz="1400" dirty="0">
                <a:latin typeface="Abel" panose="02000506030000020004" pitchFamily="2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latin typeface="Abel" panose="02000506030000020004" pitchFamily="2" charset="0"/>
                <a:cs typeface="Arial" panose="020B0604020202020204" pitchFamily="34" charset="0"/>
              </a:rPr>
              <a:t>std</a:t>
            </a:r>
            <a:r>
              <a:rPr lang="en-US" sz="1400" dirty="0">
                <a:latin typeface="Abel" panose="02000506030000020004" pitchFamily="2" charset="0"/>
                <a:cs typeface="Arial" panose="020B0604020202020204" pitchFamily="34" charset="0"/>
              </a:rPr>
              <a:t> mount)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31714" y="2179076"/>
            <a:ext cx="3324225" cy="739670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1400" i="1" dirty="0">
                <a:latin typeface="Abel" panose="02000506030000020004" pitchFamily="2" charset="0"/>
                <a:cs typeface="Arial" panose="020B0604020202020204" pitchFamily="34" charset="0"/>
              </a:rPr>
              <a:t>Serial native-phasing crystallography</a:t>
            </a:r>
          </a:p>
        </p:txBody>
      </p:sp>
      <p:sp>
        <p:nvSpPr>
          <p:cNvPr id="30" name="Text Box 63"/>
          <p:cNvSpPr txBox="1">
            <a:spLocks noChangeArrowheads="1"/>
          </p:cNvSpPr>
          <p:nvPr/>
        </p:nvSpPr>
        <p:spPr bwMode="auto">
          <a:xfrm>
            <a:off x="3064764" y="773450"/>
            <a:ext cx="2128935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</a:tabLs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altLang="en-US" sz="1400" dirty="0">
                <a:latin typeface="Abel" panose="02000506030000020004" pitchFamily="2" charset="0"/>
              </a:rPr>
              <a:t>Low background</a:t>
            </a:r>
          </a:p>
          <a:p>
            <a:pPr algn="ctr" eaLnBrk="1" hangingPunct="1"/>
            <a:r>
              <a:rPr lang="en-GB" altLang="en-US" sz="1200" b="0" dirty="0">
                <a:latin typeface="Abel" panose="02000506030000020004" pitchFamily="2" charset="0"/>
              </a:rPr>
              <a:t>He chamber, beam tailoring</a:t>
            </a:r>
            <a:endParaRPr lang="en-GB" altLang="en-US" sz="1400" b="0" dirty="0">
              <a:latin typeface="Abel" panose="02000506030000020004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31713" y="1405255"/>
            <a:ext cx="3324225" cy="6826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1400" dirty="0">
                <a:latin typeface="Abel" panose="02000506030000020004" pitchFamily="2" charset="0"/>
                <a:cs typeface="Arial" panose="020B0604020202020204" pitchFamily="34" charset="0"/>
              </a:rPr>
              <a:t>Optimal fixed target SX</a:t>
            </a:r>
          </a:p>
          <a:p>
            <a:pPr algn="ctr"/>
            <a:r>
              <a:rPr lang="en-US" sz="1400" dirty="0">
                <a:latin typeface="Abel" panose="02000506030000020004" pitchFamily="2" charset="0"/>
                <a:cs typeface="Arial" panose="020B0604020202020204" pitchFamily="34" charset="0"/>
              </a:rPr>
              <a:t>Time resolved experiments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2293" y="851792"/>
            <a:ext cx="2387231" cy="590372"/>
          </a:xfrm>
          <a:custGeom>
            <a:avLst/>
            <a:gdLst>
              <a:gd name="connsiteX0" fmla="*/ 0 w 1730505"/>
              <a:gd name="connsiteY0" fmla="*/ 0 h 583596"/>
              <a:gd name="connsiteX1" fmla="*/ 1730505 w 1730505"/>
              <a:gd name="connsiteY1" fmla="*/ 0 h 583596"/>
              <a:gd name="connsiteX2" fmla="*/ 1730505 w 1730505"/>
              <a:gd name="connsiteY2" fmla="*/ 583596 h 583596"/>
              <a:gd name="connsiteX3" fmla="*/ 0 w 1730505"/>
              <a:gd name="connsiteY3" fmla="*/ 583596 h 583596"/>
              <a:gd name="connsiteX4" fmla="*/ 0 w 1730505"/>
              <a:gd name="connsiteY4" fmla="*/ 0 h 583596"/>
              <a:gd name="connsiteX0" fmla="*/ 0 w 2149605"/>
              <a:gd name="connsiteY0" fmla="*/ 0 h 583596"/>
              <a:gd name="connsiteX1" fmla="*/ 1730505 w 2149605"/>
              <a:gd name="connsiteY1" fmla="*/ 0 h 583596"/>
              <a:gd name="connsiteX2" fmla="*/ 2149605 w 2149605"/>
              <a:gd name="connsiteY2" fmla="*/ 583596 h 583596"/>
              <a:gd name="connsiteX3" fmla="*/ 0 w 2149605"/>
              <a:gd name="connsiteY3" fmla="*/ 583596 h 583596"/>
              <a:gd name="connsiteX4" fmla="*/ 0 w 2149605"/>
              <a:gd name="connsiteY4" fmla="*/ 0 h 583596"/>
              <a:gd name="connsiteX0" fmla="*/ 0 w 2159130"/>
              <a:gd name="connsiteY0" fmla="*/ 0 h 850296"/>
              <a:gd name="connsiteX1" fmla="*/ 1740030 w 2159130"/>
              <a:gd name="connsiteY1" fmla="*/ 266700 h 850296"/>
              <a:gd name="connsiteX2" fmla="*/ 2159130 w 2159130"/>
              <a:gd name="connsiteY2" fmla="*/ 850296 h 850296"/>
              <a:gd name="connsiteX3" fmla="*/ 9525 w 2159130"/>
              <a:gd name="connsiteY3" fmla="*/ 850296 h 850296"/>
              <a:gd name="connsiteX4" fmla="*/ 0 w 2159130"/>
              <a:gd name="connsiteY4" fmla="*/ 0 h 850296"/>
              <a:gd name="connsiteX0" fmla="*/ 0 w 2159130"/>
              <a:gd name="connsiteY0" fmla="*/ 0 h 850296"/>
              <a:gd name="connsiteX1" fmla="*/ 1054230 w 2159130"/>
              <a:gd name="connsiteY1" fmla="*/ 428625 h 850296"/>
              <a:gd name="connsiteX2" fmla="*/ 2159130 w 2159130"/>
              <a:gd name="connsiteY2" fmla="*/ 850296 h 850296"/>
              <a:gd name="connsiteX3" fmla="*/ 9525 w 2159130"/>
              <a:gd name="connsiteY3" fmla="*/ 850296 h 850296"/>
              <a:gd name="connsiteX4" fmla="*/ 0 w 2159130"/>
              <a:gd name="connsiteY4" fmla="*/ 0 h 85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130" h="850296">
                <a:moveTo>
                  <a:pt x="0" y="0"/>
                </a:moveTo>
                <a:lnTo>
                  <a:pt x="1054230" y="428625"/>
                </a:lnTo>
                <a:lnTo>
                  <a:pt x="2159130" y="850296"/>
                </a:lnTo>
                <a:lnTo>
                  <a:pt x="9525" y="85029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none" lIns="91440" tIns="45720" rIns="91440" bIns="45720" rtlCol="0" anchor="b">
            <a:noAutofit/>
          </a:bodyPr>
          <a:lstStyle/>
          <a:p>
            <a:endParaRPr lang="en-US" sz="1600" dirty="0"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1437" y="729097"/>
            <a:ext cx="2387232" cy="590372"/>
          </a:xfrm>
          <a:custGeom>
            <a:avLst/>
            <a:gdLst>
              <a:gd name="connsiteX0" fmla="*/ 0 w 1730505"/>
              <a:gd name="connsiteY0" fmla="*/ 0 h 583596"/>
              <a:gd name="connsiteX1" fmla="*/ 1730505 w 1730505"/>
              <a:gd name="connsiteY1" fmla="*/ 0 h 583596"/>
              <a:gd name="connsiteX2" fmla="*/ 1730505 w 1730505"/>
              <a:gd name="connsiteY2" fmla="*/ 583596 h 583596"/>
              <a:gd name="connsiteX3" fmla="*/ 0 w 1730505"/>
              <a:gd name="connsiteY3" fmla="*/ 583596 h 583596"/>
              <a:gd name="connsiteX4" fmla="*/ 0 w 1730505"/>
              <a:gd name="connsiteY4" fmla="*/ 0 h 583596"/>
              <a:gd name="connsiteX0" fmla="*/ 0 w 2187705"/>
              <a:gd name="connsiteY0" fmla="*/ 0 h 583596"/>
              <a:gd name="connsiteX1" fmla="*/ 2187705 w 2187705"/>
              <a:gd name="connsiteY1" fmla="*/ 0 h 583596"/>
              <a:gd name="connsiteX2" fmla="*/ 2187705 w 2187705"/>
              <a:gd name="connsiteY2" fmla="*/ 583596 h 583596"/>
              <a:gd name="connsiteX3" fmla="*/ 457200 w 2187705"/>
              <a:gd name="connsiteY3" fmla="*/ 583596 h 583596"/>
              <a:gd name="connsiteX4" fmla="*/ 0 w 2187705"/>
              <a:gd name="connsiteY4" fmla="*/ 0 h 583596"/>
              <a:gd name="connsiteX0" fmla="*/ 0 w 2187705"/>
              <a:gd name="connsiteY0" fmla="*/ 0 h 897921"/>
              <a:gd name="connsiteX1" fmla="*/ 2187705 w 2187705"/>
              <a:gd name="connsiteY1" fmla="*/ 0 h 897921"/>
              <a:gd name="connsiteX2" fmla="*/ 2178180 w 2187705"/>
              <a:gd name="connsiteY2" fmla="*/ 897921 h 897921"/>
              <a:gd name="connsiteX3" fmla="*/ 457200 w 2187705"/>
              <a:gd name="connsiteY3" fmla="*/ 583596 h 897921"/>
              <a:gd name="connsiteX4" fmla="*/ 0 w 2187705"/>
              <a:gd name="connsiteY4" fmla="*/ 0 h 897921"/>
              <a:gd name="connsiteX0" fmla="*/ 0 w 2187705"/>
              <a:gd name="connsiteY0" fmla="*/ 0 h 897921"/>
              <a:gd name="connsiteX1" fmla="*/ 2187705 w 2187705"/>
              <a:gd name="connsiteY1" fmla="*/ 0 h 897921"/>
              <a:gd name="connsiteX2" fmla="*/ 2178180 w 2187705"/>
              <a:gd name="connsiteY2" fmla="*/ 897921 h 897921"/>
              <a:gd name="connsiteX3" fmla="*/ 1028700 w 2187705"/>
              <a:gd name="connsiteY3" fmla="*/ 431196 h 897921"/>
              <a:gd name="connsiteX4" fmla="*/ 0 w 2187705"/>
              <a:gd name="connsiteY4" fmla="*/ 0 h 89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705" h="897921">
                <a:moveTo>
                  <a:pt x="0" y="0"/>
                </a:moveTo>
                <a:lnTo>
                  <a:pt x="2187705" y="0"/>
                </a:lnTo>
                <a:lnTo>
                  <a:pt x="2178180" y="897921"/>
                </a:lnTo>
                <a:lnTo>
                  <a:pt x="1028700" y="4311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pPr algn="r"/>
            <a:endParaRPr lang="en-US" sz="1600" dirty="0"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326810" y="4762724"/>
            <a:ext cx="25969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000" b="0">
                <a:latin typeface="Arial Narrow" panose="020B0606020202030204" pitchFamily="34" charset="0"/>
              </a:rPr>
              <a:t>Wagner </a:t>
            </a:r>
            <a:r>
              <a:rPr lang="en-US" altLang="en-US" sz="1000" b="0" i="1" dirty="0">
                <a:latin typeface="Arial Narrow" panose="020B0606020202030204" pitchFamily="34" charset="0"/>
              </a:rPr>
              <a:t>et al. </a:t>
            </a:r>
            <a:r>
              <a:rPr lang="en-US" altLang="en-US" sz="1000" b="0" dirty="0">
                <a:latin typeface="Arial Narrow" panose="020B0606020202030204" pitchFamily="34" charset="0"/>
              </a:rPr>
              <a:t>(2016) </a:t>
            </a:r>
            <a:r>
              <a:rPr lang="en-US" altLang="en-US" sz="1000" b="0" i="1" dirty="0" err="1">
                <a:latin typeface="Arial Narrow" panose="020B0606020202030204" pitchFamily="34" charset="0"/>
              </a:rPr>
              <a:t>Acta</a:t>
            </a:r>
            <a:r>
              <a:rPr lang="en-US" altLang="en-US" sz="1000" b="0" i="1" dirty="0">
                <a:latin typeface="Arial Narrow" panose="020B0606020202030204" pitchFamily="34" charset="0"/>
              </a:rPr>
              <a:t> </a:t>
            </a:r>
            <a:r>
              <a:rPr lang="en-US" altLang="en-US" sz="1000" b="0" i="1" dirty="0" err="1">
                <a:latin typeface="Arial Narrow" panose="020B0606020202030204" pitchFamily="34" charset="0"/>
              </a:rPr>
              <a:t>Cryst</a:t>
            </a:r>
            <a:r>
              <a:rPr lang="en-US" altLang="en-US" sz="1000" b="0" i="1" dirty="0">
                <a:latin typeface="Arial Narrow" panose="020B0606020202030204" pitchFamily="34" charset="0"/>
              </a:rPr>
              <a:t>. D</a:t>
            </a:r>
            <a:r>
              <a:rPr lang="en-US" altLang="en-US" sz="1000" b="0" dirty="0">
                <a:latin typeface="Arial Narrow" panose="020B0606020202030204" pitchFamily="34" charset="0"/>
              </a:rPr>
              <a:t>72</a:t>
            </a:r>
            <a:r>
              <a:rPr lang="en-US" altLang="en-US" sz="1000" b="0">
                <a:latin typeface="Arial Narrow" panose="020B0606020202030204" pitchFamily="34" charset="0"/>
              </a:rPr>
              <a:t>: 430-439</a:t>
            </a:r>
            <a:endParaRPr lang="en-US" altLang="en-US" sz="1000" b="0" dirty="0">
              <a:latin typeface="Arial Narrow" panose="020B0606020202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14613" y="4547280"/>
            <a:ext cx="143715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altLang="en-US" sz="1000" dirty="0">
                <a:latin typeface="Arial Narrow" panose="020B0606020202030204" pitchFamily="34" charset="0"/>
              </a:rPr>
              <a:t>Owen </a:t>
            </a:r>
            <a:r>
              <a:rPr lang="en-GB" altLang="en-US" sz="1000" i="1" dirty="0">
                <a:latin typeface="Arial Narrow" panose="020B0606020202030204" pitchFamily="34" charset="0"/>
              </a:rPr>
              <a:t>et al.</a:t>
            </a:r>
            <a:r>
              <a:rPr lang="en-GB" altLang="en-US" sz="1000" dirty="0">
                <a:latin typeface="Arial Narrow" panose="020B0606020202030204" pitchFamily="34" charset="0"/>
              </a:rPr>
              <a:t> (</a:t>
            </a:r>
            <a:r>
              <a:rPr lang="en-GB" altLang="en-US" sz="1000">
                <a:latin typeface="Arial Narrow" panose="020B0606020202030204" pitchFamily="34" charset="0"/>
              </a:rPr>
              <a:t>2017)</a:t>
            </a:r>
          </a:p>
          <a:p>
            <a:r>
              <a:rPr lang="en-GB" altLang="en-US" sz="1000" i="1">
                <a:latin typeface="Arial Narrow" panose="020B0606020202030204" pitchFamily="34" charset="0"/>
              </a:rPr>
              <a:t>Acta </a:t>
            </a:r>
            <a:r>
              <a:rPr lang="en-GB" altLang="en-US" sz="1000" i="1" dirty="0" err="1">
                <a:latin typeface="Arial Narrow" panose="020B0606020202030204" pitchFamily="34" charset="0"/>
              </a:rPr>
              <a:t>Cryst</a:t>
            </a:r>
            <a:r>
              <a:rPr lang="en-GB" altLang="en-US" sz="1000" i="1">
                <a:latin typeface="Arial Narrow" panose="020B0606020202030204" pitchFamily="34" charset="0"/>
              </a:rPr>
              <a:t>. D</a:t>
            </a:r>
            <a:r>
              <a:rPr lang="en-GB" altLang="en-US" sz="1000">
                <a:latin typeface="Arial Narrow" panose="020B0606020202030204" pitchFamily="34" charset="0"/>
              </a:rPr>
              <a:t>73:373</a:t>
            </a:r>
            <a:endParaRPr lang="en-GB" altLang="en-US" sz="1000" dirty="0">
              <a:latin typeface="Arial Narrow" panose="020B0606020202030204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70" y="3181356"/>
            <a:ext cx="1958179" cy="175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132313" y="2185068"/>
            <a:ext cx="990899" cy="7336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1400" dirty="0">
                <a:latin typeface="Abel" panose="02000506030000020004" pitchFamily="2" charset="0"/>
                <a:cs typeface="Arial" panose="020B0604020202020204" pitchFamily="34" charset="0"/>
              </a:rPr>
              <a:t>Elemental</a:t>
            </a:r>
          </a:p>
          <a:p>
            <a:pPr algn="ctr"/>
            <a:r>
              <a:rPr lang="en-US" sz="1400" dirty="0">
                <a:latin typeface="Abel" panose="02000506030000020004" pitchFamily="2" charset="0"/>
                <a:cs typeface="Arial" panose="020B0604020202020204" pitchFamily="34" charset="0"/>
              </a:rPr>
              <a:t>Deter</a:t>
            </a:r>
          </a:p>
          <a:p>
            <a:pPr algn="ctr"/>
            <a:r>
              <a:rPr lang="en-US" sz="1400" dirty="0" err="1">
                <a:latin typeface="Abel" panose="02000506030000020004" pitchFamily="2" charset="0"/>
                <a:cs typeface="Arial" panose="020B0604020202020204" pitchFamily="34" charset="0"/>
              </a:rPr>
              <a:t>mination</a:t>
            </a:r>
            <a:endParaRPr lang="en-US" sz="1400" dirty="0"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14E66B-595C-4923-B98E-795D921DBB8C}"/>
              </a:ext>
            </a:extLst>
          </p:cNvPr>
          <p:cNvSpPr/>
          <p:nvPr/>
        </p:nvSpPr>
        <p:spPr>
          <a:xfrm>
            <a:off x="1350849" y="688589"/>
            <a:ext cx="18196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>
                <a:latin typeface="Abel" panose="02000506030000020004" pitchFamily="2" charset="0"/>
                <a:cs typeface="Arial" panose="020B0604020202020204" pitchFamily="34" charset="0"/>
              </a:rPr>
              <a:t>BL Instrumentation</a:t>
            </a:r>
            <a:endParaRPr lang="en-US" sz="1600" b="1" dirty="0"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A4DF65-A1FE-487C-A913-D7585744D2C5}"/>
              </a:ext>
            </a:extLst>
          </p:cNvPr>
          <p:cNvSpPr/>
          <p:nvPr/>
        </p:nvSpPr>
        <p:spPr>
          <a:xfrm>
            <a:off x="671437" y="1125611"/>
            <a:ext cx="14175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>
                <a:latin typeface="Abel" panose="02000506030000020004" pitchFamily="2" charset="0"/>
                <a:cs typeface="Arial" panose="020B0604020202020204" pitchFamily="34" charset="0"/>
              </a:rPr>
              <a:t>Beam features</a:t>
            </a:r>
            <a:endParaRPr lang="en-US" sz="1600" b="1" dirty="0"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D33A6B-2DC6-4C50-A830-FBCB30EF00B2}"/>
              </a:ext>
            </a:extLst>
          </p:cNvPr>
          <p:cNvSpPr/>
          <p:nvPr/>
        </p:nvSpPr>
        <p:spPr>
          <a:xfrm>
            <a:off x="710811" y="3367593"/>
            <a:ext cx="1926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Anomalous differences of the intensity </a:t>
            </a:r>
            <a:r>
              <a:rPr lang="en-US" sz="1200" dirty="0">
                <a:latin typeface="Symbol" panose="05050102010706020507" pitchFamily="18" charset="2"/>
              </a:rPr>
              <a:t>D</a:t>
            </a:r>
            <a:r>
              <a:rPr lang="en-US" sz="1200" dirty="0"/>
              <a:t>I</a:t>
            </a:r>
            <a:r>
              <a:rPr lang="en-US" sz="1200" baseline="-25000" dirty="0"/>
              <a:t>E</a:t>
            </a:r>
            <a:r>
              <a:rPr lang="en-US" sz="1200" dirty="0"/>
              <a:t> </a:t>
            </a:r>
            <a:r>
              <a:rPr lang="en-US" sz="1200" b="1" dirty="0"/>
              <a:t>increase with small </a:t>
            </a:r>
            <a:r>
              <a:rPr lang="en-US" sz="1200" b="1" dirty="0" err="1"/>
              <a:t>xtals</a:t>
            </a:r>
            <a:r>
              <a:rPr lang="en-US" sz="1200" b="1" dirty="0"/>
              <a:t> and long </a:t>
            </a:r>
            <a:r>
              <a:rPr lang="en-US" sz="1200" b="1" dirty="0">
                <a:latin typeface="Symbol" panose="05050102010706020507" pitchFamily="18" charset="2"/>
              </a:rPr>
              <a:t>l</a:t>
            </a:r>
            <a:r>
              <a:rPr lang="en-US" sz="1200" b="1" dirty="0"/>
              <a:t> </a:t>
            </a:r>
            <a:r>
              <a:rPr lang="en-US" sz="1200" dirty="0"/>
              <a:t>considering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/>
              <a:t>fixed radiation dose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/>
              <a:t>transmission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BA556D-C673-4E04-9839-0733788C1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560" y="3172790"/>
            <a:ext cx="2449782" cy="194717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F3CAB15-D42C-4D19-8A6D-5B736993F673}"/>
              </a:ext>
            </a:extLst>
          </p:cNvPr>
          <p:cNvSpPr/>
          <p:nvPr/>
        </p:nvSpPr>
        <p:spPr>
          <a:xfrm>
            <a:off x="7698924" y="3172790"/>
            <a:ext cx="1139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latin typeface="Advt93-r"/>
              </a:rPr>
              <a:t>Chip for fixed-target SSX</a:t>
            </a:r>
            <a:endParaRPr lang="en-US" sz="12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E88034-3BB8-42B2-959A-875D70E80AB8}"/>
              </a:ext>
            </a:extLst>
          </p:cNvPr>
          <p:cNvSpPr txBox="1"/>
          <p:nvPr/>
        </p:nvSpPr>
        <p:spPr>
          <a:xfrm>
            <a:off x="3128754" y="1426890"/>
            <a:ext cx="994459" cy="6609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1400" b="1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400" b="1">
                <a:latin typeface="Abel" panose="02000506030000020004" pitchFamily="2" charset="0"/>
                <a:cs typeface="Arial" panose="020B0604020202020204" pitchFamily="34" charset="0"/>
              </a:rPr>
              <a:t>-MX</a:t>
            </a:r>
            <a:endParaRPr lang="en-US" sz="1400" b="1" dirty="0"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9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87FCE4C-9BB4-4815-9169-719EBFE53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33" y="4743546"/>
            <a:ext cx="1209214" cy="39909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18" name="Marcador de número de diapositiva 5">
            <a:extLst>
              <a:ext uri="{FF2B5EF4-FFF2-40B4-BE49-F238E27FC236}">
                <a16:creationId xmlns:a16="http://schemas.microsoft.com/office/drawing/2014/main" id="{5851A820-1817-43DD-B7B6-28A46A5A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5548" y="4869656"/>
            <a:ext cx="538452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t>23</a:t>
            </a:fld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5475" y="133012"/>
            <a:ext cx="5803449" cy="399090"/>
          </a:xfrm>
        </p:spPr>
        <p:txBody>
          <a:bodyPr>
            <a:normAutofit/>
          </a:bodyPr>
          <a:lstStyle/>
          <a:p>
            <a:r>
              <a:rPr lang="en-US"/>
              <a:t>XAIRA - Beamline Status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A28C3-17EB-2B40-9E00-6D9906A795C6}"/>
              </a:ext>
            </a:extLst>
          </p:cNvPr>
          <p:cNvSpPr txBox="1"/>
          <p:nvPr/>
        </p:nvSpPr>
        <p:spPr>
          <a:xfrm>
            <a:off x="6170842" y="4091208"/>
            <a:ext cx="2337808" cy="9386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393" tIns="45699" rIns="91393" bIns="45699" rtlCol="0">
            <a:spAutoFit/>
          </a:bodyPr>
          <a:lstStyle/>
          <a:p>
            <a:pPr algn="r" defTabSz="914012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AU" sz="1400" b="1" dirty="0">
                <a:solidFill>
                  <a:srgbClr val="122D4F"/>
                </a:solidFill>
                <a:cs typeface="Arial" panose="020B0604020202020204" pitchFamily="34" charset="0"/>
              </a:rPr>
              <a:t>Schedule</a:t>
            </a:r>
          </a:p>
          <a:p>
            <a:pPr algn="r" defTabSz="914012" fontAlgn="base">
              <a:spcBef>
                <a:spcPct val="0"/>
              </a:spcBef>
              <a:defRPr/>
            </a:pPr>
            <a:r>
              <a:rPr lang="en-AU" sz="1200" b="1" dirty="0">
                <a:solidFill>
                  <a:srgbClr val="000000"/>
                </a:solidFill>
                <a:cs typeface="Arial" panose="020B0604020202020204" pitchFamily="34" charset="0"/>
              </a:rPr>
              <a:t>First beam</a:t>
            </a:r>
            <a:r>
              <a:rPr lang="en-AU" sz="1200" b="1">
                <a:solidFill>
                  <a:srgbClr val="000000"/>
                </a:solidFill>
                <a:cs typeface="Arial" panose="020B0604020202020204" pitchFamily="34" charset="0"/>
              </a:rPr>
              <a:t>: 22 July 2022</a:t>
            </a:r>
            <a:endParaRPr lang="en-A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r" defTabSz="914012" fontAlgn="base">
              <a:spcBef>
                <a:spcPct val="0"/>
              </a:spcBef>
              <a:defRPr/>
            </a:pPr>
            <a:r>
              <a:rPr lang="en-AU" sz="1200" b="1">
                <a:solidFill>
                  <a:srgbClr val="000000"/>
                </a:solidFill>
                <a:cs typeface="Arial" panose="020B0604020202020204" pitchFamily="34" charset="0"/>
              </a:rPr>
              <a:t>EndStation Comm: </a:t>
            </a:r>
            <a:r>
              <a:rPr lang="en-AU" sz="1200">
                <a:solidFill>
                  <a:srgbClr val="000000"/>
                </a:solidFill>
                <a:cs typeface="Arial" panose="020B0604020202020204" pitchFamily="34" charset="0"/>
              </a:rPr>
              <a:t>Summer</a:t>
            </a:r>
            <a:r>
              <a:rPr lang="en-AU" sz="1200" b="1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AU" sz="1200">
                <a:solidFill>
                  <a:srgbClr val="000000"/>
                </a:solidFill>
                <a:cs typeface="Arial" panose="020B0604020202020204" pitchFamily="34" charset="0"/>
              </a:rPr>
              <a:t>2023</a:t>
            </a:r>
            <a:endParaRPr lang="en-A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r" defTabSz="914012" fontAlgn="base">
              <a:spcBef>
                <a:spcPct val="0"/>
              </a:spcBef>
              <a:defRPr/>
            </a:pPr>
            <a:r>
              <a:rPr lang="en-AU" sz="1200" b="1">
                <a:solidFill>
                  <a:srgbClr val="000000"/>
                </a:solidFill>
                <a:cs typeface="Arial" panose="020B0604020202020204" pitchFamily="34" charset="0"/>
              </a:rPr>
              <a:t>First experiments</a:t>
            </a:r>
            <a:r>
              <a:rPr lang="en-AU" sz="1200">
                <a:solidFill>
                  <a:srgbClr val="000000"/>
                </a:solidFill>
                <a:cs typeface="Arial" panose="020B0604020202020204" pitchFamily="34" charset="0"/>
              </a:rPr>
              <a:t>: End 2023</a:t>
            </a:r>
            <a:endParaRPr lang="en-AU" sz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3D91F-30A0-4BD4-A61B-DD2681A6F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0" t="10345" r="1055"/>
          <a:stretch/>
        </p:blipFill>
        <p:spPr>
          <a:xfrm>
            <a:off x="6170842" y="806741"/>
            <a:ext cx="2906397" cy="17272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C4811B-5030-4703-9323-3EAB00AB5C8B}"/>
              </a:ext>
            </a:extLst>
          </p:cNvPr>
          <p:cNvSpPr/>
          <p:nvPr/>
        </p:nvSpPr>
        <p:spPr>
          <a:xfrm>
            <a:off x="6239417" y="858747"/>
            <a:ext cx="1340915" cy="461622"/>
          </a:xfrm>
          <a:prstGeom prst="rect">
            <a:avLst/>
          </a:prstGeom>
          <a:noFill/>
        </p:spPr>
        <p:txBody>
          <a:bodyPr wrap="square" lIns="91393" tIns="45699" rIns="91393" bIns="45699">
            <a:spAutoFit/>
          </a:bodyPr>
          <a:lstStyle/>
          <a:p>
            <a:pPr marL="111123"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200" b="1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First beam</a:t>
            </a:r>
          </a:p>
          <a:p>
            <a:pPr marL="111123"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200" b="1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22 July 2022</a:t>
            </a:r>
            <a:endParaRPr lang="es-ES" sz="1200" b="1" dirty="0">
              <a:solidFill>
                <a:schemeClr val="bg1"/>
              </a:solidFill>
              <a:latin typeface="Calibri" panose="020F0502020204030204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50FD48-5344-4F01-B859-AAC291EB3C7B}"/>
              </a:ext>
            </a:extLst>
          </p:cNvPr>
          <p:cNvSpPr/>
          <p:nvPr/>
        </p:nvSpPr>
        <p:spPr>
          <a:xfrm>
            <a:off x="482225" y="841957"/>
            <a:ext cx="4036476" cy="1785062"/>
          </a:xfrm>
          <a:prstGeom prst="rect">
            <a:avLst/>
          </a:prstGeom>
        </p:spPr>
        <p:txBody>
          <a:bodyPr wrap="square" lIns="91393" tIns="45699" rIns="91393" bIns="45699">
            <a:spAutoFit/>
          </a:bodyPr>
          <a:lstStyle/>
          <a:p>
            <a:pPr defTabSz="914377">
              <a:spcAft>
                <a:spcPts val="600"/>
              </a:spcAft>
              <a:defRPr/>
            </a:pPr>
            <a:r>
              <a:rPr lang="en-AU" sz="1400" b="1" dirty="0" err="1">
                <a:solidFill>
                  <a:srgbClr val="122D4F"/>
                </a:solidFill>
                <a:cs typeface="Arial" panose="020B0604020202020204" pitchFamily="34" charset="0"/>
              </a:rPr>
              <a:t>Microfocus</a:t>
            </a:r>
            <a:r>
              <a:rPr lang="en-AU" sz="1400" b="1" dirty="0">
                <a:solidFill>
                  <a:srgbClr val="122D4F"/>
                </a:solidFill>
                <a:cs typeface="Arial" panose="020B0604020202020204" pitchFamily="34" charset="0"/>
              </a:rPr>
              <a:t> Macromolecular Crystallography</a:t>
            </a:r>
          </a:p>
          <a:p>
            <a:pPr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s-ES" sz="13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2.3m-long 19.9mm In-</a:t>
            </a:r>
            <a:r>
              <a:rPr lang="es-ES" sz="13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Vacuum</a:t>
            </a:r>
            <a:r>
              <a:rPr lang="es-ES" sz="13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Undulator</a:t>
            </a:r>
            <a:endParaRPr lang="en-US" sz="13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3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Beam size of 1 ×1 mm</a:t>
            </a:r>
            <a:r>
              <a:rPr lang="en-US" sz="1300" b="1" baseline="30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3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3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at 1 Å (full beam 3×1 </a:t>
            </a:r>
            <a:r>
              <a:rPr lang="en-US" sz="1300" dirty="0">
                <a:solidFill>
                  <a:srgbClr val="000000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13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1300" baseline="30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3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3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Beam defocusing up to </a:t>
            </a:r>
            <a:r>
              <a:rPr lang="en-US" sz="13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10×10 mm</a:t>
            </a:r>
            <a:r>
              <a:rPr lang="en-US" sz="1300" b="1" baseline="30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13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3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Energy range of </a:t>
            </a:r>
            <a:r>
              <a:rPr lang="en-US" sz="13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4–14 keV</a:t>
            </a:r>
          </a:p>
          <a:p>
            <a:pPr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s-ES" sz="13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Novel dual </a:t>
            </a:r>
            <a:r>
              <a:rPr lang="es-ES" sz="13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DMM+CC </a:t>
            </a:r>
            <a:r>
              <a:rPr lang="es-ES" sz="13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(Mo/B4C+Si111) mono concept</a:t>
            </a:r>
          </a:p>
          <a:p>
            <a:pPr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s-ES" sz="13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High flux (DMM) and High </a:t>
            </a:r>
            <a:r>
              <a:rPr lang="es-ES" sz="13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stability</a:t>
            </a:r>
            <a:r>
              <a:rPr lang="es-ES" sz="13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(CC) </a:t>
            </a:r>
          </a:p>
          <a:p>
            <a:pPr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AU" sz="1300" dirty="0">
                <a:solidFill>
                  <a:srgbClr val="000000"/>
                </a:solidFill>
                <a:cs typeface="Arial" panose="020B0604020202020204" pitchFamily="34" charset="0"/>
              </a:rPr>
              <a:t>Use of interferometers to monitor the optics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CBAB26-96CF-4AEF-8B30-C12E47AA8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01" y="851261"/>
            <a:ext cx="1309819" cy="13925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01078E6-B1E1-4BF1-B350-7B5DC40AEB27}"/>
              </a:ext>
            </a:extLst>
          </p:cNvPr>
          <p:cNvSpPr/>
          <p:nvPr/>
        </p:nvSpPr>
        <p:spPr>
          <a:xfrm>
            <a:off x="482225" y="2887072"/>
            <a:ext cx="5553840" cy="1184897"/>
          </a:xfrm>
          <a:prstGeom prst="rect">
            <a:avLst/>
          </a:prstGeom>
        </p:spPr>
        <p:txBody>
          <a:bodyPr wrap="square" lIns="91393" tIns="45699" rIns="91393" bIns="45699">
            <a:spAutoFit/>
          </a:bodyPr>
          <a:lstStyle/>
          <a:p>
            <a:pPr defTabSz="914377">
              <a:spcAft>
                <a:spcPts val="600"/>
              </a:spcAft>
              <a:defRPr/>
            </a:pPr>
            <a:r>
              <a:rPr lang="en-AU" sz="1400" b="1" dirty="0">
                <a:solidFill>
                  <a:srgbClr val="122D4F"/>
                </a:solidFill>
                <a:cs typeface="Arial" panose="020B0604020202020204" pitchFamily="34" charset="0"/>
              </a:rPr>
              <a:t>End station</a:t>
            </a:r>
          </a:p>
          <a:p>
            <a:pPr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AU" sz="1300" b="1" dirty="0">
                <a:solidFill>
                  <a:srgbClr val="C00000"/>
                </a:solidFill>
                <a:cs typeface="Arial" panose="020B0604020202020204" pitchFamily="34" charset="0"/>
              </a:rPr>
              <a:t>He atmosphere </a:t>
            </a:r>
            <a:r>
              <a:rPr lang="en-AU" sz="1300" dirty="0">
                <a:solidFill>
                  <a:srgbClr val="C00000"/>
                </a:solidFill>
                <a:cs typeface="Arial" panose="020B0604020202020204" pitchFamily="34" charset="0"/>
              </a:rPr>
              <a:t>at sample to increase I/</a:t>
            </a:r>
            <a:r>
              <a:rPr lang="en-AU" sz="1300" dirty="0" err="1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AU" sz="1300" dirty="0" err="1">
                <a:solidFill>
                  <a:srgbClr val="C00000"/>
                </a:solidFill>
                <a:cs typeface="Arial" panose="020B0604020202020204" pitchFamily="34" charset="0"/>
              </a:rPr>
              <a:t>I</a:t>
            </a:r>
            <a:r>
              <a:rPr lang="en-AU" sz="1300" dirty="0">
                <a:solidFill>
                  <a:srgbClr val="C00000"/>
                </a:solidFill>
                <a:cs typeface="Arial" panose="020B0604020202020204" pitchFamily="34" charset="0"/>
              </a:rPr>
              <a:t> - </a:t>
            </a:r>
            <a:r>
              <a:rPr lang="es-ES" sz="13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Low </a:t>
            </a:r>
            <a:r>
              <a:rPr lang="es-ES" sz="13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background</a:t>
            </a:r>
            <a:r>
              <a:rPr lang="es-ES" sz="13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13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experiments</a:t>
            </a:r>
            <a:r>
              <a:rPr lang="es-ES" sz="13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Compatible </a:t>
            </a:r>
            <a:r>
              <a:rPr lang="es-ES" sz="13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with</a:t>
            </a:r>
            <a:r>
              <a:rPr lang="es-ES" sz="13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standard, air </a:t>
            </a:r>
            <a:r>
              <a:rPr lang="es-ES" sz="13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operation</a:t>
            </a:r>
            <a:endParaRPr lang="es-ES" sz="13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3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Fast pixel array detector: Eiger2 XE 9M (frame rates up to 1000Hz)</a:t>
            </a:r>
          </a:p>
          <a:p>
            <a:pPr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3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Automated sample mounting system ISARA2 (29 cryo pucks+3 RT pucks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92E6D7-9244-4192-A602-F1E05FD8688C}"/>
              </a:ext>
            </a:extLst>
          </p:cNvPr>
          <p:cNvSpPr/>
          <p:nvPr/>
        </p:nvSpPr>
        <p:spPr>
          <a:xfrm>
            <a:off x="4666575" y="851261"/>
            <a:ext cx="1340915" cy="461622"/>
          </a:xfrm>
          <a:prstGeom prst="rect">
            <a:avLst/>
          </a:prstGeom>
          <a:noFill/>
        </p:spPr>
        <p:txBody>
          <a:bodyPr wrap="square" lIns="91393" tIns="45699" rIns="91393" bIns="45699">
            <a:spAutoFit/>
          </a:bodyPr>
          <a:lstStyle/>
          <a:p>
            <a:pPr marL="111123"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200" b="1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Detectot test</a:t>
            </a:r>
          </a:p>
          <a:p>
            <a:pPr marL="111123"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200" b="1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6 July 2022</a:t>
            </a:r>
            <a:endParaRPr lang="es-ES" sz="1200" b="1" dirty="0">
              <a:solidFill>
                <a:schemeClr val="bg1"/>
              </a:solidFill>
              <a:latin typeface="Calibri" panose="020F0502020204030204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0DB16EB-12D8-4748-8956-1244F3BB396F}"/>
              </a:ext>
            </a:extLst>
          </p:cNvPr>
          <p:cNvGrpSpPr>
            <a:grpSpLocks noChangeAspect="1"/>
          </p:cNvGrpSpPr>
          <p:nvPr/>
        </p:nvGrpSpPr>
        <p:grpSpPr>
          <a:xfrm>
            <a:off x="6239417" y="2818467"/>
            <a:ext cx="2529414" cy="1197638"/>
            <a:chOff x="4992863" y="514350"/>
            <a:chExt cx="2681103" cy="1269461"/>
          </a:xfrm>
        </p:grpSpPr>
        <p:pic>
          <p:nvPicPr>
            <p:cNvPr id="21" name="Picture 20" descr="Z:\BL06_XAIRA\BL06-OP Optical Hutch\04. Optical Components\03.Backbone Components\CfT Pictures\Mono Axis.jpg">
              <a:extLst>
                <a:ext uri="{FF2B5EF4-FFF2-40B4-BE49-F238E27FC236}">
                  <a16:creationId xmlns:a16="http://schemas.microsoft.com/office/drawing/2014/main" id="{B006D961-29BF-4BF2-88AC-B61418174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" t="8535" r="3434" b="5079"/>
            <a:stretch/>
          </p:blipFill>
          <p:spPr bwMode="auto">
            <a:xfrm>
              <a:off x="4992863" y="514350"/>
              <a:ext cx="2681103" cy="12694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2D5F5F-0BBF-4A5B-B889-38E30B24B345}"/>
                </a:ext>
              </a:extLst>
            </p:cNvPr>
            <p:cNvSpPr txBox="1"/>
            <p:nvPr/>
          </p:nvSpPr>
          <p:spPr>
            <a:xfrm>
              <a:off x="5307331" y="1270380"/>
              <a:ext cx="876300" cy="276956"/>
            </a:xfrm>
            <a:prstGeom prst="rect">
              <a:avLst/>
            </a:prstGeom>
            <a:noFill/>
          </p:spPr>
          <p:txBody>
            <a:bodyPr wrap="square" lIns="91393" tIns="45699" rIns="91393" bIns="45699" rtlCol="0" anchor="ctr">
              <a:spAutoFit/>
            </a:bodyPr>
            <a:lstStyle/>
            <a:p>
              <a:pPr algn="ctr" defTabSz="914012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AU" sz="1200" dirty="0">
                  <a:solidFill>
                    <a:srgbClr val="000000"/>
                  </a:solidFill>
                  <a:latin typeface="Abel" panose="02000506030000020004" pitchFamily="2" charset="0"/>
                  <a:cs typeface="Arial" panose="020B0604020202020204" pitchFamily="34" charset="0"/>
                </a:rPr>
                <a:t>Mo/B</a:t>
              </a:r>
              <a:r>
                <a:rPr lang="en-AU" sz="1200" baseline="-25000" dirty="0">
                  <a:solidFill>
                    <a:srgbClr val="000000"/>
                  </a:solidFill>
                  <a:latin typeface="Abel" panose="02000506030000020004" pitchFamily="2" charset="0"/>
                  <a:cs typeface="Arial" panose="020B0604020202020204" pitchFamily="34" charset="0"/>
                </a:rPr>
                <a:t>4</a:t>
              </a:r>
              <a:r>
                <a:rPr lang="en-AU" sz="1200" dirty="0">
                  <a:solidFill>
                    <a:srgbClr val="000000"/>
                  </a:solidFill>
                  <a:latin typeface="Abel" panose="02000506030000020004" pitchFamily="2" charset="0"/>
                  <a:cs typeface="Arial" panose="020B0604020202020204" pitchFamily="34" charset="0"/>
                </a:rPr>
                <a:t>C ML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A28EF9-A8D3-4F9E-BD30-967556667EFD}"/>
                </a:ext>
              </a:extLst>
            </p:cNvPr>
            <p:cNvSpPr txBox="1"/>
            <p:nvPr/>
          </p:nvSpPr>
          <p:spPr>
            <a:xfrm>
              <a:off x="5477442" y="603630"/>
              <a:ext cx="723900" cy="276956"/>
            </a:xfrm>
            <a:prstGeom prst="rect">
              <a:avLst/>
            </a:prstGeom>
            <a:noFill/>
          </p:spPr>
          <p:txBody>
            <a:bodyPr wrap="square" lIns="91393" tIns="45699" rIns="91393" bIns="45699" rtlCol="0" anchor="ctr">
              <a:spAutoFit/>
            </a:bodyPr>
            <a:lstStyle/>
            <a:p>
              <a:pPr algn="ctr" defTabSz="914012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AU" sz="1200" dirty="0">
                  <a:solidFill>
                    <a:srgbClr val="000000"/>
                  </a:solidFill>
                  <a:latin typeface="Abel" panose="02000506030000020004" pitchFamily="2" charset="0"/>
                  <a:cs typeface="Arial" panose="020B0604020202020204" pitchFamily="34" charset="0"/>
                </a:rPr>
                <a:t>Si(111)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40F9EC3-AE3D-4E46-BB75-9BB831DAAA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2" y="4743546"/>
            <a:ext cx="1228887" cy="28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8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D056CE-E2AD-45BC-84F3-274C609A4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292" y="844727"/>
            <a:ext cx="2851264" cy="2172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197E0-1FB2-40DE-922C-163BD9934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"/>
          <a:stretch/>
        </p:blipFill>
        <p:spPr>
          <a:xfrm>
            <a:off x="0" y="927459"/>
            <a:ext cx="6170842" cy="208986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5475" y="133012"/>
            <a:ext cx="5803449" cy="399090"/>
          </a:xfrm>
        </p:spPr>
        <p:txBody>
          <a:bodyPr>
            <a:normAutofit/>
          </a:bodyPr>
          <a:lstStyle/>
          <a:p>
            <a:r>
              <a:rPr lang="en-US"/>
              <a:t>XAIRA - Beamline Status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EA3364-894D-49E8-842F-3F592ED99086}"/>
              </a:ext>
            </a:extLst>
          </p:cNvPr>
          <p:cNvSpPr/>
          <p:nvPr/>
        </p:nvSpPr>
        <p:spPr>
          <a:xfrm>
            <a:off x="6273292" y="835002"/>
            <a:ext cx="2851264" cy="276956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lIns="91393" tIns="45699" rIns="91393" bIns="45699">
            <a:spAutoFit/>
          </a:bodyPr>
          <a:lstStyle/>
          <a:p>
            <a:pPr marL="111123" algn="ctr"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Optics Hutch installed</a:t>
            </a:r>
            <a:endParaRPr lang="es-ES" sz="1200" b="1" dirty="0">
              <a:solidFill>
                <a:srgbClr val="000000"/>
              </a:solidFill>
              <a:latin typeface="Calibri" panose="020F0502020204030204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E6E549A9-17E3-4181-B263-BB99CE32D8E1}"/>
              </a:ext>
            </a:extLst>
          </p:cNvPr>
          <p:cNvSpPr txBox="1">
            <a:spLocks/>
          </p:cNvSpPr>
          <p:nvPr/>
        </p:nvSpPr>
        <p:spPr>
          <a:xfrm>
            <a:off x="8639170" y="4874338"/>
            <a:ext cx="541402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9A3C1E9-1E17-4B2D-975E-2F80F7CB45F8}" type="slidenum">
              <a:rPr lang="es-E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24</a:t>
            </a:fld>
            <a:endParaRPr lang="es-E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5CFEDC-DFED-49FD-BA3F-65A379965B2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0" y="2983226"/>
            <a:ext cx="8939260" cy="20272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4A1625-CC3A-4D2D-B503-B7F7A3B3CDAB}"/>
              </a:ext>
            </a:extLst>
          </p:cNvPr>
          <p:cNvSpPr/>
          <p:nvPr/>
        </p:nvSpPr>
        <p:spPr>
          <a:xfrm>
            <a:off x="7675490" y="4377108"/>
            <a:ext cx="1234381" cy="600122"/>
          </a:xfrm>
          <a:prstGeom prst="rect">
            <a:avLst/>
          </a:prstGeom>
          <a:noFill/>
          <a:ln>
            <a:noFill/>
          </a:ln>
        </p:spPr>
        <p:txBody>
          <a:bodyPr wrap="square" lIns="91393" tIns="45699" rIns="91393" bIns="45699">
            <a:spAutoFit/>
          </a:bodyPr>
          <a:lstStyle/>
          <a:p>
            <a:pPr marL="111123"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1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Horizontal </a:t>
            </a:r>
            <a:r>
              <a:rPr lang="en-US" sz="1100" dirty="0" err="1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prefocusing</a:t>
            </a:r>
            <a:r>
              <a:rPr lang="en-US" sz="11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mirror</a:t>
            </a:r>
            <a:endParaRPr lang="es-ES" sz="1100" dirty="0">
              <a:solidFill>
                <a:srgbClr val="000000"/>
              </a:solidFill>
              <a:latin typeface="Calibri" panose="020F0502020204030204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0FBE8F-0994-4446-AF75-CA7A6791C7CB}"/>
              </a:ext>
            </a:extLst>
          </p:cNvPr>
          <p:cNvSpPr/>
          <p:nvPr/>
        </p:nvSpPr>
        <p:spPr>
          <a:xfrm>
            <a:off x="6728273" y="4365744"/>
            <a:ext cx="1234381" cy="430845"/>
          </a:xfrm>
          <a:prstGeom prst="rect">
            <a:avLst/>
          </a:prstGeom>
          <a:noFill/>
          <a:ln>
            <a:noFill/>
          </a:ln>
        </p:spPr>
        <p:txBody>
          <a:bodyPr wrap="square" lIns="91393" tIns="45699" rIns="91393" bIns="45699">
            <a:spAutoFit/>
          </a:bodyPr>
          <a:lstStyle/>
          <a:p>
            <a:pPr marL="111123" algn="ctr"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1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Dual Mono</a:t>
            </a:r>
          </a:p>
          <a:p>
            <a:pPr marL="111123" algn="ctr"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100" dirty="0" err="1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ML+Si</a:t>
            </a:r>
            <a:r>
              <a:rPr lang="en-US" sz="11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(111)</a:t>
            </a:r>
            <a:endParaRPr lang="es-ES" sz="1100" dirty="0">
              <a:solidFill>
                <a:srgbClr val="000000"/>
              </a:solidFill>
              <a:latin typeface="Calibri" panose="020F0502020204030204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2B4F00-E255-46AB-95F1-6E49447769E0}"/>
              </a:ext>
            </a:extLst>
          </p:cNvPr>
          <p:cNvSpPr/>
          <p:nvPr/>
        </p:nvSpPr>
        <p:spPr bwMode="auto">
          <a:xfrm>
            <a:off x="5918812" y="4365744"/>
            <a:ext cx="1061110" cy="600122"/>
          </a:xfrm>
          <a:prstGeom prst="rect">
            <a:avLst/>
          </a:prstGeom>
          <a:noFill/>
          <a:ln>
            <a:noFill/>
          </a:ln>
        </p:spPr>
        <p:txBody>
          <a:bodyPr wrap="square" lIns="91393" tIns="45699" rIns="91393" bIns="45699">
            <a:spAutoFit/>
          </a:bodyPr>
          <a:lstStyle/>
          <a:p>
            <a:pPr marL="111123" algn="r"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1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Horizontal sec. source slits</a:t>
            </a:r>
            <a:endParaRPr lang="es-ES" sz="1100" dirty="0">
              <a:solidFill>
                <a:srgbClr val="000000"/>
              </a:solidFill>
              <a:latin typeface="Calibri" panose="020F0502020204030204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A01811-F84B-4ACA-B19C-4935CC607334}"/>
              </a:ext>
            </a:extLst>
          </p:cNvPr>
          <p:cNvSpPr/>
          <p:nvPr/>
        </p:nvSpPr>
        <p:spPr>
          <a:xfrm>
            <a:off x="534511" y="3334249"/>
            <a:ext cx="1421759" cy="261568"/>
          </a:xfrm>
          <a:prstGeom prst="rect">
            <a:avLst/>
          </a:prstGeom>
          <a:solidFill>
            <a:srgbClr val="FFFFFF">
              <a:alpha val="50980"/>
            </a:srgbClr>
          </a:solidFill>
          <a:ln>
            <a:noFill/>
          </a:ln>
        </p:spPr>
        <p:txBody>
          <a:bodyPr wrap="square" lIns="91393" tIns="45699" rIns="91393" bIns="45699">
            <a:spAutoFit/>
          </a:bodyPr>
          <a:lstStyle/>
          <a:p>
            <a:pPr marL="111123" algn="r"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1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KB mirrors</a:t>
            </a:r>
            <a:endParaRPr lang="es-ES" sz="1100" dirty="0">
              <a:solidFill>
                <a:srgbClr val="000000"/>
              </a:solidFill>
              <a:latin typeface="Calibri" panose="020F0502020204030204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19C798-E5A4-49EE-A350-41E3A43944CD}"/>
              </a:ext>
            </a:extLst>
          </p:cNvPr>
          <p:cNvSpPr/>
          <p:nvPr/>
        </p:nvSpPr>
        <p:spPr>
          <a:xfrm>
            <a:off x="19444" y="3329933"/>
            <a:ext cx="1108637" cy="430845"/>
          </a:xfrm>
          <a:prstGeom prst="rect">
            <a:avLst/>
          </a:prstGeom>
          <a:solidFill>
            <a:srgbClr val="FFFFFF">
              <a:alpha val="50980"/>
            </a:srgbClr>
          </a:solidFill>
          <a:ln>
            <a:noFill/>
          </a:ln>
        </p:spPr>
        <p:txBody>
          <a:bodyPr wrap="square" lIns="91393" tIns="45699" rIns="91393" bIns="45699">
            <a:spAutoFit/>
          </a:bodyPr>
          <a:lstStyle/>
          <a:p>
            <a:pPr marL="111123" algn="r"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1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In house vertical diff</a:t>
            </a:r>
            <a:endParaRPr lang="es-ES" sz="1100" dirty="0">
              <a:solidFill>
                <a:srgbClr val="000000"/>
              </a:solidFill>
              <a:latin typeface="Calibri" panose="020F0502020204030204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B8F98-5EDD-4E5C-AC3C-0929D250A31A}"/>
              </a:ext>
            </a:extLst>
          </p:cNvPr>
          <p:cNvSpPr/>
          <p:nvPr/>
        </p:nvSpPr>
        <p:spPr>
          <a:xfrm>
            <a:off x="19444" y="4704023"/>
            <a:ext cx="1030135" cy="430845"/>
          </a:xfrm>
          <a:prstGeom prst="rect">
            <a:avLst/>
          </a:prstGeom>
          <a:solidFill>
            <a:srgbClr val="FFFFFF">
              <a:alpha val="50980"/>
            </a:srgbClr>
          </a:solidFill>
          <a:ln>
            <a:noFill/>
          </a:ln>
        </p:spPr>
        <p:txBody>
          <a:bodyPr wrap="square" lIns="91393" tIns="45699" rIns="91393" bIns="45699">
            <a:spAutoFit/>
          </a:bodyPr>
          <a:lstStyle/>
          <a:p>
            <a:pPr marL="111123" algn="r"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1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Eiger2 XE 9M detector</a:t>
            </a:r>
            <a:endParaRPr lang="es-ES" sz="1100" dirty="0">
              <a:solidFill>
                <a:srgbClr val="000000"/>
              </a:solidFill>
              <a:latin typeface="Calibri" panose="020F0502020204030204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A8E696-4765-485E-8BB8-5C805A4093E3}"/>
              </a:ext>
            </a:extLst>
          </p:cNvPr>
          <p:cNvSpPr/>
          <p:nvPr/>
        </p:nvSpPr>
        <p:spPr>
          <a:xfrm>
            <a:off x="1569698" y="4796589"/>
            <a:ext cx="1108637" cy="261568"/>
          </a:xfrm>
          <a:prstGeom prst="rect">
            <a:avLst/>
          </a:prstGeom>
          <a:solidFill>
            <a:srgbClr val="FFFFFF">
              <a:alpha val="50980"/>
            </a:srgbClr>
          </a:solidFill>
          <a:ln>
            <a:noFill/>
          </a:ln>
        </p:spPr>
        <p:txBody>
          <a:bodyPr wrap="square" lIns="91393" tIns="45699" rIns="91393" bIns="45699">
            <a:spAutoFit/>
          </a:bodyPr>
          <a:lstStyle/>
          <a:p>
            <a:pPr marL="111123" defTabSz="914012" fontAlgn="base">
              <a:spcBef>
                <a:spcPct val="0"/>
              </a:spcBef>
              <a:tabLst>
                <a:tab pos="5937942" algn="r"/>
              </a:tabLst>
              <a:defRPr/>
            </a:pPr>
            <a:r>
              <a:rPr lang="en-US" sz="1100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Isara2 robot</a:t>
            </a:r>
            <a:endParaRPr lang="es-ES" sz="1100" dirty="0">
              <a:solidFill>
                <a:srgbClr val="000000"/>
              </a:solidFill>
              <a:latin typeface="Calibri" panose="020F0502020204030204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564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667088"/>
          </a:xfrm>
        </p:spPr>
        <p:txBody>
          <a:bodyPr/>
          <a:lstStyle/>
          <a:p>
            <a:r>
              <a:rPr lang="en-US"/>
              <a:t>XAIRA - Program vision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538873" y="4869656"/>
            <a:ext cx="605127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t>25</a:t>
            </a:fld>
            <a:endParaRPr lang="es-ES" dirty="0"/>
          </a:p>
        </p:txBody>
      </p:sp>
      <p:sp>
        <p:nvSpPr>
          <p:cNvPr id="30" name="Rectangle 29"/>
          <p:cNvSpPr/>
          <p:nvPr/>
        </p:nvSpPr>
        <p:spPr>
          <a:xfrm>
            <a:off x="505044" y="897880"/>
            <a:ext cx="6530289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400" b="1" dirty="0">
                <a:solidFill>
                  <a:srgbClr val="0070C0"/>
                </a:solidFill>
              </a:rPr>
              <a:t>Optimized fixed-target/oscillation crystallography on microcrystals</a:t>
            </a:r>
          </a:p>
          <a:p>
            <a:pPr algn="just">
              <a:spcAft>
                <a:spcPts val="600"/>
              </a:spcAft>
            </a:pPr>
            <a:r>
              <a:rPr lang="en-US" sz="1400" b="1" dirty="0">
                <a:solidFill>
                  <a:srgbClr val="0070C0"/>
                </a:solidFill>
              </a:rPr>
              <a:t>Poorly diffracting crystals</a:t>
            </a:r>
            <a:endParaRPr lang="en-US" sz="1400" dirty="0"/>
          </a:p>
          <a:p>
            <a:pPr algn="just">
              <a:spcAft>
                <a:spcPts val="600"/>
              </a:spcAft>
            </a:pPr>
            <a:r>
              <a:rPr lang="en-US" sz="1400" b="1" dirty="0">
                <a:solidFill>
                  <a:srgbClr val="0070C0"/>
                </a:solidFill>
              </a:rPr>
              <a:t>Native Phasing of microcrystals</a:t>
            </a:r>
            <a:endParaRPr lang="en-US" sz="1400" dirty="0"/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/>
              <a:t>Optimal conditions for crystals in standard mounting (low background, long </a:t>
            </a:r>
            <a:r>
              <a:rPr lang="en-US" sz="1200" dirty="0">
                <a:latin typeface="Symbol" panose="05050102010706020507" pitchFamily="18" charset="2"/>
              </a:rPr>
              <a:t>l</a:t>
            </a:r>
            <a:r>
              <a:rPr lang="en-US" sz="1200" dirty="0"/>
              <a:t>).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/>
              <a:t>Multi-crystal approach available.</a:t>
            </a:r>
          </a:p>
          <a:p>
            <a:pPr algn="just">
              <a:spcAft>
                <a:spcPts val="600"/>
              </a:spcAft>
            </a:pPr>
            <a:r>
              <a:rPr lang="en-US" sz="1400" b="1" dirty="0">
                <a:solidFill>
                  <a:srgbClr val="0070C0"/>
                </a:solidFill>
              </a:rPr>
              <a:t>Time-resolved experiments</a:t>
            </a:r>
            <a:endParaRPr lang="en-US" sz="1400" dirty="0"/>
          </a:p>
          <a:p>
            <a:pPr marL="747713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/>
              <a:t>Rapid chemical mixing of reactants and microcrystals in </a:t>
            </a:r>
            <a:r>
              <a:rPr lang="en-US" sz="1200" u="sng" dirty="0"/>
              <a:t>microfluidic devices</a:t>
            </a:r>
            <a:r>
              <a:rPr lang="en-US" sz="1200" dirty="0"/>
              <a:t>,</a:t>
            </a:r>
          </a:p>
          <a:p>
            <a:pPr marL="747713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/>
              <a:t>Time-resolved native phasing for reactions involving cations?</a:t>
            </a:r>
          </a:p>
          <a:p>
            <a:pPr marL="747713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/>
              <a:t>Refinement coupled with time-resolved WAXS</a:t>
            </a:r>
            <a:r>
              <a:rPr lang="en-US" sz="1400" dirty="0"/>
              <a:t>.</a:t>
            </a:r>
          </a:p>
          <a:p>
            <a:pPr marL="747713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/>
              <a:t>Door to SFX at XFELS (using hubs)</a:t>
            </a:r>
            <a:endParaRPr lang="en-US" sz="1400" dirty="0"/>
          </a:p>
          <a:p>
            <a:pPr algn="just">
              <a:spcAft>
                <a:spcPts val="600"/>
              </a:spcAft>
            </a:pPr>
            <a:r>
              <a:rPr lang="es-ES" sz="1400" b="1" dirty="0">
                <a:solidFill>
                  <a:srgbClr val="0070C0"/>
                </a:solidFill>
              </a:rPr>
              <a:t>Elemental </a:t>
            </a:r>
            <a:r>
              <a:rPr lang="es-ES" sz="1400" b="1" dirty="0" err="1">
                <a:solidFill>
                  <a:srgbClr val="0070C0"/>
                </a:solidFill>
              </a:rPr>
              <a:t>analysis</a:t>
            </a:r>
            <a:endParaRPr lang="es-ES" sz="1400" b="1" dirty="0">
              <a:solidFill>
                <a:srgbClr val="0070C0"/>
              </a:solidFill>
            </a:endParaRPr>
          </a:p>
          <a:p>
            <a:pPr algn="just">
              <a:spcAft>
                <a:spcPts val="600"/>
              </a:spcAft>
            </a:pPr>
            <a:endParaRPr lang="en-US" sz="1400" b="1" dirty="0">
              <a:solidFill>
                <a:srgbClr val="0070C0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en-US" sz="1400" b="1" dirty="0">
                <a:solidFill>
                  <a:srgbClr val="0070C0"/>
                </a:solidFill>
              </a:rPr>
              <a:t>Coupling with computational biology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dirty="0"/>
              <a:t>Experimental determination of anomalous sub-structure + Alphafold2 high-res structure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C8223-5FA1-4929-A5FF-FCE15C76092B}"/>
              </a:ext>
            </a:extLst>
          </p:cNvPr>
          <p:cNvSpPr txBox="1"/>
          <p:nvPr/>
        </p:nvSpPr>
        <p:spPr>
          <a:xfrm>
            <a:off x="-2002420" y="181722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29BA4-E05E-4D4B-B988-F4978416821C}"/>
              </a:ext>
            </a:extLst>
          </p:cNvPr>
          <p:cNvSpPr/>
          <p:nvPr/>
        </p:nvSpPr>
        <p:spPr>
          <a:xfrm>
            <a:off x="7158942" y="4042307"/>
            <a:ext cx="1985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>
                <a:latin typeface="Arial Narrow" panose="020B0606020202030204" pitchFamily="34" charset="0"/>
              </a:rPr>
              <a:t>Neutze R. 2014 .Phil.  Trans.  R.  Soc.  B369:20130318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AA3A2-A073-4A5E-AFB8-89F8D8396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333" y="920439"/>
            <a:ext cx="2047043" cy="300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46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/>
              <a:t>CryoEM Platform at ALBA</a:t>
            </a:r>
            <a:endParaRPr lang="en-US" dirty="0"/>
          </a:p>
        </p:txBody>
      </p:sp>
      <p:pic>
        <p:nvPicPr>
          <p:cNvPr id="8" name="Imagen 4">
            <a:extLst>
              <a:ext uri="{FF2B5EF4-FFF2-40B4-BE49-F238E27FC236}">
                <a16:creationId xmlns:a16="http://schemas.microsoft.com/office/drawing/2014/main" id="{EC0AC993-33B9-6948-8E95-0D56ED85F9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9299" y="835397"/>
            <a:ext cx="7205730" cy="86996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E0AE757-226B-4720-B5D3-5910E900CB0F}"/>
              </a:ext>
            </a:extLst>
          </p:cNvPr>
          <p:cNvSpPr/>
          <p:nvPr/>
        </p:nvSpPr>
        <p:spPr>
          <a:xfrm>
            <a:off x="525927" y="1659495"/>
            <a:ext cx="480081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JEMCA: Partnership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procure, install and run the CryoEM platform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Partners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have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different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beamtime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shares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ALBA share (15 + 9%)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will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be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offered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users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basis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as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synchrotron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beamlines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beam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61E33-FA7B-4EC5-9180-C5958466A7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7"/>
          <a:stretch/>
        </p:blipFill>
        <p:spPr>
          <a:xfrm>
            <a:off x="5767079" y="2071974"/>
            <a:ext cx="1719779" cy="2742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6BD822-1F80-4E69-9B16-DD2179309B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7" b="7268"/>
          <a:stretch/>
        </p:blipFill>
        <p:spPr>
          <a:xfrm rot="5400000">
            <a:off x="6850588" y="2824658"/>
            <a:ext cx="2742122" cy="12142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F391E7-E928-4278-829C-5182C2C469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5184" r="2898"/>
          <a:stretch/>
        </p:blipFill>
        <p:spPr>
          <a:xfrm>
            <a:off x="444096" y="3261178"/>
            <a:ext cx="2174102" cy="155291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527BC29-CFC7-489F-85E2-53623F395520}"/>
              </a:ext>
            </a:extLst>
          </p:cNvPr>
          <p:cNvSpPr/>
          <p:nvPr/>
        </p:nvSpPr>
        <p:spPr>
          <a:xfrm>
            <a:off x="2618198" y="3254954"/>
            <a:ext cx="1995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Apoferritin map from CryoEM data at ALBA</a:t>
            </a:r>
          </a:p>
        </p:txBody>
      </p:sp>
      <p:sp>
        <p:nvSpPr>
          <p:cNvPr id="29" name="Marcador de número de diapositiva 5">
            <a:extLst>
              <a:ext uri="{FF2B5EF4-FFF2-40B4-BE49-F238E27FC236}">
                <a16:creationId xmlns:a16="http://schemas.microsoft.com/office/drawing/2014/main" id="{4F725196-1570-4F24-90B2-7D000CC09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3925" y="4756040"/>
            <a:ext cx="538452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t>26</a:t>
            </a:fld>
            <a:endParaRPr lang="es-E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9064C1-964C-41C8-9E43-C1E89B81AE1F}"/>
              </a:ext>
            </a:extLst>
          </p:cNvPr>
          <p:cNvSpPr/>
          <p:nvPr/>
        </p:nvSpPr>
        <p:spPr>
          <a:xfrm>
            <a:off x="2885198" y="4290875"/>
            <a:ext cx="2754236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1400" dirty="0" err="1"/>
              <a:t>User</a:t>
            </a:r>
            <a:r>
              <a:rPr lang="es-ES_tradnl" sz="1400" dirty="0"/>
              <a:t> </a:t>
            </a:r>
            <a:r>
              <a:rPr lang="es-ES_tradnl" sz="1400" dirty="0" err="1"/>
              <a:t>operation</a:t>
            </a:r>
            <a:r>
              <a:rPr lang="es-ES_tradnl" sz="1400" dirty="0"/>
              <a:t> </a:t>
            </a:r>
            <a:r>
              <a:rPr lang="es-ES_tradnl" sz="1400" dirty="0" err="1"/>
              <a:t>starting</a:t>
            </a:r>
            <a:r>
              <a:rPr lang="es-ES_tradnl" sz="1400" dirty="0"/>
              <a:t> </a:t>
            </a:r>
            <a:r>
              <a:rPr lang="es-ES_tradnl" sz="1400" dirty="0" err="1"/>
              <a:t>very</a:t>
            </a:r>
            <a:r>
              <a:rPr lang="es-ES_tradnl" sz="1400" dirty="0"/>
              <a:t> </a:t>
            </a:r>
            <a:r>
              <a:rPr lang="es-ES_tradnl" sz="1400" dirty="0" err="1"/>
              <a:t>soon</a:t>
            </a:r>
            <a:r>
              <a:rPr lang="es-ES_tradnl" sz="1400" dirty="0"/>
              <a:t>!</a:t>
            </a:r>
          </a:p>
          <a:p>
            <a:pPr algn="ctr"/>
            <a:r>
              <a:rPr lang="es-ES_tradnl" sz="1400" dirty="0" err="1"/>
              <a:t>Talk</a:t>
            </a:r>
            <a:r>
              <a:rPr lang="es-ES_tradnl" sz="1400" dirty="0"/>
              <a:t> in </a:t>
            </a:r>
            <a:r>
              <a:rPr lang="es-ES_tradnl" sz="1400" dirty="0" err="1"/>
              <a:t>this</a:t>
            </a:r>
            <a:r>
              <a:rPr lang="es-ES_tradnl" sz="1400" dirty="0"/>
              <a:t> </a:t>
            </a:r>
            <a:r>
              <a:rPr lang="es-ES_tradnl" sz="1400" dirty="0" err="1"/>
              <a:t>session</a:t>
            </a:r>
            <a:r>
              <a:rPr lang="es-ES_tradnl" sz="1400" dirty="0"/>
              <a:t> </a:t>
            </a:r>
            <a:r>
              <a:rPr lang="es-ES_tradnl" sz="1400" dirty="0" err="1"/>
              <a:t>by</a:t>
            </a:r>
            <a:r>
              <a:rPr lang="es-ES_tradnl" sz="1400" dirty="0"/>
              <a:t> Pablo Guerra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376AC5-F9FB-4DB5-9C47-6BBAE08E8387}"/>
              </a:ext>
            </a:extLst>
          </p:cNvPr>
          <p:cNvSpPr/>
          <p:nvPr/>
        </p:nvSpPr>
        <p:spPr>
          <a:xfrm>
            <a:off x="6954610" y="789055"/>
            <a:ext cx="1589315" cy="8083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A65814-6833-43F9-9674-5DD0E78AA1F6}"/>
              </a:ext>
            </a:extLst>
          </p:cNvPr>
          <p:cNvSpPr txBox="1"/>
          <p:nvPr/>
        </p:nvSpPr>
        <p:spPr>
          <a:xfrm>
            <a:off x="7515012" y="4946759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Pablo Guerra, IBMB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160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número de diapositiva 5">
            <a:extLst>
              <a:ext uri="{FF2B5EF4-FFF2-40B4-BE49-F238E27FC236}">
                <a16:creationId xmlns:a16="http://schemas.microsoft.com/office/drawing/2014/main" id="{0C9786C8-99E7-4C9B-A916-C6EC95AC4742}"/>
              </a:ext>
            </a:extLst>
          </p:cNvPr>
          <p:cNvSpPr txBox="1">
            <a:spLocks/>
          </p:cNvSpPr>
          <p:nvPr/>
        </p:nvSpPr>
        <p:spPr>
          <a:xfrm>
            <a:off x="8543925" y="4756040"/>
            <a:ext cx="5384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27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7618478" y="4037347"/>
            <a:ext cx="2057400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t>27</a:t>
            </a:fld>
            <a:endParaRPr lang="es-ES" dirty="0"/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/>
              <a:t>CryoEM Platform at ALBA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0BBF33D-CEA6-49E9-ABFC-3EC6BE6D4C43}"/>
              </a:ext>
            </a:extLst>
          </p:cNvPr>
          <p:cNvSpPr>
            <a:spLocks noGrp="1"/>
          </p:cNvSpPr>
          <p:nvPr/>
        </p:nvSpPr>
        <p:spPr>
          <a:xfrm>
            <a:off x="1074624" y="4220631"/>
            <a:ext cx="6400800" cy="174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651C96-19B1-40F4-9850-7FBA07D31737}" type="datetime1">
              <a:rPr lang="es-ES" smtClean="0"/>
              <a:pPr/>
              <a:t>08/09/2022</a:t>
            </a:fld>
            <a:endParaRPr lang="es-E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9C7E78D-E203-428F-9873-6B2BA65DF84E}"/>
              </a:ext>
            </a:extLst>
          </p:cNvPr>
          <p:cNvSpPr>
            <a:spLocks noGrp="1"/>
          </p:cNvSpPr>
          <p:nvPr/>
        </p:nvSpPr>
        <p:spPr>
          <a:xfrm>
            <a:off x="1074624" y="3986418"/>
            <a:ext cx="6400800" cy="225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400" b="1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13DCC28-3872-4C9D-B029-1EDDC85D9981}"/>
              </a:ext>
            </a:extLst>
          </p:cNvPr>
          <p:cNvSpPr>
            <a:spLocks noGrp="1"/>
          </p:cNvSpPr>
          <p:nvPr/>
        </p:nvSpPr>
        <p:spPr>
          <a:xfrm>
            <a:off x="7531052" y="422335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27</a:t>
            </a:fld>
            <a:endParaRPr lang="es-ES" dirty="0"/>
          </a:p>
        </p:txBody>
      </p:sp>
      <p:pic>
        <p:nvPicPr>
          <p:cNvPr id="9" name="Picture 8" descr="page5image3893152">
            <a:extLst>
              <a:ext uri="{FF2B5EF4-FFF2-40B4-BE49-F238E27FC236}">
                <a16:creationId xmlns:a16="http://schemas.microsoft.com/office/drawing/2014/main" id="{6D09F4EC-5FCF-5A4E-B128-33B499DEB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7" y="1865048"/>
            <a:ext cx="1791262" cy="263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6">
            <a:extLst>
              <a:ext uri="{FF2B5EF4-FFF2-40B4-BE49-F238E27FC236}">
                <a16:creationId xmlns:a16="http://schemas.microsoft.com/office/drawing/2014/main" id="{AB6C72A7-7AA0-5E4E-82B4-27181667A571}"/>
              </a:ext>
            </a:extLst>
          </p:cNvPr>
          <p:cNvGrpSpPr>
            <a:grpSpLocks noChangeAspect="1"/>
          </p:cNvGrpSpPr>
          <p:nvPr/>
        </p:nvGrpSpPr>
        <p:grpSpPr>
          <a:xfrm>
            <a:off x="3360803" y="1972199"/>
            <a:ext cx="1605969" cy="2388074"/>
            <a:chOff x="4833255" y="635024"/>
            <a:chExt cx="2362202" cy="3512593"/>
          </a:xfrm>
        </p:grpSpPr>
        <p:pic>
          <p:nvPicPr>
            <p:cNvPr id="21" name="Imagen 2">
              <a:extLst>
                <a:ext uri="{FF2B5EF4-FFF2-40B4-BE49-F238E27FC236}">
                  <a16:creationId xmlns:a16="http://schemas.microsoft.com/office/drawing/2014/main" id="{9F469EA2-B276-1942-BF98-B9762256B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3529"/>
            <a:stretch/>
          </p:blipFill>
          <p:spPr>
            <a:xfrm>
              <a:off x="4833257" y="635024"/>
              <a:ext cx="2362200" cy="3512593"/>
            </a:xfrm>
            <a:prstGeom prst="rect">
              <a:avLst/>
            </a:prstGeom>
          </p:spPr>
        </p:pic>
        <p:sp>
          <p:nvSpPr>
            <p:cNvPr id="22" name="Rectángulo 5">
              <a:extLst>
                <a:ext uri="{FF2B5EF4-FFF2-40B4-BE49-F238E27FC236}">
                  <a16:creationId xmlns:a16="http://schemas.microsoft.com/office/drawing/2014/main" id="{54C1F096-5B16-3D49-96D7-3E1A87B66903}"/>
                </a:ext>
              </a:extLst>
            </p:cNvPr>
            <p:cNvSpPr/>
            <p:nvPr/>
          </p:nvSpPr>
          <p:spPr>
            <a:xfrm>
              <a:off x="4833255" y="700338"/>
              <a:ext cx="685800" cy="491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_tradnl" sz="1400"/>
            </a:p>
          </p:txBody>
        </p:sp>
      </p:grpSp>
      <p:pic>
        <p:nvPicPr>
          <p:cNvPr id="15" name="Picture 14" descr="page28image3884192">
            <a:extLst>
              <a:ext uri="{FF2B5EF4-FFF2-40B4-BE49-F238E27FC236}">
                <a16:creationId xmlns:a16="http://schemas.microsoft.com/office/drawing/2014/main" id="{7FDA38E8-3B02-3742-9B46-B28653073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22" y="3386828"/>
            <a:ext cx="3584163" cy="16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7">
            <a:extLst>
              <a:ext uri="{FF2B5EF4-FFF2-40B4-BE49-F238E27FC236}">
                <a16:creationId xmlns:a16="http://schemas.microsoft.com/office/drawing/2014/main" id="{EF2D8888-D510-614B-A6A8-E05F121A1B07}"/>
              </a:ext>
            </a:extLst>
          </p:cNvPr>
          <p:cNvSpPr txBox="1"/>
          <p:nvPr/>
        </p:nvSpPr>
        <p:spPr>
          <a:xfrm>
            <a:off x="601063" y="872872"/>
            <a:ext cx="1863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400" b="1" dirty="0" err="1"/>
              <a:t>Glacios</a:t>
            </a:r>
            <a:r>
              <a:rPr lang="es-ES_tradnl" sz="1400" b="1" dirty="0"/>
              <a:t> </a:t>
            </a:r>
            <a:r>
              <a:rPr lang="es-ES_tradnl" sz="1400" b="1" dirty="0" err="1"/>
              <a:t>Cryo</a:t>
            </a:r>
            <a:r>
              <a:rPr lang="es-ES_tradnl" sz="1400" b="1" dirty="0"/>
              <a:t>-TEM</a:t>
            </a:r>
          </a:p>
          <a:p>
            <a:pPr algn="ctr"/>
            <a:r>
              <a:rPr lang="es-ES" sz="1400" dirty="0"/>
              <a:t>200 </a:t>
            </a:r>
            <a:r>
              <a:rPr lang="es-ES" sz="1400" dirty="0" err="1"/>
              <a:t>kV</a:t>
            </a:r>
            <a:r>
              <a:rPr lang="es-ES" sz="1400" dirty="0"/>
              <a:t> XFEG </a:t>
            </a:r>
            <a:r>
              <a:rPr lang="es-ES" sz="1400" dirty="0" err="1"/>
              <a:t>optics</a:t>
            </a:r>
            <a:endParaRPr lang="es-ES" sz="1400" dirty="0"/>
          </a:p>
          <a:p>
            <a:pPr algn="ctr"/>
            <a:r>
              <a:rPr lang="es-ES" sz="1400" dirty="0" err="1"/>
              <a:t>Autoloader</a:t>
            </a:r>
            <a:endParaRPr lang="es-ES" sz="1400" dirty="0"/>
          </a:p>
          <a:p>
            <a:pPr algn="ctr"/>
            <a:r>
              <a:rPr lang="es-ES" sz="1400" dirty="0" err="1"/>
              <a:t>Falcon</a:t>
            </a:r>
            <a:r>
              <a:rPr lang="es-ES" sz="1400" dirty="0"/>
              <a:t> 4 detector</a:t>
            </a:r>
            <a:endParaRPr lang="es-ES_tradnl" sz="1400" dirty="0"/>
          </a:p>
        </p:txBody>
      </p:sp>
      <p:sp>
        <p:nvSpPr>
          <p:cNvPr id="17" name="CuadroTexto 11">
            <a:extLst>
              <a:ext uri="{FF2B5EF4-FFF2-40B4-BE49-F238E27FC236}">
                <a16:creationId xmlns:a16="http://schemas.microsoft.com/office/drawing/2014/main" id="{0121D17D-A19F-6746-8FA8-3CC1F088EC43}"/>
              </a:ext>
            </a:extLst>
          </p:cNvPr>
          <p:cNvSpPr txBox="1"/>
          <p:nvPr/>
        </p:nvSpPr>
        <p:spPr>
          <a:xfrm>
            <a:off x="2630776" y="872871"/>
            <a:ext cx="3016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400" b="1" dirty="0" err="1"/>
              <a:t>Falcon</a:t>
            </a:r>
            <a:r>
              <a:rPr lang="es-ES_tradnl" sz="1400" b="1" dirty="0"/>
              <a:t> 4 </a:t>
            </a:r>
            <a:r>
              <a:rPr lang="es-ES_tradnl" sz="1400" b="1" dirty="0" err="1"/>
              <a:t>Direct</a:t>
            </a:r>
            <a:r>
              <a:rPr lang="es-ES_tradnl" sz="1400" b="1" dirty="0"/>
              <a:t> Detector</a:t>
            </a:r>
          </a:p>
          <a:p>
            <a:pPr algn="ctr"/>
            <a:r>
              <a:rPr lang="es-ES" sz="1400" dirty="0" err="1"/>
              <a:t>Large</a:t>
            </a:r>
            <a:r>
              <a:rPr lang="es-ES" sz="1400" dirty="0"/>
              <a:t> pixel </a:t>
            </a:r>
            <a:r>
              <a:rPr lang="es-ES" sz="1400" dirty="0" err="1"/>
              <a:t>layout</a:t>
            </a:r>
            <a:endParaRPr lang="es-ES" sz="1400" dirty="0"/>
          </a:p>
          <a:p>
            <a:pPr algn="ctr"/>
            <a:r>
              <a:rPr lang="es-ES" sz="1400" dirty="0"/>
              <a:t>High </a:t>
            </a:r>
            <a:r>
              <a:rPr lang="es-ES" sz="1400" dirty="0" err="1"/>
              <a:t>signal</a:t>
            </a:r>
            <a:r>
              <a:rPr lang="es-ES" sz="1400" dirty="0"/>
              <a:t>-to-</a:t>
            </a:r>
            <a:r>
              <a:rPr lang="es-ES" sz="1400" dirty="0" err="1"/>
              <a:t>noise</a:t>
            </a:r>
            <a:r>
              <a:rPr lang="es-ES" sz="1400" dirty="0"/>
              <a:t> ratio</a:t>
            </a:r>
          </a:p>
          <a:p>
            <a:pPr algn="ctr"/>
            <a:r>
              <a:rPr lang="es-ES" sz="1400" dirty="0" err="1"/>
              <a:t>Four</a:t>
            </a:r>
            <a:r>
              <a:rPr lang="es-ES" sz="1400" dirty="0"/>
              <a:t> times </a:t>
            </a:r>
            <a:r>
              <a:rPr lang="es-ES" sz="1400" dirty="0" err="1"/>
              <a:t>faster</a:t>
            </a:r>
            <a:r>
              <a:rPr lang="es-ES" sz="1400" dirty="0"/>
              <a:t> </a:t>
            </a:r>
            <a:r>
              <a:rPr lang="es-ES" sz="1400" dirty="0" err="1"/>
              <a:t>than</a:t>
            </a:r>
            <a:r>
              <a:rPr lang="es-ES" sz="1400" dirty="0"/>
              <a:t> </a:t>
            </a:r>
            <a:r>
              <a:rPr lang="es-ES" sz="1400" dirty="0" err="1"/>
              <a:t>predecessor</a:t>
            </a:r>
            <a:endParaRPr lang="es-ES_tradnl" sz="1400" dirty="0"/>
          </a:p>
        </p:txBody>
      </p:sp>
      <p:sp>
        <p:nvSpPr>
          <p:cNvPr id="19" name="CuadroTexto 12">
            <a:extLst>
              <a:ext uri="{FF2B5EF4-FFF2-40B4-BE49-F238E27FC236}">
                <a16:creationId xmlns:a16="http://schemas.microsoft.com/office/drawing/2014/main" id="{19BE185B-E945-E847-80FC-709007068B99}"/>
              </a:ext>
            </a:extLst>
          </p:cNvPr>
          <p:cNvSpPr txBox="1"/>
          <p:nvPr/>
        </p:nvSpPr>
        <p:spPr>
          <a:xfrm>
            <a:off x="5710349" y="879309"/>
            <a:ext cx="2021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400" b="1" dirty="0" err="1"/>
              <a:t>Vitrobot</a:t>
            </a:r>
            <a:r>
              <a:rPr lang="es-ES_tradnl" sz="1400" b="1" dirty="0"/>
              <a:t> </a:t>
            </a:r>
            <a:r>
              <a:rPr lang="es-ES_tradnl" sz="1400" b="1" dirty="0" err="1"/>
              <a:t>System</a:t>
            </a:r>
            <a:endParaRPr lang="es-ES_tradnl" sz="1400" b="1" dirty="0"/>
          </a:p>
          <a:p>
            <a:pPr algn="ctr"/>
            <a:r>
              <a:rPr lang="es-ES" sz="1400" dirty="0" err="1"/>
              <a:t>Cryo</a:t>
            </a:r>
            <a:r>
              <a:rPr lang="es-ES" sz="1400" dirty="0"/>
              <a:t>-EM </a:t>
            </a:r>
            <a:r>
              <a:rPr lang="es-ES" sz="1400" dirty="0" err="1"/>
              <a:t>sample</a:t>
            </a:r>
            <a:r>
              <a:rPr lang="es-ES" sz="1400" dirty="0"/>
              <a:t> </a:t>
            </a:r>
            <a:r>
              <a:rPr lang="es-ES" sz="1400" dirty="0" err="1"/>
              <a:t>preparation</a:t>
            </a:r>
            <a:endParaRPr lang="es-ES_tradnl" sz="1400" dirty="0"/>
          </a:p>
        </p:txBody>
      </p:sp>
      <p:sp>
        <p:nvSpPr>
          <p:cNvPr id="20" name="CuadroTexto 13">
            <a:extLst>
              <a:ext uri="{FF2B5EF4-FFF2-40B4-BE49-F238E27FC236}">
                <a16:creationId xmlns:a16="http://schemas.microsoft.com/office/drawing/2014/main" id="{237CD01A-9E52-1A4C-9C48-D807169C64D4}"/>
              </a:ext>
            </a:extLst>
          </p:cNvPr>
          <p:cNvSpPr txBox="1"/>
          <p:nvPr/>
        </p:nvSpPr>
        <p:spPr>
          <a:xfrm>
            <a:off x="5710349" y="2649181"/>
            <a:ext cx="2999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400" b="1" dirty="0"/>
              <a:t>EPU 2 Software</a:t>
            </a:r>
          </a:p>
          <a:p>
            <a:pPr algn="ctr"/>
            <a:r>
              <a:rPr lang="es-ES" sz="1400" dirty="0"/>
              <a:t>Single </a:t>
            </a:r>
            <a:r>
              <a:rPr lang="es-ES" sz="1400" dirty="0" err="1"/>
              <a:t>particle</a:t>
            </a:r>
            <a:r>
              <a:rPr lang="es-ES" sz="1400" dirty="0"/>
              <a:t> </a:t>
            </a:r>
            <a:r>
              <a:rPr lang="es-ES" sz="1400" dirty="0" err="1"/>
              <a:t>analysis</a:t>
            </a:r>
            <a:r>
              <a:rPr lang="es-ES" sz="1400" dirty="0"/>
              <a:t> software </a:t>
            </a:r>
            <a:r>
              <a:rPr lang="es-ES" sz="1400" dirty="0" err="1"/>
              <a:t>for</a:t>
            </a:r>
            <a:r>
              <a:rPr lang="es-ES" sz="1400" dirty="0"/>
              <a:t> </a:t>
            </a:r>
            <a:r>
              <a:rPr lang="es-ES" sz="1400" dirty="0" err="1"/>
              <a:t>sample</a:t>
            </a:r>
            <a:r>
              <a:rPr lang="es-ES" sz="1400" dirty="0"/>
              <a:t> </a:t>
            </a:r>
            <a:r>
              <a:rPr lang="es-ES" sz="1400" dirty="0" err="1"/>
              <a:t>screening</a:t>
            </a:r>
            <a:r>
              <a:rPr lang="es-ES" sz="1400" dirty="0"/>
              <a:t> and data </a:t>
            </a:r>
            <a:r>
              <a:rPr lang="es-ES" sz="1400" dirty="0" err="1"/>
              <a:t>acquisition</a:t>
            </a:r>
            <a:r>
              <a:rPr lang="es-ES" sz="1400" dirty="0"/>
              <a:t>.</a:t>
            </a:r>
          </a:p>
          <a:p>
            <a:pPr algn="ctr"/>
            <a:endParaRPr lang="es-ES_tradnl" sz="1400" b="1" dirty="0"/>
          </a:p>
        </p:txBody>
      </p:sp>
      <p:pic>
        <p:nvPicPr>
          <p:cNvPr id="23" name="Picture 3" descr="page34image3812960">
            <a:extLst>
              <a:ext uri="{FF2B5EF4-FFF2-40B4-BE49-F238E27FC236}">
                <a16:creationId xmlns:a16="http://schemas.microsoft.com/office/drawing/2014/main" id="{2E512093-68D6-47C7-B593-19CAD11B0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16" y="857820"/>
            <a:ext cx="1009572" cy="168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86F4BE-70C4-4308-B7DA-79AEDC58B66E}"/>
              </a:ext>
            </a:extLst>
          </p:cNvPr>
          <p:cNvSpPr txBox="1"/>
          <p:nvPr/>
        </p:nvSpPr>
        <p:spPr>
          <a:xfrm>
            <a:off x="-868" y="4946759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800">
                <a:latin typeface="Arial" panose="020B0604020202020204" pitchFamily="34" charset="0"/>
                <a:cs typeface="Arial" panose="020B0604020202020204" pitchFamily="34" charset="0"/>
              </a:rPr>
              <a:t>Pablo Guerra, IBMB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E53E97BE-15EA-40A1-BB6E-3FA3AB763226}"/>
              </a:ext>
            </a:extLst>
          </p:cNvPr>
          <p:cNvSpPr txBox="1">
            <a:spLocks/>
          </p:cNvSpPr>
          <p:nvPr/>
        </p:nvSpPr>
        <p:spPr>
          <a:xfrm>
            <a:off x="8601076" y="4869656"/>
            <a:ext cx="541402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9A3C1E9-1E17-4B2D-975E-2F80F7CB45F8}" type="slidenum">
              <a:rPr lang="es-E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27</a:t>
            </a:fld>
            <a:endParaRPr lang="es-E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09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número de diapositiva 5">
            <a:extLst>
              <a:ext uri="{FF2B5EF4-FFF2-40B4-BE49-F238E27FC236}">
                <a16:creationId xmlns:a16="http://schemas.microsoft.com/office/drawing/2014/main" id="{391A9F54-D413-4163-9107-4CA8467A7731}"/>
              </a:ext>
            </a:extLst>
          </p:cNvPr>
          <p:cNvSpPr txBox="1">
            <a:spLocks/>
          </p:cNvSpPr>
          <p:nvPr/>
        </p:nvSpPr>
        <p:spPr>
          <a:xfrm>
            <a:off x="8543925" y="4756040"/>
            <a:ext cx="5384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28</a:t>
            </a:fld>
            <a:endParaRPr lang="es-ES" dirty="0"/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/>
              <a:t>BioSAXS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9C7E78D-E203-428F-9873-6B2BA65DF84E}"/>
              </a:ext>
            </a:extLst>
          </p:cNvPr>
          <p:cNvSpPr>
            <a:spLocks noGrp="1"/>
          </p:cNvSpPr>
          <p:nvPr/>
        </p:nvSpPr>
        <p:spPr>
          <a:xfrm>
            <a:off x="1074624" y="3986418"/>
            <a:ext cx="6400800" cy="225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400" b="1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8CE30B-0112-45E0-B8F3-E1023A905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8162">
            <a:off x="348342" y="190488"/>
            <a:ext cx="3575712" cy="1054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CF85C6-95B6-4E7C-9464-11823E54A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920">
            <a:off x="2161992" y="1215861"/>
            <a:ext cx="5541422" cy="291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0F5CBA-676C-458F-BCA4-D798E78FD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0540">
            <a:off x="1814524" y="1009367"/>
            <a:ext cx="7225005" cy="4020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80AFAD8-DB97-4D74-A6CE-DE8818724120}"/>
              </a:ext>
            </a:extLst>
          </p:cNvPr>
          <p:cNvSpPr txBox="1">
            <a:spLocks/>
          </p:cNvSpPr>
          <p:nvPr/>
        </p:nvSpPr>
        <p:spPr>
          <a:xfrm>
            <a:off x="8601076" y="4869656"/>
            <a:ext cx="541402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9A3C1E9-1E17-4B2D-975E-2F80F7CB45F8}" type="slidenum">
              <a:rPr lang="es-E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28</a:t>
            </a:fld>
            <a:endParaRPr lang="es-E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09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387688"/>
          </a:xfrm>
        </p:spPr>
        <p:txBody>
          <a:bodyPr/>
          <a:lstStyle/>
          <a:p>
            <a:r>
              <a:rPr lang="en-US" dirty="0"/>
              <a:t>BioSAXS/CALIMA proposal – scientific cases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AC0745-68B4-4BC4-BF4E-6C1C8593981B}"/>
              </a:ext>
            </a:extLst>
          </p:cNvPr>
          <p:cNvSpPr/>
          <p:nvPr/>
        </p:nvSpPr>
        <p:spPr>
          <a:xfrm>
            <a:off x="675933" y="1052035"/>
            <a:ext cx="3077726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600" b="1">
                <a:solidFill>
                  <a:srgbClr val="0070C0"/>
                </a:solidFill>
              </a:rPr>
              <a:t>Batch mode SAXS</a:t>
            </a:r>
          </a:p>
          <a:p>
            <a:pPr algn="r">
              <a:spcAft>
                <a:spcPts val="600"/>
              </a:spcAft>
            </a:pPr>
            <a:endParaRPr lang="en-US" sz="1600"/>
          </a:p>
          <a:p>
            <a:pPr algn="r">
              <a:spcAft>
                <a:spcPts val="600"/>
              </a:spcAft>
            </a:pPr>
            <a:r>
              <a:rPr lang="en-US" sz="1600" b="1">
                <a:solidFill>
                  <a:srgbClr val="0070C0"/>
                </a:solidFill>
              </a:rPr>
              <a:t>SAXS coupled to chromatography</a:t>
            </a:r>
            <a:r>
              <a:rPr lang="en-US" sz="1600"/>
              <a:t> </a:t>
            </a:r>
          </a:p>
          <a:p>
            <a:pPr algn="r">
              <a:spcAft>
                <a:spcPts val="600"/>
              </a:spcAft>
            </a:pPr>
            <a:r>
              <a:rPr lang="en-US" sz="1600" b="1">
                <a:solidFill>
                  <a:srgbClr val="0070C0"/>
                </a:solidFill>
              </a:rPr>
              <a:t>Time-resolved SAXS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endParaRPr lang="en-US" sz="1600" b="1">
              <a:solidFill>
                <a:srgbClr val="0070C0"/>
              </a:solidFill>
            </a:endParaRPr>
          </a:p>
          <a:p>
            <a:pPr algn="r">
              <a:spcAft>
                <a:spcPts val="600"/>
              </a:spcAft>
            </a:pPr>
            <a:endParaRPr lang="en-US" sz="1600" b="1">
              <a:solidFill>
                <a:srgbClr val="0070C0"/>
              </a:solidFill>
            </a:endParaRPr>
          </a:p>
          <a:p>
            <a:pPr algn="r">
              <a:spcAft>
                <a:spcPts val="600"/>
              </a:spcAft>
            </a:pPr>
            <a:endParaRPr lang="en-US" sz="1600" b="1">
              <a:solidFill>
                <a:srgbClr val="0070C0"/>
              </a:solidFill>
            </a:endParaRPr>
          </a:p>
          <a:p>
            <a:pPr algn="r">
              <a:spcAft>
                <a:spcPts val="600"/>
              </a:spcAft>
            </a:pPr>
            <a:r>
              <a:rPr lang="en-US" sz="1600" b="1">
                <a:solidFill>
                  <a:srgbClr val="0070C0"/>
                </a:solidFill>
              </a:rPr>
              <a:t>Fiber diffraction</a:t>
            </a:r>
          </a:p>
          <a:p>
            <a:pPr algn="r">
              <a:spcAft>
                <a:spcPts val="600"/>
              </a:spcAft>
            </a:pPr>
            <a:r>
              <a:rPr lang="en-US" sz="1600" b="1">
                <a:solidFill>
                  <a:srgbClr val="0070C0"/>
                </a:solidFill>
              </a:rPr>
              <a:t>3D scanning SAXS</a:t>
            </a:r>
          </a:p>
          <a:p>
            <a:pPr algn="r">
              <a:spcAft>
                <a:spcPts val="600"/>
              </a:spcAft>
            </a:pPr>
            <a:endParaRPr lang="en-US" sz="1600" b="1">
              <a:solidFill>
                <a:srgbClr val="0070C0"/>
              </a:solidFill>
            </a:endParaRPr>
          </a:p>
          <a:p>
            <a:pPr algn="r">
              <a:spcAft>
                <a:spcPts val="600"/>
              </a:spcAft>
            </a:pPr>
            <a:r>
              <a:rPr lang="en-US" sz="1600" b="1">
                <a:solidFill>
                  <a:srgbClr val="0070C0"/>
                </a:solidFill>
              </a:rPr>
              <a:t>nLC/MS SAXS</a:t>
            </a:r>
          </a:p>
          <a:p>
            <a:pPr algn="r">
              <a:spcAft>
                <a:spcPts val="600"/>
              </a:spcAft>
            </a:pPr>
            <a:r>
              <a:rPr lang="en-US" sz="1600" b="1">
                <a:solidFill>
                  <a:srgbClr val="0070C0"/>
                </a:solidFill>
              </a:rPr>
              <a:t>WAXS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EC6B61-3C3E-4742-AA5E-A79AB262A440}"/>
              </a:ext>
            </a:extLst>
          </p:cNvPr>
          <p:cNvSpPr/>
          <p:nvPr/>
        </p:nvSpPr>
        <p:spPr>
          <a:xfrm>
            <a:off x="3833549" y="1052035"/>
            <a:ext cx="4661595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/>
              <a:t>Allosteric modulation of macromolecules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600"/>
              <a:t>I</a:t>
            </a:r>
            <a:r>
              <a:rPr lang="en-US" sz="1600"/>
              <a:t>ntrinsically Disordered Proteins</a:t>
            </a:r>
            <a:endParaRPr lang="en-US" sz="1600" dirty="0"/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/>
              <a:t>Membrane proteins</a:t>
            </a:r>
            <a:endParaRPr lang="en-US" sz="1600" dirty="0"/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/>
              <a:t>Amyloid proteins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600"/>
              <a:t>D</a:t>
            </a:r>
            <a:r>
              <a:rPr lang="en-US" sz="1600"/>
              <a:t>omain swapping in diseases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600"/>
              <a:t>C</a:t>
            </a:r>
            <a:r>
              <a:rPr lang="en-US" sz="1600"/>
              <a:t>omplex biological assemblies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600"/>
              <a:t>R</a:t>
            </a:r>
            <a:r>
              <a:rPr lang="en-US" sz="1600"/>
              <a:t>NA folding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/>
              <a:t>Microtubules GTPase cycle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600"/>
              <a:t>Bone arrangement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600"/>
              <a:t>Brain connectivity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600"/>
              <a:t>Skin damage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600"/>
              <a:t>Polymers</a:t>
            </a:r>
            <a:endParaRPr lang="en-US" sz="1600" dirty="0"/>
          </a:p>
        </p:txBody>
      </p:sp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A06FEB8D-73D8-4531-BAAB-A265D2F703EA}"/>
              </a:ext>
            </a:extLst>
          </p:cNvPr>
          <p:cNvSpPr txBox="1">
            <a:spLocks/>
          </p:cNvSpPr>
          <p:nvPr/>
        </p:nvSpPr>
        <p:spPr>
          <a:xfrm>
            <a:off x="8543925" y="4756040"/>
            <a:ext cx="5384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7541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</a:t>
            </a:fld>
            <a:endParaRPr lang="es-E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1400" y="133012"/>
            <a:ext cx="6647524" cy="378819"/>
          </a:xfrm>
        </p:spPr>
        <p:txBody>
          <a:bodyPr>
            <a:normAutofit/>
          </a:bodyPr>
          <a:lstStyle/>
          <a:p>
            <a:r>
              <a:rPr lang="en-US" dirty="0"/>
              <a:t>Biological imaging techniques </a:t>
            </a:r>
            <a:r>
              <a:rPr lang="en-US" dirty="0">
                <a:solidFill>
                  <a:srgbClr val="C00000"/>
                </a:solidFill>
              </a:rPr>
              <a:t>at ALBA </a:t>
            </a:r>
            <a:r>
              <a:rPr lang="en-US" dirty="0"/>
              <a:t>today</a:t>
            </a:r>
          </a:p>
        </p:txBody>
      </p:sp>
      <p:sp>
        <p:nvSpPr>
          <p:cNvPr id="35" name="1 CuadroTexto"/>
          <p:cNvSpPr txBox="1">
            <a:spLocks noChangeArrowheads="1"/>
          </p:cNvSpPr>
          <p:nvPr/>
        </p:nvSpPr>
        <p:spPr bwMode="auto">
          <a:xfrm rot="16200000">
            <a:off x="2697178" y="1763438"/>
            <a:ext cx="1298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b="1" dirty="0">
                <a:solidFill>
                  <a:srgbClr val="00B050"/>
                </a:solidFill>
              </a:rPr>
              <a:t>cryo-3DSIM</a:t>
            </a:r>
          </a:p>
        </p:txBody>
      </p:sp>
      <p:grpSp>
        <p:nvGrpSpPr>
          <p:cNvPr id="37" name="Group 13"/>
          <p:cNvGrpSpPr>
            <a:grpSpLocks/>
          </p:cNvGrpSpPr>
          <p:nvPr/>
        </p:nvGrpSpPr>
        <p:grpSpPr bwMode="auto">
          <a:xfrm>
            <a:off x="2683415" y="2874693"/>
            <a:ext cx="4737171" cy="332359"/>
            <a:chOff x="284" y="2400"/>
            <a:chExt cx="4011" cy="328"/>
          </a:xfrm>
        </p:grpSpPr>
        <p:sp>
          <p:nvSpPr>
            <p:cNvPr id="59" name="Text Box 3"/>
            <p:cNvSpPr txBox="1">
              <a:spLocks noChangeArrowheads="1"/>
            </p:cNvSpPr>
            <p:nvPr/>
          </p:nvSpPr>
          <p:spPr bwMode="auto">
            <a:xfrm>
              <a:off x="284" y="2463"/>
              <a:ext cx="123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n-US" sz="1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0" name="Text Box 4"/>
            <p:cNvSpPr txBox="1">
              <a:spLocks noChangeArrowheads="1"/>
            </p:cNvSpPr>
            <p:nvPr/>
          </p:nvSpPr>
          <p:spPr bwMode="auto">
            <a:xfrm>
              <a:off x="1868" y="2400"/>
              <a:ext cx="124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n-US" sz="1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1" name="Text Box 5"/>
            <p:cNvSpPr txBox="1">
              <a:spLocks noChangeArrowheads="1"/>
            </p:cNvSpPr>
            <p:nvPr/>
          </p:nvSpPr>
          <p:spPr bwMode="auto">
            <a:xfrm>
              <a:off x="4172" y="2400"/>
              <a:ext cx="123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n-US" sz="1800"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1611809" y="1981936"/>
            <a:ext cx="13991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>
                <a:solidFill>
                  <a:srgbClr val="FF0000"/>
                </a:solidFill>
                <a:cs typeface="Arial" charset="0"/>
              </a:rPr>
              <a:t>VLM</a:t>
            </a:r>
          </a:p>
        </p:txBody>
      </p:sp>
      <p:pic>
        <p:nvPicPr>
          <p:cNvPr id="39" name="Picture 6" descr="B:\Documentos Raiz C\Disco D\Papers2005\PNAS\Final\Portada PNAS\PNAS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2"/>
          <a:stretch>
            <a:fillRect/>
          </a:stretch>
        </p:blipFill>
        <p:spPr bwMode="auto">
          <a:xfrm>
            <a:off x="3503990" y="3217784"/>
            <a:ext cx="1384161" cy="135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Agrupar 5"/>
          <p:cNvGrpSpPr>
            <a:grpSpLocks/>
          </p:cNvGrpSpPr>
          <p:nvPr/>
        </p:nvGrpSpPr>
        <p:grpSpPr bwMode="auto">
          <a:xfrm>
            <a:off x="6248391" y="3189175"/>
            <a:ext cx="2523379" cy="1340573"/>
            <a:chOff x="5737463" y="4716621"/>
            <a:chExt cx="3406537" cy="2165299"/>
          </a:xfrm>
        </p:grpSpPr>
        <p:pic>
          <p:nvPicPr>
            <p:cNvPr id="57" name="Imagen 2" descr="figure5_final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606360" y="4963766"/>
              <a:ext cx="2049257" cy="1787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Imagen 3" descr="figure6_final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462" y="4716621"/>
              <a:ext cx="1910538" cy="2165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" name="Picture 5" descr="C:\Users\J.L. Carrascosa\Desktop\ActividadDepartamento\Memoria_CNB_2011\Carrascosa_T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500" y="3091210"/>
            <a:ext cx="1358383" cy="1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23"/>
          <p:cNvSpPr txBox="1">
            <a:spLocks noChangeArrowheads="1"/>
          </p:cNvSpPr>
          <p:nvPr/>
        </p:nvSpPr>
        <p:spPr bwMode="auto">
          <a:xfrm rot="16200000">
            <a:off x="3864933" y="1811411"/>
            <a:ext cx="114001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B050"/>
                </a:solidFill>
              </a:rPr>
              <a:t>cryo</a:t>
            </a:r>
            <a:r>
              <a:rPr lang="en-US" altLang="en-US" sz="1800" b="1" dirty="0">
                <a:solidFill>
                  <a:srgbClr val="00B050"/>
                </a:solidFill>
              </a:rPr>
              <a:t>-SXT</a:t>
            </a:r>
          </a:p>
        </p:txBody>
      </p:sp>
      <p:cxnSp>
        <p:nvCxnSpPr>
          <p:cNvPr id="45" name="Straight Arrow Connector 2"/>
          <p:cNvCxnSpPr>
            <a:cxnSpLocks noChangeShapeType="1"/>
          </p:cNvCxnSpPr>
          <p:nvPr/>
        </p:nvCxnSpPr>
        <p:spPr bwMode="auto">
          <a:xfrm flipH="1">
            <a:off x="1131149" y="1346084"/>
            <a:ext cx="7400304" cy="0"/>
          </a:xfrm>
          <a:prstGeom prst="straightConnector1">
            <a:avLst/>
          </a:prstGeom>
          <a:noFill/>
          <a:ln w="57150" algn="ctr">
            <a:solidFill>
              <a:srgbClr val="0000FF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6" name="TextBox 19"/>
          <p:cNvSpPr txBox="1">
            <a:spLocks noChangeArrowheads="1"/>
          </p:cNvSpPr>
          <p:nvPr/>
        </p:nvSpPr>
        <p:spPr bwMode="auto">
          <a:xfrm>
            <a:off x="8140654" y="1336984"/>
            <a:ext cx="9140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>
                <a:solidFill>
                  <a:srgbClr val="0000FF"/>
                </a:solidFill>
              </a:rPr>
              <a:t>resolution</a:t>
            </a: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295360" y="4670955"/>
            <a:ext cx="88059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Multimodal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es-ES" altLang="es-ES" sz="1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8" name="TextBox 2"/>
          <p:cNvSpPr txBox="1">
            <a:spLocks noChangeArrowheads="1"/>
          </p:cNvSpPr>
          <p:nvPr/>
        </p:nvSpPr>
        <p:spPr bwMode="auto">
          <a:xfrm>
            <a:off x="8277553" y="1026757"/>
            <a:ext cx="4203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0000FF"/>
                </a:solidFill>
              </a:rPr>
              <a:t>1 Å</a:t>
            </a:r>
          </a:p>
        </p:txBody>
      </p:sp>
      <p:sp>
        <p:nvSpPr>
          <p:cNvPr id="49" name="TextBox 23"/>
          <p:cNvSpPr txBox="1">
            <a:spLocks noChangeArrowheads="1"/>
          </p:cNvSpPr>
          <p:nvPr/>
        </p:nvSpPr>
        <p:spPr bwMode="auto">
          <a:xfrm>
            <a:off x="2110993" y="1036046"/>
            <a:ext cx="7360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0000FF"/>
                </a:solidFill>
              </a:rPr>
              <a:t>500 </a:t>
            </a:r>
            <a:r>
              <a:rPr lang="es-ES" altLang="es-ES" sz="1400" dirty="0" err="1">
                <a:solidFill>
                  <a:srgbClr val="0000FF"/>
                </a:solidFill>
              </a:rPr>
              <a:t>nm</a:t>
            </a:r>
            <a:endParaRPr lang="es-ES" altLang="es-ES" sz="1400" dirty="0">
              <a:solidFill>
                <a:srgbClr val="0000FF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5164829" y="1258927"/>
            <a:ext cx="0" cy="187097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7"/>
          <p:cNvSpPr txBox="1">
            <a:spLocks noChangeArrowheads="1"/>
          </p:cNvSpPr>
          <p:nvPr/>
        </p:nvSpPr>
        <p:spPr bwMode="auto">
          <a:xfrm>
            <a:off x="4939956" y="1014057"/>
            <a:ext cx="5533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0000FF"/>
                </a:solidFill>
              </a:rPr>
              <a:t>5 </a:t>
            </a:r>
            <a:r>
              <a:rPr lang="es-ES" altLang="es-ES" sz="1400" dirty="0" err="1">
                <a:solidFill>
                  <a:srgbClr val="0000FF"/>
                </a:solidFill>
              </a:rPr>
              <a:t>nm</a:t>
            </a:r>
            <a:endParaRPr lang="es-ES" altLang="es-ES" sz="1400" dirty="0">
              <a:solidFill>
                <a:srgbClr val="0000FF"/>
              </a:solidFill>
            </a:endParaRPr>
          </a:p>
        </p:txBody>
      </p:sp>
      <p:sp>
        <p:nvSpPr>
          <p:cNvPr id="52" name="TextBox 28"/>
          <p:cNvSpPr txBox="1">
            <a:spLocks noChangeArrowheads="1"/>
          </p:cNvSpPr>
          <p:nvPr/>
        </p:nvSpPr>
        <p:spPr bwMode="auto">
          <a:xfrm>
            <a:off x="4243423" y="1026738"/>
            <a:ext cx="6447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0000FF"/>
                </a:solidFill>
              </a:rPr>
              <a:t>30 </a:t>
            </a:r>
            <a:r>
              <a:rPr lang="es-ES" altLang="es-ES" sz="1400" dirty="0" err="1">
                <a:solidFill>
                  <a:srgbClr val="0000FF"/>
                </a:solidFill>
              </a:rPr>
              <a:t>nm</a:t>
            </a:r>
            <a:endParaRPr lang="es-ES" altLang="es-ES" sz="1400" dirty="0">
              <a:solidFill>
                <a:srgbClr val="0000FF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500250" y="1258927"/>
            <a:ext cx="0" cy="187097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2"/>
          <p:cNvCxnSpPr>
            <a:cxnSpLocks noChangeShapeType="1"/>
          </p:cNvCxnSpPr>
          <p:nvPr/>
        </p:nvCxnSpPr>
        <p:spPr bwMode="auto">
          <a:xfrm flipH="1">
            <a:off x="1168826" y="2781995"/>
            <a:ext cx="7377069" cy="0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5" name="TextBox 19"/>
          <p:cNvSpPr txBox="1">
            <a:spLocks noChangeArrowheads="1"/>
          </p:cNvSpPr>
          <p:nvPr/>
        </p:nvSpPr>
        <p:spPr bwMode="auto">
          <a:xfrm>
            <a:off x="374987" y="2409574"/>
            <a:ext cx="14221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>
                <a:solidFill>
                  <a:srgbClr val="00B050"/>
                </a:solidFill>
              </a:rPr>
              <a:t>sample thickness</a:t>
            </a:r>
          </a:p>
        </p:txBody>
      </p:sp>
      <p:sp>
        <p:nvSpPr>
          <p:cNvPr id="56" name="Text Box 10"/>
          <p:cNvSpPr txBox="1">
            <a:spLocks noChangeArrowheads="1"/>
          </p:cNvSpPr>
          <p:nvPr/>
        </p:nvSpPr>
        <p:spPr bwMode="auto">
          <a:xfrm>
            <a:off x="3166675" y="2360998"/>
            <a:ext cx="1867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8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cryo</a:t>
            </a:r>
            <a:r>
              <a:rPr lang="es-ES" altLang="en-US" sz="1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FIB-SEM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2419064" y="1263919"/>
            <a:ext cx="0" cy="162151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210239" y="1245853"/>
            <a:ext cx="0" cy="187097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23"/>
          <p:cNvSpPr txBox="1">
            <a:spLocks noChangeArrowheads="1"/>
          </p:cNvSpPr>
          <p:nvPr/>
        </p:nvSpPr>
        <p:spPr bwMode="auto">
          <a:xfrm>
            <a:off x="1051400" y="1001338"/>
            <a:ext cx="5581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0000FF"/>
                </a:solidFill>
              </a:rPr>
              <a:t>5 µm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917054" y="1580766"/>
            <a:ext cx="770424" cy="69508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cs typeface="Arial" panose="020B0604020202020204" pitchFamily="34" charset="0"/>
              </a:rPr>
              <a:t>µPCXT</a:t>
            </a:r>
          </a:p>
          <a:p>
            <a:pPr algn="ctr"/>
            <a:r>
              <a:rPr lang="en-US" b="1" dirty="0">
                <a:solidFill>
                  <a:srgbClr val="00B050"/>
                </a:solidFill>
                <a:cs typeface="Arial" panose="020B0604020202020204" pitchFamily="34" charset="0"/>
              </a:rPr>
              <a:t>µFTIR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101579" y="1852455"/>
            <a:ext cx="626448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cryo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-ET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852989" y="1967568"/>
            <a:ext cx="1315460" cy="31597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b="1">
                <a:solidFill>
                  <a:srgbClr val="00B050"/>
                </a:solidFill>
                <a:cs typeface="Arial" panose="020B0604020202020204" pitchFamily="34" charset="0"/>
              </a:rPr>
              <a:t>CryoEM-SPA</a:t>
            </a:r>
            <a:endParaRPr lang="en-US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 rot="16200000">
            <a:off x="3721899" y="1852077"/>
            <a:ext cx="914400" cy="4382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nanoXRF</a:t>
            </a:r>
            <a:endParaRPr 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 rot="16200000">
            <a:off x="3647268" y="1997518"/>
            <a:ext cx="618965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cryo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-SR</a:t>
            </a:r>
          </a:p>
        </p:txBody>
      </p:sp>
      <p:pic>
        <p:nvPicPr>
          <p:cNvPr id="2" name="Picture 2" descr="C:\Users\epereiro\AppData\Local\Microsoft\Windows\Temporary Internet Files\Content.Outlook\CX1AJHO1\ftir bochum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2" y="3237954"/>
            <a:ext cx="1659875" cy="118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3" t="27665" r="45874" b="8345"/>
          <a:stretch/>
        </p:blipFill>
        <p:spPr bwMode="auto">
          <a:xfrm>
            <a:off x="1994851" y="3189175"/>
            <a:ext cx="1377128" cy="133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6284482" y="636471"/>
            <a:ext cx="1218946" cy="665546"/>
            <a:chOff x="7778751" y="1097281"/>
            <a:chExt cx="1218946" cy="768096"/>
          </a:xfrm>
        </p:grpSpPr>
        <p:sp>
          <p:nvSpPr>
            <p:cNvPr id="43" name="Oval 42"/>
            <p:cNvSpPr/>
            <p:nvPr/>
          </p:nvSpPr>
          <p:spPr>
            <a:xfrm>
              <a:off x="7778751" y="1097281"/>
              <a:ext cx="1218946" cy="76809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949157" y="1157299"/>
              <a:ext cx="914400" cy="69111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ctr"/>
              <a:r>
                <a:rPr lang="en-US" sz="1100" b="1" i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operational</a:t>
              </a:r>
            </a:p>
            <a:p>
              <a:pPr algn="ctr"/>
              <a:r>
                <a:rPr lang="en-US" sz="1100" b="1" i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development</a:t>
              </a:r>
            </a:p>
            <a:p>
              <a:pPr algn="ctr"/>
              <a:r>
                <a:rPr lang="en-US" sz="11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 in </a:t>
              </a:r>
              <a:r>
                <a:rPr lang="en-US" sz="11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Alba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 rot="16200000">
            <a:off x="3395967" y="2020302"/>
            <a:ext cx="618965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nanoPCXT</a:t>
            </a:r>
            <a:endParaRPr 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0" name="Text Box 23"/>
          <p:cNvSpPr txBox="1">
            <a:spLocks noChangeArrowheads="1"/>
          </p:cNvSpPr>
          <p:nvPr/>
        </p:nvSpPr>
        <p:spPr bwMode="auto">
          <a:xfrm>
            <a:off x="7457656" y="1644264"/>
            <a:ext cx="114001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</a:rPr>
              <a:t>MX</a:t>
            </a:r>
          </a:p>
        </p:txBody>
      </p:sp>
      <p:sp>
        <p:nvSpPr>
          <p:cNvPr id="73" name="Text Box 23"/>
          <p:cNvSpPr txBox="1">
            <a:spLocks noChangeArrowheads="1"/>
          </p:cNvSpPr>
          <p:nvPr/>
        </p:nvSpPr>
        <p:spPr bwMode="auto">
          <a:xfrm>
            <a:off x="6170686" y="1521320"/>
            <a:ext cx="114001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FF0000"/>
                </a:solidFill>
              </a:rPr>
              <a:t>BioSAXS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74" name="Text Box 23"/>
          <p:cNvSpPr txBox="1">
            <a:spLocks noChangeArrowheads="1"/>
          </p:cNvSpPr>
          <p:nvPr/>
        </p:nvSpPr>
        <p:spPr bwMode="auto">
          <a:xfrm>
            <a:off x="7457656" y="1445897"/>
            <a:ext cx="114001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NMR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688CB-5686-47BB-BEB6-EAE0838A5478}"/>
              </a:ext>
            </a:extLst>
          </p:cNvPr>
          <p:cNvSpPr txBox="1"/>
          <p:nvPr/>
        </p:nvSpPr>
        <p:spPr>
          <a:xfrm>
            <a:off x="1833197" y="145732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_tradnl" sz="1600" dirty="0" err="1">
                <a:solidFill>
                  <a:srgbClr val="FF9900"/>
                </a:solidFill>
                <a:cs typeface="Arial" panose="020B0604020202020204" pitchFamily="34" charset="0"/>
              </a:rPr>
              <a:t>sub</a:t>
            </a:r>
            <a:r>
              <a:rPr lang="es-ES_tradnl" sz="1600" dirty="0" err="1">
                <a:solidFill>
                  <a:srgbClr val="FF99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PCXT</a:t>
            </a:r>
            <a:endParaRPr lang="es-ES_tradnl" sz="1600" dirty="0">
              <a:solidFill>
                <a:srgbClr val="FF9900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s-ES_tradnl" sz="1600" dirty="0" err="1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subXRF</a:t>
            </a:r>
            <a:endParaRPr lang="es-ES" sz="1600" dirty="0" err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FC6E2-86B0-442C-8EC9-8BB4F8DC95C8}"/>
              </a:ext>
            </a:extLst>
          </p:cNvPr>
          <p:cNvSpPr txBox="1"/>
          <p:nvPr/>
        </p:nvSpPr>
        <p:spPr>
          <a:xfrm>
            <a:off x="7551297" y="4946759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800">
                <a:latin typeface="Arial" panose="020B0604020202020204" pitchFamily="34" charset="0"/>
                <a:cs typeface="Arial" panose="020B0604020202020204" pitchFamily="34" charset="0"/>
              </a:rPr>
              <a:t>Slide: Eva Pereiro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 Box 2">
            <a:extLst>
              <a:ext uri="{FF2B5EF4-FFF2-40B4-BE49-F238E27FC236}">
                <a16:creationId xmlns:a16="http://schemas.microsoft.com/office/drawing/2014/main" id="{514B2B4E-5D46-4340-946F-15109AB18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698" y="2849832"/>
            <a:ext cx="55572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400" dirty="0">
                <a:cs typeface="Arial" charset="0"/>
              </a:rPr>
              <a:t>	</a:t>
            </a:r>
            <a:r>
              <a:rPr lang="es-ES" altLang="en-US" sz="1400" dirty="0" err="1">
                <a:cs typeface="Arial" charset="0"/>
              </a:rPr>
              <a:t>Cellular</a:t>
            </a:r>
            <a:r>
              <a:rPr lang="es-ES" altLang="en-US" sz="1400" dirty="0">
                <a:cs typeface="Arial" charset="0"/>
              </a:rPr>
              <a:t> Biology     	 </a:t>
            </a:r>
            <a:r>
              <a:rPr lang="es-ES" altLang="en-US" sz="1400" dirty="0" err="1">
                <a:cs typeface="Arial" charset="0"/>
              </a:rPr>
              <a:t>Interactomics</a:t>
            </a:r>
            <a:r>
              <a:rPr lang="es-ES" altLang="en-US" sz="1400" dirty="0">
                <a:cs typeface="Arial" charset="0"/>
              </a:rPr>
              <a:t>         </a:t>
            </a:r>
            <a:r>
              <a:rPr lang="es-ES" altLang="en-US" sz="1400" dirty="0" err="1">
                <a:cs typeface="Arial" charset="0"/>
              </a:rPr>
              <a:t>Macromolecules</a:t>
            </a:r>
            <a:endParaRPr lang="es-ES" altLang="en-US" sz="1400" dirty="0">
              <a:cs typeface="Arial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54F1B7A-6DAF-4F5F-BCAA-DFD8376158E6}"/>
              </a:ext>
            </a:extLst>
          </p:cNvPr>
          <p:cNvSpPr txBox="1"/>
          <p:nvPr/>
        </p:nvSpPr>
        <p:spPr>
          <a:xfrm>
            <a:off x="695166" y="283812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Tissue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46801F1-DE8A-4675-9EAB-6C631265036C}"/>
              </a:ext>
            </a:extLst>
          </p:cNvPr>
          <p:cNvSpPr txBox="1"/>
          <p:nvPr/>
        </p:nvSpPr>
        <p:spPr>
          <a:xfrm>
            <a:off x="1967102" y="284021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Organoids</a:t>
            </a:r>
          </a:p>
        </p:txBody>
      </p:sp>
    </p:spTree>
    <p:extLst>
      <p:ext uri="{BB962C8B-B14F-4D97-AF65-F5344CB8AC3E}">
        <p14:creationId xmlns:p14="http://schemas.microsoft.com/office/powerpoint/2010/main" val="602714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</p:spPr>
        <p:txBody>
          <a:bodyPr/>
          <a:lstStyle/>
          <a:p>
            <a:r>
              <a:rPr lang="en-US"/>
              <a:t>BioSAXS/CALIMA proposal – optical design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9C7E78D-E203-428F-9873-6B2BA65DF84E}"/>
              </a:ext>
            </a:extLst>
          </p:cNvPr>
          <p:cNvSpPr>
            <a:spLocks noGrp="1"/>
          </p:cNvSpPr>
          <p:nvPr/>
        </p:nvSpPr>
        <p:spPr>
          <a:xfrm>
            <a:off x="1057998" y="3953170"/>
            <a:ext cx="6400800" cy="225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400" b="1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7" name="Rectángulo 4">
            <a:extLst>
              <a:ext uri="{FF2B5EF4-FFF2-40B4-BE49-F238E27FC236}">
                <a16:creationId xmlns:a16="http://schemas.microsoft.com/office/drawing/2014/main" id="{C0EA1303-EE3A-4628-A34E-7A1B35A1A60C}"/>
              </a:ext>
            </a:extLst>
          </p:cNvPr>
          <p:cNvSpPr/>
          <p:nvPr/>
        </p:nvSpPr>
        <p:spPr>
          <a:xfrm>
            <a:off x="628653" y="918740"/>
            <a:ext cx="85997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00000"/>
              <a:buFont typeface="Wingdings" panose="05000000000000000000" pitchFamily="2" charset="2"/>
              <a:buChar char="§"/>
            </a:pPr>
            <a:r>
              <a:rPr lang="es-ES" sz="1400" b="1" dirty="0" err="1">
                <a:cs typeface="Arial" panose="020B0604020202020204" pitchFamily="34" charset="0"/>
              </a:rPr>
              <a:t>Bending</a:t>
            </a:r>
            <a:r>
              <a:rPr lang="es-ES" sz="1400" b="1" dirty="0">
                <a:cs typeface="Arial" panose="020B0604020202020204" pitchFamily="34" charset="0"/>
              </a:rPr>
              <a:t> </a:t>
            </a:r>
            <a:r>
              <a:rPr lang="es-ES" sz="1400" b="1" dirty="0" err="1">
                <a:cs typeface="Arial" panose="020B0604020202020204" pitchFamily="34" charset="0"/>
              </a:rPr>
              <a:t>magnet</a:t>
            </a:r>
            <a:r>
              <a:rPr lang="es-ES" sz="1400" b="1" dirty="0">
                <a:cs typeface="Arial" panose="020B0604020202020204" pitchFamily="34" charset="0"/>
              </a:rPr>
              <a:t> </a:t>
            </a:r>
            <a:r>
              <a:rPr lang="es-ES" sz="1400" dirty="0" err="1">
                <a:cs typeface="Arial" panose="020B0604020202020204" pitchFamily="34" charset="0"/>
              </a:rPr>
              <a:t>beamline</a:t>
            </a:r>
            <a:r>
              <a:rPr lang="es-ES" sz="1400" dirty="0">
                <a:cs typeface="Arial" panose="020B0604020202020204" pitchFamily="34" charset="0"/>
              </a:rPr>
              <a:t> (ALBA) and </a:t>
            </a:r>
            <a:r>
              <a:rPr lang="es-ES" sz="1400" b="1" dirty="0" err="1">
                <a:cs typeface="Arial" panose="020B0604020202020204" pitchFamily="34" charset="0"/>
              </a:rPr>
              <a:t>Superbend</a:t>
            </a:r>
            <a:r>
              <a:rPr lang="es-ES" sz="1400" b="1" dirty="0">
                <a:cs typeface="Arial" panose="020B0604020202020204" pitchFamily="34" charset="0"/>
              </a:rPr>
              <a:t> </a:t>
            </a:r>
            <a:r>
              <a:rPr lang="es-ES" sz="1400" dirty="0">
                <a:cs typeface="Arial" panose="020B0604020202020204" pitchFamily="34" charset="0"/>
              </a:rPr>
              <a:t>(ALBA II)</a:t>
            </a:r>
          </a:p>
          <a:p>
            <a:pPr marL="285750" indent="-285750">
              <a:buSzPct val="100000"/>
              <a:buFont typeface="Wingdings" panose="05000000000000000000" pitchFamily="2" charset="2"/>
              <a:buChar char="§"/>
            </a:pPr>
            <a:r>
              <a:rPr lang="es-ES" sz="1400" dirty="0" err="1">
                <a:effectLst/>
                <a:cs typeface="Arial" panose="020B0604020202020204" pitchFamily="34" charset="0"/>
              </a:rPr>
              <a:t>Fixed</a:t>
            </a:r>
            <a:r>
              <a:rPr lang="es-ES" sz="1400" dirty="0">
                <a:effectLst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cs typeface="Arial" panose="020B0604020202020204" pitchFamily="34" charset="0"/>
              </a:rPr>
              <a:t>sample</a:t>
            </a:r>
            <a:r>
              <a:rPr lang="es-ES" sz="1400" dirty="0">
                <a:effectLst/>
                <a:cs typeface="Arial" panose="020B0604020202020204" pitchFamily="34" charset="0"/>
              </a:rPr>
              <a:t>-to-detector </a:t>
            </a:r>
            <a:r>
              <a:rPr lang="es-ES" sz="1400" dirty="0">
                <a:cs typeface="Arial" panose="020B0604020202020204" pitchFamily="34" charset="0"/>
              </a:rPr>
              <a:t>&amp; </a:t>
            </a:r>
            <a:r>
              <a:rPr lang="es-ES" sz="1400" dirty="0" err="1">
                <a:cs typeface="Arial" panose="020B0604020202020204" pitchFamily="34" charset="0"/>
              </a:rPr>
              <a:t>beamstop</a:t>
            </a:r>
            <a:r>
              <a:rPr lang="es-ES" sz="1400" dirty="0">
                <a:cs typeface="Arial" panose="020B0604020202020204" pitchFamily="34" charset="0"/>
              </a:rPr>
              <a:t>, </a:t>
            </a:r>
            <a:r>
              <a:rPr lang="es-ES" sz="1400" dirty="0">
                <a:effectLst/>
                <a:cs typeface="Arial" panose="020B0604020202020204" pitchFamily="34" charset="0"/>
              </a:rPr>
              <a:t>q-</a:t>
            </a:r>
            <a:r>
              <a:rPr lang="es-ES" sz="1400" dirty="0" err="1">
                <a:effectLst/>
                <a:cs typeface="Arial" panose="020B0604020202020204" pitchFamily="34" charset="0"/>
              </a:rPr>
              <a:t>range</a:t>
            </a:r>
            <a:r>
              <a:rPr lang="es-ES" sz="1400" dirty="0">
                <a:effectLst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cs typeface="Arial" panose="020B0604020202020204" pitchFamily="34" charset="0"/>
              </a:rPr>
              <a:t>tuned</a:t>
            </a:r>
            <a:r>
              <a:rPr lang="es-ES" sz="1400" dirty="0">
                <a:effectLst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cs typeface="Arial" panose="020B0604020202020204" pitchFamily="34" charset="0"/>
              </a:rPr>
              <a:t>by</a:t>
            </a:r>
            <a:r>
              <a:rPr lang="es-ES" sz="1400" dirty="0">
                <a:effectLst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cs typeface="Arial" panose="020B0604020202020204" pitchFamily="34" charset="0"/>
              </a:rPr>
              <a:t>changing</a:t>
            </a:r>
            <a:r>
              <a:rPr lang="es-ES" sz="1400" dirty="0">
                <a:effectLst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cs typeface="Arial" panose="020B0604020202020204" pitchFamily="34" charset="0"/>
              </a:rPr>
              <a:t>photon</a:t>
            </a:r>
            <a:r>
              <a:rPr lang="es-ES" sz="1400" dirty="0">
                <a:effectLst/>
                <a:cs typeface="Arial" panose="020B0604020202020204" pitchFamily="34" charset="0"/>
              </a:rPr>
              <a:t> </a:t>
            </a:r>
            <a:r>
              <a:rPr lang="es-ES" sz="1400" dirty="0" err="1">
                <a:effectLst/>
                <a:cs typeface="Arial" panose="020B0604020202020204" pitchFamily="34" charset="0"/>
              </a:rPr>
              <a:t>energy</a:t>
            </a:r>
            <a:endParaRPr lang="es-ES" sz="1400" dirty="0">
              <a:effectLst/>
              <a:cs typeface="Arial" panose="020B0604020202020204" pitchFamily="34" charset="0"/>
            </a:endParaRPr>
          </a:p>
          <a:p>
            <a:pPr marL="285750" indent="-285750">
              <a:buSzPct val="100000"/>
              <a:buFont typeface="Wingdings" panose="05000000000000000000" pitchFamily="2" charset="2"/>
              <a:buChar char="§"/>
            </a:pPr>
            <a:r>
              <a:rPr lang="es-ES" sz="1400" dirty="0">
                <a:cs typeface="Arial" panose="020B0604020202020204" pitchFamily="34" charset="0"/>
              </a:rPr>
              <a:t>2 </a:t>
            </a:r>
            <a:r>
              <a:rPr lang="es-ES" sz="1400" dirty="0" err="1">
                <a:cs typeface="Arial" panose="020B0604020202020204" pitchFamily="34" charset="0"/>
              </a:rPr>
              <a:t>optical</a:t>
            </a:r>
            <a:r>
              <a:rPr lang="es-ES" sz="1400" dirty="0">
                <a:cs typeface="Arial" panose="020B0604020202020204" pitchFamily="34" charset="0"/>
              </a:rPr>
              <a:t> </a:t>
            </a:r>
            <a:r>
              <a:rPr lang="es-ES" sz="1400" dirty="0" err="1">
                <a:cs typeface="Arial" panose="020B0604020202020204" pitchFamily="34" charset="0"/>
              </a:rPr>
              <a:t>setups</a:t>
            </a:r>
            <a:r>
              <a:rPr lang="es-ES" sz="1400" dirty="0"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SzPct val="60000"/>
              <a:buFont typeface="Wingdings" pitchFamily="2" charset="2"/>
              <a:buChar char="q"/>
            </a:pPr>
            <a:r>
              <a:rPr lang="es-ES" sz="1200" b="1" dirty="0" err="1">
                <a:solidFill>
                  <a:srgbClr val="C00000"/>
                </a:solidFill>
                <a:cs typeface="Arial" panose="020B0604020202020204" pitchFamily="34" charset="0"/>
              </a:rPr>
              <a:t>Large</a:t>
            </a:r>
            <a:r>
              <a:rPr lang="es-ES" sz="1200" b="1" dirty="0">
                <a:solidFill>
                  <a:srgbClr val="C00000"/>
                </a:solidFill>
                <a:cs typeface="Arial" panose="020B0604020202020204" pitchFamily="34" charset="0"/>
              </a:rPr>
              <a:t> (standard)</a:t>
            </a:r>
            <a:r>
              <a:rPr lang="es-ES" sz="1200" dirty="0">
                <a:cs typeface="Arial" panose="020B0604020202020204" pitchFamily="34" charset="0"/>
              </a:rPr>
              <a:t>: </a:t>
            </a:r>
            <a:r>
              <a:rPr lang="el-GR" sz="1200" dirty="0"/>
              <a:t>~200-500 μ</a:t>
            </a:r>
            <a:r>
              <a:rPr lang="es-ES" sz="1200" dirty="0"/>
              <a:t>m in </a:t>
            </a:r>
            <a:r>
              <a:rPr lang="es-ES" sz="1200" dirty="0" err="1"/>
              <a:t>size</a:t>
            </a:r>
            <a:r>
              <a:rPr lang="es-ES" sz="1200" dirty="0"/>
              <a:t> </a:t>
            </a:r>
          </a:p>
          <a:p>
            <a:pPr lvl="2">
              <a:buSzPct val="60000"/>
            </a:pPr>
            <a:r>
              <a:rPr lang="es-ES" sz="1200" dirty="0" err="1"/>
              <a:t>Double</a:t>
            </a:r>
            <a:r>
              <a:rPr lang="es-ES" sz="1200" dirty="0"/>
              <a:t> </a:t>
            </a:r>
            <a:r>
              <a:rPr lang="es-ES" sz="1200" dirty="0" err="1"/>
              <a:t>multilayer</a:t>
            </a:r>
            <a:r>
              <a:rPr lang="es-ES" sz="1200" dirty="0"/>
              <a:t> </a:t>
            </a:r>
            <a:r>
              <a:rPr lang="es-ES" sz="1200" dirty="0" err="1"/>
              <a:t>monochromator</a:t>
            </a:r>
            <a:r>
              <a:rPr lang="es-ES" sz="1200" dirty="0"/>
              <a:t> </a:t>
            </a:r>
          </a:p>
          <a:p>
            <a:pPr lvl="2">
              <a:buSzPct val="60000"/>
            </a:pPr>
            <a:r>
              <a:rPr lang="es-ES" sz="1200" dirty="0" err="1"/>
              <a:t>Focusing</a:t>
            </a:r>
            <a:r>
              <a:rPr lang="es-ES" sz="1200" dirty="0"/>
              <a:t> </a:t>
            </a:r>
            <a:r>
              <a:rPr lang="es-ES" sz="1200" dirty="0" err="1"/>
              <a:t>optics</a:t>
            </a:r>
            <a:r>
              <a:rPr lang="es-ES" sz="1200" dirty="0"/>
              <a:t> </a:t>
            </a:r>
            <a:r>
              <a:rPr lang="es-ES" sz="1200" dirty="0" err="1"/>
              <a:t>with</a:t>
            </a:r>
            <a:r>
              <a:rPr lang="es-ES" sz="1200" dirty="0"/>
              <a:t> a KB </a:t>
            </a:r>
            <a:r>
              <a:rPr lang="es-ES" sz="1200" dirty="0" err="1"/>
              <a:t>system</a:t>
            </a:r>
            <a:r>
              <a:rPr lang="es-ES" sz="1200" dirty="0"/>
              <a:t> </a:t>
            </a:r>
          </a:p>
          <a:p>
            <a:pPr lvl="2">
              <a:buSzPct val="60000"/>
            </a:pPr>
            <a:r>
              <a:rPr lang="es-ES" sz="1200" dirty="0" err="1"/>
              <a:t>Batch</a:t>
            </a:r>
            <a:r>
              <a:rPr lang="es-ES" sz="1200" dirty="0"/>
              <a:t> </a:t>
            </a:r>
            <a:r>
              <a:rPr lang="es-ES" sz="1200" dirty="0" err="1"/>
              <a:t>mode</a:t>
            </a:r>
            <a:r>
              <a:rPr lang="es-ES" sz="1200" dirty="0"/>
              <a:t>, SEC/IEC-SAXS, </a:t>
            </a:r>
            <a:r>
              <a:rPr lang="es-ES" sz="1200" dirty="0" err="1"/>
              <a:t>Fibre</a:t>
            </a:r>
            <a:r>
              <a:rPr lang="es-ES" sz="1200" dirty="0"/>
              <a:t> </a:t>
            </a:r>
            <a:r>
              <a:rPr lang="es-ES" sz="1200" dirty="0" err="1"/>
              <a:t>diffraction</a:t>
            </a:r>
            <a:r>
              <a:rPr lang="es-ES" sz="1200" dirty="0"/>
              <a:t>, </a:t>
            </a:r>
            <a:r>
              <a:rPr lang="es-ES" sz="1200" dirty="0" err="1"/>
              <a:t>nLC</a:t>
            </a:r>
            <a:r>
              <a:rPr lang="es-ES" sz="1200" dirty="0"/>
              <a:t>/MS-SAXS &amp; WAXS</a:t>
            </a:r>
          </a:p>
          <a:p>
            <a:pPr marL="742950" lvl="1" indent="-285750">
              <a:buSzPct val="60000"/>
              <a:buFont typeface="Wingdings" pitchFamily="2" charset="2"/>
              <a:buChar char="q"/>
            </a:pPr>
            <a:r>
              <a:rPr lang="es-ES" sz="1200" b="1" dirty="0" err="1">
                <a:solidFill>
                  <a:schemeClr val="tx2"/>
                </a:solidFill>
              </a:rPr>
              <a:t>Microfocus</a:t>
            </a:r>
            <a:r>
              <a:rPr lang="es-ES" sz="1200" dirty="0"/>
              <a:t>: ~10 </a:t>
            </a:r>
            <a:r>
              <a:rPr lang="el-GR" sz="1200" dirty="0"/>
              <a:t>μ</a:t>
            </a:r>
            <a:r>
              <a:rPr lang="es-ES" sz="1200" dirty="0"/>
              <a:t>m  in </a:t>
            </a:r>
            <a:r>
              <a:rPr lang="es-ES" sz="1200" dirty="0" err="1"/>
              <a:t>size</a:t>
            </a:r>
            <a:r>
              <a:rPr lang="es-ES" sz="1200" dirty="0"/>
              <a:t> </a:t>
            </a:r>
          </a:p>
          <a:p>
            <a:pPr lvl="2">
              <a:buSzPct val="60000"/>
            </a:pPr>
            <a:r>
              <a:rPr lang="es-ES" sz="1200" dirty="0" err="1"/>
              <a:t>Compound</a:t>
            </a:r>
            <a:r>
              <a:rPr lang="es-ES" sz="1200" dirty="0"/>
              <a:t> </a:t>
            </a:r>
            <a:r>
              <a:rPr lang="es-ES" sz="1200" dirty="0" err="1"/>
              <a:t>Refractive</a:t>
            </a:r>
            <a:r>
              <a:rPr lang="es-ES" sz="1200" dirty="0"/>
              <a:t> </a:t>
            </a:r>
            <a:r>
              <a:rPr lang="es-ES" sz="1200" dirty="0" err="1"/>
              <a:t>Lenses</a:t>
            </a:r>
            <a:r>
              <a:rPr lang="es-ES" sz="1200" dirty="0"/>
              <a:t> (</a:t>
            </a:r>
            <a:r>
              <a:rPr lang="es-ES" sz="1200" dirty="0" err="1"/>
              <a:t>CRLs</a:t>
            </a:r>
            <a:r>
              <a:rPr lang="es-ES" sz="1200" dirty="0"/>
              <a:t>) + </a:t>
            </a:r>
            <a:r>
              <a:rPr lang="es-ES" sz="1200" dirty="0" err="1"/>
              <a:t>Secondary</a:t>
            </a:r>
            <a:r>
              <a:rPr lang="es-ES" sz="1200" dirty="0"/>
              <a:t> </a:t>
            </a:r>
            <a:r>
              <a:rPr lang="es-ES" sz="1200" dirty="0" err="1"/>
              <a:t>Source</a:t>
            </a:r>
            <a:r>
              <a:rPr lang="es-ES" sz="1200" dirty="0"/>
              <a:t> </a:t>
            </a:r>
            <a:r>
              <a:rPr lang="es-ES" sz="1200" dirty="0" err="1"/>
              <a:t>Slit</a:t>
            </a:r>
            <a:r>
              <a:rPr lang="es-ES" sz="1200" dirty="0"/>
              <a:t> (SSS)</a:t>
            </a:r>
          </a:p>
          <a:p>
            <a:pPr lvl="2">
              <a:buSzPct val="60000"/>
            </a:pPr>
            <a:r>
              <a:rPr lang="es-ES" sz="1200" dirty="0"/>
              <a:t>TR-SAXS &amp; 3DsSAXS</a:t>
            </a:r>
          </a:p>
        </p:txBody>
      </p:sp>
      <p:pic>
        <p:nvPicPr>
          <p:cNvPr id="10" name="Imagen 4">
            <a:extLst>
              <a:ext uri="{FF2B5EF4-FFF2-40B4-BE49-F238E27FC236}">
                <a16:creationId xmlns:a16="http://schemas.microsoft.com/office/drawing/2014/main" id="{C120EDA6-3B46-4F9A-9A77-FDE5A5881D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648" y="2984323"/>
            <a:ext cx="8194844" cy="2675867"/>
          </a:xfrm>
          <a:prstGeom prst="rect">
            <a:avLst/>
          </a:prstGeom>
        </p:spPr>
      </p:pic>
      <p:sp>
        <p:nvSpPr>
          <p:cNvPr id="14" name="Rectángulo 5">
            <a:extLst>
              <a:ext uri="{FF2B5EF4-FFF2-40B4-BE49-F238E27FC236}">
                <a16:creationId xmlns:a16="http://schemas.microsoft.com/office/drawing/2014/main" id="{49179A9B-EE92-4C07-BF96-CD16EB7F2E51}"/>
              </a:ext>
            </a:extLst>
          </p:cNvPr>
          <p:cNvSpPr/>
          <p:nvPr/>
        </p:nvSpPr>
        <p:spPr>
          <a:xfrm>
            <a:off x="2720165" y="4808329"/>
            <a:ext cx="17876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Hutch</a:t>
            </a:r>
            <a:endParaRPr lang="es-E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5">
            <a:extLst>
              <a:ext uri="{FF2B5EF4-FFF2-40B4-BE49-F238E27FC236}">
                <a16:creationId xmlns:a16="http://schemas.microsoft.com/office/drawing/2014/main" id="{7296B891-3D0A-4B76-8CFE-500060D079C6}"/>
              </a:ext>
            </a:extLst>
          </p:cNvPr>
          <p:cNvSpPr/>
          <p:nvPr/>
        </p:nvSpPr>
        <p:spPr>
          <a:xfrm>
            <a:off x="5494592" y="4823908"/>
            <a:ext cx="17876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Hutch</a:t>
            </a:r>
            <a:endParaRPr lang="es-E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CE39FF2-195F-44EF-B04E-D16DAA039CD2}"/>
              </a:ext>
            </a:extLst>
          </p:cNvPr>
          <p:cNvSpPr/>
          <p:nvPr/>
        </p:nvSpPr>
        <p:spPr>
          <a:xfrm rot="5400000">
            <a:off x="3931915" y="3648645"/>
            <a:ext cx="225371" cy="246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5">
            <a:extLst>
              <a:ext uri="{FF2B5EF4-FFF2-40B4-BE49-F238E27FC236}">
                <a16:creationId xmlns:a16="http://schemas.microsoft.com/office/drawing/2014/main" id="{03BB00D6-A4C9-4E12-809A-650F600B0488}"/>
              </a:ext>
            </a:extLst>
          </p:cNvPr>
          <p:cNvSpPr/>
          <p:nvPr/>
        </p:nvSpPr>
        <p:spPr>
          <a:xfrm>
            <a:off x="914823" y="3189252"/>
            <a:ext cx="1471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  <a:p>
            <a:pPr algn="r"/>
            <a:r>
              <a:rPr lang="es-E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focus</a:t>
            </a:r>
            <a:endParaRPr lang="es-E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5">
            <a:extLst>
              <a:ext uri="{FF2B5EF4-FFF2-40B4-BE49-F238E27FC236}">
                <a16:creationId xmlns:a16="http://schemas.microsoft.com/office/drawing/2014/main" id="{36EA470D-FE69-4F19-AB12-3C3299770966}"/>
              </a:ext>
            </a:extLst>
          </p:cNvPr>
          <p:cNvSpPr/>
          <p:nvPr/>
        </p:nvSpPr>
        <p:spPr>
          <a:xfrm>
            <a:off x="3861215" y="3379840"/>
            <a:ext cx="16832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focusing</a:t>
            </a:r>
            <a:endParaRPr lang="es-E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8B20274-49ED-41F7-BA8F-F636DB228459}"/>
              </a:ext>
            </a:extLst>
          </p:cNvPr>
          <p:cNvSpPr/>
          <p:nvPr/>
        </p:nvSpPr>
        <p:spPr>
          <a:xfrm rot="5400000">
            <a:off x="2107013" y="3655118"/>
            <a:ext cx="225371" cy="24664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8E865C88-39FD-43CA-84B7-520467926BE9}"/>
              </a:ext>
            </a:extLst>
          </p:cNvPr>
          <p:cNvSpPr/>
          <p:nvPr/>
        </p:nvSpPr>
        <p:spPr>
          <a:xfrm rot="5400000">
            <a:off x="2397199" y="3655118"/>
            <a:ext cx="225371" cy="246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id="{88527BC2-5F15-402D-8114-4B29FE35BA2E}"/>
              </a:ext>
            </a:extLst>
          </p:cNvPr>
          <p:cNvSpPr/>
          <p:nvPr/>
        </p:nvSpPr>
        <p:spPr>
          <a:xfrm>
            <a:off x="2343001" y="3186809"/>
            <a:ext cx="1471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</a:p>
          <a:p>
            <a:r>
              <a:rPr lang="es-ES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Microfocus</a:t>
            </a:r>
            <a:endParaRPr lang="es-E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arcador de número de diapositiva 5">
            <a:extLst>
              <a:ext uri="{FF2B5EF4-FFF2-40B4-BE49-F238E27FC236}">
                <a16:creationId xmlns:a16="http://schemas.microsoft.com/office/drawing/2014/main" id="{530D50BE-6673-487D-A453-155A99F86EE7}"/>
              </a:ext>
            </a:extLst>
          </p:cNvPr>
          <p:cNvSpPr txBox="1">
            <a:spLocks/>
          </p:cNvSpPr>
          <p:nvPr/>
        </p:nvSpPr>
        <p:spPr>
          <a:xfrm>
            <a:off x="8543925" y="4756040"/>
            <a:ext cx="5384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4607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406449"/>
          </a:xfrm>
        </p:spPr>
        <p:txBody>
          <a:bodyPr/>
          <a:lstStyle/>
          <a:p>
            <a:r>
              <a:rPr lang="en-US"/>
              <a:t>BioSAXS/CALIMA proposal – beam characteristics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9C7E78D-E203-428F-9873-6B2BA65DF84E}"/>
              </a:ext>
            </a:extLst>
          </p:cNvPr>
          <p:cNvSpPr>
            <a:spLocks noGrp="1"/>
          </p:cNvSpPr>
          <p:nvPr/>
        </p:nvSpPr>
        <p:spPr>
          <a:xfrm>
            <a:off x="1074624" y="4127738"/>
            <a:ext cx="6400800" cy="225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400" b="1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7" name="Rectángulo 15">
            <a:extLst>
              <a:ext uri="{FF2B5EF4-FFF2-40B4-BE49-F238E27FC236}">
                <a16:creationId xmlns:a16="http://schemas.microsoft.com/office/drawing/2014/main" id="{58E701D6-43AF-416F-8795-EBE63DCA66DC}"/>
              </a:ext>
            </a:extLst>
          </p:cNvPr>
          <p:cNvSpPr/>
          <p:nvPr/>
        </p:nvSpPr>
        <p:spPr>
          <a:xfrm>
            <a:off x="765357" y="747136"/>
            <a:ext cx="2207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60000"/>
              <a:buFont typeface="Wingdings" pitchFamily="2" charset="2"/>
              <a:buChar char="q"/>
            </a:pPr>
            <a:r>
              <a:rPr lang="es-ES" sz="1400" dirty="0">
                <a:cs typeface="Arial" panose="020B0604020202020204" pitchFamily="34" charset="0"/>
              </a:rPr>
              <a:t>Flux at </a:t>
            </a:r>
            <a:r>
              <a:rPr lang="es-ES" sz="1400" dirty="0" err="1">
                <a:cs typeface="Arial" panose="020B0604020202020204" pitchFamily="34" charset="0"/>
              </a:rPr>
              <a:t>sample</a:t>
            </a:r>
            <a:endParaRPr lang="es-ES" sz="1400" dirty="0"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FE13E9-5274-4426-A398-01E04F921CA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4524" r="7321"/>
          <a:stretch/>
        </p:blipFill>
        <p:spPr bwMode="auto">
          <a:xfrm>
            <a:off x="439149" y="1163295"/>
            <a:ext cx="2860040" cy="24212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34B2341-E308-46F9-9E27-4BB592ACE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954379"/>
              </p:ext>
            </p:extLst>
          </p:nvPr>
        </p:nvGraphicFramePr>
        <p:xfrm>
          <a:off x="3565399" y="1221176"/>
          <a:ext cx="5397501" cy="21556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8955">
                  <a:extLst>
                    <a:ext uri="{9D8B030D-6E8A-4147-A177-3AD203B41FA5}">
                      <a16:colId xmlns:a16="http://schemas.microsoft.com/office/drawing/2014/main" val="3942735151"/>
                    </a:ext>
                  </a:extLst>
                </a:gridCol>
                <a:gridCol w="1798955">
                  <a:extLst>
                    <a:ext uri="{9D8B030D-6E8A-4147-A177-3AD203B41FA5}">
                      <a16:colId xmlns:a16="http://schemas.microsoft.com/office/drawing/2014/main" val="411991984"/>
                    </a:ext>
                  </a:extLst>
                </a:gridCol>
                <a:gridCol w="1799591">
                  <a:extLst>
                    <a:ext uri="{9D8B030D-6E8A-4147-A177-3AD203B41FA5}">
                      <a16:colId xmlns:a16="http://schemas.microsoft.com/office/drawing/2014/main" val="654775895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ALBA (BM)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ALBA-II (</a:t>
                      </a:r>
                      <a:r>
                        <a:rPr lang="en-GB" sz="1100" dirty="0" err="1">
                          <a:effectLst/>
                        </a:rPr>
                        <a:t>superbend</a:t>
                      </a:r>
                      <a:r>
                        <a:rPr lang="en-GB" sz="1100" dirty="0">
                          <a:effectLst/>
                        </a:rPr>
                        <a:t>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4926250"/>
                  </a:ext>
                </a:extLst>
              </a:tr>
              <a:tr h="252095">
                <a:tc gridSpan="3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Standard mode (focus at detector)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909730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Spot at sample position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532×520 um</a:t>
                      </a:r>
                      <a:r>
                        <a:rPr lang="en-GB" sz="1100" b="1" baseline="30000" dirty="0">
                          <a:effectLst/>
                        </a:rPr>
                        <a:t>2</a:t>
                      </a:r>
                      <a:endParaRPr lang="es-ES" sz="1200" b="1" dirty="0">
                        <a:effectLst/>
                      </a:endParaRPr>
                    </a:p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176×198 urad</a:t>
                      </a:r>
                      <a:r>
                        <a:rPr lang="en-GB" sz="1100" baseline="30000" dirty="0">
                          <a:effectLst/>
                        </a:rPr>
                        <a:t>2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532×590 um</a:t>
                      </a:r>
                      <a:r>
                        <a:rPr lang="en-GB" sz="1100" b="1" baseline="30000" dirty="0">
                          <a:effectLst/>
                        </a:rPr>
                        <a:t>2</a:t>
                      </a:r>
                      <a:endParaRPr lang="es-ES" sz="1200" b="1" dirty="0">
                        <a:effectLst/>
                      </a:endParaRPr>
                    </a:p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175×175 urad</a:t>
                      </a:r>
                      <a:r>
                        <a:rPr lang="en-GB" sz="1100" baseline="30000" dirty="0">
                          <a:effectLst/>
                        </a:rPr>
                        <a:t>2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9856749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Spot at detector position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174×76 um</a:t>
                      </a:r>
                      <a:r>
                        <a:rPr lang="en-GB" sz="1100" baseline="30000" dirty="0">
                          <a:effectLst/>
                        </a:rPr>
                        <a:t>2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23×58 um</a:t>
                      </a:r>
                      <a:r>
                        <a:rPr lang="en-GB" sz="1100" baseline="30000" dirty="0">
                          <a:effectLst/>
                        </a:rPr>
                        <a:t>2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939883"/>
                  </a:ext>
                </a:extLst>
              </a:tr>
              <a:tr h="252095">
                <a:tc gridSpan="3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Microfocus mode (focus at sample)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035729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Spot at sample position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37×15 um</a:t>
                      </a:r>
                      <a:r>
                        <a:rPr lang="en-GB" sz="1100" b="1" baseline="30000" dirty="0">
                          <a:effectLst/>
                        </a:rPr>
                        <a:t>2</a:t>
                      </a:r>
                      <a:endParaRPr lang="es-ES" sz="1200" b="1" dirty="0">
                        <a:effectLst/>
                      </a:endParaRPr>
                    </a:p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425×403 urad</a:t>
                      </a:r>
                      <a:r>
                        <a:rPr lang="en-GB" sz="1100" baseline="30000" dirty="0">
                          <a:effectLst/>
                        </a:rPr>
                        <a:t>2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5.3×11 um</a:t>
                      </a:r>
                      <a:r>
                        <a:rPr lang="en-GB" sz="1100" b="1" baseline="30000" dirty="0">
                          <a:effectLst/>
                        </a:rPr>
                        <a:t>2</a:t>
                      </a:r>
                      <a:endParaRPr lang="es-ES" sz="1200" b="1" dirty="0">
                        <a:effectLst/>
                      </a:endParaRPr>
                    </a:p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428×425 urad</a:t>
                      </a:r>
                      <a:r>
                        <a:rPr lang="en-GB" sz="1100" baseline="30000" dirty="0">
                          <a:effectLst/>
                        </a:rPr>
                        <a:t>2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966165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Spot at detector position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1.30×1.24 mm</a:t>
                      </a:r>
                      <a:r>
                        <a:rPr lang="en-GB" sz="1100" baseline="300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1.30×1.28 mm</a:t>
                      </a:r>
                      <a:r>
                        <a:rPr lang="en-GB" sz="1100" baseline="30000" dirty="0">
                          <a:effectLst/>
                        </a:rPr>
                        <a:t>2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608285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6922C55-806E-4DA5-9797-77E7DB120F13}"/>
              </a:ext>
            </a:extLst>
          </p:cNvPr>
          <p:cNvSpPr txBox="1"/>
          <p:nvPr/>
        </p:nvSpPr>
        <p:spPr>
          <a:xfrm>
            <a:off x="3482101" y="3584550"/>
            <a:ext cx="5006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err="1">
                <a:cs typeface="Arial" panose="020B0604020202020204" pitchFamily="34" charset="0"/>
              </a:rPr>
              <a:t>Gains</a:t>
            </a:r>
            <a:r>
              <a:rPr lang="es-ES" sz="1400" b="1" dirty="0">
                <a:cs typeface="Arial" panose="020B0604020202020204" pitchFamily="34" charset="0"/>
              </a:rPr>
              <a:t> in ALBA-II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cs typeface="Arial" panose="020B0604020202020204" pitchFamily="34" charset="0"/>
              </a:rPr>
              <a:t>Standard </a:t>
            </a:r>
            <a:r>
              <a:rPr lang="es-ES" sz="1400" b="1" dirty="0" err="1">
                <a:cs typeface="Arial" panose="020B0604020202020204" pitchFamily="34" charset="0"/>
              </a:rPr>
              <a:t>mode</a:t>
            </a:r>
            <a:r>
              <a:rPr lang="es-ES" sz="1400" dirty="0">
                <a:cs typeface="Arial" panose="020B0604020202020204" pitchFamily="34" charset="0"/>
              </a:rPr>
              <a:t>: </a:t>
            </a:r>
            <a:r>
              <a:rPr lang="es-ES" sz="1400" dirty="0" err="1">
                <a:cs typeface="Arial" panose="020B0604020202020204" pitchFamily="34" charset="0"/>
              </a:rPr>
              <a:t>better</a:t>
            </a:r>
            <a:r>
              <a:rPr lang="es-ES" sz="1400" dirty="0">
                <a:cs typeface="Arial" panose="020B0604020202020204" pitchFamily="34" charset="0"/>
              </a:rPr>
              <a:t> </a:t>
            </a:r>
            <a:r>
              <a:rPr lang="es-ES" sz="1400" i="1" dirty="0">
                <a:cs typeface="Arial" panose="020B0604020202020204" pitchFamily="34" charset="0"/>
              </a:rPr>
              <a:t>q </a:t>
            </a:r>
            <a:r>
              <a:rPr lang="es-ES" sz="1400" dirty="0" err="1">
                <a:cs typeface="Arial" panose="020B0604020202020204" pitchFamily="34" charset="0"/>
              </a:rPr>
              <a:t>resolution</a:t>
            </a:r>
            <a:r>
              <a:rPr lang="es-ES" sz="1400" dirty="0">
                <a:cs typeface="Arial" panose="020B0604020202020204" pitchFamily="34" charset="0"/>
              </a:rPr>
              <a:t> (</a:t>
            </a:r>
            <a:r>
              <a:rPr lang="es-ES" sz="1400" dirty="0" err="1">
                <a:cs typeface="Arial" panose="020B0604020202020204" pitchFamily="34" charset="0"/>
              </a:rPr>
              <a:t>smaller</a:t>
            </a:r>
            <a:r>
              <a:rPr lang="es-ES" sz="1400" dirty="0">
                <a:cs typeface="Arial" panose="020B0604020202020204" pitchFamily="34" charset="0"/>
              </a:rPr>
              <a:t> spot at detector)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 err="1">
                <a:cs typeface="Arial" panose="020B0604020202020204" pitchFamily="34" charset="0"/>
              </a:rPr>
              <a:t>Microfocus</a:t>
            </a:r>
            <a:r>
              <a:rPr lang="es-ES" sz="1400" b="1" dirty="0">
                <a:cs typeface="Arial" panose="020B0604020202020204" pitchFamily="34" charset="0"/>
              </a:rPr>
              <a:t> </a:t>
            </a:r>
            <a:r>
              <a:rPr lang="es-ES" sz="1400" b="1" dirty="0" err="1">
                <a:cs typeface="Arial" panose="020B0604020202020204" pitchFamily="34" charset="0"/>
              </a:rPr>
              <a:t>mode</a:t>
            </a:r>
            <a:r>
              <a:rPr lang="es-ES" sz="1400" dirty="0">
                <a:cs typeface="Arial" panose="020B0604020202020204" pitchFamily="34" charset="0"/>
              </a:rPr>
              <a:t>: </a:t>
            </a:r>
            <a:r>
              <a:rPr lang="es-ES" sz="1400" dirty="0" err="1">
                <a:cs typeface="Arial" panose="020B0604020202020204" pitchFamily="34" charset="0"/>
              </a:rPr>
              <a:t>gain</a:t>
            </a:r>
            <a:r>
              <a:rPr lang="es-ES" sz="1400" dirty="0">
                <a:cs typeface="Arial" panose="020B0604020202020204" pitchFamily="34" charset="0"/>
              </a:rPr>
              <a:t> x7 H, x40%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cs typeface="Arial" panose="020B0604020202020204" pitchFamily="34" charset="0"/>
            </a:endParaRPr>
          </a:p>
        </p:txBody>
      </p:sp>
      <p:sp>
        <p:nvSpPr>
          <p:cNvPr id="14" name="Rectángulo 15">
            <a:extLst>
              <a:ext uri="{FF2B5EF4-FFF2-40B4-BE49-F238E27FC236}">
                <a16:creationId xmlns:a16="http://schemas.microsoft.com/office/drawing/2014/main" id="{C8363869-F8B7-4CF2-9C30-EC59C6A4994B}"/>
              </a:ext>
            </a:extLst>
          </p:cNvPr>
          <p:cNvSpPr/>
          <p:nvPr/>
        </p:nvSpPr>
        <p:spPr>
          <a:xfrm>
            <a:off x="4494617" y="748410"/>
            <a:ext cx="35792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60000"/>
              <a:buFont typeface="Wingdings" pitchFamily="2" charset="2"/>
              <a:buChar char="q"/>
            </a:pPr>
            <a:r>
              <a:rPr lang="es-ES" sz="1400" dirty="0">
                <a:cs typeface="Arial" panose="020B0604020202020204" pitchFamily="34" charset="0"/>
              </a:rPr>
              <a:t>Beam </a:t>
            </a:r>
            <a:r>
              <a:rPr lang="es-ES" sz="1400" dirty="0" err="1">
                <a:cs typeface="Arial" panose="020B0604020202020204" pitchFamily="34" charset="0"/>
              </a:rPr>
              <a:t>sizes</a:t>
            </a:r>
            <a:r>
              <a:rPr lang="es-ES" sz="1400" dirty="0">
                <a:cs typeface="Arial" panose="020B0604020202020204" pitchFamily="34" charset="0"/>
              </a:rPr>
              <a:t> and </a:t>
            </a:r>
            <a:r>
              <a:rPr lang="es-ES" sz="1400" dirty="0" err="1">
                <a:cs typeface="Arial" panose="020B0604020202020204" pitchFamily="34" charset="0"/>
              </a:rPr>
              <a:t>divergences</a:t>
            </a:r>
            <a:endParaRPr lang="es-ES" sz="1400" dirty="0"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CEFF80-52A0-4E1D-831B-1FE3265211D1}"/>
              </a:ext>
            </a:extLst>
          </p:cNvPr>
          <p:cNvSpPr txBox="1"/>
          <p:nvPr/>
        </p:nvSpPr>
        <p:spPr>
          <a:xfrm>
            <a:off x="1899632" y="4484722"/>
            <a:ext cx="5344734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b="1" dirty="0">
                <a:cs typeface="Arial" panose="020B0604020202020204" pitchFamily="34" charset="0"/>
              </a:rPr>
              <a:t>Standard </a:t>
            </a:r>
            <a:r>
              <a:rPr lang="es-ES" sz="1400" b="1" dirty="0" err="1">
                <a:cs typeface="Arial" panose="020B0604020202020204" pitchFamily="34" charset="0"/>
              </a:rPr>
              <a:t>mode</a:t>
            </a:r>
            <a:r>
              <a:rPr lang="es-ES" sz="1400" dirty="0">
                <a:cs typeface="Arial" panose="020B0604020202020204" pitchFamily="34" charset="0"/>
              </a:rPr>
              <a:t>: </a:t>
            </a:r>
            <a:r>
              <a:rPr lang="es-ES" sz="1400" dirty="0" err="1">
                <a:cs typeface="Arial" panose="020B0604020202020204" pitchFamily="34" charset="0"/>
              </a:rPr>
              <a:t>Very</a:t>
            </a:r>
            <a:r>
              <a:rPr lang="es-ES" sz="1400" dirty="0">
                <a:cs typeface="Arial" panose="020B0604020202020204" pitchFamily="34" charset="0"/>
              </a:rPr>
              <a:t> </a:t>
            </a:r>
            <a:r>
              <a:rPr lang="es-ES" sz="1400" dirty="0" err="1">
                <a:cs typeface="Arial" panose="020B0604020202020204" pitchFamily="34" charset="0"/>
              </a:rPr>
              <a:t>competitive</a:t>
            </a:r>
            <a:r>
              <a:rPr lang="es-ES" sz="1400" dirty="0">
                <a:cs typeface="Arial" panose="020B0604020202020204" pitchFamily="34" charset="0"/>
              </a:rPr>
              <a:t> </a:t>
            </a:r>
            <a:r>
              <a:rPr lang="es-ES" sz="1400" dirty="0" err="1">
                <a:cs typeface="Arial" panose="020B0604020202020204" pitchFamily="34" charset="0"/>
              </a:rPr>
              <a:t>with</a:t>
            </a:r>
            <a:r>
              <a:rPr lang="es-ES" sz="1400" dirty="0">
                <a:cs typeface="Arial" panose="020B0604020202020204" pitchFamily="34" charset="0"/>
              </a:rPr>
              <a:t> </a:t>
            </a:r>
            <a:r>
              <a:rPr lang="es-ES" sz="1400" dirty="0" err="1">
                <a:cs typeface="Arial" panose="020B0604020202020204" pitchFamily="34" charset="0"/>
              </a:rPr>
              <a:t>other</a:t>
            </a:r>
            <a:r>
              <a:rPr lang="es-ES" sz="1400" dirty="0">
                <a:cs typeface="Arial" panose="020B0604020202020204" pitchFamily="34" charset="0"/>
              </a:rPr>
              <a:t> </a:t>
            </a:r>
            <a:r>
              <a:rPr lang="es-ES" sz="1400" dirty="0" err="1">
                <a:cs typeface="Arial" panose="020B0604020202020204" pitchFamily="34" charset="0"/>
              </a:rPr>
              <a:t>existing</a:t>
            </a:r>
            <a:r>
              <a:rPr lang="es-ES" sz="1400" dirty="0">
                <a:cs typeface="Arial" panose="020B0604020202020204" pitchFamily="34" charset="0"/>
              </a:rPr>
              <a:t> </a:t>
            </a:r>
            <a:r>
              <a:rPr lang="es-ES" sz="1400" dirty="0" err="1">
                <a:cs typeface="Arial" panose="020B0604020202020204" pitchFamily="34" charset="0"/>
              </a:rPr>
              <a:t>BLs</a:t>
            </a:r>
            <a:endParaRPr lang="es-ES" sz="1400" dirty="0">
              <a:cs typeface="Arial" panose="020B0604020202020204" pitchFamily="34" charset="0"/>
            </a:endParaRPr>
          </a:p>
          <a:p>
            <a:r>
              <a:rPr lang="es-ES" sz="1400" b="1" dirty="0" err="1">
                <a:cs typeface="Arial" panose="020B0604020202020204" pitchFamily="34" charset="0"/>
              </a:rPr>
              <a:t>Microfocus</a:t>
            </a:r>
            <a:r>
              <a:rPr lang="es-ES" sz="1400" b="1" dirty="0">
                <a:cs typeface="Arial" panose="020B0604020202020204" pitchFamily="34" charset="0"/>
              </a:rPr>
              <a:t> </a:t>
            </a:r>
            <a:r>
              <a:rPr lang="es-ES" sz="1400" b="1" dirty="0" err="1">
                <a:cs typeface="Arial" panose="020B0604020202020204" pitchFamily="34" charset="0"/>
              </a:rPr>
              <a:t>mode</a:t>
            </a:r>
            <a:r>
              <a:rPr lang="es-ES" sz="1400" dirty="0">
                <a:cs typeface="Arial" panose="020B0604020202020204" pitchFamily="34" charset="0"/>
              </a:rPr>
              <a:t>: </a:t>
            </a:r>
            <a:r>
              <a:rPr lang="es-ES" sz="1400" dirty="0" err="1">
                <a:cs typeface="Arial" panose="020B0604020202020204" pitchFamily="34" charset="0"/>
              </a:rPr>
              <a:t>unique</a:t>
            </a:r>
            <a:r>
              <a:rPr lang="es-ES" sz="1400" dirty="0">
                <a:cs typeface="Arial" panose="020B0604020202020204" pitchFamily="34" charset="0"/>
              </a:rPr>
              <a:t> </a:t>
            </a:r>
            <a:r>
              <a:rPr lang="es-ES" sz="1400" dirty="0" err="1">
                <a:cs typeface="Arial" panose="020B0604020202020204" pitchFamily="34" charset="0"/>
              </a:rPr>
              <a:t>capability</a:t>
            </a:r>
            <a:r>
              <a:rPr lang="es-ES" sz="1400" dirty="0">
                <a:cs typeface="Arial" panose="020B0604020202020204" pitchFamily="34" charset="0"/>
              </a:rPr>
              <a:t> in BioSAXS BM </a:t>
            </a:r>
            <a:r>
              <a:rPr lang="es-ES" sz="1400" dirty="0" err="1">
                <a:cs typeface="Arial" panose="020B0604020202020204" pitchFamily="34" charset="0"/>
              </a:rPr>
              <a:t>beamlines</a:t>
            </a:r>
            <a:r>
              <a:rPr lang="es-ES" sz="14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Marcador de número de diapositiva 5">
            <a:extLst>
              <a:ext uri="{FF2B5EF4-FFF2-40B4-BE49-F238E27FC236}">
                <a16:creationId xmlns:a16="http://schemas.microsoft.com/office/drawing/2014/main" id="{AD608BBD-4081-46A3-BD91-CF654F1AC726}"/>
              </a:ext>
            </a:extLst>
          </p:cNvPr>
          <p:cNvSpPr txBox="1">
            <a:spLocks/>
          </p:cNvSpPr>
          <p:nvPr/>
        </p:nvSpPr>
        <p:spPr>
          <a:xfrm>
            <a:off x="8543925" y="4756040"/>
            <a:ext cx="5384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7890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F6107A-B0F6-46E7-9E68-6E5B9F46C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906" y="3025756"/>
            <a:ext cx="1427257" cy="1335505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387688"/>
          </a:xfrm>
        </p:spPr>
        <p:txBody>
          <a:bodyPr>
            <a:normAutofit fontScale="90000"/>
          </a:bodyPr>
          <a:lstStyle/>
          <a:p>
            <a:r>
              <a:rPr lang="en-US" dirty="0"/>
              <a:t>…and coupling computational biology with experiments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EC6B61-3C3E-4742-AA5E-A79AB262A440}"/>
              </a:ext>
            </a:extLst>
          </p:cNvPr>
          <p:cNvSpPr/>
          <p:nvPr/>
        </p:nvSpPr>
        <p:spPr>
          <a:xfrm>
            <a:off x="487141" y="885726"/>
            <a:ext cx="79805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“Protein structural biology entered a new Era, where predictions will change and guide the way experiments will be designed and hypothesis will be tested” (Joana Pereira, ECM33)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But: “Predictions are exactly that and do not replace experiments”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Exploring generality of experimental conformational changes with </a:t>
            </a:r>
            <a:r>
              <a:rPr lang="en-US" sz="1400" dirty="0" err="1"/>
              <a:t>AlphaFold</a:t>
            </a:r>
            <a:r>
              <a:rPr lang="en-US" sz="1400" dirty="0"/>
              <a:t> predictions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examine the experimental structures considering dynamics using predictions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Deep network-based synthetic “protein” design (shaping function?)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Ex. Hallucinating protein assemblies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Need SDM, Methodology sections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Need collaborations/partnerships</a:t>
            </a:r>
          </a:p>
        </p:txBody>
      </p:sp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A06FEB8D-73D8-4531-BAAB-A265D2F703EA}"/>
              </a:ext>
            </a:extLst>
          </p:cNvPr>
          <p:cNvSpPr txBox="1">
            <a:spLocks/>
          </p:cNvSpPr>
          <p:nvPr/>
        </p:nvSpPr>
        <p:spPr>
          <a:xfrm>
            <a:off x="8543925" y="4756040"/>
            <a:ext cx="5384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32</a:t>
            </a:fld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E2A2F7-6ABA-492A-8AA7-95333F006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028" y="3661208"/>
            <a:ext cx="595815" cy="5579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7B976-3CEF-49A1-9972-35AFE4DD0D6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3563" y="3421303"/>
            <a:ext cx="875343" cy="8362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D8E7C4A-59C4-49DD-A571-A82179A807A1}"/>
              </a:ext>
            </a:extLst>
          </p:cNvPr>
          <p:cNvSpPr/>
          <p:nvPr/>
        </p:nvSpPr>
        <p:spPr>
          <a:xfrm>
            <a:off x="5118028" y="4361261"/>
            <a:ext cx="35718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 err="1"/>
              <a:t>Wicky</a:t>
            </a:r>
            <a:r>
              <a:rPr lang="es-ES" sz="1000" dirty="0"/>
              <a:t>, </a:t>
            </a:r>
            <a:r>
              <a:rPr lang="es-ES" sz="1000" dirty="0" err="1"/>
              <a:t>Courbet</a:t>
            </a:r>
            <a:r>
              <a:rPr lang="es-ES" sz="1000" dirty="0"/>
              <a:t>, Baker 2022 </a:t>
            </a:r>
            <a:r>
              <a:rPr lang="es-ES" sz="1000" dirty="0">
                <a:hlinkClick r:id="rId6"/>
              </a:rPr>
              <a:t>doi.org/10.1101/2022.06.09.493773</a:t>
            </a:r>
            <a:endParaRPr lang="es-ES" sz="1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AD6C16-F696-4597-9C89-1681F54C58A7}"/>
              </a:ext>
            </a:extLst>
          </p:cNvPr>
          <p:cNvSpPr/>
          <p:nvPr/>
        </p:nvSpPr>
        <p:spPr>
          <a:xfrm>
            <a:off x="7042239" y="2521493"/>
            <a:ext cx="1960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/>
              <a:t>Castellví, </a:t>
            </a:r>
            <a:r>
              <a:rPr lang="es-ES" sz="1000" dirty="0" err="1"/>
              <a:t>Uson</a:t>
            </a:r>
            <a:r>
              <a:rPr lang="es-ES" sz="1000" dirty="0"/>
              <a:t> 2022</a:t>
            </a:r>
          </a:p>
          <a:p>
            <a:r>
              <a:rPr lang="es-ES" sz="1000" dirty="0"/>
              <a:t> </a:t>
            </a:r>
            <a:r>
              <a:rPr lang="es-ES" sz="1000" dirty="0" err="1">
                <a:hlinkClick r:id="rId7"/>
              </a:rPr>
              <a:t>doi</a:t>
            </a:r>
            <a:r>
              <a:rPr lang="es-ES" sz="1000" dirty="0">
                <a:hlinkClick r:id="rId7"/>
              </a:rPr>
              <a:t>: 10.1101/2022.04.12.488086</a:t>
            </a:r>
            <a:r>
              <a:rPr lang="es-ES" sz="10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40EC03-6474-4A0D-AE02-60F378B9B1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600" y="782239"/>
            <a:ext cx="1408432" cy="147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03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95886F-7213-4787-9F2B-D26328BDB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" t="8990" r="3782" b="18058"/>
          <a:stretch/>
        </p:blipFill>
        <p:spPr>
          <a:xfrm>
            <a:off x="309029" y="4464249"/>
            <a:ext cx="931602" cy="50160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33</a:t>
            </a:fld>
            <a:endParaRPr lang="es-E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1400" y="133012"/>
            <a:ext cx="6647524" cy="378819"/>
          </a:xfrm>
        </p:spPr>
        <p:txBody>
          <a:bodyPr>
            <a:normAutofit/>
          </a:bodyPr>
          <a:lstStyle/>
          <a:p>
            <a:r>
              <a:rPr lang="en-US" dirty="0"/>
              <a:t>Biological imaging </a:t>
            </a:r>
            <a:r>
              <a:rPr lang="en-US"/>
              <a:t>techniques at ALBA today</a:t>
            </a:r>
            <a:endParaRPr lang="en-US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DB31E34-74E6-4191-ACC6-01FE746C502D}"/>
              </a:ext>
            </a:extLst>
          </p:cNvPr>
          <p:cNvGrpSpPr>
            <a:grpSpLocks noChangeAspect="1"/>
          </p:cNvGrpSpPr>
          <p:nvPr/>
        </p:nvGrpSpPr>
        <p:grpSpPr>
          <a:xfrm>
            <a:off x="2076368" y="1735343"/>
            <a:ext cx="5173102" cy="3134640"/>
            <a:chOff x="1427147" y="541241"/>
            <a:chExt cx="5798819" cy="3513793"/>
          </a:xfrm>
        </p:grpSpPr>
        <p:pic>
          <p:nvPicPr>
            <p:cNvPr id="82" name="Picture 2" descr="H:\Review_StructMolecBiology\ALBA_4_small.jpg">
              <a:extLst>
                <a:ext uri="{FF2B5EF4-FFF2-40B4-BE49-F238E27FC236}">
                  <a16:creationId xmlns:a16="http://schemas.microsoft.com/office/drawing/2014/main" id="{6A197C00-95E4-468D-8D07-B3D8C0349C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" t="17004" r="2547"/>
            <a:stretch/>
          </p:blipFill>
          <p:spPr bwMode="auto">
            <a:xfrm>
              <a:off x="1427147" y="541241"/>
              <a:ext cx="5657931" cy="3513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059BB6AD-A1CD-4E12-8831-5D56B8FF4B30}"/>
                </a:ext>
              </a:extLst>
            </p:cNvPr>
            <p:cNvSpPr/>
            <p:nvPr/>
          </p:nvSpPr>
          <p:spPr>
            <a:xfrm rot="3784975">
              <a:off x="6516696" y="1391215"/>
              <a:ext cx="931626" cy="486914"/>
            </a:xfrm>
            <a:custGeom>
              <a:avLst/>
              <a:gdLst>
                <a:gd name="connsiteX0" fmla="*/ 0 w 922020"/>
                <a:gd name="connsiteY0" fmla="*/ 0 h 330104"/>
                <a:gd name="connsiteX1" fmla="*/ 922020 w 922020"/>
                <a:gd name="connsiteY1" fmla="*/ 0 h 330104"/>
                <a:gd name="connsiteX2" fmla="*/ 922020 w 922020"/>
                <a:gd name="connsiteY2" fmla="*/ 330104 h 330104"/>
                <a:gd name="connsiteX3" fmla="*/ 0 w 922020"/>
                <a:gd name="connsiteY3" fmla="*/ 330104 h 330104"/>
                <a:gd name="connsiteX4" fmla="*/ 0 w 922020"/>
                <a:gd name="connsiteY4" fmla="*/ 0 h 330104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28162 w 928162"/>
                <a:gd name="connsiteY2" fmla="*/ 330104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28162 w 928162"/>
                <a:gd name="connsiteY2" fmla="*/ 330104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09434 w 928162"/>
                <a:gd name="connsiteY2" fmla="*/ 374007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09434 w 928162"/>
                <a:gd name="connsiteY2" fmla="*/ 374007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09434 w 928162"/>
                <a:gd name="connsiteY2" fmla="*/ 374007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37 w 1007424"/>
                <a:gd name="connsiteY0" fmla="*/ 27874 h 405322"/>
                <a:gd name="connsiteX1" fmla="*/ 1007424 w 1007424"/>
                <a:gd name="connsiteY1" fmla="*/ 0 h 405322"/>
                <a:gd name="connsiteX2" fmla="*/ 988696 w 1007424"/>
                <a:gd name="connsiteY2" fmla="*/ 374007 h 405322"/>
                <a:gd name="connsiteX3" fmla="*/ 79262 w 1007424"/>
                <a:gd name="connsiteY3" fmla="*/ 405322 h 405322"/>
                <a:gd name="connsiteX4" fmla="*/ 37 w 1007424"/>
                <a:gd name="connsiteY4" fmla="*/ 27874 h 405322"/>
                <a:gd name="connsiteX0" fmla="*/ 0 w 1007387"/>
                <a:gd name="connsiteY0" fmla="*/ 27874 h 405322"/>
                <a:gd name="connsiteX1" fmla="*/ 1007387 w 1007387"/>
                <a:gd name="connsiteY1" fmla="*/ 0 h 405322"/>
                <a:gd name="connsiteX2" fmla="*/ 988659 w 1007387"/>
                <a:gd name="connsiteY2" fmla="*/ 374007 h 405322"/>
                <a:gd name="connsiteX3" fmla="*/ 79225 w 1007387"/>
                <a:gd name="connsiteY3" fmla="*/ 405322 h 405322"/>
                <a:gd name="connsiteX4" fmla="*/ 0 w 1007387"/>
                <a:gd name="connsiteY4" fmla="*/ 27874 h 405322"/>
                <a:gd name="connsiteX0" fmla="*/ 0 w 1007387"/>
                <a:gd name="connsiteY0" fmla="*/ 27874 h 405322"/>
                <a:gd name="connsiteX1" fmla="*/ 1007387 w 1007387"/>
                <a:gd name="connsiteY1" fmla="*/ 0 h 405322"/>
                <a:gd name="connsiteX2" fmla="*/ 988659 w 1007387"/>
                <a:gd name="connsiteY2" fmla="*/ 374007 h 405322"/>
                <a:gd name="connsiteX3" fmla="*/ 79225 w 1007387"/>
                <a:gd name="connsiteY3" fmla="*/ 405322 h 405322"/>
                <a:gd name="connsiteX4" fmla="*/ 0 w 1007387"/>
                <a:gd name="connsiteY4" fmla="*/ 27874 h 405322"/>
                <a:gd name="connsiteX0" fmla="*/ 0 w 1051289"/>
                <a:gd name="connsiteY0" fmla="*/ 9146 h 386594"/>
                <a:gd name="connsiteX1" fmla="*/ 1051289 w 1051289"/>
                <a:gd name="connsiteY1" fmla="*/ 0 h 386594"/>
                <a:gd name="connsiteX2" fmla="*/ 988659 w 1051289"/>
                <a:gd name="connsiteY2" fmla="*/ 355279 h 386594"/>
                <a:gd name="connsiteX3" fmla="*/ 79225 w 1051289"/>
                <a:gd name="connsiteY3" fmla="*/ 386594 h 386594"/>
                <a:gd name="connsiteX4" fmla="*/ 0 w 1051289"/>
                <a:gd name="connsiteY4" fmla="*/ 9146 h 386594"/>
                <a:gd name="connsiteX0" fmla="*/ 0 w 1051289"/>
                <a:gd name="connsiteY0" fmla="*/ 19160 h 396608"/>
                <a:gd name="connsiteX1" fmla="*/ 1051289 w 1051289"/>
                <a:gd name="connsiteY1" fmla="*/ 10014 h 396608"/>
                <a:gd name="connsiteX2" fmla="*/ 988659 w 1051289"/>
                <a:gd name="connsiteY2" fmla="*/ 365293 h 396608"/>
                <a:gd name="connsiteX3" fmla="*/ 79225 w 1051289"/>
                <a:gd name="connsiteY3" fmla="*/ 396608 h 396608"/>
                <a:gd name="connsiteX4" fmla="*/ 0 w 1051289"/>
                <a:gd name="connsiteY4" fmla="*/ 19160 h 396608"/>
                <a:gd name="connsiteX0" fmla="*/ 0 w 1051289"/>
                <a:gd name="connsiteY0" fmla="*/ 29577 h 407025"/>
                <a:gd name="connsiteX1" fmla="*/ 1051289 w 1051289"/>
                <a:gd name="connsiteY1" fmla="*/ 20431 h 407025"/>
                <a:gd name="connsiteX2" fmla="*/ 988659 w 1051289"/>
                <a:gd name="connsiteY2" fmla="*/ 375710 h 407025"/>
                <a:gd name="connsiteX3" fmla="*/ 79225 w 1051289"/>
                <a:gd name="connsiteY3" fmla="*/ 407025 h 407025"/>
                <a:gd name="connsiteX4" fmla="*/ 0 w 1051289"/>
                <a:gd name="connsiteY4" fmla="*/ 29577 h 407025"/>
                <a:gd name="connsiteX0" fmla="*/ 0 w 1051289"/>
                <a:gd name="connsiteY0" fmla="*/ 48969 h 426417"/>
                <a:gd name="connsiteX1" fmla="*/ 1051289 w 1051289"/>
                <a:gd name="connsiteY1" fmla="*/ 39823 h 426417"/>
                <a:gd name="connsiteX2" fmla="*/ 988659 w 1051289"/>
                <a:gd name="connsiteY2" fmla="*/ 395102 h 426417"/>
                <a:gd name="connsiteX3" fmla="*/ 79225 w 1051289"/>
                <a:gd name="connsiteY3" fmla="*/ 426417 h 426417"/>
                <a:gd name="connsiteX4" fmla="*/ 0 w 1051289"/>
                <a:gd name="connsiteY4" fmla="*/ 48969 h 426417"/>
                <a:gd name="connsiteX0" fmla="*/ 0 w 1051289"/>
                <a:gd name="connsiteY0" fmla="*/ 62549 h 439997"/>
                <a:gd name="connsiteX1" fmla="*/ 1051289 w 1051289"/>
                <a:gd name="connsiteY1" fmla="*/ 53403 h 439997"/>
                <a:gd name="connsiteX2" fmla="*/ 988659 w 1051289"/>
                <a:gd name="connsiteY2" fmla="*/ 408682 h 439997"/>
                <a:gd name="connsiteX3" fmla="*/ 79225 w 1051289"/>
                <a:gd name="connsiteY3" fmla="*/ 439997 h 439997"/>
                <a:gd name="connsiteX4" fmla="*/ 0 w 1051289"/>
                <a:gd name="connsiteY4" fmla="*/ 62549 h 439997"/>
                <a:gd name="connsiteX0" fmla="*/ 0 w 1051289"/>
                <a:gd name="connsiteY0" fmla="*/ 62549 h 439997"/>
                <a:gd name="connsiteX1" fmla="*/ 1051289 w 1051289"/>
                <a:gd name="connsiteY1" fmla="*/ 53403 h 439997"/>
                <a:gd name="connsiteX2" fmla="*/ 988659 w 1051289"/>
                <a:gd name="connsiteY2" fmla="*/ 408682 h 439997"/>
                <a:gd name="connsiteX3" fmla="*/ 79225 w 1051289"/>
                <a:gd name="connsiteY3" fmla="*/ 439997 h 439997"/>
                <a:gd name="connsiteX4" fmla="*/ 0 w 1051289"/>
                <a:gd name="connsiteY4" fmla="*/ 62549 h 439997"/>
                <a:gd name="connsiteX0" fmla="*/ 0 w 1051289"/>
                <a:gd name="connsiteY0" fmla="*/ 59753 h 437201"/>
                <a:gd name="connsiteX1" fmla="*/ 1051289 w 1051289"/>
                <a:gd name="connsiteY1" fmla="*/ 50607 h 437201"/>
                <a:gd name="connsiteX2" fmla="*/ 988659 w 1051289"/>
                <a:gd name="connsiteY2" fmla="*/ 405886 h 437201"/>
                <a:gd name="connsiteX3" fmla="*/ 79225 w 1051289"/>
                <a:gd name="connsiteY3" fmla="*/ 437201 h 437201"/>
                <a:gd name="connsiteX4" fmla="*/ 0 w 1051289"/>
                <a:gd name="connsiteY4" fmla="*/ 59753 h 437201"/>
                <a:gd name="connsiteX0" fmla="*/ 0 w 1051289"/>
                <a:gd name="connsiteY0" fmla="*/ 59753 h 468285"/>
                <a:gd name="connsiteX1" fmla="*/ 1051289 w 1051289"/>
                <a:gd name="connsiteY1" fmla="*/ 50607 h 468285"/>
                <a:gd name="connsiteX2" fmla="*/ 988659 w 1051289"/>
                <a:gd name="connsiteY2" fmla="*/ 405886 h 468285"/>
                <a:gd name="connsiteX3" fmla="*/ 77205 w 1051289"/>
                <a:gd name="connsiteY3" fmla="*/ 468285 h 468285"/>
                <a:gd name="connsiteX4" fmla="*/ 0 w 1051289"/>
                <a:gd name="connsiteY4" fmla="*/ 59753 h 468285"/>
                <a:gd name="connsiteX0" fmla="*/ 58403 w 977838"/>
                <a:gd name="connsiteY0" fmla="*/ 48686 h 482016"/>
                <a:gd name="connsiteX1" fmla="*/ 977838 w 977838"/>
                <a:gd name="connsiteY1" fmla="*/ 64338 h 482016"/>
                <a:gd name="connsiteX2" fmla="*/ 915208 w 977838"/>
                <a:gd name="connsiteY2" fmla="*/ 419617 h 482016"/>
                <a:gd name="connsiteX3" fmla="*/ 3754 w 977838"/>
                <a:gd name="connsiteY3" fmla="*/ 482016 h 482016"/>
                <a:gd name="connsiteX4" fmla="*/ 58403 w 977838"/>
                <a:gd name="connsiteY4" fmla="*/ 48686 h 482016"/>
                <a:gd name="connsiteX0" fmla="*/ 59506 w 978941"/>
                <a:gd name="connsiteY0" fmla="*/ 48686 h 482016"/>
                <a:gd name="connsiteX1" fmla="*/ 978941 w 978941"/>
                <a:gd name="connsiteY1" fmla="*/ 64338 h 482016"/>
                <a:gd name="connsiteX2" fmla="*/ 916311 w 978941"/>
                <a:gd name="connsiteY2" fmla="*/ 419617 h 482016"/>
                <a:gd name="connsiteX3" fmla="*/ 4857 w 978941"/>
                <a:gd name="connsiteY3" fmla="*/ 482016 h 482016"/>
                <a:gd name="connsiteX4" fmla="*/ 59506 w 978941"/>
                <a:gd name="connsiteY4" fmla="*/ 48686 h 482016"/>
                <a:gd name="connsiteX0" fmla="*/ 59506 w 978941"/>
                <a:gd name="connsiteY0" fmla="*/ 48686 h 482016"/>
                <a:gd name="connsiteX1" fmla="*/ 978941 w 978941"/>
                <a:gd name="connsiteY1" fmla="*/ 64338 h 482016"/>
                <a:gd name="connsiteX2" fmla="*/ 834170 w 978941"/>
                <a:gd name="connsiteY2" fmla="*/ 391674 h 482016"/>
                <a:gd name="connsiteX3" fmla="*/ 4857 w 978941"/>
                <a:gd name="connsiteY3" fmla="*/ 482016 h 482016"/>
                <a:gd name="connsiteX4" fmla="*/ 59506 w 978941"/>
                <a:gd name="connsiteY4" fmla="*/ 48686 h 482016"/>
                <a:gd name="connsiteX0" fmla="*/ 59506 w 991958"/>
                <a:gd name="connsiteY0" fmla="*/ 65019 h 498349"/>
                <a:gd name="connsiteX1" fmla="*/ 991958 w 991958"/>
                <a:gd name="connsiteY1" fmla="*/ 45996 h 498349"/>
                <a:gd name="connsiteX2" fmla="*/ 834170 w 991958"/>
                <a:gd name="connsiteY2" fmla="*/ 408007 h 498349"/>
                <a:gd name="connsiteX3" fmla="*/ 4857 w 991958"/>
                <a:gd name="connsiteY3" fmla="*/ 498349 h 498349"/>
                <a:gd name="connsiteX4" fmla="*/ 59506 w 991958"/>
                <a:gd name="connsiteY4" fmla="*/ 65019 h 498349"/>
                <a:gd name="connsiteX0" fmla="*/ 60438 w 992890"/>
                <a:gd name="connsiteY0" fmla="*/ 65019 h 498349"/>
                <a:gd name="connsiteX1" fmla="*/ 992890 w 992890"/>
                <a:gd name="connsiteY1" fmla="*/ 45996 h 498349"/>
                <a:gd name="connsiteX2" fmla="*/ 835102 w 992890"/>
                <a:gd name="connsiteY2" fmla="*/ 408007 h 498349"/>
                <a:gd name="connsiteX3" fmla="*/ 5789 w 992890"/>
                <a:gd name="connsiteY3" fmla="*/ 498349 h 498349"/>
                <a:gd name="connsiteX4" fmla="*/ 60438 w 992890"/>
                <a:gd name="connsiteY4" fmla="*/ 65019 h 498349"/>
                <a:gd name="connsiteX0" fmla="*/ 54649 w 987101"/>
                <a:gd name="connsiteY0" fmla="*/ 65019 h 498349"/>
                <a:gd name="connsiteX1" fmla="*/ 987101 w 987101"/>
                <a:gd name="connsiteY1" fmla="*/ 45996 h 498349"/>
                <a:gd name="connsiteX2" fmla="*/ 829313 w 987101"/>
                <a:gd name="connsiteY2" fmla="*/ 408007 h 498349"/>
                <a:gd name="connsiteX3" fmla="*/ 0 w 987101"/>
                <a:gd name="connsiteY3" fmla="*/ 498349 h 498349"/>
                <a:gd name="connsiteX4" fmla="*/ 54649 w 987101"/>
                <a:gd name="connsiteY4" fmla="*/ 65019 h 498349"/>
                <a:gd name="connsiteX0" fmla="*/ 54649 w 987101"/>
                <a:gd name="connsiteY0" fmla="*/ 65019 h 498349"/>
                <a:gd name="connsiteX1" fmla="*/ 987101 w 987101"/>
                <a:gd name="connsiteY1" fmla="*/ 45996 h 498349"/>
                <a:gd name="connsiteX2" fmla="*/ 829313 w 987101"/>
                <a:gd name="connsiteY2" fmla="*/ 408007 h 498349"/>
                <a:gd name="connsiteX3" fmla="*/ 0 w 987101"/>
                <a:gd name="connsiteY3" fmla="*/ 498349 h 498349"/>
                <a:gd name="connsiteX4" fmla="*/ 54649 w 987101"/>
                <a:gd name="connsiteY4" fmla="*/ 65019 h 498349"/>
                <a:gd name="connsiteX0" fmla="*/ 71087 w 987101"/>
                <a:gd name="connsiteY0" fmla="*/ 67154 h 496725"/>
                <a:gd name="connsiteX1" fmla="*/ 987101 w 987101"/>
                <a:gd name="connsiteY1" fmla="*/ 44372 h 496725"/>
                <a:gd name="connsiteX2" fmla="*/ 829313 w 987101"/>
                <a:gd name="connsiteY2" fmla="*/ 406383 h 496725"/>
                <a:gd name="connsiteX3" fmla="*/ 0 w 987101"/>
                <a:gd name="connsiteY3" fmla="*/ 496725 h 496725"/>
                <a:gd name="connsiteX4" fmla="*/ 71087 w 987101"/>
                <a:gd name="connsiteY4" fmla="*/ 67154 h 496725"/>
                <a:gd name="connsiteX0" fmla="*/ 71087 w 987101"/>
                <a:gd name="connsiteY0" fmla="*/ 67154 h 496725"/>
                <a:gd name="connsiteX1" fmla="*/ 987101 w 987101"/>
                <a:gd name="connsiteY1" fmla="*/ 44372 h 496725"/>
                <a:gd name="connsiteX2" fmla="*/ 829313 w 987101"/>
                <a:gd name="connsiteY2" fmla="*/ 406383 h 496725"/>
                <a:gd name="connsiteX3" fmla="*/ 0 w 987101"/>
                <a:gd name="connsiteY3" fmla="*/ 496725 h 496725"/>
                <a:gd name="connsiteX4" fmla="*/ 71087 w 987101"/>
                <a:gd name="connsiteY4" fmla="*/ 67154 h 496725"/>
                <a:gd name="connsiteX0" fmla="*/ 71087 w 987101"/>
                <a:gd name="connsiteY0" fmla="*/ 63625 h 493196"/>
                <a:gd name="connsiteX1" fmla="*/ 987101 w 987101"/>
                <a:gd name="connsiteY1" fmla="*/ 40843 h 493196"/>
                <a:gd name="connsiteX2" fmla="*/ 829313 w 987101"/>
                <a:gd name="connsiteY2" fmla="*/ 402854 h 493196"/>
                <a:gd name="connsiteX3" fmla="*/ 0 w 987101"/>
                <a:gd name="connsiteY3" fmla="*/ 493196 h 493196"/>
                <a:gd name="connsiteX4" fmla="*/ 71087 w 987101"/>
                <a:gd name="connsiteY4" fmla="*/ 63625 h 493196"/>
                <a:gd name="connsiteX0" fmla="*/ 71087 w 987101"/>
                <a:gd name="connsiteY0" fmla="*/ 65661 h 495232"/>
                <a:gd name="connsiteX1" fmla="*/ 987101 w 987101"/>
                <a:gd name="connsiteY1" fmla="*/ 42879 h 495232"/>
                <a:gd name="connsiteX2" fmla="*/ 829313 w 987101"/>
                <a:gd name="connsiteY2" fmla="*/ 404890 h 495232"/>
                <a:gd name="connsiteX3" fmla="*/ 0 w 987101"/>
                <a:gd name="connsiteY3" fmla="*/ 495232 h 495232"/>
                <a:gd name="connsiteX4" fmla="*/ 71087 w 987101"/>
                <a:gd name="connsiteY4" fmla="*/ 65661 h 495232"/>
                <a:gd name="connsiteX0" fmla="*/ 71087 w 1000118"/>
                <a:gd name="connsiteY0" fmla="*/ 89669 h 519240"/>
                <a:gd name="connsiteX1" fmla="*/ 1000118 w 1000118"/>
                <a:gd name="connsiteY1" fmla="*/ 32213 h 519240"/>
                <a:gd name="connsiteX2" fmla="*/ 829313 w 1000118"/>
                <a:gd name="connsiteY2" fmla="*/ 428898 h 519240"/>
                <a:gd name="connsiteX3" fmla="*/ 0 w 1000118"/>
                <a:gd name="connsiteY3" fmla="*/ 519240 h 519240"/>
                <a:gd name="connsiteX4" fmla="*/ 71087 w 1000118"/>
                <a:gd name="connsiteY4" fmla="*/ 89669 h 519240"/>
                <a:gd name="connsiteX0" fmla="*/ 74622 w 1000118"/>
                <a:gd name="connsiteY0" fmla="*/ 105478 h 514907"/>
                <a:gd name="connsiteX1" fmla="*/ 1000118 w 1000118"/>
                <a:gd name="connsiteY1" fmla="*/ 27880 h 514907"/>
                <a:gd name="connsiteX2" fmla="*/ 829313 w 1000118"/>
                <a:gd name="connsiteY2" fmla="*/ 424565 h 514907"/>
                <a:gd name="connsiteX3" fmla="*/ 0 w 1000118"/>
                <a:gd name="connsiteY3" fmla="*/ 514907 h 514907"/>
                <a:gd name="connsiteX4" fmla="*/ 74622 w 1000118"/>
                <a:gd name="connsiteY4" fmla="*/ 105478 h 514907"/>
                <a:gd name="connsiteX0" fmla="*/ 74622 w 1000118"/>
                <a:gd name="connsiteY0" fmla="*/ 112271 h 521700"/>
                <a:gd name="connsiteX1" fmla="*/ 1000118 w 1000118"/>
                <a:gd name="connsiteY1" fmla="*/ 34673 h 521700"/>
                <a:gd name="connsiteX2" fmla="*/ 829313 w 1000118"/>
                <a:gd name="connsiteY2" fmla="*/ 431358 h 521700"/>
                <a:gd name="connsiteX3" fmla="*/ 0 w 1000118"/>
                <a:gd name="connsiteY3" fmla="*/ 521700 h 521700"/>
                <a:gd name="connsiteX4" fmla="*/ 74622 w 1000118"/>
                <a:gd name="connsiteY4" fmla="*/ 112271 h 521700"/>
                <a:gd name="connsiteX0" fmla="*/ 58183 w 1000118"/>
                <a:gd name="connsiteY0" fmla="*/ 109522 h 522710"/>
                <a:gd name="connsiteX1" fmla="*/ 1000118 w 1000118"/>
                <a:gd name="connsiteY1" fmla="*/ 35683 h 522710"/>
                <a:gd name="connsiteX2" fmla="*/ 829313 w 1000118"/>
                <a:gd name="connsiteY2" fmla="*/ 432368 h 522710"/>
                <a:gd name="connsiteX3" fmla="*/ 0 w 1000118"/>
                <a:gd name="connsiteY3" fmla="*/ 522710 h 522710"/>
                <a:gd name="connsiteX4" fmla="*/ 58183 w 1000118"/>
                <a:gd name="connsiteY4" fmla="*/ 109522 h 522710"/>
                <a:gd name="connsiteX0" fmla="*/ 58183 w 1000118"/>
                <a:gd name="connsiteY0" fmla="*/ 109522 h 522710"/>
                <a:gd name="connsiteX1" fmla="*/ 1000118 w 1000118"/>
                <a:gd name="connsiteY1" fmla="*/ 35683 h 522710"/>
                <a:gd name="connsiteX2" fmla="*/ 829313 w 1000118"/>
                <a:gd name="connsiteY2" fmla="*/ 432368 h 522710"/>
                <a:gd name="connsiteX3" fmla="*/ 0 w 1000118"/>
                <a:gd name="connsiteY3" fmla="*/ 522710 h 522710"/>
                <a:gd name="connsiteX4" fmla="*/ 58183 w 1000118"/>
                <a:gd name="connsiteY4" fmla="*/ 109522 h 52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118" h="522710">
                  <a:moveTo>
                    <a:pt x="58183" y="109522"/>
                  </a:moveTo>
                  <a:cubicBezTo>
                    <a:pt x="407411" y="4590"/>
                    <a:pt x="614650" y="-35128"/>
                    <a:pt x="1000118" y="35683"/>
                  </a:cubicBezTo>
                  <a:lnTo>
                    <a:pt x="829313" y="432368"/>
                  </a:lnTo>
                  <a:cubicBezTo>
                    <a:pt x="541659" y="386578"/>
                    <a:pt x="382749" y="414236"/>
                    <a:pt x="0" y="522710"/>
                  </a:cubicBezTo>
                  <a:cubicBezTo>
                    <a:pt x="17181" y="380981"/>
                    <a:pt x="28517" y="296878"/>
                    <a:pt x="58183" y="109522"/>
                  </a:cubicBezTo>
                  <a:close/>
                </a:path>
              </a:pathLst>
            </a:custGeom>
            <a:solidFill>
              <a:srgbClr val="88A0B8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2">
              <a:extLst>
                <a:ext uri="{FF2B5EF4-FFF2-40B4-BE49-F238E27FC236}">
                  <a16:creationId xmlns:a16="http://schemas.microsoft.com/office/drawing/2014/main" id="{D43EB4DC-341D-4A61-BBDE-ABF7ACCF00D4}"/>
                </a:ext>
              </a:extLst>
            </p:cNvPr>
            <p:cNvSpPr/>
            <p:nvPr/>
          </p:nvSpPr>
          <p:spPr>
            <a:xfrm rot="1975311">
              <a:off x="5855740" y="767071"/>
              <a:ext cx="925213" cy="406043"/>
            </a:xfrm>
            <a:custGeom>
              <a:avLst/>
              <a:gdLst>
                <a:gd name="connsiteX0" fmla="*/ 0 w 922020"/>
                <a:gd name="connsiteY0" fmla="*/ 0 h 330104"/>
                <a:gd name="connsiteX1" fmla="*/ 922020 w 922020"/>
                <a:gd name="connsiteY1" fmla="*/ 0 h 330104"/>
                <a:gd name="connsiteX2" fmla="*/ 922020 w 922020"/>
                <a:gd name="connsiteY2" fmla="*/ 330104 h 330104"/>
                <a:gd name="connsiteX3" fmla="*/ 0 w 922020"/>
                <a:gd name="connsiteY3" fmla="*/ 330104 h 330104"/>
                <a:gd name="connsiteX4" fmla="*/ 0 w 922020"/>
                <a:gd name="connsiteY4" fmla="*/ 0 h 330104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28162 w 928162"/>
                <a:gd name="connsiteY2" fmla="*/ 330104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28162 w 928162"/>
                <a:gd name="connsiteY2" fmla="*/ 330104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09434 w 928162"/>
                <a:gd name="connsiteY2" fmla="*/ 374007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09434 w 928162"/>
                <a:gd name="connsiteY2" fmla="*/ 374007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09434 w 928162"/>
                <a:gd name="connsiteY2" fmla="*/ 374007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37 w 1007424"/>
                <a:gd name="connsiteY0" fmla="*/ 27874 h 405322"/>
                <a:gd name="connsiteX1" fmla="*/ 1007424 w 1007424"/>
                <a:gd name="connsiteY1" fmla="*/ 0 h 405322"/>
                <a:gd name="connsiteX2" fmla="*/ 988696 w 1007424"/>
                <a:gd name="connsiteY2" fmla="*/ 374007 h 405322"/>
                <a:gd name="connsiteX3" fmla="*/ 79262 w 1007424"/>
                <a:gd name="connsiteY3" fmla="*/ 405322 h 405322"/>
                <a:gd name="connsiteX4" fmla="*/ 37 w 1007424"/>
                <a:gd name="connsiteY4" fmla="*/ 27874 h 405322"/>
                <a:gd name="connsiteX0" fmla="*/ 0 w 1007387"/>
                <a:gd name="connsiteY0" fmla="*/ 27874 h 405322"/>
                <a:gd name="connsiteX1" fmla="*/ 1007387 w 1007387"/>
                <a:gd name="connsiteY1" fmla="*/ 0 h 405322"/>
                <a:gd name="connsiteX2" fmla="*/ 988659 w 1007387"/>
                <a:gd name="connsiteY2" fmla="*/ 374007 h 405322"/>
                <a:gd name="connsiteX3" fmla="*/ 79225 w 1007387"/>
                <a:gd name="connsiteY3" fmla="*/ 405322 h 405322"/>
                <a:gd name="connsiteX4" fmla="*/ 0 w 1007387"/>
                <a:gd name="connsiteY4" fmla="*/ 27874 h 405322"/>
                <a:gd name="connsiteX0" fmla="*/ 0 w 1007387"/>
                <a:gd name="connsiteY0" fmla="*/ 27874 h 405322"/>
                <a:gd name="connsiteX1" fmla="*/ 1007387 w 1007387"/>
                <a:gd name="connsiteY1" fmla="*/ 0 h 405322"/>
                <a:gd name="connsiteX2" fmla="*/ 988659 w 1007387"/>
                <a:gd name="connsiteY2" fmla="*/ 374007 h 405322"/>
                <a:gd name="connsiteX3" fmla="*/ 79225 w 1007387"/>
                <a:gd name="connsiteY3" fmla="*/ 405322 h 405322"/>
                <a:gd name="connsiteX4" fmla="*/ 0 w 1007387"/>
                <a:gd name="connsiteY4" fmla="*/ 27874 h 405322"/>
                <a:gd name="connsiteX0" fmla="*/ 0 w 1051289"/>
                <a:gd name="connsiteY0" fmla="*/ 9146 h 386594"/>
                <a:gd name="connsiteX1" fmla="*/ 1051289 w 1051289"/>
                <a:gd name="connsiteY1" fmla="*/ 0 h 386594"/>
                <a:gd name="connsiteX2" fmla="*/ 988659 w 1051289"/>
                <a:gd name="connsiteY2" fmla="*/ 355279 h 386594"/>
                <a:gd name="connsiteX3" fmla="*/ 79225 w 1051289"/>
                <a:gd name="connsiteY3" fmla="*/ 386594 h 386594"/>
                <a:gd name="connsiteX4" fmla="*/ 0 w 1051289"/>
                <a:gd name="connsiteY4" fmla="*/ 9146 h 386594"/>
                <a:gd name="connsiteX0" fmla="*/ 0 w 1051289"/>
                <a:gd name="connsiteY0" fmla="*/ 19160 h 396608"/>
                <a:gd name="connsiteX1" fmla="*/ 1051289 w 1051289"/>
                <a:gd name="connsiteY1" fmla="*/ 10014 h 396608"/>
                <a:gd name="connsiteX2" fmla="*/ 988659 w 1051289"/>
                <a:gd name="connsiteY2" fmla="*/ 365293 h 396608"/>
                <a:gd name="connsiteX3" fmla="*/ 79225 w 1051289"/>
                <a:gd name="connsiteY3" fmla="*/ 396608 h 396608"/>
                <a:gd name="connsiteX4" fmla="*/ 0 w 1051289"/>
                <a:gd name="connsiteY4" fmla="*/ 19160 h 396608"/>
                <a:gd name="connsiteX0" fmla="*/ 0 w 1051289"/>
                <a:gd name="connsiteY0" fmla="*/ 29577 h 407025"/>
                <a:gd name="connsiteX1" fmla="*/ 1051289 w 1051289"/>
                <a:gd name="connsiteY1" fmla="*/ 20431 h 407025"/>
                <a:gd name="connsiteX2" fmla="*/ 988659 w 1051289"/>
                <a:gd name="connsiteY2" fmla="*/ 375710 h 407025"/>
                <a:gd name="connsiteX3" fmla="*/ 79225 w 1051289"/>
                <a:gd name="connsiteY3" fmla="*/ 407025 h 407025"/>
                <a:gd name="connsiteX4" fmla="*/ 0 w 1051289"/>
                <a:gd name="connsiteY4" fmla="*/ 29577 h 407025"/>
                <a:gd name="connsiteX0" fmla="*/ 0 w 1051289"/>
                <a:gd name="connsiteY0" fmla="*/ 48969 h 426417"/>
                <a:gd name="connsiteX1" fmla="*/ 1051289 w 1051289"/>
                <a:gd name="connsiteY1" fmla="*/ 39823 h 426417"/>
                <a:gd name="connsiteX2" fmla="*/ 988659 w 1051289"/>
                <a:gd name="connsiteY2" fmla="*/ 395102 h 426417"/>
                <a:gd name="connsiteX3" fmla="*/ 79225 w 1051289"/>
                <a:gd name="connsiteY3" fmla="*/ 426417 h 426417"/>
                <a:gd name="connsiteX4" fmla="*/ 0 w 1051289"/>
                <a:gd name="connsiteY4" fmla="*/ 48969 h 426417"/>
                <a:gd name="connsiteX0" fmla="*/ 0 w 1051289"/>
                <a:gd name="connsiteY0" fmla="*/ 62549 h 439997"/>
                <a:gd name="connsiteX1" fmla="*/ 1051289 w 1051289"/>
                <a:gd name="connsiteY1" fmla="*/ 53403 h 439997"/>
                <a:gd name="connsiteX2" fmla="*/ 988659 w 1051289"/>
                <a:gd name="connsiteY2" fmla="*/ 408682 h 439997"/>
                <a:gd name="connsiteX3" fmla="*/ 79225 w 1051289"/>
                <a:gd name="connsiteY3" fmla="*/ 439997 h 439997"/>
                <a:gd name="connsiteX4" fmla="*/ 0 w 1051289"/>
                <a:gd name="connsiteY4" fmla="*/ 62549 h 439997"/>
                <a:gd name="connsiteX0" fmla="*/ 0 w 1051289"/>
                <a:gd name="connsiteY0" fmla="*/ 62549 h 439997"/>
                <a:gd name="connsiteX1" fmla="*/ 1051289 w 1051289"/>
                <a:gd name="connsiteY1" fmla="*/ 53403 h 439997"/>
                <a:gd name="connsiteX2" fmla="*/ 988659 w 1051289"/>
                <a:gd name="connsiteY2" fmla="*/ 408682 h 439997"/>
                <a:gd name="connsiteX3" fmla="*/ 79225 w 1051289"/>
                <a:gd name="connsiteY3" fmla="*/ 439997 h 439997"/>
                <a:gd name="connsiteX4" fmla="*/ 0 w 1051289"/>
                <a:gd name="connsiteY4" fmla="*/ 62549 h 439997"/>
                <a:gd name="connsiteX0" fmla="*/ 0 w 1051289"/>
                <a:gd name="connsiteY0" fmla="*/ 59753 h 437201"/>
                <a:gd name="connsiteX1" fmla="*/ 1051289 w 1051289"/>
                <a:gd name="connsiteY1" fmla="*/ 50607 h 437201"/>
                <a:gd name="connsiteX2" fmla="*/ 988659 w 1051289"/>
                <a:gd name="connsiteY2" fmla="*/ 405886 h 437201"/>
                <a:gd name="connsiteX3" fmla="*/ 79225 w 1051289"/>
                <a:gd name="connsiteY3" fmla="*/ 437201 h 437201"/>
                <a:gd name="connsiteX4" fmla="*/ 0 w 1051289"/>
                <a:gd name="connsiteY4" fmla="*/ 59753 h 437201"/>
                <a:gd name="connsiteX0" fmla="*/ 0 w 1051289"/>
                <a:gd name="connsiteY0" fmla="*/ 59753 h 437201"/>
                <a:gd name="connsiteX1" fmla="*/ 1051289 w 1051289"/>
                <a:gd name="connsiteY1" fmla="*/ 50607 h 437201"/>
                <a:gd name="connsiteX2" fmla="*/ 988659 w 1051289"/>
                <a:gd name="connsiteY2" fmla="*/ 405886 h 437201"/>
                <a:gd name="connsiteX3" fmla="*/ 79225 w 1051289"/>
                <a:gd name="connsiteY3" fmla="*/ 437201 h 437201"/>
                <a:gd name="connsiteX4" fmla="*/ 0 w 1051289"/>
                <a:gd name="connsiteY4" fmla="*/ 59753 h 437201"/>
                <a:gd name="connsiteX0" fmla="*/ 0 w 1051289"/>
                <a:gd name="connsiteY0" fmla="*/ 52938 h 430386"/>
                <a:gd name="connsiteX1" fmla="*/ 1051289 w 1051289"/>
                <a:gd name="connsiteY1" fmla="*/ 43792 h 430386"/>
                <a:gd name="connsiteX2" fmla="*/ 988659 w 1051289"/>
                <a:gd name="connsiteY2" fmla="*/ 399071 h 430386"/>
                <a:gd name="connsiteX3" fmla="*/ 79225 w 1051289"/>
                <a:gd name="connsiteY3" fmla="*/ 430386 h 430386"/>
                <a:gd name="connsiteX4" fmla="*/ 0 w 1051289"/>
                <a:gd name="connsiteY4" fmla="*/ 52938 h 430386"/>
                <a:gd name="connsiteX0" fmla="*/ 0 w 1051289"/>
                <a:gd name="connsiteY0" fmla="*/ 45834 h 423282"/>
                <a:gd name="connsiteX1" fmla="*/ 1051289 w 1051289"/>
                <a:gd name="connsiteY1" fmla="*/ 36688 h 423282"/>
                <a:gd name="connsiteX2" fmla="*/ 988659 w 1051289"/>
                <a:gd name="connsiteY2" fmla="*/ 391967 h 423282"/>
                <a:gd name="connsiteX3" fmla="*/ 79225 w 1051289"/>
                <a:gd name="connsiteY3" fmla="*/ 423282 h 423282"/>
                <a:gd name="connsiteX4" fmla="*/ 0 w 1051289"/>
                <a:gd name="connsiteY4" fmla="*/ 45834 h 423282"/>
                <a:gd name="connsiteX0" fmla="*/ 0 w 1051289"/>
                <a:gd name="connsiteY0" fmla="*/ 45834 h 423282"/>
                <a:gd name="connsiteX1" fmla="*/ 1051289 w 1051289"/>
                <a:gd name="connsiteY1" fmla="*/ 36688 h 423282"/>
                <a:gd name="connsiteX2" fmla="*/ 988659 w 1051289"/>
                <a:gd name="connsiteY2" fmla="*/ 391967 h 423282"/>
                <a:gd name="connsiteX3" fmla="*/ 79225 w 1051289"/>
                <a:gd name="connsiteY3" fmla="*/ 423282 h 423282"/>
                <a:gd name="connsiteX4" fmla="*/ 0 w 1051289"/>
                <a:gd name="connsiteY4" fmla="*/ 45834 h 423282"/>
                <a:gd name="connsiteX0" fmla="*/ 0 w 1379155"/>
                <a:gd name="connsiteY0" fmla="*/ 25931 h 403379"/>
                <a:gd name="connsiteX1" fmla="*/ 1379156 w 1379155"/>
                <a:gd name="connsiteY1" fmla="*/ 74485 h 403379"/>
                <a:gd name="connsiteX2" fmla="*/ 988659 w 1379155"/>
                <a:gd name="connsiteY2" fmla="*/ 372064 h 403379"/>
                <a:gd name="connsiteX3" fmla="*/ 79225 w 1379155"/>
                <a:gd name="connsiteY3" fmla="*/ 403379 h 403379"/>
                <a:gd name="connsiteX4" fmla="*/ 0 w 1379155"/>
                <a:gd name="connsiteY4" fmla="*/ 25931 h 403379"/>
                <a:gd name="connsiteX0" fmla="*/ 0 w 1379156"/>
                <a:gd name="connsiteY0" fmla="*/ 25931 h 403379"/>
                <a:gd name="connsiteX1" fmla="*/ 1379156 w 1379156"/>
                <a:gd name="connsiteY1" fmla="*/ 74485 h 403379"/>
                <a:gd name="connsiteX2" fmla="*/ 988659 w 1379156"/>
                <a:gd name="connsiteY2" fmla="*/ 372064 h 403379"/>
                <a:gd name="connsiteX3" fmla="*/ 79225 w 1379156"/>
                <a:gd name="connsiteY3" fmla="*/ 403379 h 403379"/>
                <a:gd name="connsiteX4" fmla="*/ 0 w 1379156"/>
                <a:gd name="connsiteY4" fmla="*/ 25931 h 403379"/>
                <a:gd name="connsiteX0" fmla="*/ 0 w 1379156"/>
                <a:gd name="connsiteY0" fmla="*/ 25931 h 403379"/>
                <a:gd name="connsiteX1" fmla="*/ 1379156 w 1379156"/>
                <a:gd name="connsiteY1" fmla="*/ 74485 h 403379"/>
                <a:gd name="connsiteX2" fmla="*/ 1050230 w 1379156"/>
                <a:gd name="connsiteY2" fmla="*/ 367002 h 403379"/>
                <a:gd name="connsiteX3" fmla="*/ 79225 w 1379156"/>
                <a:gd name="connsiteY3" fmla="*/ 403379 h 403379"/>
                <a:gd name="connsiteX4" fmla="*/ 0 w 1379156"/>
                <a:gd name="connsiteY4" fmla="*/ 25931 h 403379"/>
                <a:gd name="connsiteX0" fmla="*/ 0 w 1379156"/>
                <a:gd name="connsiteY0" fmla="*/ 25931 h 403379"/>
                <a:gd name="connsiteX1" fmla="*/ 1379156 w 1379156"/>
                <a:gd name="connsiteY1" fmla="*/ 74485 h 403379"/>
                <a:gd name="connsiteX2" fmla="*/ 1050230 w 1379156"/>
                <a:gd name="connsiteY2" fmla="*/ 367002 h 403379"/>
                <a:gd name="connsiteX3" fmla="*/ 79225 w 1379156"/>
                <a:gd name="connsiteY3" fmla="*/ 403379 h 403379"/>
                <a:gd name="connsiteX4" fmla="*/ 0 w 1379156"/>
                <a:gd name="connsiteY4" fmla="*/ 25931 h 403379"/>
                <a:gd name="connsiteX0" fmla="*/ 237818 w 1301454"/>
                <a:gd name="connsiteY0" fmla="*/ 21560 h 423113"/>
                <a:gd name="connsiteX1" fmla="*/ 1301454 w 1301454"/>
                <a:gd name="connsiteY1" fmla="*/ 94219 h 423113"/>
                <a:gd name="connsiteX2" fmla="*/ 972528 w 1301454"/>
                <a:gd name="connsiteY2" fmla="*/ 386736 h 423113"/>
                <a:gd name="connsiteX3" fmla="*/ 1523 w 1301454"/>
                <a:gd name="connsiteY3" fmla="*/ 423113 h 423113"/>
                <a:gd name="connsiteX4" fmla="*/ 237818 w 1301454"/>
                <a:gd name="connsiteY4" fmla="*/ 21560 h 423113"/>
                <a:gd name="connsiteX0" fmla="*/ 238344 w 1301980"/>
                <a:gd name="connsiteY0" fmla="*/ 21561 h 423114"/>
                <a:gd name="connsiteX1" fmla="*/ 1301980 w 1301980"/>
                <a:gd name="connsiteY1" fmla="*/ 94220 h 423114"/>
                <a:gd name="connsiteX2" fmla="*/ 973054 w 1301980"/>
                <a:gd name="connsiteY2" fmla="*/ 386737 h 423114"/>
                <a:gd name="connsiteX3" fmla="*/ 2049 w 1301980"/>
                <a:gd name="connsiteY3" fmla="*/ 423114 h 423114"/>
                <a:gd name="connsiteX4" fmla="*/ 238344 w 1301980"/>
                <a:gd name="connsiteY4" fmla="*/ 21561 h 423114"/>
                <a:gd name="connsiteX0" fmla="*/ 236295 w 1299931"/>
                <a:gd name="connsiteY0" fmla="*/ 21561 h 423114"/>
                <a:gd name="connsiteX1" fmla="*/ 1299931 w 1299931"/>
                <a:gd name="connsiteY1" fmla="*/ 94220 h 423114"/>
                <a:gd name="connsiteX2" fmla="*/ 971005 w 1299931"/>
                <a:gd name="connsiteY2" fmla="*/ 386737 h 423114"/>
                <a:gd name="connsiteX3" fmla="*/ 0 w 1299931"/>
                <a:gd name="connsiteY3" fmla="*/ 423114 h 423114"/>
                <a:gd name="connsiteX4" fmla="*/ 236295 w 1299931"/>
                <a:gd name="connsiteY4" fmla="*/ 21561 h 423114"/>
                <a:gd name="connsiteX0" fmla="*/ 236295 w 1299931"/>
                <a:gd name="connsiteY0" fmla="*/ 8612 h 410165"/>
                <a:gd name="connsiteX1" fmla="*/ 1299931 w 1299931"/>
                <a:gd name="connsiteY1" fmla="*/ 81271 h 410165"/>
                <a:gd name="connsiteX2" fmla="*/ 971005 w 1299931"/>
                <a:gd name="connsiteY2" fmla="*/ 373788 h 410165"/>
                <a:gd name="connsiteX3" fmla="*/ 0 w 1299931"/>
                <a:gd name="connsiteY3" fmla="*/ 410165 h 410165"/>
                <a:gd name="connsiteX4" fmla="*/ 236295 w 1299931"/>
                <a:gd name="connsiteY4" fmla="*/ 8612 h 410165"/>
                <a:gd name="connsiteX0" fmla="*/ 236295 w 1299931"/>
                <a:gd name="connsiteY0" fmla="*/ 13640 h 415193"/>
                <a:gd name="connsiteX1" fmla="*/ 1299931 w 1299931"/>
                <a:gd name="connsiteY1" fmla="*/ 86299 h 415193"/>
                <a:gd name="connsiteX2" fmla="*/ 971005 w 1299931"/>
                <a:gd name="connsiteY2" fmla="*/ 378816 h 415193"/>
                <a:gd name="connsiteX3" fmla="*/ 0 w 1299931"/>
                <a:gd name="connsiteY3" fmla="*/ 415193 h 415193"/>
                <a:gd name="connsiteX4" fmla="*/ 236295 w 1299931"/>
                <a:gd name="connsiteY4" fmla="*/ 13640 h 415193"/>
                <a:gd name="connsiteX0" fmla="*/ 236295 w 1299931"/>
                <a:gd name="connsiteY0" fmla="*/ 13640 h 415193"/>
                <a:gd name="connsiteX1" fmla="*/ 1299931 w 1299931"/>
                <a:gd name="connsiteY1" fmla="*/ 86299 h 415193"/>
                <a:gd name="connsiteX2" fmla="*/ 971005 w 1299931"/>
                <a:gd name="connsiteY2" fmla="*/ 378816 h 415193"/>
                <a:gd name="connsiteX3" fmla="*/ 0 w 1299931"/>
                <a:gd name="connsiteY3" fmla="*/ 415193 h 415193"/>
                <a:gd name="connsiteX4" fmla="*/ 236295 w 1299931"/>
                <a:gd name="connsiteY4" fmla="*/ 13640 h 415193"/>
                <a:gd name="connsiteX0" fmla="*/ 231912 w 1295548"/>
                <a:gd name="connsiteY0" fmla="*/ 13640 h 427716"/>
                <a:gd name="connsiteX1" fmla="*/ 1295548 w 1295548"/>
                <a:gd name="connsiteY1" fmla="*/ 86299 h 427716"/>
                <a:gd name="connsiteX2" fmla="*/ 966622 w 1295548"/>
                <a:gd name="connsiteY2" fmla="*/ 378816 h 427716"/>
                <a:gd name="connsiteX3" fmla="*/ 0 w 1295548"/>
                <a:gd name="connsiteY3" fmla="*/ 427716 h 427716"/>
                <a:gd name="connsiteX4" fmla="*/ 231912 w 1295548"/>
                <a:gd name="connsiteY4" fmla="*/ 13640 h 427716"/>
                <a:gd name="connsiteX0" fmla="*/ 231912 w 1295548"/>
                <a:gd name="connsiteY0" fmla="*/ 13640 h 427716"/>
                <a:gd name="connsiteX1" fmla="*/ 1295548 w 1295548"/>
                <a:gd name="connsiteY1" fmla="*/ 86299 h 427716"/>
                <a:gd name="connsiteX2" fmla="*/ 966622 w 1295548"/>
                <a:gd name="connsiteY2" fmla="*/ 378816 h 427716"/>
                <a:gd name="connsiteX3" fmla="*/ 0 w 1295548"/>
                <a:gd name="connsiteY3" fmla="*/ 427716 h 427716"/>
                <a:gd name="connsiteX4" fmla="*/ 231912 w 1295548"/>
                <a:gd name="connsiteY4" fmla="*/ 13640 h 427716"/>
                <a:gd name="connsiteX0" fmla="*/ 231912 w 1295548"/>
                <a:gd name="connsiteY0" fmla="*/ 13640 h 427716"/>
                <a:gd name="connsiteX1" fmla="*/ 1295548 w 1295548"/>
                <a:gd name="connsiteY1" fmla="*/ 86299 h 427716"/>
                <a:gd name="connsiteX2" fmla="*/ 966622 w 1295548"/>
                <a:gd name="connsiteY2" fmla="*/ 378816 h 427716"/>
                <a:gd name="connsiteX3" fmla="*/ 0 w 1295548"/>
                <a:gd name="connsiteY3" fmla="*/ 427716 h 427716"/>
                <a:gd name="connsiteX4" fmla="*/ 231912 w 1295548"/>
                <a:gd name="connsiteY4" fmla="*/ 13640 h 427716"/>
                <a:gd name="connsiteX0" fmla="*/ 231912 w 1345609"/>
                <a:gd name="connsiteY0" fmla="*/ 30988 h 445064"/>
                <a:gd name="connsiteX1" fmla="*/ 1345609 w 1345609"/>
                <a:gd name="connsiteY1" fmla="*/ 55359 h 445064"/>
                <a:gd name="connsiteX2" fmla="*/ 966622 w 1345609"/>
                <a:gd name="connsiteY2" fmla="*/ 396164 h 445064"/>
                <a:gd name="connsiteX3" fmla="*/ 0 w 1345609"/>
                <a:gd name="connsiteY3" fmla="*/ 445064 h 445064"/>
                <a:gd name="connsiteX4" fmla="*/ 231912 w 1345609"/>
                <a:gd name="connsiteY4" fmla="*/ 30988 h 445064"/>
                <a:gd name="connsiteX0" fmla="*/ 231912 w 1345609"/>
                <a:gd name="connsiteY0" fmla="*/ 30988 h 445064"/>
                <a:gd name="connsiteX1" fmla="*/ 1345609 w 1345609"/>
                <a:gd name="connsiteY1" fmla="*/ 55359 h 445064"/>
                <a:gd name="connsiteX2" fmla="*/ 966622 w 1345609"/>
                <a:gd name="connsiteY2" fmla="*/ 396164 h 445064"/>
                <a:gd name="connsiteX3" fmla="*/ 0 w 1345609"/>
                <a:gd name="connsiteY3" fmla="*/ 445064 h 445064"/>
                <a:gd name="connsiteX4" fmla="*/ 231912 w 1345609"/>
                <a:gd name="connsiteY4" fmla="*/ 30988 h 445064"/>
                <a:gd name="connsiteX0" fmla="*/ 226994 w 1345609"/>
                <a:gd name="connsiteY0" fmla="*/ 40664 h 437771"/>
                <a:gd name="connsiteX1" fmla="*/ 1345609 w 1345609"/>
                <a:gd name="connsiteY1" fmla="*/ 48066 h 437771"/>
                <a:gd name="connsiteX2" fmla="*/ 966622 w 1345609"/>
                <a:gd name="connsiteY2" fmla="*/ 388871 h 437771"/>
                <a:gd name="connsiteX3" fmla="*/ 0 w 1345609"/>
                <a:gd name="connsiteY3" fmla="*/ 437771 h 437771"/>
                <a:gd name="connsiteX4" fmla="*/ 226994 w 1345609"/>
                <a:gd name="connsiteY4" fmla="*/ 40664 h 437771"/>
                <a:gd name="connsiteX0" fmla="*/ 226994 w 1345609"/>
                <a:gd name="connsiteY0" fmla="*/ 40664 h 437771"/>
                <a:gd name="connsiteX1" fmla="*/ 1345609 w 1345609"/>
                <a:gd name="connsiteY1" fmla="*/ 48066 h 437771"/>
                <a:gd name="connsiteX2" fmla="*/ 966622 w 1345609"/>
                <a:gd name="connsiteY2" fmla="*/ 388871 h 437771"/>
                <a:gd name="connsiteX3" fmla="*/ 0 w 1345609"/>
                <a:gd name="connsiteY3" fmla="*/ 437771 h 437771"/>
                <a:gd name="connsiteX4" fmla="*/ 226994 w 1345609"/>
                <a:gd name="connsiteY4" fmla="*/ 40664 h 437771"/>
                <a:gd name="connsiteX0" fmla="*/ 226994 w 1345609"/>
                <a:gd name="connsiteY0" fmla="*/ 38787 h 435894"/>
                <a:gd name="connsiteX1" fmla="*/ 1345609 w 1345609"/>
                <a:gd name="connsiteY1" fmla="*/ 46189 h 435894"/>
                <a:gd name="connsiteX2" fmla="*/ 966622 w 1345609"/>
                <a:gd name="connsiteY2" fmla="*/ 386994 h 435894"/>
                <a:gd name="connsiteX3" fmla="*/ 0 w 1345609"/>
                <a:gd name="connsiteY3" fmla="*/ 435894 h 435894"/>
                <a:gd name="connsiteX4" fmla="*/ 226994 w 1345609"/>
                <a:gd name="connsiteY4" fmla="*/ 38787 h 43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5609" h="435894">
                  <a:moveTo>
                    <a:pt x="226994" y="38787"/>
                  </a:moveTo>
                  <a:cubicBezTo>
                    <a:pt x="655583" y="8674"/>
                    <a:pt x="931102" y="-34304"/>
                    <a:pt x="1345609" y="46189"/>
                  </a:cubicBezTo>
                  <a:cubicBezTo>
                    <a:pt x="1224578" y="178372"/>
                    <a:pt x="1081095" y="277436"/>
                    <a:pt x="966622" y="386994"/>
                  </a:cubicBezTo>
                  <a:cubicBezTo>
                    <a:pt x="660292" y="384172"/>
                    <a:pt x="367346" y="387603"/>
                    <a:pt x="0" y="435894"/>
                  </a:cubicBezTo>
                  <a:cubicBezTo>
                    <a:pt x="67535" y="289912"/>
                    <a:pt x="136000" y="196162"/>
                    <a:pt x="226994" y="3878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6E143CAC-9309-4DC7-98E1-5FF35FBBE682}"/>
              </a:ext>
            </a:extLst>
          </p:cNvPr>
          <p:cNvSpPr txBox="1"/>
          <p:nvPr/>
        </p:nvSpPr>
        <p:spPr>
          <a:xfrm>
            <a:off x="7189100" y="3744010"/>
            <a:ext cx="1021774" cy="296417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rgbClr val="122D4F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 dirty="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XALOC (MX)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BA3B7E0-1CA9-4A5A-A59C-DF93BC5B8E32}"/>
              </a:ext>
            </a:extLst>
          </p:cNvPr>
          <p:cNvSpPr txBox="1"/>
          <p:nvPr/>
        </p:nvSpPr>
        <p:spPr>
          <a:xfrm>
            <a:off x="4898093" y="1022482"/>
            <a:ext cx="1188465" cy="296417"/>
          </a:xfrm>
          <a:prstGeom prst="rect">
            <a:avLst/>
          </a:prstGeom>
          <a:solidFill>
            <a:srgbClr val="FFFFFF">
              <a:alpha val="65882"/>
            </a:srgbClr>
          </a:solidFill>
          <a:ln w="38100">
            <a:solidFill>
              <a:srgbClr val="88A0B8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 dirty="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XAIRA (</a:t>
            </a:r>
            <a:r>
              <a:rPr lang="en-US" sz="1500" dirty="0" err="1">
                <a:solidFill>
                  <a:srgbClr val="122D4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500" dirty="0" err="1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MX</a:t>
            </a:r>
            <a:r>
              <a:rPr lang="en-US" sz="1500" dirty="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3988370-5BD9-492C-844B-5445F2A239F7}"/>
              </a:ext>
            </a:extLst>
          </p:cNvPr>
          <p:cNvSpPr txBox="1"/>
          <p:nvPr/>
        </p:nvSpPr>
        <p:spPr>
          <a:xfrm>
            <a:off x="7014865" y="1872762"/>
            <a:ext cx="1157243" cy="296416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rgbClr val="122D4F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CryoEM-SPA</a:t>
            </a:r>
            <a:endParaRPr lang="en-US" sz="1500" dirty="0">
              <a:solidFill>
                <a:srgbClr val="122D4F"/>
              </a:solidFill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D79F58E-C80B-4974-A130-B0EB546F0E47}"/>
              </a:ext>
            </a:extLst>
          </p:cNvPr>
          <p:cNvCxnSpPr>
            <a:cxnSpLocks/>
            <a:stCxn id="88" idx="2"/>
          </p:cNvCxnSpPr>
          <p:nvPr/>
        </p:nvCxnSpPr>
        <p:spPr>
          <a:xfrm flipH="1">
            <a:off x="5464207" y="1318899"/>
            <a:ext cx="28119" cy="748767"/>
          </a:xfrm>
          <a:prstGeom prst="straightConnector1">
            <a:avLst/>
          </a:prstGeom>
          <a:ln w="38100">
            <a:solidFill>
              <a:srgbClr val="88A0B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0D7E4DEC-89F4-4935-9332-F2DADED0F1DF}"/>
              </a:ext>
            </a:extLst>
          </p:cNvPr>
          <p:cNvCxnSpPr>
            <a:cxnSpLocks/>
            <a:stCxn id="86" idx="1"/>
          </p:cNvCxnSpPr>
          <p:nvPr/>
        </p:nvCxnSpPr>
        <p:spPr>
          <a:xfrm flipH="1" flipV="1">
            <a:off x="6604812" y="3281550"/>
            <a:ext cx="584288" cy="610668"/>
          </a:xfrm>
          <a:prstGeom prst="straightConnector1">
            <a:avLst/>
          </a:prstGeom>
          <a:ln w="38100">
            <a:solidFill>
              <a:srgbClr val="122D4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0818F197-BA57-4EB2-8069-25D89194286E}"/>
              </a:ext>
            </a:extLst>
          </p:cNvPr>
          <p:cNvSpPr txBox="1"/>
          <p:nvPr/>
        </p:nvSpPr>
        <p:spPr>
          <a:xfrm>
            <a:off x="3794920" y="1012790"/>
            <a:ext cx="928885" cy="296417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accent2">
                <a:alpha val="6902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 dirty="0">
                <a:solidFill>
                  <a:srgbClr val="FF7C80"/>
                </a:solidFill>
                <a:latin typeface="Abel" panose="02000506030000020004" pitchFamily="2" charset="0"/>
                <a:cs typeface="Arial" panose="020B0604020202020204" pitchFamily="34" charset="0"/>
              </a:rPr>
              <a:t>MIRAS (IR)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32F11A6-D275-45B2-A63E-54B21E7FDD02}"/>
              </a:ext>
            </a:extLst>
          </p:cNvPr>
          <p:cNvSpPr txBox="1"/>
          <p:nvPr/>
        </p:nvSpPr>
        <p:spPr>
          <a:xfrm>
            <a:off x="6385798" y="1022482"/>
            <a:ext cx="1236346" cy="296417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accent2">
                <a:alpha val="6902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 dirty="0">
                <a:solidFill>
                  <a:schemeClr val="accent2"/>
                </a:solidFill>
                <a:latin typeface="Abel" panose="02000506030000020004" pitchFamily="2" charset="0"/>
                <a:cs typeface="Arial" panose="020B0604020202020204" pitchFamily="34" charset="0"/>
              </a:rPr>
              <a:t>MISTRAL (TXM)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BDFD088-2DA2-4F90-9055-3B81BC0DDDDA}"/>
              </a:ext>
            </a:extLst>
          </p:cNvPr>
          <p:cNvSpPr txBox="1"/>
          <p:nvPr/>
        </p:nvSpPr>
        <p:spPr>
          <a:xfrm>
            <a:off x="2414427" y="1012790"/>
            <a:ext cx="1236346" cy="296417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rgbClr val="88A0B8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 dirty="0">
                <a:solidFill>
                  <a:srgbClr val="FF7C80"/>
                </a:solidFill>
                <a:latin typeface="Abel" panose="02000506030000020004" pitchFamily="2" charset="0"/>
                <a:cs typeface="Arial" panose="020B0604020202020204" pitchFamily="34" charset="0"/>
              </a:rPr>
              <a:t>FAXTOR (PCXT)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7B6FFFE-23A3-4B6E-B5AD-788B34BF43E1}"/>
              </a:ext>
            </a:extLst>
          </p:cNvPr>
          <p:cNvCxnSpPr>
            <a:cxnSpLocks/>
            <a:stCxn id="96" idx="2"/>
          </p:cNvCxnSpPr>
          <p:nvPr/>
        </p:nvCxnSpPr>
        <p:spPr>
          <a:xfrm>
            <a:off x="3032600" y="1309207"/>
            <a:ext cx="153178" cy="1121935"/>
          </a:xfrm>
          <a:prstGeom prst="straightConnector1">
            <a:avLst/>
          </a:prstGeom>
          <a:ln w="38100">
            <a:solidFill>
              <a:srgbClr val="88A0B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EC424753-F130-4E0D-8800-C7AAD9254F8D}"/>
              </a:ext>
            </a:extLst>
          </p:cNvPr>
          <p:cNvCxnSpPr>
            <a:cxnSpLocks/>
            <a:stCxn id="95" idx="1"/>
          </p:cNvCxnSpPr>
          <p:nvPr/>
        </p:nvCxnSpPr>
        <p:spPr>
          <a:xfrm flipH="1">
            <a:off x="5763448" y="1170690"/>
            <a:ext cx="622351" cy="1090480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027A5ED5-3E7E-49EE-8176-958D0DB5593C}"/>
              </a:ext>
            </a:extLst>
          </p:cNvPr>
          <p:cNvCxnSpPr>
            <a:cxnSpLocks/>
            <a:stCxn id="94" idx="2"/>
          </p:cNvCxnSpPr>
          <p:nvPr/>
        </p:nvCxnSpPr>
        <p:spPr>
          <a:xfrm flipH="1">
            <a:off x="4057742" y="1309206"/>
            <a:ext cx="201620" cy="655548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82F115C7-14FB-4EE8-A948-AB83FBEFF8E9}"/>
              </a:ext>
            </a:extLst>
          </p:cNvPr>
          <p:cNvSpPr txBox="1"/>
          <p:nvPr/>
        </p:nvSpPr>
        <p:spPr>
          <a:xfrm>
            <a:off x="304266" y="2641931"/>
            <a:ext cx="953960" cy="511132"/>
          </a:xfrm>
          <a:prstGeom prst="rect">
            <a:avLst/>
          </a:prstGeom>
          <a:ln w="38100">
            <a:solidFill>
              <a:srgbClr val="122D4F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40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Macromol</a:t>
            </a:r>
            <a:endParaRPr lang="en-US" sz="1400" dirty="0">
              <a:solidFill>
                <a:srgbClr val="122D4F"/>
              </a:solidFill>
              <a:latin typeface="Abel" panose="02000506030000020004" pitchFamily="2" charset="0"/>
              <a:cs typeface="Arial" panose="020B0604020202020204" pitchFamily="34" charset="0"/>
            </a:endParaRPr>
          </a:p>
          <a:p>
            <a:pPr algn="ctr"/>
            <a:r>
              <a:rPr lang="en-US" sz="140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biology</a:t>
            </a:r>
            <a:endParaRPr lang="en-US" sz="1400" dirty="0">
              <a:solidFill>
                <a:srgbClr val="122D4F"/>
              </a:solidFill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7B65FB1-BBDA-4167-AE04-A7569A21BFA1}"/>
              </a:ext>
            </a:extLst>
          </p:cNvPr>
          <p:cNvSpPr txBox="1"/>
          <p:nvPr/>
        </p:nvSpPr>
        <p:spPr>
          <a:xfrm>
            <a:off x="304266" y="3245927"/>
            <a:ext cx="953960" cy="511054"/>
          </a:xfrm>
          <a:prstGeom prst="rect">
            <a:avLst/>
          </a:prstGeom>
          <a:ln w="38100">
            <a:solidFill>
              <a:schemeClr val="accent2"/>
            </a:solidFill>
            <a:prstDash val="solid"/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  <a:latin typeface="Abel" panose="02000506030000020004" pitchFamily="2" charset="0"/>
                <a:cs typeface="Arial" panose="020B0604020202020204" pitchFamily="34" charset="0"/>
              </a:rPr>
              <a:t>Cellular</a:t>
            </a:r>
          </a:p>
          <a:p>
            <a:pPr algn="ctr"/>
            <a:r>
              <a:rPr lang="en-US" sz="1400">
                <a:solidFill>
                  <a:schemeClr val="accent2"/>
                </a:solidFill>
                <a:latin typeface="Abel" panose="02000506030000020004" pitchFamily="2" charset="0"/>
                <a:cs typeface="Arial" panose="020B0604020202020204" pitchFamily="34" charset="0"/>
              </a:rPr>
              <a:t>biology</a:t>
            </a:r>
            <a:endParaRPr lang="en-US" sz="1400" dirty="0">
              <a:solidFill>
                <a:schemeClr val="accent2"/>
              </a:solidFill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5C3AB36-2BD4-4CC9-A7C2-924C3E0E5081}"/>
              </a:ext>
            </a:extLst>
          </p:cNvPr>
          <p:cNvSpPr txBox="1"/>
          <p:nvPr/>
        </p:nvSpPr>
        <p:spPr>
          <a:xfrm>
            <a:off x="304266" y="3844869"/>
            <a:ext cx="953960" cy="511132"/>
          </a:xfrm>
          <a:prstGeom prst="rect">
            <a:avLst/>
          </a:prstGeom>
          <a:ln w="38100">
            <a:solidFill>
              <a:srgbClr val="88A0B8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400" dirty="0">
                <a:solidFill>
                  <a:srgbClr val="88A0B8"/>
                </a:solidFill>
                <a:latin typeface="Abel" panose="02000506030000020004" pitchFamily="2" charset="0"/>
                <a:cs typeface="Arial" panose="020B0604020202020204" pitchFamily="34" charset="0"/>
              </a:rPr>
              <a:t>In</a:t>
            </a:r>
          </a:p>
          <a:p>
            <a:pPr algn="ctr"/>
            <a:r>
              <a:rPr lang="en-US" sz="1400" dirty="0">
                <a:solidFill>
                  <a:srgbClr val="88A0B8"/>
                </a:solidFill>
                <a:latin typeface="Abel" panose="02000506030000020004" pitchFamily="2" charset="0"/>
                <a:cs typeface="Arial" panose="020B0604020202020204" pitchFamily="34" charset="0"/>
              </a:rPr>
              <a:t>construction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94E15EA-B8C6-4C73-8096-EF9922E9B862}"/>
              </a:ext>
            </a:extLst>
          </p:cNvPr>
          <p:cNvSpPr txBox="1"/>
          <p:nvPr/>
        </p:nvSpPr>
        <p:spPr>
          <a:xfrm>
            <a:off x="6752793" y="1436140"/>
            <a:ext cx="1236346" cy="296417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accent2">
                <a:alpha val="6902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>
                <a:solidFill>
                  <a:schemeClr val="accent2"/>
                </a:solidFill>
                <a:latin typeface="Abel" panose="02000506030000020004" pitchFamily="2" charset="0"/>
                <a:cs typeface="Arial" panose="020B0604020202020204" pitchFamily="34" charset="0"/>
              </a:rPr>
              <a:t>cryo-3D SIM</a:t>
            </a:r>
            <a:endParaRPr lang="en-US" sz="1500" dirty="0">
              <a:solidFill>
                <a:schemeClr val="accent2"/>
              </a:solidFill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405D82-12F7-436F-A734-2C48EBB7D39A}"/>
              </a:ext>
            </a:extLst>
          </p:cNvPr>
          <p:cNvSpPr txBox="1"/>
          <p:nvPr/>
        </p:nvSpPr>
        <p:spPr>
          <a:xfrm>
            <a:off x="161438" y="1340563"/>
            <a:ext cx="1236346" cy="296417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accent6">
                <a:alpha val="6902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>
                <a:solidFill>
                  <a:schemeClr val="accent6"/>
                </a:solidFill>
                <a:latin typeface="Abel" panose="02000506030000020004" pitchFamily="2" charset="0"/>
                <a:cs typeface="Arial" panose="020B0604020202020204" pitchFamily="34" charset="0"/>
              </a:rPr>
              <a:t>STXM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F8DA37-AC0D-438F-9330-4C26777BE46B}"/>
              </a:ext>
            </a:extLst>
          </p:cNvPr>
          <p:cNvSpPr txBox="1"/>
          <p:nvPr/>
        </p:nvSpPr>
        <p:spPr>
          <a:xfrm>
            <a:off x="752434" y="864581"/>
            <a:ext cx="1236346" cy="296417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accent6">
                <a:alpha val="6902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 dirty="0">
                <a:solidFill>
                  <a:schemeClr val="accent6"/>
                </a:solidFill>
                <a:latin typeface="Abel" panose="02000506030000020004" pitchFamily="2" charset="0"/>
                <a:cs typeface="Arial" panose="020B0604020202020204" pitchFamily="34" charset="0"/>
              </a:rPr>
              <a:t>BioSAXS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A2C43A-2BF1-41F1-876E-3919A2D00030}"/>
              </a:ext>
            </a:extLst>
          </p:cNvPr>
          <p:cNvSpPr txBox="1"/>
          <p:nvPr/>
        </p:nvSpPr>
        <p:spPr>
          <a:xfrm>
            <a:off x="1598660" y="1545073"/>
            <a:ext cx="1123951" cy="296417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accent6">
                <a:alpha val="6902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>
                <a:solidFill>
                  <a:schemeClr val="accent6"/>
                </a:solidFill>
                <a:cs typeface="Arial" panose="020B0604020202020204" pitchFamily="34" charset="0"/>
              </a:rPr>
              <a:t>Sub-</a:t>
            </a:r>
            <a:r>
              <a:rPr lang="en-US" sz="1500">
                <a:solidFill>
                  <a:schemeClr val="accent6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500">
                <a:solidFill>
                  <a:schemeClr val="accent6"/>
                </a:solidFill>
                <a:latin typeface="Abel" panose="02000506030000020004" pitchFamily="2" charset="0"/>
                <a:cs typeface="Arial" panose="020B0604020202020204" pitchFamily="34" charset="0"/>
              </a:rPr>
              <a:t>PCXT</a:t>
            </a:r>
            <a:endParaRPr lang="en-US" sz="1500" dirty="0">
              <a:solidFill>
                <a:schemeClr val="accent6"/>
              </a:solidFill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D1F2AB-6972-4734-842D-743885419476}"/>
              </a:ext>
            </a:extLst>
          </p:cNvPr>
          <p:cNvSpPr txBox="1"/>
          <p:nvPr/>
        </p:nvSpPr>
        <p:spPr>
          <a:xfrm>
            <a:off x="7717518" y="2572748"/>
            <a:ext cx="1123951" cy="296417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accent6">
                <a:alpha val="6902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 i="1" dirty="0" err="1">
                <a:solidFill>
                  <a:schemeClr val="accent6"/>
                </a:solidFill>
                <a:cs typeface="Arial" panose="020B0604020202020204" pitchFamily="34" charset="0"/>
              </a:rPr>
              <a:t>CryoET</a:t>
            </a:r>
            <a:endParaRPr lang="en-US" sz="1500" i="1" dirty="0">
              <a:solidFill>
                <a:schemeClr val="accent6"/>
              </a:solidFill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B07B30-1717-42F6-BC6A-E25A2ABDC2A6}"/>
              </a:ext>
            </a:extLst>
          </p:cNvPr>
          <p:cNvSpPr txBox="1"/>
          <p:nvPr/>
        </p:nvSpPr>
        <p:spPr>
          <a:xfrm>
            <a:off x="7844671" y="3044023"/>
            <a:ext cx="1221206" cy="296417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accent6">
                <a:alpha val="6902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 i="1" dirty="0">
                <a:solidFill>
                  <a:schemeClr val="accent6"/>
                </a:solidFill>
                <a:cs typeface="Arial" panose="020B0604020202020204" pitchFamily="34" charset="0"/>
              </a:rPr>
              <a:t>Cryo-FIB-SEM</a:t>
            </a:r>
            <a:endParaRPr lang="en-US" sz="1500" i="1" dirty="0">
              <a:solidFill>
                <a:schemeClr val="accent6"/>
              </a:solidFill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F0404E-9DB5-47FB-AE48-E90E39BFD585}"/>
              </a:ext>
            </a:extLst>
          </p:cNvPr>
          <p:cNvSpPr txBox="1"/>
          <p:nvPr/>
        </p:nvSpPr>
        <p:spPr>
          <a:xfrm>
            <a:off x="7063511" y="4562116"/>
            <a:ext cx="1360985" cy="296417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accent6">
                <a:alpha val="6902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 dirty="0">
                <a:solidFill>
                  <a:schemeClr val="accent6"/>
                </a:solidFill>
                <a:cs typeface="Arial" panose="020B0604020202020204" pitchFamily="34" charset="0"/>
              </a:rPr>
              <a:t>+services </a:t>
            </a:r>
            <a:endParaRPr lang="en-US" sz="1500" dirty="0">
              <a:solidFill>
                <a:schemeClr val="accent6"/>
              </a:solidFill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520DAD-46CB-4C75-AAA2-59FEDCE5587F}"/>
              </a:ext>
            </a:extLst>
          </p:cNvPr>
          <p:cNvSpPr txBox="1"/>
          <p:nvPr/>
        </p:nvSpPr>
        <p:spPr>
          <a:xfrm>
            <a:off x="304266" y="4454725"/>
            <a:ext cx="953960" cy="511132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endParaRPr lang="en-US" sz="1400" dirty="0">
              <a:solidFill>
                <a:srgbClr val="122D4F"/>
              </a:solidFill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C58214-566A-4632-A3AA-C912548937ED}"/>
              </a:ext>
            </a:extLst>
          </p:cNvPr>
          <p:cNvSpPr txBox="1"/>
          <p:nvPr/>
        </p:nvSpPr>
        <p:spPr>
          <a:xfrm>
            <a:off x="1755471" y="4184400"/>
            <a:ext cx="1277129" cy="822178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accent6">
                <a:alpha val="6902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 dirty="0">
                <a:solidFill>
                  <a:schemeClr val="accent6"/>
                </a:solidFill>
                <a:cs typeface="Arial" panose="020B0604020202020204" pitchFamily="34" charset="0"/>
              </a:rPr>
              <a:t>Computational</a:t>
            </a:r>
          </a:p>
          <a:p>
            <a:pPr algn="ctr"/>
            <a:r>
              <a:rPr lang="en-US" sz="1500" dirty="0">
                <a:solidFill>
                  <a:schemeClr val="accent6"/>
                </a:solidFill>
                <a:latin typeface="Abel" panose="02000506030000020004" pitchFamily="2" charset="0"/>
                <a:cs typeface="Arial" panose="020B0604020202020204" pitchFamily="34" charset="0"/>
              </a:rPr>
              <a:t>Biology</a:t>
            </a:r>
          </a:p>
          <a:p>
            <a:pPr algn="ctr"/>
            <a:r>
              <a:rPr lang="en-US" sz="1500" dirty="0">
                <a:solidFill>
                  <a:schemeClr val="accent6"/>
                </a:solidFill>
                <a:latin typeface="Abel" panose="02000506030000020004" pitchFamily="2" charset="0"/>
                <a:cs typeface="Arial" panose="020B0604020202020204" pitchFamily="34" charset="0"/>
              </a:rPr>
              <a:t>tools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2A3D42-7B71-4BBB-8790-028760F01A7D}"/>
              </a:ext>
            </a:extLst>
          </p:cNvPr>
          <p:cNvSpPr txBox="1"/>
          <p:nvPr/>
        </p:nvSpPr>
        <p:spPr>
          <a:xfrm>
            <a:off x="454930" y="1940214"/>
            <a:ext cx="1236346" cy="296417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accent6">
                <a:alpha val="6902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>
                <a:solidFill>
                  <a:schemeClr val="accent6"/>
                </a:solidFill>
                <a:latin typeface="Abel" panose="02000506030000020004" pitchFamily="2" charset="0"/>
                <a:cs typeface="Arial" panose="020B0604020202020204" pitchFamily="34" charset="0"/>
              </a:rPr>
              <a:t>Cryo-nanoXRF</a:t>
            </a:r>
            <a:endParaRPr lang="en-US" sz="1500" dirty="0">
              <a:solidFill>
                <a:schemeClr val="accent6"/>
              </a:solidFill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5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34</a:t>
            </a:fld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22" y="1295400"/>
            <a:ext cx="5914820" cy="28747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76400" y="133012"/>
            <a:ext cx="6022524" cy="428849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50" name="Title 2">
            <a:extLst>
              <a:ext uri="{FF2B5EF4-FFF2-40B4-BE49-F238E27FC236}">
                <a16:creationId xmlns:a16="http://schemas.microsoft.com/office/drawing/2014/main" id="{BB8FBF2C-1E2E-4B95-97BD-FF086847400F}"/>
              </a:ext>
            </a:extLst>
          </p:cNvPr>
          <p:cNvSpPr txBox="1">
            <a:spLocks/>
          </p:cNvSpPr>
          <p:nvPr/>
        </p:nvSpPr>
        <p:spPr>
          <a:xfrm>
            <a:off x="994001" y="4627759"/>
            <a:ext cx="6508298" cy="378819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/>
            <a:r>
              <a:rPr lang="en-US" dirty="0"/>
              <a:t>…hoping for future projects become reality</a:t>
            </a:r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AD1F3D3F-7027-456D-8513-920E617A25A4}"/>
              </a:ext>
            </a:extLst>
          </p:cNvPr>
          <p:cNvSpPr txBox="1">
            <a:spLocks/>
          </p:cNvSpPr>
          <p:nvPr/>
        </p:nvSpPr>
        <p:spPr>
          <a:xfrm>
            <a:off x="2522763" y="4330479"/>
            <a:ext cx="3450774" cy="378819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/>
            <a:r>
              <a:rPr lang="en-US" dirty="0"/>
              <a:t>Thanks for attention</a:t>
            </a:r>
          </a:p>
        </p:txBody>
      </p:sp>
      <p:sp>
        <p:nvSpPr>
          <p:cNvPr id="52" name="Title 2">
            <a:extLst>
              <a:ext uri="{FF2B5EF4-FFF2-40B4-BE49-F238E27FC236}">
                <a16:creationId xmlns:a16="http://schemas.microsoft.com/office/drawing/2014/main" id="{28CFABF3-FAA2-4679-8BF6-9B6F7FB1511D}"/>
              </a:ext>
            </a:extLst>
          </p:cNvPr>
          <p:cNvSpPr txBox="1">
            <a:spLocks/>
          </p:cNvSpPr>
          <p:nvPr/>
        </p:nvSpPr>
        <p:spPr>
          <a:xfrm>
            <a:off x="1317851" y="739221"/>
            <a:ext cx="6508298" cy="378819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/>
            <a:r>
              <a:rPr lang="en-US" dirty="0"/>
              <a:t>Thanks to all collaborators and ALBA people</a:t>
            </a:r>
          </a:p>
        </p:txBody>
      </p:sp>
    </p:spTree>
    <p:extLst>
      <p:ext uri="{BB962C8B-B14F-4D97-AF65-F5344CB8AC3E}">
        <p14:creationId xmlns:p14="http://schemas.microsoft.com/office/powerpoint/2010/main" val="2479199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35</a:t>
            </a:fld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85219"/>
            <a:ext cx="5475242" cy="26610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76400" y="133012"/>
            <a:ext cx="6022524" cy="428849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AFB830-1EB7-45C8-9E7B-BFF0BED066B3}"/>
              </a:ext>
            </a:extLst>
          </p:cNvPr>
          <p:cNvSpPr txBox="1"/>
          <p:nvPr/>
        </p:nvSpPr>
        <p:spPr>
          <a:xfrm>
            <a:off x="182227" y="2326027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Eva Pereiro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30C499-71DC-4193-A1F0-56D8C261F9A2}"/>
              </a:ext>
            </a:extLst>
          </p:cNvPr>
          <p:cNvSpPr txBox="1"/>
          <p:nvPr/>
        </p:nvSpPr>
        <p:spPr>
          <a:xfrm>
            <a:off x="203171" y="2567164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Ana J. Pérez-Berná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B574FD-E93C-4147-9FF6-24BFA0FDEACF}"/>
              </a:ext>
            </a:extLst>
          </p:cNvPr>
          <p:cNvSpPr txBox="1"/>
          <p:nvPr/>
        </p:nvSpPr>
        <p:spPr>
          <a:xfrm>
            <a:off x="297166" y="2833177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Andrea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Sorrentino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DFADA9-7AEC-4ACC-861C-5D34A711B5CB}"/>
              </a:ext>
            </a:extLst>
          </p:cNvPr>
          <p:cNvSpPr txBox="1"/>
          <p:nvPr/>
        </p:nvSpPr>
        <p:spPr>
          <a:xfrm>
            <a:off x="7986514" y="3558164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Ibraheem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Yousef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C53FF7-CFFC-411B-8E51-0E4192D43E97}"/>
              </a:ext>
            </a:extLst>
          </p:cNvPr>
          <p:cNvSpPr txBox="1"/>
          <p:nvPr/>
        </p:nvSpPr>
        <p:spPr>
          <a:xfrm>
            <a:off x="7424033" y="3332934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Tanja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Ducic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14281F-E2A7-40D7-817E-D1E0ACD6A7E5}"/>
              </a:ext>
            </a:extLst>
          </p:cNvPr>
          <p:cNvSpPr txBox="1"/>
          <p:nvPr/>
        </p:nvSpPr>
        <p:spPr>
          <a:xfrm>
            <a:off x="7657980" y="3783394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Kreuzer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0A80E5-27FB-43C6-9530-6C9C7ED5E004}"/>
              </a:ext>
            </a:extLst>
          </p:cNvPr>
          <p:cNvSpPr txBox="1"/>
          <p:nvPr/>
        </p:nvSpPr>
        <p:spPr>
          <a:xfrm>
            <a:off x="4545548" y="728038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Roeland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Boer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C20CB-9E74-483B-B429-16B0FBE85B4A}"/>
              </a:ext>
            </a:extLst>
          </p:cNvPr>
          <p:cNvSpPr txBox="1"/>
          <p:nvPr/>
        </p:nvSpPr>
        <p:spPr>
          <a:xfrm>
            <a:off x="5304500" y="600478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Fernando Gil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F08E1-7AFB-4A00-8BA3-476CD077A684}"/>
              </a:ext>
            </a:extLst>
          </p:cNvPr>
          <p:cNvSpPr txBox="1"/>
          <p:nvPr/>
        </p:nvSpPr>
        <p:spPr>
          <a:xfrm>
            <a:off x="5915741" y="838891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Xavi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Carpena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0F74BF-B683-4878-9D30-E30BA16A54D8}"/>
              </a:ext>
            </a:extLst>
          </p:cNvPr>
          <p:cNvSpPr txBox="1"/>
          <p:nvPr/>
        </p:nvSpPr>
        <p:spPr>
          <a:xfrm>
            <a:off x="5519288" y="1047854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Isidro Crespo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01D93C-6F5D-4763-AFAA-3F11BE6D00B5}"/>
              </a:ext>
            </a:extLst>
          </p:cNvPr>
          <p:cNvSpPr txBox="1"/>
          <p:nvPr/>
        </p:nvSpPr>
        <p:spPr>
          <a:xfrm>
            <a:off x="4308740" y="978686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Albert Castellví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B132FE-88C6-4541-A038-CEBE50BDAEDA}"/>
              </a:ext>
            </a:extLst>
          </p:cNvPr>
          <p:cNvSpPr txBox="1"/>
          <p:nvPr/>
        </p:nvSpPr>
        <p:spPr>
          <a:xfrm>
            <a:off x="2696890" y="4397325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Damià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Garriga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5757D1-2B53-4C51-BB51-C40C6BB0023A}"/>
              </a:ext>
            </a:extLst>
          </p:cNvPr>
          <p:cNvSpPr txBox="1"/>
          <p:nvPr/>
        </p:nvSpPr>
        <p:spPr>
          <a:xfrm>
            <a:off x="263376" y="3515566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Office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D3CB7D-9D01-44D1-B338-363394992611}"/>
              </a:ext>
            </a:extLst>
          </p:cNvPr>
          <p:cNvSpPr txBox="1"/>
          <p:nvPr/>
        </p:nvSpPr>
        <p:spPr>
          <a:xfrm>
            <a:off x="2280341" y="607370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Nahikari González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80FAB3-FE25-417A-8685-E6C5BCC9A089}"/>
              </a:ext>
            </a:extLst>
          </p:cNvPr>
          <p:cNvSpPr txBox="1"/>
          <p:nvPr/>
        </p:nvSpPr>
        <p:spPr>
          <a:xfrm>
            <a:off x="789774" y="731779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Alejandro Crisol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423D08-34BA-4027-981F-B3EAE18945B4}"/>
              </a:ext>
            </a:extLst>
          </p:cNvPr>
          <p:cNvSpPr txBox="1"/>
          <p:nvPr/>
        </p:nvSpPr>
        <p:spPr>
          <a:xfrm>
            <a:off x="1307189" y="528513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Marta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Llonch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85A3B8-5236-46C6-B2A3-A1804BA3A10A}"/>
              </a:ext>
            </a:extLst>
          </p:cNvPr>
          <p:cNvSpPr txBox="1"/>
          <p:nvPr/>
        </p:nvSpPr>
        <p:spPr>
          <a:xfrm>
            <a:off x="2394792" y="808961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Jon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Ladrera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BAB114-48E7-44E2-8257-F3202DA90F73}"/>
              </a:ext>
            </a:extLst>
          </p:cNvPr>
          <p:cNvSpPr txBox="1"/>
          <p:nvPr/>
        </p:nvSpPr>
        <p:spPr>
          <a:xfrm>
            <a:off x="2212465" y="4657611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Alejandro Enrique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8AE94E-E3FC-43B4-84E2-A11B48BFE673}"/>
              </a:ext>
            </a:extLst>
          </p:cNvPr>
          <p:cNvSpPr txBox="1"/>
          <p:nvPr/>
        </p:nvSpPr>
        <p:spPr>
          <a:xfrm>
            <a:off x="3787799" y="4860968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Ricardo Valcárcel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EFAF9B-547F-4ADC-81F6-1139DEEAF9E8}"/>
              </a:ext>
            </a:extLst>
          </p:cNvPr>
          <p:cNvSpPr txBox="1"/>
          <p:nvPr/>
        </p:nvSpPr>
        <p:spPr>
          <a:xfrm>
            <a:off x="1307189" y="921576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Marcos Quispe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3E66D-C270-483F-A258-01C2A4B95884}"/>
              </a:ext>
            </a:extLst>
          </p:cNvPr>
          <p:cNvSpPr txBox="1"/>
          <p:nvPr/>
        </p:nvSpPr>
        <p:spPr>
          <a:xfrm>
            <a:off x="8065776" y="1810540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Bernat Molas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9416C3-4E07-4EA5-87E7-3B345BEA92D0}"/>
              </a:ext>
            </a:extLst>
          </p:cNvPr>
          <p:cNvSpPr txBox="1"/>
          <p:nvPr/>
        </p:nvSpPr>
        <p:spPr>
          <a:xfrm>
            <a:off x="7357548" y="887501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Steven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Wohl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8F5053-4829-43EA-9E5E-CB162F4D7994}"/>
              </a:ext>
            </a:extLst>
          </p:cNvPr>
          <p:cNvSpPr txBox="1"/>
          <p:nvPr/>
        </p:nvSpPr>
        <p:spPr>
          <a:xfrm>
            <a:off x="7888689" y="1141478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Jordi Andreu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CC41AD-66BB-477E-9516-F02D66043550}"/>
              </a:ext>
            </a:extLst>
          </p:cNvPr>
          <p:cNvSpPr txBox="1"/>
          <p:nvPr/>
        </p:nvSpPr>
        <p:spPr>
          <a:xfrm>
            <a:off x="297166" y="1126927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Carles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Colldelram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7AD44C-495A-4F33-9F09-9BA32FFA22BE}"/>
              </a:ext>
            </a:extLst>
          </p:cNvPr>
          <p:cNvSpPr txBox="1"/>
          <p:nvPr/>
        </p:nvSpPr>
        <p:spPr>
          <a:xfrm>
            <a:off x="6774532" y="4476531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Josep Nicolás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29AF58-A330-4350-9FB5-927822559E81}"/>
              </a:ext>
            </a:extLst>
          </p:cNvPr>
          <p:cNvSpPr txBox="1"/>
          <p:nvPr/>
        </p:nvSpPr>
        <p:spPr>
          <a:xfrm>
            <a:off x="7259836" y="4657611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Igors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Sics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CBBABC-301F-4C63-A826-E55ED2D71AFA}"/>
              </a:ext>
            </a:extLst>
          </p:cNvPr>
          <p:cNvSpPr txBox="1"/>
          <p:nvPr/>
        </p:nvSpPr>
        <p:spPr>
          <a:xfrm>
            <a:off x="368762" y="4351166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Pablo Guerra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ABE1AD-9A3B-4E2E-BAC8-5E186C3FBC8A}"/>
              </a:ext>
            </a:extLst>
          </p:cNvPr>
          <p:cNvSpPr txBox="1"/>
          <p:nvPr/>
        </p:nvSpPr>
        <p:spPr>
          <a:xfrm>
            <a:off x="570689" y="4529118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Núria Verdaguer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114C82-8F2F-4A71-9A75-8E851C052C10}"/>
              </a:ext>
            </a:extLst>
          </p:cNvPr>
          <p:cNvSpPr txBox="1"/>
          <p:nvPr/>
        </p:nvSpPr>
        <p:spPr>
          <a:xfrm>
            <a:off x="7657980" y="2420722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Alberto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Mittone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290E84-753B-4710-9160-A09C06EDAF95}"/>
              </a:ext>
            </a:extLst>
          </p:cNvPr>
          <p:cNvSpPr txBox="1"/>
          <p:nvPr/>
        </p:nvSpPr>
        <p:spPr>
          <a:xfrm>
            <a:off x="8130369" y="2599750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Alberto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Mittone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B7D8F7-6CCD-4A15-B921-5D34AAAF46C7}"/>
              </a:ext>
            </a:extLst>
          </p:cNvPr>
          <p:cNvSpPr txBox="1"/>
          <p:nvPr/>
        </p:nvSpPr>
        <p:spPr>
          <a:xfrm>
            <a:off x="924848" y="263854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56B570-4E97-487E-80D4-F72D58BE6BED}"/>
              </a:ext>
            </a:extLst>
          </p:cNvPr>
          <p:cNvSpPr txBox="1"/>
          <p:nvPr/>
        </p:nvSpPr>
        <p:spPr>
          <a:xfrm>
            <a:off x="203171" y="2085094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MISTRAL</a:t>
            </a:r>
            <a:endParaRPr 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6C9531-1B1A-4F3F-B08D-EA42BB34D3D0}"/>
              </a:ext>
            </a:extLst>
          </p:cNvPr>
          <p:cNvSpPr txBox="1"/>
          <p:nvPr/>
        </p:nvSpPr>
        <p:spPr>
          <a:xfrm>
            <a:off x="732305" y="4075288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46BBAE-7760-4D0A-8373-570743323AA3}"/>
              </a:ext>
            </a:extLst>
          </p:cNvPr>
          <p:cNvSpPr txBox="1"/>
          <p:nvPr/>
        </p:nvSpPr>
        <p:spPr>
          <a:xfrm>
            <a:off x="2470538" y="4205157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XAIRA</a:t>
            </a:r>
            <a:endParaRPr 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CD2436-65D5-466A-985B-605F960B2886}"/>
              </a:ext>
            </a:extLst>
          </p:cNvPr>
          <p:cNvSpPr txBox="1"/>
          <p:nvPr/>
        </p:nvSpPr>
        <p:spPr>
          <a:xfrm>
            <a:off x="7594631" y="4219643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OPTICS</a:t>
            </a:r>
            <a:endParaRPr 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8FB8C0-794D-4079-A160-D5738D2FF577}"/>
              </a:ext>
            </a:extLst>
          </p:cNvPr>
          <p:cNvSpPr txBox="1"/>
          <p:nvPr/>
        </p:nvSpPr>
        <p:spPr>
          <a:xfrm>
            <a:off x="7986514" y="3114297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MISTRAL</a:t>
            </a:r>
            <a:endParaRPr 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08739D-3AF1-4984-B4B1-95259E5EA538}"/>
              </a:ext>
            </a:extLst>
          </p:cNvPr>
          <p:cNvSpPr txBox="1"/>
          <p:nvPr/>
        </p:nvSpPr>
        <p:spPr>
          <a:xfrm>
            <a:off x="7635304" y="2213412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FAXTOR</a:t>
            </a:r>
            <a:endParaRPr 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0FCC23-C96A-4394-98D3-96E9FF4C6C3E}"/>
              </a:ext>
            </a:extLst>
          </p:cNvPr>
          <p:cNvSpPr txBox="1"/>
          <p:nvPr/>
        </p:nvSpPr>
        <p:spPr>
          <a:xfrm>
            <a:off x="7578449" y="1356327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Fulvio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Becheri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6E4E192-4A5D-4C3A-B8F9-EF7C64FEC5C7}"/>
              </a:ext>
            </a:extLst>
          </p:cNvPr>
          <p:cNvSpPr txBox="1"/>
          <p:nvPr/>
        </p:nvSpPr>
        <p:spPr>
          <a:xfrm>
            <a:off x="7273412" y="713093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Controls</a:t>
            </a:r>
            <a:endParaRPr 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B26008-788D-4F75-877A-09F6A1840EFB}"/>
              </a:ext>
            </a:extLst>
          </p:cNvPr>
          <p:cNvSpPr txBox="1"/>
          <p:nvPr/>
        </p:nvSpPr>
        <p:spPr>
          <a:xfrm>
            <a:off x="7415045" y="1665585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  <a:endParaRPr 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0F04C14-0FB9-40A0-9FEA-F38FD546276F}"/>
              </a:ext>
            </a:extLst>
          </p:cNvPr>
          <p:cNvSpPr txBox="1"/>
          <p:nvPr/>
        </p:nvSpPr>
        <p:spPr>
          <a:xfrm>
            <a:off x="607581" y="1418408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Jose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Ferrer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8049F7-CD78-44A2-A913-C2528839727B}"/>
              </a:ext>
            </a:extLst>
          </p:cNvPr>
          <p:cNvSpPr txBox="1"/>
          <p:nvPr/>
        </p:nvSpPr>
        <p:spPr>
          <a:xfrm>
            <a:off x="284732" y="3035431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Jan Groen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2B2218D-5D4C-4035-9EA3-A21EA1180BCB}"/>
              </a:ext>
            </a:extLst>
          </p:cNvPr>
          <p:cNvSpPr txBox="1"/>
          <p:nvPr/>
        </p:nvSpPr>
        <p:spPr>
          <a:xfrm>
            <a:off x="3988201" y="494755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XALOC</a:t>
            </a:r>
            <a:endParaRPr 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945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36</a:t>
            </a:fld>
            <a:endParaRPr lang="es-ES"/>
          </a:p>
        </p:txBody>
      </p:sp>
      <p:pic>
        <p:nvPicPr>
          <p:cNvPr id="16" name="Imagen 3">
            <a:extLst>
              <a:ext uri="{FF2B5EF4-FFF2-40B4-BE49-F238E27FC236}">
                <a16:creationId xmlns:a16="http://schemas.microsoft.com/office/drawing/2014/main" id="{2F57E458-8EBE-4B31-91F7-FC4CB92C5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335" y="1497227"/>
            <a:ext cx="4761734" cy="25833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03A73C-962D-44D3-8E18-5A467C884587}"/>
              </a:ext>
            </a:extLst>
          </p:cNvPr>
          <p:cNvSpPr txBox="1"/>
          <p:nvPr/>
        </p:nvSpPr>
        <p:spPr>
          <a:xfrm rot="16200000">
            <a:off x="1506281" y="1497312"/>
            <a:ext cx="993775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6B9AD-AABE-452C-B1A9-9D8F487BB02B}"/>
              </a:ext>
            </a:extLst>
          </p:cNvPr>
          <p:cNvSpPr txBox="1"/>
          <p:nvPr/>
        </p:nvSpPr>
        <p:spPr>
          <a:xfrm rot="16200000">
            <a:off x="1162920" y="3005416"/>
            <a:ext cx="1631951" cy="45085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HCV replicating cells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A24EB3-B017-4778-81BE-F75DEFBBE362}"/>
              </a:ext>
            </a:extLst>
          </p:cNvPr>
          <p:cNvSpPr txBox="1"/>
          <p:nvPr/>
        </p:nvSpPr>
        <p:spPr>
          <a:xfrm>
            <a:off x="3326582" y="1236253"/>
            <a:ext cx="914400" cy="406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lipids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B74199-D358-4B84-AA03-9525CB7AA1A5}"/>
              </a:ext>
            </a:extLst>
          </p:cNvPr>
          <p:cNvSpPr txBox="1"/>
          <p:nvPr/>
        </p:nvSpPr>
        <p:spPr>
          <a:xfrm>
            <a:off x="4395852" y="1229219"/>
            <a:ext cx="914400" cy="406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amide 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D0088B-6116-46F7-B7D9-9169FF551AF7}"/>
              </a:ext>
            </a:extLst>
          </p:cNvPr>
          <p:cNvSpPr txBox="1"/>
          <p:nvPr/>
        </p:nvSpPr>
        <p:spPr>
          <a:xfrm>
            <a:off x="5527805" y="1241178"/>
            <a:ext cx="914400" cy="406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oxidation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267C87-B9FD-4B29-ABFB-8FB200EBFFF7}"/>
              </a:ext>
            </a:extLst>
          </p:cNvPr>
          <p:cNvSpPr txBox="1"/>
          <p:nvPr/>
        </p:nvSpPr>
        <p:spPr>
          <a:xfrm>
            <a:off x="2069832" y="1262374"/>
            <a:ext cx="914400" cy="406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-SXT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270D7F-C9BF-43AC-B3F6-1279E1573E4A}"/>
              </a:ext>
            </a:extLst>
          </p:cNvPr>
          <p:cNvSpPr txBox="1"/>
          <p:nvPr/>
        </p:nvSpPr>
        <p:spPr>
          <a:xfrm>
            <a:off x="5528974" y="4797779"/>
            <a:ext cx="2509650" cy="27326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Pérez-Berná et al. (in press)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EE2AAC3E-E636-4D2F-94AB-CC9885539B4B}"/>
              </a:ext>
            </a:extLst>
          </p:cNvPr>
          <p:cNvSpPr txBox="1">
            <a:spLocks/>
          </p:cNvSpPr>
          <p:nvPr/>
        </p:nvSpPr>
        <p:spPr>
          <a:xfrm>
            <a:off x="667657" y="133012"/>
            <a:ext cx="7031267" cy="378819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s-ES" dirty="0"/>
              <a:t>MISTRAL: </a:t>
            </a:r>
            <a:r>
              <a:rPr lang="es-ES" dirty="0" err="1"/>
              <a:t>correlative</a:t>
            </a:r>
            <a:r>
              <a:rPr lang="es-ES" dirty="0"/>
              <a:t> SXT and SR-</a:t>
            </a:r>
            <a:r>
              <a:rPr lang="es-ES" b="1" dirty="0" err="1">
                <a:latin typeface="Symbol" panose="05050102010706020507" pitchFamily="18" charset="2"/>
              </a:rPr>
              <a:t>m</a:t>
            </a:r>
            <a:r>
              <a:rPr lang="es-ES" dirty="0" err="1"/>
              <a:t>FTIR</a:t>
            </a:r>
            <a:r>
              <a:rPr lang="es-ES" dirty="0"/>
              <a:t> </a:t>
            </a:r>
            <a:r>
              <a:rPr lang="es-ES" dirty="0" err="1"/>
              <a:t>experiments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3841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221"/>
            <a:ext cx="7317079" cy="497379"/>
          </a:xfrm>
        </p:spPr>
        <p:txBody>
          <a:bodyPr/>
          <a:lstStyle/>
          <a:p>
            <a:r>
              <a:rPr lang="en-US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MIRAS BL (FTIR) Current work on Alzheimer disease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715" y="784470"/>
            <a:ext cx="6547564" cy="37321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740" y="4677295"/>
            <a:ext cx="698951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Synchrotron X-ray Fluorescence and FTIR signatures for Amyloid Fibrillary and non-fibrillary Plaques.   </a:t>
            </a:r>
          </a:p>
          <a:p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Álvarez-Marimon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 et al., ACS Chem. </a:t>
            </a:r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Neurosci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. 2021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129B7C2-5933-47E4-BA2C-681270DA28FC}"/>
              </a:ext>
            </a:extLst>
          </p:cNvPr>
          <p:cNvSpPr txBox="1">
            <a:spLocks/>
          </p:cNvSpPr>
          <p:nvPr/>
        </p:nvSpPr>
        <p:spPr>
          <a:xfrm>
            <a:off x="8601076" y="4869656"/>
            <a:ext cx="541402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9A3C1E9-1E17-4B2D-975E-2F80F7CB45F8}" type="slidenum">
              <a:rPr lang="es-E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37</a:t>
            </a:fld>
            <a:endParaRPr lang="es-E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326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66360C-8B7F-4342-8125-4F11AD69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38</a:t>
            </a:fld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328259-7F7A-41BA-913C-78C232FC788F}"/>
              </a:ext>
            </a:extLst>
          </p:cNvPr>
          <p:cNvSpPr txBox="1"/>
          <p:nvPr/>
        </p:nvSpPr>
        <p:spPr>
          <a:xfrm>
            <a:off x="341516" y="114300"/>
            <a:ext cx="786111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 Correlative microscopies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AB9CC0-7D74-495C-8476-F05A94ACBA60}"/>
              </a:ext>
            </a:extLst>
          </p:cNvPr>
          <p:cNvSpPr txBox="1"/>
          <p:nvPr/>
        </p:nvSpPr>
        <p:spPr>
          <a:xfrm>
            <a:off x="522514" y="123444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_tradnl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es-ES_tradnl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obtain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complementary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es-ES_trad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endParaRPr lang="es-ES_tradnl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destructive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correlative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approaches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at similar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fiducialisation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in 2D and 3D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pipelines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in 2D and 3D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&lt;1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endParaRPr lang="es-ES" sz="16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770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DD3A27-E37F-498F-A62E-76C4B373A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39</a:t>
            </a:fld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CE1265-F80F-45DF-9ECC-40F70A6F118A}"/>
              </a:ext>
            </a:extLst>
          </p:cNvPr>
          <p:cNvSpPr txBox="1"/>
          <p:nvPr/>
        </p:nvSpPr>
        <p:spPr>
          <a:xfrm>
            <a:off x="2078831" y="207883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endParaRPr lang="es-ES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44E574-9DE2-4C86-A098-E849AFFA6EF3}"/>
              </a:ext>
            </a:extLst>
          </p:cNvPr>
          <p:cNvSpPr txBox="1"/>
          <p:nvPr/>
        </p:nvSpPr>
        <p:spPr>
          <a:xfrm>
            <a:off x="584635" y="3580208"/>
            <a:ext cx="7360584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es-ES_tradnl" b="1" dirty="0" err="1"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 err="1"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 err="1"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 err="1">
                <a:latin typeface="Arial" panose="020B0604020202020204" pitchFamily="34" charset="0"/>
                <a:cs typeface="Arial" panose="020B0604020202020204" pitchFamily="34" charset="0"/>
              </a:rPr>
              <a:t>correlative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 err="1">
                <a:latin typeface="Arial" panose="020B0604020202020204" pitchFamily="34" charset="0"/>
                <a:cs typeface="Arial" panose="020B0604020202020204" pitchFamily="34" charset="0"/>
              </a:rPr>
              <a:t>microscopy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_tradnl" b="1" dirty="0" err="1"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 err="1"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8FCA70-7B88-430C-ABFA-BDBD38E308BC}"/>
              </a:ext>
            </a:extLst>
          </p:cNvPr>
          <p:cNvSpPr txBox="1"/>
          <p:nvPr/>
        </p:nvSpPr>
        <p:spPr>
          <a:xfrm>
            <a:off x="334372" y="120254"/>
            <a:ext cx="786111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 Perspectives on imaging biological samples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36D01-B9AF-4561-BE60-90883850EF3D}"/>
              </a:ext>
            </a:extLst>
          </p:cNvPr>
          <p:cNvSpPr txBox="1"/>
          <p:nvPr/>
        </p:nvSpPr>
        <p:spPr>
          <a:xfrm>
            <a:off x="584635" y="1428750"/>
            <a:ext cx="7610847" cy="190023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Efforts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exploit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multimodal and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multiscale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correlative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approaches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b="1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grow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correlative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_trad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40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4</a:t>
            </a:fld>
            <a:endParaRPr lang="es-E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1400" y="133012"/>
            <a:ext cx="6647524" cy="378819"/>
          </a:xfrm>
        </p:spPr>
        <p:txBody>
          <a:bodyPr>
            <a:normAutofit/>
          </a:bodyPr>
          <a:lstStyle/>
          <a:p>
            <a:r>
              <a:rPr lang="en-US" dirty="0"/>
              <a:t>Biological imaging </a:t>
            </a:r>
            <a:r>
              <a:rPr lang="en-US"/>
              <a:t>techniques at ALBA today</a:t>
            </a:r>
            <a:endParaRPr lang="en-US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DB31E34-74E6-4191-ACC6-01FE746C502D}"/>
              </a:ext>
            </a:extLst>
          </p:cNvPr>
          <p:cNvGrpSpPr>
            <a:grpSpLocks noChangeAspect="1"/>
          </p:cNvGrpSpPr>
          <p:nvPr/>
        </p:nvGrpSpPr>
        <p:grpSpPr>
          <a:xfrm>
            <a:off x="2076368" y="1735343"/>
            <a:ext cx="5173102" cy="3134640"/>
            <a:chOff x="1427147" y="541241"/>
            <a:chExt cx="5798819" cy="3513793"/>
          </a:xfrm>
        </p:grpSpPr>
        <p:pic>
          <p:nvPicPr>
            <p:cNvPr id="82" name="Picture 2" descr="H:\Review_StructMolecBiology\ALBA_4_small.jpg">
              <a:extLst>
                <a:ext uri="{FF2B5EF4-FFF2-40B4-BE49-F238E27FC236}">
                  <a16:creationId xmlns:a16="http://schemas.microsoft.com/office/drawing/2014/main" id="{6A197C00-95E4-468D-8D07-B3D8C0349C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" t="17004" r="2547"/>
            <a:stretch/>
          </p:blipFill>
          <p:spPr bwMode="auto">
            <a:xfrm>
              <a:off x="1427147" y="541241"/>
              <a:ext cx="5657931" cy="3513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Rectangle 2">
              <a:extLst>
                <a:ext uri="{FF2B5EF4-FFF2-40B4-BE49-F238E27FC236}">
                  <a16:creationId xmlns:a16="http://schemas.microsoft.com/office/drawing/2014/main" id="{059BB6AD-A1CD-4E12-8831-5D56B8FF4B30}"/>
                </a:ext>
              </a:extLst>
            </p:cNvPr>
            <p:cNvSpPr/>
            <p:nvPr/>
          </p:nvSpPr>
          <p:spPr>
            <a:xfrm rot="3784975">
              <a:off x="6516696" y="1391215"/>
              <a:ext cx="931626" cy="486914"/>
            </a:xfrm>
            <a:custGeom>
              <a:avLst/>
              <a:gdLst>
                <a:gd name="connsiteX0" fmla="*/ 0 w 922020"/>
                <a:gd name="connsiteY0" fmla="*/ 0 h 330104"/>
                <a:gd name="connsiteX1" fmla="*/ 922020 w 922020"/>
                <a:gd name="connsiteY1" fmla="*/ 0 h 330104"/>
                <a:gd name="connsiteX2" fmla="*/ 922020 w 922020"/>
                <a:gd name="connsiteY2" fmla="*/ 330104 h 330104"/>
                <a:gd name="connsiteX3" fmla="*/ 0 w 922020"/>
                <a:gd name="connsiteY3" fmla="*/ 330104 h 330104"/>
                <a:gd name="connsiteX4" fmla="*/ 0 w 922020"/>
                <a:gd name="connsiteY4" fmla="*/ 0 h 330104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28162 w 928162"/>
                <a:gd name="connsiteY2" fmla="*/ 330104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28162 w 928162"/>
                <a:gd name="connsiteY2" fmla="*/ 330104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09434 w 928162"/>
                <a:gd name="connsiteY2" fmla="*/ 374007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09434 w 928162"/>
                <a:gd name="connsiteY2" fmla="*/ 374007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09434 w 928162"/>
                <a:gd name="connsiteY2" fmla="*/ 374007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37 w 1007424"/>
                <a:gd name="connsiteY0" fmla="*/ 27874 h 405322"/>
                <a:gd name="connsiteX1" fmla="*/ 1007424 w 1007424"/>
                <a:gd name="connsiteY1" fmla="*/ 0 h 405322"/>
                <a:gd name="connsiteX2" fmla="*/ 988696 w 1007424"/>
                <a:gd name="connsiteY2" fmla="*/ 374007 h 405322"/>
                <a:gd name="connsiteX3" fmla="*/ 79262 w 1007424"/>
                <a:gd name="connsiteY3" fmla="*/ 405322 h 405322"/>
                <a:gd name="connsiteX4" fmla="*/ 37 w 1007424"/>
                <a:gd name="connsiteY4" fmla="*/ 27874 h 405322"/>
                <a:gd name="connsiteX0" fmla="*/ 0 w 1007387"/>
                <a:gd name="connsiteY0" fmla="*/ 27874 h 405322"/>
                <a:gd name="connsiteX1" fmla="*/ 1007387 w 1007387"/>
                <a:gd name="connsiteY1" fmla="*/ 0 h 405322"/>
                <a:gd name="connsiteX2" fmla="*/ 988659 w 1007387"/>
                <a:gd name="connsiteY2" fmla="*/ 374007 h 405322"/>
                <a:gd name="connsiteX3" fmla="*/ 79225 w 1007387"/>
                <a:gd name="connsiteY3" fmla="*/ 405322 h 405322"/>
                <a:gd name="connsiteX4" fmla="*/ 0 w 1007387"/>
                <a:gd name="connsiteY4" fmla="*/ 27874 h 405322"/>
                <a:gd name="connsiteX0" fmla="*/ 0 w 1007387"/>
                <a:gd name="connsiteY0" fmla="*/ 27874 h 405322"/>
                <a:gd name="connsiteX1" fmla="*/ 1007387 w 1007387"/>
                <a:gd name="connsiteY1" fmla="*/ 0 h 405322"/>
                <a:gd name="connsiteX2" fmla="*/ 988659 w 1007387"/>
                <a:gd name="connsiteY2" fmla="*/ 374007 h 405322"/>
                <a:gd name="connsiteX3" fmla="*/ 79225 w 1007387"/>
                <a:gd name="connsiteY3" fmla="*/ 405322 h 405322"/>
                <a:gd name="connsiteX4" fmla="*/ 0 w 1007387"/>
                <a:gd name="connsiteY4" fmla="*/ 27874 h 405322"/>
                <a:gd name="connsiteX0" fmla="*/ 0 w 1051289"/>
                <a:gd name="connsiteY0" fmla="*/ 9146 h 386594"/>
                <a:gd name="connsiteX1" fmla="*/ 1051289 w 1051289"/>
                <a:gd name="connsiteY1" fmla="*/ 0 h 386594"/>
                <a:gd name="connsiteX2" fmla="*/ 988659 w 1051289"/>
                <a:gd name="connsiteY2" fmla="*/ 355279 h 386594"/>
                <a:gd name="connsiteX3" fmla="*/ 79225 w 1051289"/>
                <a:gd name="connsiteY3" fmla="*/ 386594 h 386594"/>
                <a:gd name="connsiteX4" fmla="*/ 0 w 1051289"/>
                <a:gd name="connsiteY4" fmla="*/ 9146 h 386594"/>
                <a:gd name="connsiteX0" fmla="*/ 0 w 1051289"/>
                <a:gd name="connsiteY0" fmla="*/ 19160 h 396608"/>
                <a:gd name="connsiteX1" fmla="*/ 1051289 w 1051289"/>
                <a:gd name="connsiteY1" fmla="*/ 10014 h 396608"/>
                <a:gd name="connsiteX2" fmla="*/ 988659 w 1051289"/>
                <a:gd name="connsiteY2" fmla="*/ 365293 h 396608"/>
                <a:gd name="connsiteX3" fmla="*/ 79225 w 1051289"/>
                <a:gd name="connsiteY3" fmla="*/ 396608 h 396608"/>
                <a:gd name="connsiteX4" fmla="*/ 0 w 1051289"/>
                <a:gd name="connsiteY4" fmla="*/ 19160 h 396608"/>
                <a:gd name="connsiteX0" fmla="*/ 0 w 1051289"/>
                <a:gd name="connsiteY0" fmla="*/ 29577 h 407025"/>
                <a:gd name="connsiteX1" fmla="*/ 1051289 w 1051289"/>
                <a:gd name="connsiteY1" fmla="*/ 20431 h 407025"/>
                <a:gd name="connsiteX2" fmla="*/ 988659 w 1051289"/>
                <a:gd name="connsiteY2" fmla="*/ 375710 h 407025"/>
                <a:gd name="connsiteX3" fmla="*/ 79225 w 1051289"/>
                <a:gd name="connsiteY3" fmla="*/ 407025 h 407025"/>
                <a:gd name="connsiteX4" fmla="*/ 0 w 1051289"/>
                <a:gd name="connsiteY4" fmla="*/ 29577 h 407025"/>
                <a:gd name="connsiteX0" fmla="*/ 0 w 1051289"/>
                <a:gd name="connsiteY0" fmla="*/ 48969 h 426417"/>
                <a:gd name="connsiteX1" fmla="*/ 1051289 w 1051289"/>
                <a:gd name="connsiteY1" fmla="*/ 39823 h 426417"/>
                <a:gd name="connsiteX2" fmla="*/ 988659 w 1051289"/>
                <a:gd name="connsiteY2" fmla="*/ 395102 h 426417"/>
                <a:gd name="connsiteX3" fmla="*/ 79225 w 1051289"/>
                <a:gd name="connsiteY3" fmla="*/ 426417 h 426417"/>
                <a:gd name="connsiteX4" fmla="*/ 0 w 1051289"/>
                <a:gd name="connsiteY4" fmla="*/ 48969 h 426417"/>
                <a:gd name="connsiteX0" fmla="*/ 0 w 1051289"/>
                <a:gd name="connsiteY0" fmla="*/ 62549 h 439997"/>
                <a:gd name="connsiteX1" fmla="*/ 1051289 w 1051289"/>
                <a:gd name="connsiteY1" fmla="*/ 53403 h 439997"/>
                <a:gd name="connsiteX2" fmla="*/ 988659 w 1051289"/>
                <a:gd name="connsiteY2" fmla="*/ 408682 h 439997"/>
                <a:gd name="connsiteX3" fmla="*/ 79225 w 1051289"/>
                <a:gd name="connsiteY3" fmla="*/ 439997 h 439997"/>
                <a:gd name="connsiteX4" fmla="*/ 0 w 1051289"/>
                <a:gd name="connsiteY4" fmla="*/ 62549 h 439997"/>
                <a:gd name="connsiteX0" fmla="*/ 0 w 1051289"/>
                <a:gd name="connsiteY0" fmla="*/ 62549 h 439997"/>
                <a:gd name="connsiteX1" fmla="*/ 1051289 w 1051289"/>
                <a:gd name="connsiteY1" fmla="*/ 53403 h 439997"/>
                <a:gd name="connsiteX2" fmla="*/ 988659 w 1051289"/>
                <a:gd name="connsiteY2" fmla="*/ 408682 h 439997"/>
                <a:gd name="connsiteX3" fmla="*/ 79225 w 1051289"/>
                <a:gd name="connsiteY3" fmla="*/ 439997 h 439997"/>
                <a:gd name="connsiteX4" fmla="*/ 0 w 1051289"/>
                <a:gd name="connsiteY4" fmla="*/ 62549 h 439997"/>
                <a:gd name="connsiteX0" fmla="*/ 0 w 1051289"/>
                <a:gd name="connsiteY0" fmla="*/ 59753 h 437201"/>
                <a:gd name="connsiteX1" fmla="*/ 1051289 w 1051289"/>
                <a:gd name="connsiteY1" fmla="*/ 50607 h 437201"/>
                <a:gd name="connsiteX2" fmla="*/ 988659 w 1051289"/>
                <a:gd name="connsiteY2" fmla="*/ 405886 h 437201"/>
                <a:gd name="connsiteX3" fmla="*/ 79225 w 1051289"/>
                <a:gd name="connsiteY3" fmla="*/ 437201 h 437201"/>
                <a:gd name="connsiteX4" fmla="*/ 0 w 1051289"/>
                <a:gd name="connsiteY4" fmla="*/ 59753 h 437201"/>
                <a:gd name="connsiteX0" fmla="*/ 0 w 1051289"/>
                <a:gd name="connsiteY0" fmla="*/ 59753 h 468285"/>
                <a:gd name="connsiteX1" fmla="*/ 1051289 w 1051289"/>
                <a:gd name="connsiteY1" fmla="*/ 50607 h 468285"/>
                <a:gd name="connsiteX2" fmla="*/ 988659 w 1051289"/>
                <a:gd name="connsiteY2" fmla="*/ 405886 h 468285"/>
                <a:gd name="connsiteX3" fmla="*/ 77205 w 1051289"/>
                <a:gd name="connsiteY3" fmla="*/ 468285 h 468285"/>
                <a:gd name="connsiteX4" fmla="*/ 0 w 1051289"/>
                <a:gd name="connsiteY4" fmla="*/ 59753 h 468285"/>
                <a:gd name="connsiteX0" fmla="*/ 58403 w 977838"/>
                <a:gd name="connsiteY0" fmla="*/ 48686 h 482016"/>
                <a:gd name="connsiteX1" fmla="*/ 977838 w 977838"/>
                <a:gd name="connsiteY1" fmla="*/ 64338 h 482016"/>
                <a:gd name="connsiteX2" fmla="*/ 915208 w 977838"/>
                <a:gd name="connsiteY2" fmla="*/ 419617 h 482016"/>
                <a:gd name="connsiteX3" fmla="*/ 3754 w 977838"/>
                <a:gd name="connsiteY3" fmla="*/ 482016 h 482016"/>
                <a:gd name="connsiteX4" fmla="*/ 58403 w 977838"/>
                <a:gd name="connsiteY4" fmla="*/ 48686 h 482016"/>
                <a:gd name="connsiteX0" fmla="*/ 59506 w 978941"/>
                <a:gd name="connsiteY0" fmla="*/ 48686 h 482016"/>
                <a:gd name="connsiteX1" fmla="*/ 978941 w 978941"/>
                <a:gd name="connsiteY1" fmla="*/ 64338 h 482016"/>
                <a:gd name="connsiteX2" fmla="*/ 916311 w 978941"/>
                <a:gd name="connsiteY2" fmla="*/ 419617 h 482016"/>
                <a:gd name="connsiteX3" fmla="*/ 4857 w 978941"/>
                <a:gd name="connsiteY3" fmla="*/ 482016 h 482016"/>
                <a:gd name="connsiteX4" fmla="*/ 59506 w 978941"/>
                <a:gd name="connsiteY4" fmla="*/ 48686 h 482016"/>
                <a:gd name="connsiteX0" fmla="*/ 59506 w 978941"/>
                <a:gd name="connsiteY0" fmla="*/ 48686 h 482016"/>
                <a:gd name="connsiteX1" fmla="*/ 978941 w 978941"/>
                <a:gd name="connsiteY1" fmla="*/ 64338 h 482016"/>
                <a:gd name="connsiteX2" fmla="*/ 834170 w 978941"/>
                <a:gd name="connsiteY2" fmla="*/ 391674 h 482016"/>
                <a:gd name="connsiteX3" fmla="*/ 4857 w 978941"/>
                <a:gd name="connsiteY3" fmla="*/ 482016 h 482016"/>
                <a:gd name="connsiteX4" fmla="*/ 59506 w 978941"/>
                <a:gd name="connsiteY4" fmla="*/ 48686 h 482016"/>
                <a:gd name="connsiteX0" fmla="*/ 59506 w 991958"/>
                <a:gd name="connsiteY0" fmla="*/ 65019 h 498349"/>
                <a:gd name="connsiteX1" fmla="*/ 991958 w 991958"/>
                <a:gd name="connsiteY1" fmla="*/ 45996 h 498349"/>
                <a:gd name="connsiteX2" fmla="*/ 834170 w 991958"/>
                <a:gd name="connsiteY2" fmla="*/ 408007 h 498349"/>
                <a:gd name="connsiteX3" fmla="*/ 4857 w 991958"/>
                <a:gd name="connsiteY3" fmla="*/ 498349 h 498349"/>
                <a:gd name="connsiteX4" fmla="*/ 59506 w 991958"/>
                <a:gd name="connsiteY4" fmla="*/ 65019 h 498349"/>
                <a:gd name="connsiteX0" fmla="*/ 60438 w 992890"/>
                <a:gd name="connsiteY0" fmla="*/ 65019 h 498349"/>
                <a:gd name="connsiteX1" fmla="*/ 992890 w 992890"/>
                <a:gd name="connsiteY1" fmla="*/ 45996 h 498349"/>
                <a:gd name="connsiteX2" fmla="*/ 835102 w 992890"/>
                <a:gd name="connsiteY2" fmla="*/ 408007 h 498349"/>
                <a:gd name="connsiteX3" fmla="*/ 5789 w 992890"/>
                <a:gd name="connsiteY3" fmla="*/ 498349 h 498349"/>
                <a:gd name="connsiteX4" fmla="*/ 60438 w 992890"/>
                <a:gd name="connsiteY4" fmla="*/ 65019 h 498349"/>
                <a:gd name="connsiteX0" fmla="*/ 54649 w 987101"/>
                <a:gd name="connsiteY0" fmla="*/ 65019 h 498349"/>
                <a:gd name="connsiteX1" fmla="*/ 987101 w 987101"/>
                <a:gd name="connsiteY1" fmla="*/ 45996 h 498349"/>
                <a:gd name="connsiteX2" fmla="*/ 829313 w 987101"/>
                <a:gd name="connsiteY2" fmla="*/ 408007 h 498349"/>
                <a:gd name="connsiteX3" fmla="*/ 0 w 987101"/>
                <a:gd name="connsiteY3" fmla="*/ 498349 h 498349"/>
                <a:gd name="connsiteX4" fmla="*/ 54649 w 987101"/>
                <a:gd name="connsiteY4" fmla="*/ 65019 h 498349"/>
                <a:gd name="connsiteX0" fmla="*/ 54649 w 987101"/>
                <a:gd name="connsiteY0" fmla="*/ 65019 h 498349"/>
                <a:gd name="connsiteX1" fmla="*/ 987101 w 987101"/>
                <a:gd name="connsiteY1" fmla="*/ 45996 h 498349"/>
                <a:gd name="connsiteX2" fmla="*/ 829313 w 987101"/>
                <a:gd name="connsiteY2" fmla="*/ 408007 h 498349"/>
                <a:gd name="connsiteX3" fmla="*/ 0 w 987101"/>
                <a:gd name="connsiteY3" fmla="*/ 498349 h 498349"/>
                <a:gd name="connsiteX4" fmla="*/ 54649 w 987101"/>
                <a:gd name="connsiteY4" fmla="*/ 65019 h 498349"/>
                <a:gd name="connsiteX0" fmla="*/ 71087 w 987101"/>
                <a:gd name="connsiteY0" fmla="*/ 67154 h 496725"/>
                <a:gd name="connsiteX1" fmla="*/ 987101 w 987101"/>
                <a:gd name="connsiteY1" fmla="*/ 44372 h 496725"/>
                <a:gd name="connsiteX2" fmla="*/ 829313 w 987101"/>
                <a:gd name="connsiteY2" fmla="*/ 406383 h 496725"/>
                <a:gd name="connsiteX3" fmla="*/ 0 w 987101"/>
                <a:gd name="connsiteY3" fmla="*/ 496725 h 496725"/>
                <a:gd name="connsiteX4" fmla="*/ 71087 w 987101"/>
                <a:gd name="connsiteY4" fmla="*/ 67154 h 496725"/>
                <a:gd name="connsiteX0" fmla="*/ 71087 w 987101"/>
                <a:gd name="connsiteY0" fmla="*/ 67154 h 496725"/>
                <a:gd name="connsiteX1" fmla="*/ 987101 w 987101"/>
                <a:gd name="connsiteY1" fmla="*/ 44372 h 496725"/>
                <a:gd name="connsiteX2" fmla="*/ 829313 w 987101"/>
                <a:gd name="connsiteY2" fmla="*/ 406383 h 496725"/>
                <a:gd name="connsiteX3" fmla="*/ 0 w 987101"/>
                <a:gd name="connsiteY3" fmla="*/ 496725 h 496725"/>
                <a:gd name="connsiteX4" fmla="*/ 71087 w 987101"/>
                <a:gd name="connsiteY4" fmla="*/ 67154 h 496725"/>
                <a:gd name="connsiteX0" fmla="*/ 71087 w 987101"/>
                <a:gd name="connsiteY0" fmla="*/ 63625 h 493196"/>
                <a:gd name="connsiteX1" fmla="*/ 987101 w 987101"/>
                <a:gd name="connsiteY1" fmla="*/ 40843 h 493196"/>
                <a:gd name="connsiteX2" fmla="*/ 829313 w 987101"/>
                <a:gd name="connsiteY2" fmla="*/ 402854 h 493196"/>
                <a:gd name="connsiteX3" fmla="*/ 0 w 987101"/>
                <a:gd name="connsiteY3" fmla="*/ 493196 h 493196"/>
                <a:gd name="connsiteX4" fmla="*/ 71087 w 987101"/>
                <a:gd name="connsiteY4" fmla="*/ 63625 h 493196"/>
                <a:gd name="connsiteX0" fmla="*/ 71087 w 987101"/>
                <a:gd name="connsiteY0" fmla="*/ 65661 h 495232"/>
                <a:gd name="connsiteX1" fmla="*/ 987101 w 987101"/>
                <a:gd name="connsiteY1" fmla="*/ 42879 h 495232"/>
                <a:gd name="connsiteX2" fmla="*/ 829313 w 987101"/>
                <a:gd name="connsiteY2" fmla="*/ 404890 h 495232"/>
                <a:gd name="connsiteX3" fmla="*/ 0 w 987101"/>
                <a:gd name="connsiteY3" fmla="*/ 495232 h 495232"/>
                <a:gd name="connsiteX4" fmla="*/ 71087 w 987101"/>
                <a:gd name="connsiteY4" fmla="*/ 65661 h 495232"/>
                <a:gd name="connsiteX0" fmla="*/ 71087 w 1000118"/>
                <a:gd name="connsiteY0" fmla="*/ 89669 h 519240"/>
                <a:gd name="connsiteX1" fmla="*/ 1000118 w 1000118"/>
                <a:gd name="connsiteY1" fmla="*/ 32213 h 519240"/>
                <a:gd name="connsiteX2" fmla="*/ 829313 w 1000118"/>
                <a:gd name="connsiteY2" fmla="*/ 428898 h 519240"/>
                <a:gd name="connsiteX3" fmla="*/ 0 w 1000118"/>
                <a:gd name="connsiteY3" fmla="*/ 519240 h 519240"/>
                <a:gd name="connsiteX4" fmla="*/ 71087 w 1000118"/>
                <a:gd name="connsiteY4" fmla="*/ 89669 h 519240"/>
                <a:gd name="connsiteX0" fmla="*/ 74622 w 1000118"/>
                <a:gd name="connsiteY0" fmla="*/ 105478 h 514907"/>
                <a:gd name="connsiteX1" fmla="*/ 1000118 w 1000118"/>
                <a:gd name="connsiteY1" fmla="*/ 27880 h 514907"/>
                <a:gd name="connsiteX2" fmla="*/ 829313 w 1000118"/>
                <a:gd name="connsiteY2" fmla="*/ 424565 h 514907"/>
                <a:gd name="connsiteX3" fmla="*/ 0 w 1000118"/>
                <a:gd name="connsiteY3" fmla="*/ 514907 h 514907"/>
                <a:gd name="connsiteX4" fmla="*/ 74622 w 1000118"/>
                <a:gd name="connsiteY4" fmla="*/ 105478 h 514907"/>
                <a:gd name="connsiteX0" fmla="*/ 74622 w 1000118"/>
                <a:gd name="connsiteY0" fmla="*/ 112271 h 521700"/>
                <a:gd name="connsiteX1" fmla="*/ 1000118 w 1000118"/>
                <a:gd name="connsiteY1" fmla="*/ 34673 h 521700"/>
                <a:gd name="connsiteX2" fmla="*/ 829313 w 1000118"/>
                <a:gd name="connsiteY2" fmla="*/ 431358 h 521700"/>
                <a:gd name="connsiteX3" fmla="*/ 0 w 1000118"/>
                <a:gd name="connsiteY3" fmla="*/ 521700 h 521700"/>
                <a:gd name="connsiteX4" fmla="*/ 74622 w 1000118"/>
                <a:gd name="connsiteY4" fmla="*/ 112271 h 521700"/>
                <a:gd name="connsiteX0" fmla="*/ 58183 w 1000118"/>
                <a:gd name="connsiteY0" fmla="*/ 109522 h 522710"/>
                <a:gd name="connsiteX1" fmla="*/ 1000118 w 1000118"/>
                <a:gd name="connsiteY1" fmla="*/ 35683 h 522710"/>
                <a:gd name="connsiteX2" fmla="*/ 829313 w 1000118"/>
                <a:gd name="connsiteY2" fmla="*/ 432368 h 522710"/>
                <a:gd name="connsiteX3" fmla="*/ 0 w 1000118"/>
                <a:gd name="connsiteY3" fmla="*/ 522710 h 522710"/>
                <a:gd name="connsiteX4" fmla="*/ 58183 w 1000118"/>
                <a:gd name="connsiteY4" fmla="*/ 109522 h 522710"/>
                <a:gd name="connsiteX0" fmla="*/ 58183 w 1000118"/>
                <a:gd name="connsiteY0" fmla="*/ 109522 h 522710"/>
                <a:gd name="connsiteX1" fmla="*/ 1000118 w 1000118"/>
                <a:gd name="connsiteY1" fmla="*/ 35683 h 522710"/>
                <a:gd name="connsiteX2" fmla="*/ 829313 w 1000118"/>
                <a:gd name="connsiteY2" fmla="*/ 432368 h 522710"/>
                <a:gd name="connsiteX3" fmla="*/ 0 w 1000118"/>
                <a:gd name="connsiteY3" fmla="*/ 522710 h 522710"/>
                <a:gd name="connsiteX4" fmla="*/ 58183 w 1000118"/>
                <a:gd name="connsiteY4" fmla="*/ 109522 h 52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118" h="522710">
                  <a:moveTo>
                    <a:pt x="58183" y="109522"/>
                  </a:moveTo>
                  <a:cubicBezTo>
                    <a:pt x="407411" y="4590"/>
                    <a:pt x="614650" y="-35128"/>
                    <a:pt x="1000118" y="35683"/>
                  </a:cubicBezTo>
                  <a:lnTo>
                    <a:pt x="829313" y="432368"/>
                  </a:lnTo>
                  <a:cubicBezTo>
                    <a:pt x="541659" y="386578"/>
                    <a:pt x="382749" y="414236"/>
                    <a:pt x="0" y="522710"/>
                  </a:cubicBezTo>
                  <a:cubicBezTo>
                    <a:pt x="17181" y="380981"/>
                    <a:pt x="28517" y="296878"/>
                    <a:pt x="58183" y="109522"/>
                  </a:cubicBezTo>
                  <a:close/>
                </a:path>
              </a:pathLst>
            </a:custGeom>
            <a:solidFill>
              <a:srgbClr val="88A0B8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2">
              <a:extLst>
                <a:ext uri="{FF2B5EF4-FFF2-40B4-BE49-F238E27FC236}">
                  <a16:creationId xmlns:a16="http://schemas.microsoft.com/office/drawing/2014/main" id="{D43EB4DC-341D-4A61-BBDE-ABF7ACCF00D4}"/>
                </a:ext>
              </a:extLst>
            </p:cNvPr>
            <p:cNvSpPr/>
            <p:nvPr/>
          </p:nvSpPr>
          <p:spPr>
            <a:xfrm rot="1975311">
              <a:off x="5855740" y="767071"/>
              <a:ext cx="925213" cy="406043"/>
            </a:xfrm>
            <a:custGeom>
              <a:avLst/>
              <a:gdLst>
                <a:gd name="connsiteX0" fmla="*/ 0 w 922020"/>
                <a:gd name="connsiteY0" fmla="*/ 0 h 330104"/>
                <a:gd name="connsiteX1" fmla="*/ 922020 w 922020"/>
                <a:gd name="connsiteY1" fmla="*/ 0 h 330104"/>
                <a:gd name="connsiteX2" fmla="*/ 922020 w 922020"/>
                <a:gd name="connsiteY2" fmla="*/ 330104 h 330104"/>
                <a:gd name="connsiteX3" fmla="*/ 0 w 922020"/>
                <a:gd name="connsiteY3" fmla="*/ 330104 h 330104"/>
                <a:gd name="connsiteX4" fmla="*/ 0 w 922020"/>
                <a:gd name="connsiteY4" fmla="*/ 0 h 330104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28162 w 928162"/>
                <a:gd name="connsiteY2" fmla="*/ 330104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28162 w 928162"/>
                <a:gd name="connsiteY2" fmla="*/ 330104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09434 w 928162"/>
                <a:gd name="connsiteY2" fmla="*/ 374007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09434 w 928162"/>
                <a:gd name="connsiteY2" fmla="*/ 374007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6142 w 928162"/>
                <a:gd name="connsiteY0" fmla="*/ 0 h 405322"/>
                <a:gd name="connsiteX1" fmla="*/ 928162 w 928162"/>
                <a:gd name="connsiteY1" fmla="*/ 0 h 405322"/>
                <a:gd name="connsiteX2" fmla="*/ 909434 w 928162"/>
                <a:gd name="connsiteY2" fmla="*/ 374007 h 405322"/>
                <a:gd name="connsiteX3" fmla="*/ 0 w 928162"/>
                <a:gd name="connsiteY3" fmla="*/ 405322 h 405322"/>
                <a:gd name="connsiteX4" fmla="*/ 6142 w 928162"/>
                <a:gd name="connsiteY4" fmla="*/ 0 h 405322"/>
                <a:gd name="connsiteX0" fmla="*/ 37 w 1007424"/>
                <a:gd name="connsiteY0" fmla="*/ 27874 h 405322"/>
                <a:gd name="connsiteX1" fmla="*/ 1007424 w 1007424"/>
                <a:gd name="connsiteY1" fmla="*/ 0 h 405322"/>
                <a:gd name="connsiteX2" fmla="*/ 988696 w 1007424"/>
                <a:gd name="connsiteY2" fmla="*/ 374007 h 405322"/>
                <a:gd name="connsiteX3" fmla="*/ 79262 w 1007424"/>
                <a:gd name="connsiteY3" fmla="*/ 405322 h 405322"/>
                <a:gd name="connsiteX4" fmla="*/ 37 w 1007424"/>
                <a:gd name="connsiteY4" fmla="*/ 27874 h 405322"/>
                <a:gd name="connsiteX0" fmla="*/ 0 w 1007387"/>
                <a:gd name="connsiteY0" fmla="*/ 27874 h 405322"/>
                <a:gd name="connsiteX1" fmla="*/ 1007387 w 1007387"/>
                <a:gd name="connsiteY1" fmla="*/ 0 h 405322"/>
                <a:gd name="connsiteX2" fmla="*/ 988659 w 1007387"/>
                <a:gd name="connsiteY2" fmla="*/ 374007 h 405322"/>
                <a:gd name="connsiteX3" fmla="*/ 79225 w 1007387"/>
                <a:gd name="connsiteY3" fmla="*/ 405322 h 405322"/>
                <a:gd name="connsiteX4" fmla="*/ 0 w 1007387"/>
                <a:gd name="connsiteY4" fmla="*/ 27874 h 405322"/>
                <a:gd name="connsiteX0" fmla="*/ 0 w 1007387"/>
                <a:gd name="connsiteY0" fmla="*/ 27874 h 405322"/>
                <a:gd name="connsiteX1" fmla="*/ 1007387 w 1007387"/>
                <a:gd name="connsiteY1" fmla="*/ 0 h 405322"/>
                <a:gd name="connsiteX2" fmla="*/ 988659 w 1007387"/>
                <a:gd name="connsiteY2" fmla="*/ 374007 h 405322"/>
                <a:gd name="connsiteX3" fmla="*/ 79225 w 1007387"/>
                <a:gd name="connsiteY3" fmla="*/ 405322 h 405322"/>
                <a:gd name="connsiteX4" fmla="*/ 0 w 1007387"/>
                <a:gd name="connsiteY4" fmla="*/ 27874 h 405322"/>
                <a:gd name="connsiteX0" fmla="*/ 0 w 1051289"/>
                <a:gd name="connsiteY0" fmla="*/ 9146 h 386594"/>
                <a:gd name="connsiteX1" fmla="*/ 1051289 w 1051289"/>
                <a:gd name="connsiteY1" fmla="*/ 0 h 386594"/>
                <a:gd name="connsiteX2" fmla="*/ 988659 w 1051289"/>
                <a:gd name="connsiteY2" fmla="*/ 355279 h 386594"/>
                <a:gd name="connsiteX3" fmla="*/ 79225 w 1051289"/>
                <a:gd name="connsiteY3" fmla="*/ 386594 h 386594"/>
                <a:gd name="connsiteX4" fmla="*/ 0 w 1051289"/>
                <a:gd name="connsiteY4" fmla="*/ 9146 h 386594"/>
                <a:gd name="connsiteX0" fmla="*/ 0 w 1051289"/>
                <a:gd name="connsiteY0" fmla="*/ 19160 h 396608"/>
                <a:gd name="connsiteX1" fmla="*/ 1051289 w 1051289"/>
                <a:gd name="connsiteY1" fmla="*/ 10014 h 396608"/>
                <a:gd name="connsiteX2" fmla="*/ 988659 w 1051289"/>
                <a:gd name="connsiteY2" fmla="*/ 365293 h 396608"/>
                <a:gd name="connsiteX3" fmla="*/ 79225 w 1051289"/>
                <a:gd name="connsiteY3" fmla="*/ 396608 h 396608"/>
                <a:gd name="connsiteX4" fmla="*/ 0 w 1051289"/>
                <a:gd name="connsiteY4" fmla="*/ 19160 h 396608"/>
                <a:gd name="connsiteX0" fmla="*/ 0 w 1051289"/>
                <a:gd name="connsiteY0" fmla="*/ 29577 h 407025"/>
                <a:gd name="connsiteX1" fmla="*/ 1051289 w 1051289"/>
                <a:gd name="connsiteY1" fmla="*/ 20431 h 407025"/>
                <a:gd name="connsiteX2" fmla="*/ 988659 w 1051289"/>
                <a:gd name="connsiteY2" fmla="*/ 375710 h 407025"/>
                <a:gd name="connsiteX3" fmla="*/ 79225 w 1051289"/>
                <a:gd name="connsiteY3" fmla="*/ 407025 h 407025"/>
                <a:gd name="connsiteX4" fmla="*/ 0 w 1051289"/>
                <a:gd name="connsiteY4" fmla="*/ 29577 h 407025"/>
                <a:gd name="connsiteX0" fmla="*/ 0 w 1051289"/>
                <a:gd name="connsiteY0" fmla="*/ 48969 h 426417"/>
                <a:gd name="connsiteX1" fmla="*/ 1051289 w 1051289"/>
                <a:gd name="connsiteY1" fmla="*/ 39823 h 426417"/>
                <a:gd name="connsiteX2" fmla="*/ 988659 w 1051289"/>
                <a:gd name="connsiteY2" fmla="*/ 395102 h 426417"/>
                <a:gd name="connsiteX3" fmla="*/ 79225 w 1051289"/>
                <a:gd name="connsiteY3" fmla="*/ 426417 h 426417"/>
                <a:gd name="connsiteX4" fmla="*/ 0 w 1051289"/>
                <a:gd name="connsiteY4" fmla="*/ 48969 h 426417"/>
                <a:gd name="connsiteX0" fmla="*/ 0 w 1051289"/>
                <a:gd name="connsiteY0" fmla="*/ 62549 h 439997"/>
                <a:gd name="connsiteX1" fmla="*/ 1051289 w 1051289"/>
                <a:gd name="connsiteY1" fmla="*/ 53403 h 439997"/>
                <a:gd name="connsiteX2" fmla="*/ 988659 w 1051289"/>
                <a:gd name="connsiteY2" fmla="*/ 408682 h 439997"/>
                <a:gd name="connsiteX3" fmla="*/ 79225 w 1051289"/>
                <a:gd name="connsiteY3" fmla="*/ 439997 h 439997"/>
                <a:gd name="connsiteX4" fmla="*/ 0 w 1051289"/>
                <a:gd name="connsiteY4" fmla="*/ 62549 h 439997"/>
                <a:gd name="connsiteX0" fmla="*/ 0 w 1051289"/>
                <a:gd name="connsiteY0" fmla="*/ 62549 h 439997"/>
                <a:gd name="connsiteX1" fmla="*/ 1051289 w 1051289"/>
                <a:gd name="connsiteY1" fmla="*/ 53403 h 439997"/>
                <a:gd name="connsiteX2" fmla="*/ 988659 w 1051289"/>
                <a:gd name="connsiteY2" fmla="*/ 408682 h 439997"/>
                <a:gd name="connsiteX3" fmla="*/ 79225 w 1051289"/>
                <a:gd name="connsiteY3" fmla="*/ 439997 h 439997"/>
                <a:gd name="connsiteX4" fmla="*/ 0 w 1051289"/>
                <a:gd name="connsiteY4" fmla="*/ 62549 h 439997"/>
                <a:gd name="connsiteX0" fmla="*/ 0 w 1051289"/>
                <a:gd name="connsiteY0" fmla="*/ 59753 h 437201"/>
                <a:gd name="connsiteX1" fmla="*/ 1051289 w 1051289"/>
                <a:gd name="connsiteY1" fmla="*/ 50607 h 437201"/>
                <a:gd name="connsiteX2" fmla="*/ 988659 w 1051289"/>
                <a:gd name="connsiteY2" fmla="*/ 405886 h 437201"/>
                <a:gd name="connsiteX3" fmla="*/ 79225 w 1051289"/>
                <a:gd name="connsiteY3" fmla="*/ 437201 h 437201"/>
                <a:gd name="connsiteX4" fmla="*/ 0 w 1051289"/>
                <a:gd name="connsiteY4" fmla="*/ 59753 h 437201"/>
                <a:gd name="connsiteX0" fmla="*/ 0 w 1051289"/>
                <a:gd name="connsiteY0" fmla="*/ 59753 h 437201"/>
                <a:gd name="connsiteX1" fmla="*/ 1051289 w 1051289"/>
                <a:gd name="connsiteY1" fmla="*/ 50607 h 437201"/>
                <a:gd name="connsiteX2" fmla="*/ 988659 w 1051289"/>
                <a:gd name="connsiteY2" fmla="*/ 405886 h 437201"/>
                <a:gd name="connsiteX3" fmla="*/ 79225 w 1051289"/>
                <a:gd name="connsiteY3" fmla="*/ 437201 h 437201"/>
                <a:gd name="connsiteX4" fmla="*/ 0 w 1051289"/>
                <a:gd name="connsiteY4" fmla="*/ 59753 h 437201"/>
                <a:gd name="connsiteX0" fmla="*/ 0 w 1051289"/>
                <a:gd name="connsiteY0" fmla="*/ 52938 h 430386"/>
                <a:gd name="connsiteX1" fmla="*/ 1051289 w 1051289"/>
                <a:gd name="connsiteY1" fmla="*/ 43792 h 430386"/>
                <a:gd name="connsiteX2" fmla="*/ 988659 w 1051289"/>
                <a:gd name="connsiteY2" fmla="*/ 399071 h 430386"/>
                <a:gd name="connsiteX3" fmla="*/ 79225 w 1051289"/>
                <a:gd name="connsiteY3" fmla="*/ 430386 h 430386"/>
                <a:gd name="connsiteX4" fmla="*/ 0 w 1051289"/>
                <a:gd name="connsiteY4" fmla="*/ 52938 h 430386"/>
                <a:gd name="connsiteX0" fmla="*/ 0 w 1051289"/>
                <a:gd name="connsiteY0" fmla="*/ 45834 h 423282"/>
                <a:gd name="connsiteX1" fmla="*/ 1051289 w 1051289"/>
                <a:gd name="connsiteY1" fmla="*/ 36688 h 423282"/>
                <a:gd name="connsiteX2" fmla="*/ 988659 w 1051289"/>
                <a:gd name="connsiteY2" fmla="*/ 391967 h 423282"/>
                <a:gd name="connsiteX3" fmla="*/ 79225 w 1051289"/>
                <a:gd name="connsiteY3" fmla="*/ 423282 h 423282"/>
                <a:gd name="connsiteX4" fmla="*/ 0 w 1051289"/>
                <a:gd name="connsiteY4" fmla="*/ 45834 h 423282"/>
                <a:gd name="connsiteX0" fmla="*/ 0 w 1051289"/>
                <a:gd name="connsiteY0" fmla="*/ 45834 h 423282"/>
                <a:gd name="connsiteX1" fmla="*/ 1051289 w 1051289"/>
                <a:gd name="connsiteY1" fmla="*/ 36688 h 423282"/>
                <a:gd name="connsiteX2" fmla="*/ 988659 w 1051289"/>
                <a:gd name="connsiteY2" fmla="*/ 391967 h 423282"/>
                <a:gd name="connsiteX3" fmla="*/ 79225 w 1051289"/>
                <a:gd name="connsiteY3" fmla="*/ 423282 h 423282"/>
                <a:gd name="connsiteX4" fmla="*/ 0 w 1051289"/>
                <a:gd name="connsiteY4" fmla="*/ 45834 h 423282"/>
                <a:gd name="connsiteX0" fmla="*/ 0 w 1379155"/>
                <a:gd name="connsiteY0" fmla="*/ 25931 h 403379"/>
                <a:gd name="connsiteX1" fmla="*/ 1379156 w 1379155"/>
                <a:gd name="connsiteY1" fmla="*/ 74485 h 403379"/>
                <a:gd name="connsiteX2" fmla="*/ 988659 w 1379155"/>
                <a:gd name="connsiteY2" fmla="*/ 372064 h 403379"/>
                <a:gd name="connsiteX3" fmla="*/ 79225 w 1379155"/>
                <a:gd name="connsiteY3" fmla="*/ 403379 h 403379"/>
                <a:gd name="connsiteX4" fmla="*/ 0 w 1379155"/>
                <a:gd name="connsiteY4" fmla="*/ 25931 h 403379"/>
                <a:gd name="connsiteX0" fmla="*/ 0 w 1379156"/>
                <a:gd name="connsiteY0" fmla="*/ 25931 h 403379"/>
                <a:gd name="connsiteX1" fmla="*/ 1379156 w 1379156"/>
                <a:gd name="connsiteY1" fmla="*/ 74485 h 403379"/>
                <a:gd name="connsiteX2" fmla="*/ 988659 w 1379156"/>
                <a:gd name="connsiteY2" fmla="*/ 372064 h 403379"/>
                <a:gd name="connsiteX3" fmla="*/ 79225 w 1379156"/>
                <a:gd name="connsiteY3" fmla="*/ 403379 h 403379"/>
                <a:gd name="connsiteX4" fmla="*/ 0 w 1379156"/>
                <a:gd name="connsiteY4" fmla="*/ 25931 h 403379"/>
                <a:gd name="connsiteX0" fmla="*/ 0 w 1379156"/>
                <a:gd name="connsiteY0" fmla="*/ 25931 h 403379"/>
                <a:gd name="connsiteX1" fmla="*/ 1379156 w 1379156"/>
                <a:gd name="connsiteY1" fmla="*/ 74485 h 403379"/>
                <a:gd name="connsiteX2" fmla="*/ 1050230 w 1379156"/>
                <a:gd name="connsiteY2" fmla="*/ 367002 h 403379"/>
                <a:gd name="connsiteX3" fmla="*/ 79225 w 1379156"/>
                <a:gd name="connsiteY3" fmla="*/ 403379 h 403379"/>
                <a:gd name="connsiteX4" fmla="*/ 0 w 1379156"/>
                <a:gd name="connsiteY4" fmla="*/ 25931 h 403379"/>
                <a:gd name="connsiteX0" fmla="*/ 0 w 1379156"/>
                <a:gd name="connsiteY0" fmla="*/ 25931 h 403379"/>
                <a:gd name="connsiteX1" fmla="*/ 1379156 w 1379156"/>
                <a:gd name="connsiteY1" fmla="*/ 74485 h 403379"/>
                <a:gd name="connsiteX2" fmla="*/ 1050230 w 1379156"/>
                <a:gd name="connsiteY2" fmla="*/ 367002 h 403379"/>
                <a:gd name="connsiteX3" fmla="*/ 79225 w 1379156"/>
                <a:gd name="connsiteY3" fmla="*/ 403379 h 403379"/>
                <a:gd name="connsiteX4" fmla="*/ 0 w 1379156"/>
                <a:gd name="connsiteY4" fmla="*/ 25931 h 403379"/>
                <a:gd name="connsiteX0" fmla="*/ 237818 w 1301454"/>
                <a:gd name="connsiteY0" fmla="*/ 21560 h 423113"/>
                <a:gd name="connsiteX1" fmla="*/ 1301454 w 1301454"/>
                <a:gd name="connsiteY1" fmla="*/ 94219 h 423113"/>
                <a:gd name="connsiteX2" fmla="*/ 972528 w 1301454"/>
                <a:gd name="connsiteY2" fmla="*/ 386736 h 423113"/>
                <a:gd name="connsiteX3" fmla="*/ 1523 w 1301454"/>
                <a:gd name="connsiteY3" fmla="*/ 423113 h 423113"/>
                <a:gd name="connsiteX4" fmla="*/ 237818 w 1301454"/>
                <a:gd name="connsiteY4" fmla="*/ 21560 h 423113"/>
                <a:gd name="connsiteX0" fmla="*/ 238344 w 1301980"/>
                <a:gd name="connsiteY0" fmla="*/ 21561 h 423114"/>
                <a:gd name="connsiteX1" fmla="*/ 1301980 w 1301980"/>
                <a:gd name="connsiteY1" fmla="*/ 94220 h 423114"/>
                <a:gd name="connsiteX2" fmla="*/ 973054 w 1301980"/>
                <a:gd name="connsiteY2" fmla="*/ 386737 h 423114"/>
                <a:gd name="connsiteX3" fmla="*/ 2049 w 1301980"/>
                <a:gd name="connsiteY3" fmla="*/ 423114 h 423114"/>
                <a:gd name="connsiteX4" fmla="*/ 238344 w 1301980"/>
                <a:gd name="connsiteY4" fmla="*/ 21561 h 423114"/>
                <a:gd name="connsiteX0" fmla="*/ 236295 w 1299931"/>
                <a:gd name="connsiteY0" fmla="*/ 21561 h 423114"/>
                <a:gd name="connsiteX1" fmla="*/ 1299931 w 1299931"/>
                <a:gd name="connsiteY1" fmla="*/ 94220 h 423114"/>
                <a:gd name="connsiteX2" fmla="*/ 971005 w 1299931"/>
                <a:gd name="connsiteY2" fmla="*/ 386737 h 423114"/>
                <a:gd name="connsiteX3" fmla="*/ 0 w 1299931"/>
                <a:gd name="connsiteY3" fmla="*/ 423114 h 423114"/>
                <a:gd name="connsiteX4" fmla="*/ 236295 w 1299931"/>
                <a:gd name="connsiteY4" fmla="*/ 21561 h 423114"/>
                <a:gd name="connsiteX0" fmla="*/ 236295 w 1299931"/>
                <a:gd name="connsiteY0" fmla="*/ 8612 h 410165"/>
                <a:gd name="connsiteX1" fmla="*/ 1299931 w 1299931"/>
                <a:gd name="connsiteY1" fmla="*/ 81271 h 410165"/>
                <a:gd name="connsiteX2" fmla="*/ 971005 w 1299931"/>
                <a:gd name="connsiteY2" fmla="*/ 373788 h 410165"/>
                <a:gd name="connsiteX3" fmla="*/ 0 w 1299931"/>
                <a:gd name="connsiteY3" fmla="*/ 410165 h 410165"/>
                <a:gd name="connsiteX4" fmla="*/ 236295 w 1299931"/>
                <a:gd name="connsiteY4" fmla="*/ 8612 h 410165"/>
                <a:gd name="connsiteX0" fmla="*/ 236295 w 1299931"/>
                <a:gd name="connsiteY0" fmla="*/ 13640 h 415193"/>
                <a:gd name="connsiteX1" fmla="*/ 1299931 w 1299931"/>
                <a:gd name="connsiteY1" fmla="*/ 86299 h 415193"/>
                <a:gd name="connsiteX2" fmla="*/ 971005 w 1299931"/>
                <a:gd name="connsiteY2" fmla="*/ 378816 h 415193"/>
                <a:gd name="connsiteX3" fmla="*/ 0 w 1299931"/>
                <a:gd name="connsiteY3" fmla="*/ 415193 h 415193"/>
                <a:gd name="connsiteX4" fmla="*/ 236295 w 1299931"/>
                <a:gd name="connsiteY4" fmla="*/ 13640 h 415193"/>
                <a:gd name="connsiteX0" fmla="*/ 236295 w 1299931"/>
                <a:gd name="connsiteY0" fmla="*/ 13640 h 415193"/>
                <a:gd name="connsiteX1" fmla="*/ 1299931 w 1299931"/>
                <a:gd name="connsiteY1" fmla="*/ 86299 h 415193"/>
                <a:gd name="connsiteX2" fmla="*/ 971005 w 1299931"/>
                <a:gd name="connsiteY2" fmla="*/ 378816 h 415193"/>
                <a:gd name="connsiteX3" fmla="*/ 0 w 1299931"/>
                <a:gd name="connsiteY3" fmla="*/ 415193 h 415193"/>
                <a:gd name="connsiteX4" fmla="*/ 236295 w 1299931"/>
                <a:gd name="connsiteY4" fmla="*/ 13640 h 415193"/>
                <a:gd name="connsiteX0" fmla="*/ 231912 w 1295548"/>
                <a:gd name="connsiteY0" fmla="*/ 13640 h 427716"/>
                <a:gd name="connsiteX1" fmla="*/ 1295548 w 1295548"/>
                <a:gd name="connsiteY1" fmla="*/ 86299 h 427716"/>
                <a:gd name="connsiteX2" fmla="*/ 966622 w 1295548"/>
                <a:gd name="connsiteY2" fmla="*/ 378816 h 427716"/>
                <a:gd name="connsiteX3" fmla="*/ 0 w 1295548"/>
                <a:gd name="connsiteY3" fmla="*/ 427716 h 427716"/>
                <a:gd name="connsiteX4" fmla="*/ 231912 w 1295548"/>
                <a:gd name="connsiteY4" fmla="*/ 13640 h 427716"/>
                <a:gd name="connsiteX0" fmla="*/ 231912 w 1295548"/>
                <a:gd name="connsiteY0" fmla="*/ 13640 h 427716"/>
                <a:gd name="connsiteX1" fmla="*/ 1295548 w 1295548"/>
                <a:gd name="connsiteY1" fmla="*/ 86299 h 427716"/>
                <a:gd name="connsiteX2" fmla="*/ 966622 w 1295548"/>
                <a:gd name="connsiteY2" fmla="*/ 378816 h 427716"/>
                <a:gd name="connsiteX3" fmla="*/ 0 w 1295548"/>
                <a:gd name="connsiteY3" fmla="*/ 427716 h 427716"/>
                <a:gd name="connsiteX4" fmla="*/ 231912 w 1295548"/>
                <a:gd name="connsiteY4" fmla="*/ 13640 h 427716"/>
                <a:gd name="connsiteX0" fmla="*/ 231912 w 1295548"/>
                <a:gd name="connsiteY0" fmla="*/ 13640 h 427716"/>
                <a:gd name="connsiteX1" fmla="*/ 1295548 w 1295548"/>
                <a:gd name="connsiteY1" fmla="*/ 86299 h 427716"/>
                <a:gd name="connsiteX2" fmla="*/ 966622 w 1295548"/>
                <a:gd name="connsiteY2" fmla="*/ 378816 h 427716"/>
                <a:gd name="connsiteX3" fmla="*/ 0 w 1295548"/>
                <a:gd name="connsiteY3" fmla="*/ 427716 h 427716"/>
                <a:gd name="connsiteX4" fmla="*/ 231912 w 1295548"/>
                <a:gd name="connsiteY4" fmla="*/ 13640 h 427716"/>
                <a:gd name="connsiteX0" fmla="*/ 231912 w 1345609"/>
                <a:gd name="connsiteY0" fmla="*/ 30988 h 445064"/>
                <a:gd name="connsiteX1" fmla="*/ 1345609 w 1345609"/>
                <a:gd name="connsiteY1" fmla="*/ 55359 h 445064"/>
                <a:gd name="connsiteX2" fmla="*/ 966622 w 1345609"/>
                <a:gd name="connsiteY2" fmla="*/ 396164 h 445064"/>
                <a:gd name="connsiteX3" fmla="*/ 0 w 1345609"/>
                <a:gd name="connsiteY3" fmla="*/ 445064 h 445064"/>
                <a:gd name="connsiteX4" fmla="*/ 231912 w 1345609"/>
                <a:gd name="connsiteY4" fmla="*/ 30988 h 445064"/>
                <a:gd name="connsiteX0" fmla="*/ 231912 w 1345609"/>
                <a:gd name="connsiteY0" fmla="*/ 30988 h 445064"/>
                <a:gd name="connsiteX1" fmla="*/ 1345609 w 1345609"/>
                <a:gd name="connsiteY1" fmla="*/ 55359 h 445064"/>
                <a:gd name="connsiteX2" fmla="*/ 966622 w 1345609"/>
                <a:gd name="connsiteY2" fmla="*/ 396164 h 445064"/>
                <a:gd name="connsiteX3" fmla="*/ 0 w 1345609"/>
                <a:gd name="connsiteY3" fmla="*/ 445064 h 445064"/>
                <a:gd name="connsiteX4" fmla="*/ 231912 w 1345609"/>
                <a:gd name="connsiteY4" fmla="*/ 30988 h 445064"/>
                <a:gd name="connsiteX0" fmla="*/ 226994 w 1345609"/>
                <a:gd name="connsiteY0" fmla="*/ 40664 h 437771"/>
                <a:gd name="connsiteX1" fmla="*/ 1345609 w 1345609"/>
                <a:gd name="connsiteY1" fmla="*/ 48066 h 437771"/>
                <a:gd name="connsiteX2" fmla="*/ 966622 w 1345609"/>
                <a:gd name="connsiteY2" fmla="*/ 388871 h 437771"/>
                <a:gd name="connsiteX3" fmla="*/ 0 w 1345609"/>
                <a:gd name="connsiteY3" fmla="*/ 437771 h 437771"/>
                <a:gd name="connsiteX4" fmla="*/ 226994 w 1345609"/>
                <a:gd name="connsiteY4" fmla="*/ 40664 h 437771"/>
                <a:gd name="connsiteX0" fmla="*/ 226994 w 1345609"/>
                <a:gd name="connsiteY0" fmla="*/ 40664 h 437771"/>
                <a:gd name="connsiteX1" fmla="*/ 1345609 w 1345609"/>
                <a:gd name="connsiteY1" fmla="*/ 48066 h 437771"/>
                <a:gd name="connsiteX2" fmla="*/ 966622 w 1345609"/>
                <a:gd name="connsiteY2" fmla="*/ 388871 h 437771"/>
                <a:gd name="connsiteX3" fmla="*/ 0 w 1345609"/>
                <a:gd name="connsiteY3" fmla="*/ 437771 h 437771"/>
                <a:gd name="connsiteX4" fmla="*/ 226994 w 1345609"/>
                <a:gd name="connsiteY4" fmla="*/ 40664 h 437771"/>
                <a:gd name="connsiteX0" fmla="*/ 226994 w 1345609"/>
                <a:gd name="connsiteY0" fmla="*/ 38787 h 435894"/>
                <a:gd name="connsiteX1" fmla="*/ 1345609 w 1345609"/>
                <a:gd name="connsiteY1" fmla="*/ 46189 h 435894"/>
                <a:gd name="connsiteX2" fmla="*/ 966622 w 1345609"/>
                <a:gd name="connsiteY2" fmla="*/ 386994 h 435894"/>
                <a:gd name="connsiteX3" fmla="*/ 0 w 1345609"/>
                <a:gd name="connsiteY3" fmla="*/ 435894 h 435894"/>
                <a:gd name="connsiteX4" fmla="*/ 226994 w 1345609"/>
                <a:gd name="connsiteY4" fmla="*/ 38787 h 43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5609" h="435894">
                  <a:moveTo>
                    <a:pt x="226994" y="38787"/>
                  </a:moveTo>
                  <a:cubicBezTo>
                    <a:pt x="655583" y="8674"/>
                    <a:pt x="931102" y="-34304"/>
                    <a:pt x="1345609" y="46189"/>
                  </a:cubicBezTo>
                  <a:cubicBezTo>
                    <a:pt x="1224578" y="178372"/>
                    <a:pt x="1081095" y="277436"/>
                    <a:pt x="966622" y="386994"/>
                  </a:cubicBezTo>
                  <a:cubicBezTo>
                    <a:pt x="660292" y="384172"/>
                    <a:pt x="367346" y="387603"/>
                    <a:pt x="0" y="435894"/>
                  </a:cubicBezTo>
                  <a:cubicBezTo>
                    <a:pt x="67535" y="289912"/>
                    <a:pt x="136000" y="196162"/>
                    <a:pt x="226994" y="3878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6E143CAC-9309-4DC7-98E1-5FF35FBBE682}"/>
              </a:ext>
            </a:extLst>
          </p:cNvPr>
          <p:cNvSpPr txBox="1"/>
          <p:nvPr/>
        </p:nvSpPr>
        <p:spPr>
          <a:xfrm>
            <a:off x="7189100" y="3744010"/>
            <a:ext cx="1021774" cy="296417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rgbClr val="122D4F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 dirty="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XALOC (MX)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2094DFC-A770-4802-9CA4-B1C38A64C961}"/>
              </a:ext>
            </a:extLst>
          </p:cNvPr>
          <p:cNvSpPr txBox="1"/>
          <p:nvPr/>
        </p:nvSpPr>
        <p:spPr>
          <a:xfrm>
            <a:off x="7180231" y="3014738"/>
            <a:ext cx="1032404" cy="549067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solidFill>
              <a:schemeClr val="bg1">
                <a:lumMod val="75000"/>
              </a:schemeClr>
            </a:solidFill>
            <a:prstDash val="solid"/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 dirty="0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  <a:cs typeface="Arial" panose="020B0604020202020204" pitchFamily="34" charset="0"/>
              </a:rPr>
              <a:t>NCD-SWEET</a:t>
            </a:r>
          </a:p>
          <a:p>
            <a:pPr algn="ctr"/>
            <a:r>
              <a:rPr lang="en-US" sz="1500" dirty="0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  <a:cs typeface="Arial" panose="020B0604020202020204" pitchFamily="34" charset="0"/>
              </a:rPr>
              <a:t>(SAXS)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BA3B7E0-1CA9-4A5A-A59C-DF93BC5B8E32}"/>
              </a:ext>
            </a:extLst>
          </p:cNvPr>
          <p:cNvSpPr txBox="1"/>
          <p:nvPr/>
        </p:nvSpPr>
        <p:spPr>
          <a:xfrm>
            <a:off x="4898093" y="1022482"/>
            <a:ext cx="1188465" cy="296417"/>
          </a:xfrm>
          <a:prstGeom prst="rect">
            <a:avLst/>
          </a:prstGeom>
          <a:solidFill>
            <a:srgbClr val="FFFFFF">
              <a:alpha val="65882"/>
            </a:srgbClr>
          </a:solidFill>
          <a:ln w="38100">
            <a:solidFill>
              <a:srgbClr val="88A0B8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 dirty="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XAIRA (</a:t>
            </a:r>
            <a:r>
              <a:rPr lang="en-US" sz="1500" dirty="0" err="1">
                <a:solidFill>
                  <a:srgbClr val="122D4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500" dirty="0" err="1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MX</a:t>
            </a:r>
            <a:r>
              <a:rPr lang="en-US" sz="1500" dirty="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3988370-5BD9-492C-844B-5445F2A239F7}"/>
              </a:ext>
            </a:extLst>
          </p:cNvPr>
          <p:cNvSpPr txBox="1"/>
          <p:nvPr/>
        </p:nvSpPr>
        <p:spPr>
          <a:xfrm>
            <a:off x="7014865" y="1872762"/>
            <a:ext cx="1157243" cy="296416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rgbClr val="122D4F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CryoEM-SPA</a:t>
            </a:r>
            <a:endParaRPr lang="en-US" sz="1500" dirty="0">
              <a:solidFill>
                <a:srgbClr val="122D4F"/>
              </a:solidFill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D79F58E-C80B-4974-A130-B0EB546F0E47}"/>
              </a:ext>
            </a:extLst>
          </p:cNvPr>
          <p:cNvCxnSpPr>
            <a:cxnSpLocks/>
            <a:stCxn id="88" idx="2"/>
          </p:cNvCxnSpPr>
          <p:nvPr/>
        </p:nvCxnSpPr>
        <p:spPr>
          <a:xfrm flipH="1">
            <a:off x="5464207" y="1318899"/>
            <a:ext cx="28119" cy="748767"/>
          </a:xfrm>
          <a:prstGeom prst="straightConnector1">
            <a:avLst/>
          </a:prstGeom>
          <a:ln w="38100">
            <a:solidFill>
              <a:srgbClr val="88A0B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8B91E1-069F-472D-B6E0-B34F13AB775A}"/>
              </a:ext>
            </a:extLst>
          </p:cNvPr>
          <p:cNvCxnSpPr>
            <a:cxnSpLocks/>
            <a:stCxn id="87" idx="1"/>
          </p:cNvCxnSpPr>
          <p:nvPr/>
        </p:nvCxnSpPr>
        <p:spPr>
          <a:xfrm flipH="1" flipV="1">
            <a:off x="6657209" y="2897497"/>
            <a:ext cx="523022" cy="391774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0D7E4DEC-89F4-4935-9332-F2DADED0F1DF}"/>
              </a:ext>
            </a:extLst>
          </p:cNvPr>
          <p:cNvCxnSpPr>
            <a:cxnSpLocks/>
            <a:stCxn id="86" idx="1"/>
          </p:cNvCxnSpPr>
          <p:nvPr/>
        </p:nvCxnSpPr>
        <p:spPr>
          <a:xfrm flipH="1" flipV="1">
            <a:off x="6604812" y="3281550"/>
            <a:ext cx="584288" cy="610668"/>
          </a:xfrm>
          <a:prstGeom prst="straightConnector1">
            <a:avLst/>
          </a:prstGeom>
          <a:ln w="38100">
            <a:solidFill>
              <a:srgbClr val="122D4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0818F197-BA57-4EB2-8069-25D89194286E}"/>
              </a:ext>
            </a:extLst>
          </p:cNvPr>
          <p:cNvSpPr txBox="1"/>
          <p:nvPr/>
        </p:nvSpPr>
        <p:spPr>
          <a:xfrm>
            <a:off x="3794920" y="1012790"/>
            <a:ext cx="928885" cy="296417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accent2">
                <a:alpha val="6902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 dirty="0">
                <a:solidFill>
                  <a:srgbClr val="FF7C80"/>
                </a:solidFill>
                <a:latin typeface="Abel" panose="02000506030000020004" pitchFamily="2" charset="0"/>
                <a:cs typeface="Arial" panose="020B0604020202020204" pitchFamily="34" charset="0"/>
              </a:rPr>
              <a:t>MIRAS (IR)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32F11A6-D275-45B2-A63E-54B21E7FDD02}"/>
              </a:ext>
            </a:extLst>
          </p:cNvPr>
          <p:cNvSpPr txBox="1"/>
          <p:nvPr/>
        </p:nvSpPr>
        <p:spPr>
          <a:xfrm>
            <a:off x="6385798" y="1022482"/>
            <a:ext cx="1236346" cy="296417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accent2">
                <a:alpha val="6902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 dirty="0">
                <a:solidFill>
                  <a:schemeClr val="accent2"/>
                </a:solidFill>
                <a:latin typeface="Abel" panose="02000506030000020004" pitchFamily="2" charset="0"/>
                <a:cs typeface="Arial" panose="020B0604020202020204" pitchFamily="34" charset="0"/>
              </a:rPr>
              <a:t>MISTRAL (TXM)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BDFD088-2DA2-4F90-9055-3B81BC0DDDDA}"/>
              </a:ext>
            </a:extLst>
          </p:cNvPr>
          <p:cNvSpPr txBox="1"/>
          <p:nvPr/>
        </p:nvSpPr>
        <p:spPr>
          <a:xfrm>
            <a:off x="2414427" y="1012790"/>
            <a:ext cx="1236346" cy="296417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rgbClr val="88A0B8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 dirty="0">
                <a:solidFill>
                  <a:srgbClr val="FF7C80"/>
                </a:solidFill>
                <a:latin typeface="Abel" panose="02000506030000020004" pitchFamily="2" charset="0"/>
                <a:cs typeface="Arial" panose="020B0604020202020204" pitchFamily="34" charset="0"/>
              </a:rPr>
              <a:t>FAXTOR (PCXT)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7B6FFFE-23A3-4B6E-B5AD-788B34BF43E1}"/>
              </a:ext>
            </a:extLst>
          </p:cNvPr>
          <p:cNvCxnSpPr>
            <a:cxnSpLocks/>
            <a:stCxn id="96" idx="2"/>
          </p:cNvCxnSpPr>
          <p:nvPr/>
        </p:nvCxnSpPr>
        <p:spPr>
          <a:xfrm>
            <a:off x="3032600" y="1309207"/>
            <a:ext cx="153178" cy="1121935"/>
          </a:xfrm>
          <a:prstGeom prst="straightConnector1">
            <a:avLst/>
          </a:prstGeom>
          <a:ln w="38100">
            <a:solidFill>
              <a:srgbClr val="88A0B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EC424753-F130-4E0D-8800-C7AAD9254F8D}"/>
              </a:ext>
            </a:extLst>
          </p:cNvPr>
          <p:cNvCxnSpPr>
            <a:cxnSpLocks/>
            <a:stCxn id="95" idx="1"/>
          </p:cNvCxnSpPr>
          <p:nvPr/>
        </p:nvCxnSpPr>
        <p:spPr>
          <a:xfrm flipH="1">
            <a:off x="5763448" y="1170690"/>
            <a:ext cx="622351" cy="1090480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027A5ED5-3E7E-49EE-8176-958D0DB5593C}"/>
              </a:ext>
            </a:extLst>
          </p:cNvPr>
          <p:cNvCxnSpPr>
            <a:cxnSpLocks/>
            <a:stCxn id="94" idx="2"/>
          </p:cNvCxnSpPr>
          <p:nvPr/>
        </p:nvCxnSpPr>
        <p:spPr>
          <a:xfrm flipH="1">
            <a:off x="4057742" y="1309206"/>
            <a:ext cx="201620" cy="655548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82F115C7-14FB-4EE8-A948-AB83FBEFF8E9}"/>
              </a:ext>
            </a:extLst>
          </p:cNvPr>
          <p:cNvSpPr txBox="1"/>
          <p:nvPr/>
        </p:nvSpPr>
        <p:spPr>
          <a:xfrm>
            <a:off x="304266" y="2641931"/>
            <a:ext cx="953960" cy="511132"/>
          </a:xfrm>
          <a:prstGeom prst="rect">
            <a:avLst/>
          </a:prstGeom>
          <a:ln w="38100">
            <a:solidFill>
              <a:srgbClr val="122D4F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40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Macromol</a:t>
            </a:r>
            <a:endParaRPr lang="en-US" sz="1400" dirty="0">
              <a:solidFill>
                <a:srgbClr val="122D4F"/>
              </a:solidFill>
              <a:latin typeface="Abel" panose="02000506030000020004" pitchFamily="2" charset="0"/>
              <a:cs typeface="Arial" panose="020B0604020202020204" pitchFamily="34" charset="0"/>
            </a:endParaRPr>
          </a:p>
          <a:p>
            <a:pPr algn="ctr"/>
            <a:r>
              <a:rPr lang="en-US" sz="1400">
                <a:solidFill>
                  <a:srgbClr val="122D4F"/>
                </a:solidFill>
                <a:latin typeface="Abel" panose="02000506030000020004" pitchFamily="2" charset="0"/>
                <a:cs typeface="Arial" panose="020B0604020202020204" pitchFamily="34" charset="0"/>
              </a:rPr>
              <a:t>biology</a:t>
            </a:r>
            <a:endParaRPr lang="en-US" sz="1400" dirty="0">
              <a:solidFill>
                <a:srgbClr val="122D4F"/>
              </a:solidFill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7B65FB1-BBDA-4167-AE04-A7569A21BFA1}"/>
              </a:ext>
            </a:extLst>
          </p:cNvPr>
          <p:cNvSpPr txBox="1"/>
          <p:nvPr/>
        </p:nvSpPr>
        <p:spPr>
          <a:xfrm>
            <a:off x="304266" y="3245927"/>
            <a:ext cx="953960" cy="511054"/>
          </a:xfrm>
          <a:prstGeom prst="rect">
            <a:avLst/>
          </a:prstGeom>
          <a:ln w="38100">
            <a:solidFill>
              <a:schemeClr val="accent2"/>
            </a:solidFill>
            <a:prstDash val="solid"/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  <a:latin typeface="Abel" panose="02000506030000020004" pitchFamily="2" charset="0"/>
                <a:cs typeface="Arial" panose="020B0604020202020204" pitchFamily="34" charset="0"/>
              </a:rPr>
              <a:t>Cellular</a:t>
            </a:r>
          </a:p>
          <a:p>
            <a:pPr algn="ctr"/>
            <a:r>
              <a:rPr lang="en-US" sz="1400">
                <a:solidFill>
                  <a:schemeClr val="accent2"/>
                </a:solidFill>
                <a:latin typeface="Abel" panose="02000506030000020004" pitchFamily="2" charset="0"/>
                <a:cs typeface="Arial" panose="020B0604020202020204" pitchFamily="34" charset="0"/>
              </a:rPr>
              <a:t>biology</a:t>
            </a:r>
            <a:endParaRPr lang="en-US" sz="1400" dirty="0">
              <a:solidFill>
                <a:schemeClr val="accent2"/>
              </a:solidFill>
              <a:latin typeface="Abel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5C3AB36-2BD4-4CC9-A7C2-924C3E0E5081}"/>
              </a:ext>
            </a:extLst>
          </p:cNvPr>
          <p:cNvSpPr txBox="1"/>
          <p:nvPr/>
        </p:nvSpPr>
        <p:spPr>
          <a:xfrm>
            <a:off x="304266" y="3844869"/>
            <a:ext cx="953960" cy="511132"/>
          </a:xfrm>
          <a:prstGeom prst="rect">
            <a:avLst/>
          </a:prstGeom>
          <a:ln w="38100">
            <a:solidFill>
              <a:srgbClr val="88A0B8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400" dirty="0">
                <a:solidFill>
                  <a:srgbClr val="88A0B8"/>
                </a:solidFill>
                <a:latin typeface="Abel" panose="02000506030000020004" pitchFamily="2" charset="0"/>
                <a:cs typeface="Arial" panose="020B0604020202020204" pitchFamily="34" charset="0"/>
              </a:rPr>
              <a:t>In</a:t>
            </a:r>
          </a:p>
          <a:p>
            <a:pPr algn="ctr"/>
            <a:r>
              <a:rPr lang="en-US" sz="1400" dirty="0">
                <a:solidFill>
                  <a:srgbClr val="88A0B8"/>
                </a:solidFill>
                <a:latin typeface="Abel" panose="02000506030000020004" pitchFamily="2" charset="0"/>
                <a:cs typeface="Arial" panose="020B0604020202020204" pitchFamily="34" charset="0"/>
              </a:rPr>
              <a:t>construction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966C05C-DA6B-4B2E-9AE1-ACD7391FB8B7}"/>
              </a:ext>
            </a:extLst>
          </p:cNvPr>
          <p:cNvSpPr txBox="1"/>
          <p:nvPr/>
        </p:nvSpPr>
        <p:spPr>
          <a:xfrm>
            <a:off x="304266" y="4446641"/>
            <a:ext cx="953960" cy="511132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  <a:cs typeface="Arial" panose="020B0604020202020204" pitchFamily="34" charset="0"/>
              </a:rPr>
              <a:t>Residual</a:t>
            </a:r>
          </a:p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bel" panose="02000506030000020004" pitchFamily="2" charset="0"/>
                <a:cs typeface="Arial" panose="020B0604020202020204" pitchFamily="34" charset="0"/>
              </a:rPr>
              <a:t>use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94E15EA-B8C6-4C73-8096-EF9922E9B862}"/>
              </a:ext>
            </a:extLst>
          </p:cNvPr>
          <p:cNvSpPr txBox="1"/>
          <p:nvPr/>
        </p:nvSpPr>
        <p:spPr>
          <a:xfrm>
            <a:off x="6752793" y="1436140"/>
            <a:ext cx="1236346" cy="296417"/>
          </a:xfrm>
          <a:prstGeom prst="rect">
            <a:avLst/>
          </a:prstGeom>
          <a:solidFill>
            <a:srgbClr val="FFFFFF">
              <a:alpha val="63922"/>
            </a:srgbClr>
          </a:solidFill>
          <a:ln w="38100">
            <a:solidFill>
              <a:schemeClr val="accent2">
                <a:alpha val="6902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500" i="1" dirty="0">
                <a:solidFill>
                  <a:schemeClr val="accent2"/>
                </a:solidFill>
                <a:latin typeface="Abel" panose="02000506030000020004" pitchFamily="2" charset="0"/>
                <a:cs typeface="Arial" panose="020B0604020202020204" pitchFamily="34" charset="0"/>
              </a:rPr>
              <a:t>cryo-3D SIM</a:t>
            </a:r>
          </a:p>
        </p:txBody>
      </p:sp>
    </p:spTree>
    <p:extLst>
      <p:ext uri="{BB962C8B-B14F-4D97-AF65-F5344CB8AC3E}">
        <p14:creationId xmlns:p14="http://schemas.microsoft.com/office/powerpoint/2010/main" val="3721330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5</a:t>
            </a:fld>
            <a:endParaRPr lang="es-E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1400" y="133012"/>
            <a:ext cx="6647524" cy="378819"/>
          </a:xfrm>
        </p:spPr>
        <p:txBody>
          <a:bodyPr>
            <a:normAutofit/>
          </a:bodyPr>
          <a:lstStyle/>
          <a:p>
            <a:r>
              <a:rPr lang="en-US" dirty="0"/>
              <a:t>MISTRAL: Transmission X-ray Microscope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019847-DAEC-4E9D-B14F-811B8502084C}"/>
              </a:ext>
            </a:extLst>
          </p:cNvPr>
          <p:cNvSpPr/>
          <p:nvPr/>
        </p:nvSpPr>
        <p:spPr>
          <a:xfrm>
            <a:off x="123441" y="2641399"/>
            <a:ext cx="7467984" cy="1437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TXM (Transmission X-ray Microscope) capability :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 Measured Spatial Resolution ≈ 30 nm half pitch. 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effective Pixel size 16 nm – 8 nm, Field of view 8x8 µm</a:t>
            </a:r>
            <a:r>
              <a:rPr lang="en-US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- 16x16 µm</a:t>
            </a:r>
            <a:r>
              <a:rPr lang="en-US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environment ( ≈ 110 K).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visible light epifluorescence microscope for correlative low resolution 2D imaging.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590C61-5859-41F1-920C-F06370742320}"/>
              </a:ext>
            </a:extLst>
          </p:cNvPr>
          <p:cNvSpPr/>
          <p:nvPr/>
        </p:nvSpPr>
        <p:spPr>
          <a:xfrm>
            <a:off x="123443" y="3976973"/>
            <a:ext cx="8125877" cy="1183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techniques for bio-samples (with 30 nm spatial resolution):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soft X-ray Tomography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(± 70</a:t>
            </a:r>
            <a:r>
              <a:rPr lang="en-US" sz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◦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 angular range, typical acquisition time ≈ 5 -10 min.).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X-ray </a:t>
            </a:r>
            <a:r>
              <a:rPr lang="en-US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Spectromicroscopy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Ca L – edge).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2A2B20-5717-4845-8ACE-9E32AAA6121A}"/>
              </a:ext>
            </a:extLst>
          </p:cNvPr>
          <p:cNvGrpSpPr/>
          <p:nvPr/>
        </p:nvGrpSpPr>
        <p:grpSpPr>
          <a:xfrm>
            <a:off x="531618" y="896393"/>
            <a:ext cx="7794736" cy="1483838"/>
            <a:chOff x="539750" y="1494263"/>
            <a:chExt cx="8031163" cy="1529927"/>
          </a:xfrm>
        </p:grpSpPr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id="{66A79470-FDA6-4C56-B988-1319218C53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539750" y="1494263"/>
              <a:ext cx="8031163" cy="1529927"/>
              <a:chOff x="73025" y="2918635"/>
              <a:chExt cx="8031538" cy="1530720"/>
            </a:xfrm>
          </p:grpSpPr>
          <p:sp>
            <p:nvSpPr>
              <p:cNvPr id="31" name="Freeform 31">
                <a:extLst>
                  <a:ext uri="{FF2B5EF4-FFF2-40B4-BE49-F238E27FC236}">
                    <a16:creationId xmlns:a16="http://schemas.microsoft.com/office/drawing/2014/main" id="{5BACE4F5-DBA1-45C4-B000-1012E43FA89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42112" y="3324225"/>
                <a:ext cx="5507235" cy="1095375"/>
              </a:xfrm>
              <a:custGeom>
                <a:avLst/>
                <a:gdLst>
                  <a:gd name="T0" fmla="*/ 0 w 10000"/>
                  <a:gd name="T1" fmla="*/ 0 h 10000"/>
                  <a:gd name="T2" fmla="*/ 2147483647 w 10000"/>
                  <a:gd name="T3" fmla="*/ 2147483647 h 10000"/>
                  <a:gd name="T4" fmla="*/ 2147483647 w 10000"/>
                  <a:gd name="T5" fmla="*/ 2147483647 h 10000"/>
                  <a:gd name="T6" fmla="*/ 2147483647 w 10000"/>
                  <a:gd name="T7" fmla="*/ 2147483647 h 10000"/>
                  <a:gd name="T8" fmla="*/ 2147483647 w 10000"/>
                  <a:gd name="T9" fmla="*/ 2147483647 h 10000"/>
                  <a:gd name="T10" fmla="*/ 2147483647 w 10000"/>
                  <a:gd name="T11" fmla="*/ 2147483647 h 10000"/>
                  <a:gd name="T12" fmla="*/ 2147483647 w 10000"/>
                  <a:gd name="T13" fmla="*/ 2147483647 h 10000"/>
                  <a:gd name="T14" fmla="*/ 2147483647 w 10000"/>
                  <a:gd name="T15" fmla="*/ 2147483647 h 10000"/>
                  <a:gd name="T16" fmla="*/ 2147483647 w 10000"/>
                  <a:gd name="T17" fmla="*/ 2147483647 h 10000"/>
                  <a:gd name="T18" fmla="*/ 2147483647 w 10000"/>
                  <a:gd name="T19" fmla="*/ 2147483647 h 10000"/>
                  <a:gd name="T20" fmla="*/ 0 w 10000"/>
                  <a:gd name="T21" fmla="*/ 0 h 100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000"/>
                  <a:gd name="T34" fmla="*/ 0 h 10000"/>
                  <a:gd name="T35" fmla="*/ 10000 w 10000"/>
                  <a:gd name="T36" fmla="*/ 10000 h 100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000" h="10000">
                    <a:moveTo>
                      <a:pt x="0" y="0"/>
                    </a:moveTo>
                    <a:lnTo>
                      <a:pt x="816" y="155"/>
                    </a:lnTo>
                    <a:lnTo>
                      <a:pt x="1309" y="271"/>
                    </a:lnTo>
                    <a:lnTo>
                      <a:pt x="1691" y="426"/>
                    </a:lnTo>
                    <a:lnTo>
                      <a:pt x="2039" y="659"/>
                    </a:lnTo>
                    <a:cubicBezTo>
                      <a:pt x="2093" y="724"/>
                      <a:pt x="2147" y="788"/>
                      <a:pt x="2200" y="853"/>
                    </a:cubicBezTo>
                    <a:cubicBezTo>
                      <a:pt x="2249" y="969"/>
                      <a:pt x="2243" y="886"/>
                      <a:pt x="2292" y="1002"/>
                    </a:cubicBezTo>
                    <a:lnTo>
                      <a:pt x="3973" y="3098"/>
                    </a:lnTo>
                    <a:lnTo>
                      <a:pt x="10000" y="10000"/>
                    </a:lnTo>
                    <a:lnTo>
                      <a:pt x="10000" y="78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32">
                <a:extLst>
                  <a:ext uri="{FF2B5EF4-FFF2-40B4-BE49-F238E27FC236}">
                    <a16:creationId xmlns:a16="http://schemas.microsoft.com/office/drawing/2014/main" id="{B57E12AC-6BA3-48E6-9831-F39ECAFFCC5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06405" y="2971799"/>
                <a:ext cx="5559041" cy="1023414"/>
              </a:xfrm>
              <a:custGeom>
                <a:avLst/>
                <a:gdLst>
                  <a:gd name="T0" fmla="*/ 0 w 10000"/>
                  <a:gd name="T1" fmla="*/ 2147483647 h 10000"/>
                  <a:gd name="T2" fmla="*/ 2147483647 w 10000"/>
                  <a:gd name="T3" fmla="*/ 2147483647 h 10000"/>
                  <a:gd name="T4" fmla="*/ 2147483647 w 10000"/>
                  <a:gd name="T5" fmla="*/ 2147483647 h 10000"/>
                  <a:gd name="T6" fmla="*/ 2147483647 w 10000"/>
                  <a:gd name="T7" fmla="*/ 2147483647 h 10000"/>
                  <a:gd name="T8" fmla="*/ 2147483647 w 10000"/>
                  <a:gd name="T9" fmla="*/ 2147483647 h 10000"/>
                  <a:gd name="T10" fmla="*/ 2147483647 w 10000"/>
                  <a:gd name="T11" fmla="*/ 2147483647 h 10000"/>
                  <a:gd name="T12" fmla="*/ 2147483647 w 10000"/>
                  <a:gd name="T13" fmla="*/ 2147483647 h 10000"/>
                  <a:gd name="T14" fmla="*/ 2147483647 w 10000"/>
                  <a:gd name="T15" fmla="*/ 2147483647 h 10000"/>
                  <a:gd name="T16" fmla="*/ 2147483647 w 10000"/>
                  <a:gd name="T17" fmla="*/ 0 h 10000"/>
                  <a:gd name="T18" fmla="*/ 2147483647 w 10000"/>
                  <a:gd name="T19" fmla="*/ 2147483647 h 10000"/>
                  <a:gd name="T20" fmla="*/ 0 w 10000"/>
                  <a:gd name="T21" fmla="*/ 2147483647 h 100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000"/>
                  <a:gd name="T34" fmla="*/ 0 h 10000"/>
                  <a:gd name="T35" fmla="*/ 10000 w 10000"/>
                  <a:gd name="T36" fmla="*/ 10000 h 100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000" h="10000">
                    <a:moveTo>
                      <a:pt x="0" y="9854"/>
                    </a:moveTo>
                    <a:lnTo>
                      <a:pt x="614" y="10000"/>
                    </a:lnTo>
                    <a:lnTo>
                      <a:pt x="1296" y="9751"/>
                    </a:lnTo>
                    <a:lnTo>
                      <a:pt x="1726" y="9502"/>
                    </a:lnTo>
                    <a:lnTo>
                      <a:pt x="2096" y="9212"/>
                    </a:lnTo>
                    <a:lnTo>
                      <a:pt x="2357" y="8880"/>
                    </a:lnTo>
                    <a:cubicBezTo>
                      <a:pt x="2374" y="8758"/>
                      <a:pt x="2390" y="8635"/>
                      <a:pt x="2407" y="8513"/>
                    </a:cubicBezTo>
                    <a:cubicBezTo>
                      <a:pt x="2462" y="8437"/>
                      <a:pt x="3355" y="7484"/>
                      <a:pt x="3410" y="7408"/>
                    </a:cubicBezTo>
                    <a:lnTo>
                      <a:pt x="10000" y="0"/>
                    </a:lnTo>
                    <a:lnTo>
                      <a:pt x="10000" y="2075"/>
                    </a:lnTo>
                    <a:cubicBezTo>
                      <a:pt x="6667" y="4668"/>
                      <a:pt x="4015" y="6803"/>
                      <a:pt x="0" y="9854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 Box 23">
                <a:extLst>
                  <a:ext uri="{FF2B5EF4-FFF2-40B4-BE49-F238E27FC236}">
                    <a16:creationId xmlns:a16="http://schemas.microsoft.com/office/drawing/2014/main" id="{2D1E311C-4089-4A55-9307-7663CAB9F6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>
                <a:off x="73025" y="2918635"/>
                <a:ext cx="460375" cy="295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ES" altLang="en-US" sz="1000" b="1">
                    <a:ea typeface="MS PGothic" pitchFamily="34" charset="-128"/>
                  </a:rPr>
                  <a:t>CCD</a:t>
                </a:r>
                <a:endParaRPr lang="en-US" altLang="en-US" sz="1000" b="1">
                  <a:ea typeface="MS PGothic" pitchFamily="34" charset="-128"/>
                </a:endParaRPr>
              </a:p>
            </p:txBody>
          </p:sp>
          <p:sp>
            <p:nvSpPr>
              <p:cNvPr id="34" name="Line 20">
                <a:extLst>
                  <a:ext uri="{FF2B5EF4-FFF2-40B4-BE49-F238E27FC236}">
                    <a16:creationId xmlns:a16="http://schemas.microsoft.com/office/drawing/2014/main" id="{1D40A769-36D4-4618-BECF-D661E0EE88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134024" y="3560289"/>
                <a:ext cx="0" cy="25603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22">
                <a:extLst>
                  <a:ext uri="{FF2B5EF4-FFF2-40B4-BE49-F238E27FC236}">
                    <a16:creationId xmlns:a16="http://schemas.microsoft.com/office/drawing/2014/main" id="{5B2DBA79-BA9F-401B-B509-D49EFC552C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3891" y="3254375"/>
                <a:ext cx="0" cy="836613"/>
              </a:xfrm>
              <a:prstGeom prst="line">
                <a:avLst/>
              </a:prstGeom>
              <a:noFill/>
              <a:ln w="31750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 Box 25">
                <a:extLst>
                  <a:ext uri="{FF2B5EF4-FFF2-40B4-BE49-F238E27FC236}">
                    <a16:creationId xmlns:a16="http://schemas.microsoft.com/office/drawing/2014/main" id="{BCB47937-23ED-426B-861F-AC19B41245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 flipH="1">
                <a:off x="3564381" y="3233738"/>
                <a:ext cx="62661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000" b="1">
                    <a:ea typeface="MS PGothic" pitchFamily="34" charset="-128"/>
                  </a:rPr>
                  <a:t>sample</a:t>
                </a:r>
              </a:p>
            </p:txBody>
          </p:sp>
          <p:sp>
            <p:nvSpPr>
              <p:cNvPr id="37" name="Text Box 26">
                <a:extLst>
                  <a:ext uri="{FF2B5EF4-FFF2-40B4-BE49-F238E27FC236}">
                    <a16:creationId xmlns:a16="http://schemas.microsoft.com/office/drawing/2014/main" id="{FC87A21D-892B-4D50-BD14-D81124F352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 flipH="1">
                <a:off x="4643420" y="2956275"/>
                <a:ext cx="1829432" cy="261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 b="1">
                    <a:solidFill>
                      <a:schemeClr val="tx2"/>
                    </a:solidFill>
                    <a:ea typeface="MS PGothic" pitchFamily="34" charset="-128"/>
                  </a:rPr>
                  <a:t>capillary condenser lens</a:t>
                </a:r>
              </a:p>
            </p:txBody>
          </p:sp>
          <p:sp>
            <p:nvSpPr>
              <p:cNvPr id="38" name="Text Box 27">
                <a:extLst>
                  <a:ext uri="{FF2B5EF4-FFF2-40B4-BE49-F238E27FC236}">
                    <a16:creationId xmlns:a16="http://schemas.microsoft.com/office/drawing/2014/main" id="{158B19C7-17AD-40E6-8938-7105814A86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 flipH="1">
                <a:off x="5162081" y="3506165"/>
                <a:ext cx="975753" cy="295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ES" altLang="en-US" sz="1000" b="1">
                    <a:ea typeface="MS PGothic" pitchFamily="34" charset="-128"/>
                  </a:rPr>
                  <a:t>central stop</a:t>
                </a:r>
                <a:endParaRPr lang="en-US" altLang="en-US" sz="1000" b="1">
                  <a:ea typeface="MS PGothic" pitchFamily="34" charset="-128"/>
                </a:endParaRPr>
              </a:p>
            </p:txBody>
          </p:sp>
          <p:sp>
            <p:nvSpPr>
              <p:cNvPr id="39" name="Line 45">
                <a:extLst>
                  <a:ext uri="{FF2B5EF4-FFF2-40B4-BE49-F238E27FC236}">
                    <a16:creationId xmlns:a16="http://schemas.microsoft.com/office/drawing/2014/main" id="{4AD81EE2-621B-4737-B842-DEFEC7F7A7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80871" y="3869202"/>
                <a:ext cx="107023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46">
                <a:extLst>
                  <a:ext uri="{FF2B5EF4-FFF2-40B4-BE49-F238E27FC236}">
                    <a16:creationId xmlns:a16="http://schemas.microsoft.com/office/drawing/2014/main" id="{73F155B9-9957-405E-A8EA-318E28855A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4297" y="3273915"/>
                <a:ext cx="3330781" cy="595314"/>
              </a:xfrm>
              <a:custGeom>
                <a:avLst/>
                <a:gdLst>
                  <a:gd name="T0" fmla="*/ 0 w 3330781"/>
                  <a:gd name="T1" fmla="*/ 0 h 595314"/>
                  <a:gd name="T2" fmla="*/ 3330781 w 3330781"/>
                  <a:gd name="T3" fmla="*/ 595314 h 595314"/>
                  <a:gd name="T4" fmla="*/ 0 60000 65536"/>
                  <a:gd name="T5" fmla="*/ 0 60000 65536"/>
                  <a:gd name="T6" fmla="*/ 0 w 3330781"/>
                  <a:gd name="T7" fmla="*/ 0 h 595314"/>
                  <a:gd name="T8" fmla="*/ 3330781 w 3330781"/>
                  <a:gd name="T9" fmla="*/ 595314 h 59531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330781" h="595314">
                    <a:moveTo>
                      <a:pt x="0" y="0"/>
                    </a:moveTo>
                    <a:lnTo>
                      <a:pt x="3330781" y="59531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47">
                <a:extLst>
                  <a:ext uri="{FF2B5EF4-FFF2-40B4-BE49-F238E27FC236}">
                    <a16:creationId xmlns:a16="http://schemas.microsoft.com/office/drawing/2014/main" id="{25959A43-3D5D-43CD-A522-628F92AEB1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65201" y="3552015"/>
                <a:ext cx="0" cy="31908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28">
                <a:extLst>
                  <a:ext uri="{FF2B5EF4-FFF2-40B4-BE49-F238E27FC236}">
                    <a16:creationId xmlns:a16="http://schemas.microsoft.com/office/drawing/2014/main" id="{2CDA00C6-0CCE-4106-8924-1842DF71652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677272" y="3344746"/>
                <a:ext cx="3425251" cy="338254"/>
              </a:xfrm>
              <a:custGeom>
                <a:avLst/>
                <a:gdLst>
                  <a:gd name="T0" fmla="*/ 0 w 10111"/>
                  <a:gd name="T1" fmla="*/ 2147483647 h 10000"/>
                  <a:gd name="T2" fmla="*/ 2147483647 w 10111"/>
                  <a:gd name="T3" fmla="*/ 0 h 10000"/>
                  <a:gd name="T4" fmla="*/ 2147483647 w 10111"/>
                  <a:gd name="T5" fmla="*/ 2147483647 h 10000"/>
                  <a:gd name="T6" fmla="*/ 2147483647 w 10111"/>
                  <a:gd name="T7" fmla="*/ 2147483647 h 10000"/>
                  <a:gd name="T8" fmla="*/ 2147483647 w 10111"/>
                  <a:gd name="T9" fmla="*/ 2147483647 h 10000"/>
                  <a:gd name="T10" fmla="*/ 2147483647 w 10111"/>
                  <a:gd name="T11" fmla="*/ 2147483647 h 10000"/>
                  <a:gd name="T12" fmla="*/ 0 w 10111"/>
                  <a:gd name="T13" fmla="*/ 2147483647 h 100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111"/>
                  <a:gd name="T22" fmla="*/ 0 h 10000"/>
                  <a:gd name="T23" fmla="*/ 10111 w 10111"/>
                  <a:gd name="T24" fmla="*/ 10000 h 100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11" h="10000">
                    <a:moveTo>
                      <a:pt x="0" y="10000"/>
                    </a:moveTo>
                    <a:lnTo>
                      <a:pt x="6039" y="0"/>
                    </a:lnTo>
                    <a:cubicBezTo>
                      <a:pt x="6857" y="207"/>
                      <a:pt x="7513" y="181"/>
                      <a:pt x="8250" y="272"/>
                    </a:cubicBezTo>
                    <a:lnTo>
                      <a:pt x="9484" y="1697"/>
                    </a:lnTo>
                    <a:lnTo>
                      <a:pt x="10000" y="3291"/>
                    </a:lnTo>
                    <a:cubicBezTo>
                      <a:pt x="9971" y="3126"/>
                      <a:pt x="10137" y="3177"/>
                      <a:pt x="10108" y="3012"/>
                    </a:cubicBezTo>
                    <a:lnTo>
                      <a:pt x="0" y="100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9">
                <a:extLst>
                  <a:ext uri="{FF2B5EF4-FFF2-40B4-BE49-F238E27FC236}">
                    <a16:creationId xmlns:a16="http://schemas.microsoft.com/office/drawing/2014/main" id="{011BE241-92BA-4A4E-86FC-E49ABDF2118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701939" y="3684588"/>
                <a:ext cx="3402624" cy="311150"/>
              </a:xfrm>
              <a:custGeom>
                <a:avLst/>
                <a:gdLst>
                  <a:gd name="T0" fmla="*/ 0 w 10158"/>
                  <a:gd name="T1" fmla="*/ 0 h 10000"/>
                  <a:gd name="T2" fmla="*/ 2147483647 w 10158"/>
                  <a:gd name="T3" fmla="*/ 2147483647 h 10000"/>
                  <a:gd name="T4" fmla="*/ 2147483647 w 10158"/>
                  <a:gd name="T5" fmla="*/ 2147483647 h 10000"/>
                  <a:gd name="T6" fmla="*/ 2147483647 w 10158"/>
                  <a:gd name="T7" fmla="*/ 2147483647 h 10000"/>
                  <a:gd name="T8" fmla="*/ 2147483647 w 10158"/>
                  <a:gd name="T9" fmla="*/ 2147483647 h 10000"/>
                  <a:gd name="T10" fmla="*/ 2147483647 w 10158"/>
                  <a:gd name="T11" fmla="*/ 2147483647 h 10000"/>
                  <a:gd name="T12" fmla="*/ 2147483647 w 10158"/>
                  <a:gd name="T13" fmla="*/ 2147483647 h 10000"/>
                  <a:gd name="T14" fmla="*/ 2147483647 w 10158"/>
                  <a:gd name="T15" fmla="*/ 2147483647 h 10000"/>
                  <a:gd name="T16" fmla="*/ 0 w 10158"/>
                  <a:gd name="T17" fmla="*/ 0 h 100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158"/>
                  <a:gd name="T28" fmla="*/ 0 h 10000"/>
                  <a:gd name="T29" fmla="*/ 10158 w 10158"/>
                  <a:gd name="T30" fmla="*/ 10000 h 100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158" h="10000">
                    <a:moveTo>
                      <a:pt x="0" y="0"/>
                    </a:moveTo>
                    <a:lnTo>
                      <a:pt x="6118" y="10000"/>
                    </a:lnTo>
                    <a:lnTo>
                      <a:pt x="7020" y="9909"/>
                    </a:lnTo>
                    <a:lnTo>
                      <a:pt x="8296" y="9000"/>
                    </a:lnTo>
                    <a:lnTo>
                      <a:pt x="9163" y="8091"/>
                    </a:lnTo>
                    <a:lnTo>
                      <a:pt x="9805" y="6818"/>
                    </a:lnTo>
                    <a:lnTo>
                      <a:pt x="10000" y="5887"/>
                    </a:lnTo>
                    <a:cubicBezTo>
                      <a:pt x="9972" y="6101"/>
                      <a:pt x="10184" y="5374"/>
                      <a:pt x="10156" y="558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4" name="Imagen 4">
                <a:extLst>
                  <a:ext uri="{FF2B5EF4-FFF2-40B4-BE49-F238E27FC236}">
                    <a16:creationId xmlns:a16="http://schemas.microsoft.com/office/drawing/2014/main" id="{41FB9EC4-87A5-4B67-B0FE-178D99CA6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67277" y="3520076"/>
                <a:ext cx="990602" cy="351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Text Box 26">
                <a:extLst>
                  <a:ext uri="{FF2B5EF4-FFF2-40B4-BE49-F238E27FC236}">
                    <a16:creationId xmlns:a16="http://schemas.microsoft.com/office/drawing/2014/main" id="{9E786F1D-1790-4528-A614-FD8DE0A9FB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 flipH="1">
                <a:off x="1948283" y="4004854"/>
                <a:ext cx="1899787" cy="444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 b="1" dirty="0">
                    <a:solidFill>
                      <a:schemeClr val="tx2"/>
                    </a:solidFill>
                    <a:ea typeface="MS PGothic" pitchFamily="34" charset="-128"/>
                  </a:rPr>
                  <a:t>objective zone plate lens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100" b="1" dirty="0">
                    <a:solidFill>
                      <a:schemeClr val="tx2"/>
                    </a:solidFill>
                    <a:ea typeface="MS PGothic" pitchFamily="34" charset="-128"/>
                  </a:rPr>
                  <a:t>(40nm and 25 nm ZP)</a:t>
                </a:r>
              </a:p>
            </p:txBody>
          </p:sp>
          <p:grpSp>
            <p:nvGrpSpPr>
              <p:cNvPr id="46" name="Group 2">
                <a:extLst>
                  <a:ext uri="{FF2B5EF4-FFF2-40B4-BE49-F238E27FC236}">
                    <a16:creationId xmlns:a16="http://schemas.microsoft.com/office/drawing/2014/main" id="{7B046DB3-9D59-45BE-8433-F9442A9684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8490" y="3443288"/>
                <a:ext cx="4099" cy="488950"/>
                <a:chOff x="2778490" y="3443288"/>
                <a:chExt cx="4099" cy="488950"/>
              </a:xfrm>
            </p:grpSpPr>
            <p:sp>
              <p:nvSpPr>
                <p:cNvPr id="49" name="Line 19">
                  <a:extLst>
                    <a:ext uri="{FF2B5EF4-FFF2-40B4-BE49-F238E27FC236}">
                      <a16:creationId xmlns:a16="http://schemas.microsoft.com/office/drawing/2014/main" id="{5B94623E-B2E2-474E-BB95-82585EC770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8490" y="3559175"/>
                  <a:ext cx="0" cy="260350"/>
                </a:xfrm>
                <a:prstGeom prst="line">
                  <a:avLst/>
                </a:prstGeom>
                <a:noFill/>
                <a:ln w="50800">
                  <a:solidFill>
                    <a:srgbClr val="66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Line 35">
                  <a:extLst>
                    <a:ext uri="{FF2B5EF4-FFF2-40B4-BE49-F238E27FC236}">
                      <a16:creationId xmlns:a16="http://schemas.microsoft.com/office/drawing/2014/main" id="{DD40227F-7B92-45E7-A11B-49F0204FA5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78490" y="3513964"/>
                  <a:ext cx="0" cy="32511"/>
                </a:xfrm>
                <a:prstGeom prst="line">
                  <a:avLst/>
                </a:prstGeom>
                <a:noFill/>
                <a:ln w="50800">
                  <a:solidFill>
                    <a:srgbClr val="66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Line 36">
                  <a:extLst>
                    <a:ext uri="{FF2B5EF4-FFF2-40B4-BE49-F238E27FC236}">
                      <a16:creationId xmlns:a16="http://schemas.microsoft.com/office/drawing/2014/main" id="{AD11D526-21F7-4877-80CE-95DF363ECC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79153" y="3458837"/>
                  <a:ext cx="0" cy="16962"/>
                </a:xfrm>
                <a:prstGeom prst="line">
                  <a:avLst/>
                </a:prstGeom>
                <a:noFill/>
                <a:ln w="50800">
                  <a:solidFill>
                    <a:srgbClr val="66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Line 37">
                  <a:extLst>
                    <a:ext uri="{FF2B5EF4-FFF2-40B4-BE49-F238E27FC236}">
                      <a16:creationId xmlns:a16="http://schemas.microsoft.com/office/drawing/2014/main" id="{51271CA1-8EA1-4EF7-8F81-403CBE8A87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78490" y="3443288"/>
                  <a:ext cx="0" cy="8481"/>
                </a:xfrm>
                <a:prstGeom prst="line">
                  <a:avLst/>
                </a:prstGeom>
                <a:noFill/>
                <a:ln w="50800">
                  <a:solidFill>
                    <a:srgbClr val="66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Line 38">
                  <a:extLst>
                    <a:ext uri="{FF2B5EF4-FFF2-40B4-BE49-F238E27FC236}">
                      <a16:creationId xmlns:a16="http://schemas.microsoft.com/office/drawing/2014/main" id="{9024CE58-BF32-44C7-B0B1-F2D240CB2D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78490" y="3481453"/>
                  <a:ext cx="0" cy="24030"/>
                </a:xfrm>
                <a:prstGeom prst="line">
                  <a:avLst/>
                </a:prstGeom>
                <a:noFill/>
                <a:ln w="50800">
                  <a:solidFill>
                    <a:srgbClr val="66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4" name="Group 39">
                  <a:extLst>
                    <a:ext uri="{FF2B5EF4-FFF2-40B4-BE49-F238E27FC236}">
                      <a16:creationId xmlns:a16="http://schemas.microsoft.com/office/drawing/2014/main" id="{967CE0D8-5A6E-44B8-BB7A-B4D3C37250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 flipV="1">
                  <a:off x="2780871" y="3830638"/>
                  <a:ext cx="1718" cy="101600"/>
                  <a:chOff x="3693" y="2789"/>
                  <a:chExt cx="1" cy="73"/>
                </a:xfrm>
              </p:grpSpPr>
              <p:grpSp>
                <p:nvGrpSpPr>
                  <p:cNvPr id="55" name="Group 40">
                    <a:extLst>
                      <a:ext uri="{FF2B5EF4-FFF2-40B4-BE49-F238E27FC236}">
                        <a16:creationId xmlns:a16="http://schemas.microsoft.com/office/drawing/2014/main" id="{9F58D2E2-27E5-4AC6-9FA2-91E4235C598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693" y="2789"/>
                    <a:ext cx="1" cy="73"/>
                    <a:chOff x="3693" y="2789"/>
                    <a:chExt cx="1" cy="73"/>
                  </a:xfrm>
                </p:grpSpPr>
                <p:sp>
                  <p:nvSpPr>
                    <p:cNvPr id="57" name="Line 41">
                      <a:extLst>
                        <a:ext uri="{FF2B5EF4-FFF2-40B4-BE49-F238E27FC236}">
                          <a16:creationId xmlns:a16="http://schemas.microsoft.com/office/drawing/2014/main" id="{56F2E678-0DA7-4DB8-857D-F8F26DD8FC7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4" y="2839"/>
                      <a:ext cx="0" cy="23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66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Line 42">
                      <a:extLst>
                        <a:ext uri="{FF2B5EF4-FFF2-40B4-BE49-F238E27FC236}">
                          <a16:creationId xmlns:a16="http://schemas.microsoft.com/office/drawing/2014/main" id="{AAFA2F21-3B2C-4267-BC4D-D0D8876B19E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3" y="2800"/>
                      <a:ext cx="0" cy="12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66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" name="Line 43">
                      <a:extLst>
                        <a:ext uri="{FF2B5EF4-FFF2-40B4-BE49-F238E27FC236}">
                          <a16:creationId xmlns:a16="http://schemas.microsoft.com/office/drawing/2014/main" id="{C760E910-8BE9-4B5E-96A5-9B58BCAD07D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4" y="2789"/>
                      <a:ext cx="0" cy="6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66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6" name="Line 44">
                    <a:extLst>
                      <a:ext uri="{FF2B5EF4-FFF2-40B4-BE49-F238E27FC236}">
                        <a16:creationId xmlns:a16="http://schemas.microsoft.com/office/drawing/2014/main" id="{AE87F764-D3F0-41D1-937F-AE9B495126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94" y="2816"/>
                    <a:ext cx="0" cy="17"/>
                  </a:xfrm>
                  <a:prstGeom prst="line">
                    <a:avLst/>
                  </a:prstGeom>
                  <a:noFill/>
                  <a:ln w="50800">
                    <a:solidFill>
                      <a:srgbClr val="6600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7" name="Arc 48">
                <a:extLst>
                  <a:ext uri="{FF2B5EF4-FFF2-40B4-BE49-F238E27FC236}">
                    <a16:creationId xmlns:a16="http://schemas.microsoft.com/office/drawing/2014/main" id="{A99D6F27-86BC-43C6-908E-A1AC0B8CB534}"/>
                  </a:ext>
                </a:extLst>
              </p:cNvPr>
              <p:cNvSpPr>
                <a:spLocks/>
              </p:cNvSpPr>
              <p:nvPr/>
            </p:nvSpPr>
            <p:spPr bwMode="auto">
              <a:xfrm rot="173776" flipH="1">
                <a:off x="4687558" y="3283237"/>
                <a:ext cx="2501225" cy="223837"/>
              </a:xfrm>
              <a:custGeom>
                <a:avLst/>
                <a:gdLst>
                  <a:gd name="T0" fmla="*/ 0 w 21512"/>
                  <a:gd name="T1" fmla="*/ 0 h 19214"/>
                  <a:gd name="T2" fmla="*/ 0 w 21512"/>
                  <a:gd name="T3" fmla="*/ 0 h 19214"/>
                  <a:gd name="T4" fmla="*/ 0 w 21512"/>
                  <a:gd name="T5" fmla="*/ 0 h 19214"/>
                  <a:gd name="T6" fmla="*/ 0 60000 65536"/>
                  <a:gd name="T7" fmla="*/ 0 60000 65536"/>
                  <a:gd name="T8" fmla="*/ 0 60000 65536"/>
                  <a:gd name="T9" fmla="*/ 0 w 21512"/>
                  <a:gd name="T10" fmla="*/ 0 h 19214"/>
                  <a:gd name="T11" fmla="*/ 21512 w 21512"/>
                  <a:gd name="T12" fmla="*/ 19214 h 192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12" h="19214" fill="none" extrusionOk="0">
                    <a:moveTo>
                      <a:pt x="9868" y="-1"/>
                    </a:moveTo>
                    <a:cubicBezTo>
                      <a:pt x="16451" y="3381"/>
                      <a:pt x="20845" y="9897"/>
                      <a:pt x="21512" y="17268"/>
                    </a:cubicBezTo>
                  </a:path>
                  <a:path w="21512" h="19214" stroke="0" extrusionOk="0">
                    <a:moveTo>
                      <a:pt x="9868" y="-1"/>
                    </a:moveTo>
                    <a:cubicBezTo>
                      <a:pt x="16451" y="3381"/>
                      <a:pt x="20845" y="9897"/>
                      <a:pt x="21512" y="17268"/>
                    </a:cubicBezTo>
                    <a:lnTo>
                      <a:pt x="0" y="19214"/>
                    </a:lnTo>
                    <a:lnTo>
                      <a:pt x="9868" y="-1"/>
                    </a:lnTo>
                    <a:close/>
                  </a:path>
                </a:pathLst>
              </a:custGeom>
              <a:noFill/>
              <a:ln w="11430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8" name="Arc 49">
                <a:extLst>
                  <a:ext uri="{FF2B5EF4-FFF2-40B4-BE49-F238E27FC236}">
                    <a16:creationId xmlns:a16="http://schemas.microsoft.com/office/drawing/2014/main" id="{DE010DA8-AD55-4A84-A660-EEABE2EB0F8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28554" flipH="1" flipV="1">
                <a:off x="4699736" y="3812062"/>
                <a:ext cx="2508096" cy="227012"/>
              </a:xfrm>
              <a:custGeom>
                <a:avLst/>
                <a:gdLst>
                  <a:gd name="T0" fmla="*/ 0 w 21515"/>
                  <a:gd name="T1" fmla="*/ 0 h 19265"/>
                  <a:gd name="T2" fmla="*/ 0 w 21515"/>
                  <a:gd name="T3" fmla="*/ 0 h 19265"/>
                  <a:gd name="T4" fmla="*/ 0 w 21515"/>
                  <a:gd name="T5" fmla="*/ 0 h 19265"/>
                  <a:gd name="T6" fmla="*/ 0 60000 65536"/>
                  <a:gd name="T7" fmla="*/ 0 60000 65536"/>
                  <a:gd name="T8" fmla="*/ 0 60000 65536"/>
                  <a:gd name="T9" fmla="*/ 0 w 21515"/>
                  <a:gd name="T10" fmla="*/ 0 h 19265"/>
                  <a:gd name="T11" fmla="*/ 21515 w 21515"/>
                  <a:gd name="T12" fmla="*/ 19265 h 1926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15" h="19265" fill="none" extrusionOk="0">
                    <a:moveTo>
                      <a:pt x="9768" y="-1"/>
                    </a:moveTo>
                    <a:cubicBezTo>
                      <a:pt x="16413" y="3369"/>
                      <a:pt x="20853" y="9925"/>
                      <a:pt x="21514" y="17347"/>
                    </a:cubicBezTo>
                  </a:path>
                  <a:path w="21515" h="19265" stroke="0" extrusionOk="0">
                    <a:moveTo>
                      <a:pt x="9768" y="-1"/>
                    </a:moveTo>
                    <a:cubicBezTo>
                      <a:pt x="16413" y="3369"/>
                      <a:pt x="20853" y="9925"/>
                      <a:pt x="21514" y="17347"/>
                    </a:cubicBezTo>
                    <a:lnTo>
                      <a:pt x="0" y="19265"/>
                    </a:lnTo>
                    <a:lnTo>
                      <a:pt x="9768" y="-1"/>
                    </a:lnTo>
                    <a:close/>
                  </a:path>
                </a:pathLst>
              </a:custGeom>
              <a:noFill/>
              <a:ln w="114300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0" name="Line 45">
              <a:extLst>
                <a:ext uri="{FF2B5EF4-FFF2-40B4-BE49-F238E27FC236}">
                  <a16:creationId xmlns:a16="http://schemas.microsoft.com/office/drawing/2014/main" id="{A0E06DBF-9152-40E9-9084-0E46C2623AE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5863862" y="2073560"/>
              <a:ext cx="2245800" cy="595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1BBCDB8-7A3F-442E-98B4-FE78C168CF58}"/>
              </a:ext>
            </a:extLst>
          </p:cNvPr>
          <p:cNvSpPr txBox="1"/>
          <p:nvPr/>
        </p:nvSpPr>
        <p:spPr>
          <a:xfrm>
            <a:off x="7308617" y="4918270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800" dirty="0" err="1"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: Andrea </a:t>
            </a:r>
            <a:r>
              <a:rPr lang="es-ES" sz="800" dirty="0" err="1">
                <a:latin typeface="Arial" panose="020B0604020202020204" pitchFamily="34" charset="0"/>
                <a:cs typeface="Arial" panose="020B0604020202020204" pitchFamily="34" charset="0"/>
              </a:rPr>
              <a:t>Sorrentino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20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6</a:t>
            </a:fld>
            <a:endParaRPr lang="es-ES" dirty="0"/>
          </a:p>
        </p:txBody>
      </p:sp>
      <p:sp>
        <p:nvSpPr>
          <p:cNvPr id="15" name="Rectángulo redondeado 7"/>
          <p:cNvSpPr/>
          <p:nvPr/>
        </p:nvSpPr>
        <p:spPr>
          <a:xfrm>
            <a:off x="526775" y="583408"/>
            <a:ext cx="1685613" cy="39730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Hepatitis C infection</a:t>
            </a:r>
            <a:endParaRPr 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Rectángulo redondeado 7"/>
          <p:cNvSpPr/>
          <p:nvPr/>
        </p:nvSpPr>
        <p:spPr>
          <a:xfrm>
            <a:off x="2286001" y="684455"/>
            <a:ext cx="4088810" cy="42801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Assessment of the reversion of HCV-induced cellular ultrastructural changes direct-acting</a:t>
            </a:r>
            <a:r>
              <a:rPr lang="en-US" sz="1350" b="1" dirty="0">
                <a:solidFill>
                  <a:schemeClr val="accent1">
                    <a:lumMod val="75000"/>
                  </a:schemeClr>
                </a:solidFill>
              </a:rPr>
              <a:t> antiviral drugs</a:t>
            </a:r>
          </a:p>
        </p:txBody>
      </p:sp>
      <p:sp>
        <p:nvSpPr>
          <p:cNvPr id="7" name="AutoShape 4" descr="MAPS SHOW HOW DRUGS REVERSE ALTERATIONS IN HEPATITIS C-INFECTED CELLS — en"/>
          <p:cNvSpPr>
            <a:spLocks noChangeAspect="1" noChangeArrowheads="1"/>
          </p:cNvSpPr>
          <p:nvPr/>
        </p:nvSpPr>
        <p:spPr bwMode="auto">
          <a:xfrm>
            <a:off x="1259682" y="-439341"/>
            <a:ext cx="2807494" cy="9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AutoShape 6" descr="MAPS SHOW HOW DRUGS REVERSE ALTERATIONS IN HEPATITIS C-INFECTED CELLS — en"/>
          <p:cNvSpPr>
            <a:spLocks noChangeAspect="1" noChangeArrowheads="1"/>
          </p:cNvSpPr>
          <p:nvPr/>
        </p:nvSpPr>
        <p:spPr bwMode="auto">
          <a:xfrm>
            <a:off x="1373982" y="-325041"/>
            <a:ext cx="2807494" cy="9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" name="AutoShape 8" descr="MAPS SHOW HOW DRUGS REVERSE ALTERATIONS IN HEPATITIS C-INFECTED CELLS — en"/>
          <p:cNvSpPr>
            <a:spLocks noChangeAspect="1" noChangeArrowheads="1"/>
          </p:cNvSpPr>
          <p:nvPr/>
        </p:nvSpPr>
        <p:spPr bwMode="auto">
          <a:xfrm>
            <a:off x="1488282" y="-210741"/>
            <a:ext cx="2807494" cy="9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7178" name="Picture 10" descr="IM_HCV_MIST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7138"/>
            <a:ext cx="9144000" cy="394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BAA36483-46FF-4F0B-8100-4A43DFC2B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57" y="133012"/>
            <a:ext cx="7031267" cy="378819"/>
          </a:xfrm>
        </p:spPr>
        <p:txBody>
          <a:bodyPr>
            <a:noAutofit/>
          </a:bodyPr>
          <a:lstStyle/>
          <a:p>
            <a:r>
              <a:rPr lang="en-US" dirty="0"/>
              <a:t>MISTRAL: ultrastructure of HVC infected cells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12B0A0-5F35-4ECA-9F7A-CD2886DCE3C7}"/>
              </a:ext>
            </a:extLst>
          </p:cNvPr>
          <p:cNvSpPr/>
          <p:nvPr/>
        </p:nvSpPr>
        <p:spPr>
          <a:xfrm>
            <a:off x="6858000" y="844337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900" dirty="0"/>
              <a:t>AJ Pérez-Berná, E Pereiro, P Gastaminza</a:t>
            </a:r>
          </a:p>
          <a:p>
            <a:pPr algn="r"/>
            <a:r>
              <a:rPr lang="pt-BR" sz="900" dirty="0"/>
              <a:t>ACS Nano 2016</a:t>
            </a:r>
          </a:p>
        </p:txBody>
      </p:sp>
    </p:spTree>
    <p:extLst>
      <p:ext uri="{BB962C8B-B14F-4D97-AF65-F5344CB8AC3E}">
        <p14:creationId xmlns:p14="http://schemas.microsoft.com/office/powerpoint/2010/main" val="636123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7</a:t>
            </a:fld>
            <a:endParaRPr lang="es-ES" dirty="0"/>
          </a:p>
        </p:txBody>
      </p:sp>
      <p:sp>
        <p:nvSpPr>
          <p:cNvPr id="7" name="AutoShape 4" descr="MAPS SHOW HOW DRUGS REVERSE ALTERATIONS IN HEPATITIS C-INFECTED CELLS — en"/>
          <p:cNvSpPr>
            <a:spLocks noChangeAspect="1" noChangeArrowheads="1"/>
          </p:cNvSpPr>
          <p:nvPr/>
        </p:nvSpPr>
        <p:spPr bwMode="auto">
          <a:xfrm>
            <a:off x="1259682" y="-439341"/>
            <a:ext cx="2807494" cy="9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AutoShape 6" descr="MAPS SHOW HOW DRUGS REVERSE ALTERATIONS IN HEPATITIS C-INFECTED CELLS — en"/>
          <p:cNvSpPr>
            <a:spLocks noChangeAspect="1" noChangeArrowheads="1"/>
          </p:cNvSpPr>
          <p:nvPr/>
        </p:nvSpPr>
        <p:spPr bwMode="auto">
          <a:xfrm>
            <a:off x="1373982" y="-325041"/>
            <a:ext cx="2807494" cy="9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" name="AutoShape 8" descr="MAPS SHOW HOW DRUGS REVERSE ALTERATIONS IN HEPATITIS C-INFECTED CELLS — en"/>
          <p:cNvSpPr>
            <a:spLocks noChangeAspect="1" noChangeArrowheads="1"/>
          </p:cNvSpPr>
          <p:nvPr/>
        </p:nvSpPr>
        <p:spPr bwMode="auto">
          <a:xfrm>
            <a:off x="1488282" y="-210741"/>
            <a:ext cx="2807494" cy="9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AA36483-46FF-4F0B-8100-4A43DFC2B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57" y="133012"/>
            <a:ext cx="7031267" cy="378819"/>
          </a:xfrm>
        </p:spPr>
        <p:txBody>
          <a:bodyPr>
            <a:noAutofit/>
          </a:bodyPr>
          <a:lstStyle/>
          <a:p>
            <a:r>
              <a:rPr lang="en-US" dirty="0"/>
              <a:t>MISTRAL: ultrastructure of SARS-CoV-2 infected cells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D3E65EBF-A566-4E14-BA8B-F3F3F194375A}"/>
              </a:ext>
            </a:extLst>
          </p:cNvPr>
          <p:cNvSpPr txBox="1">
            <a:spLocks/>
          </p:cNvSpPr>
          <p:nvPr/>
        </p:nvSpPr>
        <p:spPr>
          <a:xfrm>
            <a:off x="944677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fld id="{59A3C1E9-1E17-4B2D-975E-2F80F7CB45F8}" type="slidenum">
              <a:rPr lang="es-ES" smtClean="0">
                <a:solidFill>
                  <a:prstClr val="white"/>
                </a:solidFill>
              </a:rPr>
              <a:pPr defTabSz="914377">
                <a:defRPr/>
              </a:pPr>
              <a:t>7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4F5B02-BEFC-4D17-8F8E-3FFF340F28BF}"/>
              </a:ext>
            </a:extLst>
          </p:cNvPr>
          <p:cNvSpPr/>
          <p:nvPr/>
        </p:nvSpPr>
        <p:spPr>
          <a:xfrm>
            <a:off x="6146696" y="1487051"/>
            <a:ext cx="2665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3D reconstruction:</a:t>
            </a:r>
          </a:p>
          <a:p>
            <a:r>
              <a:rPr lang="en-US" sz="1200" b="1" dirty="0"/>
              <a:t>Transparent volumes</a:t>
            </a:r>
            <a:r>
              <a:rPr lang="en-US" sz="1200" dirty="0"/>
              <a:t>: vesicles where the replicating complexes are formed.</a:t>
            </a:r>
          </a:p>
          <a:p>
            <a:r>
              <a:rPr lang="en-US" sz="1200" b="1" dirty="0"/>
              <a:t>Blue volumes</a:t>
            </a:r>
            <a:r>
              <a:rPr lang="en-US" sz="1200" dirty="0"/>
              <a:t>: the SARS-CoV2 virus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2518D3-1C32-4F8B-96CE-62628224F6E0}"/>
              </a:ext>
            </a:extLst>
          </p:cNvPr>
          <p:cNvSpPr/>
          <p:nvPr/>
        </p:nvSpPr>
        <p:spPr>
          <a:xfrm>
            <a:off x="1051143" y="663609"/>
            <a:ext cx="77735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Morphology of </a:t>
            </a:r>
            <a:r>
              <a:rPr lang="en-US" sz="1200" dirty="0" err="1"/>
              <a:t>adenocarcinomic</a:t>
            </a:r>
            <a:r>
              <a:rPr lang="en-US" sz="1200" dirty="0"/>
              <a:t> human alveolar basal epithelial cell (A549) infected with SARS-CoV-2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169346-7C61-401E-B272-8212ACC0768E}"/>
              </a:ext>
            </a:extLst>
          </p:cNvPr>
          <p:cNvSpPr txBox="1"/>
          <p:nvPr/>
        </p:nvSpPr>
        <p:spPr>
          <a:xfrm>
            <a:off x="-67322" y="1062258"/>
            <a:ext cx="22083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SARS-CoV-2 Intracellular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viral particles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264588-D50F-47CF-A807-5D99A76A9AA4}"/>
              </a:ext>
            </a:extLst>
          </p:cNvPr>
          <p:cNvGrpSpPr>
            <a:grpSpLocks noChangeAspect="1"/>
          </p:cNvGrpSpPr>
          <p:nvPr/>
        </p:nvGrpSpPr>
        <p:grpSpPr>
          <a:xfrm>
            <a:off x="239955" y="1477338"/>
            <a:ext cx="1547709" cy="1536856"/>
            <a:chOff x="319134" y="1820307"/>
            <a:chExt cx="2823286" cy="2803490"/>
          </a:xfrm>
        </p:grpSpPr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88B46910-416C-4E79-BE95-D513202F91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50" t="8272" r="35518" b="11125"/>
            <a:stretch/>
          </p:blipFill>
          <p:spPr bwMode="auto">
            <a:xfrm>
              <a:off x="319134" y="1820307"/>
              <a:ext cx="2823286" cy="2803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6B10F0-E6BE-42B1-A641-A650DB290E3A}"/>
                </a:ext>
              </a:extLst>
            </p:cNvPr>
            <p:cNvSpPr/>
            <p:nvPr/>
          </p:nvSpPr>
          <p:spPr>
            <a:xfrm>
              <a:off x="1211763" y="3371940"/>
              <a:ext cx="228600" cy="30731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07D5585-F8A4-4926-BD6F-609011A81D1C}"/>
              </a:ext>
            </a:extLst>
          </p:cNvPr>
          <p:cNvSpPr txBox="1"/>
          <p:nvPr/>
        </p:nvSpPr>
        <p:spPr>
          <a:xfrm>
            <a:off x="1120444" y="1060484"/>
            <a:ext cx="35741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92D050"/>
                </a:solidFill>
              </a:rPr>
              <a:t>Morphological dysfunction </a:t>
            </a:r>
          </a:p>
          <a:p>
            <a:pPr algn="ctr"/>
            <a:r>
              <a:rPr lang="en-US" sz="1100" dirty="0">
                <a:solidFill>
                  <a:srgbClr val="92D050"/>
                </a:solidFill>
              </a:rPr>
              <a:t>with abnormal mitochondria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E34156-03A5-4276-B479-55AC5154D9CF}"/>
              </a:ext>
            </a:extLst>
          </p:cNvPr>
          <p:cNvGrpSpPr>
            <a:grpSpLocks noChangeAspect="1"/>
          </p:cNvGrpSpPr>
          <p:nvPr/>
        </p:nvGrpSpPr>
        <p:grpSpPr>
          <a:xfrm>
            <a:off x="2007890" y="1477507"/>
            <a:ext cx="1517471" cy="1649905"/>
            <a:chOff x="3286748" y="1820307"/>
            <a:chExt cx="2763296" cy="3004457"/>
          </a:xfrm>
        </p:grpSpPr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416DC86C-BCD6-4BCB-852E-F195DDB14E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55" t="9827" r="37090" b="11883"/>
            <a:stretch/>
          </p:blipFill>
          <p:spPr bwMode="auto">
            <a:xfrm>
              <a:off x="3286748" y="1820307"/>
              <a:ext cx="2763296" cy="2803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B41E32A-39BD-40EB-8604-51ECDD156510}"/>
                </a:ext>
              </a:extLst>
            </p:cNvPr>
            <p:cNvCxnSpPr/>
            <p:nvPr/>
          </p:nvCxnSpPr>
          <p:spPr>
            <a:xfrm>
              <a:off x="4945563" y="2763596"/>
              <a:ext cx="0" cy="153656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F2F45AD-EA4E-47FB-8505-B15F56ED5298}"/>
                </a:ext>
              </a:extLst>
            </p:cNvPr>
            <p:cNvCxnSpPr/>
            <p:nvPr/>
          </p:nvCxnSpPr>
          <p:spPr>
            <a:xfrm>
              <a:off x="4488363" y="2917252"/>
              <a:ext cx="0" cy="152400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D8D95D0-6C1B-45CB-B37E-AD2554D86EED}"/>
                </a:ext>
              </a:extLst>
            </p:cNvPr>
            <p:cNvCxnSpPr/>
            <p:nvPr/>
          </p:nvCxnSpPr>
          <p:spPr>
            <a:xfrm>
              <a:off x="3954963" y="3222052"/>
              <a:ext cx="76200" cy="149888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675521B-7068-4B49-BCC4-630FDE37F73C}"/>
                </a:ext>
              </a:extLst>
            </p:cNvPr>
            <p:cNvCxnSpPr/>
            <p:nvPr/>
          </p:nvCxnSpPr>
          <p:spPr>
            <a:xfrm>
              <a:off x="4488363" y="3679252"/>
              <a:ext cx="76200" cy="152400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940935A-62C4-4EAE-BE42-9346DB96CF77}"/>
                </a:ext>
              </a:extLst>
            </p:cNvPr>
            <p:cNvCxnSpPr/>
            <p:nvPr/>
          </p:nvCxnSpPr>
          <p:spPr>
            <a:xfrm>
              <a:off x="4945563" y="3603052"/>
              <a:ext cx="0" cy="153656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80F1F8F-37F2-4B13-8808-AB9988368B20}"/>
                </a:ext>
              </a:extLst>
            </p:cNvPr>
            <p:cNvCxnSpPr/>
            <p:nvPr/>
          </p:nvCxnSpPr>
          <p:spPr>
            <a:xfrm>
              <a:off x="5174163" y="3679252"/>
              <a:ext cx="0" cy="153656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F5B201F-0AE0-40E5-B342-1BC378D315D1}"/>
                </a:ext>
              </a:extLst>
            </p:cNvPr>
            <p:cNvCxnSpPr/>
            <p:nvPr/>
          </p:nvCxnSpPr>
          <p:spPr>
            <a:xfrm>
              <a:off x="4183563" y="3601796"/>
              <a:ext cx="0" cy="153656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14F5398-D82C-40AD-9984-B39BA1672027}"/>
                </a:ext>
              </a:extLst>
            </p:cNvPr>
            <p:cNvCxnSpPr/>
            <p:nvPr/>
          </p:nvCxnSpPr>
          <p:spPr>
            <a:xfrm>
              <a:off x="3497763" y="3986564"/>
              <a:ext cx="76200" cy="149888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34016DA-B3E2-402A-BF82-151326F07DF0}"/>
                </a:ext>
              </a:extLst>
            </p:cNvPr>
            <p:cNvCxnSpPr/>
            <p:nvPr/>
          </p:nvCxnSpPr>
          <p:spPr>
            <a:xfrm flipH="1" flipV="1">
              <a:off x="4668396" y="4286340"/>
              <a:ext cx="48567" cy="231112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D63C4F4-55D8-447F-A423-8A7C4AB78DE3}"/>
                </a:ext>
              </a:extLst>
            </p:cNvPr>
            <p:cNvCxnSpPr/>
            <p:nvPr/>
          </p:nvCxnSpPr>
          <p:spPr>
            <a:xfrm flipH="1" flipV="1">
              <a:off x="5174164" y="4288852"/>
              <a:ext cx="48566" cy="113044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BC36F59-550F-428A-A7AD-A0F0949A59C1}"/>
                </a:ext>
              </a:extLst>
            </p:cNvPr>
            <p:cNvCxnSpPr/>
            <p:nvPr/>
          </p:nvCxnSpPr>
          <p:spPr>
            <a:xfrm flipH="1" flipV="1">
              <a:off x="5277997" y="4136452"/>
              <a:ext cx="200966" cy="115556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F80029B-69F3-473A-BCC3-E93559E8F783}"/>
                </a:ext>
              </a:extLst>
            </p:cNvPr>
            <p:cNvCxnSpPr/>
            <p:nvPr/>
          </p:nvCxnSpPr>
          <p:spPr>
            <a:xfrm flipH="1" flipV="1">
              <a:off x="5049396" y="4438740"/>
              <a:ext cx="48567" cy="231112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B01F12F-96CC-4EDB-AE1A-C624EFD6F0C4}"/>
                </a:ext>
              </a:extLst>
            </p:cNvPr>
            <p:cNvCxnSpPr/>
            <p:nvPr/>
          </p:nvCxnSpPr>
          <p:spPr>
            <a:xfrm flipH="1" flipV="1">
              <a:off x="5478963" y="2990940"/>
              <a:ext cx="48567" cy="231112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F480A11-5EBF-48AB-AC7B-4FD46516C4CC}"/>
                </a:ext>
              </a:extLst>
            </p:cNvPr>
            <p:cNvCxnSpPr/>
            <p:nvPr/>
          </p:nvCxnSpPr>
          <p:spPr>
            <a:xfrm flipH="1" flipV="1">
              <a:off x="3726363" y="4438740"/>
              <a:ext cx="48567" cy="231112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6D6D971-7752-45D2-B578-CC8614E36A04}"/>
                </a:ext>
              </a:extLst>
            </p:cNvPr>
            <p:cNvCxnSpPr/>
            <p:nvPr/>
          </p:nvCxnSpPr>
          <p:spPr>
            <a:xfrm flipH="1" flipV="1">
              <a:off x="3954963" y="4593652"/>
              <a:ext cx="48567" cy="231112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1C59647-59E3-4706-8EC3-0EC8264F3CD8}"/>
              </a:ext>
            </a:extLst>
          </p:cNvPr>
          <p:cNvSpPr txBox="1"/>
          <p:nvPr/>
        </p:nvSpPr>
        <p:spPr>
          <a:xfrm>
            <a:off x="3355560" y="1083755"/>
            <a:ext cx="2437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SARS-CoV-2 viral factory </a:t>
            </a:r>
          </a:p>
          <a:p>
            <a:pPr algn="ctr"/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A4DFE36-4EBC-4A5F-8B53-36396B9EB250}"/>
              </a:ext>
            </a:extLst>
          </p:cNvPr>
          <p:cNvGrpSpPr>
            <a:grpSpLocks noChangeAspect="1"/>
          </p:cNvGrpSpPr>
          <p:nvPr/>
        </p:nvGrpSpPr>
        <p:grpSpPr>
          <a:xfrm>
            <a:off x="3733581" y="1472041"/>
            <a:ext cx="1596819" cy="1542153"/>
            <a:chOff x="6207468" y="1820307"/>
            <a:chExt cx="2902867" cy="2803490"/>
          </a:xfrm>
        </p:grpSpPr>
        <p:pic>
          <p:nvPicPr>
            <p:cNvPr id="42" name="Picture 6">
              <a:extLst>
                <a:ext uri="{FF2B5EF4-FFF2-40B4-BE49-F238E27FC236}">
                  <a16:creationId xmlns:a16="http://schemas.microsoft.com/office/drawing/2014/main" id="{B40A612B-5F1E-4089-A544-0A858101C1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9" t="8561" r="35608" b="10839"/>
            <a:stretch/>
          </p:blipFill>
          <p:spPr bwMode="auto">
            <a:xfrm>
              <a:off x="6207468" y="1820307"/>
              <a:ext cx="2902867" cy="2803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8E683C5-E4D8-40D2-B44C-8B3B3CAE900F}"/>
                </a:ext>
              </a:extLst>
            </p:cNvPr>
            <p:cNvSpPr/>
            <p:nvPr/>
          </p:nvSpPr>
          <p:spPr>
            <a:xfrm rot="20195443">
              <a:off x="6555484" y="3488412"/>
              <a:ext cx="1562017" cy="1067480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D31A8C1-1EC2-47F0-AE45-EF3B61F8C453}"/>
              </a:ext>
            </a:extLst>
          </p:cNvPr>
          <p:cNvCxnSpPr>
            <a:cxnSpLocks/>
            <a:stCxn id="20" idx="0"/>
          </p:cNvCxnSpPr>
          <p:nvPr/>
        </p:nvCxnSpPr>
        <p:spPr>
          <a:xfrm flipH="1">
            <a:off x="854606" y="1477338"/>
            <a:ext cx="159204" cy="8428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D0A8FBC-7F9A-4444-B397-87906DB30CBD}"/>
              </a:ext>
            </a:extLst>
          </p:cNvPr>
          <p:cNvGrpSpPr>
            <a:grpSpLocks noChangeAspect="1"/>
          </p:cNvGrpSpPr>
          <p:nvPr/>
        </p:nvGrpSpPr>
        <p:grpSpPr>
          <a:xfrm>
            <a:off x="2210433" y="3133743"/>
            <a:ext cx="2644511" cy="1986529"/>
            <a:chOff x="1523999" y="457196"/>
            <a:chExt cx="9144002" cy="6670431"/>
          </a:xfrm>
        </p:grpSpPr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9BB16679-2E89-440F-9163-4EFC81D65A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9" t="13734" r="3435" b="8509"/>
            <a:stretch/>
          </p:blipFill>
          <p:spPr bwMode="auto">
            <a:xfrm flipV="1">
              <a:off x="1523999" y="457196"/>
              <a:ext cx="9144002" cy="6670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5">
              <a:extLst>
                <a:ext uri="{FF2B5EF4-FFF2-40B4-BE49-F238E27FC236}">
                  <a16:creationId xmlns:a16="http://schemas.microsoft.com/office/drawing/2014/main" id="{9293E9C5-3F1C-4679-8942-F59EA71940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3" t="11824" r="4132" b="1271"/>
            <a:stretch/>
          </p:blipFill>
          <p:spPr bwMode="auto">
            <a:xfrm>
              <a:off x="2663822" y="3429896"/>
              <a:ext cx="2082803" cy="2123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0C391FD-AB2A-43D0-B30E-8B831FAB09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31" t="12674" r="18507" b="7750"/>
            <a:stretch/>
          </p:blipFill>
          <p:spPr bwMode="auto">
            <a:xfrm flipV="1">
              <a:off x="8570260" y="2862740"/>
              <a:ext cx="2097741" cy="231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">
              <a:extLst>
                <a:ext uri="{FF2B5EF4-FFF2-40B4-BE49-F238E27FC236}">
                  <a16:creationId xmlns:a16="http://schemas.microsoft.com/office/drawing/2014/main" id="{2C3536B5-F8FD-41E7-ABEB-434E27367D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0" t="10972" r="5806" b="4118"/>
            <a:stretch/>
          </p:blipFill>
          <p:spPr bwMode="auto">
            <a:xfrm>
              <a:off x="5572141" y="4682266"/>
              <a:ext cx="1928117" cy="1947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74A21273-2C3C-4830-BA06-654881ED9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6207" y="3058173"/>
              <a:ext cx="1800200" cy="199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4">
              <a:extLst>
                <a:ext uri="{FF2B5EF4-FFF2-40B4-BE49-F238E27FC236}">
                  <a16:creationId xmlns:a16="http://schemas.microsoft.com/office/drawing/2014/main" id="{ECC49735-1316-4D75-90E9-FD96A3FBA5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" t="12322" r="5146"/>
            <a:stretch/>
          </p:blipFill>
          <p:spPr bwMode="auto">
            <a:xfrm>
              <a:off x="4746624" y="1586092"/>
              <a:ext cx="2021129" cy="2029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D201AD3A-31D5-489D-80EE-B020629E24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7" t="10492" r="3878"/>
            <a:stretch/>
          </p:blipFill>
          <p:spPr bwMode="auto">
            <a:xfrm>
              <a:off x="2841212" y="493058"/>
              <a:ext cx="2108499" cy="1965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4">
              <a:extLst>
                <a:ext uri="{FF2B5EF4-FFF2-40B4-BE49-F238E27FC236}">
                  <a16:creationId xmlns:a16="http://schemas.microsoft.com/office/drawing/2014/main" id="{683C1519-3A31-43A0-BA6E-AEC3FD9C8C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6" t="13605" r="18493" b="8364"/>
            <a:stretch/>
          </p:blipFill>
          <p:spPr bwMode="auto">
            <a:xfrm>
              <a:off x="1828801" y="2167666"/>
              <a:ext cx="1670043" cy="1754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Rectángulo 1">
              <a:extLst>
                <a:ext uri="{FF2B5EF4-FFF2-40B4-BE49-F238E27FC236}">
                  <a16:creationId xmlns:a16="http://schemas.microsoft.com/office/drawing/2014/main" id="{33138F51-B5B3-4419-BF6B-35232D5413BE}"/>
                </a:ext>
              </a:extLst>
            </p:cNvPr>
            <p:cNvSpPr/>
            <p:nvPr/>
          </p:nvSpPr>
          <p:spPr>
            <a:xfrm>
              <a:off x="2895600" y="457200"/>
              <a:ext cx="2057400" cy="1981200"/>
            </a:xfrm>
            <a:prstGeom prst="rect">
              <a:avLst/>
            </a:prstGeom>
            <a:noFill/>
            <a:ln w="7620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A2634222-66C1-47E7-A22F-3796766CE5E3}"/>
              </a:ext>
            </a:extLst>
          </p:cNvPr>
          <p:cNvSpPr/>
          <p:nvPr/>
        </p:nvSpPr>
        <p:spPr>
          <a:xfrm>
            <a:off x="1787664" y="4187993"/>
            <a:ext cx="1087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Late state</a:t>
            </a:r>
          </a:p>
          <a:p>
            <a:pPr algn="r"/>
            <a:r>
              <a:rPr lang="en-US" sz="1200" dirty="0"/>
              <a:t>of infection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24D805C-249F-45E4-8A1B-27B6A854D1E8}"/>
              </a:ext>
            </a:extLst>
          </p:cNvPr>
          <p:cNvSpPr/>
          <p:nvPr/>
        </p:nvSpPr>
        <p:spPr>
          <a:xfrm>
            <a:off x="3799679" y="3502163"/>
            <a:ext cx="1109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Early state</a:t>
            </a:r>
          </a:p>
          <a:p>
            <a:r>
              <a:rPr lang="en-US" sz="1200" dirty="0"/>
              <a:t>of infection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B403263-0A73-4AC5-BEFA-413FAD4555AA}"/>
              </a:ext>
            </a:extLst>
          </p:cNvPr>
          <p:cNvSpPr/>
          <p:nvPr/>
        </p:nvSpPr>
        <p:spPr>
          <a:xfrm>
            <a:off x="406818" y="3235045"/>
            <a:ext cx="1768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Evolution of cells during infection can be studied</a:t>
            </a:r>
          </a:p>
        </p:txBody>
      </p:sp>
      <p:pic>
        <p:nvPicPr>
          <p:cNvPr id="58" name="Covid_inf2.avi">
            <a:hlinkClick r:id="" action="ppaction://media"/>
            <a:extLst>
              <a:ext uri="{FF2B5EF4-FFF2-40B4-BE49-F238E27FC236}">
                <a16:creationId xmlns:a16="http://schemas.microsoft.com/office/drawing/2014/main" id="{6F7A06F9-1400-4F2A-8740-3ED8FAFF9A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84589" y="2377350"/>
            <a:ext cx="3957889" cy="2746064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46E84CC8-7D5A-41EE-B2E3-216A65B91645}"/>
              </a:ext>
            </a:extLst>
          </p:cNvPr>
          <p:cNvSpPr/>
          <p:nvPr/>
        </p:nvSpPr>
        <p:spPr>
          <a:xfrm>
            <a:off x="-24646" y="4689385"/>
            <a:ext cx="2093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AJ Pérez-Berná, P. </a:t>
            </a:r>
            <a:r>
              <a:rPr lang="en-US" sz="1050" dirty="0" err="1"/>
              <a:t>Gastaminza</a:t>
            </a:r>
            <a:r>
              <a:rPr lang="en-US" sz="1050" dirty="0"/>
              <a:t> group (CNB-CSIC)</a:t>
            </a:r>
          </a:p>
        </p:txBody>
      </p:sp>
    </p:spTree>
    <p:extLst>
      <p:ext uri="{BB962C8B-B14F-4D97-AF65-F5344CB8AC3E}">
        <p14:creationId xmlns:p14="http://schemas.microsoft.com/office/powerpoint/2010/main" val="186186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8</a:t>
            </a:fld>
            <a:endParaRPr lang="es-ES" dirty="0"/>
          </a:p>
        </p:txBody>
      </p:sp>
      <p:sp>
        <p:nvSpPr>
          <p:cNvPr id="12" name="Rectangle 11"/>
          <p:cNvSpPr/>
          <p:nvPr/>
        </p:nvSpPr>
        <p:spPr>
          <a:xfrm>
            <a:off x="2527593" y="553884"/>
            <a:ext cx="69142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Cancer research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		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Chemotherapy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hyperthermia in tumor cells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Mitochondrial dysfunction 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Chromatin expression</a:t>
            </a:r>
          </a:p>
          <a:p>
            <a:r>
              <a:rPr lang="en-US" sz="1200" dirty="0"/>
              <a:t>			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46561" y="4148528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384" y="2035000"/>
            <a:ext cx="3964781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59" y="4138352"/>
            <a:ext cx="779612" cy="84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97874" y="3211616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s-ES_tradnl" sz="2100" dirty="0">
                <a:latin typeface="Arial" panose="020B0604020202020204" pitchFamily="34" charset="0"/>
                <a:cs typeface="Arial" panose="020B0604020202020204" pitchFamily="34" charset="0"/>
              </a:rPr>
              <a:t>38%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08089" y="2525816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s-ES_tradnl" sz="2100" dirty="0">
                <a:latin typeface="Arial" panose="020B0604020202020204" pitchFamily="34" charset="0"/>
                <a:cs typeface="Arial" panose="020B0604020202020204" pitchFamily="34" charset="0"/>
              </a:rPr>
              <a:t>19%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6010" y="2195775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s-ES_tradnl" sz="2100" dirty="0"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43007" y="641667"/>
            <a:ext cx="61159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Immune systems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		</a:t>
            </a:r>
          </a:p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Cholesterol</a:t>
            </a:r>
          </a:p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T-Cell Migration	</a:t>
            </a:r>
          </a:p>
          <a:p>
            <a:r>
              <a:rPr lang="fr-FR" sz="1200" dirty="0">
                <a:solidFill>
                  <a:schemeClr val="accent1">
                    <a:lumMod val="50000"/>
                  </a:schemeClr>
                </a:solidFill>
              </a:rPr>
              <a:t>T-</a:t>
            </a:r>
            <a:r>
              <a:rPr lang="fr-FR" sz="1200" dirty="0" err="1">
                <a:solidFill>
                  <a:schemeClr val="accent1">
                    <a:lumMod val="50000"/>
                  </a:schemeClr>
                </a:solidFill>
              </a:rPr>
              <a:t>Cell</a:t>
            </a:r>
            <a:r>
              <a:rPr lang="fr-FR" sz="1200" dirty="0">
                <a:solidFill>
                  <a:schemeClr val="accent1">
                    <a:lumMod val="50000"/>
                  </a:schemeClr>
                </a:solidFill>
              </a:rPr>
              <a:t> interaction </a:t>
            </a:r>
            <a:r>
              <a:rPr lang="fr-FR" sz="1200" dirty="0" err="1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fr-FR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200" dirty="0" err="1">
                <a:solidFill>
                  <a:schemeClr val="accent1">
                    <a:lumMod val="50000"/>
                  </a:schemeClr>
                </a:solidFill>
              </a:rPr>
              <a:t>pathogens</a:t>
            </a:r>
            <a:endParaRPr lang="fr-FR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sz="1200" dirty="0" err="1">
                <a:solidFill>
                  <a:schemeClr val="accent1">
                    <a:lumMod val="50000"/>
                  </a:schemeClr>
                </a:solidFill>
              </a:rPr>
              <a:t>Primary</a:t>
            </a:r>
            <a:r>
              <a:rPr lang="fr-FR" sz="1200" dirty="0">
                <a:solidFill>
                  <a:schemeClr val="accent1">
                    <a:lumMod val="50000"/>
                  </a:schemeClr>
                </a:solidFill>
              </a:rPr>
              <a:t> T-</a:t>
            </a:r>
            <a:r>
              <a:rPr lang="fr-FR" sz="1200" dirty="0" err="1">
                <a:solidFill>
                  <a:schemeClr val="accent1">
                    <a:lumMod val="50000"/>
                  </a:schemeClr>
                </a:solidFill>
              </a:rPr>
              <a:t>cells</a:t>
            </a:r>
            <a:r>
              <a:rPr lang="fr-FR" sz="12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65192" y="2271093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s-ES_tradnl" sz="2100" dirty="0"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48620" y="3137771"/>
            <a:ext cx="223727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Pathogens</a:t>
            </a:r>
          </a:p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HCV</a:t>
            </a:r>
          </a:p>
          <a:p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</a:rPr>
              <a:t>Zika</a:t>
            </a:r>
            <a:endParaRPr lang="en-US" sz="12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Mycoplasma</a:t>
            </a:r>
          </a:p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SARS-CoV-2		</a:t>
            </a:r>
          </a:p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Plasmodium Falciparum	</a:t>
            </a:r>
          </a:p>
          <a:p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</a:rPr>
              <a:t>Babesia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</a:rPr>
              <a:t>divergens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	</a:t>
            </a:r>
          </a:p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Herpes</a:t>
            </a:r>
          </a:p>
          <a:p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</a:rPr>
              <a:t>Torovirus</a:t>
            </a:r>
            <a:endParaRPr lang="en-US" sz="12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ES_tradnl" sz="1200" i="1" dirty="0" err="1">
                <a:solidFill>
                  <a:schemeClr val="accent6">
                    <a:lumMod val="75000"/>
                  </a:schemeClr>
                </a:solidFill>
              </a:rPr>
              <a:t>Vaccinia</a:t>
            </a:r>
            <a:endParaRPr lang="en-US" sz="1200" i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s-ES_tradnl" sz="12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	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3165" y="2492088"/>
            <a:ext cx="1577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6969"/>
                </a:solidFill>
              </a:rPr>
              <a:t>Bio mineralization</a:t>
            </a:r>
          </a:p>
          <a:p>
            <a:r>
              <a:rPr lang="en-US" sz="1200" dirty="0">
                <a:solidFill>
                  <a:srgbClr val="FF6969"/>
                </a:solidFill>
              </a:rPr>
              <a:t>Cholesterol</a:t>
            </a:r>
          </a:p>
          <a:p>
            <a:r>
              <a:rPr lang="en-US" sz="1200" dirty="0">
                <a:solidFill>
                  <a:srgbClr val="FF6969"/>
                </a:solidFill>
              </a:rPr>
              <a:t>Calcium</a:t>
            </a:r>
          </a:p>
          <a:p>
            <a:r>
              <a:rPr lang="en-US" sz="1200" dirty="0">
                <a:solidFill>
                  <a:srgbClr val="FF6969"/>
                </a:solidFill>
              </a:rPr>
              <a:t>Hydroxyapatite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08959" y="2552163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s-ES_tradnl" sz="2100" dirty="0">
                <a:latin typeface="Arial" panose="020B0604020202020204" pitchFamily="34" charset="0"/>
                <a:cs typeface="Arial" panose="020B0604020202020204" pitchFamily="34" charset="0"/>
              </a:rPr>
              <a:t>21%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22292" y="1635564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s-ES_tradnl" sz="1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Alzheime</a:t>
            </a:r>
            <a:r>
              <a:rPr lang="es-ES_tradnl" sz="1200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97558" y="4384266"/>
            <a:ext cx="3429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i="1" dirty="0">
                <a:solidFill>
                  <a:schemeClr val="accent6">
                    <a:lumMod val="75000"/>
                  </a:schemeClr>
                </a:solidFill>
              </a:rPr>
              <a:t>E. Coli</a:t>
            </a:r>
          </a:p>
          <a:p>
            <a:r>
              <a:rPr lang="en-US" sz="1350" i="1" dirty="0">
                <a:solidFill>
                  <a:schemeClr val="accent6">
                    <a:lumMod val="75000"/>
                  </a:schemeClr>
                </a:solidFill>
              </a:rPr>
              <a:t>SARS</a:t>
            </a:r>
          </a:p>
          <a:p>
            <a:r>
              <a:rPr lang="en-US" sz="1350" i="1" dirty="0">
                <a:solidFill>
                  <a:schemeClr val="accent6">
                    <a:lumMod val="75000"/>
                  </a:schemeClr>
                </a:solidFill>
              </a:rPr>
              <a:t>Cytomegalovirus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04542" y="4168143"/>
            <a:ext cx="3429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Rotavirus</a:t>
            </a:r>
          </a:p>
          <a:p>
            <a:r>
              <a:rPr lang="es-ES_tradnl" sz="1200" i="1" dirty="0" err="1">
                <a:solidFill>
                  <a:schemeClr val="accent6">
                    <a:lumMod val="75000"/>
                  </a:schemeClr>
                </a:solidFill>
              </a:rPr>
              <a:t>Trypanosome</a:t>
            </a:r>
            <a:r>
              <a:rPr lang="es-ES_tradnl" sz="12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_tradnl" sz="1200" i="1" dirty="0" err="1">
                <a:solidFill>
                  <a:schemeClr val="accent6">
                    <a:lumMod val="75000"/>
                  </a:schemeClr>
                </a:solidFill>
              </a:rPr>
              <a:t>Brucei</a:t>
            </a:r>
            <a:endParaRPr lang="es-ES_tradnl" sz="12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ES_tradnl" sz="1200" i="1" dirty="0">
                <a:solidFill>
                  <a:schemeClr val="accent6">
                    <a:lumMod val="75000"/>
                  </a:schemeClr>
                </a:solidFill>
              </a:rPr>
              <a:t>Influenza</a:t>
            </a:r>
          </a:p>
          <a:p>
            <a:r>
              <a:rPr lang="es-ES_tradnl" sz="1200" i="1" dirty="0" err="1">
                <a:solidFill>
                  <a:schemeClr val="accent6">
                    <a:lumMod val="75000"/>
                  </a:schemeClr>
                </a:solidFill>
              </a:rPr>
              <a:t>Mycoplasma</a:t>
            </a:r>
            <a:endParaRPr lang="es-ES_tradnl" sz="1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43000" y="1704956"/>
            <a:ext cx="5638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</a:rPr>
              <a:t>Nanoparticle: </a:t>
            </a:r>
          </a:p>
          <a:p>
            <a:r>
              <a:rPr lang="en-US" sz="1200" dirty="0">
                <a:solidFill>
                  <a:srgbClr val="7030A0"/>
                </a:solidFill>
              </a:rPr>
              <a:t>hyperthermia in tumor cells</a:t>
            </a:r>
          </a:p>
          <a:p>
            <a:r>
              <a:rPr lang="en-US" sz="1200" dirty="0">
                <a:solidFill>
                  <a:srgbClr val="7030A0"/>
                </a:solidFill>
              </a:rPr>
              <a:t>Gold coated siRNA</a:t>
            </a:r>
          </a:p>
          <a:p>
            <a:r>
              <a:rPr lang="en-US" sz="1200" dirty="0">
                <a:solidFill>
                  <a:srgbClr val="7030A0"/>
                </a:solidFill>
              </a:rPr>
              <a:t>Anti-inflammatory events</a:t>
            </a:r>
          </a:p>
          <a:p>
            <a:r>
              <a:rPr lang="en-US" sz="1200" dirty="0">
                <a:solidFill>
                  <a:srgbClr val="7030A0"/>
                </a:solidFill>
              </a:rPr>
              <a:t>Drug delivery</a:t>
            </a:r>
          </a:p>
          <a:p>
            <a:r>
              <a:rPr lang="en-US" sz="1200" dirty="0">
                <a:solidFill>
                  <a:srgbClr val="7030A0"/>
                </a:solidFill>
              </a:rPr>
              <a:t>Nano liposomes</a:t>
            </a:r>
            <a:r>
              <a:rPr lang="en-US" sz="1200" b="1" dirty="0">
                <a:solidFill>
                  <a:srgbClr val="7030A0"/>
                </a:solidFill>
              </a:rPr>
              <a:t>	</a:t>
            </a:r>
            <a:r>
              <a:rPr lang="en-US" sz="1200" dirty="0">
                <a:solidFill>
                  <a:srgbClr val="7030A0"/>
                </a:solidFill>
              </a:rPr>
              <a:t>	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44" y="443215"/>
            <a:ext cx="1251054" cy="119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625" y="1520735"/>
            <a:ext cx="1034156" cy="92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193" y="3327818"/>
            <a:ext cx="1575479" cy="79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5434" y="2004653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s-ES_tradnl" sz="2100" dirty="0"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2F30C2-C55B-4481-8F90-FEF668DC2B00}"/>
              </a:ext>
            </a:extLst>
          </p:cNvPr>
          <p:cNvSpPr txBox="1"/>
          <p:nvPr/>
        </p:nvSpPr>
        <p:spPr>
          <a:xfrm>
            <a:off x="7256022" y="4946759"/>
            <a:ext cx="1124962" cy="22523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800" dirty="0" err="1"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  <a:r>
              <a:rPr lang="es-ES" sz="800" dirty="0">
                <a:latin typeface="Arial" panose="020B0604020202020204" pitchFamily="34" charset="0"/>
                <a:cs typeface="Arial" panose="020B0604020202020204" pitchFamily="34" charset="0"/>
              </a:rPr>
              <a:t>: Ana J. Pérez-Berná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C7A8BC-8418-452B-9BF3-A2E79A83643D}"/>
              </a:ext>
            </a:extLst>
          </p:cNvPr>
          <p:cNvSpPr/>
          <p:nvPr/>
        </p:nvSpPr>
        <p:spPr>
          <a:xfrm>
            <a:off x="7149355" y="4260595"/>
            <a:ext cx="1578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+Gene Therapy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(Klaus talk)</a:t>
            </a:r>
            <a:r>
              <a:rPr lang="en-US" sz="1200" dirty="0"/>
              <a:t>	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8F0D55DC-692C-4D5C-9305-0C6E482E6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57" y="133012"/>
            <a:ext cx="7031267" cy="378819"/>
          </a:xfrm>
        </p:spPr>
        <p:txBody>
          <a:bodyPr>
            <a:noAutofit/>
          </a:bodyPr>
          <a:lstStyle/>
          <a:p>
            <a:r>
              <a:rPr lang="en-US" dirty="0"/>
              <a:t>Cell biology at MISTRAL</a:t>
            </a:r>
          </a:p>
        </p:txBody>
      </p:sp>
    </p:spTree>
    <p:extLst>
      <p:ext uri="{BB962C8B-B14F-4D97-AF65-F5344CB8AC3E}">
        <p14:creationId xmlns:p14="http://schemas.microsoft.com/office/powerpoint/2010/main" val="2935905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9</a:t>
            </a:fld>
            <a:endParaRPr lang="es-ES" dirty="0"/>
          </a:p>
        </p:txBody>
      </p:sp>
      <p:sp>
        <p:nvSpPr>
          <p:cNvPr id="7" name="AutoShape 4" descr="MAPS SHOW HOW DRUGS REVERSE ALTERATIONS IN HEPATITIS C-INFECTED CELLS — en"/>
          <p:cNvSpPr>
            <a:spLocks noChangeAspect="1" noChangeArrowheads="1"/>
          </p:cNvSpPr>
          <p:nvPr/>
        </p:nvSpPr>
        <p:spPr bwMode="auto">
          <a:xfrm>
            <a:off x="1259682" y="-439341"/>
            <a:ext cx="2807494" cy="9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" name="AutoShape 8" descr="MAPS SHOW HOW DRUGS REVERSE ALTERATIONS IN HEPATITIS C-INFECTED CELLS — en"/>
          <p:cNvSpPr>
            <a:spLocks noChangeAspect="1" noChangeArrowheads="1"/>
          </p:cNvSpPr>
          <p:nvPr/>
        </p:nvSpPr>
        <p:spPr bwMode="auto">
          <a:xfrm>
            <a:off x="1488282" y="-210741"/>
            <a:ext cx="2807494" cy="9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AA36483-46FF-4F0B-8100-4A43DFC2B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57" y="133012"/>
            <a:ext cx="7031267" cy="378819"/>
          </a:xfrm>
        </p:spPr>
        <p:txBody>
          <a:bodyPr>
            <a:noAutofit/>
          </a:bodyPr>
          <a:lstStyle/>
          <a:p>
            <a:r>
              <a:rPr lang="en-US"/>
              <a:t>MISTRAL: experiment pipeline</a:t>
            </a:r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C0BC379-2F94-4AB9-B8F1-829FDEA795F3}"/>
              </a:ext>
            </a:extLst>
          </p:cNvPr>
          <p:cNvSpPr/>
          <p:nvPr/>
        </p:nvSpPr>
        <p:spPr>
          <a:xfrm>
            <a:off x="3676934" y="912661"/>
            <a:ext cx="3223021" cy="653743"/>
          </a:xfrm>
          <a:custGeom>
            <a:avLst/>
            <a:gdLst>
              <a:gd name="connsiteX0" fmla="*/ 0 w 5171370"/>
              <a:gd name="connsiteY0" fmla="*/ 162751 h 976489"/>
              <a:gd name="connsiteX1" fmla="*/ 162751 w 5171370"/>
              <a:gd name="connsiteY1" fmla="*/ 0 h 976489"/>
              <a:gd name="connsiteX2" fmla="*/ 5008619 w 5171370"/>
              <a:gd name="connsiteY2" fmla="*/ 0 h 976489"/>
              <a:gd name="connsiteX3" fmla="*/ 5171370 w 5171370"/>
              <a:gd name="connsiteY3" fmla="*/ 162751 h 976489"/>
              <a:gd name="connsiteX4" fmla="*/ 5171370 w 5171370"/>
              <a:gd name="connsiteY4" fmla="*/ 813738 h 976489"/>
              <a:gd name="connsiteX5" fmla="*/ 5008619 w 5171370"/>
              <a:gd name="connsiteY5" fmla="*/ 976489 h 976489"/>
              <a:gd name="connsiteX6" fmla="*/ 162751 w 5171370"/>
              <a:gd name="connsiteY6" fmla="*/ 976489 h 976489"/>
              <a:gd name="connsiteX7" fmla="*/ 0 w 5171370"/>
              <a:gd name="connsiteY7" fmla="*/ 813738 h 976489"/>
              <a:gd name="connsiteX8" fmla="*/ 0 w 5171370"/>
              <a:gd name="connsiteY8" fmla="*/ 162751 h 97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1370" h="976489">
                <a:moveTo>
                  <a:pt x="0" y="162751"/>
                </a:moveTo>
                <a:cubicBezTo>
                  <a:pt x="0" y="72866"/>
                  <a:pt x="72866" y="0"/>
                  <a:pt x="162751" y="0"/>
                </a:cubicBezTo>
                <a:lnTo>
                  <a:pt x="5008619" y="0"/>
                </a:lnTo>
                <a:cubicBezTo>
                  <a:pt x="5098504" y="0"/>
                  <a:pt x="5171370" y="72866"/>
                  <a:pt x="5171370" y="162751"/>
                </a:cubicBezTo>
                <a:lnTo>
                  <a:pt x="5171370" y="813738"/>
                </a:lnTo>
                <a:cubicBezTo>
                  <a:pt x="5171370" y="903623"/>
                  <a:pt x="5098504" y="976489"/>
                  <a:pt x="5008619" y="976489"/>
                </a:cubicBezTo>
                <a:lnTo>
                  <a:pt x="162751" y="976489"/>
                </a:lnTo>
                <a:cubicBezTo>
                  <a:pt x="72866" y="976489"/>
                  <a:pt x="0" y="903623"/>
                  <a:pt x="0" y="813738"/>
                </a:cubicBezTo>
                <a:lnTo>
                  <a:pt x="0" y="162751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23868" tIns="85768" rIns="123868" bIns="85768" numCol="1" spcCol="1270" anchor="ctr" anchorCtr="0">
            <a:noAutofit/>
          </a:bodyPr>
          <a:lstStyle/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b="1" kern="1200" dirty="0"/>
              <a:t>Cell culture </a:t>
            </a:r>
            <a:r>
              <a:rPr lang="es-ES" sz="1600" b="1" kern="1200" dirty="0" err="1"/>
              <a:t>Platform</a:t>
            </a:r>
            <a:endParaRPr lang="es-ES" sz="1600" b="1" kern="1200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3230A67-1AA4-4016-8B4F-417AD8ABF52F}"/>
              </a:ext>
            </a:extLst>
          </p:cNvPr>
          <p:cNvSpPr/>
          <p:nvPr/>
        </p:nvSpPr>
        <p:spPr>
          <a:xfrm>
            <a:off x="3676934" y="1723127"/>
            <a:ext cx="3223021" cy="653743"/>
          </a:xfrm>
          <a:custGeom>
            <a:avLst/>
            <a:gdLst>
              <a:gd name="connsiteX0" fmla="*/ 0 w 5171370"/>
              <a:gd name="connsiteY0" fmla="*/ 162751 h 976489"/>
              <a:gd name="connsiteX1" fmla="*/ 162751 w 5171370"/>
              <a:gd name="connsiteY1" fmla="*/ 0 h 976489"/>
              <a:gd name="connsiteX2" fmla="*/ 5008619 w 5171370"/>
              <a:gd name="connsiteY2" fmla="*/ 0 h 976489"/>
              <a:gd name="connsiteX3" fmla="*/ 5171370 w 5171370"/>
              <a:gd name="connsiteY3" fmla="*/ 162751 h 976489"/>
              <a:gd name="connsiteX4" fmla="*/ 5171370 w 5171370"/>
              <a:gd name="connsiteY4" fmla="*/ 813738 h 976489"/>
              <a:gd name="connsiteX5" fmla="*/ 5008619 w 5171370"/>
              <a:gd name="connsiteY5" fmla="*/ 976489 h 976489"/>
              <a:gd name="connsiteX6" fmla="*/ 162751 w 5171370"/>
              <a:gd name="connsiteY6" fmla="*/ 976489 h 976489"/>
              <a:gd name="connsiteX7" fmla="*/ 0 w 5171370"/>
              <a:gd name="connsiteY7" fmla="*/ 813738 h 976489"/>
              <a:gd name="connsiteX8" fmla="*/ 0 w 5171370"/>
              <a:gd name="connsiteY8" fmla="*/ 162751 h 97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1370" h="976489">
                <a:moveTo>
                  <a:pt x="0" y="162751"/>
                </a:moveTo>
                <a:cubicBezTo>
                  <a:pt x="0" y="72866"/>
                  <a:pt x="72866" y="0"/>
                  <a:pt x="162751" y="0"/>
                </a:cubicBezTo>
                <a:lnTo>
                  <a:pt x="5008619" y="0"/>
                </a:lnTo>
                <a:cubicBezTo>
                  <a:pt x="5098504" y="0"/>
                  <a:pt x="5171370" y="72866"/>
                  <a:pt x="5171370" y="162751"/>
                </a:cubicBezTo>
                <a:lnTo>
                  <a:pt x="5171370" y="813738"/>
                </a:lnTo>
                <a:cubicBezTo>
                  <a:pt x="5171370" y="903623"/>
                  <a:pt x="5098504" y="976489"/>
                  <a:pt x="5008619" y="976489"/>
                </a:cubicBezTo>
                <a:lnTo>
                  <a:pt x="162751" y="976489"/>
                </a:lnTo>
                <a:cubicBezTo>
                  <a:pt x="72866" y="976489"/>
                  <a:pt x="0" y="903623"/>
                  <a:pt x="0" y="813738"/>
                </a:cubicBezTo>
                <a:lnTo>
                  <a:pt x="0" y="162751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1838336"/>
              <a:satOff val="-2557"/>
              <a:lumOff val="-981"/>
              <a:alphaOff val="0"/>
            </a:schemeClr>
          </a:fillRef>
          <a:effectRef idx="1">
            <a:schemeClr val="accent5">
              <a:hueOff val="-1838336"/>
              <a:satOff val="-2557"/>
              <a:lumOff val="-981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23868" tIns="85768" rIns="123868" bIns="85768" numCol="1" spcCol="1270" anchor="ctr" anchorCtr="0">
            <a:noAutofit/>
          </a:bodyPr>
          <a:lstStyle/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b="1" kern="1200" dirty="0" err="1"/>
              <a:t>Vitrification</a:t>
            </a:r>
            <a:r>
              <a:rPr lang="es-ES" sz="1600" b="1" kern="1200" dirty="0"/>
              <a:t> </a:t>
            </a:r>
            <a:r>
              <a:rPr lang="es-ES" sz="1600" b="1" kern="1200" dirty="0" err="1"/>
              <a:t>Platform</a:t>
            </a:r>
            <a:endParaRPr lang="es-ES" sz="1600" b="1" kern="12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89B97A1-4628-4AA5-A6F1-8BD85C0645D3}"/>
              </a:ext>
            </a:extLst>
          </p:cNvPr>
          <p:cNvSpPr/>
          <p:nvPr/>
        </p:nvSpPr>
        <p:spPr>
          <a:xfrm>
            <a:off x="3676934" y="2579559"/>
            <a:ext cx="3223021" cy="653743"/>
          </a:xfrm>
          <a:custGeom>
            <a:avLst/>
            <a:gdLst>
              <a:gd name="connsiteX0" fmla="*/ 0 w 5171370"/>
              <a:gd name="connsiteY0" fmla="*/ 162751 h 976489"/>
              <a:gd name="connsiteX1" fmla="*/ 162751 w 5171370"/>
              <a:gd name="connsiteY1" fmla="*/ 0 h 976489"/>
              <a:gd name="connsiteX2" fmla="*/ 5008619 w 5171370"/>
              <a:gd name="connsiteY2" fmla="*/ 0 h 976489"/>
              <a:gd name="connsiteX3" fmla="*/ 5171370 w 5171370"/>
              <a:gd name="connsiteY3" fmla="*/ 162751 h 976489"/>
              <a:gd name="connsiteX4" fmla="*/ 5171370 w 5171370"/>
              <a:gd name="connsiteY4" fmla="*/ 813738 h 976489"/>
              <a:gd name="connsiteX5" fmla="*/ 5008619 w 5171370"/>
              <a:gd name="connsiteY5" fmla="*/ 976489 h 976489"/>
              <a:gd name="connsiteX6" fmla="*/ 162751 w 5171370"/>
              <a:gd name="connsiteY6" fmla="*/ 976489 h 976489"/>
              <a:gd name="connsiteX7" fmla="*/ 0 w 5171370"/>
              <a:gd name="connsiteY7" fmla="*/ 813738 h 976489"/>
              <a:gd name="connsiteX8" fmla="*/ 0 w 5171370"/>
              <a:gd name="connsiteY8" fmla="*/ 162751 h 97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1370" h="976489">
                <a:moveTo>
                  <a:pt x="0" y="162751"/>
                </a:moveTo>
                <a:cubicBezTo>
                  <a:pt x="0" y="72866"/>
                  <a:pt x="72866" y="0"/>
                  <a:pt x="162751" y="0"/>
                </a:cubicBezTo>
                <a:lnTo>
                  <a:pt x="5008619" y="0"/>
                </a:lnTo>
                <a:cubicBezTo>
                  <a:pt x="5098504" y="0"/>
                  <a:pt x="5171370" y="72866"/>
                  <a:pt x="5171370" y="162751"/>
                </a:cubicBezTo>
                <a:lnTo>
                  <a:pt x="5171370" y="813738"/>
                </a:lnTo>
                <a:cubicBezTo>
                  <a:pt x="5171370" y="903623"/>
                  <a:pt x="5098504" y="976489"/>
                  <a:pt x="5008619" y="976489"/>
                </a:cubicBezTo>
                <a:lnTo>
                  <a:pt x="162751" y="976489"/>
                </a:lnTo>
                <a:cubicBezTo>
                  <a:pt x="72866" y="976489"/>
                  <a:pt x="0" y="903623"/>
                  <a:pt x="0" y="813738"/>
                </a:cubicBezTo>
                <a:lnTo>
                  <a:pt x="0" y="162751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3676672"/>
              <a:satOff val="-5114"/>
              <a:lumOff val="-1961"/>
              <a:alphaOff val="0"/>
            </a:schemeClr>
          </a:fillRef>
          <a:effectRef idx="1">
            <a:schemeClr val="accent5">
              <a:hueOff val="-3676672"/>
              <a:satOff val="-5114"/>
              <a:lumOff val="-1961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23868" tIns="85768" rIns="123868" bIns="85768" numCol="1" spcCol="1270" anchor="ctr" anchorCtr="0">
            <a:noAutofit/>
          </a:bodyPr>
          <a:lstStyle/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b="1" kern="1200" dirty="0" err="1"/>
              <a:t>Sample</a:t>
            </a:r>
            <a:r>
              <a:rPr lang="es-ES" sz="1600" b="1" kern="1200" dirty="0"/>
              <a:t> Screening at Cryo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01C55D5-ECDD-4236-BEC9-1A9B5E95359B}"/>
              </a:ext>
            </a:extLst>
          </p:cNvPr>
          <p:cNvSpPr/>
          <p:nvPr/>
        </p:nvSpPr>
        <p:spPr>
          <a:xfrm>
            <a:off x="3676934" y="3468282"/>
            <a:ext cx="3223021" cy="653743"/>
          </a:xfrm>
          <a:custGeom>
            <a:avLst/>
            <a:gdLst>
              <a:gd name="connsiteX0" fmla="*/ 0 w 5171370"/>
              <a:gd name="connsiteY0" fmla="*/ 162751 h 976489"/>
              <a:gd name="connsiteX1" fmla="*/ 162751 w 5171370"/>
              <a:gd name="connsiteY1" fmla="*/ 0 h 976489"/>
              <a:gd name="connsiteX2" fmla="*/ 5008619 w 5171370"/>
              <a:gd name="connsiteY2" fmla="*/ 0 h 976489"/>
              <a:gd name="connsiteX3" fmla="*/ 5171370 w 5171370"/>
              <a:gd name="connsiteY3" fmla="*/ 162751 h 976489"/>
              <a:gd name="connsiteX4" fmla="*/ 5171370 w 5171370"/>
              <a:gd name="connsiteY4" fmla="*/ 813738 h 976489"/>
              <a:gd name="connsiteX5" fmla="*/ 5008619 w 5171370"/>
              <a:gd name="connsiteY5" fmla="*/ 976489 h 976489"/>
              <a:gd name="connsiteX6" fmla="*/ 162751 w 5171370"/>
              <a:gd name="connsiteY6" fmla="*/ 976489 h 976489"/>
              <a:gd name="connsiteX7" fmla="*/ 0 w 5171370"/>
              <a:gd name="connsiteY7" fmla="*/ 813738 h 976489"/>
              <a:gd name="connsiteX8" fmla="*/ 0 w 5171370"/>
              <a:gd name="connsiteY8" fmla="*/ 162751 h 97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1370" h="976489">
                <a:moveTo>
                  <a:pt x="0" y="162751"/>
                </a:moveTo>
                <a:cubicBezTo>
                  <a:pt x="0" y="72866"/>
                  <a:pt x="72866" y="0"/>
                  <a:pt x="162751" y="0"/>
                </a:cubicBezTo>
                <a:lnTo>
                  <a:pt x="5008619" y="0"/>
                </a:lnTo>
                <a:cubicBezTo>
                  <a:pt x="5098504" y="0"/>
                  <a:pt x="5171370" y="72866"/>
                  <a:pt x="5171370" y="162751"/>
                </a:cubicBezTo>
                <a:lnTo>
                  <a:pt x="5171370" y="813738"/>
                </a:lnTo>
                <a:cubicBezTo>
                  <a:pt x="5171370" y="903623"/>
                  <a:pt x="5098504" y="976489"/>
                  <a:pt x="5008619" y="976489"/>
                </a:cubicBezTo>
                <a:lnTo>
                  <a:pt x="162751" y="976489"/>
                </a:lnTo>
                <a:cubicBezTo>
                  <a:pt x="72866" y="976489"/>
                  <a:pt x="0" y="903623"/>
                  <a:pt x="0" y="813738"/>
                </a:cubicBezTo>
                <a:lnTo>
                  <a:pt x="0" y="162751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5515009"/>
              <a:satOff val="-7671"/>
              <a:lumOff val="-2942"/>
              <a:alphaOff val="0"/>
            </a:schemeClr>
          </a:fillRef>
          <a:effectRef idx="1">
            <a:schemeClr val="accent5">
              <a:hueOff val="-5515009"/>
              <a:satOff val="-7671"/>
              <a:lumOff val="-2942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23868" tIns="85768" rIns="123868" bIns="85768" numCol="1" spcCol="1270" anchor="ctr" anchorCtr="0">
            <a:noAutofit/>
          </a:bodyPr>
          <a:lstStyle/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b="1" kern="1200" dirty="0"/>
              <a:t>MISTRAL</a:t>
            </a:r>
            <a:r>
              <a:rPr lang="es-ES" sz="1600" b="1" kern="1200" baseline="0" dirty="0"/>
              <a:t> </a:t>
            </a:r>
            <a:r>
              <a:rPr lang="es-ES" sz="1600" b="1" kern="1200" baseline="0" dirty="0" err="1"/>
              <a:t>Beamtime</a:t>
            </a:r>
            <a:endParaRPr lang="es-ES" sz="1600" b="1" kern="1200" baseline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E359AC4-C40B-4F5D-919B-153C0BDFC64E}"/>
              </a:ext>
            </a:extLst>
          </p:cNvPr>
          <p:cNvSpPr/>
          <p:nvPr/>
        </p:nvSpPr>
        <p:spPr>
          <a:xfrm>
            <a:off x="3676935" y="4372051"/>
            <a:ext cx="3222119" cy="653743"/>
          </a:xfrm>
          <a:custGeom>
            <a:avLst/>
            <a:gdLst>
              <a:gd name="connsiteX0" fmla="*/ 0 w 5169923"/>
              <a:gd name="connsiteY0" fmla="*/ 162751 h 976489"/>
              <a:gd name="connsiteX1" fmla="*/ 162751 w 5169923"/>
              <a:gd name="connsiteY1" fmla="*/ 0 h 976489"/>
              <a:gd name="connsiteX2" fmla="*/ 5007172 w 5169923"/>
              <a:gd name="connsiteY2" fmla="*/ 0 h 976489"/>
              <a:gd name="connsiteX3" fmla="*/ 5169923 w 5169923"/>
              <a:gd name="connsiteY3" fmla="*/ 162751 h 976489"/>
              <a:gd name="connsiteX4" fmla="*/ 5169923 w 5169923"/>
              <a:gd name="connsiteY4" fmla="*/ 813738 h 976489"/>
              <a:gd name="connsiteX5" fmla="*/ 5007172 w 5169923"/>
              <a:gd name="connsiteY5" fmla="*/ 976489 h 976489"/>
              <a:gd name="connsiteX6" fmla="*/ 162751 w 5169923"/>
              <a:gd name="connsiteY6" fmla="*/ 976489 h 976489"/>
              <a:gd name="connsiteX7" fmla="*/ 0 w 5169923"/>
              <a:gd name="connsiteY7" fmla="*/ 813738 h 976489"/>
              <a:gd name="connsiteX8" fmla="*/ 0 w 5169923"/>
              <a:gd name="connsiteY8" fmla="*/ 162751 h 97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9923" h="976489">
                <a:moveTo>
                  <a:pt x="0" y="162751"/>
                </a:moveTo>
                <a:cubicBezTo>
                  <a:pt x="0" y="72866"/>
                  <a:pt x="72866" y="0"/>
                  <a:pt x="162751" y="0"/>
                </a:cubicBezTo>
                <a:lnTo>
                  <a:pt x="5007172" y="0"/>
                </a:lnTo>
                <a:cubicBezTo>
                  <a:pt x="5097057" y="0"/>
                  <a:pt x="5169923" y="72866"/>
                  <a:pt x="5169923" y="162751"/>
                </a:cubicBezTo>
                <a:lnTo>
                  <a:pt x="5169923" y="813738"/>
                </a:lnTo>
                <a:cubicBezTo>
                  <a:pt x="5169923" y="903623"/>
                  <a:pt x="5097057" y="976489"/>
                  <a:pt x="5007172" y="976489"/>
                </a:cubicBezTo>
                <a:lnTo>
                  <a:pt x="162751" y="976489"/>
                </a:lnTo>
                <a:cubicBezTo>
                  <a:pt x="72866" y="976489"/>
                  <a:pt x="0" y="903623"/>
                  <a:pt x="0" y="813738"/>
                </a:cubicBezTo>
                <a:lnTo>
                  <a:pt x="0" y="162751"/>
                </a:lnTo>
                <a:close/>
              </a:path>
            </a:pathLst>
          </a:custGeom>
          <a:solidFill>
            <a:srgbClr val="C55A11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23868" tIns="85768" rIns="123868" bIns="85768" numCol="1" spcCol="1270" anchor="ctr" anchorCtr="0">
            <a:noAutofit/>
          </a:bodyPr>
          <a:lstStyle/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b="1" kern="1200" dirty="0"/>
              <a:t>Data Processing </a:t>
            </a:r>
            <a:r>
              <a:rPr lang="es-ES" sz="1600" b="1" dirty="0" err="1"/>
              <a:t>S</a:t>
            </a:r>
            <a:r>
              <a:rPr lang="es-ES" sz="1600" b="1" kern="1200" dirty="0" err="1"/>
              <a:t>upport</a:t>
            </a:r>
            <a:endParaRPr lang="es-ES" sz="1600" b="1" kern="1200" dirty="0"/>
          </a:p>
        </p:txBody>
      </p:sp>
      <p:sp>
        <p:nvSpPr>
          <p:cNvPr id="16" name="Rectángulo 18">
            <a:extLst>
              <a:ext uri="{FF2B5EF4-FFF2-40B4-BE49-F238E27FC236}">
                <a16:creationId xmlns:a16="http://schemas.microsoft.com/office/drawing/2014/main" id="{978F518D-6BAF-48DA-83E2-A34CC617894D}"/>
              </a:ext>
            </a:extLst>
          </p:cNvPr>
          <p:cNvSpPr/>
          <p:nvPr/>
        </p:nvSpPr>
        <p:spPr>
          <a:xfrm>
            <a:off x="4102705" y="3855152"/>
            <a:ext cx="22856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err="1"/>
              <a:t>Asistance</a:t>
            </a:r>
            <a:r>
              <a:rPr lang="es-ES" sz="1400"/>
              <a:t> during beamtime</a:t>
            </a:r>
            <a:endParaRPr lang="es-E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7C9D51-EA79-4625-A843-4DF2498B204F}"/>
              </a:ext>
            </a:extLst>
          </p:cNvPr>
          <p:cNvSpPr txBox="1"/>
          <p:nvPr/>
        </p:nvSpPr>
        <p:spPr>
          <a:xfrm>
            <a:off x="4955889" y="1295593"/>
            <a:ext cx="664209" cy="417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_tradnl" sz="1400" dirty="0">
                <a:cs typeface="Arial" panose="020B0604020202020204" pitchFamily="34" charset="0"/>
              </a:rPr>
              <a:t>1-15  </a:t>
            </a:r>
            <a:r>
              <a:rPr lang="es-ES_tradnl" sz="1400" dirty="0" err="1">
                <a:cs typeface="Arial" panose="020B0604020202020204" pitchFamily="34" charset="0"/>
              </a:rPr>
              <a:t>days</a:t>
            </a:r>
            <a:r>
              <a:rPr lang="es-ES_tradnl" sz="1400" dirty="0">
                <a:cs typeface="Arial" panose="020B0604020202020204" pitchFamily="34" charset="0"/>
              </a:rPr>
              <a:t> </a:t>
            </a: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498438-5966-4E5E-8225-FA773093180F}"/>
              </a:ext>
            </a:extLst>
          </p:cNvPr>
          <p:cNvSpPr txBox="1"/>
          <p:nvPr/>
        </p:nvSpPr>
        <p:spPr>
          <a:xfrm>
            <a:off x="4977176" y="2107617"/>
            <a:ext cx="664209" cy="37059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s-ES_tradnl" sz="1400" dirty="0">
                <a:cs typeface="Arial" panose="020B0604020202020204" pitchFamily="34" charset="0"/>
              </a:rPr>
              <a:t>4-5 </a:t>
            </a:r>
            <a:r>
              <a:rPr lang="es-ES_tradnl" sz="1400" dirty="0" err="1">
                <a:cs typeface="Arial" panose="020B0604020202020204" pitchFamily="34" charset="0"/>
              </a:rPr>
              <a:t>hours</a:t>
            </a:r>
            <a:r>
              <a:rPr lang="es-ES_tradnl" sz="1400" dirty="0">
                <a:cs typeface="Arial" panose="020B0604020202020204" pitchFamily="34" charset="0"/>
              </a:rPr>
              <a:t> </a:t>
            </a: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4D544D-9ECC-442E-9CBD-C0469C314C69}"/>
              </a:ext>
            </a:extLst>
          </p:cNvPr>
          <p:cNvSpPr txBox="1"/>
          <p:nvPr/>
        </p:nvSpPr>
        <p:spPr>
          <a:xfrm>
            <a:off x="4862876" y="2967489"/>
            <a:ext cx="664209" cy="28423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_tradnl" sz="1400" dirty="0">
                <a:cs typeface="Arial" panose="020B0604020202020204" pitchFamily="34" charset="0"/>
              </a:rPr>
              <a:t>4-5 </a:t>
            </a:r>
            <a:r>
              <a:rPr lang="es-ES_tradnl" sz="1400" dirty="0" err="1">
                <a:cs typeface="Arial" panose="020B0604020202020204" pitchFamily="34" charset="0"/>
              </a:rPr>
              <a:t>hours</a:t>
            </a:r>
            <a:r>
              <a:rPr lang="es-ES_tradnl" sz="1400" dirty="0">
                <a:cs typeface="Arial" panose="020B0604020202020204" pitchFamily="34" charset="0"/>
              </a:rPr>
              <a:t> </a:t>
            </a:r>
            <a:endParaRPr lang="en-US" sz="1400" dirty="0">
              <a:cs typeface="Arial" panose="020B0604020202020204" pitchFamily="34" charset="0"/>
            </a:endParaRPr>
          </a:p>
        </p:txBody>
      </p:sp>
      <p:pic>
        <p:nvPicPr>
          <p:cNvPr id="21" name="Imagen 4">
            <a:extLst>
              <a:ext uri="{FF2B5EF4-FFF2-40B4-BE49-F238E27FC236}">
                <a16:creationId xmlns:a16="http://schemas.microsoft.com/office/drawing/2014/main" id="{61875BF8-4092-45E7-B2F4-9040F8A02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075" y="916653"/>
            <a:ext cx="1510271" cy="661402"/>
          </a:xfrm>
          <a:prstGeom prst="rect">
            <a:avLst/>
          </a:prstGeom>
        </p:spPr>
      </p:pic>
      <p:pic>
        <p:nvPicPr>
          <p:cNvPr id="22" name="Imagen 11">
            <a:extLst>
              <a:ext uri="{FF2B5EF4-FFF2-40B4-BE49-F238E27FC236}">
                <a16:creationId xmlns:a16="http://schemas.microsoft.com/office/drawing/2014/main" id="{C6DB8ECF-ADDD-4BF7-B466-2339651AC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810" y="2485578"/>
            <a:ext cx="555557" cy="766147"/>
          </a:xfrm>
          <a:prstGeom prst="rect">
            <a:avLst/>
          </a:prstGeom>
        </p:spPr>
      </p:pic>
      <p:pic>
        <p:nvPicPr>
          <p:cNvPr id="23" name="Imagen 12">
            <a:extLst>
              <a:ext uri="{FF2B5EF4-FFF2-40B4-BE49-F238E27FC236}">
                <a16:creationId xmlns:a16="http://schemas.microsoft.com/office/drawing/2014/main" id="{6131D1A0-8320-4523-BF35-F83E33B26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514" y="2495913"/>
            <a:ext cx="744815" cy="774023"/>
          </a:xfrm>
          <a:prstGeom prst="rect">
            <a:avLst/>
          </a:prstGeom>
        </p:spPr>
      </p:pic>
      <p:pic>
        <p:nvPicPr>
          <p:cNvPr id="24" name="Imagen 13">
            <a:extLst>
              <a:ext uri="{FF2B5EF4-FFF2-40B4-BE49-F238E27FC236}">
                <a16:creationId xmlns:a16="http://schemas.microsoft.com/office/drawing/2014/main" id="{C9988F76-7DD6-4365-913E-C512C50D3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3696" y="1750136"/>
            <a:ext cx="988650" cy="534786"/>
          </a:xfrm>
          <a:prstGeom prst="rect">
            <a:avLst/>
          </a:prstGeom>
        </p:spPr>
      </p:pic>
      <p:pic>
        <p:nvPicPr>
          <p:cNvPr id="25" name="Imagen 14">
            <a:extLst>
              <a:ext uri="{FF2B5EF4-FFF2-40B4-BE49-F238E27FC236}">
                <a16:creationId xmlns:a16="http://schemas.microsoft.com/office/drawing/2014/main" id="{2A4B9EFB-CF12-4D65-9395-9B82BE4A1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146" y="1613131"/>
            <a:ext cx="397944" cy="788408"/>
          </a:xfrm>
          <a:prstGeom prst="rect">
            <a:avLst/>
          </a:prstGeom>
        </p:spPr>
      </p:pic>
      <p:pic>
        <p:nvPicPr>
          <p:cNvPr id="26" name="Imagen 15">
            <a:extLst>
              <a:ext uri="{FF2B5EF4-FFF2-40B4-BE49-F238E27FC236}">
                <a16:creationId xmlns:a16="http://schemas.microsoft.com/office/drawing/2014/main" id="{FBABDFCC-97F3-4D01-862E-3A8E3D9411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873"/>
          <a:stretch/>
        </p:blipFill>
        <p:spPr>
          <a:xfrm>
            <a:off x="7282302" y="3404156"/>
            <a:ext cx="1427065" cy="758773"/>
          </a:xfrm>
          <a:prstGeom prst="rect">
            <a:avLst/>
          </a:prstGeom>
        </p:spPr>
      </p:pic>
      <p:pic>
        <p:nvPicPr>
          <p:cNvPr id="27" name="Imagen 16">
            <a:extLst>
              <a:ext uri="{FF2B5EF4-FFF2-40B4-BE49-F238E27FC236}">
                <a16:creationId xmlns:a16="http://schemas.microsoft.com/office/drawing/2014/main" id="{8557C8F3-15FD-45E4-8F9F-16DEDB64A7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9763" y="4370959"/>
            <a:ext cx="1479604" cy="671073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53A2A77-5512-447D-B3E1-4371F4FE0757}"/>
              </a:ext>
            </a:extLst>
          </p:cNvPr>
          <p:cNvSpPr/>
          <p:nvPr/>
        </p:nvSpPr>
        <p:spPr>
          <a:xfrm>
            <a:off x="546867" y="3121017"/>
            <a:ext cx="1714160" cy="389849"/>
          </a:xfrm>
          <a:custGeom>
            <a:avLst/>
            <a:gdLst>
              <a:gd name="connsiteX0" fmla="*/ 0 w 5169923"/>
              <a:gd name="connsiteY0" fmla="*/ 162751 h 976489"/>
              <a:gd name="connsiteX1" fmla="*/ 162751 w 5169923"/>
              <a:gd name="connsiteY1" fmla="*/ 0 h 976489"/>
              <a:gd name="connsiteX2" fmla="*/ 5007172 w 5169923"/>
              <a:gd name="connsiteY2" fmla="*/ 0 h 976489"/>
              <a:gd name="connsiteX3" fmla="*/ 5169923 w 5169923"/>
              <a:gd name="connsiteY3" fmla="*/ 162751 h 976489"/>
              <a:gd name="connsiteX4" fmla="*/ 5169923 w 5169923"/>
              <a:gd name="connsiteY4" fmla="*/ 813738 h 976489"/>
              <a:gd name="connsiteX5" fmla="*/ 5007172 w 5169923"/>
              <a:gd name="connsiteY5" fmla="*/ 976489 h 976489"/>
              <a:gd name="connsiteX6" fmla="*/ 162751 w 5169923"/>
              <a:gd name="connsiteY6" fmla="*/ 976489 h 976489"/>
              <a:gd name="connsiteX7" fmla="*/ 0 w 5169923"/>
              <a:gd name="connsiteY7" fmla="*/ 813738 h 976489"/>
              <a:gd name="connsiteX8" fmla="*/ 0 w 5169923"/>
              <a:gd name="connsiteY8" fmla="*/ 162751 h 97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9923" h="976489">
                <a:moveTo>
                  <a:pt x="0" y="162751"/>
                </a:moveTo>
                <a:cubicBezTo>
                  <a:pt x="0" y="72866"/>
                  <a:pt x="72866" y="0"/>
                  <a:pt x="162751" y="0"/>
                </a:cubicBezTo>
                <a:lnTo>
                  <a:pt x="5007172" y="0"/>
                </a:lnTo>
                <a:cubicBezTo>
                  <a:pt x="5097057" y="0"/>
                  <a:pt x="5169923" y="72866"/>
                  <a:pt x="5169923" y="162751"/>
                </a:cubicBezTo>
                <a:lnTo>
                  <a:pt x="5169923" y="813738"/>
                </a:lnTo>
                <a:cubicBezTo>
                  <a:pt x="5169923" y="903623"/>
                  <a:pt x="5097057" y="976489"/>
                  <a:pt x="5007172" y="976489"/>
                </a:cubicBezTo>
                <a:lnTo>
                  <a:pt x="162751" y="976489"/>
                </a:lnTo>
                <a:cubicBezTo>
                  <a:pt x="72866" y="976489"/>
                  <a:pt x="0" y="903623"/>
                  <a:pt x="0" y="813738"/>
                </a:cubicBezTo>
                <a:lnTo>
                  <a:pt x="0" y="162751"/>
                </a:lnTo>
                <a:close/>
              </a:path>
            </a:pathLst>
          </a:custGeom>
          <a:solidFill>
            <a:srgbClr val="FBE5D6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23868" tIns="85768" rIns="123868" bIns="85768" numCol="1" spcCol="1270" anchor="ctr" anchorCtr="0">
            <a:noAutofit/>
          </a:bodyPr>
          <a:lstStyle/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/>
              <a:t>R</a:t>
            </a:r>
            <a:r>
              <a:rPr lang="es-ES" sz="1600" kern="1200"/>
              <a:t>econstruction</a:t>
            </a:r>
            <a:endParaRPr lang="es-ES" sz="1600" kern="1200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AA16274-876D-4CC3-A5F8-2E6DC1202D1E}"/>
              </a:ext>
            </a:extLst>
          </p:cNvPr>
          <p:cNvSpPr/>
          <p:nvPr/>
        </p:nvSpPr>
        <p:spPr>
          <a:xfrm>
            <a:off x="546867" y="3617828"/>
            <a:ext cx="1714160" cy="389849"/>
          </a:xfrm>
          <a:custGeom>
            <a:avLst/>
            <a:gdLst>
              <a:gd name="connsiteX0" fmla="*/ 0 w 5169923"/>
              <a:gd name="connsiteY0" fmla="*/ 162751 h 976489"/>
              <a:gd name="connsiteX1" fmla="*/ 162751 w 5169923"/>
              <a:gd name="connsiteY1" fmla="*/ 0 h 976489"/>
              <a:gd name="connsiteX2" fmla="*/ 5007172 w 5169923"/>
              <a:gd name="connsiteY2" fmla="*/ 0 h 976489"/>
              <a:gd name="connsiteX3" fmla="*/ 5169923 w 5169923"/>
              <a:gd name="connsiteY3" fmla="*/ 162751 h 976489"/>
              <a:gd name="connsiteX4" fmla="*/ 5169923 w 5169923"/>
              <a:gd name="connsiteY4" fmla="*/ 813738 h 976489"/>
              <a:gd name="connsiteX5" fmla="*/ 5007172 w 5169923"/>
              <a:gd name="connsiteY5" fmla="*/ 976489 h 976489"/>
              <a:gd name="connsiteX6" fmla="*/ 162751 w 5169923"/>
              <a:gd name="connsiteY6" fmla="*/ 976489 h 976489"/>
              <a:gd name="connsiteX7" fmla="*/ 0 w 5169923"/>
              <a:gd name="connsiteY7" fmla="*/ 813738 h 976489"/>
              <a:gd name="connsiteX8" fmla="*/ 0 w 5169923"/>
              <a:gd name="connsiteY8" fmla="*/ 162751 h 97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9923" h="976489">
                <a:moveTo>
                  <a:pt x="0" y="162751"/>
                </a:moveTo>
                <a:cubicBezTo>
                  <a:pt x="0" y="72866"/>
                  <a:pt x="72866" y="0"/>
                  <a:pt x="162751" y="0"/>
                </a:cubicBezTo>
                <a:lnTo>
                  <a:pt x="5007172" y="0"/>
                </a:lnTo>
                <a:cubicBezTo>
                  <a:pt x="5097057" y="0"/>
                  <a:pt x="5169923" y="72866"/>
                  <a:pt x="5169923" y="162751"/>
                </a:cubicBezTo>
                <a:lnTo>
                  <a:pt x="5169923" y="813738"/>
                </a:lnTo>
                <a:cubicBezTo>
                  <a:pt x="5169923" y="903623"/>
                  <a:pt x="5097057" y="976489"/>
                  <a:pt x="5007172" y="976489"/>
                </a:cubicBezTo>
                <a:lnTo>
                  <a:pt x="162751" y="976489"/>
                </a:lnTo>
                <a:cubicBezTo>
                  <a:pt x="72866" y="976489"/>
                  <a:pt x="0" y="903623"/>
                  <a:pt x="0" y="813738"/>
                </a:cubicBezTo>
                <a:lnTo>
                  <a:pt x="0" y="162751"/>
                </a:lnTo>
                <a:close/>
              </a:path>
            </a:pathLst>
          </a:custGeom>
          <a:solidFill>
            <a:srgbClr val="FBE5D6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23868" tIns="85768" rIns="123868" bIns="85768" numCol="1" spcCol="1270" anchor="ctr" anchorCtr="0">
            <a:noAutofit/>
          </a:bodyPr>
          <a:lstStyle/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/>
              <a:t>M</a:t>
            </a:r>
            <a:r>
              <a:rPr lang="es-ES" sz="1600" kern="1200"/>
              <a:t>anual aligment</a:t>
            </a:r>
            <a:endParaRPr lang="es-ES" sz="1600" kern="1200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ADA94DF-A748-40DB-B4DD-50FE3DE9F8C1}"/>
              </a:ext>
            </a:extLst>
          </p:cNvPr>
          <p:cNvSpPr/>
          <p:nvPr/>
        </p:nvSpPr>
        <p:spPr>
          <a:xfrm>
            <a:off x="546867" y="4114639"/>
            <a:ext cx="1714160" cy="389849"/>
          </a:xfrm>
          <a:custGeom>
            <a:avLst/>
            <a:gdLst>
              <a:gd name="connsiteX0" fmla="*/ 0 w 5169923"/>
              <a:gd name="connsiteY0" fmla="*/ 162751 h 976489"/>
              <a:gd name="connsiteX1" fmla="*/ 162751 w 5169923"/>
              <a:gd name="connsiteY1" fmla="*/ 0 h 976489"/>
              <a:gd name="connsiteX2" fmla="*/ 5007172 w 5169923"/>
              <a:gd name="connsiteY2" fmla="*/ 0 h 976489"/>
              <a:gd name="connsiteX3" fmla="*/ 5169923 w 5169923"/>
              <a:gd name="connsiteY3" fmla="*/ 162751 h 976489"/>
              <a:gd name="connsiteX4" fmla="*/ 5169923 w 5169923"/>
              <a:gd name="connsiteY4" fmla="*/ 813738 h 976489"/>
              <a:gd name="connsiteX5" fmla="*/ 5007172 w 5169923"/>
              <a:gd name="connsiteY5" fmla="*/ 976489 h 976489"/>
              <a:gd name="connsiteX6" fmla="*/ 162751 w 5169923"/>
              <a:gd name="connsiteY6" fmla="*/ 976489 h 976489"/>
              <a:gd name="connsiteX7" fmla="*/ 0 w 5169923"/>
              <a:gd name="connsiteY7" fmla="*/ 813738 h 976489"/>
              <a:gd name="connsiteX8" fmla="*/ 0 w 5169923"/>
              <a:gd name="connsiteY8" fmla="*/ 162751 h 97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9923" h="976489">
                <a:moveTo>
                  <a:pt x="0" y="162751"/>
                </a:moveTo>
                <a:cubicBezTo>
                  <a:pt x="0" y="72866"/>
                  <a:pt x="72866" y="0"/>
                  <a:pt x="162751" y="0"/>
                </a:cubicBezTo>
                <a:lnTo>
                  <a:pt x="5007172" y="0"/>
                </a:lnTo>
                <a:cubicBezTo>
                  <a:pt x="5097057" y="0"/>
                  <a:pt x="5169923" y="72866"/>
                  <a:pt x="5169923" y="162751"/>
                </a:cubicBezTo>
                <a:lnTo>
                  <a:pt x="5169923" y="813738"/>
                </a:lnTo>
                <a:cubicBezTo>
                  <a:pt x="5169923" y="903623"/>
                  <a:pt x="5097057" y="976489"/>
                  <a:pt x="5007172" y="976489"/>
                </a:cubicBezTo>
                <a:lnTo>
                  <a:pt x="162751" y="976489"/>
                </a:lnTo>
                <a:cubicBezTo>
                  <a:pt x="72866" y="976489"/>
                  <a:pt x="0" y="903623"/>
                  <a:pt x="0" y="813738"/>
                </a:cubicBezTo>
                <a:lnTo>
                  <a:pt x="0" y="162751"/>
                </a:lnTo>
                <a:close/>
              </a:path>
            </a:pathLst>
          </a:custGeom>
          <a:solidFill>
            <a:srgbClr val="FBE5D6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23868" tIns="85768" rIns="123868" bIns="85768" numCol="1" spcCol="1270" anchor="ctr" anchorCtr="0">
            <a:noAutofit/>
          </a:bodyPr>
          <a:lstStyle/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kern="1200"/>
              <a:t>Segmentation</a:t>
            </a:r>
            <a:endParaRPr lang="es-ES" sz="1600" kern="1200" dirty="0"/>
          </a:p>
        </p:txBody>
      </p:sp>
      <p:sp>
        <p:nvSpPr>
          <p:cNvPr id="47" name="Bent Arrow 48">
            <a:extLst>
              <a:ext uri="{FF2B5EF4-FFF2-40B4-BE49-F238E27FC236}">
                <a16:creationId xmlns:a16="http://schemas.microsoft.com/office/drawing/2014/main" id="{765A9501-7084-4AE6-A1F1-12E13BC734D4}"/>
              </a:ext>
            </a:extLst>
          </p:cNvPr>
          <p:cNvSpPr/>
          <p:nvPr/>
        </p:nvSpPr>
        <p:spPr>
          <a:xfrm flipH="1">
            <a:off x="2261027" y="3723015"/>
            <a:ext cx="422884" cy="872999"/>
          </a:xfrm>
          <a:prstGeom prst="bentArrow">
            <a:avLst>
              <a:gd name="adj1" fmla="val 12787"/>
              <a:gd name="adj2" fmla="val 21477"/>
              <a:gd name="adj3" fmla="val 33808"/>
              <a:gd name="adj4" fmla="val 4375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Bent Arrow 48">
            <a:extLst>
              <a:ext uri="{FF2B5EF4-FFF2-40B4-BE49-F238E27FC236}">
                <a16:creationId xmlns:a16="http://schemas.microsoft.com/office/drawing/2014/main" id="{DBC96F9A-185F-4562-ABB8-F14C403485B1}"/>
              </a:ext>
            </a:extLst>
          </p:cNvPr>
          <p:cNvSpPr/>
          <p:nvPr/>
        </p:nvSpPr>
        <p:spPr>
          <a:xfrm flipH="1">
            <a:off x="2260126" y="4167234"/>
            <a:ext cx="422884" cy="834066"/>
          </a:xfrm>
          <a:prstGeom prst="bentArrow">
            <a:avLst>
              <a:gd name="adj1" fmla="val 12787"/>
              <a:gd name="adj2" fmla="val 21477"/>
              <a:gd name="adj3" fmla="val 33808"/>
              <a:gd name="adj4" fmla="val 4375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24CF527-D59B-49C2-B839-7FDF5463D7F0}"/>
              </a:ext>
            </a:extLst>
          </p:cNvPr>
          <p:cNvSpPr/>
          <p:nvPr/>
        </p:nvSpPr>
        <p:spPr>
          <a:xfrm>
            <a:off x="546867" y="4611450"/>
            <a:ext cx="2254888" cy="389849"/>
          </a:xfrm>
          <a:custGeom>
            <a:avLst/>
            <a:gdLst>
              <a:gd name="connsiteX0" fmla="*/ 0 w 5169923"/>
              <a:gd name="connsiteY0" fmla="*/ 162751 h 976489"/>
              <a:gd name="connsiteX1" fmla="*/ 162751 w 5169923"/>
              <a:gd name="connsiteY1" fmla="*/ 0 h 976489"/>
              <a:gd name="connsiteX2" fmla="*/ 5007172 w 5169923"/>
              <a:gd name="connsiteY2" fmla="*/ 0 h 976489"/>
              <a:gd name="connsiteX3" fmla="*/ 5169923 w 5169923"/>
              <a:gd name="connsiteY3" fmla="*/ 162751 h 976489"/>
              <a:gd name="connsiteX4" fmla="*/ 5169923 w 5169923"/>
              <a:gd name="connsiteY4" fmla="*/ 813738 h 976489"/>
              <a:gd name="connsiteX5" fmla="*/ 5007172 w 5169923"/>
              <a:gd name="connsiteY5" fmla="*/ 976489 h 976489"/>
              <a:gd name="connsiteX6" fmla="*/ 162751 w 5169923"/>
              <a:gd name="connsiteY6" fmla="*/ 976489 h 976489"/>
              <a:gd name="connsiteX7" fmla="*/ 0 w 5169923"/>
              <a:gd name="connsiteY7" fmla="*/ 813738 h 976489"/>
              <a:gd name="connsiteX8" fmla="*/ 0 w 5169923"/>
              <a:gd name="connsiteY8" fmla="*/ 162751 h 97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9923" h="976489">
                <a:moveTo>
                  <a:pt x="0" y="162751"/>
                </a:moveTo>
                <a:cubicBezTo>
                  <a:pt x="0" y="72866"/>
                  <a:pt x="72866" y="0"/>
                  <a:pt x="162751" y="0"/>
                </a:cubicBezTo>
                <a:lnTo>
                  <a:pt x="5007172" y="0"/>
                </a:lnTo>
                <a:cubicBezTo>
                  <a:pt x="5097057" y="0"/>
                  <a:pt x="5169923" y="72866"/>
                  <a:pt x="5169923" y="162751"/>
                </a:cubicBezTo>
                <a:lnTo>
                  <a:pt x="5169923" y="813738"/>
                </a:lnTo>
                <a:cubicBezTo>
                  <a:pt x="5169923" y="903623"/>
                  <a:pt x="5097057" y="976489"/>
                  <a:pt x="5007172" y="976489"/>
                </a:cubicBezTo>
                <a:lnTo>
                  <a:pt x="162751" y="976489"/>
                </a:lnTo>
                <a:cubicBezTo>
                  <a:pt x="72866" y="976489"/>
                  <a:pt x="0" y="903623"/>
                  <a:pt x="0" y="813738"/>
                </a:cubicBezTo>
                <a:lnTo>
                  <a:pt x="0" y="162751"/>
                </a:lnTo>
                <a:close/>
              </a:path>
            </a:pathLst>
          </a:custGeom>
          <a:solidFill>
            <a:srgbClr val="FBE5D6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23868" tIns="85768" rIns="123868" bIns="85768" numCol="1" spcCol="1270" anchor="ctr" anchorCtr="0">
            <a:noAutofit/>
          </a:bodyPr>
          <a:lstStyle/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kern="1200"/>
              <a:t>Images</a:t>
            </a:r>
            <a:endParaRPr lang="es-ES" sz="1600" kern="1200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6645497C-DE4D-4CE1-ABC0-1ACC3C7C0A13}"/>
              </a:ext>
            </a:extLst>
          </p:cNvPr>
          <p:cNvSpPr/>
          <p:nvPr/>
        </p:nvSpPr>
        <p:spPr>
          <a:xfrm>
            <a:off x="545966" y="2471418"/>
            <a:ext cx="1714160" cy="513141"/>
          </a:xfrm>
          <a:custGeom>
            <a:avLst/>
            <a:gdLst>
              <a:gd name="connsiteX0" fmla="*/ 0 w 5169923"/>
              <a:gd name="connsiteY0" fmla="*/ 162751 h 976489"/>
              <a:gd name="connsiteX1" fmla="*/ 162751 w 5169923"/>
              <a:gd name="connsiteY1" fmla="*/ 0 h 976489"/>
              <a:gd name="connsiteX2" fmla="*/ 5007172 w 5169923"/>
              <a:gd name="connsiteY2" fmla="*/ 0 h 976489"/>
              <a:gd name="connsiteX3" fmla="*/ 5169923 w 5169923"/>
              <a:gd name="connsiteY3" fmla="*/ 162751 h 976489"/>
              <a:gd name="connsiteX4" fmla="*/ 5169923 w 5169923"/>
              <a:gd name="connsiteY4" fmla="*/ 813738 h 976489"/>
              <a:gd name="connsiteX5" fmla="*/ 5007172 w 5169923"/>
              <a:gd name="connsiteY5" fmla="*/ 976489 h 976489"/>
              <a:gd name="connsiteX6" fmla="*/ 162751 w 5169923"/>
              <a:gd name="connsiteY6" fmla="*/ 976489 h 976489"/>
              <a:gd name="connsiteX7" fmla="*/ 0 w 5169923"/>
              <a:gd name="connsiteY7" fmla="*/ 813738 h 976489"/>
              <a:gd name="connsiteX8" fmla="*/ 0 w 5169923"/>
              <a:gd name="connsiteY8" fmla="*/ 162751 h 97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9923" h="976489">
                <a:moveTo>
                  <a:pt x="0" y="162751"/>
                </a:moveTo>
                <a:cubicBezTo>
                  <a:pt x="0" y="72866"/>
                  <a:pt x="72866" y="0"/>
                  <a:pt x="162751" y="0"/>
                </a:cubicBezTo>
                <a:lnTo>
                  <a:pt x="5007172" y="0"/>
                </a:lnTo>
                <a:cubicBezTo>
                  <a:pt x="5097057" y="0"/>
                  <a:pt x="5169923" y="72866"/>
                  <a:pt x="5169923" y="162751"/>
                </a:cubicBezTo>
                <a:lnTo>
                  <a:pt x="5169923" y="813738"/>
                </a:lnTo>
                <a:cubicBezTo>
                  <a:pt x="5169923" y="903623"/>
                  <a:pt x="5097057" y="976489"/>
                  <a:pt x="5007172" y="976489"/>
                </a:cubicBezTo>
                <a:lnTo>
                  <a:pt x="162751" y="976489"/>
                </a:lnTo>
                <a:cubicBezTo>
                  <a:pt x="72866" y="976489"/>
                  <a:pt x="0" y="903623"/>
                  <a:pt x="0" y="813738"/>
                </a:cubicBezTo>
                <a:lnTo>
                  <a:pt x="0" y="16275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23868" tIns="85768" rIns="123868" bIns="85768" numCol="1" spcCol="1270" anchor="ctr" anchorCtr="0">
            <a:noAutofit/>
          </a:bodyPr>
          <a:lstStyle/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buNone/>
            </a:pPr>
            <a:r>
              <a:rPr lang="es-ES" sz="1600" kern="1200" dirty="0" err="1"/>
              <a:t>Guided</a:t>
            </a:r>
            <a:endParaRPr lang="es-ES" sz="1600" kern="1200" dirty="0"/>
          </a:p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buNone/>
            </a:pPr>
            <a:r>
              <a:rPr lang="es-ES" sz="1600" b="1" dirty="0"/>
              <a:t>Data Processing</a:t>
            </a:r>
            <a:endParaRPr lang="es-ES" sz="1600" b="1" kern="1200" dirty="0"/>
          </a:p>
        </p:txBody>
      </p:sp>
      <p:sp>
        <p:nvSpPr>
          <p:cNvPr id="53" name="Left Brace 52">
            <a:extLst>
              <a:ext uri="{FF2B5EF4-FFF2-40B4-BE49-F238E27FC236}">
                <a16:creationId xmlns:a16="http://schemas.microsoft.com/office/drawing/2014/main" id="{F9D817CB-3874-4F0B-9F1B-FC5A9E3BC138}"/>
              </a:ext>
            </a:extLst>
          </p:cNvPr>
          <p:cNvSpPr/>
          <p:nvPr/>
        </p:nvSpPr>
        <p:spPr>
          <a:xfrm flipH="1">
            <a:off x="2998546" y="2437743"/>
            <a:ext cx="244717" cy="2568835"/>
          </a:xfrm>
          <a:prstGeom prst="leftBrace">
            <a:avLst>
              <a:gd name="adj1" fmla="val 58368"/>
              <a:gd name="adj2" fmla="val 82794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C48534C-5968-49FA-878B-5304684EEF0F}"/>
              </a:ext>
            </a:extLst>
          </p:cNvPr>
          <p:cNvSpPr/>
          <p:nvPr/>
        </p:nvSpPr>
        <p:spPr>
          <a:xfrm>
            <a:off x="425699" y="891007"/>
            <a:ext cx="298973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The accession gap to MISTRAL is being reduced by pipelines</a:t>
            </a:r>
          </a:p>
        </p:txBody>
      </p:sp>
    </p:spTree>
    <p:extLst>
      <p:ext uri="{BB962C8B-B14F-4D97-AF65-F5344CB8AC3E}">
        <p14:creationId xmlns:p14="http://schemas.microsoft.com/office/powerpoint/2010/main" val="31672331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>
          <a:defRPr sz="28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19641</TotalTime>
  <Words>3087</Words>
  <Application>Microsoft Office PowerPoint</Application>
  <PresentationFormat>On-screen Show (16:9)</PresentationFormat>
  <Paragraphs>745</Paragraphs>
  <Slides>39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MS PGothic</vt:lpstr>
      <vt:lpstr>Abel</vt:lpstr>
      <vt:lpstr>Advt93-r</vt:lpstr>
      <vt:lpstr>Arial</vt:lpstr>
      <vt:lpstr>Arial Black</vt:lpstr>
      <vt:lpstr>Arial Narrow</vt:lpstr>
      <vt:lpstr>Calibri</vt:lpstr>
      <vt:lpstr>Symbol</vt:lpstr>
      <vt:lpstr>Times New Roman</vt:lpstr>
      <vt:lpstr>Wingdings</vt:lpstr>
      <vt:lpstr>Tema de Office</vt:lpstr>
      <vt:lpstr>Perspectives of Life Sciences at ALBA</vt:lpstr>
      <vt:lpstr>Biological imaging techniques today</vt:lpstr>
      <vt:lpstr>Biological imaging techniques at ALBA today</vt:lpstr>
      <vt:lpstr>Biological imaging techniques at ALBA today</vt:lpstr>
      <vt:lpstr>MISTRAL: Transmission X-ray Microscope</vt:lpstr>
      <vt:lpstr>MISTRAL: ultrastructure of HVC infected cells</vt:lpstr>
      <vt:lpstr>MISTRAL: ultrastructure of SARS-CoV-2 infected cells</vt:lpstr>
      <vt:lpstr>Cell biology at MISTRAL</vt:lpstr>
      <vt:lpstr>MISTRAL: experiment pipeline</vt:lpstr>
      <vt:lpstr>PowerPoint Presentation</vt:lpstr>
      <vt:lpstr>PowerPoint Presentation</vt:lpstr>
      <vt:lpstr>MIRAS beamline: mFTIR</vt:lpstr>
      <vt:lpstr>PowerPoint Presentation</vt:lpstr>
      <vt:lpstr>PowerPoint Presentation</vt:lpstr>
      <vt:lpstr>Multimodal synchrotron-radiation approach combining FTIR, hard and soft X-ray microscopy  on intact astrocytes from a rat model of Amyotrophic Lateral Sclerosis (ALS) disease</vt:lpstr>
      <vt:lpstr>FAXTOR: Phase-Contrast X-ray Tomography</vt:lpstr>
      <vt:lpstr>FAXTOR: status </vt:lpstr>
      <vt:lpstr>PowerPoint Presentation</vt:lpstr>
      <vt:lpstr>XALOC: Macromolecular Crystallograhy</vt:lpstr>
      <vt:lpstr>XALOC - Upgrades</vt:lpstr>
      <vt:lpstr>XALOC – Jet-based serial crystallography</vt:lpstr>
      <vt:lpstr>XAIRA: mMX - Scientific cases</vt:lpstr>
      <vt:lpstr>XAIRA - Beamline Status</vt:lpstr>
      <vt:lpstr>XAIRA - Beamline Status</vt:lpstr>
      <vt:lpstr>XAIRA - Program vision</vt:lpstr>
      <vt:lpstr>CryoEM Platform at ALBA</vt:lpstr>
      <vt:lpstr>CryoEM Platform at ALBA</vt:lpstr>
      <vt:lpstr>BioSAXS</vt:lpstr>
      <vt:lpstr>BioSAXS/CALIMA proposal – scientific cases</vt:lpstr>
      <vt:lpstr>BioSAXS/CALIMA proposal – optical design</vt:lpstr>
      <vt:lpstr>BioSAXS/CALIMA proposal – beam characteristics</vt:lpstr>
      <vt:lpstr>…and coupling computational biology with experiments</vt:lpstr>
      <vt:lpstr>Biological imaging techniques at ALBA today</vt:lpstr>
      <vt:lpstr>PowerPoint Presentation</vt:lpstr>
      <vt:lpstr>PowerPoint Presentation</vt:lpstr>
      <vt:lpstr>PowerPoint Presentation</vt:lpstr>
      <vt:lpstr>MIRAS BL (FTIR) Current work on Alzheimer disease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Judith Juanhuix Gibert</dc:creator>
  <cp:lastModifiedBy>Judith Juanhuix Gibert</cp:lastModifiedBy>
  <cp:revision>292</cp:revision>
  <dcterms:created xsi:type="dcterms:W3CDTF">2015-04-21T23:16:41Z</dcterms:created>
  <dcterms:modified xsi:type="dcterms:W3CDTF">2022-09-08T09:19:26Z</dcterms:modified>
</cp:coreProperties>
</file>