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256" r:id="rId2"/>
    <p:sldId id="262" r:id="rId3"/>
    <p:sldId id="265" r:id="rId4"/>
    <p:sldId id="266" r:id="rId5"/>
    <p:sldId id="810" r:id="rId6"/>
    <p:sldId id="285" r:id="rId7"/>
    <p:sldId id="812" r:id="rId8"/>
    <p:sldId id="815" r:id="rId9"/>
    <p:sldId id="813" r:id="rId10"/>
    <p:sldId id="814" r:id="rId11"/>
    <p:sldId id="271" r:id="rId12"/>
    <p:sldId id="805" r:id="rId13"/>
    <p:sldId id="816" r:id="rId14"/>
    <p:sldId id="817" r:id="rId15"/>
    <p:sldId id="270" r:id="rId16"/>
    <p:sldId id="806" r:id="rId17"/>
    <p:sldId id="818" r:id="rId18"/>
    <p:sldId id="819" r:id="rId19"/>
    <p:sldId id="820" r:id="rId20"/>
    <p:sldId id="804" r:id="rId21"/>
    <p:sldId id="807" r:id="rId22"/>
    <p:sldId id="821" r:id="rId23"/>
    <p:sldId id="551"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82"/>
    <a:srgbClr val="092F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09" autoAdjust="0"/>
    <p:restoredTop sz="96327"/>
  </p:normalViewPr>
  <p:slideViewPr>
    <p:cSldViewPr snapToGrid="0" snapToObjects="1">
      <p:cViewPr>
        <p:scale>
          <a:sx n="84" d="100"/>
          <a:sy n="84" d="100"/>
        </p:scale>
        <p:origin x="184"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71" d="100"/>
          <a:sy n="171" d="100"/>
        </p:scale>
        <p:origin x="65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15105C7-6BC0-614A-801D-E4F9B60116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00C89969-1EBC-7A4E-95C2-962EB0F19E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54D09A-128C-7647-8C3E-479A0232F857}" type="datetimeFigureOut">
              <a:rPr lang="es-ES" smtClean="0"/>
              <a:t>7/9/22</a:t>
            </a:fld>
            <a:endParaRPr lang="es-ES"/>
          </a:p>
        </p:txBody>
      </p:sp>
      <p:sp>
        <p:nvSpPr>
          <p:cNvPr id="4" name="Marcador de pie de página 3">
            <a:extLst>
              <a:ext uri="{FF2B5EF4-FFF2-40B4-BE49-F238E27FC236}">
                <a16:creationId xmlns:a16="http://schemas.microsoft.com/office/drawing/2014/main" id="{9AD3CD75-7556-2649-8E2B-042BF8340F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18629914-8DFE-C243-9B65-F7948CE764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2B7CB6-4070-AC49-85AD-E5BFD98B121D}" type="slidenum">
              <a:rPr lang="es-ES" smtClean="0"/>
              <a:t>‹#›</a:t>
            </a:fld>
            <a:endParaRPr lang="es-ES"/>
          </a:p>
        </p:txBody>
      </p:sp>
    </p:spTree>
    <p:extLst>
      <p:ext uri="{BB962C8B-B14F-4D97-AF65-F5344CB8AC3E}">
        <p14:creationId xmlns:p14="http://schemas.microsoft.com/office/powerpoint/2010/main" val="2710985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1AB1D-62C5-4B95-A703-7CBA362A60D8}" type="datetimeFigureOut">
              <a:rPr lang="en-US" smtClean="0"/>
              <a:t>9/7/22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089C7-F306-43B8-A97D-8CD542471602}" type="slidenum">
              <a:rPr lang="en-US" smtClean="0"/>
              <a:t>‹#›</a:t>
            </a:fld>
            <a:endParaRPr lang="en-US"/>
          </a:p>
        </p:txBody>
      </p:sp>
    </p:spTree>
    <p:extLst>
      <p:ext uri="{BB962C8B-B14F-4D97-AF65-F5344CB8AC3E}">
        <p14:creationId xmlns:p14="http://schemas.microsoft.com/office/powerpoint/2010/main" val="69495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would be great if you can create. I suggest that you make a first go and we can iterate next week together.</a:t>
            </a:r>
          </a:p>
          <a:p>
            <a:endParaRPr lang="en-US"/>
          </a:p>
          <a:p>
            <a:r>
              <a:rPr lang="en-US"/>
              <a:t>Perhaps this will be the last slide which you should make.</a:t>
            </a:r>
          </a:p>
        </p:txBody>
      </p:sp>
      <p:sp>
        <p:nvSpPr>
          <p:cNvPr id="4" name="Slide Number Placeholder 3"/>
          <p:cNvSpPr>
            <a:spLocks noGrp="1"/>
          </p:cNvSpPr>
          <p:nvPr>
            <p:ph type="sldNum" sz="quarter" idx="10"/>
          </p:nvPr>
        </p:nvSpPr>
        <p:spPr/>
        <p:txBody>
          <a:bodyPr/>
          <a:lstStyle/>
          <a:p>
            <a:fld id="{AF4813DD-DAAB-4354-8C0C-BEFED41B76FD}" type="slidenum">
              <a:rPr lang="es-ES" smtClean="0"/>
              <a:t>11</a:t>
            </a:fld>
            <a:endParaRPr lang="es-ES"/>
          </a:p>
        </p:txBody>
      </p:sp>
    </p:spTree>
    <p:extLst>
      <p:ext uri="{BB962C8B-B14F-4D97-AF65-F5344CB8AC3E}">
        <p14:creationId xmlns:p14="http://schemas.microsoft.com/office/powerpoint/2010/main" val="1477618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would be great if you can create. I suggest that you make a first go and we can iterate next week together.</a:t>
            </a:r>
          </a:p>
          <a:p>
            <a:endParaRPr lang="en-US"/>
          </a:p>
          <a:p>
            <a:r>
              <a:rPr lang="en-US"/>
              <a:t>Perhaps this will be the last slide which you should make.</a:t>
            </a:r>
          </a:p>
        </p:txBody>
      </p:sp>
      <p:sp>
        <p:nvSpPr>
          <p:cNvPr id="4" name="Slide Number Placeholder 3"/>
          <p:cNvSpPr>
            <a:spLocks noGrp="1"/>
          </p:cNvSpPr>
          <p:nvPr>
            <p:ph type="sldNum" sz="quarter" idx="10"/>
          </p:nvPr>
        </p:nvSpPr>
        <p:spPr/>
        <p:txBody>
          <a:bodyPr/>
          <a:lstStyle/>
          <a:p>
            <a:fld id="{AF4813DD-DAAB-4354-8C0C-BEFED41B76FD}" type="slidenum">
              <a:rPr lang="es-ES" smtClean="0"/>
              <a:t>20</a:t>
            </a:fld>
            <a:endParaRPr lang="es-ES"/>
          </a:p>
        </p:txBody>
      </p:sp>
    </p:spTree>
    <p:extLst>
      <p:ext uri="{BB962C8B-B14F-4D97-AF65-F5344CB8AC3E}">
        <p14:creationId xmlns:p14="http://schemas.microsoft.com/office/powerpoint/2010/main" val="88050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21</a:t>
            </a:fld>
            <a:endParaRPr lang="es-ES"/>
          </a:p>
        </p:txBody>
      </p:sp>
    </p:spTree>
    <p:extLst>
      <p:ext uri="{BB962C8B-B14F-4D97-AF65-F5344CB8AC3E}">
        <p14:creationId xmlns:p14="http://schemas.microsoft.com/office/powerpoint/2010/main" val="2786411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22</a:t>
            </a:fld>
            <a:endParaRPr lang="es-ES"/>
          </a:p>
        </p:txBody>
      </p:sp>
    </p:spTree>
    <p:extLst>
      <p:ext uri="{BB962C8B-B14F-4D97-AF65-F5344CB8AC3E}">
        <p14:creationId xmlns:p14="http://schemas.microsoft.com/office/powerpoint/2010/main" val="32638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Smaller pic, answer</a:t>
            </a:r>
            <a:r>
              <a:rPr lang="en-US" baseline="0"/>
              <a:t> to the </a:t>
            </a:r>
            <a:r>
              <a:rPr lang="en-US"/>
              <a:t>mission statement</a:t>
            </a:r>
          </a:p>
          <a:p>
            <a:r>
              <a:rPr lang="en-US"/>
              <a:t>Put</a:t>
            </a:r>
            <a:r>
              <a:rPr lang="en-US" baseline="0"/>
              <a:t> computational biology in the gap, al </a:t>
            </a:r>
            <a:r>
              <a:rPr lang="en-US" baseline="0" err="1"/>
              <a:t>bionanoprobe</a:t>
            </a:r>
            <a:r>
              <a:rPr lang="en-US" baseline="0"/>
              <a:t>. Prepare the ground for the vision, so put future tools</a:t>
            </a:r>
          </a:p>
          <a:p>
            <a:r>
              <a:rPr lang="en-US" baseline="0"/>
              <a:t>Genotype (molecular) to </a:t>
            </a:r>
            <a:r>
              <a:rPr lang="en-US" baseline="0" err="1"/>
              <a:t>Fenotype</a:t>
            </a:r>
            <a:r>
              <a:rPr lang="en-US" baseline="0"/>
              <a:t> (cellular)</a:t>
            </a:r>
          </a:p>
          <a:p>
            <a:endParaRPr lang="en-US" baseline="0"/>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12</a:t>
            </a:fld>
            <a:endParaRPr lang="es-ES"/>
          </a:p>
        </p:txBody>
      </p:sp>
    </p:spTree>
    <p:extLst>
      <p:ext uri="{BB962C8B-B14F-4D97-AF65-F5344CB8AC3E}">
        <p14:creationId xmlns:p14="http://schemas.microsoft.com/office/powerpoint/2010/main" val="387104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Smaller pic, answer</a:t>
            </a:r>
            <a:r>
              <a:rPr lang="en-US" baseline="0"/>
              <a:t> to the </a:t>
            </a:r>
            <a:r>
              <a:rPr lang="en-US"/>
              <a:t>mission statement</a:t>
            </a:r>
          </a:p>
          <a:p>
            <a:r>
              <a:rPr lang="en-US"/>
              <a:t>Put</a:t>
            </a:r>
            <a:r>
              <a:rPr lang="en-US" baseline="0"/>
              <a:t> computational biology in the gap, al </a:t>
            </a:r>
            <a:r>
              <a:rPr lang="en-US" baseline="0" err="1"/>
              <a:t>bionanoprobe</a:t>
            </a:r>
            <a:r>
              <a:rPr lang="en-US" baseline="0"/>
              <a:t>. Prepare the ground for the vision, so put future tools</a:t>
            </a:r>
          </a:p>
          <a:p>
            <a:r>
              <a:rPr lang="en-US" baseline="0"/>
              <a:t>Genotype (molecular) to </a:t>
            </a:r>
            <a:r>
              <a:rPr lang="en-US" baseline="0" err="1"/>
              <a:t>Fenotype</a:t>
            </a:r>
            <a:r>
              <a:rPr lang="en-US" baseline="0"/>
              <a:t> (cellular)</a:t>
            </a:r>
          </a:p>
          <a:p>
            <a:endParaRPr lang="en-US" baseline="0"/>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13</a:t>
            </a:fld>
            <a:endParaRPr lang="es-ES"/>
          </a:p>
        </p:txBody>
      </p:sp>
    </p:spTree>
    <p:extLst>
      <p:ext uri="{BB962C8B-B14F-4D97-AF65-F5344CB8AC3E}">
        <p14:creationId xmlns:p14="http://schemas.microsoft.com/office/powerpoint/2010/main" val="318037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Smaller pic, answer</a:t>
            </a:r>
            <a:r>
              <a:rPr lang="en-US" baseline="0"/>
              <a:t> to the </a:t>
            </a:r>
            <a:r>
              <a:rPr lang="en-US"/>
              <a:t>mission statement</a:t>
            </a:r>
          </a:p>
          <a:p>
            <a:r>
              <a:rPr lang="en-US"/>
              <a:t>Put</a:t>
            </a:r>
            <a:r>
              <a:rPr lang="en-US" baseline="0"/>
              <a:t> computational biology in the gap, al </a:t>
            </a:r>
            <a:r>
              <a:rPr lang="en-US" baseline="0" err="1"/>
              <a:t>bionanoprobe</a:t>
            </a:r>
            <a:r>
              <a:rPr lang="en-US" baseline="0"/>
              <a:t>. Prepare the ground for the vision, so put future tools</a:t>
            </a:r>
          </a:p>
          <a:p>
            <a:r>
              <a:rPr lang="en-US" baseline="0"/>
              <a:t>Genotype (molecular) to </a:t>
            </a:r>
            <a:r>
              <a:rPr lang="en-US" baseline="0" err="1"/>
              <a:t>Fenotype</a:t>
            </a:r>
            <a:r>
              <a:rPr lang="en-US" baseline="0"/>
              <a:t> (cellular)</a:t>
            </a:r>
          </a:p>
          <a:p>
            <a:endParaRPr lang="en-US" baseline="0"/>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14</a:t>
            </a:fld>
            <a:endParaRPr lang="es-ES"/>
          </a:p>
        </p:txBody>
      </p:sp>
    </p:spTree>
    <p:extLst>
      <p:ext uri="{BB962C8B-B14F-4D97-AF65-F5344CB8AC3E}">
        <p14:creationId xmlns:p14="http://schemas.microsoft.com/office/powerpoint/2010/main" val="2711533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would be great if you can create. I suggest that you make a first go and we can iterate next week together.</a:t>
            </a:r>
          </a:p>
          <a:p>
            <a:endParaRPr lang="en-US"/>
          </a:p>
          <a:p>
            <a:r>
              <a:rPr lang="en-US"/>
              <a:t>Perhaps this will be the last slide which you should make.</a:t>
            </a:r>
          </a:p>
        </p:txBody>
      </p:sp>
      <p:sp>
        <p:nvSpPr>
          <p:cNvPr id="4" name="Slide Number Placeholder 3"/>
          <p:cNvSpPr>
            <a:spLocks noGrp="1"/>
          </p:cNvSpPr>
          <p:nvPr>
            <p:ph type="sldNum" sz="quarter" idx="10"/>
          </p:nvPr>
        </p:nvSpPr>
        <p:spPr/>
        <p:txBody>
          <a:bodyPr/>
          <a:lstStyle/>
          <a:p>
            <a:fld id="{AF4813DD-DAAB-4354-8C0C-BEFED41B76FD}" type="slidenum">
              <a:rPr lang="es-ES" smtClean="0"/>
              <a:t>15</a:t>
            </a:fld>
            <a:endParaRPr lang="es-ES"/>
          </a:p>
        </p:txBody>
      </p:sp>
    </p:spTree>
    <p:extLst>
      <p:ext uri="{BB962C8B-B14F-4D97-AF65-F5344CB8AC3E}">
        <p14:creationId xmlns:p14="http://schemas.microsoft.com/office/powerpoint/2010/main" val="162707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a:p>
            <a:r>
              <a:rPr lang="en-US" b="1"/>
              <a:t>FF I have made something for battery example based on </a:t>
            </a:r>
            <a:r>
              <a:rPr lang="en-US" b="1" err="1"/>
              <a:t>multitechniques</a:t>
            </a:r>
            <a:r>
              <a:rPr lang="en-US" b="1" baseline="0"/>
              <a:t> . I do not feel competent producing the same for catalysis. I would hence supply  Highlight of catalysis and gas sequestration  examples </a:t>
            </a:r>
            <a:br>
              <a:rPr lang="en-US" b="1" baseline="0"/>
            </a:br>
            <a:r>
              <a:rPr lang="en-US" b="1" baseline="0"/>
              <a:t>This slide is pretty dense and long time will be spent on it</a:t>
            </a:r>
          </a:p>
          <a:p>
            <a:endParaRPr lang="en-US" b="1" baseline="0"/>
          </a:p>
          <a:p>
            <a:endParaRPr lang="en-US" b="1" baseline="0"/>
          </a:p>
          <a:p>
            <a:r>
              <a:rPr lang="en-US" b="1" baseline="0"/>
              <a:t>https://www.albasynchrotron.es/en/media/news/new-synthesis-procedure-to-optimize-the-catalytic-performance-of-platinum-based-materials</a:t>
            </a:r>
          </a:p>
          <a:p>
            <a:r>
              <a:rPr lang="en-US" b="1" baseline="0"/>
              <a:t>https://www.albasynchrotron.es/en/media/news/researchers-design-a-nanotechnology-based-system-that-can-transport-methane-at-lower-pressure-and-cost</a:t>
            </a:r>
          </a:p>
          <a:p>
            <a:endParaRPr lang="en-US"/>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16</a:t>
            </a:fld>
            <a:endParaRPr lang="es-ES"/>
          </a:p>
        </p:txBody>
      </p:sp>
    </p:spTree>
    <p:extLst>
      <p:ext uri="{BB962C8B-B14F-4D97-AF65-F5344CB8AC3E}">
        <p14:creationId xmlns:p14="http://schemas.microsoft.com/office/powerpoint/2010/main" val="167518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a:p>
            <a:r>
              <a:rPr lang="en-US" b="1"/>
              <a:t>FF I have made something for battery example based on </a:t>
            </a:r>
            <a:r>
              <a:rPr lang="en-US" b="1" err="1"/>
              <a:t>multitechniques</a:t>
            </a:r>
            <a:r>
              <a:rPr lang="en-US" b="1" baseline="0"/>
              <a:t> . I do not feel competent producing the same for catalysis. I would hence supply  Highlight of catalysis and gas sequestration  examples </a:t>
            </a:r>
            <a:br>
              <a:rPr lang="en-US" b="1" baseline="0"/>
            </a:br>
            <a:r>
              <a:rPr lang="en-US" b="1" baseline="0"/>
              <a:t>This slide is pretty dense and long time will be spent on it</a:t>
            </a:r>
          </a:p>
          <a:p>
            <a:endParaRPr lang="en-US" b="1" baseline="0"/>
          </a:p>
          <a:p>
            <a:endParaRPr lang="en-US" b="1" baseline="0"/>
          </a:p>
          <a:p>
            <a:r>
              <a:rPr lang="en-US" b="1" baseline="0"/>
              <a:t>https://www.albasynchrotron.es/en/media/news/new-synthesis-procedure-to-optimize-the-catalytic-performance-of-platinum-based-materials</a:t>
            </a:r>
          </a:p>
          <a:p>
            <a:r>
              <a:rPr lang="en-US" b="1" baseline="0"/>
              <a:t>https://www.albasynchrotron.es/en/media/news/researchers-design-a-nanotechnology-based-system-that-can-transport-methane-at-lower-pressure-and-cost</a:t>
            </a:r>
          </a:p>
          <a:p>
            <a:endParaRPr lang="en-US"/>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17</a:t>
            </a:fld>
            <a:endParaRPr lang="es-ES"/>
          </a:p>
        </p:txBody>
      </p:sp>
    </p:spTree>
    <p:extLst>
      <p:ext uri="{BB962C8B-B14F-4D97-AF65-F5344CB8AC3E}">
        <p14:creationId xmlns:p14="http://schemas.microsoft.com/office/powerpoint/2010/main" val="395121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a:p>
            <a:r>
              <a:rPr lang="en-US" b="1"/>
              <a:t>FF I have made something for battery example based on </a:t>
            </a:r>
            <a:r>
              <a:rPr lang="en-US" b="1" err="1"/>
              <a:t>multitechniques</a:t>
            </a:r>
            <a:r>
              <a:rPr lang="en-US" b="1" baseline="0"/>
              <a:t> . I do not feel competent producing the same for catalysis. I would hence supply  Highlight of catalysis and gas sequestration  examples </a:t>
            </a:r>
            <a:br>
              <a:rPr lang="en-US" b="1" baseline="0"/>
            </a:br>
            <a:r>
              <a:rPr lang="en-US" b="1" baseline="0"/>
              <a:t>This slide is pretty dense and long time will be spent on it</a:t>
            </a:r>
          </a:p>
          <a:p>
            <a:endParaRPr lang="en-US" b="1" baseline="0"/>
          </a:p>
          <a:p>
            <a:endParaRPr lang="en-US" b="1" baseline="0"/>
          </a:p>
          <a:p>
            <a:r>
              <a:rPr lang="en-US" b="1" baseline="0"/>
              <a:t>https://www.albasynchrotron.es/en/media/news/new-synthesis-procedure-to-optimize-the-catalytic-performance-of-platinum-based-materials</a:t>
            </a:r>
          </a:p>
          <a:p>
            <a:r>
              <a:rPr lang="en-US" b="1" baseline="0"/>
              <a:t>https://www.albasynchrotron.es/en/media/news/researchers-design-a-nanotechnology-based-system-that-can-transport-methane-at-lower-pressure-and-cost</a:t>
            </a:r>
          </a:p>
          <a:p>
            <a:endParaRPr lang="en-US"/>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18</a:t>
            </a:fld>
            <a:endParaRPr lang="es-ES"/>
          </a:p>
        </p:txBody>
      </p:sp>
    </p:spTree>
    <p:extLst>
      <p:ext uri="{BB962C8B-B14F-4D97-AF65-F5344CB8AC3E}">
        <p14:creationId xmlns:p14="http://schemas.microsoft.com/office/powerpoint/2010/main" val="2493418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be great if you can conclude this with a slide which graphically explains what is your branding and how the different tools contribute to this.</a:t>
            </a:r>
          </a:p>
          <a:p>
            <a:endParaRPr lang="en-US" baseline="0"/>
          </a:p>
          <a:p>
            <a:r>
              <a:rPr lang="en-US" baseline="0"/>
              <a:t>This is a very difficult slide but I think you really know what you want to say if you can make this one.</a:t>
            </a:r>
          </a:p>
          <a:p>
            <a:endParaRPr lang="en-US"/>
          </a:p>
          <a:p>
            <a:r>
              <a:rPr lang="en-US" b="1"/>
              <a:t>FF I have made something for battery example based on </a:t>
            </a:r>
            <a:r>
              <a:rPr lang="en-US" b="1" err="1"/>
              <a:t>multitechniques</a:t>
            </a:r>
            <a:r>
              <a:rPr lang="en-US" b="1" baseline="0"/>
              <a:t> . I do not feel competent producing the same for catalysis. I would hence supply  Highlight of catalysis and gas sequestration  examples </a:t>
            </a:r>
            <a:br>
              <a:rPr lang="en-US" b="1" baseline="0"/>
            </a:br>
            <a:r>
              <a:rPr lang="en-US" b="1" baseline="0"/>
              <a:t>This slide is pretty dense and long time will be spent on it</a:t>
            </a:r>
          </a:p>
          <a:p>
            <a:endParaRPr lang="en-US" b="1" baseline="0"/>
          </a:p>
          <a:p>
            <a:endParaRPr lang="en-US" b="1" baseline="0"/>
          </a:p>
          <a:p>
            <a:r>
              <a:rPr lang="en-US" b="1" baseline="0"/>
              <a:t>https://www.albasynchrotron.es/en/media/news/new-synthesis-procedure-to-optimize-the-catalytic-performance-of-platinum-based-materials</a:t>
            </a:r>
          </a:p>
          <a:p>
            <a:r>
              <a:rPr lang="en-US" b="1" baseline="0"/>
              <a:t>https://www.albasynchrotron.es/en/media/news/researchers-design-a-nanotechnology-based-system-that-can-transport-methane-at-lower-pressure-and-cost</a:t>
            </a:r>
          </a:p>
          <a:p>
            <a:endParaRPr lang="en-US"/>
          </a:p>
          <a:p>
            <a:endParaRPr lang="en-US"/>
          </a:p>
        </p:txBody>
      </p:sp>
      <p:sp>
        <p:nvSpPr>
          <p:cNvPr id="4" name="Slide Number Placeholder 3"/>
          <p:cNvSpPr>
            <a:spLocks noGrp="1"/>
          </p:cNvSpPr>
          <p:nvPr>
            <p:ph type="sldNum" sz="quarter" idx="10"/>
          </p:nvPr>
        </p:nvSpPr>
        <p:spPr/>
        <p:txBody>
          <a:bodyPr/>
          <a:lstStyle/>
          <a:p>
            <a:fld id="{AF4813DD-DAAB-4354-8C0C-BEFED41B76FD}" type="slidenum">
              <a:rPr lang="es-ES" smtClean="0"/>
              <a:t>19</a:t>
            </a:fld>
            <a:endParaRPr lang="es-ES"/>
          </a:p>
        </p:txBody>
      </p:sp>
    </p:spTree>
    <p:extLst>
      <p:ext uri="{BB962C8B-B14F-4D97-AF65-F5344CB8AC3E}">
        <p14:creationId xmlns:p14="http://schemas.microsoft.com/office/powerpoint/2010/main" val="591127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D69BBC6-FEC8-9242-ADCE-EC93392AB526}"/>
              </a:ext>
            </a:extLst>
          </p:cNvPr>
          <p:cNvSpPr txBox="1">
            <a:spLocks/>
          </p:cNvSpPr>
          <p:nvPr userDrawn="1"/>
        </p:nvSpPr>
        <p:spPr>
          <a:xfrm>
            <a:off x="6096000" y="3445553"/>
            <a:ext cx="3238747" cy="11140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400" b="1" kern="1200">
                <a:solidFill>
                  <a:schemeClr val="bg1"/>
                </a:solidFill>
                <a:latin typeface="Roboto" panose="02000000000000000000" pitchFamily="2" charset="0"/>
                <a:ea typeface="Roboto" panose="02000000000000000000" pitchFamily="2" charset="0"/>
                <a:cs typeface="+mj-cs"/>
              </a:defRPr>
            </a:lvl1pPr>
          </a:lstStyle>
          <a:p>
            <a:r>
              <a:rPr lang="es-ES" dirty="0"/>
              <a:t>TITLE</a:t>
            </a:r>
          </a:p>
          <a:p>
            <a:endParaRPr lang="es-ES" dirty="0"/>
          </a:p>
          <a:p>
            <a:endParaRPr lang="es-ES" dirty="0"/>
          </a:p>
          <a:p>
            <a:r>
              <a:rPr lang="es-ES" sz="1200" b="0" dirty="0">
                <a:effectLst/>
                <a:latin typeface="Roboto" panose="02000000000000000000" pitchFamily="2" charset="0"/>
              </a:rPr>
              <a:t>AUTHOR</a:t>
            </a:r>
          </a:p>
          <a:p>
            <a:r>
              <a:rPr lang="es-ES" sz="1200" b="0" dirty="0">
                <a:effectLst/>
                <a:latin typeface="Roboto" panose="02000000000000000000" pitchFamily="2" charset="0"/>
              </a:rPr>
              <a:t>PLACE DATE</a:t>
            </a:r>
          </a:p>
          <a:p>
            <a:endParaRPr lang="en-US" dirty="0"/>
          </a:p>
        </p:txBody>
      </p:sp>
      <p:pic>
        <p:nvPicPr>
          <p:cNvPr id="15" name="Imagen 14" descr="Logotipo, nombre de la empresa&#10;&#10;Descripción generada automáticamente">
            <a:extLst>
              <a:ext uri="{FF2B5EF4-FFF2-40B4-BE49-F238E27FC236}">
                <a16:creationId xmlns:a16="http://schemas.microsoft.com/office/drawing/2014/main" id="{5A6B1578-1DF2-0740-BAE4-BA0AF1D427C8}"/>
              </a:ext>
            </a:extLst>
          </p:cNvPr>
          <p:cNvPicPr>
            <a:picLocks noChangeAspect="1"/>
          </p:cNvPicPr>
          <p:nvPr userDrawn="1"/>
        </p:nvPicPr>
        <p:blipFill>
          <a:blip r:embed="rId2"/>
          <a:stretch>
            <a:fillRect/>
          </a:stretch>
        </p:blipFill>
        <p:spPr>
          <a:xfrm>
            <a:off x="531553" y="241385"/>
            <a:ext cx="3753634" cy="175638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49068"/>
            <a:ext cx="2103120" cy="2517810"/>
          </a:xfrm>
          <a:prstGeom prst="rect">
            <a:avLst/>
          </a:prstGeom>
        </p:spPr>
      </p:pic>
      <p:pic>
        <p:nvPicPr>
          <p:cNvPr id="7" name="Picture 6"/>
          <p:cNvPicPr>
            <a:picLocks noChangeAspect="1"/>
          </p:cNvPicPr>
          <p:nvPr userDrawn="1"/>
        </p:nvPicPr>
        <p:blipFill rotWithShape="1">
          <a:blip r:embed="rId4">
            <a:extLst>
              <a:ext uri="{28A0092B-C50C-407E-A947-70E740481C1C}">
                <a14:useLocalDpi xmlns:a14="http://schemas.microsoft.com/office/drawing/2010/main" val="0"/>
              </a:ext>
            </a:extLst>
          </a:blip>
          <a:srcRect t="7598" r="4853"/>
          <a:stretch/>
        </p:blipFill>
        <p:spPr>
          <a:xfrm>
            <a:off x="5233989" y="0"/>
            <a:ext cx="6960188" cy="6453396"/>
          </a:xfrm>
          <a:prstGeom prst="rect">
            <a:avLst/>
          </a:prstGeom>
        </p:spPr>
      </p:pic>
      <p:sp>
        <p:nvSpPr>
          <p:cNvPr id="2" name="Title 1"/>
          <p:cNvSpPr>
            <a:spLocks noGrp="1"/>
          </p:cNvSpPr>
          <p:nvPr>
            <p:ph type="title" hasCustomPrompt="1"/>
          </p:nvPr>
        </p:nvSpPr>
        <p:spPr>
          <a:xfrm>
            <a:off x="1220164" y="2510635"/>
            <a:ext cx="8236352" cy="1325563"/>
          </a:xfrm>
          <a:prstGeom prst="rect">
            <a:avLst/>
          </a:prstGeom>
        </p:spPr>
        <p:txBody>
          <a:bodyPr/>
          <a:lstStyle>
            <a:lvl1pPr>
              <a:defRPr b="1">
                <a:solidFill>
                  <a:srgbClr val="092F5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1220788" y="4002088"/>
            <a:ext cx="5105400" cy="668297"/>
          </a:xfrm>
          <a:prstGeom prst="rect">
            <a:avLst/>
          </a:prstGeom>
        </p:spPr>
        <p:txBody>
          <a:bodyPr/>
          <a:lstStyle>
            <a:lvl1pPr marL="0" indent="0">
              <a:buNone/>
              <a:defRPr>
                <a:solidFill>
                  <a:srgbClr val="009282"/>
                </a:solidFill>
                <a:latin typeface="Cambria" panose="02040503050406030204" pitchFamily="18" charset="0"/>
                <a:ea typeface="Cambria" panose="02040503050406030204" pitchFamily="18" charset="0"/>
              </a:defRPr>
            </a:lvl1pPr>
            <a:lvl2pPr marL="457200" indent="0">
              <a:buNone/>
              <a:defRPr>
                <a:latin typeface="Cambria" panose="02040503050406030204" pitchFamily="18" charset="0"/>
                <a:ea typeface="Cambria" panose="02040503050406030204" pitchFamily="18" charset="0"/>
              </a:defRPr>
            </a:lvl2pPr>
            <a:lvl3pPr marL="914400" indent="0">
              <a:buNone/>
              <a:defRPr>
                <a:latin typeface="Cambria" panose="02040503050406030204" pitchFamily="18" charset="0"/>
                <a:ea typeface="Cambria" panose="02040503050406030204" pitchFamily="18" charset="0"/>
              </a:defRPr>
            </a:lvl3pPr>
            <a:lvl4pPr marL="1371600" indent="0">
              <a:buNone/>
              <a:defRPr>
                <a:latin typeface="Cambria" panose="02040503050406030204" pitchFamily="18" charset="0"/>
                <a:ea typeface="Cambria" panose="02040503050406030204" pitchFamily="18" charset="0"/>
              </a:defRPr>
            </a:lvl4pPr>
            <a:lvl5pPr marL="1828800" indent="0">
              <a:buNone/>
              <a:defRPr>
                <a:latin typeface="Cambria" panose="02040503050406030204" pitchFamily="18" charset="0"/>
                <a:ea typeface="Cambria" panose="02040503050406030204" pitchFamily="18" charset="0"/>
              </a:defRPr>
            </a:lvl5pPr>
          </a:lstStyle>
          <a:p>
            <a:pPr lvl="0"/>
            <a:r>
              <a:rPr lang="en-GB"/>
              <a:t>Click to edit Master text styles</a:t>
            </a:r>
          </a:p>
        </p:txBody>
      </p:sp>
      <p:sp>
        <p:nvSpPr>
          <p:cNvPr id="8" name="Text Placeholder 7"/>
          <p:cNvSpPr>
            <a:spLocks noGrp="1"/>
          </p:cNvSpPr>
          <p:nvPr>
            <p:ph type="body" sz="quarter" idx="11"/>
          </p:nvPr>
        </p:nvSpPr>
        <p:spPr>
          <a:xfrm>
            <a:off x="1220788" y="4849813"/>
            <a:ext cx="2465387" cy="798512"/>
          </a:xfrm>
          <a:prstGeom prst="rect">
            <a:avLst/>
          </a:prstGeom>
        </p:spPr>
        <p:txBody>
          <a:bodyPr/>
          <a:lstStyle>
            <a:lvl1pPr marL="0" indent="0">
              <a:buNone/>
              <a:defRPr sz="1600">
                <a:solidFill>
                  <a:srgbClr val="092F56"/>
                </a:solidFill>
                <a:latin typeface="Arial" panose="020B0604020202020204" pitchFamily="34" charset="0"/>
                <a:cs typeface="Arial" panose="020B0604020202020204" pitchFamily="34" charset="0"/>
              </a:defRPr>
            </a:lvl1pPr>
            <a:lvl2pPr marL="457200" indent="0">
              <a:buNone/>
              <a:defRPr sz="1600">
                <a:solidFill>
                  <a:srgbClr val="092F56"/>
                </a:solidFill>
                <a:latin typeface="Arial" panose="020B0604020202020204" pitchFamily="34" charset="0"/>
                <a:cs typeface="Arial" panose="020B0604020202020204" pitchFamily="34" charset="0"/>
              </a:defRPr>
            </a:lvl2pPr>
            <a:lvl3pPr marL="914400" indent="0">
              <a:buNone/>
              <a:defRPr sz="1600">
                <a:solidFill>
                  <a:srgbClr val="092F56"/>
                </a:solidFill>
                <a:latin typeface="Arial" panose="020B0604020202020204" pitchFamily="34" charset="0"/>
                <a:cs typeface="Arial" panose="020B0604020202020204" pitchFamily="34" charset="0"/>
              </a:defRPr>
            </a:lvl3pPr>
            <a:lvl4pPr marL="1371600" indent="0">
              <a:buNone/>
              <a:defRPr sz="1600">
                <a:solidFill>
                  <a:srgbClr val="092F56"/>
                </a:solidFill>
                <a:latin typeface="Arial" panose="020B0604020202020204" pitchFamily="34" charset="0"/>
                <a:cs typeface="Arial" panose="020B0604020202020204" pitchFamily="34" charset="0"/>
              </a:defRPr>
            </a:lvl4pPr>
            <a:lvl5pPr marL="1828800" indent="0">
              <a:buNone/>
              <a:defRPr sz="1600">
                <a:solidFill>
                  <a:srgbClr val="092F56"/>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128321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BA2D0-7539-E849-A655-2CB048C030CE}"/>
              </a:ext>
            </a:extLst>
          </p:cNvPr>
          <p:cNvSpPr>
            <a:spLocks noGrp="1"/>
          </p:cNvSpPr>
          <p:nvPr>
            <p:ph type="title"/>
          </p:nvPr>
        </p:nvSpPr>
        <p:spPr>
          <a:xfrm>
            <a:off x="2500132" y="202034"/>
            <a:ext cx="8853668" cy="1325563"/>
          </a:xfrm>
          <a:prstGeom prst="rect">
            <a:avLst/>
          </a:prstGeom>
        </p:spPr>
        <p:txBody>
          <a:bodyPr/>
          <a:lstStyle>
            <a:lvl1pPr algn="r">
              <a:defRPr sz="3200">
                <a:solidFill>
                  <a:srgbClr val="092F56"/>
                </a:solidFill>
                <a:latin typeface="Arial" panose="020B0604020202020204" pitchFamily="34" charset="0"/>
                <a:cs typeface="Arial" panose="020B0604020202020204" pitchFamily="34" charset="0"/>
              </a:defRPr>
            </a:lvl1pPr>
          </a:lstStyle>
          <a:p>
            <a:r>
              <a:rPr lang="en-GB"/>
              <a:t>Click to edit Master title style</a:t>
            </a:r>
            <a:endParaRPr lang="es-ES" dirty="0"/>
          </a:p>
        </p:txBody>
      </p:sp>
      <p:sp>
        <p:nvSpPr>
          <p:cNvPr id="3" name="Marcador de contenido 2">
            <a:extLst>
              <a:ext uri="{FF2B5EF4-FFF2-40B4-BE49-F238E27FC236}">
                <a16:creationId xmlns:a16="http://schemas.microsoft.com/office/drawing/2014/main" id="{CB741E18-79F4-D04D-9571-E7DDAF4BDB19}"/>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
        <p:nvSpPr>
          <p:cNvPr id="4" name="Marcador de fecha 3">
            <a:extLst>
              <a:ext uri="{FF2B5EF4-FFF2-40B4-BE49-F238E27FC236}">
                <a16:creationId xmlns:a16="http://schemas.microsoft.com/office/drawing/2014/main" id="{5554240C-E018-CE40-B731-F82B2A4B2274}"/>
              </a:ext>
            </a:extLst>
          </p:cNvPr>
          <p:cNvSpPr>
            <a:spLocks noGrp="1"/>
          </p:cNvSpPr>
          <p:nvPr>
            <p:ph type="dt" sz="half" idx="10"/>
          </p:nvPr>
        </p:nvSpPr>
        <p:spPr>
          <a:xfrm>
            <a:off x="1498547" y="6492875"/>
            <a:ext cx="27432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fld id="{5FACE1E6-9E2D-4EEA-9C1C-18BBA9269262}" type="datetime1">
              <a:rPr lang="es-ES" smtClean="0"/>
              <a:pPr/>
              <a:t>7/9/22</a:t>
            </a:fld>
            <a:endParaRPr lang="es-ES" dirty="0"/>
          </a:p>
        </p:txBody>
      </p:sp>
      <p:sp>
        <p:nvSpPr>
          <p:cNvPr id="5" name="Marcador de pie de página 4">
            <a:extLst>
              <a:ext uri="{FF2B5EF4-FFF2-40B4-BE49-F238E27FC236}">
                <a16:creationId xmlns:a16="http://schemas.microsoft.com/office/drawing/2014/main" id="{E789A8D2-B1DC-7344-8BC7-7BF632CDEF93}"/>
              </a:ext>
            </a:extLst>
          </p:cNvPr>
          <p:cNvSpPr>
            <a:spLocks noGrp="1"/>
          </p:cNvSpPr>
          <p:nvPr>
            <p:ph type="ftr" sz="quarter" idx="11"/>
          </p:nvPr>
        </p:nvSpPr>
        <p:spPr>
          <a:xfrm>
            <a:off x="4385439" y="6492874"/>
            <a:ext cx="41148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endParaRPr lang="es-ES" dirty="0"/>
          </a:p>
        </p:txBody>
      </p:sp>
      <p:sp>
        <p:nvSpPr>
          <p:cNvPr id="7" name="TextBox 6"/>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12"/>
          </p:nvPr>
        </p:nvSpPr>
        <p:spPr>
          <a:xfrm>
            <a:off x="8786813" y="6492875"/>
            <a:ext cx="2566987" cy="307975"/>
          </a:xfrm>
          <a:prstGeom prst="rect">
            <a:avLst/>
          </a:prstGeom>
        </p:spPr>
        <p:txBody>
          <a:bodyPr/>
          <a:lstStyle>
            <a:lvl1pPr marL="0" indent="0">
              <a:buNone/>
              <a:defRPr lang="en-US" sz="1200" smtClean="0">
                <a:solidFill>
                  <a:srgbClr val="009282"/>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a:r>
              <a:rPr lang="en-GB"/>
              <a:t>Click to edit Master text styles</a:t>
            </a:r>
          </a:p>
        </p:txBody>
      </p:sp>
    </p:spTree>
    <p:extLst>
      <p:ext uri="{BB962C8B-B14F-4D97-AF65-F5344CB8AC3E}">
        <p14:creationId xmlns:p14="http://schemas.microsoft.com/office/powerpoint/2010/main" val="359861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742396C-69DC-B849-A5A9-ABCA798CFEF9}"/>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
        <p:nvSpPr>
          <p:cNvPr id="4" name="Marcador de contenido 3">
            <a:extLst>
              <a:ext uri="{FF2B5EF4-FFF2-40B4-BE49-F238E27FC236}">
                <a16:creationId xmlns:a16="http://schemas.microsoft.com/office/drawing/2014/main" id="{061F76EC-A8AF-0E4B-8215-01F73C68DA98}"/>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
        <p:nvSpPr>
          <p:cNvPr id="8" name="Título 1">
            <a:extLst>
              <a:ext uri="{FF2B5EF4-FFF2-40B4-BE49-F238E27FC236}">
                <a16:creationId xmlns:a16="http://schemas.microsoft.com/office/drawing/2014/main" id="{9D5BA2D0-7539-E849-A655-2CB048C030CE}"/>
              </a:ext>
            </a:extLst>
          </p:cNvPr>
          <p:cNvSpPr>
            <a:spLocks noGrp="1"/>
          </p:cNvSpPr>
          <p:nvPr>
            <p:ph type="title"/>
          </p:nvPr>
        </p:nvSpPr>
        <p:spPr>
          <a:xfrm>
            <a:off x="2500132" y="365125"/>
            <a:ext cx="8853668" cy="1325563"/>
          </a:xfrm>
          <a:prstGeom prst="rect">
            <a:avLst/>
          </a:prstGeom>
        </p:spPr>
        <p:txBody>
          <a:bodyPr/>
          <a:lstStyle>
            <a:lvl1pPr algn="r">
              <a:defRPr sz="3200">
                <a:solidFill>
                  <a:srgbClr val="092F56"/>
                </a:solidFill>
                <a:latin typeface="Arial" panose="020B0604020202020204" pitchFamily="34" charset="0"/>
                <a:cs typeface="Arial" panose="020B0604020202020204" pitchFamily="34" charset="0"/>
              </a:defRPr>
            </a:lvl1pPr>
          </a:lstStyle>
          <a:p>
            <a:r>
              <a:rPr lang="en-GB"/>
              <a:t>Click to edit Master title style</a:t>
            </a:r>
            <a:endParaRPr lang="es-ES" dirty="0"/>
          </a:p>
        </p:txBody>
      </p:sp>
      <p:sp>
        <p:nvSpPr>
          <p:cNvPr id="12" name="TextBox 11"/>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
        <p:nvSpPr>
          <p:cNvPr id="9" name="Marcador de fecha 3">
            <a:extLst>
              <a:ext uri="{FF2B5EF4-FFF2-40B4-BE49-F238E27FC236}">
                <a16:creationId xmlns:a16="http://schemas.microsoft.com/office/drawing/2014/main" id="{5554240C-E018-CE40-B731-F82B2A4B2274}"/>
              </a:ext>
            </a:extLst>
          </p:cNvPr>
          <p:cNvSpPr>
            <a:spLocks noGrp="1"/>
          </p:cNvSpPr>
          <p:nvPr>
            <p:ph type="dt" sz="half" idx="10"/>
          </p:nvPr>
        </p:nvSpPr>
        <p:spPr>
          <a:xfrm>
            <a:off x="1498547" y="6492875"/>
            <a:ext cx="27432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fld id="{1DBA4681-2CC7-4E08-A6CC-9A933F0B8127}" type="datetime1">
              <a:rPr lang="es-ES" smtClean="0"/>
              <a:pPr/>
              <a:t>7/9/22</a:t>
            </a:fld>
            <a:endParaRPr lang="es-ES" dirty="0"/>
          </a:p>
        </p:txBody>
      </p:sp>
      <p:sp>
        <p:nvSpPr>
          <p:cNvPr id="13" name="Marcador de pie de página 4">
            <a:extLst>
              <a:ext uri="{FF2B5EF4-FFF2-40B4-BE49-F238E27FC236}">
                <a16:creationId xmlns:a16="http://schemas.microsoft.com/office/drawing/2014/main" id="{E789A8D2-B1DC-7344-8BC7-7BF632CDEF93}"/>
              </a:ext>
            </a:extLst>
          </p:cNvPr>
          <p:cNvSpPr>
            <a:spLocks noGrp="1"/>
          </p:cNvSpPr>
          <p:nvPr>
            <p:ph type="ftr" sz="quarter" idx="11"/>
          </p:nvPr>
        </p:nvSpPr>
        <p:spPr>
          <a:xfrm>
            <a:off x="4385439" y="6492874"/>
            <a:ext cx="41148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endParaRPr lang="es-ES" dirty="0"/>
          </a:p>
        </p:txBody>
      </p:sp>
      <p:sp>
        <p:nvSpPr>
          <p:cNvPr id="14" name="Content Placeholder 7"/>
          <p:cNvSpPr>
            <a:spLocks noGrp="1"/>
          </p:cNvSpPr>
          <p:nvPr>
            <p:ph sz="quarter" idx="12"/>
          </p:nvPr>
        </p:nvSpPr>
        <p:spPr>
          <a:xfrm>
            <a:off x="8786813" y="6492875"/>
            <a:ext cx="2566987" cy="307975"/>
          </a:xfrm>
          <a:prstGeom prst="rect">
            <a:avLst/>
          </a:prstGeom>
        </p:spPr>
        <p:txBody>
          <a:bodyPr/>
          <a:lstStyle>
            <a:lvl1pPr marL="0" indent="0">
              <a:buNone/>
              <a:defRPr lang="en-US" sz="1200" smtClean="0">
                <a:solidFill>
                  <a:srgbClr val="009282"/>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a:r>
              <a:rPr lang="en-GB"/>
              <a:t>Click to edit Master text styles</a:t>
            </a:r>
          </a:p>
        </p:txBody>
      </p:sp>
    </p:spTree>
    <p:extLst>
      <p:ext uri="{BB962C8B-B14F-4D97-AF65-F5344CB8AC3E}">
        <p14:creationId xmlns:p14="http://schemas.microsoft.com/office/powerpoint/2010/main" val="388665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D5BA2D0-7539-E849-A655-2CB048C030CE}"/>
              </a:ext>
            </a:extLst>
          </p:cNvPr>
          <p:cNvSpPr>
            <a:spLocks noGrp="1"/>
          </p:cNvSpPr>
          <p:nvPr>
            <p:ph type="title"/>
          </p:nvPr>
        </p:nvSpPr>
        <p:spPr>
          <a:xfrm>
            <a:off x="2500132" y="365125"/>
            <a:ext cx="8853668" cy="1325563"/>
          </a:xfrm>
          <a:prstGeom prst="rect">
            <a:avLst/>
          </a:prstGeom>
        </p:spPr>
        <p:txBody>
          <a:bodyPr/>
          <a:lstStyle>
            <a:lvl1pPr algn="r">
              <a:defRPr sz="3200">
                <a:solidFill>
                  <a:srgbClr val="092F56"/>
                </a:solidFill>
                <a:latin typeface="Arial" panose="020B0604020202020204" pitchFamily="34" charset="0"/>
                <a:cs typeface="Arial" panose="020B0604020202020204" pitchFamily="34" charset="0"/>
              </a:defRPr>
            </a:lvl1pPr>
          </a:lstStyle>
          <a:p>
            <a:r>
              <a:rPr lang="en-GB"/>
              <a:t>Click to edit Master title style</a:t>
            </a:r>
            <a:endParaRPr lang="es-ES" dirty="0"/>
          </a:p>
        </p:txBody>
      </p:sp>
      <p:sp>
        <p:nvSpPr>
          <p:cNvPr id="9" name="TextBox 8"/>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
        <p:nvSpPr>
          <p:cNvPr id="10" name="Marcador de fecha 3">
            <a:extLst>
              <a:ext uri="{FF2B5EF4-FFF2-40B4-BE49-F238E27FC236}">
                <a16:creationId xmlns:a16="http://schemas.microsoft.com/office/drawing/2014/main" id="{5554240C-E018-CE40-B731-F82B2A4B2274}"/>
              </a:ext>
            </a:extLst>
          </p:cNvPr>
          <p:cNvSpPr>
            <a:spLocks noGrp="1"/>
          </p:cNvSpPr>
          <p:nvPr>
            <p:ph type="dt" sz="half" idx="10"/>
          </p:nvPr>
        </p:nvSpPr>
        <p:spPr>
          <a:xfrm>
            <a:off x="1498547" y="6492875"/>
            <a:ext cx="27432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fld id="{BAE1DFEB-0700-46DE-8E3C-F9F52BB77BB5}" type="datetime1">
              <a:rPr lang="es-ES" smtClean="0"/>
              <a:pPr/>
              <a:t>7/9/22</a:t>
            </a:fld>
            <a:endParaRPr lang="es-ES" dirty="0"/>
          </a:p>
        </p:txBody>
      </p:sp>
      <p:sp>
        <p:nvSpPr>
          <p:cNvPr id="11" name="Marcador de pie de página 4">
            <a:extLst>
              <a:ext uri="{FF2B5EF4-FFF2-40B4-BE49-F238E27FC236}">
                <a16:creationId xmlns:a16="http://schemas.microsoft.com/office/drawing/2014/main" id="{E789A8D2-B1DC-7344-8BC7-7BF632CDEF93}"/>
              </a:ext>
            </a:extLst>
          </p:cNvPr>
          <p:cNvSpPr>
            <a:spLocks noGrp="1"/>
          </p:cNvSpPr>
          <p:nvPr>
            <p:ph type="ftr" sz="quarter" idx="11"/>
          </p:nvPr>
        </p:nvSpPr>
        <p:spPr>
          <a:xfrm>
            <a:off x="4385439" y="6492874"/>
            <a:ext cx="41148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endParaRPr lang="es-ES" dirty="0"/>
          </a:p>
        </p:txBody>
      </p:sp>
      <p:sp>
        <p:nvSpPr>
          <p:cNvPr id="12" name="Content Placeholder 7"/>
          <p:cNvSpPr>
            <a:spLocks noGrp="1"/>
          </p:cNvSpPr>
          <p:nvPr>
            <p:ph sz="quarter" idx="12"/>
          </p:nvPr>
        </p:nvSpPr>
        <p:spPr>
          <a:xfrm>
            <a:off x="8786813" y="6492875"/>
            <a:ext cx="2566987" cy="307975"/>
          </a:xfrm>
          <a:prstGeom prst="rect">
            <a:avLst/>
          </a:prstGeom>
        </p:spPr>
        <p:txBody>
          <a:bodyPr/>
          <a:lstStyle>
            <a:lvl1pPr marL="0" indent="0">
              <a:buNone/>
              <a:defRPr lang="en-US" sz="1200" smtClean="0">
                <a:solidFill>
                  <a:srgbClr val="009282"/>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a:r>
              <a:rPr lang="en-GB"/>
              <a:t>Click to edit Master text styles</a:t>
            </a:r>
          </a:p>
        </p:txBody>
      </p:sp>
    </p:spTree>
    <p:extLst>
      <p:ext uri="{BB962C8B-B14F-4D97-AF65-F5344CB8AC3E}">
        <p14:creationId xmlns:p14="http://schemas.microsoft.com/office/powerpoint/2010/main" val="348905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7180547" y="0"/>
            <a:ext cx="5024437" cy="6242858"/>
          </a:xfrm>
          <a:prstGeom prst="rect">
            <a:avLst/>
          </a:prstGeom>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9" name="TextBox 8"/>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pic>
        <p:nvPicPr>
          <p:cNvPr id="11" name="Imagen 5">
            <a:extLst>
              <a:ext uri="{FF2B5EF4-FFF2-40B4-BE49-F238E27FC236}">
                <a16:creationId xmlns:a16="http://schemas.microsoft.com/office/drawing/2014/main" id="{CF4921F6-15B5-BF44-AB9F-2741B0DB8028}"/>
              </a:ext>
            </a:extLst>
          </p:cNvPr>
          <p:cNvPicPr>
            <a:picLocks noChangeAspect="1"/>
          </p:cNvPicPr>
          <p:nvPr userDrawn="1"/>
        </p:nvPicPr>
        <p:blipFill>
          <a:blip r:embed="rId2"/>
          <a:stretch>
            <a:fillRect/>
          </a:stretch>
        </p:blipFill>
        <p:spPr>
          <a:xfrm>
            <a:off x="9831000" y="0"/>
            <a:ext cx="2378927" cy="1994639"/>
          </a:xfrm>
          <a:prstGeom prst="rect">
            <a:avLst/>
          </a:prstGeom>
        </p:spPr>
      </p:pic>
      <p:sp>
        <p:nvSpPr>
          <p:cNvPr id="10" name="Marcador de contenido 2">
            <a:extLst>
              <a:ext uri="{FF2B5EF4-FFF2-40B4-BE49-F238E27FC236}">
                <a16:creationId xmlns:a16="http://schemas.microsoft.com/office/drawing/2014/main" id="{B742396C-69DC-B849-A5A9-ABCA798CFEF9}"/>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
        <p:nvSpPr>
          <p:cNvPr id="12" name="Content Placeholder 7">
            <a:extLst>
              <a:ext uri="{FF2B5EF4-FFF2-40B4-BE49-F238E27FC236}">
                <a16:creationId xmlns:a16="http://schemas.microsoft.com/office/drawing/2014/main" id="{F34F285D-EF68-4097-A801-7EC84E1B31F3}"/>
              </a:ext>
            </a:extLst>
          </p:cNvPr>
          <p:cNvSpPr>
            <a:spLocks noGrp="1"/>
          </p:cNvSpPr>
          <p:nvPr>
            <p:ph sz="quarter" idx="14"/>
          </p:nvPr>
        </p:nvSpPr>
        <p:spPr>
          <a:xfrm>
            <a:off x="8786813" y="6492875"/>
            <a:ext cx="2566987" cy="307975"/>
          </a:xfrm>
          <a:prstGeom prst="rect">
            <a:avLst/>
          </a:prstGeom>
        </p:spPr>
        <p:txBody>
          <a:bodyPr/>
          <a:lstStyle>
            <a:lvl1pPr marL="0" indent="0">
              <a:buNone/>
              <a:defRPr lang="en-US" sz="1200" smtClean="0">
                <a:solidFill>
                  <a:srgbClr val="009282"/>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a:r>
              <a:rPr lang="en-GB"/>
              <a:t>Click to edit Master text styles</a:t>
            </a:r>
          </a:p>
        </p:txBody>
      </p:sp>
      <p:sp>
        <p:nvSpPr>
          <p:cNvPr id="13" name="Marcador de fecha 3">
            <a:extLst>
              <a:ext uri="{FF2B5EF4-FFF2-40B4-BE49-F238E27FC236}">
                <a16:creationId xmlns:a16="http://schemas.microsoft.com/office/drawing/2014/main" id="{1DCCD8DF-A884-4396-8E06-56C32CE2C800}"/>
              </a:ext>
            </a:extLst>
          </p:cNvPr>
          <p:cNvSpPr txBox="1">
            <a:spLocks/>
          </p:cNvSpPr>
          <p:nvPr userDrawn="1"/>
        </p:nvSpPr>
        <p:spPr>
          <a:xfrm>
            <a:off x="1498547" y="6492875"/>
            <a:ext cx="2743200" cy="365125"/>
          </a:xfrm>
          <a:prstGeom prst="rect">
            <a:avLst/>
          </a:prstGeom>
        </p:spPr>
        <p:txBody>
          <a:bodyPr/>
          <a:lstStyle>
            <a:defPPr>
              <a:defRPr lang="es-ES"/>
            </a:defPPr>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E1DFEB-0700-46DE-8E3C-F9F52BB77BB5}" type="datetime1">
              <a:rPr lang="es-ES" smtClean="0">
                <a:solidFill>
                  <a:srgbClr val="009282"/>
                </a:solidFill>
              </a:rPr>
              <a:pPr/>
              <a:t>7/9/22</a:t>
            </a:fld>
            <a:endParaRPr lang="es-ES" dirty="0">
              <a:solidFill>
                <a:srgbClr val="009282"/>
              </a:solidFill>
            </a:endParaRPr>
          </a:p>
        </p:txBody>
      </p:sp>
      <p:sp>
        <p:nvSpPr>
          <p:cNvPr id="14" name="Marcador de pie de página 4">
            <a:extLst>
              <a:ext uri="{FF2B5EF4-FFF2-40B4-BE49-F238E27FC236}">
                <a16:creationId xmlns:a16="http://schemas.microsoft.com/office/drawing/2014/main" id="{351A1AED-6AEB-4B34-8C98-D9E9062B35DB}"/>
              </a:ext>
            </a:extLst>
          </p:cNvPr>
          <p:cNvSpPr>
            <a:spLocks noGrp="1"/>
          </p:cNvSpPr>
          <p:nvPr>
            <p:ph type="ftr" sz="quarter" idx="11"/>
          </p:nvPr>
        </p:nvSpPr>
        <p:spPr>
          <a:xfrm>
            <a:off x="4385439" y="6492874"/>
            <a:ext cx="41148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endParaRPr lang="es-ES" dirty="0"/>
          </a:p>
        </p:txBody>
      </p:sp>
    </p:spTree>
    <p:extLst>
      <p:ext uri="{BB962C8B-B14F-4D97-AF65-F5344CB8AC3E}">
        <p14:creationId xmlns:p14="http://schemas.microsoft.com/office/powerpoint/2010/main" val="185624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8" name="TextBox 7"/>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
        <p:nvSpPr>
          <p:cNvPr id="5" name="Marcador de fecha 3">
            <a:extLst>
              <a:ext uri="{FF2B5EF4-FFF2-40B4-BE49-F238E27FC236}">
                <a16:creationId xmlns:a16="http://schemas.microsoft.com/office/drawing/2014/main" id="{5554240C-E018-CE40-B731-F82B2A4B2274}"/>
              </a:ext>
            </a:extLst>
          </p:cNvPr>
          <p:cNvSpPr>
            <a:spLocks noGrp="1"/>
          </p:cNvSpPr>
          <p:nvPr>
            <p:ph type="dt" sz="half" idx="10"/>
          </p:nvPr>
        </p:nvSpPr>
        <p:spPr>
          <a:xfrm>
            <a:off x="1498547" y="6492875"/>
            <a:ext cx="27432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fld id="{C73B57EE-A994-4E30-821E-857DECC58F15}" type="datetime1">
              <a:rPr lang="es-ES" smtClean="0"/>
              <a:pPr/>
              <a:t>7/9/22</a:t>
            </a:fld>
            <a:endParaRPr lang="es-ES" dirty="0"/>
          </a:p>
        </p:txBody>
      </p:sp>
      <p:sp>
        <p:nvSpPr>
          <p:cNvPr id="9" name="Marcador de pie de página 4">
            <a:extLst>
              <a:ext uri="{FF2B5EF4-FFF2-40B4-BE49-F238E27FC236}">
                <a16:creationId xmlns:a16="http://schemas.microsoft.com/office/drawing/2014/main" id="{E789A8D2-B1DC-7344-8BC7-7BF632CDEF93}"/>
              </a:ext>
            </a:extLst>
          </p:cNvPr>
          <p:cNvSpPr>
            <a:spLocks noGrp="1"/>
          </p:cNvSpPr>
          <p:nvPr>
            <p:ph type="ftr" sz="quarter" idx="11"/>
          </p:nvPr>
        </p:nvSpPr>
        <p:spPr>
          <a:xfrm>
            <a:off x="4385439" y="6492874"/>
            <a:ext cx="4114800" cy="365125"/>
          </a:xfrm>
          <a:prstGeom prst="rect">
            <a:avLst/>
          </a:prstGeom>
        </p:spPr>
        <p:txBody>
          <a:bodyPr/>
          <a:lstStyle>
            <a:lvl1pPr>
              <a:defRPr sz="1200">
                <a:solidFill>
                  <a:srgbClr val="009282"/>
                </a:solidFill>
                <a:latin typeface="Arial" panose="020B0604020202020204" pitchFamily="34" charset="0"/>
                <a:cs typeface="Arial" panose="020B0604020202020204" pitchFamily="34" charset="0"/>
              </a:defRPr>
            </a:lvl1pPr>
          </a:lstStyle>
          <a:p>
            <a:endParaRPr lang="es-ES" dirty="0"/>
          </a:p>
        </p:txBody>
      </p:sp>
      <p:sp>
        <p:nvSpPr>
          <p:cNvPr id="10" name="Content Placeholder 7"/>
          <p:cNvSpPr>
            <a:spLocks noGrp="1"/>
          </p:cNvSpPr>
          <p:nvPr>
            <p:ph sz="quarter" idx="12"/>
          </p:nvPr>
        </p:nvSpPr>
        <p:spPr>
          <a:xfrm>
            <a:off x="8786813" y="6492875"/>
            <a:ext cx="2566987" cy="307975"/>
          </a:xfrm>
          <a:prstGeom prst="rect">
            <a:avLst/>
          </a:prstGeom>
        </p:spPr>
        <p:txBody>
          <a:bodyPr/>
          <a:lstStyle>
            <a:lvl1pPr marL="0" indent="0">
              <a:buNone/>
              <a:defRPr lang="en-US" sz="1200" smtClean="0">
                <a:solidFill>
                  <a:srgbClr val="009282"/>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a:r>
              <a:rPr lang="en-GB"/>
              <a:t>Click to edit Master text styles</a:t>
            </a:r>
          </a:p>
        </p:txBody>
      </p:sp>
    </p:spTree>
    <p:extLst>
      <p:ext uri="{BB962C8B-B14F-4D97-AF65-F5344CB8AC3E}">
        <p14:creationId xmlns:p14="http://schemas.microsoft.com/office/powerpoint/2010/main" val="90461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a:xfrm>
            <a:off x="838200" y="6489248"/>
            <a:ext cx="8534400" cy="232229"/>
          </a:xfrm>
        </p:spPr>
        <p:txBody>
          <a:bodyPr/>
          <a:lstStyle/>
          <a:p>
            <a:endParaRPr lang="es-ES"/>
          </a:p>
        </p:txBody>
      </p:sp>
      <p:sp>
        <p:nvSpPr>
          <p:cNvPr id="5" name="Footer Placeholder 4"/>
          <p:cNvSpPr>
            <a:spLocks noGrp="1"/>
          </p:cNvSpPr>
          <p:nvPr>
            <p:ph type="ftr" sz="quarter" idx="11"/>
          </p:nvPr>
        </p:nvSpPr>
        <p:spPr>
          <a:xfrm>
            <a:off x="838200" y="6176964"/>
            <a:ext cx="8534400" cy="300493"/>
          </a:xfrm>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60424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2_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96302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wmf"/><Relationship Id="rId5" Type="http://schemas.openxmlformats.org/officeDocument/2006/relationships/slideLayout" Target="../slideLayouts/slideLayout5.xml"/><Relationship Id="rId10"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410758"/>
            <a:ext cx="1216152" cy="1455951"/>
          </a:xfrm>
          <a:prstGeom prst="rect">
            <a:avLst/>
          </a:prstGeom>
        </p:spPr>
      </p:pic>
      <p:sp>
        <p:nvSpPr>
          <p:cNvPr id="14" name="Marcador de número de diapositiva 5">
            <a:extLst>
              <a:ext uri="{FF2B5EF4-FFF2-40B4-BE49-F238E27FC236}">
                <a16:creationId xmlns:a16="http://schemas.microsoft.com/office/drawing/2014/main" id="{396229D2-9F3B-7E46-8DB0-F338BB65B85B}"/>
              </a:ext>
            </a:extLst>
          </p:cNvPr>
          <p:cNvSpPr>
            <a:spLocks noGrp="1"/>
          </p:cNvSpPr>
          <p:nvPr>
            <p:ph type="sldNum" sz="quarter" idx="4"/>
          </p:nvPr>
        </p:nvSpPr>
        <p:spPr>
          <a:xfrm>
            <a:off x="79513" y="6498121"/>
            <a:ext cx="665922" cy="223354"/>
          </a:xfrm>
          <a:prstGeom prst="rect">
            <a:avLst/>
          </a:prstGeom>
        </p:spPr>
        <p:txBody>
          <a:bodyPr/>
          <a:lstStyle>
            <a:lvl1pPr>
              <a:defRPr sz="900" b="1">
                <a:solidFill>
                  <a:schemeClr val="bg1"/>
                </a:solidFill>
                <a:latin typeface="ClanOT-Book" panose="02000503030000020004" pitchFamily="2" charset="77"/>
              </a:defRPr>
            </a:lvl1pPr>
          </a:lstStyle>
          <a:p>
            <a:fld id="{19B6D20B-0CA6-9943-86FE-91CE932E197F}" type="slidenum">
              <a:rPr lang="es-ES" smtClean="0"/>
              <a:pPr/>
              <a:t>‹#›</a:t>
            </a:fld>
            <a:endParaRPr lang="es-ES" dirty="0"/>
          </a:p>
        </p:txBody>
      </p:sp>
      <p:pic>
        <p:nvPicPr>
          <p:cNvPr id="3" name="Picture 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07646" y="305937"/>
            <a:ext cx="1783080" cy="804795"/>
          </a:xfrm>
          <a:prstGeom prst="rect">
            <a:avLst/>
          </a:prstGeom>
        </p:spPr>
      </p:pic>
      <p:pic>
        <p:nvPicPr>
          <p:cNvPr id="4" name="Picture 3"/>
          <p:cNvPicPr>
            <a:picLocks noChangeAspect="1"/>
          </p:cNvPicPr>
          <p:nvPr userDrawn="1"/>
        </p:nvPicPr>
        <p:blipFill rotWithShape="1">
          <a:blip r:embed="rId12">
            <a:extLst>
              <a:ext uri="{28A0092B-C50C-407E-A947-70E740481C1C}">
                <a14:useLocalDpi xmlns:a14="http://schemas.microsoft.com/office/drawing/2010/main" val="0"/>
              </a:ext>
            </a:extLst>
          </a:blip>
          <a:srcRect t="8806" r="6756"/>
          <a:stretch/>
        </p:blipFill>
        <p:spPr>
          <a:xfrm>
            <a:off x="10026524" y="-8708"/>
            <a:ext cx="2174185" cy="2030139"/>
          </a:xfrm>
          <a:prstGeom prst="rect">
            <a:avLst/>
          </a:prstGeom>
        </p:spPr>
      </p:pic>
    </p:spTree>
    <p:extLst>
      <p:ext uri="{BB962C8B-B14F-4D97-AF65-F5344CB8AC3E}">
        <p14:creationId xmlns:p14="http://schemas.microsoft.com/office/powerpoint/2010/main" val="3239873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 id="2147483655" r:id="rId6"/>
    <p:sldLayoutId id="2147483657" r:id="rId7"/>
    <p:sldLayoutId id="2147483658"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doi.org/10.1002/anie.20191151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26/science.aaw863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https://doi.org/10.1126/science.aah3497" TargetMode="External"/><Relationship Id="rId4" Type="http://schemas.openxmlformats.org/officeDocument/2006/relationships/hyperlink" Target="https://doi.org/10.1126/science.aat0094"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https://doi.org/10.1038/s41467-019-09072-6"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doi.org/10.1016/j.chempr.2019.10.023" TargetMode="External"/><Relationship Id="rId5" Type="http://schemas.openxmlformats.org/officeDocument/2006/relationships/image" Target="../media/image36.pn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https://doi.org/10.1016/j.jpowsour.2021.229919" TargetMode="External"/><Relationship Id="rId4" Type="http://schemas.openxmlformats.org/officeDocument/2006/relationships/image" Target="https://ars.els-cdn.com/content/image/1-s2.0-S0378775321004511-gr4_lrg.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tiff"/><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tiff"/><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420804-B0CF-9E4E-8731-9FE37833A3B9}"/>
              </a:ext>
            </a:extLst>
          </p:cNvPr>
          <p:cNvSpPr txBox="1"/>
          <p:nvPr/>
        </p:nvSpPr>
        <p:spPr>
          <a:xfrm>
            <a:off x="2872886" y="4012738"/>
            <a:ext cx="3567545" cy="1138773"/>
          </a:xfrm>
          <a:prstGeom prst="rect">
            <a:avLst/>
          </a:prstGeom>
          <a:noFill/>
        </p:spPr>
        <p:txBody>
          <a:bodyPr wrap="square" rtlCol="0">
            <a:spAutoFit/>
          </a:bodyPr>
          <a:lstStyle/>
          <a:p>
            <a:r>
              <a:rPr lang="es-ES" sz="1600" dirty="0" err="1">
                <a:solidFill>
                  <a:srgbClr val="092F56"/>
                </a:solidFill>
                <a:latin typeface="Arial" panose="020B0604020202020204" pitchFamily="34" charset="0"/>
                <a:cs typeface="Arial" panose="020B0604020202020204" pitchFamily="34" charset="0"/>
              </a:rPr>
              <a:t>Attenkofer</a:t>
            </a:r>
            <a:endParaRPr lang="es-ES" sz="1600" dirty="0">
              <a:solidFill>
                <a:srgbClr val="092F56"/>
              </a:solidFill>
              <a:latin typeface="Arial" panose="020B0604020202020204" pitchFamily="34" charset="0"/>
              <a:cs typeface="Arial" panose="020B0604020202020204" pitchFamily="34" charset="0"/>
            </a:endParaRPr>
          </a:p>
          <a:p>
            <a:endParaRPr lang="es-ES" sz="1600" dirty="0">
              <a:solidFill>
                <a:srgbClr val="092F56"/>
              </a:solidFill>
              <a:latin typeface="Arial" panose="020B0604020202020204" pitchFamily="34" charset="0"/>
              <a:cs typeface="Arial" panose="020B0604020202020204" pitchFamily="34" charset="0"/>
            </a:endParaRPr>
          </a:p>
          <a:p>
            <a:r>
              <a:rPr lang="es-ES" sz="1600" dirty="0">
                <a:solidFill>
                  <a:srgbClr val="009282"/>
                </a:solidFill>
                <a:latin typeface="Arial" panose="020B0604020202020204" pitchFamily="34" charset="0"/>
                <a:cs typeface="Arial" panose="020B0604020202020204" pitchFamily="34" charset="0"/>
              </a:rPr>
              <a:t>08.09.2022</a:t>
            </a:r>
          </a:p>
          <a:p>
            <a:endParaRPr lang="es-ES" sz="2000"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D5D852B9-7240-BA46-8595-647F3F372DCA}"/>
              </a:ext>
            </a:extLst>
          </p:cNvPr>
          <p:cNvSpPr txBox="1"/>
          <p:nvPr/>
        </p:nvSpPr>
        <p:spPr>
          <a:xfrm>
            <a:off x="2872886" y="3075057"/>
            <a:ext cx="6632864" cy="707886"/>
          </a:xfrm>
          <a:prstGeom prst="rect">
            <a:avLst/>
          </a:prstGeom>
          <a:noFill/>
        </p:spPr>
        <p:txBody>
          <a:bodyPr wrap="square" rtlCol="0">
            <a:spAutoFit/>
          </a:bodyPr>
          <a:lstStyle/>
          <a:p>
            <a:r>
              <a:rPr lang="es-ES" sz="4000" b="1" dirty="0">
                <a:solidFill>
                  <a:srgbClr val="092F56"/>
                </a:solidFill>
                <a:latin typeface="Arial" panose="020B0604020202020204" pitchFamily="34" charset="0"/>
                <a:cs typeface="Arial" panose="020B0604020202020204" pitchFamily="34" charset="0"/>
              </a:rPr>
              <a:t>ALBA II - </a:t>
            </a:r>
            <a:r>
              <a:rPr lang="es-ES" sz="4000" b="1" dirty="0" err="1">
                <a:solidFill>
                  <a:srgbClr val="092F56"/>
                </a:solidFill>
                <a:latin typeface="Arial" panose="020B0604020202020204" pitchFamily="34" charset="0"/>
                <a:cs typeface="Arial" panose="020B0604020202020204" pitchFamily="34" charset="0"/>
              </a:rPr>
              <a:t>Science</a:t>
            </a:r>
            <a:endParaRPr lang="es-ES" sz="4000" b="1" dirty="0">
              <a:solidFill>
                <a:srgbClr val="092F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60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72114" y="136523"/>
            <a:ext cx="9427028" cy="1325563"/>
          </a:xfrm>
        </p:spPr>
        <p:txBody>
          <a:bodyPr/>
          <a:lstStyle/>
          <a:p>
            <a:r>
              <a:rPr lang="en-US" dirty="0"/>
              <a:t>The Section Reviews.</a:t>
            </a:r>
          </a:p>
        </p:txBody>
      </p:sp>
      <p:sp>
        <p:nvSpPr>
          <p:cNvPr id="4" name="Marcador de fecha 3"/>
          <p:cNvSpPr>
            <a:spLocks noGrp="1"/>
          </p:cNvSpPr>
          <p:nvPr>
            <p:ph type="dt" sz="half" idx="10"/>
          </p:nvPr>
        </p:nvSpPr>
        <p:spPr/>
        <p:txBody>
          <a:bodyPr/>
          <a:lstStyle/>
          <a:p>
            <a:fld id="{F2651C96-19B1-40F4-9850-7FBA07D31737}" type="datetime1">
              <a:rPr lang="es-ES" smtClean="0"/>
              <a:t>7/9/22</a:t>
            </a:fld>
            <a:endParaRPr lang="es-ES"/>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10</a:t>
            </a:fld>
            <a:endParaRPr lang="es-ES"/>
          </a:p>
        </p:txBody>
      </p:sp>
      <p:sp>
        <p:nvSpPr>
          <p:cNvPr id="10" name="Marcador de contenido 2">
            <a:extLst>
              <a:ext uri="{FF2B5EF4-FFF2-40B4-BE49-F238E27FC236}">
                <a16:creationId xmlns:a16="http://schemas.microsoft.com/office/drawing/2014/main" id="{04B5BF2D-E9B9-F64C-AE6F-247D74721E61}"/>
              </a:ext>
            </a:extLst>
          </p:cNvPr>
          <p:cNvSpPr>
            <a:spLocks noGrp="1"/>
          </p:cNvSpPr>
          <p:nvPr>
            <p:ph idx="1"/>
          </p:nvPr>
        </p:nvSpPr>
        <p:spPr>
          <a:xfrm>
            <a:off x="1083149" y="1079164"/>
            <a:ext cx="10578279" cy="6109368"/>
          </a:xfrm>
        </p:spPr>
        <p:txBody>
          <a:bodyPr>
            <a:noAutofit/>
          </a:bodyPr>
          <a:lstStyle/>
          <a:p>
            <a:r>
              <a:rPr lang="en-US" sz="2667" dirty="0"/>
              <a:t>The areas of review:</a:t>
            </a:r>
          </a:p>
          <a:p>
            <a:pPr lvl="1"/>
            <a:r>
              <a:rPr lang="en-US" sz="1867" dirty="0"/>
              <a:t>Structural Molecular Biology (focus area: health).</a:t>
            </a:r>
          </a:p>
          <a:p>
            <a:pPr lvl="1"/>
            <a:r>
              <a:rPr lang="en-US" sz="1867" dirty="0"/>
              <a:t>Cellular Biology (focus area: health).</a:t>
            </a:r>
          </a:p>
          <a:p>
            <a:pPr lvl="1"/>
            <a:r>
              <a:rPr lang="en-US" sz="1867" dirty="0"/>
              <a:t>Chemical and Material Sciences (focus area: batteries, catalysis).</a:t>
            </a:r>
          </a:p>
          <a:p>
            <a:pPr lvl="1"/>
            <a:r>
              <a:rPr lang="en-US" sz="1867" dirty="0"/>
              <a:t>Electronic and Magnetic Structure (focus area: sustainable information technology).</a:t>
            </a:r>
          </a:p>
          <a:p>
            <a:r>
              <a:rPr lang="en-US" sz="2667" dirty="0"/>
              <a:t>General goals of the review</a:t>
            </a:r>
            <a:r>
              <a:rPr lang="en-GB" sz="2667" dirty="0"/>
              <a:t>:</a:t>
            </a:r>
          </a:p>
          <a:p>
            <a:pPr lvl="1"/>
            <a:r>
              <a:rPr lang="en-GB" sz="1867" dirty="0"/>
              <a:t>Provides ownership to the section team by creating mission and strategy in a bottom up approach.</a:t>
            </a:r>
          </a:p>
          <a:p>
            <a:pPr lvl="1"/>
            <a:r>
              <a:rPr lang="en-GB" sz="1867" dirty="0"/>
              <a:t>Is there a clear defined vision for the reviewed area which</a:t>
            </a:r>
          </a:p>
          <a:p>
            <a:pPr marL="1676358" lvl="2" indent="-457189">
              <a:buFont typeface="+mj-lt"/>
              <a:buAutoNum type="alphaLcParenR"/>
            </a:pPr>
            <a:r>
              <a:rPr lang="en-GB" sz="1867" dirty="0"/>
              <a:t>Brands ALBA giving it a unique role within the competitors.</a:t>
            </a:r>
          </a:p>
          <a:p>
            <a:pPr marL="1676358" lvl="2" indent="-457189">
              <a:buFont typeface="+mj-lt"/>
              <a:buAutoNum type="alphaLcParenR"/>
            </a:pPr>
            <a:r>
              <a:rPr lang="en-GB" sz="1867" dirty="0"/>
              <a:t>Matches the societal needs of the next 2 decades. </a:t>
            </a:r>
          </a:p>
          <a:p>
            <a:pPr marL="1676358" lvl="2" indent="-457189">
              <a:buFont typeface="+mj-lt"/>
              <a:buAutoNum type="alphaLcParenR"/>
            </a:pPr>
            <a:r>
              <a:rPr lang="en-GB" sz="1867" dirty="0"/>
              <a:t>Reflects the expected needs of the Spanish community.</a:t>
            </a:r>
          </a:p>
          <a:p>
            <a:pPr lvl="1"/>
            <a:r>
              <a:rPr lang="en-GB" sz="1867" dirty="0"/>
              <a:t>Are the risks understood and is the strategy appropriate to fulfil the mission?</a:t>
            </a:r>
          </a:p>
          <a:p>
            <a:r>
              <a:rPr lang="en-GB" sz="2667" dirty="0"/>
              <a:t>Documentation:</a:t>
            </a:r>
          </a:p>
          <a:p>
            <a:pPr lvl="1"/>
            <a:r>
              <a:rPr lang="en-GB" sz="1867" dirty="0"/>
              <a:t>Webpage with all talks.</a:t>
            </a:r>
          </a:p>
          <a:p>
            <a:pPr lvl="1"/>
            <a:r>
              <a:rPr lang="en-GB" sz="1867" dirty="0"/>
              <a:t>Written review documentation (about 30 pages).</a:t>
            </a:r>
          </a:p>
          <a:p>
            <a:pPr lvl="1"/>
            <a:r>
              <a:rPr lang="en-GB" sz="1867" dirty="0"/>
              <a:t>Review report.</a:t>
            </a:r>
          </a:p>
          <a:p>
            <a:pPr marL="609585" lvl="1" indent="0">
              <a:buNone/>
            </a:pPr>
            <a:endParaRPr lang="en-GB" dirty="0"/>
          </a:p>
        </p:txBody>
      </p:sp>
    </p:spTree>
    <p:extLst>
      <p:ext uri="{BB962C8B-B14F-4D97-AF65-F5344CB8AC3E}">
        <p14:creationId xmlns:p14="http://schemas.microsoft.com/office/powerpoint/2010/main" val="1967534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94906" y="-55363"/>
            <a:ext cx="9427028" cy="889451"/>
          </a:xfrm>
        </p:spPr>
        <p:txBody>
          <a:bodyPr/>
          <a:lstStyle/>
          <a:p>
            <a:r>
              <a:rPr lang="en-US" dirty="0"/>
              <a:t>Focus Area: Life Sciences</a:t>
            </a:r>
            <a:br>
              <a:rPr lang="en-US" dirty="0"/>
            </a:br>
            <a:r>
              <a:rPr lang="en-US" dirty="0"/>
              <a:t>More by Judith</a:t>
            </a:r>
          </a:p>
        </p:txBody>
      </p:sp>
      <p:sp>
        <p:nvSpPr>
          <p:cNvPr id="6" name="Marcador de número de diapositiva 5"/>
          <p:cNvSpPr>
            <a:spLocks noGrp="1"/>
          </p:cNvSpPr>
          <p:nvPr>
            <p:ph type="sldNum" sz="quarter" idx="12"/>
          </p:nvPr>
        </p:nvSpPr>
        <p:spPr>
          <a:xfrm>
            <a:off x="10950641" y="6492875"/>
            <a:ext cx="1239329" cy="365125"/>
          </a:xfrm>
        </p:spPr>
        <p:txBody>
          <a:bodyPr/>
          <a:lstStyle/>
          <a:p>
            <a:fld id="{59A3C1E9-1E17-4B2D-975E-2F80F7CB45F8}" type="slidenum">
              <a:rPr lang="es-ES" smtClean="0"/>
              <a:t>11</a:t>
            </a:fld>
            <a:endParaRPr lang="es-ES"/>
          </a:p>
        </p:txBody>
      </p:sp>
      <p:sp>
        <p:nvSpPr>
          <p:cNvPr id="3" name="Rectangle 2"/>
          <p:cNvSpPr/>
          <p:nvPr/>
        </p:nvSpPr>
        <p:spPr>
          <a:xfrm>
            <a:off x="148693" y="4077390"/>
            <a:ext cx="3917179" cy="1713033"/>
          </a:xfrm>
          <a:prstGeom prst="rect">
            <a:avLst/>
          </a:prstGeom>
        </p:spPr>
        <p:txBody>
          <a:bodyPr wrap="square">
            <a:spAutoFit/>
          </a:bodyPr>
          <a:lstStyle/>
          <a:p>
            <a:pPr marL="380990" indent="-380990">
              <a:spcAft>
                <a:spcPts val="800"/>
              </a:spcAft>
              <a:buFont typeface="Arial" panose="020B0604020202020204" pitchFamily="34" charset="0"/>
              <a:buChar char="•"/>
            </a:pPr>
            <a:r>
              <a:rPr lang="en-US" sz="2133" dirty="0"/>
              <a:t>Drug development</a:t>
            </a:r>
          </a:p>
          <a:p>
            <a:pPr marL="380990" indent="-380990">
              <a:spcAft>
                <a:spcPts val="800"/>
              </a:spcAft>
              <a:buFont typeface="Arial" panose="020B0604020202020204" pitchFamily="34" charset="0"/>
              <a:buChar char="•"/>
            </a:pPr>
            <a:r>
              <a:rPr lang="en-US" sz="2133" dirty="0"/>
              <a:t>Membrane proteins</a:t>
            </a:r>
          </a:p>
          <a:p>
            <a:pPr marL="380990" indent="-380990">
              <a:spcAft>
                <a:spcPts val="800"/>
              </a:spcAft>
              <a:buFont typeface="Arial" panose="020B0604020202020204" pitchFamily="34" charset="0"/>
              <a:buChar char="•"/>
            </a:pPr>
            <a:r>
              <a:rPr lang="en-US" sz="2133" dirty="0"/>
              <a:t>Structure-based enzymology</a:t>
            </a:r>
          </a:p>
          <a:p>
            <a:pPr marL="380990" indent="-380990">
              <a:spcAft>
                <a:spcPts val="800"/>
              </a:spcAft>
              <a:buFont typeface="Arial" panose="020B0604020202020204" pitchFamily="34" charset="0"/>
              <a:buChar char="•"/>
            </a:pPr>
            <a:endParaRPr lang="en-US" sz="2133" dirty="0"/>
          </a:p>
        </p:txBody>
      </p:sp>
      <p:sp>
        <p:nvSpPr>
          <p:cNvPr id="7" name="Rectangle 6"/>
          <p:cNvSpPr/>
          <p:nvPr/>
        </p:nvSpPr>
        <p:spPr>
          <a:xfrm>
            <a:off x="1" y="1105972"/>
            <a:ext cx="12189969" cy="1815690"/>
          </a:xfrm>
          <a:prstGeom prst="rect">
            <a:avLst/>
          </a:prstGeom>
          <a:solidFill>
            <a:schemeClr val="accent6"/>
          </a:solidFill>
        </p:spPr>
        <p:txBody>
          <a:bodyPr wrap="square">
            <a:spAutoFit/>
          </a:bodyPr>
          <a:lstStyle/>
          <a:p>
            <a:pPr>
              <a:tabLst>
                <a:tab pos="2971726" algn="l"/>
              </a:tabLst>
            </a:pPr>
            <a:r>
              <a:rPr lang="en-US" sz="2133"/>
              <a:t>	</a:t>
            </a:r>
            <a:br>
              <a:rPr lang="en-US" sz="2133"/>
            </a:br>
            <a:r>
              <a:rPr lang="en-US" sz="2667" b="1"/>
              <a:t>Multi-length Scale Approach To Understand Behavior Of Biological Systems</a:t>
            </a:r>
          </a:p>
          <a:p>
            <a:pPr lvl="3">
              <a:tabLst>
                <a:tab pos="2971726" algn="l"/>
              </a:tabLst>
            </a:pPr>
            <a:r>
              <a:rPr lang="en-US" sz="2133"/>
              <a:t>		</a:t>
            </a:r>
          </a:p>
          <a:p>
            <a:pPr lvl="3" algn="r">
              <a:tabLst>
                <a:tab pos="2971726" algn="l"/>
              </a:tabLst>
            </a:pPr>
            <a:r>
              <a:rPr lang="en-US" sz="2133"/>
              <a:t>using a suite of techniques and services enabling the catalytic role of ALBA	 </a:t>
            </a:r>
          </a:p>
          <a:p>
            <a:pPr lvl="3" algn="ctr">
              <a:tabLst>
                <a:tab pos="2971726" algn="l"/>
              </a:tabLst>
            </a:pPr>
            <a:endParaRPr lang="en-US" sz="2133"/>
          </a:p>
        </p:txBody>
      </p:sp>
      <p:sp>
        <p:nvSpPr>
          <p:cNvPr id="9" name="Rectangle 8"/>
          <p:cNvSpPr/>
          <p:nvPr/>
        </p:nvSpPr>
        <p:spPr>
          <a:xfrm>
            <a:off x="4386971" y="4164732"/>
            <a:ext cx="4169940" cy="2329227"/>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Crystallization</a:t>
            </a:r>
          </a:p>
          <a:p>
            <a:pPr marL="380990" indent="-380990">
              <a:spcAft>
                <a:spcPts val="800"/>
              </a:spcAft>
              <a:buFont typeface="Arial" panose="020B0604020202020204" pitchFamily="34" charset="0"/>
              <a:buChar char="•"/>
            </a:pPr>
            <a:r>
              <a:rPr lang="en-US" sz="1867"/>
              <a:t>Specialized sample preparation</a:t>
            </a:r>
          </a:p>
          <a:p>
            <a:pPr marL="380990" indent="-380990">
              <a:spcAft>
                <a:spcPts val="800"/>
              </a:spcAft>
              <a:buFont typeface="Arial" panose="020B0604020202020204" pitchFamily="34" charset="0"/>
              <a:buChar char="•"/>
            </a:pPr>
            <a:r>
              <a:rPr lang="en-US" sz="1867"/>
              <a:t>Nanobody production facility</a:t>
            </a:r>
          </a:p>
          <a:p>
            <a:pPr marL="380990" indent="-380990">
              <a:spcAft>
                <a:spcPts val="800"/>
              </a:spcAft>
              <a:buFont typeface="Arial" panose="020B0604020202020204" pitchFamily="34" charset="0"/>
              <a:buChar char="•"/>
            </a:pPr>
            <a:r>
              <a:rPr lang="en-US" sz="1867"/>
              <a:t>MX</a:t>
            </a:r>
          </a:p>
          <a:p>
            <a:pPr marL="380990" indent="-380990">
              <a:spcAft>
                <a:spcPts val="800"/>
              </a:spcAft>
              <a:buFont typeface="Arial" panose="020B0604020202020204" pitchFamily="34" charset="0"/>
              <a:buChar char="•"/>
            </a:pPr>
            <a:r>
              <a:rPr lang="en-US" sz="1867"/>
              <a:t>BioSAXS</a:t>
            </a:r>
          </a:p>
          <a:p>
            <a:pPr marL="380990" indent="-380990">
              <a:spcAft>
                <a:spcPts val="800"/>
              </a:spcAft>
              <a:buFont typeface="Arial" panose="020B0604020202020204" pitchFamily="34" charset="0"/>
              <a:buChar char="•"/>
            </a:pPr>
            <a:r>
              <a:rPr lang="en-US" sz="1867"/>
              <a:t>CryoEM</a:t>
            </a:r>
          </a:p>
        </p:txBody>
      </p:sp>
      <p:sp>
        <p:nvSpPr>
          <p:cNvPr id="10" name="Rectangle 9"/>
          <p:cNvSpPr/>
          <p:nvPr/>
        </p:nvSpPr>
        <p:spPr>
          <a:xfrm>
            <a:off x="8384506" y="4164733"/>
            <a:ext cx="3624767" cy="1836721"/>
          </a:xfrm>
          <a:prstGeom prst="rect">
            <a:avLst/>
          </a:prstGeom>
        </p:spPr>
        <p:txBody>
          <a:bodyPr wrap="square">
            <a:spAutoFit/>
          </a:bodyPr>
          <a:lstStyle/>
          <a:p>
            <a:pPr marL="380990" indent="-380990">
              <a:spcAft>
                <a:spcPts val="800"/>
              </a:spcAft>
              <a:buFont typeface="Arial" panose="020B0604020202020204" pitchFamily="34" charset="0"/>
              <a:buChar char="•"/>
            </a:pPr>
            <a:r>
              <a:rPr lang="en-GB" sz="1867"/>
              <a:t>Tailored to objectives</a:t>
            </a:r>
          </a:p>
          <a:p>
            <a:pPr marL="380990" indent="-380990">
              <a:spcAft>
                <a:spcPts val="800"/>
              </a:spcAft>
              <a:buFont typeface="Arial" panose="020B0604020202020204" pitchFamily="34" charset="0"/>
              <a:buChar char="•"/>
            </a:pPr>
            <a:r>
              <a:rPr lang="en-GB" sz="1867"/>
              <a:t>Tailored to the gap for accessing services</a:t>
            </a:r>
          </a:p>
          <a:p>
            <a:pPr marL="380990" indent="-380990">
              <a:spcAft>
                <a:spcPts val="800"/>
              </a:spcAft>
              <a:buFont typeface="Arial" panose="020B0604020202020204" pitchFamily="34" charset="0"/>
              <a:buChar char="•"/>
            </a:pPr>
            <a:r>
              <a:rPr lang="en-GB" sz="1867"/>
              <a:t>Proximity</a:t>
            </a:r>
          </a:p>
          <a:p>
            <a:pPr marL="380990" indent="-380990">
              <a:spcAft>
                <a:spcPts val="800"/>
              </a:spcAft>
              <a:buFont typeface="Arial" panose="020B0604020202020204" pitchFamily="34" charset="0"/>
              <a:buChar char="•"/>
            </a:pPr>
            <a:r>
              <a:rPr lang="en-GB" sz="1867"/>
              <a:t>From classical to new services</a:t>
            </a:r>
          </a:p>
        </p:txBody>
      </p:sp>
      <p:sp>
        <p:nvSpPr>
          <p:cNvPr id="11" name="TextBox 10"/>
          <p:cNvSpPr txBox="1"/>
          <p:nvPr/>
        </p:nvSpPr>
        <p:spPr>
          <a:xfrm>
            <a:off x="0" y="3520971"/>
            <a:ext cx="3917179" cy="684024"/>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Focused on scientific fields:</a:t>
            </a:r>
          </a:p>
        </p:txBody>
      </p:sp>
      <p:sp>
        <p:nvSpPr>
          <p:cNvPr id="12" name="TextBox 11"/>
          <p:cNvSpPr txBox="1"/>
          <p:nvPr/>
        </p:nvSpPr>
        <p:spPr>
          <a:xfrm>
            <a:off x="4356156" y="3515960"/>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Techniques</a:t>
            </a:r>
          </a:p>
        </p:txBody>
      </p:sp>
      <p:sp>
        <p:nvSpPr>
          <p:cNvPr id="13" name="TextBox 12"/>
          <p:cNvSpPr txBox="1"/>
          <p:nvPr/>
        </p:nvSpPr>
        <p:spPr>
          <a:xfrm>
            <a:off x="8388982" y="3515960"/>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Services</a:t>
            </a:r>
          </a:p>
        </p:txBody>
      </p:sp>
    </p:spTree>
    <p:extLst>
      <p:ext uri="{BB962C8B-B14F-4D97-AF65-F5344CB8AC3E}">
        <p14:creationId xmlns:p14="http://schemas.microsoft.com/office/powerpoint/2010/main" val="2565765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200"/>
          <a:stretch/>
        </p:blipFill>
        <p:spPr bwMode="auto">
          <a:xfrm>
            <a:off x="7029261" y="2572259"/>
            <a:ext cx="3901329" cy="431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arcador de número de diapositiva 5"/>
          <p:cNvSpPr>
            <a:spLocks noGrp="1"/>
          </p:cNvSpPr>
          <p:nvPr>
            <p:ph type="sldNum" sz="quarter" idx="12"/>
          </p:nvPr>
        </p:nvSpPr>
        <p:spPr/>
        <p:txBody>
          <a:bodyPr/>
          <a:lstStyle/>
          <a:p>
            <a:fld id="{59A3C1E9-1E17-4B2D-975E-2F80F7CB45F8}" type="slidenum">
              <a:rPr lang="es-ES" smtClean="0"/>
              <a:t>12</a:t>
            </a:fld>
            <a:endParaRPr lang="es-ES"/>
          </a:p>
        </p:txBody>
      </p:sp>
      <p:sp>
        <p:nvSpPr>
          <p:cNvPr id="5" name="TextBox 4"/>
          <p:cNvSpPr txBox="1"/>
          <p:nvPr/>
        </p:nvSpPr>
        <p:spPr>
          <a:xfrm>
            <a:off x="3438" y="6492876"/>
            <a:ext cx="5791199" cy="355617"/>
          </a:xfrm>
          <a:prstGeom prst="rect">
            <a:avLst/>
          </a:prstGeom>
        </p:spPr>
        <p:txBody>
          <a:bodyPr vert="horz" wrap="none" lIns="121920" tIns="60960" rIns="121920" bIns="60960" rtlCol="0" anchor="t">
            <a:noAutofit/>
          </a:bodyPr>
          <a:lstStyle/>
          <a:p>
            <a:r>
              <a:rPr lang="en-US" sz="1400">
                <a:solidFill>
                  <a:srgbClr val="122D4F"/>
                </a:solidFill>
                <a:latin typeface="Arial Narrow" panose="020B0606020202030204" pitchFamily="34" charset="0"/>
                <a:cs typeface="Arial" panose="020B0604020202020204" pitchFamily="34" charset="0"/>
              </a:rPr>
              <a:t>From </a:t>
            </a:r>
            <a:r>
              <a:rPr lang="en-US" sz="1400" err="1">
                <a:solidFill>
                  <a:srgbClr val="122D4F"/>
                </a:solidFill>
                <a:latin typeface="Arial Narrow" panose="020B0606020202030204" pitchFamily="34" charset="0"/>
                <a:cs typeface="Arial" panose="020B0604020202020204" pitchFamily="34" charset="0"/>
              </a:rPr>
              <a:t>Harkiolaki</a:t>
            </a:r>
            <a:r>
              <a:rPr lang="en-US" sz="1400">
                <a:solidFill>
                  <a:srgbClr val="122D4F"/>
                </a:solidFill>
                <a:latin typeface="Arial Narrow" panose="020B0606020202030204" pitchFamily="34" charset="0"/>
                <a:cs typeface="Arial" panose="020B0604020202020204" pitchFamily="34" charset="0"/>
              </a:rPr>
              <a:t> et al. DOI:10.1042/ETLS20170086 ; CC BY 4.0 modified</a:t>
            </a:r>
          </a:p>
        </p:txBody>
      </p:sp>
      <p:sp>
        <p:nvSpPr>
          <p:cNvPr id="3" name="Rectangle 2"/>
          <p:cNvSpPr/>
          <p:nvPr/>
        </p:nvSpPr>
        <p:spPr>
          <a:xfrm>
            <a:off x="8289692" y="2273728"/>
            <a:ext cx="2466293" cy="4515297"/>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7018348" y="2086841"/>
            <a:ext cx="2619075" cy="3427655"/>
          </a:xfrm>
          <a:prstGeom prst="rect">
            <a:avLst/>
          </a:prstGeom>
          <a:noFill/>
          <a:ln w="1905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7700400" y="4929508"/>
            <a:ext cx="1178584" cy="584987"/>
          </a:xfrm>
          <a:prstGeom prst="rect">
            <a:avLst/>
          </a:prstGeom>
        </p:spPr>
        <p:txBody>
          <a:bodyPr vert="horz" wrap="none" lIns="121920" tIns="60960" rIns="121920" bIns="60960" rtlCol="0" anchor="t">
            <a:noAutofit/>
          </a:bodyPr>
          <a:lstStyle/>
          <a:p>
            <a:pPr algn="ctr"/>
            <a:r>
              <a:rPr lang="es-ES" sz="1400" b="1" err="1">
                <a:solidFill>
                  <a:srgbClr val="122D4F"/>
                </a:solidFill>
                <a:latin typeface="Arial Narrow" panose="020B0606020202030204" pitchFamily="34" charset="0"/>
                <a:cs typeface="Arial" panose="020B0604020202020204" pitchFamily="34" charset="0"/>
              </a:rPr>
              <a:t>BioSAXS</a:t>
            </a:r>
            <a:endParaRPr lang="es-ES" sz="1400" b="1">
              <a:solidFill>
                <a:srgbClr val="122D4F"/>
              </a:solidFill>
              <a:latin typeface="Arial Narrow" panose="020B0606020202030204" pitchFamily="34" charset="0"/>
              <a:cs typeface="Arial" panose="020B0604020202020204" pitchFamily="34" charset="0"/>
            </a:endParaRPr>
          </a:p>
          <a:p>
            <a:pPr algn="ctr"/>
            <a:r>
              <a:rPr lang="es-ES" sz="1400">
                <a:solidFill>
                  <a:srgbClr val="122D4F"/>
                </a:solidFill>
                <a:latin typeface="Arial Narrow" panose="020B0606020202030204" pitchFamily="34" charset="0"/>
                <a:cs typeface="Arial" panose="020B0604020202020204" pitchFamily="34" charset="0"/>
              </a:rPr>
              <a:t>1 </a:t>
            </a:r>
            <a:r>
              <a:rPr lang="es-ES" sz="1400" err="1">
                <a:solidFill>
                  <a:srgbClr val="122D4F"/>
                </a:solidFill>
                <a:latin typeface="Arial Narrow" panose="020B0606020202030204" pitchFamily="34" charset="0"/>
                <a:cs typeface="Arial" panose="020B0604020202020204" pitchFamily="34" charset="0"/>
              </a:rPr>
              <a:t>nm</a:t>
            </a:r>
            <a:endParaRPr lang="en-US" sz="1400">
              <a:solidFill>
                <a:srgbClr val="122D4F"/>
              </a:solidFill>
              <a:latin typeface="Arial Narrow" panose="020B0606020202030204" pitchFamily="34" charset="0"/>
              <a:cs typeface="Arial" panose="020B0604020202020204" pitchFamily="34" charset="0"/>
            </a:endParaRPr>
          </a:p>
        </p:txBody>
      </p:sp>
      <p:sp>
        <p:nvSpPr>
          <p:cNvPr id="11" name="Rectangle 10"/>
          <p:cNvSpPr/>
          <p:nvPr/>
        </p:nvSpPr>
        <p:spPr>
          <a:xfrm>
            <a:off x="3607666" y="2233087"/>
            <a:ext cx="2674068" cy="3345391"/>
          </a:xfrm>
          <a:prstGeom prst="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1261411" y="2086841"/>
            <a:ext cx="2455383" cy="3427655"/>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1899811" y="2105122"/>
            <a:ext cx="1178584" cy="292493"/>
          </a:xfrm>
          <a:prstGeom prst="rect">
            <a:avLst/>
          </a:prstGeom>
          <a:ln>
            <a:noFill/>
          </a:ln>
        </p:spPr>
        <p:txBody>
          <a:bodyPr vert="horz" wrap="none" lIns="121920" tIns="60960" rIns="121920" bIns="60960" rtlCol="0" anchor="t">
            <a:noAutofit/>
          </a:bodyPr>
          <a:lstStyle/>
          <a:p>
            <a:pPr algn="ctr"/>
            <a:r>
              <a:rPr lang="es-ES" sz="1400" b="1">
                <a:solidFill>
                  <a:srgbClr val="92D050"/>
                </a:solidFill>
                <a:latin typeface="Arial Narrow" panose="020B0606020202030204" pitchFamily="34" charset="0"/>
                <a:cs typeface="Arial" panose="020B0604020202020204" pitchFamily="34" charset="0"/>
              </a:rPr>
              <a:t>FAXTOR</a:t>
            </a:r>
          </a:p>
        </p:txBody>
      </p:sp>
      <p:sp>
        <p:nvSpPr>
          <p:cNvPr id="14" name="TextBox 13"/>
          <p:cNvSpPr txBox="1"/>
          <p:nvPr/>
        </p:nvSpPr>
        <p:spPr>
          <a:xfrm>
            <a:off x="4911745" y="2242227"/>
            <a:ext cx="1178584" cy="292493"/>
          </a:xfrm>
          <a:prstGeom prst="rect">
            <a:avLst/>
          </a:prstGeom>
        </p:spPr>
        <p:txBody>
          <a:bodyPr vert="horz" wrap="none" lIns="121920" tIns="60960" rIns="121920" bIns="60960" rtlCol="0" anchor="t">
            <a:noAutofit/>
          </a:bodyPr>
          <a:lstStyle/>
          <a:p>
            <a:pPr algn="ctr"/>
            <a:r>
              <a:rPr lang="es-ES" sz="1400" b="1">
                <a:solidFill>
                  <a:srgbClr val="00B050"/>
                </a:solidFill>
                <a:latin typeface="Arial Narrow" panose="020B0606020202030204" pitchFamily="34" charset="0"/>
                <a:cs typeface="Arial" panose="020B0604020202020204" pitchFamily="34" charset="0"/>
              </a:rPr>
              <a:t>MISTRAL</a:t>
            </a:r>
          </a:p>
        </p:txBody>
      </p:sp>
      <p:sp>
        <p:nvSpPr>
          <p:cNvPr id="17" name="TextBox 16"/>
          <p:cNvSpPr txBox="1"/>
          <p:nvPr/>
        </p:nvSpPr>
        <p:spPr>
          <a:xfrm>
            <a:off x="9637423" y="2233088"/>
            <a:ext cx="1178584" cy="301633"/>
          </a:xfrm>
          <a:prstGeom prst="rect">
            <a:avLst/>
          </a:prstGeom>
        </p:spPr>
        <p:txBody>
          <a:bodyPr vert="horz" wrap="none" lIns="121920" tIns="60960" rIns="121920" bIns="60960" rtlCol="0" anchor="t">
            <a:noAutofit/>
          </a:bodyPr>
          <a:lstStyle/>
          <a:p>
            <a:pPr algn="ctr"/>
            <a:r>
              <a:rPr lang="es-ES" sz="1400" b="1">
                <a:solidFill>
                  <a:srgbClr val="FF0000"/>
                </a:solidFill>
                <a:latin typeface="Arial Narrow" panose="020B0606020202030204" pitchFamily="34" charset="0"/>
                <a:cs typeface="Arial" panose="020B0604020202020204" pitchFamily="34" charset="0"/>
              </a:rPr>
              <a:t>XALOC</a:t>
            </a:r>
          </a:p>
        </p:txBody>
      </p:sp>
      <p:sp>
        <p:nvSpPr>
          <p:cNvPr id="18" name="TextBox 17"/>
          <p:cNvSpPr txBox="1"/>
          <p:nvPr/>
        </p:nvSpPr>
        <p:spPr>
          <a:xfrm>
            <a:off x="7026010" y="1923993"/>
            <a:ext cx="1266933" cy="584987"/>
          </a:xfrm>
          <a:prstGeom prst="rect">
            <a:avLst/>
          </a:prstGeom>
          <a:solidFill>
            <a:srgbClr val="FFF2CC">
              <a:alpha val="49020"/>
            </a:srgbClr>
          </a:solidFill>
          <a:ln w="12700">
            <a:noFill/>
          </a:ln>
        </p:spPr>
        <p:txBody>
          <a:bodyPr vert="horz" wrap="none" lIns="121920" tIns="60960" rIns="121920" bIns="60960" rtlCol="0" anchor="ctr">
            <a:noAutofit/>
          </a:bodyPr>
          <a:lstStyle/>
          <a:p>
            <a:pPr algn="ctr"/>
            <a:r>
              <a:rPr lang="es-ES" sz="1867" b="1" err="1">
                <a:latin typeface="Arial Narrow" panose="020B0606020202030204" pitchFamily="34" charset="0"/>
                <a:cs typeface="Arial" panose="020B0604020202020204" pitchFamily="34" charset="0"/>
              </a:rPr>
              <a:t>BioSAXS</a:t>
            </a:r>
            <a:r>
              <a:rPr lang="es-ES" sz="1867" b="1">
                <a:latin typeface="Arial Narrow" panose="020B0606020202030204" pitchFamily="34" charset="0"/>
                <a:cs typeface="Arial" panose="020B0604020202020204" pitchFamily="34" charset="0"/>
              </a:rPr>
              <a:t> </a:t>
            </a:r>
          </a:p>
        </p:txBody>
      </p:sp>
      <p:pic>
        <p:nvPicPr>
          <p:cNvPr id="21"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 r="38305" b="19641"/>
          <a:stretch/>
        </p:blipFill>
        <p:spPr bwMode="auto">
          <a:xfrm>
            <a:off x="1291773" y="2575305"/>
            <a:ext cx="5372740" cy="346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312667" y="2265079"/>
            <a:ext cx="382779" cy="3249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p:cNvSpPr/>
          <p:nvPr/>
        </p:nvSpPr>
        <p:spPr>
          <a:xfrm>
            <a:off x="6904823" y="5597802"/>
            <a:ext cx="933747" cy="305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7245295" y="2342773"/>
            <a:ext cx="2655539" cy="4055276"/>
          </a:xfrm>
          <a:prstGeom prst="rect">
            <a:avLst/>
          </a:prstGeom>
          <a:noFill/>
          <a:ln w="19050">
            <a:solidFill>
              <a:srgbClr val="88A0B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p:cNvSpPr txBox="1"/>
          <p:nvPr/>
        </p:nvSpPr>
        <p:spPr>
          <a:xfrm>
            <a:off x="8222314" y="2237867"/>
            <a:ext cx="979049" cy="278236"/>
          </a:xfrm>
          <a:prstGeom prst="rect">
            <a:avLst/>
          </a:prstGeom>
        </p:spPr>
        <p:txBody>
          <a:bodyPr vert="horz" wrap="none" lIns="121920" tIns="60960" rIns="121920" bIns="60960" rtlCol="0" anchor="t">
            <a:noAutofit/>
          </a:bodyPr>
          <a:lstStyle/>
          <a:p>
            <a:pPr algn="ctr"/>
            <a:r>
              <a:rPr lang="es-ES" sz="1400" b="1">
                <a:solidFill>
                  <a:srgbClr val="FF0000"/>
                </a:solidFill>
                <a:latin typeface="Arial Narrow" panose="020B0606020202030204" pitchFamily="34" charset="0"/>
                <a:cs typeface="Arial" panose="020B0604020202020204" pitchFamily="34" charset="0"/>
              </a:rPr>
              <a:t>XAIRA</a:t>
            </a:r>
          </a:p>
        </p:txBody>
      </p:sp>
      <p:sp>
        <p:nvSpPr>
          <p:cNvPr id="31" name="TextBox 30">
            <a:extLst>
              <a:ext uri="{FF2B5EF4-FFF2-40B4-BE49-F238E27FC236}">
                <a16:creationId xmlns:a16="http://schemas.microsoft.com/office/drawing/2014/main" id="{0DDECF1B-A66E-47B5-B6BF-D783A7EEBDF5}"/>
              </a:ext>
            </a:extLst>
          </p:cNvPr>
          <p:cNvSpPr txBox="1"/>
          <p:nvPr/>
        </p:nvSpPr>
        <p:spPr>
          <a:xfrm>
            <a:off x="6235851" y="2096743"/>
            <a:ext cx="780240" cy="309251"/>
          </a:xfrm>
          <a:prstGeom prst="rect">
            <a:avLst/>
          </a:prstGeom>
        </p:spPr>
        <p:txBody>
          <a:bodyPr vert="horz" wrap="none" lIns="121920" tIns="60960" rIns="121920" bIns="60960" rtlCol="0" anchor="t">
            <a:noAutofit/>
          </a:bodyPr>
          <a:lstStyle/>
          <a:p>
            <a:pPr algn="ctr"/>
            <a:r>
              <a:rPr lang="es-ES" sz="1400" b="1">
                <a:solidFill>
                  <a:schemeClr val="accent1">
                    <a:lumMod val="75000"/>
                  </a:schemeClr>
                </a:solidFill>
                <a:latin typeface="Arial Narrow" panose="020B0606020202030204" pitchFamily="34" charset="0"/>
                <a:cs typeface="Arial" panose="020B0604020202020204" pitchFamily="34" charset="0"/>
              </a:rPr>
              <a:t>STXM</a:t>
            </a:r>
          </a:p>
        </p:txBody>
      </p:sp>
      <p:sp>
        <p:nvSpPr>
          <p:cNvPr id="32" name="Rectangle 31">
            <a:extLst>
              <a:ext uri="{FF2B5EF4-FFF2-40B4-BE49-F238E27FC236}">
                <a16:creationId xmlns:a16="http://schemas.microsoft.com/office/drawing/2014/main" id="{76B0E73A-C259-4252-8389-DCC5A10EA135}"/>
              </a:ext>
            </a:extLst>
          </p:cNvPr>
          <p:cNvSpPr/>
          <p:nvPr/>
        </p:nvSpPr>
        <p:spPr>
          <a:xfrm>
            <a:off x="3830319" y="2097078"/>
            <a:ext cx="3051373" cy="4422253"/>
          </a:xfrm>
          <a:prstGeom prst="rect">
            <a:avLst/>
          </a:prstGeom>
          <a:no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7A97682C-8C31-46CE-A160-B019FC13DDE4}"/>
              </a:ext>
            </a:extLst>
          </p:cNvPr>
          <p:cNvSpPr txBox="1"/>
          <p:nvPr/>
        </p:nvSpPr>
        <p:spPr>
          <a:xfrm>
            <a:off x="8475278" y="4251079"/>
            <a:ext cx="1490788" cy="584987"/>
          </a:xfrm>
          <a:prstGeom prst="rect">
            <a:avLst/>
          </a:prstGeom>
          <a:solidFill>
            <a:srgbClr val="D6DCE5">
              <a:alpha val="50196"/>
            </a:srgbClr>
          </a:solidFill>
          <a:ln w="12700">
            <a:noFill/>
          </a:ln>
        </p:spPr>
        <p:txBody>
          <a:bodyPr vert="horz" wrap="none" lIns="121920" tIns="60960" rIns="121920" bIns="60960" rtlCol="0" anchor="ctr">
            <a:noAutofit/>
          </a:bodyPr>
          <a:lstStyle/>
          <a:p>
            <a:pPr algn="ctr"/>
            <a:r>
              <a:rPr lang="es-ES" sz="1867" b="1">
                <a:latin typeface="Arial Narrow" panose="020B0606020202030204" pitchFamily="34" charset="0"/>
                <a:cs typeface="Arial" panose="020B0604020202020204" pitchFamily="34" charset="0"/>
              </a:rPr>
              <a:t>Cry-EM/SPA </a:t>
            </a:r>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3078395" y="112884"/>
            <a:ext cx="9250896" cy="519312"/>
          </a:xfrm>
        </p:spPr>
        <p:txBody>
          <a:bodyPr/>
          <a:lstStyle/>
          <a:p>
            <a:r>
              <a:rPr lang="en-US" dirty="0"/>
              <a:t>Health Strategy at a Glance</a:t>
            </a:r>
          </a:p>
        </p:txBody>
      </p:sp>
      <p:sp>
        <p:nvSpPr>
          <p:cNvPr id="36" name="Rectangle 35">
            <a:extLst>
              <a:ext uri="{FF2B5EF4-FFF2-40B4-BE49-F238E27FC236}">
                <a16:creationId xmlns:a16="http://schemas.microsoft.com/office/drawing/2014/main" id="{4E5A075F-A24D-40B7-9236-D70D4DEF1EE9}"/>
              </a:ext>
            </a:extLst>
          </p:cNvPr>
          <p:cNvSpPr/>
          <p:nvPr/>
        </p:nvSpPr>
        <p:spPr>
          <a:xfrm>
            <a:off x="2683791" y="2357255"/>
            <a:ext cx="2082533" cy="3923183"/>
          </a:xfrm>
          <a:prstGeom prst="rect">
            <a:avLst/>
          </a:prstGeom>
          <a:noFill/>
          <a:ln w="28575">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4E6B0C70-08D0-4568-83A2-3168A1A9E0EC}"/>
              </a:ext>
            </a:extLst>
          </p:cNvPr>
          <p:cNvSpPr txBox="1"/>
          <p:nvPr/>
        </p:nvSpPr>
        <p:spPr>
          <a:xfrm>
            <a:off x="3779129" y="2339274"/>
            <a:ext cx="1178584" cy="292493"/>
          </a:xfrm>
          <a:prstGeom prst="rect">
            <a:avLst/>
          </a:prstGeom>
        </p:spPr>
        <p:txBody>
          <a:bodyPr vert="horz" wrap="none" lIns="121920" tIns="60960" rIns="121920" bIns="60960" rtlCol="0" anchor="t">
            <a:noAutofit/>
          </a:bodyPr>
          <a:lstStyle/>
          <a:p>
            <a:pPr algn="ctr"/>
            <a:r>
              <a:rPr lang="es-ES" sz="1400" b="1">
                <a:solidFill>
                  <a:schemeClr val="accent1"/>
                </a:solidFill>
                <a:latin typeface="Arial Narrow" panose="020B0606020202030204" pitchFamily="34" charset="0"/>
                <a:cs typeface="Arial" panose="020B0604020202020204" pitchFamily="34" charset="0"/>
              </a:rPr>
              <a:t>MIRAS</a:t>
            </a:r>
          </a:p>
        </p:txBody>
      </p:sp>
      <p:sp>
        <p:nvSpPr>
          <p:cNvPr id="30" name="TextBox 29">
            <a:extLst>
              <a:ext uri="{FF2B5EF4-FFF2-40B4-BE49-F238E27FC236}">
                <a16:creationId xmlns:a16="http://schemas.microsoft.com/office/drawing/2014/main" id="{DB7C8A59-A911-4FB5-A469-39452F1115ED}"/>
              </a:ext>
            </a:extLst>
          </p:cNvPr>
          <p:cNvSpPr txBox="1"/>
          <p:nvPr/>
        </p:nvSpPr>
        <p:spPr>
          <a:xfrm>
            <a:off x="2103008" y="5620034"/>
            <a:ext cx="1178584" cy="517036"/>
          </a:xfrm>
          <a:prstGeom prst="rect">
            <a:avLst/>
          </a:prstGeom>
          <a:solidFill>
            <a:srgbClr val="FFFFFF">
              <a:alpha val="50196"/>
            </a:srgbClr>
          </a:solidFill>
        </p:spPr>
        <p:txBody>
          <a:bodyPr vert="horz" wrap="none" lIns="121920" tIns="60960" rIns="121920" bIns="60960" rtlCol="0" anchor="t">
            <a:noAutofit/>
          </a:bodyPr>
          <a:lstStyle/>
          <a:p>
            <a:pPr algn="ctr"/>
            <a:r>
              <a:rPr lang="es-ES" sz="1400" b="1" err="1">
                <a:solidFill>
                  <a:srgbClr val="122D4F"/>
                </a:solidFill>
                <a:latin typeface="Arial Narrow" panose="020B0606020202030204" pitchFamily="34" charset="0"/>
                <a:cs typeface="Arial" panose="020B0604020202020204" pitchFamily="34" charset="0"/>
              </a:rPr>
              <a:t>Computational</a:t>
            </a:r>
            <a:endParaRPr lang="es-ES" sz="1400" b="1">
              <a:solidFill>
                <a:srgbClr val="122D4F"/>
              </a:solidFill>
              <a:latin typeface="Arial Narrow" panose="020B0606020202030204" pitchFamily="34" charset="0"/>
              <a:cs typeface="Arial" panose="020B0604020202020204" pitchFamily="34" charset="0"/>
            </a:endParaRPr>
          </a:p>
          <a:p>
            <a:pPr algn="ctr"/>
            <a:r>
              <a:rPr lang="es-ES_tradnl" sz="1400" b="1">
                <a:solidFill>
                  <a:srgbClr val="122D4F"/>
                </a:solidFill>
                <a:latin typeface="Arial Narrow" panose="020B0606020202030204" pitchFamily="34" charset="0"/>
                <a:cs typeface="Arial" panose="020B0604020202020204" pitchFamily="34" charset="0"/>
              </a:rPr>
              <a:t>B</a:t>
            </a:r>
            <a:r>
              <a:rPr lang="es-ES" sz="1400" b="1" err="1">
                <a:solidFill>
                  <a:srgbClr val="122D4F"/>
                </a:solidFill>
                <a:latin typeface="Arial Narrow" panose="020B0606020202030204" pitchFamily="34" charset="0"/>
                <a:cs typeface="Arial" panose="020B0604020202020204" pitchFamily="34" charset="0"/>
              </a:rPr>
              <a:t>iology</a:t>
            </a:r>
            <a:endParaRPr lang="es-ES" sz="1400" b="1">
              <a:solidFill>
                <a:srgbClr val="122D4F"/>
              </a:solidFill>
              <a:latin typeface="Arial Narrow" panose="020B0606020202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2A4A652-1735-4385-908F-3CE47859D51C}"/>
              </a:ext>
            </a:extLst>
          </p:cNvPr>
          <p:cNvSpPr txBox="1"/>
          <p:nvPr/>
        </p:nvSpPr>
        <p:spPr>
          <a:xfrm>
            <a:off x="5738603" y="4209274"/>
            <a:ext cx="1906475" cy="758604"/>
          </a:xfrm>
          <a:prstGeom prst="rect">
            <a:avLst/>
          </a:prstGeom>
          <a:solidFill>
            <a:srgbClr val="FBE5D6">
              <a:alpha val="47843"/>
            </a:srgbClr>
          </a:solidFill>
          <a:ln w="12700">
            <a:noFill/>
          </a:ln>
        </p:spPr>
        <p:txBody>
          <a:bodyPr vert="horz" wrap="none" lIns="121920" tIns="60960" rIns="121920" bIns="60960" rtlCol="0" anchor="ctr">
            <a:noAutofit/>
          </a:bodyPr>
          <a:lstStyle/>
          <a:p>
            <a:pPr algn="ctr"/>
            <a:r>
              <a:rPr lang="es-ES" sz="1867" b="1" err="1">
                <a:solidFill>
                  <a:srgbClr val="122D4F"/>
                </a:solidFill>
                <a:latin typeface="Arial Narrow" panose="020B0606020202030204" pitchFamily="34" charset="0"/>
                <a:cs typeface="Arial" panose="020B0604020202020204" pitchFamily="34" charset="0"/>
              </a:rPr>
              <a:t>Computational</a:t>
            </a:r>
            <a:endParaRPr lang="es-ES" sz="1867" b="1">
              <a:solidFill>
                <a:srgbClr val="122D4F"/>
              </a:solidFill>
              <a:latin typeface="Arial Narrow" panose="020B0606020202030204" pitchFamily="34" charset="0"/>
              <a:cs typeface="Arial" panose="020B0604020202020204" pitchFamily="34" charset="0"/>
            </a:endParaRPr>
          </a:p>
          <a:p>
            <a:pPr algn="ctr"/>
            <a:r>
              <a:rPr lang="es-ES_tradnl" sz="1867" b="1">
                <a:solidFill>
                  <a:srgbClr val="122D4F"/>
                </a:solidFill>
                <a:latin typeface="Arial Narrow" panose="020B0606020202030204" pitchFamily="34" charset="0"/>
                <a:cs typeface="Arial" panose="020B0604020202020204" pitchFamily="34" charset="0"/>
              </a:rPr>
              <a:t>B</a:t>
            </a:r>
            <a:r>
              <a:rPr lang="es-ES" sz="1867" b="1" err="1">
                <a:solidFill>
                  <a:srgbClr val="122D4F"/>
                </a:solidFill>
                <a:latin typeface="Arial Narrow" panose="020B0606020202030204" pitchFamily="34" charset="0"/>
                <a:cs typeface="Arial" panose="020B0604020202020204" pitchFamily="34" charset="0"/>
              </a:rPr>
              <a:t>iology</a:t>
            </a:r>
            <a:endParaRPr lang="es-ES" sz="1867" b="1">
              <a:solidFill>
                <a:srgbClr val="122D4F"/>
              </a:solidFill>
              <a:latin typeface="Arial Narrow" panose="020B060602020203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DF30879-ADCF-4D4E-B460-89FC33F3FFFB}"/>
              </a:ext>
            </a:extLst>
          </p:cNvPr>
          <p:cNvSpPr/>
          <p:nvPr/>
        </p:nvSpPr>
        <p:spPr>
          <a:xfrm>
            <a:off x="2899037" y="847555"/>
            <a:ext cx="8755533" cy="1056892"/>
          </a:xfrm>
          <a:prstGeom prst="rect">
            <a:avLst/>
          </a:prstGeom>
        </p:spPr>
        <p:txBody>
          <a:bodyPr wrap="square">
            <a:spAutoFit/>
          </a:bodyPr>
          <a:lstStyle/>
          <a:p>
            <a:pPr marL="380990" indent="-380990">
              <a:spcAft>
                <a:spcPts val="400"/>
              </a:spcAft>
              <a:buFont typeface="Arial" panose="020B0604020202020204" pitchFamily="34" charset="0"/>
              <a:buChar char="•"/>
            </a:pPr>
            <a:r>
              <a:rPr lang="en-US" sz="1867" dirty="0"/>
              <a:t>ALBA to provide the X-ray and electron- tools and the “missing links”</a:t>
            </a:r>
          </a:p>
          <a:p>
            <a:pPr marL="380990" indent="-380990">
              <a:spcAft>
                <a:spcPts val="400"/>
              </a:spcAft>
              <a:buFont typeface="Arial" panose="020B0604020202020204" pitchFamily="34" charset="0"/>
              <a:buChar char="•"/>
            </a:pPr>
            <a:r>
              <a:rPr lang="en-US" sz="1867" dirty="0"/>
              <a:t>Aiming at a continuous path from genotype to </a:t>
            </a:r>
            <a:r>
              <a:rPr lang="en-US" sz="1867" dirty="0" err="1"/>
              <a:t>fenotipe</a:t>
            </a:r>
            <a:r>
              <a:rPr lang="en-US" sz="1867" dirty="0"/>
              <a:t> structural studies</a:t>
            </a:r>
          </a:p>
          <a:p>
            <a:pPr marL="380990" indent="-380990">
              <a:spcAft>
                <a:spcPts val="400"/>
              </a:spcAft>
              <a:buFont typeface="Arial" panose="020B0604020202020204" pitchFamily="34" charset="0"/>
              <a:buChar char="•"/>
            </a:pPr>
            <a:r>
              <a:rPr lang="en-US" sz="1867" dirty="0"/>
              <a:t>ALBA embedded within their strategic partners provides leading capabilities</a:t>
            </a:r>
          </a:p>
        </p:txBody>
      </p:sp>
    </p:spTree>
    <p:extLst>
      <p:ext uri="{BB962C8B-B14F-4D97-AF65-F5344CB8AC3E}">
        <p14:creationId xmlns:p14="http://schemas.microsoft.com/office/powerpoint/2010/main" val="399822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13</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2569759" y="149695"/>
            <a:ext cx="9250896" cy="519312"/>
          </a:xfrm>
        </p:spPr>
        <p:txBody>
          <a:bodyPr/>
          <a:lstStyle/>
          <a:p>
            <a:r>
              <a:rPr lang="en-US" dirty="0"/>
              <a:t>Correlative Microscopy is Key for Structural Cellular Biology.</a:t>
            </a:r>
          </a:p>
        </p:txBody>
      </p:sp>
      <p:sp>
        <p:nvSpPr>
          <p:cNvPr id="38" name="Rectangle 37">
            <a:extLst>
              <a:ext uri="{FF2B5EF4-FFF2-40B4-BE49-F238E27FC236}">
                <a16:creationId xmlns:a16="http://schemas.microsoft.com/office/drawing/2014/main" id="{4DF30879-ADCF-4D4E-B460-89FC33F3FFFB}"/>
              </a:ext>
            </a:extLst>
          </p:cNvPr>
          <p:cNvSpPr/>
          <p:nvPr/>
        </p:nvSpPr>
        <p:spPr>
          <a:xfrm>
            <a:off x="6439429" y="1424724"/>
            <a:ext cx="5579746" cy="5489516"/>
          </a:xfrm>
          <a:prstGeom prst="rect">
            <a:avLst/>
          </a:prstGeom>
        </p:spPr>
        <p:txBody>
          <a:bodyPr wrap="square">
            <a:spAutoFit/>
          </a:bodyPr>
          <a:lstStyle/>
          <a:p>
            <a:pPr algn="just">
              <a:spcAft>
                <a:spcPts val="400"/>
              </a:spcAft>
            </a:pPr>
            <a:r>
              <a:rPr lang="en-US" sz="1867" dirty="0"/>
              <a:t>Correlative microscopy is not only key to identify the individual organelles and their activities but also allows is the enabler technology to multi length scale imaging.</a:t>
            </a:r>
          </a:p>
          <a:p>
            <a:pPr>
              <a:spcAft>
                <a:spcPts val="400"/>
              </a:spcAft>
            </a:pPr>
            <a:r>
              <a:rPr lang="en-US" sz="1867" dirty="0"/>
              <a:t>Specific example: Prove of functionality of a new </a:t>
            </a:r>
            <a:r>
              <a:rPr lang="en-US" sz="1867" dirty="0" err="1"/>
              <a:t>Ir</a:t>
            </a:r>
            <a:r>
              <a:rPr lang="en-US" sz="1867" dirty="0"/>
              <a:t>-based cancer drug (</a:t>
            </a:r>
            <a:r>
              <a:rPr lang="en-US" i="1" dirty="0"/>
              <a:t>breast cancer MCF7 cells)</a:t>
            </a:r>
            <a:r>
              <a:rPr lang="en-ES" sz="2000" dirty="0"/>
              <a:t> </a:t>
            </a:r>
            <a:r>
              <a:rPr lang="en-US" sz="1867" dirty="0"/>
              <a:t>promising relatively low side effects. The tools used:</a:t>
            </a:r>
          </a:p>
          <a:p>
            <a:pPr marL="380990" indent="-380990">
              <a:spcAft>
                <a:spcPts val="400"/>
              </a:spcAft>
              <a:buFont typeface="Arial" panose="020B0604020202020204" pitchFamily="34" charset="0"/>
              <a:buChar char="•"/>
            </a:pPr>
            <a:r>
              <a:rPr lang="en-US" sz="1867" dirty="0"/>
              <a:t>Soft X-ray full field microscopy: cell morphology.</a:t>
            </a:r>
          </a:p>
          <a:p>
            <a:pPr marL="380990" indent="-380990">
              <a:spcAft>
                <a:spcPts val="400"/>
              </a:spcAft>
              <a:buFont typeface="Arial" panose="020B0604020202020204" pitchFamily="34" charset="0"/>
              <a:buChar char="•"/>
            </a:pPr>
            <a:r>
              <a:rPr lang="en-US" dirty="0"/>
              <a:t>Epifluorescence signal: identification of </a:t>
            </a:r>
            <a:r>
              <a:rPr lang="en-ES" sz="2000" dirty="0"/>
              <a:t> </a:t>
            </a:r>
            <a:r>
              <a:rPr lang="en-US" dirty="0"/>
              <a:t>mitochondria (green) and acidic organelle</a:t>
            </a:r>
            <a:r>
              <a:rPr lang="en-US" i="1" dirty="0"/>
              <a:t>s</a:t>
            </a:r>
            <a:r>
              <a:rPr lang="en-ES" sz="2000" dirty="0"/>
              <a:t> (green).</a:t>
            </a:r>
          </a:p>
          <a:p>
            <a:pPr marL="380990" indent="-380990">
              <a:spcAft>
                <a:spcPts val="400"/>
              </a:spcAft>
              <a:buFont typeface="Arial" panose="020B0604020202020204" pitchFamily="34" charset="0"/>
              <a:buChar char="•"/>
            </a:pPr>
            <a:r>
              <a:rPr lang="en-US" dirty="0"/>
              <a:t>2D XRF (nano probe): </a:t>
            </a:r>
            <a:r>
              <a:rPr lang="en-US" dirty="0" err="1"/>
              <a:t>Ir</a:t>
            </a:r>
            <a:r>
              <a:rPr lang="en-US" dirty="0"/>
              <a:t> distribution.</a:t>
            </a:r>
          </a:p>
          <a:p>
            <a:pPr marL="380990" indent="-380990">
              <a:spcAft>
                <a:spcPts val="400"/>
              </a:spcAft>
              <a:buFont typeface="Arial" panose="020B0604020202020204" pitchFamily="34" charset="0"/>
              <a:buChar char="•"/>
            </a:pPr>
            <a:endParaRPr lang="en-US" sz="1867" dirty="0"/>
          </a:p>
          <a:p>
            <a:pPr>
              <a:spcAft>
                <a:spcPts val="400"/>
              </a:spcAft>
            </a:pPr>
            <a:r>
              <a:rPr lang="en-US" sz="1867" dirty="0"/>
              <a:t>ALBA II has the potential to provide:</a:t>
            </a:r>
          </a:p>
          <a:p>
            <a:pPr marL="342900" indent="-342900">
              <a:spcAft>
                <a:spcPts val="400"/>
              </a:spcAft>
              <a:buFont typeface="Arial" panose="020B0604020202020204" pitchFamily="34" charset="0"/>
              <a:buChar char="•"/>
            </a:pPr>
            <a:r>
              <a:rPr lang="en-US" sz="1867" dirty="0"/>
              <a:t>Improved microscopy: bio nano probe and potentially cryo-EM with cryo-FIB.</a:t>
            </a:r>
          </a:p>
          <a:p>
            <a:pPr marL="342900" indent="-342900">
              <a:spcAft>
                <a:spcPts val="400"/>
              </a:spcAft>
              <a:buFont typeface="Arial" panose="020B0604020202020204" pitchFamily="34" charset="0"/>
              <a:buChar char="•"/>
            </a:pPr>
            <a:r>
              <a:rPr lang="en-US" sz="1867" dirty="0"/>
              <a:t>Imaging processing and statistical analysis: Data analytics and improved imaging pipelines.</a:t>
            </a:r>
          </a:p>
          <a:p>
            <a:pPr marL="342900" indent="-342900">
              <a:spcAft>
                <a:spcPts val="400"/>
              </a:spcAft>
              <a:buFont typeface="Arial" panose="020B0604020202020204" pitchFamily="34" charset="0"/>
              <a:buChar char="•"/>
            </a:pPr>
            <a:r>
              <a:rPr lang="en-US" sz="1867" dirty="0"/>
              <a:t>Improved lab infrastructure: sample preparation</a:t>
            </a:r>
          </a:p>
        </p:txBody>
      </p:sp>
      <p:pic>
        <p:nvPicPr>
          <p:cNvPr id="2" name="Picture 1">
            <a:extLst>
              <a:ext uri="{FF2B5EF4-FFF2-40B4-BE49-F238E27FC236}">
                <a16:creationId xmlns:a16="http://schemas.microsoft.com/office/drawing/2014/main" id="{0EAB854D-9CB6-6B53-70C0-EBADE18A81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474" y="1716571"/>
            <a:ext cx="5724525" cy="4781550"/>
          </a:xfrm>
          <a:prstGeom prst="rect">
            <a:avLst/>
          </a:prstGeom>
          <a:noFill/>
          <a:ln>
            <a:noFill/>
          </a:ln>
        </p:spPr>
      </p:pic>
      <p:sp>
        <p:nvSpPr>
          <p:cNvPr id="15" name="TextBox 14">
            <a:extLst>
              <a:ext uri="{FF2B5EF4-FFF2-40B4-BE49-F238E27FC236}">
                <a16:creationId xmlns:a16="http://schemas.microsoft.com/office/drawing/2014/main" id="{3BA5EFDE-9EEB-1C25-C50E-53DC1963A277}"/>
              </a:ext>
            </a:extLst>
          </p:cNvPr>
          <p:cNvSpPr txBox="1"/>
          <p:nvPr/>
        </p:nvSpPr>
        <p:spPr>
          <a:xfrm>
            <a:off x="1096065" y="6498121"/>
            <a:ext cx="6099142" cy="369332"/>
          </a:xfrm>
          <a:prstGeom prst="rect">
            <a:avLst/>
          </a:prstGeom>
          <a:noFill/>
        </p:spPr>
        <p:txBody>
          <a:bodyPr wrap="square">
            <a:spAutoFit/>
          </a:bodyPr>
          <a:lstStyle/>
          <a:p>
            <a:r>
              <a:rPr lang="en-US" sz="1800" i="1" u="sng" dirty="0">
                <a:solidFill>
                  <a:srgbClr val="0563C1"/>
                </a:solidFill>
                <a:effectLst/>
                <a:latin typeface="Times New Roman" panose="02020603050405020304" pitchFamily="18" charset="0"/>
                <a:ea typeface="Times New Roman" panose="02020603050405020304" pitchFamily="18" charset="0"/>
                <a:hlinkClick r:id="rId4"/>
              </a:rPr>
              <a:t>Conesa et al. Angew. Chem. 59, 1270-1278, 2020</a:t>
            </a:r>
            <a:r>
              <a:rPr lang="en-ES" dirty="0">
                <a:effectLst/>
              </a:rPr>
              <a:t> </a:t>
            </a:r>
            <a:endParaRPr lang="en-ES" dirty="0"/>
          </a:p>
        </p:txBody>
      </p:sp>
    </p:spTree>
    <p:extLst>
      <p:ext uri="{BB962C8B-B14F-4D97-AF65-F5344CB8AC3E}">
        <p14:creationId xmlns:p14="http://schemas.microsoft.com/office/powerpoint/2010/main" val="3944376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14</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2569759" y="149695"/>
            <a:ext cx="9250896" cy="519312"/>
          </a:xfrm>
        </p:spPr>
        <p:txBody>
          <a:bodyPr/>
          <a:lstStyle/>
          <a:p>
            <a:r>
              <a:rPr lang="en-US" sz="2800" dirty="0"/>
              <a:t>High-resolution diffraction, imaging, low resolution and data analytics are key to future structural Molecular Biology..</a:t>
            </a:r>
          </a:p>
        </p:txBody>
      </p:sp>
      <p:sp>
        <p:nvSpPr>
          <p:cNvPr id="38" name="Rectangle 37">
            <a:extLst>
              <a:ext uri="{FF2B5EF4-FFF2-40B4-BE49-F238E27FC236}">
                <a16:creationId xmlns:a16="http://schemas.microsoft.com/office/drawing/2014/main" id="{4DF30879-ADCF-4D4E-B460-89FC33F3FFFB}"/>
              </a:ext>
            </a:extLst>
          </p:cNvPr>
          <p:cNvSpPr/>
          <p:nvPr/>
        </p:nvSpPr>
        <p:spPr>
          <a:xfrm>
            <a:off x="6532741" y="969453"/>
            <a:ext cx="5579746" cy="6012672"/>
          </a:xfrm>
          <a:prstGeom prst="rect">
            <a:avLst/>
          </a:prstGeom>
        </p:spPr>
        <p:txBody>
          <a:bodyPr wrap="square">
            <a:spAutoFit/>
          </a:bodyPr>
          <a:lstStyle/>
          <a:p>
            <a:pPr algn="just">
              <a:spcAft>
                <a:spcPts val="400"/>
              </a:spcAft>
            </a:pPr>
            <a:r>
              <a:rPr lang="en-US" sz="1867" dirty="0"/>
              <a:t>The combination of high resolution diffraction and imaging tools (MX as well as cry-EM) with overall shape probes (bio-SAXS) and time resolved scattering is seen to be key for deriving high resolution structural modal and the understanding of their functionality in the biological environment.</a:t>
            </a:r>
          </a:p>
          <a:p>
            <a:pPr algn="just">
              <a:spcAft>
                <a:spcPts val="400"/>
              </a:spcAft>
            </a:pPr>
            <a:r>
              <a:rPr lang="en-US" dirty="0"/>
              <a:t>Specific example shows the different states of bacteriorhodopsin (</a:t>
            </a:r>
            <a:r>
              <a:rPr lang="en-US" dirty="0" err="1"/>
              <a:t>bR</a:t>
            </a:r>
            <a:r>
              <a:rPr lang="en-US" dirty="0"/>
              <a:t>) captured using both time-resolved synchrotron serial crystallography (TR-SSX; </a:t>
            </a:r>
            <a:r>
              <a:rPr lang="en-US" u="sng" dirty="0">
                <a:hlinkClick r:id="rId3"/>
              </a:rPr>
              <a:t>Weinert, 2019</a:t>
            </a:r>
            <a:r>
              <a:rPr lang="en-US" dirty="0"/>
              <a:t>) and time-resolved serial femtosecond crystallography </a:t>
            </a:r>
            <a:r>
              <a:rPr lang="en-US" u="sng" dirty="0"/>
              <a:t>using XFEL source (TR-SFX; </a:t>
            </a:r>
            <a:r>
              <a:rPr lang="en-US" u="sng" dirty="0">
                <a:hlinkClick r:id="rId4"/>
              </a:rPr>
              <a:t>Nogly et al., Science 361, eaat0094, 2018</a:t>
            </a:r>
            <a:r>
              <a:rPr lang="en-US" dirty="0"/>
              <a:t>, </a:t>
            </a:r>
            <a:r>
              <a:rPr lang="en-US" u="sng" dirty="0">
                <a:hlinkClick r:id="rId5"/>
              </a:rPr>
              <a:t>Nango et al. Science 354, 1552–1557, 2016</a:t>
            </a:r>
            <a:r>
              <a:rPr lang="en-US" dirty="0"/>
              <a:t>). Time scale goes from fs–</a:t>
            </a:r>
            <a:r>
              <a:rPr lang="en-US" dirty="0" err="1"/>
              <a:t>ms</a:t>
            </a:r>
            <a:r>
              <a:rPr lang="en-US" dirty="0"/>
              <a:t>, with (SFX) measurements in red and (SSX) in blue. </a:t>
            </a:r>
            <a:endParaRPr lang="en-US" sz="1867" dirty="0"/>
          </a:p>
          <a:p>
            <a:pPr>
              <a:spcAft>
                <a:spcPts val="400"/>
              </a:spcAft>
            </a:pPr>
            <a:r>
              <a:rPr lang="en-US" sz="1867" dirty="0"/>
              <a:t>ALBA II has the potential to provide:</a:t>
            </a:r>
          </a:p>
          <a:p>
            <a:pPr marL="342900" indent="-342900">
              <a:spcAft>
                <a:spcPts val="400"/>
              </a:spcAft>
              <a:buFont typeface="Arial" panose="020B0604020202020204" pitchFamily="34" charset="0"/>
              <a:buChar char="•"/>
            </a:pPr>
            <a:r>
              <a:rPr lang="en-US" sz="1867" dirty="0"/>
              <a:t>Improved emittance: promoting micro-MX and the correlated techniques including time resolved MX.</a:t>
            </a:r>
          </a:p>
          <a:p>
            <a:pPr marL="342900" indent="-342900">
              <a:spcAft>
                <a:spcPts val="400"/>
              </a:spcAft>
              <a:buFont typeface="Arial" panose="020B0604020202020204" pitchFamily="34" charset="0"/>
              <a:buChar char="•"/>
            </a:pPr>
            <a:r>
              <a:rPr lang="en-US" sz="1867" dirty="0"/>
              <a:t>Data analytics: benefitting from Alpha-Fold allows the multi-model and big data approach.</a:t>
            </a:r>
          </a:p>
          <a:p>
            <a:pPr marL="342900" indent="-342900">
              <a:spcAft>
                <a:spcPts val="400"/>
              </a:spcAft>
              <a:buFont typeface="Arial" panose="020B0604020202020204" pitchFamily="34" charset="0"/>
              <a:buChar char="•"/>
            </a:pPr>
            <a:r>
              <a:rPr lang="en-US" sz="1867" dirty="0"/>
              <a:t>Improved microscopy: Cryo-EM</a:t>
            </a:r>
          </a:p>
        </p:txBody>
      </p:sp>
      <p:pic>
        <p:nvPicPr>
          <p:cNvPr id="3" name="Picture 2">
            <a:extLst>
              <a:ext uri="{FF2B5EF4-FFF2-40B4-BE49-F238E27FC236}">
                <a16:creationId xmlns:a16="http://schemas.microsoft.com/office/drawing/2014/main" id="{938F8345-79A2-C6AE-8291-2893932859D6}"/>
              </a:ext>
            </a:extLst>
          </p:cNvPr>
          <p:cNvPicPr>
            <a:picLocks noChangeAspect="1"/>
          </p:cNvPicPr>
          <p:nvPr/>
        </p:nvPicPr>
        <p:blipFill>
          <a:blip r:embed="rId6"/>
          <a:stretch>
            <a:fillRect/>
          </a:stretch>
        </p:blipFill>
        <p:spPr>
          <a:xfrm>
            <a:off x="526657" y="1170388"/>
            <a:ext cx="5727700" cy="5439410"/>
          </a:xfrm>
          <a:prstGeom prst="rect">
            <a:avLst/>
          </a:prstGeom>
        </p:spPr>
      </p:pic>
    </p:spTree>
    <p:extLst>
      <p:ext uri="{BB962C8B-B14F-4D97-AF65-F5344CB8AC3E}">
        <p14:creationId xmlns:p14="http://schemas.microsoft.com/office/powerpoint/2010/main" val="3296175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9255" y="-36148"/>
            <a:ext cx="9427028" cy="889451"/>
          </a:xfrm>
        </p:spPr>
        <p:txBody>
          <a:bodyPr/>
          <a:lstStyle/>
          <a:p>
            <a:r>
              <a:rPr lang="en-US" dirty="0"/>
              <a:t>Focus Area: Energy</a:t>
            </a:r>
            <a:br>
              <a:rPr lang="en-US" dirty="0"/>
            </a:br>
            <a:r>
              <a:rPr lang="en-US" dirty="0"/>
              <a:t>More by Francois</a:t>
            </a:r>
          </a:p>
        </p:txBody>
      </p:sp>
      <p:sp>
        <p:nvSpPr>
          <p:cNvPr id="6" name="Marcador de número de diapositiva 5"/>
          <p:cNvSpPr>
            <a:spLocks noGrp="1"/>
          </p:cNvSpPr>
          <p:nvPr>
            <p:ph type="sldNum" sz="quarter" idx="12"/>
          </p:nvPr>
        </p:nvSpPr>
        <p:spPr>
          <a:xfrm>
            <a:off x="10950641" y="6492875"/>
            <a:ext cx="1239329" cy="365125"/>
          </a:xfrm>
        </p:spPr>
        <p:txBody>
          <a:bodyPr/>
          <a:lstStyle/>
          <a:p>
            <a:fld id="{59A3C1E9-1E17-4B2D-975E-2F80F7CB45F8}" type="slidenum">
              <a:rPr lang="es-ES" smtClean="0"/>
              <a:t>15</a:t>
            </a:fld>
            <a:endParaRPr lang="es-ES"/>
          </a:p>
        </p:txBody>
      </p:sp>
      <p:sp>
        <p:nvSpPr>
          <p:cNvPr id="3" name="Rectangle 2"/>
          <p:cNvSpPr/>
          <p:nvPr/>
        </p:nvSpPr>
        <p:spPr>
          <a:xfrm>
            <a:off x="148693" y="3491695"/>
            <a:ext cx="3917179" cy="1159485"/>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Energy storage.</a:t>
            </a:r>
          </a:p>
          <a:p>
            <a:pPr marL="380990" indent="-380990">
              <a:spcAft>
                <a:spcPts val="800"/>
              </a:spcAft>
              <a:buFont typeface="Arial" panose="020B0604020202020204" pitchFamily="34" charset="0"/>
              <a:buChar char="•"/>
            </a:pPr>
            <a:r>
              <a:rPr lang="en-US" sz="1867"/>
              <a:t>Hydrogen circular economy.</a:t>
            </a:r>
          </a:p>
          <a:p>
            <a:pPr marL="380990" indent="-380990">
              <a:spcAft>
                <a:spcPts val="800"/>
              </a:spcAft>
              <a:buFont typeface="Arial" panose="020B0604020202020204" pitchFamily="34" charset="0"/>
              <a:buChar char="•"/>
            </a:pPr>
            <a:r>
              <a:rPr lang="en-US" sz="1867"/>
              <a:t>Carbon sequestration. </a:t>
            </a:r>
          </a:p>
        </p:txBody>
      </p:sp>
      <p:sp>
        <p:nvSpPr>
          <p:cNvPr id="7" name="Rectangle 6"/>
          <p:cNvSpPr/>
          <p:nvPr/>
        </p:nvSpPr>
        <p:spPr>
          <a:xfrm>
            <a:off x="1" y="1105972"/>
            <a:ext cx="12189969" cy="1815690"/>
          </a:xfrm>
          <a:prstGeom prst="rect">
            <a:avLst/>
          </a:prstGeom>
          <a:solidFill>
            <a:schemeClr val="accent2"/>
          </a:solidFill>
        </p:spPr>
        <p:txBody>
          <a:bodyPr wrap="square">
            <a:spAutoFit/>
          </a:bodyPr>
          <a:lstStyle/>
          <a:p>
            <a:r>
              <a:rPr lang="en-US" sz="2133"/>
              <a:t>	</a:t>
            </a:r>
            <a:br>
              <a:rPr lang="en-US" sz="2133"/>
            </a:br>
            <a:r>
              <a:rPr lang="en-US" sz="2400"/>
              <a:t>Tuning Electronic and Chemical Properties by Controlling Atomic Structure of Functional Materials.</a:t>
            </a:r>
            <a:endParaRPr lang="en-US" sz="2133"/>
          </a:p>
          <a:p>
            <a:pPr algn="r"/>
            <a:r>
              <a:rPr lang="en-US" sz="2133"/>
              <a:t>using a suite of techniques and services enabling the catalytic role of ALBA	 </a:t>
            </a:r>
          </a:p>
          <a:p>
            <a:pPr lvl="3" algn="ctr">
              <a:tabLst>
                <a:tab pos="2971726" algn="l"/>
              </a:tabLst>
            </a:pPr>
            <a:endParaRPr lang="en-US" sz="2133"/>
          </a:p>
        </p:txBody>
      </p:sp>
      <p:sp>
        <p:nvSpPr>
          <p:cNvPr id="9" name="Rectangle 8"/>
          <p:cNvSpPr/>
          <p:nvPr/>
        </p:nvSpPr>
        <p:spPr>
          <a:xfrm>
            <a:off x="3968615" y="3579038"/>
            <a:ext cx="3973628" cy="3273332"/>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High throughput ensemble averaging probes including IR, XAFS, and diffraction.</a:t>
            </a:r>
          </a:p>
          <a:p>
            <a:pPr marL="380990" indent="-380990">
              <a:spcAft>
                <a:spcPts val="800"/>
              </a:spcAft>
              <a:buFont typeface="Arial" panose="020B0604020202020204" pitchFamily="34" charset="0"/>
              <a:buChar char="•"/>
            </a:pPr>
            <a:r>
              <a:rPr lang="en-US" sz="1867"/>
              <a:t>X-ray microscopy in scanning and full field mode with absorption and phase contrast.</a:t>
            </a:r>
          </a:p>
          <a:p>
            <a:pPr marL="380990" indent="-380990">
              <a:spcAft>
                <a:spcPts val="800"/>
              </a:spcAft>
              <a:buFont typeface="Arial" panose="020B0604020202020204" pitchFamily="34" charset="0"/>
              <a:buChar char="•"/>
            </a:pPr>
            <a:r>
              <a:rPr lang="en-US" sz="1867"/>
              <a:t>TEM.</a:t>
            </a:r>
          </a:p>
          <a:p>
            <a:pPr marL="380990" indent="-380990">
              <a:spcAft>
                <a:spcPts val="800"/>
              </a:spcAft>
              <a:buFont typeface="Arial" panose="020B0604020202020204" pitchFamily="34" charset="0"/>
              <a:buChar char="•"/>
            </a:pPr>
            <a:r>
              <a:rPr lang="en-US" sz="1867"/>
              <a:t>Multi-modal approach combination of ex-situ, in-situ, and operando experiments.</a:t>
            </a:r>
          </a:p>
        </p:txBody>
      </p:sp>
      <p:sp>
        <p:nvSpPr>
          <p:cNvPr id="10" name="Rectangle 9"/>
          <p:cNvSpPr/>
          <p:nvPr/>
        </p:nvSpPr>
        <p:spPr>
          <a:xfrm>
            <a:off x="7942243" y="3579038"/>
            <a:ext cx="4249757" cy="3273332"/>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Sample preparation tools allowing remote combinatorial approaches.</a:t>
            </a:r>
          </a:p>
          <a:p>
            <a:pPr marL="380990" indent="-380990">
              <a:spcAft>
                <a:spcPts val="800"/>
              </a:spcAft>
              <a:buFont typeface="Arial" panose="020B0604020202020204" pitchFamily="34" charset="0"/>
              <a:buChar char="•"/>
            </a:pPr>
            <a:r>
              <a:rPr lang="en-US" sz="1867"/>
              <a:t>multi-modal pipelines and access modes for providing solutions for main focus area applications.</a:t>
            </a:r>
          </a:p>
          <a:p>
            <a:pPr marL="380990" indent="-380990">
              <a:spcAft>
                <a:spcPts val="800"/>
              </a:spcAft>
              <a:buFont typeface="Arial" panose="020B0604020202020204" pitchFamily="34" charset="0"/>
              <a:buChar char="•"/>
            </a:pPr>
            <a:r>
              <a:rPr lang="en-US" sz="1867"/>
              <a:t>Big data gateway for data mining community.</a:t>
            </a:r>
          </a:p>
          <a:p>
            <a:pPr marL="380990" indent="-380990">
              <a:spcAft>
                <a:spcPts val="800"/>
              </a:spcAft>
              <a:buFont typeface="Arial" panose="020B0604020202020204" pitchFamily="34" charset="0"/>
              <a:buChar char="•"/>
            </a:pPr>
            <a:r>
              <a:rPr lang="en-US" sz="1867"/>
              <a:t>data analytics tools to identify structure-function correlations in multi-modal experiments. </a:t>
            </a:r>
          </a:p>
        </p:txBody>
      </p:sp>
      <p:sp>
        <p:nvSpPr>
          <p:cNvPr id="11" name="TextBox 10"/>
          <p:cNvSpPr txBox="1"/>
          <p:nvPr/>
        </p:nvSpPr>
        <p:spPr>
          <a:xfrm>
            <a:off x="0" y="3078711"/>
            <a:ext cx="3917179" cy="684024"/>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Focused on scientific fields:</a:t>
            </a:r>
          </a:p>
        </p:txBody>
      </p:sp>
      <p:sp>
        <p:nvSpPr>
          <p:cNvPr id="12" name="TextBox 11"/>
          <p:cNvSpPr txBox="1"/>
          <p:nvPr/>
        </p:nvSpPr>
        <p:spPr>
          <a:xfrm>
            <a:off x="3937800" y="3073700"/>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Techniques</a:t>
            </a:r>
          </a:p>
        </p:txBody>
      </p:sp>
      <p:sp>
        <p:nvSpPr>
          <p:cNvPr id="13" name="TextBox 12"/>
          <p:cNvSpPr txBox="1"/>
          <p:nvPr/>
        </p:nvSpPr>
        <p:spPr>
          <a:xfrm>
            <a:off x="7946719" y="3073700"/>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Services</a:t>
            </a:r>
          </a:p>
        </p:txBody>
      </p:sp>
    </p:spTree>
    <p:extLst>
      <p:ext uri="{BB962C8B-B14F-4D97-AF65-F5344CB8AC3E}">
        <p14:creationId xmlns:p14="http://schemas.microsoft.com/office/powerpoint/2010/main" val="3392096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16</a:t>
            </a:fld>
            <a:endParaRPr lang="es-ES"/>
          </a:p>
        </p:txBody>
      </p:sp>
      <p:sp>
        <p:nvSpPr>
          <p:cNvPr id="3" name="Rectangle 2"/>
          <p:cNvSpPr/>
          <p:nvPr/>
        </p:nvSpPr>
        <p:spPr>
          <a:xfrm>
            <a:off x="7308196" y="1224964"/>
            <a:ext cx="2795579" cy="5072161"/>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a:off x="2988841" y="1185569"/>
            <a:ext cx="4262859" cy="5072161"/>
          </a:xfrm>
          <a:prstGeom prst="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3351297" y="1812567"/>
            <a:ext cx="1292696" cy="2761252"/>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3650773" y="1761170"/>
            <a:ext cx="1178584" cy="292493"/>
          </a:xfrm>
          <a:prstGeom prst="rect">
            <a:avLst/>
          </a:prstGeom>
          <a:ln>
            <a:noFill/>
          </a:ln>
        </p:spPr>
        <p:txBody>
          <a:bodyPr vert="horz" wrap="none" lIns="121920" tIns="60960" rIns="121920" bIns="60960" rtlCol="0" anchor="t">
            <a:noAutofit/>
          </a:bodyPr>
          <a:lstStyle/>
          <a:p>
            <a:pPr algn="ctr"/>
            <a:r>
              <a:rPr lang="es-ES" sz="1400" b="1">
                <a:solidFill>
                  <a:srgbClr val="92D050"/>
                </a:solidFill>
                <a:latin typeface="Arial Narrow" panose="020B0606020202030204" pitchFamily="34" charset="0"/>
                <a:cs typeface="Arial" panose="020B0604020202020204" pitchFamily="34" charset="0"/>
              </a:rPr>
              <a:t>MIRAS</a:t>
            </a:r>
          </a:p>
          <a:p>
            <a:pPr algn="ctr"/>
            <a:endParaRPr lang="es-ES" sz="1400" b="1">
              <a:solidFill>
                <a:srgbClr val="92D050"/>
              </a:solidFill>
              <a:latin typeface="Arial Narrow" panose="020B0606020202030204" pitchFamily="34" charset="0"/>
              <a:cs typeface="Arial" panose="020B0604020202020204" pitchFamily="34" charset="0"/>
            </a:endParaRPr>
          </a:p>
        </p:txBody>
      </p:sp>
      <p:sp>
        <p:nvSpPr>
          <p:cNvPr id="17" name="TextBox 16"/>
          <p:cNvSpPr txBox="1"/>
          <p:nvPr/>
        </p:nvSpPr>
        <p:spPr>
          <a:xfrm>
            <a:off x="8669202" y="1761170"/>
            <a:ext cx="1335639" cy="301633"/>
          </a:xfrm>
          <a:prstGeom prst="rect">
            <a:avLst/>
          </a:prstGeom>
        </p:spPr>
        <p:txBody>
          <a:bodyPr vert="horz" wrap="none" lIns="121920" tIns="60960" rIns="121920" bIns="60960" rtlCol="0" anchor="t">
            <a:noAutofit/>
          </a:bodyPr>
          <a:lstStyle/>
          <a:p>
            <a:pPr algn="ctr"/>
            <a:r>
              <a:rPr lang="es-ES" sz="1400" b="1">
                <a:solidFill>
                  <a:srgbClr val="FF0000"/>
                </a:solidFill>
                <a:latin typeface="Arial Narrow" panose="020B0606020202030204" pitchFamily="34" charset="0"/>
                <a:cs typeface="Arial" panose="020B0604020202020204" pitchFamily="34" charset="0"/>
              </a:rPr>
              <a:t>MSPD , NOTOS-PD</a:t>
            </a:r>
          </a:p>
        </p:txBody>
      </p:sp>
      <p:sp>
        <p:nvSpPr>
          <p:cNvPr id="4" name="Rectangle 3"/>
          <p:cNvSpPr/>
          <p:nvPr/>
        </p:nvSpPr>
        <p:spPr>
          <a:xfrm>
            <a:off x="5870371" y="2921351"/>
            <a:ext cx="1364651" cy="30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a:solidFill>
                  <a:srgbClr val="7030A0"/>
                </a:solidFill>
                <a:latin typeface="Arial Narrow" panose="020B0606020202030204" pitchFamily="34" charset="0"/>
              </a:rPr>
              <a:t>Computing</a:t>
            </a:r>
          </a:p>
        </p:txBody>
      </p:sp>
      <p:sp>
        <p:nvSpPr>
          <p:cNvPr id="8" name="Rectangle 7"/>
          <p:cNvSpPr/>
          <p:nvPr/>
        </p:nvSpPr>
        <p:spPr>
          <a:xfrm>
            <a:off x="351837" y="1185569"/>
            <a:ext cx="2518363" cy="5072161"/>
          </a:xfrm>
          <a:prstGeom prst="rect">
            <a:avLst/>
          </a:prstGeom>
          <a:no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0DDECF1B-A66E-47B5-B6BF-D783A7EEBDF5}"/>
              </a:ext>
            </a:extLst>
          </p:cNvPr>
          <p:cNvSpPr txBox="1"/>
          <p:nvPr/>
        </p:nvSpPr>
        <p:spPr>
          <a:xfrm>
            <a:off x="948267" y="1185568"/>
            <a:ext cx="1586747" cy="309251"/>
          </a:xfrm>
          <a:prstGeom prst="rect">
            <a:avLst/>
          </a:prstGeom>
          <a:ln>
            <a:noFill/>
          </a:ln>
        </p:spPr>
        <p:txBody>
          <a:bodyPr vert="horz" wrap="none" lIns="121920" tIns="60960" rIns="121920" bIns="60960" rtlCol="0" anchor="t">
            <a:noAutofit/>
          </a:bodyPr>
          <a:lstStyle/>
          <a:p>
            <a:pPr algn="ctr"/>
            <a:r>
              <a:rPr lang="es-ES" sz="1600" b="1" err="1">
                <a:solidFill>
                  <a:schemeClr val="accent4">
                    <a:lumMod val="75000"/>
                  </a:schemeClr>
                </a:solidFill>
                <a:latin typeface="Arial Narrow" panose="020B0606020202030204" pitchFamily="34" charset="0"/>
                <a:cs typeface="Arial" panose="020B0604020202020204" pitchFamily="34" charset="0"/>
              </a:rPr>
              <a:t>Imaging</a:t>
            </a:r>
            <a:r>
              <a:rPr lang="es-ES" sz="1600" b="1">
                <a:solidFill>
                  <a:schemeClr val="accent4">
                    <a:lumMod val="75000"/>
                  </a:schemeClr>
                </a:solidFill>
                <a:latin typeface="Arial Narrow" panose="020B0606020202030204" pitchFamily="34" charset="0"/>
                <a:cs typeface="Arial" panose="020B0604020202020204" pitchFamily="34" charset="0"/>
              </a:rPr>
              <a:t>, </a:t>
            </a:r>
            <a:r>
              <a:rPr lang="es-ES" sz="1600" b="1" err="1">
                <a:solidFill>
                  <a:schemeClr val="accent4">
                    <a:lumMod val="75000"/>
                  </a:schemeClr>
                </a:solidFill>
                <a:latin typeface="Arial Narrow" panose="020B0606020202030204" pitchFamily="34" charset="0"/>
                <a:cs typeface="Arial" panose="020B0604020202020204" pitchFamily="34" charset="0"/>
              </a:rPr>
              <a:t>Tomography</a:t>
            </a:r>
            <a:endParaRPr lang="es-ES" sz="1600" b="1">
              <a:solidFill>
                <a:schemeClr val="accent4">
                  <a:lumMod val="75000"/>
                </a:schemeClr>
              </a:solidFill>
              <a:latin typeface="Arial Narrow" panose="020B0606020202030204" pitchFamily="34" charset="0"/>
              <a:cs typeface="Arial" panose="020B0604020202020204" pitchFamily="34" charset="0"/>
            </a:endParaRPr>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3351297" y="129987"/>
            <a:ext cx="9250896" cy="519312"/>
          </a:xfrm>
        </p:spPr>
        <p:txBody>
          <a:bodyPr>
            <a:normAutofit fontScale="90000"/>
          </a:bodyPr>
          <a:lstStyle/>
          <a:p>
            <a:r>
              <a:rPr lang="en-US" dirty="0"/>
              <a:t>Energy Strategy at a Glance</a:t>
            </a:r>
            <a:br>
              <a:rPr lang="en-US" dirty="0"/>
            </a:br>
            <a:endParaRPr lang="en-US" dirty="0"/>
          </a:p>
        </p:txBody>
      </p:sp>
      <p:sp>
        <p:nvSpPr>
          <p:cNvPr id="37" name="TextBox 36">
            <a:extLst>
              <a:ext uri="{FF2B5EF4-FFF2-40B4-BE49-F238E27FC236}">
                <a16:creationId xmlns:a16="http://schemas.microsoft.com/office/drawing/2014/main" id="{4E6B0C70-08D0-4568-83A2-3168A1A9E0EC}"/>
              </a:ext>
            </a:extLst>
          </p:cNvPr>
          <p:cNvSpPr txBox="1"/>
          <p:nvPr/>
        </p:nvSpPr>
        <p:spPr>
          <a:xfrm>
            <a:off x="444501" y="4642934"/>
            <a:ext cx="1178584" cy="292493"/>
          </a:xfrm>
          <a:prstGeom prst="rect">
            <a:avLst/>
          </a:prstGeom>
        </p:spPr>
        <p:txBody>
          <a:bodyPr vert="horz" wrap="none" lIns="121920" tIns="60960" rIns="121920" bIns="60960" rtlCol="0" anchor="t">
            <a:noAutofit/>
          </a:bodyPr>
          <a:lstStyle/>
          <a:p>
            <a:pPr algn="ctr"/>
            <a:r>
              <a:rPr lang="es-ES" sz="1400" b="1">
                <a:solidFill>
                  <a:schemeClr val="accent4">
                    <a:lumMod val="75000"/>
                  </a:schemeClr>
                </a:solidFill>
                <a:latin typeface="Arial Narrow" panose="020B0606020202030204" pitchFamily="34" charset="0"/>
                <a:cs typeface="Arial" panose="020B0604020202020204" pitchFamily="34" charset="0"/>
              </a:rPr>
              <a:t>MISTRAL</a:t>
            </a:r>
          </a:p>
        </p:txBody>
      </p:sp>
      <p:sp>
        <p:nvSpPr>
          <p:cNvPr id="28" name="TextBox 27"/>
          <p:cNvSpPr txBox="1"/>
          <p:nvPr/>
        </p:nvSpPr>
        <p:spPr>
          <a:xfrm>
            <a:off x="7761999" y="1185568"/>
            <a:ext cx="2326383" cy="543683"/>
          </a:xfrm>
          <a:prstGeom prst="rect">
            <a:avLst/>
          </a:prstGeom>
        </p:spPr>
        <p:txBody>
          <a:bodyPr vert="horz" wrap="none" lIns="121920" tIns="60960" rIns="121920" bIns="60960" rtlCol="0" anchor="t">
            <a:noAutofit/>
          </a:bodyPr>
          <a:lstStyle/>
          <a:p>
            <a:pPr algn="r"/>
            <a:r>
              <a:rPr lang="es-ES" sz="1600" b="1" err="1">
                <a:solidFill>
                  <a:srgbClr val="FF0000"/>
                </a:solidFill>
                <a:latin typeface="Arial Narrow" panose="020B0606020202030204" pitchFamily="34" charset="0"/>
                <a:cs typeface="Arial" panose="020B0604020202020204" pitchFamily="34" charset="0"/>
              </a:rPr>
              <a:t>Diffraction</a:t>
            </a:r>
            <a:r>
              <a:rPr lang="es-ES" sz="1600" b="1">
                <a:solidFill>
                  <a:srgbClr val="FF0000"/>
                </a:solidFill>
                <a:latin typeface="Arial Narrow" panose="020B0606020202030204" pitchFamily="34" charset="0"/>
                <a:cs typeface="Arial" panose="020B0604020202020204" pitchFamily="34" charset="0"/>
              </a:rPr>
              <a:t> </a:t>
            </a:r>
            <a:br>
              <a:rPr lang="es-ES" sz="1600" b="1">
                <a:solidFill>
                  <a:srgbClr val="FF0000"/>
                </a:solidFill>
                <a:latin typeface="Arial Narrow" panose="020B0606020202030204" pitchFamily="34" charset="0"/>
                <a:cs typeface="Arial" panose="020B0604020202020204" pitchFamily="34" charset="0"/>
              </a:rPr>
            </a:br>
            <a:r>
              <a:rPr lang="es-ES" sz="1600" b="1">
                <a:solidFill>
                  <a:srgbClr val="FF0000"/>
                </a:solidFill>
                <a:latin typeface="Arial Narrow" panose="020B0606020202030204" pitchFamily="34" charset="0"/>
                <a:cs typeface="Arial" panose="020B0604020202020204" pitchFamily="34" charset="0"/>
              </a:rPr>
              <a:t>(</a:t>
            </a:r>
            <a:r>
              <a:rPr lang="es-ES" sz="1600" b="1" err="1">
                <a:solidFill>
                  <a:srgbClr val="FF0000"/>
                </a:solidFill>
                <a:latin typeface="Arial Narrow" panose="020B0606020202030204" pitchFamily="34" charset="0"/>
                <a:cs typeface="Arial" panose="020B0604020202020204" pitchFamily="34" charset="0"/>
              </a:rPr>
              <a:t>crystal</a:t>
            </a:r>
            <a:r>
              <a:rPr lang="es-ES" sz="1600" b="1">
                <a:solidFill>
                  <a:srgbClr val="FF0000"/>
                </a:solidFill>
                <a:latin typeface="Arial Narrow" panose="020B0606020202030204" pitchFamily="34" charset="0"/>
                <a:cs typeface="Arial" panose="020B0604020202020204" pitchFamily="34" charset="0"/>
              </a:rPr>
              <a:t> </a:t>
            </a:r>
            <a:r>
              <a:rPr lang="es-ES" sz="1600" b="1" err="1">
                <a:solidFill>
                  <a:srgbClr val="FF0000"/>
                </a:solidFill>
                <a:latin typeface="Arial Narrow" panose="020B0606020202030204" pitchFamily="34" charset="0"/>
                <a:cs typeface="Arial" panose="020B0604020202020204" pitchFamily="34" charset="0"/>
              </a:rPr>
              <a:t>structure</a:t>
            </a:r>
            <a:r>
              <a:rPr lang="es-ES" sz="1600" b="1">
                <a:solidFill>
                  <a:srgbClr val="FF0000"/>
                </a:solidFill>
                <a:latin typeface="Arial Narrow" panose="020B0606020202030204" pitchFamily="34" charset="0"/>
                <a:cs typeface="Arial" panose="020B0604020202020204" pitchFamily="34"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2835" y="4795711"/>
            <a:ext cx="777156" cy="729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9444" y="4683739"/>
            <a:ext cx="929749" cy="79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5287" y="2107862"/>
            <a:ext cx="690775" cy="862157"/>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3" name="Rectangle 32">
            <a:extLst>
              <a:ext uri="{FF2B5EF4-FFF2-40B4-BE49-F238E27FC236}">
                <a16:creationId xmlns:a16="http://schemas.microsoft.com/office/drawing/2014/main" id="{76B0E73A-C259-4252-8389-DCC5A10EA135}"/>
              </a:ext>
            </a:extLst>
          </p:cNvPr>
          <p:cNvSpPr/>
          <p:nvPr/>
        </p:nvSpPr>
        <p:spPr>
          <a:xfrm>
            <a:off x="147207" y="920621"/>
            <a:ext cx="11752692" cy="5426511"/>
          </a:xfrm>
          <a:prstGeom prst="rect">
            <a:avLst/>
          </a:prstGeom>
          <a:no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5743" y="2146870"/>
            <a:ext cx="1371600" cy="784141"/>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9" name="TextBox 38"/>
          <p:cNvSpPr txBox="1"/>
          <p:nvPr/>
        </p:nvSpPr>
        <p:spPr>
          <a:xfrm>
            <a:off x="10356677" y="1068352"/>
            <a:ext cx="1480879" cy="543683"/>
          </a:xfrm>
          <a:prstGeom prst="rect">
            <a:avLst/>
          </a:prstGeom>
        </p:spPr>
        <p:txBody>
          <a:bodyPr vert="horz" wrap="none" lIns="121920" tIns="60960" rIns="121920" bIns="60960" rtlCol="0" anchor="t">
            <a:noAutofit/>
          </a:bodyPr>
          <a:lstStyle/>
          <a:p>
            <a:pPr algn="ctr"/>
            <a:r>
              <a:rPr lang="es-ES" sz="1600" b="1" err="1">
                <a:solidFill>
                  <a:srgbClr val="0070C0"/>
                </a:solidFill>
                <a:latin typeface="Arial Narrow" panose="020B0606020202030204" pitchFamily="34" charset="0"/>
                <a:cs typeface="Arial" panose="020B0604020202020204" pitchFamily="34" charset="0"/>
              </a:rPr>
              <a:t>Laboratory</a:t>
            </a:r>
            <a:endParaRPr lang="es-ES" sz="1600" b="1">
              <a:solidFill>
                <a:srgbClr val="0070C0"/>
              </a:solidFill>
              <a:latin typeface="Arial Narrow" panose="020B0606020202030204" pitchFamily="34" charset="0"/>
              <a:cs typeface="Arial" panose="020B0604020202020204" pitchFamily="34" charset="0"/>
            </a:endParaRPr>
          </a:p>
          <a:p>
            <a:pPr algn="ctr"/>
            <a:r>
              <a:rPr lang="es-ES" sz="1600" b="1">
                <a:solidFill>
                  <a:srgbClr val="0070C0"/>
                </a:solidFill>
                <a:latin typeface="Arial Narrow" panose="020B0606020202030204" pitchFamily="34" charset="0"/>
                <a:cs typeface="Arial" panose="020B0604020202020204" pitchFamily="34" charset="0"/>
              </a:rPr>
              <a:t>(performance,</a:t>
            </a:r>
            <a:br>
              <a:rPr lang="es-ES" sz="1600" b="1">
                <a:solidFill>
                  <a:srgbClr val="0070C0"/>
                </a:solidFill>
                <a:latin typeface="Arial Narrow" panose="020B0606020202030204" pitchFamily="34" charset="0"/>
                <a:cs typeface="Arial" panose="020B0604020202020204" pitchFamily="34" charset="0"/>
              </a:rPr>
            </a:br>
            <a:r>
              <a:rPr lang="es-ES" sz="1600" b="1" err="1">
                <a:solidFill>
                  <a:srgbClr val="0070C0"/>
                </a:solidFill>
                <a:latin typeface="Arial Narrow" panose="020B0606020202030204" pitchFamily="34" charset="0"/>
                <a:cs typeface="Arial" panose="020B0604020202020204" pitchFamily="34" charset="0"/>
              </a:rPr>
              <a:t>discovery</a:t>
            </a:r>
            <a:r>
              <a:rPr lang="es-ES" sz="1600" b="1">
                <a:solidFill>
                  <a:srgbClr val="0070C0"/>
                </a:solidFill>
                <a:latin typeface="Arial Narrow" panose="020B0606020202030204" pitchFamily="34" charset="0"/>
                <a:cs typeface="Arial" panose="020B0604020202020204" pitchFamily="34" charset="0"/>
              </a:rPr>
              <a:t>)</a:t>
            </a:r>
          </a:p>
        </p:txBody>
      </p:sp>
      <p:sp>
        <p:nvSpPr>
          <p:cNvPr id="40" name="TextBox 39"/>
          <p:cNvSpPr txBox="1"/>
          <p:nvPr/>
        </p:nvSpPr>
        <p:spPr>
          <a:xfrm>
            <a:off x="8900308" y="5621324"/>
            <a:ext cx="1178584" cy="301633"/>
          </a:xfrm>
          <a:prstGeom prst="rect">
            <a:avLst/>
          </a:prstGeom>
        </p:spPr>
        <p:txBody>
          <a:bodyPr vert="horz" wrap="none" lIns="121920" tIns="60960" rIns="121920" bIns="60960" rtlCol="0" anchor="t">
            <a:noAutofit/>
          </a:bodyPr>
          <a:lstStyle/>
          <a:p>
            <a:pPr algn="ctr"/>
            <a:r>
              <a:rPr lang="es-ES" sz="1400" b="1">
                <a:solidFill>
                  <a:srgbClr val="FF0000"/>
                </a:solidFill>
                <a:latin typeface="Arial Narrow" panose="020B0606020202030204" pitchFamily="34" charset="0"/>
                <a:cs typeface="Arial" panose="020B0604020202020204" pitchFamily="34" charset="0"/>
              </a:rPr>
              <a:t>NCD-SWEET</a:t>
            </a:r>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8529" y="2131466"/>
            <a:ext cx="1290560" cy="814951"/>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1562" y="3399859"/>
            <a:ext cx="1040887" cy="821903"/>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00393" y="3417449"/>
            <a:ext cx="1011497" cy="786720"/>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1" name="TextBox 40"/>
          <p:cNvSpPr txBox="1"/>
          <p:nvPr/>
        </p:nvSpPr>
        <p:spPr>
          <a:xfrm>
            <a:off x="5463412" y="1761169"/>
            <a:ext cx="1771749" cy="349712"/>
          </a:xfrm>
          <a:prstGeom prst="rect">
            <a:avLst/>
          </a:prstGeom>
        </p:spPr>
        <p:txBody>
          <a:bodyPr vert="horz" wrap="none" lIns="121920" tIns="60960" rIns="121920" bIns="60960" rtlCol="0" anchor="t">
            <a:noAutofit/>
          </a:bodyPr>
          <a:lstStyle/>
          <a:p>
            <a:pPr algn="r"/>
            <a:r>
              <a:rPr lang="es-ES" sz="1400" b="1">
                <a:solidFill>
                  <a:srgbClr val="00B050"/>
                </a:solidFill>
                <a:latin typeface="Arial Narrow" panose="020B0606020202030204" pitchFamily="34" charset="0"/>
                <a:cs typeface="Arial" panose="020B0604020202020204" pitchFamily="34" charset="0"/>
              </a:rPr>
              <a:t>CLAESS, NOTOS-XAS</a:t>
            </a:r>
          </a:p>
        </p:txBody>
      </p:sp>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17069" y="3474441"/>
            <a:ext cx="962291" cy="672736"/>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05330" y="3465333"/>
            <a:ext cx="974133" cy="690956"/>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1034" y="3409307"/>
            <a:ext cx="1155437" cy="803007"/>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49353" y="2140124"/>
            <a:ext cx="1990132" cy="797632"/>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6" name="Rectangle 45"/>
          <p:cNvSpPr/>
          <p:nvPr/>
        </p:nvSpPr>
        <p:spPr>
          <a:xfrm>
            <a:off x="8109287" y="4685791"/>
            <a:ext cx="1934279" cy="123716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8"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56826" y="2156626"/>
            <a:ext cx="1084709" cy="764631"/>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576062" y="3026876"/>
            <a:ext cx="1991036" cy="298893"/>
          </a:xfrm>
          <a:prstGeom prst="rect">
            <a:avLst/>
          </a:prstGeom>
          <a:solidFill>
            <a:schemeClr val="bg1"/>
          </a:solidFill>
          <a:ln w="19050">
            <a:solidFill>
              <a:schemeClr val="accent2">
                <a:lumMod val="60000"/>
                <a:lumOff val="40000"/>
              </a:schemeClr>
            </a:solidFill>
          </a:ln>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Dubouis</a:t>
            </a:r>
            <a:r>
              <a:rPr lang="fr-FR" sz="1067" i="1">
                <a:latin typeface="Arial Narrow" panose="020B0606020202030204" pitchFamily="34" charset="0"/>
                <a:cs typeface="Arial" panose="020B0604020202020204" pitchFamily="34" charset="0"/>
              </a:rPr>
              <a:t> et al Nat Mat , </a:t>
            </a:r>
            <a:r>
              <a:rPr lang="fr-FR" sz="1067" i="1" err="1">
                <a:latin typeface="Arial Narrow" panose="020B0606020202030204" pitchFamily="34" charset="0"/>
                <a:cs typeface="Arial" panose="020B0604020202020204" pitchFamily="34" charset="0"/>
              </a:rPr>
              <a:t>accepted</a:t>
            </a:r>
            <a:endParaRPr lang="fr-FR" sz="1067" i="1">
              <a:latin typeface="Arial Narrow" panose="020B0606020202030204" pitchFamily="34" charset="0"/>
              <a:cs typeface="Arial" panose="020B0604020202020204" pitchFamily="34" charset="0"/>
            </a:endParaRPr>
          </a:p>
        </p:txBody>
      </p:sp>
      <p:sp>
        <p:nvSpPr>
          <p:cNvPr id="49" name="TextBox 48"/>
          <p:cNvSpPr txBox="1"/>
          <p:nvPr/>
        </p:nvSpPr>
        <p:spPr>
          <a:xfrm>
            <a:off x="9076426" y="4273334"/>
            <a:ext cx="2516023" cy="282788"/>
          </a:xfrm>
          <a:prstGeom prst="rect">
            <a:avLst/>
          </a:prstGeom>
          <a:solidFill>
            <a:schemeClr val="bg1"/>
          </a:solidFill>
          <a:ln w="19050">
            <a:solidFill>
              <a:schemeClr val="accent1">
                <a:lumMod val="60000"/>
                <a:lumOff val="40000"/>
              </a:schemeClr>
            </a:solidFill>
          </a:ln>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Wua</a:t>
            </a:r>
            <a:r>
              <a:rPr lang="fr-FR" sz="1067" i="1">
                <a:latin typeface="Arial Narrow" panose="020B0606020202030204" pitchFamily="34" charset="0"/>
                <a:cs typeface="Arial" panose="020B0604020202020204" pitchFamily="34" charset="0"/>
              </a:rPr>
              <a:t> et al Nat Mat , Nano </a:t>
            </a:r>
            <a:r>
              <a:rPr lang="fr-FR" sz="1067" i="1" err="1">
                <a:latin typeface="Arial Narrow" panose="020B0606020202030204" pitchFamily="34" charset="0"/>
                <a:cs typeface="Arial" panose="020B0604020202020204" pitchFamily="34" charset="0"/>
              </a:rPr>
              <a:t>Energy</a:t>
            </a:r>
            <a:r>
              <a:rPr lang="fr-FR" sz="1067" i="1">
                <a:latin typeface="Arial Narrow" panose="020B0606020202030204" pitchFamily="34" charset="0"/>
                <a:cs typeface="Arial" panose="020B0604020202020204" pitchFamily="34" charset="0"/>
              </a:rPr>
              <a:t> 78 (2020)</a:t>
            </a:r>
          </a:p>
        </p:txBody>
      </p:sp>
      <p:sp>
        <p:nvSpPr>
          <p:cNvPr id="50" name="TextBox 49"/>
          <p:cNvSpPr txBox="1"/>
          <p:nvPr/>
        </p:nvSpPr>
        <p:spPr>
          <a:xfrm>
            <a:off x="8429547" y="5899720"/>
            <a:ext cx="2420941" cy="274675"/>
          </a:xfrm>
          <a:prstGeom prst="rect">
            <a:avLst/>
          </a:prstGeom>
          <a:solidFill>
            <a:schemeClr val="bg1"/>
          </a:solidFill>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Saurel</a:t>
            </a:r>
            <a:r>
              <a:rPr lang="fr-FR" sz="1067" i="1">
                <a:latin typeface="Arial Narrow" panose="020B0606020202030204" pitchFamily="34" charset="0"/>
                <a:cs typeface="Arial" panose="020B0604020202020204" pitchFamily="34" charset="0"/>
              </a:rPr>
              <a:t>  et al Nat Mat ,  </a:t>
            </a:r>
            <a:r>
              <a:rPr lang="fr-FR" sz="1067" i="1" err="1">
                <a:latin typeface="Arial Narrow" panose="020B0606020202030204" pitchFamily="34" charset="0"/>
                <a:cs typeface="Arial" panose="020B0604020202020204" pitchFamily="34" charset="0"/>
              </a:rPr>
              <a:t>Energy</a:t>
            </a:r>
            <a:r>
              <a:rPr lang="fr-FR" sz="1067" i="1">
                <a:latin typeface="Arial Narrow" panose="020B0606020202030204" pitchFamily="34" charset="0"/>
                <a:cs typeface="Arial" panose="020B0604020202020204" pitchFamily="34" charset="0"/>
              </a:rPr>
              <a:t> Storage </a:t>
            </a:r>
            <a:r>
              <a:rPr lang="fr-FR" sz="1067" i="1" err="1">
                <a:latin typeface="Arial Narrow" panose="020B0606020202030204" pitchFamily="34" charset="0"/>
                <a:cs typeface="Arial" panose="020B0604020202020204" pitchFamily="34" charset="0"/>
              </a:rPr>
              <a:t>Materials</a:t>
            </a:r>
            <a:r>
              <a:rPr lang="fr-FR" sz="1067" i="1">
                <a:latin typeface="Arial Narrow" panose="020B0606020202030204" pitchFamily="34" charset="0"/>
                <a:cs typeface="Arial" panose="020B0604020202020204" pitchFamily="34" charset="0"/>
              </a:rPr>
              <a:t> 21 (2019)</a:t>
            </a:r>
          </a:p>
        </p:txBody>
      </p:sp>
      <p:sp>
        <p:nvSpPr>
          <p:cNvPr id="51" name="TextBox 50"/>
          <p:cNvSpPr txBox="1"/>
          <p:nvPr/>
        </p:nvSpPr>
        <p:spPr>
          <a:xfrm>
            <a:off x="5434715" y="1185568"/>
            <a:ext cx="1936981" cy="504315"/>
          </a:xfrm>
          <a:prstGeom prst="rect">
            <a:avLst/>
          </a:prstGeom>
        </p:spPr>
        <p:txBody>
          <a:bodyPr vert="horz" wrap="none" lIns="121920" tIns="60960" rIns="121920" bIns="60960" rtlCol="0" anchor="t">
            <a:noAutofit/>
          </a:bodyPr>
          <a:lstStyle/>
          <a:p>
            <a:pPr algn="r"/>
            <a:r>
              <a:rPr lang="es-ES" sz="1600" b="1" err="1">
                <a:solidFill>
                  <a:srgbClr val="00B050"/>
                </a:solidFill>
                <a:latin typeface="Arial Narrow" panose="020B0606020202030204" pitchFamily="34" charset="0"/>
                <a:cs typeface="Arial" panose="020B0604020202020204" pitchFamily="34" charset="0"/>
              </a:rPr>
              <a:t>Spectroscopy</a:t>
            </a:r>
            <a:r>
              <a:rPr lang="es-ES" sz="1600" b="1">
                <a:solidFill>
                  <a:srgbClr val="00B050"/>
                </a:solidFill>
                <a:latin typeface="Arial Narrow" panose="020B0606020202030204" pitchFamily="34" charset="0"/>
                <a:cs typeface="Arial" panose="020B0604020202020204" pitchFamily="34" charset="0"/>
              </a:rPr>
              <a:t> </a:t>
            </a:r>
            <a:br>
              <a:rPr lang="es-ES" sz="1600" b="1">
                <a:solidFill>
                  <a:srgbClr val="00B050"/>
                </a:solidFill>
                <a:latin typeface="Arial Narrow" panose="020B0606020202030204" pitchFamily="34" charset="0"/>
                <a:cs typeface="Arial" panose="020B0604020202020204" pitchFamily="34" charset="0"/>
              </a:rPr>
            </a:br>
            <a:r>
              <a:rPr lang="es-ES" sz="1600" b="1">
                <a:solidFill>
                  <a:srgbClr val="00B050"/>
                </a:solidFill>
                <a:latin typeface="Arial Narrow" panose="020B0606020202030204" pitchFamily="34" charset="0"/>
                <a:cs typeface="Arial" panose="020B0604020202020204" pitchFamily="34" charset="0"/>
              </a:rPr>
              <a:t>(</a:t>
            </a:r>
            <a:r>
              <a:rPr lang="es-ES" sz="1600" b="1" err="1">
                <a:solidFill>
                  <a:srgbClr val="00B050"/>
                </a:solidFill>
                <a:latin typeface="Arial Narrow" panose="020B0606020202030204" pitchFamily="34" charset="0"/>
                <a:cs typeface="Arial" panose="020B0604020202020204" pitchFamily="34" charset="0"/>
              </a:rPr>
              <a:t>electronic</a:t>
            </a:r>
            <a:r>
              <a:rPr lang="es-ES" sz="1600" b="1">
                <a:solidFill>
                  <a:srgbClr val="00B050"/>
                </a:solidFill>
                <a:latin typeface="Arial Narrow" panose="020B0606020202030204" pitchFamily="34" charset="0"/>
                <a:cs typeface="Arial" panose="020B0604020202020204" pitchFamily="34" charset="0"/>
              </a:rPr>
              <a:t> </a:t>
            </a:r>
            <a:r>
              <a:rPr lang="es-ES" sz="1600" b="1" err="1">
                <a:solidFill>
                  <a:srgbClr val="00B050"/>
                </a:solidFill>
                <a:latin typeface="Arial Narrow" panose="020B0606020202030204" pitchFamily="34" charset="0"/>
                <a:cs typeface="Arial" panose="020B0604020202020204" pitchFamily="34" charset="0"/>
              </a:rPr>
              <a:t>configuration</a:t>
            </a:r>
            <a:r>
              <a:rPr lang="es-ES" sz="1600" b="1">
                <a:solidFill>
                  <a:srgbClr val="00B050"/>
                </a:solidFill>
                <a:latin typeface="Arial Narrow" panose="020B0606020202030204" pitchFamily="34" charset="0"/>
                <a:cs typeface="Arial" panose="020B0604020202020204" pitchFamily="34" charset="0"/>
              </a:rPr>
              <a:t>)</a:t>
            </a:r>
          </a:p>
        </p:txBody>
      </p:sp>
      <p:sp>
        <p:nvSpPr>
          <p:cNvPr id="52" name="TextBox 51"/>
          <p:cNvSpPr txBox="1"/>
          <p:nvPr/>
        </p:nvSpPr>
        <p:spPr>
          <a:xfrm>
            <a:off x="4922467" y="5482068"/>
            <a:ext cx="1132712" cy="349712"/>
          </a:xfrm>
          <a:prstGeom prst="rect">
            <a:avLst/>
          </a:prstGeom>
        </p:spPr>
        <p:txBody>
          <a:bodyPr vert="horz" wrap="none" lIns="121920" tIns="60960" rIns="121920" bIns="60960" rtlCol="0" anchor="t">
            <a:noAutofit/>
          </a:bodyPr>
          <a:lstStyle/>
          <a:p>
            <a:pPr algn="r"/>
            <a:r>
              <a:rPr lang="es-ES" sz="1400" b="1">
                <a:solidFill>
                  <a:srgbClr val="00B050"/>
                </a:solidFill>
                <a:latin typeface="Arial Narrow" panose="020B0606020202030204" pitchFamily="34" charset="0"/>
                <a:cs typeface="Arial" panose="020B0604020202020204" pitchFamily="34" charset="0"/>
              </a:rPr>
              <a:t>CIRCE-NAPP</a:t>
            </a:r>
          </a:p>
        </p:txBody>
      </p:sp>
      <p:pic>
        <p:nvPicPr>
          <p:cNvPr id="1039"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19032" y="3848033"/>
            <a:ext cx="994923" cy="561071"/>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4" name="TextBox 53"/>
          <p:cNvSpPr txBox="1"/>
          <p:nvPr/>
        </p:nvSpPr>
        <p:spPr>
          <a:xfrm>
            <a:off x="8007638" y="6424927"/>
            <a:ext cx="3264759" cy="342877"/>
          </a:xfrm>
          <a:prstGeom prst="rect">
            <a:avLst/>
          </a:prstGeom>
          <a:solidFill>
            <a:schemeClr val="bg1"/>
          </a:solidFill>
          <a:ln w="19050">
            <a:solidFill>
              <a:schemeClr val="bg2">
                <a:lumMod val="50000"/>
              </a:schemeClr>
            </a:solidFill>
          </a:ln>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Forero-Saboya</a:t>
            </a:r>
            <a:r>
              <a:rPr lang="fr-FR" sz="1067" i="1">
                <a:latin typeface="Arial Narrow" panose="020B0606020202030204" pitchFamily="34" charset="0"/>
                <a:cs typeface="Arial" panose="020B0604020202020204" pitchFamily="34" charset="0"/>
              </a:rPr>
              <a:t> et al Nat Mat , </a:t>
            </a:r>
            <a:r>
              <a:rPr lang="fr-FR" sz="1067" i="1" err="1">
                <a:latin typeface="Arial Narrow" panose="020B0606020202030204" pitchFamily="34" charset="0"/>
                <a:cs typeface="Arial" panose="020B0604020202020204" pitchFamily="34" charset="0"/>
              </a:rPr>
              <a:t>Energy</a:t>
            </a:r>
            <a:r>
              <a:rPr lang="fr-FR" sz="1067" i="1">
                <a:latin typeface="Arial Narrow" panose="020B0606020202030204" pitchFamily="34" charset="0"/>
                <a:cs typeface="Arial" panose="020B0604020202020204" pitchFamily="34" charset="0"/>
              </a:rPr>
              <a:t> Environ. </a:t>
            </a:r>
            <a:r>
              <a:rPr lang="fr-FR" sz="1067" i="1" err="1">
                <a:latin typeface="Arial Narrow" panose="020B0606020202030204" pitchFamily="34" charset="0"/>
                <a:cs typeface="Arial" panose="020B0604020202020204" pitchFamily="34" charset="0"/>
              </a:rPr>
              <a:t>Sci</a:t>
            </a:r>
            <a:r>
              <a:rPr lang="fr-FR" sz="1067" i="1">
                <a:latin typeface="Arial Narrow" panose="020B0606020202030204" pitchFamily="34" charset="0"/>
                <a:cs typeface="Arial" panose="020B0604020202020204" pitchFamily="34" charset="0"/>
              </a:rPr>
              <a:t> 13 (2020)</a:t>
            </a:r>
          </a:p>
        </p:txBody>
      </p:sp>
      <p:pic>
        <p:nvPicPr>
          <p:cNvPr id="1040" name="Picture 1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94484" y="4576991"/>
            <a:ext cx="705861" cy="839076"/>
          </a:xfrm>
          <a:prstGeom prst="rect">
            <a:avLst/>
          </a:prstGeom>
          <a:noFill/>
          <a:ln w="1905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6" name="Rectangle 55"/>
          <p:cNvSpPr/>
          <p:nvPr/>
        </p:nvSpPr>
        <p:spPr>
          <a:xfrm>
            <a:off x="4801297" y="3230911"/>
            <a:ext cx="1266835" cy="2650423"/>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5195707" y="4168370"/>
            <a:ext cx="478015" cy="307777"/>
          </a:xfrm>
          <a:prstGeom prst="rect">
            <a:avLst/>
          </a:prstGeom>
        </p:spPr>
        <p:txBody>
          <a:bodyPr wrap="none">
            <a:spAutoFit/>
          </a:bodyPr>
          <a:lstStyle/>
          <a:p>
            <a:pPr algn="ctr"/>
            <a:r>
              <a:rPr lang="en-US" sz="1400" b="1" i="1">
                <a:solidFill>
                  <a:srgbClr val="00B050"/>
                </a:solidFill>
                <a:latin typeface="Arial Narrow" panose="020B0606020202030204" pitchFamily="34" charset="0"/>
              </a:rPr>
              <a:t>XPS</a:t>
            </a:r>
          </a:p>
        </p:txBody>
      </p:sp>
      <p:sp>
        <p:nvSpPr>
          <p:cNvPr id="15" name="TextBox 14"/>
          <p:cNvSpPr txBox="1"/>
          <p:nvPr/>
        </p:nvSpPr>
        <p:spPr>
          <a:xfrm>
            <a:off x="5264149" y="4185036"/>
            <a:ext cx="1219200" cy="1219200"/>
          </a:xfrm>
          <a:prstGeom prst="rect">
            <a:avLst/>
          </a:prstGeom>
        </p:spPr>
        <p:txBody>
          <a:bodyPr vert="horz" wrap="none" lIns="121920" tIns="60960" rIns="121920" bIns="60960" rtlCol="0" anchor="t">
            <a:noAutofit/>
          </a:bodyPr>
          <a:lstStyle/>
          <a:p>
            <a:endParaRPr lang="fr-FR" sz="3733">
              <a:latin typeface="Arial" panose="020B0604020202020204" pitchFamily="34" charset="0"/>
              <a:cs typeface="Arial" panose="020B0604020202020204" pitchFamily="34" charset="0"/>
            </a:endParaRPr>
          </a:p>
        </p:txBody>
      </p:sp>
      <p:sp>
        <p:nvSpPr>
          <p:cNvPr id="16" name="TextBox 15"/>
          <p:cNvSpPr txBox="1"/>
          <p:nvPr/>
        </p:nvSpPr>
        <p:spPr>
          <a:xfrm>
            <a:off x="3489951" y="3014435"/>
            <a:ext cx="1194845" cy="388703"/>
          </a:xfrm>
          <a:prstGeom prst="rect">
            <a:avLst/>
          </a:prstGeom>
        </p:spPr>
        <p:txBody>
          <a:bodyPr vert="horz" wrap="none" lIns="121920" tIns="60960" rIns="121920" bIns="60960" rtlCol="0" anchor="t">
            <a:noAutofit/>
          </a:bodyPr>
          <a:lstStyle/>
          <a:p>
            <a:r>
              <a:rPr lang="fr-FR" sz="1400">
                <a:latin typeface="Arial Narrow" panose="020B0606020202030204" pitchFamily="34" charset="0"/>
                <a:cs typeface="Arial" panose="020B0604020202020204" pitchFamily="34" charset="0"/>
              </a:rPr>
              <a:t>Electrolyte </a:t>
            </a:r>
            <a:r>
              <a:rPr lang="fr-FR" sz="1400" err="1">
                <a:latin typeface="Arial Narrow" panose="020B0606020202030204" pitchFamily="34" charset="0"/>
                <a:cs typeface="Arial" panose="020B0604020202020204" pitchFamily="34" charset="0"/>
              </a:rPr>
              <a:t>bulk</a:t>
            </a:r>
            <a:endParaRPr lang="fr-FR" sz="1400">
              <a:latin typeface="Arial Narrow" panose="020B0606020202030204" pitchFamily="34" charset="0"/>
              <a:cs typeface="Arial" panose="020B0604020202020204" pitchFamily="34" charset="0"/>
            </a:endParaRPr>
          </a:p>
        </p:txBody>
      </p:sp>
      <p:sp>
        <p:nvSpPr>
          <p:cNvPr id="19" name="Rectangle 18"/>
          <p:cNvSpPr/>
          <p:nvPr/>
        </p:nvSpPr>
        <p:spPr>
          <a:xfrm>
            <a:off x="3603907" y="3432958"/>
            <a:ext cx="421910" cy="307777"/>
          </a:xfrm>
          <a:prstGeom prst="rect">
            <a:avLst/>
          </a:prstGeom>
        </p:spPr>
        <p:txBody>
          <a:bodyPr wrap="none">
            <a:spAutoFit/>
          </a:bodyPr>
          <a:lstStyle/>
          <a:p>
            <a:r>
              <a:rPr lang="fr-FR" sz="1400">
                <a:latin typeface="Arial Narrow" panose="020B0606020202030204" pitchFamily="34" charset="0"/>
                <a:cs typeface="Arial" panose="020B0604020202020204" pitchFamily="34" charset="0"/>
              </a:rPr>
              <a:t>SEI</a:t>
            </a:r>
            <a:endParaRPr lang="fr-FR" sz="1400"/>
          </a:p>
        </p:txBody>
      </p:sp>
      <p:pic>
        <p:nvPicPr>
          <p:cNvPr id="1042"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6449" y="5005869"/>
            <a:ext cx="815953" cy="82213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3" name="TextBox 62"/>
          <p:cNvSpPr txBox="1"/>
          <p:nvPr/>
        </p:nvSpPr>
        <p:spPr>
          <a:xfrm>
            <a:off x="3370146" y="1185568"/>
            <a:ext cx="1936981" cy="504315"/>
          </a:xfrm>
          <a:prstGeom prst="rect">
            <a:avLst/>
          </a:prstGeom>
        </p:spPr>
        <p:txBody>
          <a:bodyPr vert="horz" wrap="none" lIns="121920" tIns="60960" rIns="121920" bIns="60960" rtlCol="0" anchor="t">
            <a:noAutofit/>
          </a:bodyPr>
          <a:lstStyle/>
          <a:p>
            <a:r>
              <a:rPr lang="es-ES" sz="1600" b="1" err="1">
                <a:solidFill>
                  <a:srgbClr val="92D050"/>
                </a:solidFill>
                <a:latin typeface="Arial Narrow" panose="020B0606020202030204" pitchFamily="34" charset="0"/>
                <a:cs typeface="Arial" panose="020B0604020202020204" pitchFamily="34" charset="0"/>
              </a:rPr>
              <a:t>Spectroscopy</a:t>
            </a:r>
            <a:r>
              <a:rPr lang="es-ES" sz="1600" b="1">
                <a:solidFill>
                  <a:srgbClr val="92D050"/>
                </a:solidFill>
                <a:latin typeface="Arial Narrow" panose="020B0606020202030204" pitchFamily="34" charset="0"/>
                <a:cs typeface="Arial" panose="020B0604020202020204" pitchFamily="34" charset="0"/>
              </a:rPr>
              <a:t> </a:t>
            </a:r>
            <a:br>
              <a:rPr lang="es-ES" sz="1600" b="1">
                <a:solidFill>
                  <a:srgbClr val="92D050"/>
                </a:solidFill>
                <a:latin typeface="Arial Narrow" panose="020B0606020202030204" pitchFamily="34" charset="0"/>
                <a:cs typeface="Arial" panose="020B0604020202020204" pitchFamily="34" charset="0"/>
              </a:rPr>
            </a:br>
            <a:r>
              <a:rPr lang="es-ES" sz="1600" b="1">
                <a:solidFill>
                  <a:srgbClr val="92D050"/>
                </a:solidFill>
                <a:latin typeface="Arial Narrow" panose="020B0606020202030204" pitchFamily="34" charset="0"/>
                <a:cs typeface="Arial" panose="020B0604020202020204" pitchFamily="34" charset="0"/>
              </a:rPr>
              <a:t>(</a:t>
            </a:r>
            <a:r>
              <a:rPr lang="es-ES" sz="1600" b="1" err="1">
                <a:solidFill>
                  <a:srgbClr val="92D050"/>
                </a:solidFill>
                <a:latin typeface="Arial Narrow" panose="020B0606020202030204" pitchFamily="34" charset="0"/>
                <a:cs typeface="Arial" panose="020B0604020202020204" pitchFamily="34" charset="0"/>
              </a:rPr>
              <a:t>molecule</a:t>
            </a:r>
            <a:r>
              <a:rPr lang="es-ES" sz="1600" b="1">
                <a:solidFill>
                  <a:srgbClr val="00B050"/>
                </a:solidFill>
                <a:latin typeface="Arial Narrow" panose="020B0606020202030204" pitchFamily="34" charset="0"/>
                <a:cs typeface="Arial" panose="020B0604020202020204" pitchFamily="34" charset="0"/>
              </a:rPr>
              <a:t>)</a:t>
            </a:r>
          </a:p>
        </p:txBody>
      </p:sp>
      <p:pic>
        <p:nvPicPr>
          <p:cNvPr id="1043" name="Picture 1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12974" y="3810979"/>
            <a:ext cx="747041" cy="76284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44" name="Picture 2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55775" y="4896997"/>
            <a:ext cx="668352" cy="984336"/>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46" name="Picture 2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71085" y="5001550"/>
            <a:ext cx="785185" cy="822135"/>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8" name="TextBox 67"/>
          <p:cNvSpPr txBox="1"/>
          <p:nvPr/>
        </p:nvSpPr>
        <p:spPr>
          <a:xfrm>
            <a:off x="4436119" y="6424928"/>
            <a:ext cx="2711364" cy="333169"/>
          </a:xfrm>
          <a:prstGeom prst="rect">
            <a:avLst/>
          </a:prstGeom>
          <a:solidFill>
            <a:schemeClr val="bg1"/>
          </a:solidFill>
          <a:ln w="19050">
            <a:solidFill>
              <a:schemeClr val="bg2">
                <a:lumMod val="50000"/>
              </a:schemeClr>
            </a:solidFill>
          </a:ln>
        </p:spPr>
        <p:txBody>
          <a:bodyPr vert="horz" wrap="none" lIns="121920" tIns="60960" rIns="121920" bIns="60960" rtlCol="0" anchor="t">
            <a:noAutofit/>
          </a:bodyPr>
          <a:lstStyle/>
          <a:p>
            <a:r>
              <a:rPr lang="fr-FR" sz="1067" i="1">
                <a:latin typeface="Arial Narrow" panose="020B0606020202030204" pitchFamily="34" charset="0"/>
                <a:cs typeface="Arial" panose="020B0604020202020204" pitchFamily="34" charset="0"/>
              </a:rPr>
              <a:t>Olivares-Marin et al Nat Mat , Nano </a:t>
            </a:r>
            <a:r>
              <a:rPr lang="fr-FR" sz="1067" i="1" err="1">
                <a:latin typeface="Arial Narrow" panose="020B0606020202030204" pitchFamily="34" charset="0"/>
                <a:cs typeface="Arial" panose="020B0604020202020204" pitchFamily="34" charset="0"/>
              </a:rPr>
              <a:t>Lett</a:t>
            </a:r>
            <a:r>
              <a:rPr lang="fr-FR" sz="1067" i="1">
                <a:latin typeface="Arial Narrow" panose="020B0606020202030204" pitchFamily="34" charset="0"/>
                <a:cs typeface="Arial" panose="020B0604020202020204" pitchFamily="34" charset="0"/>
              </a:rPr>
              <a:t> 15 (2015)</a:t>
            </a:r>
          </a:p>
        </p:txBody>
      </p:sp>
      <p:sp>
        <p:nvSpPr>
          <p:cNvPr id="69" name="TextBox 68"/>
          <p:cNvSpPr txBox="1"/>
          <p:nvPr/>
        </p:nvSpPr>
        <p:spPr>
          <a:xfrm>
            <a:off x="334924" y="6434635"/>
            <a:ext cx="3016373" cy="323461"/>
          </a:xfrm>
          <a:prstGeom prst="rect">
            <a:avLst/>
          </a:prstGeom>
          <a:solidFill>
            <a:schemeClr val="bg1"/>
          </a:solidFill>
          <a:ln w="19050">
            <a:solidFill>
              <a:schemeClr val="tx1"/>
            </a:solidFill>
          </a:ln>
        </p:spPr>
        <p:txBody>
          <a:bodyPr vert="horz" wrap="none" lIns="121920" tIns="60960" rIns="121920" bIns="60960" rtlCol="0" anchor="t">
            <a:noAutofit/>
          </a:bodyPr>
          <a:lstStyle/>
          <a:p>
            <a:r>
              <a:rPr lang="fr-FR" sz="1067" i="1" err="1">
                <a:latin typeface="Arial Narrow" panose="020B0606020202030204" pitchFamily="34" charset="0"/>
                <a:cs typeface="Arial" panose="020B0604020202020204" pitchFamily="34" charset="0"/>
              </a:rPr>
              <a:t>Tchitchekoav</a:t>
            </a:r>
            <a:r>
              <a:rPr lang="fr-FR" sz="1067" i="1">
                <a:latin typeface="Arial Narrow" panose="020B0606020202030204" pitchFamily="34" charset="0"/>
                <a:cs typeface="Arial" panose="020B0604020202020204" pitchFamily="34" charset="0"/>
              </a:rPr>
              <a:t>  et al Nat Mat , </a:t>
            </a:r>
            <a:r>
              <a:rPr lang="fr-FR" sz="1067" i="1" err="1">
                <a:latin typeface="Arial Narrow" panose="020B0606020202030204" pitchFamily="34" charset="0"/>
                <a:cs typeface="Arial" panose="020B0604020202020204" pitchFamily="34" charset="0"/>
              </a:rPr>
              <a:t>Chem</a:t>
            </a:r>
            <a:r>
              <a:rPr lang="fr-FR" sz="1067" i="1">
                <a:latin typeface="Arial Narrow" panose="020B0606020202030204" pitchFamily="34" charset="0"/>
                <a:cs typeface="Arial" panose="020B0604020202020204" pitchFamily="34" charset="0"/>
              </a:rPr>
              <a:t> Mat 30 (2018)</a:t>
            </a:r>
          </a:p>
        </p:txBody>
      </p:sp>
      <p:sp>
        <p:nvSpPr>
          <p:cNvPr id="70" name="Rectangle 69"/>
          <p:cNvSpPr/>
          <p:nvPr/>
        </p:nvSpPr>
        <p:spPr>
          <a:xfrm>
            <a:off x="444501" y="4683740"/>
            <a:ext cx="3553144" cy="1292345"/>
          </a:xfrm>
          <a:prstGeom prst="rect">
            <a:avLst/>
          </a:prstGeom>
          <a:no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TextBox 70">
            <a:extLst>
              <a:ext uri="{FF2B5EF4-FFF2-40B4-BE49-F238E27FC236}">
                <a16:creationId xmlns:a16="http://schemas.microsoft.com/office/drawing/2014/main" id="{4E6B0C70-08D0-4568-83A2-3168A1A9E0EC}"/>
              </a:ext>
            </a:extLst>
          </p:cNvPr>
          <p:cNvSpPr txBox="1"/>
          <p:nvPr/>
        </p:nvSpPr>
        <p:spPr>
          <a:xfrm>
            <a:off x="508636" y="4056398"/>
            <a:ext cx="1178584" cy="292493"/>
          </a:xfrm>
          <a:prstGeom prst="rect">
            <a:avLst/>
          </a:prstGeom>
        </p:spPr>
        <p:txBody>
          <a:bodyPr vert="horz" wrap="none" lIns="121920" tIns="60960" rIns="121920" bIns="60960" rtlCol="0" anchor="t">
            <a:noAutofit/>
          </a:bodyPr>
          <a:lstStyle/>
          <a:p>
            <a:pPr algn="ctr"/>
            <a:r>
              <a:rPr lang="es-ES" sz="1400" b="1">
                <a:solidFill>
                  <a:schemeClr val="accent4">
                    <a:lumMod val="75000"/>
                  </a:schemeClr>
                </a:solidFill>
                <a:latin typeface="Arial Narrow" panose="020B0606020202030204" pitchFamily="34" charset="0"/>
                <a:cs typeface="Arial" panose="020B0604020202020204" pitchFamily="34" charset="0"/>
              </a:rPr>
              <a:t>TEM</a:t>
            </a:r>
          </a:p>
        </p:txBody>
      </p:sp>
      <p:pic>
        <p:nvPicPr>
          <p:cNvPr id="1047" name="Picture 2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5658" y="2429796"/>
            <a:ext cx="1843125" cy="1117536"/>
          </a:xfrm>
          <a:prstGeom prst="rect">
            <a:avLst/>
          </a:prstGeom>
          <a:noFill/>
          <a:ln w="1905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3" name="TextBox 72">
            <a:extLst>
              <a:ext uri="{FF2B5EF4-FFF2-40B4-BE49-F238E27FC236}">
                <a16:creationId xmlns:a16="http://schemas.microsoft.com/office/drawing/2014/main" id="{4E6B0C70-08D0-4568-83A2-3168A1A9E0EC}"/>
              </a:ext>
            </a:extLst>
          </p:cNvPr>
          <p:cNvSpPr txBox="1"/>
          <p:nvPr/>
        </p:nvSpPr>
        <p:spPr>
          <a:xfrm>
            <a:off x="534389" y="2053663"/>
            <a:ext cx="1178584" cy="292493"/>
          </a:xfrm>
          <a:prstGeom prst="rect">
            <a:avLst/>
          </a:prstGeom>
        </p:spPr>
        <p:txBody>
          <a:bodyPr vert="horz" wrap="none" lIns="121920" tIns="60960" rIns="121920" bIns="60960" rtlCol="0" anchor="t">
            <a:noAutofit/>
          </a:bodyPr>
          <a:lstStyle/>
          <a:p>
            <a:pPr algn="ctr"/>
            <a:r>
              <a:rPr lang="es-ES" sz="1400" b="1">
                <a:solidFill>
                  <a:schemeClr val="accent4">
                    <a:lumMod val="75000"/>
                  </a:schemeClr>
                </a:solidFill>
                <a:latin typeface="Arial Narrow" panose="020B0606020202030204" pitchFamily="34" charset="0"/>
                <a:cs typeface="Arial" panose="020B0604020202020204" pitchFamily="34" charset="0"/>
              </a:rPr>
              <a:t>SEM and EDX</a:t>
            </a:r>
          </a:p>
        </p:txBody>
      </p:sp>
    </p:spTree>
    <p:extLst>
      <p:ext uri="{BB962C8B-B14F-4D97-AF65-F5344CB8AC3E}">
        <p14:creationId xmlns:p14="http://schemas.microsoft.com/office/powerpoint/2010/main" val="437056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17</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3351297" y="129987"/>
            <a:ext cx="9250896" cy="519312"/>
          </a:xfrm>
        </p:spPr>
        <p:txBody>
          <a:bodyPr>
            <a:normAutofit fontScale="90000"/>
          </a:bodyPr>
          <a:lstStyle/>
          <a:p>
            <a:r>
              <a:rPr lang="en-US" dirty="0"/>
              <a:t>Identification of Active Site of Complex Catalysts</a:t>
            </a:r>
            <a:br>
              <a:rPr lang="en-US" dirty="0"/>
            </a:br>
            <a:endParaRPr lang="en-US" dirty="0"/>
          </a:p>
        </p:txBody>
      </p:sp>
      <p:pic>
        <p:nvPicPr>
          <p:cNvPr id="5" name="Picture 4" descr="Fig. 1">
            <a:extLst>
              <a:ext uri="{FF2B5EF4-FFF2-40B4-BE49-F238E27FC236}">
                <a16:creationId xmlns:a16="http://schemas.microsoft.com/office/drawing/2014/main" id="{5C14F09E-DC69-6043-9C52-0C7ABF4ADD7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565"/>
          <a:stretch/>
        </p:blipFill>
        <p:spPr bwMode="auto">
          <a:xfrm>
            <a:off x="987466" y="2945836"/>
            <a:ext cx="2265651" cy="1522857"/>
          </a:xfrm>
          <a:prstGeom prst="rect">
            <a:avLst/>
          </a:prstGeom>
          <a:noFill/>
        </p:spPr>
      </p:pic>
      <p:pic>
        <p:nvPicPr>
          <p:cNvPr id="9" name="Picture 8">
            <a:extLst>
              <a:ext uri="{FF2B5EF4-FFF2-40B4-BE49-F238E27FC236}">
                <a16:creationId xmlns:a16="http://schemas.microsoft.com/office/drawing/2014/main" id="{E1FC24A8-5617-0B0F-DD7B-156AC7851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74" y="1329536"/>
            <a:ext cx="1729105" cy="1729105"/>
          </a:xfrm>
          <a:prstGeom prst="rect">
            <a:avLst/>
          </a:prstGeom>
        </p:spPr>
      </p:pic>
      <p:pic>
        <p:nvPicPr>
          <p:cNvPr id="14" name="Picture 13">
            <a:extLst>
              <a:ext uri="{FF2B5EF4-FFF2-40B4-BE49-F238E27FC236}">
                <a16:creationId xmlns:a16="http://schemas.microsoft.com/office/drawing/2014/main" id="{DD457BAC-03AD-5A97-15CB-BD5471D14EDE}"/>
              </a:ext>
            </a:extLst>
          </p:cNvPr>
          <p:cNvPicPr>
            <a:picLocks noChangeAspect="1"/>
          </p:cNvPicPr>
          <p:nvPr/>
        </p:nvPicPr>
        <p:blipFill>
          <a:blip r:embed="rId5"/>
          <a:stretch>
            <a:fillRect/>
          </a:stretch>
        </p:blipFill>
        <p:spPr>
          <a:xfrm>
            <a:off x="3203284" y="3810666"/>
            <a:ext cx="3018624" cy="3047334"/>
          </a:xfrm>
          <a:prstGeom prst="rect">
            <a:avLst/>
          </a:prstGeom>
        </p:spPr>
      </p:pic>
      <p:cxnSp>
        <p:nvCxnSpPr>
          <p:cNvPr id="20" name="Straight Arrow Connector 19">
            <a:extLst>
              <a:ext uri="{FF2B5EF4-FFF2-40B4-BE49-F238E27FC236}">
                <a16:creationId xmlns:a16="http://schemas.microsoft.com/office/drawing/2014/main" id="{D1F0C614-25F0-C716-E361-D857B98178A2}"/>
              </a:ext>
            </a:extLst>
          </p:cNvPr>
          <p:cNvCxnSpPr/>
          <p:nvPr/>
        </p:nvCxnSpPr>
        <p:spPr>
          <a:xfrm>
            <a:off x="445832" y="3851238"/>
            <a:ext cx="1941921" cy="12349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F83741-FA51-9B80-1629-E75A571FD131}"/>
              </a:ext>
            </a:extLst>
          </p:cNvPr>
          <p:cNvSpPr txBox="1"/>
          <p:nvPr/>
        </p:nvSpPr>
        <p:spPr>
          <a:xfrm>
            <a:off x="3342206" y="2207172"/>
            <a:ext cx="3126259" cy="1477328"/>
          </a:xfrm>
          <a:prstGeom prst="rect">
            <a:avLst/>
          </a:prstGeom>
          <a:noFill/>
        </p:spPr>
        <p:txBody>
          <a:bodyPr wrap="square" rtlCol="0">
            <a:spAutoFit/>
          </a:bodyPr>
          <a:lstStyle/>
          <a:p>
            <a:pPr algn="just"/>
            <a:r>
              <a:rPr lang="en-ES" dirty="0"/>
              <a:t>Goal has to be to refine the existing often cartoon like models by visualizing the structural changes throughout the reaction pathway.</a:t>
            </a:r>
          </a:p>
        </p:txBody>
      </p:sp>
      <p:sp>
        <p:nvSpPr>
          <p:cNvPr id="22" name="Rectangle 21">
            <a:extLst>
              <a:ext uri="{FF2B5EF4-FFF2-40B4-BE49-F238E27FC236}">
                <a16:creationId xmlns:a16="http://schemas.microsoft.com/office/drawing/2014/main" id="{64E843B0-03F3-7101-5FF1-74A16B42E1ED}"/>
              </a:ext>
            </a:extLst>
          </p:cNvPr>
          <p:cNvSpPr/>
          <p:nvPr/>
        </p:nvSpPr>
        <p:spPr>
          <a:xfrm>
            <a:off x="6468466" y="736635"/>
            <a:ext cx="5769914" cy="6229206"/>
          </a:xfrm>
          <a:prstGeom prst="rect">
            <a:avLst/>
          </a:prstGeom>
        </p:spPr>
        <p:txBody>
          <a:bodyPr wrap="square">
            <a:spAutoFit/>
          </a:bodyPr>
          <a:lstStyle/>
          <a:p>
            <a:pPr algn="just">
              <a:spcAft>
                <a:spcPts val="400"/>
              </a:spcAft>
            </a:pPr>
            <a:r>
              <a:rPr lang="en-US" sz="1867" dirty="0"/>
              <a:t>Multimodal approach under operando conditions combining imaging on the different length scales with ensemble averaging spectroscopic tools is key to “understand” how catalysts work. High throughput and fast structural characterization is key to impact the high TRL developments. </a:t>
            </a:r>
          </a:p>
          <a:p>
            <a:pPr>
              <a:spcAft>
                <a:spcPts val="400"/>
              </a:spcAft>
            </a:pPr>
            <a:r>
              <a:rPr lang="en-US" sz="1867" dirty="0"/>
              <a:t>Specific example: </a:t>
            </a:r>
            <a:r>
              <a:rPr lang="en-US" sz="1870" dirty="0" err="1"/>
              <a:t>macroporous</a:t>
            </a:r>
            <a:r>
              <a:rPr lang="en-US" sz="1870" dirty="0"/>
              <a:t> Cu-ZnO-ZrO</a:t>
            </a:r>
            <a:r>
              <a:rPr lang="en-US" sz="1870" baseline="-25000" dirty="0"/>
              <a:t>2 </a:t>
            </a:r>
            <a:r>
              <a:rPr lang="en-US" sz="1870" dirty="0"/>
              <a:t>(CZZ) catalysts</a:t>
            </a:r>
            <a:r>
              <a:rPr lang="en-ES" sz="1870" dirty="0"/>
              <a:t> for Methanol production from CO</a:t>
            </a:r>
            <a:r>
              <a:rPr lang="en-ES" sz="1870" baseline="-25000" dirty="0"/>
              <a:t>2</a:t>
            </a:r>
            <a:r>
              <a:rPr lang="en-US" sz="1870" dirty="0"/>
              <a:t>:</a:t>
            </a:r>
          </a:p>
          <a:p>
            <a:pPr marL="380990" indent="-380990">
              <a:spcAft>
                <a:spcPts val="400"/>
              </a:spcAft>
              <a:buFont typeface="Arial" panose="020B0604020202020204" pitchFamily="34" charset="0"/>
              <a:buChar char="•"/>
            </a:pPr>
            <a:r>
              <a:rPr lang="en-US" sz="1867" dirty="0"/>
              <a:t>Simple cartoon to explain the key steps of the reaction pathway.</a:t>
            </a:r>
          </a:p>
          <a:p>
            <a:pPr marL="380990" indent="-380990">
              <a:spcAft>
                <a:spcPts val="400"/>
              </a:spcAft>
              <a:buFont typeface="Arial" panose="020B0604020202020204" pitchFamily="34" charset="0"/>
              <a:buChar char="•"/>
            </a:pPr>
            <a:r>
              <a:rPr lang="en-US" dirty="0"/>
              <a:t>TEM showing the morphology and different interfaces of the catalyst</a:t>
            </a:r>
            <a:r>
              <a:rPr lang="en-ES" sz="2000" dirty="0"/>
              <a:t>.</a:t>
            </a:r>
          </a:p>
          <a:p>
            <a:pPr marL="380990" indent="-380990">
              <a:spcAft>
                <a:spcPts val="400"/>
              </a:spcAft>
              <a:buFont typeface="Arial" panose="020B0604020202020204" pitchFamily="34" charset="0"/>
              <a:buChar char="•"/>
            </a:pPr>
            <a:r>
              <a:rPr lang="en-US" dirty="0"/>
              <a:t>Reaction pathway and corresponding structural models showing the complex changes during the reaction based on DFT calculations.</a:t>
            </a:r>
          </a:p>
          <a:p>
            <a:pPr>
              <a:spcAft>
                <a:spcPts val="400"/>
              </a:spcAft>
            </a:pPr>
            <a:r>
              <a:rPr lang="en-US" sz="1867" dirty="0"/>
              <a:t>ALBA II has the potential to provide:</a:t>
            </a:r>
          </a:p>
          <a:p>
            <a:pPr marL="342900" indent="-342900">
              <a:spcAft>
                <a:spcPts val="400"/>
              </a:spcAft>
              <a:buFont typeface="Arial" panose="020B0604020202020204" pitchFamily="34" charset="0"/>
              <a:buChar char="•"/>
            </a:pPr>
            <a:r>
              <a:rPr lang="en-US" sz="1867" dirty="0"/>
              <a:t>Improved microscopy: operando TEM, nano probe and micro-spectroscopy/diffraction.</a:t>
            </a:r>
          </a:p>
          <a:p>
            <a:pPr marL="342900" indent="-342900">
              <a:spcAft>
                <a:spcPts val="400"/>
              </a:spcAft>
              <a:buFont typeface="Arial" panose="020B0604020202020204" pitchFamily="34" charset="0"/>
              <a:buChar char="•"/>
            </a:pPr>
            <a:r>
              <a:rPr lang="en-US" sz="1867" dirty="0"/>
              <a:t>Data analytics: enabling multi modal approach.</a:t>
            </a:r>
          </a:p>
          <a:p>
            <a:pPr marL="342900" indent="-342900">
              <a:spcAft>
                <a:spcPts val="400"/>
              </a:spcAft>
              <a:buFont typeface="Arial" panose="020B0604020202020204" pitchFamily="34" charset="0"/>
              <a:buChar char="•"/>
            </a:pPr>
            <a:r>
              <a:rPr lang="en-US" sz="1867" dirty="0"/>
              <a:t>Operando focus: reliable fast operando experiments</a:t>
            </a:r>
          </a:p>
        </p:txBody>
      </p:sp>
      <p:sp>
        <p:nvSpPr>
          <p:cNvPr id="24" name="TextBox 23">
            <a:extLst>
              <a:ext uri="{FF2B5EF4-FFF2-40B4-BE49-F238E27FC236}">
                <a16:creationId xmlns:a16="http://schemas.microsoft.com/office/drawing/2014/main" id="{99E24F9D-FCED-E9DF-4048-732A4592E4A7}"/>
              </a:ext>
            </a:extLst>
          </p:cNvPr>
          <p:cNvSpPr txBox="1"/>
          <p:nvPr/>
        </p:nvSpPr>
        <p:spPr>
          <a:xfrm>
            <a:off x="560070" y="5447902"/>
            <a:ext cx="6149340" cy="215444"/>
          </a:xfrm>
          <a:prstGeom prst="rect">
            <a:avLst/>
          </a:prstGeom>
          <a:noFill/>
        </p:spPr>
        <p:txBody>
          <a:bodyPr wrap="square">
            <a:spAutoFit/>
          </a:bodyPr>
          <a:lstStyle/>
          <a:p>
            <a:pPr algn="just"/>
            <a:r>
              <a:rPr lang="en-ES" sz="800" i="1" u="sng" dirty="0">
                <a:solidFill>
                  <a:srgbClr val="0563C1"/>
                </a:solidFill>
                <a:effectLst/>
                <a:latin typeface="Times New Roman" panose="02020603050405020304" pitchFamily="18" charset="0"/>
                <a:ea typeface="Times New Roman" panose="02020603050405020304" pitchFamily="18" charset="0"/>
                <a:hlinkClick r:id="rId6"/>
              </a:rPr>
              <a:t>https://doi.org/10.1016/j.chempr.2019.10.023</a:t>
            </a:r>
            <a:endParaRPr lang="en-ES" sz="3600"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E8EF0CBB-0CDF-9CCB-6E52-8AAB1CF53CEA}"/>
              </a:ext>
            </a:extLst>
          </p:cNvPr>
          <p:cNvSpPr txBox="1"/>
          <p:nvPr/>
        </p:nvSpPr>
        <p:spPr>
          <a:xfrm>
            <a:off x="560070" y="5690092"/>
            <a:ext cx="6149340" cy="230832"/>
          </a:xfrm>
          <a:prstGeom prst="rect">
            <a:avLst/>
          </a:prstGeom>
          <a:noFill/>
        </p:spPr>
        <p:txBody>
          <a:bodyPr wrap="square">
            <a:spAutoFit/>
          </a:bodyPr>
          <a:lstStyle/>
          <a:p>
            <a:r>
              <a:rPr lang="en-US" sz="900" u="sng" dirty="0">
                <a:solidFill>
                  <a:srgbClr val="0563C1"/>
                </a:solidFill>
                <a:effectLst/>
                <a:latin typeface="Times New Roman" panose="02020603050405020304" pitchFamily="18" charset="0"/>
                <a:ea typeface="Times New Roman" panose="02020603050405020304" pitchFamily="18" charset="0"/>
                <a:hlinkClick r:id="rId7"/>
              </a:rPr>
              <a:t>https://doi.org/10.1038/s41467-019-09072-6</a:t>
            </a:r>
            <a:r>
              <a:rPr lang="en-US" sz="900" dirty="0">
                <a:effectLst/>
                <a:latin typeface="Times New Roman" panose="02020603050405020304" pitchFamily="18" charset="0"/>
                <a:ea typeface="Times New Roman" panose="02020603050405020304" pitchFamily="18" charset="0"/>
              </a:rPr>
              <a:t>).</a:t>
            </a:r>
            <a:r>
              <a:rPr lang="en-ES" sz="900" dirty="0">
                <a:effectLst/>
              </a:rPr>
              <a:t> </a:t>
            </a:r>
            <a:endParaRPr lang="en-ES" sz="900" dirty="0"/>
          </a:p>
        </p:txBody>
      </p:sp>
    </p:spTree>
    <p:extLst>
      <p:ext uri="{BB962C8B-B14F-4D97-AF65-F5344CB8AC3E}">
        <p14:creationId xmlns:p14="http://schemas.microsoft.com/office/powerpoint/2010/main" val="3230703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18</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3351297" y="129987"/>
            <a:ext cx="9250896" cy="519312"/>
          </a:xfrm>
        </p:spPr>
        <p:txBody>
          <a:bodyPr>
            <a:normAutofit fontScale="90000"/>
          </a:bodyPr>
          <a:lstStyle/>
          <a:p>
            <a:r>
              <a:rPr lang="en-US" dirty="0"/>
              <a:t>The Importance of Data Analytics</a:t>
            </a:r>
            <a:br>
              <a:rPr lang="en-US" dirty="0"/>
            </a:br>
            <a:endParaRPr lang="en-US" dirty="0"/>
          </a:p>
        </p:txBody>
      </p:sp>
      <p:pic>
        <p:nvPicPr>
          <p:cNvPr id="3" name="Picture 2">
            <a:extLst>
              <a:ext uri="{FF2B5EF4-FFF2-40B4-BE49-F238E27FC236}">
                <a16:creationId xmlns:a16="http://schemas.microsoft.com/office/drawing/2014/main" id="{318BB45A-BD5C-5922-6BC5-77606D781997}"/>
              </a:ext>
            </a:extLst>
          </p:cNvPr>
          <p:cNvPicPr>
            <a:picLocks noChangeAspect="1"/>
          </p:cNvPicPr>
          <p:nvPr/>
        </p:nvPicPr>
        <p:blipFill>
          <a:blip r:embed="rId3"/>
          <a:stretch>
            <a:fillRect/>
          </a:stretch>
        </p:blipFill>
        <p:spPr>
          <a:xfrm>
            <a:off x="376835" y="1879600"/>
            <a:ext cx="5346700" cy="4978400"/>
          </a:xfrm>
          <a:prstGeom prst="rect">
            <a:avLst/>
          </a:prstGeom>
        </p:spPr>
      </p:pic>
      <p:sp>
        <p:nvSpPr>
          <p:cNvPr id="4" name="TextBox 3">
            <a:extLst>
              <a:ext uri="{FF2B5EF4-FFF2-40B4-BE49-F238E27FC236}">
                <a16:creationId xmlns:a16="http://schemas.microsoft.com/office/drawing/2014/main" id="{D8434D43-6987-A2E7-2C6E-D1BAF2634D4F}"/>
              </a:ext>
            </a:extLst>
          </p:cNvPr>
          <p:cNvSpPr txBox="1"/>
          <p:nvPr/>
        </p:nvSpPr>
        <p:spPr>
          <a:xfrm>
            <a:off x="1806832" y="1371769"/>
            <a:ext cx="2486706" cy="507831"/>
          </a:xfrm>
          <a:prstGeom prst="rect">
            <a:avLst/>
          </a:prstGeom>
          <a:gradFill>
            <a:gsLst>
              <a:gs pos="84250">
                <a:srgbClr val="C3C4C3"/>
              </a:gs>
              <a:gs pos="68500">
                <a:srgbClr val="BCBDBC"/>
              </a:gs>
              <a:gs pos="54000">
                <a:schemeClr val="accent1">
                  <a:alpha val="41000"/>
                  <a:lumMod val="49000"/>
                  <a:lumOff val="51000"/>
                </a:schemeClr>
              </a:gs>
              <a:gs pos="100000">
                <a:schemeClr val="accent1">
                  <a:lumMod val="30000"/>
                  <a:lumOff val="70000"/>
                </a:schemeClr>
              </a:gs>
            </a:gsLst>
            <a:lin ang="5400000" scaled="1"/>
          </a:gradFill>
        </p:spPr>
        <p:txBody>
          <a:bodyPr wrap="none" rtlCol="0">
            <a:spAutoFit/>
          </a:bodyPr>
          <a:lstStyle/>
          <a:p>
            <a:r>
              <a:rPr lang="en-US" sz="1350" b="1" dirty="0">
                <a:solidFill>
                  <a:srgbClr val="C00000"/>
                </a:solidFill>
              </a:rPr>
              <a:t>Structure –Spectrum correlation</a:t>
            </a:r>
          </a:p>
          <a:p>
            <a:r>
              <a:rPr lang="en-US" sz="1350" b="1" dirty="0">
                <a:solidFill>
                  <a:srgbClr val="C00000"/>
                </a:solidFill>
              </a:rPr>
              <a:t>Site – Spectrum correlation</a:t>
            </a:r>
          </a:p>
        </p:txBody>
      </p:sp>
      <p:sp>
        <p:nvSpPr>
          <p:cNvPr id="7" name="Rectangle 6">
            <a:extLst>
              <a:ext uri="{FF2B5EF4-FFF2-40B4-BE49-F238E27FC236}">
                <a16:creationId xmlns:a16="http://schemas.microsoft.com/office/drawing/2014/main" id="{923C5566-CF0F-F43E-699D-7F99D57B3274}"/>
              </a:ext>
            </a:extLst>
          </p:cNvPr>
          <p:cNvSpPr/>
          <p:nvPr/>
        </p:nvSpPr>
        <p:spPr>
          <a:xfrm>
            <a:off x="6096000" y="802991"/>
            <a:ext cx="5867400" cy="2153218"/>
          </a:xfrm>
          <a:prstGeom prst="rect">
            <a:avLst/>
          </a:prstGeom>
          <a:gradFill>
            <a:gsLst>
              <a:gs pos="84250">
                <a:srgbClr val="C3C4C3"/>
              </a:gs>
              <a:gs pos="68500">
                <a:srgbClr val="BCBDBC"/>
              </a:gs>
              <a:gs pos="54000">
                <a:schemeClr val="accent1">
                  <a:alpha val="41000"/>
                  <a:lumMod val="49000"/>
                  <a:lumOff val="51000"/>
                </a:schemeClr>
              </a:gs>
              <a:gs pos="100000">
                <a:schemeClr val="accent1">
                  <a:lumMod val="30000"/>
                  <a:lumOff val="70000"/>
                </a:schemeClr>
              </a:gs>
            </a:gsLst>
            <a:lin ang="5400000" scaled="1"/>
          </a:gradFill>
        </p:spPr>
        <p:txBody>
          <a:bodyPr wrap="square">
            <a:spAutoFit/>
          </a:bodyPr>
          <a:lstStyle/>
          <a:p>
            <a:pPr>
              <a:lnSpc>
                <a:spcPct val="120000"/>
              </a:lnSpc>
            </a:pPr>
            <a:r>
              <a:rPr lang="en-US" altLang="en-US" dirty="0"/>
              <a:t>Steps:</a:t>
            </a:r>
          </a:p>
          <a:p>
            <a:pPr marL="342900" indent="-342900">
              <a:lnSpc>
                <a:spcPct val="120000"/>
              </a:lnSpc>
              <a:buFont typeface="+mj-lt"/>
              <a:buAutoNum type="arabicPeriod"/>
            </a:pPr>
            <a:r>
              <a:rPr lang="en-US" altLang="en-US" sz="1350" b="1" dirty="0">
                <a:solidFill>
                  <a:srgbClr val="FF0000"/>
                </a:solidFill>
              </a:rPr>
              <a:t>Identification of all known structures (database).</a:t>
            </a:r>
          </a:p>
          <a:p>
            <a:pPr marL="342900" indent="-342900">
              <a:lnSpc>
                <a:spcPct val="120000"/>
              </a:lnSpc>
              <a:buFont typeface="+mj-lt"/>
              <a:buAutoNum type="arabicPeriod"/>
            </a:pPr>
            <a:r>
              <a:rPr lang="en-US" altLang="en-US" sz="1350" b="1" dirty="0">
                <a:solidFill>
                  <a:srgbClr val="F05F18"/>
                </a:solidFill>
              </a:rPr>
              <a:t>Calculating spectra of all structures and specific sites.</a:t>
            </a:r>
          </a:p>
          <a:p>
            <a:pPr marL="342900" indent="-342900">
              <a:lnSpc>
                <a:spcPct val="120000"/>
              </a:lnSpc>
              <a:buFont typeface="+mj-lt"/>
              <a:buAutoNum type="arabicPeriod"/>
            </a:pPr>
            <a:r>
              <a:rPr lang="en-US" altLang="en-US" sz="1350" b="1" dirty="0">
                <a:solidFill>
                  <a:srgbClr val="FFC000"/>
                </a:solidFill>
              </a:rPr>
              <a:t>Defining metric to compare and rate results</a:t>
            </a:r>
          </a:p>
          <a:p>
            <a:pPr marL="342900" indent="-342900">
              <a:lnSpc>
                <a:spcPct val="120000"/>
              </a:lnSpc>
              <a:buFont typeface="+mj-lt"/>
              <a:buAutoNum type="arabicPeriod"/>
            </a:pPr>
            <a:r>
              <a:rPr lang="en-US" altLang="en-US" sz="1350" b="1" dirty="0">
                <a:solidFill>
                  <a:srgbClr val="92D050"/>
                </a:solidFill>
              </a:rPr>
              <a:t>Define “descriptors” to describe structure</a:t>
            </a:r>
          </a:p>
          <a:p>
            <a:pPr marL="342900" indent="-342900">
              <a:lnSpc>
                <a:spcPct val="120000"/>
              </a:lnSpc>
              <a:buFont typeface="+mj-lt"/>
              <a:buAutoNum type="arabicPeriod"/>
            </a:pPr>
            <a:r>
              <a:rPr lang="en-US" altLang="en-US" sz="1350" b="1" dirty="0">
                <a:solidFill>
                  <a:srgbClr val="6DA9B9"/>
                </a:solidFill>
              </a:rPr>
              <a:t>Test descriptors and metric on calculated data</a:t>
            </a:r>
          </a:p>
          <a:p>
            <a:pPr marL="342900" indent="-342900">
              <a:lnSpc>
                <a:spcPct val="120000"/>
              </a:lnSpc>
              <a:buFont typeface="+mj-lt"/>
              <a:buAutoNum type="arabicPeriod"/>
            </a:pPr>
            <a:r>
              <a:rPr lang="en-US" altLang="en-US" sz="1350" b="1" dirty="0">
                <a:solidFill>
                  <a:srgbClr val="00B0F0"/>
                </a:solidFill>
              </a:rPr>
              <a:t>Measure reference spectra and compare with simulated spectra</a:t>
            </a:r>
            <a:r>
              <a:rPr lang="en-US" altLang="en-US" sz="1350" b="1" dirty="0"/>
              <a:t>.</a:t>
            </a:r>
          </a:p>
          <a:p>
            <a:pPr marL="342900" indent="-342900">
              <a:lnSpc>
                <a:spcPct val="120000"/>
              </a:lnSpc>
              <a:buFont typeface="+mj-lt"/>
              <a:buAutoNum type="arabicPeriod"/>
            </a:pPr>
            <a:r>
              <a:rPr lang="en-US" altLang="en-US" sz="1350" b="1" dirty="0">
                <a:solidFill>
                  <a:srgbClr val="0070C0"/>
                </a:solidFill>
              </a:rPr>
              <a:t>Refine calculations (choose appropriate code)</a:t>
            </a:r>
          </a:p>
        </p:txBody>
      </p:sp>
      <p:sp>
        <p:nvSpPr>
          <p:cNvPr id="8" name="Rectangle 7">
            <a:extLst>
              <a:ext uri="{FF2B5EF4-FFF2-40B4-BE49-F238E27FC236}">
                <a16:creationId xmlns:a16="http://schemas.microsoft.com/office/drawing/2014/main" id="{5613CA2C-BEAE-7B49-1935-F1BF893D19C5}"/>
              </a:ext>
            </a:extLst>
          </p:cNvPr>
          <p:cNvSpPr/>
          <p:nvPr/>
        </p:nvSpPr>
        <p:spPr>
          <a:xfrm>
            <a:off x="6020857" y="3239172"/>
            <a:ext cx="5769914" cy="2308774"/>
          </a:xfrm>
          <a:prstGeom prst="rect">
            <a:avLst/>
          </a:prstGeom>
        </p:spPr>
        <p:txBody>
          <a:bodyPr wrap="square">
            <a:spAutoFit/>
          </a:bodyPr>
          <a:lstStyle/>
          <a:p>
            <a:pPr algn="just">
              <a:spcAft>
                <a:spcPts val="400"/>
              </a:spcAft>
            </a:pPr>
            <a:r>
              <a:rPr lang="en-US" sz="1867" dirty="0"/>
              <a:t>Enabling technologies provided by ALBA II:</a:t>
            </a:r>
          </a:p>
          <a:p>
            <a:pPr marL="342900" indent="-342900" algn="just">
              <a:spcAft>
                <a:spcPts val="400"/>
              </a:spcAft>
              <a:buFont typeface="Arial" panose="020B0604020202020204" pitchFamily="34" charset="0"/>
              <a:buChar char="•"/>
            </a:pPr>
            <a:r>
              <a:rPr lang="en-US" sz="1867" dirty="0"/>
              <a:t>Data analytics competence.</a:t>
            </a:r>
          </a:p>
          <a:p>
            <a:pPr marL="342900" indent="-342900" algn="just">
              <a:spcAft>
                <a:spcPts val="400"/>
              </a:spcAft>
              <a:buFont typeface="Arial" panose="020B0604020202020204" pitchFamily="34" charset="0"/>
              <a:buChar char="•"/>
            </a:pPr>
            <a:r>
              <a:rPr lang="en-US" sz="1867" dirty="0"/>
              <a:t>High throughput facilities to  create training sets and make systematic testing of the tools.</a:t>
            </a:r>
          </a:p>
          <a:p>
            <a:pPr marL="342900" indent="-342900" algn="just">
              <a:spcAft>
                <a:spcPts val="400"/>
              </a:spcAft>
              <a:buFont typeface="Arial" panose="020B0604020202020204" pitchFamily="34" charset="0"/>
              <a:buChar char="•"/>
            </a:pPr>
            <a:r>
              <a:rPr lang="en-US" sz="1867" dirty="0"/>
              <a:t>Computation capabilities (by partnerships and databases).</a:t>
            </a:r>
          </a:p>
          <a:p>
            <a:pPr marL="342900" indent="-342900" algn="just">
              <a:spcAft>
                <a:spcPts val="400"/>
              </a:spcAft>
              <a:buFont typeface="Arial" panose="020B0604020202020204" pitchFamily="34" charset="0"/>
              <a:buChar char="•"/>
            </a:pPr>
            <a:r>
              <a:rPr lang="en-US" sz="1867" dirty="0"/>
              <a:t>Big data capabilities.</a:t>
            </a:r>
          </a:p>
        </p:txBody>
      </p:sp>
    </p:spTree>
    <p:extLst>
      <p:ext uri="{BB962C8B-B14F-4D97-AF65-F5344CB8AC3E}">
        <p14:creationId xmlns:p14="http://schemas.microsoft.com/office/powerpoint/2010/main" val="3757366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19</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3351297" y="129987"/>
            <a:ext cx="9250896" cy="519312"/>
          </a:xfrm>
        </p:spPr>
        <p:txBody>
          <a:bodyPr>
            <a:normAutofit fontScale="90000"/>
          </a:bodyPr>
          <a:lstStyle/>
          <a:p>
            <a:r>
              <a:rPr lang="en-US" dirty="0"/>
              <a:t>Optimizing Interfaces is Key to Make Better Batteries</a:t>
            </a:r>
            <a:br>
              <a:rPr lang="en-US" dirty="0"/>
            </a:br>
            <a:endParaRPr lang="en-US" dirty="0"/>
          </a:p>
        </p:txBody>
      </p:sp>
      <p:sp>
        <p:nvSpPr>
          <p:cNvPr id="22" name="Rectangle 21">
            <a:extLst>
              <a:ext uri="{FF2B5EF4-FFF2-40B4-BE49-F238E27FC236}">
                <a16:creationId xmlns:a16="http://schemas.microsoft.com/office/drawing/2014/main" id="{64E843B0-03F3-7101-5FF1-74A16B42E1ED}"/>
              </a:ext>
            </a:extLst>
          </p:cNvPr>
          <p:cNvSpPr/>
          <p:nvPr/>
        </p:nvSpPr>
        <p:spPr>
          <a:xfrm>
            <a:off x="6766560" y="736635"/>
            <a:ext cx="5471820" cy="6250044"/>
          </a:xfrm>
          <a:prstGeom prst="rect">
            <a:avLst/>
          </a:prstGeom>
        </p:spPr>
        <p:txBody>
          <a:bodyPr wrap="square">
            <a:spAutoFit/>
          </a:bodyPr>
          <a:lstStyle/>
          <a:p>
            <a:pPr algn="just">
              <a:spcAft>
                <a:spcPts val="400"/>
              </a:spcAft>
            </a:pPr>
            <a:r>
              <a:rPr lang="en-US" sz="1867" dirty="0"/>
              <a:t>Same can be said as already explained in context with catalysis:</a:t>
            </a:r>
          </a:p>
          <a:p>
            <a:pPr algn="just">
              <a:spcAft>
                <a:spcPts val="400"/>
              </a:spcAft>
            </a:pPr>
            <a:endParaRPr lang="en-US" sz="1867" dirty="0"/>
          </a:p>
          <a:p>
            <a:pPr algn="just">
              <a:spcAft>
                <a:spcPts val="400"/>
              </a:spcAft>
            </a:pPr>
            <a:r>
              <a:rPr lang="en-US" sz="1867" dirty="0"/>
              <a:t>Multimodal approach under operando conditions combining imaging on the different length scales with ensemble averaging spectroscopic tools is key to “understand” how the battery works. High throughput and fast structural characterization is key to impact the high TRL developments. </a:t>
            </a:r>
          </a:p>
          <a:p>
            <a:pPr>
              <a:spcAft>
                <a:spcPts val="400"/>
              </a:spcAft>
            </a:pPr>
            <a:r>
              <a:rPr lang="en-US" sz="1867" dirty="0"/>
              <a:t>Specific example: </a:t>
            </a:r>
            <a:r>
              <a:rPr lang="en-US" sz="1870" dirty="0"/>
              <a:t>Development of high power density solid state electrolyte Li batteries:</a:t>
            </a:r>
          </a:p>
          <a:p>
            <a:pPr marL="380990" indent="-380990">
              <a:spcAft>
                <a:spcPts val="400"/>
              </a:spcAft>
              <a:buFont typeface="Arial" panose="020B0604020202020204" pitchFamily="34" charset="0"/>
              <a:buChar char="•"/>
            </a:pPr>
            <a:r>
              <a:rPr lang="en-US" sz="1867" dirty="0"/>
              <a:t>The battery has a large number of different interfaces which all define the performance but also the reliability.</a:t>
            </a:r>
            <a:endParaRPr lang="en-US" dirty="0"/>
          </a:p>
          <a:p>
            <a:pPr>
              <a:spcAft>
                <a:spcPts val="400"/>
              </a:spcAft>
            </a:pPr>
            <a:r>
              <a:rPr lang="en-US" sz="1867" dirty="0"/>
              <a:t>ALBA II has the potential to provide:</a:t>
            </a:r>
          </a:p>
          <a:p>
            <a:pPr marL="342900" indent="-342900">
              <a:spcAft>
                <a:spcPts val="400"/>
              </a:spcAft>
              <a:buFont typeface="Arial" panose="020B0604020202020204" pitchFamily="34" charset="0"/>
              <a:buChar char="•"/>
            </a:pPr>
            <a:r>
              <a:rPr lang="en-US" sz="1867" dirty="0"/>
              <a:t>Improved microscopy: operando TEM, nano probe and micro-spectroscopy/diffraction.</a:t>
            </a:r>
          </a:p>
          <a:p>
            <a:pPr marL="342900" indent="-342900">
              <a:spcAft>
                <a:spcPts val="400"/>
              </a:spcAft>
              <a:buFont typeface="Arial" panose="020B0604020202020204" pitchFamily="34" charset="0"/>
              <a:buChar char="•"/>
            </a:pPr>
            <a:r>
              <a:rPr lang="en-US" sz="1867" dirty="0"/>
              <a:t>Data analytics: enabling multi modal approach.</a:t>
            </a:r>
          </a:p>
          <a:p>
            <a:pPr marL="342900" indent="-342900">
              <a:spcAft>
                <a:spcPts val="400"/>
              </a:spcAft>
              <a:buFont typeface="Arial" panose="020B0604020202020204" pitchFamily="34" charset="0"/>
              <a:buChar char="•"/>
            </a:pPr>
            <a:r>
              <a:rPr lang="en-US" sz="1867" dirty="0"/>
              <a:t>Operando focus: reliable fast operando experiments</a:t>
            </a:r>
          </a:p>
        </p:txBody>
      </p:sp>
      <p:sp>
        <p:nvSpPr>
          <p:cNvPr id="2" name="Rectangle 2">
            <a:extLst>
              <a:ext uri="{FF2B5EF4-FFF2-40B4-BE49-F238E27FC236}">
                <a16:creationId xmlns:a16="http://schemas.microsoft.com/office/drawing/2014/main" id="{926FB51E-F224-0B13-D48A-1254723E9F14}"/>
              </a:ext>
            </a:extLst>
          </p:cNvPr>
          <p:cNvSpPr>
            <a:spLocks noChangeArrowheads="1"/>
          </p:cNvSpPr>
          <p:nvPr/>
        </p:nvSpPr>
        <p:spPr bwMode="auto">
          <a:xfrm>
            <a:off x="910473" y="1453045"/>
            <a:ext cx="122926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ES"/>
          </a:p>
        </p:txBody>
      </p:sp>
      <p:pic>
        <p:nvPicPr>
          <p:cNvPr id="1025" name="Picture 62">
            <a:extLst>
              <a:ext uri="{FF2B5EF4-FFF2-40B4-BE49-F238E27FC236}">
                <a16:creationId xmlns:a16="http://schemas.microsoft.com/office/drawing/2014/main" id="{6CD930A6-AF23-0569-7E90-70FF8660673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453046"/>
            <a:ext cx="6548341" cy="2072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36492F-523C-CACA-E0FA-E91FFA6F6A7C}"/>
              </a:ext>
            </a:extLst>
          </p:cNvPr>
          <p:cNvSpPr txBox="1"/>
          <p:nvPr/>
        </p:nvSpPr>
        <p:spPr>
          <a:xfrm>
            <a:off x="910473" y="3561469"/>
            <a:ext cx="6606540" cy="369332"/>
          </a:xfrm>
          <a:prstGeom prst="rect">
            <a:avLst/>
          </a:prstGeom>
          <a:noFill/>
        </p:spPr>
        <p:txBody>
          <a:bodyPr wrap="square">
            <a:spAutoFit/>
          </a:bodyPr>
          <a:lstStyle/>
          <a:p>
            <a:r>
              <a:rPr lang="en-ES" sz="1800" u="sng" dirty="0">
                <a:solidFill>
                  <a:srgbClr val="0563C1"/>
                </a:solidFill>
                <a:effectLst/>
                <a:latin typeface="Times New Roman" panose="02020603050405020304" pitchFamily="18" charset="0"/>
                <a:ea typeface="Times New Roman" panose="02020603050405020304" pitchFamily="18" charset="0"/>
                <a:hlinkClick r:id="rId5"/>
              </a:rPr>
              <a:t>https://doi.org/10.1016/j.jpowsour.2021.229919</a:t>
            </a:r>
            <a:r>
              <a:rPr lang="en-ES" dirty="0">
                <a:effectLst/>
              </a:rPr>
              <a:t> </a:t>
            </a:r>
            <a:endParaRPr lang="en-ES" dirty="0"/>
          </a:p>
        </p:txBody>
      </p:sp>
      <p:pic>
        <p:nvPicPr>
          <p:cNvPr id="7" name="Picture 6">
            <a:extLst>
              <a:ext uri="{FF2B5EF4-FFF2-40B4-BE49-F238E27FC236}">
                <a16:creationId xmlns:a16="http://schemas.microsoft.com/office/drawing/2014/main" id="{9E3C6150-A2E7-4E88-DF77-DFD80CF159D3}"/>
              </a:ext>
            </a:extLst>
          </p:cNvPr>
          <p:cNvPicPr>
            <a:picLocks noChangeAspect="1"/>
          </p:cNvPicPr>
          <p:nvPr/>
        </p:nvPicPr>
        <p:blipFill rotWithShape="1">
          <a:blip r:embed="rId6">
            <a:extLst>
              <a:ext uri="{28A0092B-C50C-407E-A947-70E740481C1C}">
                <a14:useLocalDpi xmlns:a14="http://schemas.microsoft.com/office/drawing/2010/main" val="0"/>
              </a:ext>
            </a:extLst>
          </a:blip>
          <a:srcRect t="2076"/>
          <a:stretch/>
        </p:blipFill>
        <p:spPr bwMode="auto">
          <a:xfrm>
            <a:off x="1146175" y="4071807"/>
            <a:ext cx="4949825" cy="22301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6709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Approach to Science, We Want to Apply</a:t>
            </a:r>
          </a:p>
        </p:txBody>
      </p:sp>
      <p:sp>
        <p:nvSpPr>
          <p:cNvPr id="4" name="Date Placeholder 3"/>
          <p:cNvSpPr>
            <a:spLocks noGrp="1"/>
          </p:cNvSpPr>
          <p:nvPr>
            <p:ph type="dt" sz="half" idx="10"/>
          </p:nvPr>
        </p:nvSpPr>
        <p:spPr>
          <a:xfrm>
            <a:off x="1498547" y="6492874"/>
            <a:ext cx="2743200" cy="365125"/>
          </a:xfrm>
        </p:spPr>
        <p:txBody>
          <a:bodyPr/>
          <a:lstStyle/>
          <a:p>
            <a:fld id="{5FACE1E6-9E2D-4EEA-9C1C-18BBA9269262}" type="datetime1">
              <a:rPr lang="es-ES" smtClean="0"/>
              <a:t>7/9/22</a:t>
            </a:fld>
            <a:endParaRPr lang="es-ES" dirty="0"/>
          </a:p>
        </p:txBody>
      </p:sp>
      <p:sp>
        <p:nvSpPr>
          <p:cNvPr id="5" name="Footer Placeholder 4"/>
          <p:cNvSpPr>
            <a:spLocks noGrp="1"/>
          </p:cNvSpPr>
          <p:nvPr>
            <p:ph type="ftr" sz="quarter" idx="11"/>
          </p:nvPr>
        </p:nvSpPr>
        <p:spPr>
          <a:xfrm>
            <a:off x="4385439" y="6492874"/>
            <a:ext cx="4114800" cy="365125"/>
          </a:xfrm>
        </p:spPr>
        <p:txBody>
          <a:bodyPr/>
          <a:lstStyle/>
          <a:p>
            <a:r>
              <a:rPr lang="es-ES" dirty="0" err="1"/>
              <a:t>Attenkofer</a:t>
            </a:r>
            <a:r>
              <a:rPr lang="es-ES" dirty="0"/>
              <a:t> – ALBA II - </a:t>
            </a:r>
            <a:r>
              <a:rPr lang="es-ES" dirty="0" err="1"/>
              <a:t>Science</a:t>
            </a:r>
            <a:endParaRPr lang="es-ES" dirty="0"/>
          </a:p>
          <a:p>
            <a:endParaRPr lang="es-ES" dirty="0"/>
          </a:p>
        </p:txBody>
      </p:sp>
      <p:sp>
        <p:nvSpPr>
          <p:cNvPr id="6" name="Content Placeholder 5"/>
          <p:cNvSpPr>
            <a:spLocks noGrp="1"/>
          </p:cNvSpPr>
          <p:nvPr>
            <p:ph sz="quarter" idx="12"/>
          </p:nvPr>
        </p:nvSpPr>
        <p:spPr>
          <a:xfrm>
            <a:off x="8786813" y="6492874"/>
            <a:ext cx="2566987" cy="307975"/>
          </a:xfrm>
        </p:spPr>
        <p:txBody>
          <a:bodyPr/>
          <a:lstStyle/>
          <a:p>
            <a:r>
              <a:rPr lang="es-ES" dirty="0"/>
              <a:t>AUSE/ALBA-</a:t>
            </a:r>
            <a:r>
              <a:rPr lang="es-ES" dirty="0" err="1"/>
              <a:t>user</a:t>
            </a:r>
            <a:r>
              <a:rPr lang="es-ES" dirty="0"/>
              <a:t> meeting 2022</a:t>
            </a:r>
          </a:p>
          <a:p>
            <a:endParaRPr lang="en-US" dirty="0"/>
          </a:p>
        </p:txBody>
      </p:sp>
      <p:sp>
        <p:nvSpPr>
          <p:cNvPr id="7" name="Marcador de contenido 2">
            <a:extLst>
              <a:ext uri="{FF2B5EF4-FFF2-40B4-BE49-F238E27FC236}">
                <a16:creationId xmlns:a16="http://schemas.microsoft.com/office/drawing/2014/main" id="{ABB09882-C132-32F1-E8AE-F0F5B86DE31C}"/>
              </a:ext>
            </a:extLst>
          </p:cNvPr>
          <p:cNvSpPr>
            <a:spLocks noGrp="1"/>
          </p:cNvSpPr>
          <p:nvPr>
            <p:ph idx="1"/>
          </p:nvPr>
        </p:nvSpPr>
        <p:spPr>
          <a:xfrm>
            <a:off x="1488412" y="3819942"/>
            <a:ext cx="7886700" cy="1366840"/>
          </a:xfrm>
        </p:spPr>
        <p:txBody>
          <a:bodyPr>
            <a:noAutofit/>
          </a:bodyPr>
          <a:lstStyle/>
          <a:p>
            <a:r>
              <a:rPr lang="en-US" sz="1400" dirty="0"/>
              <a:t>The process to develop the science case.</a:t>
            </a:r>
          </a:p>
          <a:p>
            <a:r>
              <a:rPr lang="en-US" sz="1400" dirty="0"/>
              <a:t>What ALBA II stands for.</a:t>
            </a:r>
          </a:p>
          <a:p>
            <a:r>
              <a:rPr lang="en-US" sz="1400" dirty="0"/>
              <a:t>Why do we need ALBA II: Scientific examples		</a:t>
            </a:r>
          </a:p>
          <a:p>
            <a:pPr marL="0" lvl="0" indent="0">
              <a:spcBef>
                <a:spcPts val="400"/>
              </a:spcBef>
              <a:spcAft>
                <a:spcPts val="600"/>
              </a:spcAft>
              <a:buNone/>
            </a:pPr>
            <a:endParaRPr lang="en-US" dirty="0"/>
          </a:p>
        </p:txBody>
      </p:sp>
      <p:sp>
        <p:nvSpPr>
          <p:cNvPr id="8" name="TextBox 7">
            <a:extLst>
              <a:ext uri="{FF2B5EF4-FFF2-40B4-BE49-F238E27FC236}">
                <a16:creationId xmlns:a16="http://schemas.microsoft.com/office/drawing/2014/main" id="{27F5FC07-1A94-B43E-34F7-C5DFFE0CDDAB}"/>
              </a:ext>
            </a:extLst>
          </p:cNvPr>
          <p:cNvSpPr txBox="1"/>
          <p:nvPr/>
        </p:nvSpPr>
        <p:spPr>
          <a:xfrm>
            <a:off x="904683" y="1580894"/>
            <a:ext cx="7716802" cy="923330"/>
          </a:xfrm>
          <a:prstGeom prst="rect">
            <a:avLst/>
          </a:prstGeom>
        </p:spPr>
        <p:txBody>
          <a:bodyPr vert="horz" wrap="square" lIns="91440" tIns="45720" rIns="91440" bIns="45720" rtlCol="0" anchor="t">
            <a:spAutoFit/>
          </a:bodyPr>
          <a:lstStyle/>
          <a:p>
            <a:pPr algn="just"/>
            <a:r>
              <a:rPr lang="en-ES" dirty="0">
                <a:latin typeface="Arial" panose="020B0604020202020204" pitchFamily="34" charset="0"/>
                <a:cs typeface="Arial" panose="020B0604020202020204" pitchFamily="34" charset="0"/>
              </a:rPr>
              <a:t>ALBA II is developed around three fields, </a:t>
            </a:r>
            <a:r>
              <a:rPr lang="en-ES" b="1" u="sng" dirty="0">
                <a:latin typeface="Arial" panose="020B0604020202020204" pitchFamily="34" charset="0"/>
                <a:cs typeface="Arial" panose="020B0604020202020204" pitchFamily="34" charset="0"/>
              </a:rPr>
              <a:t>important to the everyday’s life</a:t>
            </a:r>
            <a:r>
              <a:rPr lang="en-ES" dirty="0">
                <a:latin typeface="Arial" panose="020B0604020202020204" pitchFamily="34" charset="0"/>
                <a:cs typeface="Arial" panose="020B0604020202020204" pitchFamily="34" charset="0"/>
              </a:rPr>
              <a:t> of all of us, namely health, energy, and information technology, but is about a </a:t>
            </a:r>
            <a:r>
              <a:rPr lang="en-ES" b="1" u="sng" dirty="0">
                <a:latin typeface="Arial" panose="020B0604020202020204" pitchFamily="34" charset="0"/>
                <a:cs typeface="Arial" panose="020B0604020202020204" pitchFamily="34" charset="0"/>
              </a:rPr>
              <a:t>methodology which can be applied to many more problems</a:t>
            </a:r>
            <a:r>
              <a:rPr lang="en-ES"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A6951FDF-A29A-1511-B6FC-2F2E6F4D42AD}"/>
              </a:ext>
            </a:extLst>
          </p:cNvPr>
          <p:cNvSpPr txBox="1"/>
          <p:nvPr/>
        </p:nvSpPr>
        <p:spPr>
          <a:xfrm>
            <a:off x="904683" y="2969970"/>
            <a:ext cx="914400" cy="914400"/>
          </a:xfrm>
          <a:prstGeom prst="rect">
            <a:avLst/>
          </a:prstGeom>
        </p:spPr>
        <p:txBody>
          <a:bodyPr vert="horz" wrap="none" lIns="91440" tIns="45720" rIns="91440" bIns="45720" rtlCol="0" anchor="t">
            <a:noAutofit/>
          </a:bodyPr>
          <a:lstStyle/>
          <a:p>
            <a:r>
              <a:rPr lang="en-ES" sz="2800" dirty="0">
                <a:latin typeface="Arial" panose="020B0604020202020204" pitchFamily="34" charset="0"/>
                <a:cs typeface="Arial" panose="020B0604020202020204" pitchFamily="34" charset="0"/>
              </a:rPr>
              <a:t>What’s about this talk:</a:t>
            </a:r>
          </a:p>
        </p:txBody>
      </p:sp>
    </p:spTree>
    <p:extLst>
      <p:ext uri="{BB962C8B-B14F-4D97-AF65-F5344CB8AC3E}">
        <p14:creationId xmlns:p14="http://schemas.microsoft.com/office/powerpoint/2010/main" val="2533897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74395" y="-76268"/>
            <a:ext cx="9427028" cy="889451"/>
          </a:xfrm>
        </p:spPr>
        <p:txBody>
          <a:bodyPr/>
          <a:lstStyle/>
          <a:p>
            <a:r>
              <a:rPr lang="en-US" dirty="0"/>
              <a:t>Focus Area: Information Technology</a:t>
            </a:r>
            <a:br>
              <a:rPr lang="en-US" dirty="0"/>
            </a:br>
            <a:r>
              <a:rPr lang="en-US" dirty="0"/>
              <a:t>More by Manuel</a:t>
            </a:r>
          </a:p>
        </p:txBody>
      </p:sp>
      <p:sp>
        <p:nvSpPr>
          <p:cNvPr id="6" name="Marcador de número de diapositiva 5"/>
          <p:cNvSpPr>
            <a:spLocks noGrp="1"/>
          </p:cNvSpPr>
          <p:nvPr>
            <p:ph type="sldNum" sz="quarter" idx="12"/>
          </p:nvPr>
        </p:nvSpPr>
        <p:spPr>
          <a:xfrm>
            <a:off x="10950641" y="6492875"/>
            <a:ext cx="1239329" cy="365125"/>
          </a:xfrm>
        </p:spPr>
        <p:txBody>
          <a:bodyPr/>
          <a:lstStyle/>
          <a:p>
            <a:fld id="{59A3C1E9-1E17-4B2D-975E-2F80F7CB45F8}" type="slidenum">
              <a:rPr lang="es-ES" smtClean="0"/>
              <a:t>20</a:t>
            </a:fld>
            <a:endParaRPr lang="es-ES"/>
          </a:p>
        </p:txBody>
      </p:sp>
      <p:sp>
        <p:nvSpPr>
          <p:cNvPr id="3" name="Rectangle 2"/>
          <p:cNvSpPr/>
          <p:nvPr/>
        </p:nvSpPr>
        <p:spPr>
          <a:xfrm>
            <a:off x="148693" y="3337696"/>
            <a:ext cx="3917179" cy="1549399"/>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Spintronics and </a:t>
            </a:r>
            <a:r>
              <a:rPr lang="en-US" sz="1867" err="1"/>
              <a:t>Spinorbitronics</a:t>
            </a:r>
            <a:r>
              <a:rPr lang="en-US" sz="1867"/>
              <a:t>.</a:t>
            </a:r>
          </a:p>
          <a:p>
            <a:pPr marL="380990" indent="-380990">
              <a:spcAft>
                <a:spcPts val="800"/>
              </a:spcAft>
              <a:buFont typeface="Arial" panose="020B0604020202020204" pitchFamily="34" charset="0"/>
              <a:buChar char="•"/>
            </a:pPr>
            <a:r>
              <a:rPr lang="en-US" sz="1867"/>
              <a:t>Topological materials.</a:t>
            </a:r>
          </a:p>
          <a:p>
            <a:pPr marL="380990" indent="-380990">
              <a:spcAft>
                <a:spcPts val="800"/>
              </a:spcAft>
              <a:buFont typeface="Arial" panose="020B0604020202020204" pitchFamily="34" charset="0"/>
              <a:buChar char="•"/>
            </a:pPr>
            <a:r>
              <a:rPr lang="en-US" sz="1867"/>
              <a:t>Materials discover.</a:t>
            </a:r>
          </a:p>
          <a:p>
            <a:pPr marL="380990" indent="-380990">
              <a:spcAft>
                <a:spcPts val="800"/>
              </a:spcAft>
              <a:buFont typeface="Arial" panose="020B0604020202020204" pitchFamily="34" charset="0"/>
              <a:buChar char="•"/>
            </a:pPr>
            <a:r>
              <a:rPr lang="en-US" sz="1867"/>
              <a:t>Device physics. </a:t>
            </a:r>
          </a:p>
        </p:txBody>
      </p:sp>
      <p:sp>
        <p:nvSpPr>
          <p:cNvPr id="7" name="Rectangle 6"/>
          <p:cNvSpPr/>
          <p:nvPr/>
        </p:nvSpPr>
        <p:spPr>
          <a:xfrm>
            <a:off x="1" y="1105972"/>
            <a:ext cx="12189969" cy="1733488"/>
          </a:xfrm>
          <a:prstGeom prst="rect">
            <a:avLst/>
          </a:prstGeom>
          <a:solidFill>
            <a:schemeClr val="accent1"/>
          </a:solidFill>
        </p:spPr>
        <p:txBody>
          <a:bodyPr wrap="square">
            <a:spAutoFit/>
          </a:bodyPr>
          <a:lstStyle/>
          <a:p>
            <a:r>
              <a:rPr lang="en-US" sz="2133"/>
              <a:t>	</a:t>
            </a:r>
            <a:br>
              <a:rPr lang="en-US" sz="2133"/>
            </a:br>
            <a:r>
              <a:rPr lang="en-US" sz="2133"/>
              <a:t>Resolving and Manipulating the Electronic and Magnetic States, and its Spatial and Dynamic Characteristics in Quantum Materials.</a:t>
            </a:r>
          </a:p>
          <a:p>
            <a:endParaRPr lang="en-US" sz="2133"/>
          </a:p>
          <a:p>
            <a:pPr lvl="3" algn="r">
              <a:tabLst>
                <a:tab pos="2971726" algn="l"/>
              </a:tabLst>
            </a:pPr>
            <a:r>
              <a:rPr lang="en-US" sz="2133"/>
              <a:t>using a suite of techniques and services enabling the catalytic role of ALBA	 </a:t>
            </a:r>
          </a:p>
        </p:txBody>
      </p:sp>
      <p:sp>
        <p:nvSpPr>
          <p:cNvPr id="9" name="Rectangle 8"/>
          <p:cNvSpPr/>
          <p:nvPr/>
        </p:nvSpPr>
        <p:spPr>
          <a:xfrm>
            <a:off x="3968615" y="3425038"/>
            <a:ext cx="4169940" cy="3478516"/>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Materials growth and device fabrication.</a:t>
            </a:r>
          </a:p>
          <a:p>
            <a:pPr marL="380990" indent="-380990">
              <a:spcAft>
                <a:spcPts val="800"/>
              </a:spcAft>
              <a:buFont typeface="Arial" panose="020B0604020202020204" pitchFamily="34" charset="0"/>
              <a:buChar char="•"/>
            </a:pPr>
            <a:r>
              <a:rPr lang="en-US" sz="1867"/>
              <a:t>XAS, XMCD, XMLD, XLD, XRMS.</a:t>
            </a:r>
          </a:p>
          <a:p>
            <a:pPr marL="380990" indent="-380990">
              <a:spcAft>
                <a:spcPts val="800"/>
              </a:spcAft>
              <a:buFont typeface="Arial" panose="020B0604020202020204" pitchFamily="34" charset="0"/>
              <a:buChar char="•"/>
            </a:pPr>
            <a:r>
              <a:rPr lang="en-US" sz="1867"/>
              <a:t>ARPES (including Spin-ARPES).</a:t>
            </a:r>
          </a:p>
          <a:p>
            <a:pPr marL="380990" indent="-380990">
              <a:spcAft>
                <a:spcPts val="800"/>
              </a:spcAft>
              <a:buFont typeface="Arial" panose="020B0604020202020204" pitchFamily="34" charset="0"/>
              <a:buChar char="•"/>
            </a:pPr>
            <a:r>
              <a:rPr lang="en-US" sz="1867"/>
              <a:t>X-ray microscopy and coherent imaging with chemical, magnetic, spin/orbital- momentum contrast.</a:t>
            </a:r>
          </a:p>
          <a:p>
            <a:pPr marL="380990" indent="-380990">
              <a:spcAft>
                <a:spcPts val="800"/>
              </a:spcAft>
              <a:buFont typeface="Arial" panose="020B0604020202020204" pitchFamily="34" charset="0"/>
              <a:buChar char="•"/>
            </a:pPr>
            <a:r>
              <a:rPr lang="en-US" sz="1867"/>
              <a:t>TEM.</a:t>
            </a:r>
          </a:p>
          <a:p>
            <a:pPr marL="380990" indent="-380990">
              <a:spcAft>
                <a:spcPts val="800"/>
              </a:spcAft>
              <a:buFont typeface="Arial" panose="020B0604020202020204" pitchFamily="34" charset="0"/>
              <a:buChar char="•"/>
            </a:pPr>
            <a:r>
              <a:rPr lang="en-US" sz="1867"/>
              <a:t>Structural and functional characterization tools.</a:t>
            </a:r>
          </a:p>
        </p:txBody>
      </p:sp>
      <p:sp>
        <p:nvSpPr>
          <p:cNvPr id="10" name="Rectangle 9"/>
          <p:cNvSpPr/>
          <p:nvPr/>
        </p:nvSpPr>
        <p:spPr>
          <a:xfrm>
            <a:off x="7715137" y="3425038"/>
            <a:ext cx="4500768" cy="2883418"/>
          </a:xfrm>
          <a:prstGeom prst="rect">
            <a:avLst/>
          </a:prstGeom>
        </p:spPr>
        <p:txBody>
          <a:bodyPr wrap="square">
            <a:spAutoFit/>
          </a:bodyPr>
          <a:lstStyle/>
          <a:p>
            <a:pPr marL="380990" indent="-380990">
              <a:spcAft>
                <a:spcPts val="800"/>
              </a:spcAft>
              <a:buFont typeface="Arial" panose="020B0604020202020204" pitchFamily="34" charset="0"/>
              <a:buChar char="•"/>
            </a:pPr>
            <a:r>
              <a:rPr lang="en-US" sz="1867"/>
              <a:t>Sample preparation tools allowing remote combinatorial approaches.</a:t>
            </a:r>
          </a:p>
          <a:p>
            <a:pPr marL="380990" indent="-380990">
              <a:spcAft>
                <a:spcPts val="800"/>
              </a:spcAft>
              <a:buFont typeface="Arial" panose="020B0604020202020204" pitchFamily="34" charset="0"/>
              <a:buChar char="•"/>
            </a:pPr>
            <a:r>
              <a:rPr lang="en-US" sz="1867"/>
              <a:t>multi-modal pipelines and access modes for providing solutions for main focus area applications.</a:t>
            </a:r>
          </a:p>
          <a:p>
            <a:pPr marL="380990" indent="-380990">
              <a:spcAft>
                <a:spcPts val="800"/>
              </a:spcAft>
              <a:buFont typeface="Arial" panose="020B0604020202020204" pitchFamily="34" charset="0"/>
              <a:buChar char="•"/>
            </a:pPr>
            <a:r>
              <a:rPr lang="en-US" sz="1867"/>
              <a:t>Computational modeling tools for understanding impact of structure and environment on topological entanglement. </a:t>
            </a:r>
          </a:p>
        </p:txBody>
      </p:sp>
      <p:sp>
        <p:nvSpPr>
          <p:cNvPr id="11" name="TextBox 10"/>
          <p:cNvSpPr txBox="1"/>
          <p:nvPr/>
        </p:nvSpPr>
        <p:spPr>
          <a:xfrm>
            <a:off x="0" y="2924711"/>
            <a:ext cx="3917179" cy="684024"/>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Focused on scientific fields:</a:t>
            </a:r>
          </a:p>
        </p:txBody>
      </p:sp>
      <p:sp>
        <p:nvSpPr>
          <p:cNvPr id="12" name="TextBox 11"/>
          <p:cNvSpPr txBox="1"/>
          <p:nvPr/>
        </p:nvSpPr>
        <p:spPr>
          <a:xfrm>
            <a:off x="3937800" y="2919700"/>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Techniques</a:t>
            </a:r>
          </a:p>
        </p:txBody>
      </p:sp>
      <p:sp>
        <p:nvSpPr>
          <p:cNvPr id="13" name="TextBox 12"/>
          <p:cNvSpPr txBox="1"/>
          <p:nvPr/>
        </p:nvSpPr>
        <p:spPr>
          <a:xfrm>
            <a:off x="7719614" y="2919700"/>
            <a:ext cx="2532101" cy="609600"/>
          </a:xfrm>
          <a:prstGeom prst="rect">
            <a:avLst/>
          </a:prstGeom>
        </p:spPr>
        <p:txBody>
          <a:bodyPr vert="horz" wrap="none" lIns="121920" tIns="60960" rIns="121920" bIns="60960" rtlCol="0" anchor="t">
            <a:noAutofit/>
          </a:bodyPr>
          <a:lstStyle/>
          <a:p>
            <a:r>
              <a:rPr lang="en-US" sz="2400">
                <a:solidFill>
                  <a:srgbClr val="122D4F"/>
                </a:solidFill>
                <a:latin typeface="Abel" panose="02000506030000020004" pitchFamily="2" charset="0"/>
                <a:cs typeface="Arial" panose="020B0604020202020204" pitchFamily="34" charset="0"/>
              </a:rPr>
              <a:t>Services</a:t>
            </a:r>
          </a:p>
        </p:txBody>
      </p:sp>
    </p:spTree>
    <p:extLst>
      <p:ext uri="{BB962C8B-B14F-4D97-AF65-F5344CB8AC3E}">
        <p14:creationId xmlns:p14="http://schemas.microsoft.com/office/powerpoint/2010/main" val="955341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0E5ED6C8-59FF-FD45-A8AA-6867956FF25E}"/>
              </a:ext>
            </a:extLst>
          </p:cNvPr>
          <p:cNvGrpSpPr/>
          <p:nvPr/>
        </p:nvGrpSpPr>
        <p:grpSpPr>
          <a:xfrm>
            <a:off x="2297665" y="2827238"/>
            <a:ext cx="2384680" cy="2439373"/>
            <a:chOff x="3140733" y="1675904"/>
            <a:chExt cx="1431267" cy="1799426"/>
          </a:xfrm>
        </p:grpSpPr>
        <p:pic>
          <p:nvPicPr>
            <p:cNvPr id="51" name="Picture 50">
              <a:extLst>
                <a:ext uri="{FF2B5EF4-FFF2-40B4-BE49-F238E27FC236}">
                  <a16:creationId xmlns:a16="http://schemas.microsoft.com/office/drawing/2014/main" id="{528D5DB1-D0CE-8A4D-8E45-09A77E76F1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40733" y="1675904"/>
              <a:ext cx="1325523" cy="1799426"/>
            </a:xfrm>
            <a:prstGeom prst="rect">
              <a:avLst/>
            </a:prstGeom>
          </p:spPr>
        </p:pic>
        <p:sp>
          <p:nvSpPr>
            <p:cNvPr id="60" name="Rectangle 59">
              <a:extLst>
                <a:ext uri="{FF2B5EF4-FFF2-40B4-BE49-F238E27FC236}">
                  <a16:creationId xmlns:a16="http://schemas.microsoft.com/office/drawing/2014/main" id="{0C0E7068-068B-814A-87D6-9CC044FEC69B}"/>
                </a:ext>
              </a:extLst>
            </p:cNvPr>
            <p:cNvSpPr/>
            <p:nvPr/>
          </p:nvSpPr>
          <p:spPr>
            <a:xfrm>
              <a:off x="4048217" y="2440478"/>
              <a:ext cx="523783" cy="96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 name="Marcador de número de diapositiva 5"/>
          <p:cNvSpPr>
            <a:spLocks noGrp="1"/>
          </p:cNvSpPr>
          <p:nvPr>
            <p:ph type="sldNum" sz="quarter" idx="12"/>
          </p:nvPr>
        </p:nvSpPr>
        <p:spPr/>
        <p:txBody>
          <a:bodyPr/>
          <a:lstStyle/>
          <a:p>
            <a:fld id="{59A3C1E9-1E17-4B2D-975E-2F80F7CB45F8}" type="slidenum">
              <a:rPr lang="es-ES" smtClean="0"/>
              <a:t>21</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4870938" y="-49494"/>
            <a:ext cx="9250896" cy="519312"/>
          </a:xfrm>
        </p:spPr>
        <p:txBody>
          <a:bodyPr/>
          <a:lstStyle/>
          <a:p>
            <a:r>
              <a:rPr lang="en-US" dirty="0"/>
              <a:t>Our Goal at a Glance</a:t>
            </a:r>
          </a:p>
        </p:txBody>
      </p:sp>
      <p:sp>
        <p:nvSpPr>
          <p:cNvPr id="30" name="TextBox 29">
            <a:extLst>
              <a:ext uri="{FF2B5EF4-FFF2-40B4-BE49-F238E27FC236}">
                <a16:creationId xmlns:a16="http://schemas.microsoft.com/office/drawing/2014/main" id="{DB7C8A59-A911-4FB5-A469-39452F1115ED}"/>
              </a:ext>
            </a:extLst>
          </p:cNvPr>
          <p:cNvSpPr txBox="1"/>
          <p:nvPr/>
        </p:nvSpPr>
        <p:spPr>
          <a:xfrm>
            <a:off x="100112" y="906763"/>
            <a:ext cx="5284584" cy="1558953"/>
          </a:xfrm>
          <a:prstGeom prst="rect">
            <a:avLst/>
          </a:prstGeom>
          <a:solidFill>
            <a:srgbClr val="FFFFFF">
              <a:alpha val="50196"/>
            </a:srgbClr>
          </a:solidFill>
        </p:spPr>
        <p:txBody>
          <a:bodyPr vert="horz" wrap="square" lIns="121920" tIns="60960" rIns="121920" bIns="60960" rtlCol="0" anchor="t">
            <a:spAutoFit/>
          </a:bodyPr>
          <a:lstStyle/>
          <a:p>
            <a:pPr algn="ctr"/>
            <a:r>
              <a:rPr lang="en-US" sz="1333" b="1">
                <a:solidFill>
                  <a:srgbClr val="122D4F"/>
                </a:solidFill>
                <a:latin typeface="Arial Narrow" panose="020B0606020202030204" pitchFamily="34" charset="0"/>
                <a:cs typeface="Arial" panose="020B0604020202020204" pitchFamily="34" charset="0"/>
              </a:rPr>
              <a:t>Challenges addressed and advantages: </a:t>
            </a:r>
          </a:p>
          <a:p>
            <a:pPr marL="228594" indent="-228594" algn="just">
              <a:buFont typeface="Arial" panose="020B0604020202020204" pitchFamily="34" charset="0"/>
              <a:buChar char="•"/>
            </a:pPr>
            <a:r>
              <a:rPr lang="en-US" sz="1333" b="1">
                <a:solidFill>
                  <a:srgbClr val="122D4F"/>
                </a:solidFill>
                <a:latin typeface="Arial Narrow" panose="020B0606020202030204" pitchFamily="34" charset="0"/>
                <a:cs typeface="Arial" panose="020B0604020202020204" pitchFamily="34" charset="0"/>
              </a:rPr>
              <a:t>air sensitive / short duration</a:t>
            </a:r>
          </a:p>
          <a:p>
            <a:pPr marL="228594" indent="-228594" algn="just">
              <a:buFont typeface="Arial" panose="020B0604020202020204" pitchFamily="34" charset="0"/>
              <a:buChar char="•"/>
            </a:pPr>
            <a:r>
              <a:rPr lang="en-US" sz="1333" b="1" err="1">
                <a:solidFill>
                  <a:srgbClr val="122D4F"/>
                </a:solidFill>
                <a:latin typeface="Arial Narrow" panose="020B0606020202030204" pitchFamily="34" charset="0"/>
                <a:cs typeface="Arial" panose="020B0604020202020204" pitchFamily="34" charset="0"/>
              </a:rPr>
              <a:t>repeatibility</a:t>
            </a:r>
            <a:r>
              <a:rPr lang="en-US" sz="1333" b="1">
                <a:solidFill>
                  <a:srgbClr val="122D4F"/>
                </a:solidFill>
                <a:latin typeface="Arial Narrow" panose="020B0606020202030204" pitchFamily="34" charset="0"/>
                <a:cs typeface="Arial" panose="020B0604020202020204" pitchFamily="34" charset="0"/>
              </a:rPr>
              <a:t> / efficiency / on-the-go experiment adjustments</a:t>
            </a:r>
          </a:p>
          <a:p>
            <a:pPr marL="228594" indent="-228594" algn="just">
              <a:buFont typeface="Arial" panose="020B0604020202020204" pitchFamily="34" charset="0"/>
              <a:buChar char="•"/>
            </a:pPr>
            <a:r>
              <a:rPr lang="en-US" sz="1333" b="1">
                <a:solidFill>
                  <a:srgbClr val="122D4F"/>
                </a:solidFill>
                <a:latin typeface="Arial Narrow" panose="020B0606020202030204" pitchFamily="34" charset="0"/>
                <a:cs typeface="Arial" panose="020B0604020202020204" pitchFamily="34" charset="0"/>
              </a:rPr>
              <a:t>Deeper partnership (projects, shared PhDs, short and mid term stays related to experiments  and projects)</a:t>
            </a:r>
          </a:p>
          <a:p>
            <a:pPr algn="just"/>
            <a:endParaRPr lang="en-US" sz="1333" b="1">
              <a:solidFill>
                <a:srgbClr val="122D4F"/>
              </a:solidFill>
              <a:latin typeface="Arial Narrow" panose="020B0606020202030204" pitchFamily="34" charset="0"/>
              <a:cs typeface="Arial" panose="020B0604020202020204" pitchFamily="34" charset="0"/>
            </a:endParaRPr>
          </a:p>
          <a:p>
            <a:pPr algn="ctr"/>
            <a:endParaRPr lang="es-ES" sz="1333" b="1">
              <a:solidFill>
                <a:srgbClr val="122D4F"/>
              </a:solidFill>
              <a:latin typeface="Arial Narrow" panose="020B060602020203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DF30879-ADCF-4D4E-B460-89FC33F3FFFB}"/>
              </a:ext>
            </a:extLst>
          </p:cNvPr>
          <p:cNvSpPr/>
          <p:nvPr/>
        </p:nvSpPr>
        <p:spPr>
          <a:xfrm>
            <a:off x="-29687" y="2186573"/>
            <a:ext cx="2409553" cy="4606389"/>
          </a:xfrm>
          <a:prstGeom prst="rect">
            <a:avLst/>
          </a:prstGeom>
        </p:spPr>
        <p:txBody>
          <a:bodyPr wrap="square">
            <a:spAutoFit/>
          </a:bodyPr>
          <a:lstStyle/>
          <a:p>
            <a:pPr>
              <a:spcAft>
                <a:spcPts val="400"/>
              </a:spcAft>
            </a:pPr>
            <a:r>
              <a:rPr lang="en-US" sz="1600"/>
              <a:t>-ALBA to provide the X-ray &amp; electron- tools, enhanced sample preparation capabilities enabling pre-experiment preparation, mid-term visitor missions/collaborations and deeper partnerships</a:t>
            </a:r>
          </a:p>
          <a:p>
            <a:pPr>
              <a:spcAft>
                <a:spcPts val="400"/>
              </a:spcAft>
            </a:pPr>
            <a:endParaRPr lang="en-US" sz="400"/>
          </a:p>
          <a:p>
            <a:pPr>
              <a:spcAft>
                <a:spcPts val="400"/>
              </a:spcAft>
            </a:pPr>
            <a:r>
              <a:rPr lang="en-US" sz="1600"/>
              <a:t>-Aiming at a multi-modal approach from meso to nanoscale, from surface to bulk-like </a:t>
            </a:r>
          </a:p>
          <a:p>
            <a:pPr>
              <a:spcAft>
                <a:spcPts val="400"/>
              </a:spcAft>
            </a:pPr>
            <a:endParaRPr lang="en-US" sz="400"/>
          </a:p>
          <a:p>
            <a:pPr>
              <a:spcAft>
                <a:spcPts val="400"/>
              </a:spcAft>
            </a:pPr>
            <a:r>
              <a:rPr lang="en-US" sz="1600"/>
              <a:t>-ALBA embedded within their strategic partners provides leading capabilities</a:t>
            </a:r>
          </a:p>
        </p:txBody>
      </p:sp>
      <p:sp>
        <p:nvSpPr>
          <p:cNvPr id="42" name="TextBox 41">
            <a:extLst>
              <a:ext uri="{FF2B5EF4-FFF2-40B4-BE49-F238E27FC236}">
                <a16:creationId xmlns:a16="http://schemas.microsoft.com/office/drawing/2014/main" id="{0412BD79-290F-6348-8CB6-EB34C4FC6143}"/>
              </a:ext>
            </a:extLst>
          </p:cNvPr>
          <p:cNvSpPr txBox="1"/>
          <p:nvPr/>
        </p:nvSpPr>
        <p:spPr>
          <a:xfrm>
            <a:off x="2245149" y="2146669"/>
            <a:ext cx="5448409" cy="410433"/>
          </a:xfrm>
          <a:prstGeom prst="rect">
            <a:avLst/>
          </a:prstGeom>
          <a:solidFill>
            <a:srgbClr val="FFFFFF">
              <a:alpha val="50196"/>
            </a:srgbClr>
          </a:solidFill>
        </p:spPr>
        <p:txBody>
          <a:bodyPr vert="horz" wrap="square" lIns="121920" tIns="60960" rIns="121920" bIns="60960" rtlCol="0" anchor="t">
            <a:spAutoFit/>
          </a:bodyPr>
          <a:lstStyle/>
          <a:p>
            <a:pPr algn="ctr"/>
            <a:r>
              <a:rPr lang="en-US" sz="1867" b="1">
                <a:solidFill>
                  <a:srgbClr val="122D4F"/>
                </a:solidFill>
                <a:latin typeface="Arial Narrow" panose="020B0606020202030204" pitchFamily="34" charset="0"/>
                <a:cs typeface="Arial" panose="020B0604020202020204" pitchFamily="34" charset="0"/>
              </a:rPr>
              <a:t>Microscale* averaged electronic &amp; magnetic properties</a:t>
            </a:r>
            <a:endParaRPr lang="es-ES" sz="1867" b="1">
              <a:solidFill>
                <a:srgbClr val="122D4F"/>
              </a:solidFill>
              <a:latin typeface="Arial Narrow" panose="020B060602020203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AF05650-4E77-5243-A97E-0BFFADBBB6E6}"/>
              </a:ext>
            </a:extLst>
          </p:cNvPr>
          <p:cNvSpPr txBox="1"/>
          <p:nvPr/>
        </p:nvSpPr>
        <p:spPr>
          <a:xfrm>
            <a:off x="7566427" y="2153631"/>
            <a:ext cx="2821997" cy="410433"/>
          </a:xfrm>
          <a:prstGeom prst="rect">
            <a:avLst/>
          </a:prstGeom>
          <a:solidFill>
            <a:srgbClr val="FFFFFF">
              <a:alpha val="50196"/>
            </a:srgbClr>
          </a:solidFill>
        </p:spPr>
        <p:txBody>
          <a:bodyPr vert="horz" wrap="square" lIns="121920" tIns="60960" rIns="121920" bIns="60960" rtlCol="0" anchor="t">
            <a:spAutoFit/>
          </a:bodyPr>
          <a:lstStyle/>
          <a:p>
            <a:pPr algn="ctr"/>
            <a:r>
              <a:rPr lang="en-US" sz="1867" b="1">
                <a:solidFill>
                  <a:srgbClr val="122D4F"/>
                </a:solidFill>
                <a:latin typeface="Arial Narrow" panose="020B0606020202030204" pitchFamily="34" charset="0"/>
                <a:cs typeface="Arial" panose="020B0604020202020204" pitchFamily="34" charset="0"/>
              </a:rPr>
              <a:t>Micro to nanoscale imaging</a:t>
            </a:r>
          </a:p>
        </p:txBody>
      </p:sp>
      <p:sp>
        <p:nvSpPr>
          <p:cNvPr id="2" name="Rectangle 1">
            <a:extLst>
              <a:ext uri="{FF2B5EF4-FFF2-40B4-BE49-F238E27FC236}">
                <a16:creationId xmlns:a16="http://schemas.microsoft.com/office/drawing/2014/main" id="{3892270D-4105-9341-9ED0-E36914565C26}"/>
              </a:ext>
            </a:extLst>
          </p:cNvPr>
          <p:cNvSpPr/>
          <p:nvPr/>
        </p:nvSpPr>
        <p:spPr>
          <a:xfrm>
            <a:off x="265417" y="73204"/>
            <a:ext cx="3656065" cy="461665"/>
          </a:xfrm>
          <a:prstGeom prst="rect">
            <a:avLst/>
          </a:prstGeom>
          <a:gradFill>
            <a:gsLst>
              <a:gs pos="49980">
                <a:srgbClr val="EEC64B"/>
              </a:gs>
              <a:gs pos="0">
                <a:schemeClr val="accent4">
                  <a:lumMod val="75000"/>
                </a:schemeClr>
              </a:gs>
              <a:gs pos="68000">
                <a:schemeClr val="accent4">
                  <a:lumMod val="60000"/>
                  <a:lumOff val="40000"/>
                </a:schemeClr>
              </a:gs>
              <a:gs pos="100000">
                <a:schemeClr val="accent4">
                  <a:lumMod val="20000"/>
                  <a:lumOff val="80000"/>
                </a:schemeClr>
              </a:gs>
            </a:gsLst>
            <a:path path="circle">
              <a:fillToRect l="50000" t="50000" r="50000" b="50000"/>
            </a:path>
          </a:gradFill>
        </p:spPr>
        <p:txBody>
          <a:bodyPr wrap="none">
            <a:spAutoFit/>
          </a:bodyPr>
          <a:lstStyle/>
          <a:p>
            <a:r>
              <a:rPr lang="en-US" sz="2400" dirty="0"/>
              <a:t>example: 2D-VdW materials</a:t>
            </a:r>
          </a:p>
        </p:txBody>
      </p:sp>
      <p:pic>
        <p:nvPicPr>
          <p:cNvPr id="44" name="Picture 43">
            <a:extLst>
              <a:ext uri="{FF2B5EF4-FFF2-40B4-BE49-F238E27FC236}">
                <a16:creationId xmlns:a16="http://schemas.microsoft.com/office/drawing/2014/main" id="{87F71B32-0558-5A4E-BBEA-6AC42D8958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14495" y="992479"/>
            <a:ext cx="1404397" cy="789973"/>
          </a:xfrm>
          <a:prstGeom prst="rect">
            <a:avLst/>
          </a:prstGeom>
        </p:spPr>
      </p:pic>
      <p:sp>
        <p:nvSpPr>
          <p:cNvPr id="46" name="TextBox 45">
            <a:extLst>
              <a:ext uri="{FF2B5EF4-FFF2-40B4-BE49-F238E27FC236}">
                <a16:creationId xmlns:a16="http://schemas.microsoft.com/office/drawing/2014/main" id="{5506F8AC-D697-F849-B0DB-B59BF409C9DD}"/>
              </a:ext>
            </a:extLst>
          </p:cNvPr>
          <p:cNvSpPr txBox="1"/>
          <p:nvPr/>
        </p:nvSpPr>
        <p:spPr>
          <a:xfrm>
            <a:off x="5676707" y="1750379"/>
            <a:ext cx="914400" cy="914400"/>
          </a:xfrm>
          <a:prstGeom prst="rect">
            <a:avLst/>
          </a:prstGeom>
        </p:spPr>
        <p:txBody>
          <a:bodyPr vert="horz" wrap="none" lIns="91440" tIns="45720" rIns="91440" bIns="45720" rtlCol="0" anchor="t">
            <a:noAutofit/>
          </a:bodyPr>
          <a:lstStyle/>
          <a:p>
            <a:r>
              <a:rPr lang="en-US" sz="1400" err="1">
                <a:solidFill>
                  <a:srgbClr val="0070C0"/>
                </a:solidFill>
                <a:latin typeface="Arial" panose="020B0604020202020204" pitchFamily="34" charset="0"/>
                <a:cs typeface="Arial" panose="020B0604020202020204" pitchFamily="34" charset="0"/>
              </a:rPr>
              <a:t>twistronics</a:t>
            </a:r>
            <a:endParaRPr lang="en-US" sz="1400">
              <a:solidFill>
                <a:srgbClr val="0070C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C20E1F4-92DE-654C-9C14-80F172EF9175}"/>
              </a:ext>
            </a:extLst>
          </p:cNvPr>
          <p:cNvSpPr/>
          <p:nvPr/>
        </p:nvSpPr>
        <p:spPr>
          <a:xfrm>
            <a:off x="503584" y="584335"/>
            <a:ext cx="11425965" cy="379656"/>
          </a:xfrm>
          <a:prstGeom prst="rect">
            <a:avLst/>
          </a:prstGeom>
        </p:spPr>
        <p:txBody>
          <a:bodyPr wrap="square">
            <a:spAutoFit/>
          </a:bodyPr>
          <a:lstStyle/>
          <a:p>
            <a:pPr lvl="0" algn="ctr"/>
            <a:r>
              <a:rPr lang="en-US" sz="1867" b="1">
                <a:solidFill>
                  <a:srgbClr val="122D4F"/>
                </a:solidFill>
                <a:latin typeface="Arial Narrow" panose="020B0606020202030204" pitchFamily="34" charset="0"/>
                <a:cs typeface="Arial" panose="020B0604020202020204" pitchFamily="34" charset="0"/>
              </a:rPr>
              <a:t>MBE, 2D Materials and </a:t>
            </a:r>
            <a:r>
              <a:rPr lang="en-US" sz="1867" b="1" err="1">
                <a:solidFill>
                  <a:srgbClr val="122D4F"/>
                </a:solidFill>
                <a:latin typeface="Arial Narrow" panose="020B0606020202030204" pitchFamily="34" charset="0"/>
                <a:cs typeface="Arial" panose="020B0604020202020204" pitchFamily="34" charset="0"/>
              </a:rPr>
              <a:t>VdW</a:t>
            </a:r>
            <a:r>
              <a:rPr lang="en-US" sz="1867" b="1">
                <a:solidFill>
                  <a:srgbClr val="122D4F"/>
                </a:solidFill>
                <a:latin typeface="Arial Narrow" panose="020B0606020202030204" pitchFamily="34" charset="0"/>
                <a:cs typeface="Arial" panose="020B0604020202020204" pitchFamily="34" charset="0"/>
              </a:rPr>
              <a:t> Foundry at MS Lab, offline bl equipment,  as a complement &amp; bridge to user facilities</a:t>
            </a:r>
          </a:p>
        </p:txBody>
      </p:sp>
      <p:sp>
        <p:nvSpPr>
          <p:cNvPr id="15" name="Rectangle 14">
            <a:extLst>
              <a:ext uri="{FF2B5EF4-FFF2-40B4-BE49-F238E27FC236}">
                <a16:creationId xmlns:a16="http://schemas.microsoft.com/office/drawing/2014/main" id="{49E02583-B427-F348-8C5E-95B61AD7B58A}"/>
              </a:ext>
            </a:extLst>
          </p:cNvPr>
          <p:cNvSpPr/>
          <p:nvPr/>
        </p:nvSpPr>
        <p:spPr>
          <a:xfrm>
            <a:off x="6959848" y="1770419"/>
            <a:ext cx="1648208" cy="297454"/>
          </a:xfrm>
          <a:prstGeom prst="rect">
            <a:avLst/>
          </a:prstGeom>
        </p:spPr>
        <p:txBody>
          <a:bodyPr wrap="none">
            <a:spAutoFit/>
          </a:bodyPr>
          <a:lstStyle/>
          <a:p>
            <a:r>
              <a:rPr lang="en-US" sz="1333" err="1">
                <a:solidFill>
                  <a:srgbClr val="0070C0"/>
                </a:solidFill>
                <a:latin typeface="Arial" panose="020B0604020202020204" pitchFamily="34" charset="0"/>
                <a:cs typeface="Arial" panose="020B0604020202020204" pitchFamily="34" charset="0"/>
              </a:rPr>
              <a:t>VdW</a:t>
            </a:r>
            <a:r>
              <a:rPr lang="en-US" sz="1333">
                <a:solidFill>
                  <a:srgbClr val="0070C0"/>
                </a:solidFill>
                <a:latin typeface="Arial" panose="020B0604020202020204" pitchFamily="34" charset="0"/>
                <a:cs typeface="Arial" panose="020B0604020202020204" pitchFamily="34" charset="0"/>
              </a:rPr>
              <a:t> transfer setup</a:t>
            </a:r>
            <a:endParaRPr lang="en-US" sz="1333">
              <a:solidFill>
                <a:srgbClr val="0070C0"/>
              </a:solidFill>
            </a:endParaRPr>
          </a:p>
        </p:txBody>
      </p:sp>
      <p:pic>
        <p:nvPicPr>
          <p:cNvPr id="49" name="Picture 48">
            <a:extLst>
              <a:ext uri="{FF2B5EF4-FFF2-40B4-BE49-F238E27FC236}">
                <a16:creationId xmlns:a16="http://schemas.microsoft.com/office/drawing/2014/main" id="{3CCEBC1F-1A7D-5548-BFBF-64DE4044FA2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577781" y="991775"/>
            <a:ext cx="1445011" cy="1001805"/>
          </a:xfrm>
          <a:prstGeom prst="rect">
            <a:avLst/>
          </a:prstGeom>
        </p:spPr>
      </p:pic>
      <p:sp>
        <p:nvSpPr>
          <p:cNvPr id="50" name="TextBox 49">
            <a:extLst>
              <a:ext uri="{FF2B5EF4-FFF2-40B4-BE49-F238E27FC236}">
                <a16:creationId xmlns:a16="http://schemas.microsoft.com/office/drawing/2014/main" id="{9BE4FFF5-8D44-E441-AE26-2D0A4BFE9FC3}"/>
              </a:ext>
            </a:extLst>
          </p:cNvPr>
          <p:cNvSpPr txBox="1"/>
          <p:nvPr/>
        </p:nvSpPr>
        <p:spPr>
          <a:xfrm>
            <a:off x="8822137" y="969411"/>
            <a:ext cx="1208785" cy="914400"/>
          </a:xfrm>
          <a:prstGeom prst="rect">
            <a:avLst/>
          </a:prstGeom>
        </p:spPr>
        <p:txBody>
          <a:bodyPr vert="horz" wrap="square" lIns="91440" tIns="45720" rIns="91440" bIns="45720" rtlCol="0" anchor="t">
            <a:noAutofit/>
          </a:bodyPr>
          <a:lstStyle/>
          <a:p>
            <a:r>
              <a:rPr lang="en-US" sz="1333">
                <a:solidFill>
                  <a:srgbClr val="0070C0"/>
                </a:solidFill>
                <a:latin typeface="Arial" panose="020B0604020202020204" pitchFamily="34" charset="0"/>
                <a:cs typeface="Arial" panose="020B0604020202020204" pitchFamily="34" charset="0"/>
              </a:rPr>
              <a:t>Raman</a:t>
            </a:r>
          </a:p>
        </p:txBody>
      </p:sp>
      <p:sp>
        <p:nvSpPr>
          <p:cNvPr id="52" name="Rectangle 51">
            <a:extLst>
              <a:ext uri="{FF2B5EF4-FFF2-40B4-BE49-F238E27FC236}">
                <a16:creationId xmlns:a16="http://schemas.microsoft.com/office/drawing/2014/main" id="{C8C82A76-D79E-FC4E-ABD8-9425F1FB32BF}"/>
              </a:ext>
            </a:extLst>
          </p:cNvPr>
          <p:cNvSpPr/>
          <p:nvPr/>
        </p:nvSpPr>
        <p:spPr>
          <a:xfrm>
            <a:off x="2584146" y="2516111"/>
            <a:ext cx="2261052" cy="379656"/>
          </a:xfrm>
          <a:prstGeom prst="rect">
            <a:avLst/>
          </a:prstGeom>
        </p:spPr>
        <p:txBody>
          <a:bodyPr wrap="square">
            <a:spAutoFit/>
          </a:bodyPr>
          <a:lstStyle/>
          <a:p>
            <a:pPr lvl="0" algn="ctr"/>
            <a:r>
              <a:rPr lang="en-US" sz="1867" b="1">
                <a:solidFill>
                  <a:srgbClr val="122D4F"/>
                </a:solidFill>
                <a:latin typeface="Arial Narrow" panose="020B0606020202030204" pitchFamily="34" charset="0"/>
                <a:cs typeface="Arial" panose="020B0604020202020204" pitchFamily="34" charset="0"/>
              </a:rPr>
              <a:t>LOREA: ARPES</a:t>
            </a:r>
          </a:p>
        </p:txBody>
      </p:sp>
      <p:sp>
        <p:nvSpPr>
          <p:cNvPr id="53" name="TextBox 52">
            <a:extLst>
              <a:ext uri="{FF2B5EF4-FFF2-40B4-BE49-F238E27FC236}">
                <a16:creationId xmlns:a16="http://schemas.microsoft.com/office/drawing/2014/main" id="{2424E896-BCFD-B64E-ABD2-F9721D71C43B}"/>
              </a:ext>
            </a:extLst>
          </p:cNvPr>
          <p:cNvSpPr txBox="1"/>
          <p:nvPr/>
        </p:nvSpPr>
        <p:spPr>
          <a:xfrm>
            <a:off x="4389501" y="3150101"/>
            <a:ext cx="962875" cy="1323054"/>
          </a:xfrm>
          <a:prstGeom prst="rect">
            <a:avLst/>
          </a:prstGeom>
        </p:spPr>
        <p:txBody>
          <a:bodyPr vert="horz" wrap="square" lIns="91440" tIns="45720" rIns="91440" bIns="45720" rtlCol="0" anchor="t">
            <a:spAutoFit/>
          </a:bodyPr>
          <a:lstStyle/>
          <a:p>
            <a:r>
              <a:rPr lang="en-US" sz="1333">
                <a:solidFill>
                  <a:srgbClr val="0070C0"/>
                </a:solidFill>
                <a:latin typeface="Arial" panose="020B0604020202020204" pitchFamily="34" charset="0"/>
                <a:cs typeface="Arial" panose="020B0604020202020204" pitchFamily="34" charset="0"/>
              </a:rPr>
              <a:t>ARPES in twisted BLG, </a:t>
            </a:r>
          </a:p>
          <a:p>
            <a:r>
              <a:rPr lang="en-US" sz="1333">
                <a:solidFill>
                  <a:srgbClr val="0070C0"/>
                </a:solidFill>
                <a:latin typeface="Arial" panose="020B0604020202020204" pitchFamily="34" charset="0"/>
                <a:cs typeface="Arial" panose="020B0604020202020204" pitchFamily="34" charset="0"/>
              </a:rPr>
              <a:t>Soleil, Sci Reports 2016</a:t>
            </a:r>
          </a:p>
        </p:txBody>
      </p:sp>
      <p:sp>
        <p:nvSpPr>
          <p:cNvPr id="54" name="Rectangle 53">
            <a:extLst>
              <a:ext uri="{FF2B5EF4-FFF2-40B4-BE49-F238E27FC236}">
                <a16:creationId xmlns:a16="http://schemas.microsoft.com/office/drawing/2014/main" id="{69A61A8C-F5E3-4646-8238-20681D57E221}"/>
              </a:ext>
            </a:extLst>
          </p:cNvPr>
          <p:cNvSpPr/>
          <p:nvPr/>
        </p:nvSpPr>
        <p:spPr>
          <a:xfrm>
            <a:off x="5351706" y="2607173"/>
            <a:ext cx="2261052" cy="379656"/>
          </a:xfrm>
          <a:prstGeom prst="rect">
            <a:avLst/>
          </a:prstGeom>
        </p:spPr>
        <p:txBody>
          <a:bodyPr wrap="square">
            <a:spAutoFit/>
          </a:bodyPr>
          <a:lstStyle/>
          <a:p>
            <a:pPr lvl="0" algn="ctr"/>
            <a:r>
              <a:rPr lang="en-US" sz="1867" b="1">
                <a:solidFill>
                  <a:srgbClr val="122D4F"/>
                </a:solidFill>
                <a:latin typeface="Arial Narrow" panose="020B0606020202030204" pitchFamily="34" charset="0"/>
                <a:cs typeface="Arial" panose="020B0604020202020204" pitchFamily="34" charset="0"/>
              </a:rPr>
              <a:t>BOREAS - XMCD</a:t>
            </a:r>
          </a:p>
        </p:txBody>
      </p:sp>
      <p:sp>
        <p:nvSpPr>
          <p:cNvPr id="24" name="Rectangle 23">
            <a:extLst>
              <a:ext uri="{FF2B5EF4-FFF2-40B4-BE49-F238E27FC236}">
                <a16:creationId xmlns:a16="http://schemas.microsoft.com/office/drawing/2014/main" id="{98372FAC-5F46-4F4C-B730-CA39D4D713AD}"/>
              </a:ext>
            </a:extLst>
          </p:cNvPr>
          <p:cNvSpPr/>
          <p:nvPr/>
        </p:nvSpPr>
        <p:spPr>
          <a:xfrm>
            <a:off x="3692287" y="4468010"/>
            <a:ext cx="1767364" cy="707694"/>
          </a:xfrm>
          <a:prstGeom prst="rect">
            <a:avLst/>
          </a:prstGeom>
        </p:spPr>
        <p:txBody>
          <a:bodyPr wrap="square">
            <a:spAutoFit/>
          </a:bodyPr>
          <a:lstStyle/>
          <a:p>
            <a:r>
              <a:rPr lang="en-US" sz="1333">
                <a:solidFill>
                  <a:srgbClr val="122D4F"/>
                </a:solidFill>
                <a:latin typeface="Arial Narrow" panose="020B0606020202030204" pitchFamily="34" charset="0"/>
                <a:cs typeface="Arial" panose="020B0604020202020204" pitchFamily="34" charset="0"/>
              </a:rPr>
              <a:t>*</a:t>
            </a:r>
            <a:r>
              <a:rPr lang="en-US" sz="1333" u="sng">
                <a:solidFill>
                  <a:srgbClr val="122D4F"/>
                </a:solidFill>
                <a:latin typeface="Arial Narrow" panose="020B0606020202030204" pitchFamily="34" charset="0"/>
                <a:cs typeface="Arial" panose="020B0604020202020204" pitchFamily="34" charset="0"/>
              </a:rPr>
              <a:t>Sub-micron to nano scale i</a:t>
            </a:r>
            <a:r>
              <a:rPr lang="en-US" sz="1333">
                <a:solidFill>
                  <a:srgbClr val="122D4F"/>
                </a:solidFill>
                <a:latin typeface="Arial Narrow" panose="020B0606020202030204" pitchFamily="34" charset="0"/>
                <a:cs typeface="Arial" panose="020B0604020202020204" pitchFamily="34" charset="0"/>
              </a:rPr>
              <a:t>f a nano-focusing upgrade is considered</a:t>
            </a:r>
            <a:endParaRPr lang="en-US" sz="1333"/>
          </a:p>
        </p:txBody>
      </p:sp>
      <p:sp>
        <p:nvSpPr>
          <p:cNvPr id="59" name="TextBox 58">
            <a:extLst>
              <a:ext uri="{FF2B5EF4-FFF2-40B4-BE49-F238E27FC236}">
                <a16:creationId xmlns:a16="http://schemas.microsoft.com/office/drawing/2014/main" id="{8758FDF6-0CC7-8346-8EB3-1F1CD8EE1AE2}"/>
              </a:ext>
            </a:extLst>
          </p:cNvPr>
          <p:cNvSpPr txBox="1"/>
          <p:nvPr/>
        </p:nvSpPr>
        <p:spPr>
          <a:xfrm>
            <a:off x="7630148" y="4696679"/>
            <a:ext cx="3677389" cy="914400"/>
          </a:xfrm>
          <a:prstGeom prst="rect">
            <a:avLst/>
          </a:prstGeom>
        </p:spPr>
        <p:txBody>
          <a:bodyPr vert="horz" wrap="none" lIns="91440" tIns="45720" rIns="91440" bIns="45720" rtlCol="0" anchor="t">
            <a:noAutofit/>
          </a:bodyPr>
          <a:lstStyle/>
          <a:p>
            <a:r>
              <a:rPr lang="en-US" sz="1333">
                <a:solidFill>
                  <a:srgbClr val="0070C0"/>
                </a:solidFill>
                <a:latin typeface="Arial" panose="020B0604020202020204" pitchFamily="34" charset="0"/>
                <a:cs typeface="Arial" panose="020B0604020202020204" pitchFamily="34" charset="0"/>
              </a:rPr>
              <a:t>PEEM, Multilayer flakes of </a:t>
            </a:r>
          </a:p>
          <a:p>
            <a:r>
              <a:rPr lang="en-US" sz="1333">
                <a:solidFill>
                  <a:srgbClr val="0070C0"/>
                </a:solidFill>
                <a:latin typeface="Arial" panose="020B0604020202020204" pitchFamily="34" charset="0"/>
                <a:cs typeface="Arial" panose="020B0604020202020204" pitchFamily="34" charset="0"/>
              </a:rPr>
              <a:t>CrTe2 </a:t>
            </a:r>
            <a:r>
              <a:rPr lang="en-US" sz="1333" err="1">
                <a:solidFill>
                  <a:srgbClr val="0070C0"/>
                </a:solidFill>
                <a:latin typeface="Arial" panose="020B0604020202020204" pitchFamily="34" charset="0"/>
                <a:cs typeface="Arial" panose="020B0604020202020204" pitchFamily="34" charset="0"/>
              </a:rPr>
              <a:t>VdW</a:t>
            </a:r>
            <a:r>
              <a:rPr lang="en-US" sz="1333">
                <a:solidFill>
                  <a:srgbClr val="0070C0"/>
                </a:solidFill>
                <a:latin typeface="Arial" panose="020B0604020202020204" pitchFamily="34" charset="0"/>
                <a:cs typeface="Arial" panose="020B0604020202020204" pitchFamily="34" charset="0"/>
              </a:rPr>
              <a:t>, </a:t>
            </a:r>
            <a:r>
              <a:rPr lang="en-US" sz="1333" i="1">
                <a:solidFill>
                  <a:srgbClr val="0070C0"/>
                </a:solidFill>
                <a:latin typeface="Arial" panose="020B0604020202020204" pitchFamily="34" charset="0"/>
                <a:cs typeface="Arial" panose="020B0604020202020204" pitchFamily="34" charset="0"/>
              </a:rPr>
              <a:t>ACS AMI 2020</a:t>
            </a:r>
            <a:endParaRPr lang="en-US" sz="1333">
              <a:solidFill>
                <a:srgbClr val="0070C0"/>
              </a:solidFill>
              <a:latin typeface="Arial" panose="020B0604020202020204" pitchFamily="34" charset="0"/>
              <a:cs typeface="Arial" panose="020B0604020202020204" pitchFamily="34" charset="0"/>
            </a:endParaRPr>
          </a:p>
        </p:txBody>
      </p:sp>
      <p:graphicFrame>
        <p:nvGraphicFramePr>
          <p:cNvPr id="62" name="Table 62">
            <a:extLst>
              <a:ext uri="{FF2B5EF4-FFF2-40B4-BE49-F238E27FC236}">
                <a16:creationId xmlns:a16="http://schemas.microsoft.com/office/drawing/2014/main" id="{C6A32ECF-7DD7-9549-809D-DCD8D3080787}"/>
              </a:ext>
            </a:extLst>
          </p:cNvPr>
          <p:cNvGraphicFramePr>
            <a:graphicFrameLocks noGrp="1"/>
          </p:cNvGraphicFramePr>
          <p:nvPr/>
        </p:nvGraphicFramePr>
        <p:xfrm>
          <a:off x="2122889" y="5334069"/>
          <a:ext cx="9806659" cy="1630680"/>
        </p:xfrm>
        <a:graphic>
          <a:graphicData uri="http://schemas.openxmlformats.org/drawingml/2006/table">
            <a:tbl>
              <a:tblPr firstRow="1" bandRow="1">
                <a:tableStyleId>{5C22544A-7EE6-4342-B048-85BDC9FD1C3A}</a:tableStyleId>
              </a:tblPr>
              <a:tblGrid>
                <a:gridCol w="1697084">
                  <a:extLst>
                    <a:ext uri="{9D8B030D-6E8A-4147-A177-3AD203B41FA5}">
                      <a16:colId xmlns:a16="http://schemas.microsoft.com/office/drawing/2014/main" val="3556589388"/>
                    </a:ext>
                  </a:extLst>
                </a:gridCol>
                <a:gridCol w="2449103">
                  <a:extLst>
                    <a:ext uri="{9D8B030D-6E8A-4147-A177-3AD203B41FA5}">
                      <a16:colId xmlns:a16="http://schemas.microsoft.com/office/drawing/2014/main" val="3133583401"/>
                    </a:ext>
                  </a:extLst>
                </a:gridCol>
                <a:gridCol w="5660472">
                  <a:extLst>
                    <a:ext uri="{9D8B030D-6E8A-4147-A177-3AD203B41FA5}">
                      <a16:colId xmlns:a16="http://schemas.microsoft.com/office/drawing/2014/main" val="878660514"/>
                    </a:ext>
                  </a:extLst>
                </a:gridCol>
              </a:tblGrid>
              <a:tr h="345440">
                <a:tc>
                  <a:txBody>
                    <a:bodyPr/>
                    <a:lstStyle/>
                    <a:p>
                      <a:endParaRPr lang="en-US" sz="1500"/>
                    </a:p>
                  </a:txBody>
                  <a:tcPr marL="121920" marR="121920" marT="60960" marB="60960"/>
                </a:tc>
                <a:tc>
                  <a:txBody>
                    <a:bodyPr/>
                    <a:lstStyle/>
                    <a:p>
                      <a:r>
                        <a:rPr lang="en-US" sz="1500"/>
                        <a:t>Resolution</a:t>
                      </a:r>
                    </a:p>
                  </a:txBody>
                  <a:tcPr marL="121920" marR="121920" marT="60960" marB="60960"/>
                </a:tc>
                <a:tc>
                  <a:txBody>
                    <a:bodyPr/>
                    <a:lstStyle/>
                    <a:p>
                      <a:r>
                        <a:rPr lang="en-US" sz="1500"/>
                        <a:t>complementary x-ray + SPM, TEM imaging capabilities</a:t>
                      </a:r>
                    </a:p>
                  </a:txBody>
                  <a:tcPr marL="121920" marR="121920" marT="60960" marB="60960"/>
                </a:tc>
                <a:extLst>
                  <a:ext uri="{0D108BD9-81ED-4DB2-BD59-A6C34878D82A}">
                    <a16:rowId xmlns:a16="http://schemas.microsoft.com/office/drawing/2014/main" val="4035400081"/>
                  </a:ext>
                </a:extLst>
              </a:tr>
              <a:tr h="345440">
                <a:tc>
                  <a:txBody>
                    <a:bodyPr/>
                    <a:lstStyle/>
                    <a:p>
                      <a:r>
                        <a:rPr lang="en-US" sz="1500"/>
                        <a:t>XTM MISTRAL</a:t>
                      </a:r>
                    </a:p>
                  </a:txBody>
                  <a:tcPr marL="121920" marR="121920" marT="60960" marB="60960"/>
                </a:tc>
                <a:tc>
                  <a:txBody>
                    <a:bodyPr/>
                    <a:lstStyle/>
                    <a:p>
                      <a:r>
                        <a:rPr lang="en-US" sz="1500"/>
                        <a:t>20-30 nm</a:t>
                      </a:r>
                    </a:p>
                  </a:txBody>
                  <a:tcPr marL="121920" marR="121920" marT="60960" marB="60960"/>
                </a:tc>
                <a:tc>
                  <a:txBody>
                    <a:bodyPr/>
                    <a:lstStyle/>
                    <a:p>
                      <a:r>
                        <a:rPr lang="en-US" sz="1500">
                          <a:solidFill>
                            <a:srgbClr val="FF0000"/>
                          </a:solidFill>
                        </a:rPr>
                        <a:t>fast</a:t>
                      </a:r>
                      <a:r>
                        <a:rPr lang="en-US" sz="1500"/>
                        <a:t> ; 2D imaging ; </a:t>
                      </a:r>
                      <a:r>
                        <a:rPr lang="en-US" sz="1500" b="1">
                          <a:solidFill>
                            <a:srgbClr val="FF0000"/>
                          </a:solidFill>
                        </a:rPr>
                        <a:t>3D </a:t>
                      </a:r>
                      <a:r>
                        <a:rPr lang="en-US" sz="1500" b="1" err="1">
                          <a:solidFill>
                            <a:srgbClr val="FF0000"/>
                          </a:solidFill>
                        </a:rPr>
                        <a:t>tomo</a:t>
                      </a:r>
                      <a:r>
                        <a:rPr lang="en-US" sz="1500" b="1">
                          <a:solidFill>
                            <a:srgbClr val="FF0000"/>
                          </a:solidFill>
                        </a:rPr>
                        <a:t> </a:t>
                      </a:r>
                      <a:r>
                        <a:rPr lang="en-US" sz="1500"/>
                        <a:t>; bulk (only C+ BM)</a:t>
                      </a:r>
                    </a:p>
                  </a:txBody>
                  <a:tcPr marL="121920" marR="121920" marT="60960" marB="60960"/>
                </a:tc>
                <a:extLst>
                  <a:ext uri="{0D108BD9-81ED-4DB2-BD59-A6C34878D82A}">
                    <a16:rowId xmlns:a16="http://schemas.microsoft.com/office/drawing/2014/main" val="3353992129"/>
                  </a:ext>
                </a:extLst>
              </a:tr>
              <a:tr h="34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PEEM CIRCE</a:t>
                      </a:r>
                    </a:p>
                  </a:txBody>
                  <a:tcPr marL="121920" marR="121920" marT="60960" marB="60960"/>
                </a:tc>
                <a:tc>
                  <a:txBody>
                    <a:bodyPr/>
                    <a:lstStyle/>
                    <a:p>
                      <a:r>
                        <a:rPr lang="en-US" sz="1500"/>
                        <a:t>20-30 nm (&lt;10nm possible) </a:t>
                      </a:r>
                    </a:p>
                  </a:txBody>
                  <a:tcPr marL="121920" marR="121920" marT="60960" marB="60960"/>
                </a:tc>
                <a:tc>
                  <a:txBody>
                    <a:bodyPr/>
                    <a:lstStyle/>
                    <a:p>
                      <a:r>
                        <a:rPr lang="en-US" sz="1500">
                          <a:solidFill>
                            <a:srgbClr val="FF0000"/>
                          </a:solidFill>
                        </a:rPr>
                        <a:t>fast</a:t>
                      </a:r>
                      <a:r>
                        <a:rPr lang="en-US" sz="1500"/>
                        <a:t>; 2D; part 3D (shadow tech.) ; </a:t>
                      </a:r>
                      <a:r>
                        <a:rPr lang="en-US" sz="1500">
                          <a:solidFill>
                            <a:srgbClr val="FF0000"/>
                          </a:solidFill>
                        </a:rPr>
                        <a:t>surface, mod. Field &amp; LN temp</a:t>
                      </a:r>
                    </a:p>
                  </a:txBody>
                  <a:tcPr marL="121920" marR="121920" marT="60960" marB="60960"/>
                </a:tc>
                <a:extLst>
                  <a:ext uri="{0D108BD9-81ED-4DB2-BD59-A6C34878D82A}">
                    <a16:rowId xmlns:a16="http://schemas.microsoft.com/office/drawing/2014/main" val="433803309"/>
                  </a:ext>
                </a:extLst>
              </a:tr>
              <a:tr h="357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err="1"/>
                        <a:t>Coh</a:t>
                      </a:r>
                      <a:r>
                        <a:rPr lang="en-US" sz="1500"/>
                        <a:t>. </a:t>
                      </a:r>
                      <a:r>
                        <a:rPr lang="en-US" sz="1500" err="1"/>
                        <a:t>Imag</a:t>
                      </a:r>
                      <a:r>
                        <a:rPr lang="en-US" sz="1500"/>
                        <a:t>. BOREAS</a:t>
                      </a:r>
                    </a:p>
                  </a:txBody>
                  <a:tcPr marL="121920" marR="121920" marT="60960" marB="60960"/>
                </a:tc>
                <a:tc>
                  <a:txBody>
                    <a:bodyPr/>
                    <a:lstStyle/>
                    <a:p>
                      <a:r>
                        <a:rPr lang="en-US" sz="1500"/>
                        <a:t>25 nm (3-5 nm possible)</a:t>
                      </a:r>
                    </a:p>
                  </a:txBody>
                  <a:tcPr marL="121920" marR="121920" marT="60960" marB="60960"/>
                </a:tc>
                <a:tc>
                  <a:txBody>
                    <a:bodyPr/>
                    <a:lstStyle/>
                    <a:p>
                      <a:r>
                        <a:rPr lang="en-US" sz="1500"/>
                        <a:t>slow (</a:t>
                      </a:r>
                      <a:r>
                        <a:rPr lang="en-US" sz="1500" err="1"/>
                        <a:t>reconst</a:t>
                      </a:r>
                      <a:r>
                        <a:rPr lang="en-US" sz="1500"/>
                        <a:t>. or scanning) 2D ; 3D possible; </a:t>
                      </a:r>
                      <a:r>
                        <a:rPr lang="en-US" sz="1500" err="1">
                          <a:solidFill>
                            <a:srgbClr val="FF0000"/>
                          </a:solidFill>
                        </a:rPr>
                        <a:t>LHe</a:t>
                      </a:r>
                      <a:r>
                        <a:rPr lang="en-US" sz="1500">
                          <a:solidFill>
                            <a:srgbClr val="FF0000"/>
                          </a:solidFill>
                        </a:rPr>
                        <a:t> ; </a:t>
                      </a:r>
                      <a:r>
                        <a:rPr lang="en-US" sz="1500" err="1">
                          <a:solidFill>
                            <a:srgbClr val="FF0000"/>
                          </a:solidFill>
                        </a:rPr>
                        <a:t>Hig</a:t>
                      </a:r>
                      <a:r>
                        <a:rPr lang="en-US" sz="1500">
                          <a:solidFill>
                            <a:srgbClr val="FF0000"/>
                          </a:solidFill>
                        </a:rPr>
                        <a:t> field</a:t>
                      </a:r>
                    </a:p>
                  </a:txBody>
                  <a:tcPr marL="121920" marR="121920" marT="60960" marB="60960"/>
                </a:tc>
                <a:extLst>
                  <a:ext uri="{0D108BD9-81ED-4DB2-BD59-A6C34878D82A}">
                    <a16:rowId xmlns:a16="http://schemas.microsoft.com/office/drawing/2014/main" val="2781597419"/>
                  </a:ext>
                </a:extLst>
              </a:tr>
            </a:tbl>
          </a:graphicData>
        </a:graphic>
      </p:graphicFrame>
      <p:sp>
        <p:nvSpPr>
          <p:cNvPr id="55" name="TextBox 54">
            <a:extLst>
              <a:ext uri="{FF2B5EF4-FFF2-40B4-BE49-F238E27FC236}">
                <a16:creationId xmlns:a16="http://schemas.microsoft.com/office/drawing/2014/main" id="{7D8AD697-A9A3-3541-9DB0-DAF2F1DE55C5}"/>
              </a:ext>
            </a:extLst>
          </p:cNvPr>
          <p:cNvSpPr txBox="1"/>
          <p:nvPr/>
        </p:nvSpPr>
        <p:spPr>
          <a:xfrm>
            <a:off x="5342671" y="4750479"/>
            <a:ext cx="1040181" cy="914400"/>
          </a:xfrm>
          <a:prstGeom prst="rect">
            <a:avLst/>
          </a:prstGeom>
        </p:spPr>
        <p:txBody>
          <a:bodyPr vert="horz" wrap="none" lIns="91440" tIns="45720" rIns="91440" bIns="45720" rtlCol="0" anchor="t">
            <a:noAutofit/>
          </a:bodyPr>
          <a:lstStyle/>
          <a:p>
            <a:r>
              <a:rPr lang="en-US" sz="1333">
                <a:solidFill>
                  <a:srgbClr val="0070C0"/>
                </a:solidFill>
                <a:latin typeface="Arial" panose="020B0604020202020204" pitchFamily="34" charset="0"/>
                <a:cs typeface="Arial" panose="020B0604020202020204" pitchFamily="34" charset="0"/>
              </a:rPr>
              <a:t>Cr XMCD in CrCl3 </a:t>
            </a:r>
            <a:r>
              <a:rPr lang="en-US" sz="1333" err="1">
                <a:solidFill>
                  <a:srgbClr val="0070C0"/>
                </a:solidFill>
                <a:latin typeface="Arial" panose="020B0604020202020204" pitchFamily="34" charset="0"/>
                <a:cs typeface="Arial" panose="020B0604020202020204" pitchFamily="34" charset="0"/>
              </a:rPr>
              <a:t>sl</a:t>
            </a:r>
            <a:r>
              <a:rPr lang="en-US" sz="1333">
                <a:solidFill>
                  <a:srgbClr val="0070C0"/>
                </a:solidFill>
                <a:latin typeface="Arial" panose="020B0604020202020204" pitchFamily="34" charset="0"/>
                <a:cs typeface="Arial" panose="020B0604020202020204" pitchFamily="34" charset="0"/>
              </a:rPr>
              <a:t>, </a:t>
            </a:r>
          </a:p>
          <a:p>
            <a:r>
              <a:rPr lang="en-US" sz="1333">
                <a:solidFill>
                  <a:srgbClr val="0070C0"/>
                </a:solidFill>
                <a:latin typeface="Arial" panose="020B0604020202020204" pitchFamily="34" charset="0"/>
                <a:cs typeface="Arial" panose="020B0604020202020204" pitchFamily="34" charset="0"/>
              </a:rPr>
              <a:t> </a:t>
            </a:r>
            <a:r>
              <a:rPr lang="en-US" sz="1333" err="1">
                <a:solidFill>
                  <a:srgbClr val="0070C0"/>
                </a:solidFill>
                <a:latin typeface="Arial" panose="020B0604020202020204" pitchFamily="34" charset="0"/>
                <a:cs typeface="Arial" panose="020B0604020202020204" pitchFamily="34" charset="0"/>
              </a:rPr>
              <a:t>ArXiv</a:t>
            </a:r>
            <a:r>
              <a:rPr lang="en-US" sz="1333">
                <a:solidFill>
                  <a:srgbClr val="0070C0"/>
                </a:solidFill>
                <a:latin typeface="Arial" panose="020B0604020202020204" pitchFamily="34" charset="0"/>
                <a:cs typeface="Arial" panose="020B0604020202020204" pitchFamily="34" charset="0"/>
              </a:rPr>
              <a:t> 2020</a:t>
            </a:r>
          </a:p>
        </p:txBody>
      </p:sp>
      <p:sp>
        <p:nvSpPr>
          <p:cNvPr id="63" name="Rectangle 62">
            <a:extLst>
              <a:ext uri="{FF2B5EF4-FFF2-40B4-BE49-F238E27FC236}">
                <a16:creationId xmlns:a16="http://schemas.microsoft.com/office/drawing/2014/main" id="{32AFE859-3BA7-B84B-AD35-BDBBF80403A6}"/>
              </a:ext>
            </a:extLst>
          </p:cNvPr>
          <p:cNvSpPr/>
          <p:nvPr/>
        </p:nvSpPr>
        <p:spPr>
          <a:xfrm>
            <a:off x="2217994" y="2587106"/>
            <a:ext cx="3050245" cy="2671471"/>
          </a:xfrm>
          <a:prstGeom prst="rect">
            <a:avLst/>
          </a:prstGeom>
          <a:noFill/>
          <a:ln w="28575">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4366FEB4-1547-7C41-A66D-4721CCB627BC}"/>
              </a:ext>
            </a:extLst>
          </p:cNvPr>
          <p:cNvSpPr/>
          <p:nvPr/>
        </p:nvSpPr>
        <p:spPr>
          <a:xfrm>
            <a:off x="5348552" y="2579833"/>
            <a:ext cx="2133069" cy="267155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89195C62-F3A0-1044-A8B3-D47ADD944A9A}"/>
              </a:ext>
            </a:extLst>
          </p:cNvPr>
          <p:cNvSpPr/>
          <p:nvPr/>
        </p:nvSpPr>
        <p:spPr>
          <a:xfrm>
            <a:off x="7523951" y="2579834"/>
            <a:ext cx="2821997" cy="2690580"/>
          </a:xfrm>
          <a:prstGeom prst="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Rectangle 65">
            <a:extLst>
              <a:ext uri="{FF2B5EF4-FFF2-40B4-BE49-F238E27FC236}">
                <a16:creationId xmlns:a16="http://schemas.microsoft.com/office/drawing/2014/main" id="{59D4E27E-4CAF-7A4B-AF73-934B6FC28CC5}"/>
              </a:ext>
            </a:extLst>
          </p:cNvPr>
          <p:cNvSpPr/>
          <p:nvPr/>
        </p:nvSpPr>
        <p:spPr>
          <a:xfrm>
            <a:off x="164099" y="608262"/>
            <a:ext cx="11893059" cy="1472929"/>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Down Arrow 2">
            <a:extLst>
              <a:ext uri="{FF2B5EF4-FFF2-40B4-BE49-F238E27FC236}">
                <a16:creationId xmlns:a16="http://schemas.microsoft.com/office/drawing/2014/main" id="{2FD80B36-F66A-5448-94A5-666C96DFE6D3}"/>
              </a:ext>
            </a:extLst>
          </p:cNvPr>
          <p:cNvSpPr/>
          <p:nvPr/>
        </p:nvSpPr>
        <p:spPr>
          <a:xfrm rot="2055764">
            <a:off x="5113737" y="1886674"/>
            <a:ext cx="399192" cy="351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Down Arrow 33">
            <a:extLst>
              <a:ext uri="{FF2B5EF4-FFF2-40B4-BE49-F238E27FC236}">
                <a16:creationId xmlns:a16="http://schemas.microsoft.com/office/drawing/2014/main" id="{0AF5F520-1637-C64C-A72D-4A4C5C37A90A}"/>
              </a:ext>
            </a:extLst>
          </p:cNvPr>
          <p:cNvSpPr/>
          <p:nvPr/>
        </p:nvSpPr>
        <p:spPr>
          <a:xfrm>
            <a:off x="6713683" y="1896120"/>
            <a:ext cx="399192" cy="3972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Down Arrow 35">
            <a:extLst>
              <a:ext uri="{FF2B5EF4-FFF2-40B4-BE49-F238E27FC236}">
                <a16:creationId xmlns:a16="http://schemas.microsoft.com/office/drawing/2014/main" id="{BC513265-21BD-044A-94AD-C2170E55D8AE}"/>
              </a:ext>
            </a:extLst>
          </p:cNvPr>
          <p:cNvSpPr/>
          <p:nvPr/>
        </p:nvSpPr>
        <p:spPr>
          <a:xfrm rot="19816468">
            <a:off x="9932073" y="1780349"/>
            <a:ext cx="399192" cy="456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6BA5B703-9231-3549-BBD7-DD19BA848263}"/>
              </a:ext>
            </a:extLst>
          </p:cNvPr>
          <p:cNvSpPr txBox="1"/>
          <p:nvPr/>
        </p:nvSpPr>
        <p:spPr>
          <a:xfrm>
            <a:off x="10316363" y="2161322"/>
            <a:ext cx="1763757" cy="410433"/>
          </a:xfrm>
          <a:prstGeom prst="rect">
            <a:avLst/>
          </a:prstGeom>
          <a:solidFill>
            <a:srgbClr val="FFFFFF">
              <a:alpha val="50196"/>
            </a:srgbClr>
          </a:solidFill>
        </p:spPr>
        <p:txBody>
          <a:bodyPr vert="horz" wrap="square" lIns="121920" tIns="60960" rIns="121920" bIns="60960" rtlCol="0" anchor="t">
            <a:spAutoFit/>
          </a:bodyPr>
          <a:lstStyle/>
          <a:p>
            <a:pPr algn="ctr"/>
            <a:r>
              <a:rPr lang="en-US" sz="1867" b="1">
                <a:solidFill>
                  <a:srgbClr val="122D4F"/>
                </a:solidFill>
                <a:latin typeface="Arial Narrow" panose="020B0606020202030204" pitchFamily="34" charset="0"/>
                <a:cs typeface="Arial" panose="020B0604020202020204" pitchFamily="34" charset="0"/>
              </a:rPr>
              <a:t>Atomic imaging</a:t>
            </a:r>
          </a:p>
        </p:txBody>
      </p:sp>
      <p:pic>
        <p:nvPicPr>
          <p:cNvPr id="2050" name="Picture 2">
            <a:extLst>
              <a:ext uri="{FF2B5EF4-FFF2-40B4-BE49-F238E27FC236}">
                <a16:creationId xmlns:a16="http://schemas.microsoft.com/office/drawing/2014/main" id="{0F907D29-02FD-B54B-9CF9-E1CE69012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6788" y="2982417"/>
            <a:ext cx="1450112" cy="14501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F86A233-E702-494F-8597-5C0599D97B1B}"/>
              </a:ext>
            </a:extLst>
          </p:cNvPr>
          <p:cNvSpPr/>
          <p:nvPr/>
        </p:nvSpPr>
        <p:spPr>
          <a:xfrm>
            <a:off x="10363339" y="4392305"/>
            <a:ext cx="1857376" cy="912814"/>
          </a:xfrm>
          <a:prstGeom prst="rect">
            <a:avLst/>
          </a:prstGeom>
        </p:spPr>
        <p:txBody>
          <a:bodyPr wrap="square">
            <a:spAutoFit/>
          </a:bodyPr>
          <a:lstStyle/>
          <a:p>
            <a:r>
              <a:rPr lang="en-US" sz="1333">
                <a:solidFill>
                  <a:srgbClr val="0070C0"/>
                </a:solidFill>
              </a:rPr>
              <a:t>Defects in a MoS2</a:t>
            </a:r>
          </a:p>
          <a:p>
            <a:r>
              <a:rPr lang="en-US" sz="1333">
                <a:solidFill>
                  <a:srgbClr val="0070C0"/>
                </a:solidFill>
              </a:rPr>
              <a:t> imaged with </a:t>
            </a:r>
          </a:p>
          <a:p>
            <a:r>
              <a:rPr lang="en-US" sz="1333">
                <a:solidFill>
                  <a:srgbClr val="0070C0"/>
                </a:solidFill>
              </a:rPr>
              <a:t>high-resolution STEM</a:t>
            </a:r>
          </a:p>
          <a:p>
            <a:r>
              <a:rPr lang="en-US" sz="1333" i="1">
                <a:solidFill>
                  <a:srgbClr val="0070C0"/>
                </a:solidFill>
              </a:rPr>
              <a:t>Spectra, </a:t>
            </a:r>
            <a:r>
              <a:rPr lang="en-US" sz="1333" i="1" err="1">
                <a:solidFill>
                  <a:srgbClr val="0070C0"/>
                </a:solidFill>
              </a:rPr>
              <a:t>ThermoFischer</a:t>
            </a:r>
            <a:endParaRPr lang="en-US" sz="1333" i="1">
              <a:solidFill>
                <a:srgbClr val="0070C0"/>
              </a:solidFill>
            </a:endParaRPr>
          </a:p>
        </p:txBody>
      </p:sp>
      <p:sp>
        <p:nvSpPr>
          <p:cNvPr id="37" name="Rectangle 36">
            <a:extLst>
              <a:ext uri="{FF2B5EF4-FFF2-40B4-BE49-F238E27FC236}">
                <a16:creationId xmlns:a16="http://schemas.microsoft.com/office/drawing/2014/main" id="{C8D808BA-87D3-F846-BFBA-A28B31AF0273}"/>
              </a:ext>
            </a:extLst>
          </p:cNvPr>
          <p:cNvSpPr/>
          <p:nvPr/>
        </p:nvSpPr>
        <p:spPr>
          <a:xfrm>
            <a:off x="10438098" y="2579833"/>
            <a:ext cx="1642023" cy="2701388"/>
          </a:xfrm>
          <a:prstGeom prst="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Down Arrow 39">
            <a:extLst>
              <a:ext uri="{FF2B5EF4-FFF2-40B4-BE49-F238E27FC236}">
                <a16:creationId xmlns:a16="http://schemas.microsoft.com/office/drawing/2014/main" id="{912D7F39-36C5-1D4D-8AB7-F97C4B89B901}"/>
              </a:ext>
            </a:extLst>
          </p:cNvPr>
          <p:cNvSpPr/>
          <p:nvPr/>
        </p:nvSpPr>
        <p:spPr>
          <a:xfrm>
            <a:off x="8531212" y="1826844"/>
            <a:ext cx="399192" cy="3972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1" name="Picture 40">
            <a:extLst>
              <a:ext uri="{FF2B5EF4-FFF2-40B4-BE49-F238E27FC236}">
                <a16:creationId xmlns:a16="http://schemas.microsoft.com/office/drawing/2014/main" id="{B2F70F0F-D484-BE40-9419-DEFC34637740}"/>
              </a:ext>
            </a:extLst>
          </p:cNvPr>
          <p:cNvPicPr>
            <a:picLocks noChangeAspect="1"/>
          </p:cNvPicPr>
          <p:nvPr/>
        </p:nvPicPr>
        <p:blipFill>
          <a:blip r:embed="rId7"/>
          <a:stretch>
            <a:fillRect/>
          </a:stretch>
        </p:blipFill>
        <p:spPr>
          <a:xfrm>
            <a:off x="5392533" y="2916983"/>
            <a:ext cx="2039655" cy="1833496"/>
          </a:xfrm>
          <a:prstGeom prst="rect">
            <a:avLst/>
          </a:prstGeom>
        </p:spPr>
      </p:pic>
      <p:pic>
        <p:nvPicPr>
          <p:cNvPr id="45" name="Picture 44">
            <a:extLst>
              <a:ext uri="{FF2B5EF4-FFF2-40B4-BE49-F238E27FC236}">
                <a16:creationId xmlns:a16="http://schemas.microsoft.com/office/drawing/2014/main" id="{19EDACF0-2A9A-8945-993F-B885A28EAF85}"/>
              </a:ext>
            </a:extLst>
          </p:cNvPr>
          <p:cNvPicPr>
            <a:picLocks noChangeAspect="1"/>
          </p:cNvPicPr>
          <p:nvPr/>
        </p:nvPicPr>
        <p:blipFill>
          <a:blip r:embed="rId8"/>
          <a:stretch>
            <a:fillRect/>
          </a:stretch>
        </p:blipFill>
        <p:spPr>
          <a:xfrm>
            <a:off x="7595593" y="3328857"/>
            <a:ext cx="2489964" cy="1271912"/>
          </a:xfrm>
          <a:prstGeom prst="rect">
            <a:avLst/>
          </a:prstGeom>
        </p:spPr>
      </p:pic>
      <p:sp>
        <p:nvSpPr>
          <p:cNvPr id="5" name="Rectangle 4">
            <a:extLst>
              <a:ext uri="{FF2B5EF4-FFF2-40B4-BE49-F238E27FC236}">
                <a16:creationId xmlns:a16="http://schemas.microsoft.com/office/drawing/2014/main" id="{83776333-E306-E447-B8F0-AC8A64D87B16}"/>
              </a:ext>
            </a:extLst>
          </p:cNvPr>
          <p:cNvSpPr/>
          <p:nvPr/>
        </p:nvSpPr>
        <p:spPr>
          <a:xfrm>
            <a:off x="7487344" y="2612709"/>
            <a:ext cx="2859885" cy="379656"/>
          </a:xfrm>
          <a:prstGeom prst="rect">
            <a:avLst/>
          </a:prstGeom>
        </p:spPr>
        <p:txBody>
          <a:bodyPr wrap="none">
            <a:spAutoFit/>
          </a:bodyPr>
          <a:lstStyle/>
          <a:p>
            <a:pPr algn="ctr"/>
            <a:r>
              <a:rPr lang="en-US" sz="1867" b="1">
                <a:solidFill>
                  <a:srgbClr val="122D4F"/>
                </a:solidFill>
                <a:latin typeface="Arial Narrow" panose="020B0606020202030204" pitchFamily="34" charset="0"/>
                <a:cs typeface="Arial" panose="020B0604020202020204" pitchFamily="34" charset="0"/>
              </a:rPr>
              <a:t>CIRCE, MISTRAL &amp; BOREAS</a:t>
            </a:r>
            <a:endParaRPr lang="es-ES" sz="1867" b="1">
              <a:solidFill>
                <a:srgbClr val="122D4F"/>
              </a:solidFill>
              <a:latin typeface="Arial Narrow" panose="020B0606020202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19C4B46-B6DE-0845-81AC-311446FBFBE4}"/>
              </a:ext>
            </a:extLst>
          </p:cNvPr>
          <p:cNvSpPr/>
          <p:nvPr/>
        </p:nvSpPr>
        <p:spPr>
          <a:xfrm>
            <a:off x="10567567" y="2600907"/>
            <a:ext cx="1210588" cy="379656"/>
          </a:xfrm>
          <a:prstGeom prst="rect">
            <a:avLst/>
          </a:prstGeom>
        </p:spPr>
        <p:txBody>
          <a:bodyPr wrap="none">
            <a:spAutoFit/>
          </a:bodyPr>
          <a:lstStyle/>
          <a:p>
            <a:pPr algn="ctr"/>
            <a:r>
              <a:rPr lang="en-US" sz="1867" b="1">
                <a:solidFill>
                  <a:srgbClr val="122D4F"/>
                </a:solidFill>
                <a:latin typeface="Arial Narrow" panose="020B0606020202030204" pitchFamily="34" charset="0"/>
                <a:cs typeface="Arial" panose="020B0604020202020204" pitchFamily="34" charset="0"/>
              </a:rPr>
              <a:t>HR-(S)TEM</a:t>
            </a:r>
            <a:endParaRPr lang="es-ES" sz="1867" b="1">
              <a:solidFill>
                <a:srgbClr val="122D4F"/>
              </a:solidFill>
              <a:latin typeface="Arial Narrow" panose="020B0606020202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961020C-532E-5D42-BD89-3ED4670E67CD}"/>
              </a:ext>
            </a:extLst>
          </p:cNvPr>
          <p:cNvPicPr>
            <a:picLocks noChangeAspect="1"/>
          </p:cNvPicPr>
          <p:nvPr/>
        </p:nvPicPr>
        <p:blipFill>
          <a:blip r:embed="rId9"/>
          <a:stretch>
            <a:fillRect/>
          </a:stretch>
        </p:blipFill>
        <p:spPr>
          <a:xfrm>
            <a:off x="10334062" y="881661"/>
            <a:ext cx="1582511" cy="1162841"/>
          </a:xfrm>
          <a:prstGeom prst="rect">
            <a:avLst/>
          </a:prstGeom>
        </p:spPr>
      </p:pic>
      <p:sp>
        <p:nvSpPr>
          <p:cNvPr id="47" name="TextBox 46">
            <a:extLst>
              <a:ext uri="{FF2B5EF4-FFF2-40B4-BE49-F238E27FC236}">
                <a16:creationId xmlns:a16="http://schemas.microsoft.com/office/drawing/2014/main" id="{BBAB5A5B-CB5B-924B-95DA-C0D34020A9B6}"/>
              </a:ext>
            </a:extLst>
          </p:cNvPr>
          <p:cNvSpPr txBox="1"/>
          <p:nvPr/>
        </p:nvSpPr>
        <p:spPr>
          <a:xfrm>
            <a:off x="11217114" y="874144"/>
            <a:ext cx="1208785" cy="914400"/>
          </a:xfrm>
          <a:prstGeom prst="rect">
            <a:avLst/>
          </a:prstGeom>
        </p:spPr>
        <p:txBody>
          <a:bodyPr vert="horz" wrap="square" lIns="91440" tIns="45720" rIns="91440" bIns="45720" rtlCol="0" anchor="t">
            <a:noAutofit/>
          </a:bodyPr>
          <a:lstStyle/>
          <a:p>
            <a:r>
              <a:rPr lang="en-US" sz="1333">
                <a:solidFill>
                  <a:srgbClr val="0070C0"/>
                </a:solidFill>
                <a:latin typeface="Arial" panose="020B0604020202020204" pitchFamily="34" charset="0"/>
                <a:cs typeface="Arial" panose="020B0604020202020204" pitchFamily="34" charset="0"/>
              </a:rPr>
              <a:t>STM</a:t>
            </a:r>
          </a:p>
        </p:txBody>
      </p:sp>
      <p:pic>
        <p:nvPicPr>
          <p:cNvPr id="10" name="Picture 9">
            <a:extLst>
              <a:ext uri="{FF2B5EF4-FFF2-40B4-BE49-F238E27FC236}">
                <a16:creationId xmlns:a16="http://schemas.microsoft.com/office/drawing/2014/main" id="{7BF37F12-FB2C-C24B-AF2D-1A491A59A7C8}"/>
              </a:ext>
            </a:extLst>
          </p:cNvPr>
          <p:cNvPicPr>
            <a:picLocks noChangeAspect="1"/>
          </p:cNvPicPr>
          <p:nvPr/>
        </p:nvPicPr>
        <p:blipFill rotWithShape="1">
          <a:blip r:embed="rId10"/>
          <a:srcRect t="18818" r="5412" b="2586"/>
          <a:stretch/>
        </p:blipFill>
        <p:spPr>
          <a:xfrm>
            <a:off x="7179026" y="927471"/>
            <a:ext cx="1243121" cy="928308"/>
          </a:xfrm>
          <a:prstGeom prst="rect">
            <a:avLst/>
          </a:prstGeom>
        </p:spPr>
      </p:pic>
    </p:spTree>
    <p:extLst>
      <p:ext uri="{BB962C8B-B14F-4D97-AF65-F5344CB8AC3E}">
        <p14:creationId xmlns:p14="http://schemas.microsoft.com/office/powerpoint/2010/main" val="2265833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59A3C1E9-1E17-4B2D-975E-2F80F7CB45F8}" type="slidenum">
              <a:rPr lang="es-ES" smtClean="0"/>
              <a:t>22</a:t>
            </a:fld>
            <a:endParaRPr lang="es-ES"/>
          </a:p>
        </p:txBody>
      </p:sp>
      <p:sp>
        <p:nvSpPr>
          <p:cNvPr id="35" name="Título 1">
            <a:extLst>
              <a:ext uri="{FF2B5EF4-FFF2-40B4-BE49-F238E27FC236}">
                <a16:creationId xmlns:a16="http://schemas.microsoft.com/office/drawing/2014/main" id="{451C8D3E-7069-4D79-B7B0-2E7BD6CACB3C}"/>
              </a:ext>
            </a:extLst>
          </p:cNvPr>
          <p:cNvSpPr>
            <a:spLocks noGrp="1"/>
          </p:cNvSpPr>
          <p:nvPr>
            <p:ph type="title"/>
          </p:nvPr>
        </p:nvSpPr>
        <p:spPr>
          <a:xfrm>
            <a:off x="2499360" y="-49494"/>
            <a:ext cx="9278795" cy="519312"/>
          </a:xfrm>
        </p:spPr>
        <p:txBody>
          <a:bodyPr/>
          <a:lstStyle/>
          <a:p>
            <a:r>
              <a:rPr lang="en-US" dirty="0"/>
              <a:t>Where Does Information Technology Stands</a:t>
            </a:r>
          </a:p>
        </p:txBody>
      </p:sp>
      <p:pic>
        <p:nvPicPr>
          <p:cNvPr id="11" name="image2.png">
            <a:extLst>
              <a:ext uri="{FF2B5EF4-FFF2-40B4-BE49-F238E27FC236}">
                <a16:creationId xmlns:a16="http://schemas.microsoft.com/office/drawing/2014/main" id="{1BF99A0C-59C0-EA73-6D61-5D4EAA0451EA}"/>
              </a:ext>
            </a:extLst>
          </p:cNvPr>
          <p:cNvPicPr/>
          <p:nvPr/>
        </p:nvPicPr>
        <p:blipFill>
          <a:blip r:embed="rId3"/>
          <a:srcRect/>
          <a:stretch>
            <a:fillRect/>
          </a:stretch>
        </p:blipFill>
        <p:spPr>
          <a:xfrm>
            <a:off x="529907" y="1554480"/>
            <a:ext cx="5428933" cy="4175760"/>
          </a:xfrm>
          <a:prstGeom prst="rect">
            <a:avLst/>
          </a:prstGeom>
          <a:ln/>
        </p:spPr>
      </p:pic>
      <p:sp>
        <p:nvSpPr>
          <p:cNvPr id="12" name="Rectangle 11">
            <a:extLst>
              <a:ext uri="{FF2B5EF4-FFF2-40B4-BE49-F238E27FC236}">
                <a16:creationId xmlns:a16="http://schemas.microsoft.com/office/drawing/2014/main" id="{06D2D32D-529A-92D7-5F53-E4CB415393A6}"/>
              </a:ext>
            </a:extLst>
          </p:cNvPr>
          <p:cNvSpPr/>
          <p:nvPr/>
        </p:nvSpPr>
        <p:spPr>
          <a:xfrm>
            <a:off x="6766560" y="736635"/>
            <a:ext cx="5471820" cy="4320029"/>
          </a:xfrm>
          <a:prstGeom prst="rect">
            <a:avLst/>
          </a:prstGeom>
        </p:spPr>
        <p:txBody>
          <a:bodyPr wrap="square">
            <a:spAutoFit/>
          </a:bodyPr>
          <a:lstStyle/>
          <a:p>
            <a:pPr algn="just">
              <a:spcAft>
                <a:spcPts val="400"/>
              </a:spcAft>
            </a:pPr>
            <a:r>
              <a:rPr lang="en-US" sz="1867" dirty="0"/>
              <a:t>The section will focus on the development of characterization suites optimized for device characterization. This will not only benefit the high TRL levels (including CMOS) but also is essential for many basic topics for which the observable effect is depending on electric fields and currents.</a:t>
            </a:r>
          </a:p>
          <a:p>
            <a:pPr>
              <a:spcAft>
                <a:spcPts val="400"/>
              </a:spcAft>
            </a:pPr>
            <a:r>
              <a:rPr lang="en-US" sz="1867" dirty="0"/>
              <a:t>ALBA II has the potential to provide:</a:t>
            </a:r>
          </a:p>
          <a:p>
            <a:pPr marL="342900" indent="-342900">
              <a:spcAft>
                <a:spcPts val="400"/>
              </a:spcAft>
              <a:buFont typeface="Arial" panose="020B0604020202020204" pitchFamily="34" charset="0"/>
              <a:buChar char="•"/>
            </a:pPr>
            <a:r>
              <a:rPr lang="en-US" sz="1867" dirty="0"/>
              <a:t>Improved microscopy: TEM, nano probe, coherent based tomography and aberration corrected PEEM.</a:t>
            </a:r>
          </a:p>
          <a:p>
            <a:pPr marL="342900" indent="-342900">
              <a:spcAft>
                <a:spcPts val="400"/>
              </a:spcAft>
              <a:buFont typeface="Arial" panose="020B0604020202020204" pitchFamily="34" charset="0"/>
              <a:buChar char="•"/>
            </a:pPr>
            <a:r>
              <a:rPr lang="en-US" sz="1867" dirty="0"/>
              <a:t>Improved emittance: enabling micro spectroscopy (ARPES and XMCD).</a:t>
            </a:r>
          </a:p>
          <a:p>
            <a:pPr marL="342900" indent="-342900">
              <a:spcAft>
                <a:spcPts val="400"/>
              </a:spcAft>
              <a:buFont typeface="Arial" panose="020B0604020202020204" pitchFamily="34" charset="0"/>
              <a:buChar char="•"/>
            </a:pPr>
            <a:r>
              <a:rPr lang="en-US" sz="1867" dirty="0"/>
              <a:t>Improved infrastructure: enabling to perform efficient and successful experiments with high end samples.</a:t>
            </a:r>
          </a:p>
        </p:txBody>
      </p:sp>
    </p:spTree>
    <p:extLst>
      <p:ext uri="{BB962C8B-B14F-4D97-AF65-F5344CB8AC3E}">
        <p14:creationId xmlns:p14="http://schemas.microsoft.com/office/powerpoint/2010/main" val="2408538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6B34BF-5C19-42D4-BF39-1913EBE79750}"/>
              </a:ext>
            </a:extLst>
          </p:cNvPr>
          <p:cNvPicPr>
            <a:picLocks noChangeAspect="1"/>
          </p:cNvPicPr>
          <p:nvPr/>
        </p:nvPicPr>
        <p:blipFill rotWithShape="1">
          <a:blip r:embed="rId2"/>
          <a:srcRect t="9993"/>
          <a:stretch/>
        </p:blipFill>
        <p:spPr>
          <a:xfrm>
            <a:off x="107855" y="12529"/>
            <a:ext cx="12362688" cy="6858000"/>
          </a:xfrm>
          <a:prstGeom prst="rect">
            <a:avLst/>
          </a:prstGeom>
        </p:spPr>
      </p:pic>
      <p:sp>
        <p:nvSpPr>
          <p:cNvPr id="2" name="Title 1"/>
          <p:cNvSpPr>
            <a:spLocks noGrp="1"/>
          </p:cNvSpPr>
          <p:nvPr>
            <p:ph type="title"/>
          </p:nvPr>
        </p:nvSpPr>
        <p:spPr>
          <a:xfrm>
            <a:off x="5236023" y="850606"/>
            <a:ext cx="4114800" cy="984615"/>
          </a:xfrm>
        </p:spPr>
        <p:txBody>
          <a:bodyPr>
            <a:noAutofit/>
          </a:bodyPr>
          <a:lstStyle/>
          <a:p>
            <a:pPr algn="l"/>
            <a:r>
              <a:rPr lang="en-US" sz="3200" i="1">
                <a:solidFill>
                  <a:schemeClr val="bg1"/>
                </a:solidFill>
              </a:rPr>
              <a:t>Thank you for the attention!</a:t>
            </a:r>
          </a:p>
        </p:txBody>
      </p:sp>
      <p:sp>
        <p:nvSpPr>
          <p:cNvPr id="7" name="Slide Number Placeholder 6">
            <a:extLst>
              <a:ext uri="{FF2B5EF4-FFF2-40B4-BE49-F238E27FC236}">
                <a16:creationId xmlns:a16="http://schemas.microsoft.com/office/drawing/2014/main" id="{61E8E0CF-18C3-47A6-A6E3-ED70C9482CCD}"/>
              </a:ext>
            </a:extLst>
          </p:cNvPr>
          <p:cNvSpPr>
            <a:spLocks noGrp="1"/>
          </p:cNvSpPr>
          <p:nvPr>
            <p:ph type="sldNum" sz="quarter" idx="12"/>
          </p:nvPr>
        </p:nvSpPr>
        <p:spPr/>
        <p:txBody>
          <a:bodyPr/>
          <a:lstStyle/>
          <a:p>
            <a:fld id="{CCEA45D0-0BB5-4A5E-8467-04161C469359}" type="slidenum">
              <a:rPr lang="en-US" smtClean="0"/>
              <a:t>23</a:t>
            </a:fld>
            <a:endParaRPr lang="en-US"/>
          </a:p>
        </p:txBody>
      </p:sp>
      <p:sp>
        <p:nvSpPr>
          <p:cNvPr id="10" name="TextBox 9">
            <a:extLst>
              <a:ext uri="{FF2B5EF4-FFF2-40B4-BE49-F238E27FC236}">
                <a16:creationId xmlns:a16="http://schemas.microsoft.com/office/drawing/2014/main" id="{66B5B4E3-B24F-4A33-AEEB-F3F8B17DADC6}"/>
              </a:ext>
            </a:extLst>
          </p:cNvPr>
          <p:cNvSpPr txBox="1"/>
          <p:nvPr/>
        </p:nvSpPr>
        <p:spPr>
          <a:xfrm>
            <a:off x="11353802" y="6590671"/>
            <a:ext cx="1096775" cy="261610"/>
          </a:xfrm>
          <a:prstGeom prst="rect">
            <a:avLst/>
          </a:prstGeom>
          <a:noFill/>
        </p:spPr>
        <p:txBody>
          <a:bodyPr wrap="none" rtlCol="0">
            <a:spAutoFit/>
          </a:bodyPr>
          <a:lstStyle/>
          <a:p>
            <a:r>
              <a:rPr lang="en-US" sz="1100" i="1" err="1">
                <a:solidFill>
                  <a:schemeClr val="bg1">
                    <a:lumMod val="65000"/>
                  </a:schemeClr>
                </a:solidFill>
              </a:rPr>
              <a:t>Foto</a:t>
            </a:r>
            <a:r>
              <a:rPr lang="en-US" sz="1100" i="1">
                <a:solidFill>
                  <a:schemeClr val="bg1">
                    <a:lumMod val="65000"/>
                  </a:schemeClr>
                </a:solidFill>
              </a:rPr>
              <a:t> Sergio Ruiz</a:t>
            </a:r>
          </a:p>
        </p:txBody>
      </p:sp>
      <p:sp>
        <p:nvSpPr>
          <p:cNvPr id="6" name="Title 1">
            <a:extLst>
              <a:ext uri="{FF2B5EF4-FFF2-40B4-BE49-F238E27FC236}">
                <a16:creationId xmlns:a16="http://schemas.microsoft.com/office/drawing/2014/main" id="{A79B2629-AC57-1642-9C52-75C3B528117F}"/>
              </a:ext>
            </a:extLst>
          </p:cNvPr>
          <p:cNvSpPr txBox="1">
            <a:spLocks/>
          </p:cNvSpPr>
          <p:nvPr/>
        </p:nvSpPr>
        <p:spPr>
          <a:xfrm>
            <a:off x="6096000" y="2258963"/>
            <a:ext cx="4114800" cy="984615"/>
          </a:xfrm>
          <a:prstGeom prst="rect">
            <a:avLst/>
          </a:prstGeom>
        </p:spPr>
        <p:txBody>
          <a:bodyPr vert="horz" lIns="121920" tIns="60960" rIns="121920" bIns="60960" rtlCol="0" anchor="t">
            <a:noAutofit/>
          </a:bodyPr>
          <a:lstStyle>
            <a:lvl1pPr algn="r" defTabSz="914400" rtl="0" eaLnBrk="1" latinLnBrk="0" hangingPunct="1">
              <a:lnSpc>
                <a:spcPct val="90000"/>
              </a:lnSpc>
              <a:spcBef>
                <a:spcPct val="0"/>
              </a:spcBef>
              <a:buNone/>
              <a:defRPr lang="en-US" sz="1800" b="0" kern="1200">
                <a:solidFill>
                  <a:srgbClr val="323E4F"/>
                </a:solidFill>
                <a:latin typeface="Arial Black" charset="0"/>
                <a:ea typeface="+mn-ea"/>
                <a:cs typeface="+mn-cs"/>
              </a:defRPr>
            </a:lvl1pPr>
          </a:lstStyle>
          <a:p>
            <a:pPr algn="l"/>
            <a:r>
              <a:rPr lang="en-GB" sz="3200" i="1">
                <a:solidFill>
                  <a:schemeClr val="bg1"/>
                </a:solidFill>
              </a:rPr>
              <a:t>Any questions? </a:t>
            </a:r>
          </a:p>
        </p:txBody>
      </p:sp>
    </p:spTree>
    <p:extLst>
      <p:ext uri="{BB962C8B-B14F-4D97-AF65-F5344CB8AC3E}">
        <p14:creationId xmlns:p14="http://schemas.microsoft.com/office/powerpoint/2010/main" val="167775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ALBA II Stand For</a:t>
            </a:r>
          </a:p>
        </p:txBody>
      </p:sp>
      <p:sp>
        <p:nvSpPr>
          <p:cNvPr id="4" name="Date Placeholder 3"/>
          <p:cNvSpPr>
            <a:spLocks noGrp="1"/>
          </p:cNvSpPr>
          <p:nvPr>
            <p:ph type="dt" sz="half" idx="10"/>
          </p:nvPr>
        </p:nvSpPr>
        <p:spPr>
          <a:xfrm>
            <a:off x="1498547" y="6492874"/>
            <a:ext cx="2743200" cy="365125"/>
          </a:xfrm>
        </p:spPr>
        <p:txBody>
          <a:bodyPr/>
          <a:lstStyle/>
          <a:p>
            <a:fld id="{5FACE1E6-9E2D-4EEA-9C1C-18BBA9269262}" type="datetime1">
              <a:rPr lang="es-ES" smtClean="0"/>
              <a:t>7/9/22</a:t>
            </a:fld>
            <a:endParaRPr lang="es-ES" dirty="0"/>
          </a:p>
        </p:txBody>
      </p:sp>
      <p:sp>
        <p:nvSpPr>
          <p:cNvPr id="5" name="Footer Placeholder 4"/>
          <p:cNvSpPr>
            <a:spLocks noGrp="1"/>
          </p:cNvSpPr>
          <p:nvPr>
            <p:ph type="ftr" sz="quarter" idx="11"/>
          </p:nvPr>
        </p:nvSpPr>
        <p:spPr>
          <a:xfrm>
            <a:off x="4385439" y="6492874"/>
            <a:ext cx="4114800" cy="365125"/>
          </a:xfrm>
        </p:spPr>
        <p:txBody>
          <a:bodyPr/>
          <a:lstStyle/>
          <a:p>
            <a:r>
              <a:rPr lang="es-ES" dirty="0" err="1"/>
              <a:t>Attenkofer</a:t>
            </a:r>
            <a:r>
              <a:rPr lang="es-ES" dirty="0"/>
              <a:t> – ALBA II - </a:t>
            </a:r>
            <a:r>
              <a:rPr lang="es-ES" dirty="0" err="1"/>
              <a:t>Science</a:t>
            </a:r>
            <a:endParaRPr lang="es-ES" dirty="0"/>
          </a:p>
          <a:p>
            <a:endParaRPr lang="es-ES" dirty="0"/>
          </a:p>
        </p:txBody>
      </p:sp>
      <p:sp>
        <p:nvSpPr>
          <p:cNvPr id="6" name="Content Placeholder 5"/>
          <p:cNvSpPr>
            <a:spLocks noGrp="1"/>
          </p:cNvSpPr>
          <p:nvPr>
            <p:ph sz="quarter" idx="12"/>
          </p:nvPr>
        </p:nvSpPr>
        <p:spPr>
          <a:xfrm>
            <a:off x="8786813" y="6492874"/>
            <a:ext cx="2566987" cy="307975"/>
          </a:xfrm>
        </p:spPr>
        <p:txBody>
          <a:bodyPr/>
          <a:lstStyle/>
          <a:p>
            <a:r>
              <a:rPr lang="es-ES" dirty="0"/>
              <a:t>AUSE/ALBA-</a:t>
            </a:r>
            <a:r>
              <a:rPr lang="es-ES" dirty="0" err="1"/>
              <a:t>user</a:t>
            </a:r>
            <a:r>
              <a:rPr lang="es-ES" dirty="0"/>
              <a:t> meeting 2022</a:t>
            </a:r>
          </a:p>
          <a:p>
            <a:endParaRPr lang="en-US" dirty="0"/>
          </a:p>
        </p:txBody>
      </p:sp>
      <p:sp>
        <p:nvSpPr>
          <p:cNvPr id="11" name="TextBox 10">
            <a:extLst>
              <a:ext uri="{FF2B5EF4-FFF2-40B4-BE49-F238E27FC236}">
                <a16:creationId xmlns:a16="http://schemas.microsoft.com/office/drawing/2014/main" id="{CF742538-167A-31DB-A38C-9ECA8E2F3D30}"/>
              </a:ext>
            </a:extLst>
          </p:cNvPr>
          <p:cNvSpPr txBox="1"/>
          <p:nvPr/>
        </p:nvSpPr>
        <p:spPr>
          <a:xfrm>
            <a:off x="1578138" y="1395901"/>
            <a:ext cx="7716802" cy="4909036"/>
          </a:xfrm>
          <a:prstGeom prst="rect">
            <a:avLst/>
          </a:prstGeom>
        </p:spPr>
        <p:txBody>
          <a:bodyPr vert="horz" wrap="square" lIns="91440" tIns="45720" rIns="91440" bIns="45720" rtlCol="0" anchor="t">
            <a:spAutoFit/>
          </a:bodyPr>
          <a:lstStyle/>
          <a:p>
            <a:pPr algn="just">
              <a:spcAft>
                <a:spcPts val="600"/>
              </a:spcAft>
            </a:pPr>
            <a:r>
              <a:rPr lang="en-ES" b="1" dirty="0">
                <a:latin typeface="Arial" panose="020B0604020202020204" pitchFamily="34" charset="0"/>
                <a:cs typeface="Arial" panose="020B0604020202020204" pitchFamily="34" charset="0"/>
              </a:rPr>
              <a:t>W</a:t>
            </a:r>
            <a:r>
              <a:rPr lang="en-GB" b="1" dirty="0">
                <a:latin typeface="Arial" panose="020B0604020202020204" pitchFamily="34" charset="0"/>
                <a:cs typeface="Arial" panose="020B0604020202020204" pitchFamily="34" charset="0"/>
              </a:rPr>
              <a:t>ha</a:t>
            </a:r>
            <a:r>
              <a:rPr lang="en-ES" b="1" dirty="0">
                <a:latin typeface="Arial" panose="020B0604020202020204" pitchFamily="34" charset="0"/>
                <a:cs typeface="Arial" panose="020B0604020202020204" pitchFamily="34" charset="0"/>
              </a:rPr>
              <a:t>t is ALBA II:</a:t>
            </a:r>
          </a:p>
          <a:p>
            <a:pPr algn="just"/>
            <a:r>
              <a:rPr lang="en-ES" sz="1400" dirty="0">
                <a:latin typeface="Arial" panose="020B0604020202020204" pitchFamily="34" charset="0"/>
                <a:cs typeface="Arial" panose="020B0604020202020204" pitchFamily="34" charset="0"/>
              </a:rPr>
              <a:t>ALBA II is a unique opportunity to </a:t>
            </a:r>
            <a:r>
              <a:rPr lang="en-ES" sz="1400" b="1" u="sng" dirty="0">
                <a:latin typeface="Arial" panose="020B0604020202020204" pitchFamily="34" charset="0"/>
                <a:cs typeface="Arial" panose="020B0604020202020204" pitchFamily="34" charset="0"/>
              </a:rPr>
              <a:t>reshape reliable services</a:t>
            </a:r>
            <a:r>
              <a:rPr lang="en-ES" sz="1400" dirty="0">
                <a:latin typeface="Arial" panose="020B0604020202020204" pitchFamily="34" charset="0"/>
                <a:cs typeface="Arial" panose="020B0604020202020204" pitchFamily="34" charset="0"/>
              </a:rPr>
              <a:t>, we will provide to the user community including applied and commercial communities, by </a:t>
            </a:r>
            <a:r>
              <a:rPr lang="en-ES" sz="1400" b="1" u="sng" dirty="0">
                <a:latin typeface="Arial" panose="020B0604020202020204" pitchFamily="34" charset="0"/>
                <a:cs typeface="Arial" panose="020B0604020202020204" pitchFamily="34" charset="0"/>
              </a:rPr>
              <a:t>adjusting these services to the changing needs</a:t>
            </a:r>
            <a:r>
              <a:rPr lang="en-ES" sz="1400" dirty="0">
                <a:latin typeface="Arial" panose="020B0604020202020204" pitchFamily="34" charset="0"/>
                <a:cs typeface="Arial" panose="020B0604020202020204" pitchFamily="34" charset="0"/>
              </a:rPr>
              <a:t> of the community and ultimately the society.</a:t>
            </a:r>
          </a:p>
          <a:p>
            <a:pPr algn="just"/>
            <a:endParaRPr lang="en-ES" dirty="0">
              <a:latin typeface="Arial" panose="020B0604020202020204" pitchFamily="34" charset="0"/>
              <a:cs typeface="Arial" panose="020B0604020202020204" pitchFamily="34" charset="0"/>
            </a:endParaRPr>
          </a:p>
          <a:p>
            <a:pPr algn="just">
              <a:spcAft>
                <a:spcPts val="600"/>
              </a:spcAft>
            </a:pPr>
            <a:r>
              <a:rPr lang="en-ES" b="1" dirty="0">
                <a:latin typeface="Arial" panose="020B0604020202020204" pitchFamily="34" charset="0"/>
                <a:cs typeface="Arial" panose="020B0604020202020204" pitchFamily="34" charset="0"/>
              </a:rPr>
              <a:t>What does ALBA II stand for:</a:t>
            </a:r>
          </a:p>
          <a:p>
            <a:pPr algn="just"/>
            <a:r>
              <a:rPr lang="en-ES" sz="1400" dirty="0">
                <a:latin typeface="Arial" panose="020B0604020202020204" pitchFamily="34" charset="0"/>
                <a:cs typeface="Arial" panose="020B0604020202020204" pitchFamily="34" charset="0"/>
              </a:rPr>
              <a:t>ALBA II willstrengthen the existing user program by significantly improving  </a:t>
            </a: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T</a:t>
            </a:r>
            <a:r>
              <a:rPr lang="en-ES" sz="1400" dirty="0">
                <a:latin typeface="Arial" panose="020B0604020202020204" pitchFamily="34" charset="0"/>
                <a:cs typeface="Arial" panose="020B0604020202020204" pitchFamily="34" charset="0"/>
              </a:rPr>
              <a:t>he microscopy/imaging capabilities, </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the multimodal  capabilities,</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the operando capabilities</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and the high throughput capabilities.</a:t>
            </a:r>
          </a:p>
          <a:p>
            <a:pPr marL="285750" indent="-285750" algn="just">
              <a:buFont typeface="Arial" panose="020B0604020202020204" pitchFamily="34" charset="0"/>
              <a:buChar char="•"/>
            </a:pPr>
            <a:endParaRPr lang="en-ES" sz="1600" dirty="0">
              <a:latin typeface="Arial" panose="020B0604020202020204" pitchFamily="34" charset="0"/>
              <a:cs typeface="Arial" panose="020B0604020202020204" pitchFamily="34" charset="0"/>
            </a:endParaRPr>
          </a:p>
          <a:p>
            <a:pPr algn="just">
              <a:spcAft>
                <a:spcPts val="600"/>
              </a:spcAft>
            </a:pPr>
            <a:r>
              <a:rPr lang="en-ES" b="1" dirty="0">
                <a:latin typeface="Arial" panose="020B0604020202020204" pitchFamily="34" charset="0"/>
                <a:cs typeface="Arial" panose="020B0604020202020204" pitchFamily="34" charset="0"/>
              </a:rPr>
              <a:t>What is ALBA II providing:</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Upgrading the accelerator complex,</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Adding new beamlines (including bending magnet beamlines and non X-ray based probes)</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Upgrading and tuning the program of existing beamlines,</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Adding staging and laboratory capabilities (typically with partners from the community),</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Developing data analytics approachs to facilitate multimodal approaches and extend the reach to applied fields and the industrial sector.</a:t>
            </a:r>
          </a:p>
          <a:p>
            <a:pPr marL="285750" indent="-285750" algn="just">
              <a:buFont typeface="Arial" panose="020B0604020202020204" pitchFamily="34" charset="0"/>
              <a:buChar char="•"/>
            </a:pPr>
            <a:r>
              <a:rPr lang="en-ES" sz="1400" dirty="0">
                <a:latin typeface="Arial" panose="020B0604020202020204" pitchFamily="34" charset="0"/>
                <a:cs typeface="Arial" panose="020B0604020202020204" pitchFamily="34" charset="0"/>
              </a:rPr>
              <a:t>Adjusting access policies and review criteria.</a:t>
            </a:r>
          </a:p>
        </p:txBody>
      </p:sp>
    </p:spTree>
    <p:extLst>
      <p:ext uri="{BB962C8B-B14F-4D97-AF65-F5344CB8AC3E}">
        <p14:creationId xmlns:p14="http://schemas.microsoft.com/office/powerpoint/2010/main" val="307086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Mission Statement Translates </a:t>
            </a:r>
            <a:br>
              <a:rPr lang="en-US" dirty="0"/>
            </a:br>
            <a:r>
              <a:rPr lang="en-US" dirty="0"/>
              <a:t>into ALBA’s Strategy? </a:t>
            </a:r>
          </a:p>
        </p:txBody>
      </p:sp>
      <p:sp>
        <p:nvSpPr>
          <p:cNvPr id="4" name="Date Placeholder 3"/>
          <p:cNvSpPr>
            <a:spLocks noGrp="1"/>
          </p:cNvSpPr>
          <p:nvPr>
            <p:ph type="dt" sz="half" idx="10"/>
          </p:nvPr>
        </p:nvSpPr>
        <p:spPr>
          <a:xfrm>
            <a:off x="1498547" y="6492874"/>
            <a:ext cx="2743200" cy="365125"/>
          </a:xfrm>
        </p:spPr>
        <p:txBody>
          <a:bodyPr/>
          <a:lstStyle/>
          <a:p>
            <a:fld id="{5FACE1E6-9E2D-4EEA-9C1C-18BBA9269262}" type="datetime1">
              <a:rPr lang="es-ES" smtClean="0"/>
              <a:t>7/9/22</a:t>
            </a:fld>
            <a:endParaRPr lang="es-ES" dirty="0"/>
          </a:p>
        </p:txBody>
      </p:sp>
      <p:sp>
        <p:nvSpPr>
          <p:cNvPr id="5" name="Footer Placeholder 4"/>
          <p:cNvSpPr>
            <a:spLocks noGrp="1"/>
          </p:cNvSpPr>
          <p:nvPr>
            <p:ph type="ftr" sz="quarter" idx="11"/>
          </p:nvPr>
        </p:nvSpPr>
        <p:spPr>
          <a:xfrm>
            <a:off x="4385439" y="6492874"/>
            <a:ext cx="4114800" cy="365125"/>
          </a:xfrm>
        </p:spPr>
        <p:txBody>
          <a:bodyPr/>
          <a:lstStyle/>
          <a:p>
            <a:r>
              <a:rPr lang="es-ES" dirty="0" err="1"/>
              <a:t>Attenkofer</a:t>
            </a:r>
            <a:r>
              <a:rPr lang="es-ES" dirty="0"/>
              <a:t> – ALBA II - </a:t>
            </a:r>
            <a:r>
              <a:rPr lang="es-ES" dirty="0" err="1"/>
              <a:t>Science</a:t>
            </a:r>
            <a:endParaRPr lang="es-ES" dirty="0"/>
          </a:p>
          <a:p>
            <a:endParaRPr lang="es-ES" dirty="0"/>
          </a:p>
        </p:txBody>
      </p:sp>
      <p:sp>
        <p:nvSpPr>
          <p:cNvPr id="6" name="Content Placeholder 5"/>
          <p:cNvSpPr>
            <a:spLocks noGrp="1"/>
          </p:cNvSpPr>
          <p:nvPr>
            <p:ph sz="quarter" idx="12"/>
          </p:nvPr>
        </p:nvSpPr>
        <p:spPr>
          <a:xfrm>
            <a:off x="8786813" y="6492874"/>
            <a:ext cx="2566987" cy="307975"/>
          </a:xfrm>
        </p:spPr>
        <p:txBody>
          <a:bodyPr/>
          <a:lstStyle/>
          <a:p>
            <a:r>
              <a:rPr lang="es-ES" dirty="0"/>
              <a:t>AUSE/ALBA-</a:t>
            </a:r>
            <a:r>
              <a:rPr lang="es-ES" dirty="0" err="1"/>
              <a:t>user</a:t>
            </a:r>
            <a:r>
              <a:rPr lang="es-ES" dirty="0"/>
              <a:t> meeting 2022</a:t>
            </a:r>
          </a:p>
          <a:p>
            <a:endParaRPr lang="en-US" dirty="0"/>
          </a:p>
        </p:txBody>
      </p:sp>
      <p:sp>
        <p:nvSpPr>
          <p:cNvPr id="3" name="Marcador de contenido 2">
            <a:extLst>
              <a:ext uri="{FF2B5EF4-FFF2-40B4-BE49-F238E27FC236}">
                <a16:creationId xmlns:a16="http://schemas.microsoft.com/office/drawing/2014/main" id="{84F138D4-74F0-8504-2CA9-7853D103E35C}"/>
              </a:ext>
            </a:extLst>
          </p:cNvPr>
          <p:cNvSpPr>
            <a:spLocks noGrp="1"/>
          </p:cNvSpPr>
          <p:nvPr>
            <p:ph idx="1"/>
          </p:nvPr>
        </p:nvSpPr>
        <p:spPr>
          <a:xfrm>
            <a:off x="531374" y="1719222"/>
            <a:ext cx="11563350" cy="4582026"/>
          </a:xfrm>
        </p:spPr>
        <p:txBody>
          <a:bodyPr>
            <a:noAutofit/>
          </a:bodyPr>
          <a:lstStyle/>
          <a:p>
            <a:r>
              <a:rPr lang="en-US" sz="2000" dirty="0"/>
              <a:t>The planning process is based on the existing community and focuses on the strength of the existing community, instrumentation and especially staff.</a:t>
            </a:r>
          </a:p>
          <a:p>
            <a:r>
              <a:rPr lang="en-US" sz="2000" dirty="0"/>
              <a:t>ALBA will also in future provide broad access to X-ray and microscopy tools independent of the area our users are working on</a:t>
            </a:r>
          </a:p>
          <a:p>
            <a:r>
              <a:rPr lang="en-US" sz="2000" dirty="0"/>
              <a:t>In addition, ALBA will develop focus areas with increased services allowing fast progress for societal challenges. This focus areas are:</a:t>
            </a:r>
          </a:p>
          <a:p>
            <a:pPr lvl="1"/>
            <a:r>
              <a:rPr lang="en-GB" sz="2000" dirty="0"/>
              <a:t>Health.</a:t>
            </a:r>
          </a:p>
          <a:p>
            <a:pPr lvl="1"/>
            <a:r>
              <a:rPr lang="en-GB" sz="2000" dirty="0"/>
              <a:t>Energy.</a:t>
            </a:r>
          </a:p>
          <a:p>
            <a:pPr lvl="1"/>
            <a:r>
              <a:rPr lang="en-GB" sz="2000" dirty="0"/>
              <a:t>Information technology.</a:t>
            </a:r>
          </a:p>
          <a:p>
            <a:r>
              <a:rPr lang="en-GB" sz="2000" dirty="0"/>
              <a:t>In this areas, we will go the step further by:</a:t>
            </a:r>
          </a:p>
          <a:p>
            <a:pPr lvl="1"/>
            <a:r>
              <a:rPr lang="en-GB" sz="2000" dirty="0"/>
              <a:t>Proven and baselined multimodal </a:t>
            </a:r>
            <a:r>
              <a:rPr lang="en-US" sz="2000" dirty="0"/>
              <a:t>methodologies</a:t>
            </a:r>
            <a:r>
              <a:rPr lang="en-GB" sz="2000" dirty="0"/>
              <a:t>.</a:t>
            </a:r>
          </a:p>
          <a:p>
            <a:pPr lvl="1"/>
            <a:r>
              <a:rPr lang="en-GB" sz="2000" dirty="0"/>
              <a:t>Extend services in the sample preparation and pre-characterization area.</a:t>
            </a:r>
          </a:p>
          <a:p>
            <a:pPr lvl="1"/>
            <a:r>
              <a:rPr lang="en-GB" sz="2000" dirty="0"/>
              <a:t>Provide full developed data pipelines (with full data provenance) with theory and simulation support and connectivity to big data world.</a:t>
            </a:r>
            <a:r>
              <a:rPr lang="en-US" sz="2000" dirty="0"/>
              <a:t>	  		</a:t>
            </a:r>
          </a:p>
          <a:p>
            <a:pPr marL="0" lvl="0" indent="0">
              <a:spcBef>
                <a:spcPts val="400"/>
              </a:spcBef>
              <a:spcAft>
                <a:spcPts val="600"/>
              </a:spcAft>
              <a:buNone/>
            </a:pPr>
            <a:endParaRPr lang="en-US" dirty="0"/>
          </a:p>
        </p:txBody>
      </p:sp>
    </p:spTree>
    <p:extLst>
      <p:ext uri="{BB962C8B-B14F-4D97-AF65-F5344CB8AC3E}">
        <p14:creationId xmlns:p14="http://schemas.microsoft.com/office/powerpoint/2010/main" val="1423195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1" y="136523"/>
            <a:ext cx="9427028" cy="1325563"/>
          </a:xfrm>
        </p:spPr>
        <p:txBody>
          <a:bodyPr/>
          <a:lstStyle/>
          <a:p>
            <a:pPr algn="r"/>
            <a:r>
              <a:rPr lang="en-US" dirty="0"/>
              <a:t>The Three Pillars of the Process</a:t>
            </a:r>
          </a:p>
        </p:txBody>
      </p:sp>
      <p:sp>
        <p:nvSpPr>
          <p:cNvPr id="4" name="Marcador de fecha 3"/>
          <p:cNvSpPr>
            <a:spLocks noGrp="1"/>
          </p:cNvSpPr>
          <p:nvPr>
            <p:ph type="dt" sz="half" idx="10"/>
          </p:nvPr>
        </p:nvSpPr>
        <p:spPr/>
        <p:txBody>
          <a:bodyPr/>
          <a:lstStyle/>
          <a:p>
            <a:fld id="{F2651C96-19B1-40F4-9850-7FBA07D31737}" type="datetime1">
              <a:rPr lang="es-ES" smtClean="0"/>
              <a:t>7/9/22</a:t>
            </a:fld>
            <a:endParaRPr lang="es-ES"/>
          </a:p>
        </p:txBody>
      </p:sp>
      <p:sp>
        <p:nvSpPr>
          <p:cNvPr id="6" name="Marcador de número de diapositiva 5"/>
          <p:cNvSpPr>
            <a:spLocks noGrp="1"/>
          </p:cNvSpPr>
          <p:nvPr>
            <p:ph type="sldNum" sz="quarter" idx="12"/>
          </p:nvPr>
        </p:nvSpPr>
        <p:spPr/>
        <p:txBody>
          <a:bodyPr/>
          <a:lstStyle/>
          <a:p>
            <a:fld id="{59A3C1E9-1E17-4B2D-975E-2F80F7CB45F8}" type="slidenum">
              <a:rPr lang="es-ES" smtClean="0"/>
              <a:t>5</a:t>
            </a:fld>
            <a:endParaRPr lang="es-ES"/>
          </a:p>
        </p:txBody>
      </p:sp>
      <p:sp>
        <p:nvSpPr>
          <p:cNvPr id="5" name="TextBox 4">
            <a:extLst>
              <a:ext uri="{FF2B5EF4-FFF2-40B4-BE49-F238E27FC236}">
                <a16:creationId xmlns:a16="http://schemas.microsoft.com/office/drawing/2014/main" id="{554BDB77-3CFF-C14F-B4CC-C5183DC398FF}"/>
              </a:ext>
            </a:extLst>
          </p:cNvPr>
          <p:cNvSpPr txBox="1"/>
          <p:nvPr/>
        </p:nvSpPr>
        <p:spPr>
          <a:xfrm>
            <a:off x="556908" y="1430368"/>
            <a:ext cx="3360000" cy="1219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none" lIns="121920" tIns="60960" rIns="121920" bIns="60960" rtlCol="0" anchor="ctr">
            <a:noAutofit/>
          </a:bodyPr>
          <a:lstStyle/>
          <a:p>
            <a:r>
              <a:rPr lang="en-ES" sz="3200">
                <a:latin typeface="Arial" panose="020B0604020202020204" pitchFamily="34" charset="0"/>
                <a:cs typeface="Arial" panose="020B0604020202020204" pitchFamily="34" charset="0"/>
              </a:rPr>
              <a:t>The Section </a:t>
            </a:r>
            <a:br>
              <a:rPr lang="en-ES" sz="3200">
                <a:latin typeface="Arial" panose="020B0604020202020204" pitchFamily="34" charset="0"/>
                <a:cs typeface="Arial" panose="020B0604020202020204" pitchFamily="34" charset="0"/>
              </a:rPr>
            </a:br>
            <a:r>
              <a:rPr lang="en-ES" sz="3200">
                <a:latin typeface="Arial" panose="020B0604020202020204" pitchFamily="34" charset="0"/>
                <a:cs typeface="Arial" panose="020B0604020202020204" pitchFamily="34" charset="0"/>
              </a:rPr>
              <a:t>Reviews</a:t>
            </a:r>
          </a:p>
        </p:txBody>
      </p:sp>
      <p:sp>
        <p:nvSpPr>
          <p:cNvPr id="7" name="TextBox 6">
            <a:extLst>
              <a:ext uri="{FF2B5EF4-FFF2-40B4-BE49-F238E27FC236}">
                <a16:creationId xmlns:a16="http://schemas.microsoft.com/office/drawing/2014/main" id="{DB5F1498-DA28-734E-8D84-B0A7E5B07AA8}"/>
              </a:ext>
            </a:extLst>
          </p:cNvPr>
          <p:cNvSpPr txBox="1"/>
          <p:nvPr/>
        </p:nvSpPr>
        <p:spPr>
          <a:xfrm>
            <a:off x="4637408" y="1430368"/>
            <a:ext cx="3360000" cy="1219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none" lIns="121920" tIns="60960" rIns="121920" bIns="60960" rtlCol="0" anchor="ctr">
            <a:noAutofit/>
          </a:bodyPr>
          <a:lstStyle/>
          <a:p>
            <a:r>
              <a:rPr lang="en-ES" sz="3200">
                <a:latin typeface="Arial" panose="020B0604020202020204" pitchFamily="34" charset="0"/>
                <a:cs typeface="Arial" panose="020B0604020202020204" pitchFamily="34" charset="0"/>
              </a:rPr>
              <a:t>Workshops &amp; </a:t>
            </a:r>
            <a:br>
              <a:rPr lang="en-ES" sz="3200">
                <a:latin typeface="Arial" panose="020B0604020202020204" pitchFamily="34" charset="0"/>
                <a:cs typeface="Arial" panose="020B0604020202020204" pitchFamily="34" charset="0"/>
              </a:rPr>
            </a:br>
            <a:r>
              <a:rPr lang="en-ES" sz="3200">
                <a:latin typeface="Arial" panose="020B0604020202020204" pitchFamily="34" charset="0"/>
                <a:cs typeface="Arial" panose="020B0604020202020204" pitchFamily="34" charset="0"/>
              </a:rPr>
              <a:t>Colloquium </a:t>
            </a:r>
          </a:p>
        </p:txBody>
      </p:sp>
      <p:sp>
        <p:nvSpPr>
          <p:cNvPr id="8" name="TextBox 7">
            <a:extLst>
              <a:ext uri="{FF2B5EF4-FFF2-40B4-BE49-F238E27FC236}">
                <a16:creationId xmlns:a16="http://schemas.microsoft.com/office/drawing/2014/main" id="{61486565-3D49-0A44-ABA9-06EEBA47663B}"/>
              </a:ext>
            </a:extLst>
          </p:cNvPr>
          <p:cNvSpPr txBox="1"/>
          <p:nvPr/>
        </p:nvSpPr>
        <p:spPr>
          <a:xfrm>
            <a:off x="8585228" y="1426227"/>
            <a:ext cx="3360000" cy="1219200"/>
          </a:xfrm>
          <a:prstGeom prst="rect">
            <a:avLst/>
          </a:prstGeom>
        </p:spPr>
        <p:style>
          <a:lnRef idx="3">
            <a:schemeClr val="lt1"/>
          </a:lnRef>
          <a:fillRef idx="1">
            <a:schemeClr val="accent1"/>
          </a:fillRef>
          <a:effectRef idx="1">
            <a:schemeClr val="accent1"/>
          </a:effectRef>
          <a:fontRef idx="minor">
            <a:schemeClr val="lt1"/>
          </a:fontRef>
        </p:style>
        <p:txBody>
          <a:bodyPr vert="horz" wrap="none" lIns="121920" tIns="60960" rIns="121920" bIns="60960" rtlCol="0" anchor="ctr">
            <a:noAutofit/>
          </a:bodyPr>
          <a:lstStyle/>
          <a:p>
            <a:r>
              <a:rPr lang="en-ES" sz="3200">
                <a:latin typeface="Arial" panose="020B0604020202020204" pitchFamily="34" charset="0"/>
                <a:cs typeface="Arial" panose="020B0604020202020204" pitchFamily="34" charset="0"/>
              </a:rPr>
              <a:t>Call for </a:t>
            </a:r>
            <a:br>
              <a:rPr lang="en-ES" sz="3200">
                <a:latin typeface="Arial" panose="020B0604020202020204" pitchFamily="34" charset="0"/>
                <a:cs typeface="Arial" panose="020B0604020202020204" pitchFamily="34" charset="0"/>
              </a:rPr>
            </a:br>
            <a:r>
              <a:rPr lang="en-ES" sz="3200">
                <a:latin typeface="Arial" panose="020B0604020202020204" pitchFamily="34" charset="0"/>
                <a:cs typeface="Arial" panose="020B0604020202020204" pitchFamily="34" charset="0"/>
              </a:rPr>
              <a:t>New Instruments </a:t>
            </a:r>
          </a:p>
        </p:txBody>
      </p:sp>
      <p:sp>
        <p:nvSpPr>
          <p:cNvPr id="11" name="TextBox 10">
            <a:extLst>
              <a:ext uri="{FF2B5EF4-FFF2-40B4-BE49-F238E27FC236}">
                <a16:creationId xmlns:a16="http://schemas.microsoft.com/office/drawing/2014/main" id="{D6316BB1-CC01-1149-BB8C-AE6C0253D67A}"/>
              </a:ext>
            </a:extLst>
          </p:cNvPr>
          <p:cNvSpPr txBox="1"/>
          <p:nvPr/>
        </p:nvSpPr>
        <p:spPr>
          <a:xfrm>
            <a:off x="556908" y="2904566"/>
            <a:ext cx="3360000" cy="3424517"/>
          </a:xfrm>
          <a:prstGeom prst="rect">
            <a:avLst/>
          </a:prstGeom>
        </p:spPr>
        <p:txBody>
          <a:bodyPr vert="horz" wrap="square" lIns="121920" tIns="60960" rIns="121920" bIns="60960" rtlCol="0" anchor="t">
            <a:noAutofit/>
          </a:bodyPr>
          <a:lstStyle/>
          <a:p>
            <a:pPr marL="457189" indent="-457189">
              <a:buFont typeface="Arial" panose="020B0604020202020204" pitchFamily="34" charset="0"/>
              <a:buChar char="•"/>
            </a:pPr>
            <a:r>
              <a:rPr lang="en-ES" sz="2667">
                <a:latin typeface="Arial" panose="020B0604020202020204" pitchFamily="34" charset="0"/>
                <a:cs typeface="Arial" panose="020B0604020202020204" pitchFamily="34" charset="0"/>
              </a:rPr>
              <a:t>Goal:</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Mission verification.</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Strategy review.</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Gap Analysis.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Service review.</a:t>
            </a:r>
          </a:p>
          <a:p>
            <a:pPr marL="457189" indent="-457189">
              <a:buFont typeface="Arial" panose="020B0604020202020204" pitchFamily="34" charset="0"/>
              <a:buChar char="•"/>
            </a:pPr>
            <a:r>
              <a:rPr lang="en-ES" sz="2667">
                <a:latin typeface="Arial" panose="020B0604020202020204" pitchFamily="34" charset="0"/>
                <a:cs typeface="Arial" panose="020B0604020202020204" pitchFamily="34" charset="0"/>
              </a:rPr>
              <a:t>Stakeholders: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International experts.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National user community representatives.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SAC expert.</a:t>
            </a:r>
          </a:p>
        </p:txBody>
      </p:sp>
      <p:sp>
        <p:nvSpPr>
          <p:cNvPr id="12" name="TextBox 11">
            <a:extLst>
              <a:ext uri="{FF2B5EF4-FFF2-40B4-BE49-F238E27FC236}">
                <a16:creationId xmlns:a16="http://schemas.microsoft.com/office/drawing/2014/main" id="{27118BFB-33E2-2F49-96CE-50D0C4B7E29A}"/>
              </a:ext>
            </a:extLst>
          </p:cNvPr>
          <p:cNvSpPr txBox="1"/>
          <p:nvPr/>
        </p:nvSpPr>
        <p:spPr>
          <a:xfrm>
            <a:off x="4637408" y="2855079"/>
            <a:ext cx="3360000" cy="3424517"/>
          </a:xfrm>
          <a:prstGeom prst="rect">
            <a:avLst/>
          </a:prstGeom>
        </p:spPr>
        <p:txBody>
          <a:bodyPr vert="horz" wrap="square" lIns="121920" tIns="60960" rIns="121920" bIns="60960" rtlCol="0" anchor="t">
            <a:noAutofit/>
          </a:bodyPr>
          <a:lstStyle/>
          <a:p>
            <a:pPr marL="457189" indent="-457189">
              <a:buFont typeface="Arial" panose="020B0604020202020204" pitchFamily="34" charset="0"/>
              <a:buChar char="•"/>
            </a:pPr>
            <a:r>
              <a:rPr lang="en-ES" sz="2667">
                <a:latin typeface="Arial" panose="020B0604020202020204" pitchFamily="34" charset="0"/>
                <a:cs typeface="Arial" panose="020B0604020202020204" pitchFamily="34" charset="0"/>
              </a:rPr>
              <a:t>Goal:</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Identification of grand challenges.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Identification of needs.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Creating awareness in community.</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Organizing community.</a:t>
            </a:r>
          </a:p>
          <a:p>
            <a:pPr marL="457189" indent="-457189">
              <a:buFont typeface="Arial" panose="020B0604020202020204" pitchFamily="34" charset="0"/>
              <a:buChar char="•"/>
            </a:pPr>
            <a:r>
              <a:rPr lang="en-ES" sz="2667">
                <a:latin typeface="Arial" panose="020B0604020202020204" pitchFamily="34" charset="0"/>
                <a:cs typeface="Arial" panose="020B0604020202020204" pitchFamily="34" charset="0"/>
              </a:rPr>
              <a:t>Stakeholders: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Spanish community.</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International experts.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ALBA employees.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AUSE.</a:t>
            </a:r>
          </a:p>
        </p:txBody>
      </p:sp>
      <p:sp>
        <p:nvSpPr>
          <p:cNvPr id="13" name="TextBox 12">
            <a:extLst>
              <a:ext uri="{FF2B5EF4-FFF2-40B4-BE49-F238E27FC236}">
                <a16:creationId xmlns:a16="http://schemas.microsoft.com/office/drawing/2014/main" id="{B7AE524F-9AFB-F84D-8883-D5122077D433}"/>
              </a:ext>
            </a:extLst>
          </p:cNvPr>
          <p:cNvSpPr txBox="1"/>
          <p:nvPr/>
        </p:nvSpPr>
        <p:spPr>
          <a:xfrm>
            <a:off x="8585228" y="2855079"/>
            <a:ext cx="3469923" cy="3424517"/>
          </a:xfrm>
          <a:prstGeom prst="rect">
            <a:avLst/>
          </a:prstGeom>
        </p:spPr>
        <p:txBody>
          <a:bodyPr vert="horz" wrap="square" lIns="121920" tIns="60960" rIns="121920" bIns="60960" rtlCol="0" anchor="t">
            <a:noAutofit/>
          </a:bodyPr>
          <a:lstStyle/>
          <a:p>
            <a:pPr marL="457189" indent="-457189">
              <a:buFont typeface="Arial" panose="020B0604020202020204" pitchFamily="34" charset="0"/>
              <a:buChar char="•"/>
            </a:pPr>
            <a:r>
              <a:rPr lang="en-ES" sz="2667">
                <a:latin typeface="Arial" panose="020B0604020202020204" pitchFamily="34" charset="0"/>
                <a:cs typeface="Arial" panose="020B0604020202020204" pitchFamily="34" charset="0"/>
              </a:rPr>
              <a:t>Goal:</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Identification of instruments and services</a:t>
            </a:r>
          </a:p>
          <a:p>
            <a:pPr marL="671983" lvl="1" indent="-457189">
              <a:buFont typeface="Arial" panose="020B0604020202020204" pitchFamily="34" charset="0"/>
              <a:buChar char="•"/>
            </a:pPr>
            <a:r>
              <a:rPr lang="en-GB" sz="1867">
                <a:latin typeface="Arial" panose="020B0604020202020204" pitchFamily="34" charset="0"/>
                <a:cs typeface="Arial" panose="020B0604020202020204" pitchFamily="34" charset="0"/>
              </a:rPr>
              <a:t>G</a:t>
            </a:r>
            <a:r>
              <a:rPr lang="en-ES" sz="1867">
                <a:latin typeface="Arial" panose="020B0604020202020204" pitchFamily="34" charset="0"/>
                <a:cs typeface="Arial" panose="020B0604020202020204" pitchFamily="34" charset="0"/>
              </a:rPr>
              <a:t>rouping key-players around proposed instruments.</a:t>
            </a:r>
          </a:p>
          <a:p>
            <a:pPr marL="457189" indent="-457189">
              <a:buFont typeface="Arial" panose="020B0604020202020204" pitchFamily="34" charset="0"/>
              <a:buChar char="•"/>
            </a:pPr>
            <a:r>
              <a:rPr lang="en-ES" sz="2667">
                <a:latin typeface="Arial" panose="020B0604020202020204" pitchFamily="34" charset="0"/>
                <a:cs typeface="Arial" panose="020B0604020202020204" pitchFamily="34" charset="0"/>
              </a:rPr>
              <a:t>Stakeholders: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Spanish and international community.</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ALBA employees.</a:t>
            </a:r>
          </a:p>
          <a:p>
            <a:pPr marL="671983" lvl="1" indent="-457189">
              <a:buFont typeface="Arial" panose="020B0604020202020204" pitchFamily="34" charset="0"/>
              <a:buChar char="•"/>
            </a:pPr>
            <a:r>
              <a:rPr lang="en-ES" sz="1867">
                <a:latin typeface="Arial" panose="020B0604020202020204" pitchFamily="34" charset="0"/>
                <a:cs typeface="Arial" panose="020B0604020202020204" pitchFamily="34" charset="0"/>
              </a:rPr>
              <a:t>AUSE.</a:t>
            </a:r>
          </a:p>
        </p:txBody>
      </p:sp>
    </p:spTree>
    <p:extLst>
      <p:ext uri="{BB962C8B-B14F-4D97-AF65-F5344CB8AC3E}">
        <p14:creationId xmlns:p14="http://schemas.microsoft.com/office/powerpoint/2010/main" val="237536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B9401397-47F6-CE40-9362-19A3AF958A6C}"/>
              </a:ext>
            </a:extLst>
          </p:cNvPr>
          <p:cNvSpPr txBox="1"/>
          <p:nvPr/>
        </p:nvSpPr>
        <p:spPr>
          <a:xfrm>
            <a:off x="1983124" y="4834594"/>
            <a:ext cx="5996077" cy="861774"/>
          </a:xfrm>
          <a:prstGeom prst="rect">
            <a:avLst/>
          </a:prstGeom>
          <a:solidFill>
            <a:srgbClr val="49F762"/>
          </a:solidFill>
        </p:spPr>
        <p:txBody>
          <a:bodyPr vert="horz" wrap="square" lIns="121920" tIns="60960" rIns="121920" bIns="60960" rtlCol="0" anchor="ctr">
            <a:spAutoFit/>
          </a:bodyPr>
          <a:lstStyle/>
          <a:p>
            <a:pPr algn="ctr"/>
            <a:r>
              <a:rPr lang="en-ES" sz="2133">
                <a:latin typeface="Arial" panose="020B0604020202020204" pitchFamily="34" charset="0"/>
                <a:cs typeface="Arial" panose="020B0604020202020204" pitchFamily="34" charset="0"/>
              </a:rPr>
              <a:t>ALBA Management under advise of SAC selects cases and refines Mission and Strategy</a:t>
            </a:r>
            <a:r>
              <a:rPr lang="en-ES" sz="2667">
                <a:latin typeface="Arial" panose="020B0604020202020204" pitchFamily="34" charset="0"/>
                <a:cs typeface="Arial" panose="020B0604020202020204" pitchFamily="34" charset="0"/>
              </a:rPr>
              <a:t> </a:t>
            </a:r>
          </a:p>
        </p:txBody>
      </p:sp>
      <p:sp>
        <p:nvSpPr>
          <p:cNvPr id="2" name="Título 1"/>
          <p:cNvSpPr>
            <a:spLocks noGrp="1"/>
          </p:cNvSpPr>
          <p:nvPr>
            <p:ph type="title"/>
          </p:nvPr>
        </p:nvSpPr>
        <p:spPr>
          <a:xfrm>
            <a:off x="675406" y="49382"/>
            <a:ext cx="9427028" cy="1325563"/>
          </a:xfrm>
        </p:spPr>
        <p:txBody>
          <a:bodyPr/>
          <a:lstStyle/>
          <a:p>
            <a:pPr algn="r"/>
            <a:r>
              <a:rPr lang="en-US" sz="4000" dirty="0"/>
              <a:t>How doe the Pillars Work Together?</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6</a:t>
            </a:fld>
            <a:endParaRPr lang="es-ES"/>
          </a:p>
        </p:txBody>
      </p:sp>
      <p:sp>
        <p:nvSpPr>
          <p:cNvPr id="5" name="TextBox 4">
            <a:extLst>
              <a:ext uri="{FF2B5EF4-FFF2-40B4-BE49-F238E27FC236}">
                <a16:creationId xmlns:a16="http://schemas.microsoft.com/office/drawing/2014/main" id="{554BDB77-3CFF-C14F-B4CC-C5183DC398FF}"/>
              </a:ext>
            </a:extLst>
          </p:cNvPr>
          <p:cNvSpPr txBox="1"/>
          <p:nvPr/>
        </p:nvSpPr>
        <p:spPr>
          <a:xfrm>
            <a:off x="4416000" y="1362068"/>
            <a:ext cx="3360000" cy="1219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none" lIns="121920" tIns="60960" rIns="121920" bIns="60960" rtlCol="0" anchor="ctr">
            <a:noAutofit/>
          </a:bodyPr>
          <a:lstStyle/>
          <a:p>
            <a:r>
              <a:rPr lang="en-ES" sz="2400">
                <a:latin typeface="Arial" panose="020B0604020202020204" pitchFamily="34" charset="0"/>
                <a:cs typeface="Arial" panose="020B0604020202020204" pitchFamily="34" charset="0"/>
              </a:rPr>
              <a:t>The Section Reviews</a:t>
            </a:r>
          </a:p>
        </p:txBody>
      </p:sp>
      <p:sp>
        <p:nvSpPr>
          <p:cNvPr id="8" name="TextBox 7">
            <a:extLst>
              <a:ext uri="{FF2B5EF4-FFF2-40B4-BE49-F238E27FC236}">
                <a16:creationId xmlns:a16="http://schemas.microsoft.com/office/drawing/2014/main" id="{61486565-3D49-0A44-ABA9-06EEBA47663B}"/>
              </a:ext>
            </a:extLst>
          </p:cNvPr>
          <p:cNvSpPr txBox="1"/>
          <p:nvPr/>
        </p:nvSpPr>
        <p:spPr>
          <a:xfrm>
            <a:off x="8585227" y="1903542"/>
            <a:ext cx="3311163" cy="451342"/>
          </a:xfrm>
          <a:prstGeom prst="rect">
            <a:avLst/>
          </a:prstGeom>
          <a:solidFill>
            <a:schemeClr val="accent1">
              <a:lumMod val="40000"/>
              <a:lumOff val="60000"/>
            </a:schemeClr>
          </a:solidFill>
        </p:spPr>
        <p:style>
          <a:lnRef idx="3">
            <a:schemeClr val="lt1"/>
          </a:lnRef>
          <a:fillRef idx="1">
            <a:schemeClr val="accent1"/>
          </a:fillRef>
          <a:effectRef idx="1">
            <a:schemeClr val="accent1"/>
          </a:effectRef>
          <a:fontRef idx="minor">
            <a:schemeClr val="lt1"/>
          </a:fontRef>
        </p:style>
        <p:txBody>
          <a:bodyPr vert="horz" wrap="none" lIns="121920" tIns="60960" rIns="121920" bIns="60960" rtlCol="0" anchor="ctr">
            <a:spAutoFit/>
          </a:bodyPr>
          <a:lstStyle/>
          <a:p>
            <a:r>
              <a:rPr lang="en-ES" sz="2133" dirty="0">
                <a:latin typeface="Arial" panose="020B0604020202020204" pitchFamily="34" charset="0"/>
                <a:cs typeface="Arial" panose="020B0604020202020204" pitchFamily="34" charset="0"/>
              </a:rPr>
              <a:t>Call for New Instruments </a:t>
            </a:r>
          </a:p>
        </p:txBody>
      </p:sp>
      <p:grpSp>
        <p:nvGrpSpPr>
          <p:cNvPr id="3" name="Group 2">
            <a:extLst>
              <a:ext uri="{FF2B5EF4-FFF2-40B4-BE49-F238E27FC236}">
                <a16:creationId xmlns:a16="http://schemas.microsoft.com/office/drawing/2014/main" id="{D561E72A-A19E-8F48-8D67-C16B5CA16BBF}"/>
              </a:ext>
            </a:extLst>
          </p:cNvPr>
          <p:cNvGrpSpPr/>
          <p:nvPr/>
        </p:nvGrpSpPr>
        <p:grpSpPr>
          <a:xfrm>
            <a:off x="65407" y="1346953"/>
            <a:ext cx="4124811" cy="2747957"/>
            <a:chOff x="455456" y="1010214"/>
            <a:chExt cx="3093608" cy="2060968"/>
          </a:xfrm>
        </p:grpSpPr>
        <p:sp>
          <p:nvSpPr>
            <p:cNvPr id="7" name="TextBox 6">
              <a:extLst>
                <a:ext uri="{FF2B5EF4-FFF2-40B4-BE49-F238E27FC236}">
                  <a16:creationId xmlns:a16="http://schemas.microsoft.com/office/drawing/2014/main" id="{DB5F1498-DA28-734E-8D84-B0A7E5B07AA8}"/>
                </a:ext>
              </a:extLst>
            </p:cNvPr>
            <p:cNvSpPr txBox="1"/>
            <p:nvPr/>
          </p:nvSpPr>
          <p:spPr>
            <a:xfrm>
              <a:off x="455456" y="1010214"/>
              <a:ext cx="2520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none" lIns="121920" tIns="60960" rIns="121920" bIns="60960" rtlCol="0" anchor="ctr">
              <a:noAutofit/>
            </a:bodyPr>
            <a:lstStyle/>
            <a:p>
              <a:r>
                <a:rPr lang="en-ES" sz="2133">
                  <a:latin typeface="Arial" panose="020B0604020202020204" pitchFamily="34" charset="0"/>
                  <a:cs typeface="Arial" panose="020B0604020202020204" pitchFamily="34" charset="0"/>
                </a:rPr>
                <a:t>Workshops &amp; Colloquium </a:t>
              </a:r>
            </a:p>
          </p:txBody>
        </p:sp>
        <p:sp>
          <p:nvSpPr>
            <p:cNvPr id="14" name="TextBox 13">
              <a:extLst>
                <a:ext uri="{FF2B5EF4-FFF2-40B4-BE49-F238E27FC236}">
                  <a16:creationId xmlns:a16="http://schemas.microsoft.com/office/drawing/2014/main" id="{8772AF15-5DE8-EC48-8209-915A2D9BDB00}"/>
                </a:ext>
              </a:extLst>
            </p:cNvPr>
            <p:cNvSpPr txBox="1"/>
            <p:nvPr/>
          </p:nvSpPr>
          <p:spPr>
            <a:xfrm>
              <a:off x="591219" y="1125118"/>
              <a:ext cx="2520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none" lIns="121920" tIns="60960" rIns="121920" bIns="60960" rtlCol="0" anchor="ctr">
              <a:noAutofit/>
            </a:bodyPr>
            <a:lstStyle/>
            <a:p>
              <a:r>
                <a:rPr lang="en-ES" sz="2133">
                  <a:latin typeface="Arial" panose="020B0604020202020204" pitchFamily="34" charset="0"/>
                  <a:cs typeface="Arial" panose="020B0604020202020204" pitchFamily="34" charset="0"/>
                </a:rPr>
                <a:t>Workshops &amp; Colloquium </a:t>
              </a:r>
            </a:p>
          </p:txBody>
        </p:sp>
        <p:sp>
          <p:nvSpPr>
            <p:cNvPr id="15" name="TextBox 14">
              <a:extLst>
                <a:ext uri="{FF2B5EF4-FFF2-40B4-BE49-F238E27FC236}">
                  <a16:creationId xmlns:a16="http://schemas.microsoft.com/office/drawing/2014/main" id="{FFD5FCEC-8865-B94D-BE64-81E40034C023}"/>
                </a:ext>
              </a:extLst>
            </p:cNvPr>
            <p:cNvSpPr txBox="1"/>
            <p:nvPr/>
          </p:nvSpPr>
          <p:spPr>
            <a:xfrm>
              <a:off x="760555" y="1226719"/>
              <a:ext cx="2520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none" lIns="121920" tIns="60960" rIns="121920" bIns="60960" rtlCol="0" anchor="ctr">
              <a:noAutofit/>
            </a:bodyPr>
            <a:lstStyle/>
            <a:p>
              <a:r>
                <a:rPr lang="en-ES" sz="2133">
                  <a:latin typeface="Arial" panose="020B0604020202020204" pitchFamily="34" charset="0"/>
                  <a:cs typeface="Arial" panose="020B0604020202020204" pitchFamily="34" charset="0"/>
                </a:rPr>
                <a:t>Workshops &amp; Colloquium </a:t>
              </a:r>
            </a:p>
          </p:txBody>
        </p:sp>
        <p:sp>
          <p:nvSpPr>
            <p:cNvPr id="16" name="TextBox 15">
              <a:extLst>
                <a:ext uri="{FF2B5EF4-FFF2-40B4-BE49-F238E27FC236}">
                  <a16:creationId xmlns:a16="http://schemas.microsoft.com/office/drawing/2014/main" id="{AC5D1F35-A62B-9A47-9D4D-004DA1AB447C}"/>
                </a:ext>
              </a:extLst>
            </p:cNvPr>
            <p:cNvSpPr txBox="1"/>
            <p:nvPr/>
          </p:nvSpPr>
          <p:spPr>
            <a:xfrm>
              <a:off x="904487" y="1346527"/>
              <a:ext cx="2644577" cy="17246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121920" tIns="60960" rIns="121920" bIns="60960" rtlCol="0" anchor="ctr">
              <a:spAutoFit/>
            </a:bodyPr>
            <a:lstStyle/>
            <a:p>
              <a:r>
                <a:rPr lang="en-ES" sz="2133">
                  <a:latin typeface="Arial" panose="020B0604020202020204" pitchFamily="34" charset="0"/>
                  <a:cs typeface="Arial" panose="020B0604020202020204" pitchFamily="34" charset="0"/>
                </a:rPr>
                <a:t>Workshops &amp; Colloquium</a:t>
              </a:r>
            </a:p>
            <a:p>
              <a:pPr marL="380990" indent="-380990">
                <a:lnSpc>
                  <a:spcPct val="120000"/>
                </a:lnSpc>
                <a:spcAft>
                  <a:spcPts val="400"/>
                </a:spcAft>
                <a:buFont typeface="Arial" panose="020B0604020202020204" pitchFamily="34" charset="0"/>
                <a:buChar char="•"/>
              </a:pPr>
              <a:r>
                <a:rPr lang="en-ES" sz="1600">
                  <a:latin typeface="Arial" panose="020B0604020202020204" pitchFamily="34" charset="0"/>
                  <a:cs typeface="Arial" panose="020B0604020202020204" pitchFamily="34" charset="0"/>
                </a:rPr>
                <a:t>Grand Challenges as defined </a:t>
              </a:r>
              <a:r>
                <a:rPr lang="en-ES" sz="1600" u="sng">
                  <a:latin typeface="Arial" panose="020B0604020202020204" pitchFamily="34" charset="0"/>
                  <a:cs typeface="Arial" panose="020B0604020202020204" pitchFamily="34" charset="0"/>
                </a:rPr>
                <a:t>by experts of the community</a:t>
              </a:r>
              <a:r>
                <a:rPr lang="en-ES" sz="1600">
                  <a:latin typeface="Arial" panose="020B0604020202020204" pitchFamily="34" charset="0"/>
                  <a:cs typeface="Arial" panose="020B0604020202020204" pitchFamily="34" charset="0"/>
                </a:rPr>
                <a:t>.</a:t>
              </a:r>
            </a:p>
            <a:p>
              <a:pPr marL="380990" indent="-380990">
                <a:lnSpc>
                  <a:spcPct val="120000"/>
                </a:lnSpc>
                <a:spcAft>
                  <a:spcPts val="400"/>
                </a:spcAft>
                <a:buFont typeface="Arial" panose="020B0604020202020204" pitchFamily="34" charset="0"/>
                <a:buChar char="•"/>
              </a:pPr>
              <a:r>
                <a:rPr lang="en-ES" sz="1600">
                  <a:latin typeface="Arial" panose="020B0604020202020204" pitchFamily="34" charset="0"/>
                  <a:cs typeface="Arial" panose="020B0604020202020204" pitchFamily="34" charset="0"/>
                </a:rPr>
                <a:t>Define the necessary tools and dependencies.</a:t>
              </a:r>
            </a:p>
            <a:p>
              <a:pPr marL="380990" indent="-380990">
                <a:lnSpc>
                  <a:spcPct val="120000"/>
                </a:lnSpc>
                <a:spcAft>
                  <a:spcPts val="400"/>
                </a:spcAft>
                <a:buFont typeface="Arial" panose="020B0604020202020204" pitchFamily="34" charset="0"/>
                <a:buChar char="•"/>
              </a:pPr>
              <a:r>
                <a:rPr lang="en-ES" sz="1600">
                  <a:latin typeface="Arial" panose="020B0604020202020204" pitchFamily="34" charset="0"/>
                  <a:cs typeface="Arial" panose="020B0604020202020204" pitchFamily="34" charset="0"/>
                </a:rPr>
                <a:t>Make suggestions for new tools and services </a:t>
              </a:r>
            </a:p>
          </p:txBody>
        </p:sp>
      </p:grpSp>
      <p:sp>
        <p:nvSpPr>
          <p:cNvPr id="17" name="TextBox 16">
            <a:extLst>
              <a:ext uri="{FF2B5EF4-FFF2-40B4-BE49-F238E27FC236}">
                <a16:creationId xmlns:a16="http://schemas.microsoft.com/office/drawing/2014/main" id="{5FE7CDA6-3AFE-0847-AAE7-5457AAF3B16D}"/>
              </a:ext>
            </a:extLst>
          </p:cNvPr>
          <p:cNvSpPr txBox="1"/>
          <p:nvPr/>
        </p:nvSpPr>
        <p:spPr>
          <a:xfrm>
            <a:off x="4619200" y="1565268"/>
            <a:ext cx="3360000" cy="1219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none" lIns="121920" tIns="60960" rIns="121920" bIns="60960" rtlCol="0" anchor="ctr">
            <a:noAutofit/>
          </a:bodyPr>
          <a:lstStyle/>
          <a:p>
            <a:r>
              <a:rPr lang="en-ES" sz="2400">
                <a:latin typeface="Arial" panose="020B0604020202020204" pitchFamily="34" charset="0"/>
                <a:cs typeface="Arial" panose="020B0604020202020204" pitchFamily="34" charset="0"/>
              </a:rPr>
              <a:t>The Section Reviews</a:t>
            </a:r>
          </a:p>
        </p:txBody>
      </p:sp>
      <p:sp>
        <p:nvSpPr>
          <p:cNvPr id="18" name="TextBox 17">
            <a:extLst>
              <a:ext uri="{FF2B5EF4-FFF2-40B4-BE49-F238E27FC236}">
                <a16:creationId xmlns:a16="http://schemas.microsoft.com/office/drawing/2014/main" id="{E6DB6EEB-321D-DB41-A1E3-883AEBCC7C75}"/>
              </a:ext>
            </a:extLst>
          </p:cNvPr>
          <p:cNvSpPr txBox="1"/>
          <p:nvPr/>
        </p:nvSpPr>
        <p:spPr>
          <a:xfrm>
            <a:off x="4822400" y="1768468"/>
            <a:ext cx="3360000" cy="1219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none" lIns="121920" tIns="60960" rIns="121920" bIns="60960" rtlCol="0" anchor="ctr">
            <a:noAutofit/>
          </a:bodyPr>
          <a:lstStyle/>
          <a:p>
            <a:r>
              <a:rPr lang="en-ES" sz="2400">
                <a:latin typeface="Arial" panose="020B0604020202020204" pitchFamily="34" charset="0"/>
                <a:cs typeface="Arial" panose="020B0604020202020204" pitchFamily="34" charset="0"/>
              </a:rPr>
              <a:t>The Section Reviews</a:t>
            </a:r>
          </a:p>
        </p:txBody>
      </p:sp>
      <p:sp>
        <p:nvSpPr>
          <p:cNvPr id="19" name="TextBox 18">
            <a:extLst>
              <a:ext uri="{FF2B5EF4-FFF2-40B4-BE49-F238E27FC236}">
                <a16:creationId xmlns:a16="http://schemas.microsoft.com/office/drawing/2014/main" id="{ABBB0C66-564C-7940-B88A-8D1B7703450B}"/>
              </a:ext>
            </a:extLst>
          </p:cNvPr>
          <p:cNvSpPr txBox="1"/>
          <p:nvPr/>
        </p:nvSpPr>
        <p:spPr>
          <a:xfrm>
            <a:off x="5025601" y="1928037"/>
            <a:ext cx="3451241" cy="29546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21920" tIns="60960" rIns="121920" bIns="60960" rtlCol="0" anchor="ctr">
            <a:spAutoFit/>
          </a:bodyPr>
          <a:lstStyle/>
          <a:p>
            <a:r>
              <a:rPr lang="en-ES" sz="2400">
                <a:latin typeface="Arial" panose="020B0604020202020204" pitchFamily="34" charset="0"/>
                <a:cs typeface="Arial" panose="020B0604020202020204" pitchFamily="34" charset="0"/>
              </a:rPr>
              <a:t>The Section Reviews</a:t>
            </a:r>
          </a:p>
          <a:p>
            <a:pPr marL="380990" indent="-380990">
              <a:buFont typeface="Arial" panose="020B0604020202020204" pitchFamily="34" charset="0"/>
              <a:buChar char="•"/>
            </a:pPr>
            <a:r>
              <a:rPr lang="en-US" sz="1600">
                <a:latin typeface="Arial" panose="020B0604020202020204" pitchFamily="34" charset="0"/>
                <a:cs typeface="Arial" panose="020B0604020202020204" pitchFamily="34" charset="0"/>
              </a:rPr>
              <a:t>Analyze</a:t>
            </a:r>
            <a:r>
              <a:rPr lang="en-GB" sz="1600">
                <a:latin typeface="Arial" panose="020B0604020202020204" pitchFamily="34" charset="0"/>
                <a:cs typeface="Arial" panose="020B0604020202020204" pitchFamily="34" charset="0"/>
              </a:rPr>
              <a:t> strength of existing program.</a:t>
            </a:r>
          </a:p>
          <a:p>
            <a:pPr marL="380990" indent="-380990">
              <a:buFont typeface="Arial" panose="020B0604020202020204" pitchFamily="34" charset="0"/>
              <a:buChar char="•"/>
            </a:pPr>
            <a:r>
              <a:rPr lang="en-GB" sz="1600">
                <a:latin typeface="Arial" panose="020B0604020202020204" pitchFamily="34" charset="0"/>
                <a:cs typeface="Arial" panose="020B0604020202020204" pitchFamily="34" charset="0"/>
              </a:rPr>
              <a:t>R</a:t>
            </a:r>
            <a:r>
              <a:rPr lang="en-ES" sz="1600">
                <a:latin typeface="Arial" panose="020B0604020202020204" pitchFamily="34" charset="0"/>
                <a:cs typeface="Arial" panose="020B0604020202020204" pitchFamily="34" charset="0"/>
              </a:rPr>
              <a:t>efine mission statement to specifics of section </a:t>
            </a:r>
            <a:r>
              <a:rPr lang="en-ES" sz="1600" b="1" u="sng">
                <a:latin typeface="Arial" panose="020B0604020202020204" pitchFamily="34" charset="0"/>
                <a:cs typeface="Arial" panose="020B0604020202020204" pitchFamily="34" charset="0"/>
              </a:rPr>
              <a:t>building on existing program</a:t>
            </a:r>
            <a:r>
              <a:rPr lang="en-ES" sz="1600">
                <a:latin typeface="Arial" panose="020B0604020202020204" pitchFamily="34" charset="0"/>
                <a:cs typeface="Arial" panose="020B0604020202020204" pitchFamily="34" charset="0"/>
              </a:rPr>
              <a:t>.</a:t>
            </a:r>
          </a:p>
          <a:p>
            <a:pPr marL="380990" indent="-380990">
              <a:buFont typeface="Arial" panose="020B0604020202020204" pitchFamily="34" charset="0"/>
              <a:buChar char="•"/>
            </a:pPr>
            <a:r>
              <a:rPr lang="en-ES" sz="1600">
                <a:latin typeface="Arial" panose="020B0604020202020204" pitchFamily="34" charset="0"/>
                <a:cs typeface="Arial" panose="020B0604020202020204" pitchFamily="34" charset="0"/>
              </a:rPr>
              <a:t>Develop strategy to achieve mission goals.</a:t>
            </a:r>
          </a:p>
          <a:p>
            <a:pPr marL="380990" indent="-380990">
              <a:buFont typeface="Arial" panose="020B0604020202020204" pitchFamily="34" charset="0"/>
              <a:buChar char="•"/>
            </a:pPr>
            <a:r>
              <a:rPr lang="en-ES" sz="1600">
                <a:latin typeface="Arial" panose="020B0604020202020204" pitchFamily="34" charset="0"/>
                <a:cs typeface="Arial" panose="020B0604020202020204" pitchFamily="34" charset="0"/>
              </a:rPr>
              <a:t>Provide gap and SWOT analysis. </a:t>
            </a:r>
          </a:p>
          <a:p>
            <a:pPr marL="380990" indent="-380990">
              <a:buFont typeface="Arial" panose="020B0604020202020204" pitchFamily="34" charset="0"/>
              <a:buChar char="•"/>
            </a:pPr>
            <a:endParaRPr lang="en-ES" sz="16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DF93965-51DC-6C48-BB28-618899AE5FA3}"/>
              </a:ext>
            </a:extLst>
          </p:cNvPr>
          <p:cNvSpPr txBox="1"/>
          <p:nvPr/>
        </p:nvSpPr>
        <p:spPr>
          <a:xfrm>
            <a:off x="-24508" y="540655"/>
            <a:ext cx="1233671" cy="451342"/>
          </a:xfrm>
          <a:prstGeom prst="rect">
            <a:avLst/>
          </a:prstGeom>
        </p:spPr>
        <p:style>
          <a:lnRef idx="2">
            <a:schemeClr val="dk1"/>
          </a:lnRef>
          <a:fillRef idx="1">
            <a:schemeClr val="lt1"/>
          </a:fillRef>
          <a:effectRef idx="0">
            <a:schemeClr val="dk1"/>
          </a:effectRef>
          <a:fontRef idx="minor">
            <a:schemeClr val="dk1"/>
          </a:fontRef>
        </p:style>
        <p:txBody>
          <a:bodyPr vert="horz" wrap="none" lIns="121920" tIns="60960" rIns="121920" bIns="60960" rtlCol="0" anchor="t">
            <a:spAutoFit/>
          </a:bodyPr>
          <a:lstStyle/>
          <a:p>
            <a:r>
              <a:rPr lang="en-ES" sz="2133">
                <a:latin typeface="Arial" panose="020B0604020202020204" pitchFamily="34" charset="0"/>
                <a:cs typeface="Arial" panose="020B0604020202020204" pitchFamily="34" charset="0"/>
              </a:rPr>
              <a:t>Players:</a:t>
            </a:r>
          </a:p>
        </p:txBody>
      </p:sp>
      <p:sp>
        <p:nvSpPr>
          <p:cNvPr id="10" name="TextBox 9">
            <a:extLst>
              <a:ext uri="{FF2B5EF4-FFF2-40B4-BE49-F238E27FC236}">
                <a16:creationId xmlns:a16="http://schemas.microsoft.com/office/drawing/2014/main" id="{1388DA26-14E0-804F-BF21-2F2F6C077122}"/>
              </a:ext>
            </a:extLst>
          </p:cNvPr>
          <p:cNvSpPr txBox="1"/>
          <p:nvPr/>
        </p:nvSpPr>
        <p:spPr>
          <a:xfrm>
            <a:off x="1343379" y="556479"/>
            <a:ext cx="2484856" cy="861774"/>
          </a:xfrm>
          <a:prstGeom prst="rect">
            <a:avLst/>
          </a:prstGeom>
        </p:spPr>
        <p:style>
          <a:lnRef idx="2">
            <a:schemeClr val="dk1"/>
          </a:lnRef>
          <a:fillRef idx="1">
            <a:schemeClr val="lt1"/>
          </a:fillRef>
          <a:effectRef idx="0">
            <a:schemeClr val="dk1"/>
          </a:effectRef>
          <a:fontRef idx="minor">
            <a:schemeClr val="dk1"/>
          </a:fontRef>
        </p:style>
        <p:txBody>
          <a:bodyPr vert="horz" wrap="square" lIns="121920" tIns="60960" rIns="121920" bIns="60960" rtlCol="0" anchor="t">
            <a:spAutoFit/>
          </a:bodyPr>
          <a:lstStyle/>
          <a:p>
            <a:r>
              <a:rPr lang="en-ES" sz="1600">
                <a:solidFill>
                  <a:schemeClr val="bg1"/>
                </a:solidFill>
                <a:highlight>
                  <a:srgbClr val="800000"/>
                </a:highlight>
                <a:latin typeface="Arial" panose="020B0604020202020204" pitchFamily="34" charset="0"/>
                <a:cs typeface="Arial" panose="020B0604020202020204" pitchFamily="34" charset="0"/>
              </a:rPr>
              <a:t>Experts</a:t>
            </a:r>
            <a:r>
              <a:rPr lang="en-ES" sz="1600">
                <a:highlight>
                  <a:srgbClr val="FFFF00"/>
                </a:highlight>
                <a:latin typeface="Arial" panose="020B0604020202020204" pitchFamily="34" charset="0"/>
                <a:cs typeface="Arial" panose="020B0604020202020204" pitchFamily="34" charset="0"/>
              </a:rPr>
              <a:t> of existing or potential community </a:t>
            </a:r>
            <a:r>
              <a:rPr lang="en-ES" sz="1600">
                <a:latin typeface="Arial" panose="020B0604020202020204" pitchFamily="34" charset="0"/>
                <a:cs typeface="Arial" panose="020B0604020202020204" pitchFamily="34" charset="0"/>
              </a:rPr>
              <a:t>under </a:t>
            </a:r>
            <a:r>
              <a:rPr lang="en-ES" sz="1600">
                <a:highlight>
                  <a:srgbClr val="00FF00"/>
                </a:highlight>
                <a:latin typeface="Arial" panose="020B0604020202020204" pitchFamily="34" charset="0"/>
                <a:cs typeface="Arial" panose="020B0604020202020204" pitchFamily="34" charset="0"/>
              </a:rPr>
              <a:t>ALBA moderation</a:t>
            </a:r>
            <a:r>
              <a:rPr lang="en-ES" sz="1600">
                <a:latin typeface="Arial" panose="020B0604020202020204" pitchFamily="34" charset="0"/>
                <a:cs typeface="Arial" panose="020B0604020202020204" pitchFamily="34" charset="0"/>
              </a:rPr>
              <a:t>. </a:t>
            </a:r>
          </a:p>
        </p:txBody>
      </p:sp>
      <p:sp>
        <p:nvSpPr>
          <p:cNvPr id="20" name="TextBox 19">
            <a:extLst>
              <a:ext uri="{FF2B5EF4-FFF2-40B4-BE49-F238E27FC236}">
                <a16:creationId xmlns:a16="http://schemas.microsoft.com/office/drawing/2014/main" id="{9F5C1183-8DB1-DB44-8839-DACE2897FBFA}"/>
              </a:ext>
            </a:extLst>
          </p:cNvPr>
          <p:cNvSpPr txBox="1"/>
          <p:nvPr/>
        </p:nvSpPr>
        <p:spPr>
          <a:xfrm>
            <a:off x="4378940" y="534304"/>
            <a:ext cx="4097901" cy="1107996"/>
          </a:xfrm>
          <a:prstGeom prst="rect">
            <a:avLst/>
          </a:prstGeom>
        </p:spPr>
        <p:style>
          <a:lnRef idx="2">
            <a:schemeClr val="dk1"/>
          </a:lnRef>
          <a:fillRef idx="1">
            <a:schemeClr val="lt1"/>
          </a:fillRef>
          <a:effectRef idx="0">
            <a:schemeClr val="dk1"/>
          </a:effectRef>
          <a:fontRef idx="minor">
            <a:schemeClr val="dk1"/>
          </a:fontRef>
        </p:style>
        <p:txBody>
          <a:bodyPr vert="horz" wrap="square" lIns="121920" tIns="60960" rIns="121920" bIns="60960" rtlCol="0" anchor="t">
            <a:spAutoFit/>
          </a:bodyPr>
          <a:lstStyle/>
          <a:p>
            <a:r>
              <a:rPr lang="en-ES" sz="1600">
                <a:latin typeface="Arial" panose="020B0604020202020204" pitchFamily="34" charset="0"/>
                <a:cs typeface="Arial" panose="020B0604020202020204" pitchFamily="34" charset="0"/>
              </a:rPr>
              <a:t>Bottom-up process involving </a:t>
            </a:r>
            <a:r>
              <a:rPr lang="en-ES" sz="1600">
                <a:highlight>
                  <a:srgbClr val="00FF00"/>
                </a:highlight>
                <a:latin typeface="Arial" panose="020B0604020202020204" pitchFamily="34" charset="0"/>
                <a:cs typeface="Arial" panose="020B0604020202020204" pitchFamily="34" charset="0"/>
              </a:rPr>
              <a:t>all beamline scientists</a:t>
            </a:r>
            <a:r>
              <a:rPr lang="en-ES" sz="1600">
                <a:latin typeface="Arial" panose="020B0604020202020204" pitchFamily="34" charset="0"/>
                <a:cs typeface="Arial" panose="020B0604020202020204" pitchFamily="34" charset="0"/>
              </a:rPr>
              <a:t> moderated by </a:t>
            </a:r>
            <a:r>
              <a:rPr lang="en-ES" sz="1600">
                <a:highlight>
                  <a:srgbClr val="00FFFF"/>
                </a:highlight>
                <a:latin typeface="Arial" panose="020B0604020202020204" pitchFamily="34" charset="0"/>
                <a:cs typeface="Arial" panose="020B0604020202020204" pitchFamily="34" charset="0"/>
              </a:rPr>
              <a:t>management</a:t>
            </a:r>
            <a:r>
              <a:rPr lang="en-ES" sz="1600">
                <a:latin typeface="Arial" panose="020B0604020202020204" pitchFamily="34" charset="0"/>
                <a:cs typeface="Arial" panose="020B0604020202020204" pitchFamily="34" charset="0"/>
              </a:rPr>
              <a:t> and reviewed by </a:t>
            </a:r>
            <a:r>
              <a:rPr lang="en-ES" sz="1600">
                <a:solidFill>
                  <a:schemeClr val="bg1"/>
                </a:solidFill>
                <a:highlight>
                  <a:srgbClr val="800000"/>
                </a:highlight>
                <a:latin typeface="Arial" panose="020B0604020202020204" pitchFamily="34" charset="0"/>
                <a:cs typeface="Arial" panose="020B0604020202020204" pitchFamily="34" charset="0"/>
              </a:rPr>
              <a:t>international experts </a:t>
            </a:r>
            <a:r>
              <a:rPr lang="en-ES" sz="1600">
                <a:latin typeface="Arial" panose="020B0604020202020204" pitchFamily="34" charset="0"/>
                <a:cs typeface="Arial" panose="020B0604020202020204" pitchFamily="34" charset="0"/>
              </a:rPr>
              <a:t>and </a:t>
            </a:r>
            <a:r>
              <a:rPr lang="en-ES" sz="1600">
                <a:highlight>
                  <a:srgbClr val="FFFF00"/>
                </a:highlight>
                <a:latin typeface="Arial" panose="020B0604020202020204" pitchFamily="34" charset="0"/>
                <a:cs typeface="Arial" panose="020B0604020202020204" pitchFamily="34" charset="0"/>
              </a:rPr>
              <a:t>Spanish community </a:t>
            </a:r>
            <a:r>
              <a:rPr lang="en-ES" sz="1600">
                <a:latin typeface="Arial" panose="020B0604020202020204" pitchFamily="34" charset="0"/>
                <a:cs typeface="Arial" panose="020B0604020202020204" pitchFamily="34" charset="0"/>
              </a:rPr>
              <a:t>members. </a:t>
            </a:r>
          </a:p>
        </p:txBody>
      </p:sp>
      <p:sp>
        <p:nvSpPr>
          <p:cNvPr id="22" name="TextBox 21">
            <a:extLst>
              <a:ext uri="{FF2B5EF4-FFF2-40B4-BE49-F238E27FC236}">
                <a16:creationId xmlns:a16="http://schemas.microsoft.com/office/drawing/2014/main" id="{24B006E6-7CB1-4448-8F79-8A852C8E4AAE}"/>
              </a:ext>
            </a:extLst>
          </p:cNvPr>
          <p:cNvSpPr txBox="1"/>
          <p:nvPr/>
        </p:nvSpPr>
        <p:spPr>
          <a:xfrm>
            <a:off x="8680041" y="555367"/>
            <a:ext cx="3468384" cy="1354217"/>
          </a:xfrm>
          <a:prstGeom prst="rect">
            <a:avLst/>
          </a:prstGeom>
        </p:spPr>
        <p:style>
          <a:lnRef idx="2">
            <a:schemeClr val="dk1"/>
          </a:lnRef>
          <a:fillRef idx="1">
            <a:schemeClr val="lt1"/>
          </a:fillRef>
          <a:effectRef idx="0">
            <a:schemeClr val="dk1"/>
          </a:effectRef>
          <a:fontRef idx="minor">
            <a:schemeClr val="dk1"/>
          </a:fontRef>
        </p:style>
        <p:txBody>
          <a:bodyPr vert="horz" wrap="square" lIns="121920" tIns="60960" rIns="121920" bIns="60960" rtlCol="0" anchor="t">
            <a:spAutoFit/>
          </a:bodyPr>
          <a:lstStyle/>
          <a:p>
            <a:r>
              <a:rPr lang="en-ES" sz="1600">
                <a:highlight>
                  <a:srgbClr val="FFFF00"/>
                </a:highlight>
                <a:latin typeface="Arial" panose="020B0604020202020204" pitchFamily="34" charset="0"/>
                <a:cs typeface="Arial" panose="020B0604020202020204" pitchFamily="34" charset="0"/>
              </a:rPr>
              <a:t>All Community </a:t>
            </a:r>
            <a:r>
              <a:rPr lang="en-ES" sz="1600">
                <a:latin typeface="Arial" panose="020B0604020202020204" pitchFamily="34" charset="0"/>
                <a:cs typeface="Arial" panose="020B0604020202020204" pitchFamily="34" charset="0"/>
              </a:rPr>
              <a:t>members, this includes: Spansih, International, and </a:t>
            </a:r>
            <a:r>
              <a:rPr lang="en-ES" sz="1600">
                <a:highlight>
                  <a:srgbClr val="00FF00"/>
                </a:highlight>
                <a:latin typeface="Arial" panose="020B0604020202020204" pitchFamily="34" charset="0"/>
                <a:cs typeface="Arial" panose="020B0604020202020204" pitchFamily="34" charset="0"/>
              </a:rPr>
              <a:t>ALBA staff</a:t>
            </a:r>
            <a:r>
              <a:rPr lang="en-ES" sz="1600">
                <a:latin typeface="Arial" panose="020B0604020202020204" pitchFamily="34" charset="0"/>
                <a:cs typeface="Arial" panose="020B0604020202020204" pitchFamily="34" charset="0"/>
              </a:rPr>
              <a:t>; strong encouragement to choose Spanish spokesperson </a:t>
            </a:r>
          </a:p>
        </p:txBody>
      </p:sp>
      <p:grpSp>
        <p:nvGrpSpPr>
          <p:cNvPr id="29" name="Group 28">
            <a:extLst>
              <a:ext uri="{FF2B5EF4-FFF2-40B4-BE49-F238E27FC236}">
                <a16:creationId xmlns:a16="http://schemas.microsoft.com/office/drawing/2014/main" id="{32757CC9-4E3A-FC4A-AF24-117B873FDBE6}"/>
              </a:ext>
            </a:extLst>
          </p:cNvPr>
          <p:cNvGrpSpPr/>
          <p:nvPr/>
        </p:nvGrpSpPr>
        <p:grpSpPr>
          <a:xfrm>
            <a:off x="268607" y="1550153"/>
            <a:ext cx="4124811" cy="2747957"/>
            <a:chOff x="455456" y="1010214"/>
            <a:chExt cx="3093608" cy="2060968"/>
          </a:xfrm>
        </p:grpSpPr>
        <p:sp>
          <p:nvSpPr>
            <p:cNvPr id="30" name="TextBox 29">
              <a:extLst>
                <a:ext uri="{FF2B5EF4-FFF2-40B4-BE49-F238E27FC236}">
                  <a16:creationId xmlns:a16="http://schemas.microsoft.com/office/drawing/2014/main" id="{15F9B1BD-AAF5-5B40-B552-460F62CC9A9D}"/>
                </a:ext>
              </a:extLst>
            </p:cNvPr>
            <p:cNvSpPr txBox="1"/>
            <p:nvPr/>
          </p:nvSpPr>
          <p:spPr>
            <a:xfrm>
              <a:off x="455456" y="1010214"/>
              <a:ext cx="2520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none" lIns="121920" tIns="60960" rIns="121920" bIns="60960" rtlCol="0" anchor="ctr">
              <a:noAutofit/>
            </a:bodyPr>
            <a:lstStyle/>
            <a:p>
              <a:r>
                <a:rPr lang="en-ES" sz="2133">
                  <a:latin typeface="Arial" panose="020B0604020202020204" pitchFamily="34" charset="0"/>
                  <a:cs typeface="Arial" panose="020B0604020202020204" pitchFamily="34" charset="0"/>
                </a:rPr>
                <a:t>Workshops &amp; Colloquium </a:t>
              </a:r>
            </a:p>
          </p:txBody>
        </p:sp>
        <p:sp>
          <p:nvSpPr>
            <p:cNvPr id="31" name="TextBox 30">
              <a:extLst>
                <a:ext uri="{FF2B5EF4-FFF2-40B4-BE49-F238E27FC236}">
                  <a16:creationId xmlns:a16="http://schemas.microsoft.com/office/drawing/2014/main" id="{0F2C9ADC-D720-FB44-BE32-B759FC06047E}"/>
                </a:ext>
              </a:extLst>
            </p:cNvPr>
            <p:cNvSpPr txBox="1"/>
            <p:nvPr/>
          </p:nvSpPr>
          <p:spPr>
            <a:xfrm>
              <a:off x="591219" y="1125118"/>
              <a:ext cx="2520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none" lIns="121920" tIns="60960" rIns="121920" bIns="60960" rtlCol="0" anchor="ctr">
              <a:noAutofit/>
            </a:bodyPr>
            <a:lstStyle/>
            <a:p>
              <a:r>
                <a:rPr lang="en-ES" sz="2133">
                  <a:latin typeface="Arial" panose="020B0604020202020204" pitchFamily="34" charset="0"/>
                  <a:cs typeface="Arial" panose="020B0604020202020204" pitchFamily="34" charset="0"/>
                </a:rPr>
                <a:t>Workshops &amp; Colloquium </a:t>
              </a:r>
            </a:p>
          </p:txBody>
        </p:sp>
        <p:sp>
          <p:nvSpPr>
            <p:cNvPr id="32" name="TextBox 31">
              <a:extLst>
                <a:ext uri="{FF2B5EF4-FFF2-40B4-BE49-F238E27FC236}">
                  <a16:creationId xmlns:a16="http://schemas.microsoft.com/office/drawing/2014/main" id="{40059AFC-EBAB-B840-9B74-B51621E0A333}"/>
                </a:ext>
              </a:extLst>
            </p:cNvPr>
            <p:cNvSpPr txBox="1"/>
            <p:nvPr/>
          </p:nvSpPr>
          <p:spPr>
            <a:xfrm>
              <a:off x="760555" y="1226719"/>
              <a:ext cx="2520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none" lIns="121920" tIns="60960" rIns="121920" bIns="60960" rtlCol="0" anchor="ctr">
              <a:noAutofit/>
            </a:bodyPr>
            <a:lstStyle/>
            <a:p>
              <a:r>
                <a:rPr lang="en-ES" sz="2133">
                  <a:latin typeface="Arial" panose="020B0604020202020204" pitchFamily="34" charset="0"/>
                  <a:cs typeface="Arial" panose="020B0604020202020204" pitchFamily="34" charset="0"/>
                </a:rPr>
                <a:t>Workshops &amp; Colloquium </a:t>
              </a:r>
            </a:p>
          </p:txBody>
        </p:sp>
        <p:sp>
          <p:nvSpPr>
            <p:cNvPr id="33" name="TextBox 32">
              <a:extLst>
                <a:ext uri="{FF2B5EF4-FFF2-40B4-BE49-F238E27FC236}">
                  <a16:creationId xmlns:a16="http://schemas.microsoft.com/office/drawing/2014/main" id="{6976FB81-6A8E-2C41-ADF5-3C3AD7A5B563}"/>
                </a:ext>
              </a:extLst>
            </p:cNvPr>
            <p:cNvSpPr txBox="1"/>
            <p:nvPr/>
          </p:nvSpPr>
          <p:spPr>
            <a:xfrm>
              <a:off x="904487" y="1346527"/>
              <a:ext cx="2644577" cy="17246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121920" tIns="60960" rIns="121920" bIns="60960" rtlCol="0" anchor="ctr">
              <a:spAutoFit/>
            </a:bodyPr>
            <a:lstStyle/>
            <a:p>
              <a:r>
                <a:rPr lang="en-ES" sz="2133">
                  <a:latin typeface="Arial" panose="020B0604020202020204" pitchFamily="34" charset="0"/>
                  <a:cs typeface="Arial" panose="020B0604020202020204" pitchFamily="34" charset="0"/>
                </a:rPr>
                <a:t>Workshops &amp; Colloquium</a:t>
              </a:r>
            </a:p>
            <a:p>
              <a:pPr marL="380990" indent="-380990">
                <a:lnSpc>
                  <a:spcPct val="120000"/>
                </a:lnSpc>
                <a:spcAft>
                  <a:spcPts val="400"/>
                </a:spcAft>
                <a:buFont typeface="Arial" panose="020B0604020202020204" pitchFamily="34" charset="0"/>
                <a:buChar char="•"/>
              </a:pPr>
              <a:r>
                <a:rPr lang="en-ES" sz="1600">
                  <a:latin typeface="Arial" panose="020B0604020202020204" pitchFamily="34" charset="0"/>
                  <a:cs typeface="Arial" panose="020B0604020202020204" pitchFamily="34" charset="0"/>
                </a:rPr>
                <a:t>Grand Challenges as defined </a:t>
              </a:r>
              <a:r>
                <a:rPr lang="en-ES" sz="1600" u="sng">
                  <a:latin typeface="Arial" panose="020B0604020202020204" pitchFamily="34" charset="0"/>
                  <a:cs typeface="Arial" panose="020B0604020202020204" pitchFamily="34" charset="0"/>
                </a:rPr>
                <a:t>by experts of the community</a:t>
              </a:r>
              <a:r>
                <a:rPr lang="en-ES" sz="1600">
                  <a:latin typeface="Arial" panose="020B0604020202020204" pitchFamily="34" charset="0"/>
                  <a:cs typeface="Arial" panose="020B0604020202020204" pitchFamily="34" charset="0"/>
                </a:rPr>
                <a:t>.</a:t>
              </a:r>
            </a:p>
            <a:p>
              <a:pPr marL="380990" indent="-380990">
                <a:lnSpc>
                  <a:spcPct val="120000"/>
                </a:lnSpc>
                <a:spcAft>
                  <a:spcPts val="400"/>
                </a:spcAft>
                <a:buFont typeface="Arial" panose="020B0604020202020204" pitchFamily="34" charset="0"/>
                <a:buChar char="•"/>
              </a:pPr>
              <a:r>
                <a:rPr lang="en-ES" sz="1600">
                  <a:latin typeface="Arial" panose="020B0604020202020204" pitchFamily="34" charset="0"/>
                  <a:cs typeface="Arial" panose="020B0604020202020204" pitchFamily="34" charset="0"/>
                </a:rPr>
                <a:t>Define the necessary tools and dependencies.</a:t>
              </a:r>
            </a:p>
            <a:p>
              <a:pPr marL="380990" indent="-380990">
                <a:lnSpc>
                  <a:spcPct val="120000"/>
                </a:lnSpc>
                <a:spcAft>
                  <a:spcPts val="400"/>
                </a:spcAft>
                <a:buFont typeface="Arial" panose="020B0604020202020204" pitchFamily="34" charset="0"/>
                <a:buChar char="•"/>
              </a:pPr>
              <a:r>
                <a:rPr lang="en-ES" sz="1600">
                  <a:latin typeface="Arial" panose="020B0604020202020204" pitchFamily="34" charset="0"/>
                  <a:cs typeface="Arial" panose="020B0604020202020204" pitchFamily="34" charset="0"/>
                </a:rPr>
                <a:t>Make suggestions for new tools and services </a:t>
              </a:r>
            </a:p>
          </p:txBody>
        </p:sp>
      </p:grpSp>
      <p:sp>
        <p:nvSpPr>
          <p:cNvPr id="24" name="Left-right Arrow 23">
            <a:extLst>
              <a:ext uri="{FF2B5EF4-FFF2-40B4-BE49-F238E27FC236}">
                <a16:creationId xmlns:a16="http://schemas.microsoft.com/office/drawing/2014/main" id="{14CF26A9-A124-5C4D-892F-CE32A29E0EC8}"/>
              </a:ext>
            </a:extLst>
          </p:cNvPr>
          <p:cNvSpPr/>
          <p:nvPr/>
        </p:nvSpPr>
        <p:spPr>
          <a:xfrm>
            <a:off x="3947299" y="3242173"/>
            <a:ext cx="1185333" cy="446305"/>
          </a:xfrm>
          <a:prstGeom prst="lef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400"/>
          </a:p>
        </p:txBody>
      </p:sp>
      <p:grpSp>
        <p:nvGrpSpPr>
          <p:cNvPr id="41" name="Group 40">
            <a:extLst>
              <a:ext uri="{FF2B5EF4-FFF2-40B4-BE49-F238E27FC236}">
                <a16:creationId xmlns:a16="http://schemas.microsoft.com/office/drawing/2014/main" id="{5478DD51-3167-7843-808E-84984A3E936B}"/>
              </a:ext>
            </a:extLst>
          </p:cNvPr>
          <p:cNvGrpSpPr/>
          <p:nvPr/>
        </p:nvGrpSpPr>
        <p:grpSpPr>
          <a:xfrm>
            <a:off x="472205" y="5744260"/>
            <a:ext cx="8207836" cy="977047"/>
            <a:chOff x="354153" y="4308195"/>
            <a:chExt cx="6155877" cy="732785"/>
          </a:xfrm>
        </p:grpSpPr>
        <p:sp>
          <p:nvSpPr>
            <p:cNvPr id="40" name="TextBox 39">
              <a:extLst>
                <a:ext uri="{FF2B5EF4-FFF2-40B4-BE49-F238E27FC236}">
                  <a16:creationId xmlns:a16="http://schemas.microsoft.com/office/drawing/2014/main" id="{2D9F6E4E-E932-9F4E-8E5F-04E41B05E53B}"/>
                </a:ext>
              </a:extLst>
            </p:cNvPr>
            <p:cNvSpPr txBox="1"/>
            <p:nvPr/>
          </p:nvSpPr>
          <p:spPr>
            <a:xfrm>
              <a:off x="354153" y="4308195"/>
              <a:ext cx="6155877" cy="732785"/>
            </a:xfrm>
            <a:prstGeom prst="rect">
              <a:avLst/>
            </a:prstGeom>
          </p:spPr>
          <p:style>
            <a:lnRef idx="0">
              <a:schemeClr val="accent3"/>
            </a:lnRef>
            <a:fillRef idx="3">
              <a:schemeClr val="accent3"/>
            </a:fillRef>
            <a:effectRef idx="3">
              <a:schemeClr val="accent3"/>
            </a:effectRef>
            <a:fontRef idx="minor">
              <a:schemeClr val="lt1"/>
            </a:fontRef>
          </p:style>
          <p:txBody>
            <a:bodyPr vert="horz" wrap="none" lIns="121920" tIns="60960" rIns="121920" bIns="60960" rtlCol="0" anchor="t">
              <a:noAutofit/>
            </a:bodyPr>
            <a:lstStyle/>
            <a:p>
              <a:pPr algn="ctr"/>
              <a:r>
                <a:rPr lang="en-ES" sz="3733">
                  <a:solidFill>
                    <a:schemeClr val="bg2"/>
                  </a:solidFill>
                  <a:latin typeface="Arial" panose="020B0604020202020204" pitchFamily="34" charset="0"/>
                  <a:cs typeface="Arial" panose="020B0604020202020204" pitchFamily="34" charset="0"/>
                </a:rPr>
                <a:t>Plan     </a:t>
              </a:r>
            </a:p>
          </p:txBody>
        </p:sp>
        <p:sp>
          <p:nvSpPr>
            <p:cNvPr id="28" name="TextBox 27">
              <a:extLst>
                <a:ext uri="{FF2B5EF4-FFF2-40B4-BE49-F238E27FC236}">
                  <a16:creationId xmlns:a16="http://schemas.microsoft.com/office/drawing/2014/main" id="{E87E0D10-B779-B14C-B147-9038E79FEFE9}"/>
                </a:ext>
              </a:extLst>
            </p:cNvPr>
            <p:cNvSpPr txBox="1"/>
            <p:nvPr/>
          </p:nvSpPr>
          <p:spPr>
            <a:xfrm>
              <a:off x="3769200" y="4397588"/>
              <a:ext cx="2588431" cy="5539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21920" tIns="60960" rIns="121920" bIns="60960" rtlCol="0" anchor="ctr">
              <a:spAutoFit/>
            </a:bodyPr>
            <a:lstStyle/>
            <a:p>
              <a:r>
                <a:rPr lang="en-US" sz="2400">
                  <a:latin typeface="Arial" panose="020B0604020202020204" pitchFamily="34" charset="0"/>
                  <a:cs typeface="Arial" panose="020B0604020202020204" pitchFamily="34" charset="0"/>
                </a:rPr>
                <a:t>Mission &amp; Strategy</a:t>
              </a:r>
              <a:endParaRPr lang="en-ES" sz="160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ES" sz="16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A73E6A5-EA79-DF4E-8F59-0D7DCA6D0E18}"/>
                </a:ext>
              </a:extLst>
            </p:cNvPr>
            <p:cNvSpPr txBox="1"/>
            <p:nvPr/>
          </p:nvSpPr>
          <p:spPr>
            <a:xfrm>
              <a:off x="567741" y="4505334"/>
              <a:ext cx="1534403" cy="33850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121920" tIns="60960" rIns="121920" bIns="60960" rtlCol="0" anchor="ctr">
              <a:spAutoFit/>
            </a:bodyPr>
            <a:lstStyle/>
            <a:p>
              <a:r>
                <a:rPr lang="en-ES" sz="2133">
                  <a:latin typeface="Arial" panose="020B0604020202020204" pitchFamily="34" charset="0"/>
                  <a:cs typeface="Arial" panose="020B0604020202020204" pitchFamily="34" charset="0"/>
                </a:rPr>
                <a:t>Science Case</a:t>
              </a:r>
              <a:endParaRPr lang="en-ES" sz="1600">
                <a:latin typeface="Arial" panose="020B0604020202020204" pitchFamily="34" charset="0"/>
                <a:cs typeface="Arial" panose="020B0604020202020204" pitchFamily="34" charset="0"/>
              </a:endParaRPr>
            </a:p>
          </p:txBody>
        </p:sp>
      </p:grpSp>
      <p:sp>
        <p:nvSpPr>
          <p:cNvPr id="35" name="Down Arrow 34">
            <a:extLst>
              <a:ext uri="{FF2B5EF4-FFF2-40B4-BE49-F238E27FC236}">
                <a16:creationId xmlns:a16="http://schemas.microsoft.com/office/drawing/2014/main" id="{CA82D88B-4797-854C-81CC-337B9019B2E2}"/>
              </a:ext>
            </a:extLst>
          </p:cNvPr>
          <p:cNvSpPr/>
          <p:nvPr/>
        </p:nvSpPr>
        <p:spPr>
          <a:xfrm>
            <a:off x="1384868" y="4483869"/>
            <a:ext cx="395057" cy="1144636"/>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400"/>
          </a:p>
        </p:txBody>
      </p:sp>
      <p:sp>
        <p:nvSpPr>
          <p:cNvPr id="36" name="Down Arrow 35">
            <a:extLst>
              <a:ext uri="{FF2B5EF4-FFF2-40B4-BE49-F238E27FC236}">
                <a16:creationId xmlns:a16="http://schemas.microsoft.com/office/drawing/2014/main" id="{C59707C8-E157-3245-9349-8DCC9891403F}"/>
              </a:ext>
            </a:extLst>
          </p:cNvPr>
          <p:cNvSpPr/>
          <p:nvPr/>
        </p:nvSpPr>
        <p:spPr>
          <a:xfrm>
            <a:off x="8133090" y="4934883"/>
            <a:ext cx="230932" cy="717351"/>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400"/>
          </a:p>
        </p:txBody>
      </p:sp>
      <p:sp>
        <p:nvSpPr>
          <p:cNvPr id="38" name="TextBox 37">
            <a:extLst>
              <a:ext uri="{FF2B5EF4-FFF2-40B4-BE49-F238E27FC236}">
                <a16:creationId xmlns:a16="http://schemas.microsoft.com/office/drawing/2014/main" id="{80CF4CF2-9403-274E-8FFA-9C6303B712C8}"/>
              </a:ext>
            </a:extLst>
          </p:cNvPr>
          <p:cNvSpPr txBox="1"/>
          <p:nvPr/>
        </p:nvSpPr>
        <p:spPr>
          <a:xfrm>
            <a:off x="9344589" y="3516987"/>
            <a:ext cx="2795915" cy="861774"/>
          </a:xfrm>
          <a:prstGeom prst="rect">
            <a:avLst/>
          </a:prstGeom>
          <a:solidFill>
            <a:srgbClr val="49F762"/>
          </a:solidFill>
        </p:spPr>
        <p:txBody>
          <a:bodyPr vert="horz" wrap="square" lIns="121920" tIns="60960" rIns="121920" bIns="60960" rtlCol="0" anchor="ctr">
            <a:spAutoFit/>
          </a:bodyPr>
          <a:lstStyle/>
          <a:p>
            <a:pPr algn="ctr"/>
            <a:r>
              <a:rPr lang="en-ES" sz="1600">
                <a:latin typeface="Arial" panose="020B0604020202020204" pitchFamily="34" charset="0"/>
                <a:cs typeface="Arial" panose="020B0604020202020204" pitchFamily="34" charset="0"/>
              </a:rPr>
              <a:t>ALBA Management under advise of SAC (including AUSE) selects Instruments</a:t>
            </a:r>
          </a:p>
        </p:txBody>
      </p:sp>
      <p:sp>
        <p:nvSpPr>
          <p:cNvPr id="39" name="Down Arrow 38">
            <a:extLst>
              <a:ext uri="{FF2B5EF4-FFF2-40B4-BE49-F238E27FC236}">
                <a16:creationId xmlns:a16="http://schemas.microsoft.com/office/drawing/2014/main" id="{14A13072-9309-1746-A460-7DCD9D90D34B}"/>
              </a:ext>
            </a:extLst>
          </p:cNvPr>
          <p:cNvSpPr/>
          <p:nvPr/>
        </p:nvSpPr>
        <p:spPr>
          <a:xfrm>
            <a:off x="10468169" y="3247122"/>
            <a:ext cx="222409" cy="3259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400"/>
          </a:p>
        </p:txBody>
      </p:sp>
      <p:cxnSp>
        <p:nvCxnSpPr>
          <p:cNvPr id="43" name="Elbow Connector 42">
            <a:extLst>
              <a:ext uri="{FF2B5EF4-FFF2-40B4-BE49-F238E27FC236}">
                <a16:creationId xmlns:a16="http://schemas.microsoft.com/office/drawing/2014/main" id="{F8B29429-D2DD-7C40-9B40-86F8F56823A4}"/>
              </a:ext>
            </a:extLst>
          </p:cNvPr>
          <p:cNvCxnSpPr>
            <a:cxnSpLocks/>
            <a:stCxn id="40" idx="3"/>
            <a:endCxn id="38" idx="1"/>
          </p:cNvCxnSpPr>
          <p:nvPr/>
        </p:nvCxnSpPr>
        <p:spPr>
          <a:xfrm flipV="1">
            <a:off x="8680041" y="3947874"/>
            <a:ext cx="664548" cy="2284910"/>
          </a:xfrm>
          <a:prstGeom prst="bentConnector3">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4" name="Marcador de fecha 3"/>
          <p:cNvSpPr>
            <a:spLocks noGrp="1"/>
          </p:cNvSpPr>
          <p:nvPr>
            <p:ph type="dt" sz="half" idx="10"/>
          </p:nvPr>
        </p:nvSpPr>
        <p:spPr/>
        <p:txBody>
          <a:bodyPr/>
          <a:lstStyle/>
          <a:p>
            <a:fld id="{F2651C96-19B1-40F4-9850-7FBA07D31737}" type="datetime1">
              <a:rPr lang="es-ES" smtClean="0">
                <a:solidFill>
                  <a:schemeClr val="bg1"/>
                </a:solidFill>
              </a:rPr>
              <a:t>7/9/22</a:t>
            </a:fld>
            <a:endParaRPr lang="es-ES">
              <a:solidFill>
                <a:schemeClr val="bg1"/>
              </a:solidFill>
            </a:endParaRPr>
          </a:p>
        </p:txBody>
      </p:sp>
      <p:sp>
        <p:nvSpPr>
          <p:cNvPr id="45" name="TextBox 44">
            <a:extLst>
              <a:ext uri="{FF2B5EF4-FFF2-40B4-BE49-F238E27FC236}">
                <a16:creationId xmlns:a16="http://schemas.microsoft.com/office/drawing/2014/main" id="{93877E79-D77A-9547-8FC5-DAC27F5A598C}"/>
              </a:ext>
            </a:extLst>
          </p:cNvPr>
          <p:cNvSpPr txBox="1"/>
          <p:nvPr/>
        </p:nvSpPr>
        <p:spPr>
          <a:xfrm rot="16200000">
            <a:off x="8964559" y="5131932"/>
            <a:ext cx="1219200" cy="1219200"/>
          </a:xfrm>
          <a:prstGeom prst="rect">
            <a:avLst/>
          </a:prstGeom>
        </p:spPr>
        <p:txBody>
          <a:bodyPr vert="horz" wrap="none" lIns="121920" tIns="60960" rIns="121920" bIns="60960" rtlCol="0" anchor="t">
            <a:noAutofit/>
          </a:bodyPr>
          <a:lstStyle/>
          <a:p>
            <a:r>
              <a:rPr lang="en-ES" sz="1600">
                <a:latin typeface="Arial" panose="020B0604020202020204" pitchFamily="34" charset="0"/>
                <a:cs typeface="Arial" panose="020B0604020202020204" pitchFamily="34" charset="0"/>
              </a:rPr>
              <a:t>Selection Citeria</a:t>
            </a:r>
          </a:p>
        </p:txBody>
      </p:sp>
      <p:sp>
        <p:nvSpPr>
          <p:cNvPr id="47" name="Down Arrow 46">
            <a:extLst>
              <a:ext uri="{FF2B5EF4-FFF2-40B4-BE49-F238E27FC236}">
                <a16:creationId xmlns:a16="http://schemas.microsoft.com/office/drawing/2014/main" id="{30FB1379-A6CF-7C4A-B05B-251AA0E113E5}"/>
              </a:ext>
            </a:extLst>
          </p:cNvPr>
          <p:cNvSpPr/>
          <p:nvPr/>
        </p:nvSpPr>
        <p:spPr>
          <a:xfrm>
            <a:off x="10468169" y="5334130"/>
            <a:ext cx="222409" cy="53016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400"/>
          </a:p>
        </p:txBody>
      </p:sp>
      <p:grpSp>
        <p:nvGrpSpPr>
          <p:cNvPr id="53" name="Group 52">
            <a:extLst>
              <a:ext uri="{FF2B5EF4-FFF2-40B4-BE49-F238E27FC236}">
                <a16:creationId xmlns:a16="http://schemas.microsoft.com/office/drawing/2014/main" id="{A6B32175-CC14-1D4D-9B9D-59BFDAC25036}"/>
              </a:ext>
            </a:extLst>
          </p:cNvPr>
          <p:cNvGrpSpPr/>
          <p:nvPr/>
        </p:nvGrpSpPr>
        <p:grpSpPr>
          <a:xfrm>
            <a:off x="9520242" y="4766266"/>
            <a:ext cx="2348132" cy="2091735"/>
            <a:chOff x="1742846" y="2529599"/>
            <a:chExt cx="1761099" cy="1568801"/>
          </a:xfrm>
        </p:grpSpPr>
        <p:sp>
          <p:nvSpPr>
            <p:cNvPr id="49" name="TextBox 48">
              <a:extLst>
                <a:ext uri="{FF2B5EF4-FFF2-40B4-BE49-F238E27FC236}">
                  <a16:creationId xmlns:a16="http://schemas.microsoft.com/office/drawing/2014/main" id="{A1F33B40-1846-4045-9301-29806E4979D1}"/>
                </a:ext>
              </a:extLst>
            </p:cNvPr>
            <p:cNvSpPr txBox="1"/>
            <p:nvPr/>
          </p:nvSpPr>
          <p:spPr>
            <a:xfrm>
              <a:off x="1742846" y="2529599"/>
              <a:ext cx="1761099" cy="1568801"/>
            </a:xfrm>
            <a:prstGeom prst="rect">
              <a:avLst/>
            </a:prstGeom>
          </p:spPr>
          <p:style>
            <a:lnRef idx="0">
              <a:schemeClr val="accent3"/>
            </a:lnRef>
            <a:fillRef idx="3">
              <a:schemeClr val="accent3"/>
            </a:fillRef>
            <a:effectRef idx="3">
              <a:schemeClr val="accent3"/>
            </a:effectRef>
            <a:fontRef idx="minor">
              <a:schemeClr val="lt1"/>
            </a:fontRef>
          </p:style>
          <p:txBody>
            <a:bodyPr vert="horz" wrap="none" lIns="121920" tIns="60960" rIns="121920" bIns="60960" rtlCol="0" anchor="t">
              <a:noAutofit/>
            </a:bodyPr>
            <a:lstStyle/>
            <a:p>
              <a:pPr algn="ctr"/>
              <a:r>
                <a:rPr lang="en-ES" sz="2400">
                  <a:solidFill>
                    <a:schemeClr val="bg2"/>
                  </a:solidFill>
                  <a:latin typeface="Arial" panose="020B0604020202020204" pitchFamily="34" charset="0"/>
                  <a:cs typeface="Arial" panose="020B0604020202020204" pitchFamily="34" charset="0"/>
                </a:rPr>
                <a:t>White Paper     </a:t>
              </a:r>
            </a:p>
          </p:txBody>
        </p:sp>
        <p:sp>
          <p:nvSpPr>
            <p:cNvPr id="50" name="TextBox 49">
              <a:extLst>
                <a:ext uri="{FF2B5EF4-FFF2-40B4-BE49-F238E27FC236}">
                  <a16:creationId xmlns:a16="http://schemas.microsoft.com/office/drawing/2014/main" id="{22BAE225-0800-5D47-A9AB-ABE34C084F81}"/>
                </a:ext>
              </a:extLst>
            </p:cNvPr>
            <p:cNvSpPr txBox="1"/>
            <p:nvPr/>
          </p:nvSpPr>
          <p:spPr>
            <a:xfrm>
              <a:off x="1906701" y="3197038"/>
              <a:ext cx="1475999" cy="2769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21920" tIns="60960" rIns="121920" bIns="60960" rtlCol="0" anchor="ctr">
              <a:spAutoFit/>
            </a:bodyPr>
            <a:lstStyle/>
            <a:p>
              <a:r>
                <a:rPr lang="en-US" sz="1600">
                  <a:latin typeface="Arial" panose="020B0604020202020204" pitchFamily="34" charset="0"/>
                  <a:cs typeface="Arial" panose="020B0604020202020204" pitchFamily="34" charset="0"/>
                </a:rPr>
                <a:t>Mission &amp; Strategy</a:t>
              </a:r>
              <a:endParaRPr lang="en-ES" sz="160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B13DF75-3ED6-3C49-B76E-6848CF0D8921}"/>
                </a:ext>
              </a:extLst>
            </p:cNvPr>
            <p:cNvSpPr txBox="1"/>
            <p:nvPr/>
          </p:nvSpPr>
          <p:spPr>
            <a:xfrm>
              <a:off x="1906701" y="2891696"/>
              <a:ext cx="1475999"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121920" tIns="60960" rIns="121920" bIns="60960" rtlCol="0" anchor="ctr">
              <a:spAutoFit/>
            </a:bodyPr>
            <a:lstStyle/>
            <a:p>
              <a:r>
                <a:rPr lang="en-ES" sz="1600">
                  <a:latin typeface="Arial" panose="020B0604020202020204" pitchFamily="34" charset="0"/>
                  <a:cs typeface="Arial" panose="020B0604020202020204" pitchFamily="34" charset="0"/>
                </a:rPr>
                <a:t>Science Case</a:t>
              </a:r>
            </a:p>
          </p:txBody>
        </p:sp>
        <p:sp>
          <p:nvSpPr>
            <p:cNvPr id="52" name="TextBox 51">
              <a:extLst>
                <a:ext uri="{FF2B5EF4-FFF2-40B4-BE49-F238E27FC236}">
                  <a16:creationId xmlns:a16="http://schemas.microsoft.com/office/drawing/2014/main" id="{015217D7-2C8D-A54D-9751-E0B0966A0C0F}"/>
                </a:ext>
              </a:extLst>
            </p:cNvPr>
            <p:cNvSpPr txBox="1"/>
            <p:nvPr/>
          </p:nvSpPr>
          <p:spPr>
            <a:xfrm>
              <a:off x="1904918" y="3510540"/>
              <a:ext cx="1475999" cy="461665"/>
            </a:xfrm>
            <a:prstGeom prst="rect">
              <a:avLst/>
            </a:prstGeom>
            <a:solidFill>
              <a:schemeClr val="accent5">
                <a:lumMod val="60000"/>
                <a:lumOff val="4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vert="horz" wrap="square" lIns="121920" tIns="60960" rIns="121920" bIns="60960" rtlCol="0" anchor="ctr">
              <a:spAutoFit/>
            </a:bodyPr>
            <a:lstStyle/>
            <a:p>
              <a:r>
                <a:rPr lang="en-US" sz="1600">
                  <a:latin typeface="Arial" panose="020B0604020202020204" pitchFamily="34" charset="0"/>
                  <a:cs typeface="Arial" panose="020B0604020202020204" pitchFamily="34" charset="0"/>
                </a:rPr>
                <a:t>New Instruments and Upgrades</a:t>
              </a:r>
              <a:endParaRPr lang="en-ES" sz="1600">
                <a:latin typeface="Arial" panose="020B0604020202020204" pitchFamily="34" charset="0"/>
                <a:cs typeface="Arial" panose="020B0604020202020204" pitchFamily="34" charset="0"/>
              </a:endParaRPr>
            </a:p>
          </p:txBody>
        </p:sp>
      </p:grpSp>
      <p:sp>
        <p:nvSpPr>
          <p:cNvPr id="55" name="Down Arrow 54">
            <a:extLst>
              <a:ext uri="{FF2B5EF4-FFF2-40B4-BE49-F238E27FC236}">
                <a16:creationId xmlns:a16="http://schemas.microsoft.com/office/drawing/2014/main" id="{9CB01C0A-FE61-3D45-A984-C2B9CE89B4A7}"/>
              </a:ext>
            </a:extLst>
          </p:cNvPr>
          <p:cNvSpPr/>
          <p:nvPr/>
        </p:nvSpPr>
        <p:spPr>
          <a:xfrm>
            <a:off x="10468168" y="4433213"/>
            <a:ext cx="222409" cy="3259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400"/>
          </a:p>
        </p:txBody>
      </p:sp>
      <p:sp>
        <p:nvSpPr>
          <p:cNvPr id="56" name="TextBox 55">
            <a:extLst>
              <a:ext uri="{FF2B5EF4-FFF2-40B4-BE49-F238E27FC236}">
                <a16:creationId xmlns:a16="http://schemas.microsoft.com/office/drawing/2014/main" id="{749CA95C-E53B-7345-8645-7C16D509758E}"/>
              </a:ext>
            </a:extLst>
          </p:cNvPr>
          <p:cNvSpPr txBox="1"/>
          <p:nvPr/>
        </p:nvSpPr>
        <p:spPr>
          <a:xfrm>
            <a:off x="8702224" y="2106742"/>
            <a:ext cx="3311163" cy="451342"/>
          </a:xfrm>
          <a:prstGeom prst="rect">
            <a:avLst/>
          </a:prstGeom>
        </p:spPr>
        <p:style>
          <a:lnRef idx="3">
            <a:schemeClr val="lt1"/>
          </a:lnRef>
          <a:fillRef idx="1">
            <a:schemeClr val="accent1"/>
          </a:fillRef>
          <a:effectRef idx="1">
            <a:schemeClr val="accent1"/>
          </a:effectRef>
          <a:fontRef idx="minor">
            <a:schemeClr val="lt1"/>
          </a:fontRef>
        </p:style>
        <p:txBody>
          <a:bodyPr vert="horz" wrap="none" lIns="121920" tIns="60960" rIns="121920" bIns="60960" rtlCol="0" anchor="ctr">
            <a:spAutoFit/>
          </a:bodyPr>
          <a:lstStyle/>
          <a:p>
            <a:r>
              <a:rPr lang="en-ES" sz="2133" dirty="0">
                <a:latin typeface="Arial" panose="020B0604020202020204" pitchFamily="34" charset="0"/>
                <a:cs typeface="Arial" panose="020B0604020202020204" pitchFamily="34" charset="0"/>
              </a:rPr>
              <a:t>Call for New Instruments </a:t>
            </a:r>
          </a:p>
        </p:txBody>
      </p:sp>
      <p:sp>
        <p:nvSpPr>
          <p:cNvPr id="21" name="TextBox 20">
            <a:extLst>
              <a:ext uri="{FF2B5EF4-FFF2-40B4-BE49-F238E27FC236}">
                <a16:creationId xmlns:a16="http://schemas.microsoft.com/office/drawing/2014/main" id="{936B2A3D-4EB0-764A-9E51-0C4227820065}"/>
              </a:ext>
            </a:extLst>
          </p:cNvPr>
          <p:cNvSpPr txBox="1"/>
          <p:nvPr/>
        </p:nvSpPr>
        <p:spPr>
          <a:xfrm>
            <a:off x="8788425" y="2314388"/>
            <a:ext cx="3360000" cy="1025794"/>
          </a:xfrm>
          <a:prstGeom prst="rect">
            <a:avLst/>
          </a:pr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rtlCol="0" anchor="ctr">
            <a:spAutoFit/>
          </a:bodyPr>
          <a:lstStyle/>
          <a:p>
            <a:r>
              <a:rPr lang="en-ES" sz="2133" dirty="0">
                <a:latin typeface="Arial" panose="020B0604020202020204" pitchFamily="34" charset="0"/>
                <a:cs typeface="Arial" panose="020B0604020202020204" pitchFamily="34" charset="0"/>
              </a:rPr>
              <a:t>Call for New Instruments</a:t>
            </a:r>
          </a:p>
          <a:p>
            <a:pPr marL="380990" indent="-380990">
              <a:buFont typeface="Arial" panose="020B0604020202020204" pitchFamily="34" charset="0"/>
              <a:buChar char="•"/>
            </a:pPr>
            <a:r>
              <a:rPr lang="en-GB" sz="1600" dirty="0">
                <a:latin typeface="Arial" panose="020B0604020202020204" pitchFamily="34" charset="0"/>
                <a:cs typeface="Arial" panose="020B0604020202020204" pitchFamily="34" charset="0"/>
              </a:rPr>
              <a:t>I</a:t>
            </a:r>
            <a:r>
              <a:rPr lang="en-ES" sz="1600" dirty="0">
                <a:latin typeface="Arial" panose="020B0604020202020204" pitchFamily="34" charset="0"/>
                <a:cs typeface="Arial" panose="020B0604020202020204" pitchFamily="34" charset="0"/>
              </a:rPr>
              <a:t>dentify instruments suggested by the community.</a:t>
            </a:r>
            <a:r>
              <a:rPr lang="en-ES" sz="2133"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96980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8615" y="60855"/>
            <a:ext cx="9427028" cy="1325563"/>
          </a:xfrm>
        </p:spPr>
        <p:txBody>
          <a:bodyPr/>
          <a:lstStyle/>
          <a:p>
            <a:r>
              <a:rPr lang="en-US" dirty="0"/>
              <a:t>The Workshop and Colloquium Program.</a:t>
            </a:r>
          </a:p>
        </p:txBody>
      </p:sp>
      <p:sp>
        <p:nvSpPr>
          <p:cNvPr id="4" name="Marcador de fecha 3"/>
          <p:cNvSpPr>
            <a:spLocks noGrp="1"/>
          </p:cNvSpPr>
          <p:nvPr>
            <p:ph type="dt" sz="half" idx="10"/>
          </p:nvPr>
        </p:nvSpPr>
        <p:spPr/>
        <p:txBody>
          <a:bodyPr/>
          <a:lstStyle/>
          <a:p>
            <a:fld id="{F2651C96-19B1-40F4-9850-7FBA07D31737}" type="datetime1">
              <a:rPr lang="es-ES" smtClean="0"/>
              <a:t>7/9/22</a:t>
            </a:fld>
            <a:endParaRPr lang="es-ES"/>
          </a:p>
        </p:txBody>
      </p:sp>
      <p:sp>
        <p:nvSpPr>
          <p:cNvPr id="6" name="Marcador de número de diapositiva 5"/>
          <p:cNvSpPr>
            <a:spLocks noGrp="1"/>
          </p:cNvSpPr>
          <p:nvPr>
            <p:ph type="sldNum" sz="quarter" idx="12"/>
          </p:nvPr>
        </p:nvSpPr>
        <p:spPr/>
        <p:txBody>
          <a:bodyPr/>
          <a:lstStyle/>
          <a:p>
            <a:fld id="{59A3C1E9-1E17-4B2D-975E-2F80F7CB45F8}" type="slidenum">
              <a:rPr lang="es-ES" smtClean="0"/>
              <a:t>7</a:t>
            </a:fld>
            <a:endParaRPr lang="es-ES"/>
          </a:p>
        </p:txBody>
      </p:sp>
      <p:sp>
        <p:nvSpPr>
          <p:cNvPr id="11" name="TextBox 10">
            <a:extLst>
              <a:ext uri="{FF2B5EF4-FFF2-40B4-BE49-F238E27FC236}">
                <a16:creationId xmlns:a16="http://schemas.microsoft.com/office/drawing/2014/main" id="{D6316BB1-CC01-1149-BB8C-AE6C0253D67A}"/>
              </a:ext>
            </a:extLst>
          </p:cNvPr>
          <p:cNvSpPr txBox="1"/>
          <p:nvPr/>
        </p:nvSpPr>
        <p:spPr>
          <a:xfrm>
            <a:off x="686357" y="1049267"/>
            <a:ext cx="10336869" cy="5381480"/>
          </a:xfrm>
          <a:prstGeom prst="rect">
            <a:avLst/>
          </a:prstGeom>
        </p:spPr>
        <p:txBody>
          <a:bodyPr vert="horz" wrap="square" lIns="121920" tIns="60960" rIns="121920" bIns="60960" rtlCol="0" anchor="t">
            <a:noAutofit/>
          </a:bodyPr>
          <a:lstStyle/>
          <a:p>
            <a:r>
              <a:rPr lang="en-US" sz="2667" dirty="0">
                <a:latin typeface="Arial" panose="020B0604020202020204" pitchFamily="34" charset="0"/>
                <a:cs typeface="Arial" panose="020B0604020202020204" pitchFamily="34" charset="0"/>
              </a:rPr>
              <a:t>The ALBA II day:</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Goals:</a:t>
            </a:r>
          </a:p>
          <a:p>
            <a:pPr marL="1281568" lvl="2"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Creating awareness in the community.</a:t>
            </a:r>
          </a:p>
          <a:p>
            <a:pPr marL="1281568" lvl="2"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Inviting the community to participate.</a:t>
            </a:r>
          </a:p>
          <a:p>
            <a:pPr marL="1281568" lvl="2"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Disseminating general information to project and process.</a:t>
            </a:r>
          </a:p>
          <a:p>
            <a:pPr marL="1281568" lvl="2"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Launching first instrument call.</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Documentation:</a:t>
            </a:r>
          </a:p>
          <a:p>
            <a:pPr marL="1281568" lvl="2"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Web-page with recordings and slides.</a:t>
            </a:r>
          </a:p>
        </p:txBody>
      </p:sp>
      <p:pic>
        <p:nvPicPr>
          <p:cNvPr id="5" name="Picture 4">
            <a:extLst>
              <a:ext uri="{FF2B5EF4-FFF2-40B4-BE49-F238E27FC236}">
                <a16:creationId xmlns:a16="http://schemas.microsoft.com/office/drawing/2014/main" id="{97532C81-D994-E247-857E-D17DAA55B30D}"/>
              </a:ext>
            </a:extLst>
          </p:cNvPr>
          <p:cNvPicPr>
            <a:picLocks noChangeAspect="1"/>
          </p:cNvPicPr>
          <p:nvPr/>
        </p:nvPicPr>
        <p:blipFill rotWithShape="1">
          <a:blip r:embed="rId2">
            <a:extLst>
              <a:ext uri="{28A0092B-C50C-407E-A947-70E740481C1C}">
                <a14:useLocalDpi xmlns:a14="http://schemas.microsoft.com/office/drawing/2010/main" val="0"/>
              </a:ext>
            </a:extLst>
          </a:blip>
          <a:srcRect l="42740"/>
          <a:stretch/>
        </p:blipFill>
        <p:spPr>
          <a:xfrm>
            <a:off x="219457" y="3789864"/>
            <a:ext cx="3779289" cy="2475089"/>
          </a:xfrm>
          <a:prstGeom prst="rect">
            <a:avLst/>
          </a:prstGeom>
        </p:spPr>
      </p:pic>
      <p:pic>
        <p:nvPicPr>
          <p:cNvPr id="14" name="Picture 13">
            <a:extLst>
              <a:ext uri="{FF2B5EF4-FFF2-40B4-BE49-F238E27FC236}">
                <a16:creationId xmlns:a16="http://schemas.microsoft.com/office/drawing/2014/main" id="{FA9DBCCF-6EFC-7B4B-9973-4F0C52F9D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69" y="4045299"/>
            <a:ext cx="4331291" cy="2617677"/>
          </a:xfrm>
          <a:prstGeom prst="rect">
            <a:avLst/>
          </a:prstGeom>
        </p:spPr>
      </p:pic>
      <p:cxnSp>
        <p:nvCxnSpPr>
          <p:cNvPr id="10" name="Straight Arrow Connector 9">
            <a:extLst>
              <a:ext uri="{FF2B5EF4-FFF2-40B4-BE49-F238E27FC236}">
                <a16:creationId xmlns:a16="http://schemas.microsoft.com/office/drawing/2014/main" id="{394F463B-8ECE-5144-AB0B-E6878DBAB40F}"/>
              </a:ext>
            </a:extLst>
          </p:cNvPr>
          <p:cNvCxnSpPr>
            <a:cxnSpLocks/>
          </p:cNvCxnSpPr>
          <p:nvPr/>
        </p:nvCxnSpPr>
        <p:spPr>
          <a:xfrm flipH="1">
            <a:off x="3741113" y="5637482"/>
            <a:ext cx="873104" cy="40033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62A0EA1-92AC-0241-BDAF-4F960DDC9708}"/>
              </a:ext>
            </a:extLst>
          </p:cNvPr>
          <p:cNvCxnSpPr>
            <a:cxnSpLocks/>
          </p:cNvCxnSpPr>
          <p:nvPr/>
        </p:nvCxnSpPr>
        <p:spPr>
          <a:xfrm flipH="1" flipV="1">
            <a:off x="834929" y="4347542"/>
            <a:ext cx="3779288" cy="106280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147EAFEA-07A3-9F4C-A7B2-0F4452577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792" y="851048"/>
            <a:ext cx="4030373" cy="5877629"/>
          </a:xfrm>
          <a:prstGeom prst="rect">
            <a:avLst/>
          </a:prstGeom>
        </p:spPr>
      </p:pic>
    </p:spTree>
    <p:extLst>
      <p:ext uri="{BB962C8B-B14F-4D97-AF65-F5344CB8AC3E}">
        <p14:creationId xmlns:p14="http://schemas.microsoft.com/office/powerpoint/2010/main" val="24661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5501" y="76714"/>
            <a:ext cx="9427028" cy="1325563"/>
          </a:xfrm>
        </p:spPr>
        <p:txBody>
          <a:bodyPr/>
          <a:lstStyle/>
          <a:p>
            <a:r>
              <a:rPr lang="en-US" dirty="0"/>
              <a:t>The Workshop and Colloquium Program.</a:t>
            </a:r>
          </a:p>
        </p:txBody>
      </p:sp>
      <p:sp>
        <p:nvSpPr>
          <p:cNvPr id="4" name="Marcador de fecha 3"/>
          <p:cNvSpPr>
            <a:spLocks noGrp="1"/>
          </p:cNvSpPr>
          <p:nvPr>
            <p:ph type="dt" sz="half" idx="10"/>
          </p:nvPr>
        </p:nvSpPr>
        <p:spPr/>
        <p:txBody>
          <a:bodyPr/>
          <a:lstStyle/>
          <a:p>
            <a:fld id="{F2651C96-19B1-40F4-9850-7FBA07D31737}" type="datetime1">
              <a:rPr lang="es-ES" smtClean="0"/>
              <a:t>7/9/22</a:t>
            </a:fld>
            <a:endParaRPr lang="es-ES"/>
          </a:p>
        </p:txBody>
      </p:sp>
      <p:sp>
        <p:nvSpPr>
          <p:cNvPr id="6" name="Marcador de número de diapositiva 5"/>
          <p:cNvSpPr>
            <a:spLocks noGrp="1"/>
          </p:cNvSpPr>
          <p:nvPr>
            <p:ph type="sldNum" sz="quarter" idx="12"/>
          </p:nvPr>
        </p:nvSpPr>
        <p:spPr/>
        <p:txBody>
          <a:bodyPr/>
          <a:lstStyle/>
          <a:p>
            <a:fld id="{59A3C1E9-1E17-4B2D-975E-2F80F7CB45F8}" type="slidenum">
              <a:rPr lang="es-ES" smtClean="0"/>
              <a:t>8</a:t>
            </a:fld>
            <a:endParaRPr lang="es-ES"/>
          </a:p>
        </p:txBody>
      </p:sp>
      <p:sp>
        <p:nvSpPr>
          <p:cNvPr id="11" name="TextBox 10">
            <a:extLst>
              <a:ext uri="{FF2B5EF4-FFF2-40B4-BE49-F238E27FC236}">
                <a16:creationId xmlns:a16="http://schemas.microsoft.com/office/drawing/2014/main" id="{D6316BB1-CC01-1149-BB8C-AE6C0253D67A}"/>
              </a:ext>
            </a:extLst>
          </p:cNvPr>
          <p:cNvSpPr txBox="1"/>
          <p:nvPr/>
        </p:nvSpPr>
        <p:spPr>
          <a:xfrm>
            <a:off x="1016930" y="1222397"/>
            <a:ext cx="10336869" cy="5381480"/>
          </a:xfrm>
          <a:prstGeom prst="rect">
            <a:avLst/>
          </a:prstGeom>
        </p:spPr>
        <p:txBody>
          <a:bodyPr vert="horz" wrap="square" lIns="121920" tIns="60960" rIns="121920" bIns="60960" rtlCol="0" anchor="t">
            <a:noAutofit/>
          </a:bodyPr>
          <a:lstStyle/>
          <a:p>
            <a:r>
              <a:rPr lang="en-US" sz="2667" dirty="0">
                <a:latin typeface="Arial" panose="020B0604020202020204" pitchFamily="34" charset="0"/>
                <a:cs typeface="Arial" panose="020B0604020202020204" pitchFamily="34" charset="0"/>
              </a:rPr>
              <a:t>The Colloquium Program:</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Staff can suggest speakers (mostly by division director).</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Every 2 weeks on Mondays one talk.</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Most talks are recorded and available.</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Program grows “organically” and covers wide fields of interest.</a:t>
            </a:r>
          </a:p>
        </p:txBody>
      </p:sp>
      <p:pic>
        <p:nvPicPr>
          <p:cNvPr id="5" name="Picture 4">
            <a:extLst>
              <a:ext uri="{FF2B5EF4-FFF2-40B4-BE49-F238E27FC236}">
                <a16:creationId xmlns:a16="http://schemas.microsoft.com/office/drawing/2014/main" id="{97532C81-D994-E247-857E-D17DAA55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23" y="2980634"/>
            <a:ext cx="6600239" cy="2475089"/>
          </a:xfrm>
          <a:prstGeom prst="rect">
            <a:avLst/>
          </a:prstGeom>
        </p:spPr>
      </p:pic>
      <p:pic>
        <p:nvPicPr>
          <p:cNvPr id="8" name="Picture 7">
            <a:extLst>
              <a:ext uri="{FF2B5EF4-FFF2-40B4-BE49-F238E27FC236}">
                <a16:creationId xmlns:a16="http://schemas.microsoft.com/office/drawing/2014/main" id="{62B4187C-E507-404F-971B-33073CA1D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2405" y="942664"/>
            <a:ext cx="2919281" cy="5421523"/>
          </a:xfrm>
          <a:prstGeom prst="rect">
            <a:avLst/>
          </a:prstGeom>
        </p:spPr>
      </p:pic>
      <p:cxnSp>
        <p:nvCxnSpPr>
          <p:cNvPr id="10" name="Straight Arrow Connector 9">
            <a:extLst>
              <a:ext uri="{FF2B5EF4-FFF2-40B4-BE49-F238E27FC236}">
                <a16:creationId xmlns:a16="http://schemas.microsoft.com/office/drawing/2014/main" id="{394F463B-8ECE-5144-AB0B-E6878DBAB40F}"/>
              </a:ext>
            </a:extLst>
          </p:cNvPr>
          <p:cNvCxnSpPr>
            <a:cxnSpLocks/>
          </p:cNvCxnSpPr>
          <p:nvPr/>
        </p:nvCxnSpPr>
        <p:spPr>
          <a:xfrm flipH="1">
            <a:off x="6887505" y="2365248"/>
            <a:ext cx="2024900" cy="106375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056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22283" y="20614"/>
            <a:ext cx="9427028" cy="1325563"/>
          </a:xfrm>
        </p:spPr>
        <p:txBody>
          <a:bodyPr/>
          <a:lstStyle/>
          <a:p>
            <a:r>
              <a:rPr lang="en-US" dirty="0"/>
              <a:t>The Workshop and Colloquium Program.</a:t>
            </a:r>
          </a:p>
        </p:txBody>
      </p:sp>
      <p:sp>
        <p:nvSpPr>
          <p:cNvPr id="4" name="Marcador de fecha 3"/>
          <p:cNvSpPr>
            <a:spLocks noGrp="1"/>
          </p:cNvSpPr>
          <p:nvPr>
            <p:ph type="dt" sz="half" idx="10"/>
          </p:nvPr>
        </p:nvSpPr>
        <p:spPr/>
        <p:txBody>
          <a:bodyPr/>
          <a:lstStyle/>
          <a:p>
            <a:fld id="{F2651C96-19B1-40F4-9850-7FBA07D31737}" type="datetime1">
              <a:rPr lang="es-ES" smtClean="0"/>
              <a:t>7/9/22</a:t>
            </a:fld>
            <a:endParaRPr lang="es-ES"/>
          </a:p>
        </p:txBody>
      </p:sp>
      <p:sp>
        <p:nvSpPr>
          <p:cNvPr id="6" name="Marcador de número de diapositiva 5"/>
          <p:cNvSpPr>
            <a:spLocks noGrp="1"/>
          </p:cNvSpPr>
          <p:nvPr>
            <p:ph type="sldNum" sz="quarter" idx="12"/>
          </p:nvPr>
        </p:nvSpPr>
        <p:spPr/>
        <p:txBody>
          <a:bodyPr/>
          <a:lstStyle/>
          <a:p>
            <a:fld id="{59A3C1E9-1E17-4B2D-975E-2F80F7CB45F8}" type="slidenum">
              <a:rPr lang="es-ES" smtClean="0"/>
              <a:t>9</a:t>
            </a:fld>
            <a:endParaRPr lang="es-ES"/>
          </a:p>
        </p:txBody>
      </p:sp>
      <p:sp>
        <p:nvSpPr>
          <p:cNvPr id="11" name="TextBox 10">
            <a:extLst>
              <a:ext uri="{FF2B5EF4-FFF2-40B4-BE49-F238E27FC236}">
                <a16:creationId xmlns:a16="http://schemas.microsoft.com/office/drawing/2014/main" id="{D6316BB1-CC01-1149-BB8C-AE6C0253D67A}"/>
              </a:ext>
            </a:extLst>
          </p:cNvPr>
          <p:cNvSpPr txBox="1"/>
          <p:nvPr/>
        </p:nvSpPr>
        <p:spPr>
          <a:xfrm>
            <a:off x="745435" y="1163504"/>
            <a:ext cx="10336869" cy="5381480"/>
          </a:xfrm>
          <a:prstGeom prst="rect">
            <a:avLst/>
          </a:prstGeom>
        </p:spPr>
        <p:txBody>
          <a:bodyPr vert="horz" wrap="square" lIns="121920" tIns="60960" rIns="121920" bIns="60960" rtlCol="0" anchor="t">
            <a:noAutofit/>
          </a:bodyPr>
          <a:lstStyle/>
          <a:p>
            <a:r>
              <a:rPr lang="en-US" sz="2667" dirty="0">
                <a:latin typeface="Arial" panose="020B0604020202020204" pitchFamily="34" charset="0"/>
                <a:cs typeface="Arial" panose="020B0604020202020204" pitchFamily="34" charset="0"/>
              </a:rPr>
              <a:t>The Workshop Program:</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Anybody from staff can organize a workshop.</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Typically, ideas for workshops are created during section review preparation.</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Typically, workshop program follows scheme, otherwise no restrictions.</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Minimum formal requirements to make the organization easy and efficient.</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Each workshop has to present a workshop report.</a:t>
            </a:r>
          </a:p>
          <a:p>
            <a:pPr marL="671983" lvl="1"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Workshop report has:</a:t>
            </a:r>
          </a:p>
          <a:p>
            <a:pPr marL="1281568" lvl="2"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Abstract with clear definitions of area and goal.</a:t>
            </a:r>
          </a:p>
          <a:p>
            <a:pPr marL="1281568" lvl="2"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Collection of talk abstracts from speakers with grand challenge and instruments or services which can solve this grand challenge.</a:t>
            </a:r>
          </a:p>
          <a:p>
            <a:pPr marL="1281568" lvl="2" indent="-457189">
              <a:buFont typeface="Arial" panose="020B0604020202020204" pitchFamily="34" charset="0"/>
              <a:buChar char="•"/>
            </a:pPr>
            <a:r>
              <a:rPr lang="en-US" sz="1867" dirty="0">
                <a:latin typeface="Arial" panose="020B0604020202020204" pitchFamily="34" charset="0"/>
                <a:cs typeface="Arial" panose="020B0604020202020204" pitchFamily="34" charset="0"/>
              </a:rPr>
              <a:t>Conclusion.</a:t>
            </a:r>
          </a:p>
        </p:txBody>
      </p:sp>
      <p:pic>
        <p:nvPicPr>
          <p:cNvPr id="7" name="Picture 6">
            <a:extLst>
              <a:ext uri="{FF2B5EF4-FFF2-40B4-BE49-F238E27FC236}">
                <a16:creationId xmlns:a16="http://schemas.microsoft.com/office/drawing/2014/main" id="{4C16E898-ED81-4D4F-A6B3-46FEFEAEE3DC}"/>
              </a:ext>
            </a:extLst>
          </p:cNvPr>
          <p:cNvPicPr>
            <a:picLocks noChangeAspect="1"/>
          </p:cNvPicPr>
          <p:nvPr/>
        </p:nvPicPr>
        <p:blipFill rotWithShape="1">
          <a:blip r:embed="rId2">
            <a:extLst>
              <a:ext uri="{28A0092B-C50C-407E-A947-70E740481C1C}">
                <a14:useLocalDpi xmlns:a14="http://schemas.microsoft.com/office/drawing/2010/main" val="0"/>
              </a:ext>
            </a:extLst>
          </a:blip>
          <a:srcRect t="7356" b="41059"/>
          <a:stretch/>
        </p:blipFill>
        <p:spPr>
          <a:xfrm>
            <a:off x="7690350" y="3821901"/>
            <a:ext cx="3813028" cy="2783463"/>
          </a:xfrm>
          <a:prstGeom prst="rect">
            <a:avLst/>
          </a:prstGeom>
        </p:spPr>
      </p:pic>
      <p:pic>
        <p:nvPicPr>
          <p:cNvPr id="12" name="Picture 11">
            <a:extLst>
              <a:ext uri="{FF2B5EF4-FFF2-40B4-BE49-F238E27FC236}">
                <a16:creationId xmlns:a16="http://schemas.microsoft.com/office/drawing/2014/main" id="{81F43FE2-E09F-6746-82CD-F66AF69CE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945" y="4271176"/>
            <a:ext cx="2546665" cy="2273808"/>
          </a:xfrm>
          <a:prstGeom prst="rect">
            <a:avLst/>
          </a:prstGeom>
        </p:spPr>
      </p:pic>
      <p:pic>
        <p:nvPicPr>
          <p:cNvPr id="13" name="Picture 12">
            <a:extLst>
              <a:ext uri="{FF2B5EF4-FFF2-40B4-BE49-F238E27FC236}">
                <a16:creationId xmlns:a16="http://schemas.microsoft.com/office/drawing/2014/main" id="{EFF882E5-058E-CA46-8673-86163CEA9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96" y="4761477"/>
            <a:ext cx="3590769" cy="1346539"/>
          </a:xfrm>
          <a:prstGeom prst="rect">
            <a:avLst/>
          </a:prstGeom>
        </p:spPr>
      </p:pic>
      <p:cxnSp>
        <p:nvCxnSpPr>
          <p:cNvPr id="14" name="Straight Arrow Connector 13">
            <a:extLst>
              <a:ext uri="{FF2B5EF4-FFF2-40B4-BE49-F238E27FC236}">
                <a16:creationId xmlns:a16="http://schemas.microsoft.com/office/drawing/2014/main" id="{DE708B9A-8038-134C-85A8-622E12BCE079}"/>
              </a:ext>
            </a:extLst>
          </p:cNvPr>
          <p:cNvCxnSpPr>
            <a:cxnSpLocks/>
          </p:cNvCxnSpPr>
          <p:nvPr/>
        </p:nvCxnSpPr>
        <p:spPr>
          <a:xfrm flipH="1">
            <a:off x="3740048" y="4511355"/>
            <a:ext cx="1526896" cy="51174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8308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07C8621-44A2-4B2A-8FC5-4FF3EB44D762}" vid="{A0AAD08A-43F7-48C8-89B1-AF36EE3ED6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1409</TotalTime>
  <Words>3732</Words>
  <Application>Microsoft Macintosh PowerPoint</Application>
  <PresentationFormat>Widescreen</PresentationFormat>
  <Paragraphs>473</Paragraphs>
  <Slides>23</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Abel</vt:lpstr>
      <vt:lpstr>Arial</vt:lpstr>
      <vt:lpstr>Arial Black</vt:lpstr>
      <vt:lpstr>Arial Narrow</vt:lpstr>
      <vt:lpstr>Calibri</vt:lpstr>
      <vt:lpstr>Calibri Light</vt:lpstr>
      <vt:lpstr>Cambria</vt:lpstr>
      <vt:lpstr>ClanOT-Book</vt:lpstr>
      <vt:lpstr>Roboto</vt:lpstr>
      <vt:lpstr>Times New Roman</vt:lpstr>
      <vt:lpstr>Tema de Office</vt:lpstr>
      <vt:lpstr>PowerPoint Presentation</vt:lpstr>
      <vt:lpstr>What Approach to Science, We Want to Apply</vt:lpstr>
      <vt:lpstr>What does ALBA II Stand For</vt:lpstr>
      <vt:lpstr>How does the Mission Statement Translates  into ALBA’s Strategy? </vt:lpstr>
      <vt:lpstr>The Three Pillars of the Process</vt:lpstr>
      <vt:lpstr>How doe the Pillars Work Together?</vt:lpstr>
      <vt:lpstr>The Workshop and Colloquium Program.</vt:lpstr>
      <vt:lpstr>The Workshop and Colloquium Program.</vt:lpstr>
      <vt:lpstr>The Workshop and Colloquium Program.</vt:lpstr>
      <vt:lpstr>The Section Reviews.</vt:lpstr>
      <vt:lpstr>Focus Area: Life Sciences More by Judith</vt:lpstr>
      <vt:lpstr>Health Strategy at a Glance</vt:lpstr>
      <vt:lpstr>Correlative Microscopy is Key for Structural Cellular Biology.</vt:lpstr>
      <vt:lpstr>High-resolution diffraction, imaging, low resolution and data analytics are key to future structural Molecular Biology..</vt:lpstr>
      <vt:lpstr>Focus Area: Energy More by Francois</vt:lpstr>
      <vt:lpstr>Energy Strategy at a Glance </vt:lpstr>
      <vt:lpstr>Identification of Active Site of Complex Catalysts </vt:lpstr>
      <vt:lpstr>The Importance of Data Analytics </vt:lpstr>
      <vt:lpstr>Optimizing Interfaces is Key to Make Better Batteries </vt:lpstr>
      <vt:lpstr>Focus Area: Information Technology More by Manuel</vt:lpstr>
      <vt:lpstr>Our Goal at a Glance</vt:lpstr>
      <vt:lpstr>Where Does Information Technology Stands</vt:lpstr>
      <vt:lpstr>Thank you for the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Attenkofer, Klaus</dc:creator>
  <cp:keywords/>
  <dc:description/>
  <cp:lastModifiedBy>Attenkofer, Klaus</cp:lastModifiedBy>
  <cp:revision>13</cp:revision>
  <dcterms:created xsi:type="dcterms:W3CDTF">2022-09-07T08:10:46Z</dcterms:created>
  <dcterms:modified xsi:type="dcterms:W3CDTF">2022-09-08T07:40:13Z</dcterms:modified>
  <cp:category/>
</cp:coreProperties>
</file>