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4807" r:id="rId3"/>
    <p:sldId id="4808" r:id="rId4"/>
    <p:sldId id="4814" r:id="rId5"/>
    <p:sldId id="4823" r:id="rId6"/>
    <p:sldId id="344" r:id="rId7"/>
    <p:sldId id="4789" r:id="rId8"/>
    <p:sldId id="4810" r:id="rId9"/>
    <p:sldId id="4811" r:id="rId10"/>
    <p:sldId id="4812" r:id="rId11"/>
    <p:sldId id="4809" r:id="rId12"/>
    <p:sldId id="4824" r:id="rId13"/>
    <p:sldId id="4813" r:id="rId14"/>
    <p:sldId id="4805" r:id="rId15"/>
    <p:sldId id="4825" r:id="rId16"/>
    <p:sldId id="48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783"/>
    <a:srgbClr val="4472C4"/>
    <a:srgbClr val="C4FCF1"/>
    <a:srgbClr val="B3F7E5"/>
    <a:srgbClr val="3CFAE8"/>
    <a:srgbClr val="D2FEFA"/>
    <a:srgbClr val="7BB4F9"/>
    <a:srgbClr val="D3E6FD"/>
    <a:srgbClr val="04A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2:49.461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1,'82'56,"199"158,82 25,221 111,-107-83,40 26,-44-56,-238-131,80 42,-224-105,-64-36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7T07:13:23.938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0,'279'19,"319"162,586 198,-298-72,42 15,-329-158,310 54,-745-176,536 114,-489-114,147 16,162 11,-414-65,-76-4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2:51.566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3:15.212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1,'283'7,"-256"2,-1 1,0 2,-1 1,-1 0,0 2,-1 1,10 9,17 10,296 137,-56-69,13 20,73 53,-192-111,-158-61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3:17.568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0,'279'19,"319"162,586 198,-298-72,42 15,-329-158,310 54,-745-176,536 114,-489-114,147 16,162 11,-414-65,-76-4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3:22.283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0,'172'208,"65"24,55 79,-221-236,237 224,13-49,13-20,-247-175,-46-27,1-1,1-2,2-3,0-1,32 9,62 43,372 223,-385-214,-106-72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3:24.386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1,'111'37,"1705"823,-1409-676,320 85,-484-203,-152-50,-52-8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4T17:25:34.443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7T07:12:55.073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0,'270'19,"310"165,567 200,-288-72,40 15,-319-161,301 55,-722-178,519 115,-473-115,142 15,157 12,-402-66,-73-4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7T07:13:16.311"/>
    </inkml:context>
    <inkml:brush xml:id="br0">
      <inkml:brushProperty name="width" value="0.1" units="cm"/>
      <inkml:brushProperty name="height" value="0.2" units="cm"/>
      <inkml:brushProperty name="color" value="#97F7D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0,'279'19,"319"162,586 198,-298-72,42 15,-329-158,310 54,-745-176,536 114,-489-114,147 16,162 11,-414-65,-76-4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6462E-5A20-40A6-8AEC-A58BC6E6BC19}" type="datetimeFigureOut">
              <a:rPr lang="en-US" smtClean="0"/>
              <a:t>08-Sep-22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6D28-A47B-4895-A600-FB352582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A6B1578-1DF2-0740-BAE4-BA0AF1D42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21668"/>
            <a:ext cx="1694456" cy="84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r="4853"/>
          <a:stretch/>
        </p:blipFill>
        <p:spPr>
          <a:xfrm>
            <a:off x="5233989" y="0"/>
            <a:ext cx="6960188" cy="64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177349"/>
            <a:ext cx="9427028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248"/>
            <a:ext cx="8534400" cy="232229"/>
          </a:xfrm>
        </p:spPr>
        <p:txBody>
          <a:bodyPr/>
          <a:lstStyle/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8534400" cy="3004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2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61935" y="128905"/>
            <a:ext cx="9427028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304802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>
                <a:solidFill>
                  <a:prstClr val="white"/>
                </a:solidFill>
              </a:rPr>
              <a:pPr algn="r"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3775A-8A6A-4B0D-9090-8FA3D7B7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6504666"/>
            <a:ext cx="2743200" cy="232229"/>
          </a:xfrm>
        </p:spPr>
        <p:txBody>
          <a:bodyPr/>
          <a:lstStyle/>
          <a:p>
            <a:r>
              <a:rPr lang="en-US"/>
              <a:t>8 Sept 2022</a:t>
            </a: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887459-32D9-49B9-8832-E43859DF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0593" y="6470534"/>
            <a:ext cx="4114800" cy="300493"/>
          </a:xfrm>
        </p:spPr>
        <p:txBody>
          <a:bodyPr/>
          <a:lstStyle/>
          <a:p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43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66" y="134118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41E18-79F4-D04D-9571-E7DDAF4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1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F76EC-A8AF-0E4B-8215-01F73C68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66" y="163936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847771F4-9122-43CE-88C3-000E4CB0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C8AF0152-9C09-4DD6-996D-A7EF42E0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63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6" y="225977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110D8FF7-B7D1-4BC1-B579-4B1A0BB1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A34503D1-B88A-4C41-81EC-7F2F8D72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21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33286" y="210028"/>
            <a:ext cx="5024437" cy="62428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CF4921F6-15B5-BF44-AB9F-2741B0DB8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000" y="0"/>
            <a:ext cx="2378927" cy="199463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2C538082-EB07-46EE-AD6C-380AB47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487D8897-B420-4172-9F29-7E138206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0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27DAB70A-3E7A-48BB-AEDD-1A034B09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39A56FE3-0853-477E-B6ED-A380EAE9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049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8CAA33-DF7A-425F-93F3-86BBE097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D30A86C-6CDB-4E7F-BD67-FB285EAB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0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C9D9C733-15FB-4C69-A485-5BC200FE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5040647D-1EB3-4D41-B934-85766C5D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797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95400"/>
            <a:ext cx="5435757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812800" y="3505200"/>
            <a:ext cx="5435757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8243" y="1295400"/>
            <a:ext cx="5435757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248243" y="3505200"/>
            <a:ext cx="5435757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304801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79200" y="6550224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400" smtClean="0"/>
              <a:pPr algn="r"/>
              <a:t>‹#›</a:t>
            </a:fld>
            <a:endParaRPr lang="es-ES" sz="1400" dirty="0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8400158A-7D49-493B-8F5A-540EFECC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550223"/>
            <a:ext cx="27432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8 Sept 2022</a:t>
            </a:r>
            <a:endParaRPr lang="es-ES" dirty="0"/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71C38604-9EF0-4B81-A73F-3E9DB7E7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550222"/>
            <a:ext cx="4114800" cy="30777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627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96229D2-9F3B-7E46-8DB0-F338BB65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13" y="6498121"/>
            <a:ext cx="665922" cy="223354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ClanOT-Book" panose="02000503030000020004" pitchFamily="2" charset="77"/>
              </a:defRPr>
            </a:lvl1pPr>
          </a:lstStyle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77338"/>
            <a:ext cx="1012958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7" Type="http://schemas.openxmlformats.org/officeDocument/2006/relationships/customXml" Target="../ink/ink7.xml"/><Relationship Id="rId2" Type="http://schemas.openxmlformats.org/officeDocument/2006/relationships/image" Target="../media/image2.wmf"/><Relationship Id="rId16" Type="http://schemas.openxmlformats.org/officeDocument/2006/relationships/image" Target="../media/image1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70.png"/><Relationship Id="rId4" Type="http://schemas.openxmlformats.org/officeDocument/2006/relationships/image" Target="../media/image80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9222-F097-4EA3-8F8E-08FF1B0FA3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75052" y="1563389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Call for proposals of </a:t>
            </a:r>
            <a:br>
              <a:rPr lang="en-US" b="1" dirty="0"/>
            </a:br>
            <a:r>
              <a:rPr lang="en-US" b="1" dirty="0"/>
              <a:t>ALBA II long Beamlines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6D3CE-0663-42BE-86D9-604E322D1E4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15473" y="3375044"/>
            <a:ext cx="9144000" cy="8231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i="1" dirty="0"/>
              <a:t>Caterina Biscari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6EE13-EBA2-408E-9BB1-97E4B1D6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13" y="6325394"/>
            <a:ext cx="1813685" cy="38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E380F-49A3-45A8-9429-AB498ED91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" t="2794" b="1281"/>
          <a:stretch/>
        </p:blipFill>
        <p:spPr>
          <a:xfrm>
            <a:off x="4359602" y="6325394"/>
            <a:ext cx="1813685" cy="396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38221-F7B0-4958-9AE4-0BE9619AE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592" y="6305088"/>
            <a:ext cx="1813686" cy="4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EA273-3B96-40F9-8ADD-8D02A518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5EE0D-CF94-44D7-B4F8-0BE79A59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9B3CC-07AA-48D3-BB57-7AB5DD3E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" y="923222"/>
            <a:ext cx="5445370" cy="3887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56AD4-FEAB-4357-A19A-81DB625F5F36}"/>
              </a:ext>
            </a:extLst>
          </p:cNvPr>
          <p:cNvSpPr txBox="1"/>
          <p:nvPr/>
        </p:nvSpPr>
        <p:spPr>
          <a:xfrm>
            <a:off x="2423160" y="205740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BL ports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4496F-1918-45CD-9406-497AB3C9E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85" b="34012"/>
          <a:stretch/>
        </p:blipFill>
        <p:spPr>
          <a:xfrm>
            <a:off x="5661499" y="1122754"/>
            <a:ext cx="6062227" cy="118437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0D7EA0-20DF-4B4E-BE8F-85DCA3F5F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14584"/>
              </p:ext>
            </p:extLst>
          </p:nvPr>
        </p:nvGraphicFramePr>
        <p:xfrm>
          <a:off x="5785098" y="233216"/>
          <a:ext cx="543028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81">
                  <a:extLst>
                    <a:ext uri="{9D8B030D-6E8A-4147-A177-3AD203B41FA5}">
                      <a16:colId xmlns:a16="http://schemas.microsoft.com/office/drawing/2014/main" val="391065991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1242018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72841571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295858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03447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</a:t>
                      </a:r>
                      <a:r>
                        <a:rPr lang="en-US" sz="1200" baseline="-25000" dirty="0" err="1"/>
                        <a:t>min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</a:t>
                      </a:r>
                      <a:r>
                        <a:rPr lang="en-US" sz="1200" baseline="-25000" dirty="0" err="1"/>
                        <a:t>max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200" baseline="-25000" dirty="0"/>
                        <a:t>x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200" baseline="-25000" dirty="0">
                          <a:latin typeface="+mn-lt"/>
                        </a:rPr>
                        <a:t>y</a:t>
                      </a:r>
                      <a:r>
                        <a:rPr lang="en-US" sz="1200" baseline="0" dirty="0">
                          <a:latin typeface="+mn-lt"/>
                        </a:rPr>
                        <a:t>, D</a:t>
                      </a:r>
                      <a:r>
                        <a:rPr lang="en-US" sz="1200" baseline="-25000" dirty="0"/>
                        <a:t>x</a:t>
                      </a:r>
                      <a:endParaRPr lang="en-US" sz="1200" baseline="-250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b="0" baseline="-25000" dirty="0">
                          <a:latin typeface="+mn-lt"/>
                        </a:rPr>
                        <a:t> </a:t>
                      </a:r>
                      <a:r>
                        <a:rPr lang="en-US" sz="1200" b="0" baseline="0" dirty="0">
                          <a:latin typeface="+mn-lt"/>
                        </a:rPr>
                        <a:t>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1.0, 5.0, 0.018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5001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67C16C-A43C-4FF4-86F3-9F3D73BA677E}"/>
              </a:ext>
            </a:extLst>
          </p:cNvPr>
          <p:cNvCxnSpPr/>
          <p:nvPr/>
        </p:nvCxnSpPr>
        <p:spPr>
          <a:xfrm>
            <a:off x="3916496" y="23851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BEFEC0-49F6-4646-851C-B0733B271CBA}"/>
              </a:ext>
            </a:extLst>
          </p:cNvPr>
          <p:cNvCxnSpPr>
            <a:cxnSpLocks/>
          </p:cNvCxnSpPr>
          <p:nvPr/>
        </p:nvCxnSpPr>
        <p:spPr>
          <a:xfrm>
            <a:off x="3641075" y="2550193"/>
            <a:ext cx="6241055" cy="3130446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97C544-B6D0-44D4-9FD6-DE966A98831F}"/>
              </a:ext>
            </a:extLst>
          </p:cNvPr>
          <p:cNvSpPr txBox="1"/>
          <p:nvPr/>
        </p:nvSpPr>
        <p:spPr>
          <a:xfrm>
            <a:off x="5894647" y="2439835"/>
            <a:ext cx="5522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source: </a:t>
            </a:r>
            <a:r>
              <a:rPr lang="en-US" dirty="0" err="1"/>
              <a:t>Superbend</a:t>
            </a:r>
            <a:r>
              <a:rPr lang="en-US" dirty="0"/>
              <a:t> up to 3 T</a:t>
            </a:r>
          </a:p>
          <a:p>
            <a:r>
              <a:rPr lang="en-US" dirty="0"/>
              <a:t>Beam size and divergence small on both planes</a:t>
            </a:r>
          </a:p>
          <a:p>
            <a:r>
              <a:rPr lang="en-US" dirty="0"/>
              <a:t>Space inside the experimental hall</a:t>
            </a:r>
          </a:p>
          <a:p>
            <a:r>
              <a:rPr lang="en-US" dirty="0"/>
              <a:t>Space outside ALBA from 140 m on from source in the new plots</a:t>
            </a:r>
          </a:p>
          <a:p>
            <a:r>
              <a:rPr lang="en-US" dirty="0"/>
              <a:t>Port 4 occupied now by MSPD. Planning MSPD upgrade and reallocation on port 33</a:t>
            </a:r>
          </a:p>
        </p:txBody>
      </p:sp>
    </p:spTree>
    <p:extLst>
      <p:ext uri="{BB962C8B-B14F-4D97-AF65-F5344CB8AC3E}">
        <p14:creationId xmlns:p14="http://schemas.microsoft.com/office/powerpoint/2010/main" val="270435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7BF4-DDC7-4BC8-BCE1-25A10549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phase for new BLs calls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238B-1BC5-4C6E-AC85-3873921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19" y="1092976"/>
            <a:ext cx="10515600" cy="5465126"/>
          </a:xfrm>
        </p:spPr>
        <p:txBody>
          <a:bodyPr/>
          <a:lstStyle/>
          <a:p>
            <a:r>
              <a:rPr lang="en-US" dirty="0"/>
              <a:t>ALBA II Day – 30/05/2021 – Reaching the community</a:t>
            </a:r>
          </a:p>
          <a:p>
            <a:r>
              <a:rPr lang="en-US" dirty="0"/>
              <a:t>Instrument Pre-proposal call – Summer 2021 – 19 preproposals received on September 2021</a:t>
            </a:r>
          </a:p>
          <a:p>
            <a:r>
              <a:rPr lang="en-US" dirty="0"/>
              <a:t>Choice of three candidates for 14BL, fitting framework criteria, by Instrument Review Panel – Mid October 2021</a:t>
            </a:r>
          </a:p>
          <a:p>
            <a:r>
              <a:rPr lang="en-US" dirty="0"/>
              <a:t>Proposals received at ALBA – 7 January 2022</a:t>
            </a:r>
          </a:p>
          <a:p>
            <a:r>
              <a:rPr lang="en-US" dirty="0"/>
              <a:t>Proposal reviews by experts received at the end of January</a:t>
            </a:r>
          </a:p>
          <a:p>
            <a:r>
              <a:rPr lang="en-US" dirty="0"/>
              <a:t>Presentation of proposals to SAC and ALBA – 31 January 2022</a:t>
            </a:r>
          </a:p>
          <a:p>
            <a:r>
              <a:rPr lang="en-US" dirty="0"/>
              <a:t>Decision on choice on 14BL by ALBA Director - mid February 2022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7E2F8-0487-4B4C-891B-3E0458CE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818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238B-1BC5-4C6E-AC85-3873921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19" y="1092976"/>
            <a:ext cx="10515600" cy="546512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ALBA II Day – 30/05/2021 – Reaching the community</a:t>
            </a:r>
          </a:p>
          <a:p>
            <a:r>
              <a:rPr lang="en-US" dirty="0"/>
              <a:t>Instrument Pre-proposal call – Summer 2021 – 19 preproposals received on September 2021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Choice of three candidates for 14BL, fitting framework criteria, by Instrument Review Panel – Mid October 2021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Proposals received at ALBA – 7 January 2022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Proposal reviews by experts received at the end of January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Presentation of proposals to SAC and ALBA – 31 January 2022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Decision on choice on 14BL by ALBA Director - mid February 2022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7E2F8-0487-4B4C-891B-3E0458CE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AC9E49-0EBF-48B8-89D7-03FC1817CF1D}"/>
              </a:ext>
            </a:extLst>
          </p:cNvPr>
          <p:cNvSpPr txBox="1">
            <a:spLocks/>
          </p:cNvSpPr>
          <p:nvPr/>
        </p:nvSpPr>
        <p:spPr>
          <a:xfrm>
            <a:off x="1821566" y="286518"/>
            <a:ext cx="885366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New call is a continuation of 2021 brainstorming:</a:t>
            </a:r>
          </a:p>
        </p:txBody>
      </p:sp>
    </p:spTree>
    <p:extLst>
      <p:ext uri="{BB962C8B-B14F-4D97-AF65-F5344CB8AC3E}">
        <p14:creationId xmlns:p14="http://schemas.microsoft.com/office/powerpoint/2010/main" val="225489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2836-11BC-4D45-AE69-950BB892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BL Preproposals in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8D632-C3EC-4259-BB2E-BC4B8961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D929D-DA37-4639-8047-5D7147DF3FBE}"/>
              </a:ext>
            </a:extLst>
          </p:cNvPr>
          <p:cNvSpPr txBox="1"/>
          <p:nvPr/>
        </p:nvSpPr>
        <p:spPr>
          <a:xfrm flipH="1">
            <a:off x="6442839" y="2317082"/>
            <a:ext cx="5016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ALBA team will contact 2021 proposers checking their interest in presenting again the proposal, with the updated and more detailed information at hand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D01062-FB9A-47B0-89AC-FB2C6F114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280" y="1018317"/>
            <a:ext cx="5378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7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B763A8-F514-47D9-9B22-A53A92D1D374}"/>
              </a:ext>
            </a:extLst>
          </p:cNvPr>
          <p:cNvSpPr/>
          <p:nvPr/>
        </p:nvSpPr>
        <p:spPr>
          <a:xfrm>
            <a:off x="5297213" y="3954275"/>
            <a:ext cx="1310791" cy="7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B2D29-9664-4EDF-A36B-7E1D6536CA4F}"/>
              </a:ext>
            </a:extLst>
          </p:cNvPr>
          <p:cNvSpPr/>
          <p:nvPr/>
        </p:nvSpPr>
        <p:spPr>
          <a:xfrm>
            <a:off x="2763708" y="59457"/>
            <a:ext cx="6459638" cy="824028"/>
          </a:xfrm>
          <a:prstGeom prst="rect">
            <a:avLst/>
          </a:prstGeom>
          <a:solidFill>
            <a:srgbClr val="DDDDDD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for new BL Endstations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8DEA2-768C-4D9A-B2E4-B5A2D083EC2F}"/>
              </a:ext>
            </a:extLst>
          </p:cNvPr>
          <p:cNvSpPr txBox="1"/>
          <p:nvPr/>
        </p:nvSpPr>
        <p:spPr>
          <a:xfrm>
            <a:off x="412474" y="1277586"/>
            <a:ext cx="108115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2022-2023 – Second Phase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 Sept 2022 - Call for pre-proposals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Long Beamlines Endstations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announced at ALBA User meeting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15 Sept 2022 – Call open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24 October 2022 – Scientific meeting (key note speakers to set up the scene, presentation and discussion of preproposals)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30 November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2022 – Call closed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 December 2022 – ITRP evaluation – Invitation to prepare proposals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 March 2023 – Proposals submission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 April 2023 – Evaluation of proposals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end April 2023 – 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Priority list for first Endstations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DC1F5-0DC1-4DC8-8217-CC8F8AFE6875}"/>
              </a:ext>
            </a:extLst>
          </p:cNvPr>
          <p:cNvSpPr txBox="1"/>
          <p:nvPr/>
        </p:nvSpPr>
        <p:spPr>
          <a:xfrm>
            <a:off x="3008044" y="5211082"/>
            <a:ext cx="64475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calendar may be adjusted depending on funding opportunities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44DE2-580A-43FC-AE04-1AB943FA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B7C04-92FA-4E23-9E91-BF0AAB70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99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E48CE-B145-46DF-A384-784473EC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95EB4-661A-4A8E-B783-538E8C1D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724B2-C0E0-4455-8D1A-6BD4B9A4020A}"/>
              </a:ext>
            </a:extLst>
          </p:cNvPr>
          <p:cNvSpPr txBox="1"/>
          <p:nvPr/>
        </p:nvSpPr>
        <p:spPr>
          <a:xfrm>
            <a:off x="1054443" y="1495167"/>
            <a:ext cx="93211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Four beamlines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beamline may have more than one endstation, including one on the ALBA experimental hall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 scientific cases can coexist in the same beamline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Template will be provided with range of key parameters for the four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Encourage the proposals with partnership for special 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Criteria for evaluation will be made public in the call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32E74-E288-48B2-88FE-7BB3AF74F91C}"/>
              </a:ext>
            </a:extLst>
          </p:cNvPr>
          <p:cNvSpPr/>
          <p:nvPr/>
        </p:nvSpPr>
        <p:spPr>
          <a:xfrm>
            <a:off x="2763708" y="59457"/>
            <a:ext cx="6459638" cy="824028"/>
          </a:xfrm>
          <a:prstGeom prst="rect">
            <a:avLst/>
          </a:prstGeom>
          <a:solidFill>
            <a:srgbClr val="DDDDDD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for new BL Endstations</a:t>
            </a:r>
          </a:p>
        </p:txBody>
      </p:sp>
    </p:spTree>
    <p:extLst>
      <p:ext uri="{BB962C8B-B14F-4D97-AF65-F5344CB8AC3E}">
        <p14:creationId xmlns:p14="http://schemas.microsoft.com/office/powerpoint/2010/main" val="128926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53323D-B190-439A-8DAA-2E5BABC0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9" y="782595"/>
            <a:ext cx="10916454" cy="51198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A244D-795A-4E16-860C-ACB076B0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FED3D-6498-4834-AE61-556829D3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F459-B7EE-474E-8A47-7843BEA09851}"/>
              </a:ext>
            </a:extLst>
          </p:cNvPr>
          <p:cNvSpPr txBox="1"/>
          <p:nvPr/>
        </p:nvSpPr>
        <p:spPr>
          <a:xfrm>
            <a:off x="7937156" y="869092"/>
            <a:ext cx="460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Questions welcome</a:t>
            </a:r>
          </a:p>
        </p:txBody>
      </p:sp>
    </p:spTree>
    <p:extLst>
      <p:ext uri="{BB962C8B-B14F-4D97-AF65-F5344CB8AC3E}">
        <p14:creationId xmlns:p14="http://schemas.microsoft.com/office/powerpoint/2010/main" val="177068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F8A-6E48-4E25-8D6F-56852C480B66}"/>
              </a:ext>
            </a:extLst>
          </p:cNvPr>
          <p:cNvSpPr txBox="1"/>
          <p:nvPr/>
        </p:nvSpPr>
        <p:spPr>
          <a:xfrm>
            <a:off x="4326747" y="285245"/>
            <a:ext cx="185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What’s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9467-F952-4AD0-B335-05C850082DA4}"/>
              </a:ext>
            </a:extLst>
          </p:cNvPr>
          <p:cNvSpPr txBox="1"/>
          <p:nvPr/>
        </p:nvSpPr>
        <p:spPr>
          <a:xfrm>
            <a:off x="3315567" y="775562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It depends on the funding opportunities</a:t>
            </a:r>
          </a:p>
          <a:p>
            <a:pPr algn="ctr"/>
            <a:r>
              <a:rPr lang="en-US" dirty="0"/>
              <a:t>The situation is fluid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EAA6053-4F4F-4A5A-B934-EF8CF2505987}"/>
              </a:ext>
            </a:extLst>
          </p:cNvPr>
          <p:cNvSpPr/>
          <p:nvPr/>
        </p:nvSpPr>
        <p:spPr>
          <a:xfrm>
            <a:off x="7855635" y="3240677"/>
            <a:ext cx="241300" cy="1008170"/>
          </a:xfrm>
          <a:prstGeom prst="downArrow">
            <a:avLst/>
          </a:prstGeom>
          <a:solidFill>
            <a:srgbClr val="04A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5E85BE-3107-4707-A8AF-3FAE54CC33D8}"/>
              </a:ext>
            </a:extLst>
          </p:cNvPr>
          <p:cNvSpPr/>
          <p:nvPr/>
        </p:nvSpPr>
        <p:spPr>
          <a:xfrm>
            <a:off x="1335200" y="1294853"/>
            <a:ext cx="8398933" cy="2680560"/>
          </a:xfrm>
          <a:prstGeom prst="rightArrow">
            <a:avLst/>
          </a:prstGeom>
          <a:gradFill flip="none" rotWithShape="1">
            <a:gsLst>
              <a:gs pos="0">
                <a:srgbClr val="04AC9C"/>
              </a:gs>
              <a:gs pos="50000">
                <a:srgbClr val="7BB4F9"/>
              </a:gs>
              <a:gs pos="100000">
                <a:srgbClr val="D3E6FD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AE0845-E3F4-45D7-A7CE-591E5CCE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1" y="4728068"/>
            <a:ext cx="1800790" cy="812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13032B-FC11-457D-B952-CF605C9DF975}"/>
              </a:ext>
            </a:extLst>
          </p:cNvPr>
          <p:cNvSpPr txBox="1"/>
          <p:nvPr/>
        </p:nvSpPr>
        <p:spPr>
          <a:xfrm>
            <a:off x="1464179" y="2244386"/>
            <a:ext cx="164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 and consolidation of partnerships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6EA55-5FF9-4EBF-8602-A6C74BA97693}"/>
              </a:ext>
            </a:extLst>
          </p:cNvPr>
          <p:cNvSpPr txBox="1"/>
          <p:nvPr/>
        </p:nvSpPr>
        <p:spPr>
          <a:xfrm>
            <a:off x="3645688" y="2260424"/>
            <a:ext cx="164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BLs at ALBA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0A97E-0A7D-40B8-99AC-2E32168C01F5}"/>
              </a:ext>
            </a:extLst>
          </p:cNvPr>
          <p:cNvSpPr txBox="1"/>
          <p:nvPr/>
        </p:nvSpPr>
        <p:spPr>
          <a:xfrm>
            <a:off x="7662449" y="2286398"/>
            <a:ext cx="16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ALBA 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46238D-8855-4E38-95AF-CC4B43988CB7}"/>
              </a:ext>
            </a:extLst>
          </p:cNvPr>
          <p:cNvSpPr txBox="1"/>
          <p:nvPr/>
        </p:nvSpPr>
        <p:spPr>
          <a:xfrm>
            <a:off x="5680310" y="2371203"/>
            <a:ext cx="153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 long BLs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150C00E-1C8D-439A-83E8-945BC06AE479}"/>
                  </a:ext>
                </a:extLst>
              </p14:cNvPr>
              <p14:cNvContentPartPr/>
              <p14:nvPr/>
            </p14:nvContentPartPr>
            <p14:xfrm>
              <a:off x="1057783" y="1162131"/>
              <a:ext cx="1240920" cy="70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150C00E-1C8D-439A-83E8-945BC06AE4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143" y="1126491"/>
                <a:ext cx="127656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171D7F-ACF7-462E-B192-0E4174703310}"/>
                  </a:ext>
                </a:extLst>
              </p14:cNvPr>
              <p14:cNvContentPartPr/>
              <p14:nvPr/>
            </p14:nvContentPartPr>
            <p14:xfrm>
              <a:off x="4349623" y="3134571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171D7F-ACF7-462E-B192-0E41747033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1623" y="309893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EEC527-86BD-4134-B702-13D2D4EBD94D}"/>
                  </a:ext>
                </a:extLst>
              </p14:cNvPr>
              <p14:cNvContentPartPr/>
              <p14:nvPr/>
            </p14:nvContentPartPr>
            <p14:xfrm>
              <a:off x="4310383" y="3108291"/>
              <a:ext cx="744120" cy="287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EEC527-86BD-4134-B702-13D2D4EBD9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2743" y="3072651"/>
                <a:ext cx="779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E16999D-B594-48F0-B715-1AE8668A8CCC}"/>
                  </a:ext>
                </a:extLst>
              </p14:cNvPr>
              <p14:cNvContentPartPr/>
              <p14:nvPr/>
            </p14:nvContentPartPr>
            <p14:xfrm>
              <a:off x="4985066" y="3388638"/>
              <a:ext cx="2690640" cy="705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E16999D-B594-48F0-B715-1AE8668A8C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67064" y="3352656"/>
                <a:ext cx="2726285" cy="777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4A6530C-35F3-421D-A6AF-94B14DBEC96F}"/>
                  </a:ext>
                </a:extLst>
              </p14:cNvPr>
              <p14:cNvContentPartPr/>
              <p14:nvPr/>
            </p14:nvContentPartPr>
            <p14:xfrm>
              <a:off x="965983" y="1031451"/>
              <a:ext cx="1048320" cy="81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4A6530C-35F3-421D-A6AF-94B14DBEC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8343" y="995451"/>
                <a:ext cx="108396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9AFE38F-BD3E-4F15-8C8E-F32866119772}"/>
                  </a:ext>
                </a:extLst>
              </p14:cNvPr>
              <p14:cNvContentPartPr/>
              <p14:nvPr/>
            </p14:nvContentPartPr>
            <p14:xfrm>
              <a:off x="3735823" y="3121611"/>
              <a:ext cx="1236600" cy="518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9AFE38F-BD3E-4F15-8C8E-F328661197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17823" y="3085971"/>
                <a:ext cx="1272240" cy="59040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2DFD661D-83BA-497C-ADC9-ED514E9B6B13}"/>
              </a:ext>
            </a:extLst>
          </p:cNvPr>
          <p:cNvSpPr txBox="1"/>
          <p:nvPr/>
        </p:nvSpPr>
        <p:spPr>
          <a:xfrm>
            <a:off x="1295049" y="4400185"/>
            <a:ext cx="4159347" cy="1477328"/>
          </a:xfrm>
          <a:prstGeom prst="rect">
            <a:avLst/>
          </a:prstGeom>
          <a:solidFill>
            <a:srgbClr val="B3F7E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Partner participation can boost and accelerate the programs</a:t>
            </a:r>
          </a:p>
          <a:p>
            <a:r>
              <a:rPr lang="en-US" dirty="0"/>
              <a:t>Partners will have dedicated access according to their contribution</a:t>
            </a:r>
          </a:p>
          <a:p>
            <a:r>
              <a:rPr lang="en-US" dirty="0"/>
              <a:t>(see JEMCA example)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56D6F90-6A82-4495-A676-821C3E027012}"/>
                  </a:ext>
                </a:extLst>
              </p14:cNvPr>
              <p14:cNvContentPartPr/>
              <p14:nvPr/>
            </p14:nvContentPartPr>
            <p14:xfrm>
              <a:off x="2886583" y="3643971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56D6F90-6A82-4495-A676-821C3E0270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8943" y="3608331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3552E62-7AD0-44E0-BAA1-DD9EA7E57D25}"/>
              </a:ext>
            </a:extLst>
          </p:cNvPr>
          <p:cNvSpPr/>
          <p:nvPr/>
        </p:nvSpPr>
        <p:spPr>
          <a:xfrm rot="3362628">
            <a:off x="9282569" y="3599184"/>
            <a:ext cx="2121408" cy="1043001"/>
          </a:xfrm>
          <a:prstGeom prst="triangle">
            <a:avLst>
              <a:gd name="adj" fmla="val 44266"/>
            </a:avLst>
          </a:prstGeom>
          <a:solidFill>
            <a:srgbClr val="B3F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1067E4C-1E90-4193-9999-EE484681E29B}"/>
                  </a:ext>
                </a:extLst>
              </p14:cNvPr>
              <p14:cNvContentPartPr/>
              <p14:nvPr/>
            </p14:nvContentPartPr>
            <p14:xfrm rot="21017569">
              <a:off x="7246053" y="3846509"/>
              <a:ext cx="2607206" cy="71621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1067E4C-1E90-4193-9999-EE484681E29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rot="21017569">
                <a:off x="7228050" y="3810518"/>
                <a:ext cx="2642852" cy="787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FB1B73-10E6-40BB-9B7E-A9ADD9A93002}"/>
                  </a:ext>
                </a:extLst>
              </p14:cNvPr>
              <p14:cNvContentPartPr/>
              <p14:nvPr/>
            </p14:nvContentPartPr>
            <p14:xfrm rot="326487">
              <a:off x="4811230" y="3759128"/>
              <a:ext cx="2690640" cy="705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FB1B73-10E6-40BB-9B7E-A9ADD9A9300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rot="326487">
                <a:off x="4793228" y="3723146"/>
                <a:ext cx="2726285" cy="777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94477E-D4EB-47C6-B477-BA0E7DD9520D}"/>
                  </a:ext>
                </a:extLst>
              </p14:cNvPr>
              <p14:cNvContentPartPr/>
              <p14:nvPr/>
            </p14:nvContentPartPr>
            <p14:xfrm rot="20544309">
              <a:off x="7160571" y="4163724"/>
              <a:ext cx="2690640" cy="705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94477E-D4EB-47C6-B477-BA0E7DD952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rot="20544309">
                <a:off x="7142569" y="4127742"/>
                <a:ext cx="2726285" cy="77756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F7C4B1-48C5-44F7-B6AE-64BE9B7089FA}"/>
              </a:ext>
            </a:extLst>
          </p:cNvPr>
          <p:cNvSpPr txBox="1"/>
          <p:nvPr/>
        </p:nvSpPr>
        <p:spPr>
          <a:xfrm>
            <a:off x="1806399" y="2001871"/>
            <a:ext cx="72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						          </a:t>
            </a:r>
            <a:r>
              <a:rPr lang="en-US" dirty="0">
                <a:solidFill>
                  <a:schemeClr val="bg1"/>
                </a:solidFill>
              </a:rPr>
              <a:t>2030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21FE254-97A2-49CD-8A71-A985942D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A5032A-EED9-4406-B161-BC89C8B3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65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FED3CA4-AF69-45B1-A9CA-5C577B381371}"/>
              </a:ext>
            </a:extLst>
          </p:cNvPr>
          <p:cNvSpPr/>
          <p:nvPr/>
        </p:nvSpPr>
        <p:spPr>
          <a:xfrm>
            <a:off x="5816055" y="4165511"/>
            <a:ext cx="1463879" cy="452138"/>
          </a:xfrm>
          <a:prstGeom prst="ellipse">
            <a:avLst/>
          </a:prstGeom>
          <a:solidFill>
            <a:srgbClr val="C4FCF1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AA8440B-3BE1-401F-9596-BB97F4B249F9}"/>
              </a:ext>
            </a:extLst>
          </p:cNvPr>
          <p:cNvSpPr/>
          <p:nvPr/>
        </p:nvSpPr>
        <p:spPr>
          <a:xfrm>
            <a:off x="1358821" y="1052507"/>
            <a:ext cx="8398933" cy="2793699"/>
          </a:xfrm>
          <a:prstGeom prst="rightArrow">
            <a:avLst/>
          </a:prstGeom>
          <a:gradFill flip="none" rotWithShape="1">
            <a:gsLst>
              <a:gs pos="0">
                <a:srgbClr val="04AC9C"/>
              </a:gs>
              <a:gs pos="50000">
                <a:srgbClr val="7BB4F9"/>
              </a:gs>
              <a:gs pos="100000">
                <a:srgbClr val="D3E6FD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146A-414C-4FA0-81D0-664EA03B31AE}"/>
              </a:ext>
            </a:extLst>
          </p:cNvPr>
          <p:cNvSpPr txBox="1"/>
          <p:nvPr/>
        </p:nvSpPr>
        <p:spPr>
          <a:xfrm>
            <a:off x="1477435" y="2034431"/>
            <a:ext cx="23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execution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1D8E2-363C-4D80-AA8F-96FD9A717575}"/>
              </a:ext>
            </a:extLst>
          </p:cNvPr>
          <p:cNvSpPr txBox="1"/>
          <p:nvPr/>
        </p:nvSpPr>
        <p:spPr>
          <a:xfrm>
            <a:off x="3727050" y="2020673"/>
            <a:ext cx="16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Project ready</a:t>
            </a:r>
          </a:p>
          <a:p>
            <a:pPr algn="ctr"/>
            <a:r>
              <a:rPr lang="en-US" dirty="0"/>
              <a:t>Not yet funded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DFB40-33A5-434A-9A06-7C3F8956049D}"/>
              </a:ext>
            </a:extLst>
          </p:cNvPr>
          <p:cNvSpPr txBox="1"/>
          <p:nvPr/>
        </p:nvSpPr>
        <p:spPr>
          <a:xfrm>
            <a:off x="5780835" y="1881501"/>
            <a:ext cx="202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Projects to be prepared for MRR funds or ordinary budget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569CE-5191-4EEE-96A3-83117756E672}"/>
              </a:ext>
            </a:extLst>
          </p:cNvPr>
          <p:cNvSpPr txBox="1"/>
          <p:nvPr/>
        </p:nvSpPr>
        <p:spPr>
          <a:xfrm>
            <a:off x="8090764" y="1978657"/>
            <a:ext cx="939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</a:t>
            </a:r>
          </a:p>
          <a:p>
            <a:pPr algn="ctr"/>
            <a:r>
              <a:rPr lang="en-US" dirty="0"/>
              <a:t>ALBA II project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923EC-1889-4BBC-8E4D-7EE6C3B9A362}"/>
              </a:ext>
            </a:extLst>
          </p:cNvPr>
          <p:cNvSpPr/>
          <p:nvPr/>
        </p:nvSpPr>
        <p:spPr>
          <a:xfrm>
            <a:off x="793870" y="3612506"/>
            <a:ext cx="2631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Prototyping and preparing new technologies - 7.5 M€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 3Sbar – 10 M€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4B79D6-895F-4F8F-B62D-BA82803F57B0}"/>
              </a:ext>
            </a:extLst>
          </p:cNvPr>
          <p:cNvSpPr/>
          <p:nvPr/>
        </p:nvSpPr>
        <p:spPr>
          <a:xfrm>
            <a:off x="3571890" y="367479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CALIMA BL - 7 M€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2B61C8-B0D8-4F72-AAC3-07AF8098C510}"/>
              </a:ext>
            </a:extLst>
          </p:cNvPr>
          <p:cNvSpPr/>
          <p:nvPr/>
        </p:nvSpPr>
        <p:spPr>
          <a:xfrm>
            <a:off x="5780056" y="3601867"/>
            <a:ext cx="2527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Series of conventional accelerator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BLs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54274-6EC0-4C08-94CD-567BE05EFA0F}"/>
              </a:ext>
            </a:extLst>
          </p:cNvPr>
          <p:cNvSpPr txBox="1"/>
          <p:nvPr/>
        </p:nvSpPr>
        <p:spPr>
          <a:xfrm flipH="1">
            <a:off x="5292797" y="5084205"/>
            <a:ext cx="3453438" cy="369332"/>
          </a:xfrm>
          <a:prstGeom prst="rect">
            <a:avLst/>
          </a:prstGeom>
          <a:solidFill>
            <a:srgbClr val="C4FCF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ALBA II needs User Community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E2720C-54E4-4F26-8D15-DF4D04100D09}"/>
              </a:ext>
            </a:extLst>
          </p:cNvPr>
          <p:cNvCxnSpPr/>
          <p:nvPr/>
        </p:nvCxnSpPr>
        <p:spPr>
          <a:xfrm>
            <a:off x="6470008" y="4541466"/>
            <a:ext cx="0" cy="54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6E6E8-C406-427E-A25A-ABE442F1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C510E4-A0DB-4C41-978C-773940F3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60771-59A4-4B74-A77A-D2D9FCC6F585}"/>
              </a:ext>
            </a:extLst>
          </p:cNvPr>
          <p:cNvSpPr txBox="1"/>
          <p:nvPr/>
        </p:nvSpPr>
        <p:spPr>
          <a:xfrm>
            <a:off x="4326747" y="285245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Funding scenario</a:t>
            </a:r>
          </a:p>
        </p:txBody>
      </p:sp>
    </p:spTree>
    <p:extLst>
      <p:ext uri="{BB962C8B-B14F-4D97-AF65-F5344CB8AC3E}">
        <p14:creationId xmlns:p14="http://schemas.microsoft.com/office/powerpoint/2010/main" val="172981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46112-AF03-48BE-8557-9508B1E6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66758-50DC-449D-9327-FC4243EA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BEBB1-4262-41EF-B901-82596885D9DF}"/>
              </a:ext>
            </a:extLst>
          </p:cNvPr>
          <p:cNvSpPr txBox="1"/>
          <p:nvPr/>
        </p:nvSpPr>
        <p:spPr>
          <a:xfrm>
            <a:off x="901210" y="723141"/>
            <a:ext cx="10236770" cy="5847755"/>
          </a:xfrm>
          <a:prstGeom prst="rect">
            <a:avLst/>
          </a:prstGeom>
          <a:solidFill>
            <a:srgbClr val="03778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There is a non-null probability to be assigned funds for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starting the construction of long BLs next year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We will be ready</a:t>
            </a:r>
          </a:p>
          <a:p>
            <a:pPr algn="ctr"/>
            <a:endParaRPr lang="en-US" dirty="0"/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Opening the call for Long BLs next week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6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0EAB-955E-4106-B015-2BDDFD34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List of available ports for ALBA II (in green)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67B298-8173-4EEB-BA0A-2B111F76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5DEFBA-4FA7-47EC-9540-0AC546D837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28309" y="1648326"/>
          <a:ext cx="4058920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28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Straight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BL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MSPD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68mm displacement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XAIRA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308mm displacement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/ Large Beta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NCD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SR06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XALOC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68mm displacement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SR07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3Sbar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SR08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&amp; Pinhole3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SR09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LOREA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SR10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CLAESS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68mm displacement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CIRCE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BOREAS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FAXTOR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68mm displacement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SR16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INJECTION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875ABD-D800-41C5-B27B-B34E25A5E9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5313" y="999306"/>
          <a:ext cx="5703887" cy="536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BM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Super Bend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Comments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SR02_QD_3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?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MIRAS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SR02_QD_1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Ok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SR03_QD_1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Limited space due to MSPD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SR04_QD_2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SR05_QD_1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MISTRAL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Blocked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NCD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Blocked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Xaloc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SR07_QD_2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SR08_QD_2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NOTOS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Ok (-2.5º)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Superbend requires to move BL 480mm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Blocked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Truck entrance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SR09_QD_4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Ok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Blocked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CLAESS  – Used for Pinhole2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SR11_QD_2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SR12_QD_2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MINERVA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Blocked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eALBA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SR13_QD_3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Ok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SR14_QD_4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Ok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SR15_QD_4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FREE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Ok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81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Blocked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Pinhole1 + Xanadu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184E2-5740-4042-BBAC-C5B60DC3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AUSE and ALBA Users' meeting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80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0138-A8DC-6F4E-8868-EC669B033C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711" y="178354"/>
            <a:ext cx="9426575" cy="5032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latin typeface="+mn-lt"/>
              </a:rPr>
              <a:t>Total available photon</a:t>
            </a:r>
            <a:r>
              <a:rPr lang="en-ES" sz="3200" b="1" dirty="0">
                <a:latin typeface="+mn-lt"/>
              </a:rPr>
              <a:t>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211D3-6D3C-5048-A365-C8DF7CF8B1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8460" y="1006380"/>
            <a:ext cx="9826625" cy="4487862"/>
          </a:xfrm>
        </p:spPr>
        <p:txBody>
          <a:bodyPr/>
          <a:lstStyle/>
          <a:p>
            <a:r>
              <a:rPr lang="en-ES" sz="2000" dirty="0"/>
              <a:t>13 IDs</a:t>
            </a:r>
          </a:p>
          <a:p>
            <a:pPr lvl="1"/>
            <a:r>
              <a:rPr lang="en-ES" sz="2000" dirty="0"/>
              <a:t>12 </a:t>
            </a:r>
            <a:r>
              <a:rPr lang="en-US" sz="2000" dirty="0"/>
              <a:t>low</a:t>
            </a:r>
            <a:r>
              <a:rPr lang="en-ES" sz="2000" dirty="0"/>
              <a:t> beta</a:t>
            </a:r>
            <a:r>
              <a:rPr lang="en-US" sz="2000" dirty="0"/>
              <a:t> (10 in use)				</a:t>
            </a:r>
            <a:r>
              <a:rPr lang="en-US" sz="2000" b="1" dirty="0">
                <a:solidFill>
                  <a:srgbClr val="FF0000"/>
                </a:solidFill>
              </a:rPr>
              <a:t>2 for long beamlines</a:t>
            </a:r>
            <a:endParaRPr lang="en-ES" sz="2000" b="1" dirty="0">
              <a:solidFill>
                <a:srgbClr val="FF0000"/>
              </a:solidFill>
            </a:endParaRPr>
          </a:p>
          <a:p>
            <a:pPr lvl="1"/>
            <a:r>
              <a:rPr lang="en-ES" sz="2000" dirty="0"/>
              <a:t>1 high beta</a:t>
            </a:r>
            <a:r>
              <a:rPr lang="en-US" sz="2000" dirty="0"/>
              <a:t>					</a:t>
            </a:r>
            <a:r>
              <a:rPr lang="en-US" sz="2000" b="1" dirty="0">
                <a:solidFill>
                  <a:srgbClr val="FF0000"/>
                </a:solidFill>
              </a:rPr>
              <a:t>1 for medium-length beamline</a:t>
            </a:r>
            <a:endParaRPr lang="en-ES" sz="2000" b="1" dirty="0">
              <a:solidFill>
                <a:srgbClr val="FF0000"/>
              </a:solidFill>
            </a:endParaRPr>
          </a:p>
          <a:p>
            <a:pPr lvl="1"/>
            <a:endParaRPr lang="en-ES" sz="2000" dirty="0"/>
          </a:p>
          <a:p>
            <a:r>
              <a:rPr lang="en-ES" sz="2000" dirty="0"/>
              <a:t>13 bendings</a:t>
            </a:r>
            <a:r>
              <a:rPr lang="en-US" sz="2000" dirty="0"/>
              <a:t> (4 in use)</a:t>
            </a:r>
            <a:endParaRPr lang="en-ES" sz="2000" dirty="0"/>
          </a:p>
          <a:p>
            <a:pPr lvl="1"/>
            <a:r>
              <a:rPr lang="en-ES" sz="2000" dirty="0"/>
              <a:t>Keep the bending beamlines MISTRAL &amp; MINERVA with 1T bending</a:t>
            </a:r>
          </a:p>
          <a:p>
            <a:pPr lvl="1"/>
            <a:r>
              <a:rPr lang="en-US" sz="2000" dirty="0"/>
              <a:t>Change </a:t>
            </a:r>
            <a:r>
              <a:rPr lang="en-ES" sz="2000" dirty="0"/>
              <a:t>NOTOS </a:t>
            </a:r>
            <a:r>
              <a:rPr lang="en-US" sz="2000" dirty="0"/>
              <a:t>bending </a:t>
            </a:r>
            <a:r>
              <a:rPr lang="en-ES" sz="2000" dirty="0"/>
              <a:t>to a 3T </a:t>
            </a:r>
            <a:r>
              <a:rPr lang="en-US" sz="2000" dirty="0" err="1"/>
              <a:t>Superbend</a:t>
            </a:r>
            <a:endParaRPr lang="en-ES" sz="2000" dirty="0"/>
          </a:p>
          <a:p>
            <a:pPr lvl="1"/>
            <a:r>
              <a:rPr lang="en-ES" sz="2000" dirty="0"/>
              <a:t>4 more possible with 1T bending</a:t>
            </a:r>
          </a:p>
          <a:p>
            <a:pPr lvl="1"/>
            <a:r>
              <a:rPr lang="en-ES" sz="2000" dirty="0"/>
              <a:t>5 more possible with either 1T or </a:t>
            </a:r>
            <a:r>
              <a:rPr lang="en-US" sz="2000" dirty="0"/>
              <a:t>up to </a:t>
            </a:r>
            <a:r>
              <a:rPr lang="en-ES" sz="2000" dirty="0"/>
              <a:t>3T bending</a:t>
            </a:r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1 for long beamline</a:t>
            </a:r>
          </a:p>
          <a:p>
            <a:pPr lvl="1"/>
            <a:r>
              <a:rPr lang="en-ES" sz="2000" dirty="0"/>
              <a:t>MIRAS – IR Beamline</a:t>
            </a:r>
            <a:r>
              <a:rPr lang="en-US" sz="2000" dirty="0"/>
              <a:t> - c</a:t>
            </a:r>
            <a:r>
              <a:rPr lang="en-ES" sz="2000" dirty="0"/>
              <a:t>ould be maintained in the same position</a:t>
            </a:r>
            <a:r>
              <a:rPr lang="en-US" sz="2000" dirty="0"/>
              <a:t>. M</a:t>
            </a:r>
            <a:r>
              <a:rPr lang="en-ES" sz="2000" dirty="0"/>
              <a:t>echanical desi</a:t>
            </a:r>
            <a:r>
              <a:rPr lang="en-US" sz="2000" dirty="0" err="1"/>
              <a:t>gn</a:t>
            </a:r>
            <a:r>
              <a:rPr lang="en-ES" sz="2000" dirty="0"/>
              <a:t> of the extraction from the SR has to be investigated</a:t>
            </a:r>
          </a:p>
          <a:p>
            <a:pPr lvl="1"/>
            <a:endParaRPr lang="en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92DA8-98E6-1D44-9A01-FB3F7006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6209881"/>
            <a:ext cx="1364585" cy="6481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29BBE-69FA-4984-B37C-7EC08935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49B2A-3CC4-44D6-A62E-4D3659E8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53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C6313-363F-449D-80E7-B1A598E5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435" y="903132"/>
            <a:ext cx="5438930" cy="3269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A4388-8286-4901-AEBB-D53A7FAC0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39" y="4046638"/>
            <a:ext cx="2629744" cy="1126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B6478-575A-45EE-A38F-456B0F9A4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" y="789706"/>
            <a:ext cx="6145649" cy="318579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50A80E-A244-4D87-9031-051C8CC32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66688"/>
              </p:ext>
            </p:extLst>
          </p:nvPr>
        </p:nvGraphicFramePr>
        <p:xfrm>
          <a:off x="745435" y="3942509"/>
          <a:ext cx="543028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81">
                  <a:extLst>
                    <a:ext uri="{9D8B030D-6E8A-4147-A177-3AD203B41FA5}">
                      <a16:colId xmlns:a16="http://schemas.microsoft.com/office/drawing/2014/main" val="391065991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1242018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72841571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295858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03447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</a:t>
                      </a:r>
                      <a:r>
                        <a:rPr lang="en-US" baseline="-25000" dirty="0" err="1"/>
                        <a:t>min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</a:t>
                      </a:r>
                      <a:r>
                        <a:rPr lang="en-US" baseline="-25000" dirty="0" err="1"/>
                        <a:t>max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/>
                        <a:t>x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>
                          <a:latin typeface="+mn-lt"/>
                        </a:rPr>
                        <a:t>y</a:t>
                      </a:r>
                      <a:r>
                        <a:rPr lang="en-US" baseline="0" dirty="0">
                          <a:latin typeface="+mn-lt"/>
                        </a:rPr>
                        <a:t>, D</a:t>
                      </a:r>
                      <a:r>
                        <a:rPr lang="en-US" baseline="-25000" dirty="0"/>
                        <a:t>x</a:t>
                      </a:r>
                      <a:endParaRPr lang="en-US" baseline="-25000" dirty="0">
                        <a:latin typeface="+mn-lt"/>
                      </a:endParaRPr>
                    </a:p>
                    <a:p>
                      <a:pPr algn="ctr"/>
                      <a:r>
                        <a:rPr lang="en-US" b="0" baseline="-25000" dirty="0">
                          <a:latin typeface="+mn-lt"/>
                        </a:rPr>
                        <a:t> </a:t>
                      </a:r>
                      <a:r>
                        <a:rPr lang="en-US" b="0" baseline="0" dirty="0">
                          <a:latin typeface="+mn-lt"/>
                        </a:rPr>
                        <a:t>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2.0, 2.4, 0.0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5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1.0, 5.0, 0.018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0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2.0, 2.4, 0.0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47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11.8, 10.0, 0.0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3816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3DA21CF-5940-48AF-AB3A-924963AE0526}"/>
              </a:ext>
            </a:extLst>
          </p:cNvPr>
          <p:cNvSpPr/>
          <p:nvPr/>
        </p:nvSpPr>
        <p:spPr>
          <a:xfrm>
            <a:off x="2646262" y="103073"/>
            <a:ext cx="6459638" cy="824028"/>
          </a:xfrm>
          <a:prstGeom prst="rect">
            <a:avLst/>
          </a:prstGeom>
          <a:solidFill>
            <a:srgbClr val="DDDDDD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BLs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layouts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97285-2F67-4618-9CDA-641393C01B62}"/>
              </a:ext>
            </a:extLst>
          </p:cNvPr>
          <p:cNvSpPr txBox="1"/>
          <p:nvPr/>
        </p:nvSpPr>
        <p:spPr>
          <a:xfrm>
            <a:off x="1498547" y="6157378"/>
            <a:ext cx="422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refers to distance from source to sample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3592E-36BF-4B50-AB66-E2629C891BD9}"/>
              </a:ext>
            </a:extLst>
          </p:cNvPr>
          <p:cNvSpPr/>
          <p:nvPr/>
        </p:nvSpPr>
        <p:spPr>
          <a:xfrm>
            <a:off x="292338" y="1628207"/>
            <a:ext cx="1148631" cy="537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position for MSPD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8FF36-B42B-4B08-B671-3739EFB1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69584-40A5-47D6-9600-F0D8D0BA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6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1C743-4A88-4243-B96C-C19BCC58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698F0-4EB6-4635-BCDB-CDEF44A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08C3C-765C-4515-9DCF-931C49BEEF42}"/>
              </a:ext>
            </a:extLst>
          </p:cNvPr>
          <p:cNvSpPr txBox="1"/>
          <p:nvPr/>
        </p:nvSpPr>
        <p:spPr>
          <a:xfrm>
            <a:off x="2423160" y="20574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BL port 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F80877-513C-4147-8053-9B20E355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12462">
            <a:off x="1057280" y="1002736"/>
            <a:ext cx="3625732" cy="40484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BE912FE-FB5B-4853-A74D-F3B762C8C108}"/>
              </a:ext>
            </a:extLst>
          </p:cNvPr>
          <p:cNvGrpSpPr/>
          <p:nvPr/>
        </p:nvGrpSpPr>
        <p:grpSpPr>
          <a:xfrm>
            <a:off x="3957210" y="1960818"/>
            <a:ext cx="3387852" cy="4735898"/>
            <a:chOff x="3957210" y="1960818"/>
            <a:chExt cx="3387852" cy="47358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D70DC3-F5F9-406F-B83B-0004DD572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339807">
              <a:off x="3283187" y="2634841"/>
              <a:ext cx="4735898" cy="3387852"/>
            </a:xfrm>
            <a:prstGeom prst="rect">
              <a:avLst/>
            </a:prstGeom>
          </p:spPr>
        </p:pic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B751C276-54D6-4AA9-B750-C8A2DB3F6BE7}"/>
                </a:ext>
              </a:extLst>
            </p:cNvPr>
            <p:cNvSpPr/>
            <p:nvPr/>
          </p:nvSpPr>
          <p:spPr>
            <a:xfrm rot="3339807">
              <a:off x="4784871" y="2960469"/>
              <a:ext cx="1595628" cy="1597914"/>
            </a:xfrm>
            <a:prstGeom prst="chord">
              <a:avLst>
                <a:gd name="adj1" fmla="val 7467104"/>
                <a:gd name="adj2" fmla="val 19555275"/>
              </a:avLst>
            </a:prstGeom>
            <a:solidFill>
              <a:srgbClr val="4472C4">
                <a:alpha val="34902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FCD6E8-E064-49EA-A8C1-D6C24EC88C63}"/>
              </a:ext>
            </a:extLst>
          </p:cNvPr>
          <p:cNvCxnSpPr/>
          <p:nvPr/>
        </p:nvCxnSpPr>
        <p:spPr>
          <a:xfrm>
            <a:off x="7036308" y="4160520"/>
            <a:ext cx="3799332" cy="589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93EE64-19DE-4496-A38F-32867763A731}"/>
              </a:ext>
            </a:extLst>
          </p:cNvPr>
          <p:cNvSpPr txBox="1"/>
          <p:nvPr/>
        </p:nvSpPr>
        <p:spPr>
          <a:xfrm rot="2176963">
            <a:off x="3481691" y="1470511"/>
            <a:ext cx="130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JEMCA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BEEF8-E33E-421D-AE75-5835618EB55B}"/>
              </a:ext>
            </a:extLst>
          </p:cNvPr>
          <p:cNvSpPr txBox="1"/>
          <p:nvPr/>
        </p:nvSpPr>
        <p:spPr>
          <a:xfrm>
            <a:off x="6396936" y="1064567"/>
            <a:ext cx="5522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source: ID</a:t>
            </a:r>
          </a:p>
          <a:p>
            <a:r>
              <a:rPr lang="en-US" dirty="0"/>
              <a:t>Beam size x2 with respect to other ID sections</a:t>
            </a:r>
          </a:p>
          <a:p>
            <a:r>
              <a:rPr lang="en-US" dirty="0"/>
              <a:t>Beam divergence x 0.5 with respect to other ID sections</a:t>
            </a:r>
          </a:p>
          <a:p>
            <a:r>
              <a:rPr lang="en-US" dirty="0"/>
              <a:t>Space inside the experimental hall</a:t>
            </a:r>
          </a:p>
          <a:p>
            <a:r>
              <a:rPr lang="en-US" dirty="0"/>
              <a:t>Space inside ALBA building near JEMCA</a:t>
            </a:r>
          </a:p>
          <a:p>
            <a:r>
              <a:rPr lang="en-US" dirty="0"/>
              <a:t>Space outside ALBA up to 200 m from source but with ground slope: experimental station should be high with respect to ground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01EA86-2555-4C26-95D5-26F581D5C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87" y="5120666"/>
            <a:ext cx="2008597" cy="13774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42EAD4-AEFB-418A-B680-F3C8B2FAD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853" y="3150161"/>
            <a:ext cx="2629744" cy="1126087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5A336EC-1256-46FB-AB3B-666263A6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83580"/>
              </p:ext>
            </p:extLst>
          </p:nvPr>
        </p:nvGraphicFramePr>
        <p:xfrm>
          <a:off x="6442839" y="189326"/>
          <a:ext cx="543028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81">
                  <a:extLst>
                    <a:ext uri="{9D8B030D-6E8A-4147-A177-3AD203B41FA5}">
                      <a16:colId xmlns:a16="http://schemas.microsoft.com/office/drawing/2014/main" val="391065991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1242018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72841571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295858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03447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</a:t>
                      </a:r>
                      <a:r>
                        <a:rPr lang="en-US" sz="1400" baseline="-25000" dirty="0" err="1"/>
                        <a:t>min</a:t>
                      </a:r>
                      <a:r>
                        <a:rPr lang="en-US" sz="1400" dirty="0"/>
                        <a:t> </a:t>
                      </a:r>
                    </a:p>
                    <a:p>
                      <a:pPr algn="ctr"/>
                      <a:r>
                        <a:rPr lang="en-US" sz="1400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</a:t>
                      </a:r>
                      <a:r>
                        <a:rPr lang="en-US" sz="1400" baseline="-25000" dirty="0" err="1"/>
                        <a:t>max</a:t>
                      </a:r>
                      <a:r>
                        <a:rPr lang="en-US" sz="1400" dirty="0"/>
                        <a:t> </a:t>
                      </a:r>
                    </a:p>
                    <a:p>
                      <a:pPr algn="ctr"/>
                      <a:r>
                        <a:rPr lang="en-US" sz="1400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baseline="-25000" dirty="0"/>
                        <a:t>x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baseline="-25000" dirty="0">
                          <a:latin typeface="+mn-lt"/>
                        </a:rPr>
                        <a:t>y</a:t>
                      </a:r>
                      <a:r>
                        <a:rPr lang="en-US" sz="1400" baseline="0" dirty="0">
                          <a:latin typeface="+mn-lt"/>
                        </a:rPr>
                        <a:t>, D</a:t>
                      </a:r>
                      <a:r>
                        <a:rPr lang="en-US" sz="1400" baseline="-25000" dirty="0"/>
                        <a:t>x</a:t>
                      </a:r>
                      <a:endParaRPr lang="en-US" sz="1400" baseline="-25000" dirty="0">
                        <a:latin typeface="+mn-lt"/>
                      </a:endParaRPr>
                    </a:p>
                    <a:p>
                      <a:pPr algn="ctr"/>
                      <a:r>
                        <a:rPr lang="en-US" sz="1400" b="0" baseline="-25000" dirty="0">
                          <a:latin typeface="+mn-lt"/>
                        </a:rPr>
                        <a:t> </a:t>
                      </a:r>
                      <a:r>
                        <a:rPr lang="en-US" sz="1400" b="0" baseline="0" dirty="0">
                          <a:latin typeface="+mn-lt"/>
                        </a:rPr>
                        <a:t>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11.8, 10.0, 0.0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3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41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EA273-3B96-40F9-8ADD-8D02A518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5EE0D-CF94-44D7-B4F8-0BE79A59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AUSE and ALBA Users' meeting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9B3CC-07AA-48D3-BB57-7AB5DD3E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" y="923222"/>
            <a:ext cx="5445370" cy="3887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56AD4-FEAB-4357-A19A-81DB625F5F36}"/>
              </a:ext>
            </a:extLst>
          </p:cNvPr>
          <p:cNvSpPr txBox="1"/>
          <p:nvPr/>
        </p:nvSpPr>
        <p:spPr>
          <a:xfrm>
            <a:off x="2423160" y="20574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BL ports 2 and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4496F-1918-45CD-9406-497AB3C9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83" y="597666"/>
            <a:ext cx="6062227" cy="364382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0D7EA0-20DF-4B4E-BE8F-85DCA3F5F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58308"/>
              </p:ext>
            </p:extLst>
          </p:nvPr>
        </p:nvGraphicFramePr>
        <p:xfrm>
          <a:off x="5858945" y="1883486"/>
          <a:ext cx="5430281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81">
                  <a:extLst>
                    <a:ext uri="{9D8B030D-6E8A-4147-A177-3AD203B41FA5}">
                      <a16:colId xmlns:a16="http://schemas.microsoft.com/office/drawing/2014/main" val="391065991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1242018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72841571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295858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03447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</a:t>
                      </a:r>
                      <a:r>
                        <a:rPr lang="en-US" sz="1200" baseline="-25000" dirty="0" err="1"/>
                        <a:t>min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</a:t>
                      </a:r>
                      <a:r>
                        <a:rPr lang="en-US" sz="1200" baseline="-25000" dirty="0" err="1"/>
                        <a:t>max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b="0" dirty="0"/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200" baseline="-25000" dirty="0"/>
                        <a:t>x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200" baseline="-25000" dirty="0">
                          <a:latin typeface="+mn-lt"/>
                        </a:rPr>
                        <a:t>y</a:t>
                      </a:r>
                      <a:r>
                        <a:rPr lang="en-US" sz="1200" baseline="0" dirty="0">
                          <a:latin typeface="+mn-lt"/>
                        </a:rPr>
                        <a:t>, D</a:t>
                      </a:r>
                      <a:r>
                        <a:rPr lang="en-US" sz="1200" baseline="-25000" dirty="0"/>
                        <a:t>x</a:t>
                      </a:r>
                      <a:endParaRPr lang="en-US" sz="1200" baseline="-250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b="0" baseline="-25000" dirty="0">
                          <a:latin typeface="+mn-lt"/>
                        </a:rPr>
                        <a:t> </a:t>
                      </a:r>
                      <a:r>
                        <a:rPr lang="en-US" sz="1200" b="0" baseline="0" dirty="0">
                          <a:latin typeface="+mn-lt"/>
                        </a:rPr>
                        <a:t>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2.0, 2.4, 0.0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5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2.0, 2.4, 0.0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47957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67C16C-A43C-4FF4-86F3-9F3D73BA677E}"/>
              </a:ext>
            </a:extLst>
          </p:cNvPr>
          <p:cNvCxnSpPr/>
          <p:nvPr/>
        </p:nvCxnSpPr>
        <p:spPr>
          <a:xfrm>
            <a:off x="3916496" y="23851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BEFEC0-49F6-4646-851C-B0733B271CBA}"/>
              </a:ext>
            </a:extLst>
          </p:cNvPr>
          <p:cNvCxnSpPr/>
          <p:nvPr/>
        </p:nvCxnSpPr>
        <p:spPr>
          <a:xfrm>
            <a:off x="3894463" y="2368627"/>
            <a:ext cx="7083845" cy="2005069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7C8645-F865-46EF-8F4C-E057E9727F44}"/>
              </a:ext>
            </a:extLst>
          </p:cNvPr>
          <p:cNvCxnSpPr>
            <a:cxnSpLocks/>
          </p:cNvCxnSpPr>
          <p:nvPr/>
        </p:nvCxnSpPr>
        <p:spPr>
          <a:xfrm>
            <a:off x="3930072" y="3855844"/>
            <a:ext cx="2878352" cy="2467838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97C544-B6D0-44D4-9FD6-DE966A98831F}"/>
              </a:ext>
            </a:extLst>
          </p:cNvPr>
          <p:cNvSpPr txBox="1"/>
          <p:nvPr/>
        </p:nvSpPr>
        <p:spPr>
          <a:xfrm>
            <a:off x="5931570" y="4142035"/>
            <a:ext cx="5522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source: ID</a:t>
            </a:r>
          </a:p>
          <a:p>
            <a:r>
              <a:rPr lang="en-US" dirty="0"/>
              <a:t>Beam size and divergence small on both planes</a:t>
            </a:r>
          </a:p>
          <a:p>
            <a:r>
              <a:rPr lang="en-US" dirty="0"/>
              <a:t>Space inside the experimental hall</a:t>
            </a:r>
          </a:p>
          <a:p>
            <a:r>
              <a:rPr lang="en-US" dirty="0"/>
              <a:t>Space outside ALBA from 130 (port2) and 170 m (port4) from source in the new plots</a:t>
            </a:r>
          </a:p>
          <a:p>
            <a:r>
              <a:rPr lang="en-US" dirty="0"/>
              <a:t>Port 4 occupied now by MSPD. Planning MSPD upgrade and reallocation on port 33</a:t>
            </a:r>
          </a:p>
        </p:txBody>
      </p:sp>
    </p:spTree>
    <p:extLst>
      <p:ext uri="{BB962C8B-B14F-4D97-AF65-F5344CB8AC3E}">
        <p14:creationId xmlns:p14="http://schemas.microsoft.com/office/powerpoint/2010/main" val="743893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1298</Words>
  <Application>Microsoft Office PowerPoint</Application>
  <PresentationFormat>Widescreen</PresentationFormat>
  <Paragraphs>346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ClanOT-Book</vt:lpstr>
      <vt:lpstr>Roboto</vt:lpstr>
      <vt:lpstr>Symbol</vt:lpstr>
      <vt:lpstr>Tema de Office</vt:lpstr>
      <vt:lpstr>Call for proposals of  ALBA II long Beamlines</vt:lpstr>
      <vt:lpstr>PowerPoint Presentation</vt:lpstr>
      <vt:lpstr>PowerPoint Presentation</vt:lpstr>
      <vt:lpstr>PowerPoint Presentation</vt:lpstr>
      <vt:lpstr>List of available ports for ALBA II (in green)</vt:lpstr>
      <vt:lpstr>Total available photon sources</vt:lpstr>
      <vt:lpstr>PowerPoint Presentation</vt:lpstr>
      <vt:lpstr>PowerPoint Presentation</vt:lpstr>
      <vt:lpstr>PowerPoint Presentation</vt:lpstr>
      <vt:lpstr>PowerPoint Presentation</vt:lpstr>
      <vt:lpstr>First phase for new BLs calls (2021-2022)</vt:lpstr>
      <vt:lpstr>PowerPoint Presentation</vt:lpstr>
      <vt:lpstr>Long BL Preproposals in 2021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Caterina Biscari</dc:creator>
  <cp:lastModifiedBy>Caterina Biscari</cp:lastModifiedBy>
  <cp:revision>49</cp:revision>
  <dcterms:created xsi:type="dcterms:W3CDTF">2022-08-30T13:13:37Z</dcterms:created>
  <dcterms:modified xsi:type="dcterms:W3CDTF">2022-09-08T08:27:43Z</dcterms:modified>
</cp:coreProperties>
</file>