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305" r:id="rId4"/>
    <p:sldId id="329" r:id="rId5"/>
    <p:sldId id="307" r:id="rId6"/>
    <p:sldId id="311" r:id="rId7"/>
    <p:sldId id="321" r:id="rId8"/>
    <p:sldId id="324" r:id="rId9"/>
    <p:sldId id="322" r:id="rId10"/>
    <p:sldId id="326" r:id="rId11"/>
    <p:sldId id="291" r:id="rId12"/>
    <p:sldId id="343" r:id="rId13"/>
    <p:sldId id="325" r:id="rId14"/>
    <p:sldId id="328" r:id="rId15"/>
    <p:sldId id="339" r:id="rId16"/>
    <p:sldId id="327" r:id="rId17"/>
    <p:sldId id="333" r:id="rId18"/>
    <p:sldId id="334" r:id="rId19"/>
    <p:sldId id="335" r:id="rId20"/>
    <p:sldId id="337" r:id="rId21"/>
    <p:sldId id="338" r:id="rId22"/>
    <p:sldId id="340" r:id="rId23"/>
    <p:sldId id="341" r:id="rId24"/>
    <p:sldId id="344" r:id="rId25"/>
    <p:sldId id="345" r:id="rId26"/>
    <p:sldId id="346" r:id="rId27"/>
    <p:sldId id="320" r:id="rId28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E9F"/>
    <a:srgbClr val="4472C4"/>
    <a:srgbClr val="009282"/>
    <a:srgbClr val="21B048"/>
    <a:srgbClr val="ED202D"/>
    <a:srgbClr val="FFF800"/>
    <a:srgbClr val="0099FF"/>
    <a:srgbClr val="0000FF"/>
    <a:srgbClr val="C800C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6272"/>
  </p:normalViewPr>
  <p:slideViewPr>
    <p:cSldViewPr snapToGrid="0" snapToObjects="1">
      <p:cViewPr>
        <p:scale>
          <a:sx n="100" d="100"/>
          <a:sy n="100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15105C7-6BC0-614A-801D-E4F9B6011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C89969-1EBC-7A4E-95C2-962EB0F1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D09A-128C-7647-8C3E-479A0232F857}" type="datetimeFigureOut">
              <a:rPr lang="es-ES" smtClean="0"/>
              <a:t>01/11/2022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3CD75-7556-2649-8E2B-042BF8340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629914-8DFE-C243-9B65-F7948CE76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7CB6-4070-AC49-85AD-E5BFD98B12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9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AB1D-62C5-4B95-A703-7CBA362A60D8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89C7-F306-43B8-A97D-8CD5424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A6B1578-1DF2-0740-BAE4-BA0AF1D42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553" y="241385"/>
            <a:ext cx="3753634" cy="1756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r="4853"/>
          <a:stretch/>
        </p:blipFill>
        <p:spPr>
          <a:xfrm>
            <a:off x="5233989" y="0"/>
            <a:ext cx="6960188" cy="64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41E18-79F4-D04D-9571-E7DDAF4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03/11/2022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Magnets design for ALBA II</a:t>
            </a:r>
            <a:endParaRPr lang="es-E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F76EC-A8AF-0E4B-8215-01F73C68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03/11/2022</a:t>
            </a:r>
            <a:endParaRPr lang="es-ES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Magnets design for ALBA II</a:t>
            </a:r>
            <a:endParaRPr lang="es-E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6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03/11/2022</a:t>
            </a:r>
            <a:endParaRPr lang="es-ES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Magnets design for ALBA II</a:t>
            </a:r>
            <a:endParaRPr lang="es-E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0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80547" y="0"/>
            <a:ext cx="5024437" cy="62428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CF4921F6-15B5-BF44-AB9F-2741B0DB8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000" y="0"/>
            <a:ext cx="2378927" cy="199463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34F285D-EF68-4097-A801-7EC84E1B3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1DCCD8DF-A884-4396-8E06-56C32CE2C800}"/>
              </a:ext>
            </a:extLst>
          </p:cNvPr>
          <p:cNvSpPr txBox="1">
            <a:spLocks/>
          </p:cNvSpPr>
          <p:nvPr userDrawn="1"/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E1DFEB-0700-46DE-8E3C-F9F52BB77BB5}" type="datetime1">
              <a:rPr lang="es-ES" smtClean="0"/>
              <a:pPr/>
              <a:t>01/11/2022</a:t>
            </a:fld>
            <a:endParaRPr lang="es-ES" dirty="0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351A1AED-6AEB-4B34-8C98-D9E9062B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Magnets design for ALBA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24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03/11/2022</a:t>
            </a:r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Magnets design for ALBA II</a:t>
            </a:r>
            <a:endParaRPr lang="es-E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61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96229D2-9F3B-7E46-8DB0-F338BB65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13" y="6498121"/>
            <a:ext cx="665922" cy="223354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ClanOT-Book" panose="02000503030000020004" pitchFamily="2" charset="77"/>
              </a:defRPr>
            </a:lvl1pPr>
          </a:lstStyle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6" y="305937"/>
            <a:ext cx="1783080" cy="80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-sirius.lnls.br/" TargetMode="Externa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11" y="203843"/>
            <a:ext cx="4146876" cy="111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420804-B0CF-9E4E-8731-9FE37833A3B9}"/>
              </a:ext>
            </a:extLst>
          </p:cNvPr>
          <p:cNvSpPr txBox="1"/>
          <p:nvPr/>
        </p:nvSpPr>
        <p:spPr>
          <a:xfrm>
            <a:off x="2872886" y="4012738"/>
            <a:ext cx="66297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Jordi </a:t>
            </a:r>
            <a:r>
              <a:rPr lang="en-US" sz="2800" dirty="0" smtClean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on behalf of ID, Magnets and Front Ends section</a:t>
            </a:r>
            <a:endParaRPr lang="en-US" sz="2800" dirty="0">
              <a:solidFill>
                <a:srgbClr val="09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9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aseline="30000" dirty="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2022</a:t>
            </a:r>
            <a:endParaRPr lang="en-US" dirty="0">
              <a:solidFill>
                <a:srgbClr val="0092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D852B9-7240-BA46-8595-647F3F372DCA}"/>
              </a:ext>
            </a:extLst>
          </p:cNvPr>
          <p:cNvSpPr txBox="1"/>
          <p:nvPr/>
        </p:nvSpPr>
        <p:spPr>
          <a:xfrm>
            <a:off x="2872886" y="2527934"/>
            <a:ext cx="723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 design for ALBA II</a:t>
            </a:r>
            <a:endParaRPr lang="en-US" sz="4000" b="1" dirty="0">
              <a:solidFill>
                <a:srgbClr val="09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1423508"/>
            <a:ext cx="11386868" cy="1492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magnets requirements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6445"/>
            <a:ext cx="10636624" cy="2700518"/>
          </a:xfrm>
        </p:spPr>
        <p:txBody>
          <a:bodyPr/>
          <a:lstStyle/>
          <a:p>
            <a:pPr marL="5715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/>
              <a:t>Space requirements </a:t>
            </a:r>
            <a:r>
              <a:rPr lang="en-US" sz="2400" dirty="0" smtClean="0"/>
              <a:t>for ALBA II are </a:t>
            </a:r>
            <a:r>
              <a:rPr lang="en-US" sz="2400" b="1" dirty="0" smtClean="0">
                <a:solidFill>
                  <a:srgbClr val="FF0000"/>
                </a:solidFill>
              </a:rPr>
              <a:t>particularly tight</a:t>
            </a:r>
            <a:r>
              <a:rPr lang="en-US" sz="2400" dirty="0" smtClean="0"/>
              <a:t>: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16 straight sections in 268m → </a:t>
            </a:r>
            <a:r>
              <a:rPr lang="en-US" sz="2400" b="1" dirty="0" smtClean="0"/>
              <a:t>16.7m per cell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In ALBA II every straight section will be </a:t>
            </a:r>
            <a:r>
              <a:rPr lang="en-US" sz="2400" b="1" dirty="0" smtClean="0"/>
              <a:t>4m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The space left for magnets/diagnostics/vacuum is 16.7m – 4m = </a:t>
            </a:r>
            <a:r>
              <a:rPr lang="en-US" sz="2400" b="1" dirty="0" smtClean="0"/>
              <a:t>12.7m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1789" y="3020350"/>
            <a:ext cx="3528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 courtesy M.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Carlà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(Acc. Division)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42" y="2798064"/>
            <a:ext cx="8748000" cy="12007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magnets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requirements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10636624" cy="4733645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ALBA II </a:t>
            </a:r>
            <a:r>
              <a:rPr lang="en-US" sz="2400" dirty="0"/>
              <a:t>lattice is based in </a:t>
            </a:r>
            <a:r>
              <a:rPr lang="en-US" sz="2400" b="1" dirty="0">
                <a:solidFill>
                  <a:srgbClr val="125E9F"/>
                </a:solidFill>
              </a:rPr>
              <a:t>16 identical 6BA cells</a:t>
            </a:r>
            <a:r>
              <a:rPr lang="en-US" sz="2400" dirty="0"/>
              <a:t>, </a:t>
            </a: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125E9F"/>
                </a:solidFill>
              </a:rPr>
              <a:t>9 </a:t>
            </a:r>
            <a:r>
              <a:rPr lang="en-US" sz="2400" b="1" dirty="0">
                <a:solidFill>
                  <a:srgbClr val="125E9F"/>
                </a:solidFill>
              </a:rPr>
              <a:t>magnet types</a:t>
            </a:r>
            <a:r>
              <a:rPr lang="en-US" sz="2400" dirty="0"/>
              <a:t>, for a total of </a:t>
            </a:r>
            <a:r>
              <a:rPr lang="en-US" sz="2400" b="1" dirty="0"/>
              <a:t>592 individual magnets </a:t>
            </a:r>
            <a:r>
              <a:rPr lang="en-US" sz="2400" dirty="0"/>
              <a:t>(currently 264 magnets at ALBA </a:t>
            </a:r>
            <a:r>
              <a:rPr lang="en-US" sz="2400" dirty="0" smtClean="0"/>
              <a:t>SR)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48149"/>
              </p:ext>
            </p:extLst>
          </p:nvPr>
        </p:nvGraphicFramePr>
        <p:xfrm>
          <a:off x="2639196" y="4085821"/>
          <a:ext cx="66083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98">
                  <a:extLst>
                    <a:ext uri="{9D8B030D-6E8A-4147-A177-3AD203B41FA5}">
                      <a16:colId xmlns:a16="http://schemas.microsoft.com/office/drawing/2014/main" val="2269728733"/>
                    </a:ext>
                  </a:extLst>
                </a:gridCol>
                <a:gridCol w="2411717">
                  <a:extLst>
                    <a:ext uri="{9D8B030D-6E8A-4147-A177-3AD203B41FA5}">
                      <a16:colId xmlns:a16="http://schemas.microsoft.com/office/drawing/2014/main" val="3719766846"/>
                    </a:ext>
                  </a:extLst>
                </a:gridCol>
                <a:gridCol w="1436281">
                  <a:extLst>
                    <a:ext uri="{9D8B030D-6E8A-4147-A177-3AD203B41FA5}">
                      <a16:colId xmlns:a16="http://schemas.microsoft.com/office/drawing/2014/main" val="930140274"/>
                    </a:ext>
                  </a:extLst>
                </a:gridCol>
                <a:gridCol w="1065363">
                  <a:extLst>
                    <a:ext uri="{9D8B030D-6E8A-4147-A177-3AD203B41FA5}">
                      <a16:colId xmlns:a16="http://schemas.microsoft.com/office/drawing/2014/main" val="3998283733"/>
                    </a:ext>
                  </a:extLst>
                </a:gridCol>
                <a:gridCol w="1065363">
                  <a:extLst>
                    <a:ext uri="{9D8B030D-6E8A-4147-A177-3AD203B41FA5}">
                      <a16:colId xmlns:a16="http://schemas.microsoft.com/office/drawing/2014/main" val="271837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Code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Magnet description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Types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# per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cell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# in SR</a:t>
                      </a:r>
                      <a:endParaRPr lang="en-US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7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Bend</a:t>
                      </a:r>
                      <a:r>
                        <a:rPr lang="en-US" sz="1600" baseline="0" noProof="0" dirty="0" smtClean="0"/>
                        <a:t> with trans grad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 (QD, QDS)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96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99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solidFill>
                      <a:srgbClr val="C800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Antibend</a:t>
                      </a:r>
                      <a:r>
                        <a:rPr lang="en-US" sz="1600" noProof="0" dirty="0" smtClean="0"/>
                        <a:t> with trans grad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 (QF, QFS)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80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4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Quadrupoles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 (Q1, Q2, Q3)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96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9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solidFill>
                      <a:srgbClr val="FFF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Sextupoles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 (SH, SV)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320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7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600" b="1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noProof="0" dirty="0" smtClean="0"/>
                        <a:t>Total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9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592</a:t>
                      </a:r>
                      <a:endParaRPr lang="en-US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9991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25647" y="2418677"/>
            <a:ext cx="19329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Half 6BA unit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765" y="2525328"/>
            <a:ext cx="2254408" cy="57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600"/>
              </a:spcAft>
              <a:tabLst>
                <a:tab pos="987425" algn="l"/>
              </a:tabLst>
            </a:pPr>
            <a:r>
              <a:rPr lang="en-US" sz="1400" dirty="0" smtClean="0"/>
              <a:t>Distances between magnets’ </a:t>
            </a:r>
            <a:r>
              <a:rPr lang="en-US" sz="1400" b="1" dirty="0" smtClean="0">
                <a:solidFill>
                  <a:srgbClr val="41719C"/>
                </a:solidFill>
              </a:rPr>
              <a:t>effective lengths</a:t>
            </a:r>
            <a:endParaRPr lang="en-US" sz="1400" b="1" dirty="0">
              <a:solidFill>
                <a:srgbClr val="41719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14543" y="2856437"/>
            <a:ext cx="611104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3765" y="3389102"/>
            <a:ext cx="2254408" cy="5762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600"/>
              </a:spcAft>
              <a:tabLst>
                <a:tab pos="987425" algn="l"/>
              </a:tabLst>
            </a:pPr>
            <a:r>
              <a:rPr lang="en-US" sz="1400" b="1" dirty="0" smtClean="0">
                <a:solidFill>
                  <a:srgbClr val="41719C"/>
                </a:solidFill>
              </a:rPr>
              <a:t>Yoke-to-yoke</a:t>
            </a:r>
            <a:r>
              <a:rPr lang="en-US" sz="1400" dirty="0" smtClean="0"/>
              <a:t> </a:t>
            </a:r>
            <a:r>
              <a:rPr lang="en-US" sz="1400" dirty="0"/>
              <a:t>distances will be </a:t>
            </a:r>
            <a:r>
              <a:rPr lang="en-US" sz="1400" b="1" dirty="0">
                <a:solidFill>
                  <a:srgbClr val="41719C"/>
                </a:solidFill>
              </a:rPr>
              <a:t>larger </a:t>
            </a:r>
            <a:r>
              <a:rPr lang="en-US" sz="1400" dirty="0"/>
              <a:t>by at least </a:t>
            </a:r>
            <a:r>
              <a:rPr lang="en-US" sz="1400" b="1" dirty="0" smtClean="0">
                <a:solidFill>
                  <a:srgbClr val="41719C"/>
                </a:solidFill>
              </a:rPr>
              <a:t>1cm</a:t>
            </a:r>
            <a:endParaRPr lang="en-US" sz="1400" b="1" dirty="0">
              <a:solidFill>
                <a:srgbClr val="41719C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286220" y="3145377"/>
            <a:ext cx="268941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12" y="2124155"/>
            <a:ext cx="8748000" cy="12007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magnets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requirements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228"/>
            <a:ext cx="10636624" cy="4993736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Beam dynamics group </a:t>
            </a:r>
            <a:r>
              <a:rPr lang="en-US" sz="2400" dirty="0"/>
              <a:t>has defined a </a:t>
            </a:r>
            <a:r>
              <a:rPr lang="en-US" sz="2400" b="1" dirty="0">
                <a:solidFill>
                  <a:srgbClr val="125E9F"/>
                </a:solidFill>
              </a:rPr>
              <a:t>primary set of requirements </a:t>
            </a:r>
            <a:r>
              <a:rPr lang="en-US" sz="2400" dirty="0"/>
              <a:t>(</a:t>
            </a:r>
            <a:r>
              <a:rPr lang="en-US" sz="2400" b="1" dirty="0"/>
              <a:t>field/gradient strengths</a:t>
            </a:r>
            <a:r>
              <a:rPr lang="en-US" sz="2400" dirty="0"/>
              <a:t> and </a:t>
            </a:r>
            <a:r>
              <a:rPr lang="en-US" sz="2400" b="1" dirty="0"/>
              <a:t>lengths</a:t>
            </a:r>
            <a:r>
              <a:rPr lang="en-US" sz="2400" dirty="0"/>
              <a:t>) for the magnets of ALBA II lattice: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970484" y="3369851"/>
          <a:ext cx="671226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867">
                  <a:extLst>
                    <a:ext uri="{9D8B030D-6E8A-4147-A177-3AD203B41FA5}">
                      <a16:colId xmlns:a16="http://schemas.microsoft.com/office/drawing/2014/main" val="22605177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3128595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00258181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288696213"/>
                    </a:ext>
                  </a:extLst>
                </a:gridCol>
                <a:gridCol w="1148603">
                  <a:extLst>
                    <a:ext uri="{9D8B030D-6E8A-4147-A177-3AD203B41FA5}">
                      <a16:colId xmlns:a16="http://schemas.microsoft.com/office/drawing/2014/main" val="1080430767"/>
                    </a:ext>
                  </a:extLst>
                </a:gridCol>
                <a:gridCol w="1365999">
                  <a:extLst>
                    <a:ext uri="{9D8B030D-6E8A-4147-A177-3AD203B41FA5}">
                      <a16:colId xmlns:a16="http://schemas.microsoft.com/office/drawing/2014/main" val="370814322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Magnet description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Length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[m]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[Tesla]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Gradient (K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[T/m]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en-US" sz="1400" baseline="30000" dirty="0">
                          <a:effectLst/>
                        </a:rPr>
                        <a:t>nd</a:t>
                      </a:r>
                      <a:r>
                        <a:rPr lang="en-US" sz="1400" dirty="0">
                          <a:effectLst/>
                        </a:rPr>
                        <a:t> order </a:t>
                      </a:r>
                      <a:r>
                        <a:rPr lang="en-US" sz="1400" dirty="0" smtClean="0">
                          <a:effectLst/>
                        </a:rPr>
                        <a:t>grad </a:t>
                      </a:r>
                      <a:r>
                        <a:rPr lang="en-US" sz="1400" dirty="0">
                          <a:effectLst/>
                        </a:rPr>
                        <a:t>(K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 smtClean="0">
                          <a:effectLst/>
                        </a:rPr>
                        <a:t>) [</a:t>
                      </a:r>
                      <a:r>
                        <a:rPr lang="en-US" sz="1400" dirty="0">
                          <a:effectLst/>
                        </a:rPr>
                        <a:t>T/m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2578"/>
                  </a:ext>
                </a:extLst>
              </a:tr>
              <a:tr h="206296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>
                          <a:effectLst/>
                        </a:rPr>
                        <a:t>Bending with transversal gradient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QD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0.8669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b="1" dirty="0" smtClean="0">
                          <a:effectLst/>
                        </a:rPr>
                        <a:t>	1.009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-</a:t>
                      </a:r>
                      <a:r>
                        <a:rPr lang="en-US" sz="1400" dirty="0">
                          <a:effectLst/>
                        </a:rPr>
                        <a:t>15.41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24510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QDS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0.6310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0.819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2.03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941811"/>
                  </a:ext>
                </a:extLst>
              </a:tr>
              <a:tr h="206296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>
                          <a:effectLst/>
                        </a:rPr>
                        <a:t>Antibending with transversal gradient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QF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80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0.2972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-</a:t>
                      </a:r>
                      <a:r>
                        <a:rPr lang="en-US" sz="1400" dirty="0">
                          <a:effectLst/>
                        </a:rPr>
                        <a:t>0.394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70.05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433947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QFS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C80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0.2972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-</a:t>
                      </a:r>
                      <a:r>
                        <a:rPr lang="en-US" sz="1400" dirty="0">
                          <a:effectLst/>
                        </a:rPr>
                        <a:t>0.425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70.05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875789"/>
                  </a:ext>
                </a:extLst>
              </a:tr>
              <a:tr h="206296"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>
                          <a:effectLst/>
                        </a:rPr>
                        <a:t>Quadrupoles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Q1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0.2000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b="0" dirty="0" smtClean="0">
                          <a:effectLst/>
                        </a:rPr>
                        <a:t>	-31.54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864490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Q2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0.3500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83.16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952999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Q3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0.2000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-109.83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13193"/>
                  </a:ext>
                </a:extLst>
              </a:tr>
              <a:tr h="206296"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>
                          <a:effectLst/>
                        </a:rPr>
                        <a:t>Quadrupoles (injection)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IQ1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0.2000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44.70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077610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IQ2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0.3500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-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824941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IQ3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>
                          <a:effectLst/>
                        </a:rPr>
                        <a:t>0.2000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89.71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627924"/>
                  </a:ext>
                </a:extLst>
              </a:tr>
              <a:tr h="206296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400" dirty="0" err="1">
                          <a:effectLst/>
                        </a:rPr>
                        <a:t>Sextupoles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SH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0.1042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b="1" dirty="0" smtClean="0">
                          <a:effectLst/>
                        </a:rPr>
                        <a:t>	4936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110440"/>
                  </a:ext>
                </a:extLst>
              </a:tr>
              <a:tr h="20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effectLst/>
                        </a:rPr>
                        <a:t>SV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22542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0.1823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tabLst>
                          <a:tab pos="301625" algn="dec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tabLst>
                          <a:tab pos="447675" algn="dec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tabLst>
                          <a:tab pos="746125" algn="dec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	-4084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3368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22278" y="3680096"/>
                <a:ext cx="2531522" cy="1198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72000" tIns="72000" rIns="72000" bIns="72000" rtlCol="0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987425" algn="l"/>
                  </a:tabLst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Relationship between gradients and pole-tip field:</a:t>
                </a:r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1343025" algn="l"/>
                  </a:tabLst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quadrupoles:</a:t>
                </a: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𝑡𝑖𝑝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marL="17780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1343025" algn="l"/>
                  </a:tabLst>
                </a:pP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sextupoles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𝑡𝑖𝑝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278" y="3680096"/>
                <a:ext cx="2531522" cy="1198515"/>
              </a:xfrm>
              <a:prstGeom prst="rect">
                <a:avLst/>
              </a:prstGeom>
              <a:blipFill>
                <a:blip r:embed="rId4"/>
                <a:stretch>
                  <a:fillRect l="-1196" b="-5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7682753" y="5334166"/>
            <a:ext cx="158763" cy="627530"/>
          </a:xfrm>
          <a:prstGeom prst="rightBrace">
            <a:avLst>
              <a:gd name="adj1" fmla="val 6032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09491" y="5252062"/>
            <a:ext cx="2817272" cy="791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Aft>
                <a:spcPts val="600"/>
              </a:spcAft>
              <a:tabLst>
                <a:tab pos="987425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current settings for quadrupoles adjacent to injection straight (and equivalent straights)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magnets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requirements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228"/>
            <a:ext cx="10636624" cy="4993736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Quick comparison with other LER projects: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41755"/>
              </p:ext>
            </p:extLst>
          </p:nvPr>
        </p:nvGraphicFramePr>
        <p:xfrm>
          <a:off x="396812" y="1780324"/>
          <a:ext cx="11412744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53">
                  <a:extLst>
                    <a:ext uri="{9D8B030D-6E8A-4147-A177-3AD203B41FA5}">
                      <a16:colId xmlns:a16="http://schemas.microsoft.com/office/drawing/2014/main" val="2602558094"/>
                    </a:ext>
                  </a:extLst>
                </a:gridCol>
                <a:gridCol w="919045">
                  <a:extLst>
                    <a:ext uri="{9D8B030D-6E8A-4147-A177-3AD203B41FA5}">
                      <a16:colId xmlns:a16="http://schemas.microsoft.com/office/drawing/2014/main" val="1509949275"/>
                    </a:ext>
                  </a:extLst>
                </a:gridCol>
                <a:gridCol w="1090248">
                  <a:extLst>
                    <a:ext uri="{9D8B030D-6E8A-4147-A177-3AD203B41FA5}">
                      <a16:colId xmlns:a16="http://schemas.microsoft.com/office/drawing/2014/main" val="1180701637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295064147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657566292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214781828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3052783032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1614187176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3404517881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3287910683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4259963468"/>
                    </a:ext>
                  </a:extLst>
                </a:gridCol>
                <a:gridCol w="900022">
                  <a:extLst>
                    <a:ext uri="{9D8B030D-6E8A-4147-A177-3AD203B41FA5}">
                      <a16:colId xmlns:a16="http://schemas.microsoft.com/office/drawing/2014/main" val="213907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Facility</a:t>
                      </a:r>
                      <a:endParaRPr 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ALBA II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ESRF</a:t>
                      </a:r>
                      <a:r>
                        <a:rPr lang="en-US" sz="1400" baseline="0" dirty="0" smtClean="0"/>
                        <a:t>-EBS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APS-U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Diamond</a:t>
                      </a:r>
                      <a:r>
                        <a:rPr lang="en-US" sz="1200" baseline="0" dirty="0" smtClean="0"/>
                        <a:t> II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Elettra</a:t>
                      </a:r>
                      <a:r>
                        <a:rPr lang="en-US" sz="1200" dirty="0" smtClean="0"/>
                        <a:t> 2.0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PETRA IV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BESSY</a:t>
                      </a:r>
                      <a:r>
                        <a:rPr lang="es-ES" sz="1200" baseline="0" dirty="0" smtClean="0"/>
                        <a:t> III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SLS 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ALS-U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SOLEIL-U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 IV </a:t>
                      </a:r>
                      <a:r>
                        <a:rPr lang="en-US" sz="1100" dirty="0" smtClean="0"/>
                        <a:t>upgrade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12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Aperture [mm]</a:t>
                      </a:r>
                      <a:endParaRPr lang="en-US" sz="1400" b="1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25.2 (quad)</a:t>
                      </a:r>
                    </a:p>
                    <a:p>
                      <a:pPr algn="ctr"/>
                      <a:r>
                        <a:rPr lang="en-US" sz="1400" dirty="0" smtClean="0"/>
                        <a:t>38.4</a:t>
                      </a:r>
                      <a:r>
                        <a:rPr lang="en-US" sz="1400" baseline="0" dirty="0" smtClean="0"/>
                        <a:t> (sext)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 (quad)</a:t>
                      </a:r>
                    </a:p>
                    <a:p>
                      <a:pPr algn="ctr"/>
                      <a:r>
                        <a:rPr lang="en-US" sz="1400" dirty="0" smtClean="0"/>
                        <a:t>28 (sext)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 (quad)</a:t>
                      </a:r>
                    </a:p>
                    <a:p>
                      <a:pPr algn="ctr"/>
                      <a:r>
                        <a:rPr lang="en-US" sz="1400" dirty="0" smtClean="0"/>
                        <a:t>30 (sext)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 (quad)</a:t>
                      </a:r>
                    </a:p>
                    <a:p>
                      <a:pPr algn="ctr"/>
                      <a:r>
                        <a:rPr lang="en-US" sz="1400" b="1" dirty="0" smtClean="0"/>
                        <a:t>22 (sext)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 (quad)</a:t>
                      </a:r>
                    </a:p>
                    <a:p>
                      <a:pPr algn="ctr"/>
                      <a:r>
                        <a:rPr lang="en-US" sz="1400" b="1" dirty="0" smtClean="0"/>
                        <a:t>24 (sext)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7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Quad term [T/m]</a:t>
                      </a:r>
                      <a:endParaRPr lang="en-US" sz="1400" b="1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&lt;65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98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105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234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88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Sext</a:t>
                      </a:r>
                      <a:r>
                        <a:rPr lang="en-US" sz="1400" b="1" baseline="0" dirty="0" smtClean="0"/>
                        <a:t> term [T/m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]</a:t>
                      </a:r>
                      <a:endParaRPr lang="en-US" sz="1400" b="1" baseline="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5000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3200</a:t>
                      </a:r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2500 (ST)</a:t>
                      </a:r>
                    </a:p>
                    <a:p>
                      <a:pPr algn="ctr"/>
                      <a:r>
                        <a:rPr lang="en-US" sz="1400" dirty="0" smtClean="0"/>
                        <a:t>3500 (VP)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4300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&lt;4000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5850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5000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8000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33600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4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Yoke-to-yoke distance</a:t>
                      </a:r>
                    </a:p>
                    <a:p>
                      <a:pPr algn="ctr"/>
                      <a:r>
                        <a:rPr lang="en-US" sz="1200" b="1" dirty="0" smtClean="0"/>
                        <a:t>[cm]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~6 </a:t>
                      </a:r>
                      <a:r>
                        <a:rPr lang="en-US" sz="1050" dirty="0" smtClean="0"/>
                        <a:t>QD-sext</a:t>
                      </a:r>
                      <a:endParaRPr lang="en-US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~8 </a:t>
                      </a: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quad-quad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4.7 </a:t>
                      </a:r>
                      <a:r>
                        <a:rPr lang="en-US" sz="1050" dirty="0" smtClean="0"/>
                        <a:t>dip-quad</a:t>
                      </a:r>
                    </a:p>
                    <a:p>
                      <a:pPr algn="ctr"/>
                      <a:r>
                        <a:rPr lang="en-US" sz="1400" dirty="0" smtClean="0"/>
                        <a:t>7.5 </a:t>
                      </a:r>
                      <a:r>
                        <a:rPr lang="en-US" sz="1050" dirty="0" smtClean="0"/>
                        <a:t>quad-sext</a:t>
                      </a:r>
                    </a:p>
                    <a:p>
                      <a:pPr algn="ctr"/>
                      <a:r>
                        <a:rPr lang="en-US" sz="1400" dirty="0" smtClean="0"/>
                        <a:t>6 </a:t>
                      </a:r>
                      <a:r>
                        <a:rPr lang="en-US" sz="1050" dirty="0" err="1" smtClean="0"/>
                        <a:t>oct</a:t>
                      </a:r>
                      <a:r>
                        <a:rPr lang="en-US" sz="1050" dirty="0" smtClean="0"/>
                        <a:t>-quad</a:t>
                      </a:r>
                      <a:endParaRPr lang="en-US" sz="105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¿?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5-7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¿?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¿?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¿?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¿?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841878"/>
                  </a:ext>
                </a:extLst>
              </a:tr>
            </a:tbl>
          </a:graphicData>
        </a:graphic>
      </p:graphicFrame>
      <p:pic>
        <p:nvPicPr>
          <p:cNvPr id="24" name="Picture 23" descr="Question mark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18" y="2292991"/>
            <a:ext cx="275801" cy="4277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84616" y="4553882"/>
            <a:ext cx="77724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ESRF</a:t>
            </a:r>
            <a:r>
              <a:rPr lang="en-US" sz="1200" dirty="0" smtClean="0"/>
              <a:t>: EBS Storage Ring Technical Report (Sep 2018)</a:t>
            </a:r>
          </a:p>
          <a:p>
            <a:r>
              <a:rPr lang="en-US" sz="1200" b="1" dirty="0" smtClean="0"/>
              <a:t>APS</a:t>
            </a:r>
            <a:r>
              <a:rPr lang="en-US" sz="1200" dirty="0" smtClean="0"/>
              <a:t>: Advanced Photon Source Upgrade Project, Final Design Report (May 2019)</a:t>
            </a:r>
          </a:p>
          <a:p>
            <a:r>
              <a:rPr lang="en-US" sz="1200" b="1" dirty="0" smtClean="0"/>
              <a:t>Diamond</a:t>
            </a:r>
            <a:r>
              <a:rPr lang="en-US" sz="1200" dirty="0" smtClean="0"/>
              <a:t>: Diamond II Conceptual Design Report (May 2019)</a:t>
            </a:r>
          </a:p>
          <a:p>
            <a:r>
              <a:rPr lang="en-US" sz="1200" b="1" dirty="0" err="1" smtClean="0"/>
              <a:t>Elettra</a:t>
            </a:r>
            <a:r>
              <a:rPr lang="en-US" sz="1200" b="1" dirty="0" smtClean="0"/>
              <a:t>:</a:t>
            </a:r>
            <a:r>
              <a:rPr lang="en-US" sz="1200" dirty="0" smtClean="0"/>
              <a:t> </a:t>
            </a:r>
            <a:r>
              <a:rPr lang="en-US" sz="1200" dirty="0" err="1" smtClean="0"/>
              <a:t>Elettra</a:t>
            </a:r>
            <a:r>
              <a:rPr lang="en-US" sz="1200" dirty="0" smtClean="0"/>
              <a:t> 2.0 Technical Design Report (2021)</a:t>
            </a:r>
            <a:endParaRPr lang="en-US" sz="1200" b="1" dirty="0" smtClean="0"/>
          </a:p>
          <a:p>
            <a:r>
              <a:rPr lang="en-US" sz="1200" b="1" dirty="0" smtClean="0"/>
              <a:t>SLS</a:t>
            </a:r>
            <a:r>
              <a:rPr lang="en-US" sz="1200" dirty="0" smtClean="0"/>
              <a:t>: SLS 2.0 Magnet Specification SLS2-SA81-007-9 (Dec 2020)</a:t>
            </a:r>
          </a:p>
          <a:p>
            <a:r>
              <a:rPr lang="en-US" sz="1200" b="1" dirty="0" smtClean="0"/>
              <a:t>SOLEIL</a:t>
            </a:r>
            <a:r>
              <a:rPr lang="en-US" sz="1200" dirty="0" smtClean="0"/>
              <a:t>: Synchrotron SOLEIL upgrade Conceptual Design Report (Jul 2021)</a:t>
            </a:r>
          </a:p>
          <a:p>
            <a:r>
              <a:rPr lang="en-US" sz="1200" b="1" dirty="0" smtClean="0"/>
              <a:t>ALS</a:t>
            </a:r>
            <a:r>
              <a:rPr lang="en-US" sz="1200" dirty="0" smtClean="0"/>
              <a:t>: Status of the Advanced Light Source Upgrade Project (Dec 2019</a:t>
            </a:r>
            <a:r>
              <a:rPr lang="en-US" sz="1200" dirty="0" smtClean="0"/>
              <a:t>)</a:t>
            </a:r>
          </a:p>
          <a:p>
            <a:r>
              <a:rPr lang="es-ES" sz="1200" b="1" dirty="0" smtClean="0"/>
              <a:t>BESSY III:</a:t>
            </a:r>
            <a:r>
              <a:rPr lang="es-ES" sz="1200" dirty="0" smtClean="0"/>
              <a:t> </a:t>
            </a:r>
            <a:r>
              <a:rPr lang="en-US" sz="1200" dirty="0"/>
              <a:t>BESSY III &amp; MLS II </a:t>
            </a:r>
            <a:r>
              <a:rPr lang="en-US" sz="1200" dirty="0" smtClean="0"/>
              <a:t>– Status of the development of the new photon science facility in Berlin (IPAC2021)</a:t>
            </a:r>
          </a:p>
          <a:p>
            <a:r>
              <a:rPr lang="es-ES" sz="1200" b="1" dirty="0" smtClean="0"/>
              <a:t>PETRAIV: </a:t>
            </a:r>
            <a:r>
              <a:rPr lang="es-ES" sz="1200" dirty="0" smtClean="0"/>
              <a:t>Conceptual </a:t>
            </a:r>
            <a:r>
              <a:rPr lang="es-ES" sz="1200" dirty="0" err="1" smtClean="0"/>
              <a:t>Design</a:t>
            </a:r>
            <a:r>
              <a:rPr lang="es-ES" sz="1200" dirty="0" smtClean="0"/>
              <a:t> </a:t>
            </a:r>
            <a:r>
              <a:rPr lang="es-ES" sz="1200" dirty="0" err="1" smtClean="0"/>
              <a:t>Report</a:t>
            </a:r>
            <a:r>
              <a:rPr lang="es-ES" sz="1200" dirty="0" smtClean="0"/>
              <a:t> (Nov 2019)</a:t>
            </a:r>
            <a:endParaRPr lang="en-US" sz="1200" dirty="0" smtClean="0"/>
          </a:p>
          <a:p>
            <a:r>
              <a:rPr lang="en-US" sz="1200" b="1" dirty="0" smtClean="0"/>
              <a:t>MAX </a:t>
            </a:r>
            <a:r>
              <a:rPr lang="en-US" sz="1200" b="1" dirty="0" smtClean="0"/>
              <a:t>IV: </a:t>
            </a:r>
            <a:r>
              <a:rPr lang="en-US" sz="1200" dirty="0" smtClean="0"/>
              <a:t>High gradient magnets for a future diffraction limited light source at MAX IV (1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</a:t>
            </a:r>
            <a:r>
              <a:rPr lang="en-US" sz="1200" dirty="0" err="1" smtClean="0"/>
              <a:t>PerMaLIC</a:t>
            </a:r>
            <a:r>
              <a:rPr lang="en-US" sz="1200" dirty="0" smtClean="0"/>
              <a:t> Workshop, Sep 2021)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0587" y="4561165"/>
            <a:ext cx="84189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791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 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10636624" cy="4733645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 order to start designing the magnets taking the input from Beam Dynamics, we have made a series of choices…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78556" y="2472621"/>
            <a:ext cx="1486788" cy="932329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Beam Dynamics input</a:t>
            </a:r>
            <a:endParaRPr lang="en-US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76318"/>
              </p:ext>
            </p:extLst>
          </p:nvPr>
        </p:nvGraphicFramePr>
        <p:xfrm>
          <a:off x="2968963" y="2750068"/>
          <a:ext cx="2048295" cy="170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8295">
                  <a:extLst>
                    <a:ext uri="{9D8B030D-6E8A-4147-A177-3AD203B41FA5}">
                      <a16:colId xmlns:a16="http://schemas.microsoft.com/office/drawing/2014/main" val="875174382"/>
                    </a:ext>
                  </a:extLst>
                </a:gridCol>
              </a:tblGrid>
              <a:tr h="277407"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Magnet</a:t>
                      </a:r>
                      <a:r>
                        <a:rPr lang="es-ES" b="0" dirty="0" smtClean="0"/>
                        <a:t> </a:t>
                      </a:r>
                      <a:r>
                        <a:rPr lang="es-ES" b="0" dirty="0" err="1" smtClean="0"/>
                        <a:t>technology</a:t>
                      </a:r>
                      <a:endParaRPr lang="en-US" b="0" dirty="0"/>
                    </a:p>
                  </a:txBody>
                  <a:tcPr>
                    <a:solidFill>
                      <a:srgbClr val="009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69417"/>
                  </a:ext>
                </a:extLst>
              </a:tr>
              <a:tr h="27740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86310"/>
                  </a:ext>
                </a:extLst>
              </a:tr>
              <a:tr h="27740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98816"/>
                  </a:ext>
                </a:extLst>
              </a:tr>
              <a:tr h="27740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EM-PM </a:t>
                      </a:r>
                      <a:r>
                        <a:rPr lang="es-ES" sz="1600" dirty="0" err="1" smtClean="0"/>
                        <a:t>hybrid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21037"/>
                  </a:ext>
                </a:extLst>
              </a:tr>
              <a:tr h="27740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0903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587093" y="2954534"/>
            <a:ext cx="1486788" cy="932329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Magnet aperture definition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5587093" y="4465431"/>
            <a:ext cx="1486788" cy="932329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Vacuum system considerations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7657753" y="2882320"/>
            <a:ext cx="1798387" cy="1076756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design</a:t>
            </a:r>
          </a:p>
          <a:p>
            <a:pPr algn="ctr"/>
            <a:r>
              <a:rPr lang="en-US" sz="1600" dirty="0" smtClean="0"/>
              <a:t>(yoke</a:t>
            </a:r>
            <a:r>
              <a:rPr lang="en-US" sz="1600" dirty="0" smtClean="0"/>
              <a:t> dimensions, coils, PM blocks,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10040012" y="2882320"/>
            <a:ext cx="1798387" cy="1076756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 design and pole profile optimization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7813552" y="4465431"/>
            <a:ext cx="1486788" cy="932329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Mechanical integration considerations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502640" y="2858168"/>
            <a:ext cx="399431" cy="319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5117807" y="3296873"/>
            <a:ext cx="399431" cy="319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>
            <a:off x="6184189" y="3948517"/>
            <a:ext cx="298148" cy="4702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Up-Down Arrow 28"/>
          <p:cNvSpPr/>
          <p:nvPr/>
        </p:nvSpPr>
        <p:spPr>
          <a:xfrm>
            <a:off x="8407872" y="3986699"/>
            <a:ext cx="298148" cy="4702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7166101" y="3296873"/>
            <a:ext cx="399431" cy="319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9562831" y="3296873"/>
            <a:ext cx="399431" cy="319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5081" y="3611970"/>
            <a:ext cx="1906932" cy="1626780"/>
          </a:xfrm>
          <a:prstGeom prst="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/>
            <a:r>
              <a:rPr lang="en-US" sz="1600" dirty="0" smtClean="0"/>
              <a:t>Other factors: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 smtClean="0"/>
              <a:t>Tunability</a:t>
            </a:r>
            <a:endParaRPr lang="en-US" sz="16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ES" sz="1600" dirty="0" err="1" smtClean="0"/>
              <a:t>Complexity</a:t>
            </a:r>
            <a:endParaRPr lang="en-US" sz="16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Capital costs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Energy efficiency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502641" y="3993177"/>
            <a:ext cx="399431" cy="319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2678151" y="3616861"/>
            <a:ext cx="7257281" cy="2374456"/>
          </a:xfrm>
          <a:custGeom>
            <a:avLst/>
            <a:gdLst>
              <a:gd name="connsiteX0" fmla="*/ 7067550 w 7239000"/>
              <a:gd name="connsiteY0" fmla="*/ 0 h 2324100"/>
              <a:gd name="connsiteX1" fmla="*/ 7239000 w 7239000"/>
              <a:gd name="connsiteY1" fmla="*/ 1409700 h 2324100"/>
              <a:gd name="connsiteX2" fmla="*/ 7124700 w 7239000"/>
              <a:gd name="connsiteY2" fmla="*/ 2286000 h 2324100"/>
              <a:gd name="connsiteX3" fmla="*/ 5114925 w 7239000"/>
              <a:gd name="connsiteY3" fmla="*/ 2324100 h 2324100"/>
              <a:gd name="connsiteX4" fmla="*/ 1828800 w 7239000"/>
              <a:gd name="connsiteY4" fmla="*/ 2190750 h 2324100"/>
              <a:gd name="connsiteX5" fmla="*/ 390525 w 7239000"/>
              <a:gd name="connsiteY5" fmla="*/ 1447800 h 2324100"/>
              <a:gd name="connsiteX6" fmla="*/ 0 w 7239000"/>
              <a:gd name="connsiteY6" fmla="*/ 866775 h 2324100"/>
              <a:gd name="connsiteX0" fmla="*/ 7067550 w 7239000"/>
              <a:gd name="connsiteY0" fmla="*/ 0 h 2324100"/>
              <a:gd name="connsiteX1" fmla="*/ 7239000 w 7239000"/>
              <a:gd name="connsiteY1" fmla="*/ 1409700 h 2324100"/>
              <a:gd name="connsiteX2" fmla="*/ 7124700 w 7239000"/>
              <a:gd name="connsiteY2" fmla="*/ 2286000 h 2324100"/>
              <a:gd name="connsiteX3" fmla="*/ 5114925 w 7239000"/>
              <a:gd name="connsiteY3" fmla="*/ 2324100 h 2324100"/>
              <a:gd name="connsiteX4" fmla="*/ 1828800 w 7239000"/>
              <a:gd name="connsiteY4" fmla="*/ 2190750 h 2324100"/>
              <a:gd name="connsiteX5" fmla="*/ 390525 w 7239000"/>
              <a:gd name="connsiteY5" fmla="*/ 1447800 h 2324100"/>
              <a:gd name="connsiteX6" fmla="*/ 0 w 7239000"/>
              <a:gd name="connsiteY6" fmla="*/ 866775 h 2324100"/>
              <a:gd name="connsiteX0" fmla="*/ 7067550 w 7239000"/>
              <a:gd name="connsiteY0" fmla="*/ 0 h 2324100"/>
              <a:gd name="connsiteX1" fmla="*/ 7239000 w 7239000"/>
              <a:gd name="connsiteY1" fmla="*/ 1409700 h 2324100"/>
              <a:gd name="connsiteX2" fmla="*/ 7124700 w 7239000"/>
              <a:gd name="connsiteY2" fmla="*/ 2286000 h 2324100"/>
              <a:gd name="connsiteX3" fmla="*/ 5114925 w 7239000"/>
              <a:gd name="connsiteY3" fmla="*/ 2324100 h 2324100"/>
              <a:gd name="connsiteX4" fmla="*/ 1828800 w 7239000"/>
              <a:gd name="connsiteY4" fmla="*/ 2190750 h 2324100"/>
              <a:gd name="connsiteX5" fmla="*/ 390525 w 7239000"/>
              <a:gd name="connsiteY5" fmla="*/ 1447800 h 2324100"/>
              <a:gd name="connsiteX6" fmla="*/ 0 w 7239000"/>
              <a:gd name="connsiteY6" fmla="*/ 866775 h 2324100"/>
              <a:gd name="connsiteX0" fmla="*/ 7067550 w 7239000"/>
              <a:gd name="connsiteY0" fmla="*/ 0 h 2369988"/>
              <a:gd name="connsiteX1" fmla="*/ 7239000 w 7239000"/>
              <a:gd name="connsiteY1" fmla="*/ 1409700 h 2369988"/>
              <a:gd name="connsiteX2" fmla="*/ 7124700 w 7239000"/>
              <a:gd name="connsiteY2" fmla="*/ 2286000 h 2369988"/>
              <a:gd name="connsiteX3" fmla="*/ 5114925 w 7239000"/>
              <a:gd name="connsiteY3" fmla="*/ 2324100 h 2369988"/>
              <a:gd name="connsiteX4" fmla="*/ 1828800 w 7239000"/>
              <a:gd name="connsiteY4" fmla="*/ 2190750 h 2369988"/>
              <a:gd name="connsiteX5" fmla="*/ 390525 w 7239000"/>
              <a:gd name="connsiteY5" fmla="*/ 1447800 h 2369988"/>
              <a:gd name="connsiteX6" fmla="*/ 0 w 7239000"/>
              <a:gd name="connsiteY6" fmla="*/ 866775 h 2369988"/>
              <a:gd name="connsiteX0" fmla="*/ 7067550 w 7321312"/>
              <a:gd name="connsiteY0" fmla="*/ 0 h 2369988"/>
              <a:gd name="connsiteX1" fmla="*/ 7239000 w 7321312"/>
              <a:gd name="connsiteY1" fmla="*/ 1409700 h 2369988"/>
              <a:gd name="connsiteX2" fmla="*/ 7124700 w 7321312"/>
              <a:gd name="connsiteY2" fmla="*/ 2286000 h 2369988"/>
              <a:gd name="connsiteX3" fmla="*/ 5114925 w 7321312"/>
              <a:gd name="connsiteY3" fmla="*/ 2324100 h 2369988"/>
              <a:gd name="connsiteX4" fmla="*/ 1828800 w 7321312"/>
              <a:gd name="connsiteY4" fmla="*/ 2190750 h 2369988"/>
              <a:gd name="connsiteX5" fmla="*/ 390525 w 7321312"/>
              <a:gd name="connsiteY5" fmla="*/ 1447800 h 2369988"/>
              <a:gd name="connsiteX6" fmla="*/ 0 w 7321312"/>
              <a:gd name="connsiteY6" fmla="*/ 866775 h 2369988"/>
              <a:gd name="connsiteX0" fmla="*/ 7067550 w 7321312"/>
              <a:gd name="connsiteY0" fmla="*/ 0 h 2369988"/>
              <a:gd name="connsiteX1" fmla="*/ 7239000 w 7321312"/>
              <a:gd name="connsiteY1" fmla="*/ 1409700 h 2369988"/>
              <a:gd name="connsiteX2" fmla="*/ 7124700 w 7321312"/>
              <a:gd name="connsiteY2" fmla="*/ 2286000 h 2369988"/>
              <a:gd name="connsiteX3" fmla="*/ 5114925 w 7321312"/>
              <a:gd name="connsiteY3" fmla="*/ 2324100 h 2369988"/>
              <a:gd name="connsiteX4" fmla="*/ 1828800 w 7321312"/>
              <a:gd name="connsiteY4" fmla="*/ 2190750 h 2369988"/>
              <a:gd name="connsiteX5" fmla="*/ 390525 w 7321312"/>
              <a:gd name="connsiteY5" fmla="*/ 1447800 h 2369988"/>
              <a:gd name="connsiteX6" fmla="*/ 0 w 7321312"/>
              <a:gd name="connsiteY6" fmla="*/ 866775 h 2369988"/>
              <a:gd name="connsiteX0" fmla="*/ 7067550 w 7257281"/>
              <a:gd name="connsiteY0" fmla="*/ 0 h 2369988"/>
              <a:gd name="connsiteX1" fmla="*/ 7239000 w 7257281"/>
              <a:gd name="connsiteY1" fmla="*/ 1409700 h 2369988"/>
              <a:gd name="connsiteX2" fmla="*/ 6600825 w 7257281"/>
              <a:gd name="connsiteY2" fmla="*/ 2286000 h 2369988"/>
              <a:gd name="connsiteX3" fmla="*/ 5114925 w 7257281"/>
              <a:gd name="connsiteY3" fmla="*/ 2324100 h 2369988"/>
              <a:gd name="connsiteX4" fmla="*/ 1828800 w 7257281"/>
              <a:gd name="connsiteY4" fmla="*/ 2190750 h 2369988"/>
              <a:gd name="connsiteX5" fmla="*/ 390525 w 7257281"/>
              <a:gd name="connsiteY5" fmla="*/ 1447800 h 2369988"/>
              <a:gd name="connsiteX6" fmla="*/ 0 w 7257281"/>
              <a:gd name="connsiteY6" fmla="*/ 866775 h 2369988"/>
              <a:gd name="connsiteX0" fmla="*/ 7067550 w 7257281"/>
              <a:gd name="connsiteY0" fmla="*/ 0 h 2374456"/>
              <a:gd name="connsiteX1" fmla="*/ 7239000 w 7257281"/>
              <a:gd name="connsiteY1" fmla="*/ 1409700 h 2374456"/>
              <a:gd name="connsiteX2" fmla="*/ 6600825 w 7257281"/>
              <a:gd name="connsiteY2" fmla="*/ 2286000 h 2374456"/>
              <a:gd name="connsiteX3" fmla="*/ 3838575 w 7257281"/>
              <a:gd name="connsiteY3" fmla="*/ 2333625 h 2374456"/>
              <a:gd name="connsiteX4" fmla="*/ 1828800 w 7257281"/>
              <a:gd name="connsiteY4" fmla="*/ 2190750 h 2374456"/>
              <a:gd name="connsiteX5" fmla="*/ 390525 w 7257281"/>
              <a:gd name="connsiteY5" fmla="*/ 1447800 h 2374456"/>
              <a:gd name="connsiteX6" fmla="*/ 0 w 7257281"/>
              <a:gd name="connsiteY6" fmla="*/ 866775 h 2374456"/>
              <a:gd name="connsiteX0" fmla="*/ 7067550 w 7257281"/>
              <a:gd name="connsiteY0" fmla="*/ 0 h 2374456"/>
              <a:gd name="connsiteX1" fmla="*/ 7239000 w 7257281"/>
              <a:gd name="connsiteY1" fmla="*/ 1409700 h 2374456"/>
              <a:gd name="connsiteX2" fmla="*/ 6600825 w 7257281"/>
              <a:gd name="connsiteY2" fmla="*/ 2286000 h 2374456"/>
              <a:gd name="connsiteX3" fmla="*/ 3838575 w 7257281"/>
              <a:gd name="connsiteY3" fmla="*/ 2333625 h 2374456"/>
              <a:gd name="connsiteX4" fmla="*/ 1828800 w 7257281"/>
              <a:gd name="connsiteY4" fmla="*/ 2190750 h 2374456"/>
              <a:gd name="connsiteX5" fmla="*/ 666750 w 7257281"/>
              <a:gd name="connsiteY5" fmla="*/ 1676400 h 2374456"/>
              <a:gd name="connsiteX6" fmla="*/ 0 w 7257281"/>
              <a:gd name="connsiteY6" fmla="*/ 866775 h 237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7281" h="2374456">
                <a:moveTo>
                  <a:pt x="7067550" y="0"/>
                </a:moveTo>
                <a:cubicBezTo>
                  <a:pt x="7124700" y="469900"/>
                  <a:pt x="7316788" y="1028700"/>
                  <a:pt x="7239000" y="1409700"/>
                </a:cubicBezTo>
                <a:cubicBezTo>
                  <a:pt x="7161213" y="1790700"/>
                  <a:pt x="7167562" y="2132013"/>
                  <a:pt x="6600825" y="2286000"/>
                </a:cubicBezTo>
                <a:cubicBezTo>
                  <a:pt x="6034088" y="2439987"/>
                  <a:pt x="4633912" y="2349500"/>
                  <a:pt x="3838575" y="2333625"/>
                </a:cubicBezTo>
                <a:cubicBezTo>
                  <a:pt x="3043238" y="2317750"/>
                  <a:pt x="2357438" y="2300288"/>
                  <a:pt x="1828800" y="2190750"/>
                </a:cubicBezTo>
                <a:cubicBezTo>
                  <a:pt x="1300163" y="2081213"/>
                  <a:pt x="971550" y="1897062"/>
                  <a:pt x="666750" y="1676400"/>
                </a:cubicBezTo>
                <a:cubicBezTo>
                  <a:pt x="361950" y="1455738"/>
                  <a:pt x="130175" y="1060450"/>
                  <a:pt x="0" y="866775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5288002" y="2127075"/>
            <a:ext cx="4400550" cy="1204036"/>
          </a:xfrm>
          <a:custGeom>
            <a:avLst/>
            <a:gdLst>
              <a:gd name="connsiteX0" fmla="*/ 4400550 w 4400550"/>
              <a:gd name="connsiteY0" fmla="*/ 1143000 h 1238250"/>
              <a:gd name="connsiteX1" fmla="*/ 4019550 w 4400550"/>
              <a:gd name="connsiteY1" fmla="*/ 0 h 1238250"/>
              <a:gd name="connsiteX2" fmla="*/ 2914650 w 4400550"/>
              <a:gd name="connsiteY2" fmla="*/ 0 h 1238250"/>
              <a:gd name="connsiteX3" fmla="*/ 1095375 w 4400550"/>
              <a:gd name="connsiteY3" fmla="*/ 171450 h 1238250"/>
              <a:gd name="connsiteX4" fmla="*/ 333375 w 4400550"/>
              <a:gd name="connsiteY4" fmla="*/ 371475 h 1238250"/>
              <a:gd name="connsiteX5" fmla="*/ 19050 w 4400550"/>
              <a:gd name="connsiteY5" fmla="*/ 885825 h 1238250"/>
              <a:gd name="connsiteX6" fmla="*/ 0 w 4400550"/>
              <a:gd name="connsiteY6" fmla="*/ 1238250 h 1238250"/>
              <a:gd name="connsiteX0" fmla="*/ 4410383 w 4410383"/>
              <a:gd name="connsiteY0" fmla="*/ 1143000 h 1238250"/>
              <a:gd name="connsiteX1" fmla="*/ 4029383 w 4410383"/>
              <a:gd name="connsiteY1" fmla="*/ 0 h 1238250"/>
              <a:gd name="connsiteX2" fmla="*/ 2924483 w 4410383"/>
              <a:gd name="connsiteY2" fmla="*/ 0 h 1238250"/>
              <a:gd name="connsiteX3" fmla="*/ 1105208 w 4410383"/>
              <a:gd name="connsiteY3" fmla="*/ 171450 h 1238250"/>
              <a:gd name="connsiteX4" fmla="*/ 343208 w 4410383"/>
              <a:gd name="connsiteY4" fmla="*/ 371475 h 1238250"/>
              <a:gd name="connsiteX5" fmla="*/ 28883 w 4410383"/>
              <a:gd name="connsiteY5" fmla="*/ 885825 h 1238250"/>
              <a:gd name="connsiteX6" fmla="*/ 9833 w 4410383"/>
              <a:gd name="connsiteY6" fmla="*/ 1238250 h 1238250"/>
              <a:gd name="connsiteX0" fmla="*/ 4410383 w 4410383"/>
              <a:gd name="connsiteY0" fmla="*/ 1143000 h 1238250"/>
              <a:gd name="connsiteX1" fmla="*/ 4029383 w 4410383"/>
              <a:gd name="connsiteY1" fmla="*/ 0 h 1238250"/>
              <a:gd name="connsiteX2" fmla="*/ 2924483 w 4410383"/>
              <a:gd name="connsiteY2" fmla="*/ 0 h 1238250"/>
              <a:gd name="connsiteX3" fmla="*/ 1105208 w 4410383"/>
              <a:gd name="connsiteY3" fmla="*/ 171450 h 1238250"/>
              <a:gd name="connsiteX4" fmla="*/ 343208 w 4410383"/>
              <a:gd name="connsiteY4" fmla="*/ 371475 h 1238250"/>
              <a:gd name="connsiteX5" fmla="*/ 28883 w 4410383"/>
              <a:gd name="connsiteY5" fmla="*/ 885825 h 1238250"/>
              <a:gd name="connsiteX6" fmla="*/ 9833 w 4410383"/>
              <a:gd name="connsiteY6" fmla="*/ 1238250 h 1238250"/>
              <a:gd name="connsiteX0" fmla="*/ 4410383 w 4410383"/>
              <a:gd name="connsiteY0" fmla="*/ 1143000 h 1238250"/>
              <a:gd name="connsiteX1" fmla="*/ 4029383 w 4410383"/>
              <a:gd name="connsiteY1" fmla="*/ 0 h 1238250"/>
              <a:gd name="connsiteX2" fmla="*/ 2924483 w 4410383"/>
              <a:gd name="connsiteY2" fmla="*/ 0 h 1238250"/>
              <a:gd name="connsiteX3" fmla="*/ 1105208 w 4410383"/>
              <a:gd name="connsiteY3" fmla="*/ 171450 h 1238250"/>
              <a:gd name="connsiteX4" fmla="*/ 343208 w 4410383"/>
              <a:gd name="connsiteY4" fmla="*/ 371475 h 1238250"/>
              <a:gd name="connsiteX5" fmla="*/ 28883 w 4410383"/>
              <a:gd name="connsiteY5" fmla="*/ 885825 h 1238250"/>
              <a:gd name="connsiteX6" fmla="*/ 9833 w 4410383"/>
              <a:gd name="connsiteY6" fmla="*/ 1238250 h 1238250"/>
              <a:gd name="connsiteX0" fmla="*/ 4410383 w 4410383"/>
              <a:gd name="connsiteY0" fmla="*/ 1234381 h 1329631"/>
              <a:gd name="connsiteX1" fmla="*/ 4029383 w 4410383"/>
              <a:gd name="connsiteY1" fmla="*/ 91381 h 1329631"/>
              <a:gd name="connsiteX2" fmla="*/ 2924483 w 4410383"/>
              <a:gd name="connsiteY2" fmla="*/ 91381 h 1329631"/>
              <a:gd name="connsiteX3" fmla="*/ 1105208 w 4410383"/>
              <a:gd name="connsiteY3" fmla="*/ 262831 h 1329631"/>
              <a:gd name="connsiteX4" fmla="*/ 343208 w 4410383"/>
              <a:gd name="connsiteY4" fmla="*/ 462856 h 1329631"/>
              <a:gd name="connsiteX5" fmla="*/ 28883 w 4410383"/>
              <a:gd name="connsiteY5" fmla="*/ 977206 h 1329631"/>
              <a:gd name="connsiteX6" fmla="*/ 9833 w 4410383"/>
              <a:gd name="connsiteY6" fmla="*/ 1329631 h 1329631"/>
              <a:gd name="connsiteX0" fmla="*/ 4410383 w 4410383"/>
              <a:gd name="connsiteY0" fmla="*/ 1234381 h 1329631"/>
              <a:gd name="connsiteX1" fmla="*/ 4029383 w 4410383"/>
              <a:gd name="connsiteY1" fmla="*/ 91381 h 1329631"/>
              <a:gd name="connsiteX2" fmla="*/ 2924483 w 4410383"/>
              <a:gd name="connsiteY2" fmla="*/ 91381 h 1329631"/>
              <a:gd name="connsiteX3" fmla="*/ 1105208 w 4410383"/>
              <a:gd name="connsiteY3" fmla="*/ 262831 h 1329631"/>
              <a:gd name="connsiteX4" fmla="*/ 343208 w 4410383"/>
              <a:gd name="connsiteY4" fmla="*/ 462856 h 1329631"/>
              <a:gd name="connsiteX5" fmla="*/ 28883 w 4410383"/>
              <a:gd name="connsiteY5" fmla="*/ 977206 h 1329631"/>
              <a:gd name="connsiteX6" fmla="*/ 9833 w 4410383"/>
              <a:gd name="connsiteY6" fmla="*/ 1329631 h 1329631"/>
              <a:gd name="connsiteX0" fmla="*/ 4410383 w 4410383"/>
              <a:gd name="connsiteY0" fmla="*/ 1144906 h 1240156"/>
              <a:gd name="connsiteX1" fmla="*/ 4000808 w 4410383"/>
              <a:gd name="connsiteY1" fmla="*/ 287656 h 1240156"/>
              <a:gd name="connsiteX2" fmla="*/ 2924483 w 4410383"/>
              <a:gd name="connsiteY2" fmla="*/ 1906 h 1240156"/>
              <a:gd name="connsiteX3" fmla="*/ 1105208 w 4410383"/>
              <a:gd name="connsiteY3" fmla="*/ 173356 h 1240156"/>
              <a:gd name="connsiteX4" fmla="*/ 343208 w 4410383"/>
              <a:gd name="connsiteY4" fmla="*/ 373381 h 1240156"/>
              <a:gd name="connsiteX5" fmla="*/ 28883 w 4410383"/>
              <a:gd name="connsiteY5" fmla="*/ 887731 h 1240156"/>
              <a:gd name="connsiteX6" fmla="*/ 9833 w 4410383"/>
              <a:gd name="connsiteY6" fmla="*/ 1240156 h 1240156"/>
              <a:gd name="connsiteX0" fmla="*/ 4410383 w 4410383"/>
              <a:gd name="connsiteY0" fmla="*/ 1107345 h 1202595"/>
              <a:gd name="connsiteX1" fmla="*/ 4000808 w 4410383"/>
              <a:gd name="connsiteY1" fmla="*/ 250095 h 1202595"/>
              <a:gd name="connsiteX2" fmla="*/ 2648258 w 4410383"/>
              <a:gd name="connsiteY2" fmla="*/ 2445 h 1202595"/>
              <a:gd name="connsiteX3" fmla="*/ 1105208 w 4410383"/>
              <a:gd name="connsiteY3" fmla="*/ 135795 h 1202595"/>
              <a:gd name="connsiteX4" fmla="*/ 343208 w 4410383"/>
              <a:gd name="connsiteY4" fmla="*/ 335820 h 1202595"/>
              <a:gd name="connsiteX5" fmla="*/ 28883 w 4410383"/>
              <a:gd name="connsiteY5" fmla="*/ 850170 h 1202595"/>
              <a:gd name="connsiteX6" fmla="*/ 9833 w 4410383"/>
              <a:gd name="connsiteY6" fmla="*/ 1202595 h 1202595"/>
              <a:gd name="connsiteX0" fmla="*/ 4410383 w 4410383"/>
              <a:gd name="connsiteY0" fmla="*/ 1108669 h 1203919"/>
              <a:gd name="connsiteX1" fmla="*/ 4000808 w 4410383"/>
              <a:gd name="connsiteY1" fmla="*/ 251419 h 1203919"/>
              <a:gd name="connsiteX2" fmla="*/ 2648258 w 4410383"/>
              <a:gd name="connsiteY2" fmla="*/ 3769 h 1203919"/>
              <a:gd name="connsiteX3" fmla="*/ 1381433 w 4410383"/>
              <a:gd name="connsiteY3" fmla="*/ 118069 h 1203919"/>
              <a:gd name="connsiteX4" fmla="*/ 343208 w 4410383"/>
              <a:gd name="connsiteY4" fmla="*/ 337144 h 1203919"/>
              <a:gd name="connsiteX5" fmla="*/ 28883 w 4410383"/>
              <a:gd name="connsiteY5" fmla="*/ 851494 h 1203919"/>
              <a:gd name="connsiteX6" fmla="*/ 9833 w 4410383"/>
              <a:gd name="connsiteY6" fmla="*/ 1203919 h 1203919"/>
              <a:gd name="connsiteX0" fmla="*/ 4418655 w 4418655"/>
              <a:gd name="connsiteY0" fmla="*/ 1108786 h 1204036"/>
              <a:gd name="connsiteX1" fmla="*/ 4009080 w 4418655"/>
              <a:gd name="connsiteY1" fmla="*/ 251536 h 1204036"/>
              <a:gd name="connsiteX2" fmla="*/ 2656530 w 4418655"/>
              <a:gd name="connsiteY2" fmla="*/ 3886 h 1204036"/>
              <a:gd name="connsiteX3" fmla="*/ 1389705 w 4418655"/>
              <a:gd name="connsiteY3" fmla="*/ 118186 h 1204036"/>
              <a:gd name="connsiteX4" fmla="*/ 465780 w 4418655"/>
              <a:gd name="connsiteY4" fmla="*/ 356311 h 1204036"/>
              <a:gd name="connsiteX5" fmla="*/ 37155 w 4418655"/>
              <a:gd name="connsiteY5" fmla="*/ 851611 h 1204036"/>
              <a:gd name="connsiteX6" fmla="*/ 18105 w 4418655"/>
              <a:gd name="connsiteY6" fmla="*/ 1204036 h 1204036"/>
              <a:gd name="connsiteX0" fmla="*/ 4400550 w 4400550"/>
              <a:gd name="connsiteY0" fmla="*/ 1108786 h 1204036"/>
              <a:gd name="connsiteX1" fmla="*/ 3990975 w 4400550"/>
              <a:gd name="connsiteY1" fmla="*/ 251536 h 1204036"/>
              <a:gd name="connsiteX2" fmla="*/ 2638425 w 4400550"/>
              <a:gd name="connsiteY2" fmla="*/ 3886 h 1204036"/>
              <a:gd name="connsiteX3" fmla="*/ 1371600 w 4400550"/>
              <a:gd name="connsiteY3" fmla="*/ 118186 h 1204036"/>
              <a:gd name="connsiteX4" fmla="*/ 447675 w 4400550"/>
              <a:gd name="connsiteY4" fmla="*/ 356311 h 1204036"/>
              <a:gd name="connsiteX5" fmla="*/ 76200 w 4400550"/>
              <a:gd name="connsiteY5" fmla="*/ 803986 h 1204036"/>
              <a:gd name="connsiteX6" fmla="*/ 0 w 4400550"/>
              <a:gd name="connsiteY6" fmla="*/ 1204036 h 120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0550" h="1204036">
                <a:moveTo>
                  <a:pt x="4400550" y="1108786"/>
                </a:moveTo>
                <a:cubicBezTo>
                  <a:pt x="4273550" y="727786"/>
                  <a:pt x="4284662" y="435686"/>
                  <a:pt x="3990975" y="251536"/>
                </a:cubicBezTo>
                <a:cubicBezTo>
                  <a:pt x="3697288" y="67386"/>
                  <a:pt x="3074988" y="26111"/>
                  <a:pt x="2638425" y="3886"/>
                </a:cubicBezTo>
                <a:cubicBezTo>
                  <a:pt x="2201863" y="-18339"/>
                  <a:pt x="1736725" y="59449"/>
                  <a:pt x="1371600" y="118186"/>
                </a:cubicBezTo>
                <a:cubicBezTo>
                  <a:pt x="1006475" y="176923"/>
                  <a:pt x="663575" y="242011"/>
                  <a:pt x="447675" y="356311"/>
                </a:cubicBezTo>
                <a:cubicBezTo>
                  <a:pt x="231775" y="470611"/>
                  <a:pt x="150813" y="662699"/>
                  <a:pt x="76200" y="803986"/>
                </a:cubicBezTo>
                <a:cubicBezTo>
                  <a:pt x="1587" y="945274"/>
                  <a:pt x="6350" y="1086561"/>
                  <a:pt x="0" y="1204036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7297691" y="2505009"/>
            <a:ext cx="2343236" cy="749902"/>
          </a:xfrm>
          <a:custGeom>
            <a:avLst/>
            <a:gdLst>
              <a:gd name="connsiteX0" fmla="*/ 2371725 w 2371725"/>
              <a:gd name="connsiteY0" fmla="*/ 762000 h 762000"/>
              <a:gd name="connsiteX1" fmla="*/ 2114550 w 2371725"/>
              <a:gd name="connsiteY1" fmla="*/ 219075 h 762000"/>
              <a:gd name="connsiteX2" fmla="*/ 1362075 w 2371725"/>
              <a:gd name="connsiteY2" fmla="*/ 0 h 762000"/>
              <a:gd name="connsiteX3" fmla="*/ 561975 w 2371725"/>
              <a:gd name="connsiteY3" fmla="*/ 123825 h 762000"/>
              <a:gd name="connsiteX4" fmla="*/ 0 w 2371725"/>
              <a:gd name="connsiteY4" fmla="*/ 285750 h 762000"/>
              <a:gd name="connsiteX5" fmla="*/ 19050 w 2371725"/>
              <a:gd name="connsiteY5" fmla="*/ 600075 h 762000"/>
              <a:gd name="connsiteX6" fmla="*/ 19050 w 2371725"/>
              <a:gd name="connsiteY6" fmla="*/ 742950 h 762000"/>
              <a:gd name="connsiteX0" fmla="*/ 2408117 w 2408117"/>
              <a:gd name="connsiteY0" fmla="*/ 762000 h 762000"/>
              <a:gd name="connsiteX1" fmla="*/ 2150942 w 2408117"/>
              <a:gd name="connsiteY1" fmla="*/ 219075 h 762000"/>
              <a:gd name="connsiteX2" fmla="*/ 1398467 w 2408117"/>
              <a:gd name="connsiteY2" fmla="*/ 0 h 762000"/>
              <a:gd name="connsiteX3" fmla="*/ 598367 w 2408117"/>
              <a:gd name="connsiteY3" fmla="*/ 123825 h 762000"/>
              <a:gd name="connsiteX4" fmla="*/ 36392 w 2408117"/>
              <a:gd name="connsiteY4" fmla="*/ 285750 h 762000"/>
              <a:gd name="connsiteX5" fmla="*/ 55442 w 2408117"/>
              <a:gd name="connsiteY5" fmla="*/ 600075 h 762000"/>
              <a:gd name="connsiteX6" fmla="*/ 55442 w 2408117"/>
              <a:gd name="connsiteY6" fmla="*/ 742950 h 762000"/>
              <a:gd name="connsiteX0" fmla="*/ 2408117 w 2408117"/>
              <a:gd name="connsiteY0" fmla="*/ 763816 h 763816"/>
              <a:gd name="connsiteX1" fmla="*/ 2150942 w 2408117"/>
              <a:gd name="connsiteY1" fmla="*/ 220891 h 763816"/>
              <a:gd name="connsiteX2" fmla="*/ 1398467 w 2408117"/>
              <a:gd name="connsiteY2" fmla="*/ 1816 h 763816"/>
              <a:gd name="connsiteX3" fmla="*/ 598367 w 2408117"/>
              <a:gd name="connsiteY3" fmla="*/ 125641 h 763816"/>
              <a:gd name="connsiteX4" fmla="*/ 36392 w 2408117"/>
              <a:gd name="connsiteY4" fmla="*/ 287566 h 763816"/>
              <a:gd name="connsiteX5" fmla="*/ 55442 w 2408117"/>
              <a:gd name="connsiteY5" fmla="*/ 601891 h 763816"/>
              <a:gd name="connsiteX6" fmla="*/ 55442 w 2408117"/>
              <a:gd name="connsiteY6" fmla="*/ 744766 h 763816"/>
              <a:gd name="connsiteX0" fmla="*/ 2408117 w 2408117"/>
              <a:gd name="connsiteY0" fmla="*/ 763816 h 763816"/>
              <a:gd name="connsiteX1" fmla="*/ 2150942 w 2408117"/>
              <a:gd name="connsiteY1" fmla="*/ 220891 h 763816"/>
              <a:gd name="connsiteX2" fmla="*/ 1398467 w 2408117"/>
              <a:gd name="connsiteY2" fmla="*/ 1816 h 763816"/>
              <a:gd name="connsiteX3" fmla="*/ 598367 w 2408117"/>
              <a:gd name="connsiteY3" fmla="*/ 125641 h 763816"/>
              <a:gd name="connsiteX4" fmla="*/ 36392 w 2408117"/>
              <a:gd name="connsiteY4" fmla="*/ 287566 h 763816"/>
              <a:gd name="connsiteX5" fmla="*/ 55442 w 2408117"/>
              <a:gd name="connsiteY5" fmla="*/ 601891 h 763816"/>
              <a:gd name="connsiteX6" fmla="*/ 55442 w 2408117"/>
              <a:gd name="connsiteY6" fmla="*/ 744766 h 763816"/>
              <a:gd name="connsiteX0" fmla="*/ 2408117 w 2408117"/>
              <a:gd name="connsiteY0" fmla="*/ 763816 h 763816"/>
              <a:gd name="connsiteX1" fmla="*/ 2150942 w 2408117"/>
              <a:gd name="connsiteY1" fmla="*/ 220891 h 763816"/>
              <a:gd name="connsiteX2" fmla="*/ 1398467 w 2408117"/>
              <a:gd name="connsiteY2" fmla="*/ 1816 h 763816"/>
              <a:gd name="connsiteX3" fmla="*/ 598367 w 2408117"/>
              <a:gd name="connsiteY3" fmla="*/ 125641 h 763816"/>
              <a:gd name="connsiteX4" fmla="*/ 36392 w 2408117"/>
              <a:gd name="connsiteY4" fmla="*/ 287566 h 763816"/>
              <a:gd name="connsiteX5" fmla="*/ 55442 w 2408117"/>
              <a:gd name="connsiteY5" fmla="*/ 601891 h 763816"/>
              <a:gd name="connsiteX6" fmla="*/ 55442 w 2408117"/>
              <a:gd name="connsiteY6" fmla="*/ 744766 h 763816"/>
              <a:gd name="connsiteX0" fmla="*/ 2408117 w 2408117"/>
              <a:gd name="connsiteY0" fmla="*/ 763816 h 763816"/>
              <a:gd name="connsiteX1" fmla="*/ 2074742 w 2408117"/>
              <a:gd name="connsiteY1" fmla="*/ 220891 h 763816"/>
              <a:gd name="connsiteX2" fmla="*/ 1398467 w 2408117"/>
              <a:gd name="connsiteY2" fmla="*/ 1816 h 763816"/>
              <a:gd name="connsiteX3" fmla="*/ 598367 w 2408117"/>
              <a:gd name="connsiteY3" fmla="*/ 125641 h 763816"/>
              <a:gd name="connsiteX4" fmla="*/ 36392 w 2408117"/>
              <a:gd name="connsiteY4" fmla="*/ 287566 h 763816"/>
              <a:gd name="connsiteX5" fmla="*/ 55442 w 2408117"/>
              <a:gd name="connsiteY5" fmla="*/ 601891 h 763816"/>
              <a:gd name="connsiteX6" fmla="*/ 55442 w 2408117"/>
              <a:gd name="connsiteY6" fmla="*/ 744766 h 763816"/>
              <a:gd name="connsiteX0" fmla="*/ 2352747 w 2352747"/>
              <a:gd name="connsiteY0" fmla="*/ 763741 h 763741"/>
              <a:gd name="connsiteX1" fmla="*/ 2019372 w 2352747"/>
              <a:gd name="connsiteY1" fmla="*/ 220816 h 763741"/>
              <a:gd name="connsiteX2" fmla="*/ 1343097 w 2352747"/>
              <a:gd name="connsiteY2" fmla="*/ 1741 h 763741"/>
              <a:gd name="connsiteX3" fmla="*/ 542997 w 2352747"/>
              <a:gd name="connsiteY3" fmla="*/ 125566 h 763741"/>
              <a:gd name="connsiteX4" fmla="*/ 190572 w 2352747"/>
              <a:gd name="connsiteY4" fmla="*/ 258916 h 763741"/>
              <a:gd name="connsiteX5" fmla="*/ 72 w 2352747"/>
              <a:gd name="connsiteY5" fmla="*/ 601816 h 763741"/>
              <a:gd name="connsiteX6" fmla="*/ 72 w 2352747"/>
              <a:gd name="connsiteY6" fmla="*/ 744691 h 763741"/>
              <a:gd name="connsiteX0" fmla="*/ 2343222 w 2343222"/>
              <a:gd name="connsiteY0" fmla="*/ 678016 h 744691"/>
              <a:gd name="connsiteX1" fmla="*/ 2019372 w 2343222"/>
              <a:gd name="connsiteY1" fmla="*/ 220816 h 744691"/>
              <a:gd name="connsiteX2" fmla="*/ 1343097 w 2343222"/>
              <a:gd name="connsiteY2" fmla="*/ 1741 h 744691"/>
              <a:gd name="connsiteX3" fmla="*/ 542997 w 2343222"/>
              <a:gd name="connsiteY3" fmla="*/ 125566 h 744691"/>
              <a:gd name="connsiteX4" fmla="*/ 190572 w 2343222"/>
              <a:gd name="connsiteY4" fmla="*/ 258916 h 744691"/>
              <a:gd name="connsiteX5" fmla="*/ 72 w 2343222"/>
              <a:gd name="connsiteY5" fmla="*/ 601816 h 744691"/>
              <a:gd name="connsiteX6" fmla="*/ 72 w 2343222"/>
              <a:gd name="connsiteY6" fmla="*/ 744691 h 744691"/>
              <a:gd name="connsiteX0" fmla="*/ 2343236 w 2343236"/>
              <a:gd name="connsiteY0" fmla="*/ 683227 h 749902"/>
              <a:gd name="connsiteX1" fmla="*/ 2019386 w 2343236"/>
              <a:gd name="connsiteY1" fmla="*/ 226027 h 749902"/>
              <a:gd name="connsiteX2" fmla="*/ 1343111 w 2343236"/>
              <a:gd name="connsiteY2" fmla="*/ 6952 h 749902"/>
              <a:gd name="connsiteX3" fmla="*/ 657311 w 2343236"/>
              <a:gd name="connsiteY3" fmla="*/ 73627 h 749902"/>
              <a:gd name="connsiteX4" fmla="*/ 190586 w 2343236"/>
              <a:gd name="connsiteY4" fmla="*/ 264127 h 749902"/>
              <a:gd name="connsiteX5" fmla="*/ 86 w 2343236"/>
              <a:gd name="connsiteY5" fmla="*/ 607027 h 749902"/>
              <a:gd name="connsiteX6" fmla="*/ 86 w 2343236"/>
              <a:gd name="connsiteY6" fmla="*/ 749902 h 74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236" h="749902">
                <a:moveTo>
                  <a:pt x="2343236" y="683227"/>
                </a:moveTo>
                <a:cubicBezTo>
                  <a:pt x="2257511" y="502252"/>
                  <a:pt x="2186074" y="338740"/>
                  <a:pt x="2019386" y="226027"/>
                </a:cubicBezTo>
                <a:cubicBezTo>
                  <a:pt x="1852699" y="113315"/>
                  <a:pt x="1570124" y="32352"/>
                  <a:pt x="1343111" y="6952"/>
                </a:cubicBezTo>
                <a:cubicBezTo>
                  <a:pt x="1116098" y="-18448"/>
                  <a:pt x="849398" y="30765"/>
                  <a:pt x="657311" y="73627"/>
                </a:cubicBezTo>
                <a:cubicBezTo>
                  <a:pt x="465224" y="116489"/>
                  <a:pt x="300123" y="175227"/>
                  <a:pt x="190586" y="264127"/>
                </a:cubicBezTo>
                <a:cubicBezTo>
                  <a:pt x="81049" y="353027"/>
                  <a:pt x="-3089" y="530827"/>
                  <a:pt x="86" y="607027"/>
                </a:cubicBezTo>
                <a:lnTo>
                  <a:pt x="86" y="749902"/>
                </a:ln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10636624" cy="4974693"/>
          </a:xfrm>
        </p:spPr>
        <p:txBody>
          <a:bodyPr>
            <a:normAutofit fontScale="77500" lnSpcReduction="20000"/>
          </a:bodyPr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We are using </a:t>
            </a:r>
            <a:r>
              <a:rPr lang="en-US" sz="2600" b="1" dirty="0"/>
              <a:t>several tools </a:t>
            </a:r>
            <a:r>
              <a:rPr lang="en-US" sz="2600" dirty="0"/>
              <a:t>to carry out simulations:</a:t>
            </a:r>
          </a:p>
          <a:p>
            <a:pPr marL="1792288" lvl="1" indent="-309563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accepted as a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magnetic simulations among a significant part of accelerator magnets community.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available at ALBA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without support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2288" lvl="1" indent="-309563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free access software from ESRF. Originally developed for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undulators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it has been successfully used by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(among others) to simulate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their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projects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Particularly well suited to implement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procedures</a:t>
            </a:r>
          </a:p>
          <a:p>
            <a:pPr marL="1792288" lvl="1" indent="-309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used by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division at ALBA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carry out thermomechanical simulations. We recently purchased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Maxwell package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carry out low frequency EM simulations using the </a:t>
            </a:r>
            <a:r>
              <a:rPr lang="en-US" sz="2200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environment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allowing synergies between the two simulation groups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600" dirty="0"/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The usage of </a:t>
            </a:r>
            <a:r>
              <a:rPr lang="en-US" sz="2600" b="1" dirty="0"/>
              <a:t>different simulation tools</a:t>
            </a:r>
            <a:r>
              <a:rPr lang="en-US" sz="2600" dirty="0"/>
              <a:t> will allow us to: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Work in </a:t>
            </a:r>
            <a:r>
              <a:rPr lang="en-US" sz="2300" b="1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b="1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Cross-check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of results (if needed)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Exploit the </a:t>
            </a:r>
            <a:r>
              <a:rPr lang="en-US" sz="2300" b="1" dirty="0">
                <a:solidFill>
                  <a:srgbClr val="125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of each simulation environment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84750" y="2294865"/>
            <a:ext cx="1337697" cy="1337699"/>
            <a:chOff x="1295400" y="2133600"/>
            <a:chExt cx="2181224" cy="2181225"/>
          </a:xfrm>
        </p:grpSpPr>
        <p:pic>
          <p:nvPicPr>
            <p:cNvPr id="16" name="Picture 2" descr="https://www.esrf.fr/files/live/sites/www/files/Accelerators/Groups/InsertionDevices/Software/Radia/Documentation/Anim2-16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33600"/>
              <a:ext cx="2181224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752820" y="3798267"/>
              <a:ext cx="1249018" cy="508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RADIA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21" y="1923890"/>
            <a:ext cx="1028077" cy="556450"/>
          </a:xfrm>
          <a:prstGeom prst="rect">
            <a:avLst/>
          </a:prstGeom>
        </p:spPr>
      </p:pic>
      <p:pic>
        <p:nvPicPr>
          <p:cNvPr id="27" name="Picture 6" descr="产品与服务- 软服之家- 新知号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19999" r="12121" b="8001"/>
          <a:stretch/>
        </p:blipFill>
        <p:spPr bwMode="auto">
          <a:xfrm>
            <a:off x="994424" y="3730934"/>
            <a:ext cx="1295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636624" cy="48139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One of the first decisions </a:t>
            </a:r>
            <a:r>
              <a:rPr lang="en-US" sz="2000" dirty="0"/>
              <a:t>to be taken is the </a:t>
            </a:r>
            <a:r>
              <a:rPr lang="en-US" sz="2000" b="1" dirty="0"/>
              <a:t>technology</a:t>
            </a:r>
            <a:r>
              <a:rPr lang="en-US" sz="2000" dirty="0"/>
              <a:t> to be used for the magnets: </a:t>
            </a:r>
            <a:r>
              <a:rPr lang="en-US" sz="2000" b="1" dirty="0">
                <a:solidFill>
                  <a:srgbClr val="125E9F"/>
                </a:solidFill>
              </a:rPr>
              <a:t>electromagnetic </a:t>
            </a:r>
            <a:r>
              <a:rPr lang="en-US" sz="2000" dirty="0"/>
              <a:t>(</a:t>
            </a:r>
            <a:r>
              <a:rPr lang="en-US" sz="2000" b="1" dirty="0"/>
              <a:t>EM</a:t>
            </a:r>
            <a:r>
              <a:rPr lang="en-US" sz="2000" dirty="0"/>
              <a:t>) designs or </a:t>
            </a:r>
            <a:r>
              <a:rPr lang="en-US" sz="2000" b="1" dirty="0">
                <a:solidFill>
                  <a:srgbClr val="125E9F"/>
                </a:solidFill>
              </a:rPr>
              <a:t>permanent magnet </a:t>
            </a:r>
            <a:r>
              <a:rPr lang="en-US" sz="2000" dirty="0"/>
              <a:t>(</a:t>
            </a:r>
            <a:r>
              <a:rPr lang="en-US" sz="2000" b="1" dirty="0"/>
              <a:t>PM</a:t>
            </a:r>
            <a:r>
              <a:rPr lang="en-US" sz="2000" dirty="0"/>
              <a:t>)-based ones?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Several facilities already in operation (</a:t>
            </a:r>
            <a:r>
              <a:rPr lang="en-US" sz="2000" b="1" dirty="0"/>
              <a:t>SIRIUS</a:t>
            </a:r>
            <a:r>
              <a:rPr lang="en-US" sz="2000" dirty="0"/>
              <a:t>, </a:t>
            </a:r>
            <a:r>
              <a:rPr lang="en-US" sz="2000" b="1" dirty="0"/>
              <a:t>ESRF-EBS</a:t>
            </a:r>
            <a:r>
              <a:rPr lang="en-US" sz="2000" dirty="0"/>
              <a:t>) have used </a:t>
            </a:r>
            <a:r>
              <a:rPr lang="en-US" sz="2000" dirty="0">
                <a:solidFill>
                  <a:srgbClr val="125E9F"/>
                </a:solidFill>
              </a:rPr>
              <a:t>PM technology for some selected magnet types</a:t>
            </a:r>
            <a:r>
              <a:rPr lang="en-US" sz="2000" dirty="0"/>
              <a:t>, and some of the on-going projects (</a:t>
            </a:r>
            <a:r>
              <a:rPr lang="en-US" sz="2000" b="1" dirty="0"/>
              <a:t>SLS 2.0</a:t>
            </a:r>
            <a:r>
              <a:rPr lang="en-US" sz="2000" dirty="0"/>
              <a:t>, </a:t>
            </a:r>
            <a:r>
              <a:rPr lang="en-US" sz="2000" b="1" dirty="0"/>
              <a:t>SOLEIL-U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125E9F"/>
                </a:solidFill>
              </a:rPr>
              <a:t>foresee an extensive use of pure PM magnets </a:t>
            </a:r>
            <a:r>
              <a:rPr lang="en-US" sz="2000" dirty="0"/>
              <a:t>(</a:t>
            </a:r>
            <a:r>
              <a:rPr lang="en-US" sz="2000" b="1" dirty="0"/>
              <a:t>&gt;30% of the total</a:t>
            </a:r>
            <a:r>
              <a:rPr lang="en-US" sz="2000" dirty="0"/>
              <a:t>) in their lattices.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Which approach shall we use for ALBA II</a:t>
            </a:r>
            <a:r>
              <a:rPr lang="en-US" sz="2000" dirty="0"/>
              <a:t>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8950" y="3595708"/>
            <a:ext cx="4251960" cy="273921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PM main drivers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compact lattice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Simplicity &amp; Capital costs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need of power supplies, cables, cooling water…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costs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electrical power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ESRF-EBS experience, no action required after 2 years of operation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595707"/>
            <a:ext cx="4114800" cy="273921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PM main challenges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Tunability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loss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tunability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lattice has to be replaced by means of correctors or hybrid designs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stability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 far, well under control using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NiFe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shunts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damage 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still some doubts on long term stability of these magnets installed in small aperture Storage Rings</a:t>
            </a:r>
          </a:p>
        </p:txBody>
      </p:sp>
    </p:spTree>
    <p:extLst>
      <p:ext uri="{BB962C8B-B14F-4D97-AF65-F5344CB8AC3E}">
        <p14:creationId xmlns:p14="http://schemas.microsoft.com/office/powerpoint/2010/main" val="6906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636624" cy="48139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At this stage, </a:t>
            </a:r>
            <a:r>
              <a:rPr lang="en-US" sz="2000" b="1" dirty="0">
                <a:solidFill>
                  <a:srgbClr val="FF0000"/>
                </a:solidFill>
              </a:rPr>
              <a:t>we consider unfeasible to adopt a </a:t>
            </a:r>
            <a:r>
              <a:rPr lang="en-US" sz="2000" b="1" u="sng" dirty="0">
                <a:solidFill>
                  <a:srgbClr val="FF0000"/>
                </a:solidFill>
              </a:rPr>
              <a:t>pure PM design</a:t>
            </a:r>
            <a:r>
              <a:rPr lang="en-US" sz="2000" b="1" dirty="0">
                <a:solidFill>
                  <a:srgbClr val="FF0000"/>
                </a:solidFill>
              </a:rPr>
              <a:t> for the </a:t>
            </a:r>
            <a:r>
              <a:rPr lang="en-US" sz="2000" b="1" u="sng" dirty="0">
                <a:solidFill>
                  <a:srgbClr val="FF0000"/>
                </a:solidFill>
              </a:rPr>
              <a:t>main magnets </a:t>
            </a:r>
            <a:r>
              <a:rPr lang="en-US" sz="2000" b="1" dirty="0">
                <a:solidFill>
                  <a:srgbClr val="FF0000"/>
                </a:solidFill>
              </a:rPr>
              <a:t>at ALBA </a:t>
            </a:r>
            <a:r>
              <a:rPr lang="en-US" sz="2000" b="1" dirty="0" smtClean="0">
                <a:solidFill>
                  <a:srgbClr val="FF0000"/>
                </a:solidFill>
              </a:rPr>
              <a:t>II (QD and QDS)</a:t>
            </a:r>
            <a:r>
              <a:rPr lang="en-US" sz="2000" dirty="0" smtClean="0"/>
              <a:t>, </a:t>
            </a:r>
            <a:r>
              <a:rPr lang="en-US" sz="2000" dirty="0"/>
              <a:t>given that it would require a </a:t>
            </a:r>
            <a:r>
              <a:rPr lang="en-US" sz="2000" b="1" dirty="0"/>
              <a:t>complete reworking of the lattice</a:t>
            </a:r>
            <a:r>
              <a:rPr lang="en-US" sz="2000" dirty="0"/>
              <a:t> to recover the missing flexibility.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In particular, it is doubtful that we could find the </a:t>
            </a:r>
            <a:r>
              <a:rPr lang="en-US" sz="2000" b="1" dirty="0"/>
              <a:t>space to fit the </a:t>
            </a:r>
            <a:r>
              <a:rPr lang="en-US" sz="2000" b="1" dirty="0" err="1"/>
              <a:t>octupoles</a:t>
            </a:r>
            <a:r>
              <a:rPr lang="en-US" sz="2000" b="1" dirty="0"/>
              <a:t> </a:t>
            </a:r>
            <a:r>
              <a:rPr lang="en-US" sz="2000" dirty="0"/>
              <a:t>that would be required for </a:t>
            </a:r>
            <a:r>
              <a:rPr lang="en-US" sz="2000" b="1" dirty="0"/>
              <a:t>quadrupole correction </a:t>
            </a:r>
            <a:r>
              <a:rPr lang="en-US" sz="2000" dirty="0"/>
              <a:t>(both normal and skew), even taking into account that PM designs are more compact.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Another </a:t>
            </a:r>
            <a:r>
              <a:rPr lang="en-US" sz="2000" b="1" dirty="0">
                <a:solidFill>
                  <a:srgbClr val="FF0000"/>
                </a:solidFill>
              </a:rPr>
              <a:t>challenge</a:t>
            </a:r>
            <a:r>
              <a:rPr lang="en-US" sz="2000" dirty="0"/>
              <a:t> for the adoption of PM technology at ALBA is that, as far as we know, no </a:t>
            </a:r>
            <a:r>
              <a:rPr lang="en-US" sz="2000" b="1" dirty="0">
                <a:solidFill>
                  <a:srgbClr val="125E9F"/>
                </a:solidFill>
              </a:rPr>
              <a:t>serial production of a large batch </a:t>
            </a:r>
            <a:r>
              <a:rPr lang="en-US" sz="2000" dirty="0"/>
              <a:t>(&gt;100) of </a:t>
            </a:r>
            <a:r>
              <a:rPr lang="en-US" sz="2000" b="1" dirty="0">
                <a:solidFill>
                  <a:srgbClr val="125E9F"/>
                </a:solidFill>
              </a:rPr>
              <a:t>PM magnets </a:t>
            </a:r>
            <a:r>
              <a:rPr lang="en-US" sz="2000" dirty="0"/>
              <a:t>with the strict tolerances required by a low emittance facility has been </a:t>
            </a:r>
            <a:r>
              <a:rPr lang="en-US" sz="2000" b="1" dirty="0">
                <a:solidFill>
                  <a:srgbClr val="125E9F"/>
                </a:solidFill>
              </a:rPr>
              <a:t>outsourced to industry yet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Facilities using PM technology (</a:t>
            </a:r>
            <a:r>
              <a:rPr lang="en-US" sz="2000" b="1" dirty="0"/>
              <a:t>SIRIUS, ESRF-EBS, SLS 2.0, SOLEIL-U</a:t>
            </a:r>
            <a:r>
              <a:rPr lang="en-US" sz="2000" dirty="0"/>
              <a:t>) have relied or will rely on </a:t>
            </a:r>
            <a:r>
              <a:rPr lang="en-US" sz="2000" b="1" dirty="0">
                <a:solidFill>
                  <a:srgbClr val="125E9F"/>
                </a:solidFill>
              </a:rPr>
              <a:t>in-house resources </a:t>
            </a:r>
            <a:r>
              <a:rPr lang="en-US" sz="2000" dirty="0"/>
              <a:t>for magnets </a:t>
            </a:r>
            <a:r>
              <a:rPr lang="en-US" sz="2000" b="1" dirty="0">
                <a:solidFill>
                  <a:srgbClr val="125E9F"/>
                </a:solidFill>
              </a:rPr>
              <a:t>assembly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125E9F"/>
                </a:solidFill>
              </a:rPr>
              <a:t>characterization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Nowadays this is not a realistic option for ALBA II</a:t>
            </a:r>
            <a:r>
              <a:rPr lang="en-US" sz="20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 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636624" cy="48139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For all these reasons, we have adopted </a:t>
            </a:r>
            <a:r>
              <a:rPr lang="en-US" sz="2000" b="1" u="sng" dirty="0" smtClean="0">
                <a:solidFill>
                  <a:srgbClr val="125E9F"/>
                </a:solidFill>
              </a:rPr>
              <a:t>conventional EM technology </a:t>
            </a:r>
            <a:r>
              <a:rPr lang="en-US" sz="2000" dirty="0" smtClean="0"/>
              <a:t>for the </a:t>
            </a:r>
            <a:r>
              <a:rPr lang="en-US" sz="2000" b="1" u="sng" dirty="0" smtClean="0">
                <a:solidFill>
                  <a:srgbClr val="125E9F"/>
                </a:solidFill>
              </a:rPr>
              <a:t>baseline design </a:t>
            </a:r>
            <a:r>
              <a:rPr lang="en-US" sz="2000" dirty="0" smtClean="0"/>
              <a:t>of </a:t>
            </a:r>
            <a:r>
              <a:rPr lang="en-US" sz="2000" b="1" dirty="0" smtClean="0"/>
              <a:t>ALBA-II SR magnets</a:t>
            </a:r>
            <a:r>
              <a:rPr lang="en-US" sz="2000" dirty="0" smtClean="0"/>
              <a:t>, and have given the maximum priority to 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However, we want </a:t>
            </a:r>
            <a:r>
              <a:rPr lang="en-US" sz="2000" b="1" dirty="0" smtClean="0"/>
              <a:t>to explore in parallel more innovative designs </a:t>
            </a:r>
            <a:r>
              <a:rPr lang="en-US" sz="2000" dirty="0" smtClean="0"/>
              <a:t>(e.g. </a:t>
            </a:r>
            <a:r>
              <a:rPr lang="en-US" sz="2000" b="1" dirty="0" smtClean="0">
                <a:solidFill>
                  <a:srgbClr val="4472C4"/>
                </a:solidFill>
              </a:rPr>
              <a:t>hybrid EM-PM magnets</a:t>
            </a:r>
            <a:r>
              <a:rPr lang="en-US" sz="2000" dirty="0" smtClean="0"/>
              <a:t>) for QD and QDS magnets.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One </a:t>
            </a:r>
            <a:r>
              <a:rPr lang="en-US" sz="2000" b="1" dirty="0" smtClean="0">
                <a:solidFill>
                  <a:srgbClr val="125E9F"/>
                </a:solidFill>
              </a:rPr>
              <a:t>clear candidate</a:t>
            </a:r>
            <a:r>
              <a:rPr lang="en-US" sz="2000" dirty="0" smtClean="0"/>
              <a:t> to introduce PM are the modified QD dipoles (</a:t>
            </a:r>
            <a:r>
              <a:rPr lang="en-US" sz="2000" b="1" dirty="0" err="1" smtClean="0">
                <a:solidFill>
                  <a:srgbClr val="125E9F"/>
                </a:solidFill>
              </a:rPr>
              <a:t>superbends</a:t>
            </a:r>
            <a:r>
              <a:rPr lang="en-US" sz="2000" dirty="0" smtClean="0"/>
              <a:t>) that will be necessary to feed dipole BLs requiring photon energies above 4keV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An undergraduate student has just started a </a:t>
            </a:r>
            <a:r>
              <a:rPr lang="en-US" sz="2000" b="1" dirty="0" smtClean="0">
                <a:solidFill>
                  <a:srgbClr val="4472C4"/>
                </a:solidFill>
              </a:rPr>
              <a:t>5-months stay </a:t>
            </a:r>
            <a:r>
              <a:rPr lang="en-US" sz="2000" dirty="0" smtClean="0"/>
              <a:t>at ALBA to investigate the </a:t>
            </a:r>
            <a:r>
              <a:rPr lang="en-US" sz="2000" b="1" dirty="0" smtClean="0"/>
              <a:t>application of PM designs </a:t>
            </a:r>
            <a:r>
              <a:rPr lang="en-US" sz="2000" dirty="0" smtClean="0"/>
              <a:t>to ALBA II magnets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2018-10-17_bc_model13_fie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08" y="3574119"/>
            <a:ext cx="1991920" cy="17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779" y="3595347"/>
            <a:ext cx="2158036" cy="1681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9258" y="3983940"/>
            <a:ext cx="446378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SIRIUS 3.2 Tesla BC magnet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superbend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wiki-sirius.lnls.br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467350"/>
            <a:ext cx="10224844" cy="709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636624" cy="4813990"/>
          </a:xfrm>
        </p:spPr>
        <p:txBody>
          <a:bodyPr/>
          <a:lstStyle/>
          <a:p>
            <a:r>
              <a:rPr lang="en-US" sz="2000" dirty="0"/>
              <a:t>At </a:t>
            </a:r>
            <a:r>
              <a:rPr lang="en-US" sz="2000" dirty="0" smtClean="0"/>
              <a:t>the </a:t>
            </a:r>
            <a:r>
              <a:rPr lang="en-US" sz="2000" dirty="0"/>
              <a:t>initial stage of the design, one of the </a:t>
            </a:r>
            <a:r>
              <a:rPr lang="en-US" sz="2000" b="1" dirty="0"/>
              <a:t>most important parameters </a:t>
            </a:r>
            <a:r>
              <a:rPr lang="en-US" sz="2000" dirty="0"/>
              <a:t>of the magnet to be established is the size of its </a:t>
            </a:r>
            <a:r>
              <a:rPr lang="en-US" sz="2000" b="1" dirty="0">
                <a:solidFill>
                  <a:srgbClr val="125E9F"/>
                </a:solidFill>
              </a:rPr>
              <a:t>aperture radius, </a:t>
            </a:r>
            <a:r>
              <a:rPr lang="en-US" sz="2000" b="1" i="1" dirty="0">
                <a:solidFill>
                  <a:srgbClr val="125E9F"/>
                </a:solidFill>
              </a:rPr>
              <a:t>r</a:t>
            </a:r>
            <a:r>
              <a:rPr lang="en-US" sz="2000" b="1" baseline="-25000" dirty="0">
                <a:solidFill>
                  <a:srgbClr val="125E9F"/>
                </a:solidFill>
              </a:rPr>
              <a:t>0</a:t>
            </a:r>
            <a:endParaRPr lang="en-US" sz="2000" b="1" dirty="0">
              <a:solidFill>
                <a:srgbClr val="125E9F"/>
              </a:solidFill>
            </a:endParaRPr>
          </a:p>
          <a:p>
            <a:r>
              <a:rPr lang="en-US" sz="2000" dirty="0"/>
              <a:t>We must find a </a:t>
            </a:r>
            <a:r>
              <a:rPr lang="en-US" sz="2000" b="1" dirty="0">
                <a:solidFill>
                  <a:srgbClr val="125E9F"/>
                </a:solidFill>
              </a:rPr>
              <a:t>compromise</a:t>
            </a:r>
            <a:r>
              <a:rPr lang="en-US" sz="2000" dirty="0"/>
              <a:t> between the </a:t>
            </a:r>
            <a:r>
              <a:rPr lang="en-US" sz="2000" b="1" dirty="0"/>
              <a:t>pros</a:t>
            </a:r>
            <a:r>
              <a:rPr lang="en-US" sz="2000" dirty="0"/>
              <a:t> and </a:t>
            </a:r>
            <a:r>
              <a:rPr lang="en-US" sz="2000" b="1" dirty="0"/>
              <a:t>cons</a:t>
            </a:r>
            <a:r>
              <a:rPr lang="en-US" sz="2000" dirty="0"/>
              <a:t> of </a:t>
            </a:r>
            <a:r>
              <a:rPr lang="en-US" sz="2000" b="1" dirty="0">
                <a:solidFill>
                  <a:srgbClr val="125E9F"/>
                </a:solidFill>
              </a:rPr>
              <a:t>decreasing </a:t>
            </a:r>
            <a:r>
              <a:rPr lang="en-US" sz="2000" b="1" i="1" dirty="0">
                <a:solidFill>
                  <a:srgbClr val="125E9F"/>
                </a:solidFill>
              </a:rPr>
              <a:t>r</a:t>
            </a:r>
            <a:r>
              <a:rPr lang="en-US" sz="2000" b="1" baseline="-25000" dirty="0">
                <a:solidFill>
                  <a:srgbClr val="125E9F"/>
                </a:solidFill>
              </a:rPr>
              <a:t>0</a:t>
            </a:r>
            <a:endParaRPr lang="en-US" sz="2000" b="1" dirty="0">
              <a:solidFill>
                <a:srgbClr val="125E9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3321" y="2488019"/>
            <a:ext cx="4251960" cy="175432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required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excitation currents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smaller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magnet will operate more efficiently at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saturation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consumption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smaller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497" y="2488019"/>
            <a:ext cx="4114800" cy="3231654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impact of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geometrical errors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(ε) on the multipolar content will be higher (they scale as ε/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making the manufacturing more difficult (and expensive)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constraints on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design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vacuum system will become more stringent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impedance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vacuum chamber conductance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issues will be more challenging</a:t>
            </a:r>
          </a:p>
        </p:txBody>
      </p:sp>
      <p:pic>
        <p:nvPicPr>
          <p:cNvPr id="10" name="Picture 9" descr="API evolution the right way | Opensource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21" y="4393019"/>
            <a:ext cx="2667000" cy="1653540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>
            <a:off x="2252745" y="5141498"/>
            <a:ext cx="428626" cy="38100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 anchorCtr="0"/>
          <a:lstStyle/>
          <a:p>
            <a:pPr algn="ctr"/>
            <a:r>
              <a:rPr lang="es-ES" sz="2400" i="1" dirty="0" smtClean="0"/>
              <a:t>r</a:t>
            </a:r>
            <a:r>
              <a:rPr lang="es-ES" sz="2400" baseline="-25000" dirty="0" smtClean="0"/>
              <a:t>0</a:t>
            </a:r>
            <a:endParaRPr lang="en-US" sz="2400" dirty="0"/>
          </a:p>
        </p:txBody>
      </p:sp>
      <p:sp>
        <p:nvSpPr>
          <p:cNvPr id="12" name="Trapezoid 11"/>
          <p:cNvSpPr/>
          <p:nvPr/>
        </p:nvSpPr>
        <p:spPr>
          <a:xfrm>
            <a:off x="3748171" y="5263417"/>
            <a:ext cx="257023" cy="25514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b" anchorCtr="0"/>
          <a:lstStyle/>
          <a:p>
            <a:pPr algn="ctr"/>
            <a:r>
              <a:rPr lang="es-ES" sz="1400" i="1" dirty="0" smtClean="0"/>
              <a:t>r</a:t>
            </a:r>
            <a:r>
              <a:rPr lang="es-ES" sz="1400" baseline="-25000" dirty="0" smtClean="0"/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29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125"/>
            <a:ext cx="7696200" cy="667609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92F56"/>
                </a:solidFill>
                <a:latin typeface="+mn-lt"/>
              </a:rPr>
              <a:t>Outline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675"/>
            <a:ext cx="10636624" cy="4733645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Upgrade plans at ALBA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Internal organization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ALBA II magnets requirements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ALBA II magnets design</a:t>
            </a:r>
          </a:p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ALBA II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magnet</a:t>
            </a:r>
            <a:r>
              <a:rPr lang="es-ES" sz="3600" b="1" dirty="0" smtClean="0">
                <a:solidFill>
                  <a:srgbClr val="092F56"/>
                </a:solidFill>
                <a:latin typeface="Calibri" panose="020F0502020204030204"/>
              </a:rPr>
              <a:t> </a:t>
            </a:r>
            <a:r>
              <a:rPr lang="es-ES" sz="3600" b="1" dirty="0" err="1" smtClean="0">
                <a:solidFill>
                  <a:srgbClr val="092F56"/>
                </a:solidFill>
                <a:latin typeface="Calibri" panose="020F0502020204030204"/>
              </a:rPr>
              <a:t>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636624" cy="48139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One of the </a:t>
            </a:r>
            <a:r>
              <a:rPr lang="en-US" sz="2000" b="1" dirty="0" smtClean="0"/>
              <a:t>main control parameters</a:t>
            </a:r>
            <a:r>
              <a:rPr lang="en-US" sz="2000" dirty="0" smtClean="0"/>
              <a:t> to evaluate the overall performance of a given design (defined in terms of </a:t>
            </a:r>
            <a:r>
              <a:rPr lang="en-US" sz="2000" b="1" dirty="0" smtClean="0"/>
              <a:t>aperture</a:t>
            </a:r>
            <a:r>
              <a:rPr lang="en-US" sz="2000" b="1" dirty="0"/>
              <a:t>, yoke geometry, material, current density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 smtClean="0"/>
              <a:t>) has been the </a:t>
            </a:r>
            <a:r>
              <a:rPr lang="en-US" sz="2000" b="1" dirty="0" smtClean="0">
                <a:solidFill>
                  <a:srgbClr val="125E9F"/>
                </a:solidFill>
              </a:rPr>
              <a:t>magnetic efficiency</a:t>
            </a:r>
            <a:r>
              <a:rPr lang="en-US" sz="2000" dirty="0" smtClean="0"/>
              <a:t>, defined </a:t>
            </a:r>
            <a:r>
              <a:rPr lang="en-US" sz="2000" dirty="0"/>
              <a:t>as the ratio between the real magnet’s current and the ideal one corresponding to an infinite permeability </a:t>
            </a:r>
            <a:r>
              <a:rPr lang="en-US" sz="2000" dirty="0" smtClean="0"/>
              <a:t>yoke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25E9F"/>
                </a:solidFill>
              </a:rPr>
              <a:t>Efficiency</a:t>
            </a:r>
            <a:r>
              <a:rPr lang="en-US" sz="2000" dirty="0"/>
              <a:t> gives a measurement of the </a:t>
            </a:r>
            <a:r>
              <a:rPr lang="en-US" sz="2000" b="1" dirty="0">
                <a:solidFill>
                  <a:srgbClr val="125E9F"/>
                </a:solidFill>
              </a:rPr>
              <a:t>degree of saturation</a:t>
            </a:r>
            <a:r>
              <a:rPr lang="en-US" sz="2000" dirty="0"/>
              <a:t> of the iron yoke</a:t>
            </a: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rgbClr val="125E9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84" y="3124471"/>
            <a:ext cx="3286022" cy="3198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3971" y="3185311"/>
            <a:ext cx="13763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</a:rPr>
              <a:t>Ideal transfer function (μ=∞)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964" y="3997570"/>
            <a:ext cx="16199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Real transfer function (finite μ and saturation)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3784" y="4084196"/>
                <a:ext cx="3286586" cy="6381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𝑖𝑑𝑒𝑎𝑙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𝑖𝑑𝑒𝑎𝑙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84" y="4084196"/>
                <a:ext cx="3286586" cy="638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8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 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62974"/>
                <a:ext cx="8892396" cy="481399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2000" dirty="0" smtClean="0"/>
                  <a:t>We have defined as initial target values for the efficiency the ones used at </a:t>
                </a:r>
                <a:r>
                  <a:rPr lang="en-US" sz="2000" b="1" dirty="0" smtClean="0">
                    <a:solidFill>
                      <a:srgbClr val="125E9F"/>
                    </a:solidFill>
                  </a:rPr>
                  <a:t>APS-U</a:t>
                </a:r>
                <a:r>
                  <a:rPr lang="en-US" sz="2000" dirty="0" smtClean="0"/>
                  <a:t> for the different types of magnets: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Single-function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magnets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(Quadrupoles, Reverse bends and Transverse Gradient dipoles) were designed to operate at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90%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minimum efficiency.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Multi-function magnets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Sextupoles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integrated Correctors) were designed to operate above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98%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efficiency in order to </a:t>
                </a:r>
                <a:r>
                  <a:rPr lang="en-US" sz="1600" b="1" dirty="0">
                    <a:solidFill>
                      <a:srgbClr val="125E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minimize the crosstalk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between the different field configurations.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2000" dirty="0" smtClean="0"/>
                  <a:t>Taking into account these efficiency requirements, combined with the results from 2D simulations and vacuum technology feasibility considerations, we have come up to a </a:t>
                </a:r>
                <a:r>
                  <a:rPr lang="en-US" sz="2000" b="1" dirty="0" smtClean="0"/>
                  <a:t>minimum opening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4472C4"/>
                    </a:solidFill>
                  </a:rPr>
                  <a:t>=10mm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2000" dirty="0" smtClean="0"/>
                  <a:t>Together with this choice for the magnets opening, we are assuming that the </a:t>
                </a:r>
                <a:r>
                  <a:rPr lang="en-US" sz="2000" b="1" dirty="0" smtClean="0"/>
                  <a:t>vacuum chamber </a:t>
                </a:r>
                <a:r>
                  <a:rPr lang="en-US" sz="2000" dirty="0" smtClean="0"/>
                  <a:t>will be </a:t>
                </a:r>
                <a:r>
                  <a:rPr lang="en-US" sz="2000" b="1" dirty="0" smtClean="0">
                    <a:solidFill>
                      <a:srgbClr val="4472C4"/>
                    </a:solidFill>
                  </a:rPr>
                  <a:t>circular</a:t>
                </a:r>
                <a:r>
                  <a:rPr lang="en-US" sz="2000" dirty="0" smtClean="0"/>
                  <a:t> with an </a:t>
                </a:r>
                <a:r>
                  <a:rPr lang="en-US" sz="2000" b="1" dirty="0" smtClean="0">
                    <a:solidFill>
                      <a:srgbClr val="4472C4"/>
                    </a:solidFill>
                  </a:rPr>
                  <a:t>external diameter of 18mm </a:t>
                </a:r>
                <a:r>
                  <a:rPr lang="en-US" sz="2000" dirty="0" smtClean="0"/>
                  <a:t>(</a:t>
                </a:r>
                <a:r>
                  <a:rPr lang="en-US" sz="2000" u="sng" dirty="0" smtClean="0"/>
                  <a:t>feasible to manufacture and to NEG-coat by industry</a:t>
                </a:r>
                <a:r>
                  <a:rPr lang="en-US" sz="2000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62974"/>
                <a:ext cx="8892396" cy="4813990"/>
              </a:xfrm>
              <a:blipFill>
                <a:blip r:embed="rId2"/>
                <a:stretch>
                  <a:fillRect l="-617" t="-634" r="-1029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153290" y="2226792"/>
                <a:ext cx="1389529" cy="37227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lIns="72000" tIns="36000" rIns="72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𝑠𝑖𝑛𝑔𝑙𝑒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&gt;90%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290" y="2226792"/>
                <a:ext cx="1389529" cy="372272"/>
              </a:xfrm>
              <a:prstGeom prst="rect">
                <a:avLst/>
              </a:prstGeom>
              <a:blipFill>
                <a:blip r:embed="rId4"/>
                <a:stretch>
                  <a:fillRect l="-870" t="-9524" r="-3913" b="-206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153290" y="2890907"/>
                <a:ext cx="1375808" cy="349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lIns="72000" tIns="36000" rIns="72000" bIns="36000" rtlCol="0">
                <a:spAutoFit/>
              </a:bodyPr>
              <a:lstStyle>
                <a:defPPr>
                  <a:defRPr lang="es-ES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mtClean="0"/>
                        </m:ctrlPr>
                      </m:sSubPr>
                      <m:e>
                        <m:r>
                          <a:rPr lang="en-US"/>
                          <m:t>𝜂</m:t>
                        </m:r>
                      </m:e>
                      <m:sub>
                        <m:r>
                          <a:rPr lang="en-US"/>
                          <m:t>𝑚𝑢𝑙𝑡𝑖</m:t>
                        </m:r>
                      </m:sub>
                    </m:sSub>
                  </m:oMath>
                </a14:m>
                <a:r>
                  <a:rPr lang="en-US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&gt;98%</a:t>
                </a:r>
                <a:endParaRPr lang="en-US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290" y="2890907"/>
                <a:ext cx="1375808" cy="349702"/>
              </a:xfrm>
              <a:prstGeom prst="rect">
                <a:avLst/>
              </a:prstGeom>
              <a:blipFill>
                <a:blip r:embed="rId5"/>
                <a:stretch>
                  <a:fillRect l="-881" t="-10000" r="-1762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840833" y="3778730"/>
                <a:ext cx="2124538" cy="9806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lIns="72000" tIns="36000" rIns="72000" bIns="36000" rtlCol="0">
                <a:spAutoFit/>
              </a:bodyPr>
              <a:lstStyle>
                <a:defPPr>
                  <a:defRPr lang="es-ES"/>
                </a:defPPr>
                <a:lvl1pPr>
                  <a:defRPr b="0" i="1">
                    <a:latin typeface="Cambria Math" panose="02040503050406030204" pitchFamily="18" charset="0"/>
                  </a:defRPr>
                </a:lvl1pPr>
              </a:lstStyle>
              <a:p>
                <a:pPr algn="ctr">
                  <a:spcAft>
                    <a:spcPts val="600"/>
                  </a:spcAft>
                </a:pPr>
                <a:r>
                  <a:rPr lang="en-US" b="1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Magnet’s aperture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/>
                        </m:ctrlPr>
                      </m:sSubPr>
                      <m:e>
                        <m:r>
                          <a:rPr lang="en-US"/>
                          <m:t>𝑟</m:t>
                        </m:r>
                      </m:e>
                      <m:sub>
                        <m:r>
                          <a:rPr lang="en-US"/>
                          <m:t>0</m:t>
                        </m:r>
                      </m:sub>
                    </m:sSub>
                  </m:oMath>
                </a14:m>
                <a:r>
                  <a:rPr lang="en-US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10mm</a:t>
                </a:r>
              </a:p>
              <a:p>
                <a:pPr algn="ctr"/>
                <a:r>
                  <a:rPr lang="en-US" i="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</a:t>
                </a:r>
                <a:r>
                  <a:rPr lang="en-US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=20mm</a:t>
                </a:r>
                <a:endParaRPr lang="en-US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833" y="3778730"/>
                <a:ext cx="2124538" cy="980644"/>
              </a:xfrm>
              <a:prstGeom prst="rect">
                <a:avLst/>
              </a:prstGeom>
              <a:blipFill>
                <a:blip r:embed="rId6"/>
                <a:stretch>
                  <a:fillRect l="-2849" t="-3681" r="-2849" b="-9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840833" y="5154277"/>
            <a:ext cx="2056250" cy="1257643"/>
          </a:xfrm>
          <a:prstGeom prst="rect">
            <a:avLst/>
          </a:prstGeom>
          <a:solidFill>
            <a:srgbClr val="FFF800"/>
          </a:solidFill>
          <a:ln>
            <a:solidFill>
              <a:schemeClr val="tx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Vacuum chamber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=18mm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=16mm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thickness=1mm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 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515599" cy="48139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We have worked out a </a:t>
            </a:r>
            <a:r>
              <a:rPr lang="en-US" sz="2000" b="1" dirty="0" smtClean="0">
                <a:solidFill>
                  <a:srgbClr val="4472C4"/>
                </a:solidFill>
              </a:rPr>
              <a:t>preliminary set of 3D models </a:t>
            </a:r>
            <a:r>
              <a:rPr lang="en-US" sz="2000" dirty="0" smtClean="0"/>
              <a:t>for </a:t>
            </a:r>
            <a:r>
              <a:rPr lang="en-US" sz="2000" b="1" dirty="0" smtClean="0"/>
              <a:t>all main magnet types </a:t>
            </a:r>
            <a:r>
              <a:rPr lang="en-US" sz="2000" dirty="0" smtClean="0"/>
              <a:t>(overall dimensions without pole profile optimization)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53918"/>
              </p:ext>
            </p:extLst>
          </p:nvPr>
        </p:nvGraphicFramePr>
        <p:xfrm>
          <a:off x="1383044" y="2126303"/>
          <a:ext cx="9013257" cy="25050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9122">
                  <a:extLst>
                    <a:ext uri="{9D8B030D-6E8A-4147-A177-3AD203B41FA5}">
                      <a16:colId xmlns:a16="http://schemas.microsoft.com/office/drawing/2014/main" val="1503696346"/>
                    </a:ext>
                  </a:extLst>
                </a:gridCol>
                <a:gridCol w="918017">
                  <a:extLst>
                    <a:ext uri="{9D8B030D-6E8A-4147-A177-3AD203B41FA5}">
                      <a16:colId xmlns:a16="http://schemas.microsoft.com/office/drawing/2014/main" val="2048333800"/>
                    </a:ext>
                  </a:extLst>
                </a:gridCol>
                <a:gridCol w="1110048">
                  <a:extLst>
                    <a:ext uri="{9D8B030D-6E8A-4147-A177-3AD203B41FA5}">
                      <a16:colId xmlns:a16="http://schemas.microsoft.com/office/drawing/2014/main" val="2335231171"/>
                    </a:ext>
                  </a:extLst>
                </a:gridCol>
                <a:gridCol w="953410">
                  <a:extLst>
                    <a:ext uri="{9D8B030D-6E8A-4147-A177-3AD203B41FA5}">
                      <a16:colId xmlns:a16="http://schemas.microsoft.com/office/drawing/2014/main" val="3743093324"/>
                    </a:ext>
                  </a:extLst>
                </a:gridCol>
                <a:gridCol w="953410">
                  <a:extLst>
                    <a:ext uri="{9D8B030D-6E8A-4147-A177-3AD203B41FA5}">
                      <a16:colId xmlns:a16="http://schemas.microsoft.com/office/drawing/2014/main" val="4079530562"/>
                    </a:ext>
                  </a:extLst>
                </a:gridCol>
                <a:gridCol w="829973">
                  <a:extLst>
                    <a:ext uri="{9D8B030D-6E8A-4147-A177-3AD203B41FA5}">
                      <a16:colId xmlns:a16="http://schemas.microsoft.com/office/drawing/2014/main" val="3608725646"/>
                    </a:ext>
                  </a:extLst>
                </a:gridCol>
                <a:gridCol w="829973">
                  <a:extLst>
                    <a:ext uri="{9D8B030D-6E8A-4147-A177-3AD203B41FA5}">
                      <a16:colId xmlns:a16="http://schemas.microsoft.com/office/drawing/2014/main" val="4279884691"/>
                    </a:ext>
                  </a:extLst>
                </a:gridCol>
                <a:gridCol w="920088">
                  <a:extLst>
                    <a:ext uri="{9D8B030D-6E8A-4147-A177-3AD203B41FA5}">
                      <a16:colId xmlns:a16="http://schemas.microsoft.com/office/drawing/2014/main" val="1219856861"/>
                    </a:ext>
                  </a:extLst>
                </a:gridCol>
                <a:gridCol w="829216">
                  <a:extLst>
                    <a:ext uri="{9D8B030D-6E8A-4147-A177-3AD203B41FA5}">
                      <a16:colId xmlns:a16="http://schemas.microsoft.com/office/drawing/2014/main" val="214451099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Bore </a:t>
                      </a:r>
                      <a:r>
                        <a:rPr lang="es-ES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</a:t>
                      </a:r>
                      <a:endParaRPr lang="es-E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pole vertical </a:t>
                      </a:r>
                      <a:r>
                        <a:rPr lang="es-ES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Length</a:t>
                      </a:r>
                    </a:p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</a:t>
                      </a:r>
                      <a:endParaRPr lang="en-US" sz="1200" b="1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</a:p>
                    <a:p>
                      <a:pPr algn="ctr" fontAlgn="b"/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Amp·turn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</a:p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[%]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481683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65992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ANTIBEND  QF/QFS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119043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22238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 QDS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32424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SEXTUPOLE (SH)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913209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SEXTUPOLE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(SV)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3001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15" y="4796428"/>
            <a:ext cx="2498541" cy="1635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1" t="13499" r="4595" b="4074"/>
          <a:stretch/>
        </p:blipFill>
        <p:spPr>
          <a:xfrm>
            <a:off x="838200" y="4804276"/>
            <a:ext cx="1783538" cy="1374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3" t="14040" r="17416" b="5865"/>
          <a:stretch/>
        </p:blipFill>
        <p:spPr>
          <a:xfrm>
            <a:off x="9329754" y="4796428"/>
            <a:ext cx="1481104" cy="136764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6"/>
          <a:srcRect l="14107"/>
          <a:stretch/>
        </p:blipFill>
        <p:spPr>
          <a:xfrm>
            <a:off x="5699342" y="4804276"/>
            <a:ext cx="2791327" cy="16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 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515599" cy="48139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These preliminary models have already been </a:t>
            </a:r>
            <a:r>
              <a:rPr lang="en-US" sz="2000" b="1" dirty="0" smtClean="0"/>
              <a:t>integrated into the general layout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detected interferences </a:t>
            </a:r>
            <a:r>
              <a:rPr lang="en-US" sz="2000" dirty="0" smtClean="0"/>
              <a:t>will be used to further </a:t>
            </a:r>
            <a:r>
              <a:rPr lang="en-US" sz="2000" b="1" dirty="0" smtClean="0">
                <a:solidFill>
                  <a:srgbClr val="125E9F"/>
                </a:solidFill>
              </a:rPr>
              <a:t>refine the designs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3A94A6-EACB-49CC-BAA6-8BDB81C0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28" y="2549131"/>
            <a:ext cx="10213706" cy="1095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B14938-F8C9-4583-A950-B93825062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547" y="3900170"/>
            <a:ext cx="9994811" cy="2452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727" y="3769969"/>
            <a:ext cx="109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ED20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 length</a:t>
            </a:r>
            <a:endParaRPr lang="en-US" sz="1400" i="1" dirty="0">
              <a:solidFill>
                <a:srgbClr val="ED20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09" y="4025346"/>
            <a:ext cx="143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21B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yoke-to-yoke distances</a:t>
            </a:r>
            <a:endParaRPr lang="en-US" sz="1400" i="1" dirty="0">
              <a:solidFill>
                <a:srgbClr val="21B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09" y="5237390"/>
            <a:ext cx="143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21B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coil-to-coil distances</a:t>
            </a:r>
            <a:endParaRPr lang="en-US" sz="1400" i="1" dirty="0">
              <a:solidFill>
                <a:srgbClr val="21B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1951" y="3452342"/>
            <a:ext cx="3459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images courtesy J. Boyer (Eng. Division)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38701" y="5285015"/>
            <a:ext cx="457200" cy="266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57876" y="5323115"/>
            <a:ext cx="457200" cy="266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524751" y="5313590"/>
            <a:ext cx="457200" cy="266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410701" y="5389790"/>
            <a:ext cx="457200" cy="266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ALBA II magnet design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515599" cy="48139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Tentative timeline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61732"/>
              </p:ext>
            </p:extLst>
          </p:nvPr>
        </p:nvGraphicFramePr>
        <p:xfrm>
          <a:off x="838200" y="2633661"/>
          <a:ext cx="92392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963">
                  <a:extLst>
                    <a:ext uri="{9D8B030D-6E8A-4147-A177-3AD203B41FA5}">
                      <a16:colId xmlns:a16="http://schemas.microsoft.com/office/drawing/2014/main" val="2834203559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06002563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578460351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91839129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64847762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5006241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01583554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30292685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442967819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120423993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67652371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720799846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1093180645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68353759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50249884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4006181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33132941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793880188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945780466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44605283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E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S" dirty="0" smtClean="0"/>
                        <a:t>2023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S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S" smtClean="0"/>
                        <a:t>2025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S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8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1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838200" y="3605286"/>
            <a:ext cx="2314575" cy="125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 prototype magnets design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81350" y="3681486"/>
            <a:ext cx="714375" cy="926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CFT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924300" y="3605286"/>
            <a:ext cx="2466976" cy="125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 prototypes manufacturing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419851" y="3605286"/>
            <a:ext cx="1828799" cy="125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 at ALBA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286000" y="4706292"/>
            <a:ext cx="2314575" cy="1257301"/>
          </a:xfrm>
          <a:prstGeom prst="rightArrow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 prototype magnets design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629150" y="4862587"/>
            <a:ext cx="742950" cy="926951"/>
          </a:xfrm>
          <a:prstGeom prst="roundRect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CFT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400675" y="4697411"/>
            <a:ext cx="2438400" cy="1257301"/>
          </a:xfrm>
          <a:prstGeom prst="rightArrow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 prototypes manufacturing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872413" y="4701455"/>
            <a:ext cx="1828799" cy="1257301"/>
          </a:xfrm>
          <a:prstGeom prst="rightArrow">
            <a:avLst/>
          </a:prstGeom>
          <a:solidFill>
            <a:srgbClr val="00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 at ALBA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8067675" y="1714499"/>
            <a:ext cx="304800" cy="864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5999" y="1348644"/>
            <a:ext cx="2019300" cy="6772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 of ALBA01 prototyping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9553575" y="3555240"/>
            <a:ext cx="1828799" cy="1976519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4472C4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Series production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8334375" y="992602"/>
            <a:ext cx="3101517" cy="1387757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Funding to be defined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Conclusions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515599" cy="4813990"/>
          </a:xfrm>
        </p:spPr>
        <p:txBody>
          <a:bodyPr>
            <a:noAutofit/>
          </a:bodyPr>
          <a:lstStyle/>
          <a:p>
            <a:pPr marL="357188" indent="-3000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The baseline design of magnets for ALBA II assumes EM technology for all of them.</a:t>
            </a:r>
          </a:p>
          <a:p>
            <a:pPr marL="357188" indent="-3000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The design is moving at good pace, and we expect to launch the </a:t>
            </a:r>
            <a:r>
              <a:rPr lang="en-US" dirty="0" err="1" smtClean="0"/>
              <a:t>CfT</a:t>
            </a:r>
            <a:r>
              <a:rPr lang="en-US" dirty="0" smtClean="0"/>
              <a:t> for the production of prototypes by Apr 2023.</a:t>
            </a:r>
          </a:p>
          <a:p>
            <a:pPr marL="357188" indent="-3000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In parallel, we are giving our first steps to study the feasibility of PM designs for some particular types of magnets (QD, QD-</a:t>
            </a:r>
            <a:r>
              <a:rPr lang="en-US" dirty="0" err="1" smtClean="0"/>
              <a:t>superbend</a:t>
            </a:r>
            <a:r>
              <a:rPr lang="en-US" dirty="0" smtClean="0"/>
              <a:t>, and QDS).</a:t>
            </a:r>
          </a:p>
          <a:p>
            <a:pPr marL="357188" indent="-3000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We are more than open to collaborate with other facilities at any level (design, magnetic characterization,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42" y="365125"/>
            <a:ext cx="6025020" cy="667609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092F56"/>
                </a:solidFill>
                <a:latin typeface="Calibri" panose="020F0502020204030204"/>
              </a:rPr>
              <a:t>Conclusions</a:t>
            </a:r>
            <a:endParaRPr lang="en-US" sz="3600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974"/>
            <a:ext cx="10515599" cy="48139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s-ES" sz="4800" dirty="0" err="1" smtClean="0"/>
              <a:t>Questions</a:t>
            </a:r>
            <a:r>
              <a:rPr lang="es-ES" sz="4800" dirty="0" smtClean="0"/>
              <a:t>?</a:t>
            </a:r>
            <a:endParaRPr lang="en-US" sz="4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303"/>
            <a:ext cx="10515600" cy="4923566"/>
          </a:xfrm>
        </p:spPr>
        <p:txBody>
          <a:bodyPr>
            <a:normAutofit/>
          </a:bodyPr>
          <a:lstStyle/>
          <a:p>
            <a:pPr marL="5715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s-ES" sz="4400" dirty="0" err="1" smtClean="0"/>
              <a:t>Questions</a:t>
            </a:r>
            <a:r>
              <a:rPr lang="es-ES" sz="4400" dirty="0" smtClean="0"/>
              <a:t>?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17" name="Picture 2" descr="22nd International Magnetic Measurement Workshop (IMMW22) - Virtual (26-30  de setembro de 2022) · Indico CNPEM (Indico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t="26556" r="45505" b="37328"/>
          <a:stretch/>
        </p:blipFill>
        <p:spPr bwMode="auto">
          <a:xfrm>
            <a:off x="2743201" y="394129"/>
            <a:ext cx="2286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92F56"/>
                </a:solidFill>
                <a:latin typeface="+mn-lt"/>
              </a:rPr>
              <a:t>Upgrade plans at ALBA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9308"/>
                <a:ext cx="10515600" cy="492356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 smtClean="0"/>
                  <a:t>ALBA </a:t>
                </a:r>
                <a:r>
                  <a:rPr lang="en-US" sz="2000" dirty="0" smtClean="0"/>
                  <a:t>is a </a:t>
                </a:r>
                <a:r>
                  <a:rPr lang="en-US" sz="2000" b="1" dirty="0" smtClean="0">
                    <a:solidFill>
                      <a:srgbClr val="125E9F"/>
                    </a:solidFill>
                  </a:rPr>
                  <a:t>3GeV</a:t>
                </a:r>
                <a:r>
                  <a:rPr lang="en-US" sz="2000" dirty="0" smtClean="0"/>
                  <a:t> 3</a:t>
                </a:r>
                <a:r>
                  <a:rPr lang="en-US" sz="2000" baseline="30000" dirty="0" smtClean="0"/>
                  <a:t>rd</a:t>
                </a:r>
                <a:r>
                  <a:rPr lang="en-US" sz="2000" dirty="0" smtClean="0"/>
                  <a:t> generation synchrotron light source in operation with users since </a:t>
                </a:r>
                <a:r>
                  <a:rPr lang="en-US" sz="2000" b="1" dirty="0" smtClean="0"/>
                  <a:t>2012</a:t>
                </a:r>
                <a:r>
                  <a:rPr lang="en-US" sz="2000" dirty="0" smtClean="0"/>
                  <a:t>, and with an emittance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𝑺𝑹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 smtClean="0"/>
                  <a:t>4.5nm·rad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/>
                  <a:t>ALBA </a:t>
                </a:r>
                <a:r>
                  <a:rPr lang="en-US" sz="2000" b="1" dirty="0"/>
                  <a:t>II constraints/requirements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Keep beam energy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@ 3GeV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Keep the tunnel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SR with similar compact circumference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Keep existing ID beamlines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preserve 16 cells and source points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Dipole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beamlines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relocated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Keep injector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(present Booster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𝐵𝑜𝑜𝑠𝑡𝑒𝑟</m:t>
                        </m:r>
                      </m:sup>
                    </m:sSubSup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=10nm·rad)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Keep infrastructures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(as much as possible)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Straight sections ~4m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2m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Reduce SR emittance by more than factor 10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b="1" dirty="0">
                    <a:solidFill>
                      <a:srgbClr val="125E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&lt;400pm·rad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9308"/>
                <a:ext cx="10515600" cy="4923566"/>
              </a:xfrm>
              <a:blipFill>
                <a:blip r:embed="rId2"/>
                <a:stretch>
                  <a:fillRect l="-522" t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  <p:grpSp>
        <p:nvGrpSpPr>
          <p:cNvPr id="4517" name="Group 4516"/>
          <p:cNvGrpSpPr/>
          <p:nvPr/>
        </p:nvGrpSpPr>
        <p:grpSpPr>
          <a:xfrm>
            <a:off x="9252549" y="2468933"/>
            <a:ext cx="1371600" cy="1371600"/>
            <a:chOff x="6324600" y="902214"/>
            <a:chExt cx="1371600" cy="1371600"/>
          </a:xfrm>
        </p:grpSpPr>
        <p:pic>
          <p:nvPicPr>
            <p:cNvPr id="4518" name="Picture 4517" descr="File:Singapore road sign - Prohibitory - Height limit.svg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902214"/>
              <a:ext cx="1371600" cy="1371600"/>
            </a:xfrm>
            <a:prstGeom prst="rect">
              <a:avLst/>
            </a:prstGeom>
          </p:spPr>
        </p:pic>
        <p:sp>
          <p:nvSpPr>
            <p:cNvPr id="4519" name="Rounded Rectangle 4518"/>
            <p:cNvSpPr/>
            <p:nvPr/>
          </p:nvSpPr>
          <p:spPr>
            <a:xfrm>
              <a:off x="6553200" y="1371600"/>
              <a:ext cx="91440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20" name="Picture 4519"/>
            <p:cNvPicPr>
              <a:picLocks noChangeAspect="1"/>
            </p:cNvPicPr>
            <p:nvPr/>
          </p:nvPicPr>
          <p:blipFill rotWithShape="1">
            <a:blip r:embed="rId4"/>
            <a:srcRect l="16611" t="17920" r="16611" b="28320"/>
            <a:stretch/>
          </p:blipFill>
          <p:spPr>
            <a:xfrm>
              <a:off x="6589709" y="1328741"/>
              <a:ext cx="849313" cy="50958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0" name="Table 22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44145"/>
              </p:ext>
            </p:extLst>
          </p:nvPr>
        </p:nvGraphicFramePr>
        <p:xfrm>
          <a:off x="3358141" y="1964477"/>
          <a:ext cx="30359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918">
                  <a:extLst>
                    <a:ext uri="{9D8B030D-6E8A-4147-A177-3AD203B41FA5}">
                      <a16:colId xmlns:a16="http://schemas.microsoft.com/office/drawing/2014/main" val="1053751918"/>
                    </a:ext>
                  </a:extLst>
                </a:gridCol>
                <a:gridCol w="1477983">
                  <a:extLst>
                    <a:ext uri="{9D8B030D-6E8A-4147-A177-3AD203B41FA5}">
                      <a16:colId xmlns:a16="http://schemas.microsoft.com/office/drawing/2014/main" val="2872330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ALBA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5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Energy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3 GeV</a:t>
                      </a:r>
                      <a:endParaRPr lang="en-US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8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Circumference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268.8</a:t>
                      </a:r>
                      <a:r>
                        <a:rPr lang="en-US" sz="1600" baseline="0" noProof="0" dirty="0" smtClean="0"/>
                        <a:t> m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0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Symmetry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4-fold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7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err="1" smtClean="0"/>
                        <a:t>Lattice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8×2-DBA </a:t>
                      </a:r>
                      <a:r>
                        <a:rPr lang="es-ES" sz="1600" noProof="0" dirty="0" err="1" smtClean="0"/>
                        <a:t>cells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Emittance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4.5 </a:t>
                      </a:r>
                      <a:r>
                        <a:rPr lang="en-US" sz="1600" b="1" noProof="0" dirty="0" err="1" smtClean="0"/>
                        <a:t>nm·rad</a:t>
                      </a:r>
                      <a:endParaRPr lang="en-US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Nº of cells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8+8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38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# of straights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 /</a:t>
                      </a:r>
                      <a:r>
                        <a:rPr lang="en-US" sz="1600" baseline="0" noProof="0" dirty="0" smtClean="0"/>
                        <a:t> 12 /8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04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Straight length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7.8 / 4.0 / 2.3m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17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92F56"/>
                </a:solidFill>
                <a:latin typeface="+mn-lt"/>
              </a:rPr>
              <a:t>Upgrade plans at ALBA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2262" name="Picture 22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83" y="1205248"/>
            <a:ext cx="1295400" cy="646634"/>
          </a:xfrm>
          <a:prstGeom prst="rect">
            <a:avLst/>
          </a:prstGeom>
        </p:spPr>
      </p:pic>
      <p:pic>
        <p:nvPicPr>
          <p:cNvPr id="2265" name="Picture 22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44" y="1205248"/>
            <a:ext cx="1493520" cy="653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98152"/>
              </p:ext>
            </p:extLst>
          </p:nvPr>
        </p:nvGraphicFramePr>
        <p:xfrm>
          <a:off x="7185444" y="1964477"/>
          <a:ext cx="14817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81">
                  <a:extLst>
                    <a:ext uri="{9D8B030D-6E8A-4147-A177-3AD203B41FA5}">
                      <a16:colId xmlns:a16="http://schemas.microsoft.com/office/drawing/2014/main" val="3583461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ALBA II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5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3 </a:t>
                      </a:r>
                      <a:r>
                        <a:rPr lang="es-ES" sz="1600" b="1" noProof="0" dirty="0" err="1" smtClean="0"/>
                        <a:t>GeV</a:t>
                      </a:r>
                      <a:endParaRPr lang="en-US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8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268.8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0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4-fold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7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 smtClean="0"/>
                        <a:t>16×6BA </a:t>
                      </a:r>
                      <a:r>
                        <a:rPr lang="es-ES" sz="1600" noProof="0" dirty="0" err="1" smtClean="0"/>
                        <a:t>cells</a:t>
                      </a:r>
                      <a:endParaRPr lang="en-US" sz="16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3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140 </a:t>
                      </a:r>
                      <a:r>
                        <a:rPr lang="es-ES" sz="1600" b="1" noProof="0" dirty="0" err="1" smtClean="0"/>
                        <a:t>pm·rad</a:t>
                      </a:r>
                      <a:endParaRPr lang="en-US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16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38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16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04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4.0 m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17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2151" y="1480687"/>
            <a:ext cx="2657862" cy="2749008"/>
            <a:chOff x="5966078" y="1058452"/>
            <a:chExt cx="5034467" cy="5207115"/>
          </a:xfrm>
        </p:grpSpPr>
        <p:sp>
          <p:nvSpPr>
            <p:cNvPr id="17" name="Freeform 2475"/>
            <p:cNvSpPr>
              <a:spLocks/>
            </p:cNvSpPr>
            <p:nvPr/>
          </p:nvSpPr>
          <p:spPr bwMode="auto">
            <a:xfrm>
              <a:off x="9166478" y="1613374"/>
              <a:ext cx="865188" cy="742950"/>
            </a:xfrm>
            <a:custGeom>
              <a:avLst/>
              <a:gdLst>
                <a:gd name="T0" fmla="*/ 111 w 1079"/>
                <a:gd name="T1" fmla="*/ 154 h 925"/>
                <a:gd name="T2" fmla="*/ 111 w 1079"/>
                <a:gd name="T3" fmla="*/ 154 h 925"/>
                <a:gd name="T4" fmla="*/ 740 w 1079"/>
                <a:gd name="T5" fmla="*/ 184 h 925"/>
                <a:gd name="T6" fmla="*/ 968 w 1079"/>
                <a:gd name="T7" fmla="*/ 771 h 925"/>
                <a:gd name="T8" fmla="*/ 339 w 1079"/>
                <a:gd name="T9" fmla="*/ 741 h 925"/>
                <a:gd name="T10" fmla="*/ 111 w 1079"/>
                <a:gd name="T11" fmla="*/ 154 h 925"/>
                <a:gd name="T12" fmla="*/ 111 w 1079"/>
                <a:gd name="T13" fmla="*/ 154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925">
                  <a:moveTo>
                    <a:pt x="111" y="154"/>
                  </a:moveTo>
                  <a:lnTo>
                    <a:pt x="111" y="154"/>
                  </a:lnTo>
                  <a:cubicBezTo>
                    <a:pt x="221" y="0"/>
                    <a:pt x="503" y="13"/>
                    <a:pt x="740" y="184"/>
                  </a:cubicBezTo>
                  <a:cubicBezTo>
                    <a:pt x="977" y="354"/>
                    <a:pt x="1079" y="617"/>
                    <a:pt x="968" y="771"/>
                  </a:cubicBezTo>
                  <a:cubicBezTo>
                    <a:pt x="858" y="925"/>
                    <a:pt x="576" y="911"/>
                    <a:pt x="339" y="741"/>
                  </a:cubicBezTo>
                  <a:cubicBezTo>
                    <a:pt x="102" y="570"/>
                    <a:pt x="0" y="307"/>
                    <a:pt x="111" y="154"/>
                  </a:cubicBezTo>
                  <a:lnTo>
                    <a:pt x="111" y="154"/>
                  </a:lnTo>
                  <a:close/>
                </a:path>
              </a:pathLst>
            </a:custGeom>
            <a:noFill/>
            <a:ln w="206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966078" y="1512591"/>
              <a:ext cx="4732338" cy="4752976"/>
              <a:chOff x="2717800" y="1577594"/>
              <a:chExt cx="4732338" cy="4752976"/>
            </a:xfrm>
          </p:grpSpPr>
          <p:grpSp>
            <p:nvGrpSpPr>
              <p:cNvPr id="19" name="Group 205"/>
              <p:cNvGrpSpPr>
                <a:grpSpLocks/>
              </p:cNvGrpSpPr>
              <p:nvPr/>
            </p:nvGrpSpPr>
            <p:grpSpPr bwMode="auto">
              <a:xfrm>
                <a:off x="5084763" y="2398332"/>
                <a:ext cx="2312988" cy="3883025"/>
                <a:chOff x="3443" y="1505"/>
                <a:chExt cx="1457" cy="2446"/>
              </a:xfrm>
            </p:grpSpPr>
            <p:sp>
              <p:nvSpPr>
                <p:cNvPr id="2063" name="Freeform 5"/>
                <p:cNvSpPr>
                  <a:spLocks/>
                </p:cNvSpPr>
                <p:nvPr/>
              </p:nvSpPr>
              <p:spPr bwMode="auto">
                <a:xfrm>
                  <a:off x="3443" y="3949"/>
                  <a:ext cx="136" cy="0"/>
                </a:xfrm>
                <a:custGeom>
                  <a:avLst/>
                  <a:gdLst>
                    <a:gd name="T0" fmla="*/ 0 w 271"/>
                    <a:gd name="T1" fmla="*/ 0 w 271"/>
                    <a:gd name="T2" fmla="*/ 271 w 27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1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4" name="Freeform 6"/>
                <p:cNvSpPr>
                  <a:spLocks/>
                </p:cNvSpPr>
                <p:nvPr/>
              </p:nvSpPr>
              <p:spPr bwMode="auto">
                <a:xfrm>
                  <a:off x="3590" y="3949"/>
                  <a:ext cx="7" cy="0"/>
                </a:xfrm>
                <a:custGeom>
                  <a:avLst/>
                  <a:gdLst>
                    <a:gd name="T0" fmla="*/ 0 w 14"/>
                    <a:gd name="T1" fmla="*/ 0 w 14"/>
                    <a:gd name="T2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5" name="Freeform 7"/>
                <p:cNvSpPr>
                  <a:spLocks/>
                </p:cNvSpPr>
                <p:nvPr/>
              </p:nvSpPr>
              <p:spPr bwMode="auto">
                <a:xfrm>
                  <a:off x="3605" y="3949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6" name="Freeform 8"/>
                <p:cNvSpPr>
                  <a:spLocks/>
                </p:cNvSpPr>
                <p:nvPr/>
              </p:nvSpPr>
              <p:spPr bwMode="auto">
                <a:xfrm>
                  <a:off x="3609" y="3949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7" name="Freeform 9"/>
                <p:cNvSpPr>
                  <a:spLocks/>
                </p:cNvSpPr>
                <p:nvPr/>
              </p:nvSpPr>
              <p:spPr bwMode="auto">
                <a:xfrm>
                  <a:off x="3612" y="3949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8" name="Freeform 10"/>
                <p:cNvSpPr>
                  <a:spLocks/>
                </p:cNvSpPr>
                <p:nvPr/>
              </p:nvSpPr>
              <p:spPr bwMode="auto">
                <a:xfrm>
                  <a:off x="3616" y="3949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9" name="Freeform 11"/>
                <p:cNvSpPr>
                  <a:spLocks/>
                </p:cNvSpPr>
                <p:nvPr/>
              </p:nvSpPr>
              <p:spPr bwMode="auto">
                <a:xfrm>
                  <a:off x="3631" y="3949"/>
                  <a:ext cx="14" cy="0"/>
                </a:xfrm>
                <a:custGeom>
                  <a:avLst/>
                  <a:gdLst>
                    <a:gd name="T0" fmla="*/ 0 w 29"/>
                    <a:gd name="T1" fmla="*/ 0 w 29"/>
                    <a:gd name="T2" fmla="*/ 29 w 2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0" name="Freeform 12"/>
                <p:cNvSpPr>
                  <a:spLocks/>
                </p:cNvSpPr>
                <p:nvPr/>
              </p:nvSpPr>
              <p:spPr bwMode="auto">
                <a:xfrm>
                  <a:off x="3645" y="3949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1" name="Freeform 13"/>
                <p:cNvSpPr>
                  <a:spLocks/>
                </p:cNvSpPr>
                <p:nvPr/>
              </p:nvSpPr>
              <p:spPr bwMode="auto">
                <a:xfrm>
                  <a:off x="3649" y="3947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2" name="Freeform 14"/>
                <p:cNvSpPr>
                  <a:spLocks/>
                </p:cNvSpPr>
                <p:nvPr/>
              </p:nvSpPr>
              <p:spPr bwMode="auto">
                <a:xfrm>
                  <a:off x="3649" y="3949"/>
                  <a:ext cx="7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3" name="Freeform 15"/>
                <p:cNvSpPr>
                  <a:spLocks/>
                </p:cNvSpPr>
                <p:nvPr/>
              </p:nvSpPr>
              <p:spPr bwMode="auto">
                <a:xfrm>
                  <a:off x="3704" y="3941"/>
                  <a:ext cx="8" cy="3"/>
                </a:xfrm>
                <a:custGeom>
                  <a:avLst/>
                  <a:gdLst>
                    <a:gd name="T0" fmla="*/ 0 w 15"/>
                    <a:gd name="T1" fmla="*/ 7 h 7"/>
                    <a:gd name="T2" fmla="*/ 0 w 15"/>
                    <a:gd name="T3" fmla="*/ 7 h 7"/>
                    <a:gd name="T4" fmla="*/ 15 w 1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4" name="Freeform 16"/>
                <p:cNvSpPr>
                  <a:spLocks/>
                </p:cNvSpPr>
                <p:nvPr/>
              </p:nvSpPr>
              <p:spPr bwMode="auto">
                <a:xfrm>
                  <a:off x="3712" y="3939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5" name="Freeform 17"/>
                <p:cNvSpPr>
                  <a:spLocks/>
                </p:cNvSpPr>
                <p:nvPr/>
              </p:nvSpPr>
              <p:spPr bwMode="auto">
                <a:xfrm>
                  <a:off x="3712" y="3941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6" name="Freeform 18"/>
                <p:cNvSpPr>
                  <a:spLocks/>
                </p:cNvSpPr>
                <p:nvPr/>
              </p:nvSpPr>
              <p:spPr bwMode="auto">
                <a:xfrm>
                  <a:off x="3715" y="3941"/>
                  <a:ext cx="8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7" name="Freeform 19"/>
                <p:cNvSpPr>
                  <a:spLocks/>
                </p:cNvSpPr>
                <p:nvPr/>
              </p:nvSpPr>
              <p:spPr bwMode="auto">
                <a:xfrm>
                  <a:off x="3727" y="3937"/>
                  <a:ext cx="11" cy="4"/>
                </a:xfrm>
                <a:custGeom>
                  <a:avLst/>
                  <a:gdLst>
                    <a:gd name="T0" fmla="*/ 0 w 22"/>
                    <a:gd name="T1" fmla="*/ 7 h 7"/>
                    <a:gd name="T2" fmla="*/ 0 w 22"/>
                    <a:gd name="T3" fmla="*/ 7 h 7"/>
                    <a:gd name="T4" fmla="*/ 22 w 2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8" name="Freeform 20"/>
                <p:cNvSpPr>
                  <a:spLocks/>
                </p:cNvSpPr>
                <p:nvPr/>
              </p:nvSpPr>
              <p:spPr bwMode="auto">
                <a:xfrm>
                  <a:off x="3749" y="3933"/>
                  <a:ext cx="7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9" name="Freeform 21"/>
                <p:cNvSpPr>
                  <a:spLocks/>
                </p:cNvSpPr>
                <p:nvPr/>
              </p:nvSpPr>
              <p:spPr bwMode="auto">
                <a:xfrm>
                  <a:off x="3756" y="3933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0" name="Freeform 22"/>
                <p:cNvSpPr>
                  <a:spLocks/>
                </p:cNvSpPr>
                <p:nvPr/>
              </p:nvSpPr>
              <p:spPr bwMode="auto">
                <a:xfrm>
                  <a:off x="3760" y="3933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1" name="Freeform 23"/>
                <p:cNvSpPr>
                  <a:spLocks/>
                </p:cNvSpPr>
                <p:nvPr/>
              </p:nvSpPr>
              <p:spPr bwMode="auto">
                <a:xfrm>
                  <a:off x="3763" y="3930"/>
                  <a:ext cx="4" cy="3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7 h 7"/>
                    <a:gd name="T4" fmla="*/ 8 w 8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2" name="Freeform 24"/>
                <p:cNvSpPr>
                  <a:spLocks/>
                </p:cNvSpPr>
                <p:nvPr/>
              </p:nvSpPr>
              <p:spPr bwMode="auto">
                <a:xfrm>
                  <a:off x="3775" y="3926"/>
                  <a:ext cx="15" cy="4"/>
                </a:xfrm>
                <a:custGeom>
                  <a:avLst/>
                  <a:gdLst>
                    <a:gd name="T0" fmla="*/ 0 w 30"/>
                    <a:gd name="T1" fmla="*/ 8 h 8"/>
                    <a:gd name="T2" fmla="*/ 0 w 30"/>
                    <a:gd name="T3" fmla="*/ 8 h 8"/>
                    <a:gd name="T4" fmla="*/ 30 w 30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3" name="Freeform 25"/>
                <p:cNvSpPr>
                  <a:spLocks/>
                </p:cNvSpPr>
                <p:nvPr/>
              </p:nvSpPr>
              <p:spPr bwMode="auto">
                <a:xfrm>
                  <a:off x="3793" y="3926"/>
                  <a:ext cx="8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4" name="Freeform 26"/>
                <p:cNvSpPr>
                  <a:spLocks/>
                </p:cNvSpPr>
                <p:nvPr/>
              </p:nvSpPr>
              <p:spPr bwMode="auto">
                <a:xfrm>
                  <a:off x="3801" y="3924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5" name="Freeform 27"/>
                <p:cNvSpPr>
                  <a:spLocks/>
                </p:cNvSpPr>
                <p:nvPr/>
              </p:nvSpPr>
              <p:spPr bwMode="auto">
                <a:xfrm>
                  <a:off x="3801" y="3922"/>
                  <a:ext cx="3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6" name="Freeform 28"/>
                <p:cNvSpPr>
                  <a:spLocks/>
                </p:cNvSpPr>
                <p:nvPr/>
              </p:nvSpPr>
              <p:spPr bwMode="auto">
                <a:xfrm>
                  <a:off x="3804" y="3922"/>
                  <a:ext cx="8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7" name="Freeform 29"/>
                <p:cNvSpPr>
                  <a:spLocks/>
                </p:cNvSpPr>
                <p:nvPr/>
              </p:nvSpPr>
              <p:spPr bwMode="auto">
                <a:xfrm>
                  <a:off x="3856" y="3907"/>
                  <a:ext cx="7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8" name="Freeform 30"/>
                <p:cNvSpPr>
                  <a:spLocks/>
                </p:cNvSpPr>
                <p:nvPr/>
              </p:nvSpPr>
              <p:spPr bwMode="auto">
                <a:xfrm>
                  <a:off x="3863" y="3903"/>
                  <a:ext cx="4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9" name="Freeform 31"/>
                <p:cNvSpPr>
                  <a:spLocks/>
                </p:cNvSpPr>
                <p:nvPr/>
              </p:nvSpPr>
              <p:spPr bwMode="auto">
                <a:xfrm>
                  <a:off x="3867" y="3903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0" name="Freeform 32"/>
                <p:cNvSpPr>
                  <a:spLocks/>
                </p:cNvSpPr>
                <p:nvPr/>
              </p:nvSpPr>
              <p:spPr bwMode="auto">
                <a:xfrm>
                  <a:off x="3870" y="3900"/>
                  <a:ext cx="11" cy="3"/>
                </a:xfrm>
                <a:custGeom>
                  <a:avLst/>
                  <a:gdLst>
                    <a:gd name="T0" fmla="*/ 0 w 22"/>
                    <a:gd name="T1" fmla="*/ 7 h 7"/>
                    <a:gd name="T2" fmla="*/ 0 w 22"/>
                    <a:gd name="T3" fmla="*/ 7 h 7"/>
                    <a:gd name="T4" fmla="*/ 22 w 2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1" name="Freeform 33"/>
                <p:cNvSpPr>
                  <a:spLocks/>
                </p:cNvSpPr>
                <p:nvPr/>
              </p:nvSpPr>
              <p:spPr bwMode="auto">
                <a:xfrm>
                  <a:off x="3900" y="3888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2" name="Freeform 34"/>
                <p:cNvSpPr>
                  <a:spLocks/>
                </p:cNvSpPr>
                <p:nvPr/>
              </p:nvSpPr>
              <p:spPr bwMode="auto">
                <a:xfrm>
                  <a:off x="3904" y="3888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3" name="Freeform 35"/>
                <p:cNvSpPr>
                  <a:spLocks/>
                </p:cNvSpPr>
                <p:nvPr/>
              </p:nvSpPr>
              <p:spPr bwMode="auto">
                <a:xfrm>
                  <a:off x="3908" y="3884"/>
                  <a:ext cx="3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4" name="Freeform 36"/>
                <p:cNvSpPr>
                  <a:spLocks/>
                </p:cNvSpPr>
                <p:nvPr/>
              </p:nvSpPr>
              <p:spPr bwMode="auto">
                <a:xfrm>
                  <a:off x="3911" y="3884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5" name="Freeform 37"/>
                <p:cNvSpPr>
                  <a:spLocks/>
                </p:cNvSpPr>
                <p:nvPr/>
              </p:nvSpPr>
              <p:spPr bwMode="auto">
                <a:xfrm>
                  <a:off x="3922" y="3851"/>
                  <a:ext cx="70" cy="30"/>
                </a:xfrm>
                <a:custGeom>
                  <a:avLst/>
                  <a:gdLst>
                    <a:gd name="T0" fmla="*/ 0 w 139"/>
                    <a:gd name="T1" fmla="*/ 60 h 60"/>
                    <a:gd name="T2" fmla="*/ 0 w 139"/>
                    <a:gd name="T3" fmla="*/ 60 h 60"/>
                    <a:gd name="T4" fmla="*/ 139 w 139"/>
                    <a:gd name="T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60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13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6" name="Freeform 38"/>
                <p:cNvSpPr>
                  <a:spLocks/>
                </p:cNvSpPr>
                <p:nvPr/>
              </p:nvSpPr>
              <p:spPr bwMode="auto">
                <a:xfrm>
                  <a:off x="3992" y="3824"/>
                  <a:ext cx="71" cy="27"/>
                </a:xfrm>
                <a:custGeom>
                  <a:avLst/>
                  <a:gdLst>
                    <a:gd name="T0" fmla="*/ 0 w 139"/>
                    <a:gd name="T1" fmla="*/ 52 h 52"/>
                    <a:gd name="T2" fmla="*/ 0 w 139"/>
                    <a:gd name="T3" fmla="*/ 52 h 52"/>
                    <a:gd name="T4" fmla="*/ 139 w 139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13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7" name="Freeform 39"/>
                <p:cNvSpPr>
                  <a:spLocks/>
                </p:cNvSpPr>
                <p:nvPr/>
              </p:nvSpPr>
              <p:spPr bwMode="auto">
                <a:xfrm>
                  <a:off x="4074" y="3817"/>
                  <a:ext cx="3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8" name="Freeform 40"/>
                <p:cNvSpPr>
                  <a:spLocks/>
                </p:cNvSpPr>
                <p:nvPr/>
              </p:nvSpPr>
              <p:spPr bwMode="auto">
                <a:xfrm>
                  <a:off x="4077" y="3817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9" name="Freeform 41"/>
                <p:cNvSpPr>
                  <a:spLocks/>
                </p:cNvSpPr>
                <p:nvPr/>
              </p:nvSpPr>
              <p:spPr bwMode="auto">
                <a:xfrm>
                  <a:off x="4081" y="3813"/>
                  <a:ext cx="4" cy="4"/>
                </a:xfrm>
                <a:custGeom>
                  <a:avLst/>
                  <a:gdLst>
                    <a:gd name="T0" fmla="*/ 0 w 8"/>
                    <a:gd name="T1" fmla="*/ 8 h 8"/>
                    <a:gd name="T2" fmla="*/ 0 w 8"/>
                    <a:gd name="T3" fmla="*/ 8 h 8"/>
                    <a:gd name="T4" fmla="*/ 8 w 8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0" name="Freeform 42"/>
                <p:cNvSpPr>
                  <a:spLocks/>
                </p:cNvSpPr>
                <p:nvPr/>
              </p:nvSpPr>
              <p:spPr bwMode="auto">
                <a:xfrm>
                  <a:off x="4085" y="3813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1" name="Freeform 43"/>
                <p:cNvSpPr>
                  <a:spLocks/>
                </p:cNvSpPr>
                <p:nvPr/>
              </p:nvSpPr>
              <p:spPr bwMode="auto">
                <a:xfrm>
                  <a:off x="4107" y="3802"/>
                  <a:ext cx="11" cy="3"/>
                </a:xfrm>
                <a:custGeom>
                  <a:avLst/>
                  <a:gdLst>
                    <a:gd name="T0" fmla="*/ 0 w 21"/>
                    <a:gd name="T1" fmla="*/ 7 h 7"/>
                    <a:gd name="T2" fmla="*/ 0 w 21"/>
                    <a:gd name="T3" fmla="*/ 7 h 7"/>
                    <a:gd name="T4" fmla="*/ 21 w 21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2" name="Freeform 44"/>
                <p:cNvSpPr>
                  <a:spLocks/>
                </p:cNvSpPr>
                <p:nvPr/>
              </p:nvSpPr>
              <p:spPr bwMode="auto">
                <a:xfrm>
                  <a:off x="4118" y="3798"/>
                  <a:ext cx="4" cy="4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7 h 7"/>
                    <a:gd name="T4" fmla="*/ 8 w 8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3" name="Freeform 45"/>
                <p:cNvSpPr>
                  <a:spLocks/>
                </p:cNvSpPr>
                <p:nvPr/>
              </p:nvSpPr>
              <p:spPr bwMode="auto">
                <a:xfrm>
                  <a:off x="4122" y="3798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4" name="Freeform 46"/>
                <p:cNvSpPr>
                  <a:spLocks/>
                </p:cNvSpPr>
                <p:nvPr/>
              </p:nvSpPr>
              <p:spPr bwMode="auto">
                <a:xfrm>
                  <a:off x="4125" y="3794"/>
                  <a:ext cx="8" cy="4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15 w 1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5" name="Freeform 47"/>
                <p:cNvSpPr>
                  <a:spLocks/>
                </p:cNvSpPr>
                <p:nvPr/>
              </p:nvSpPr>
              <p:spPr bwMode="auto">
                <a:xfrm>
                  <a:off x="4173" y="3768"/>
                  <a:ext cx="8" cy="3"/>
                </a:xfrm>
                <a:custGeom>
                  <a:avLst/>
                  <a:gdLst>
                    <a:gd name="T0" fmla="*/ 0 w 15"/>
                    <a:gd name="T1" fmla="*/ 7 h 7"/>
                    <a:gd name="T2" fmla="*/ 0 w 15"/>
                    <a:gd name="T3" fmla="*/ 7 h 7"/>
                    <a:gd name="T4" fmla="*/ 15 w 1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6" name="Freeform 48"/>
                <p:cNvSpPr>
                  <a:spLocks/>
                </p:cNvSpPr>
                <p:nvPr/>
              </p:nvSpPr>
              <p:spPr bwMode="auto">
                <a:xfrm>
                  <a:off x="4181" y="3766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7" name="Freeform 49"/>
                <p:cNvSpPr>
                  <a:spLocks/>
                </p:cNvSpPr>
                <p:nvPr/>
              </p:nvSpPr>
              <p:spPr bwMode="auto">
                <a:xfrm>
                  <a:off x="4181" y="3764"/>
                  <a:ext cx="3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8" name="Freeform 50"/>
                <p:cNvSpPr>
                  <a:spLocks/>
                </p:cNvSpPr>
                <p:nvPr/>
              </p:nvSpPr>
              <p:spPr bwMode="auto">
                <a:xfrm>
                  <a:off x="4184" y="3753"/>
                  <a:ext cx="15" cy="11"/>
                </a:xfrm>
                <a:custGeom>
                  <a:avLst/>
                  <a:gdLst>
                    <a:gd name="T0" fmla="*/ 0 w 29"/>
                    <a:gd name="T1" fmla="*/ 22 h 22"/>
                    <a:gd name="T2" fmla="*/ 0 w 29"/>
                    <a:gd name="T3" fmla="*/ 22 h 22"/>
                    <a:gd name="T4" fmla="*/ 29 w 29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9" name="Freeform 51"/>
                <p:cNvSpPr>
                  <a:spLocks/>
                </p:cNvSpPr>
                <p:nvPr/>
              </p:nvSpPr>
              <p:spPr bwMode="auto">
                <a:xfrm>
                  <a:off x="4210" y="3745"/>
                  <a:ext cx="4" cy="4"/>
                </a:xfrm>
                <a:custGeom>
                  <a:avLst/>
                  <a:gdLst>
                    <a:gd name="T0" fmla="*/ 0 w 8"/>
                    <a:gd name="T1" fmla="*/ 8 h 8"/>
                    <a:gd name="T2" fmla="*/ 0 w 8"/>
                    <a:gd name="T3" fmla="*/ 8 h 8"/>
                    <a:gd name="T4" fmla="*/ 8 w 8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0" name="Freeform 52"/>
                <p:cNvSpPr>
                  <a:spLocks/>
                </p:cNvSpPr>
                <p:nvPr/>
              </p:nvSpPr>
              <p:spPr bwMode="auto">
                <a:xfrm>
                  <a:off x="4214" y="3743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1" name="Freeform 53"/>
                <p:cNvSpPr>
                  <a:spLocks/>
                </p:cNvSpPr>
                <p:nvPr/>
              </p:nvSpPr>
              <p:spPr bwMode="auto">
                <a:xfrm>
                  <a:off x="4214" y="3741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2" name="Freeform 54"/>
                <p:cNvSpPr>
                  <a:spLocks/>
                </p:cNvSpPr>
                <p:nvPr/>
              </p:nvSpPr>
              <p:spPr bwMode="auto">
                <a:xfrm>
                  <a:off x="4218" y="3719"/>
                  <a:ext cx="36" cy="22"/>
                </a:xfrm>
                <a:custGeom>
                  <a:avLst/>
                  <a:gdLst>
                    <a:gd name="T0" fmla="*/ 0 w 73"/>
                    <a:gd name="T1" fmla="*/ 45 h 45"/>
                    <a:gd name="T2" fmla="*/ 0 w 73"/>
                    <a:gd name="T3" fmla="*/ 45 h 45"/>
                    <a:gd name="T4" fmla="*/ 73 w 73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3" name="Freeform 55"/>
                <p:cNvSpPr>
                  <a:spLocks/>
                </p:cNvSpPr>
                <p:nvPr/>
              </p:nvSpPr>
              <p:spPr bwMode="auto">
                <a:xfrm>
                  <a:off x="4254" y="3692"/>
                  <a:ext cx="38" cy="27"/>
                </a:xfrm>
                <a:custGeom>
                  <a:avLst/>
                  <a:gdLst>
                    <a:gd name="T0" fmla="*/ 0 w 74"/>
                    <a:gd name="T1" fmla="*/ 53 h 53"/>
                    <a:gd name="T2" fmla="*/ 0 w 74"/>
                    <a:gd name="T3" fmla="*/ 53 h 53"/>
                    <a:gd name="T4" fmla="*/ 74 w 74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4" name="Freeform 56"/>
                <p:cNvSpPr>
                  <a:spLocks/>
                </p:cNvSpPr>
                <p:nvPr/>
              </p:nvSpPr>
              <p:spPr bwMode="auto">
                <a:xfrm>
                  <a:off x="4292" y="3692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5" name="Freeform 57"/>
                <p:cNvSpPr>
                  <a:spLocks/>
                </p:cNvSpPr>
                <p:nvPr/>
              </p:nvSpPr>
              <p:spPr bwMode="auto">
                <a:xfrm>
                  <a:off x="4295" y="3688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6" name="Freeform 58"/>
                <p:cNvSpPr>
                  <a:spLocks/>
                </p:cNvSpPr>
                <p:nvPr/>
              </p:nvSpPr>
              <p:spPr bwMode="auto">
                <a:xfrm>
                  <a:off x="4295" y="3684"/>
                  <a:ext cx="7" cy="4"/>
                </a:xfrm>
                <a:custGeom>
                  <a:avLst/>
                  <a:gdLst>
                    <a:gd name="T0" fmla="*/ 0 w 14"/>
                    <a:gd name="T1" fmla="*/ 8 h 8"/>
                    <a:gd name="T2" fmla="*/ 0 w 14"/>
                    <a:gd name="T3" fmla="*/ 8 h 8"/>
                    <a:gd name="T4" fmla="*/ 14 w 14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7" name="Freeform 59"/>
                <p:cNvSpPr>
                  <a:spLocks/>
                </p:cNvSpPr>
                <p:nvPr/>
              </p:nvSpPr>
              <p:spPr bwMode="auto">
                <a:xfrm>
                  <a:off x="4310" y="3670"/>
                  <a:ext cx="19" cy="11"/>
                </a:xfrm>
                <a:custGeom>
                  <a:avLst/>
                  <a:gdLst>
                    <a:gd name="T0" fmla="*/ 0 w 37"/>
                    <a:gd name="T1" fmla="*/ 22 h 22"/>
                    <a:gd name="T2" fmla="*/ 0 w 37"/>
                    <a:gd name="T3" fmla="*/ 22 h 22"/>
                    <a:gd name="T4" fmla="*/ 37 w 37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8" name="Freeform 60"/>
                <p:cNvSpPr>
                  <a:spLocks/>
                </p:cNvSpPr>
                <p:nvPr/>
              </p:nvSpPr>
              <p:spPr bwMode="auto">
                <a:xfrm>
                  <a:off x="4329" y="3666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9" name="Freeform 61"/>
                <p:cNvSpPr>
                  <a:spLocks/>
                </p:cNvSpPr>
                <p:nvPr/>
              </p:nvSpPr>
              <p:spPr bwMode="auto">
                <a:xfrm>
                  <a:off x="4329" y="3666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0" name="Freeform 62"/>
                <p:cNvSpPr>
                  <a:spLocks/>
                </p:cNvSpPr>
                <p:nvPr/>
              </p:nvSpPr>
              <p:spPr bwMode="auto">
                <a:xfrm>
                  <a:off x="4332" y="3662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1" name="Freeform 63"/>
                <p:cNvSpPr>
                  <a:spLocks/>
                </p:cNvSpPr>
                <p:nvPr/>
              </p:nvSpPr>
              <p:spPr bwMode="auto">
                <a:xfrm>
                  <a:off x="4372" y="3628"/>
                  <a:ext cx="8" cy="4"/>
                </a:xfrm>
                <a:custGeom>
                  <a:avLst/>
                  <a:gdLst>
                    <a:gd name="T0" fmla="*/ 0 w 15"/>
                    <a:gd name="T1" fmla="*/ 7 h 7"/>
                    <a:gd name="T2" fmla="*/ 0 w 15"/>
                    <a:gd name="T3" fmla="*/ 7 h 7"/>
                    <a:gd name="T4" fmla="*/ 15 w 1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2" name="Freeform 64"/>
                <p:cNvSpPr>
                  <a:spLocks/>
                </p:cNvSpPr>
                <p:nvPr/>
              </p:nvSpPr>
              <p:spPr bwMode="auto">
                <a:xfrm>
                  <a:off x="4380" y="3624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3" name="Freeform 65"/>
                <p:cNvSpPr>
                  <a:spLocks/>
                </p:cNvSpPr>
                <p:nvPr/>
              </p:nvSpPr>
              <p:spPr bwMode="auto">
                <a:xfrm>
                  <a:off x="4380" y="3621"/>
                  <a:ext cx="4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4" name="Freeform 66"/>
                <p:cNvSpPr>
                  <a:spLocks/>
                </p:cNvSpPr>
                <p:nvPr/>
              </p:nvSpPr>
              <p:spPr bwMode="auto">
                <a:xfrm>
                  <a:off x="4384" y="3613"/>
                  <a:ext cx="7" cy="8"/>
                </a:xfrm>
                <a:custGeom>
                  <a:avLst/>
                  <a:gdLst>
                    <a:gd name="T0" fmla="*/ 0 w 15"/>
                    <a:gd name="T1" fmla="*/ 15 h 15"/>
                    <a:gd name="T2" fmla="*/ 0 w 15"/>
                    <a:gd name="T3" fmla="*/ 15 h 15"/>
                    <a:gd name="T4" fmla="*/ 15 w 1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5" name="Freeform 67"/>
                <p:cNvSpPr>
                  <a:spLocks/>
                </p:cNvSpPr>
                <p:nvPr/>
              </p:nvSpPr>
              <p:spPr bwMode="auto">
                <a:xfrm>
                  <a:off x="4406" y="3594"/>
                  <a:ext cx="4" cy="4"/>
                </a:xfrm>
                <a:custGeom>
                  <a:avLst/>
                  <a:gdLst>
                    <a:gd name="T0" fmla="*/ 0 w 8"/>
                    <a:gd name="T1" fmla="*/ 8 h 8"/>
                    <a:gd name="T2" fmla="*/ 0 w 8"/>
                    <a:gd name="T3" fmla="*/ 8 h 8"/>
                    <a:gd name="T4" fmla="*/ 8 w 8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6" name="Freeform 68"/>
                <p:cNvSpPr>
                  <a:spLocks/>
                </p:cNvSpPr>
                <p:nvPr/>
              </p:nvSpPr>
              <p:spPr bwMode="auto">
                <a:xfrm>
                  <a:off x="4410" y="3594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7" name="Freeform 69"/>
                <p:cNvSpPr>
                  <a:spLocks/>
                </p:cNvSpPr>
                <p:nvPr/>
              </p:nvSpPr>
              <p:spPr bwMode="auto">
                <a:xfrm>
                  <a:off x="4413" y="3590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8" name="Freeform 70"/>
                <p:cNvSpPr>
                  <a:spLocks/>
                </p:cNvSpPr>
                <p:nvPr/>
              </p:nvSpPr>
              <p:spPr bwMode="auto">
                <a:xfrm>
                  <a:off x="4417" y="3586"/>
                  <a:ext cx="3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9" name="Freeform 71"/>
                <p:cNvSpPr>
                  <a:spLocks/>
                </p:cNvSpPr>
                <p:nvPr/>
              </p:nvSpPr>
              <p:spPr bwMode="auto">
                <a:xfrm>
                  <a:off x="4424" y="3526"/>
                  <a:ext cx="55" cy="53"/>
                </a:xfrm>
                <a:custGeom>
                  <a:avLst/>
                  <a:gdLst>
                    <a:gd name="T0" fmla="*/ 0 w 109"/>
                    <a:gd name="T1" fmla="*/ 105 h 105"/>
                    <a:gd name="T2" fmla="*/ 0 w 109"/>
                    <a:gd name="T3" fmla="*/ 105 h 105"/>
                    <a:gd name="T4" fmla="*/ 109 w 109"/>
                    <a:gd name="T5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105">
                      <a:moveTo>
                        <a:pt x="0" y="105"/>
                      </a:moveTo>
                      <a:lnTo>
                        <a:pt x="0" y="105"/>
                      </a:lnTo>
                      <a:lnTo>
                        <a:pt x="10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0" name="Freeform 72"/>
                <p:cNvSpPr>
                  <a:spLocks/>
                </p:cNvSpPr>
                <p:nvPr/>
              </p:nvSpPr>
              <p:spPr bwMode="auto">
                <a:xfrm>
                  <a:off x="4479" y="3473"/>
                  <a:ext cx="52" cy="53"/>
                </a:xfrm>
                <a:custGeom>
                  <a:avLst/>
                  <a:gdLst>
                    <a:gd name="T0" fmla="*/ 0 w 103"/>
                    <a:gd name="T1" fmla="*/ 105 h 105"/>
                    <a:gd name="T2" fmla="*/ 0 w 103"/>
                    <a:gd name="T3" fmla="*/ 105 h 105"/>
                    <a:gd name="T4" fmla="*/ 103 w 103"/>
                    <a:gd name="T5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3" h="105">
                      <a:moveTo>
                        <a:pt x="0" y="105"/>
                      </a:moveTo>
                      <a:lnTo>
                        <a:pt x="0" y="105"/>
                      </a:lnTo>
                      <a:lnTo>
                        <a:pt x="103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1" name="Freeform 73"/>
                <p:cNvSpPr>
                  <a:spLocks/>
                </p:cNvSpPr>
                <p:nvPr/>
              </p:nvSpPr>
              <p:spPr bwMode="auto">
                <a:xfrm>
                  <a:off x="4539" y="3462"/>
                  <a:ext cx="3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2" name="Freeform 74"/>
                <p:cNvSpPr>
                  <a:spLocks/>
                </p:cNvSpPr>
                <p:nvPr/>
              </p:nvSpPr>
              <p:spPr bwMode="auto">
                <a:xfrm>
                  <a:off x="4542" y="3459"/>
                  <a:ext cx="4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3" name="Freeform 75"/>
                <p:cNvSpPr>
                  <a:spLocks/>
                </p:cNvSpPr>
                <p:nvPr/>
              </p:nvSpPr>
              <p:spPr bwMode="auto">
                <a:xfrm>
                  <a:off x="4546" y="3457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4" name="Freeform 76"/>
                <p:cNvSpPr>
                  <a:spLocks/>
                </p:cNvSpPr>
                <p:nvPr/>
              </p:nvSpPr>
              <p:spPr bwMode="auto">
                <a:xfrm>
                  <a:off x="4546" y="3454"/>
                  <a:ext cx="4" cy="5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5" name="Freeform 77"/>
                <p:cNvSpPr>
                  <a:spLocks/>
                </p:cNvSpPr>
                <p:nvPr/>
              </p:nvSpPr>
              <p:spPr bwMode="auto">
                <a:xfrm>
                  <a:off x="4565" y="3432"/>
                  <a:ext cx="11" cy="7"/>
                </a:xfrm>
                <a:custGeom>
                  <a:avLst/>
                  <a:gdLst>
                    <a:gd name="T0" fmla="*/ 0 w 22"/>
                    <a:gd name="T1" fmla="*/ 15 h 15"/>
                    <a:gd name="T2" fmla="*/ 0 w 22"/>
                    <a:gd name="T3" fmla="*/ 15 h 15"/>
                    <a:gd name="T4" fmla="*/ 22 w 22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6" name="Freeform 78"/>
                <p:cNvSpPr>
                  <a:spLocks/>
                </p:cNvSpPr>
                <p:nvPr/>
              </p:nvSpPr>
              <p:spPr bwMode="auto">
                <a:xfrm>
                  <a:off x="4576" y="3428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7" name="Freeform 79"/>
                <p:cNvSpPr>
                  <a:spLocks/>
                </p:cNvSpPr>
                <p:nvPr/>
              </p:nvSpPr>
              <p:spPr bwMode="auto">
                <a:xfrm>
                  <a:off x="4576" y="3424"/>
                  <a:ext cx="3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8" name="Freeform 80"/>
                <p:cNvSpPr>
                  <a:spLocks/>
                </p:cNvSpPr>
                <p:nvPr/>
              </p:nvSpPr>
              <p:spPr bwMode="auto">
                <a:xfrm>
                  <a:off x="4579" y="3421"/>
                  <a:ext cx="4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9" name="Freeform 81"/>
                <p:cNvSpPr>
                  <a:spLocks/>
                </p:cNvSpPr>
                <p:nvPr/>
              </p:nvSpPr>
              <p:spPr bwMode="auto">
                <a:xfrm>
                  <a:off x="4613" y="3379"/>
                  <a:ext cx="7" cy="4"/>
                </a:xfrm>
                <a:custGeom>
                  <a:avLst/>
                  <a:gdLst>
                    <a:gd name="T0" fmla="*/ 0 w 14"/>
                    <a:gd name="T1" fmla="*/ 7 h 7"/>
                    <a:gd name="T2" fmla="*/ 0 w 14"/>
                    <a:gd name="T3" fmla="*/ 7 h 7"/>
                    <a:gd name="T4" fmla="*/ 14 w 14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0" name="Freeform 82"/>
                <p:cNvSpPr>
                  <a:spLocks/>
                </p:cNvSpPr>
                <p:nvPr/>
              </p:nvSpPr>
              <p:spPr bwMode="auto">
                <a:xfrm>
                  <a:off x="4620" y="3375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1" name="Freeform 83"/>
                <p:cNvSpPr>
                  <a:spLocks/>
                </p:cNvSpPr>
                <p:nvPr/>
              </p:nvSpPr>
              <p:spPr bwMode="auto">
                <a:xfrm>
                  <a:off x="4620" y="3372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2" name="Freeform 84"/>
                <p:cNvSpPr>
                  <a:spLocks/>
                </p:cNvSpPr>
                <p:nvPr/>
              </p:nvSpPr>
              <p:spPr bwMode="auto">
                <a:xfrm>
                  <a:off x="4620" y="3356"/>
                  <a:ext cx="11" cy="16"/>
                </a:xfrm>
                <a:custGeom>
                  <a:avLst/>
                  <a:gdLst>
                    <a:gd name="T0" fmla="*/ 0 w 22"/>
                    <a:gd name="T1" fmla="*/ 30 h 30"/>
                    <a:gd name="T2" fmla="*/ 0 w 22"/>
                    <a:gd name="T3" fmla="*/ 30 h 30"/>
                    <a:gd name="T4" fmla="*/ 22 w 22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3" name="Freeform 85"/>
                <p:cNvSpPr>
                  <a:spLocks/>
                </p:cNvSpPr>
                <p:nvPr/>
              </p:nvSpPr>
              <p:spPr bwMode="auto">
                <a:xfrm>
                  <a:off x="4638" y="3341"/>
                  <a:ext cx="4" cy="8"/>
                </a:xfrm>
                <a:custGeom>
                  <a:avLst/>
                  <a:gdLst>
                    <a:gd name="T0" fmla="*/ 0 w 7"/>
                    <a:gd name="T1" fmla="*/ 15 h 15"/>
                    <a:gd name="T2" fmla="*/ 0 w 7"/>
                    <a:gd name="T3" fmla="*/ 15 h 15"/>
                    <a:gd name="T4" fmla="*/ 7 w 7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4" name="Freeform 86"/>
                <p:cNvSpPr>
                  <a:spLocks/>
                </p:cNvSpPr>
                <p:nvPr/>
              </p:nvSpPr>
              <p:spPr bwMode="auto">
                <a:xfrm>
                  <a:off x="4642" y="3340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5" name="Freeform 87"/>
                <p:cNvSpPr>
                  <a:spLocks/>
                </p:cNvSpPr>
                <p:nvPr/>
              </p:nvSpPr>
              <p:spPr bwMode="auto">
                <a:xfrm>
                  <a:off x="4642" y="3338"/>
                  <a:ext cx="3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6" name="Freeform 88"/>
                <p:cNvSpPr>
                  <a:spLocks/>
                </p:cNvSpPr>
                <p:nvPr/>
              </p:nvSpPr>
              <p:spPr bwMode="auto">
                <a:xfrm>
                  <a:off x="4645" y="3300"/>
                  <a:ext cx="23" cy="38"/>
                </a:xfrm>
                <a:custGeom>
                  <a:avLst/>
                  <a:gdLst>
                    <a:gd name="T0" fmla="*/ 0 w 45"/>
                    <a:gd name="T1" fmla="*/ 75 h 75"/>
                    <a:gd name="T2" fmla="*/ 0 w 45"/>
                    <a:gd name="T3" fmla="*/ 75 h 75"/>
                    <a:gd name="T4" fmla="*/ 45 w 45"/>
                    <a:gd name="T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" h="7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7" name="Freeform 89"/>
                <p:cNvSpPr>
                  <a:spLocks/>
                </p:cNvSpPr>
                <p:nvPr/>
              </p:nvSpPr>
              <p:spPr bwMode="auto">
                <a:xfrm>
                  <a:off x="4668" y="3263"/>
                  <a:ext cx="26" cy="37"/>
                </a:xfrm>
                <a:custGeom>
                  <a:avLst/>
                  <a:gdLst>
                    <a:gd name="T0" fmla="*/ 0 w 51"/>
                    <a:gd name="T1" fmla="*/ 74 h 74"/>
                    <a:gd name="T2" fmla="*/ 0 w 51"/>
                    <a:gd name="T3" fmla="*/ 74 h 74"/>
                    <a:gd name="T4" fmla="*/ 51 w 51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74">
                      <a:moveTo>
                        <a:pt x="0" y="74"/>
                      </a:moveTo>
                      <a:lnTo>
                        <a:pt x="0" y="74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8" name="Freeform 90"/>
                <p:cNvSpPr>
                  <a:spLocks/>
                </p:cNvSpPr>
                <p:nvPr/>
              </p:nvSpPr>
              <p:spPr bwMode="auto">
                <a:xfrm>
                  <a:off x="4694" y="3261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9" name="Freeform 91"/>
                <p:cNvSpPr>
                  <a:spLocks/>
                </p:cNvSpPr>
                <p:nvPr/>
              </p:nvSpPr>
              <p:spPr bwMode="auto">
                <a:xfrm>
                  <a:off x="4694" y="3258"/>
                  <a:ext cx="3" cy="5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0" name="Freeform 92"/>
                <p:cNvSpPr>
                  <a:spLocks/>
                </p:cNvSpPr>
                <p:nvPr/>
              </p:nvSpPr>
              <p:spPr bwMode="auto">
                <a:xfrm>
                  <a:off x="4697" y="3255"/>
                  <a:ext cx="4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1" name="Freeform 93"/>
                <p:cNvSpPr>
                  <a:spLocks/>
                </p:cNvSpPr>
                <p:nvPr/>
              </p:nvSpPr>
              <p:spPr bwMode="auto">
                <a:xfrm>
                  <a:off x="4705" y="3228"/>
                  <a:ext cx="11" cy="19"/>
                </a:xfrm>
                <a:custGeom>
                  <a:avLst/>
                  <a:gdLst>
                    <a:gd name="T0" fmla="*/ 0 w 22"/>
                    <a:gd name="T1" fmla="*/ 38 h 38"/>
                    <a:gd name="T2" fmla="*/ 0 w 22"/>
                    <a:gd name="T3" fmla="*/ 38 h 38"/>
                    <a:gd name="T4" fmla="*/ 22 w 22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2" name="Freeform 94"/>
                <p:cNvSpPr>
                  <a:spLocks/>
                </p:cNvSpPr>
                <p:nvPr/>
              </p:nvSpPr>
              <p:spPr bwMode="auto">
                <a:xfrm>
                  <a:off x="4716" y="3228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3" name="Freeform 95"/>
                <p:cNvSpPr>
                  <a:spLocks/>
                </p:cNvSpPr>
                <p:nvPr/>
              </p:nvSpPr>
              <p:spPr bwMode="auto">
                <a:xfrm>
                  <a:off x="4720" y="3225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4" name="Freeform 96"/>
                <p:cNvSpPr>
                  <a:spLocks/>
                </p:cNvSpPr>
                <p:nvPr/>
              </p:nvSpPr>
              <p:spPr bwMode="auto">
                <a:xfrm>
                  <a:off x="4720" y="3221"/>
                  <a:ext cx="3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5" name="Freeform 97"/>
                <p:cNvSpPr>
                  <a:spLocks/>
                </p:cNvSpPr>
                <p:nvPr/>
              </p:nvSpPr>
              <p:spPr bwMode="auto">
                <a:xfrm>
                  <a:off x="4745" y="3172"/>
                  <a:ext cx="4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6" name="Freeform 98"/>
                <p:cNvSpPr>
                  <a:spLocks/>
                </p:cNvSpPr>
                <p:nvPr/>
              </p:nvSpPr>
              <p:spPr bwMode="auto">
                <a:xfrm>
                  <a:off x="4749" y="3168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7" name="Freeform 99"/>
                <p:cNvSpPr>
                  <a:spLocks/>
                </p:cNvSpPr>
                <p:nvPr/>
              </p:nvSpPr>
              <p:spPr bwMode="auto">
                <a:xfrm>
                  <a:off x="4749" y="3164"/>
                  <a:ext cx="4" cy="4"/>
                </a:xfrm>
                <a:custGeom>
                  <a:avLst/>
                  <a:gdLst>
                    <a:gd name="T0" fmla="*/ 0 w 8"/>
                    <a:gd name="T1" fmla="*/ 8 h 8"/>
                    <a:gd name="T2" fmla="*/ 0 w 8"/>
                    <a:gd name="T3" fmla="*/ 8 h 8"/>
                    <a:gd name="T4" fmla="*/ 8 w 8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8" name="Freeform 100"/>
                <p:cNvSpPr>
                  <a:spLocks/>
                </p:cNvSpPr>
                <p:nvPr/>
              </p:nvSpPr>
              <p:spPr bwMode="auto">
                <a:xfrm>
                  <a:off x="4753" y="3153"/>
                  <a:ext cx="3" cy="11"/>
                </a:xfrm>
                <a:custGeom>
                  <a:avLst/>
                  <a:gdLst>
                    <a:gd name="T0" fmla="*/ 0 w 7"/>
                    <a:gd name="T1" fmla="*/ 22 h 22"/>
                    <a:gd name="T2" fmla="*/ 0 w 7"/>
                    <a:gd name="T3" fmla="*/ 22 h 22"/>
                    <a:gd name="T4" fmla="*/ 7 w 7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9" name="Freeform 101"/>
                <p:cNvSpPr>
                  <a:spLocks/>
                </p:cNvSpPr>
                <p:nvPr/>
              </p:nvSpPr>
              <p:spPr bwMode="auto">
                <a:xfrm>
                  <a:off x="4764" y="3130"/>
                  <a:ext cx="3" cy="4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0" name="Freeform 102"/>
                <p:cNvSpPr>
                  <a:spLocks/>
                </p:cNvSpPr>
                <p:nvPr/>
              </p:nvSpPr>
              <p:spPr bwMode="auto">
                <a:xfrm>
                  <a:off x="4767" y="3127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1" name="Freeform 103"/>
                <p:cNvSpPr>
                  <a:spLocks/>
                </p:cNvSpPr>
                <p:nvPr/>
              </p:nvSpPr>
              <p:spPr bwMode="auto">
                <a:xfrm>
                  <a:off x="4767" y="3123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2" name="Freeform 104"/>
                <p:cNvSpPr>
                  <a:spLocks/>
                </p:cNvSpPr>
                <p:nvPr/>
              </p:nvSpPr>
              <p:spPr bwMode="auto">
                <a:xfrm>
                  <a:off x="4767" y="3119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3" name="Freeform 105"/>
                <p:cNvSpPr>
                  <a:spLocks/>
                </p:cNvSpPr>
                <p:nvPr/>
              </p:nvSpPr>
              <p:spPr bwMode="auto">
                <a:xfrm>
                  <a:off x="4775" y="3040"/>
                  <a:ext cx="29" cy="67"/>
                </a:xfrm>
                <a:custGeom>
                  <a:avLst/>
                  <a:gdLst>
                    <a:gd name="T0" fmla="*/ 0 w 59"/>
                    <a:gd name="T1" fmla="*/ 134 h 134"/>
                    <a:gd name="T2" fmla="*/ 0 w 59"/>
                    <a:gd name="T3" fmla="*/ 134 h 134"/>
                    <a:gd name="T4" fmla="*/ 59 w 59"/>
                    <a:gd name="T5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34">
                      <a:moveTo>
                        <a:pt x="0" y="134"/>
                      </a:moveTo>
                      <a:lnTo>
                        <a:pt x="0" y="134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4" name="Freeform 106"/>
                <p:cNvSpPr>
                  <a:spLocks/>
                </p:cNvSpPr>
                <p:nvPr/>
              </p:nvSpPr>
              <p:spPr bwMode="auto">
                <a:xfrm>
                  <a:off x="4804" y="2968"/>
                  <a:ext cx="26" cy="72"/>
                </a:xfrm>
                <a:custGeom>
                  <a:avLst/>
                  <a:gdLst>
                    <a:gd name="T0" fmla="*/ 0 w 51"/>
                    <a:gd name="T1" fmla="*/ 142 h 142"/>
                    <a:gd name="T2" fmla="*/ 0 w 51"/>
                    <a:gd name="T3" fmla="*/ 142 h 142"/>
                    <a:gd name="T4" fmla="*/ 51 w 51"/>
                    <a:gd name="T5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5" name="Freeform 107"/>
                <p:cNvSpPr>
                  <a:spLocks/>
                </p:cNvSpPr>
                <p:nvPr/>
              </p:nvSpPr>
              <p:spPr bwMode="auto">
                <a:xfrm>
                  <a:off x="4834" y="2957"/>
                  <a:ext cx="4" cy="3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6" name="Freeform 108"/>
                <p:cNvSpPr>
                  <a:spLocks/>
                </p:cNvSpPr>
                <p:nvPr/>
              </p:nvSpPr>
              <p:spPr bwMode="auto">
                <a:xfrm>
                  <a:off x="4838" y="2953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7" name="Freeform 109"/>
                <p:cNvSpPr>
                  <a:spLocks/>
                </p:cNvSpPr>
                <p:nvPr/>
              </p:nvSpPr>
              <p:spPr bwMode="auto">
                <a:xfrm>
                  <a:off x="4838" y="2949"/>
                  <a:ext cx="3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8" name="Freeform 110"/>
                <p:cNvSpPr>
                  <a:spLocks/>
                </p:cNvSpPr>
                <p:nvPr/>
              </p:nvSpPr>
              <p:spPr bwMode="auto">
                <a:xfrm>
                  <a:off x="4841" y="2945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9" name="Freeform 111"/>
                <p:cNvSpPr>
                  <a:spLocks/>
                </p:cNvSpPr>
                <p:nvPr/>
              </p:nvSpPr>
              <p:spPr bwMode="auto">
                <a:xfrm>
                  <a:off x="4849" y="2915"/>
                  <a:ext cx="7" cy="12"/>
                </a:xfrm>
                <a:custGeom>
                  <a:avLst/>
                  <a:gdLst>
                    <a:gd name="T0" fmla="*/ 0 w 15"/>
                    <a:gd name="T1" fmla="*/ 22 h 22"/>
                    <a:gd name="T2" fmla="*/ 0 w 15"/>
                    <a:gd name="T3" fmla="*/ 22 h 22"/>
                    <a:gd name="T4" fmla="*/ 15 w 15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0" name="Freeform 112"/>
                <p:cNvSpPr>
                  <a:spLocks/>
                </p:cNvSpPr>
                <p:nvPr/>
              </p:nvSpPr>
              <p:spPr bwMode="auto">
                <a:xfrm>
                  <a:off x="4856" y="2911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1" name="Freeform 113"/>
                <p:cNvSpPr>
                  <a:spLocks/>
                </p:cNvSpPr>
                <p:nvPr/>
              </p:nvSpPr>
              <p:spPr bwMode="auto">
                <a:xfrm>
                  <a:off x="4856" y="2908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2" name="Freeform 114"/>
                <p:cNvSpPr>
                  <a:spLocks/>
                </p:cNvSpPr>
                <p:nvPr/>
              </p:nvSpPr>
              <p:spPr bwMode="auto">
                <a:xfrm>
                  <a:off x="4856" y="2900"/>
                  <a:ext cx="4" cy="8"/>
                </a:xfrm>
                <a:custGeom>
                  <a:avLst/>
                  <a:gdLst>
                    <a:gd name="T0" fmla="*/ 0 w 7"/>
                    <a:gd name="T1" fmla="*/ 15 h 15"/>
                    <a:gd name="T2" fmla="*/ 0 w 7"/>
                    <a:gd name="T3" fmla="*/ 15 h 15"/>
                    <a:gd name="T4" fmla="*/ 7 w 7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3" name="Freeform 115"/>
                <p:cNvSpPr>
                  <a:spLocks/>
                </p:cNvSpPr>
                <p:nvPr/>
              </p:nvSpPr>
              <p:spPr bwMode="auto">
                <a:xfrm>
                  <a:off x="4874" y="2847"/>
                  <a:ext cx="0" cy="8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4" name="Freeform 116"/>
                <p:cNvSpPr>
                  <a:spLocks/>
                </p:cNvSpPr>
                <p:nvPr/>
              </p:nvSpPr>
              <p:spPr bwMode="auto">
                <a:xfrm>
                  <a:off x="4874" y="2846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5" name="Freeform 117"/>
                <p:cNvSpPr>
                  <a:spLocks/>
                </p:cNvSpPr>
                <p:nvPr/>
              </p:nvSpPr>
              <p:spPr bwMode="auto">
                <a:xfrm>
                  <a:off x="4874" y="2844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6" name="Freeform 118"/>
                <p:cNvSpPr>
                  <a:spLocks/>
                </p:cNvSpPr>
                <p:nvPr/>
              </p:nvSpPr>
              <p:spPr bwMode="auto">
                <a:xfrm>
                  <a:off x="4874" y="2840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7" name="Freeform 119"/>
                <p:cNvSpPr>
                  <a:spLocks/>
                </p:cNvSpPr>
                <p:nvPr/>
              </p:nvSpPr>
              <p:spPr bwMode="auto">
                <a:xfrm>
                  <a:off x="4878" y="2821"/>
                  <a:ext cx="4" cy="12"/>
                </a:xfrm>
                <a:custGeom>
                  <a:avLst/>
                  <a:gdLst>
                    <a:gd name="T0" fmla="*/ 0 w 8"/>
                    <a:gd name="T1" fmla="*/ 23 h 23"/>
                    <a:gd name="T2" fmla="*/ 0 w 8"/>
                    <a:gd name="T3" fmla="*/ 23 h 23"/>
                    <a:gd name="T4" fmla="*/ 8 w 8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8" name="Freeform 120"/>
                <p:cNvSpPr>
                  <a:spLocks/>
                </p:cNvSpPr>
                <p:nvPr/>
              </p:nvSpPr>
              <p:spPr bwMode="auto">
                <a:xfrm>
                  <a:off x="4882" y="2806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9" name="Freeform 121"/>
                <p:cNvSpPr>
                  <a:spLocks/>
                </p:cNvSpPr>
                <p:nvPr/>
              </p:nvSpPr>
              <p:spPr bwMode="auto">
                <a:xfrm>
                  <a:off x="4882" y="2802"/>
                  <a:ext cx="4" cy="4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0" name="Freeform 122"/>
                <p:cNvSpPr>
                  <a:spLocks/>
                </p:cNvSpPr>
                <p:nvPr/>
              </p:nvSpPr>
              <p:spPr bwMode="auto">
                <a:xfrm>
                  <a:off x="4886" y="2798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1" name="Freeform 123"/>
                <p:cNvSpPr>
                  <a:spLocks/>
                </p:cNvSpPr>
                <p:nvPr/>
              </p:nvSpPr>
              <p:spPr bwMode="auto">
                <a:xfrm>
                  <a:off x="4886" y="2795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2" name="Freeform 124"/>
                <p:cNvSpPr>
                  <a:spLocks/>
                </p:cNvSpPr>
                <p:nvPr/>
              </p:nvSpPr>
              <p:spPr bwMode="auto">
                <a:xfrm>
                  <a:off x="4889" y="2772"/>
                  <a:ext cx="0" cy="12"/>
                </a:xfrm>
                <a:custGeom>
                  <a:avLst/>
                  <a:gdLst>
                    <a:gd name="T0" fmla="*/ 23 h 23"/>
                    <a:gd name="T1" fmla="*/ 23 h 23"/>
                    <a:gd name="T2" fmla="*/ 0 h 2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3" name="Freeform 125"/>
                <p:cNvSpPr>
                  <a:spLocks/>
                </p:cNvSpPr>
                <p:nvPr/>
              </p:nvSpPr>
              <p:spPr bwMode="auto">
                <a:xfrm>
                  <a:off x="4893" y="2761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4" name="Freeform 126"/>
                <p:cNvSpPr>
                  <a:spLocks/>
                </p:cNvSpPr>
                <p:nvPr/>
              </p:nvSpPr>
              <p:spPr bwMode="auto">
                <a:xfrm>
                  <a:off x="4893" y="2757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5" name="Freeform 127"/>
                <p:cNvSpPr>
                  <a:spLocks/>
                </p:cNvSpPr>
                <p:nvPr/>
              </p:nvSpPr>
              <p:spPr bwMode="auto">
                <a:xfrm>
                  <a:off x="4893" y="2755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6" name="Freeform 128"/>
                <p:cNvSpPr>
                  <a:spLocks/>
                </p:cNvSpPr>
                <p:nvPr/>
              </p:nvSpPr>
              <p:spPr bwMode="auto">
                <a:xfrm>
                  <a:off x="4893" y="2749"/>
                  <a:ext cx="4" cy="8"/>
                </a:xfrm>
                <a:custGeom>
                  <a:avLst/>
                  <a:gdLst>
                    <a:gd name="T0" fmla="*/ 0 w 8"/>
                    <a:gd name="T1" fmla="*/ 15 h 15"/>
                    <a:gd name="T2" fmla="*/ 0 w 8"/>
                    <a:gd name="T3" fmla="*/ 15 h 15"/>
                    <a:gd name="T4" fmla="*/ 8 w 8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7" name="Freeform 129"/>
                <p:cNvSpPr>
                  <a:spLocks/>
                </p:cNvSpPr>
                <p:nvPr/>
              </p:nvSpPr>
              <p:spPr bwMode="auto">
                <a:xfrm>
                  <a:off x="4900" y="2693"/>
                  <a:ext cx="0" cy="7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8" name="Freeform 130"/>
                <p:cNvSpPr>
                  <a:spLocks/>
                </p:cNvSpPr>
                <p:nvPr/>
              </p:nvSpPr>
              <p:spPr bwMode="auto">
                <a:xfrm>
                  <a:off x="4900" y="2691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9" name="Freeform 131"/>
                <p:cNvSpPr>
                  <a:spLocks/>
                </p:cNvSpPr>
                <p:nvPr/>
              </p:nvSpPr>
              <p:spPr bwMode="auto">
                <a:xfrm>
                  <a:off x="4900" y="2689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0" name="Freeform 132"/>
                <p:cNvSpPr>
                  <a:spLocks/>
                </p:cNvSpPr>
                <p:nvPr/>
              </p:nvSpPr>
              <p:spPr bwMode="auto">
                <a:xfrm>
                  <a:off x="4900" y="2674"/>
                  <a:ext cx="0" cy="15"/>
                </a:xfrm>
                <a:custGeom>
                  <a:avLst/>
                  <a:gdLst>
                    <a:gd name="T0" fmla="*/ 30 h 30"/>
                    <a:gd name="T1" fmla="*/ 30 h 30"/>
                    <a:gd name="T2" fmla="*/ 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1" name="Freeform 133"/>
                <p:cNvSpPr>
                  <a:spLocks/>
                </p:cNvSpPr>
                <p:nvPr/>
              </p:nvSpPr>
              <p:spPr bwMode="auto">
                <a:xfrm>
                  <a:off x="4900" y="2659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2" name="Freeform 134"/>
                <p:cNvSpPr>
                  <a:spLocks/>
                </p:cNvSpPr>
                <p:nvPr/>
              </p:nvSpPr>
              <p:spPr bwMode="auto">
                <a:xfrm>
                  <a:off x="4900" y="2655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3" name="Freeform 135"/>
                <p:cNvSpPr>
                  <a:spLocks/>
                </p:cNvSpPr>
                <p:nvPr/>
              </p:nvSpPr>
              <p:spPr bwMode="auto">
                <a:xfrm>
                  <a:off x="4900" y="2653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4" name="Freeform 136"/>
                <p:cNvSpPr>
                  <a:spLocks/>
                </p:cNvSpPr>
                <p:nvPr/>
              </p:nvSpPr>
              <p:spPr bwMode="auto">
                <a:xfrm>
                  <a:off x="4900" y="2648"/>
                  <a:ext cx="0" cy="7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5" name="Freeform 137"/>
                <p:cNvSpPr>
                  <a:spLocks/>
                </p:cNvSpPr>
                <p:nvPr/>
              </p:nvSpPr>
              <p:spPr bwMode="auto">
                <a:xfrm>
                  <a:off x="4900" y="2633"/>
                  <a:ext cx="0" cy="7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6" name="Freeform 138"/>
                <p:cNvSpPr>
                  <a:spLocks/>
                </p:cNvSpPr>
                <p:nvPr/>
              </p:nvSpPr>
              <p:spPr bwMode="auto">
                <a:xfrm>
                  <a:off x="4900" y="2486"/>
                  <a:ext cx="0" cy="139"/>
                </a:xfrm>
                <a:custGeom>
                  <a:avLst/>
                  <a:gdLst>
                    <a:gd name="T0" fmla="*/ 276 h 276"/>
                    <a:gd name="T1" fmla="*/ 276 h 276"/>
                    <a:gd name="T2" fmla="*/ 0 h 27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76">
                      <a:moveTo>
                        <a:pt x="0" y="276"/>
                      </a:moveTo>
                      <a:lnTo>
                        <a:pt x="0" y="27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7" name="Freeform 139"/>
                <p:cNvSpPr>
                  <a:spLocks/>
                </p:cNvSpPr>
                <p:nvPr/>
              </p:nvSpPr>
              <p:spPr bwMode="auto">
                <a:xfrm>
                  <a:off x="4900" y="2346"/>
                  <a:ext cx="0" cy="140"/>
                </a:xfrm>
                <a:custGeom>
                  <a:avLst/>
                  <a:gdLst>
                    <a:gd name="T0" fmla="*/ 276 h 276"/>
                    <a:gd name="T1" fmla="*/ 276 h 276"/>
                    <a:gd name="T2" fmla="*/ 0 h 27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76">
                      <a:moveTo>
                        <a:pt x="0" y="276"/>
                      </a:moveTo>
                      <a:lnTo>
                        <a:pt x="0" y="27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8" name="Freeform 140"/>
                <p:cNvSpPr>
                  <a:spLocks/>
                </p:cNvSpPr>
                <p:nvPr/>
              </p:nvSpPr>
              <p:spPr bwMode="auto">
                <a:xfrm>
                  <a:off x="4900" y="2331"/>
                  <a:ext cx="0" cy="8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9" name="Freeform 141"/>
                <p:cNvSpPr>
                  <a:spLocks/>
                </p:cNvSpPr>
                <p:nvPr/>
              </p:nvSpPr>
              <p:spPr bwMode="auto">
                <a:xfrm>
                  <a:off x="4900" y="2316"/>
                  <a:ext cx="0" cy="7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0" name="Freeform 142"/>
                <p:cNvSpPr>
                  <a:spLocks/>
                </p:cNvSpPr>
                <p:nvPr/>
              </p:nvSpPr>
              <p:spPr bwMode="auto">
                <a:xfrm>
                  <a:off x="4900" y="2314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1" name="Freeform 143"/>
                <p:cNvSpPr>
                  <a:spLocks/>
                </p:cNvSpPr>
                <p:nvPr/>
              </p:nvSpPr>
              <p:spPr bwMode="auto">
                <a:xfrm>
                  <a:off x="4900" y="2312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2" name="Freeform 144"/>
                <p:cNvSpPr>
                  <a:spLocks/>
                </p:cNvSpPr>
                <p:nvPr/>
              </p:nvSpPr>
              <p:spPr bwMode="auto">
                <a:xfrm>
                  <a:off x="4900" y="2308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3" name="Freeform 145"/>
                <p:cNvSpPr>
                  <a:spLocks/>
                </p:cNvSpPr>
                <p:nvPr/>
              </p:nvSpPr>
              <p:spPr bwMode="auto">
                <a:xfrm>
                  <a:off x="4900" y="2282"/>
                  <a:ext cx="0" cy="15"/>
                </a:xfrm>
                <a:custGeom>
                  <a:avLst/>
                  <a:gdLst>
                    <a:gd name="T0" fmla="*/ 30 h 30"/>
                    <a:gd name="T1" fmla="*/ 30 h 30"/>
                    <a:gd name="T2" fmla="*/ 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4" name="Freeform 146"/>
                <p:cNvSpPr>
                  <a:spLocks/>
                </p:cNvSpPr>
                <p:nvPr/>
              </p:nvSpPr>
              <p:spPr bwMode="auto">
                <a:xfrm>
                  <a:off x="4900" y="2278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5" name="Freeform 147"/>
                <p:cNvSpPr>
                  <a:spLocks/>
                </p:cNvSpPr>
                <p:nvPr/>
              </p:nvSpPr>
              <p:spPr bwMode="auto">
                <a:xfrm>
                  <a:off x="4900" y="2276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6" name="Freeform 148"/>
                <p:cNvSpPr>
                  <a:spLocks/>
                </p:cNvSpPr>
                <p:nvPr/>
              </p:nvSpPr>
              <p:spPr bwMode="auto">
                <a:xfrm>
                  <a:off x="4900" y="2270"/>
                  <a:ext cx="0" cy="8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7" name="Freeform 149"/>
                <p:cNvSpPr>
                  <a:spLocks/>
                </p:cNvSpPr>
                <p:nvPr/>
              </p:nvSpPr>
              <p:spPr bwMode="auto">
                <a:xfrm>
                  <a:off x="4893" y="2214"/>
                  <a:ext cx="4" cy="7"/>
                </a:xfrm>
                <a:custGeom>
                  <a:avLst/>
                  <a:gdLst>
                    <a:gd name="T0" fmla="*/ 8 w 8"/>
                    <a:gd name="T1" fmla="*/ 15 h 15"/>
                    <a:gd name="T2" fmla="*/ 8 w 8"/>
                    <a:gd name="T3" fmla="*/ 15 h 15"/>
                    <a:gd name="T4" fmla="*/ 0 w 8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8" y="15"/>
                      </a:moveTo>
                      <a:lnTo>
                        <a:pt x="8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8" name="Freeform 150"/>
                <p:cNvSpPr>
                  <a:spLocks/>
                </p:cNvSpPr>
                <p:nvPr/>
              </p:nvSpPr>
              <p:spPr bwMode="auto">
                <a:xfrm>
                  <a:off x="4893" y="2212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9" name="Freeform 151"/>
                <p:cNvSpPr>
                  <a:spLocks/>
                </p:cNvSpPr>
                <p:nvPr/>
              </p:nvSpPr>
              <p:spPr bwMode="auto">
                <a:xfrm>
                  <a:off x="4893" y="2210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0" name="Freeform 152"/>
                <p:cNvSpPr>
                  <a:spLocks/>
                </p:cNvSpPr>
                <p:nvPr/>
              </p:nvSpPr>
              <p:spPr bwMode="auto">
                <a:xfrm>
                  <a:off x="4893" y="2206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1" name="Freeform 153"/>
                <p:cNvSpPr>
                  <a:spLocks/>
                </p:cNvSpPr>
                <p:nvPr/>
              </p:nvSpPr>
              <p:spPr bwMode="auto">
                <a:xfrm>
                  <a:off x="4889" y="2188"/>
                  <a:ext cx="0" cy="11"/>
                </a:xfrm>
                <a:custGeom>
                  <a:avLst/>
                  <a:gdLst>
                    <a:gd name="T0" fmla="*/ 22 h 22"/>
                    <a:gd name="T1" fmla="*/ 22 h 22"/>
                    <a:gd name="T2" fmla="*/ 0 h 2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2" name="Freeform 154"/>
                <p:cNvSpPr>
                  <a:spLocks/>
                </p:cNvSpPr>
                <p:nvPr/>
              </p:nvSpPr>
              <p:spPr bwMode="auto">
                <a:xfrm>
                  <a:off x="4886" y="2172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3" name="Freeform 155"/>
                <p:cNvSpPr>
                  <a:spLocks/>
                </p:cNvSpPr>
                <p:nvPr/>
              </p:nvSpPr>
              <p:spPr bwMode="auto">
                <a:xfrm>
                  <a:off x="4886" y="2169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4" name="Freeform 156"/>
                <p:cNvSpPr>
                  <a:spLocks/>
                </p:cNvSpPr>
                <p:nvPr/>
              </p:nvSpPr>
              <p:spPr bwMode="auto">
                <a:xfrm>
                  <a:off x="4882" y="2165"/>
                  <a:ext cx="4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5" name="Freeform 157"/>
                <p:cNvSpPr>
                  <a:spLocks/>
                </p:cNvSpPr>
                <p:nvPr/>
              </p:nvSpPr>
              <p:spPr bwMode="auto">
                <a:xfrm>
                  <a:off x="4882" y="2161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6" name="Freeform 158"/>
                <p:cNvSpPr>
                  <a:spLocks/>
                </p:cNvSpPr>
                <p:nvPr/>
              </p:nvSpPr>
              <p:spPr bwMode="auto">
                <a:xfrm>
                  <a:off x="4878" y="2139"/>
                  <a:ext cx="4" cy="11"/>
                </a:xfrm>
                <a:custGeom>
                  <a:avLst/>
                  <a:gdLst>
                    <a:gd name="T0" fmla="*/ 8 w 8"/>
                    <a:gd name="T1" fmla="*/ 22 h 22"/>
                    <a:gd name="T2" fmla="*/ 8 w 8"/>
                    <a:gd name="T3" fmla="*/ 22 h 22"/>
                    <a:gd name="T4" fmla="*/ 0 w 8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8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7" name="Freeform 159"/>
                <p:cNvSpPr>
                  <a:spLocks/>
                </p:cNvSpPr>
                <p:nvPr/>
              </p:nvSpPr>
              <p:spPr bwMode="auto">
                <a:xfrm>
                  <a:off x="4874" y="2127"/>
                  <a:ext cx="4" cy="4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8" name="Freeform 160"/>
                <p:cNvSpPr>
                  <a:spLocks/>
                </p:cNvSpPr>
                <p:nvPr/>
              </p:nvSpPr>
              <p:spPr bwMode="auto">
                <a:xfrm>
                  <a:off x="4874" y="2123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9" name="Freeform 161"/>
                <p:cNvSpPr>
                  <a:spLocks/>
                </p:cNvSpPr>
                <p:nvPr/>
              </p:nvSpPr>
              <p:spPr bwMode="auto">
                <a:xfrm>
                  <a:off x="4874" y="2122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0" name="Freeform 162"/>
                <p:cNvSpPr>
                  <a:spLocks/>
                </p:cNvSpPr>
                <p:nvPr/>
              </p:nvSpPr>
              <p:spPr bwMode="auto">
                <a:xfrm>
                  <a:off x="4874" y="2116"/>
                  <a:ext cx="0" cy="7"/>
                </a:xfrm>
                <a:custGeom>
                  <a:avLst/>
                  <a:gdLst>
                    <a:gd name="T0" fmla="*/ 15 h 15"/>
                    <a:gd name="T1" fmla="*/ 15 h 15"/>
                    <a:gd name="T2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1" name="Freeform 163"/>
                <p:cNvSpPr>
                  <a:spLocks/>
                </p:cNvSpPr>
                <p:nvPr/>
              </p:nvSpPr>
              <p:spPr bwMode="auto">
                <a:xfrm>
                  <a:off x="4856" y="2063"/>
                  <a:ext cx="4" cy="8"/>
                </a:xfrm>
                <a:custGeom>
                  <a:avLst/>
                  <a:gdLst>
                    <a:gd name="T0" fmla="*/ 7 w 7"/>
                    <a:gd name="T1" fmla="*/ 15 h 15"/>
                    <a:gd name="T2" fmla="*/ 7 w 7"/>
                    <a:gd name="T3" fmla="*/ 15 h 15"/>
                    <a:gd name="T4" fmla="*/ 0 w 7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7" y="15"/>
                      </a:move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2" name="Freeform 164"/>
                <p:cNvSpPr>
                  <a:spLocks/>
                </p:cNvSpPr>
                <p:nvPr/>
              </p:nvSpPr>
              <p:spPr bwMode="auto">
                <a:xfrm>
                  <a:off x="4856" y="2060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3" name="Freeform 165"/>
                <p:cNvSpPr>
                  <a:spLocks/>
                </p:cNvSpPr>
                <p:nvPr/>
              </p:nvSpPr>
              <p:spPr bwMode="auto">
                <a:xfrm>
                  <a:off x="4856" y="2056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4" name="Freeform 166"/>
                <p:cNvSpPr>
                  <a:spLocks/>
                </p:cNvSpPr>
                <p:nvPr/>
              </p:nvSpPr>
              <p:spPr bwMode="auto">
                <a:xfrm>
                  <a:off x="4849" y="2044"/>
                  <a:ext cx="7" cy="12"/>
                </a:xfrm>
                <a:custGeom>
                  <a:avLst/>
                  <a:gdLst>
                    <a:gd name="T0" fmla="*/ 15 w 15"/>
                    <a:gd name="T1" fmla="*/ 23 h 23"/>
                    <a:gd name="T2" fmla="*/ 15 w 15"/>
                    <a:gd name="T3" fmla="*/ 23 h 23"/>
                    <a:gd name="T4" fmla="*/ 0 w 15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3">
                      <a:moveTo>
                        <a:pt x="15" y="23"/>
                      </a:moveTo>
                      <a:lnTo>
                        <a:pt x="15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5" name="Freeform 167"/>
                <p:cNvSpPr>
                  <a:spLocks/>
                </p:cNvSpPr>
                <p:nvPr/>
              </p:nvSpPr>
              <p:spPr bwMode="auto">
                <a:xfrm>
                  <a:off x="4841" y="2022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6" name="Freeform 168"/>
                <p:cNvSpPr>
                  <a:spLocks/>
                </p:cNvSpPr>
                <p:nvPr/>
              </p:nvSpPr>
              <p:spPr bwMode="auto">
                <a:xfrm>
                  <a:off x="4838" y="2018"/>
                  <a:ext cx="3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7" name="Freeform 169"/>
                <p:cNvSpPr>
                  <a:spLocks/>
                </p:cNvSpPr>
                <p:nvPr/>
              </p:nvSpPr>
              <p:spPr bwMode="auto">
                <a:xfrm>
                  <a:off x="4838" y="2014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8" name="Freeform 170"/>
                <p:cNvSpPr>
                  <a:spLocks/>
                </p:cNvSpPr>
                <p:nvPr/>
              </p:nvSpPr>
              <p:spPr bwMode="auto">
                <a:xfrm>
                  <a:off x="4834" y="2010"/>
                  <a:ext cx="4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9" name="Freeform 171"/>
                <p:cNvSpPr>
                  <a:spLocks/>
                </p:cNvSpPr>
                <p:nvPr/>
              </p:nvSpPr>
              <p:spPr bwMode="auto">
                <a:xfrm>
                  <a:off x="4804" y="1931"/>
                  <a:ext cx="26" cy="72"/>
                </a:xfrm>
                <a:custGeom>
                  <a:avLst/>
                  <a:gdLst>
                    <a:gd name="T0" fmla="*/ 51 w 51"/>
                    <a:gd name="T1" fmla="*/ 141 h 141"/>
                    <a:gd name="T2" fmla="*/ 51 w 51"/>
                    <a:gd name="T3" fmla="*/ 141 h 141"/>
                    <a:gd name="T4" fmla="*/ 0 w 51"/>
                    <a:gd name="T5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141">
                      <a:moveTo>
                        <a:pt x="51" y="141"/>
                      </a:moveTo>
                      <a:lnTo>
                        <a:pt x="51" y="1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0" name="Freeform 172"/>
                <p:cNvSpPr>
                  <a:spLocks/>
                </p:cNvSpPr>
                <p:nvPr/>
              </p:nvSpPr>
              <p:spPr bwMode="auto">
                <a:xfrm>
                  <a:off x="4775" y="1863"/>
                  <a:ext cx="29" cy="68"/>
                </a:xfrm>
                <a:custGeom>
                  <a:avLst/>
                  <a:gdLst>
                    <a:gd name="T0" fmla="*/ 59 w 59"/>
                    <a:gd name="T1" fmla="*/ 135 h 135"/>
                    <a:gd name="T2" fmla="*/ 59 w 59"/>
                    <a:gd name="T3" fmla="*/ 135 h 135"/>
                    <a:gd name="T4" fmla="*/ 0 w 59"/>
                    <a:gd name="T5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35">
                      <a:moveTo>
                        <a:pt x="59" y="135"/>
                      </a:moveTo>
                      <a:lnTo>
                        <a:pt x="59" y="1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1" name="Freeform 173"/>
                <p:cNvSpPr>
                  <a:spLocks/>
                </p:cNvSpPr>
                <p:nvPr/>
              </p:nvSpPr>
              <p:spPr bwMode="auto">
                <a:xfrm>
                  <a:off x="4767" y="1849"/>
                  <a:ext cx="4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2" name="Freeform 174"/>
                <p:cNvSpPr>
                  <a:spLocks/>
                </p:cNvSpPr>
                <p:nvPr/>
              </p:nvSpPr>
              <p:spPr bwMode="auto">
                <a:xfrm>
                  <a:off x="4767" y="1845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3" name="Freeform 175"/>
                <p:cNvSpPr>
                  <a:spLocks/>
                </p:cNvSpPr>
                <p:nvPr/>
              </p:nvSpPr>
              <p:spPr bwMode="auto">
                <a:xfrm>
                  <a:off x="4767" y="1841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4" name="Freeform 176"/>
                <p:cNvSpPr>
                  <a:spLocks/>
                </p:cNvSpPr>
                <p:nvPr/>
              </p:nvSpPr>
              <p:spPr bwMode="auto">
                <a:xfrm>
                  <a:off x="4764" y="1837"/>
                  <a:ext cx="3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5" name="Freeform 177"/>
                <p:cNvSpPr>
                  <a:spLocks/>
                </p:cNvSpPr>
                <p:nvPr/>
              </p:nvSpPr>
              <p:spPr bwMode="auto">
                <a:xfrm>
                  <a:off x="4753" y="1807"/>
                  <a:ext cx="3" cy="11"/>
                </a:xfrm>
                <a:custGeom>
                  <a:avLst/>
                  <a:gdLst>
                    <a:gd name="T0" fmla="*/ 7 w 7"/>
                    <a:gd name="T1" fmla="*/ 23 h 23"/>
                    <a:gd name="T2" fmla="*/ 7 w 7"/>
                    <a:gd name="T3" fmla="*/ 23 h 23"/>
                    <a:gd name="T4" fmla="*/ 0 w 7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3">
                      <a:moveTo>
                        <a:pt x="7" y="23"/>
                      </a:moveTo>
                      <a:lnTo>
                        <a:pt x="7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6" name="Freeform 178"/>
                <p:cNvSpPr>
                  <a:spLocks/>
                </p:cNvSpPr>
                <p:nvPr/>
              </p:nvSpPr>
              <p:spPr bwMode="auto">
                <a:xfrm>
                  <a:off x="4749" y="1803"/>
                  <a:ext cx="4" cy="4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7 h 7"/>
                    <a:gd name="T4" fmla="*/ 0 w 8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7" name="Freeform 179"/>
                <p:cNvSpPr>
                  <a:spLocks/>
                </p:cNvSpPr>
                <p:nvPr/>
              </p:nvSpPr>
              <p:spPr bwMode="auto">
                <a:xfrm>
                  <a:off x="4749" y="1799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8" name="Freeform 180"/>
                <p:cNvSpPr>
                  <a:spLocks/>
                </p:cNvSpPr>
                <p:nvPr/>
              </p:nvSpPr>
              <p:spPr bwMode="auto">
                <a:xfrm>
                  <a:off x="4745" y="1796"/>
                  <a:ext cx="4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9" name="Freeform 181"/>
                <p:cNvSpPr>
                  <a:spLocks/>
                </p:cNvSpPr>
                <p:nvPr/>
              </p:nvSpPr>
              <p:spPr bwMode="auto">
                <a:xfrm>
                  <a:off x="4720" y="1747"/>
                  <a:ext cx="3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0" name="Freeform 182"/>
                <p:cNvSpPr>
                  <a:spLocks/>
                </p:cNvSpPr>
                <p:nvPr/>
              </p:nvSpPr>
              <p:spPr bwMode="auto">
                <a:xfrm>
                  <a:off x="4720" y="1742"/>
                  <a:ext cx="0" cy="5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1" name="Freeform 183"/>
                <p:cNvSpPr>
                  <a:spLocks/>
                </p:cNvSpPr>
                <p:nvPr/>
              </p:nvSpPr>
              <p:spPr bwMode="auto">
                <a:xfrm>
                  <a:off x="4716" y="1742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2" name="Freeform 184"/>
                <p:cNvSpPr>
                  <a:spLocks/>
                </p:cNvSpPr>
                <p:nvPr/>
              </p:nvSpPr>
              <p:spPr bwMode="auto">
                <a:xfrm>
                  <a:off x="4705" y="1724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3" name="Freeform 185"/>
                <p:cNvSpPr>
                  <a:spLocks/>
                </p:cNvSpPr>
                <p:nvPr/>
              </p:nvSpPr>
              <p:spPr bwMode="auto">
                <a:xfrm>
                  <a:off x="4697" y="1713"/>
                  <a:ext cx="4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4" name="Freeform 186"/>
                <p:cNvSpPr>
                  <a:spLocks/>
                </p:cNvSpPr>
                <p:nvPr/>
              </p:nvSpPr>
              <p:spPr bwMode="auto">
                <a:xfrm>
                  <a:off x="4694" y="1709"/>
                  <a:ext cx="3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5" name="Freeform 187"/>
                <p:cNvSpPr>
                  <a:spLocks/>
                </p:cNvSpPr>
                <p:nvPr/>
              </p:nvSpPr>
              <p:spPr bwMode="auto">
                <a:xfrm>
                  <a:off x="4694" y="1707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6" name="Freeform 188"/>
                <p:cNvSpPr>
                  <a:spLocks/>
                </p:cNvSpPr>
                <p:nvPr/>
              </p:nvSpPr>
              <p:spPr bwMode="auto">
                <a:xfrm>
                  <a:off x="4668" y="1671"/>
                  <a:ext cx="26" cy="38"/>
                </a:xfrm>
                <a:custGeom>
                  <a:avLst/>
                  <a:gdLst>
                    <a:gd name="T0" fmla="*/ 51 w 51"/>
                    <a:gd name="T1" fmla="*/ 74 h 74"/>
                    <a:gd name="T2" fmla="*/ 51 w 51"/>
                    <a:gd name="T3" fmla="*/ 74 h 74"/>
                    <a:gd name="T4" fmla="*/ 0 w 51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74">
                      <a:moveTo>
                        <a:pt x="51" y="74"/>
                      </a:moveTo>
                      <a:lnTo>
                        <a:pt x="51" y="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7" name="Freeform 189"/>
                <p:cNvSpPr>
                  <a:spLocks/>
                </p:cNvSpPr>
                <p:nvPr/>
              </p:nvSpPr>
              <p:spPr bwMode="auto">
                <a:xfrm>
                  <a:off x="4645" y="1633"/>
                  <a:ext cx="23" cy="38"/>
                </a:xfrm>
                <a:custGeom>
                  <a:avLst/>
                  <a:gdLst>
                    <a:gd name="T0" fmla="*/ 45 w 45"/>
                    <a:gd name="T1" fmla="*/ 75 h 75"/>
                    <a:gd name="T2" fmla="*/ 45 w 45"/>
                    <a:gd name="T3" fmla="*/ 75 h 75"/>
                    <a:gd name="T4" fmla="*/ 0 w 45"/>
                    <a:gd name="T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" h="75">
                      <a:moveTo>
                        <a:pt x="45" y="75"/>
                      </a:moveTo>
                      <a:lnTo>
                        <a:pt x="45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8" name="Freeform 190"/>
                <p:cNvSpPr>
                  <a:spLocks/>
                </p:cNvSpPr>
                <p:nvPr/>
              </p:nvSpPr>
              <p:spPr bwMode="auto">
                <a:xfrm>
                  <a:off x="4642" y="1630"/>
                  <a:ext cx="3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9" name="Freeform 191"/>
                <p:cNvSpPr>
                  <a:spLocks/>
                </p:cNvSpPr>
                <p:nvPr/>
              </p:nvSpPr>
              <p:spPr bwMode="auto">
                <a:xfrm>
                  <a:off x="4642" y="1628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0" name="Freeform 192"/>
                <p:cNvSpPr>
                  <a:spLocks/>
                </p:cNvSpPr>
                <p:nvPr/>
              </p:nvSpPr>
              <p:spPr bwMode="auto">
                <a:xfrm>
                  <a:off x="4638" y="1622"/>
                  <a:ext cx="4" cy="8"/>
                </a:xfrm>
                <a:custGeom>
                  <a:avLst/>
                  <a:gdLst>
                    <a:gd name="T0" fmla="*/ 7 w 7"/>
                    <a:gd name="T1" fmla="*/ 15 h 15"/>
                    <a:gd name="T2" fmla="*/ 7 w 7"/>
                    <a:gd name="T3" fmla="*/ 15 h 15"/>
                    <a:gd name="T4" fmla="*/ 0 w 7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7" y="15"/>
                      </a:move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1" name="Freeform 193"/>
                <p:cNvSpPr>
                  <a:spLocks/>
                </p:cNvSpPr>
                <p:nvPr/>
              </p:nvSpPr>
              <p:spPr bwMode="auto">
                <a:xfrm>
                  <a:off x="4620" y="1600"/>
                  <a:ext cx="11" cy="15"/>
                </a:xfrm>
                <a:custGeom>
                  <a:avLst/>
                  <a:gdLst>
                    <a:gd name="T0" fmla="*/ 22 w 22"/>
                    <a:gd name="T1" fmla="*/ 30 h 30"/>
                    <a:gd name="T2" fmla="*/ 22 w 22"/>
                    <a:gd name="T3" fmla="*/ 30 h 30"/>
                    <a:gd name="T4" fmla="*/ 0 w 22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0">
                      <a:moveTo>
                        <a:pt x="22" y="30"/>
                      </a:moveTo>
                      <a:lnTo>
                        <a:pt x="22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2" name="Freeform 194"/>
                <p:cNvSpPr>
                  <a:spLocks/>
                </p:cNvSpPr>
                <p:nvPr/>
              </p:nvSpPr>
              <p:spPr bwMode="auto">
                <a:xfrm>
                  <a:off x="4620" y="1595"/>
                  <a:ext cx="0" cy="5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3" name="Freeform 195"/>
                <p:cNvSpPr>
                  <a:spLocks/>
                </p:cNvSpPr>
                <p:nvPr/>
              </p:nvSpPr>
              <p:spPr bwMode="auto">
                <a:xfrm>
                  <a:off x="4620" y="1592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4" name="Freeform 196"/>
                <p:cNvSpPr>
                  <a:spLocks/>
                </p:cNvSpPr>
                <p:nvPr/>
              </p:nvSpPr>
              <p:spPr bwMode="auto">
                <a:xfrm>
                  <a:off x="4613" y="1588"/>
                  <a:ext cx="7" cy="4"/>
                </a:xfrm>
                <a:custGeom>
                  <a:avLst/>
                  <a:gdLst>
                    <a:gd name="T0" fmla="*/ 14 w 14"/>
                    <a:gd name="T1" fmla="*/ 8 h 8"/>
                    <a:gd name="T2" fmla="*/ 14 w 14"/>
                    <a:gd name="T3" fmla="*/ 8 h 8"/>
                    <a:gd name="T4" fmla="*/ 0 w 14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8">
                      <a:moveTo>
                        <a:pt x="14" y="8"/>
                      </a:moveTo>
                      <a:lnTo>
                        <a:pt x="14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5" name="Freeform 197"/>
                <p:cNvSpPr>
                  <a:spLocks/>
                </p:cNvSpPr>
                <p:nvPr/>
              </p:nvSpPr>
              <p:spPr bwMode="auto">
                <a:xfrm>
                  <a:off x="4579" y="1546"/>
                  <a:ext cx="4" cy="5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6" name="Freeform 198"/>
                <p:cNvSpPr>
                  <a:spLocks/>
                </p:cNvSpPr>
                <p:nvPr/>
              </p:nvSpPr>
              <p:spPr bwMode="auto">
                <a:xfrm>
                  <a:off x="4576" y="1543"/>
                  <a:ext cx="3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7" name="Freeform 199"/>
                <p:cNvSpPr>
                  <a:spLocks/>
                </p:cNvSpPr>
                <p:nvPr/>
              </p:nvSpPr>
              <p:spPr bwMode="auto">
                <a:xfrm>
                  <a:off x="4576" y="1539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8" name="Freeform 200"/>
                <p:cNvSpPr>
                  <a:spLocks/>
                </p:cNvSpPr>
                <p:nvPr/>
              </p:nvSpPr>
              <p:spPr bwMode="auto">
                <a:xfrm>
                  <a:off x="4565" y="1531"/>
                  <a:ext cx="11" cy="8"/>
                </a:xfrm>
                <a:custGeom>
                  <a:avLst/>
                  <a:gdLst>
                    <a:gd name="T0" fmla="*/ 22 w 22"/>
                    <a:gd name="T1" fmla="*/ 15 h 15"/>
                    <a:gd name="T2" fmla="*/ 22 w 22"/>
                    <a:gd name="T3" fmla="*/ 15 h 15"/>
                    <a:gd name="T4" fmla="*/ 0 w 22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5">
                      <a:moveTo>
                        <a:pt x="22" y="15"/>
                      </a:moveTo>
                      <a:lnTo>
                        <a:pt x="22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9" name="Freeform 201"/>
                <p:cNvSpPr>
                  <a:spLocks/>
                </p:cNvSpPr>
                <p:nvPr/>
              </p:nvSpPr>
              <p:spPr bwMode="auto">
                <a:xfrm>
                  <a:off x="4546" y="1513"/>
                  <a:ext cx="4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0" name="Freeform 202"/>
                <p:cNvSpPr>
                  <a:spLocks/>
                </p:cNvSpPr>
                <p:nvPr/>
              </p:nvSpPr>
              <p:spPr bwMode="auto">
                <a:xfrm>
                  <a:off x="4546" y="1511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1" name="Freeform 203"/>
                <p:cNvSpPr>
                  <a:spLocks/>
                </p:cNvSpPr>
                <p:nvPr/>
              </p:nvSpPr>
              <p:spPr bwMode="auto">
                <a:xfrm>
                  <a:off x="4542" y="1509"/>
                  <a:ext cx="4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3" name="Freeform 204"/>
                <p:cNvSpPr>
                  <a:spLocks/>
                </p:cNvSpPr>
                <p:nvPr/>
              </p:nvSpPr>
              <p:spPr bwMode="auto">
                <a:xfrm>
                  <a:off x="4539" y="1505"/>
                  <a:ext cx="3" cy="4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0" name="Group 406"/>
              <p:cNvGrpSpPr>
                <a:grpSpLocks/>
              </p:cNvGrpSpPr>
              <p:nvPr/>
            </p:nvGrpSpPr>
            <p:grpSpPr bwMode="auto">
              <a:xfrm>
                <a:off x="2770188" y="1629982"/>
                <a:ext cx="4041775" cy="2066925"/>
                <a:chOff x="1985" y="1021"/>
                <a:chExt cx="2546" cy="1302"/>
              </a:xfrm>
            </p:grpSpPr>
            <p:sp>
              <p:nvSpPr>
                <p:cNvPr id="1863" name="Freeform 206"/>
                <p:cNvSpPr>
                  <a:spLocks/>
                </p:cNvSpPr>
                <p:nvPr/>
              </p:nvSpPr>
              <p:spPr bwMode="auto">
                <a:xfrm>
                  <a:off x="4479" y="1445"/>
                  <a:ext cx="52" cy="52"/>
                </a:xfrm>
                <a:custGeom>
                  <a:avLst/>
                  <a:gdLst>
                    <a:gd name="T0" fmla="*/ 103 w 103"/>
                    <a:gd name="T1" fmla="*/ 104 h 104"/>
                    <a:gd name="T2" fmla="*/ 103 w 103"/>
                    <a:gd name="T3" fmla="*/ 104 h 104"/>
                    <a:gd name="T4" fmla="*/ 0 w 103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3" h="104">
                      <a:moveTo>
                        <a:pt x="103" y="104"/>
                      </a:moveTo>
                      <a:lnTo>
                        <a:pt x="103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4" name="Freeform 207"/>
                <p:cNvSpPr>
                  <a:spLocks/>
                </p:cNvSpPr>
                <p:nvPr/>
              </p:nvSpPr>
              <p:spPr bwMode="auto">
                <a:xfrm>
                  <a:off x="4424" y="1392"/>
                  <a:ext cx="55" cy="53"/>
                </a:xfrm>
                <a:custGeom>
                  <a:avLst/>
                  <a:gdLst>
                    <a:gd name="T0" fmla="*/ 109 w 109"/>
                    <a:gd name="T1" fmla="*/ 105 h 105"/>
                    <a:gd name="T2" fmla="*/ 109 w 109"/>
                    <a:gd name="T3" fmla="*/ 105 h 105"/>
                    <a:gd name="T4" fmla="*/ 0 w 109"/>
                    <a:gd name="T5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105">
                      <a:moveTo>
                        <a:pt x="109" y="105"/>
                      </a:moveTo>
                      <a:lnTo>
                        <a:pt x="109" y="1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5" name="Freeform 208"/>
                <p:cNvSpPr>
                  <a:spLocks/>
                </p:cNvSpPr>
                <p:nvPr/>
              </p:nvSpPr>
              <p:spPr bwMode="auto">
                <a:xfrm>
                  <a:off x="4417" y="1381"/>
                  <a:ext cx="3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6" name="Freeform 209"/>
                <p:cNvSpPr>
                  <a:spLocks/>
                </p:cNvSpPr>
                <p:nvPr/>
              </p:nvSpPr>
              <p:spPr bwMode="auto">
                <a:xfrm>
                  <a:off x="4413" y="1377"/>
                  <a:ext cx="4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7" name="Freeform 210"/>
                <p:cNvSpPr>
                  <a:spLocks/>
                </p:cNvSpPr>
                <p:nvPr/>
              </p:nvSpPr>
              <p:spPr bwMode="auto">
                <a:xfrm>
                  <a:off x="4410" y="1377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8" name="Freeform 211"/>
                <p:cNvSpPr>
                  <a:spLocks/>
                </p:cNvSpPr>
                <p:nvPr/>
              </p:nvSpPr>
              <p:spPr bwMode="auto">
                <a:xfrm>
                  <a:off x="4406" y="1373"/>
                  <a:ext cx="4" cy="4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7 h 7"/>
                    <a:gd name="T4" fmla="*/ 0 w 8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9" name="Freeform 212"/>
                <p:cNvSpPr>
                  <a:spLocks/>
                </p:cNvSpPr>
                <p:nvPr/>
              </p:nvSpPr>
              <p:spPr bwMode="auto">
                <a:xfrm>
                  <a:off x="4384" y="1350"/>
                  <a:ext cx="7" cy="8"/>
                </a:xfrm>
                <a:custGeom>
                  <a:avLst/>
                  <a:gdLst>
                    <a:gd name="T0" fmla="*/ 15 w 15"/>
                    <a:gd name="T1" fmla="*/ 15 h 15"/>
                    <a:gd name="T2" fmla="*/ 15 w 15"/>
                    <a:gd name="T3" fmla="*/ 15 h 15"/>
                    <a:gd name="T4" fmla="*/ 0 w 1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15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0" name="Freeform 213"/>
                <p:cNvSpPr>
                  <a:spLocks/>
                </p:cNvSpPr>
                <p:nvPr/>
              </p:nvSpPr>
              <p:spPr bwMode="auto">
                <a:xfrm>
                  <a:off x="4380" y="1347"/>
                  <a:ext cx="4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1" name="Freeform 214"/>
                <p:cNvSpPr>
                  <a:spLocks/>
                </p:cNvSpPr>
                <p:nvPr/>
              </p:nvSpPr>
              <p:spPr bwMode="auto">
                <a:xfrm>
                  <a:off x="4380" y="1343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2" name="Freeform 215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8" cy="4"/>
                </a:xfrm>
                <a:custGeom>
                  <a:avLst/>
                  <a:gdLst>
                    <a:gd name="T0" fmla="*/ 15 w 15"/>
                    <a:gd name="T1" fmla="*/ 7 h 7"/>
                    <a:gd name="T2" fmla="*/ 15 w 15"/>
                    <a:gd name="T3" fmla="*/ 7 h 7"/>
                    <a:gd name="T4" fmla="*/ 0 w 1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7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3" name="Freeform 216"/>
                <p:cNvSpPr>
                  <a:spLocks/>
                </p:cNvSpPr>
                <p:nvPr/>
              </p:nvSpPr>
              <p:spPr bwMode="auto">
                <a:xfrm>
                  <a:off x="4332" y="1305"/>
                  <a:ext cx="4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4" name="Freeform 217"/>
                <p:cNvSpPr>
                  <a:spLocks/>
                </p:cNvSpPr>
                <p:nvPr/>
              </p:nvSpPr>
              <p:spPr bwMode="auto">
                <a:xfrm>
                  <a:off x="4329" y="1305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5" name="Freeform 218"/>
                <p:cNvSpPr>
                  <a:spLocks/>
                </p:cNvSpPr>
                <p:nvPr/>
              </p:nvSpPr>
              <p:spPr bwMode="auto">
                <a:xfrm>
                  <a:off x="4329" y="1301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6" name="Freeform 219"/>
                <p:cNvSpPr>
                  <a:spLocks/>
                </p:cNvSpPr>
                <p:nvPr/>
              </p:nvSpPr>
              <p:spPr bwMode="auto">
                <a:xfrm>
                  <a:off x="4310" y="1290"/>
                  <a:ext cx="19" cy="11"/>
                </a:xfrm>
                <a:custGeom>
                  <a:avLst/>
                  <a:gdLst>
                    <a:gd name="T0" fmla="*/ 37 w 37"/>
                    <a:gd name="T1" fmla="*/ 22 h 22"/>
                    <a:gd name="T2" fmla="*/ 37 w 37"/>
                    <a:gd name="T3" fmla="*/ 22 h 22"/>
                    <a:gd name="T4" fmla="*/ 0 w 37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22">
                      <a:moveTo>
                        <a:pt x="37" y="22"/>
                      </a:moveTo>
                      <a:lnTo>
                        <a:pt x="3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7" name="Freeform 220"/>
                <p:cNvSpPr>
                  <a:spLocks/>
                </p:cNvSpPr>
                <p:nvPr/>
              </p:nvSpPr>
              <p:spPr bwMode="auto">
                <a:xfrm>
                  <a:off x="4295" y="1283"/>
                  <a:ext cx="7" cy="3"/>
                </a:xfrm>
                <a:custGeom>
                  <a:avLst/>
                  <a:gdLst>
                    <a:gd name="T0" fmla="*/ 14 w 14"/>
                    <a:gd name="T1" fmla="*/ 7 h 7"/>
                    <a:gd name="T2" fmla="*/ 14 w 14"/>
                    <a:gd name="T3" fmla="*/ 7 h 7"/>
                    <a:gd name="T4" fmla="*/ 0 w 14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8" name="Freeform 221"/>
                <p:cNvSpPr>
                  <a:spLocks/>
                </p:cNvSpPr>
                <p:nvPr/>
              </p:nvSpPr>
              <p:spPr bwMode="auto">
                <a:xfrm>
                  <a:off x="4295" y="1279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9" name="Freeform 222"/>
                <p:cNvSpPr>
                  <a:spLocks/>
                </p:cNvSpPr>
                <p:nvPr/>
              </p:nvSpPr>
              <p:spPr bwMode="auto">
                <a:xfrm>
                  <a:off x="4292" y="1279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0" name="Freeform 223"/>
                <p:cNvSpPr>
                  <a:spLocks/>
                </p:cNvSpPr>
                <p:nvPr/>
              </p:nvSpPr>
              <p:spPr bwMode="auto">
                <a:xfrm>
                  <a:off x="4254" y="1252"/>
                  <a:ext cx="38" cy="27"/>
                </a:xfrm>
                <a:custGeom>
                  <a:avLst/>
                  <a:gdLst>
                    <a:gd name="T0" fmla="*/ 74 w 74"/>
                    <a:gd name="T1" fmla="*/ 52 h 52"/>
                    <a:gd name="T2" fmla="*/ 74 w 74"/>
                    <a:gd name="T3" fmla="*/ 52 h 52"/>
                    <a:gd name="T4" fmla="*/ 0 w 74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52">
                      <a:moveTo>
                        <a:pt x="74" y="52"/>
                      </a:moveTo>
                      <a:lnTo>
                        <a:pt x="74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1" name="Freeform 224"/>
                <p:cNvSpPr>
                  <a:spLocks/>
                </p:cNvSpPr>
                <p:nvPr/>
              </p:nvSpPr>
              <p:spPr bwMode="auto">
                <a:xfrm>
                  <a:off x="4218" y="1230"/>
                  <a:ext cx="36" cy="22"/>
                </a:xfrm>
                <a:custGeom>
                  <a:avLst/>
                  <a:gdLst>
                    <a:gd name="T0" fmla="*/ 73 w 73"/>
                    <a:gd name="T1" fmla="*/ 45 h 45"/>
                    <a:gd name="T2" fmla="*/ 73 w 73"/>
                    <a:gd name="T3" fmla="*/ 45 h 45"/>
                    <a:gd name="T4" fmla="*/ 0 w 73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45">
                      <a:moveTo>
                        <a:pt x="73" y="45"/>
                      </a:moveTo>
                      <a:lnTo>
                        <a:pt x="73" y="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2" name="Freeform 225"/>
                <p:cNvSpPr>
                  <a:spLocks/>
                </p:cNvSpPr>
                <p:nvPr/>
              </p:nvSpPr>
              <p:spPr bwMode="auto">
                <a:xfrm>
                  <a:off x="4214" y="1226"/>
                  <a:ext cx="4" cy="4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3" name="Freeform 226"/>
                <p:cNvSpPr>
                  <a:spLocks/>
                </p:cNvSpPr>
                <p:nvPr/>
              </p:nvSpPr>
              <p:spPr bwMode="auto">
                <a:xfrm>
                  <a:off x="4214" y="1224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4" name="Freeform 227"/>
                <p:cNvSpPr>
                  <a:spLocks/>
                </p:cNvSpPr>
                <p:nvPr/>
              </p:nvSpPr>
              <p:spPr bwMode="auto">
                <a:xfrm>
                  <a:off x="4210" y="1222"/>
                  <a:ext cx="4" cy="4"/>
                </a:xfrm>
                <a:custGeom>
                  <a:avLst/>
                  <a:gdLst>
                    <a:gd name="T0" fmla="*/ 8 w 8"/>
                    <a:gd name="T1" fmla="*/ 8 h 8"/>
                    <a:gd name="T2" fmla="*/ 8 w 8"/>
                    <a:gd name="T3" fmla="*/ 8 h 8"/>
                    <a:gd name="T4" fmla="*/ 0 w 8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5" name="Freeform 228"/>
                <p:cNvSpPr>
                  <a:spLocks/>
                </p:cNvSpPr>
                <p:nvPr/>
              </p:nvSpPr>
              <p:spPr bwMode="auto">
                <a:xfrm>
                  <a:off x="4184" y="1207"/>
                  <a:ext cx="15" cy="12"/>
                </a:xfrm>
                <a:custGeom>
                  <a:avLst/>
                  <a:gdLst>
                    <a:gd name="T0" fmla="*/ 29 w 29"/>
                    <a:gd name="T1" fmla="*/ 23 h 23"/>
                    <a:gd name="T2" fmla="*/ 29 w 29"/>
                    <a:gd name="T3" fmla="*/ 23 h 23"/>
                    <a:gd name="T4" fmla="*/ 0 w 29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23">
                      <a:moveTo>
                        <a:pt x="29" y="23"/>
                      </a:moveTo>
                      <a:lnTo>
                        <a:pt x="29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6" name="Freeform 229"/>
                <p:cNvSpPr>
                  <a:spLocks/>
                </p:cNvSpPr>
                <p:nvPr/>
              </p:nvSpPr>
              <p:spPr bwMode="auto">
                <a:xfrm>
                  <a:off x="4181" y="1203"/>
                  <a:ext cx="3" cy="4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7" name="Freeform 230"/>
                <p:cNvSpPr>
                  <a:spLocks/>
                </p:cNvSpPr>
                <p:nvPr/>
              </p:nvSpPr>
              <p:spPr bwMode="auto">
                <a:xfrm>
                  <a:off x="4181" y="1201"/>
                  <a:ext cx="0" cy="5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8" name="Freeform 231"/>
                <p:cNvSpPr>
                  <a:spLocks/>
                </p:cNvSpPr>
                <p:nvPr/>
              </p:nvSpPr>
              <p:spPr bwMode="auto">
                <a:xfrm>
                  <a:off x="4173" y="1200"/>
                  <a:ext cx="8" cy="3"/>
                </a:xfrm>
                <a:custGeom>
                  <a:avLst/>
                  <a:gdLst>
                    <a:gd name="T0" fmla="*/ 15 w 15"/>
                    <a:gd name="T1" fmla="*/ 7 h 7"/>
                    <a:gd name="T2" fmla="*/ 15 w 15"/>
                    <a:gd name="T3" fmla="*/ 7 h 7"/>
                    <a:gd name="T4" fmla="*/ 0 w 1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7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9" name="Freeform 232"/>
                <p:cNvSpPr>
                  <a:spLocks/>
                </p:cNvSpPr>
                <p:nvPr/>
              </p:nvSpPr>
              <p:spPr bwMode="auto">
                <a:xfrm>
                  <a:off x="4125" y="1173"/>
                  <a:ext cx="8" cy="4"/>
                </a:xfrm>
                <a:custGeom>
                  <a:avLst/>
                  <a:gdLst>
                    <a:gd name="T0" fmla="*/ 15 w 15"/>
                    <a:gd name="T1" fmla="*/ 8 h 8"/>
                    <a:gd name="T2" fmla="*/ 15 w 15"/>
                    <a:gd name="T3" fmla="*/ 8 h 8"/>
                    <a:gd name="T4" fmla="*/ 0 w 1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lnTo>
                        <a:pt x="1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0" name="Freeform 233"/>
                <p:cNvSpPr>
                  <a:spLocks/>
                </p:cNvSpPr>
                <p:nvPr/>
              </p:nvSpPr>
              <p:spPr bwMode="auto">
                <a:xfrm>
                  <a:off x="4122" y="1173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1" name="Freeform 234"/>
                <p:cNvSpPr>
                  <a:spLocks/>
                </p:cNvSpPr>
                <p:nvPr/>
              </p:nvSpPr>
              <p:spPr bwMode="auto">
                <a:xfrm>
                  <a:off x="4118" y="1170"/>
                  <a:ext cx="4" cy="3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7 h 7"/>
                    <a:gd name="T4" fmla="*/ 0 w 8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2" name="Freeform 235"/>
                <p:cNvSpPr>
                  <a:spLocks/>
                </p:cNvSpPr>
                <p:nvPr/>
              </p:nvSpPr>
              <p:spPr bwMode="auto">
                <a:xfrm>
                  <a:off x="4107" y="1166"/>
                  <a:ext cx="11" cy="4"/>
                </a:xfrm>
                <a:custGeom>
                  <a:avLst/>
                  <a:gdLst>
                    <a:gd name="T0" fmla="*/ 21 w 21"/>
                    <a:gd name="T1" fmla="*/ 8 h 8"/>
                    <a:gd name="T2" fmla="*/ 21 w 21"/>
                    <a:gd name="T3" fmla="*/ 8 h 8"/>
                    <a:gd name="T4" fmla="*/ 0 w 21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21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3" name="Freeform 236"/>
                <p:cNvSpPr>
                  <a:spLocks/>
                </p:cNvSpPr>
                <p:nvPr/>
              </p:nvSpPr>
              <p:spPr bwMode="auto">
                <a:xfrm>
                  <a:off x="4085" y="1158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4" name="Freeform 237"/>
                <p:cNvSpPr>
                  <a:spLocks/>
                </p:cNvSpPr>
                <p:nvPr/>
              </p:nvSpPr>
              <p:spPr bwMode="auto">
                <a:xfrm>
                  <a:off x="4081" y="1154"/>
                  <a:ext cx="4" cy="4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7 h 7"/>
                    <a:gd name="T4" fmla="*/ 0 w 8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5" name="Freeform 238"/>
                <p:cNvSpPr>
                  <a:spLocks/>
                </p:cNvSpPr>
                <p:nvPr/>
              </p:nvSpPr>
              <p:spPr bwMode="auto">
                <a:xfrm>
                  <a:off x="4077" y="1154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6" name="Freeform 239"/>
                <p:cNvSpPr>
                  <a:spLocks/>
                </p:cNvSpPr>
                <p:nvPr/>
              </p:nvSpPr>
              <p:spPr bwMode="auto">
                <a:xfrm>
                  <a:off x="4074" y="1151"/>
                  <a:ext cx="3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7" name="Freeform 240"/>
                <p:cNvSpPr>
                  <a:spLocks/>
                </p:cNvSpPr>
                <p:nvPr/>
              </p:nvSpPr>
              <p:spPr bwMode="auto">
                <a:xfrm>
                  <a:off x="3992" y="1121"/>
                  <a:ext cx="71" cy="26"/>
                </a:xfrm>
                <a:custGeom>
                  <a:avLst/>
                  <a:gdLst>
                    <a:gd name="T0" fmla="*/ 139 w 139"/>
                    <a:gd name="T1" fmla="*/ 52 h 52"/>
                    <a:gd name="T2" fmla="*/ 139 w 139"/>
                    <a:gd name="T3" fmla="*/ 52 h 52"/>
                    <a:gd name="T4" fmla="*/ 0 w 139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52">
                      <a:moveTo>
                        <a:pt x="139" y="52"/>
                      </a:moveTo>
                      <a:lnTo>
                        <a:pt x="139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8" name="Freeform 241"/>
                <p:cNvSpPr>
                  <a:spLocks/>
                </p:cNvSpPr>
                <p:nvPr/>
              </p:nvSpPr>
              <p:spPr bwMode="auto">
                <a:xfrm>
                  <a:off x="3922" y="1090"/>
                  <a:ext cx="70" cy="31"/>
                </a:xfrm>
                <a:custGeom>
                  <a:avLst/>
                  <a:gdLst>
                    <a:gd name="T0" fmla="*/ 139 w 139"/>
                    <a:gd name="T1" fmla="*/ 60 h 60"/>
                    <a:gd name="T2" fmla="*/ 139 w 139"/>
                    <a:gd name="T3" fmla="*/ 60 h 60"/>
                    <a:gd name="T4" fmla="*/ 0 w 139"/>
                    <a:gd name="T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60">
                      <a:moveTo>
                        <a:pt x="139" y="60"/>
                      </a:moveTo>
                      <a:lnTo>
                        <a:pt x="139" y="6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9" name="Freeform 242"/>
                <p:cNvSpPr>
                  <a:spLocks/>
                </p:cNvSpPr>
                <p:nvPr/>
              </p:nvSpPr>
              <p:spPr bwMode="auto">
                <a:xfrm>
                  <a:off x="3911" y="1086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0" name="Freeform 243"/>
                <p:cNvSpPr>
                  <a:spLocks/>
                </p:cNvSpPr>
                <p:nvPr/>
              </p:nvSpPr>
              <p:spPr bwMode="auto">
                <a:xfrm>
                  <a:off x="3908" y="1083"/>
                  <a:ext cx="3" cy="3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1" name="Freeform 244"/>
                <p:cNvSpPr>
                  <a:spLocks/>
                </p:cNvSpPr>
                <p:nvPr/>
              </p:nvSpPr>
              <p:spPr bwMode="auto">
                <a:xfrm>
                  <a:off x="3904" y="1083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2" name="Freeform 245"/>
                <p:cNvSpPr>
                  <a:spLocks/>
                </p:cNvSpPr>
                <p:nvPr/>
              </p:nvSpPr>
              <p:spPr bwMode="auto">
                <a:xfrm>
                  <a:off x="3900" y="1079"/>
                  <a:ext cx="4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3" name="Freeform 246"/>
                <p:cNvSpPr>
                  <a:spLocks/>
                </p:cNvSpPr>
                <p:nvPr/>
              </p:nvSpPr>
              <p:spPr bwMode="auto">
                <a:xfrm>
                  <a:off x="3870" y="1068"/>
                  <a:ext cx="11" cy="4"/>
                </a:xfrm>
                <a:custGeom>
                  <a:avLst/>
                  <a:gdLst>
                    <a:gd name="T0" fmla="*/ 22 w 22"/>
                    <a:gd name="T1" fmla="*/ 8 h 8"/>
                    <a:gd name="T2" fmla="*/ 22 w 22"/>
                    <a:gd name="T3" fmla="*/ 8 h 8"/>
                    <a:gd name="T4" fmla="*/ 0 w 22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8">
                      <a:moveTo>
                        <a:pt x="22" y="8"/>
                      </a:moveTo>
                      <a:lnTo>
                        <a:pt x="2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4" name="Freeform 247"/>
                <p:cNvSpPr>
                  <a:spLocks/>
                </p:cNvSpPr>
                <p:nvPr/>
              </p:nvSpPr>
              <p:spPr bwMode="auto">
                <a:xfrm>
                  <a:off x="3867" y="1068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5" name="Freeform 248"/>
                <p:cNvSpPr>
                  <a:spLocks/>
                </p:cNvSpPr>
                <p:nvPr/>
              </p:nvSpPr>
              <p:spPr bwMode="auto">
                <a:xfrm>
                  <a:off x="3863" y="1064"/>
                  <a:ext cx="4" cy="4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6" name="Freeform 249"/>
                <p:cNvSpPr>
                  <a:spLocks/>
                </p:cNvSpPr>
                <p:nvPr/>
              </p:nvSpPr>
              <p:spPr bwMode="auto">
                <a:xfrm>
                  <a:off x="3856" y="1064"/>
                  <a:ext cx="7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7" name="Freeform 250"/>
                <p:cNvSpPr>
                  <a:spLocks/>
                </p:cNvSpPr>
                <p:nvPr/>
              </p:nvSpPr>
              <p:spPr bwMode="auto">
                <a:xfrm>
                  <a:off x="3804" y="1049"/>
                  <a:ext cx="8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8" name="Freeform 251"/>
                <p:cNvSpPr>
                  <a:spLocks/>
                </p:cNvSpPr>
                <p:nvPr/>
              </p:nvSpPr>
              <p:spPr bwMode="auto">
                <a:xfrm>
                  <a:off x="3801" y="1045"/>
                  <a:ext cx="3" cy="4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8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9" name="Freeform 252"/>
                <p:cNvSpPr>
                  <a:spLocks/>
                </p:cNvSpPr>
                <p:nvPr/>
              </p:nvSpPr>
              <p:spPr bwMode="auto">
                <a:xfrm>
                  <a:off x="3801" y="1043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0" name="Freeform 253"/>
                <p:cNvSpPr>
                  <a:spLocks/>
                </p:cNvSpPr>
                <p:nvPr/>
              </p:nvSpPr>
              <p:spPr bwMode="auto">
                <a:xfrm>
                  <a:off x="3793" y="1045"/>
                  <a:ext cx="8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1" name="Freeform 254"/>
                <p:cNvSpPr>
                  <a:spLocks/>
                </p:cNvSpPr>
                <p:nvPr/>
              </p:nvSpPr>
              <p:spPr bwMode="auto">
                <a:xfrm>
                  <a:off x="3775" y="1041"/>
                  <a:ext cx="15" cy="4"/>
                </a:xfrm>
                <a:custGeom>
                  <a:avLst/>
                  <a:gdLst>
                    <a:gd name="T0" fmla="*/ 30 w 30"/>
                    <a:gd name="T1" fmla="*/ 7 h 7"/>
                    <a:gd name="T2" fmla="*/ 30 w 30"/>
                    <a:gd name="T3" fmla="*/ 7 h 7"/>
                    <a:gd name="T4" fmla="*/ 0 w 30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7">
                      <a:moveTo>
                        <a:pt x="30" y="7"/>
                      </a:moveTo>
                      <a:lnTo>
                        <a:pt x="3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2" name="Freeform 255"/>
                <p:cNvSpPr>
                  <a:spLocks/>
                </p:cNvSpPr>
                <p:nvPr/>
              </p:nvSpPr>
              <p:spPr bwMode="auto">
                <a:xfrm>
                  <a:off x="3763" y="1037"/>
                  <a:ext cx="4" cy="4"/>
                </a:xfrm>
                <a:custGeom>
                  <a:avLst/>
                  <a:gdLst>
                    <a:gd name="T0" fmla="*/ 8 w 8"/>
                    <a:gd name="T1" fmla="*/ 8 h 8"/>
                    <a:gd name="T2" fmla="*/ 8 w 8"/>
                    <a:gd name="T3" fmla="*/ 8 h 8"/>
                    <a:gd name="T4" fmla="*/ 0 w 8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3" name="Freeform 256"/>
                <p:cNvSpPr>
                  <a:spLocks/>
                </p:cNvSpPr>
                <p:nvPr/>
              </p:nvSpPr>
              <p:spPr bwMode="auto">
                <a:xfrm>
                  <a:off x="3760" y="1037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4" name="Freeform 257"/>
                <p:cNvSpPr>
                  <a:spLocks/>
                </p:cNvSpPr>
                <p:nvPr/>
              </p:nvSpPr>
              <p:spPr bwMode="auto">
                <a:xfrm>
                  <a:off x="3756" y="1037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5" name="Freeform 258"/>
                <p:cNvSpPr>
                  <a:spLocks/>
                </p:cNvSpPr>
                <p:nvPr/>
              </p:nvSpPr>
              <p:spPr bwMode="auto">
                <a:xfrm>
                  <a:off x="3749" y="1037"/>
                  <a:ext cx="7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6" name="Freeform 259"/>
                <p:cNvSpPr>
                  <a:spLocks/>
                </p:cNvSpPr>
                <p:nvPr/>
              </p:nvSpPr>
              <p:spPr bwMode="auto">
                <a:xfrm>
                  <a:off x="3727" y="1030"/>
                  <a:ext cx="11" cy="4"/>
                </a:xfrm>
                <a:custGeom>
                  <a:avLst/>
                  <a:gdLst>
                    <a:gd name="T0" fmla="*/ 22 w 22"/>
                    <a:gd name="T1" fmla="*/ 8 h 8"/>
                    <a:gd name="T2" fmla="*/ 22 w 22"/>
                    <a:gd name="T3" fmla="*/ 8 h 8"/>
                    <a:gd name="T4" fmla="*/ 0 w 22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8">
                      <a:moveTo>
                        <a:pt x="22" y="8"/>
                      </a:moveTo>
                      <a:lnTo>
                        <a:pt x="2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7" name="Freeform 260"/>
                <p:cNvSpPr>
                  <a:spLocks/>
                </p:cNvSpPr>
                <p:nvPr/>
              </p:nvSpPr>
              <p:spPr bwMode="auto">
                <a:xfrm>
                  <a:off x="3715" y="1030"/>
                  <a:ext cx="8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8" name="Freeform 261"/>
                <p:cNvSpPr>
                  <a:spLocks/>
                </p:cNvSpPr>
                <p:nvPr/>
              </p:nvSpPr>
              <p:spPr bwMode="auto">
                <a:xfrm>
                  <a:off x="3712" y="1030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9" name="Freeform 262"/>
                <p:cNvSpPr>
                  <a:spLocks/>
                </p:cNvSpPr>
                <p:nvPr/>
              </p:nvSpPr>
              <p:spPr bwMode="auto">
                <a:xfrm>
                  <a:off x="3712" y="1028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0" name="Freeform 263"/>
                <p:cNvSpPr>
                  <a:spLocks/>
                </p:cNvSpPr>
                <p:nvPr/>
              </p:nvSpPr>
              <p:spPr bwMode="auto">
                <a:xfrm>
                  <a:off x="3704" y="1026"/>
                  <a:ext cx="8" cy="4"/>
                </a:xfrm>
                <a:custGeom>
                  <a:avLst/>
                  <a:gdLst>
                    <a:gd name="T0" fmla="*/ 15 w 15"/>
                    <a:gd name="T1" fmla="*/ 7 h 7"/>
                    <a:gd name="T2" fmla="*/ 15 w 15"/>
                    <a:gd name="T3" fmla="*/ 7 h 7"/>
                    <a:gd name="T4" fmla="*/ 0 w 1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7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1" name="Freeform 264"/>
                <p:cNvSpPr>
                  <a:spLocks/>
                </p:cNvSpPr>
                <p:nvPr/>
              </p:nvSpPr>
              <p:spPr bwMode="auto">
                <a:xfrm>
                  <a:off x="3649" y="1023"/>
                  <a:ext cx="7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2" name="Freeform 265"/>
                <p:cNvSpPr>
                  <a:spLocks/>
                </p:cNvSpPr>
                <p:nvPr/>
              </p:nvSpPr>
              <p:spPr bwMode="auto">
                <a:xfrm>
                  <a:off x="3649" y="1021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3" name="Freeform 266"/>
                <p:cNvSpPr>
                  <a:spLocks/>
                </p:cNvSpPr>
                <p:nvPr/>
              </p:nvSpPr>
              <p:spPr bwMode="auto">
                <a:xfrm>
                  <a:off x="3645" y="1023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4" name="Freeform 267"/>
                <p:cNvSpPr>
                  <a:spLocks/>
                </p:cNvSpPr>
                <p:nvPr/>
              </p:nvSpPr>
              <p:spPr bwMode="auto">
                <a:xfrm>
                  <a:off x="3631" y="1023"/>
                  <a:ext cx="14" cy="0"/>
                </a:xfrm>
                <a:custGeom>
                  <a:avLst/>
                  <a:gdLst>
                    <a:gd name="T0" fmla="*/ 29 w 29"/>
                    <a:gd name="T1" fmla="*/ 29 w 29"/>
                    <a:gd name="T2" fmla="*/ 0 w 2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9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5" name="Freeform 268"/>
                <p:cNvSpPr>
                  <a:spLocks/>
                </p:cNvSpPr>
                <p:nvPr/>
              </p:nvSpPr>
              <p:spPr bwMode="auto">
                <a:xfrm>
                  <a:off x="3616" y="1023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6" name="Freeform 269"/>
                <p:cNvSpPr>
                  <a:spLocks/>
                </p:cNvSpPr>
                <p:nvPr/>
              </p:nvSpPr>
              <p:spPr bwMode="auto">
                <a:xfrm>
                  <a:off x="3612" y="1023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7" name="Freeform 270"/>
                <p:cNvSpPr>
                  <a:spLocks/>
                </p:cNvSpPr>
                <p:nvPr/>
              </p:nvSpPr>
              <p:spPr bwMode="auto">
                <a:xfrm>
                  <a:off x="3609" y="1023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8" name="Freeform 271"/>
                <p:cNvSpPr>
                  <a:spLocks/>
                </p:cNvSpPr>
                <p:nvPr/>
              </p:nvSpPr>
              <p:spPr bwMode="auto">
                <a:xfrm>
                  <a:off x="3605" y="1023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9" name="Freeform 272"/>
                <p:cNvSpPr>
                  <a:spLocks/>
                </p:cNvSpPr>
                <p:nvPr/>
              </p:nvSpPr>
              <p:spPr bwMode="auto">
                <a:xfrm>
                  <a:off x="3590" y="1023"/>
                  <a:ext cx="7" cy="0"/>
                </a:xfrm>
                <a:custGeom>
                  <a:avLst/>
                  <a:gdLst>
                    <a:gd name="T0" fmla="*/ 14 w 14"/>
                    <a:gd name="T1" fmla="*/ 14 w 14"/>
                    <a:gd name="T2" fmla="*/ 0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0" name="Freeform 273"/>
                <p:cNvSpPr>
                  <a:spLocks/>
                </p:cNvSpPr>
                <p:nvPr/>
              </p:nvSpPr>
              <p:spPr bwMode="auto">
                <a:xfrm>
                  <a:off x="3443" y="1023"/>
                  <a:ext cx="136" cy="0"/>
                </a:xfrm>
                <a:custGeom>
                  <a:avLst/>
                  <a:gdLst>
                    <a:gd name="T0" fmla="*/ 271 w 271"/>
                    <a:gd name="T1" fmla="*/ 271 w 271"/>
                    <a:gd name="T2" fmla="*/ 0 w 27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71">
                      <a:moveTo>
                        <a:pt x="271" y="0"/>
                      </a:moveTo>
                      <a:lnTo>
                        <a:pt x="2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1" name="Freeform 274"/>
                <p:cNvSpPr>
                  <a:spLocks/>
                </p:cNvSpPr>
                <p:nvPr/>
              </p:nvSpPr>
              <p:spPr bwMode="auto">
                <a:xfrm>
                  <a:off x="3306" y="1023"/>
                  <a:ext cx="137" cy="0"/>
                </a:xfrm>
                <a:custGeom>
                  <a:avLst/>
                  <a:gdLst>
                    <a:gd name="T0" fmla="*/ 271 w 271"/>
                    <a:gd name="T1" fmla="*/ 271 w 271"/>
                    <a:gd name="T2" fmla="*/ 0 w 27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71">
                      <a:moveTo>
                        <a:pt x="271" y="0"/>
                      </a:moveTo>
                      <a:lnTo>
                        <a:pt x="27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2" name="Freeform 275"/>
                <p:cNvSpPr>
                  <a:spLocks/>
                </p:cNvSpPr>
                <p:nvPr/>
              </p:nvSpPr>
              <p:spPr bwMode="auto">
                <a:xfrm>
                  <a:off x="3288" y="1023"/>
                  <a:ext cx="7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3" name="Freeform 276"/>
                <p:cNvSpPr>
                  <a:spLocks/>
                </p:cNvSpPr>
                <p:nvPr/>
              </p:nvSpPr>
              <p:spPr bwMode="auto">
                <a:xfrm>
                  <a:off x="3277" y="1023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4" name="Freeform 277"/>
                <p:cNvSpPr>
                  <a:spLocks/>
                </p:cNvSpPr>
                <p:nvPr/>
              </p:nvSpPr>
              <p:spPr bwMode="auto">
                <a:xfrm>
                  <a:off x="3273" y="1023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5" name="Freeform 278"/>
                <p:cNvSpPr>
                  <a:spLocks/>
                </p:cNvSpPr>
                <p:nvPr/>
              </p:nvSpPr>
              <p:spPr bwMode="auto">
                <a:xfrm>
                  <a:off x="3269" y="1023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6" name="Freeform 279"/>
                <p:cNvSpPr>
                  <a:spLocks/>
                </p:cNvSpPr>
                <p:nvPr/>
              </p:nvSpPr>
              <p:spPr bwMode="auto">
                <a:xfrm>
                  <a:off x="3265" y="1023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7" name="Freeform 280"/>
                <p:cNvSpPr>
                  <a:spLocks/>
                </p:cNvSpPr>
                <p:nvPr/>
              </p:nvSpPr>
              <p:spPr bwMode="auto">
                <a:xfrm>
                  <a:off x="3240" y="1023"/>
                  <a:ext cx="14" cy="0"/>
                </a:xfrm>
                <a:custGeom>
                  <a:avLst/>
                  <a:gdLst>
                    <a:gd name="T0" fmla="*/ 29 w 29"/>
                    <a:gd name="T1" fmla="*/ 29 w 29"/>
                    <a:gd name="T2" fmla="*/ 0 w 2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9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8" name="Freeform 281"/>
                <p:cNvSpPr>
                  <a:spLocks/>
                </p:cNvSpPr>
                <p:nvPr/>
              </p:nvSpPr>
              <p:spPr bwMode="auto">
                <a:xfrm>
                  <a:off x="3236" y="1023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9" name="Freeform 282"/>
                <p:cNvSpPr>
                  <a:spLocks/>
                </p:cNvSpPr>
                <p:nvPr/>
              </p:nvSpPr>
              <p:spPr bwMode="auto">
                <a:xfrm>
                  <a:off x="3236" y="1021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0" name="Freeform 283"/>
                <p:cNvSpPr>
                  <a:spLocks/>
                </p:cNvSpPr>
                <p:nvPr/>
              </p:nvSpPr>
              <p:spPr bwMode="auto">
                <a:xfrm>
                  <a:off x="3229" y="1023"/>
                  <a:ext cx="7" cy="0"/>
                </a:xfrm>
                <a:custGeom>
                  <a:avLst/>
                  <a:gdLst>
                    <a:gd name="T0" fmla="*/ 14 w 14"/>
                    <a:gd name="T1" fmla="*/ 14 w 14"/>
                    <a:gd name="T2" fmla="*/ 0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1" name="Freeform 284"/>
                <p:cNvSpPr>
                  <a:spLocks/>
                </p:cNvSpPr>
                <p:nvPr/>
              </p:nvSpPr>
              <p:spPr bwMode="auto">
                <a:xfrm>
                  <a:off x="3173" y="1026"/>
                  <a:ext cx="8" cy="4"/>
                </a:xfrm>
                <a:custGeom>
                  <a:avLst/>
                  <a:gdLst>
                    <a:gd name="T0" fmla="*/ 15 w 15"/>
                    <a:gd name="T1" fmla="*/ 0 h 7"/>
                    <a:gd name="T2" fmla="*/ 15 w 15"/>
                    <a:gd name="T3" fmla="*/ 0 h 7"/>
                    <a:gd name="T4" fmla="*/ 0 w 15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2" name="Freeform 285"/>
                <p:cNvSpPr>
                  <a:spLocks/>
                </p:cNvSpPr>
                <p:nvPr/>
              </p:nvSpPr>
              <p:spPr bwMode="auto">
                <a:xfrm>
                  <a:off x="3173" y="1028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3" name="Freeform 286"/>
                <p:cNvSpPr>
                  <a:spLocks/>
                </p:cNvSpPr>
                <p:nvPr/>
              </p:nvSpPr>
              <p:spPr bwMode="auto">
                <a:xfrm>
                  <a:off x="3170" y="1030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4" name="Freeform 287"/>
                <p:cNvSpPr>
                  <a:spLocks/>
                </p:cNvSpPr>
                <p:nvPr/>
              </p:nvSpPr>
              <p:spPr bwMode="auto">
                <a:xfrm>
                  <a:off x="3162" y="1030"/>
                  <a:ext cx="8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5" name="Freeform 288"/>
                <p:cNvSpPr>
                  <a:spLocks/>
                </p:cNvSpPr>
                <p:nvPr/>
              </p:nvSpPr>
              <p:spPr bwMode="auto">
                <a:xfrm>
                  <a:off x="3147" y="1030"/>
                  <a:ext cx="11" cy="4"/>
                </a:xfrm>
                <a:custGeom>
                  <a:avLst/>
                  <a:gdLst>
                    <a:gd name="T0" fmla="*/ 22 w 22"/>
                    <a:gd name="T1" fmla="*/ 0 h 8"/>
                    <a:gd name="T2" fmla="*/ 22 w 22"/>
                    <a:gd name="T3" fmla="*/ 0 h 8"/>
                    <a:gd name="T4" fmla="*/ 0 w 2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6" name="Freeform 289"/>
                <p:cNvSpPr>
                  <a:spLocks/>
                </p:cNvSpPr>
                <p:nvPr/>
              </p:nvSpPr>
              <p:spPr bwMode="auto">
                <a:xfrm>
                  <a:off x="3129" y="1037"/>
                  <a:ext cx="7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7" name="Freeform 290"/>
                <p:cNvSpPr>
                  <a:spLocks/>
                </p:cNvSpPr>
                <p:nvPr/>
              </p:nvSpPr>
              <p:spPr bwMode="auto">
                <a:xfrm>
                  <a:off x="3125" y="1037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8" name="Freeform 291"/>
                <p:cNvSpPr>
                  <a:spLocks/>
                </p:cNvSpPr>
                <p:nvPr/>
              </p:nvSpPr>
              <p:spPr bwMode="auto">
                <a:xfrm>
                  <a:off x="3121" y="1037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9" name="Freeform 292"/>
                <p:cNvSpPr>
                  <a:spLocks/>
                </p:cNvSpPr>
                <p:nvPr/>
              </p:nvSpPr>
              <p:spPr bwMode="auto">
                <a:xfrm>
                  <a:off x="3118" y="1037"/>
                  <a:ext cx="3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0" name="Freeform 293"/>
                <p:cNvSpPr>
                  <a:spLocks/>
                </p:cNvSpPr>
                <p:nvPr/>
              </p:nvSpPr>
              <p:spPr bwMode="auto">
                <a:xfrm>
                  <a:off x="3095" y="1041"/>
                  <a:ext cx="16" cy="4"/>
                </a:xfrm>
                <a:custGeom>
                  <a:avLst/>
                  <a:gdLst>
                    <a:gd name="T0" fmla="*/ 30 w 30"/>
                    <a:gd name="T1" fmla="*/ 0 h 7"/>
                    <a:gd name="T2" fmla="*/ 30 w 30"/>
                    <a:gd name="T3" fmla="*/ 0 h 7"/>
                    <a:gd name="T4" fmla="*/ 0 w 30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7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1" name="Freeform 294"/>
                <p:cNvSpPr>
                  <a:spLocks/>
                </p:cNvSpPr>
                <p:nvPr/>
              </p:nvSpPr>
              <p:spPr bwMode="auto">
                <a:xfrm>
                  <a:off x="3084" y="1045"/>
                  <a:ext cx="8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2" name="Freeform 295"/>
                <p:cNvSpPr>
                  <a:spLocks/>
                </p:cNvSpPr>
                <p:nvPr/>
              </p:nvSpPr>
              <p:spPr bwMode="auto">
                <a:xfrm>
                  <a:off x="3084" y="1043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3" name="Freeform 296"/>
                <p:cNvSpPr>
                  <a:spLocks/>
                </p:cNvSpPr>
                <p:nvPr/>
              </p:nvSpPr>
              <p:spPr bwMode="auto">
                <a:xfrm>
                  <a:off x="3081" y="1045"/>
                  <a:ext cx="3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4" name="Freeform 297"/>
                <p:cNvSpPr>
                  <a:spLocks/>
                </p:cNvSpPr>
                <p:nvPr/>
              </p:nvSpPr>
              <p:spPr bwMode="auto">
                <a:xfrm>
                  <a:off x="3073" y="1049"/>
                  <a:ext cx="8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5" name="Freeform 298"/>
                <p:cNvSpPr>
                  <a:spLocks/>
                </p:cNvSpPr>
                <p:nvPr/>
              </p:nvSpPr>
              <p:spPr bwMode="auto">
                <a:xfrm>
                  <a:off x="3022" y="1064"/>
                  <a:ext cx="7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6" name="Freeform 299"/>
                <p:cNvSpPr>
                  <a:spLocks/>
                </p:cNvSpPr>
                <p:nvPr/>
              </p:nvSpPr>
              <p:spPr bwMode="auto">
                <a:xfrm>
                  <a:off x="3018" y="1064"/>
                  <a:ext cx="4" cy="4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7" name="Freeform 300"/>
                <p:cNvSpPr>
                  <a:spLocks/>
                </p:cNvSpPr>
                <p:nvPr/>
              </p:nvSpPr>
              <p:spPr bwMode="auto">
                <a:xfrm>
                  <a:off x="3014" y="1068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8" name="Freeform 301"/>
                <p:cNvSpPr>
                  <a:spLocks/>
                </p:cNvSpPr>
                <p:nvPr/>
              </p:nvSpPr>
              <p:spPr bwMode="auto">
                <a:xfrm>
                  <a:off x="3003" y="1068"/>
                  <a:ext cx="11" cy="4"/>
                </a:xfrm>
                <a:custGeom>
                  <a:avLst/>
                  <a:gdLst>
                    <a:gd name="T0" fmla="*/ 22 w 22"/>
                    <a:gd name="T1" fmla="*/ 0 h 8"/>
                    <a:gd name="T2" fmla="*/ 22 w 22"/>
                    <a:gd name="T3" fmla="*/ 0 h 8"/>
                    <a:gd name="T4" fmla="*/ 0 w 2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9" name="Freeform 302"/>
                <p:cNvSpPr>
                  <a:spLocks/>
                </p:cNvSpPr>
                <p:nvPr/>
              </p:nvSpPr>
              <p:spPr bwMode="auto">
                <a:xfrm>
                  <a:off x="2981" y="1079"/>
                  <a:ext cx="4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0" name="Freeform 303"/>
                <p:cNvSpPr>
                  <a:spLocks/>
                </p:cNvSpPr>
                <p:nvPr/>
              </p:nvSpPr>
              <p:spPr bwMode="auto">
                <a:xfrm>
                  <a:off x="2977" y="1083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1" name="Freeform 304"/>
                <p:cNvSpPr>
                  <a:spLocks/>
                </p:cNvSpPr>
                <p:nvPr/>
              </p:nvSpPr>
              <p:spPr bwMode="auto">
                <a:xfrm>
                  <a:off x="2974" y="1083"/>
                  <a:ext cx="3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2" name="Freeform 305"/>
                <p:cNvSpPr>
                  <a:spLocks/>
                </p:cNvSpPr>
                <p:nvPr/>
              </p:nvSpPr>
              <p:spPr bwMode="auto">
                <a:xfrm>
                  <a:off x="2970" y="1086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3" name="Freeform 306"/>
                <p:cNvSpPr>
                  <a:spLocks/>
                </p:cNvSpPr>
                <p:nvPr/>
              </p:nvSpPr>
              <p:spPr bwMode="auto">
                <a:xfrm>
                  <a:off x="2893" y="1090"/>
                  <a:ext cx="70" cy="31"/>
                </a:xfrm>
                <a:custGeom>
                  <a:avLst/>
                  <a:gdLst>
                    <a:gd name="T0" fmla="*/ 139 w 139"/>
                    <a:gd name="T1" fmla="*/ 0 h 60"/>
                    <a:gd name="T2" fmla="*/ 139 w 139"/>
                    <a:gd name="T3" fmla="*/ 0 h 60"/>
                    <a:gd name="T4" fmla="*/ 0 w 139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60">
                      <a:moveTo>
                        <a:pt x="139" y="0"/>
                      </a:moveTo>
                      <a:lnTo>
                        <a:pt x="139" y="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4" name="Freeform 307"/>
                <p:cNvSpPr>
                  <a:spLocks/>
                </p:cNvSpPr>
                <p:nvPr/>
              </p:nvSpPr>
              <p:spPr bwMode="auto">
                <a:xfrm>
                  <a:off x="2822" y="1121"/>
                  <a:ext cx="71" cy="26"/>
                </a:xfrm>
                <a:custGeom>
                  <a:avLst/>
                  <a:gdLst>
                    <a:gd name="T0" fmla="*/ 139 w 139"/>
                    <a:gd name="T1" fmla="*/ 0 h 52"/>
                    <a:gd name="T2" fmla="*/ 139 w 139"/>
                    <a:gd name="T3" fmla="*/ 0 h 52"/>
                    <a:gd name="T4" fmla="*/ 0 w 139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52">
                      <a:moveTo>
                        <a:pt x="139" y="0"/>
                      </a:moveTo>
                      <a:lnTo>
                        <a:pt x="139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5" name="Freeform 308"/>
                <p:cNvSpPr>
                  <a:spLocks/>
                </p:cNvSpPr>
                <p:nvPr/>
              </p:nvSpPr>
              <p:spPr bwMode="auto">
                <a:xfrm>
                  <a:off x="2808" y="1151"/>
                  <a:ext cx="3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6" name="Freeform 309"/>
                <p:cNvSpPr>
                  <a:spLocks/>
                </p:cNvSpPr>
                <p:nvPr/>
              </p:nvSpPr>
              <p:spPr bwMode="auto">
                <a:xfrm>
                  <a:off x="2804" y="1154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7" name="Freeform 310"/>
                <p:cNvSpPr>
                  <a:spLocks/>
                </p:cNvSpPr>
                <p:nvPr/>
              </p:nvSpPr>
              <p:spPr bwMode="auto">
                <a:xfrm>
                  <a:off x="2800" y="1154"/>
                  <a:ext cx="4" cy="4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0 h 7"/>
                    <a:gd name="T4" fmla="*/ 0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8" name="Freeform 311"/>
                <p:cNvSpPr>
                  <a:spLocks/>
                </p:cNvSpPr>
                <p:nvPr/>
              </p:nvSpPr>
              <p:spPr bwMode="auto">
                <a:xfrm>
                  <a:off x="2797" y="1158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9" name="Freeform 312"/>
                <p:cNvSpPr>
                  <a:spLocks/>
                </p:cNvSpPr>
                <p:nvPr/>
              </p:nvSpPr>
              <p:spPr bwMode="auto">
                <a:xfrm>
                  <a:off x="2767" y="1166"/>
                  <a:ext cx="11" cy="4"/>
                </a:xfrm>
                <a:custGeom>
                  <a:avLst/>
                  <a:gdLst>
                    <a:gd name="T0" fmla="*/ 21 w 21"/>
                    <a:gd name="T1" fmla="*/ 0 h 8"/>
                    <a:gd name="T2" fmla="*/ 21 w 21"/>
                    <a:gd name="T3" fmla="*/ 0 h 8"/>
                    <a:gd name="T4" fmla="*/ 0 w 21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0" name="Freeform 313"/>
                <p:cNvSpPr>
                  <a:spLocks/>
                </p:cNvSpPr>
                <p:nvPr/>
              </p:nvSpPr>
              <p:spPr bwMode="auto">
                <a:xfrm>
                  <a:off x="2763" y="1170"/>
                  <a:ext cx="4" cy="3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0 h 7"/>
                    <a:gd name="T4" fmla="*/ 0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1" name="Freeform 314"/>
                <p:cNvSpPr>
                  <a:spLocks/>
                </p:cNvSpPr>
                <p:nvPr/>
              </p:nvSpPr>
              <p:spPr bwMode="auto">
                <a:xfrm>
                  <a:off x="2760" y="1173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2" name="Freeform 315"/>
                <p:cNvSpPr>
                  <a:spLocks/>
                </p:cNvSpPr>
                <p:nvPr/>
              </p:nvSpPr>
              <p:spPr bwMode="auto">
                <a:xfrm>
                  <a:off x="2752" y="1173"/>
                  <a:ext cx="8" cy="4"/>
                </a:xfrm>
                <a:custGeom>
                  <a:avLst/>
                  <a:gdLst>
                    <a:gd name="T0" fmla="*/ 15 w 15"/>
                    <a:gd name="T1" fmla="*/ 0 h 8"/>
                    <a:gd name="T2" fmla="*/ 15 w 15"/>
                    <a:gd name="T3" fmla="*/ 0 h 8"/>
                    <a:gd name="T4" fmla="*/ 0 w 15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3" name="Freeform 316"/>
                <p:cNvSpPr>
                  <a:spLocks/>
                </p:cNvSpPr>
                <p:nvPr/>
              </p:nvSpPr>
              <p:spPr bwMode="auto">
                <a:xfrm>
                  <a:off x="2704" y="1200"/>
                  <a:ext cx="8" cy="3"/>
                </a:xfrm>
                <a:custGeom>
                  <a:avLst/>
                  <a:gdLst>
                    <a:gd name="T0" fmla="*/ 15 w 15"/>
                    <a:gd name="T1" fmla="*/ 0 h 7"/>
                    <a:gd name="T2" fmla="*/ 15 w 15"/>
                    <a:gd name="T3" fmla="*/ 0 h 7"/>
                    <a:gd name="T4" fmla="*/ 0 w 15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4" name="Freeform 317"/>
                <p:cNvSpPr>
                  <a:spLocks/>
                </p:cNvSpPr>
                <p:nvPr/>
              </p:nvSpPr>
              <p:spPr bwMode="auto">
                <a:xfrm>
                  <a:off x="2704" y="1201"/>
                  <a:ext cx="0" cy="5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5" name="Freeform 318"/>
                <p:cNvSpPr>
                  <a:spLocks/>
                </p:cNvSpPr>
                <p:nvPr/>
              </p:nvSpPr>
              <p:spPr bwMode="auto">
                <a:xfrm>
                  <a:off x="2701" y="1203"/>
                  <a:ext cx="3" cy="4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6" name="Freeform 319"/>
                <p:cNvSpPr>
                  <a:spLocks/>
                </p:cNvSpPr>
                <p:nvPr/>
              </p:nvSpPr>
              <p:spPr bwMode="auto">
                <a:xfrm>
                  <a:off x="2686" y="1207"/>
                  <a:ext cx="15" cy="12"/>
                </a:xfrm>
                <a:custGeom>
                  <a:avLst/>
                  <a:gdLst>
                    <a:gd name="T0" fmla="*/ 30 w 30"/>
                    <a:gd name="T1" fmla="*/ 0 h 23"/>
                    <a:gd name="T2" fmla="*/ 30 w 30"/>
                    <a:gd name="T3" fmla="*/ 0 h 23"/>
                    <a:gd name="T4" fmla="*/ 0 w 30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23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7" name="Freeform 320"/>
                <p:cNvSpPr>
                  <a:spLocks/>
                </p:cNvSpPr>
                <p:nvPr/>
              </p:nvSpPr>
              <p:spPr bwMode="auto">
                <a:xfrm>
                  <a:off x="2671" y="1222"/>
                  <a:ext cx="4" cy="4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0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8" name="Freeform 321"/>
                <p:cNvSpPr>
                  <a:spLocks/>
                </p:cNvSpPr>
                <p:nvPr/>
              </p:nvSpPr>
              <p:spPr bwMode="auto">
                <a:xfrm>
                  <a:off x="2671" y="1224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9" name="Freeform 322"/>
                <p:cNvSpPr>
                  <a:spLocks/>
                </p:cNvSpPr>
                <p:nvPr/>
              </p:nvSpPr>
              <p:spPr bwMode="auto">
                <a:xfrm>
                  <a:off x="2668" y="1226"/>
                  <a:ext cx="3" cy="4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0" name="Freeform 323"/>
                <p:cNvSpPr>
                  <a:spLocks/>
                </p:cNvSpPr>
                <p:nvPr/>
              </p:nvSpPr>
              <p:spPr bwMode="auto">
                <a:xfrm>
                  <a:off x="2631" y="1230"/>
                  <a:ext cx="37" cy="22"/>
                </a:xfrm>
                <a:custGeom>
                  <a:avLst/>
                  <a:gdLst>
                    <a:gd name="T0" fmla="*/ 73 w 73"/>
                    <a:gd name="T1" fmla="*/ 0 h 45"/>
                    <a:gd name="T2" fmla="*/ 73 w 73"/>
                    <a:gd name="T3" fmla="*/ 0 h 45"/>
                    <a:gd name="T4" fmla="*/ 0 w 73"/>
                    <a:gd name="T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45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1" name="Freeform 324"/>
                <p:cNvSpPr>
                  <a:spLocks/>
                </p:cNvSpPr>
                <p:nvPr/>
              </p:nvSpPr>
              <p:spPr bwMode="auto">
                <a:xfrm>
                  <a:off x="2594" y="1252"/>
                  <a:ext cx="37" cy="27"/>
                </a:xfrm>
                <a:custGeom>
                  <a:avLst/>
                  <a:gdLst>
                    <a:gd name="T0" fmla="*/ 73 w 73"/>
                    <a:gd name="T1" fmla="*/ 0 h 52"/>
                    <a:gd name="T2" fmla="*/ 73 w 73"/>
                    <a:gd name="T3" fmla="*/ 0 h 52"/>
                    <a:gd name="T4" fmla="*/ 0 w 73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52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2" name="Freeform 325"/>
                <p:cNvSpPr>
                  <a:spLocks/>
                </p:cNvSpPr>
                <p:nvPr/>
              </p:nvSpPr>
              <p:spPr bwMode="auto">
                <a:xfrm>
                  <a:off x="2590" y="1279"/>
                  <a:ext cx="4" cy="0"/>
                </a:xfrm>
                <a:custGeom>
                  <a:avLst/>
                  <a:gdLst>
                    <a:gd name="T0" fmla="*/ 8 w 8"/>
                    <a:gd name="T1" fmla="*/ 8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3" name="Freeform 326"/>
                <p:cNvSpPr>
                  <a:spLocks/>
                </p:cNvSpPr>
                <p:nvPr/>
              </p:nvSpPr>
              <p:spPr bwMode="auto">
                <a:xfrm>
                  <a:off x="2590" y="1279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4" name="Freeform 327"/>
                <p:cNvSpPr>
                  <a:spLocks/>
                </p:cNvSpPr>
                <p:nvPr/>
              </p:nvSpPr>
              <p:spPr bwMode="auto">
                <a:xfrm>
                  <a:off x="2583" y="1283"/>
                  <a:ext cx="7" cy="3"/>
                </a:xfrm>
                <a:custGeom>
                  <a:avLst/>
                  <a:gdLst>
                    <a:gd name="T0" fmla="*/ 14 w 14"/>
                    <a:gd name="T1" fmla="*/ 0 h 7"/>
                    <a:gd name="T2" fmla="*/ 14 w 14"/>
                    <a:gd name="T3" fmla="*/ 0 h 7"/>
                    <a:gd name="T4" fmla="*/ 0 w 14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7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5" name="Freeform 328"/>
                <p:cNvSpPr>
                  <a:spLocks/>
                </p:cNvSpPr>
                <p:nvPr/>
              </p:nvSpPr>
              <p:spPr bwMode="auto">
                <a:xfrm>
                  <a:off x="2557" y="1290"/>
                  <a:ext cx="18" cy="11"/>
                </a:xfrm>
                <a:custGeom>
                  <a:avLst/>
                  <a:gdLst>
                    <a:gd name="T0" fmla="*/ 37 w 37"/>
                    <a:gd name="T1" fmla="*/ 0 h 22"/>
                    <a:gd name="T2" fmla="*/ 37 w 37"/>
                    <a:gd name="T3" fmla="*/ 0 h 22"/>
                    <a:gd name="T4" fmla="*/ 0 w 37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6" name="Freeform 329"/>
                <p:cNvSpPr>
                  <a:spLocks/>
                </p:cNvSpPr>
                <p:nvPr/>
              </p:nvSpPr>
              <p:spPr bwMode="auto">
                <a:xfrm>
                  <a:off x="2557" y="1301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7" name="Freeform 330"/>
                <p:cNvSpPr>
                  <a:spLocks/>
                </p:cNvSpPr>
                <p:nvPr/>
              </p:nvSpPr>
              <p:spPr bwMode="auto">
                <a:xfrm>
                  <a:off x="2553" y="1305"/>
                  <a:ext cx="4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8" name="Freeform 331"/>
                <p:cNvSpPr>
                  <a:spLocks/>
                </p:cNvSpPr>
                <p:nvPr/>
              </p:nvSpPr>
              <p:spPr bwMode="auto">
                <a:xfrm>
                  <a:off x="2549" y="1305"/>
                  <a:ext cx="4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9" name="Freeform 332"/>
                <p:cNvSpPr>
                  <a:spLocks/>
                </p:cNvSpPr>
                <p:nvPr/>
              </p:nvSpPr>
              <p:spPr bwMode="auto">
                <a:xfrm>
                  <a:off x="2505" y="1339"/>
                  <a:ext cx="7" cy="4"/>
                </a:xfrm>
                <a:custGeom>
                  <a:avLst/>
                  <a:gdLst>
                    <a:gd name="T0" fmla="*/ 14 w 14"/>
                    <a:gd name="T1" fmla="*/ 0 h 7"/>
                    <a:gd name="T2" fmla="*/ 14 w 14"/>
                    <a:gd name="T3" fmla="*/ 0 h 7"/>
                    <a:gd name="T4" fmla="*/ 0 w 14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7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0" name="Freeform 333"/>
                <p:cNvSpPr>
                  <a:spLocks/>
                </p:cNvSpPr>
                <p:nvPr/>
              </p:nvSpPr>
              <p:spPr bwMode="auto">
                <a:xfrm>
                  <a:off x="2505" y="1343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1" name="Freeform 334"/>
                <p:cNvSpPr>
                  <a:spLocks/>
                </p:cNvSpPr>
                <p:nvPr/>
              </p:nvSpPr>
              <p:spPr bwMode="auto">
                <a:xfrm>
                  <a:off x="2502" y="1347"/>
                  <a:ext cx="3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2" name="Freeform 335"/>
                <p:cNvSpPr>
                  <a:spLocks/>
                </p:cNvSpPr>
                <p:nvPr/>
              </p:nvSpPr>
              <p:spPr bwMode="auto">
                <a:xfrm>
                  <a:off x="2494" y="1350"/>
                  <a:ext cx="8" cy="8"/>
                </a:xfrm>
                <a:custGeom>
                  <a:avLst/>
                  <a:gdLst>
                    <a:gd name="T0" fmla="*/ 15 w 15"/>
                    <a:gd name="T1" fmla="*/ 0 h 15"/>
                    <a:gd name="T2" fmla="*/ 15 w 15"/>
                    <a:gd name="T3" fmla="*/ 0 h 15"/>
                    <a:gd name="T4" fmla="*/ 0 w 15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3" name="Freeform 336"/>
                <p:cNvSpPr>
                  <a:spLocks/>
                </p:cNvSpPr>
                <p:nvPr/>
              </p:nvSpPr>
              <p:spPr bwMode="auto">
                <a:xfrm>
                  <a:off x="2475" y="1373"/>
                  <a:ext cx="4" cy="4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0 h 7"/>
                    <a:gd name="T4" fmla="*/ 0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4" name="Freeform 337"/>
                <p:cNvSpPr>
                  <a:spLocks/>
                </p:cNvSpPr>
                <p:nvPr/>
              </p:nvSpPr>
              <p:spPr bwMode="auto">
                <a:xfrm>
                  <a:off x="2472" y="1377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5" name="Freeform 338"/>
                <p:cNvSpPr>
                  <a:spLocks/>
                </p:cNvSpPr>
                <p:nvPr/>
              </p:nvSpPr>
              <p:spPr bwMode="auto">
                <a:xfrm>
                  <a:off x="2468" y="1377"/>
                  <a:ext cx="4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6" name="Freeform 339"/>
                <p:cNvSpPr>
                  <a:spLocks/>
                </p:cNvSpPr>
                <p:nvPr/>
              </p:nvSpPr>
              <p:spPr bwMode="auto">
                <a:xfrm>
                  <a:off x="2465" y="1381"/>
                  <a:ext cx="3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7" name="Freeform 340"/>
                <p:cNvSpPr>
                  <a:spLocks/>
                </p:cNvSpPr>
                <p:nvPr/>
              </p:nvSpPr>
              <p:spPr bwMode="auto">
                <a:xfrm>
                  <a:off x="2406" y="1392"/>
                  <a:ext cx="55" cy="53"/>
                </a:xfrm>
                <a:custGeom>
                  <a:avLst/>
                  <a:gdLst>
                    <a:gd name="T0" fmla="*/ 109 w 109"/>
                    <a:gd name="T1" fmla="*/ 0 h 105"/>
                    <a:gd name="T2" fmla="*/ 109 w 109"/>
                    <a:gd name="T3" fmla="*/ 0 h 105"/>
                    <a:gd name="T4" fmla="*/ 0 w 109"/>
                    <a:gd name="T5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105">
                      <a:moveTo>
                        <a:pt x="109" y="0"/>
                      </a:moveTo>
                      <a:lnTo>
                        <a:pt x="109" y="0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8" name="Freeform 341"/>
                <p:cNvSpPr>
                  <a:spLocks/>
                </p:cNvSpPr>
                <p:nvPr/>
              </p:nvSpPr>
              <p:spPr bwMode="auto">
                <a:xfrm>
                  <a:off x="2354" y="1445"/>
                  <a:ext cx="52" cy="52"/>
                </a:xfrm>
                <a:custGeom>
                  <a:avLst/>
                  <a:gdLst>
                    <a:gd name="T0" fmla="*/ 103 w 103"/>
                    <a:gd name="T1" fmla="*/ 0 h 104"/>
                    <a:gd name="T2" fmla="*/ 103 w 103"/>
                    <a:gd name="T3" fmla="*/ 0 h 104"/>
                    <a:gd name="T4" fmla="*/ 0 w 103"/>
                    <a:gd name="T5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3" h="104">
                      <a:moveTo>
                        <a:pt x="103" y="0"/>
                      </a:moveTo>
                      <a:lnTo>
                        <a:pt x="103" y="0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9" name="Freeform 342"/>
                <p:cNvSpPr>
                  <a:spLocks/>
                </p:cNvSpPr>
                <p:nvPr/>
              </p:nvSpPr>
              <p:spPr bwMode="auto">
                <a:xfrm>
                  <a:off x="2343" y="1505"/>
                  <a:ext cx="3" cy="4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0" name="Freeform 343"/>
                <p:cNvSpPr>
                  <a:spLocks/>
                </p:cNvSpPr>
                <p:nvPr/>
              </p:nvSpPr>
              <p:spPr bwMode="auto">
                <a:xfrm>
                  <a:off x="2339" y="1509"/>
                  <a:ext cx="4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1" name="Freeform 344"/>
                <p:cNvSpPr>
                  <a:spLocks/>
                </p:cNvSpPr>
                <p:nvPr/>
              </p:nvSpPr>
              <p:spPr bwMode="auto">
                <a:xfrm>
                  <a:off x="2339" y="1511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2" name="Freeform 345"/>
                <p:cNvSpPr>
                  <a:spLocks/>
                </p:cNvSpPr>
                <p:nvPr/>
              </p:nvSpPr>
              <p:spPr bwMode="auto">
                <a:xfrm>
                  <a:off x="2336" y="1513"/>
                  <a:ext cx="3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3" name="Freeform 346"/>
                <p:cNvSpPr>
                  <a:spLocks/>
                </p:cNvSpPr>
                <p:nvPr/>
              </p:nvSpPr>
              <p:spPr bwMode="auto">
                <a:xfrm>
                  <a:off x="2309" y="1531"/>
                  <a:ext cx="11" cy="8"/>
                </a:xfrm>
                <a:custGeom>
                  <a:avLst/>
                  <a:gdLst>
                    <a:gd name="T0" fmla="*/ 22 w 22"/>
                    <a:gd name="T1" fmla="*/ 0 h 15"/>
                    <a:gd name="T2" fmla="*/ 22 w 22"/>
                    <a:gd name="T3" fmla="*/ 0 h 15"/>
                    <a:gd name="T4" fmla="*/ 0 w 22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5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4" name="Freeform 347"/>
                <p:cNvSpPr>
                  <a:spLocks/>
                </p:cNvSpPr>
                <p:nvPr/>
              </p:nvSpPr>
              <p:spPr bwMode="auto">
                <a:xfrm>
                  <a:off x="2309" y="1539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5" name="Freeform 348"/>
                <p:cNvSpPr>
                  <a:spLocks/>
                </p:cNvSpPr>
                <p:nvPr/>
              </p:nvSpPr>
              <p:spPr bwMode="auto">
                <a:xfrm>
                  <a:off x="2306" y="1543"/>
                  <a:ext cx="3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6" name="Freeform 349"/>
                <p:cNvSpPr>
                  <a:spLocks/>
                </p:cNvSpPr>
                <p:nvPr/>
              </p:nvSpPr>
              <p:spPr bwMode="auto">
                <a:xfrm>
                  <a:off x="2302" y="1546"/>
                  <a:ext cx="4" cy="5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7" name="Freeform 350"/>
                <p:cNvSpPr>
                  <a:spLocks/>
                </p:cNvSpPr>
                <p:nvPr/>
              </p:nvSpPr>
              <p:spPr bwMode="auto">
                <a:xfrm>
                  <a:off x="2265" y="1588"/>
                  <a:ext cx="8" cy="4"/>
                </a:xfrm>
                <a:custGeom>
                  <a:avLst/>
                  <a:gdLst>
                    <a:gd name="T0" fmla="*/ 14 w 14"/>
                    <a:gd name="T1" fmla="*/ 0 h 8"/>
                    <a:gd name="T2" fmla="*/ 14 w 14"/>
                    <a:gd name="T3" fmla="*/ 0 h 8"/>
                    <a:gd name="T4" fmla="*/ 0 w 14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8" name="Freeform 351"/>
                <p:cNvSpPr>
                  <a:spLocks/>
                </p:cNvSpPr>
                <p:nvPr/>
              </p:nvSpPr>
              <p:spPr bwMode="auto">
                <a:xfrm>
                  <a:off x="2265" y="1592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9" name="Freeform 352"/>
                <p:cNvSpPr>
                  <a:spLocks/>
                </p:cNvSpPr>
                <p:nvPr/>
              </p:nvSpPr>
              <p:spPr bwMode="auto">
                <a:xfrm>
                  <a:off x="2265" y="1595"/>
                  <a:ext cx="0" cy="5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0" name="Freeform 353"/>
                <p:cNvSpPr>
                  <a:spLocks/>
                </p:cNvSpPr>
                <p:nvPr/>
              </p:nvSpPr>
              <p:spPr bwMode="auto">
                <a:xfrm>
                  <a:off x="2254" y="1600"/>
                  <a:ext cx="11" cy="15"/>
                </a:xfrm>
                <a:custGeom>
                  <a:avLst/>
                  <a:gdLst>
                    <a:gd name="T0" fmla="*/ 23 w 23"/>
                    <a:gd name="T1" fmla="*/ 0 h 30"/>
                    <a:gd name="T2" fmla="*/ 23 w 23"/>
                    <a:gd name="T3" fmla="*/ 0 h 30"/>
                    <a:gd name="T4" fmla="*/ 0 w 23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3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1" name="Freeform 354"/>
                <p:cNvSpPr>
                  <a:spLocks/>
                </p:cNvSpPr>
                <p:nvPr/>
              </p:nvSpPr>
              <p:spPr bwMode="auto">
                <a:xfrm>
                  <a:off x="2243" y="1622"/>
                  <a:ext cx="4" cy="8"/>
                </a:xfrm>
                <a:custGeom>
                  <a:avLst/>
                  <a:gdLst>
                    <a:gd name="T0" fmla="*/ 7 w 7"/>
                    <a:gd name="T1" fmla="*/ 0 h 15"/>
                    <a:gd name="T2" fmla="*/ 7 w 7"/>
                    <a:gd name="T3" fmla="*/ 0 h 15"/>
                    <a:gd name="T4" fmla="*/ 0 w 7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2" name="Freeform 355"/>
                <p:cNvSpPr>
                  <a:spLocks/>
                </p:cNvSpPr>
                <p:nvPr/>
              </p:nvSpPr>
              <p:spPr bwMode="auto">
                <a:xfrm>
                  <a:off x="2243" y="1628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3" name="Freeform 356"/>
                <p:cNvSpPr>
                  <a:spLocks/>
                </p:cNvSpPr>
                <p:nvPr/>
              </p:nvSpPr>
              <p:spPr bwMode="auto">
                <a:xfrm>
                  <a:off x="2239" y="1630"/>
                  <a:ext cx="4" cy="3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0 h 7"/>
                    <a:gd name="T4" fmla="*/ 0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4" name="Freeform 357"/>
                <p:cNvSpPr>
                  <a:spLocks/>
                </p:cNvSpPr>
                <p:nvPr/>
              </p:nvSpPr>
              <p:spPr bwMode="auto">
                <a:xfrm>
                  <a:off x="2217" y="1633"/>
                  <a:ext cx="22" cy="38"/>
                </a:xfrm>
                <a:custGeom>
                  <a:avLst/>
                  <a:gdLst>
                    <a:gd name="T0" fmla="*/ 44 w 44"/>
                    <a:gd name="T1" fmla="*/ 0 h 75"/>
                    <a:gd name="T2" fmla="*/ 44 w 44"/>
                    <a:gd name="T3" fmla="*/ 0 h 75"/>
                    <a:gd name="T4" fmla="*/ 0 w 44"/>
                    <a:gd name="T5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7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7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5" name="Freeform 358"/>
                <p:cNvSpPr>
                  <a:spLocks/>
                </p:cNvSpPr>
                <p:nvPr/>
              </p:nvSpPr>
              <p:spPr bwMode="auto">
                <a:xfrm>
                  <a:off x="2191" y="1671"/>
                  <a:ext cx="26" cy="38"/>
                </a:xfrm>
                <a:custGeom>
                  <a:avLst/>
                  <a:gdLst>
                    <a:gd name="T0" fmla="*/ 51 w 51"/>
                    <a:gd name="T1" fmla="*/ 0 h 74"/>
                    <a:gd name="T2" fmla="*/ 51 w 51"/>
                    <a:gd name="T3" fmla="*/ 0 h 74"/>
                    <a:gd name="T4" fmla="*/ 0 w 51"/>
                    <a:gd name="T5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74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6" name="Freeform 359"/>
                <p:cNvSpPr>
                  <a:spLocks/>
                </p:cNvSpPr>
                <p:nvPr/>
              </p:nvSpPr>
              <p:spPr bwMode="auto">
                <a:xfrm>
                  <a:off x="2191" y="1707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7" name="Freeform 360"/>
                <p:cNvSpPr>
                  <a:spLocks/>
                </p:cNvSpPr>
                <p:nvPr/>
              </p:nvSpPr>
              <p:spPr bwMode="auto">
                <a:xfrm>
                  <a:off x="2188" y="1709"/>
                  <a:ext cx="3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8" name="Freeform 361"/>
                <p:cNvSpPr>
                  <a:spLocks/>
                </p:cNvSpPr>
                <p:nvPr/>
              </p:nvSpPr>
              <p:spPr bwMode="auto">
                <a:xfrm>
                  <a:off x="2184" y="1713"/>
                  <a:ext cx="4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9" name="Freeform 362"/>
                <p:cNvSpPr>
                  <a:spLocks/>
                </p:cNvSpPr>
                <p:nvPr/>
              </p:nvSpPr>
              <p:spPr bwMode="auto">
                <a:xfrm>
                  <a:off x="2169" y="1724"/>
                  <a:ext cx="11" cy="18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0" name="Freeform 363"/>
                <p:cNvSpPr>
                  <a:spLocks/>
                </p:cNvSpPr>
                <p:nvPr/>
              </p:nvSpPr>
              <p:spPr bwMode="auto">
                <a:xfrm>
                  <a:off x="2166" y="1742"/>
                  <a:ext cx="3" cy="0"/>
                </a:xfrm>
                <a:custGeom>
                  <a:avLst/>
                  <a:gdLst>
                    <a:gd name="T0" fmla="*/ 7 w 7"/>
                    <a:gd name="T1" fmla="*/ 7 w 7"/>
                    <a:gd name="T2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1" name="Freeform 364"/>
                <p:cNvSpPr>
                  <a:spLocks/>
                </p:cNvSpPr>
                <p:nvPr/>
              </p:nvSpPr>
              <p:spPr bwMode="auto">
                <a:xfrm>
                  <a:off x="2166" y="1742"/>
                  <a:ext cx="0" cy="5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2" name="Freeform 365"/>
                <p:cNvSpPr>
                  <a:spLocks/>
                </p:cNvSpPr>
                <p:nvPr/>
              </p:nvSpPr>
              <p:spPr bwMode="auto">
                <a:xfrm>
                  <a:off x="2162" y="1747"/>
                  <a:ext cx="4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3" name="Freeform 366"/>
                <p:cNvSpPr>
                  <a:spLocks/>
                </p:cNvSpPr>
                <p:nvPr/>
              </p:nvSpPr>
              <p:spPr bwMode="auto">
                <a:xfrm>
                  <a:off x="2136" y="1796"/>
                  <a:ext cx="4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4" name="Freeform 367"/>
                <p:cNvSpPr>
                  <a:spLocks/>
                </p:cNvSpPr>
                <p:nvPr/>
              </p:nvSpPr>
              <p:spPr bwMode="auto">
                <a:xfrm>
                  <a:off x="2136" y="1799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5" name="Freeform 368"/>
                <p:cNvSpPr>
                  <a:spLocks/>
                </p:cNvSpPr>
                <p:nvPr/>
              </p:nvSpPr>
              <p:spPr bwMode="auto">
                <a:xfrm>
                  <a:off x="2132" y="1803"/>
                  <a:ext cx="4" cy="4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0 h 7"/>
                    <a:gd name="T4" fmla="*/ 0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6" name="Freeform 369"/>
                <p:cNvSpPr>
                  <a:spLocks/>
                </p:cNvSpPr>
                <p:nvPr/>
              </p:nvSpPr>
              <p:spPr bwMode="auto">
                <a:xfrm>
                  <a:off x="2129" y="1807"/>
                  <a:ext cx="3" cy="11"/>
                </a:xfrm>
                <a:custGeom>
                  <a:avLst/>
                  <a:gdLst>
                    <a:gd name="T0" fmla="*/ 7 w 7"/>
                    <a:gd name="T1" fmla="*/ 0 h 23"/>
                    <a:gd name="T2" fmla="*/ 7 w 7"/>
                    <a:gd name="T3" fmla="*/ 0 h 23"/>
                    <a:gd name="T4" fmla="*/ 0 w 7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3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7" name="Freeform 370"/>
                <p:cNvSpPr>
                  <a:spLocks/>
                </p:cNvSpPr>
                <p:nvPr/>
              </p:nvSpPr>
              <p:spPr bwMode="auto">
                <a:xfrm>
                  <a:off x="2118" y="1837"/>
                  <a:ext cx="3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8" name="Freeform 371"/>
                <p:cNvSpPr>
                  <a:spLocks/>
                </p:cNvSpPr>
                <p:nvPr/>
              </p:nvSpPr>
              <p:spPr bwMode="auto">
                <a:xfrm>
                  <a:off x="2118" y="1841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9" name="Freeform 372"/>
                <p:cNvSpPr>
                  <a:spLocks/>
                </p:cNvSpPr>
                <p:nvPr/>
              </p:nvSpPr>
              <p:spPr bwMode="auto">
                <a:xfrm>
                  <a:off x="2118" y="1845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0" name="Freeform 373"/>
                <p:cNvSpPr>
                  <a:spLocks/>
                </p:cNvSpPr>
                <p:nvPr/>
              </p:nvSpPr>
              <p:spPr bwMode="auto">
                <a:xfrm>
                  <a:off x="2114" y="1849"/>
                  <a:ext cx="4" cy="3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1" name="Freeform 374"/>
                <p:cNvSpPr>
                  <a:spLocks/>
                </p:cNvSpPr>
                <p:nvPr/>
              </p:nvSpPr>
              <p:spPr bwMode="auto">
                <a:xfrm>
                  <a:off x="2081" y="1863"/>
                  <a:ext cx="29" cy="68"/>
                </a:xfrm>
                <a:custGeom>
                  <a:avLst/>
                  <a:gdLst>
                    <a:gd name="T0" fmla="*/ 58 w 58"/>
                    <a:gd name="T1" fmla="*/ 0 h 135"/>
                    <a:gd name="T2" fmla="*/ 58 w 58"/>
                    <a:gd name="T3" fmla="*/ 0 h 135"/>
                    <a:gd name="T4" fmla="*/ 0 w 58"/>
                    <a:gd name="T5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135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2" name="Freeform 375"/>
                <p:cNvSpPr>
                  <a:spLocks/>
                </p:cNvSpPr>
                <p:nvPr/>
              </p:nvSpPr>
              <p:spPr bwMode="auto">
                <a:xfrm>
                  <a:off x="2055" y="1931"/>
                  <a:ext cx="26" cy="72"/>
                </a:xfrm>
                <a:custGeom>
                  <a:avLst/>
                  <a:gdLst>
                    <a:gd name="T0" fmla="*/ 51 w 51"/>
                    <a:gd name="T1" fmla="*/ 0 h 141"/>
                    <a:gd name="T2" fmla="*/ 51 w 51"/>
                    <a:gd name="T3" fmla="*/ 0 h 141"/>
                    <a:gd name="T4" fmla="*/ 0 w 51"/>
                    <a:gd name="T5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141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141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3" name="Freeform 376"/>
                <p:cNvSpPr>
                  <a:spLocks/>
                </p:cNvSpPr>
                <p:nvPr/>
              </p:nvSpPr>
              <p:spPr bwMode="auto">
                <a:xfrm>
                  <a:off x="2047" y="2010"/>
                  <a:ext cx="4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4" name="Freeform 377"/>
                <p:cNvSpPr>
                  <a:spLocks/>
                </p:cNvSpPr>
                <p:nvPr/>
              </p:nvSpPr>
              <p:spPr bwMode="auto">
                <a:xfrm>
                  <a:off x="2047" y="2014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5" name="Freeform 378"/>
                <p:cNvSpPr>
                  <a:spLocks/>
                </p:cNvSpPr>
                <p:nvPr/>
              </p:nvSpPr>
              <p:spPr bwMode="auto">
                <a:xfrm>
                  <a:off x="2044" y="2018"/>
                  <a:ext cx="3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6" name="Freeform 379"/>
                <p:cNvSpPr>
                  <a:spLocks/>
                </p:cNvSpPr>
                <p:nvPr/>
              </p:nvSpPr>
              <p:spPr bwMode="auto">
                <a:xfrm>
                  <a:off x="2044" y="2022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7" name="Freeform 380"/>
                <p:cNvSpPr>
                  <a:spLocks/>
                </p:cNvSpPr>
                <p:nvPr/>
              </p:nvSpPr>
              <p:spPr bwMode="auto">
                <a:xfrm>
                  <a:off x="2029" y="2044"/>
                  <a:ext cx="7" cy="12"/>
                </a:xfrm>
                <a:custGeom>
                  <a:avLst/>
                  <a:gdLst>
                    <a:gd name="T0" fmla="*/ 14 w 14"/>
                    <a:gd name="T1" fmla="*/ 0 h 23"/>
                    <a:gd name="T2" fmla="*/ 14 w 14"/>
                    <a:gd name="T3" fmla="*/ 0 h 23"/>
                    <a:gd name="T4" fmla="*/ 0 w 14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8" name="Freeform 381"/>
                <p:cNvSpPr>
                  <a:spLocks/>
                </p:cNvSpPr>
                <p:nvPr/>
              </p:nvSpPr>
              <p:spPr bwMode="auto">
                <a:xfrm>
                  <a:off x="2029" y="2056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9" name="Freeform 382"/>
                <p:cNvSpPr>
                  <a:spLocks/>
                </p:cNvSpPr>
                <p:nvPr/>
              </p:nvSpPr>
              <p:spPr bwMode="auto">
                <a:xfrm>
                  <a:off x="2029" y="2060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0" name="Freeform 383"/>
                <p:cNvSpPr>
                  <a:spLocks/>
                </p:cNvSpPr>
                <p:nvPr/>
              </p:nvSpPr>
              <p:spPr bwMode="auto">
                <a:xfrm>
                  <a:off x="2025" y="2063"/>
                  <a:ext cx="4" cy="8"/>
                </a:xfrm>
                <a:custGeom>
                  <a:avLst/>
                  <a:gdLst>
                    <a:gd name="T0" fmla="*/ 8 w 8"/>
                    <a:gd name="T1" fmla="*/ 0 h 15"/>
                    <a:gd name="T2" fmla="*/ 8 w 8"/>
                    <a:gd name="T3" fmla="*/ 0 h 15"/>
                    <a:gd name="T4" fmla="*/ 0 w 8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1" name="Freeform 384"/>
                <p:cNvSpPr>
                  <a:spLocks/>
                </p:cNvSpPr>
                <p:nvPr/>
              </p:nvSpPr>
              <p:spPr bwMode="auto">
                <a:xfrm>
                  <a:off x="2011" y="2116"/>
                  <a:ext cx="0" cy="7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2" name="Freeform 385"/>
                <p:cNvSpPr>
                  <a:spLocks/>
                </p:cNvSpPr>
                <p:nvPr/>
              </p:nvSpPr>
              <p:spPr bwMode="auto">
                <a:xfrm>
                  <a:off x="2011" y="2122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3" name="Freeform 386"/>
                <p:cNvSpPr>
                  <a:spLocks/>
                </p:cNvSpPr>
                <p:nvPr/>
              </p:nvSpPr>
              <p:spPr bwMode="auto">
                <a:xfrm>
                  <a:off x="2011" y="2123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4" name="Freeform 387"/>
                <p:cNvSpPr>
                  <a:spLocks/>
                </p:cNvSpPr>
                <p:nvPr/>
              </p:nvSpPr>
              <p:spPr bwMode="auto">
                <a:xfrm>
                  <a:off x="2007" y="2127"/>
                  <a:ext cx="4" cy="4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0 h 7"/>
                    <a:gd name="T4" fmla="*/ 0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5" name="Freeform 388"/>
                <p:cNvSpPr>
                  <a:spLocks/>
                </p:cNvSpPr>
                <p:nvPr/>
              </p:nvSpPr>
              <p:spPr bwMode="auto">
                <a:xfrm>
                  <a:off x="2003" y="2139"/>
                  <a:ext cx="4" cy="11"/>
                </a:xfrm>
                <a:custGeom>
                  <a:avLst/>
                  <a:gdLst>
                    <a:gd name="T0" fmla="*/ 7 w 7"/>
                    <a:gd name="T1" fmla="*/ 0 h 22"/>
                    <a:gd name="T2" fmla="*/ 7 w 7"/>
                    <a:gd name="T3" fmla="*/ 0 h 22"/>
                    <a:gd name="T4" fmla="*/ 0 w 7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2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6" name="Freeform 389"/>
                <p:cNvSpPr>
                  <a:spLocks/>
                </p:cNvSpPr>
                <p:nvPr/>
              </p:nvSpPr>
              <p:spPr bwMode="auto">
                <a:xfrm>
                  <a:off x="2003" y="2161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7" name="Freeform 390"/>
                <p:cNvSpPr>
                  <a:spLocks/>
                </p:cNvSpPr>
                <p:nvPr/>
              </p:nvSpPr>
              <p:spPr bwMode="auto">
                <a:xfrm>
                  <a:off x="2000" y="2165"/>
                  <a:ext cx="3" cy="4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8" name="Freeform 391"/>
                <p:cNvSpPr>
                  <a:spLocks/>
                </p:cNvSpPr>
                <p:nvPr/>
              </p:nvSpPr>
              <p:spPr bwMode="auto">
                <a:xfrm>
                  <a:off x="2000" y="2169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9" name="Freeform 392"/>
                <p:cNvSpPr>
                  <a:spLocks/>
                </p:cNvSpPr>
                <p:nvPr/>
              </p:nvSpPr>
              <p:spPr bwMode="auto">
                <a:xfrm>
                  <a:off x="2000" y="2172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0" name="Freeform 393"/>
                <p:cNvSpPr>
                  <a:spLocks/>
                </p:cNvSpPr>
                <p:nvPr/>
              </p:nvSpPr>
              <p:spPr bwMode="auto">
                <a:xfrm>
                  <a:off x="1996" y="2188"/>
                  <a:ext cx="0" cy="11"/>
                </a:xfrm>
                <a:custGeom>
                  <a:avLst/>
                  <a:gdLst>
                    <a:gd name="T0" fmla="*/ 0 h 22"/>
                    <a:gd name="T1" fmla="*/ 0 h 22"/>
                    <a:gd name="T2" fmla="*/ 22 h 2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1" name="Freeform 394"/>
                <p:cNvSpPr>
                  <a:spLocks/>
                </p:cNvSpPr>
                <p:nvPr/>
              </p:nvSpPr>
              <p:spPr bwMode="auto">
                <a:xfrm>
                  <a:off x="1992" y="2206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2" name="Freeform 395"/>
                <p:cNvSpPr>
                  <a:spLocks/>
                </p:cNvSpPr>
                <p:nvPr/>
              </p:nvSpPr>
              <p:spPr bwMode="auto">
                <a:xfrm>
                  <a:off x="1992" y="2210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3" name="Freeform 396"/>
                <p:cNvSpPr>
                  <a:spLocks/>
                </p:cNvSpPr>
                <p:nvPr/>
              </p:nvSpPr>
              <p:spPr bwMode="auto">
                <a:xfrm>
                  <a:off x="1992" y="2212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4" name="Freeform 397"/>
                <p:cNvSpPr>
                  <a:spLocks/>
                </p:cNvSpPr>
                <p:nvPr/>
              </p:nvSpPr>
              <p:spPr bwMode="auto">
                <a:xfrm>
                  <a:off x="1988" y="2214"/>
                  <a:ext cx="4" cy="7"/>
                </a:xfrm>
                <a:custGeom>
                  <a:avLst/>
                  <a:gdLst>
                    <a:gd name="T0" fmla="*/ 7 w 7"/>
                    <a:gd name="T1" fmla="*/ 0 h 15"/>
                    <a:gd name="T2" fmla="*/ 7 w 7"/>
                    <a:gd name="T3" fmla="*/ 0 h 15"/>
                    <a:gd name="T4" fmla="*/ 0 w 7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5" name="Freeform 398"/>
                <p:cNvSpPr>
                  <a:spLocks/>
                </p:cNvSpPr>
                <p:nvPr/>
              </p:nvSpPr>
              <p:spPr bwMode="auto">
                <a:xfrm>
                  <a:off x="1985" y="2270"/>
                  <a:ext cx="0" cy="8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6" name="Freeform 399"/>
                <p:cNvSpPr>
                  <a:spLocks/>
                </p:cNvSpPr>
                <p:nvPr/>
              </p:nvSpPr>
              <p:spPr bwMode="auto">
                <a:xfrm>
                  <a:off x="1985" y="2276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7" name="Freeform 400"/>
                <p:cNvSpPr>
                  <a:spLocks/>
                </p:cNvSpPr>
                <p:nvPr/>
              </p:nvSpPr>
              <p:spPr bwMode="auto">
                <a:xfrm>
                  <a:off x="1985" y="2278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8" name="Freeform 401"/>
                <p:cNvSpPr>
                  <a:spLocks/>
                </p:cNvSpPr>
                <p:nvPr/>
              </p:nvSpPr>
              <p:spPr bwMode="auto">
                <a:xfrm>
                  <a:off x="1985" y="2282"/>
                  <a:ext cx="0" cy="15"/>
                </a:xfrm>
                <a:custGeom>
                  <a:avLst/>
                  <a:gdLst>
                    <a:gd name="T0" fmla="*/ 0 h 30"/>
                    <a:gd name="T1" fmla="*/ 0 h 30"/>
                    <a:gd name="T2" fmla="*/ 3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9" name="Freeform 402"/>
                <p:cNvSpPr>
                  <a:spLocks/>
                </p:cNvSpPr>
                <p:nvPr/>
              </p:nvSpPr>
              <p:spPr bwMode="auto">
                <a:xfrm>
                  <a:off x="1985" y="2308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0" name="Freeform 403"/>
                <p:cNvSpPr>
                  <a:spLocks/>
                </p:cNvSpPr>
                <p:nvPr/>
              </p:nvSpPr>
              <p:spPr bwMode="auto">
                <a:xfrm>
                  <a:off x="1985" y="2312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1" name="Freeform 404"/>
                <p:cNvSpPr>
                  <a:spLocks/>
                </p:cNvSpPr>
                <p:nvPr/>
              </p:nvSpPr>
              <p:spPr bwMode="auto">
                <a:xfrm>
                  <a:off x="1985" y="2314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2" name="Freeform 405"/>
                <p:cNvSpPr>
                  <a:spLocks/>
                </p:cNvSpPr>
                <p:nvPr/>
              </p:nvSpPr>
              <p:spPr bwMode="auto">
                <a:xfrm>
                  <a:off x="1985" y="2316"/>
                  <a:ext cx="0" cy="7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607"/>
              <p:cNvGrpSpPr>
                <a:grpSpLocks/>
              </p:cNvGrpSpPr>
              <p:nvPr/>
            </p:nvGrpSpPr>
            <p:grpSpPr bwMode="auto">
              <a:xfrm>
                <a:off x="2770188" y="3709607"/>
                <a:ext cx="2847975" cy="2620963"/>
                <a:chOff x="1985" y="2331"/>
                <a:chExt cx="1794" cy="1651"/>
              </a:xfrm>
            </p:grpSpPr>
            <p:sp>
              <p:nvSpPr>
                <p:cNvPr id="1663" name="Freeform 407"/>
                <p:cNvSpPr>
                  <a:spLocks/>
                </p:cNvSpPr>
                <p:nvPr/>
              </p:nvSpPr>
              <p:spPr bwMode="auto">
                <a:xfrm>
                  <a:off x="1985" y="2331"/>
                  <a:ext cx="0" cy="8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4" name="Freeform 408"/>
                <p:cNvSpPr>
                  <a:spLocks/>
                </p:cNvSpPr>
                <p:nvPr/>
              </p:nvSpPr>
              <p:spPr bwMode="auto">
                <a:xfrm>
                  <a:off x="1985" y="2346"/>
                  <a:ext cx="0" cy="140"/>
                </a:xfrm>
                <a:custGeom>
                  <a:avLst/>
                  <a:gdLst>
                    <a:gd name="T0" fmla="*/ 0 h 276"/>
                    <a:gd name="T1" fmla="*/ 0 h 276"/>
                    <a:gd name="T2" fmla="*/ 276 h 27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76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5" name="Freeform 409"/>
                <p:cNvSpPr>
                  <a:spLocks/>
                </p:cNvSpPr>
                <p:nvPr/>
              </p:nvSpPr>
              <p:spPr bwMode="auto">
                <a:xfrm>
                  <a:off x="1985" y="2486"/>
                  <a:ext cx="0" cy="139"/>
                </a:xfrm>
                <a:custGeom>
                  <a:avLst/>
                  <a:gdLst>
                    <a:gd name="T0" fmla="*/ 0 h 276"/>
                    <a:gd name="T1" fmla="*/ 0 h 276"/>
                    <a:gd name="T2" fmla="*/ 276 h 27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76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6" name="Freeform 410"/>
                <p:cNvSpPr>
                  <a:spLocks/>
                </p:cNvSpPr>
                <p:nvPr/>
              </p:nvSpPr>
              <p:spPr bwMode="auto">
                <a:xfrm>
                  <a:off x="1985" y="2633"/>
                  <a:ext cx="0" cy="7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7" name="Freeform 411"/>
                <p:cNvSpPr>
                  <a:spLocks/>
                </p:cNvSpPr>
                <p:nvPr/>
              </p:nvSpPr>
              <p:spPr bwMode="auto">
                <a:xfrm>
                  <a:off x="1985" y="2648"/>
                  <a:ext cx="0" cy="7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8" name="Freeform 412"/>
                <p:cNvSpPr>
                  <a:spLocks/>
                </p:cNvSpPr>
                <p:nvPr/>
              </p:nvSpPr>
              <p:spPr bwMode="auto">
                <a:xfrm>
                  <a:off x="1985" y="2653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9" name="Freeform 413"/>
                <p:cNvSpPr>
                  <a:spLocks/>
                </p:cNvSpPr>
                <p:nvPr/>
              </p:nvSpPr>
              <p:spPr bwMode="auto">
                <a:xfrm>
                  <a:off x="1985" y="2655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0" name="Freeform 414"/>
                <p:cNvSpPr>
                  <a:spLocks/>
                </p:cNvSpPr>
                <p:nvPr/>
              </p:nvSpPr>
              <p:spPr bwMode="auto">
                <a:xfrm>
                  <a:off x="1985" y="2659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1" name="Freeform 415"/>
                <p:cNvSpPr>
                  <a:spLocks/>
                </p:cNvSpPr>
                <p:nvPr/>
              </p:nvSpPr>
              <p:spPr bwMode="auto">
                <a:xfrm>
                  <a:off x="1985" y="2674"/>
                  <a:ext cx="0" cy="15"/>
                </a:xfrm>
                <a:custGeom>
                  <a:avLst/>
                  <a:gdLst>
                    <a:gd name="T0" fmla="*/ 0 h 30"/>
                    <a:gd name="T1" fmla="*/ 0 h 30"/>
                    <a:gd name="T2" fmla="*/ 30 h 3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2" name="Freeform 416"/>
                <p:cNvSpPr>
                  <a:spLocks/>
                </p:cNvSpPr>
                <p:nvPr/>
              </p:nvSpPr>
              <p:spPr bwMode="auto">
                <a:xfrm>
                  <a:off x="1985" y="2689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3" name="Freeform 417"/>
                <p:cNvSpPr>
                  <a:spLocks/>
                </p:cNvSpPr>
                <p:nvPr/>
              </p:nvSpPr>
              <p:spPr bwMode="auto">
                <a:xfrm>
                  <a:off x="1985" y="2691"/>
                  <a:ext cx="0" cy="4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4" name="Freeform 418"/>
                <p:cNvSpPr>
                  <a:spLocks/>
                </p:cNvSpPr>
                <p:nvPr/>
              </p:nvSpPr>
              <p:spPr bwMode="auto">
                <a:xfrm>
                  <a:off x="1985" y="2693"/>
                  <a:ext cx="0" cy="7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5" name="Freeform 419"/>
                <p:cNvSpPr>
                  <a:spLocks/>
                </p:cNvSpPr>
                <p:nvPr/>
              </p:nvSpPr>
              <p:spPr bwMode="auto">
                <a:xfrm>
                  <a:off x="1988" y="2749"/>
                  <a:ext cx="4" cy="8"/>
                </a:xfrm>
                <a:custGeom>
                  <a:avLst/>
                  <a:gdLst>
                    <a:gd name="T0" fmla="*/ 0 w 7"/>
                    <a:gd name="T1" fmla="*/ 0 h 15"/>
                    <a:gd name="T2" fmla="*/ 0 w 7"/>
                    <a:gd name="T3" fmla="*/ 0 h 15"/>
                    <a:gd name="T4" fmla="*/ 7 w 7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6" name="Freeform 420"/>
                <p:cNvSpPr>
                  <a:spLocks/>
                </p:cNvSpPr>
                <p:nvPr/>
              </p:nvSpPr>
              <p:spPr bwMode="auto">
                <a:xfrm>
                  <a:off x="1992" y="2755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7" name="Freeform 421"/>
                <p:cNvSpPr>
                  <a:spLocks/>
                </p:cNvSpPr>
                <p:nvPr/>
              </p:nvSpPr>
              <p:spPr bwMode="auto">
                <a:xfrm>
                  <a:off x="1992" y="2757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8" name="Freeform 422"/>
                <p:cNvSpPr>
                  <a:spLocks/>
                </p:cNvSpPr>
                <p:nvPr/>
              </p:nvSpPr>
              <p:spPr bwMode="auto">
                <a:xfrm>
                  <a:off x="1992" y="2761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9" name="Freeform 423"/>
                <p:cNvSpPr>
                  <a:spLocks/>
                </p:cNvSpPr>
                <p:nvPr/>
              </p:nvSpPr>
              <p:spPr bwMode="auto">
                <a:xfrm>
                  <a:off x="1996" y="2772"/>
                  <a:ext cx="0" cy="12"/>
                </a:xfrm>
                <a:custGeom>
                  <a:avLst/>
                  <a:gdLst>
                    <a:gd name="T0" fmla="*/ 0 h 23"/>
                    <a:gd name="T1" fmla="*/ 0 h 23"/>
                    <a:gd name="T2" fmla="*/ 23 h 2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0" name="Freeform 424"/>
                <p:cNvSpPr>
                  <a:spLocks/>
                </p:cNvSpPr>
                <p:nvPr/>
              </p:nvSpPr>
              <p:spPr bwMode="auto">
                <a:xfrm>
                  <a:off x="2000" y="2795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1" name="Freeform 425"/>
                <p:cNvSpPr>
                  <a:spLocks/>
                </p:cNvSpPr>
                <p:nvPr/>
              </p:nvSpPr>
              <p:spPr bwMode="auto">
                <a:xfrm>
                  <a:off x="2000" y="2798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2" name="Freeform 426"/>
                <p:cNvSpPr>
                  <a:spLocks/>
                </p:cNvSpPr>
                <p:nvPr/>
              </p:nvSpPr>
              <p:spPr bwMode="auto">
                <a:xfrm>
                  <a:off x="2000" y="2802"/>
                  <a:ext cx="3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3" name="Freeform 427"/>
                <p:cNvSpPr>
                  <a:spLocks/>
                </p:cNvSpPr>
                <p:nvPr/>
              </p:nvSpPr>
              <p:spPr bwMode="auto">
                <a:xfrm>
                  <a:off x="2003" y="2806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4" name="Freeform 428"/>
                <p:cNvSpPr>
                  <a:spLocks/>
                </p:cNvSpPr>
                <p:nvPr/>
              </p:nvSpPr>
              <p:spPr bwMode="auto">
                <a:xfrm>
                  <a:off x="2003" y="2821"/>
                  <a:ext cx="4" cy="12"/>
                </a:xfrm>
                <a:custGeom>
                  <a:avLst/>
                  <a:gdLst>
                    <a:gd name="T0" fmla="*/ 0 w 7"/>
                    <a:gd name="T1" fmla="*/ 0 h 23"/>
                    <a:gd name="T2" fmla="*/ 0 w 7"/>
                    <a:gd name="T3" fmla="*/ 0 h 23"/>
                    <a:gd name="T4" fmla="*/ 7 w 7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23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5" name="Freeform 429"/>
                <p:cNvSpPr>
                  <a:spLocks/>
                </p:cNvSpPr>
                <p:nvPr/>
              </p:nvSpPr>
              <p:spPr bwMode="auto">
                <a:xfrm>
                  <a:off x="2007" y="2840"/>
                  <a:ext cx="4" cy="4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8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6" name="Freeform 430"/>
                <p:cNvSpPr>
                  <a:spLocks/>
                </p:cNvSpPr>
                <p:nvPr/>
              </p:nvSpPr>
              <p:spPr bwMode="auto">
                <a:xfrm>
                  <a:off x="2011" y="2844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7" name="Freeform 431"/>
                <p:cNvSpPr>
                  <a:spLocks/>
                </p:cNvSpPr>
                <p:nvPr/>
              </p:nvSpPr>
              <p:spPr bwMode="auto">
                <a:xfrm>
                  <a:off x="2011" y="2846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8" name="Freeform 432"/>
                <p:cNvSpPr>
                  <a:spLocks/>
                </p:cNvSpPr>
                <p:nvPr/>
              </p:nvSpPr>
              <p:spPr bwMode="auto">
                <a:xfrm>
                  <a:off x="2011" y="2847"/>
                  <a:ext cx="0" cy="8"/>
                </a:xfrm>
                <a:custGeom>
                  <a:avLst/>
                  <a:gdLst>
                    <a:gd name="T0" fmla="*/ 0 h 15"/>
                    <a:gd name="T1" fmla="*/ 0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9" name="Freeform 433"/>
                <p:cNvSpPr>
                  <a:spLocks/>
                </p:cNvSpPr>
                <p:nvPr/>
              </p:nvSpPr>
              <p:spPr bwMode="auto">
                <a:xfrm>
                  <a:off x="2025" y="2900"/>
                  <a:ext cx="4" cy="8"/>
                </a:xfrm>
                <a:custGeom>
                  <a:avLst/>
                  <a:gdLst>
                    <a:gd name="T0" fmla="*/ 0 w 8"/>
                    <a:gd name="T1" fmla="*/ 0 h 15"/>
                    <a:gd name="T2" fmla="*/ 0 w 8"/>
                    <a:gd name="T3" fmla="*/ 0 h 15"/>
                    <a:gd name="T4" fmla="*/ 8 w 8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0" name="Freeform 434"/>
                <p:cNvSpPr>
                  <a:spLocks/>
                </p:cNvSpPr>
                <p:nvPr/>
              </p:nvSpPr>
              <p:spPr bwMode="auto">
                <a:xfrm>
                  <a:off x="2029" y="2908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1" name="Freeform 435"/>
                <p:cNvSpPr>
                  <a:spLocks/>
                </p:cNvSpPr>
                <p:nvPr/>
              </p:nvSpPr>
              <p:spPr bwMode="auto">
                <a:xfrm>
                  <a:off x="2029" y="2911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2" name="Freeform 436"/>
                <p:cNvSpPr>
                  <a:spLocks/>
                </p:cNvSpPr>
                <p:nvPr/>
              </p:nvSpPr>
              <p:spPr bwMode="auto">
                <a:xfrm>
                  <a:off x="2029" y="2915"/>
                  <a:ext cx="7" cy="12"/>
                </a:xfrm>
                <a:custGeom>
                  <a:avLst/>
                  <a:gdLst>
                    <a:gd name="T0" fmla="*/ 0 w 14"/>
                    <a:gd name="T1" fmla="*/ 0 h 22"/>
                    <a:gd name="T2" fmla="*/ 0 w 14"/>
                    <a:gd name="T3" fmla="*/ 0 h 22"/>
                    <a:gd name="T4" fmla="*/ 14 w 14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3" name="Freeform 437"/>
                <p:cNvSpPr>
                  <a:spLocks/>
                </p:cNvSpPr>
                <p:nvPr/>
              </p:nvSpPr>
              <p:spPr bwMode="auto">
                <a:xfrm>
                  <a:off x="2044" y="2945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4" name="Freeform 438"/>
                <p:cNvSpPr>
                  <a:spLocks/>
                </p:cNvSpPr>
                <p:nvPr/>
              </p:nvSpPr>
              <p:spPr bwMode="auto">
                <a:xfrm>
                  <a:off x="2044" y="2949"/>
                  <a:ext cx="3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5" name="Freeform 439"/>
                <p:cNvSpPr>
                  <a:spLocks/>
                </p:cNvSpPr>
                <p:nvPr/>
              </p:nvSpPr>
              <p:spPr bwMode="auto">
                <a:xfrm>
                  <a:off x="2047" y="2953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6" name="Freeform 440"/>
                <p:cNvSpPr>
                  <a:spLocks/>
                </p:cNvSpPr>
                <p:nvPr/>
              </p:nvSpPr>
              <p:spPr bwMode="auto">
                <a:xfrm>
                  <a:off x="2047" y="2957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7" name="Freeform 441"/>
                <p:cNvSpPr>
                  <a:spLocks/>
                </p:cNvSpPr>
                <p:nvPr/>
              </p:nvSpPr>
              <p:spPr bwMode="auto">
                <a:xfrm>
                  <a:off x="2055" y="2968"/>
                  <a:ext cx="26" cy="72"/>
                </a:xfrm>
                <a:custGeom>
                  <a:avLst/>
                  <a:gdLst>
                    <a:gd name="T0" fmla="*/ 0 w 51"/>
                    <a:gd name="T1" fmla="*/ 0 h 142"/>
                    <a:gd name="T2" fmla="*/ 0 w 51"/>
                    <a:gd name="T3" fmla="*/ 0 h 142"/>
                    <a:gd name="T4" fmla="*/ 51 w 51"/>
                    <a:gd name="T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14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8" name="Freeform 442"/>
                <p:cNvSpPr>
                  <a:spLocks/>
                </p:cNvSpPr>
                <p:nvPr/>
              </p:nvSpPr>
              <p:spPr bwMode="auto">
                <a:xfrm>
                  <a:off x="2081" y="3040"/>
                  <a:ext cx="29" cy="67"/>
                </a:xfrm>
                <a:custGeom>
                  <a:avLst/>
                  <a:gdLst>
                    <a:gd name="T0" fmla="*/ 0 w 58"/>
                    <a:gd name="T1" fmla="*/ 0 h 134"/>
                    <a:gd name="T2" fmla="*/ 0 w 58"/>
                    <a:gd name="T3" fmla="*/ 0 h 134"/>
                    <a:gd name="T4" fmla="*/ 58 w 58"/>
                    <a:gd name="T5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1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134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9" name="Freeform 443"/>
                <p:cNvSpPr>
                  <a:spLocks/>
                </p:cNvSpPr>
                <p:nvPr/>
              </p:nvSpPr>
              <p:spPr bwMode="auto">
                <a:xfrm>
                  <a:off x="2114" y="3119"/>
                  <a:ext cx="4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0" name="Freeform 444"/>
                <p:cNvSpPr>
                  <a:spLocks/>
                </p:cNvSpPr>
                <p:nvPr/>
              </p:nvSpPr>
              <p:spPr bwMode="auto">
                <a:xfrm>
                  <a:off x="2118" y="3123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1" name="Freeform 445"/>
                <p:cNvSpPr>
                  <a:spLocks/>
                </p:cNvSpPr>
                <p:nvPr/>
              </p:nvSpPr>
              <p:spPr bwMode="auto">
                <a:xfrm>
                  <a:off x="2118" y="3127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2" name="Freeform 446"/>
                <p:cNvSpPr>
                  <a:spLocks/>
                </p:cNvSpPr>
                <p:nvPr/>
              </p:nvSpPr>
              <p:spPr bwMode="auto">
                <a:xfrm>
                  <a:off x="2118" y="3130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3" name="Freeform 447"/>
                <p:cNvSpPr>
                  <a:spLocks/>
                </p:cNvSpPr>
                <p:nvPr/>
              </p:nvSpPr>
              <p:spPr bwMode="auto">
                <a:xfrm>
                  <a:off x="2129" y="3153"/>
                  <a:ext cx="3" cy="11"/>
                </a:xfrm>
                <a:custGeom>
                  <a:avLst/>
                  <a:gdLst>
                    <a:gd name="T0" fmla="*/ 0 w 7"/>
                    <a:gd name="T1" fmla="*/ 0 h 22"/>
                    <a:gd name="T2" fmla="*/ 0 w 7"/>
                    <a:gd name="T3" fmla="*/ 0 h 22"/>
                    <a:gd name="T4" fmla="*/ 7 w 7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4" name="Freeform 448"/>
                <p:cNvSpPr>
                  <a:spLocks/>
                </p:cNvSpPr>
                <p:nvPr/>
              </p:nvSpPr>
              <p:spPr bwMode="auto">
                <a:xfrm>
                  <a:off x="2132" y="3164"/>
                  <a:ext cx="4" cy="4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0 h 8"/>
                    <a:gd name="T4" fmla="*/ 8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5" name="Freeform 449"/>
                <p:cNvSpPr>
                  <a:spLocks/>
                </p:cNvSpPr>
                <p:nvPr/>
              </p:nvSpPr>
              <p:spPr bwMode="auto">
                <a:xfrm>
                  <a:off x="2136" y="3168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6" name="Freeform 450"/>
                <p:cNvSpPr>
                  <a:spLocks/>
                </p:cNvSpPr>
                <p:nvPr/>
              </p:nvSpPr>
              <p:spPr bwMode="auto">
                <a:xfrm>
                  <a:off x="2136" y="3172"/>
                  <a:ext cx="4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7" name="Freeform 451"/>
                <p:cNvSpPr>
                  <a:spLocks/>
                </p:cNvSpPr>
                <p:nvPr/>
              </p:nvSpPr>
              <p:spPr bwMode="auto">
                <a:xfrm>
                  <a:off x="2162" y="3221"/>
                  <a:ext cx="4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8" name="Freeform 452"/>
                <p:cNvSpPr>
                  <a:spLocks/>
                </p:cNvSpPr>
                <p:nvPr/>
              </p:nvSpPr>
              <p:spPr bwMode="auto">
                <a:xfrm>
                  <a:off x="2166" y="3225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9" name="Freeform 453"/>
                <p:cNvSpPr>
                  <a:spLocks/>
                </p:cNvSpPr>
                <p:nvPr/>
              </p:nvSpPr>
              <p:spPr bwMode="auto">
                <a:xfrm>
                  <a:off x="2166" y="3228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0" name="Freeform 454"/>
                <p:cNvSpPr>
                  <a:spLocks/>
                </p:cNvSpPr>
                <p:nvPr/>
              </p:nvSpPr>
              <p:spPr bwMode="auto">
                <a:xfrm>
                  <a:off x="2169" y="3228"/>
                  <a:ext cx="11" cy="19"/>
                </a:xfrm>
                <a:custGeom>
                  <a:avLst/>
                  <a:gdLst>
                    <a:gd name="T0" fmla="*/ 0 w 22"/>
                    <a:gd name="T1" fmla="*/ 0 h 38"/>
                    <a:gd name="T2" fmla="*/ 0 w 22"/>
                    <a:gd name="T3" fmla="*/ 0 h 38"/>
                    <a:gd name="T4" fmla="*/ 22 w 22"/>
                    <a:gd name="T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1" name="Freeform 455"/>
                <p:cNvSpPr>
                  <a:spLocks/>
                </p:cNvSpPr>
                <p:nvPr/>
              </p:nvSpPr>
              <p:spPr bwMode="auto">
                <a:xfrm>
                  <a:off x="2184" y="3255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2" name="Freeform 456"/>
                <p:cNvSpPr>
                  <a:spLocks/>
                </p:cNvSpPr>
                <p:nvPr/>
              </p:nvSpPr>
              <p:spPr bwMode="auto">
                <a:xfrm>
                  <a:off x="2188" y="3258"/>
                  <a:ext cx="3" cy="5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3" name="Freeform 457"/>
                <p:cNvSpPr>
                  <a:spLocks/>
                </p:cNvSpPr>
                <p:nvPr/>
              </p:nvSpPr>
              <p:spPr bwMode="auto">
                <a:xfrm>
                  <a:off x="2191" y="3261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4" name="Freeform 458"/>
                <p:cNvSpPr>
                  <a:spLocks/>
                </p:cNvSpPr>
                <p:nvPr/>
              </p:nvSpPr>
              <p:spPr bwMode="auto">
                <a:xfrm>
                  <a:off x="2191" y="3263"/>
                  <a:ext cx="26" cy="37"/>
                </a:xfrm>
                <a:custGeom>
                  <a:avLst/>
                  <a:gdLst>
                    <a:gd name="T0" fmla="*/ 0 w 51"/>
                    <a:gd name="T1" fmla="*/ 0 h 74"/>
                    <a:gd name="T2" fmla="*/ 0 w 51"/>
                    <a:gd name="T3" fmla="*/ 0 h 74"/>
                    <a:gd name="T4" fmla="*/ 51 w 51"/>
                    <a:gd name="T5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7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74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5" name="Freeform 459"/>
                <p:cNvSpPr>
                  <a:spLocks/>
                </p:cNvSpPr>
                <p:nvPr/>
              </p:nvSpPr>
              <p:spPr bwMode="auto">
                <a:xfrm>
                  <a:off x="2217" y="3300"/>
                  <a:ext cx="22" cy="38"/>
                </a:xfrm>
                <a:custGeom>
                  <a:avLst/>
                  <a:gdLst>
                    <a:gd name="T0" fmla="*/ 0 w 44"/>
                    <a:gd name="T1" fmla="*/ 0 h 75"/>
                    <a:gd name="T2" fmla="*/ 0 w 44"/>
                    <a:gd name="T3" fmla="*/ 0 h 75"/>
                    <a:gd name="T4" fmla="*/ 44 w 44"/>
                    <a:gd name="T5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7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6" name="Freeform 460"/>
                <p:cNvSpPr>
                  <a:spLocks/>
                </p:cNvSpPr>
                <p:nvPr/>
              </p:nvSpPr>
              <p:spPr bwMode="auto">
                <a:xfrm>
                  <a:off x="2239" y="3338"/>
                  <a:ext cx="4" cy="3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8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7" name="Freeform 461"/>
                <p:cNvSpPr>
                  <a:spLocks/>
                </p:cNvSpPr>
                <p:nvPr/>
              </p:nvSpPr>
              <p:spPr bwMode="auto">
                <a:xfrm>
                  <a:off x="2243" y="3340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8" name="Freeform 462"/>
                <p:cNvSpPr>
                  <a:spLocks/>
                </p:cNvSpPr>
                <p:nvPr/>
              </p:nvSpPr>
              <p:spPr bwMode="auto">
                <a:xfrm>
                  <a:off x="2243" y="3341"/>
                  <a:ext cx="4" cy="8"/>
                </a:xfrm>
                <a:custGeom>
                  <a:avLst/>
                  <a:gdLst>
                    <a:gd name="T0" fmla="*/ 0 w 7"/>
                    <a:gd name="T1" fmla="*/ 0 h 15"/>
                    <a:gd name="T2" fmla="*/ 0 w 7"/>
                    <a:gd name="T3" fmla="*/ 0 h 15"/>
                    <a:gd name="T4" fmla="*/ 7 w 7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9" name="Freeform 463"/>
                <p:cNvSpPr>
                  <a:spLocks/>
                </p:cNvSpPr>
                <p:nvPr/>
              </p:nvSpPr>
              <p:spPr bwMode="auto">
                <a:xfrm>
                  <a:off x="2254" y="3356"/>
                  <a:ext cx="11" cy="16"/>
                </a:xfrm>
                <a:custGeom>
                  <a:avLst/>
                  <a:gdLst>
                    <a:gd name="T0" fmla="*/ 0 w 23"/>
                    <a:gd name="T1" fmla="*/ 0 h 30"/>
                    <a:gd name="T2" fmla="*/ 0 w 23"/>
                    <a:gd name="T3" fmla="*/ 0 h 30"/>
                    <a:gd name="T4" fmla="*/ 23 w 23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3" y="3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0" name="Freeform 464"/>
                <p:cNvSpPr>
                  <a:spLocks/>
                </p:cNvSpPr>
                <p:nvPr/>
              </p:nvSpPr>
              <p:spPr bwMode="auto">
                <a:xfrm>
                  <a:off x="2265" y="3372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1" name="Freeform 465"/>
                <p:cNvSpPr>
                  <a:spLocks/>
                </p:cNvSpPr>
                <p:nvPr/>
              </p:nvSpPr>
              <p:spPr bwMode="auto">
                <a:xfrm>
                  <a:off x="2265" y="3375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2" name="Freeform 466"/>
                <p:cNvSpPr>
                  <a:spLocks/>
                </p:cNvSpPr>
                <p:nvPr/>
              </p:nvSpPr>
              <p:spPr bwMode="auto">
                <a:xfrm>
                  <a:off x="2265" y="3379"/>
                  <a:ext cx="8" cy="4"/>
                </a:xfrm>
                <a:custGeom>
                  <a:avLst/>
                  <a:gdLst>
                    <a:gd name="T0" fmla="*/ 0 w 14"/>
                    <a:gd name="T1" fmla="*/ 0 h 7"/>
                    <a:gd name="T2" fmla="*/ 0 w 14"/>
                    <a:gd name="T3" fmla="*/ 0 h 7"/>
                    <a:gd name="T4" fmla="*/ 14 w 14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3" name="Freeform 467"/>
                <p:cNvSpPr>
                  <a:spLocks/>
                </p:cNvSpPr>
                <p:nvPr/>
              </p:nvSpPr>
              <p:spPr bwMode="auto">
                <a:xfrm>
                  <a:off x="2302" y="3421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4" name="Freeform 468"/>
                <p:cNvSpPr>
                  <a:spLocks/>
                </p:cNvSpPr>
                <p:nvPr/>
              </p:nvSpPr>
              <p:spPr bwMode="auto">
                <a:xfrm>
                  <a:off x="2306" y="3424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5" name="Freeform 469"/>
                <p:cNvSpPr>
                  <a:spLocks/>
                </p:cNvSpPr>
                <p:nvPr/>
              </p:nvSpPr>
              <p:spPr bwMode="auto">
                <a:xfrm>
                  <a:off x="2309" y="3428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6" name="Freeform 470"/>
                <p:cNvSpPr>
                  <a:spLocks/>
                </p:cNvSpPr>
                <p:nvPr/>
              </p:nvSpPr>
              <p:spPr bwMode="auto">
                <a:xfrm>
                  <a:off x="2309" y="3432"/>
                  <a:ext cx="11" cy="7"/>
                </a:xfrm>
                <a:custGeom>
                  <a:avLst/>
                  <a:gdLst>
                    <a:gd name="T0" fmla="*/ 0 w 22"/>
                    <a:gd name="T1" fmla="*/ 0 h 15"/>
                    <a:gd name="T2" fmla="*/ 0 w 22"/>
                    <a:gd name="T3" fmla="*/ 0 h 15"/>
                    <a:gd name="T4" fmla="*/ 22 w 22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7" name="Freeform 471"/>
                <p:cNvSpPr>
                  <a:spLocks/>
                </p:cNvSpPr>
                <p:nvPr/>
              </p:nvSpPr>
              <p:spPr bwMode="auto">
                <a:xfrm>
                  <a:off x="2336" y="3454"/>
                  <a:ext cx="3" cy="5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8" name="Freeform 472"/>
                <p:cNvSpPr>
                  <a:spLocks/>
                </p:cNvSpPr>
                <p:nvPr/>
              </p:nvSpPr>
              <p:spPr bwMode="auto">
                <a:xfrm>
                  <a:off x="2339" y="3457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9" name="Freeform 473"/>
                <p:cNvSpPr>
                  <a:spLocks/>
                </p:cNvSpPr>
                <p:nvPr/>
              </p:nvSpPr>
              <p:spPr bwMode="auto">
                <a:xfrm>
                  <a:off x="2339" y="3459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0" name="Freeform 474"/>
                <p:cNvSpPr>
                  <a:spLocks/>
                </p:cNvSpPr>
                <p:nvPr/>
              </p:nvSpPr>
              <p:spPr bwMode="auto">
                <a:xfrm>
                  <a:off x="2343" y="3462"/>
                  <a:ext cx="3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1" name="Freeform 475"/>
                <p:cNvSpPr>
                  <a:spLocks/>
                </p:cNvSpPr>
                <p:nvPr/>
              </p:nvSpPr>
              <p:spPr bwMode="auto">
                <a:xfrm>
                  <a:off x="2354" y="3473"/>
                  <a:ext cx="52" cy="53"/>
                </a:xfrm>
                <a:custGeom>
                  <a:avLst/>
                  <a:gdLst>
                    <a:gd name="T0" fmla="*/ 0 w 103"/>
                    <a:gd name="T1" fmla="*/ 0 h 105"/>
                    <a:gd name="T2" fmla="*/ 0 w 103"/>
                    <a:gd name="T3" fmla="*/ 0 h 105"/>
                    <a:gd name="T4" fmla="*/ 103 w 103"/>
                    <a:gd name="T5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3" h="10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3" y="10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2" name="Freeform 476"/>
                <p:cNvSpPr>
                  <a:spLocks/>
                </p:cNvSpPr>
                <p:nvPr/>
              </p:nvSpPr>
              <p:spPr bwMode="auto">
                <a:xfrm>
                  <a:off x="2406" y="3526"/>
                  <a:ext cx="55" cy="53"/>
                </a:xfrm>
                <a:custGeom>
                  <a:avLst/>
                  <a:gdLst>
                    <a:gd name="T0" fmla="*/ 0 w 109"/>
                    <a:gd name="T1" fmla="*/ 0 h 105"/>
                    <a:gd name="T2" fmla="*/ 0 w 109"/>
                    <a:gd name="T3" fmla="*/ 0 h 105"/>
                    <a:gd name="T4" fmla="*/ 109 w 109"/>
                    <a:gd name="T5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10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9" y="10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3" name="Freeform 477"/>
                <p:cNvSpPr>
                  <a:spLocks/>
                </p:cNvSpPr>
                <p:nvPr/>
              </p:nvSpPr>
              <p:spPr bwMode="auto">
                <a:xfrm>
                  <a:off x="2465" y="3586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4" name="Freeform 478"/>
                <p:cNvSpPr>
                  <a:spLocks/>
                </p:cNvSpPr>
                <p:nvPr/>
              </p:nvSpPr>
              <p:spPr bwMode="auto">
                <a:xfrm>
                  <a:off x="2468" y="3590"/>
                  <a:ext cx="4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5" name="Freeform 479"/>
                <p:cNvSpPr>
                  <a:spLocks/>
                </p:cNvSpPr>
                <p:nvPr/>
              </p:nvSpPr>
              <p:spPr bwMode="auto">
                <a:xfrm>
                  <a:off x="2472" y="3594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6" name="Freeform 480"/>
                <p:cNvSpPr>
                  <a:spLocks/>
                </p:cNvSpPr>
                <p:nvPr/>
              </p:nvSpPr>
              <p:spPr bwMode="auto">
                <a:xfrm>
                  <a:off x="2475" y="3594"/>
                  <a:ext cx="4" cy="4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0 h 8"/>
                    <a:gd name="T4" fmla="*/ 8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7" name="Freeform 481"/>
                <p:cNvSpPr>
                  <a:spLocks/>
                </p:cNvSpPr>
                <p:nvPr/>
              </p:nvSpPr>
              <p:spPr bwMode="auto">
                <a:xfrm>
                  <a:off x="2494" y="3613"/>
                  <a:ext cx="8" cy="8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15 w 15"/>
                    <a:gd name="T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8" name="Freeform 482"/>
                <p:cNvSpPr>
                  <a:spLocks/>
                </p:cNvSpPr>
                <p:nvPr/>
              </p:nvSpPr>
              <p:spPr bwMode="auto">
                <a:xfrm>
                  <a:off x="2502" y="3621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9" name="Freeform 483"/>
                <p:cNvSpPr>
                  <a:spLocks/>
                </p:cNvSpPr>
                <p:nvPr/>
              </p:nvSpPr>
              <p:spPr bwMode="auto">
                <a:xfrm>
                  <a:off x="2505" y="3624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0" name="Freeform 484"/>
                <p:cNvSpPr>
                  <a:spLocks/>
                </p:cNvSpPr>
                <p:nvPr/>
              </p:nvSpPr>
              <p:spPr bwMode="auto">
                <a:xfrm>
                  <a:off x="2505" y="3628"/>
                  <a:ext cx="7" cy="4"/>
                </a:xfrm>
                <a:custGeom>
                  <a:avLst/>
                  <a:gdLst>
                    <a:gd name="T0" fmla="*/ 0 w 14"/>
                    <a:gd name="T1" fmla="*/ 0 h 7"/>
                    <a:gd name="T2" fmla="*/ 0 w 14"/>
                    <a:gd name="T3" fmla="*/ 0 h 7"/>
                    <a:gd name="T4" fmla="*/ 14 w 14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1" name="Freeform 485"/>
                <p:cNvSpPr>
                  <a:spLocks/>
                </p:cNvSpPr>
                <p:nvPr/>
              </p:nvSpPr>
              <p:spPr bwMode="auto">
                <a:xfrm>
                  <a:off x="2549" y="3662"/>
                  <a:ext cx="4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2" name="Freeform 486"/>
                <p:cNvSpPr>
                  <a:spLocks/>
                </p:cNvSpPr>
                <p:nvPr/>
              </p:nvSpPr>
              <p:spPr bwMode="auto">
                <a:xfrm>
                  <a:off x="2553" y="3666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3" name="Freeform 487"/>
                <p:cNvSpPr>
                  <a:spLocks/>
                </p:cNvSpPr>
                <p:nvPr/>
              </p:nvSpPr>
              <p:spPr bwMode="auto">
                <a:xfrm>
                  <a:off x="2557" y="3666"/>
                  <a:ext cx="0" cy="4"/>
                </a:xfrm>
                <a:custGeom>
                  <a:avLst/>
                  <a:gdLst>
                    <a:gd name="T0" fmla="*/ 0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4" name="Freeform 488"/>
                <p:cNvSpPr>
                  <a:spLocks/>
                </p:cNvSpPr>
                <p:nvPr/>
              </p:nvSpPr>
              <p:spPr bwMode="auto">
                <a:xfrm>
                  <a:off x="2557" y="3670"/>
                  <a:ext cx="18" cy="11"/>
                </a:xfrm>
                <a:custGeom>
                  <a:avLst/>
                  <a:gdLst>
                    <a:gd name="T0" fmla="*/ 0 w 37"/>
                    <a:gd name="T1" fmla="*/ 0 h 22"/>
                    <a:gd name="T2" fmla="*/ 0 w 37"/>
                    <a:gd name="T3" fmla="*/ 0 h 22"/>
                    <a:gd name="T4" fmla="*/ 37 w 37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5" name="Freeform 489"/>
                <p:cNvSpPr>
                  <a:spLocks/>
                </p:cNvSpPr>
                <p:nvPr/>
              </p:nvSpPr>
              <p:spPr bwMode="auto">
                <a:xfrm>
                  <a:off x="2583" y="3684"/>
                  <a:ext cx="7" cy="4"/>
                </a:xfrm>
                <a:custGeom>
                  <a:avLst/>
                  <a:gdLst>
                    <a:gd name="T0" fmla="*/ 0 w 14"/>
                    <a:gd name="T1" fmla="*/ 0 h 8"/>
                    <a:gd name="T2" fmla="*/ 0 w 14"/>
                    <a:gd name="T3" fmla="*/ 0 h 8"/>
                    <a:gd name="T4" fmla="*/ 14 w 14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6" name="Freeform 490"/>
                <p:cNvSpPr>
                  <a:spLocks/>
                </p:cNvSpPr>
                <p:nvPr/>
              </p:nvSpPr>
              <p:spPr bwMode="auto">
                <a:xfrm>
                  <a:off x="2590" y="3688"/>
                  <a:ext cx="0" cy="4"/>
                </a:xfrm>
                <a:custGeom>
                  <a:avLst/>
                  <a:gdLst>
                    <a:gd name="T0" fmla="*/ 0 h 7"/>
                    <a:gd name="T1" fmla="*/ 0 h 7"/>
                    <a:gd name="T2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7" name="Freeform 491"/>
                <p:cNvSpPr>
                  <a:spLocks/>
                </p:cNvSpPr>
                <p:nvPr/>
              </p:nvSpPr>
              <p:spPr bwMode="auto">
                <a:xfrm>
                  <a:off x="2590" y="3692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8" name="Freeform 492"/>
                <p:cNvSpPr>
                  <a:spLocks/>
                </p:cNvSpPr>
                <p:nvPr/>
              </p:nvSpPr>
              <p:spPr bwMode="auto">
                <a:xfrm>
                  <a:off x="2594" y="3692"/>
                  <a:ext cx="37" cy="27"/>
                </a:xfrm>
                <a:custGeom>
                  <a:avLst/>
                  <a:gdLst>
                    <a:gd name="T0" fmla="*/ 0 w 73"/>
                    <a:gd name="T1" fmla="*/ 0 h 53"/>
                    <a:gd name="T2" fmla="*/ 0 w 73"/>
                    <a:gd name="T3" fmla="*/ 0 h 53"/>
                    <a:gd name="T4" fmla="*/ 73 w 73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3" y="53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9" name="Freeform 493"/>
                <p:cNvSpPr>
                  <a:spLocks/>
                </p:cNvSpPr>
                <p:nvPr/>
              </p:nvSpPr>
              <p:spPr bwMode="auto">
                <a:xfrm>
                  <a:off x="2631" y="3719"/>
                  <a:ext cx="37" cy="22"/>
                </a:xfrm>
                <a:custGeom>
                  <a:avLst/>
                  <a:gdLst>
                    <a:gd name="T0" fmla="*/ 0 w 73"/>
                    <a:gd name="T1" fmla="*/ 0 h 45"/>
                    <a:gd name="T2" fmla="*/ 0 w 73"/>
                    <a:gd name="T3" fmla="*/ 0 h 45"/>
                    <a:gd name="T4" fmla="*/ 73 w 73"/>
                    <a:gd name="T5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3" y="45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0" name="Freeform 494"/>
                <p:cNvSpPr>
                  <a:spLocks/>
                </p:cNvSpPr>
                <p:nvPr/>
              </p:nvSpPr>
              <p:spPr bwMode="auto">
                <a:xfrm>
                  <a:off x="2668" y="3741"/>
                  <a:ext cx="3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1" name="Freeform 495"/>
                <p:cNvSpPr>
                  <a:spLocks/>
                </p:cNvSpPr>
                <p:nvPr/>
              </p:nvSpPr>
              <p:spPr bwMode="auto">
                <a:xfrm>
                  <a:off x="2671" y="3743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2" name="Freeform 496"/>
                <p:cNvSpPr>
                  <a:spLocks/>
                </p:cNvSpPr>
                <p:nvPr/>
              </p:nvSpPr>
              <p:spPr bwMode="auto">
                <a:xfrm>
                  <a:off x="2671" y="3745"/>
                  <a:ext cx="4" cy="4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0 h 8"/>
                    <a:gd name="T4" fmla="*/ 8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3" name="Freeform 497"/>
                <p:cNvSpPr>
                  <a:spLocks/>
                </p:cNvSpPr>
                <p:nvPr/>
              </p:nvSpPr>
              <p:spPr bwMode="auto">
                <a:xfrm>
                  <a:off x="2686" y="3753"/>
                  <a:ext cx="15" cy="11"/>
                </a:xfrm>
                <a:custGeom>
                  <a:avLst/>
                  <a:gdLst>
                    <a:gd name="T0" fmla="*/ 0 w 30"/>
                    <a:gd name="T1" fmla="*/ 0 h 22"/>
                    <a:gd name="T2" fmla="*/ 0 w 30"/>
                    <a:gd name="T3" fmla="*/ 0 h 22"/>
                    <a:gd name="T4" fmla="*/ 30 w 30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2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4" name="Freeform 498"/>
                <p:cNvSpPr>
                  <a:spLocks/>
                </p:cNvSpPr>
                <p:nvPr/>
              </p:nvSpPr>
              <p:spPr bwMode="auto">
                <a:xfrm>
                  <a:off x="2701" y="3764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5" name="Freeform 499"/>
                <p:cNvSpPr>
                  <a:spLocks/>
                </p:cNvSpPr>
                <p:nvPr/>
              </p:nvSpPr>
              <p:spPr bwMode="auto">
                <a:xfrm>
                  <a:off x="2704" y="3766"/>
                  <a:ext cx="0" cy="3"/>
                </a:xfrm>
                <a:custGeom>
                  <a:avLst/>
                  <a:gdLst>
                    <a:gd name="T0" fmla="*/ 7 h 7"/>
                    <a:gd name="T1" fmla="*/ 7 h 7"/>
                    <a:gd name="T2" fmla="*/ 0 h 7"/>
                    <a:gd name="T3" fmla="*/ 0 h 7"/>
                    <a:gd name="T4" fmla="*/ 7 h 7"/>
                    <a:gd name="T5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6" name="Freeform 500"/>
                <p:cNvSpPr>
                  <a:spLocks/>
                </p:cNvSpPr>
                <p:nvPr/>
              </p:nvSpPr>
              <p:spPr bwMode="auto">
                <a:xfrm>
                  <a:off x="2704" y="3768"/>
                  <a:ext cx="8" cy="3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7" name="Freeform 501"/>
                <p:cNvSpPr>
                  <a:spLocks/>
                </p:cNvSpPr>
                <p:nvPr/>
              </p:nvSpPr>
              <p:spPr bwMode="auto">
                <a:xfrm>
                  <a:off x="2752" y="3794"/>
                  <a:ext cx="8" cy="4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15 w 15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8" name="Freeform 502"/>
                <p:cNvSpPr>
                  <a:spLocks/>
                </p:cNvSpPr>
                <p:nvPr/>
              </p:nvSpPr>
              <p:spPr bwMode="auto">
                <a:xfrm>
                  <a:off x="2760" y="3798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9" name="Freeform 503"/>
                <p:cNvSpPr>
                  <a:spLocks/>
                </p:cNvSpPr>
                <p:nvPr/>
              </p:nvSpPr>
              <p:spPr bwMode="auto">
                <a:xfrm>
                  <a:off x="2763" y="3798"/>
                  <a:ext cx="4" cy="4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8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0" name="Freeform 504"/>
                <p:cNvSpPr>
                  <a:spLocks/>
                </p:cNvSpPr>
                <p:nvPr/>
              </p:nvSpPr>
              <p:spPr bwMode="auto">
                <a:xfrm>
                  <a:off x="2767" y="3802"/>
                  <a:ext cx="11" cy="3"/>
                </a:xfrm>
                <a:custGeom>
                  <a:avLst/>
                  <a:gdLst>
                    <a:gd name="T0" fmla="*/ 0 w 21"/>
                    <a:gd name="T1" fmla="*/ 0 h 7"/>
                    <a:gd name="T2" fmla="*/ 0 w 21"/>
                    <a:gd name="T3" fmla="*/ 0 h 7"/>
                    <a:gd name="T4" fmla="*/ 21 w 21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1" name="Freeform 505"/>
                <p:cNvSpPr>
                  <a:spLocks/>
                </p:cNvSpPr>
                <p:nvPr/>
              </p:nvSpPr>
              <p:spPr bwMode="auto">
                <a:xfrm>
                  <a:off x="2797" y="3813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2" name="Freeform 506"/>
                <p:cNvSpPr>
                  <a:spLocks/>
                </p:cNvSpPr>
                <p:nvPr/>
              </p:nvSpPr>
              <p:spPr bwMode="auto">
                <a:xfrm>
                  <a:off x="2800" y="3813"/>
                  <a:ext cx="4" cy="4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0 h 8"/>
                    <a:gd name="T4" fmla="*/ 8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3" name="Freeform 507"/>
                <p:cNvSpPr>
                  <a:spLocks/>
                </p:cNvSpPr>
                <p:nvPr/>
              </p:nvSpPr>
              <p:spPr bwMode="auto">
                <a:xfrm>
                  <a:off x="2804" y="3817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4" name="Freeform 508"/>
                <p:cNvSpPr>
                  <a:spLocks/>
                </p:cNvSpPr>
                <p:nvPr/>
              </p:nvSpPr>
              <p:spPr bwMode="auto">
                <a:xfrm>
                  <a:off x="2808" y="3817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5" name="Freeform 509"/>
                <p:cNvSpPr>
                  <a:spLocks/>
                </p:cNvSpPr>
                <p:nvPr/>
              </p:nvSpPr>
              <p:spPr bwMode="auto">
                <a:xfrm>
                  <a:off x="2822" y="3824"/>
                  <a:ext cx="71" cy="27"/>
                </a:xfrm>
                <a:custGeom>
                  <a:avLst/>
                  <a:gdLst>
                    <a:gd name="T0" fmla="*/ 0 w 139"/>
                    <a:gd name="T1" fmla="*/ 0 h 52"/>
                    <a:gd name="T2" fmla="*/ 0 w 139"/>
                    <a:gd name="T3" fmla="*/ 0 h 52"/>
                    <a:gd name="T4" fmla="*/ 139 w 139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9" y="52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6" name="Freeform 510"/>
                <p:cNvSpPr>
                  <a:spLocks/>
                </p:cNvSpPr>
                <p:nvPr/>
              </p:nvSpPr>
              <p:spPr bwMode="auto">
                <a:xfrm>
                  <a:off x="2893" y="3851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139 w 139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9" y="6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7" name="Freeform 511"/>
                <p:cNvSpPr>
                  <a:spLocks/>
                </p:cNvSpPr>
                <p:nvPr/>
              </p:nvSpPr>
              <p:spPr bwMode="auto">
                <a:xfrm>
                  <a:off x="2970" y="3884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8" name="Freeform 512"/>
                <p:cNvSpPr>
                  <a:spLocks/>
                </p:cNvSpPr>
                <p:nvPr/>
              </p:nvSpPr>
              <p:spPr bwMode="auto">
                <a:xfrm>
                  <a:off x="2974" y="3884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9" name="Freeform 513"/>
                <p:cNvSpPr>
                  <a:spLocks/>
                </p:cNvSpPr>
                <p:nvPr/>
              </p:nvSpPr>
              <p:spPr bwMode="auto">
                <a:xfrm>
                  <a:off x="2977" y="3888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0" name="Freeform 514"/>
                <p:cNvSpPr>
                  <a:spLocks/>
                </p:cNvSpPr>
                <p:nvPr/>
              </p:nvSpPr>
              <p:spPr bwMode="auto">
                <a:xfrm>
                  <a:off x="2981" y="3888"/>
                  <a:ext cx="4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1" name="Freeform 515"/>
                <p:cNvSpPr>
                  <a:spLocks/>
                </p:cNvSpPr>
                <p:nvPr/>
              </p:nvSpPr>
              <p:spPr bwMode="auto">
                <a:xfrm>
                  <a:off x="3003" y="3900"/>
                  <a:ext cx="11" cy="3"/>
                </a:xfrm>
                <a:custGeom>
                  <a:avLst/>
                  <a:gdLst>
                    <a:gd name="T0" fmla="*/ 0 w 22"/>
                    <a:gd name="T1" fmla="*/ 0 h 7"/>
                    <a:gd name="T2" fmla="*/ 0 w 22"/>
                    <a:gd name="T3" fmla="*/ 0 h 7"/>
                    <a:gd name="T4" fmla="*/ 22 w 2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2" name="Freeform 516"/>
                <p:cNvSpPr>
                  <a:spLocks/>
                </p:cNvSpPr>
                <p:nvPr/>
              </p:nvSpPr>
              <p:spPr bwMode="auto">
                <a:xfrm>
                  <a:off x="3014" y="3903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3" name="Freeform 517"/>
                <p:cNvSpPr>
                  <a:spLocks/>
                </p:cNvSpPr>
                <p:nvPr/>
              </p:nvSpPr>
              <p:spPr bwMode="auto">
                <a:xfrm>
                  <a:off x="3018" y="3903"/>
                  <a:ext cx="4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4" name="Freeform 518"/>
                <p:cNvSpPr>
                  <a:spLocks/>
                </p:cNvSpPr>
                <p:nvPr/>
              </p:nvSpPr>
              <p:spPr bwMode="auto">
                <a:xfrm>
                  <a:off x="3022" y="3907"/>
                  <a:ext cx="7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5" name="Freeform 519"/>
                <p:cNvSpPr>
                  <a:spLocks/>
                </p:cNvSpPr>
                <p:nvPr/>
              </p:nvSpPr>
              <p:spPr bwMode="auto">
                <a:xfrm>
                  <a:off x="3073" y="3922"/>
                  <a:ext cx="8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6" name="Freeform 520"/>
                <p:cNvSpPr>
                  <a:spLocks/>
                </p:cNvSpPr>
                <p:nvPr/>
              </p:nvSpPr>
              <p:spPr bwMode="auto">
                <a:xfrm>
                  <a:off x="3081" y="3922"/>
                  <a:ext cx="3" cy="4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7" name="Freeform 521"/>
                <p:cNvSpPr>
                  <a:spLocks/>
                </p:cNvSpPr>
                <p:nvPr/>
              </p:nvSpPr>
              <p:spPr bwMode="auto">
                <a:xfrm>
                  <a:off x="3084" y="3924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8" name="Freeform 522"/>
                <p:cNvSpPr>
                  <a:spLocks/>
                </p:cNvSpPr>
                <p:nvPr/>
              </p:nvSpPr>
              <p:spPr bwMode="auto">
                <a:xfrm>
                  <a:off x="3084" y="3926"/>
                  <a:ext cx="8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9" name="Freeform 523"/>
                <p:cNvSpPr>
                  <a:spLocks/>
                </p:cNvSpPr>
                <p:nvPr/>
              </p:nvSpPr>
              <p:spPr bwMode="auto">
                <a:xfrm>
                  <a:off x="3095" y="3926"/>
                  <a:ext cx="16" cy="4"/>
                </a:xfrm>
                <a:custGeom>
                  <a:avLst/>
                  <a:gdLst>
                    <a:gd name="T0" fmla="*/ 0 w 30"/>
                    <a:gd name="T1" fmla="*/ 0 h 8"/>
                    <a:gd name="T2" fmla="*/ 0 w 30"/>
                    <a:gd name="T3" fmla="*/ 0 h 8"/>
                    <a:gd name="T4" fmla="*/ 30 w 30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8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0" name="Freeform 524"/>
                <p:cNvSpPr>
                  <a:spLocks/>
                </p:cNvSpPr>
                <p:nvPr/>
              </p:nvSpPr>
              <p:spPr bwMode="auto">
                <a:xfrm>
                  <a:off x="3118" y="3930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1" name="Freeform 525"/>
                <p:cNvSpPr>
                  <a:spLocks/>
                </p:cNvSpPr>
                <p:nvPr/>
              </p:nvSpPr>
              <p:spPr bwMode="auto">
                <a:xfrm>
                  <a:off x="3121" y="3933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2" name="Freeform 526"/>
                <p:cNvSpPr>
                  <a:spLocks/>
                </p:cNvSpPr>
                <p:nvPr/>
              </p:nvSpPr>
              <p:spPr bwMode="auto">
                <a:xfrm>
                  <a:off x="3125" y="3933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3" name="Freeform 527"/>
                <p:cNvSpPr>
                  <a:spLocks/>
                </p:cNvSpPr>
                <p:nvPr/>
              </p:nvSpPr>
              <p:spPr bwMode="auto">
                <a:xfrm>
                  <a:off x="3129" y="3933"/>
                  <a:ext cx="7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4" name="Freeform 528"/>
                <p:cNvSpPr>
                  <a:spLocks/>
                </p:cNvSpPr>
                <p:nvPr/>
              </p:nvSpPr>
              <p:spPr bwMode="auto">
                <a:xfrm>
                  <a:off x="3147" y="3937"/>
                  <a:ext cx="11" cy="4"/>
                </a:xfrm>
                <a:custGeom>
                  <a:avLst/>
                  <a:gdLst>
                    <a:gd name="T0" fmla="*/ 0 w 22"/>
                    <a:gd name="T1" fmla="*/ 0 h 7"/>
                    <a:gd name="T2" fmla="*/ 0 w 22"/>
                    <a:gd name="T3" fmla="*/ 0 h 7"/>
                    <a:gd name="T4" fmla="*/ 22 w 2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5" name="Freeform 529"/>
                <p:cNvSpPr>
                  <a:spLocks/>
                </p:cNvSpPr>
                <p:nvPr/>
              </p:nvSpPr>
              <p:spPr bwMode="auto">
                <a:xfrm>
                  <a:off x="3162" y="3941"/>
                  <a:ext cx="8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6" name="Freeform 530"/>
                <p:cNvSpPr>
                  <a:spLocks/>
                </p:cNvSpPr>
                <p:nvPr/>
              </p:nvSpPr>
              <p:spPr bwMode="auto">
                <a:xfrm>
                  <a:off x="3170" y="3941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7" name="Freeform 531"/>
                <p:cNvSpPr>
                  <a:spLocks/>
                </p:cNvSpPr>
                <p:nvPr/>
              </p:nvSpPr>
              <p:spPr bwMode="auto">
                <a:xfrm>
                  <a:off x="3173" y="3939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8" name="Freeform 532"/>
                <p:cNvSpPr>
                  <a:spLocks/>
                </p:cNvSpPr>
                <p:nvPr/>
              </p:nvSpPr>
              <p:spPr bwMode="auto">
                <a:xfrm>
                  <a:off x="3173" y="3941"/>
                  <a:ext cx="8" cy="3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9" name="Freeform 533"/>
                <p:cNvSpPr>
                  <a:spLocks/>
                </p:cNvSpPr>
                <p:nvPr/>
              </p:nvSpPr>
              <p:spPr bwMode="auto">
                <a:xfrm>
                  <a:off x="3229" y="3949"/>
                  <a:ext cx="7" cy="0"/>
                </a:xfrm>
                <a:custGeom>
                  <a:avLst/>
                  <a:gdLst>
                    <a:gd name="T0" fmla="*/ 0 w 14"/>
                    <a:gd name="T1" fmla="*/ 0 w 14"/>
                    <a:gd name="T2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0" name="Freeform 534"/>
                <p:cNvSpPr>
                  <a:spLocks/>
                </p:cNvSpPr>
                <p:nvPr/>
              </p:nvSpPr>
              <p:spPr bwMode="auto">
                <a:xfrm>
                  <a:off x="3236" y="3947"/>
                  <a:ext cx="0" cy="4"/>
                </a:xfrm>
                <a:custGeom>
                  <a:avLst/>
                  <a:gdLst>
                    <a:gd name="T0" fmla="*/ 8 h 8"/>
                    <a:gd name="T1" fmla="*/ 8 h 8"/>
                    <a:gd name="T2" fmla="*/ 0 h 8"/>
                    <a:gd name="T3" fmla="*/ 0 h 8"/>
                    <a:gd name="T4" fmla="*/ 8 h 8"/>
                    <a:gd name="T5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4272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1" name="Freeform 535"/>
                <p:cNvSpPr>
                  <a:spLocks/>
                </p:cNvSpPr>
                <p:nvPr/>
              </p:nvSpPr>
              <p:spPr bwMode="auto">
                <a:xfrm>
                  <a:off x="3236" y="3949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2" name="Freeform 536"/>
                <p:cNvSpPr>
                  <a:spLocks/>
                </p:cNvSpPr>
                <p:nvPr/>
              </p:nvSpPr>
              <p:spPr bwMode="auto">
                <a:xfrm>
                  <a:off x="3240" y="3949"/>
                  <a:ext cx="14" cy="0"/>
                </a:xfrm>
                <a:custGeom>
                  <a:avLst/>
                  <a:gdLst>
                    <a:gd name="T0" fmla="*/ 0 w 29"/>
                    <a:gd name="T1" fmla="*/ 0 w 29"/>
                    <a:gd name="T2" fmla="*/ 29 w 2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3" name="Freeform 537"/>
                <p:cNvSpPr>
                  <a:spLocks/>
                </p:cNvSpPr>
                <p:nvPr/>
              </p:nvSpPr>
              <p:spPr bwMode="auto">
                <a:xfrm>
                  <a:off x="3265" y="3949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4" name="Freeform 538"/>
                <p:cNvSpPr>
                  <a:spLocks/>
                </p:cNvSpPr>
                <p:nvPr/>
              </p:nvSpPr>
              <p:spPr bwMode="auto">
                <a:xfrm>
                  <a:off x="3269" y="3949"/>
                  <a:ext cx="4" cy="0"/>
                </a:xfrm>
                <a:custGeom>
                  <a:avLst/>
                  <a:gdLst>
                    <a:gd name="T0" fmla="*/ 0 w 8"/>
                    <a:gd name="T1" fmla="*/ 0 w 8"/>
                    <a:gd name="T2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5" name="Freeform 539"/>
                <p:cNvSpPr>
                  <a:spLocks/>
                </p:cNvSpPr>
                <p:nvPr/>
              </p:nvSpPr>
              <p:spPr bwMode="auto">
                <a:xfrm>
                  <a:off x="3273" y="3949"/>
                  <a:ext cx="4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6" name="Freeform 540"/>
                <p:cNvSpPr>
                  <a:spLocks/>
                </p:cNvSpPr>
                <p:nvPr/>
              </p:nvSpPr>
              <p:spPr bwMode="auto">
                <a:xfrm>
                  <a:off x="3277" y="3949"/>
                  <a:ext cx="3" cy="0"/>
                </a:xfrm>
                <a:custGeom>
                  <a:avLst/>
                  <a:gdLst>
                    <a:gd name="T0" fmla="*/ 0 w 7"/>
                    <a:gd name="T1" fmla="*/ 0 w 7"/>
                    <a:gd name="T2" fmla="*/ 7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7" name="Freeform 541"/>
                <p:cNvSpPr>
                  <a:spLocks/>
                </p:cNvSpPr>
                <p:nvPr/>
              </p:nvSpPr>
              <p:spPr bwMode="auto">
                <a:xfrm>
                  <a:off x="3288" y="3949"/>
                  <a:ext cx="7" cy="0"/>
                </a:xfrm>
                <a:custGeom>
                  <a:avLst/>
                  <a:gdLst>
                    <a:gd name="T0" fmla="*/ 0 w 15"/>
                    <a:gd name="T1" fmla="*/ 0 w 15"/>
                    <a:gd name="T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8" name="Freeform 542"/>
                <p:cNvSpPr>
                  <a:spLocks/>
                </p:cNvSpPr>
                <p:nvPr/>
              </p:nvSpPr>
              <p:spPr bwMode="auto">
                <a:xfrm>
                  <a:off x="3306" y="3949"/>
                  <a:ext cx="137" cy="0"/>
                </a:xfrm>
                <a:custGeom>
                  <a:avLst/>
                  <a:gdLst>
                    <a:gd name="T0" fmla="*/ 0 w 271"/>
                    <a:gd name="T1" fmla="*/ 0 w 271"/>
                    <a:gd name="T2" fmla="*/ 271 w 27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1" y="0"/>
                      </a:lnTo>
                    </a:path>
                  </a:pathLst>
                </a:custGeom>
                <a:noFill/>
                <a:ln w="6350" cap="flat">
                  <a:solidFill>
                    <a:srgbClr val="2427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9" name="Freeform 543"/>
                <p:cNvSpPr>
                  <a:spLocks/>
                </p:cNvSpPr>
                <p:nvPr/>
              </p:nvSpPr>
              <p:spPr bwMode="auto">
                <a:xfrm>
                  <a:off x="3579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60 h 60"/>
                    <a:gd name="T6" fmla="*/ 22 w 22"/>
                    <a:gd name="T7" fmla="*/ 60 h 60"/>
                    <a:gd name="T8" fmla="*/ 0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0" name="Freeform 544"/>
                <p:cNvSpPr>
                  <a:spLocks/>
                </p:cNvSpPr>
                <p:nvPr/>
              </p:nvSpPr>
              <p:spPr bwMode="auto">
                <a:xfrm>
                  <a:off x="3579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60 h 60"/>
                    <a:gd name="T6" fmla="*/ 22 w 22"/>
                    <a:gd name="T7" fmla="*/ 60 h 60"/>
                    <a:gd name="T8" fmla="*/ 0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1" name="Freeform 545"/>
                <p:cNvSpPr>
                  <a:spLocks/>
                </p:cNvSpPr>
                <p:nvPr/>
              </p:nvSpPr>
              <p:spPr bwMode="auto">
                <a:xfrm>
                  <a:off x="3579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0 h 60"/>
                    <a:gd name="T6" fmla="*/ 22 w 22"/>
                    <a:gd name="T7" fmla="*/ 0 h 60"/>
                    <a:gd name="T8" fmla="*/ 22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2" name="Freeform 546"/>
                <p:cNvSpPr>
                  <a:spLocks/>
                </p:cNvSpPr>
                <p:nvPr/>
              </p:nvSpPr>
              <p:spPr bwMode="auto">
                <a:xfrm>
                  <a:off x="3579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0 h 60"/>
                    <a:gd name="T6" fmla="*/ 22 w 22"/>
                    <a:gd name="T7" fmla="*/ 0 h 60"/>
                    <a:gd name="T8" fmla="*/ 22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3" name="Freeform 547"/>
                <p:cNvSpPr>
                  <a:spLocks/>
                </p:cNvSpPr>
                <p:nvPr/>
              </p:nvSpPr>
              <p:spPr bwMode="auto">
                <a:xfrm>
                  <a:off x="3597" y="3933"/>
                  <a:ext cx="8" cy="31"/>
                </a:xfrm>
                <a:custGeom>
                  <a:avLst/>
                  <a:gdLst>
                    <a:gd name="T0" fmla="*/ 0 w 15"/>
                    <a:gd name="T1" fmla="*/ 0 h 60"/>
                    <a:gd name="T2" fmla="*/ 0 w 15"/>
                    <a:gd name="T3" fmla="*/ 0 h 60"/>
                    <a:gd name="T4" fmla="*/ 15 w 15"/>
                    <a:gd name="T5" fmla="*/ 60 h 60"/>
                    <a:gd name="T6" fmla="*/ 15 w 15"/>
                    <a:gd name="T7" fmla="*/ 60 h 60"/>
                    <a:gd name="T8" fmla="*/ 0 w 15"/>
                    <a:gd name="T9" fmla="*/ 60 h 60"/>
                    <a:gd name="T10" fmla="*/ 0 w 15"/>
                    <a:gd name="T11" fmla="*/ 0 h 60"/>
                    <a:gd name="T12" fmla="*/ 0 w 15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4" name="Freeform 548"/>
                <p:cNvSpPr>
                  <a:spLocks/>
                </p:cNvSpPr>
                <p:nvPr/>
              </p:nvSpPr>
              <p:spPr bwMode="auto">
                <a:xfrm>
                  <a:off x="3597" y="3933"/>
                  <a:ext cx="8" cy="31"/>
                </a:xfrm>
                <a:custGeom>
                  <a:avLst/>
                  <a:gdLst>
                    <a:gd name="T0" fmla="*/ 0 w 15"/>
                    <a:gd name="T1" fmla="*/ 0 h 60"/>
                    <a:gd name="T2" fmla="*/ 0 w 15"/>
                    <a:gd name="T3" fmla="*/ 0 h 60"/>
                    <a:gd name="T4" fmla="*/ 15 w 15"/>
                    <a:gd name="T5" fmla="*/ 60 h 60"/>
                    <a:gd name="T6" fmla="*/ 15 w 15"/>
                    <a:gd name="T7" fmla="*/ 60 h 60"/>
                    <a:gd name="T8" fmla="*/ 0 w 15"/>
                    <a:gd name="T9" fmla="*/ 60 h 60"/>
                    <a:gd name="T10" fmla="*/ 0 w 15"/>
                    <a:gd name="T11" fmla="*/ 0 h 60"/>
                    <a:gd name="T12" fmla="*/ 0 w 15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5" name="Freeform 549"/>
                <p:cNvSpPr>
                  <a:spLocks/>
                </p:cNvSpPr>
                <p:nvPr/>
              </p:nvSpPr>
              <p:spPr bwMode="auto">
                <a:xfrm>
                  <a:off x="3597" y="3933"/>
                  <a:ext cx="8" cy="31"/>
                </a:xfrm>
                <a:custGeom>
                  <a:avLst/>
                  <a:gdLst>
                    <a:gd name="T0" fmla="*/ 0 w 15"/>
                    <a:gd name="T1" fmla="*/ 0 h 60"/>
                    <a:gd name="T2" fmla="*/ 0 w 15"/>
                    <a:gd name="T3" fmla="*/ 0 h 60"/>
                    <a:gd name="T4" fmla="*/ 15 w 15"/>
                    <a:gd name="T5" fmla="*/ 0 h 60"/>
                    <a:gd name="T6" fmla="*/ 15 w 15"/>
                    <a:gd name="T7" fmla="*/ 0 h 60"/>
                    <a:gd name="T8" fmla="*/ 15 w 15"/>
                    <a:gd name="T9" fmla="*/ 60 h 60"/>
                    <a:gd name="T10" fmla="*/ 0 w 15"/>
                    <a:gd name="T11" fmla="*/ 0 h 60"/>
                    <a:gd name="T12" fmla="*/ 0 w 15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6" name="Freeform 550"/>
                <p:cNvSpPr>
                  <a:spLocks/>
                </p:cNvSpPr>
                <p:nvPr/>
              </p:nvSpPr>
              <p:spPr bwMode="auto">
                <a:xfrm>
                  <a:off x="3597" y="3933"/>
                  <a:ext cx="8" cy="31"/>
                </a:xfrm>
                <a:custGeom>
                  <a:avLst/>
                  <a:gdLst>
                    <a:gd name="T0" fmla="*/ 0 w 15"/>
                    <a:gd name="T1" fmla="*/ 0 h 60"/>
                    <a:gd name="T2" fmla="*/ 0 w 15"/>
                    <a:gd name="T3" fmla="*/ 0 h 60"/>
                    <a:gd name="T4" fmla="*/ 15 w 15"/>
                    <a:gd name="T5" fmla="*/ 0 h 60"/>
                    <a:gd name="T6" fmla="*/ 15 w 15"/>
                    <a:gd name="T7" fmla="*/ 0 h 60"/>
                    <a:gd name="T8" fmla="*/ 15 w 15"/>
                    <a:gd name="T9" fmla="*/ 60 h 60"/>
                    <a:gd name="T10" fmla="*/ 0 w 15"/>
                    <a:gd name="T11" fmla="*/ 0 h 60"/>
                    <a:gd name="T12" fmla="*/ 0 w 15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7" name="Freeform 551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45 h 45"/>
                    <a:gd name="T3" fmla="*/ 45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8" name="Freeform 552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45 h 45"/>
                    <a:gd name="T3" fmla="*/ 45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9" name="Freeform 553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0 h 45"/>
                    <a:gd name="T3" fmla="*/ 0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0" name="Freeform 554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0 h 45"/>
                    <a:gd name="T3" fmla="*/ 0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1" name="Freeform 555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45 h 45"/>
                    <a:gd name="T3" fmla="*/ 45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2" name="Freeform 556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45 h 45"/>
                    <a:gd name="T3" fmla="*/ 45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3" name="Freeform 557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0 h 45"/>
                    <a:gd name="T3" fmla="*/ 0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4" name="Freeform 558"/>
                <p:cNvSpPr>
                  <a:spLocks/>
                </p:cNvSpPr>
                <p:nvPr/>
              </p:nvSpPr>
              <p:spPr bwMode="auto">
                <a:xfrm>
                  <a:off x="3612" y="3937"/>
                  <a:ext cx="0" cy="23"/>
                </a:xfrm>
                <a:custGeom>
                  <a:avLst/>
                  <a:gdLst>
                    <a:gd name="T0" fmla="*/ 0 h 45"/>
                    <a:gd name="T1" fmla="*/ 0 h 45"/>
                    <a:gd name="T2" fmla="*/ 0 h 45"/>
                    <a:gd name="T3" fmla="*/ 0 h 45"/>
                    <a:gd name="T4" fmla="*/ 45 h 45"/>
                    <a:gd name="T5" fmla="*/ 0 h 45"/>
                    <a:gd name="T6" fmla="*/ 0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5" name="Freeform 559"/>
                <p:cNvSpPr>
                  <a:spLocks/>
                </p:cNvSpPr>
                <p:nvPr/>
              </p:nvSpPr>
              <p:spPr bwMode="auto">
                <a:xfrm>
                  <a:off x="3620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60 h 60"/>
                    <a:gd name="T6" fmla="*/ 22 w 22"/>
                    <a:gd name="T7" fmla="*/ 60 h 60"/>
                    <a:gd name="T8" fmla="*/ 0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6" name="Freeform 560"/>
                <p:cNvSpPr>
                  <a:spLocks/>
                </p:cNvSpPr>
                <p:nvPr/>
              </p:nvSpPr>
              <p:spPr bwMode="auto">
                <a:xfrm>
                  <a:off x="3620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60 h 60"/>
                    <a:gd name="T6" fmla="*/ 22 w 22"/>
                    <a:gd name="T7" fmla="*/ 60 h 60"/>
                    <a:gd name="T8" fmla="*/ 0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0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7" name="Freeform 561"/>
                <p:cNvSpPr>
                  <a:spLocks/>
                </p:cNvSpPr>
                <p:nvPr/>
              </p:nvSpPr>
              <p:spPr bwMode="auto">
                <a:xfrm>
                  <a:off x="3620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0 h 60"/>
                    <a:gd name="T6" fmla="*/ 22 w 22"/>
                    <a:gd name="T7" fmla="*/ 0 h 60"/>
                    <a:gd name="T8" fmla="*/ 22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8" name="Freeform 562"/>
                <p:cNvSpPr>
                  <a:spLocks/>
                </p:cNvSpPr>
                <p:nvPr/>
              </p:nvSpPr>
              <p:spPr bwMode="auto">
                <a:xfrm>
                  <a:off x="3620" y="3933"/>
                  <a:ext cx="11" cy="31"/>
                </a:xfrm>
                <a:custGeom>
                  <a:avLst/>
                  <a:gdLst>
                    <a:gd name="T0" fmla="*/ 0 w 22"/>
                    <a:gd name="T1" fmla="*/ 0 h 60"/>
                    <a:gd name="T2" fmla="*/ 0 w 22"/>
                    <a:gd name="T3" fmla="*/ 0 h 60"/>
                    <a:gd name="T4" fmla="*/ 22 w 22"/>
                    <a:gd name="T5" fmla="*/ 0 h 60"/>
                    <a:gd name="T6" fmla="*/ 22 w 22"/>
                    <a:gd name="T7" fmla="*/ 0 h 60"/>
                    <a:gd name="T8" fmla="*/ 22 w 22"/>
                    <a:gd name="T9" fmla="*/ 60 h 60"/>
                    <a:gd name="T10" fmla="*/ 0 w 22"/>
                    <a:gd name="T11" fmla="*/ 0 h 60"/>
                    <a:gd name="T12" fmla="*/ 0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9" name="Freeform 563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0" name="Freeform 564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1" name="Freeform 565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2" name="Freeform 566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3" name="Freeform 567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4" name="Freeform 568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5" name="Freeform 569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6" name="Freeform 570"/>
                <p:cNvSpPr>
                  <a:spLocks/>
                </p:cNvSpPr>
                <p:nvPr/>
              </p:nvSpPr>
              <p:spPr bwMode="auto">
                <a:xfrm>
                  <a:off x="3645" y="3937"/>
                  <a:ext cx="4" cy="23"/>
                </a:xfrm>
                <a:custGeom>
                  <a:avLst/>
                  <a:gdLst>
                    <a:gd name="T0" fmla="*/ 0 w 7"/>
                    <a:gd name="T1" fmla="*/ 0 h 45"/>
                    <a:gd name="T2" fmla="*/ 0 w 7"/>
                    <a:gd name="T3" fmla="*/ 0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45 h 45"/>
                    <a:gd name="T10" fmla="*/ 0 w 7"/>
                    <a:gd name="T11" fmla="*/ 0 h 45"/>
                    <a:gd name="T12" fmla="*/ 0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7" name="Freeform 571"/>
                <p:cNvSpPr>
                  <a:spLocks/>
                </p:cNvSpPr>
                <p:nvPr/>
              </p:nvSpPr>
              <p:spPr bwMode="auto">
                <a:xfrm>
                  <a:off x="3653" y="3915"/>
                  <a:ext cx="26" cy="67"/>
                </a:xfrm>
                <a:custGeom>
                  <a:avLst/>
                  <a:gdLst>
                    <a:gd name="T0" fmla="*/ 15 w 51"/>
                    <a:gd name="T1" fmla="*/ 134 h 134"/>
                    <a:gd name="T2" fmla="*/ 15 w 51"/>
                    <a:gd name="T3" fmla="*/ 134 h 134"/>
                    <a:gd name="T4" fmla="*/ 51 w 51"/>
                    <a:gd name="T5" fmla="*/ 0 h 134"/>
                    <a:gd name="T6" fmla="*/ 51 w 51"/>
                    <a:gd name="T7" fmla="*/ 0 h 134"/>
                    <a:gd name="T8" fmla="*/ 0 w 51"/>
                    <a:gd name="T9" fmla="*/ 0 h 134"/>
                    <a:gd name="T10" fmla="*/ 15 w 51"/>
                    <a:gd name="T11" fmla="*/ 134 h 134"/>
                    <a:gd name="T12" fmla="*/ 15 w 51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34">
                      <a:moveTo>
                        <a:pt x="15" y="134"/>
                      </a:moveTo>
                      <a:lnTo>
                        <a:pt x="15" y="134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0" y="0"/>
                      </a:lnTo>
                      <a:lnTo>
                        <a:pt x="15" y="134"/>
                      </a:lnTo>
                      <a:lnTo>
                        <a:pt x="15" y="13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8" name="Freeform 572"/>
                <p:cNvSpPr>
                  <a:spLocks/>
                </p:cNvSpPr>
                <p:nvPr/>
              </p:nvSpPr>
              <p:spPr bwMode="auto">
                <a:xfrm>
                  <a:off x="3653" y="3915"/>
                  <a:ext cx="26" cy="67"/>
                </a:xfrm>
                <a:custGeom>
                  <a:avLst/>
                  <a:gdLst>
                    <a:gd name="T0" fmla="*/ 15 w 51"/>
                    <a:gd name="T1" fmla="*/ 134 h 134"/>
                    <a:gd name="T2" fmla="*/ 15 w 51"/>
                    <a:gd name="T3" fmla="*/ 134 h 134"/>
                    <a:gd name="T4" fmla="*/ 51 w 51"/>
                    <a:gd name="T5" fmla="*/ 0 h 134"/>
                    <a:gd name="T6" fmla="*/ 51 w 51"/>
                    <a:gd name="T7" fmla="*/ 0 h 134"/>
                    <a:gd name="T8" fmla="*/ 0 w 51"/>
                    <a:gd name="T9" fmla="*/ 0 h 134"/>
                    <a:gd name="T10" fmla="*/ 15 w 51"/>
                    <a:gd name="T11" fmla="*/ 134 h 134"/>
                    <a:gd name="T12" fmla="*/ 15 w 51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34">
                      <a:moveTo>
                        <a:pt x="15" y="134"/>
                      </a:moveTo>
                      <a:lnTo>
                        <a:pt x="15" y="134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0" y="0"/>
                      </a:lnTo>
                      <a:lnTo>
                        <a:pt x="15" y="134"/>
                      </a:lnTo>
                      <a:lnTo>
                        <a:pt x="15" y="13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9" name="Freeform 573"/>
                <p:cNvSpPr>
                  <a:spLocks/>
                </p:cNvSpPr>
                <p:nvPr/>
              </p:nvSpPr>
              <p:spPr bwMode="auto">
                <a:xfrm>
                  <a:off x="3660" y="3915"/>
                  <a:ext cx="22" cy="67"/>
                </a:xfrm>
                <a:custGeom>
                  <a:avLst/>
                  <a:gdLst>
                    <a:gd name="T0" fmla="*/ 0 w 43"/>
                    <a:gd name="T1" fmla="*/ 134 h 134"/>
                    <a:gd name="T2" fmla="*/ 0 w 43"/>
                    <a:gd name="T3" fmla="*/ 134 h 134"/>
                    <a:gd name="T4" fmla="*/ 43 w 43"/>
                    <a:gd name="T5" fmla="*/ 134 h 134"/>
                    <a:gd name="T6" fmla="*/ 43 w 43"/>
                    <a:gd name="T7" fmla="*/ 134 h 134"/>
                    <a:gd name="T8" fmla="*/ 36 w 43"/>
                    <a:gd name="T9" fmla="*/ 0 h 134"/>
                    <a:gd name="T10" fmla="*/ 0 w 43"/>
                    <a:gd name="T11" fmla="*/ 134 h 134"/>
                    <a:gd name="T12" fmla="*/ 0 w 43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34">
                      <a:moveTo>
                        <a:pt x="0" y="134"/>
                      </a:moveTo>
                      <a:lnTo>
                        <a:pt x="0" y="134"/>
                      </a:lnTo>
                      <a:lnTo>
                        <a:pt x="43" y="134"/>
                      </a:lnTo>
                      <a:lnTo>
                        <a:pt x="43" y="134"/>
                      </a:lnTo>
                      <a:lnTo>
                        <a:pt x="36" y="0"/>
                      </a:lnTo>
                      <a:lnTo>
                        <a:pt x="0" y="134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0" name="Freeform 574"/>
                <p:cNvSpPr>
                  <a:spLocks/>
                </p:cNvSpPr>
                <p:nvPr/>
              </p:nvSpPr>
              <p:spPr bwMode="auto">
                <a:xfrm>
                  <a:off x="3660" y="3915"/>
                  <a:ext cx="22" cy="67"/>
                </a:xfrm>
                <a:custGeom>
                  <a:avLst/>
                  <a:gdLst>
                    <a:gd name="T0" fmla="*/ 0 w 43"/>
                    <a:gd name="T1" fmla="*/ 134 h 134"/>
                    <a:gd name="T2" fmla="*/ 0 w 43"/>
                    <a:gd name="T3" fmla="*/ 134 h 134"/>
                    <a:gd name="T4" fmla="*/ 43 w 43"/>
                    <a:gd name="T5" fmla="*/ 134 h 134"/>
                    <a:gd name="T6" fmla="*/ 43 w 43"/>
                    <a:gd name="T7" fmla="*/ 134 h 134"/>
                    <a:gd name="T8" fmla="*/ 36 w 43"/>
                    <a:gd name="T9" fmla="*/ 0 h 134"/>
                    <a:gd name="T10" fmla="*/ 0 w 43"/>
                    <a:gd name="T11" fmla="*/ 134 h 134"/>
                    <a:gd name="T12" fmla="*/ 0 w 43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34">
                      <a:moveTo>
                        <a:pt x="0" y="134"/>
                      </a:moveTo>
                      <a:lnTo>
                        <a:pt x="0" y="134"/>
                      </a:lnTo>
                      <a:lnTo>
                        <a:pt x="43" y="134"/>
                      </a:lnTo>
                      <a:lnTo>
                        <a:pt x="43" y="134"/>
                      </a:lnTo>
                      <a:lnTo>
                        <a:pt x="36" y="0"/>
                      </a:lnTo>
                      <a:lnTo>
                        <a:pt x="0" y="134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1" name="Freeform 575"/>
                <p:cNvSpPr>
                  <a:spLocks/>
                </p:cNvSpPr>
                <p:nvPr/>
              </p:nvSpPr>
              <p:spPr bwMode="auto">
                <a:xfrm>
                  <a:off x="3679" y="3911"/>
                  <a:ext cx="22" cy="71"/>
                </a:xfrm>
                <a:custGeom>
                  <a:avLst/>
                  <a:gdLst>
                    <a:gd name="T0" fmla="*/ 7 w 44"/>
                    <a:gd name="T1" fmla="*/ 142 h 142"/>
                    <a:gd name="T2" fmla="*/ 7 w 44"/>
                    <a:gd name="T3" fmla="*/ 142 h 142"/>
                    <a:gd name="T4" fmla="*/ 44 w 44"/>
                    <a:gd name="T5" fmla="*/ 0 h 142"/>
                    <a:gd name="T6" fmla="*/ 44 w 44"/>
                    <a:gd name="T7" fmla="*/ 0 h 142"/>
                    <a:gd name="T8" fmla="*/ 0 w 44"/>
                    <a:gd name="T9" fmla="*/ 8 h 142"/>
                    <a:gd name="T10" fmla="*/ 7 w 44"/>
                    <a:gd name="T11" fmla="*/ 142 h 142"/>
                    <a:gd name="T12" fmla="*/ 7 w 44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7" y="142"/>
                      </a:moveTo>
                      <a:lnTo>
                        <a:pt x="7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7" y="142"/>
                      </a:lnTo>
                      <a:lnTo>
                        <a:pt x="7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2" name="Freeform 576"/>
                <p:cNvSpPr>
                  <a:spLocks/>
                </p:cNvSpPr>
                <p:nvPr/>
              </p:nvSpPr>
              <p:spPr bwMode="auto">
                <a:xfrm>
                  <a:off x="3679" y="3911"/>
                  <a:ext cx="22" cy="71"/>
                </a:xfrm>
                <a:custGeom>
                  <a:avLst/>
                  <a:gdLst>
                    <a:gd name="T0" fmla="*/ 7 w 44"/>
                    <a:gd name="T1" fmla="*/ 142 h 142"/>
                    <a:gd name="T2" fmla="*/ 7 w 44"/>
                    <a:gd name="T3" fmla="*/ 142 h 142"/>
                    <a:gd name="T4" fmla="*/ 44 w 44"/>
                    <a:gd name="T5" fmla="*/ 0 h 142"/>
                    <a:gd name="T6" fmla="*/ 44 w 44"/>
                    <a:gd name="T7" fmla="*/ 0 h 142"/>
                    <a:gd name="T8" fmla="*/ 0 w 44"/>
                    <a:gd name="T9" fmla="*/ 8 h 142"/>
                    <a:gd name="T10" fmla="*/ 7 w 44"/>
                    <a:gd name="T11" fmla="*/ 142 h 142"/>
                    <a:gd name="T12" fmla="*/ 7 w 44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7" y="142"/>
                      </a:moveTo>
                      <a:lnTo>
                        <a:pt x="7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7" y="142"/>
                      </a:lnTo>
                      <a:lnTo>
                        <a:pt x="7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3" name="Freeform 577"/>
                <p:cNvSpPr>
                  <a:spLocks/>
                </p:cNvSpPr>
                <p:nvPr/>
              </p:nvSpPr>
              <p:spPr bwMode="auto">
                <a:xfrm>
                  <a:off x="3682" y="3911"/>
                  <a:ext cx="26" cy="71"/>
                </a:xfrm>
                <a:custGeom>
                  <a:avLst/>
                  <a:gdLst>
                    <a:gd name="T0" fmla="*/ 0 w 52"/>
                    <a:gd name="T1" fmla="*/ 142 h 142"/>
                    <a:gd name="T2" fmla="*/ 0 w 52"/>
                    <a:gd name="T3" fmla="*/ 142 h 142"/>
                    <a:gd name="T4" fmla="*/ 52 w 52"/>
                    <a:gd name="T5" fmla="*/ 135 h 142"/>
                    <a:gd name="T6" fmla="*/ 52 w 52"/>
                    <a:gd name="T7" fmla="*/ 135 h 142"/>
                    <a:gd name="T8" fmla="*/ 37 w 52"/>
                    <a:gd name="T9" fmla="*/ 0 h 142"/>
                    <a:gd name="T10" fmla="*/ 0 w 52"/>
                    <a:gd name="T11" fmla="*/ 142 h 142"/>
                    <a:gd name="T12" fmla="*/ 0 w 52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52" y="135"/>
                      </a:lnTo>
                      <a:lnTo>
                        <a:pt x="52" y="135"/>
                      </a:lnTo>
                      <a:lnTo>
                        <a:pt x="37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4" name="Freeform 578"/>
                <p:cNvSpPr>
                  <a:spLocks/>
                </p:cNvSpPr>
                <p:nvPr/>
              </p:nvSpPr>
              <p:spPr bwMode="auto">
                <a:xfrm>
                  <a:off x="3682" y="3911"/>
                  <a:ext cx="26" cy="71"/>
                </a:xfrm>
                <a:custGeom>
                  <a:avLst/>
                  <a:gdLst>
                    <a:gd name="T0" fmla="*/ 0 w 52"/>
                    <a:gd name="T1" fmla="*/ 142 h 142"/>
                    <a:gd name="T2" fmla="*/ 0 w 52"/>
                    <a:gd name="T3" fmla="*/ 142 h 142"/>
                    <a:gd name="T4" fmla="*/ 52 w 52"/>
                    <a:gd name="T5" fmla="*/ 135 h 142"/>
                    <a:gd name="T6" fmla="*/ 52 w 52"/>
                    <a:gd name="T7" fmla="*/ 135 h 142"/>
                    <a:gd name="T8" fmla="*/ 37 w 52"/>
                    <a:gd name="T9" fmla="*/ 0 h 142"/>
                    <a:gd name="T10" fmla="*/ 0 w 52"/>
                    <a:gd name="T11" fmla="*/ 142 h 142"/>
                    <a:gd name="T12" fmla="*/ 0 w 52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52" y="135"/>
                      </a:lnTo>
                      <a:lnTo>
                        <a:pt x="52" y="135"/>
                      </a:lnTo>
                      <a:lnTo>
                        <a:pt x="37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5" name="Freeform 579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7 w 7"/>
                    <a:gd name="T5" fmla="*/ 44 h 44"/>
                    <a:gd name="T6" fmla="*/ 7 w 7"/>
                    <a:gd name="T7" fmla="*/ 44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6" name="Freeform 580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7 w 7"/>
                    <a:gd name="T5" fmla="*/ 44 h 44"/>
                    <a:gd name="T6" fmla="*/ 7 w 7"/>
                    <a:gd name="T7" fmla="*/ 44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7" name="Freeform 581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0 w 7"/>
                    <a:gd name="T5" fmla="*/ 0 h 44"/>
                    <a:gd name="T6" fmla="*/ 0 w 7"/>
                    <a:gd name="T7" fmla="*/ 0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8" name="Freeform 582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0 w 7"/>
                    <a:gd name="T5" fmla="*/ 0 h 44"/>
                    <a:gd name="T6" fmla="*/ 0 w 7"/>
                    <a:gd name="T7" fmla="*/ 0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9" name="Freeform 583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7 w 7"/>
                    <a:gd name="T5" fmla="*/ 44 h 44"/>
                    <a:gd name="T6" fmla="*/ 7 w 7"/>
                    <a:gd name="T7" fmla="*/ 44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0" name="Freeform 584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7 w 7"/>
                    <a:gd name="T5" fmla="*/ 44 h 44"/>
                    <a:gd name="T6" fmla="*/ 7 w 7"/>
                    <a:gd name="T7" fmla="*/ 44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1" name="Freeform 585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0 w 7"/>
                    <a:gd name="T5" fmla="*/ 0 h 44"/>
                    <a:gd name="T6" fmla="*/ 0 w 7"/>
                    <a:gd name="T7" fmla="*/ 0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2" name="Freeform 586"/>
                <p:cNvSpPr>
                  <a:spLocks/>
                </p:cNvSpPr>
                <p:nvPr/>
              </p:nvSpPr>
              <p:spPr bwMode="auto">
                <a:xfrm>
                  <a:off x="3712" y="3930"/>
                  <a:ext cx="3" cy="22"/>
                </a:xfrm>
                <a:custGeom>
                  <a:avLst/>
                  <a:gdLst>
                    <a:gd name="T0" fmla="*/ 0 w 7"/>
                    <a:gd name="T1" fmla="*/ 0 h 44"/>
                    <a:gd name="T2" fmla="*/ 0 w 7"/>
                    <a:gd name="T3" fmla="*/ 0 h 44"/>
                    <a:gd name="T4" fmla="*/ 0 w 7"/>
                    <a:gd name="T5" fmla="*/ 0 h 44"/>
                    <a:gd name="T6" fmla="*/ 0 w 7"/>
                    <a:gd name="T7" fmla="*/ 0 h 44"/>
                    <a:gd name="T8" fmla="*/ 7 w 7"/>
                    <a:gd name="T9" fmla="*/ 44 h 44"/>
                    <a:gd name="T10" fmla="*/ 0 w 7"/>
                    <a:gd name="T11" fmla="*/ 0 h 44"/>
                    <a:gd name="T12" fmla="*/ 0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3" name="Freeform 587"/>
                <p:cNvSpPr>
                  <a:spLocks/>
                </p:cNvSpPr>
                <p:nvPr/>
              </p:nvSpPr>
              <p:spPr bwMode="auto">
                <a:xfrm>
                  <a:off x="3720" y="3926"/>
                  <a:ext cx="10" cy="26"/>
                </a:xfrm>
                <a:custGeom>
                  <a:avLst/>
                  <a:gdLst>
                    <a:gd name="T0" fmla="*/ 0 w 21"/>
                    <a:gd name="T1" fmla="*/ 0 h 52"/>
                    <a:gd name="T2" fmla="*/ 0 w 21"/>
                    <a:gd name="T3" fmla="*/ 0 h 52"/>
                    <a:gd name="T4" fmla="*/ 21 w 21"/>
                    <a:gd name="T5" fmla="*/ 52 h 52"/>
                    <a:gd name="T6" fmla="*/ 21 w 21"/>
                    <a:gd name="T7" fmla="*/ 52 h 52"/>
                    <a:gd name="T8" fmla="*/ 7 w 21"/>
                    <a:gd name="T9" fmla="*/ 52 h 52"/>
                    <a:gd name="T10" fmla="*/ 0 w 21"/>
                    <a:gd name="T11" fmla="*/ 0 h 52"/>
                    <a:gd name="T12" fmla="*/ 0 w 21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52"/>
                      </a:lnTo>
                      <a:lnTo>
                        <a:pt x="21" y="52"/>
                      </a:lnTo>
                      <a:lnTo>
                        <a:pt x="7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4" name="Freeform 588"/>
                <p:cNvSpPr>
                  <a:spLocks/>
                </p:cNvSpPr>
                <p:nvPr/>
              </p:nvSpPr>
              <p:spPr bwMode="auto">
                <a:xfrm>
                  <a:off x="3720" y="3926"/>
                  <a:ext cx="10" cy="26"/>
                </a:xfrm>
                <a:custGeom>
                  <a:avLst/>
                  <a:gdLst>
                    <a:gd name="T0" fmla="*/ 0 w 21"/>
                    <a:gd name="T1" fmla="*/ 0 h 52"/>
                    <a:gd name="T2" fmla="*/ 0 w 21"/>
                    <a:gd name="T3" fmla="*/ 0 h 52"/>
                    <a:gd name="T4" fmla="*/ 21 w 21"/>
                    <a:gd name="T5" fmla="*/ 52 h 52"/>
                    <a:gd name="T6" fmla="*/ 21 w 21"/>
                    <a:gd name="T7" fmla="*/ 52 h 52"/>
                    <a:gd name="T8" fmla="*/ 7 w 21"/>
                    <a:gd name="T9" fmla="*/ 52 h 52"/>
                    <a:gd name="T10" fmla="*/ 0 w 21"/>
                    <a:gd name="T11" fmla="*/ 0 h 52"/>
                    <a:gd name="T12" fmla="*/ 0 w 21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52"/>
                      </a:lnTo>
                      <a:lnTo>
                        <a:pt x="21" y="52"/>
                      </a:lnTo>
                      <a:lnTo>
                        <a:pt x="7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5" name="Freeform 589"/>
                <p:cNvSpPr>
                  <a:spLocks/>
                </p:cNvSpPr>
                <p:nvPr/>
              </p:nvSpPr>
              <p:spPr bwMode="auto">
                <a:xfrm>
                  <a:off x="3720" y="3926"/>
                  <a:ext cx="10" cy="26"/>
                </a:xfrm>
                <a:custGeom>
                  <a:avLst/>
                  <a:gdLst>
                    <a:gd name="T0" fmla="*/ 0 w 21"/>
                    <a:gd name="T1" fmla="*/ 0 h 52"/>
                    <a:gd name="T2" fmla="*/ 0 w 21"/>
                    <a:gd name="T3" fmla="*/ 0 h 52"/>
                    <a:gd name="T4" fmla="*/ 7 w 21"/>
                    <a:gd name="T5" fmla="*/ 0 h 52"/>
                    <a:gd name="T6" fmla="*/ 7 w 21"/>
                    <a:gd name="T7" fmla="*/ 0 h 52"/>
                    <a:gd name="T8" fmla="*/ 21 w 21"/>
                    <a:gd name="T9" fmla="*/ 52 h 52"/>
                    <a:gd name="T10" fmla="*/ 0 w 21"/>
                    <a:gd name="T11" fmla="*/ 0 h 52"/>
                    <a:gd name="T12" fmla="*/ 0 w 21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1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6" name="Freeform 590"/>
                <p:cNvSpPr>
                  <a:spLocks/>
                </p:cNvSpPr>
                <p:nvPr/>
              </p:nvSpPr>
              <p:spPr bwMode="auto">
                <a:xfrm>
                  <a:off x="3720" y="3926"/>
                  <a:ext cx="10" cy="26"/>
                </a:xfrm>
                <a:custGeom>
                  <a:avLst/>
                  <a:gdLst>
                    <a:gd name="T0" fmla="*/ 0 w 21"/>
                    <a:gd name="T1" fmla="*/ 0 h 52"/>
                    <a:gd name="T2" fmla="*/ 0 w 21"/>
                    <a:gd name="T3" fmla="*/ 0 h 52"/>
                    <a:gd name="T4" fmla="*/ 7 w 21"/>
                    <a:gd name="T5" fmla="*/ 0 h 52"/>
                    <a:gd name="T6" fmla="*/ 7 w 21"/>
                    <a:gd name="T7" fmla="*/ 0 h 52"/>
                    <a:gd name="T8" fmla="*/ 21 w 21"/>
                    <a:gd name="T9" fmla="*/ 52 h 52"/>
                    <a:gd name="T10" fmla="*/ 0 w 21"/>
                    <a:gd name="T11" fmla="*/ 0 h 52"/>
                    <a:gd name="T12" fmla="*/ 0 w 21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1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7" name="Freeform 591"/>
                <p:cNvSpPr>
                  <a:spLocks/>
                </p:cNvSpPr>
                <p:nvPr/>
              </p:nvSpPr>
              <p:spPr bwMode="auto">
                <a:xfrm>
                  <a:off x="3738" y="3922"/>
                  <a:ext cx="14" cy="27"/>
                </a:xfrm>
                <a:custGeom>
                  <a:avLst/>
                  <a:gdLst>
                    <a:gd name="T0" fmla="*/ 0 w 29"/>
                    <a:gd name="T1" fmla="*/ 0 h 52"/>
                    <a:gd name="T2" fmla="*/ 0 w 29"/>
                    <a:gd name="T3" fmla="*/ 0 h 52"/>
                    <a:gd name="T4" fmla="*/ 29 w 29"/>
                    <a:gd name="T5" fmla="*/ 52 h 52"/>
                    <a:gd name="T6" fmla="*/ 29 w 29"/>
                    <a:gd name="T7" fmla="*/ 52 h 52"/>
                    <a:gd name="T8" fmla="*/ 7 w 29"/>
                    <a:gd name="T9" fmla="*/ 52 h 52"/>
                    <a:gd name="T10" fmla="*/ 0 w 29"/>
                    <a:gd name="T11" fmla="*/ 0 h 52"/>
                    <a:gd name="T12" fmla="*/ 0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7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8" name="Freeform 592"/>
                <p:cNvSpPr>
                  <a:spLocks/>
                </p:cNvSpPr>
                <p:nvPr/>
              </p:nvSpPr>
              <p:spPr bwMode="auto">
                <a:xfrm>
                  <a:off x="3738" y="3922"/>
                  <a:ext cx="14" cy="27"/>
                </a:xfrm>
                <a:custGeom>
                  <a:avLst/>
                  <a:gdLst>
                    <a:gd name="T0" fmla="*/ 0 w 29"/>
                    <a:gd name="T1" fmla="*/ 0 h 52"/>
                    <a:gd name="T2" fmla="*/ 0 w 29"/>
                    <a:gd name="T3" fmla="*/ 0 h 52"/>
                    <a:gd name="T4" fmla="*/ 29 w 29"/>
                    <a:gd name="T5" fmla="*/ 52 h 52"/>
                    <a:gd name="T6" fmla="*/ 29 w 29"/>
                    <a:gd name="T7" fmla="*/ 52 h 52"/>
                    <a:gd name="T8" fmla="*/ 7 w 29"/>
                    <a:gd name="T9" fmla="*/ 52 h 52"/>
                    <a:gd name="T10" fmla="*/ 0 w 29"/>
                    <a:gd name="T11" fmla="*/ 0 h 52"/>
                    <a:gd name="T12" fmla="*/ 0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52"/>
                      </a:lnTo>
                      <a:lnTo>
                        <a:pt x="29" y="52"/>
                      </a:lnTo>
                      <a:lnTo>
                        <a:pt x="7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9" name="Freeform 593"/>
                <p:cNvSpPr>
                  <a:spLocks/>
                </p:cNvSpPr>
                <p:nvPr/>
              </p:nvSpPr>
              <p:spPr bwMode="auto">
                <a:xfrm>
                  <a:off x="3738" y="3922"/>
                  <a:ext cx="14" cy="27"/>
                </a:xfrm>
                <a:custGeom>
                  <a:avLst/>
                  <a:gdLst>
                    <a:gd name="T0" fmla="*/ 0 w 29"/>
                    <a:gd name="T1" fmla="*/ 0 h 52"/>
                    <a:gd name="T2" fmla="*/ 0 w 29"/>
                    <a:gd name="T3" fmla="*/ 0 h 52"/>
                    <a:gd name="T4" fmla="*/ 15 w 29"/>
                    <a:gd name="T5" fmla="*/ 0 h 52"/>
                    <a:gd name="T6" fmla="*/ 15 w 29"/>
                    <a:gd name="T7" fmla="*/ 0 h 52"/>
                    <a:gd name="T8" fmla="*/ 29 w 29"/>
                    <a:gd name="T9" fmla="*/ 52 h 52"/>
                    <a:gd name="T10" fmla="*/ 0 w 29"/>
                    <a:gd name="T11" fmla="*/ 0 h 52"/>
                    <a:gd name="T12" fmla="*/ 0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9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0" name="Freeform 594"/>
                <p:cNvSpPr>
                  <a:spLocks/>
                </p:cNvSpPr>
                <p:nvPr/>
              </p:nvSpPr>
              <p:spPr bwMode="auto">
                <a:xfrm>
                  <a:off x="3738" y="3922"/>
                  <a:ext cx="14" cy="27"/>
                </a:xfrm>
                <a:custGeom>
                  <a:avLst/>
                  <a:gdLst>
                    <a:gd name="T0" fmla="*/ 0 w 29"/>
                    <a:gd name="T1" fmla="*/ 0 h 52"/>
                    <a:gd name="T2" fmla="*/ 0 w 29"/>
                    <a:gd name="T3" fmla="*/ 0 h 52"/>
                    <a:gd name="T4" fmla="*/ 15 w 29"/>
                    <a:gd name="T5" fmla="*/ 0 h 52"/>
                    <a:gd name="T6" fmla="*/ 15 w 29"/>
                    <a:gd name="T7" fmla="*/ 0 h 52"/>
                    <a:gd name="T8" fmla="*/ 29 w 29"/>
                    <a:gd name="T9" fmla="*/ 52 h 52"/>
                    <a:gd name="T10" fmla="*/ 0 w 29"/>
                    <a:gd name="T11" fmla="*/ 0 h 52"/>
                    <a:gd name="T12" fmla="*/ 0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9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1" name="Freeform 595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14 w 14"/>
                    <a:gd name="T5" fmla="*/ 44 h 44"/>
                    <a:gd name="T6" fmla="*/ 14 w 14"/>
                    <a:gd name="T7" fmla="*/ 44 h 44"/>
                    <a:gd name="T8" fmla="*/ 7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2" name="Freeform 596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14 w 14"/>
                    <a:gd name="T5" fmla="*/ 44 h 44"/>
                    <a:gd name="T6" fmla="*/ 14 w 14"/>
                    <a:gd name="T7" fmla="*/ 44 h 44"/>
                    <a:gd name="T8" fmla="*/ 7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3" name="Freeform 597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0 w 14"/>
                    <a:gd name="T5" fmla="*/ 0 h 44"/>
                    <a:gd name="T6" fmla="*/ 0 w 14"/>
                    <a:gd name="T7" fmla="*/ 0 h 44"/>
                    <a:gd name="T8" fmla="*/ 14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4" name="Freeform 598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0 w 14"/>
                    <a:gd name="T5" fmla="*/ 0 h 44"/>
                    <a:gd name="T6" fmla="*/ 0 w 14"/>
                    <a:gd name="T7" fmla="*/ 0 h 44"/>
                    <a:gd name="T8" fmla="*/ 14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5" name="Freeform 599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14 w 14"/>
                    <a:gd name="T5" fmla="*/ 44 h 44"/>
                    <a:gd name="T6" fmla="*/ 14 w 14"/>
                    <a:gd name="T7" fmla="*/ 44 h 44"/>
                    <a:gd name="T8" fmla="*/ 7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6" name="Freeform 600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14 w 14"/>
                    <a:gd name="T5" fmla="*/ 44 h 44"/>
                    <a:gd name="T6" fmla="*/ 14 w 14"/>
                    <a:gd name="T7" fmla="*/ 44 h 44"/>
                    <a:gd name="T8" fmla="*/ 7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7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7" name="Freeform 601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0 w 14"/>
                    <a:gd name="T5" fmla="*/ 0 h 44"/>
                    <a:gd name="T6" fmla="*/ 0 w 14"/>
                    <a:gd name="T7" fmla="*/ 0 h 44"/>
                    <a:gd name="T8" fmla="*/ 14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8" name="Freeform 602"/>
                <p:cNvSpPr>
                  <a:spLocks/>
                </p:cNvSpPr>
                <p:nvPr/>
              </p:nvSpPr>
              <p:spPr bwMode="auto">
                <a:xfrm>
                  <a:off x="3756" y="3922"/>
                  <a:ext cx="7" cy="22"/>
                </a:xfrm>
                <a:custGeom>
                  <a:avLst/>
                  <a:gdLst>
                    <a:gd name="T0" fmla="*/ 0 w 14"/>
                    <a:gd name="T1" fmla="*/ 0 h 44"/>
                    <a:gd name="T2" fmla="*/ 0 w 14"/>
                    <a:gd name="T3" fmla="*/ 0 h 44"/>
                    <a:gd name="T4" fmla="*/ 0 w 14"/>
                    <a:gd name="T5" fmla="*/ 0 h 44"/>
                    <a:gd name="T6" fmla="*/ 0 w 14"/>
                    <a:gd name="T7" fmla="*/ 0 h 44"/>
                    <a:gd name="T8" fmla="*/ 14 w 14"/>
                    <a:gd name="T9" fmla="*/ 44 h 44"/>
                    <a:gd name="T10" fmla="*/ 0 w 14"/>
                    <a:gd name="T11" fmla="*/ 0 h 44"/>
                    <a:gd name="T12" fmla="*/ 0 w 14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9" name="Freeform 603"/>
                <p:cNvSpPr>
                  <a:spLocks/>
                </p:cNvSpPr>
                <p:nvPr/>
              </p:nvSpPr>
              <p:spPr bwMode="auto">
                <a:xfrm>
                  <a:off x="3763" y="3918"/>
                  <a:ext cx="16" cy="26"/>
                </a:xfrm>
                <a:custGeom>
                  <a:avLst/>
                  <a:gdLst>
                    <a:gd name="T0" fmla="*/ 0 w 30"/>
                    <a:gd name="T1" fmla="*/ 0 h 52"/>
                    <a:gd name="T2" fmla="*/ 0 w 30"/>
                    <a:gd name="T3" fmla="*/ 0 h 52"/>
                    <a:gd name="T4" fmla="*/ 30 w 30"/>
                    <a:gd name="T5" fmla="*/ 52 h 52"/>
                    <a:gd name="T6" fmla="*/ 30 w 30"/>
                    <a:gd name="T7" fmla="*/ 52 h 52"/>
                    <a:gd name="T8" fmla="*/ 15 w 30"/>
                    <a:gd name="T9" fmla="*/ 52 h 52"/>
                    <a:gd name="T10" fmla="*/ 0 w 30"/>
                    <a:gd name="T11" fmla="*/ 0 h 52"/>
                    <a:gd name="T12" fmla="*/ 0 w 30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0" name="Freeform 604"/>
                <p:cNvSpPr>
                  <a:spLocks/>
                </p:cNvSpPr>
                <p:nvPr/>
              </p:nvSpPr>
              <p:spPr bwMode="auto">
                <a:xfrm>
                  <a:off x="3763" y="3918"/>
                  <a:ext cx="16" cy="26"/>
                </a:xfrm>
                <a:custGeom>
                  <a:avLst/>
                  <a:gdLst>
                    <a:gd name="T0" fmla="*/ 0 w 30"/>
                    <a:gd name="T1" fmla="*/ 0 h 52"/>
                    <a:gd name="T2" fmla="*/ 0 w 30"/>
                    <a:gd name="T3" fmla="*/ 0 h 52"/>
                    <a:gd name="T4" fmla="*/ 30 w 30"/>
                    <a:gd name="T5" fmla="*/ 52 h 52"/>
                    <a:gd name="T6" fmla="*/ 30 w 30"/>
                    <a:gd name="T7" fmla="*/ 52 h 52"/>
                    <a:gd name="T8" fmla="*/ 15 w 30"/>
                    <a:gd name="T9" fmla="*/ 52 h 52"/>
                    <a:gd name="T10" fmla="*/ 0 w 30"/>
                    <a:gd name="T11" fmla="*/ 0 h 52"/>
                    <a:gd name="T12" fmla="*/ 0 w 30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1" name="Freeform 605"/>
                <p:cNvSpPr>
                  <a:spLocks/>
                </p:cNvSpPr>
                <p:nvPr/>
              </p:nvSpPr>
              <p:spPr bwMode="auto">
                <a:xfrm>
                  <a:off x="3763" y="3915"/>
                  <a:ext cx="16" cy="29"/>
                </a:xfrm>
                <a:custGeom>
                  <a:avLst/>
                  <a:gdLst>
                    <a:gd name="T0" fmla="*/ 0 w 30"/>
                    <a:gd name="T1" fmla="*/ 7 h 59"/>
                    <a:gd name="T2" fmla="*/ 0 w 30"/>
                    <a:gd name="T3" fmla="*/ 7 h 59"/>
                    <a:gd name="T4" fmla="*/ 22 w 30"/>
                    <a:gd name="T5" fmla="*/ 0 h 59"/>
                    <a:gd name="T6" fmla="*/ 22 w 30"/>
                    <a:gd name="T7" fmla="*/ 0 h 59"/>
                    <a:gd name="T8" fmla="*/ 30 w 30"/>
                    <a:gd name="T9" fmla="*/ 59 h 59"/>
                    <a:gd name="T10" fmla="*/ 0 w 30"/>
                    <a:gd name="T11" fmla="*/ 7 h 59"/>
                    <a:gd name="T12" fmla="*/ 0 w 30"/>
                    <a:gd name="T13" fmla="*/ 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59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2" name="Freeform 606"/>
                <p:cNvSpPr>
                  <a:spLocks/>
                </p:cNvSpPr>
                <p:nvPr/>
              </p:nvSpPr>
              <p:spPr bwMode="auto">
                <a:xfrm>
                  <a:off x="3763" y="3915"/>
                  <a:ext cx="16" cy="29"/>
                </a:xfrm>
                <a:custGeom>
                  <a:avLst/>
                  <a:gdLst>
                    <a:gd name="T0" fmla="*/ 0 w 30"/>
                    <a:gd name="T1" fmla="*/ 7 h 59"/>
                    <a:gd name="T2" fmla="*/ 0 w 30"/>
                    <a:gd name="T3" fmla="*/ 7 h 59"/>
                    <a:gd name="T4" fmla="*/ 22 w 30"/>
                    <a:gd name="T5" fmla="*/ 0 h 59"/>
                    <a:gd name="T6" fmla="*/ 22 w 30"/>
                    <a:gd name="T7" fmla="*/ 0 h 59"/>
                    <a:gd name="T8" fmla="*/ 30 w 30"/>
                    <a:gd name="T9" fmla="*/ 59 h 59"/>
                    <a:gd name="T10" fmla="*/ 0 w 30"/>
                    <a:gd name="T11" fmla="*/ 7 h 59"/>
                    <a:gd name="T12" fmla="*/ 0 w 30"/>
                    <a:gd name="T13" fmla="*/ 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59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" name="Group 808"/>
              <p:cNvGrpSpPr>
                <a:grpSpLocks/>
              </p:cNvGrpSpPr>
              <p:nvPr/>
            </p:nvGrpSpPr>
            <p:grpSpPr bwMode="auto">
              <a:xfrm>
                <a:off x="5629275" y="5301869"/>
                <a:ext cx="1376363" cy="987425"/>
                <a:chOff x="3786" y="3334"/>
                <a:chExt cx="867" cy="622"/>
              </a:xfrm>
            </p:grpSpPr>
            <p:sp>
              <p:nvSpPr>
                <p:cNvPr id="1463" name="Freeform 608"/>
                <p:cNvSpPr>
                  <a:spLocks/>
                </p:cNvSpPr>
                <p:nvPr/>
              </p:nvSpPr>
              <p:spPr bwMode="auto">
                <a:xfrm>
                  <a:off x="3786" y="3915"/>
                  <a:ext cx="11" cy="26"/>
                </a:xfrm>
                <a:custGeom>
                  <a:avLst/>
                  <a:gdLst>
                    <a:gd name="T0" fmla="*/ 0 w 22"/>
                    <a:gd name="T1" fmla="*/ 0 h 52"/>
                    <a:gd name="T2" fmla="*/ 0 w 22"/>
                    <a:gd name="T3" fmla="*/ 0 h 52"/>
                    <a:gd name="T4" fmla="*/ 22 w 22"/>
                    <a:gd name="T5" fmla="*/ 52 h 52"/>
                    <a:gd name="T6" fmla="*/ 22 w 22"/>
                    <a:gd name="T7" fmla="*/ 52 h 52"/>
                    <a:gd name="T8" fmla="*/ 15 w 22"/>
                    <a:gd name="T9" fmla="*/ 52 h 52"/>
                    <a:gd name="T10" fmla="*/ 0 w 22"/>
                    <a:gd name="T11" fmla="*/ 0 h 52"/>
                    <a:gd name="T12" fmla="*/ 0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4" name="Freeform 609"/>
                <p:cNvSpPr>
                  <a:spLocks/>
                </p:cNvSpPr>
                <p:nvPr/>
              </p:nvSpPr>
              <p:spPr bwMode="auto">
                <a:xfrm>
                  <a:off x="3786" y="3915"/>
                  <a:ext cx="11" cy="26"/>
                </a:xfrm>
                <a:custGeom>
                  <a:avLst/>
                  <a:gdLst>
                    <a:gd name="T0" fmla="*/ 0 w 22"/>
                    <a:gd name="T1" fmla="*/ 0 h 52"/>
                    <a:gd name="T2" fmla="*/ 0 w 22"/>
                    <a:gd name="T3" fmla="*/ 0 h 52"/>
                    <a:gd name="T4" fmla="*/ 22 w 22"/>
                    <a:gd name="T5" fmla="*/ 52 h 52"/>
                    <a:gd name="T6" fmla="*/ 22 w 22"/>
                    <a:gd name="T7" fmla="*/ 52 h 52"/>
                    <a:gd name="T8" fmla="*/ 15 w 22"/>
                    <a:gd name="T9" fmla="*/ 52 h 52"/>
                    <a:gd name="T10" fmla="*/ 0 w 22"/>
                    <a:gd name="T11" fmla="*/ 0 h 52"/>
                    <a:gd name="T12" fmla="*/ 0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5" name="Freeform 610"/>
                <p:cNvSpPr>
                  <a:spLocks/>
                </p:cNvSpPr>
                <p:nvPr/>
              </p:nvSpPr>
              <p:spPr bwMode="auto">
                <a:xfrm>
                  <a:off x="3786" y="3911"/>
                  <a:ext cx="11" cy="30"/>
                </a:xfrm>
                <a:custGeom>
                  <a:avLst/>
                  <a:gdLst>
                    <a:gd name="T0" fmla="*/ 0 w 22"/>
                    <a:gd name="T1" fmla="*/ 8 h 60"/>
                    <a:gd name="T2" fmla="*/ 0 w 22"/>
                    <a:gd name="T3" fmla="*/ 8 h 60"/>
                    <a:gd name="T4" fmla="*/ 8 w 22"/>
                    <a:gd name="T5" fmla="*/ 0 h 60"/>
                    <a:gd name="T6" fmla="*/ 8 w 22"/>
                    <a:gd name="T7" fmla="*/ 0 h 60"/>
                    <a:gd name="T8" fmla="*/ 22 w 22"/>
                    <a:gd name="T9" fmla="*/ 60 h 60"/>
                    <a:gd name="T10" fmla="*/ 0 w 22"/>
                    <a:gd name="T11" fmla="*/ 8 h 60"/>
                    <a:gd name="T12" fmla="*/ 0 w 22"/>
                    <a:gd name="T13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2" y="6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6" name="Freeform 611"/>
                <p:cNvSpPr>
                  <a:spLocks/>
                </p:cNvSpPr>
                <p:nvPr/>
              </p:nvSpPr>
              <p:spPr bwMode="auto">
                <a:xfrm>
                  <a:off x="3786" y="3911"/>
                  <a:ext cx="11" cy="30"/>
                </a:xfrm>
                <a:custGeom>
                  <a:avLst/>
                  <a:gdLst>
                    <a:gd name="T0" fmla="*/ 0 w 22"/>
                    <a:gd name="T1" fmla="*/ 8 h 60"/>
                    <a:gd name="T2" fmla="*/ 0 w 22"/>
                    <a:gd name="T3" fmla="*/ 8 h 60"/>
                    <a:gd name="T4" fmla="*/ 8 w 22"/>
                    <a:gd name="T5" fmla="*/ 0 h 60"/>
                    <a:gd name="T6" fmla="*/ 8 w 22"/>
                    <a:gd name="T7" fmla="*/ 0 h 60"/>
                    <a:gd name="T8" fmla="*/ 22 w 22"/>
                    <a:gd name="T9" fmla="*/ 60 h 60"/>
                    <a:gd name="T10" fmla="*/ 0 w 22"/>
                    <a:gd name="T11" fmla="*/ 8 h 60"/>
                    <a:gd name="T12" fmla="*/ 0 w 22"/>
                    <a:gd name="T13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2" y="6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7" name="Freeform 612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15 w 15"/>
                    <a:gd name="T5" fmla="*/ 37 h 45"/>
                    <a:gd name="T6" fmla="*/ 15 w 15"/>
                    <a:gd name="T7" fmla="*/ 37 h 45"/>
                    <a:gd name="T8" fmla="*/ 8 w 15"/>
                    <a:gd name="T9" fmla="*/ 45 h 45"/>
                    <a:gd name="T10" fmla="*/ 0 w 15"/>
                    <a:gd name="T11" fmla="*/ 0 h 45"/>
                    <a:gd name="T12" fmla="*/ 0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8" name="Freeform 613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15 w 15"/>
                    <a:gd name="T5" fmla="*/ 37 h 45"/>
                    <a:gd name="T6" fmla="*/ 15 w 15"/>
                    <a:gd name="T7" fmla="*/ 37 h 45"/>
                    <a:gd name="T8" fmla="*/ 8 w 15"/>
                    <a:gd name="T9" fmla="*/ 45 h 45"/>
                    <a:gd name="T10" fmla="*/ 0 w 15"/>
                    <a:gd name="T11" fmla="*/ 0 h 45"/>
                    <a:gd name="T12" fmla="*/ 0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9" name="Freeform 614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18"/>
                </a:xfrm>
                <a:custGeom>
                  <a:avLst/>
                  <a:gdLst>
                    <a:gd name="T0" fmla="*/ 0 w 15"/>
                    <a:gd name="T1" fmla="*/ 0 h 37"/>
                    <a:gd name="T2" fmla="*/ 0 w 15"/>
                    <a:gd name="T3" fmla="*/ 0 h 37"/>
                    <a:gd name="T4" fmla="*/ 8 w 15"/>
                    <a:gd name="T5" fmla="*/ 0 h 37"/>
                    <a:gd name="T6" fmla="*/ 8 w 15"/>
                    <a:gd name="T7" fmla="*/ 0 h 37"/>
                    <a:gd name="T8" fmla="*/ 15 w 15"/>
                    <a:gd name="T9" fmla="*/ 37 h 37"/>
                    <a:gd name="T10" fmla="*/ 0 w 15"/>
                    <a:gd name="T11" fmla="*/ 0 h 37"/>
                    <a:gd name="T12" fmla="*/ 0 w 1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0" name="Freeform 615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18"/>
                </a:xfrm>
                <a:custGeom>
                  <a:avLst/>
                  <a:gdLst>
                    <a:gd name="T0" fmla="*/ 0 w 15"/>
                    <a:gd name="T1" fmla="*/ 0 h 37"/>
                    <a:gd name="T2" fmla="*/ 0 w 15"/>
                    <a:gd name="T3" fmla="*/ 0 h 37"/>
                    <a:gd name="T4" fmla="*/ 8 w 15"/>
                    <a:gd name="T5" fmla="*/ 0 h 37"/>
                    <a:gd name="T6" fmla="*/ 8 w 15"/>
                    <a:gd name="T7" fmla="*/ 0 h 37"/>
                    <a:gd name="T8" fmla="*/ 15 w 15"/>
                    <a:gd name="T9" fmla="*/ 37 h 37"/>
                    <a:gd name="T10" fmla="*/ 0 w 15"/>
                    <a:gd name="T11" fmla="*/ 0 h 37"/>
                    <a:gd name="T12" fmla="*/ 0 w 1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1" name="Freeform 616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15 w 15"/>
                    <a:gd name="T5" fmla="*/ 37 h 45"/>
                    <a:gd name="T6" fmla="*/ 15 w 15"/>
                    <a:gd name="T7" fmla="*/ 37 h 45"/>
                    <a:gd name="T8" fmla="*/ 8 w 15"/>
                    <a:gd name="T9" fmla="*/ 45 h 45"/>
                    <a:gd name="T10" fmla="*/ 0 w 15"/>
                    <a:gd name="T11" fmla="*/ 0 h 45"/>
                    <a:gd name="T12" fmla="*/ 0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2" name="Freeform 617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15 w 15"/>
                    <a:gd name="T5" fmla="*/ 37 h 45"/>
                    <a:gd name="T6" fmla="*/ 15 w 15"/>
                    <a:gd name="T7" fmla="*/ 37 h 45"/>
                    <a:gd name="T8" fmla="*/ 8 w 15"/>
                    <a:gd name="T9" fmla="*/ 45 h 45"/>
                    <a:gd name="T10" fmla="*/ 0 w 15"/>
                    <a:gd name="T11" fmla="*/ 0 h 45"/>
                    <a:gd name="T12" fmla="*/ 0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3" name="Freeform 618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18"/>
                </a:xfrm>
                <a:custGeom>
                  <a:avLst/>
                  <a:gdLst>
                    <a:gd name="T0" fmla="*/ 0 w 15"/>
                    <a:gd name="T1" fmla="*/ 0 h 37"/>
                    <a:gd name="T2" fmla="*/ 0 w 15"/>
                    <a:gd name="T3" fmla="*/ 0 h 37"/>
                    <a:gd name="T4" fmla="*/ 8 w 15"/>
                    <a:gd name="T5" fmla="*/ 0 h 37"/>
                    <a:gd name="T6" fmla="*/ 8 w 15"/>
                    <a:gd name="T7" fmla="*/ 0 h 37"/>
                    <a:gd name="T8" fmla="*/ 15 w 15"/>
                    <a:gd name="T9" fmla="*/ 37 h 37"/>
                    <a:gd name="T10" fmla="*/ 0 w 15"/>
                    <a:gd name="T11" fmla="*/ 0 h 37"/>
                    <a:gd name="T12" fmla="*/ 0 w 1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4" name="Freeform 619"/>
                <p:cNvSpPr>
                  <a:spLocks/>
                </p:cNvSpPr>
                <p:nvPr/>
              </p:nvSpPr>
              <p:spPr bwMode="auto">
                <a:xfrm>
                  <a:off x="3797" y="3915"/>
                  <a:ext cx="7" cy="18"/>
                </a:xfrm>
                <a:custGeom>
                  <a:avLst/>
                  <a:gdLst>
                    <a:gd name="T0" fmla="*/ 0 w 15"/>
                    <a:gd name="T1" fmla="*/ 0 h 37"/>
                    <a:gd name="T2" fmla="*/ 0 w 15"/>
                    <a:gd name="T3" fmla="*/ 0 h 37"/>
                    <a:gd name="T4" fmla="*/ 8 w 15"/>
                    <a:gd name="T5" fmla="*/ 0 h 37"/>
                    <a:gd name="T6" fmla="*/ 8 w 15"/>
                    <a:gd name="T7" fmla="*/ 0 h 37"/>
                    <a:gd name="T8" fmla="*/ 15 w 15"/>
                    <a:gd name="T9" fmla="*/ 37 h 37"/>
                    <a:gd name="T10" fmla="*/ 0 w 15"/>
                    <a:gd name="T11" fmla="*/ 0 h 37"/>
                    <a:gd name="T12" fmla="*/ 0 w 1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5" name="Freeform 620"/>
                <p:cNvSpPr>
                  <a:spLocks/>
                </p:cNvSpPr>
                <p:nvPr/>
              </p:nvSpPr>
              <p:spPr bwMode="auto">
                <a:xfrm>
                  <a:off x="3801" y="3884"/>
                  <a:ext cx="21" cy="72"/>
                </a:xfrm>
                <a:custGeom>
                  <a:avLst/>
                  <a:gdLst>
                    <a:gd name="T0" fmla="*/ 36 w 43"/>
                    <a:gd name="T1" fmla="*/ 142 h 142"/>
                    <a:gd name="T2" fmla="*/ 36 w 43"/>
                    <a:gd name="T3" fmla="*/ 142 h 142"/>
                    <a:gd name="T4" fmla="*/ 43 w 43"/>
                    <a:gd name="T5" fmla="*/ 0 h 142"/>
                    <a:gd name="T6" fmla="*/ 43 w 43"/>
                    <a:gd name="T7" fmla="*/ 0 h 142"/>
                    <a:gd name="T8" fmla="*/ 0 w 43"/>
                    <a:gd name="T9" fmla="*/ 8 h 142"/>
                    <a:gd name="T10" fmla="*/ 36 w 43"/>
                    <a:gd name="T11" fmla="*/ 142 h 142"/>
                    <a:gd name="T12" fmla="*/ 36 w 43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42">
                      <a:moveTo>
                        <a:pt x="36" y="142"/>
                      </a:moveTo>
                      <a:lnTo>
                        <a:pt x="36" y="14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0" y="8"/>
                      </a:lnTo>
                      <a:lnTo>
                        <a:pt x="36" y="142"/>
                      </a:lnTo>
                      <a:lnTo>
                        <a:pt x="36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6" name="Freeform 621"/>
                <p:cNvSpPr>
                  <a:spLocks/>
                </p:cNvSpPr>
                <p:nvPr/>
              </p:nvSpPr>
              <p:spPr bwMode="auto">
                <a:xfrm>
                  <a:off x="3801" y="3884"/>
                  <a:ext cx="21" cy="72"/>
                </a:xfrm>
                <a:custGeom>
                  <a:avLst/>
                  <a:gdLst>
                    <a:gd name="T0" fmla="*/ 36 w 43"/>
                    <a:gd name="T1" fmla="*/ 142 h 142"/>
                    <a:gd name="T2" fmla="*/ 36 w 43"/>
                    <a:gd name="T3" fmla="*/ 142 h 142"/>
                    <a:gd name="T4" fmla="*/ 43 w 43"/>
                    <a:gd name="T5" fmla="*/ 0 h 142"/>
                    <a:gd name="T6" fmla="*/ 43 w 43"/>
                    <a:gd name="T7" fmla="*/ 0 h 142"/>
                    <a:gd name="T8" fmla="*/ 0 w 43"/>
                    <a:gd name="T9" fmla="*/ 8 h 142"/>
                    <a:gd name="T10" fmla="*/ 36 w 43"/>
                    <a:gd name="T11" fmla="*/ 142 h 142"/>
                    <a:gd name="T12" fmla="*/ 36 w 43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42">
                      <a:moveTo>
                        <a:pt x="36" y="142"/>
                      </a:moveTo>
                      <a:lnTo>
                        <a:pt x="36" y="14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0" y="8"/>
                      </a:lnTo>
                      <a:lnTo>
                        <a:pt x="36" y="142"/>
                      </a:lnTo>
                      <a:lnTo>
                        <a:pt x="36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7" name="Freeform 622"/>
                <p:cNvSpPr>
                  <a:spLocks/>
                </p:cNvSpPr>
                <p:nvPr/>
              </p:nvSpPr>
              <p:spPr bwMode="auto">
                <a:xfrm>
                  <a:off x="3819" y="3884"/>
                  <a:ext cx="26" cy="72"/>
                </a:xfrm>
                <a:custGeom>
                  <a:avLst/>
                  <a:gdLst>
                    <a:gd name="T0" fmla="*/ 0 w 51"/>
                    <a:gd name="T1" fmla="*/ 142 h 142"/>
                    <a:gd name="T2" fmla="*/ 0 w 51"/>
                    <a:gd name="T3" fmla="*/ 142 h 142"/>
                    <a:gd name="T4" fmla="*/ 51 w 51"/>
                    <a:gd name="T5" fmla="*/ 127 h 142"/>
                    <a:gd name="T6" fmla="*/ 51 w 51"/>
                    <a:gd name="T7" fmla="*/ 127 h 142"/>
                    <a:gd name="T8" fmla="*/ 7 w 51"/>
                    <a:gd name="T9" fmla="*/ 0 h 142"/>
                    <a:gd name="T10" fmla="*/ 0 w 51"/>
                    <a:gd name="T11" fmla="*/ 142 h 142"/>
                    <a:gd name="T12" fmla="*/ 0 w 51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51" y="127"/>
                      </a:lnTo>
                      <a:lnTo>
                        <a:pt x="51" y="127"/>
                      </a:lnTo>
                      <a:lnTo>
                        <a:pt x="7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8" name="Freeform 623"/>
                <p:cNvSpPr>
                  <a:spLocks/>
                </p:cNvSpPr>
                <p:nvPr/>
              </p:nvSpPr>
              <p:spPr bwMode="auto">
                <a:xfrm>
                  <a:off x="3819" y="3884"/>
                  <a:ext cx="26" cy="72"/>
                </a:xfrm>
                <a:custGeom>
                  <a:avLst/>
                  <a:gdLst>
                    <a:gd name="T0" fmla="*/ 0 w 51"/>
                    <a:gd name="T1" fmla="*/ 142 h 142"/>
                    <a:gd name="T2" fmla="*/ 0 w 51"/>
                    <a:gd name="T3" fmla="*/ 142 h 142"/>
                    <a:gd name="T4" fmla="*/ 51 w 51"/>
                    <a:gd name="T5" fmla="*/ 127 h 142"/>
                    <a:gd name="T6" fmla="*/ 51 w 51"/>
                    <a:gd name="T7" fmla="*/ 127 h 142"/>
                    <a:gd name="T8" fmla="*/ 7 w 51"/>
                    <a:gd name="T9" fmla="*/ 0 h 142"/>
                    <a:gd name="T10" fmla="*/ 0 w 51"/>
                    <a:gd name="T11" fmla="*/ 142 h 142"/>
                    <a:gd name="T12" fmla="*/ 0 w 51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51" y="127"/>
                      </a:lnTo>
                      <a:lnTo>
                        <a:pt x="51" y="127"/>
                      </a:lnTo>
                      <a:lnTo>
                        <a:pt x="7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9" name="Freeform 624"/>
                <p:cNvSpPr>
                  <a:spLocks/>
                </p:cNvSpPr>
                <p:nvPr/>
              </p:nvSpPr>
              <p:spPr bwMode="auto">
                <a:xfrm>
                  <a:off x="3822" y="3877"/>
                  <a:ext cx="23" cy="72"/>
                </a:xfrm>
                <a:custGeom>
                  <a:avLst/>
                  <a:gdLst>
                    <a:gd name="T0" fmla="*/ 44 w 44"/>
                    <a:gd name="T1" fmla="*/ 142 h 142"/>
                    <a:gd name="T2" fmla="*/ 44 w 44"/>
                    <a:gd name="T3" fmla="*/ 142 h 142"/>
                    <a:gd name="T4" fmla="*/ 44 w 44"/>
                    <a:gd name="T5" fmla="*/ 0 h 142"/>
                    <a:gd name="T6" fmla="*/ 44 w 44"/>
                    <a:gd name="T7" fmla="*/ 0 h 142"/>
                    <a:gd name="T8" fmla="*/ 0 w 44"/>
                    <a:gd name="T9" fmla="*/ 15 h 142"/>
                    <a:gd name="T10" fmla="*/ 44 w 44"/>
                    <a:gd name="T11" fmla="*/ 142 h 142"/>
                    <a:gd name="T12" fmla="*/ 44 w 44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44" y="142"/>
                      </a:moveTo>
                      <a:lnTo>
                        <a:pt x="44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15"/>
                      </a:lnTo>
                      <a:lnTo>
                        <a:pt x="44" y="142"/>
                      </a:lnTo>
                      <a:lnTo>
                        <a:pt x="44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0" name="Freeform 625"/>
                <p:cNvSpPr>
                  <a:spLocks/>
                </p:cNvSpPr>
                <p:nvPr/>
              </p:nvSpPr>
              <p:spPr bwMode="auto">
                <a:xfrm>
                  <a:off x="3822" y="3877"/>
                  <a:ext cx="23" cy="72"/>
                </a:xfrm>
                <a:custGeom>
                  <a:avLst/>
                  <a:gdLst>
                    <a:gd name="T0" fmla="*/ 44 w 44"/>
                    <a:gd name="T1" fmla="*/ 142 h 142"/>
                    <a:gd name="T2" fmla="*/ 44 w 44"/>
                    <a:gd name="T3" fmla="*/ 142 h 142"/>
                    <a:gd name="T4" fmla="*/ 44 w 44"/>
                    <a:gd name="T5" fmla="*/ 0 h 142"/>
                    <a:gd name="T6" fmla="*/ 44 w 44"/>
                    <a:gd name="T7" fmla="*/ 0 h 142"/>
                    <a:gd name="T8" fmla="*/ 0 w 44"/>
                    <a:gd name="T9" fmla="*/ 15 h 142"/>
                    <a:gd name="T10" fmla="*/ 44 w 44"/>
                    <a:gd name="T11" fmla="*/ 142 h 142"/>
                    <a:gd name="T12" fmla="*/ 44 w 44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44" y="142"/>
                      </a:moveTo>
                      <a:lnTo>
                        <a:pt x="44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15"/>
                      </a:lnTo>
                      <a:lnTo>
                        <a:pt x="44" y="142"/>
                      </a:lnTo>
                      <a:lnTo>
                        <a:pt x="44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1" name="Freeform 626"/>
                <p:cNvSpPr>
                  <a:spLocks/>
                </p:cNvSpPr>
                <p:nvPr/>
              </p:nvSpPr>
              <p:spPr bwMode="auto">
                <a:xfrm>
                  <a:off x="3845" y="3877"/>
                  <a:ext cx="22" cy="72"/>
                </a:xfrm>
                <a:custGeom>
                  <a:avLst/>
                  <a:gdLst>
                    <a:gd name="T0" fmla="*/ 0 w 44"/>
                    <a:gd name="T1" fmla="*/ 142 h 142"/>
                    <a:gd name="T2" fmla="*/ 0 w 44"/>
                    <a:gd name="T3" fmla="*/ 142 h 142"/>
                    <a:gd name="T4" fmla="*/ 44 w 44"/>
                    <a:gd name="T5" fmla="*/ 127 h 142"/>
                    <a:gd name="T6" fmla="*/ 44 w 44"/>
                    <a:gd name="T7" fmla="*/ 127 h 142"/>
                    <a:gd name="T8" fmla="*/ 0 w 44"/>
                    <a:gd name="T9" fmla="*/ 0 h 142"/>
                    <a:gd name="T10" fmla="*/ 0 w 44"/>
                    <a:gd name="T11" fmla="*/ 142 h 142"/>
                    <a:gd name="T12" fmla="*/ 0 w 44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44" y="127"/>
                      </a:lnTo>
                      <a:lnTo>
                        <a:pt x="44" y="127"/>
                      </a:lnTo>
                      <a:lnTo>
                        <a:pt x="0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2" name="Freeform 627"/>
                <p:cNvSpPr>
                  <a:spLocks/>
                </p:cNvSpPr>
                <p:nvPr/>
              </p:nvSpPr>
              <p:spPr bwMode="auto">
                <a:xfrm>
                  <a:off x="3845" y="3877"/>
                  <a:ext cx="22" cy="72"/>
                </a:xfrm>
                <a:custGeom>
                  <a:avLst/>
                  <a:gdLst>
                    <a:gd name="T0" fmla="*/ 0 w 44"/>
                    <a:gd name="T1" fmla="*/ 142 h 142"/>
                    <a:gd name="T2" fmla="*/ 0 w 44"/>
                    <a:gd name="T3" fmla="*/ 142 h 142"/>
                    <a:gd name="T4" fmla="*/ 44 w 44"/>
                    <a:gd name="T5" fmla="*/ 127 h 142"/>
                    <a:gd name="T6" fmla="*/ 44 w 44"/>
                    <a:gd name="T7" fmla="*/ 127 h 142"/>
                    <a:gd name="T8" fmla="*/ 0 w 44"/>
                    <a:gd name="T9" fmla="*/ 0 h 142"/>
                    <a:gd name="T10" fmla="*/ 0 w 44"/>
                    <a:gd name="T11" fmla="*/ 142 h 142"/>
                    <a:gd name="T12" fmla="*/ 0 w 44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44" y="127"/>
                      </a:lnTo>
                      <a:lnTo>
                        <a:pt x="44" y="127"/>
                      </a:lnTo>
                      <a:lnTo>
                        <a:pt x="0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3" name="Freeform 628"/>
                <p:cNvSpPr>
                  <a:spLocks/>
                </p:cNvSpPr>
                <p:nvPr/>
              </p:nvSpPr>
              <p:spPr bwMode="auto">
                <a:xfrm>
                  <a:off x="3860" y="3895"/>
                  <a:ext cx="10" cy="20"/>
                </a:xfrm>
                <a:custGeom>
                  <a:avLst/>
                  <a:gdLst>
                    <a:gd name="T0" fmla="*/ 0 w 21"/>
                    <a:gd name="T1" fmla="*/ 0 h 38"/>
                    <a:gd name="T2" fmla="*/ 0 w 21"/>
                    <a:gd name="T3" fmla="*/ 0 h 38"/>
                    <a:gd name="T4" fmla="*/ 21 w 21"/>
                    <a:gd name="T5" fmla="*/ 38 h 38"/>
                    <a:gd name="T6" fmla="*/ 21 w 21"/>
                    <a:gd name="T7" fmla="*/ 38 h 38"/>
                    <a:gd name="T8" fmla="*/ 21 w 21"/>
                    <a:gd name="T9" fmla="*/ 38 h 38"/>
                    <a:gd name="T10" fmla="*/ 0 w 21"/>
                    <a:gd name="T11" fmla="*/ 0 h 38"/>
                    <a:gd name="T12" fmla="*/ 0 w 21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4" name="Freeform 629"/>
                <p:cNvSpPr>
                  <a:spLocks/>
                </p:cNvSpPr>
                <p:nvPr/>
              </p:nvSpPr>
              <p:spPr bwMode="auto">
                <a:xfrm>
                  <a:off x="3860" y="3895"/>
                  <a:ext cx="10" cy="20"/>
                </a:xfrm>
                <a:custGeom>
                  <a:avLst/>
                  <a:gdLst>
                    <a:gd name="T0" fmla="*/ 0 w 21"/>
                    <a:gd name="T1" fmla="*/ 0 h 38"/>
                    <a:gd name="T2" fmla="*/ 0 w 21"/>
                    <a:gd name="T3" fmla="*/ 0 h 38"/>
                    <a:gd name="T4" fmla="*/ 21 w 21"/>
                    <a:gd name="T5" fmla="*/ 38 h 38"/>
                    <a:gd name="T6" fmla="*/ 21 w 21"/>
                    <a:gd name="T7" fmla="*/ 38 h 38"/>
                    <a:gd name="T8" fmla="*/ 21 w 21"/>
                    <a:gd name="T9" fmla="*/ 38 h 38"/>
                    <a:gd name="T10" fmla="*/ 0 w 21"/>
                    <a:gd name="T11" fmla="*/ 0 h 38"/>
                    <a:gd name="T12" fmla="*/ 0 w 21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5" name="Freeform 630"/>
                <p:cNvSpPr>
                  <a:spLocks/>
                </p:cNvSpPr>
                <p:nvPr/>
              </p:nvSpPr>
              <p:spPr bwMode="auto">
                <a:xfrm>
                  <a:off x="3860" y="3892"/>
                  <a:ext cx="10" cy="23"/>
                </a:xfrm>
                <a:custGeom>
                  <a:avLst/>
                  <a:gdLst>
                    <a:gd name="T0" fmla="*/ 0 w 21"/>
                    <a:gd name="T1" fmla="*/ 7 h 45"/>
                    <a:gd name="T2" fmla="*/ 0 w 21"/>
                    <a:gd name="T3" fmla="*/ 7 h 45"/>
                    <a:gd name="T4" fmla="*/ 7 w 21"/>
                    <a:gd name="T5" fmla="*/ 0 h 45"/>
                    <a:gd name="T6" fmla="*/ 7 w 21"/>
                    <a:gd name="T7" fmla="*/ 0 h 45"/>
                    <a:gd name="T8" fmla="*/ 21 w 21"/>
                    <a:gd name="T9" fmla="*/ 45 h 45"/>
                    <a:gd name="T10" fmla="*/ 0 w 21"/>
                    <a:gd name="T11" fmla="*/ 7 h 45"/>
                    <a:gd name="T12" fmla="*/ 0 w 21"/>
                    <a:gd name="T13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1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6" name="Freeform 631"/>
                <p:cNvSpPr>
                  <a:spLocks/>
                </p:cNvSpPr>
                <p:nvPr/>
              </p:nvSpPr>
              <p:spPr bwMode="auto">
                <a:xfrm>
                  <a:off x="3860" y="3892"/>
                  <a:ext cx="10" cy="23"/>
                </a:xfrm>
                <a:custGeom>
                  <a:avLst/>
                  <a:gdLst>
                    <a:gd name="T0" fmla="*/ 0 w 21"/>
                    <a:gd name="T1" fmla="*/ 7 h 45"/>
                    <a:gd name="T2" fmla="*/ 0 w 21"/>
                    <a:gd name="T3" fmla="*/ 7 h 45"/>
                    <a:gd name="T4" fmla="*/ 7 w 21"/>
                    <a:gd name="T5" fmla="*/ 0 h 45"/>
                    <a:gd name="T6" fmla="*/ 7 w 21"/>
                    <a:gd name="T7" fmla="*/ 0 h 45"/>
                    <a:gd name="T8" fmla="*/ 21 w 21"/>
                    <a:gd name="T9" fmla="*/ 45 h 45"/>
                    <a:gd name="T10" fmla="*/ 0 w 21"/>
                    <a:gd name="T11" fmla="*/ 7 h 45"/>
                    <a:gd name="T12" fmla="*/ 0 w 21"/>
                    <a:gd name="T13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1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7" name="Freeform 632"/>
                <p:cNvSpPr>
                  <a:spLocks/>
                </p:cNvSpPr>
                <p:nvPr/>
              </p:nvSpPr>
              <p:spPr bwMode="auto">
                <a:xfrm>
                  <a:off x="3860" y="3895"/>
                  <a:ext cx="10" cy="20"/>
                </a:xfrm>
                <a:custGeom>
                  <a:avLst/>
                  <a:gdLst>
                    <a:gd name="T0" fmla="*/ 0 w 21"/>
                    <a:gd name="T1" fmla="*/ 0 h 38"/>
                    <a:gd name="T2" fmla="*/ 0 w 21"/>
                    <a:gd name="T3" fmla="*/ 0 h 38"/>
                    <a:gd name="T4" fmla="*/ 21 w 21"/>
                    <a:gd name="T5" fmla="*/ 38 h 38"/>
                    <a:gd name="T6" fmla="*/ 21 w 21"/>
                    <a:gd name="T7" fmla="*/ 38 h 38"/>
                    <a:gd name="T8" fmla="*/ 21 w 21"/>
                    <a:gd name="T9" fmla="*/ 38 h 38"/>
                    <a:gd name="T10" fmla="*/ 0 w 21"/>
                    <a:gd name="T11" fmla="*/ 0 h 38"/>
                    <a:gd name="T12" fmla="*/ 0 w 21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8" name="Freeform 633"/>
                <p:cNvSpPr>
                  <a:spLocks/>
                </p:cNvSpPr>
                <p:nvPr/>
              </p:nvSpPr>
              <p:spPr bwMode="auto">
                <a:xfrm>
                  <a:off x="3860" y="3895"/>
                  <a:ext cx="10" cy="20"/>
                </a:xfrm>
                <a:custGeom>
                  <a:avLst/>
                  <a:gdLst>
                    <a:gd name="T0" fmla="*/ 0 w 21"/>
                    <a:gd name="T1" fmla="*/ 0 h 38"/>
                    <a:gd name="T2" fmla="*/ 0 w 21"/>
                    <a:gd name="T3" fmla="*/ 0 h 38"/>
                    <a:gd name="T4" fmla="*/ 21 w 21"/>
                    <a:gd name="T5" fmla="*/ 38 h 38"/>
                    <a:gd name="T6" fmla="*/ 21 w 21"/>
                    <a:gd name="T7" fmla="*/ 38 h 38"/>
                    <a:gd name="T8" fmla="*/ 21 w 21"/>
                    <a:gd name="T9" fmla="*/ 38 h 38"/>
                    <a:gd name="T10" fmla="*/ 0 w 21"/>
                    <a:gd name="T11" fmla="*/ 0 h 38"/>
                    <a:gd name="T12" fmla="*/ 0 w 21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9" name="Freeform 634"/>
                <p:cNvSpPr>
                  <a:spLocks/>
                </p:cNvSpPr>
                <p:nvPr/>
              </p:nvSpPr>
              <p:spPr bwMode="auto">
                <a:xfrm>
                  <a:off x="3860" y="3892"/>
                  <a:ext cx="10" cy="23"/>
                </a:xfrm>
                <a:custGeom>
                  <a:avLst/>
                  <a:gdLst>
                    <a:gd name="T0" fmla="*/ 0 w 21"/>
                    <a:gd name="T1" fmla="*/ 7 h 45"/>
                    <a:gd name="T2" fmla="*/ 0 w 21"/>
                    <a:gd name="T3" fmla="*/ 7 h 45"/>
                    <a:gd name="T4" fmla="*/ 7 w 21"/>
                    <a:gd name="T5" fmla="*/ 0 h 45"/>
                    <a:gd name="T6" fmla="*/ 7 w 21"/>
                    <a:gd name="T7" fmla="*/ 0 h 45"/>
                    <a:gd name="T8" fmla="*/ 21 w 21"/>
                    <a:gd name="T9" fmla="*/ 45 h 45"/>
                    <a:gd name="T10" fmla="*/ 0 w 21"/>
                    <a:gd name="T11" fmla="*/ 7 h 45"/>
                    <a:gd name="T12" fmla="*/ 0 w 21"/>
                    <a:gd name="T13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1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0" name="Freeform 635"/>
                <p:cNvSpPr>
                  <a:spLocks/>
                </p:cNvSpPr>
                <p:nvPr/>
              </p:nvSpPr>
              <p:spPr bwMode="auto">
                <a:xfrm>
                  <a:off x="3860" y="3892"/>
                  <a:ext cx="10" cy="23"/>
                </a:xfrm>
                <a:custGeom>
                  <a:avLst/>
                  <a:gdLst>
                    <a:gd name="T0" fmla="*/ 0 w 21"/>
                    <a:gd name="T1" fmla="*/ 7 h 45"/>
                    <a:gd name="T2" fmla="*/ 0 w 21"/>
                    <a:gd name="T3" fmla="*/ 7 h 45"/>
                    <a:gd name="T4" fmla="*/ 7 w 21"/>
                    <a:gd name="T5" fmla="*/ 0 h 45"/>
                    <a:gd name="T6" fmla="*/ 7 w 21"/>
                    <a:gd name="T7" fmla="*/ 0 h 45"/>
                    <a:gd name="T8" fmla="*/ 21 w 21"/>
                    <a:gd name="T9" fmla="*/ 45 h 45"/>
                    <a:gd name="T10" fmla="*/ 0 w 21"/>
                    <a:gd name="T11" fmla="*/ 7 h 45"/>
                    <a:gd name="T12" fmla="*/ 0 w 21"/>
                    <a:gd name="T13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1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1" name="Freeform 636"/>
                <p:cNvSpPr>
                  <a:spLocks/>
                </p:cNvSpPr>
                <p:nvPr/>
              </p:nvSpPr>
              <p:spPr bwMode="auto">
                <a:xfrm>
                  <a:off x="3874" y="3884"/>
                  <a:ext cx="30" cy="27"/>
                </a:xfrm>
                <a:custGeom>
                  <a:avLst/>
                  <a:gdLst>
                    <a:gd name="T0" fmla="*/ 0 w 58"/>
                    <a:gd name="T1" fmla="*/ 0 h 52"/>
                    <a:gd name="T2" fmla="*/ 0 w 58"/>
                    <a:gd name="T3" fmla="*/ 0 h 52"/>
                    <a:gd name="T4" fmla="*/ 58 w 58"/>
                    <a:gd name="T5" fmla="*/ 37 h 52"/>
                    <a:gd name="T6" fmla="*/ 58 w 58"/>
                    <a:gd name="T7" fmla="*/ 37 h 52"/>
                    <a:gd name="T8" fmla="*/ 22 w 58"/>
                    <a:gd name="T9" fmla="*/ 52 h 52"/>
                    <a:gd name="T10" fmla="*/ 0 w 58"/>
                    <a:gd name="T11" fmla="*/ 0 h 52"/>
                    <a:gd name="T12" fmla="*/ 0 w 58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37"/>
                      </a:lnTo>
                      <a:lnTo>
                        <a:pt x="58" y="37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2" name="Freeform 637"/>
                <p:cNvSpPr>
                  <a:spLocks/>
                </p:cNvSpPr>
                <p:nvPr/>
              </p:nvSpPr>
              <p:spPr bwMode="auto">
                <a:xfrm>
                  <a:off x="3874" y="3884"/>
                  <a:ext cx="30" cy="27"/>
                </a:xfrm>
                <a:custGeom>
                  <a:avLst/>
                  <a:gdLst>
                    <a:gd name="T0" fmla="*/ 0 w 58"/>
                    <a:gd name="T1" fmla="*/ 0 h 52"/>
                    <a:gd name="T2" fmla="*/ 0 w 58"/>
                    <a:gd name="T3" fmla="*/ 0 h 52"/>
                    <a:gd name="T4" fmla="*/ 58 w 58"/>
                    <a:gd name="T5" fmla="*/ 37 h 52"/>
                    <a:gd name="T6" fmla="*/ 58 w 58"/>
                    <a:gd name="T7" fmla="*/ 37 h 52"/>
                    <a:gd name="T8" fmla="*/ 22 w 58"/>
                    <a:gd name="T9" fmla="*/ 52 h 52"/>
                    <a:gd name="T10" fmla="*/ 0 w 58"/>
                    <a:gd name="T11" fmla="*/ 0 h 52"/>
                    <a:gd name="T12" fmla="*/ 0 w 58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37"/>
                      </a:lnTo>
                      <a:lnTo>
                        <a:pt x="58" y="37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3" name="Freeform 638"/>
                <p:cNvSpPr>
                  <a:spLocks/>
                </p:cNvSpPr>
                <p:nvPr/>
              </p:nvSpPr>
              <p:spPr bwMode="auto">
                <a:xfrm>
                  <a:off x="3874" y="3877"/>
                  <a:ext cx="30" cy="26"/>
                </a:xfrm>
                <a:custGeom>
                  <a:avLst/>
                  <a:gdLst>
                    <a:gd name="T0" fmla="*/ 0 w 58"/>
                    <a:gd name="T1" fmla="*/ 15 h 52"/>
                    <a:gd name="T2" fmla="*/ 0 w 58"/>
                    <a:gd name="T3" fmla="*/ 15 h 52"/>
                    <a:gd name="T4" fmla="*/ 36 w 58"/>
                    <a:gd name="T5" fmla="*/ 0 h 52"/>
                    <a:gd name="T6" fmla="*/ 36 w 58"/>
                    <a:gd name="T7" fmla="*/ 0 h 52"/>
                    <a:gd name="T8" fmla="*/ 58 w 58"/>
                    <a:gd name="T9" fmla="*/ 52 h 52"/>
                    <a:gd name="T10" fmla="*/ 0 w 58"/>
                    <a:gd name="T11" fmla="*/ 15 h 52"/>
                    <a:gd name="T12" fmla="*/ 0 w 58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58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4" name="Freeform 639"/>
                <p:cNvSpPr>
                  <a:spLocks/>
                </p:cNvSpPr>
                <p:nvPr/>
              </p:nvSpPr>
              <p:spPr bwMode="auto">
                <a:xfrm>
                  <a:off x="3874" y="3877"/>
                  <a:ext cx="30" cy="26"/>
                </a:xfrm>
                <a:custGeom>
                  <a:avLst/>
                  <a:gdLst>
                    <a:gd name="T0" fmla="*/ 0 w 58"/>
                    <a:gd name="T1" fmla="*/ 15 h 52"/>
                    <a:gd name="T2" fmla="*/ 0 w 58"/>
                    <a:gd name="T3" fmla="*/ 15 h 52"/>
                    <a:gd name="T4" fmla="*/ 36 w 58"/>
                    <a:gd name="T5" fmla="*/ 0 h 52"/>
                    <a:gd name="T6" fmla="*/ 36 w 58"/>
                    <a:gd name="T7" fmla="*/ 0 h 52"/>
                    <a:gd name="T8" fmla="*/ 58 w 58"/>
                    <a:gd name="T9" fmla="*/ 52 h 52"/>
                    <a:gd name="T10" fmla="*/ 0 w 58"/>
                    <a:gd name="T11" fmla="*/ 15 h 52"/>
                    <a:gd name="T12" fmla="*/ 0 w 58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58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5" name="Freeform 640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7 h 45"/>
                    <a:gd name="T6" fmla="*/ 22 w 22"/>
                    <a:gd name="T7" fmla="*/ 37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6" name="Freeform 641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7 h 45"/>
                    <a:gd name="T6" fmla="*/ 22 w 22"/>
                    <a:gd name="T7" fmla="*/ 37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7" name="Freeform 642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18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7 w 22"/>
                    <a:gd name="T5" fmla="*/ 0 h 37"/>
                    <a:gd name="T6" fmla="*/ 7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8" name="Freeform 643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18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7 w 22"/>
                    <a:gd name="T5" fmla="*/ 0 h 37"/>
                    <a:gd name="T6" fmla="*/ 7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9" name="Freeform 644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7 h 45"/>
                    <a:gd name="T6" fmla="*/ 22 w 22"/>
                    <a:gd name="T7" fmla="*/ 37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0" name="Freeform 645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7 h 45"/>
                    <a:gd name="T6" fmla="*/ 22 w 22"/>
                    <a:gd name="T7" fmla="*/ 37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1" name="Freeform 646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18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7 w 22"/>
                    <a:gd name="T5" fmla="*/ 0 h 37"/>
                    <a:gd name="T6" fmla="*/ 7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2" name="Freeform 647"/>
                <p:cNvSpPr>
                  <a:spLocks/>
                </p:cNvSpPr>
                <p:nvPr/>
              </p:nvSpPr>
              <p:spPr bwMode="auto">
                <a:xfrm>
                  <a:off x="3900" y="3877"/>
                  <a:ext cx="11" cy="18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7 w 22"/>
                    <a:gd name="T5" fmla="*/ 0 h 37"/>
                    <a:gd name="T6" fmla="*/ 7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3" name="Freeform 648"/>
                <p:cNvSpPr>
                  <a:spLocks/>
                </p:cNvSpPr>
                <p:nvPr/>
              </p:nvSpPr>
              <p:spPr bwMode="auto">
                <a:xfrm>
                  <a:off x="3911" y="3869"/>
                  <a:ext cx="19" cy="26"/>
                </a:xfrm>
                <a:custGeom>
                  <a:avLst/>
                  <a:gdLst>
                    <a:gd name="T0" fmla="*/ 0 w 37"/>
                    <a:gd name="T1" fmla="*/ 0 h 52"/>
                    <a:gd name="T2" fmla="*/ 0 w 37"/>
                    <a:gd name="T3" fmla="*/ 0 h 52"/>
                    <a:gd name="T4" fmla="*/ 37 w 37"/>
                    <a:gd name="T5" fmla="*/ 45 h 52"/>
                    <a:gd name="T6" fmla="*/ 37 w 37"/>
                    <a:gd name="T7" fmla="*/ 45 h 52"/>
                    <a:gd name="T8" fmla="*/ 22 w 37"/>
                    <a:gd name="T9" fmla="*/ 52 h 52"/>
                    <a:gd name="T10" fmla="*/ 0 w 37"/>
                    <a:gd name="T11" fmla="*/ 0 h 52"/>
                    <a:gd name="T12" fmla="*/ 0 w 37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4" name="Freeform 649"/>
                <p:cNvSpPr>
                  <a:spLocks/>
                </p:cNvSpPr>
                <p:nvPr/>
              </p:nvSpPr>
              <p:spPr bwMode="auto">
                <a:xfrm>
                  <a:off x="3911" y="3869"/>
                  <a:ext cx="19" cy="26"/>
                </a:xfrm>
                <a:custGeom>
                  <a:avLst/>
                  <a:gdLst>
                    <a:gd name="T0" fmla="*/ 0 w 37"/>
                    <a:gd name="T1" fmla="*/ 0 h 52"/>
                    <a:gd name="T2" fmla="*/ 0 w 37"/>
                    <a:gd name="T3" fmla="*/ 0 h 52"/>
                    <a:gd name="T4" fmla="*/ 37 w 37"/>
                    <a:gd name="T5" fmla="*/ 45 h 52"/>
                    <a:gd name="T6" fmla="*/ 37 w 37"/>
                    <a:gd name="T7" fmla="*/ 45 h 52"/>
                    <a:gd name="T8" fmla="*/ 22 w 37"/>
                    <a:gd name="T9" fmla="*/ 52 h 52"/>
                    <a:gd name="T10" fmla="*/ 0 w 37"/>
                    <a:gd name="T11" fmla="*/ 0 h 52"/>
                    <a:gd name="T12" fmla="*/ 0 w 37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5" name="Freeform 650"/>
                <p:cNvSpPr>
                  <a:spLocks/>
                </p:cNvSpPr>
                <p:nvPr/>
              </p:nvSpPr>
              <p:spPr bwMode="auto">
                <a:xfrm>
                  <a:off x="3911" y="3869"/>
                  <a:ext cx="19" cy="23"/>
                </a:xfrm>
                <a:custGeom>
                  <a:avLst/>
                  <a:gdLst>
                    <a:gd name="T0" fmla="*/ 0 w 37"/>
                    <a:gd name="T1" fmla="*/ 0 h 45"/>
                    <a:gd name="T2" fmla="*/ 0 w 37"/>
                    <a:gd name="T3" fmla="*/ 0 h 45"/>
                    <a:gd name="T4" fmla="*/ 15 w 37"/>
                    <a:gd name="T5" fmla="*/ 0 h 45"/>
                    <a:gd name="T6" fmla="*/ 15 w 37"/>
                    <a:gd name="T7" fmla="*/ 0 h 45"/>
                    <a:gd name="T8" fmla="*/ 37 w 37"/>
                    <a:gd name="T9" fmla="*/ 45 h 45"/>
                    <a:gd name="T10" fmla="*/ 0 w 37"/>
                    <a:gd name="T11" fmla="*/ 0 h 45"/>
                    <a:gd name="T12" fmla="*/ 0 w 3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6" name="Freeform 651"/>
                <p:cNvSpPr>
                  <a:spLocks/>
                </p:cNvSpPr>
                <p:nvPr/>
              </p:nvSpPr>
              <p:spPr bwMode="auto">
                <a:xfrm>
                  <a:off x="3911" y="3869"/>
                  <a:ext cx="19" cy="23"/>
                </a:xfrm>
                <a:custGeom>
                  <a:avLst/>
                  <a:gdLst>
                    <a:gd name="T0" fmla="*/ 0 w 37"/>
                    <a:gd name="T1" fmla="*/ 0 h 45"/>
                    <a:gd name="T2" fmla="*/ 0 w 37"/>
                    <a:gd name="T3" fmla="*/ 0 h 45"/>
                    <a:gd name="T4" fmla="*/ 15 w 37"/>
                    <a:gd name="T5" fmla="*/ 0 h 45"/>
                    <a:gd name="T6" fmla="*/ 15 w 37"/>
                    <a:gd name="T7" fmla="*/ 0 h 45"/>
                    <a:gd name="T8" fmla="*/ 37 w 37"/>
                    <a:gd name="T9" fmla="*/ 45 h 45"/>
                    <a:gd name="T10" fmla="*/ 0 w 37"/>
                    <a:gd name="T11" fmla="*/ 0 h 45"/>
                    <a:gd name="T12" fmla="*/ 0 w 3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7" name="Freeform 652"/>
                <p:cNvSpPr>
                  <a:spLocks/>
                </p:cNvSpPr>
                <p:nvPr/>
              </p:nvSpPr>
              <p:spPr bwMode="auto">
                <a:xfrm>
                  <a:off x="4059" y="3809"/>
                  <a:ext cx="18" cy="26"/>
                </a:xfrm>
                <a:custGeom>
                  <a:avLst/>
                  <a:gdLst>
                    <a:gd name="T0" fmla="*/ 0 w 36"/>
                    <a:gd name="T1" fmla="*/ 0 h 52"/>
                    <a:gd name="T2" fmla="*/ 0 w 36"/>
                    <a:gd name="T3" fmla="*/ 0 h 52"/>
                    <a:gd name="T4" fmla="*/ 36 w 36"/>
                    <a:gd name="T5" fmla="*/ 45 h 52"/>
                    <a:gd name="T6" fmla="*/ 36 w 36"/>
                    <a:gd name="T7" fmla="*/ 45 h 52"/>
                    <a:gd name="T8" fmla="*/ 22 w 36"/>
                    <a:gd name="T9" fmla="*/ 52 h 52"/>
                    <a:gd name="T10" fmla="*/ 0 w 36"/>
                    <a:gd name="T11" fmla="*/ 0 h 52"/>
                    <a:gd name="T12" fmla="*/ 0 w 36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8" name="Freeform 653"/>
                <p:cNvSpPr>
                  <a:spLocks/>
                </p:cNvSpPr>
                <p:nvPr/>
              </p:nvSpPr>
              <p:spPr bwMode="auto">
                <a:xfrm>
                  <a:off x="4059" y="3809"/>
                  <a:ext cx="18" cy="26"/>
                </a:xfrm>
                <a:custGeom>
                  <a:avLst/>
                  <a:gdLst>
                    <a:gd name="T0" fmla="*/ 0 w 36"/>
                    <a:gd name="T1" fmla="*/ 0 h 52"/>
                    <a:gd name="T2" fmla="*/ 0 w 36"/>
                    <a:gd name="T3" fmla="*/ 0 h 52"/>
                    <a:gd name="T4" fmla="*/ 36 w 36"/>
                    <a:gd name="T5" fmla="*/ 45 h 52"/>
                    <a:gd name="T6" fmla="*/ 36 w 36"/>
                    <a:gd name="T7" fmla="*/ 45 h 52"/>
                    <a:gd name="T8" fmla="*/ 22 w 36"/>
                    <a:gd name="T9" fmla="*/ 52 h 52"/>
                    <a:gd name="T10" fmla="*/ 0 w 36"/>
                    <a:gd name="T11" fmla="*/ 0 h 52"/>
                    <a:gd name="T12" fmla="*/ 0 w 36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9" name="Freeform 654"/>
                <p:cNvSpPr>
                  <a:spLocks/>
                </p:cNvSpPr>
                <p:nvPr/>
              </p:nvSpPr>
              <p:spPr bwMode="auto">
                <a:xfrm>
                  <a:off x="4059" y="3805"/>
                  <a:ext cx="18" cy="27"/>
                </a:xfrm>
                <a:custGeom>
                  <a:avLst/>
                  <a:gdLst>
                    <a:gd name="T0" fmla="*/ 0 w 36"/>
                    <a:gd name="T1" fmla="*/ 8 h 53"/>
                    <a:gd name="T2" fmla="*/ 0 w 36"/>
                    <a:gd name="T3" fmla="*/ 8 h 53"/>
                    <a:gd name="T4" fmla="*/ 14 w 36"/>
                    <a:gd name="T5" fmla="*/ 0 h 53"/>
                    <a:gd name="T6" fmla="*/ 14 w 36"/>
                    <a:gd name="T7" fmla="*/ 0 h 53"/>
                    <a:gd name="T8" fmla="*/ 36 w 36"/>
                    <a:gd name="T9" fmla="*/ 53 h 53"/>
                    <a:gd name="T10" fmla="*/ 0 w 36"/>
                    <a:gd name="T11" fmla="*/ 8 h 53"/>
                    <a:gd name="T12" fmla="*/ 0 w 36"/>
                    <a:gd name="T1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36" y="5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0" name="Freeform 655"/>
                <p:cNvSpPr>
                  <a:spLocks/>
                </p:cNvSpPr>
                <p:nvPr/>
              </p:nvSpPr>
              <p:spPr bwMode="auto">
                <a:xfrm>
                  <a:off x="4059" y="3805"/>
                  <a:ext cx="18" cy="27"/>
                </a:xfrm>
                <a:custGeom>
                  <a:avLst/>
                  <a:gdLst>
                    <a:gd name="T0" fmla="*/ 0 w 36"/>
                    <a:gd name="T1" fmla="*/ 8 h 53"/>
                    <a:gd name="T2" fmla="*/ 0 w 36"/>
                    <a:gd name="T3" fmla="*/ 8 h 53"/>
                    <a:gd name="T4" fmla="*/ 14 w 36"/>
                    <a:gd name="T5" fmla="*/ 0 h 53"/>
                    <a:gd name="T6" fmla="*/ 14 w 36"/>
                    <a:gd name="T7" fmla="*/ 0 h 53"/>
                    <a:gd name="T8" fmla="*/ 36 w 36"/>
                    <a:gd name="T9" fmla="*/ 53 h 53"/>
                    <a:gd name="T10" fmla="*/ 0 w 36"/>
                    <a:gd name="T11" fmla="*/ 8 h 53"/>
                    <a:gd name="T12" fmla="*/ 0 w 36"/>
                    <a:gd name="T1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36" y="5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1" name="Freeform 656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8 h 45"/>
                    <a:gd name="T6" fmla="*/ 22 w 22"/>
                    <a:gd name="T7" fmla="*/ 38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2" name="Freeform 657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8 h 45"/>
                    <a:gd name="T6" fmla="*/ 22 w 22"/>
                    <a:gd name="T7" fmla="*/ 38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3" name="Freeform 658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19"/>
                </a:xfrm>
                <a:custGeom>
                  <a:avLst/>
                  <a:gdLst>
                    <a:gd name="T0" fmla="*/ 0 w 22"/>
                    <a:gd name="T1" fmla="*/ 0 h 38"/>
                    <a:gd name="T2" fmla="*/ 0 w 22"/>
                    <a:gd name="T3" fmla="*/ 0 h 38"/>
                    <a:gd name="T4" fmla="*/ 7 w 22"/>
                    <a:gd name="T5" fmla="*/ 0 h 38"/>
                    <a:gd name="T6" fmla="*/ 7 w 22"/>
                    <a:gd name="T7" fmla="*/ 0 h 38"/>
                    <a:gd name="T8" fmla="*/ 22 w 22"/>
                    <a:gd name="T9" fmla="*/ 38 h 38"/>
                    <a:gd name="T10" fmla="*/ 0 w 22"/>
                    <a:gd name="T11" fmla="*/ 0 h 38"/>
                    <a:gd name="T12" fmla="*/ 0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4" name="Freeform 659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19"/>
                </a:xfrm>
                <a:custGeom>
                  <a:avLst/>
                  <a:gdLst>
                    <a:gd name="T0" fmla="*/ 0 w 22"/>
                    <a:gd name="T1" fmla="*/ 0 h 38"/>
                    <a:gd name="T2" fmla="*/ 0 w 22"/>
                    <a:gd name="T3" fmla="*/ 0 h 38"/>
                    <a:gd name="T4" fmla="*/ 7 w 22"/>
                    <a:gd name="T5" fmla="*/ 0 h 38"/>
                    <a:gd name="T6" fmla="*/ 7 w 22"/>
                    <a:gd name="T7" fmla="*/ 0 h 38"/>
                    <a:gd name="T8" fmla="*/ 22 w 22"/>
                    <a:gd name="T9" fmla="*/ 38 h 38"/>
                    <a:gd name="T10" fmla="*/ 0 w 22"/>
                    <a:gd name="T11" fmla="*/ 0 h 38"/>
                    <a:gd name="T12" fmla="*/ 0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5" name="Freeform 660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8 h 45"/>
                    <a:gd name="T6" fmla="*/ 22 w 22"/>
                    <a:gd name="T7" fmla="*/ 38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6" name="Freeform 661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23"/>
                </a:xfrm>
                <a:custGeom>
                  <a:avLst/>
                  <a:gdLst>
                    <a:gd name="T0" fmla="*/ 0 w 22"/>
                    <a:gd name="T1" fmla="*/ 0 h 45"/>
                    <a:gd name="T2" fmla="*/ 0 w 22"/>
                    <a:gd name="T3" fmla="*/ 0 h 45"/>
                    <a:gd name="T4" fmla="*/ 22 w 22"/>
                    <a:gd name="T5" fmla="*/ 38 h 45"/>
                    <a:gd name="T6" fmla="*/ 22 w 22"/>
                    <a:gd name="T7" fmla="*/ 38 h 45"/>
                    <a:gd name="T8" fmla="*/ 22 w 22"/>
                    <a:gd name="T9" fmla="*/ 45 h 45"/>
                    <a:gd name="T10" fmla="*/ 0 w 22"/>
                    <a:gd name="T11" fmla="*/ 0 h 45"/>
                    <a:gd name="T12" fmla="*/ 0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7" name="Freeform 662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19"/>
                </a:xfrm>
                <a:custGeom>
                  <a:avLst/>
                  <a:gdLst>
                    <a:gd name="T0" fmla="*/ 0 w 22"/>
                    <a:gd name="T1" fmla="*/ 0 h 38"/>
                    <a:gd name="T2" fmla="*/ 0 w 22"/>
                    <a:gd name="T3" fmla="*/ 0 h 38"/>
                    <a:gd name="T4" fmla="*/ 7 w 22"/>
                    <a:gd name="T5" fmla="*/ 0 h 38"/>
                    <a:gd name="T6" fmla="*/ 7 w 22"/>
                    <a:gd name="T7" fmla="*/ 0 h 38"/>
                    <a:gd name="T8" fmla="*/ 22 w 22"/>
                    <a:gd name="T9" fmla="*/ 38 h 38"/>
                    <a:gd name="T10" fmla="*/ 0 w 22"/>
                    <a:gd name="T11" fmla="*/ 0 h 38"/>
                    <a:gd name="T12" fmla="*/ 0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8" name="Freeform 663"/>
                <p:cNvSpPr>
                  <a:spLocks/>
                </p:cNvSpPr>
                <p:nvPr/>
              </p:nvSpPr>
              <p:spPr bwMode="auto">
                <a:xfrm>
                  <a:off x="4074" y="3805"/>
                  <a:ext cx="11" cy="19"/>
                </a:xfrm>
                <a:custGeom>
                  <a:avLst/>
                  <a:gdLst>
                    <a:gd name="T0" fmla="*/ 0 w 22"/>
                    <a:gd name="T1" fmla="*/ 0 h 38"/>
                    <a:gd name="T2" fmla="*/ 0 w 22"/>
                    <a:gd name="T3" fmla="*/ 0 h 38"/>
                    <a:gd name="T4" fmla="*/ 7 w 22"/>
                    <a:gd name="T5" fmla="*/ 0 h 38"/>
                    <a:gd name="T6" fmla="*/ 7 w 22"/>
                    <a:gd name="T7" fmla="*/ 0 h 38"/>
                    <a:gd name="T8" fmla="*/ 22 w 22"/>
                    <a:gd name="T9" fmla="*/ 38 h 38"/>
                    <a:gd name="T10" fmla="*/ 0 w 22"/>
                    <a:gd name="T11" fmla="*/ 0 h 38"/>
                    <a:gd name="T12" fmla="*/ 0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9" name="Freeform 664"/>
                <p:cNvSpPr>
                  <a:spLocks/>
                </p:cNvSpPr>
                <p:nvPr/>
              </p:nvSpPr>
              <p:spPr bwMode="auto">
                <a:xfrm>
                  <a:off x="4085" y="3798"/>
                  <a:ext cx="26" cy="26"/>
                </a:xfrm>
                <a:custGeom>
                  <a:avLst/>
                  <a:gdLst>
                    <a:gd name="T0" fmla="*/ 0 w 51"/>
                    <a:gd name="T1" fmla="*/ 0 h 52"/>
                    <a:gd name="T2" fmla="*/ 0 w 51"/>
                    <a:gd name="T3" fmla="*/ 0 h 52"/>
                    <a:gd name="T4" fmla="*/ 51 w 51"/>
                    <a:gd name="T5" fmla="*/ 37 h 52"/>
                    <a:gd name="T6" fmla="*/ 51 w 51"/>
                    <a:gd name="T7" fmla="*/ 37 h 52"/>
                    <a:gd name="T8" fmla="*/ 14 w 51"/>
                    <a:gd name="T9" fmla="*/ 52 h 52"/>
                    <a:gd name="T10" fmla="*/ 0 w 51"/>
                    <a:gd name="T11" fmla="*/ 0 h 52"/>
                    <a:gd name="T12" fmla="*/ 0 w 51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14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0" name="Freeform 665"/>
                <p:cNvSpPr>
                  <a:spLocks/>
                </p:cNvSpPr>
                <p:nvPr/>
              </p:nvSpPr>
              <p:spPr bwMode="auto">
                <a:xfrm>
                  <a:off x="4085" y="3798"/>
                  <a:ext cx="26" cy="26"/>
                </a:xfrm>
                <a:custGeom>
                  <a:avLst/>
                  <a:gdLst>
                    <a:gd name="T0" fmla="*/ 0 w 51"/>
                    <a:gd name="T1" fmla="*/ 0 h 52"/>
                    <a:gd name="T2" fmla="*/ 0 w 51"/>
                    <a:gd name="T3" fmla="*/ 0 h 52"/>
                    <a:gd name="T4" fmla="*/ 51 w 51"/>
                    <a:gd name="T5" fmla="*/ 37 h 52"/>
                    <a:gd name="T6" fmla="*/ 51 w 51"/>
                    <a:gd name="T7" fmla="*/ 37 h 52"/>
                    <a:gd name="T8" fmla="*/ 14 w 51"/>
                    <a:gd name="T9" fmla="*/ 52 h 52"/>
                    <a:gd name="T10" fmla="*/ 0 w 51"/>
                    <a:gd name="T11" fmla="*/ 0 h 52"/>
                    <a:gd name="T12" fmla="*/ 0 w 51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14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1" name="Freeform 666"/>
                <p:cNvSpPr>
                  <a:spLocks/>
                </p:cNvSpPr>
                <p:nvPr/>
              </p:nvSpPr>
              <p:spPr bwMode="auto">
                <a:xfrm>
                  <a:off x="4085" y="3790"/>
                  <a:ext cx="26" cy="27"/>
                </a:xfrm>
                <a:custGeom>
                  <a:avLst/>
                  <a:gdLst>
                    <a:gd name="T0" fmla="*/ 0 w 51"/>
                    <a:gd name="T1" fmla="*/ 15 h 52"/>
                    <a:gd name="T2" fmla="*/ 0 w 51"/>
                    <a:gd name="T3" fmla="*/ 15 h 52"/>
                    <a:gd name="T4" fmla="*/ 29 w 51"/>
                    <a:gd name="T5" fmla="*/ 0 h 52"/>
                    <a:gd name="T6" fmla="*/ 29 w 51"/>
                    <a:gd name="T7" fmla="*/ 0 h 52"/>
                    <a:gd name="T8" fmla="*/ 51 w 51"/>
                    <a:gd name="T9" fmla="*/ 52 h 52"/>
                    <a:gd name="T10" fmla="*/ 0 w 51"/>
                    <a:gd name="T11" fmla="*/ 15 h 52"/>
                    <a:gd name="T12" fmla="*/ 0 w 51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51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2" name="Freeform 667"/>
                <p:cNvSpPr>
                  <a:spLocks/>
                </p:cNvSpPr>
                <p:nvPr/>
              </p:nvSpPr>
              <p:spPr bwMode="auto">
                <a:xfrm>
                  <a:off x="4085" y="3790"/>
                  <a:ext cx="26" cy="27"/>
                </a:xfrm>
                <a:custGeom>
                  <a:avLst/>
                  <a:gdLst>
                    <a:gd name="T0" fmla="*/ 0 w 51"/>
                    <a:gd name="T1" fmla="*/ 15 h 52"/>
                    <a:gd name="T2" fmla="*/ 0 w 51"/>
                    <a:gd name="T3" fmla="*/ 15 h 52"/>
                    <a:gd name="T4" fmla="*/ 29 w 51"/>
                    <a:gd name="T5" fmla="*/ 0 h 52"/>
                    <a:gd name="T6" fmla="*/ 29 w 51"/>
                    <a:gd name="T7" fmla="*/ 0 h 52"/>
                    <a:gd name="T8" fmla="*/ 51 w 51"/>
                    <a:gd name="T9" fmla="*/ 52 h 52"/>
                    <a:gd name="T10" fmla="*/ 0 w 51"/>
                    <a:gd name="T11" fmla="*/ 15 h 52"/>
                    <a:gd name="T12" fmla="*/ 0 w 51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51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3" name="Freeform 668"/>
                <p:cNvSpPr>
                  <a:spLocks/>
                </p:cNvSpPr>
                <p:nvPr/>
              </p:nvSpPr>
              <p:spPr bwMode="auto">
                <a:xfrm>
                  <a:off x="4114" y="3790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4" name="Freeform 669"/>
                <p:cNvSpPr>
                  <a:spLocks/>
                </p:cNvSpPr>
                <p:nvPr/>
              </p:nvSpPr>
              <p:spPr bwMode="auto">
                <a:xfrm>
                  <a:off x="4114" y="3790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5" name="Freeform 670"/>
                <p:cNvSpPr>
                  <a:spLocks/>
                </p:cNvSpPr>
                <p:nvPr/>
              </p:nvSpPr>
              <p:spPr bwMode="auto">
                <a:xfrm>
                  <a:off x="4114" y="3786"/>
                  <a:ext cx="11" cy="23"/>
                </a:xfrm>
                <a:custGeom>
                  <a:avLst/>
                  <a:gdLst>
                    <a:gd name="T0" fmla="*/ 0 w 22"/>
                    <a:gd name="T1" fmla="*/ 8 h 45"/>
                    <a:gd name="T2" fmla="*/ 0 w 22"/>
                    <a:gd name="T3" fmla="*/ 8 h 45"/>
                    <a:gd name="T4" fmla="*/ 7 w 22"/>
                    <a:gd name="T5" fmla="*/ 0 h 45"/>
                    <a:gd name="T6" fmla="*/ 7 w 22"/>
                    <a:gd name="T7" fmla="*/ 0 h 45"/>
                    <a:gd name="T8" fmla="*/ 22 w 22"/>
                    <a:gd name="T9" fmla="*/ 45 h 45"/>
                    <a:gd name="T10" fmla="*/ 0 w 22"/>
                    <a:gd name="T11" fmla="*/ 8 h 45"/>
                    <a:gd name="T12" fmla="*/ 0 w 22"/>
                    <a:gd name="T13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6" name="Freeform 671"/>
                <p:cNvSpPr>
                  <a:spLocks/>
                </p:cNvSpPr>
                <p:nvPr/>
              </p:nvSpPr>
              <p:spPr bwMode="auto">
                <a:xfrm>
                  <a:off x="4114" y="3786"/>
                  <a:ext cx="11" cy="23"/>
                </a:xfrm>
                <a:custGeom>
                  <a:avLst/>
                  <a:gdLst>
                    <a:gd name="T0" fmla="*/ 0 w 22"/>
                    <a:gd name="T1" fmla="*/ 8 h 45"/>
                    <a:gd name="T2" fmla="*/ 0 w 22"/>
                    <a:gd name="T3" fmla="*/ 8 h 45"/>
                    <a:gd name="T4" fmla="*/ 7 w 22"/>
                    <a:gd name="T5" fmla="*/ 0 h 45"/>
                    <a:gd name="T6" fmla="*/ 7 w 22"/>
                    <a:gd name="T7" fmla="*/ 0 h 45"/>
                    <a:gd name="T8" fmla="*/ 22 w 22"/>
                    <a:gd name="T9" fmla="*/ 45 h 45"/>
                    <a:gd name="T10" fmla="*/ 0 w 22"/>
                    <a:gd name="T11" fmla="*/ 8 h 45"/>
                    <a:gd name="T12" fmla="*/ 0 w 22"/>
                    <a:gd name="T13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7" name="Freeform 672"/>
                <p:cNvSpPr>
                  <a:spLocks/>
                </p:cNvSpPr>
                <p:nvPr/>
              </p:nvSpPr>
              <p:spPr bwMode="auto">
                <a:xfrm>
                  <a:off x="4114" y="3790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8" name="Freeform 673"/>
                <p:cNvSpPr>
                  <a:spLocks/>
                </p:cNvSpPr>
                <p:nvPr/>
              </p:nvSpPr>
              <p:spPr bwMode="auto">
                <a:xfrm>
                  <a:off x="4114" y="3790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9" name="Freeform 674"/>
                <p:cNvSpPr>
                  <a:spLocks/>
                </p:cNvSpPr>
                <p:nvPr/>
              </p:nvSpPr>
              <p:spPr bwMode="auto">
                <a:xfrm>
                  <a:off x="4114" y="3786"/>
                  <a:ext cx="11" cy="23"/>
                </a:xfrm>
                <a:custGeom>
                  <a:avLst/>
                  <a:gdLst>
                    <a:gd name="T0" fmla="*/ 0 w 22"/>
                    <a:gd name="T1" fmla="*/ 8 h 45"/>
                    <a:gd name="T2" fmla="*/ 0 w 22"/>
                    <a:gd name="T3" fmla="*/ 8 h 45"/>
                    <a:gd name="T4" fmla="*/ 7 w 22"/>
                    <a:gd name="T5" fmla="*/ 0 h 45"/>
                    <a:gd name="T6" fmla="*/ 7 w 22"/>
                    <a:gd name="T7" fmla="*/ 0 h 45"/>
                    <a:gd name="T8" fmla="*/ 22 w 22"/>
                    <a:gd name="T9" fmla="*/ 45 h 45"/>
                    <a:gd name="T10" fmla="*/ 0 w 22"/>
                    <a:gd name="T11" fmla="*/ 8 h 45"/>
                    <a:gd name="T12" fmla="*/ 0 w 22"/>
                    <a:gd name="T13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0" name="Freeform 675"/>
                <p:cNvSpPr>
                  <a:spLocks/>
                </p:cNvSpPr>
                <p:nvPr/>
              </p:nvSpPr>
              <p:spPr bwMode="auto">
                <a:xfrm>
                  <a:off x="4114" y="3786"/>
                  <a:ext cx="11" cy="23"/>
                </a:xfrm>
                <a:custGeom>
                  <a:avLst/>
                  <a:gdLst>
                    <a:gd name="T0" fmla="*/ 0 w 22"/>
                    <a:gd name="T1" fmla="*/ 8 h 45"/>
                    <a:gd name="T2" fmla="*/ 0 w 22"/>
                    <a:gd name="T3" fmla="*/ 8 h 45"/>
                    <a:gd name="T4" fmla="*/ 7 w 22"/>
                    <a:gd name="T5" fmla="*/ 0 h 45"/>
                    <a:gd name="T6" fmla="*/ 7 w 22"/>
                    <a:gd name="T7" fmla="*/ 0 h 45"/>
                    <a:gd name="T8" fmla="*/ 22 w 22"/>
                    <a:gd name="T9" fmla="*/ 45 h 45"/>
                    <a:gd name="T10" fmla="*/ 0 w 22"/>
                    <a:gd name="T11" fmla="*/ 8 h 45"/>
                    <a:gd name="T12" fmla="*/ 0 w 22"/>
                    <a:gd name="T13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1" name="Freeform 676"/>
                <p:cNvSpPr>
                  <a:spLocks/>
                </p:cNvSpPr>
                <p:nvPr/>
              </p:nvSpPr>
              <p:spPr bwMode="auto">
                <a:xfrm>
                  <a:off x="4114" y="3753"/>
                  <a:ext cx="33" cy="71"/>
                </a:xfrm>
                <a:custGeom>
                  <a:avLst/>
                  <a:gdLst>
                    <a:gd name="T0" fmla="*/ 66 w 66"/>
                    <a:gd name="T1" fmla="*/ 142 h 142"/>
                    <a:gd name="T2" fmla="*/ 66 w 66"/>
                    <a:gd name="T3" fmla="*/ 142 h 142"/>
                    <a:gd name="T4" fmla="*/ 44 w 66"/>
                    <a:gd name="T5" fmla="*/ 0 h 142"/>
                    <a:gd name="T6" fmla="*/ 44 w 66"/>
                    <a:gd name="T7" fmla="*/ 0 h 142"/>
                    <a:gd name="T8" fmla="*/ 0 w 66"/>
                    <a:gd name="T9" fmla="*/ 22 h 142"/>
                    <a:gd name="T10" fmla="*/ 66 w 66"/>
                    <a:gd name="T11" fmla="*/ 142 h 142"/>
                    <a:gd name="T12" fmla="*/ 66 w 66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66" y="142"/>
                      </a:moveTo>
                      <a:lnTo>
                        <a:pt x="66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66" y="142"/>
                      </a:lnTo>
                      <a:lnTo>
                        <a:pt x="66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2" name="Freeform 677"/>
                <p:cNvSpPr>
                  <a:spLocks/>
                </p:cNvSpPr>
                <p:nvPr/>
              </p:nvSpPr>
              <p:spPr bwMode="auto">
                <a:xfrm>
                  <a:off x="4114" y="3753"/>
                  <a:ext cx="33" cy="71"/>
                </a:xfrm>
                <a:custGeom>
                  <a:avLst/>
                  <a:gdLst>
                    <a:gd name="T0" fmla="*/ 66 w 66"/>
                    <a:gd name="T1" fmla="*/ 142 h 142"/>
                    <a:gd name="T2" fmla="*/ 66 w 66"/>
                    <a:gd name="T3" fmla="*/ 142 h 142"/>
                    <a:gd name="T4" fmla="*/ 44 w 66"/>
                    <a:gd name="T5" fmla="*/ 0 h 142"/>
                    <a:gd name="T6" fmla="*/ 44 w 66"/>
                    <a:gd name="T7" fmla="*/ 0 h 142"/>
                    <a:gd name="T8" fmla="*/ 0 w 66"/>
                    <a:gd name="T9" fmla="*/ 22 h 142"/>
                    <a:gd name="T10" fmla="*/ 66 w 66"/>
                    <a:gd name="T11" fmla="*/ 142 h 142"/>
                    <a:gd name="T12" fmla="*/ 66 w 66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66" y="142"/>
                      </a:moveTo>
                      <a:lnTo>
                        <a:pt x="66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66" y="142"/>
                      </a:lnTo>
                      <a:lnTo>
                        <a:pt x="66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3" name="Freeform 678"/>
                <p:cNvSpPr>
                  <a:spLocks/>
                </p:cNvSpPr>
                <p:nvPr/>
              </p:nvSpPr>
              <p:spPr bwMode="auto">
                <a:xfrm>
                  <a:off x="4136" y="3753"/>
                  <a:ext cx="34" cy="71"/>
                </a:xfrm>
                <a:custGeom>
                  <a:avLst/>
                  <a:gdLst>
                    <a:gd name="T0" fmla="*/ 22 w 66"/>
                    <a:gd name="T1" fmla="*/ 142 h 142"/>
                    <a:gd name="T2" fmla="*/ 22 w 66"/>
                    <a:gd name="T3" fmla="*/ 142 h 142"/>
                    <a:gd name="T4" fmla="*/ 66 w 66"/>
                    <a:gd name="T5" fmla="*/ 119 h 142"/>
                    <a:gd name="T6" fmla="*/ 66 w 66"/>
                    <a:gd name="T7" fmla="*/ 119 h 142"/>
                    <a:gd name="T8" fmla="*/ 0 w 66"/>
                    <a:gd name="T9" fmla="*/ 0 h 142"/>
                    <a:gd name="T10" fmla="*/ 22 w 66"/>
                    <a:gd name="T11" fmla="*/ 142 h 142"/>
                    <a:gd name="T12" fmla="*/ 22 w 66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22" y="142"/>
                      </a:moveTo>
                      <a:lnTo>
                        <a:pt x="22" y="142"/>
                      </a:lnTo>
                      <a:lnTo>
                        <a:pt x="66" y="119"/>
                      </a:lnTo>
                      <a:lnTo>
                        <a:pt x="66" y="119"/>
                      </a:lnTo>
                      <a:lnTo>
                        <a:pt x="0" y="0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4" name="Freeform 679"/>
                <p:cNvSpPr>
                  <a:spLocks/>
                </p:cNvSpPr>
                <p:nvPr/>
              </p:nvSpPr>
              <p:spPr bwMode="auto">
                <a:xfrm>
                  <a:off x="4136" y="3753"/>
                  <a:ext cx="34" cy="71"/>
                </a:xfrm>
                <a:custGeom>
                  <a:avLst/>
                  <a:gdLst>
                    <a:gd name="T0" fmla="*/ 22 w 66"/>
                    <a:gd name="T1" fmla="*/ 142 h 142"/>
                    <a:gd name="T2" fmla="*/ 22 w 66"/>
                    <a:gd name="T3" fmla="*/ 142 h 142"/>
                    <a:gd name="T4" fmla="*/ 66 w 66"/>
                    <a:gd name="T5" fmla="*/ 119 h 142"/>
                    <a:gd name="T6" fmla="*/ 66 w 66"/>
                    <a:gd name="T7" fmla="*/ 119 h 142"/>
                    <a:gd name="T8" fmla="*/ 0 w 66"/>
                    <a:gd name="T9" fmla="*/ 0 h 142"/>
                    <a:gd name="T10" fmla="*/ 22 w 66"/>
                    <a:gd name="T11" fmla="*/ 142 h 142"/>
                    <a:gd name="T12" fmla="*/ 22 w 66"/>
                    <a:gd name="T13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22" y="142"/>
                      </a:moveTo>
                      <a:lnTo>
                        <a:pt x="22" y="142"/>
                      </a:lnTo>
                      <a:lnTo>
                        <a:pt x="66" y="119"/>
                      </a:lnTo>
                      <a:lnTo>
                        <a:pt x="66" y="119"/>
                      </a:lnTo>
                      <a:lnTo>
                        <a:pt x="0" y="0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5" name="Freeform 680"/>
                <p:cNvSpPr>
                  <a:spLocks/>
                </p:cNvSpPr>
                <p:nvPr/>
              </p:nvSpPr>
              <p:spPr bwMode="auto">
                <a:xfrm>
                  <a:off x="4136" y="3741"/>
                  <a:ext cx="34" cy="72"/>
                </a:xfrm>
                <a:custGeom>
                  <a:avLst/>
                  <a:gdLst>
                    <a:gd name="T0" fmla="*/ 66 w 66"/>
                    <a:gd name="T1" fmla="*/ 141 h 141"/>
                    <a:gd name="T2" fmla="*/ 66 w 66"/>
                    <a:gd name="T3" fmla="*/ 141 h 141"/>
                    <a:gd name="T4" fmla="*/ 44 w 66"/>
                    <a:gd name="T5" fmla="*/ 0 h 141"/>
                    <a:gd name="T6" fmla="*/ 44 w 66"/>
                    <a:gd name="T7" fmla="*/ 0 h 141"/>
                    <a:gd name="T8" fmla="*/ 0 w 66"/>
                    <a:gd name="T9" fmla="*/ 22 h 141"/>
                    <a:gd name="T10" fmla="*/ 66 w 66"/>
                    <a:gd name="T11" fmla="*/ 141 h 141"/>
                    <a:gd name="T12" fmla="*/ 66 w 66"/>
                    <a:gd name="T13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1">
                      <a:moveTo>
                        <a:pt x="66" y="141"/>
                      </a:moveTo>
                      <a:lnTo>
                        <a:pt x="66" y="141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66" y="141"/>
                      </a:lnTo>
                      <a:lnTo>
                        <a:pt x="66" y="141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6" name="Freeform 681"/>
                <p:cNvSpPr>
                  <a:spLocks/>
                </p:cNvSpPr>
                <p:nvPr/>
              </p:nvSpPr>
              <p:spPr bwMode="auto">
                <a:xfrm>
                  <a:off x="4136" y="3741"/>
                  <a:ext cx="34" cy="72"/>
                </a:xfrm>
                <a:custGeom>
                  <a:avLst/>
                  <a:gdLst>
                    <a:gd name="T0" fmla="*/ 66 w 66"/>
                    <a:gd name="T1" fmla="*/ 141 h 141"/>
                    <a:gd name="T2" fmla="*/ 66 w 66"/>
                    <a:gd name="T3" fmla="*/ 141 h 141"/>
                    <a:gd name="T4" fmla="*/ 44 w 66"/>
                    <a:gd name="T5" fmla="*/ 0 h 141"/>
                    <a:gd name="T6" fmla="*/ 44 w 66"/>
                    <a:gd name="T7" fmla="*/ 0 h 141"/>
                    <a:gd name="T8" fmla="*/ 0 w 66"/>
                    <a:gd name="T9" fmla="*/ 22 h 141"/>
                    <a:gd name="T10" fmla="*/ 66 w 66"/>
                    <a:gd name="T11" fmla="*/ 141 h 141"/>
                    <a:gd name="T12" fmla="*/ 66 w 66"/>
                    <a:gd name="T13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1">
                      <a:moveTo>
                        <a:pt x="66" y="141"/>
                      </a:moveTo>
                      <a:lnTo>
                        <a:pt x="66" y="141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66" y="141"/>
                      </a:lnTo>
                      <a:lnTo>
                        <a:pt x="66" y="141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7" name="Freeform 682"/>
                <p:cNvSpPr>
                  <a:spLocks/>
                </p:cNvSpPr>
                <p:nvPr/>
              </p:nvSpPr>
              <p:spPr bwMode="auto">
                <a:xfrm>
                  <a:off x="4158" y="3741"/>
                  <a:ext cx="30" cy="72"/>
                </a:xfrm>
                <a:custGeom>
                  <a:avLst/>
                  <a:gdLst>
                    <a:gd name="T0" fmla="*/ 22 w 59"/>
                    <a:gd name="T1" fmla="*/ 141 h 141"/>
                    <a:gd name="T2" fmla="*/ 22 w 59"/>
                    <a:gd name="T3" fmla="*/ 141 h 141"/>
                    <a:gd name="T4" fmla="*/ 59 w 59"/>
                    <a:gd name="T5" fmla="*/ 119 h 141"/>
                    <a:gd name="T6" fmla="*/ 59 w 59"/>
                    <a:gd name="T7" fmla="*/ 119 h 141"/>
                    <a:gd name="T8" fmla="*/ 0 w 59"/>
                    <a:gd name="T9" fmla="*/ 0 h 141"/>
                    <a:gd name="T10" fmla="*/ 22 w 59"/>
                    <a:gd name="T11" fmla="*/ 141 h 141"/>
                    <a:gd name="T12" fmla="*/ 22 w 59"/>
                    <a:gd name="T13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41">
                      <a:moveTo>
                        <a:pt x="22" y="141"/>
                      </a:moveTo>
                      <a:lnTo>
                        <a:pt x="22" y="141"/>
                      </a:lnTo>
                      <a:lnTo>
                        <a:pt x="59" y="119"/>
                      </a:lnTo>
                      <a:lnTo>
                        <a:pt x="59" y="119"/>
                      </a:lnTo>
                      <a:lnTo>
                        <a:pt x="0" y="0"/>
                      </a:lnTo>
                      <a:lnTo>
                        <a:pt x="22" y="141"/>
                      </a:lnTo>
                      <a:lnTo>
                        <a:pt x="22" y="141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8" name="Freeform 683"/>
                <p:cNvSpPr>
                  <a:spLocks/>
                </p:cNvSpPr>
                <p:nvPr/>
              </p:nvSpPr>
              <p:spPr bwMode="auto">
                <a:xfrm>
                  <a:off x="4158" y="3741"/>
                  <a:ext cx="30" cy="72"/>
                </a:xfrm>
                <a:custGeom>
                  <a:avLst/>
                  <a:gdLst>
                    <a:gd name="T0" fmla="*/ 22 w 59"/>
                    <a:gd name="T1" fmla="*/ 141 h 141"/>
                    <a:gd name="T2" fmla="*/ 22 w 59"/>
                    <a:gd name="T3" fmla="*/ 141 h 141"/>
                    <a:gd name="T4" fmla="*/ 59 w 59"/>
                    <a:gd name="T5" fmla="*/ 119 h 141"/>
                    <a:gd name="T6" fmla="*/ 59 w 59"/>
                    <a:gd name="T7" fmla="*/ 119 h 141"/>
                    <a:gd name="T8" fmla="*/ 0 w 59"/>
                    <a:gd name="T9" fmla="*/ 0 h 141"/>
                    <a:gd name="T10" fmla="*/ 22 w 59"/>
                    <a:gd name="T11" fmla="*/ 141 h 141"/>
                    <a:gd name="T12" fmla="*/ 22 w 59"/>
                    <a:gd name="T13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41">
                      <a:moveTo>
                        <a:pt x="22" y="141"/>
                      </a:moveTo>
                      <a:lnTo>
                        <a:pt x="22" y="141"/>
                      </a:lnTo>
                      <a:lnTo>
                        <a:pt x="59" y="119"/>
                      </a:lnTo>
                      <a:lnTo>
                        <a:pt x="59" y="119"/>
                      </a:lnTo>
                      <a:lnTo>
                        <a:pt x="0" y="0"/>
                      </a:lnTo>
                      <a:lnTo>
                        <a:pt x="22" y="141"/>
                      </a:lnTo>
                      <a:lnTo>
                        <a:pt x="22" y="141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9" name="Freeform 684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30 w 30"/>
                    <a:gd name="T5" fmla="*/ 38 h 38"/>
                    <a:gd name="T6" fmla="*/ 30 w 30"/>
                    <a:gd name="T7" fmla="*/ 38 h 38"/>
                    <a:gd name="T8" fmla="*/ 22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38"/>
                      </a:lnTo>
                      <a:lnTo>
                        <a:pt x="30" y="38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0" name="Freeform 685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30 w 30"/>
                    <a:gd name="T5" fmla="*/ 38 h 38"/>
                    <a:gd name="T6" fmla="*/ 30 w 30"/>
                    <a:gd name="T7" fmla="*/ 38 h 38"/>
                    <a:gd name="T8" fmla="*/ 22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38"/>
                      </a:lnTo>
                      <a:lnTo>
                        <a:pt x="30" y="38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1" name="Freeform 686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8 w 30"/>
                    <a:gd name="T5" fmla="*/ 0 h 38"/>
                    <a:gd name="T6" fmla="*/ 8 w 30"/>
                    <a:gd name="T7" fmla="*/ 0 h 38"/>
                    <a:gd name="T8" fmla="*/ 30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0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2" name="Freeform 687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8 w 30"/>
                    <a:gd name="T5" fmla="*/ 0 h 38"/>
                    <a:gd name="T6" fmla="*/ 8 w 30"/>
                    <a:gd name="T7" fmla="*/ 0 h 38"/>
                    <a:gd name="T8" fmla="*/ 30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0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3" name="Freeform 688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30 w 30"/>
                    <a:gd name="T5" fmla="*/ 38 h 38"/>
                    <a:gd name="T6" fmla="*/ 30 w 30"/>
                    <a:gd name="T7" fmla="*/ 38 h 38"/>
                    <a:gd name="T8" fmla="*/ 22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38"/>
                      </a:lnTo>
                      <a:lnTo>
                        <a:pt x="30" y="38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4" name="Freeform 689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30 w 30"/>
                    <a:gd name="T5" fmla="*/ 38 h 38"/>
                    <a:gd name="T6" fmla="*/ 30 w 30"/>
                    <a:gd name="T7" fmla="*/ 38 h 38"/>
                    <a:gd name="T8" fmla="*/ 22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" y="38"/>
                      </a:lnTo>
                      <a:lnTo>
                        <a:pt x="30" y="38"/>
                      </a:lnTo>
                      <a:lnTo>
                        <a:pt x="22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5" name="Freeform 690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8 w 30"/>
                    <a:gd name="T5" fmla="*/ 0 h 38"/>
                    <a:gd name="T6" fmla="*/ 8 w 30"/>
                    <a:gd name="T7" fmla="*/ 0 h 38"/>
                    <a:gd name="T8" fmla="*/ 30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0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6" name="Freeform 691"/>
                <p:cNvSpPr>
                  <a:spLocks/>
                </p:cNvSpPr>
                <p:nvPr/>
              </p:nvSpPr>
              <p:spPr bwMode="auto">
                <a:xfrm>
                  <a:off x="4173" y="3756"/>
                  <a:ext cx="15" cy="19"/>
                </a:xfrm>
                <a:custGeom>
                  <a:avLst/>
                  <a:gdLst>
                    <a:gd name="T0" fmla="*/ 0 w 30"/>
                    <a:gd name="T1" fmla="*/ 0 h 38"/>
                    <a:gd name="T2" fmla="*/ 0 w 30"/>
                    <a:gd name="T3" fmla="*/ 0 h 38"/>
                    <a:gd name="T4" fmla="*/ 8 w 30"/>
                    <a:gd name="T5" fmla="*/ 0 h 38"/>
                    <a:gd name="T6" fmla="*/ 8 w 30"/>
                    <a:gd name="T7" fmla="*/ 0 h 38"/>
                    <a:gd name="T8" fmla="*/ 30 w 30"/>
                    <a:gd name="T9" fmla="*/ 38 h 38"/>
                    <a:gd name="T10" fmla="*/ 0 w 30"/>
                    <a:gd name="T11" fmla="*/ 0 h 38"/>
                    <a:gd name="T12" fmla="*/ 0 w 30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0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7" name="Freeform 692"/>
                <p:cNvSpPr>
                  <a:spLocks/>
                </p:cNvSpPr>
                <p:nvPr/>
              </p:nvSpPr>
              <p:spPr bwMode="auto">
                <a:xfrm>
                  <a:off x="4192" y="3741"/>
                  <a:ext cx="26" cy="23"/>
                </a:xfrm>
                <a:custGeom>
                  <a:avLst/>
                  <a:gdLst>
                    <a:gd name="T0" fmla="*/ 0 w 51"/>
                    <a:gd name="T1" fmla="*/ 0 h 44"/>
                    <a:gd name="T2" fmla="*/ 0 w 51"/>
                    <a:gd name="T3" fmla="*/ 0 h 44"/>
                    <a:gd name="T4" fmla="*/ 51 w 51"/>
                    <a:gd name="T5" fmla="*/ 37 h 44"/>
                    <a:gd name="T6" fmla="*/ 51 w 51"/>
                    <a:gd name="T7" fmla="*/ 37 h 44"/>
                    <a:gd name="T8" fmla="*/ 29 w 51"/>
                    <a:gd name="T9" fmla="*/ 44 h 44"/>
                    <a:gd name="T10" fmla="*/ 0 w 51"/>
                    <a:gd name="T11" fmla="*/ 0 h 44"/>
                    <a:gd name="T12" fmla="*/ 0 w 51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29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8" name="Freeform 693"/>
                <p:cNvSpPr>
                  <a:spLocks/>
                </p:cNvSpPr>
                <p:nvPr/>
              </p:nvSpPr>
              <p:spPr bwMode="auto">
                <a:xfrm>
                  <a:off x="4192" y="3741"/>
                  <a:ext cx="26" cy="23"/>
                </a:xfrm>
                <a:custGeom>
                  <a:avLst/>
                  <a:gdLst>
                    <a:gd name="T0" fmla="*/ 0 w 51"/>
                    <a:gd name="T1" fmla="*/ 0 h 44"/>
                    <a:gd name="T2" fmla="*/ 0 w 51"/>
                    <a:gd name="T3" fmla="*/ 0 h 44"/>
                    <a:gd name="T4" fmla="*/ 51 w 51"/>
                    <a:gd name="T5" fmla="*/ 37 h 44"/>
                    <a:gd name="T6" fmla="*/ 51 w 51"/>
                    <a:gd name="T7" fmla="*/ 37 h 44"/>
                    <a:gd name="T8" fmla="*/ 29 w 51"/>
                    <a:gd name="T9" fmla="*/ 44 h 44"/>
                    <a:gd name="T10" fmla="*/ 0 w 51"/>
                    <a:gd name="T11" fmla="*/ 0 h 44"/>
                    <a:gd name="T12" fmla="*/ 0 w 51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29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9" name="Freeform 694"/>
                <p:cNvSpPr>
                  <a:spLocks/>
                </p:cNvSpPr>
                <p:nvPr/>
              </p:nvSpPr>
              <p:spPr bwMode="auto">
                <a:xfrm>
                  <a:off x="4192" y="3737"/>
                  <a:ext cx="26" cy="23"/>
                </a:xfrm>
                <a:custGeom>
                  <a:avLst/>
                  <a:gdLst>
                    <a:gd name="T0" fmla="*/ 0 w 51"/>
                    <a:gd name="T1" fmla="*/ 8 h 45"/>
                    <a:gd name="T2" fmla="*/ 0 w 51"/>
                    <a:gd name="T3" fmla="*/ 8 h 45"/>
                    <a:gd name="T4" fmla="*/ 22 w 51"/>
                    <a:gd name="T5" fmla="*/ 0 h 45"/>
                    <a:gd name="T6" fmla="*/ 22 w 51"/>
                    <a:gd name="T7" fmla="*/ 0 h 45"/>
                    <a:gd name="T8" fmla="*/ 51 w 51"/>
                    <a:gd name="T9" fmla="*/ 45 h 45"/>
                    <a:gd name="T10" fmla="*/ 0 w 51"/>
                    <a:gd name="T11" fmla="*/ 8 h 45"/>
                    <a:gd name="T12" fmla="*/ 0 w 51"/>
                    <a:gd name="T13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51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0" name="Freeform 695"/>
                <p:cNvSpPr>
                  <a:spLocks/>
                </p:cNvSpPr>
                <p:nvPr/>
              </p:nvSpPr>
              <p:spPr bwMode="auto">
                <a:xfrm>
                  <a:off x="4192" y="3737"/>
                  <a:ext cx="26" cy="23"/>
                </a:xfrm>
                <a:custGeom>
                  <a:avLst/>
                  <a:gdLst>
                    <a:gd name="T0" fmla="*/ 0 w 51"/>
                    <a:gd name="T1" fmla="*/ 8 h 45"/>
                    <a:gd name="T2" fmla="*/ 0 w 51"/>
                    <a:gd name="T3" fmla="*/ 8 h 45"/>
                    <a:gd name="T4" fmla="*/ 22 w 51"/>
                    <a:gd name="T5" fmla="*/ 0 h 45"/>
                    <a:gd name="T6" fmla="*/ 22 w 51"/>
                    <a:gd name="T7" fmla="*/ 0 h 45"/>
                    <a:gd name="T8" fmla="*/ 51 w 51"/>
                    <a:gd name="T9" fmla="*/ 45 h 45"/>
                    <a:gd name="T10" fmla="*/ 0 w 51"/>
                    <a:gd name="T11" fmla="*/ 8 h 45"/>
                    <a:gd name="T12" fmla="*/ 0 w 51"/>
                    <a:gd name="T13" fmla="*/ 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51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1" name="Freeform 696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2" name="Freeform 697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3" name="Freeform 698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0 w 22"/>
                    <a:gd name="T5" fmla="*/ 0 h 37"/>
                    <a:gd name="T6" fmla="*/ 0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4" name="Freeform 699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0 w 22"/>
                    <a:gd name="T5" fmla="*/ 0 h 37"/>
                    <a:gd name="T6" fmla="*/ 0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5" name="Freeform 700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6" name="Freeform 701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22 w 22"/>
                    <a:gd name="T5" fmla="*/ 37 h 37"/>
                    <a:gd name="T6" fmla="*/ 22 w 22"/>
                    <a:gd name="T7" fmla="*/ 37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7" name="Freeform 702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0 w 22"/>
                    <a:gd name="T5" fmla="*/ 0 h 37"/>
                    <a:gd name="T6" fmla="*/ 0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8" name="Freeform 703"/>
                <p:cNvSpPr>
                  <a:spLocks/>
                </p:cNvSpPr>
                <p:nvPr/>
              </p:nvSpPr>
              <p:spPr bwMode="auto">
                <a:xfrm>
                  <a:off x="4210" y="3734"/>
                  <a:ext cx="11" cy="19"/>
                </a:xfrm>
                <a:custGeom>
                  <a:avLst/>
                  <a:gdLst>
                    <a:gd name="T0" fmla="*/ 0 w 22"/>
                    <a:gd name="T1" fmla="*/ 0 h 37"/>
                    <a:gd name="T2" fmla="*/ 0 w 22"/>
                    <a:gd name="T3" fmla="*/ 0 h 37"/>
                    <a:gd name="T4" fmla="*/ 0 w 22"/>
                    <a:gd name="T5" fmla="*/ 0 h 37"/>
                    <a:gd name="T6" fmla="*/ 0 w 22"/>
                    <a:gd name="T7" fmla="*/ 0 h 37"/>
                    <a:gd name="T8" fmla="*/ 22 w 22"/>
                    <a:gd name="T9" fmla="*/ 37 h 37"/>
                    <a:gd name="T10" fmla="*/ 0 w 22"/>
                    <a:gd name="T11" fmla="*/ 0 h 37"/>
                    <a:gd name="T12" fmla="*/ 0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9" name="Freeform 704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2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0" name="Freeform 705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2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1" name="Freeform 706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2" name="Freeform 707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3" name="Freeform 708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2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4" name="Freeform 709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2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5" name="Freeform 710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6" name="Freeform 711"/>
                <p:cNvSpPr>
                  <a:spLocks/>
                </p:cNvSpPr>
                <p:nvPr/>
              </p:nvSpPr>
              <p:spPr bwMode="auto">
                <a:xfrm>
                  <a:off x="4288" y="3681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7" name="Freeform 712"/>
                <p:cNvSpPr>
                  <a:spLocks/>
                </p:cNvSpPr>
                <p:nvPr/>
              </p:nvSpPr>
              <p:spPr bwMode="auto">
                <a:xfrm>
                  <a:off x="4292" y="3673"/>
                  <a:ext cx="25" cy="23"/>
                </a:xfrm>
                <a:custGeom>
                  <a:avLst/>
                  <a:gdLst>
                    <a:gd name="T0" fmla="*/ 0 w 51"/>
                    <a:gd name="T1" fmla="*/ 0 h 45"/>
                    <a:gd name="T2" fmla="*/ 0 w 51"/>
                    <a:gd name="T3" fmla="*/ 0 h 45"/>
                    <a:gd name="T4" fmla="*/ 51 w 51"/>
                    <a:gd name="T5" fmla="*/ 37 h 45"/>
                    <a:gd name="T6" fmla="*/ 51 w 51"/>
                    <a:gd name="T7" fmla="*/ 37 h 45"/>
                    <a:gd name="T8" fmla="*/ 36 w 51"/>
                    <a:gd name="T9" fmla="*/ 45 h 45"/>
                    <a:gd name="T10" fmla="*/ 0 w 51"/>
                    <a:gd name="T11" fmla="*/ 0 h 45"/>
                    <a:gd name="T12" fmla="*/ 0 w 51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36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8" name="Freeform 713"/>
                <p:cNvSpPr>
                  <a:spLocks/>
                </p:cNvSpPr>
                <p:nvPr/>
              </p:nvSpPr>
              <p:spPr bwMode="auto">
                <a:xfrm>
                  <a:off x="4292" y="3673"/>
                  <a:ext cx="25" cy="23"/>
                </a:xfrm>
                <a:custGeom>
                  <a:avLst/>
                  <a:gdLst>
                    <a:gd name="T0" fmla="*/ 0 w 51"/>
                    <a:gd name="T1" fmla="*/ 0 h 45"/>
                    <a:gd name="T2" fmla="*/ 0 w 51"/>
                    <a:gd name="T3" fmla="*/ 0 h 45"/>
                    <a:gd name="T4" fmla="*/ 51 w 51"/>
                    <a:gd name="T5" fmla="*/ 37 h 45"/>
                    <a:gd name="T6" fmla="*/ 51 w 51"/>
                    <a:gd name="T7" fmla="*/ 37 h 45"/>
                    <a:gd name="T8" fmla="*/ 36 w 51"/>
                    <a:gd name="T9" fmla="*/ 45 h 45"/>
                    <a:gd name="T10" fmla="*/ 0 w 51"/>
                    <a:gd name="T11" fmla="*/ 0 h 45"/>
                    <a:gd name="T12" fmla="*/ 0 w 51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36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9" name="Freeform 714"/>
                <p:cNvSpPr>
                  <a:spLocks/>
                </p:cNvSpPr>
                <p:nvPr/>
              </p:nvSpPr>
              <p:spPr bwMode="auto">
                <a:xfrm>
                  <a:off x="4292" y="3670"/>
                  <a:ext cx="25" cy="22"/>
                </a:xfrm>
                <a:custGeom>
                  <a:avLst/>
                  <a:gdLst>
                    <a:gd name="T0" fmla="*/ 0 w 51"/>
                    <a:gd name="T1" fmla="*/ 7 h 44"/>
                    <a:gd name="T2" fmla="*/ 0 w 51"/>
                    <a:gd name="T3" fmla="*/ 7 h 44"/>
                    <a:gd name="T4" fmla="*/ 21 w 51"/>
                    <a:gd name="T5" fmla="*/ 0 h 44"/>
                    <a:gd name="T6" fmla="*/ 21 w 51"/>
                    <a:gd name="T7" fmla="*/ 0 h 44"/>
                    <a:gd name="T8" fmla="*/ 51 w 51"/>
                    <a:gd name="T9" fmla="*/ 44 h 44"/>
                    <a:gd name="T10" fmla="*/ 0 w 51"/>
                    <a:gd name="T11" fmla="*/ 7 h 44"/>
                    <a:gd name="T12" fmla="*/ 0 w 51"/>
                    <a:gd name="T13" fmla="*/ 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4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51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0" name="Freeform 715"/>
                <p:cNvSpPr>
                  <a:spLocks/>
                </p:cNvSpPr>
                <p:nvPr/>
              </p:nvSpPr>
              <p:spPr bwMode="auto">
                <a:xfrm>
                  <a:off x="4292" y="3670"/>
                  <a:ext cx="25" cy="22"/>
                </a:xfrm>
                <a:custGeom>
                  <a:avLst/>
                  <a:gdLst>
                    <a:gd name="T0" fmla="*/ 0 w 51"/>
                    <a:gd name="T1" fmla="*/ 7 h 44"/>
                    <a:gd name="T2" fmla="*/ 0 w 51"/>
                    <a:gd name="T3" fmla="*/ 7 h 44"/>
                    <a:gd name="T4" fmla="*/ 21 w 51"/>
                    <a:gd name="T5" fmla="*/ 0 h 44"/>
                    <a:gd name="T6" fmla="*/ 21 w 51"/>
                    <a:gd name="T7" fmla="*/ 0 h 44"/>
                    <a:gd name="T8" fmla="*/ 51 w 51"/>
                    <a:gd name="T9" fmla="*/ 44 h 44"/>
                    <a:gd name="T10" fmla="*/ 0 w 51"/>
                    <a:gd name="T11" fmla="*/ 7 h 44"/>
                    <a:gd name="T12" fmla="*/ 0 w 51"/>
                    <a:gd name="T13" fmla="*/ 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4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51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1" name="Freeform 716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2" name="Freeform 717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3" name="Freeform 718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7 w 29"/>
                    <a:gd name="T5" fmla="*/ 0 h 37"/>
                    <a:gd name="T6" fmla="*/ 7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4" name="Freeform 719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7 w 29"/>
                    <a:gd name="T5" fmla="*/ 0 h 37"/>
                    <a:gd name="T6" fmla="*/ 7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5" name="Freeform 720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6" name="Freeform 721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29 w 29"/>
                    <a:gd name="T5" fmla="*/ 37 h 37"/>
                    <a:gd name="T6" fmla="*/ 29 w 29"/>
                    <a:gd name="T7" fmla="*/ 37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7" name="Freeform 722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7 w 29"/>
                    <a:gd name="T5" fmla="*/ 0 h 37"/>
                    <a:gd name="T6" fmla="*/ 7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8" name="Freeform 723"/>
                <p:cNvSpPr>
                  <a:spLocks/>
                </p:cNvSpPr>
                <p:nvPr/>
              </p:nvSpPr>
              <p:spPr bwMode="auto">
                <a:xfrm>
                  <a:off x="4321" y="3658"/>
                  <a:ext cx="15" cy="19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7 w 29"/>
                    <a:gd name="T5" fmla="*/ 0 h 37"/>
                    <a:gd name="T6" fmla="*/ 7 w 29"/>
                    <a:gd name="T7" fmla="*/ 0 h 37"/>
                    <a:gd name="T8" fmla="*/ 29 w 29"/>
                    <a:gd name="T9" fmla="*/ 37 h 37"/>
                    <a:gd name="T10" fmla="*/ 0 w 29"/>
                    <a:gd name="T11" fmla="*/ 0 h 37"/>
                    <a:gd name="T12" fmla="*/ 0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9" name="Freeform 724"/>
                <p:cNvSpPr>
                  <a:spLocks/>
                </p:cNvSpPr>
                <p:nvPr/>
              </p:nvSpPr>
              <p:spPr bwMode="auto">
                <a:xfrm>
                  <a:off x="4313" y="3621"/>
                  <a:ext cx="45" cy="67"/>
                </a:xfrm>
                <a:custGeom>
                  <a:avLst/>
                  <a:gdLst>
                    <a:gd name="T0" fmla="*/ 88 w 88"/>
                    <a:gd name="T1" fmla="*/ 134 h 134"/>
                    <a:gd name="T2" fmla="*/ 88 w 88"/>
                    <a:gd name="T3" fmla="*/ 134 h 134"/>
                    <a:gd name="T4" fmla="*/ 44 w 88"/>
                    <a:gd name="T5" fmla="*/ 0 h 134"/>
                    <a:gd name="T6" fmla="*/ 44 w 88"/>
                    <a:gd name="T7" fmla="*/ 0 h 134"/>
                    <a:gd name="T8" fmla="*/ 0 w 88"/>
                    <a:gd name="T9" fmla="*/ 29 h 134"/>
                    <a:gd name="T10" fmla="*/ 88 w 88"/>
                    <a:gd name="T11" fmla="*/ 134 h 134"/>
                    <a:gd name="T12" fmla="*/ 88 w 88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4">
                      <a:moveTo>
                        <a:pt x="88" y="134"/>
                      </a:moveTo>
                      <a:lnTo>
                        <a:pt x="88" y="13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9"/>
                      </a:lnTo>
                      <a:lnTo>
                        <a:pt x="88" y="134"/>
                      </a:lnTo>
                      <a:lnTo>
                        <a:pt x="88" y="13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0" name="Freeform 725"/>
                <p:cNvSpPr>
                  <a:spLocks/>
                </p:cNvSpPr>
                <p:nvPr/>
              </p:nvSpPr>
              <p:spPr bwMode="auto">
                <a:xfrm>
                  <a:off x="4313" y="3621"/>
                  <a:ext cx="45" cy="67"/>
                </a:xfrm>
                <a:custGeom>
                  <a:avLst/>
                  <a:gdLst>
                    <a:gd name="T0" fmla="*/ 88 w 88"/>
                    <a:gd name="T1" fmla="*/ 134 h 134"/>
                    <a:gd name="T2" fmla="*/ 88 w 88"/>
                    <a:gd name="T3" fmla="*/ 134 h 134"/>
                    <a:gd name="T4" fmla="*/ 44 w 88"/>
                    <a:gd name="T5" fmla="*/ 0 h 134"/>
                    <a:gd name="T6" fmla="*/ 44 w 88"/>
                    <a:gd name="T7" fmla="*/ 0 h 134"/>
                    <a:gd name="T8" fmla="*/ 0 w 88"/>
                    <a:gd name="T9" fmla="*/ 29 h 134"/>
                    <a:gd name="T10" fmla="*/ 88 w 88"/>
                    <a:gd name="T11" fmla="*/ 134 h 134"/>
                    <a:gd name="T12" fmla="*/ 88 w 88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4">
                      <a:moveTo>
                        <a:pt x="88" y="134"/>
                      </a:moveTo>
                      <a:lnTo>
                        <a:pt x="88" y="13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9"/>
                      </a:lnTo>
                      <a:lnTo>
                        <a:pt x="88" y="134"/>
                      </a:lnTo>
                      <a:lnTo>
                        <a:pt x="88" y="13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1" name="Freeform 726"/>
                <p:cNvSpPr>
                  <a:spLocks/>
                </p:cNvSpPr>
                <p:nvPr/>
              </p:nvSpPr>
              <p:spPr bwMode="auto">
                <a:xfrm>
                  <a:off x="4336" y="3621"/>
                  <a:ext cx="40" cy="67"/>
                </a:xfrm>
                <a:custGeom>
                  <a:avLst/>
                  <a:gdLst>
                    <a:gd name="T0" fmla="*/ 44 w 80"/>
                    <a:gd name="T1" fmla="*/ 134 h 134"/>
                    <a:gd name="T2" fmla="*/ 44 w 80"/>
                    <a:gd name="T3" fmla="*/ 134 h 134"/>
                    <a:gd name="T4" fmla="*/ 80 w 80"/>
                    <a:gd name="T5" fmla="*/ 104 h 134"/>
                    <a:gd name="T6" fmla="*/ 80 w 80"/>
                    <a:gd name="T7" fmla="*/ 104 h 134"/>
                    <a:gd name="T8" fmla="*/ 0 w 80"/>
                    <a:gd name="T9" fmla="*/ 0 h 134"/>
                    <a:gd name="T10" fmla="*/ 44 w 80"/>
                    <a:gd name="T11" fmla="*/ 134 h 134"/>
                    <a:gd name="T12" fmla="*/ 44 w 80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34">
                      <a:moveTo>
                        <a:pt x="44" y="134"/>
                      </a:moveTo>
                      <a:lnTo>
                        <a:pt x="44" y="134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0" y="0"/>
                      </a:lnTo>
                      <a:lnTo>
                        <a:pt x="44" y="134"/>
                      </a:lnTo>
                      <a:lnTo>
                        <a:pt x="44" y="13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2" name="Freeform 727"/>
                <p:cNvSpPr>
                  <a:spLocks/>
                </p:cNvSpPr>
                <p:nvPr/>
              </p:nvSpPr>
              <p:spPr bwMode="auto">
                <a:xfrm>
                  <a:off x="4336" y="3621"/>
                  <a:ext cx="40" cy="67"/>
                </a:xfrm>
                <a:custGeom>
                  <a:avLst/>
                  <a:gdLst>
                    <a:gd name="T0" fmla="*/ 44 w 80"/>
                    <a:gd name="T1" fmla="*/ 134 h 134"/>
                    <a:gd name="T2" fmla="*/ 44 w 80"/>
                    <a:gd name="T3" fmla="*/ 134 h 134"/>
                    <a:gd name="T4" fmla="*/ 80 w 80"/>
                    <a:gd name="T5" fmla="*/ 104 h 134"/>
                    <a:gd name="T6" fmla="*/ 80 w 80"/>
                    <a:gd name="T7" fmla="*/ 104 h 134"/>
                    <a:gd name="T8" fmla="*/ 0 w 80"/>
                    <a:gd name="T9" fmla="*/ 0 h 134"/>
                    <a:gd name="T10" fmla="*/ 44 w 80"/>
                    <a:gd name="T11" fmla="*/ 134 h 134"/>
                    <a:gd name="T12" fmla="*/ 44 w 80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34">
                      <a:moveTo>
                        <a:pt x="44" y="134"/>
                      </a:moveTo>
                      <a:lnTo>
                        <a:pt x="44" y="134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0" y="0"/>
                      </a:lnTo>
                      <a:lnTo>
                        <a:pt x="44" y="134"/>
                      </a:lnTo>
                      <a:lnTo>
                        <a:pt x="44" y="13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3" name="Freeform 728"/>
                <p:cNvSpPr>
                  <a:spLocks/>
                </p:cNvSpPr>
                <p:nvPr/>
              </p:nvSpPr>
              <p:spPr bwMode="auto">
                <a:xfrm>
                  <a:off x="4336" y="3606"/>
                  <a:ext cx="40" cy="67"/>
                </a:xfrm>
                <a:custGeom>
                  <a:avLst/>
                  <a:gdLst>
                    <a:gd name="T0" fmla="*/ 80 w 80"/>
                    <a:gd name="T1" fmla="*/ 134 h 134"/>
                    <a:gd name="T2" fmla="*/ 80 w 80"/>
                    <a:gd name="T3" fmla="*/ 134 h 134"/>
                    <a:gd name="T4" fmla="*/ 29 w 80"/>
                    <a:gd name="T5" fmla="*/ 0 h 134"/>
                    <a:gd name="T6" fmla="*/ 29 w 80"/>
                    <a:gd name="T7" fmla="*/ 0 h 134"/>
                    <a:gd name="T8" fmla="*/ 0 w 80"/>
                    <a:gd name="T9" fmla="*/ 30 h 134"/>
                    <a:gd name="T10" fmla="*/ 80 w 80"/>
                    <a:gd name="T11" fmla="*/ 134 h 134"/>
                    <a:gd name="T12" fmla="*/ 80 w 80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34">
                      <a:moveTo>
                        <a:pt x="80" y="134"/>
                      </a:moveTo>
                      <a:lnTo>
                        <a:pt x="80" y="134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80" y="134"/>
                      </a:lnTo>
                      <a:lnTo>
                        <a:pt x="80" y="13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4" name="Freeform 729"/>
                <p:cNvSpPr>
                  <a:spLocks/>
                </p:cNvSpPr>
                <p:nvPr/>
              </p:nvSpPr>
              <p:spPr bwMode="auto">
                <a:xfrm>
                  <a:off x="4336" y="3606"/>
                  <a:ext cx="40" cy="67"/>
                </a:xfrm>
                <a:custGeom>
                  <a:avLst/>
                  <a:gdLst>
                    <a:gd name="T0" fmla="*/ 80 w 80"/>
                    <a:gd name="T1" fmla="*/ 134 h 134"/>
                    <a:gd name="T2" fmla="*/ 80 w 80"/>
                    <a:gd name="T3" fmla="*/ 134 h 134"/>
                    <a:gd name="T4" fmla="*/ 29 w 80"/>
                    <a:gd name="T5" fmla="*/ 0 h 134"/>
                    <a:gd name="T6" fmla="*/ 29 w 80"/>
                    <a:gd name="T7" fmla="*/ 0 h 134"/>
                    <a:gd name="T8" fmla="*/ 0 w 80"/>
                    <a:gd name="T9" fmla="*/ 30 h 134"/>
                    <a:gd name="T10" fmla="*/ 80 w 80"/>
                    <a:gd name="T11" fmla="*/ 134 h 134"/>
                    <a:gd name="T12" fmla="*/ 80 w 80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34">
                      <a:moveTo>
                        <a:pt x="80" y="134"/>
                      </a:moveTo>
                      <a:lnTo>
                        <a:pt x="80" y="134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80" y="134"/>
                      </a:lnTo>
                      <a:lnTo>
                        <a:pt x="80" y="13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5" name="Freeform 730"/>
                <p:cNvSpPr>
                  <a:spLocks/>
                </p:cNvSpPr>
                <p:nvPr/>
              </p:nvSpPr>
              <p:spPr bwMode="auto">
                <a:xfrm>
                  <a:off x="4350" y="3606"/>
                  <a:ext cx="45" cy="67"/>
                </a:xfrm>
                <a:custGeom>
                  <a:avLst/>
                  <a:gdLst>
                    <a:gd name="T0" fmla="*/ 51 w 88"/>
                    <a:gd name="T1" fmla="*/ 134 h 134"/>
                    <a:gd name="T2" fmla="*/ 51 w 88"/>
                    <a:gd name="T3" fmla="*/ 134 h 134"/>
                    <a:gd name="T4" fmla="*/ 88 w 88"/>
                    <a:gd name="T5" fmla="*/ 104 h 134"/>
                    <a:gd name="T6" fmla="*/ 88 w 88"/>
                    <a:gd name="T7" fmla="*/ 104 h 134"/>
                    <a:gd name="T8" fmla="*/ 0 w 88"/>
                    <a:gd name="T9" fmla="*/ 0 h 134"/>
                    <a:gd name="T10" fmla="*/ 51 w 88"/>
                    <a:gd name="T11" fmla="*/ 134 h 134"/>
                    <a:gd name="T12" fmla="*/ 51 w 88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4">
                      <a:moveTo>
                        <a:pt x="51" y="134"/>
                      </a:moveTo>
                      <a:lnTo>
                        <a:pt x="51" y="134"/>
                      </a:lnTo>
                      <a:lnTo>
                        <a:pt x="88" y="104"/>
                      </a:lnTo>
                      <a:lnTo>
                        <a:pt x="88" y="104"/>
                      </a:lnTo>
                      <a:lnTo>
                        <a:pt x="0" y="0"/>
                      </a:lnTo>
                      <a:lnTo>
                        <a:pt x="51" y="134"/>
                      </a:lnTo>
                      <a:lnTo>
                        <a:pt x="51" y="13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6" name="Freeform 731"/>
                <p:cNvSpPr>
                  <a:spLocks/>
                </p:cNvSpPr>
                <p:nvPr/>
              </p:nvSpPr>
              <p:spPr bwMode="auto">
                <a:xfrm>
                  <a:off x="4350" y="3606"/>
                  <a:ext cx="45" cy="67"/>
                </a:xfrm>
                <a:custGeom>
                  <a:avLst/>
                  <a:gdLst>
                    <a:gd name="T0" fmla="*/ 51 w 88"/>
                    <a:gd name="T1" fmla="*/ 134 h 134"/>
                    <a:gd name="T2" fmla="*/ 51 w 88"/>
                    <a:gd name="T3" fmla="*/ 134 h 134"/>
                    <a:gd name="T4" fmla="*/ 88 w 88"/>
                    <a:gd name="T5" fmla="*/ 104 h 134"/>
                    <a:gd name="T6" fmla="*/ 88 w 88"/>
                    <a:gd name="T7" fmla="*/ 104 h 134"/>
                    <a:gd name="T8" fmla="*/ 0 w 88"/>
                    <a:gd name="T9" fmla="*/ 0 h 134"/>
                    <a:gd name="T10" fmla="*/ 51 w 88"/>
                    <a:gd name="T11" fmla="*/ 134 h 134"/>
                    <a:gd name="T12" fmla="*/ 51 w 88"/>
                    <a:gd name="T1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4">
                      <a:moveTo>
                        <a:pt x="51" y="134"/>
                      </a:moveTo>
                      <a:lnTo>
                        <a:pt x="51" y="134"/>
                      </a:lnTo>
                      <a:lnTo>
                        <a:pt x="88" y="104"/>
                      </a:lnTo>
                      <a:lnTo>
                        <a:pt x="88" y="104"/>
                      </a:lnTo>
                      <a:lnTo>
                        <a:pt x="0" y="0"/>
                      </a:lnTo>
                      <a:lnTo>
                        <a:pt x="51" y="134"/>
                      </a:lnTo>
                      <a:lnTo>
                        <a:pt x="51" y="13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7" name="Freeform 732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8" name="Freeform 733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9" name="Freeform 734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0" name="Freeform 735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1" name="Freeform 736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2" name="Freeform 737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3" name="Freeform 738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4" name="Freeform 739"/>
                <p:cNvSpPr>
                  <a:spLocks/>
                </p:cNvSpPr>
                <p:nvPr/>
              </p:nvSpPr>
              <p:spPr bwMode="auto">
                <a:xfrm>
                  <a:off x="4372" y="3617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5" name="Freeform 740"/>
                <p:cNvSpPr>
                  <a:spLocks/>
                </p:cNvSpPr>
                <p:nvPr/>
              </p:nvSpPr>
              <p:spPr bwMode="auto">
                <a:xfrm>
                  <a:off x="4384" y="3601"/>
                  <a:ext cx="33" cy="23"/>
                </a:xfrm>
                <a:custGeom>
                  <a:avLst/>
                  <a:gdLst>
                    <a:gd name="T0" fmla="*/ 0 w 66"/>
                    <a:gd name="T1" fmla="*/ 0 h 45"/>
                    <a:gd name="T2" fmla="*/ 0 w 66"/>
                    <a:gd name="T3" fmla="*/ 0 h 45"/>
                    <a:gd name="T4" fmla="*/ 66 w 66"/>
                    <a:gd name="T5" fmla="*/ 15 h 45"/>
                    <a:gd name="T6" fmla="*/ 66 w 66"/>
                    <a:gd name="T7" fmla="*/ 15 h 45"/>
                    <a:gd name="T8" fmla="*/ 37 w 66"/>
                    <a:gd name="T9" fmla="*/ 45 h 45"/>
                    <a:gd name="T10" fmla="*/ 0 w 66"/>
                    <a:gd name="T11" fmla="*/ 0 h 45"/>
                    <a:gd name="T12" fmla="*/ 0 w 66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3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6" name="Freeform 741"/>
                <p:cNvSpPr>
                  <a:spLocks/>
                </p:cNvSpPr>
                <p:nvPr/>
              </p:nvSpPr>
              <p:spPr bwMode="auto">
                <a:xfrm>
                  <a:off x="4384" y="3601"/>
                  <a:ext cx="33" cy="23"/>
                </a:xfrm>
                <a:custGeom>
                  <a:avLst/>
                  <a:gdLst>
                    <a:gd name="T0" fmla="*/ 0 w 66"/>
                    <a:gd name="T1" fmla="*/ 0 h 45"/>
                    <a:gd name="T2" fmla="*/ 0 w 66"/>
                    <a:gd name="T3" fmla="*/ 0 h 45"/>
                    <a:gd name="T4" fmla="*/ 66 w 66"/>
                    <a:gd name="T5" fmla="*/ 15 h 45"/>
                    <a:gd name="T6" fmla="*/ 66 w 66"/>
                    <a:gd name="T7" fmla="*/ 15 h 45"/>
                    <a:gd name="T8" fmla="*/ 37 w 66"/>
                    <a:gd name="T9" fmla="*/ 45 h 45"/>
                    <a:gd name="T10" fmla="*/ 0 w 66"/>
                    <a:gd name="T11" fmla="*/ 0 h 45"/>
                    <a:gd name="T12" fmla="*/ 0 w 66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3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7" name="Freeform 742"/>
                <p:cNvSpPr>
                  <a:spLocks/>
                </p:cNvSpPr>
                <p:nvPr/>
              </p:nvSpPr>
              <p:spPr bwMode="auto">
                <a:xfrm>
                  <a:off x="4384" y="3590"/>
                  <a:ext cx="33" cy="19"/>
                </a:xfrm>
                <a:custGeom>
                  <a:avLst/>
                  <a:gdLst>
                    <a:gd name="T0" fmla="*/ 0 w 66"/>
                    <a:gd name="T1" fmla="*/ 22 h 37"/>
                    <a:gd name="T2" fmla="*/ 0 w 66"/>
                    <a:gd name="T3" fmla="*/ 22 h 37"/>
                    <a:gd name="T4" fmla="*/ 29 w 66"/>
                    <a:gd name="T5" fmla="*/ 0 h 37"/>
                    <a:gd name="T6" fmla="*/ 29 w 66"/>
                    <a:gd name="T7" fmla="*/ 0 h 37"/>
                    <a:gd name="T8" fmla="*/ 66 w 66"/>
                    <a:gd name="T9" fmla="*/ 37 h 37"/>
                    <a:gd name="T10" fmla="*/ 0 w 66"/>
                    <a:gd name="T11" fmla="*/ 22 h 37"/>
                    <a:gd name="T12" fmla="*/ 0 w 66"/>
                    <a:gd name="T13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66" y="37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8" name="Freeform 743"/>
                <p:cNvSpPr>
                  <a:spLocks/>
                </p:cNvSpPr>
                <p:nvPr/>
              </p:nvSpPr>
              <p:spPr bwMode="auto">
                <a:xfrm>
                  <a:off x="4384" y="3590"/>
                  <a:ext cx="33" cy="19"/>
                </a:xfrm>
                <a:custGeom>
                  <a:avLst/>
                  <a:gdLst>
                    <a:gd name="T0" fmla="*/ 0 w 66"/>
                    <a:gd name="T1" fmla="*/ 22 h 37"/>
                    <a:gd name="T2" fmla="*/ 0 w 66"/>
                    <a:gd name="T3" fmla="*/ 22 h 37"/>
                    <a:gd name="T4" fmla="*/ 29 w 66"/>
                    <a:gd name="T5" fmla="*/ 0 h 37"/>
                    <a:gd name="T6" fmla="*/ 29 w 66"/>
                    <a:gd name="T7" fmla="*/ 0 h 37"/>
                    <a:gd name="T8" fmla="*/ 66 w 66"/>
                    <a:gd name="T9" fmla="*/ 37 h 37"/>
                    <a:gd name="T10" fmla="*/ 0 w 66"/>
                    <a:gd name="T11" fmla="*/ 22 h 37"/>
                    <a:gd name="T12" fmla="*/ 0 w 66"/>
                    <a:gd name="T13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66" y="37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9" name="Freeform 744"/>
                <p:cNvSpPr>
                  <a:spLocks/>
                </p:cNvSpPr>
                <p:nvPr/>
              </p:nvSpPr>
              <p:spPr bwMode="auto">
                <a:xfrm>
                  <a:off x="4406" y="3586"/>
                  <a:ext cx="14" cy="15"/>
                </a:xfrm>
                <a:custGeom>
                  <a:avLst/>
                  <a:gdLst>
                    <a:gd name="T0" fmla="*/ 0 w 29"/>
                    <a:gd name="T1" fmla="*/ 0 h 30"/>
                    <a:gd name="T2" fmla="*/ 0 w 29"/>
                    <a:gd name="T3" fmla="*/ 0 h 30"/>
                    <a:gd name="T4" fmla="*/ 29 w 29"/>
                    <a:gd name="T5" fmla="*/ 23 h 30"/>
                    <a:gd name="T6" fmla="*/ 29 w 29"/>
                    <a:gd name="T7" fmla="*/ 23 h 30"/>
                    <a:gd name="T8" fmla="*/ 29 w 29"/>
                    <a:gd name="T9" fmla="*/ 30 h 30"/>
                    <a:gd name="T10" fmla="*/ 0 w 29"/>
                    <a:gd name="T11" fmla="*/ 0 h 30"/>
                    <a:gd name="T12" fmla="*/ 0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0" name="Freeform 745"/>
                <p:cNvSpPr>
                  <a:spLocks/>
                </p:cNvSpPr>
                <p:nvPr/>
              </p:nvSpPr>
              <p:spPr bwMode="auto">
                <a:xfrm>
                  <a:off x="4406" y="3586"/>
                  <a:ext cx="14" cy="15"/>
                </a:xfrm>
                <a:custGeom>
                  <a:avLst/>
                  <a:gdLst>
                    <a:gd name="T0" fmla="*/ 0 w 29"/>
                    <a:gd name="T1" fmla="*/ 0 h 30"/>
                    <a:gd name="T2" fmla="*/ 0 w 29"/>
                    <a:gd name="T3" fmla="*/ 0 h 30"/>
                    <a:gd name="T4" fmla="*/ 29 w 29"/>
                    <a:gd name="T5" fmla="*/ 23 h 30"/>
                    <a:gd name="T6" fmla="*/ 29 w 29"/>
                    <a:gd name="T7" fmla="*/ 23 h 30"/>
                    <a:gd name="T8" fmla="*/ 29 w 29"/>
                    <a:gd name="T9" fmla="*/ 30 h 30"/>
                    <a:gd name="T10" fmla="*/ 0 w 29"/>
                    <a:gd name="T11" fmla="*/ 0 h 30"/>
                    <a:gd name="T12" fmla="*/ 0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1" name="Freeform 746"/>
                <p:cNvSpPr>
                  <a:spLocks/>
                </p:cNvSpPr>
                <p:nvPr/>
              </p:nvSpPr>
              <p:spPr bwMode="auto">
                <a:xfrm>
                  <a:off x="4406" y="3583"/>
                  <a:ext cx="14" cy="15"/>
                </a:xfrm>
                <a:custGeom>
                  <a:avLst/>
                  <a:gdLst>
                    <a:gd name="T0" fmla="*/ 0 w 29"/>
                    <a:gd name="T1" fmla="*/ 7 h 30"/>
                    <a:gd name="T2" fmla="*/ 0 w 29"/>
                    <a:gd name="T3" fmla="*/ 7 h 30"/>
                    <a:gd name="T4" fmla="*/ 0 w 29"/>
                    <a:gd name="T5" fmla="*/ 0 h 30"/>
                    <a:gd name="T6" fmla="*/ 0 w 29"/>
                    <a:gd name="T7" fmla="*/ 0 h 30"/>
                    <a:gd name="T8" fmla="*/ 29 w 29"/>
                    <a:gd name="T9" fmla="*/ 30 h 30"/>
                    <a:gd name="T10" fmla="*/ 0 w 29"/>
                    <a:gd name="T11" fmla="*/ 7 h 30"/>
                    <a:gd name="T12" fmla="*/ 0 w 29"/>
                    <a:gd name="T1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2" name="Freeform 747"/>
                <p:cNvSpPr>
                  <a:spLocks/>
                </p:cNvSpPr>
                <p:nvPr/>
              </p:nvSpPr>
              <p:spPr bwMode="auto">
                <a:xfrm>
                  <a:off x="4406" y="3583"/>
                  <a:ext cx="14" cy="15"/>
                </a:xfrm>
                <a:custGeom>
                  <a:avLst/>
                  <a:gdLst>
                    <a:gd name="T0" fmla="*/ 0 w 29"/>
                    <a:gd name="T1" fmla="*/ 7 h 30"/>
                    <a:gd name="T2" fmla="*/ 0 w 29"/>
                    <a:gd name="T3" fmla="*/ 7 h 30"/>
                    <a:gd name="T4" fmla="*/ 0 w 29"/>
                    <a:gd name="T5" fmla="*/ 0 h 30"/>
                    <a:gd name="T6" fmla="*/ 0 w 29"/>
                    <a:gd name="T7" fmla="*/ 0 h 30"/>
                    <a:gd name="T8" fmla="*/ 29 w 29"/>
                    <a:gd name="T9" fmla="*/ 30 h 30"/>
                    <a:gd name="T10" fmla="*/ 0 w 29"/>
                    <a:gd name="T11" fmla="*/ 7 h 30"/>
                    <a:gd name="T12" fmla="*/ 0 w 29"/>
                    <a:gd name="T1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3" name="Freeform 748"/>
                <p:cNvSpPr>
                  <a:spLocks/>
                </p:cNvSpPr>
                <p:nvPr/>
              </p:nvSpPr>
              <p:spPr bwMode="auto">
                <a:xfrm>
                  <a:off x="4406" y="3586"/>
                  <a:ext cx="14" cy="15"/>
                </a:xfrm>
                <a:custGeom>
                  <a:avLst/>
                  <a:gdLst>
                    <a:gd name="T0" fmla="*/ 0 w 29"/>
                    <a:gd name="T1" fmla="*/ 0 h 30"/>
                    <a:gd name="T2" fmla="*/ 0 w 29"/>
                    <a:gd name="T3" fmla="*/ 0 h 30"/>
                    <a:gd name="T4" fmla="*/ 29 w 29"/>
                    <a:gd name="T5" fmla="*/ 23 h 30"/>
                    <a:gd name="T6" fmla="*/ 29 w 29"/>
                    <a:gd name="T7" fmla="*/ 23 h 30"/>
                    <a:gd name="T8" fmla="*/ 29 w 29"/>
                    <a:gd name="T9" fmla="*/ 30 h 30"/>
                    <a:gd name="T10" fmla="*/ 0 w 29"/>
                    <a:gd name="T11" fmla="*/ 0 h 30"/>
                    <a:gd name="T12" fmla="*/ 0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4" name="Freeform 749"/>
                <p:cNvSpPr>
                  <a:spLocks/>
                </p:cNvSpPr>
                <p:nvPr/>
              </p:nvSpPr>
              <p:spPr bwMode="auto">
                <a:xfrm>
                  <a:off x="4406" y="3586"/>
                  <a:ext cx="14" cy="15"/>
                </a:xfrm>
                <a:custGeom>
                  <a:avLst/>
                  <a:gdLst>
                    <a:gd name="T0" fmla="*/ 0 w 29"/>
                    <a:gd name="T1" fmla="*/ 0 h 30"/>
                    <a:gd name="T2" fmla="*/ 0 w 29"/>
                    <a:gd name="T3" fmla="*/ 0 h 30"/>
                    <a:gd name="T4" fmla="*/ 29 w 29"/>
                    <a:gd name="T5" fmla="*/ 23 h 30"/>
                    <a:gd name="T6" fmla="*/ 29 w 29"/>
                    <a:gd name="T7" fmla="*/ 23 h 30"/>
                    <a:gd name="T8" fmla="*/ 29 w 29"/>
                    <a:gd name="T9" fmla="*/ 30 h 30"/>
                    <a:gd name="T10" fmla="*/ 0 w 29"/>
                    <a:gd name="T11" fmla="*/ 0 h 30"/>
                    <a:gd name="T12" fmla="*/ 0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5" name="Freeform 750"/>
                <p:cNvSpPr>
                  <a:spLocks/>
                </p:cNvSpPr>
                <p:nvPr/>
              </p:nvSpPr>
              <p:spPr bwMode="auto">
                <a:xfrm>
                  <a:off x="4406" y="3583"/>
                  <a:ext cx="14" cy="15"/>
                </a:xfrm>
                <a:custGeom>
                  <a:avLst/>
                  <a:gdLst>
                    <a:gd name="T0" fmla="*/ 0 w 29"/>
                    <a:gd name="T1" fmla="*/ 7 h 30"/>
                    <a:gd name="T2" fmla="*/ 0 w 29"/>
                    <a:gd name="T3" fmla="*/ 7 h 30"/>
                    <a:gd name="T4" fmla="*/ 0 w 29"/>
                    <a:gd name="T5" fmla="*/ 0 h 30"/>
                    <a:gd name="T6" fmla="*/ 0 w 29"/>
                    <a:gd name="T7" fmla="*/ 0 h 30"/>
                    <a:gd name="T8" fmla="*/ 29 w 29"/>
                    <a:gd name="T9" fmla="*/ 30 h 30"/>
                    <a:gd name="T10" fmla="*/ 0 w 29"/>
                    <a:gd name="T11" fmla="*/ 7 h 30"/>
                    <a:gd name="T12" fmla="*/ 0 w 29"/>
                    <a:gd name="T1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6" name="Freeform 751"/>
                <p:cNvSpPr>
                  <a:spLocks/>
                </p:cNvSpPr>
                <p:nvPr/>
              </p:nvSpPr>
              <p:spPr bwMode="auto">
                <a:xfrm>
                  <a:off x="4406" y="3583"/>
                  <a:ext cx="14" cy="15"/>
                </a:xfrm>
                <a:custGeom>
                  <a:avLst/>
                  <a:gdLst>
                    <a:gd name="T0" fmla="*/ 0 w 29"/>
                    <a:gd name="T1" fmla="*/ 7 h 30"/>
                    <a:gd name="T2" fmla="*/ 0 w 29"/>
                    <a:gd name="T3" fmla="*/ 7 h 30"/>
                    <a:gd name="T4" fmla="*/ 0 w 29"/>
                    <a:gd name="T5" fmla="*/ 0 h 30"/>
                    <a:gd name="T6" fmla="*/ 0 w 29"/>
                    <a:gd name="T7" fmla="*/ 0 h 30"/>
                    <a:gd name="T8" fmla="*/ 29 w 29"/>
                    <a:gd name="T9" fmla="*/ 30 h 30"/>
                    <a:gd name="T10" fmla="*/ 0 w 29"/>
                    <a:gd name="T11" fmla="*/ 7 h 30"/>
                    <a:gd name="T12" fmla="*/ 0 w 29"/>
                    <a:gd name="T13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7" name="Freeform 752"/>
                <p:cNvSpPr>
                  <a:spLocks/>
                </p:cNvSpPr>
                <p:nvPr/>
              </p:nvSpPr>
              <p:spPr bwMode="auto">
                <a:xfrm>
                  <a:off x="4410" y="3575"/>
                  <a:ext cx="25" cy="19"/>
                </a:xfrm>
                <a:custGeom>
                  <a:avLst/>
                  <a:gdLst>
                    <a:gd name="T0" fmla="*/ 0 w 51"/>
                    <a:gd name="T1" fmla="*/ 0 h 37"/>
                    <a:gd name="T2" fmla="*/ 0 w 51"/>
                    <a:gd name="T3" fmla="*/ 0 h 37"/>
                    <a:gd name="T4" fmla="*/ 51 w 51"/>
                    <a:gd name="T5" fmla="*/ 30 h 37"/>
                    <a:gd name="T6" fmla="*/ 51 w 51"/>
                    <a:gd name="T7" fmla="*/ 30 h 37"/>
                    <a:gd name="T8" fmla="*/ 36 w 51"/>
                    <a:gd name="T9" fmla="*/ 37 h 37"/>
                    <a:gd name="T10" fmla="*/ 0 w 51"/>
                    <a:gd name="T11" fmla="*/ 0 h 37"/>
                    <a:gd name="T12" fmla="*/ 0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36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8" name="Freeform 753"/>
                <p:cNvSpPr>
                  <a:spLocks/>
                </p:cNvSpPr>
                <p:nvPr/>
              </p:nvSpPr>
              <p:spPr bwMode="auto">
                <a:xfrm>
                  <a:off x="4410" y="3575"/>
                  <a:ext cx="25" cy="19"/>
                </a:xfrm>
                <a:custGeom>
                  <a:avLst/>
                  <a:gdLst>
                    <a:gd name="T0" fmla="*/ 0 w 51"/>
                    <a:gd name="T1" fmla="*/ 0 h 37"/>
                    <a:gd name="T2" fmla="*/ 0 w 51"/>
                    <a:gd name="T3" fmla="*/ 0 h 37"/>
                    <a:gd name="T4" fmla="*/ 51 w 51"/>
                    <a:gd name="T5" fmla="*/ 30 h 37"/>
                    <a:gd name="T6" fmla="*/ 51 w 51"/>
                    <a:gd name="T7" fmla="*/ 30 h 37"/>
                    <a:gd name="T8" fmla="*/ 36 w 51"/>
                    <a:gd name="T9" fmla="*/ 37 h 37"/>
                    <a:gd name="T10" fmla="*/ 0 w 51"/>
                    <a:gd name="T11" fmla="*/ 0 h 37"/>
                    <a:gd name="T12" fmla="*/ 0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36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9" name="Freeform 754"/>
                <p:cNvSpPr>
                  <a:spLocks/>
                </p:cNvSpPr>
                <p:nvPr/>
              </p:nvSpPr>
              <p:spPr bwMode="auto">
                <a:xfrm>
                  <a:off x="4410" y="3572"/>
                  <a:ext cx="25" cy="18"/>
                </a:xfrm>
                <a:custGeom>
                  <a:avLst/>
                  <a:gdLst>
                    <a:gd name="T0" fmla="*/ 0 w 51"/>
                    <a:gd name="T1" fmla="*/ 7 h 37"/>
                    <a:gd name="T2" fmla="*/ 0 w 51"/>
                    <a:gd name="T3" fmla="*/ 7 h 37"/>
                    <a:gd name="T4" fmla="*/ 14 w 51"/>
                    <a:gd name="T5" fmla="*/ 0 h 37"/>
                    <a:gd name="T6" fmla="*/ 14 w 51"/>
                    <a:gd name="T7" fmla="*/ 0 h 37"/>
                    <a:gd name="T8" fmla="*/ 51 w 51"/>
                    <a:gd name="T9" fmla="*/ 37 h 37"/>
                    <a:gd name="T10" fmla="*/ 0 w 51"/>
                    <a:gd name="T11" fmla="*/ 7 h 37"/>
                    <a:gd name="T12" fmla="*/ 0 w 51"/>
                    <a:gd name="T13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51" y="3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0" name="Freeform 755"/>
                <p:cNvSpPr>
                  <a:spLocks/>
                </p:cNvSpPr>
                <p:nvPr/>
              </p:nvSpPr>
              <p:spPr bwMode="auto">
                <a:xfrm>
                  <a:off x="4410" y="3572"/>
                  <a:ext cx="25" cy="18"/>
                </a:xfrm>
                <a:custGeom>
                  <a:avLst/>
                  <a:gdLst>
                    <a:gd name="T0" fmla="*/ 0 w 51"/>
                    <a:gd name="T1" fmla="*/ 7 h 37"/>
                    <a:gd name="T2" fmla="*/ 0 w 51"/>
                    <a:gd name="T3" fmla="*/ 7 h 37"/>
                    <a:gd name="T4" fmla="*/ 14 w 51"/>
                    <a:gd name="T5" fmla="*/ 0 h 37"/>
                    <a:gd name="T6" fmla="*/ 14 w 51"/>
                    <a:gd name="T7" fmla="*/ 0 h 37"/>
                    <a:gd name="T8" fmla="*/ 51 w 51"/>
                    <a:gd name="T9" fmla="*/ 37 h 37"/>
                    <a:gd name="T10" fmla="*/ 0 w 51"/>
                    <a:gd name="T11" fmla="*/ 7 h 37"/>
                    <a:gd name="T12" fmla="*/ 0 w 51"/>
                    <a:gd name="T13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51" y="3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1" name="Freeform 756"/>
                <p:cNvSpPr>
                  <a:spLocks/>
                </p:cNvSpPr>
                <p:nvPr/>
              </p:nvSpPr>
              <p:spPr bwMode="auto">
                <a:xfrm>
                  <a:off x="4524" y="3462"/>
                  <a:ext cx="26" cy="19"/>
                </a:xfrm>
                <a:custGeom>
                  <a:avLst/>
                  <a:gdLst>
                    <a:gd name="T0" fmla="*/ 0 w 51"/>
                    <a:gd name="T1" fmla="*/ 0 h 38"/>
                    <a:gd name="T2" fmla="*/ 0 w 51"/>
                    <a:gd name="T3" fmla="*/ 0 h 38"/>
                    <a:gd name="T4" fmla="*/ 51 w 51"/>
                    <a:gd name="T5" fmla="*/ 30 h 38"/>
                    <a:gd name="T6" fmla="*/ 51 w 51"/>
                    <a:gd name="T7" fmla="*/ 30 h 38"/>
                    <a:gd name="T8" fmla="*/ 37 w 51"/>
                    <a:gd name="T9" fmla="*/ 38 h 38"/>
                    <a:gd name="T10" fmla="*/ 0 w 51"/>
                    <a:gd name="T11" fmla="*/ 0 h 38"/>
                    <a:gd name="T12" fmla="*/ 0 w 51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37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2" name="Freeform 757"/>
                <p:cNvSpPr>
                  <a:spLocks/>
                </p:cNvSpPr>
                <p:nvPr/>
              </p:nvSpPr>
              <p:spPr bwMode="auto">
                <a:xfrm>
                  <a:off x="4524" y="3462"/>
                  <a:ext cx="26" cy="19"/>
                </a:xfrm>
                <a:custGeom>
                  <a:avLst/>
                  <a:gdLst>
                    <a:gd name="T0" fmla="*/ 0 w 51"/>
                    <a:gd name="T1" fmla="*/ 0 h 38"/>
                    <a:gd name="T2" fmla="*/ 0 w 51"/>
                    <a:gd name="T3" fmla="*/ 0 h 38"/>
                    <a:gd name="T4" fmla="*/ 51 w 51"/>
                    <a:gd name="T5" fmla="*/ 30 h 38"/>
                    <a:gd name="T6" fmla="*/ 51 w 51"/>
                    <a:gd name="T7" fmla="*/ 30 h 38"/>
                    <a:gd name="T8" fmla="*/ 37 w 51"/>
                    <a:gd name="T9" fmla="*/ 38 h 38"/>
                    <a:gd name="T10" fmla="*/ 0 w 51"/>
                    <a:gd name="T11" fmla="*/ 0 h 38"/>
                    <a:gd name="T12" fmla="*/ 0 w 51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37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3" name="Freeform 758"/>
                <p:cNvSpPr>
                  <a:spLocks/>
                </p:cNvSpPr>
                <p:nvPr/>
              </p:nvSpPr>
              <p:spPr bwMode="auto">
                <a:xfrm>
                  <a:off x="4524" y="3454"/>
                  <a:ext cx="26" cy="23"/>
                </a:xfrm>
                <a:custGeom>
                  <a:avLst/>
                  <a:gdLst>
                    <a:gd name="T0" fmla="*/ 0 w 51"/>
                    <a:gd name="T1" fmla="*/ 15 h 45"/>
                    <a:gd name="T2" fmla="*/ 0 w 51"/>
                    <a:gd name="T3" fmla="*/ 15 h 45"/>
                    <a:gd name="T4" fmla="*/ 7 w 51"/>
                    <a:gd name="T5" fmla="*/ 0 h 45"/>
                    <a:gd name="T6" fmla="*/ 7 w 51"/>
                    <a:gd name="T7" fmla="*/ 0 h 45"/>
                    <a:gd name="T8" fmla="*/ 51 w 51"/>
                    <a:gd name="T9" fmla="*/ 45 h 45"/>
                    <a:gd name="T10" fmla="*/ 0 w 51"/>
                    <a:gd name="T11" fmla="*/ 15 h 45"/>
                    <a:gd name="T12" fmla="*/ 0 w 51"/>
                    <a:gd name="T13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1" y="4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4" name="Freeform 759"/>
                <p:cNvSpPr>
                  <a:spLocks/>
                </p:cNvSpPr>
                <p:nvPr/>
              </p:nvSpPr>
              <p:spPr bwMode="auto">
                <a:xfrm>
                  <a:off x="4524" y="3454"/>
                  <a:ext cx="26" cy="23"/>
                </a:xfrm>
                <a:custGeom>
                  <a:avLst/>
                  <a:gdLst>
                    <a:gd name="T0" fmla="*/ 0 w 51"/>
                    <a:gd name="T1" fmla="*/ 15 h 45"/>
                    <a:gd name="T2" fmla="*/ 0 w 51"/>
                    <a:gd name="T3" fmla="*/ 15 h 45"/>
                    <a:gd name="T4" fmla="*/ 7 w 51"/>
                    <a:gd name="T5" fmla="*/ 0 h 45"/>
                    <a:gd name="T6" fmla="*/ 7 w 51"/>
                    <a:gd name="T7" fmla="*/ 0 h 45"/>
                    <a:gd name="T8" fmla="*/ 51 w 51"/>
                    <a:gd name="T9" fmla="*/ 45 h 45"/>
                    <a:gd name="T10" fmla="*/ 0 w 51"/>
                    <a:gd name="T11" fmla="*/ 15 h 45"/>
                    <a:gd name="T12" fmla="*/ 0 w 51"/>
                    <a:gd name="T13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1" y="4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5" name="Freeform 760"/>
                <p:cNvSpPr>
                  <a:spLocks/>
                </p:cNvSpPr>
                <p:nvPr/>
              </p:nvSpPr>
              <p:spPr bwMode="auto">
                <a:xfrm>
                  <a:off x="4535" y="3454"/>
                  <a:ext cx="19" cy="16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22 h 30"/>
                    <a:gd name="T6" fmla="*/ 37 w 37"/>
                    <a:gd name="T7" fmla="*/ 22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6" name="Freeform 761"/>
                <p:cNvSpPr>
                  <a:spLocks/>
                </p:cNvSpPr>
                <p:nvPr/>
              </p:nvSpPr>
              <p:spPr bwMode="auto">
                <a:xfrm>
                  <a:off x="4535" y="3454"/>
                  <a:ext cx="19" cy="16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22 h 30"/>
                    <a:gd name="T6" fmla="*/ 37 w 37"/>
                    <a:gd name="T7" fmla="*/ 22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7" name="Freeform 762"/>
                <p:cNvSpPr>
                  <a:spLocks/>
                </p:cNvSpPr>
                <p:nvPr/>
              </p:nvSpPr>
              <p:spPr bwMode="auto">
                <a:xfrm>
                  <a:off x="4535" y="3451"/>
                  <a:ext cx="19" cy="15"/>
                </a:xfrm>
                <a:custGeom>
                  <a:avLst/>
                  <a:gdLst>
                    <a:gd name="T0" fmla="*/ 0 w 37"/>
                    <a:gd name="T1" fmla="*/ 7 h 29"/>
                    <a:gd name="T2" fmla="*/ 0 w 37"/>
                    <a:gd name="T3" fmla="*/ 7 h 29"/>
                    <a:gd name="T4" fmla="*/ 8 w 37"/>
                    <a:gd name="T5" fmla="*/ 0 h 29"/>
                    <a:gd name="T6" fmla="*/ 8 w 37"/>
                    <a:gd name="T7" fmla="*/ 0 h 29"/>
                    <a:gd name="T8" fmla="*/ 37 w 37"/>
                    <a:gd name="T9" fmla="*/ 29 h 29"/>
                    <a:gd name="T10" fmla="*/ 0 w 37"/>
                    <a:gd name="T11" fmla="*/ 7 h 29"/>
                    <a:gd name="T12" fmla="*/ 0 w 37"/>
                    <a:gd name="T13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8" name="Freeform 763"/>
                <p:cNvSpPr>
                  <a:spLocks/>
                </p:cNvSpPr>
                <p:nvPr/>
              </p:nvSpPr>
              <p:spPr bwMode="auto">
                <a:xfrm>
                  <a:off x="4535" y="3451"/>
                  <a:ext cx="19" cy="15"/>
                </a:xfrm>
                <a:custGeom>
                  <a:avLst/>
                  <a:gdLst>
                    <a:gd name="T0" fmla="*/ 0 w 37"/>
                    <a:gd name="T1" fmla="*/ 7 h 29"/>
                    <a:gd name="T2" fmla="*/ 0 w 37"/>
                    <a:gd name="T3" fmla="*/ 7 h 29"/>
                    <a:gd name="T4" fmla="*/ 8 w 37"/>
                    <a:gd name="T5" fmla="*/ 0 h 29"/>
                    <a:gd name="T6" fmla="*/ 8 w 37"/>
                    <a:gd name="T7" fmla="*/ 0 h 29"/>
                    <a:gd name="T8" fmla="*/ 37 w 37"/>
                    <a:gd name="T9" fmla="*/ 29 h 29"/>
                    <a:gd name="T10" fmla="*/ 0 w 37"/>
                    <a:gd name="T11" fmla="*/ 7 h 29"/>
                    <a:gd name="T12" fmla="*/ 0 w 37"/>
                    <a:gd name="T13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9" name="Freeform 764"/>
                <p:cNvSpPr>
                  <a:spLocks/>
                </p:cNvSpPr>
                <p:nvPr/>
              </p:nvSpPr>
              <p:spPr bwMode="auto">
                <a:xfrm>
                  <a:off x="4535" y="3454"/>
                  <a:ext cx="19" cy="16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22 h 30"/>
                    <a:gd name="T6" fmla="*/ 37 w 37"/>
                    <a:gd name="T7" fmla="*/ 22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0" name="Freeform 765"/>
                <p:cNvSpPr>
                  <a:spLocks/>
                </p:cNvSpPr>
                <p:nvPr/>
              </p:nvSpPr>
              <p:spPr bwMode="auto">
                <a:xfrm>
                  <a:off x="4535" y="3454"/>
                  <a:ext cx="19" cy="16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22 h 30"/>
                    <a:gd name="T6" fmla="*/ 37 w 37"/>
                    <a:gd name="T7" fmla="*/ 22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1" name="Freeform 766"/>
                <p:cNvSpPr>
                  <a:spLocks/>
                </p:cNvSpPr>
                <p:nvPr/>
              </p:nvSpPr>
              <p:spPr bwMode="auto">
                <a:xfrm>
                  <a:off x="4535" y="3451"/>
                  <a:ext cx="19" cy="15"/>
                </a:xfrm>
                <a:custGeom>
                  <a:avLst/>
                  <a:gdLst>
                    <a:gd name="T0" fmla="*/ 0 w 37"/>
                    <a:gd name="T1" fmla="*/ 7 h 29"/>
                    <a:gd name="T2" fmla="*/ 0 w 37"/>
                    <a:gd name="T3" fmla="*/ 7 h 29"/>
                    <a:gd name="T4" fmla="*/ 8 w 37"/>
                    <a:gd name="T5" fmla="*/ 0 h 29"/>
                    <a:gd name="T6" fmla="*/ 8 w 37"/>
                    <a:gd name="T7" fmla="*/ 0 h 29"/>
                    <a:gd name="T8" fmla="*/ 37 w 37"/>
                    <a:gd name="T9" fmla="*/ 29 h 29"/>
                    <a:gd name="T10" fmla="*/ 0 w 37"/>
                    <a:gd name="T11" fmla="*/ 7 h 29"/>
                    <a:gd name="T12" fmla="*/ 0 w 37"/>
                    <a:gd name="T13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2" name="Freeform 767"/>
                <p:cNvSpPr>
                  <a:spLocks/>
                </p:cNvSpPr>
                <p:nvPr/>
              </p:nvSpPr>
              <p:spPr bwMode="auto">
                <a:xfrm>
                  <a:off x="4535" y="3451"/>
                  <a:ext cx="19" cy="15"/>
                </a:xfrm>
                <a:custGeom>
                  <a:avLst/>
                  <a:gdLst>
                    <a:gd name="T0" fmla="*/ 0 w 37"/>
                    <a:gd name="T1" fmla="*/ 7 h 29"/>
                    <a:gd name="T2" fmla="*/ 0 w 37"/>
                    <a:gd name="T3" fmla="*/ 7 h 29"/>
                    <a:gd name="T4" fmla="*/ 8 w 37"/>
                    <a:gd name="T5" fmla="*/ 0 h 29"/>
                    <a:gd name="T6" fmla="*/ 8 w 37"/>
                    <a:gd name="T7" fmla="*/ 0 h 29"/>
                    <a:gd name="T8" fmla="*/ 37 w 37"/>
                    <a:gd name="T9" fmla="*/ 29 h 29"/>
                    <a:gd name="T10" fmla="*/ 0 w 37"/>
                    <a:gd name="T11" fmla="*/ 7 h 29"/>
                    <a:gd name="T12" fmla="*/ 0 w 37"/>
                    <a:gd name="T13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3" name="Freeform 768"/>
                <p:cNvSpPr>
                  <a:spLocks/>
                </p:cNvSpPr>
                <p:nvPr/>
              </p:nvSpPr>
              <p:spPr bwMode="auto">
                <a:xfrm>
                  <a:off x="4542" y="3443"/>
                  <a:ext cx="34" cy="19"/>
                </a:xfrm>
                <a:custGeom>
                  <a:avLst/>
                  <a:gdLst>
                    <a:gd name="T0" fmla="*/ 0 w 66"/>
                    <a:gd name="T1" fmla="*/ 0 h 37"/>
                    <a:gd name="T2" fmla="*/ 0 w 66"/>
                    <a:gd name="T3" fmla="*/ 0 h 37"/>
                    <a:gd name="T4" fmla="*/ 66 w 66"/>
                    <a:gd name="T5" fmla="*/ 15 h 37"/>
                    <a:gd name="T6" fmla="*/ 66 w 66"/>
                    <a:gd name="T7" fmla="*/ 15 h 37"/>
                    <a:gd name="T8" fmla="*/ 36 w 66"/>
                    <a:gd name="T9" fmla="*/ 37 h 37"/>
                    <a:gd name="T10" fmla="*/ 0 w 66"/>
                    <a:gd name="T11" fmla="*/ 0 h 37"/>
                    <a:gd name="T12" fmla="*/ 0 w 66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36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4" name="Freeform 769"/>
                <p:cNvSpPr>
                  <a:spLocks/>
                </p:cNvSpPr>
                <p:nvPr/>
              </p:nvSpPr>
              <p:spPr bwMode="auto">
                <a:xfrm>
                  <a:off x="4542" y="3443"/>
                  <a:ext cx="34" cy="19"/>
                </a:xfrm>
                <a:custGeom>
                  <a:avLst/>
                  <a:gdLst>
                    <a:gd name="T0" fmla="*/ 0 w 66"/>
                    <a:gd name="T1" fmla="*/ 0 h 37"/>
                    <a:gd name="T2" fmla="*/ 0 w 66"/>
                    <a:gd name="T3" fmla="*/ 0 h 37"/>
                    <a:gd name="T4" fmla="*/ 66 w 66"/>
                    <a:gd name="T5" fmla="*/ 15 h 37"/>
                    <a:gd name="T6" fmla="*/ 66 w 66"/>
                    <a:gd name="T7" fmla="*/ 15 h 37"/>
                    <a:gd name="T8" fmla="*/ 36 w 66"/>
                    <a:gd name="T9" fmla="*/ 37 h 37"/>
                    <a:gd name="T10" fmla="*/ 0 w 66"/>
                    <a:gd name="T11" fmla="*/ 0 h 37"/>
                    <a:gd name="T12" fmla="*/ 0 w 66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36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5" name="Freeform 770"/>
                <p:cNvSpPr>
                  <a:spLocks/>
                </p:cNvSpPr>
                <p:nvPr/>
              </p:nvSpPr>
              <p:spPr bwMode="auto">
                <a:xfrm>
                  <a:off x="4542" y="3428"/>
                  <a:ext cx="34" cy="23"/>
                </a:xfrm>
                <a:custGeom>
                  <a:avLst/>
                  <a:gdLst>
                    <a:gd name="T0" fmla="*/ 0 w 66"/>
                    <a:gd name="T1" fmla="*/ 30 h 45"/>
                    <a:gd name="T2" fmla="*/ 0 w 66"/>
                    <a:gd name="T3" fmla="*/ 30 h 45"/>
                    <a:gd name="T4" fmla="*/ 29 w 66"/>
                    <a:gd name="T5" fmla="*/ 0 h 45"/>
                    <a:gd name="T6" fmla="*/ 29 w 66"/>
                    <a:gd name="T7" fmla="*/ 0 h 45"/>
                    <a:gd name="T8" fmla="*/ 66 w 66"/>
                    <a:gd name="T9" fmla="*/ 45 h 45"/>
                    <a:gd name="T10" fmla="*/ 0 w 66"/>
                    <a:gd name="T11" fmla="*/ 30 h 45"/>
                    <a:gd name="T12" fmla="*/ 0 w 66"/>
                    <a:gd name="T13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66" y="4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6" name="Freeform 771"/>
                <p:cNvSpPr>
                  <a:spLocks/>
                </p:cNvSpPr>
                <p:nvPr/>
              </p:nvSpPr>
              <p:spPr bwMode="auto">
                <a:xfrm>
                  <a:off x="4542" y="3428"/>
                  <a:ext cx="34" cy="23"/>
                </a:xfrm>
                <a:custGeom>
                  <a:avLst/>
                  <a:gdLst>
                    <a:gd name="T0" fmla="*/ 0 w 66"/>
                    <a:gd name="T1" fmla="*/ 30 h 45"/>
                    <a:gd name="T2" fmla="*/ 0 w 66"/>
                    <a:gd name="T3" fmla="*/ 30 h 45"/>
                    <a:gd name="T4" fmla="*/ 29 w 66"/>
                    <a:gd name="T5" fmla="*/ 0 h 45"/>
                    <a:gd name="T6" fmla="*/ 29 w 66"/>
                    <a:gd name="T7" fmla="*/ 0 h 45"/>
                    <a:gd name="T8" fmla="*/ 66 w 66"/>
                    <a:gd name="T9" fmla="*/ 45 h 45"/>
                    <a:gd name="T10" fmla="*/ 0 w 66"/>
                    <a:gd name="T11" fmla="*/ 30 h 45"/>
                    <a:gd name="T12" fmla="*/ 0 w 66"/>
                    <a:gd name="T13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66" y="4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7" name="Freeform 772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8" name="Freeform 773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9" name="Freeform 774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0" name="Freeform 775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1" name="Freeform 776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2" name="Freeform 777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37 w 37"/>
                    <a:gd name="T5" fmla="*/ 30 h 30"/>
                    <a:gd name="T6" fmla="*/ 37 w 37"/>
                    <a:gd name="T7" fmla="*/ 30 h 30"/>
                    <a:gd name="T8" fmla="*/ 29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3" name="Freeform 778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4" name="Freeform 779"/>
                <p:cNvSpPr>
                  <a:spLocks/>
                </p:cNvSpPr>
                <p:nvPr/>
              </p:nvSpPr>
              <p:spPr bwMode="auto">
                <a:xfrm>
                  <a:off x="4568" y="3421"/>
                  <a:ext cx="19" cy="15"/>
                </a:xfrm>
                <a:custGeom>
                  <a:avLst/>
                  <a:gdLst>
                    <a:gd name="T0" fmla="*/ 0 w 37"/>
                    <a:gd name="T1" fmla="*/ 0 h 30"/>
                    <a:gd name="T2" fmla="*/ 0 w 37"/>
                    <a:gd name="T3" fmla="*/ 0 h 30"/>
                    <a:gd name="T4" fmla="*/ 0 w 37"/>
                    <a:gd name="T5" fmla="*/ 0 h 30"/>
                    <a:gd name="T6" fmla="*/ 0 w 37"/>
                    <a:gd name="T7" fmla="*/ 0 h 30"/>
                    <a:gd name="T8" fmla="*/ 37 w 37"/>
                    <a:gd name="T9" fmla="*/ 30 h 30"/>
                    <a:gd name="T10" fmla="*/ 0 w 37"/>
                    <a:gd name="T11" fmla="*/ 0 h 30"/>
                    <a:gd name="T12" fmla="*/ 0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5" name="Freeform 780"/>
                <p:cNvSpPr>
                  <a:spLocks/>
                </p:cNvSpPr>
                <p:nvPr/>
              </p:nvSpPr>
              <p:spPr bwMode="auto">
                <a:xfrm>
                  <a:off x="4557" y="3379"/>
                  <a:ext cx="56" cy="64"/>
                </a:xfrm>
                <a:custGeom>
                  <a:avLst/>
                  <a:gdLst>
                    <a:gd name="T0" fmla="*/ 110 w 110"/>
                    <a:gd name="T1" fmla="*/ 127 h 127"/>
                    <a:gd name="T2" fmla="*/ 110 w 110"/>
                    <a:gd name="T3" fmla="*/ 127 h 127"/>
                    <a:gd name="T4" fmla="*/ 29 w 110"/>
                    <a:gd name="T5" fmla="*/ 0 h 127"/>
                    <a:gd name="T6" fmla="*/ 29 w 110"/>
                    <a:gd name="T7" fmla="*/ 0 h 127"/>
                    <a:gd name="T8" fmla="*/ 0 w 110"/>
                    <a:gd name="T9" fmla="*/ 37 h 127"/>
                    <a:gd name="T10" fmla="*/ 110 w 110"/>
                    <a:gd name="T11" fmla="*/ 127 h 127"/>
                    <a:gd name="T12" fmla="*/ 110 w 110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110" y="127"/>
                      </a:moveTo>
                      <a:lnTo>
                        <a:pt x="110" y="12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6" name="Freeform 781"/>
                <p:cNvSpPr>
                  <a:spLocks/>
                </p:cNvSpPr>
                <p:nvPr/>
              </p:nvSpPr>
              <p:spPr bwMode="auto">
                <a:xfrm>
                  <a:off x="4557" y="3379"/>
                  <a:ext cx="56" cy="64"/>
                </a:xfrm>
                <a:custGeom>
                  <a:avLst/>
                  <a:gdLst>
                    <a:gd name="T0" fmla="*/ 110 w 110"/>
                    <a:gd name="T1" fmla="*/ 127 h 127"/>
                    <a:gd name="T2" fmla="*/ 110 w 110"/>
                    <a:gd name="T3" fmla="*/ 127 h 127"/>
                    <a:gd name="T4" fmla="*/ 29 w 110"/>
                    <a:gd name="T5" fmla="*/ 0 h 127"/>
                    <a:gd name="T6" fmla="*/ 29 w 110"/>
                    <a:gd name="T7" fmla="*/ 0 h 127"/>
                    <a:gd name="T8" fmla="*/ 0 w 110"/>
                    <a:gd name="T9" fmla="*/ 37 h 127"/>
                    <a:gd name="T10" fmla="*/ 110 w 110"/>
                    <a:gd name="T11" fmla="*/ 127 h 127"/>
                    <a:gd name="T12" fmla="*/ 110 w 110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110" y="127"/>
                      </a:moveTo>
                      <a:lnTo>
                        <a:pt x="110" y="12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7" name="Freeform 782"/>
                <p:cNvSpPr>
                  <a:spLocks/>
                </p:cNvSpPr>
                <p:nvPr/>
              </p:nvSpPr>
              <p:spPr bwMode="auto">
                <a:xfrm>
                  <a:off x="4572" y="3379"/>
                  <a:ext cx="55" cy="64"/>
                </a:xfrm>
                <a:custGeom>
                  <a:avLst/>
                  <a:gdLst>
                    <a:gd name="T0" fmla="*/ 81 w 110"/>
                    <a:gd name="T1" fmla="*/ 127 h 127"/>
                    <a:gd name="T2" fmla="*/ 81 w 110"/>
                    <a:gd name="T3" fmla="*/ 127 h 127"/>
                    <a:gd name="T4" fmla="*/ 110 w 110"/>
                    <a:gd name="T5" fmla="*/ 89 h 127"/>
                    <a:gd name="T6" fmla="*/ 110 w 110"/>
                    <a:gd name="T7" fmla="*/ 89 h 127"/>
                    <a:gd name="T8" fmla="*/ 0 w 110"/>
                    <a:gd name="T9" fmla="*/ 0 h 127"/>
                    <a:gd name="T10" fmla="*/ 81 w 110"/>
                    <a:gd name="T11" fmla="*/ 127 h 127"/>
                    <a:gd name="T12" fmla="*/ 81 w 110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81" y="127"/>
                      </a:moveTo>
                      <a:lnTo>
                        <a:pt x="81" y="127"/>
                      </a:lnTo>
                      <a:lnTo>
                        <a:pt x="110" y="89"/>
                      </a:lnTo>
                      <a:lnTo>
                        <a:pt x="110" y="89"/>
                      </a:lnTo>
                      <a:lnTo>
                        <a:pt x="0" y="0"/>
                      </a:lnTo>
                      <a:lnTo>
                        <a:pt x="81" y="127"/>
                      </a:lnTo>
                      <a:lnTo>
                        <a:pt x="81" y="12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8" name="Freeform 783"/>
                <p:cNvSpPr>
                  <a:spLocks/>
                </p:cNvSpPr>
                <p:nvPr/>
              </p:nvSpPr>
              <p:spPr bwMode="auto">
                <a:xfrm>
                  <a:off x="4572" y="3379"/>
                  <a:ext cx="55" cy="64"/>
                </a:xfrm>
                <a:custGeom>
                  <a:avLst/>
                  <a:gdLst>
                    <a:gd name="T0" fmla="*/ 81 w 110"/>
                    <a:gd name="T1" fmla="*/ 127 h 127"/>
                    <a:gd name="T2" fmla="*/ 81 w 110"/>
                    <a:gd name="T3" fmla="*/ 127 h 127"/>
                    <a:gd name="T4" fmla="*/ 110 w 110"/>
                    <a:gd name="T5" fmla="*/ 89 h 127"/>
                    <a:gd name="T6" fmla="*/ 110 w 110"/>
                    <a:gd name="T7" fmla="*/ 89 h 127"/>
                    <a:gd name="T8" fmla="*/ 0 w 110"/>
                    <a:gd name="T9" fmla="*/ 0 h 127"/>
                    <a:gd name="T10" fmla="*/ 81 w 110"/>
                    <a:gd name="T11" fmla="*/ 127 h 127"/>
                    <a:gd name="T12" fmla="*/ 81 w 110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81" y="127"/>
                      </a:moveTo>
                      <a:lnTo>
                        <a:pt x="81" y="127"/>
                      </a:lnTo>
                      <a:lnTo>
                        <a:pt x="110" y="89"/>
                      </a:lnTo>
                      <a:lnTo>
                        <a:pt x="110" y="89"/>
                      </a:lnTo>
                      <a:lnTo>
                        <a:pt x="0" y="0"/>
                      </a:lnTo>
                      <a:lnTo>
                        <a:pt x="81" y="127"/>
                      </a:lnTo>
                      <a:lnTo>
                        <a:pt x="81" y="1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9" name="Freeform 784"/>
                <p:cNvSpPr>
                  <a:spLocks/>
                </p:cNvSpPr>
                <p:nvPr/>
              </p:nvSpPr>
              <p:spPr bwMode="auto">
                <a:xfrm>
                  <a:off x="4572" y="3361"/>
                  <a:ext cx="55" cy="63"/>
                </a:xfrm>
                <a:custGeom>
                  <a:avLst/>
                  <a:gdLst>
                    <a:gd name="T0" fmla="*/ 110 w 110"/>
                    <a:gd name="T1" fmla="*/ 126 h 126"/>
                    <a:gd name="T2" fmla="*/ 110 w 110"/>
                    <a:gd name="T3" fmla="*/ 126 h 126"/>
                    <a:gd name="T4" fmla="*/ 30 w 110"/>
                    <a:gd name="T5" fmla="*/ 0 h 126"/>
                    <a:gd name="T6" fmla="*/ 30 w 110"/>
                    <a:gd name="T7" fmla="*/ 0 h 126"/>
                    <a:gd name="T8" fmla="*/ 0 w 110"/>
                    <a:gd name="T9" fmla="*/ 37 h 126"/>
                    <a:gd name="T10" fmla="*/ 110 w 110"/>
                    <a:gd name="T11" fmla="*/ 126 h 126"/>
                    <a:gd name="T12" fmla="*/ 110 w 110"/>
                    <a:gd name="T1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6">
                      <a:moveTo>
                        <a:pt x="110" y="126"/>
                      </a:moveTo>
                      <a:lnTo>
                        <a:pt x="110" y="126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0" y="37"/>
                      </a:lnTo>
                      <a:lnTo>
                        <a:pt x="110" y="126"/>
                      </a:lnTo>
                      <a:lnTo>
                        <a:pt x="110" y="126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0" name="Freeform 785"/>
                <p:cNvSpPr>
                  <a:spLocks/>
                </p:cNvSpPr>
                <p:nvPr/>
              </p:nvSpPr>
              <p:spPr bwMode="auto">
                <a:xfrm>
                  <a:off x="4572" y="3361"/>
                  <a:ext cx="55" cy="63"/>
                </a:xfrm>
                <a:custGeom>
                  <a:avLst/>
                  <a:gdLst>
                    <a:gd name="T0" fmla="*/ 110 w 110"/>
                    <a:gd name="T1" fmla="*/ 126 h 126"/>
                    <a:gd name="T2" fmla="*/ 110 w 110"/>
                    <a:gd name="T3" fmla="*/ 126 h 126"/>
                    <a:gd name="T4" fmla="*/ 30 w 110"/>
                    <a:gd name="T5" fmla="*/ 0 h 126"/>
                    <a:gd name="T6" fmla="*/ 30 w 110"/>
                    <a:gd name="T7" fmla="*/ 0 h 126"/>
                    <a:gd name="T8" fmla="*/ 0 w 110"/>
                    <a:gd name="T9" fmla="*/ 37 h 126"/>
                    <a:gd name="T10" fmla="*/ 110 w 110"/>
                    <a:gd name="T11" fmla="*/ 126 h 126"/>
                    <a:gd name="T12" fmla="*/ 110 w 110"/>
                    <a:gd name="T1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6">
                      <a:moveTo>
                        <a:pt x="110" y="126"/>
                      </a:moveTo>
                      <a:lnTo>
                        <a:pt x="110" y="126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0" y="37"/>
                      </a:lnTo>
                      <a:lnTo>
                        <a:pt x="110" y="126"/>
                      </a:lnTo>
                      <a:lnTo>
                        <a:pt x="110" y="126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1" name="Freeform 786"/>
                <p:cNvSpPr>
                  <a:spLocks/>
                </p:cNvSpPr>
                <p:nvPr/>
              </p:nvSpPr>
              <p:spPr bwMode="auto">
                <a:xfrm>
                  <a:off x="4587" y="3361"/>
                  <a:ext cx="55" cy="63"/>
                </a:xfrm>
                <a:custGeom>
                  <a:avLst/>
                  <a:gdLst>
                    <a:gd name="T0" fmla="*/ 80 w 109"/>
                    <a:gd name="T1" fmla="*/ 126 h 126"/>
                    <a:gd name="T2" fmla="*/ 80 w 109"/>
                    <a:gd name="T3" fmla="*/ 126 h 126"/>
                    <a:gd name="T4" fmla="*/ 109 w 109"/>
                    <a:gd name="T5" fmla="*/ 89 h 126"/>
                    <a:gd name="T6" fmla="*/ 109 w 109"/>
                    <a:gd name="T7" fmla="*/ 89 h 126"/>
                    <a:gd name="T8" fmla="*/ 0 w 109"/>
                    <a:gd name="T9" fmla="*/ 0 h 126"/>
                    <a:gd name="T10" fmla="*/ 80 w 109"/>
                    <a:gd name="T11" fmla="*/ 126 h 126"/>
                    <a:gd name="T12" fmla="*/ 80 w 109"/>
                    <a:gd name="T1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126">
                      <a:moveTo>
                        <a:pt x="80" y="126"/>
                      </a:moveTo>
                      <a:lnTo>
                        <a:pt x="80" y="126"/>
                      </a:lnTo>
                      <a:lnTo>
                        <a:pt x="109" y="89"/>
                      </a:lnTo>
                      <a:lnTo>
                        <a:pt x="109" y="89"/>
                      </a:lnTo>
                      <a:lnTo>
                        <a:pt x="0" y="0"/>
                      </a:lnTo>
                      <a:lnTo>
                        <a:pt x="80" y="126"/>
                      </a:lnTo>
                      <a:lnTo>
                        <a:pt x="80" y="126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2" name="Freeform 787"/>
                <p:cNvSpPr>
                  <a:spLocks/>
                </p:cNvSpPr>
                <p:nvPr/>
              </p:nvSpPr>
              <p:spPr bwMode="auto">
                <a:xfrm>
                  <a:off x="4587" y="3361"/>
                  <a:ext cx="55" cy="63"/>
                </a:xfrm>
                <a:custGeom>
                  <a:avLst/>
                  <a:gdLst>
                    <a:gd name="T0" fmla="*/ 80 w 109"/>
                    <a:gd name="T1" fmla="*/ 126 h 126"/>
                    <a:gd name="T2" fmla="*/ 80 w 109"/>
                    <a:gd name="T3" fmla="*/ 126 h 126"/>
                    <a:gd name="T4" fmla="*/ 109 w 109"/>
                    <a:gd name="T5" fmla="*/ 89 h 126"/>
                    <a:gd name="T6" fmla="*/ 109 w 109"/>
                    <a:gd name="T7" fmla="*/ 89 h 126"/>
                    <a:gd name="T8" fmla="*/ 0 w 109"/>
                    <a:gd name="T9" fmla="*/ 0 h 126"/>
                    <a:gd name="T10" fmla="*/ 80 w 109"/>
                    <a:gd name="T11" fmla="*/ 126 h 126"/>
                    <a:gd name="T12" fmla="*/ 80 w 109"/>
                    <a:gd name="T1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126">
                      <a:moveTo>
                        <a:pt x="80" y="126"/>
                      </a:moveTo>
                      <a:lnTo>
                        <a:pt x="80" y="126"/>
                      </a:lnTo>
                      <a:lnTo>
                        <a:pt x="109" y="89"/>
                      </a:lnTo>
                      <a:lnTo>
                        <a:pt x="109" y="89"/>
                      </a:lnTo>
                      <a:lnTo>
                        <a:pt x="0" y="0"/>
                      </a:lnTo>
                      <a:lnTo>
                        <a:pt x="80" y="126"/>
                      </a:lnTo>
                      <a:lnTo>
                        <a:pt x="80" y="126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3" name="Freeform 788"/>
                <p:cNvSpPr>
                  <a:spLocks/>
                </p:cNvSpPr>
                <p:nvPr/>
              </p:nvSpPr>
              <p:spPr bwMode="auto">
                <a:xfrm>
                  <a:off x="4609" y="3372"/>
                  <a:ext cx="22" cy="11"/>
                </a:xfrm>
                <a:custGeom>
                  <a:avLst/>
                  <a:gdLst>
                    <a:gd name="T0" fmla="*/ 0 w 44"/>
                    <a:gd name="T1" fmla="*/ 0 h 22"/>
                    <a:gd name="T2" fmla="*/ 0 w 44"/>
                    <a:gd name="T3" fmla="*/ 0 h 22"/>
                    <a:gd name="T4" fmla="*/ 44 w 44"/>
                    <a:gd name="T5" fmla="*/ 15 h 22"/>
                    <a:gd name="T6" fmla="*/ 44 w 44"/>
                    <a:gd name="T7" fmla="*/ 15 h 22"/>
                    <a:gd name="T8" fmla="*/ 37 w 44"/>
                    <a:gd name="T9" fmla="*/ 22 h 22"/>
                    <a:gd name="T10" fmla="*/ 0 w 44"/>
                    <a:gd name="T11" fmla="*/ 0 h 22"/>
                    <a:gd name="T12" fmla="*/ 0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4" name="Freeform 789"/>
                <p:cNvSpPr>
                  <a:spLocks/>
                </p:cNvSpPr>
                <p:nvPr/>
              </p:nvSpPr>
              <p:spPr bwMode="auto">
                <a:xfrm>
                  <a:off x="4609" y="3372"/>
                  <a:ext cx="22" cy="11"/>
                </a:xfrm>
                <a:custGeom>
                  <a:avLst/>
                  <a:gdLst>
                    <a:gd name="T0" fmla="*/ 0 w 44"/>
                    <a:gd name="T1" fmla="*/ 0 h 22"/>
                    <a:gd name="T2" fmla="*/ 0 w 44"/>
                    <a:gd name="T3" fmla="*/ 0 h 22"/>
                    <a:gd name="T4" fmla="*/ 44 w 44"/>
                    <a:gd name="T5" fmla="*/ 15 h 22"/>
                    <a:gd name="T6" fmla="*/ 44 w 44"/>
                    <a:gd name="T7" fmla="*/ 15 h 22"/>
                    <a:gd name="T8" fmla="*/ 37 w 44"/>
                    <a:gd name="T9" fmla="*/ 22 h 22"/>
                    <a:gd name="T10" fmla="*/ 0 w 44"/>
                    <a:gd name="T11" fmla="*/ 0 h 22"/>
                    <a:gd name="T12" fmla="*/ 0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5" name="Freeform 790"/>
                <p:cNvSpPr>
                  <a:spLocks/>
                </p:cNvSpPr>
                <p:nvPr/>
              </p:nvSpPr>
              <p:spPr bwMode="auto">
                <a:xfrm>
                  <a:off x="4609" y="3368"/>
                  <a:ext cx="22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6" name="Freeform 791"/>
                <p:cNvSpPr>
                  <a:spLocks/>
                </p:cNvSpPr>
                <p:nvPr/>
              </p:nvSpPr>
              <p:spPr bwMode="auto">
                <a:xfrm>
                  <a:off x="4609" y="3368"/>
                  <a:ext cx="22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7" name="Freeform 792"/>
                <p:cNvSpPr>
                  <a:spLocks/>
                </p:cNvSpPr>
                <p:nvPr/>
              </p:nvSpPr>
              <p:spPr bwMode="auto">
                <a:xfrm>
                  <a:off x="4609" y="3372"/>
                  <a:ext cx="22" cy="11"/>
                </a:xfrm>
                <a:custGeom>
                  <a:avLst/>
                  <a:gdLst>
                    <a:gd name="T0" fmla="*/ 0 w 44"/>
                    <a:gd name="T1" fmla="*/ 0 h 22"/>
                    <a:gd name="T2" fmla="*/ 0 w 44"/>
                    <a:gd name="T3" fmla="*/ 0 h 22"/>
                    <a:gd name="T4" fmla="*/ 44 w 44"/>
                    <a:gd name="T5" fmla="*/ 15 h 22"/>
                    <a:gd name="T6" fmla="*/ 44 w 44"/>
                    <a:gd name="T7" fmla="*/ 15 h 22"/>
                    <a:gd name="T8" fmla="*/ 37 w 44"/>
                    <a:gd name="T9" fmla="*/ 22 h 22"/>
                    <a:gd name="T10" fmla="*/ 0 w 44"/>
                    <a:gd name="T11" fmla="*/ 0 h 22"/>
                    <a:gd name="T12" fmla="*/ 0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8" name="Freeform 793"/>
                <p:cNvSpPr>
                  <a:spLocks/>
                </p:cNvSpPr>
                <p:nvPr/>
              </p:nvSpPr>
              <p:spPr bwMode="auto">
                <a:xfrm>
                  <a:off x="4609" y="3372"/>
                  <a:ext cx="22" cy="11"/>
                </a:xfrm>
                <a:custGeom>
                  <a:avLst/>
                  <a:gdLst>
                    <a:gd name="T0" fmla="*/ 0 w 44"/>
                    <a:gd name="T1" fmla="*/ 0 h 22"/>
                    <a:gd name="T2" fmla="*/ 0 w 44"/>
                    <a:gd name="T3" fmla="*/ 0 h 22"/>
                    <a:gd name="T4" fmla="*/ 44 w 44"/>
                    <a:gd name="T5" fmla="*/ 15 h 22"/>
                    <a:gd name="T6" fmla="*/ 44 w 44"/>
                    <a:gd name="T7" fmla="*/ 15 h 22"/>
                    <a:gd name="T8" fmla="*/ 37 w 44"/>
                    <a:gd name="T9" fmla="*/ 22 h 22"/>
                    <a:gd name="T10" fmla="*/ 0 w 44"/>
                    <a:gd name="T11" fmla="*/ 0 h 22"/>
                    <a:gd name="T12" fmla="*/ 0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9" name="Freeform 794"/>
                <p:cNvSpPr>
                  <a:spLocks/>
                </p:cNvSpPr>
                <p:nvPr/>
              </p:nvSpPr>
              <p:spPr bwMode="auto">
                <a:xfrm>
                  <a:off x="4609" y="3368"/>
                  <a:ext cx="22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0" name="Freeform 795"/>
                <p:cNvSpPr>
                  <a:spLocks/>
                </p:cNvSpPr>
                <p:nvPr/>
              </p:nvSpPr>
              <p:spPr bwMode="auto">
                <a:xfrm>
                  <a:off x="4609" y="3368"/>
                  <a:ext cx="22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1" name="Freeform 796"/>
                <p:cNvSpPr>
                  <a:spLocks/>
                </p:cNvSpPr>
                <p:nvPr/>
              </p:nvSpPr>
              <p:spPr bwMode="auto">
                <a:xfrm>
                  <a:off x="4620" y="3349"/>
                  <a:ext cx="29" cy="15"/>
                </a:xfrm>
                <a:custGeom>
                  <a:avLst/>
                  <a:gdLst>
                    <a:gd name="T0" fmla="*/ 0 w 59"/>
                    <a:gd name="T1" fmla="*/ 0 h 30"/>
                    <a:gd name="T2" fmla="*/ 0 w 59"/>
                    <a:gd name="T3" fmla="*/ 0 h 30"/>
                    <a:gd name="T4" fmla="*/ 59 w 59"/>
                    <a:gd name="T5" fmla="*/ 15 h 30"/>
                    <a:gd name="T6" fmla="*/ 59 w 59"/>
                    <a:gd name="T7" fmla="*/ 15 h 30"/>
                    <a:gd name="T8" fmla="*/ 44 w 59"/>
                    <a:gd name="T9" fmla="*/ 30 h 30"/>
                    <a:gd name="T10" fmla="*/ 0 w 59"/>
                    <a:gd name="T11" fmla="*/ 0 h 30"/>
                    <a:gd name="T12" fmla="*/ 0 w 5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44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2" name="Freeform 797"/>
                <p:cNvSpPr>
                  <a:spLocks/>
                </p:cNvSpPr>
                <p:nvPr/>
              </p:nvSpPr>
              <p:spPr bwMode="auto">
                <a:xfrm>
                  <a:off x="4620" y="3349"/>
                  <a:ext cx="29" cy="15"/>
                </a:xfrm>
                <a:custGeom>
                  <a:avLst/>
                  <a:gdLst>
                    <a:gd name="T0" fmla="*/ 0 w 59"/>
                    <a:gd name="T1" fmla="*/ 0 h 30"/>
                    <a:gd name="T2" fmla="*/ 0 w 59"/>
                    <a:gd name="T3" fmla="*/ 0 h 30"/>
                    <a:gd name="T4" fmla="*/ 59 w 59"/>
                    <a:gd name="T5" fmla="*/ 15 h 30"/>
                    <a:gd name="T6" fmla="*/ 59 w 59"/>
                    <a:gd name="T7" fmla="*/ 15 h 30"/>
                    <a:gd name="T8" fmla="*/ 44 w 59"/>
                    <a:gd name="T9" fmla="*/ 30 h 30"/>
                    <a:gd name="T10" fmla="*/ 0 w 59"/>
                    <a:gd name="T11" fmla="*/ 0 h 30"/>
                    <a:gd name="T12" fmla="*/ 0 w 5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44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3" name="Freeform 798"/>
                <p:cNvSpPr>
                  <a:spLocks/>
                </p:cNvSpPr>
                <p:nvPr/>
              </p:nvSpPr>
              <p:spPr bwMode="auto">
                <a:xfrm>
                  <a:off x="4620" y="3338"/>
                  <a:ext cx="29" cy="18"/>
                </a:xfrm>
                <a:custGeom>
                  <a:avLst/>
                  <a:gdLst>
                    <a:gd name="T0" fmla="*/ 0 w 59"/>
                    <a:gd name="T1" fmla="*/ 22 h 37"/>
                    <a:gd name="T2" fmla="*/ 0 w 59"/>
                    <a:gd name="T3" fmla="*/ 22 h 37"/>
                    <a:gd name="T4" fmla="*/ 15 w 59"/>
                    <a:gd name="T5" fmla="*/ 0 h 37"/>
                    <a:gd name="T6" fmla="*/ 15 w 59"/>
                    <a:gd name="T7" fmla="*/ 0 h 37"/>
                    <a:gd name="T8" fmla="*/ 59 w 59"/>
                    <a:gd name="T9" fmla="*/ 37 h 37"/>
                    <a:gd name="T10" fmla="*/ 0 w 59"/>
                    <a:gd name="T11" fmla="*/ 22 h 37"/>
                    <a:gd name="T12" fmla="*/ 0 w 59"/>
                    <a:gd name="T13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59" y="37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4" name="Freeform 799"/>
                <p:cNvSpPr>
                  <a:spLocks/>
                </p:cNvSpPr>
                <p:nvPr/>
              </p:nvSpPr>
              <p:spPr bwMode="auto">
                <a:xfrm>
                  <a:off x="4620" y="3338"/>
                  <a:ext cx="29" cy="18"/>
                </a:xfrm>
                <a:custGeom>
                  <a:avLst/>
                  <a:gdLst>
                    <a:gd name="T0" fmla="*/ 0 w 59"/>
                    <a:gd name="T1" fmla="*/ 22 h 37"/>
                    <a:gd name="T2" fmla="*/ 0 w 59"/>
                    <a:gd name="T3" fmla="*/ 22 h 37"/>
                    <a:gd name="T4" fmla="*/ 15 w 59"/>
                    <a:gd name="T5" fmla="*/ 0 h 37"/>
                    <a:gd name="T6" fmla="*/ 15 w 59"/>
                    <a:gd name="T7" fmla="*/ 0 h 37"/>
                    <a:gd name="T8" fmla="*/ 59 w 59"/>
                    <a:gd name="T9" fmla="*/ 37 h 37"/>
                    <a:gd name="T10" fmla="*/ 0 w 59"/>
                    <a:gd name="T11" fmla="*/ 22 h 37"/>
                    <a:gd name="T12" fmla="*/ 0 w 59"/>
                    <a:gd name="T13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59" y="37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5" name="Freeform 800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5"/>
                </a:xfrm>
                <a:custGeom>
                  <a:avLst/>
                  <a:gdLst>
                    <a:gd name="T0" fmla="*/ 0 w 44"/>
                    <a:gd name="T1" fmla="*/ 0 h 30"/>
                    <a:gd name="T2" fmla="*/ 0 w 44"/>
                    <a:gd name="T3" fmla="*/ 0 h 30"/>
                    <a:gd name="T4" fmla="*/ 44 w 44"/>
                    <a:gd name="T5" fmla="*/ 23 h 30"/>
                    <a:gd name="T6" fmla="*/ 44 w 44"/>
                    <a:gd name="T7" fmla="*/ 23 h 30"/>
                    <a:gd name="T8" fmla="*/ 37 w 44"/>
                    <a:gd name="T9" fmla="*/ 30 h 30"/>
                    <a:gd name="T10" fmla="*/ 0 w 44"/>
                    <a:gd name="T11" fmla="*/ 0 h 30"/>
                    <a:gd name="T12" fmla="*/ 0 w 44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6" name="Freeform 801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5"/>
                </a:xfrm>
                <a:custGeom>
                  <a:avLst/>
                  <a:gdLst>
                    <a:gd name="T0" fmla="*/ 0 w 44"/>
                    <a:gd name="T1" fmla="*/ 0 h 30"/>
                    <a:gd name="T2" fmla="*/ 0 w 44"/>
                    <a:gd name="T3" fmla="*/ 0 h 30"/>
                    <a:gd name="T4" fmla="*/ 44 w 44"/>
                    <a:gd name="T5" fmla="*/ 23 h 30"/>
                    <a:gd name="T6" fmla="*/ 44 w 44"/>
                    <a:gd name="T7" fmla="*/ 23 h 30"/>
                    <a:gd name="T8" fmla="*/ 37 w 44"/>
                    <a:gd name="T9" fmla="*/ 30 h 30"/>
                    <a:gd name="T10" fmla="*/ 0 w 44"/>
                    <a:gd name="T11" fmla="*/ 0 h 30"/>
                    <a:gd name="T12" fmla="*/ 0 w 44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7" name="Freeform 802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1"/>
                </a:xfrm>
                <a:custGeom>
                  <a:avLst/>
                  <a:gdLst>
                    <a:gd name="T0" fmla="*/ 0 w 44"/>
                    <a:gd name="T1" fmla="*/ 0 h 23"/>
                    <a:gd name="T2" fmla="*/ 0 w 44"/>
                    <a:gd name="T3" fmla="*/ 0 h 23"/>
                    <a:gd name="T4" fmla="*/ 8 w 44"/>
                    <a:gd name="T5" fmla="*/ 0 h 23"/>
                    <a:gd name="T6" fmla="*/ 8 w 44"/>
                    <a:gd name="T7" fmla="*/ 0 h 23"/>
                    <a:gd name="T8" fmla="*/ 44 w 44"/>
                    <a:gd name="T9" fmla="*/ 23 h 23"/>
                    <a:gd name="T10" fmla="*/ 0 w 44"/>
                    <a:gd name="T11" fmla="*/ 0 h 23"/>
                    <a:gd name="T12" fmla="*/ 0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8" name="Freeform 803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1"/>
                </a:xfrm>
                <a:custGeom>
                  <a:avLst/>
                  <a:gdLst>
                    <a:gd name="T0" fmla="*/ 0 w 44"/>
                    <a:gd name="T1" fmla="*/ 0 h 23"/>
                    <a:gd name="T2" fmla="*/ 0 w 44"/>
                    <a:gd name="T3" fmla="*/ 0 h 23"/>
                    <a:gd name="T4" fmla="*/ 8 w 44"/>
                    <a:gd name="T5" fmla="*/ 0 h 23"/>
                    <a:gd name="T6" fmla="*/ 8 w 44"/>
                    <a:gd name="T7" fmla="*/ 0 h 23"/>
                    <a:gd name="T8" fmla="*/ 44 w 44"/>
                    <a:gd name="T9" fmla="*/ 23 h 23"/>
                    <a:gd name="T10" fmla="*/ 0 w 44"/>
                    <a:gd name="T11" fmla="*/ 0 h 23"/>
                    <a:gd name="T12" fmla="*/ 0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9" name="Freeform 804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5"/>
                </a:xfrm>
                <a:custGeom>
                  <a:avLst/>
                  <a:gdLst>
                    <a:gd name="T0" fmla="*/ 0 w 44"/>
                    <a:gd name="T1" fmla="*/ 0 h 30"/>
                    <a:gd name="T2" fmla="*/ 0 w 44"/>
                    <a:gd name="T3" fmla="*/ 0 h 30"/>
                    <a:gd name="T4" fmla="*/ 44 w 44"/>
                    <a:gd name="T5" fmla="*/ 23 h 30"/>
                    <a:gd name="T6" fmla="*/ 44 w 44"/>
                    <a:gd name="T7" fmla="*/ 23 h 30"/>
                    <a:gd name="T8" fmla="*/ 37 w 44"/>
                    <a:gd name="T9" fmla="*/ 30 h 30"/>
                    <a:gd name="T10" fmla="*/ 0 w 44"/>
                    <a:gd name="T11" fmla="*/ 0 h 30"/>
                    <a:gd name="T12" fmla="*/ 0 w 44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0" name="Freeform 805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5"/>
                </a:xfrm>
                <a:custGeom>
                  <a:avLst/>
                  <a:gdLst>
                    <a:gd name="T0" fmla="*/ 0 w 44"/>
                    <a:gd name="T1" fmla="*/ 0 h 30"/>
                    <a:gd name="T2" fmla="*/ 0 w 44"/>
                    <a:gd name="T3" fmla="*/ 0 h 30"/>
                    <a:gd name="T4" fmla="*/ 44 w 44"/>
                    <a:gd name="T5" fmla="*/ 23 h 30"/>
                    <a:gd name="T6" fmla="*/ 44 w 44"/>
                    <a:gd name="T7" fmla="*/ 23 h 30"/>
                    <a:gd name="T8" fmla="*/ 37 w 44"/>
                    <a:gd name="T9" fmla="*/ 30 h 30"/>
                    <a:gd name="T10" fmla="*/ 0 w 44"/>
                    <a:gd name="T11" fmla="*/ 0 h 30"/>
                    <a:gd name="T12" fmla="*/ 0 w 44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1" name="Freeform 806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1"/>
                </a:xfrm>
                <a:custGeom>
                  <a:avLst/>
                  <a:gdLst>
                    <a:gd name="T0" fmla="*/ 0 w 44"/>
                    <a:gd name="T1" fmla="*/ 0 h 23"/>
                    <a:gd name="T2" fmla="*/ 0 w 44"/>
                    <a:gd name="T3" fmla="*/ 0 h 23"/>
                    <a:gd name="T4" fmla="*/ 8 w 44"/>
                    <a:gd name="T5" fmla="*/ 0 h 23"/>
                    <a:gd name="T6" fmla="*/ 8 w 44"/>
                    <a:gd name="T7" fmla="*/ 0 h 23"/>
                    <a:gd name="T8" fmla="*/ 44 w 44"/>
                    <a:gd name="T9" fmla="*/ 23 h 23"/>
                    <a:gd name="T10" fmla="*/ 0 w 44"/>
                    <a:gd name="T11" fmla="*/ 0 h 23"/>
                    <a:gd name="T12" fmla="*/ 0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2" name="Freeform 807"/>
                <p:cNvSpPr>
                  <a:spLocks/>
                </p:cNvSpPr>
                <p:nvPr/>
              </p:nvSpPr>
              <p:spPr bwMode="auto">
                <a:xfrm>
                  <a:off x="4631" y="3334"/>
                  <a:ext cx="22" cy="11"/>
                </a:xfrm>
                <a:custGeom>
                  <a:avLst/>
                  <a:gdLst>
                    <a:gd name="T0" fmla="*/ 0 w 44"/>
                    <a:gd name="T1" fmla="*/ 0 h 23"/>
                    <a:gd name="T2" fmla="*/ 0 w 44"/>
                    <a:gd name="T3" fmla="*/ 0 h 23"/>
                    <a:gd name="T4" fmla="*/ 8 w 44"/>
                    <a:gd name="T5" fmla="*/ 0 h 23"/>
                    <a:gd name="T6" fmla="*/ 8 w 44"/>
                    <a:gd name="T7" fmla="*/ 0 h 23"/>
                    <a:gd name="T8" fmla="*/ 44 w 44"/>
                    <a:gd name="T9" fmla="*/ 23 h 23"/>
                    <a:gd name="T10" fmla="*/ 0 w 44"/>
                    <a:gd name="T11" fmla="*/ 0 h 23"/>
                    <a:gd name="T12" fmla="*/ 0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1009"/>
              <p:cNvGrpSpPr>
                <a:grpSpLocks/>
              </p:cNvGrpSpPr>
              <p:nvPr/>
            </p:nvGrpSpPr>
            <p:grpSpPr bwMode="auto">
              <a:xfrm>
                <a:off x="7058025" y="3517519"/>
                <a:ext cx="392113" cy="1682750"/>
                <a:chOff x="4686" y="2210"/>
                <a:chExt cx="247" cy="1060"/>
              </a:xfrm>
            </p:grpSpPr>
            <p:sp>
              <p:nvSpPr>
                <p:cNvPr id="1263" name="Freeform 809"/>
                <p:cNvSpPr>
                  <a:spLocks/>
                </p:cNvSpPr>
                <p:nvPr/>
              </p:nvSpPr>
              <p:spPr bwMode="auto">
                <a:xfrm>
                  <a:off x="4686" y="3258"/>
                  <a:ext cx="19" cy="12"/>
                </a:xfrm>
                <a:custGeom>
                  <a:avLst/>
                  <a:gdLst>
                    <a:gd name="T0" fmla="*/ 0 w 37"/>
                    <a:gd name="T1" fmla="*/ 0 h 23"/>
                    <a:gd name="T2" fmla="*/ 0 w 37"/>
                    <a:gd name="T3" fmla="*/ 0 h 23"/>
                    <a:gd name="T4" fmla="*/ 37 w 37"/>
                    <a:gd name="T5" fmla="*/ 15 h 23"/>
                    <a:gd name="T6" fmla="*/ 37 w 37"/>
                    <a:gd name="T7" fmla="*/ 15 h 23"/>
                    <a:gd name="T8" fmla="*/ 37 w 37"/>
                    <a:gd name="T9" fmla="*/ 23 h 23"/>
                    <a:gd name="T10" fmla="*/ 0 w 37"/>
                    <a:gd name="T11" fmla="*/ 0 h 23"/>
                    <a:gd name="T12" fmla="*/ 0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4" name="Freeform 810"/>
                <p:cNvSpPr>
                  <a:spLocks/>
                </p:cNvSpPr>
                <p:nvPr/>
              </p:nvSpPr>
              <p:spPr bwMode="auto">
                <a:xfrm>
                  <a:off x="4686" y="3258"/>
                  <a:ext cx="19" cy="12"/>
                </a:xfrm>
                <a:custGeom>
                  <a:avLst/>
                  <a:gdLst>
                    <a:gd name="T0" fmla="*/ 0 w 37"/>
                    <a:gd name="T1" fmla="*/ 0 h 23"/>
                    <a:gd name="T2" fmla="*/ 0 w 37"/>
                    <a:gd name="T3" fmla="*/ 0 h 23"/>
                    <a:gd name="T4" fmla="*/ 37 w 37"/>
                    <a:gd name="T5" fmla="*/ 15 h 23"/>
                    <a:gd name="T6" fmla="*/ 37 w 37"/>
                    <a:gd name="T7" fmla="*/ 15 h 23"/>
                    <a:gd name="T8" fmla="*/ 37 w 37"/>
                    <a:gd name="T9" fmla="*/ 23 h 23"/>
                    <a:gd name="T10" fmla="*/ 0 w 37"/>
                    <a:gd name="T11" fmla="*/ 0 h 23"/>
                    <a:gd name="T12" fmla="*/ 0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5" name="Freeform 811"/>
                <p:cNvSpPr>
                  <a:spLocks/>
                </p:cNvSpPr>
                <p:nvPr/>
              </p:nvSpPr>
              <p:spPr bwMode="auto">
                <a:xfrm>
                  <a:off x="4686" y="3255"/>
                  <a:ext cx="19" cy="11"/>
                </a:xfrm>
                <a:custGeom>
                  <a:avLst/>
                  <a:gdLst>
                    <a:gd name="T0" fmla="*/ 0 w 37"/>
                    <a:gd name="T1" fmla="*/ 7 h 22"/>
                    <a:gd name="T2" fmla="*/ 0 w 37"/>
                    <a:gd name="T3" fmla="*/ 7 h 22"/>
                    <a:gd name="T4" fmla="*/ 0 w 37"/>
                    <a:gd name="T5" fmla="*/ 0 h 22"/>
                    <a:gd name="T6" fmla="*/ 0 w 37"/>
                    <a:gd name="T7" fmla="*/ 0 h 22"/>
                    <a:gd name="T8" fmla="*/ 37 w 37"/>
                    <a:gd name="T9" fmla="*/ 22 h 22"/>
                    <a:gd name="T10" fmla="*/ 0 w 37"/>
                    <a:gd name="T11" fmla="*/ 7 h 22"/>
                    <a:gd name="T12" fmla="*/ 0 w 37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6" name="Freeform 812"/>
                <p:cNvSpPr>
                  <a:spLocks/>
                </p:cNvSpPr>
                <p:nvPr/>
              </p:nvSpPr>
              <p:spPr bwMode="auto">
                <a:xfrm>
                  <a:off x="4686" y="3255"/>
                  <a:ext cx="19" cy="11"/>
                </a:xfrm>
                <a:custGeom>
                  <a:avLst/>
                  <a:gdLst>
                    <a:gd name="T0" fmla="*/ 0 w 37"/>
                    <a:gd name="T1" fmla="*/ 7 h 22"/>
                    <a:gd name="T2" fmla="*/ 0 w 37"/>
                    <a:gd name="T3" fmla="*/ 7 h 22"/>
                    <a:gd name="T4" fmla="*/ 0 w 37"/>
                    <a:gd name="T5" fmla="*/ 0 h 22"/>
                    <a:gd name="T6" fmla="*/ 0 w 37"/>
                    <a:gd name="T7" fmla="*/ 0 h 22"/>
                    <a:gd name="T8" fmla="*/ 37 w 37"/>
                    <a:gd name="T9" fmla="*/ 22 h 22"/>
                    <a:gd name="T10" fmla="*/ 0 w 37"/>
                    <a:gd name="T11" fmla="*/ 7 h 22"/>
                    <a:gd name="T12" fmla="*/ 0 w 37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7" name="Freeform 813"/>
                <p:cNvSpPr>
                  <a:spLocks/>
                </p:cNvSpPr>
                <p:nvPr/>
              </p:nvSpPr>
              <p:spPr bwMode="auto">
                <a:xfrm>
                  <a:off x="4686" y="3258"/>
                  <a:ext cx="19" cy="12"/>
                </a:xfrm>
                <a:custGeom>
                  <a:avLst/>
                  <a:gdLst>
                    <a:gd name="T0" fmla="*/ 0 w 37"/>
                    <a:gd name="T1" fmla="*/ 0 h 23"/>
                    <a:gd name="T2" fmla="*/ 0 w 37"/>
                    <a:gd name="T3" fmla="*/ 0 h 23"/>
                    <a:gd name="T4" fmla="*/ 37 w 37"/>
                    <a:gd name="T5" fmla="*/ 15 h 23"/>
                    <a:gd name="T6" fmla="*/ 37 w 37"/>
                    <a:gd name="T7" fmla="*/ 15 h 23"/>
                    <a:gd name="T8" fmla="*/ 37 w 37"/>
                    <a:gd name="T9" fmla="*/ 23 h 23"/>
                    <a:gd name="T10" fmla="*/ 0 w 37"/>
                    <a:gd name="T11" fmla="*/ 0 h 23"/>
                    <a:gd name="T12" fmla="*/ 0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8" name="Freeform 814"/>
                <p:cNvSpPr>
                  <a:spLocks/>
                </p:cNvSpPr>
                <p:nvPr/>
              </p:nvSpPr>
              <p:spPr bwMode="auto">
                <a:xfrm>
                  <a:off x="4686" y="3258"/>
                  <a:ext cx="19" cy="12"/>
                </a:xfrm>
                <a:custGeom>
                  <a:avLst/>
                  <a:gdLst>
                    <a:gd name="T0" fmla="*/ 0 w 37"/>
                    <a:gd name="T1" fmla="*/ 0 h 23"/>
                    <a:gd name="T2" fmla="*/ 0 w 37"/>
                    <a:gd name="T3" fmla="*/ 0 h 23"/>
                    <a:gd name="T4" fmla="*/ 37 w 37"/>
                    <a:gd name="T5" fmla="*/ 15 h 23"/>
                    <a:gd name="T6" fmla="*/ 37 w 37"/>
                    <a:gd name="T7" fmla="*/ 15 h 23"/>
                    <a:gd name="T8" fmla="*/ 37 w 37"/>
                    <a:gd name="T9" fmla="*/ 23 h 23"/>
                    <a:gd name="T10" fmla="*/ 0 w 37"/>
                    <a:gd name="T11" fmla="*/ 0 h 23"/>
                    <a:gd name="T12" fmla="*/ 0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9" name="Freeform 815"/>
                <p:cNvSpPr>
                  <a:spLocks/>
                </p:cNvSpPr>
                <p:nvPr/>
              </p:nvSpPr>
              <p:spPr bwMode="auto">
                <a:xfrm>
                  <a:off x="4686" y="3255"/>
                  <a:ext cx="19" cy="11"/>
                </a:xfrm>
                <a:custGeom>
                  <a:avLst/>
                  <a:gdLst>
                    <a:gd name="T0" fmla="*/ 0 w 37"/>
                    <a:gd name="T1" fmla="*/ 7 h 22"/>
                    <a:gd name="T2" fmla="*/ 0 w 37"/>
                    <a:gd name="T3" fmla="*/ 7 h 22"/>
                    <a:gd name="T4" fmla="*/ 0 w 37"/>
                    <a:gd name="T5" fmla="*/ 0 h 22"/>
                    <a:gd name="T6" fmla="*/ 0 w 37"/>
                    <a:gd name="T7" fmla="*/ 0 h 22"/>
                    <a:gd name="T8" fmla="*/ 37 w 37"/>
                    <a:gd name="T9" fmla="*/ 22 h 22"/>
                    <a:gd name="T10" fmla="*/ 0 w 37"/>
                    <a:gd name="T11" fmla="*/ 7 h 22"/>
                    <a:gd name="T12" fmla="*/ 0 w 37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0" name="Freeform 816"/>
                <p:cNvSpPr>
                  <a:spLocks/>
                </p:cNvSpPr>
                <p:nvPr/>
              </p:nvSpPr>
              <p:spPr bwMode="auto">
                <a:xfrm>
                  <a:off x="4686" y="3255"/>
                  <a:ext cx="19" cy="11"/>
                </a:xfrm>
                <a:custGeom>
                  <a:avLst/>
                  <a:gdLst>
                    <a:gd name="T0" fmla="*/ 0 w 37"/>
                    <a:gd name="T1" fmla="*/ 7 h 22"/>
                    <a:gd name="T2" fmla="*/ 0 w 37"/>
                    <a:gd name="T3" fmla="*/ 7 h 22"/>
                    <a:gd name="T4" fmla="*/ 0 w 37"/>
                    <a:gd name="T5" fmla="*/ 0 h 22"/>
                    <a:gd name="T6" fmla="*/ 0 w 37"/>
                    <a:gd name="T7" fmla="*/ 0 h 22"/>
                    <a:gd name="T8" fmla="*/ 37 w 37"/>
                    <a:gd name="T9" fmla="*/ 22 h 22"/>
                    <a:gd name="T10" fmla="*/ 0 w 37"/>
                    <a:gd name="T11" fmla="*/ 7 h 22"/>
                    <a:gd name="T12" fmla="*/ 0 w 37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1" name="Freeform 817"/>
                <p:cNvSpPr>
                  <a:spLocks/>
                </p:cNvSpPr>
                <p:nvPr/>
              </p:nvSpPr>
              <p:spPr bwMode="auto">
                <a:xfrm>
                  <a:off x="4686" y="3247"/>
                  <a:ext cx="30" cy="16"/>
                </a:xfrm>
                <a:custGeom>
                  <a:avLst/>
                  <a:gdLst>
                    <a:gd name="T0" fmla="*/ 0 w 59"/>
                    <a:gd name="T1" fmla="*/ 0 h 30"/>
                    <a:gd name="T2" fmla="*/ 0 w 59"/>
                    <a:gd name="T3" fmla="*/ 0 h 30"/>
                    <a:gd name="T4" fmla="*/ 59 w 59"/>
                    <a:gd name="T5" fmla="*/ 15 h 30"/>
                    <a:gd name="T6" fmla="*/ 59 w 59"/>
                    <a:gd name="T7" fmla="*/ 15 h 30"/>
                    <a:gd name="T8" fmla="*/ 51 w 59"/>
                    <a:gd name="T9" fmla="*/ 30 h 30"/>
                    <a:gd name="T10" fmla="*/ 0 w 59"/>
                    <a:gd name="T11" fmla="*/ 0 h 30"/>
                    <a:gd name="T12" fmla="*/ 0 w 5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51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2" name="Freeform 818"/>
                <p:cNvSpPr>
                  <a:spLocks/>
                </p:cNvSpPr>
                <p:nvPr/>
              </p:nvSpPr>
              <p:spPr bwMode="auto">
                <a:xfrm>
                  <a:off x="4686" y="3247"/>
                  <a:ext cx="30" cy="16"/>
                </a:xfrm>
                <a:custGeom>
                  <a:avLst/>
                  <a:gdLst>
                    <a:gd name="T0" fmla="*/ 0 w 59"/>
                    <a:gd name="T1" fmla="*/ 0 h 30"/>
                    <a:gd name="T2" fmla="*/ 0 w 59"/>
                    <a:gd name="T3" fmla="*/ 0 h 30"/>
                    <a:gd name="T4" fmla="*/ 59 w 59"/>
                    <a:gd name="T5" fmla="*/ 15 h 30"/>
                    <a:gd name="T6" fmla="*/ 59 w 59"/>
                    <a:gd name="T7" fmla="*/ 15 h 30"/>
                    <a:gd name="T8" fmla="*/ 51 w 59"/>
                    <a:gd name="T9" fmla="*/ 30 h 30"/>
                    <a:gd name="T10" fmla="*/ 0 w 59"/>
                    <a:gd name="T11" fmla="*/ 0 h 30"/>
                    <a:gd name="T12" fmla="*/ 0 w 5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51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3" name="Freeform 819"/>
                <p:cNvSpPr>
                  <a:spLocks/>
                </p:cNvSpPr>
                <p:nvPr/>
              </p:nvSpPr>
              <p:spPr bwMode="auto">
                <a:xfrm>
                  <a:off x="4686" y="3240"/>
                  <a:ext cx="30" cy="15"/>
                </a:xfrm>
                <a:custGeom>
                  <a:avLst/>
                  <a:gdLst>
                    <a:gd name="T0" fmla="*/ 0 w 59"/>
                    <a:gd name="T1" fmla="*/ 15 h 30"/>
                    <a:gd name="T2" fmla="*/ 0 w 59"/>
                    <a:gd name="T3" fmla="*/ 15 h 30"/>
                    <a:gd name="T4" fmla="*/ 15 w 59"/>
                    <a:gd name="T5" fmla="*/ 0 h 30"/>
                    <a:gd name="T6" fmla="*/ 15 w 59"/>
                    <a:gd name="T7" fmla="*/ 0 h 30"/>
                    <a:gd name="T8" fmla="*/ 59 w 59"/>
                    <a:gd name="T9" fmla="*/ 30 h 30"/>
                    <a:gd name="T10" fmla="*/ 0 w 59"/>
                    <a:gd name="T11" fmla="*/ 15 h 30"/>
                    <a:gd name="T12" fmla="*/ 0 w 59"/>
                    <a:gd name="T1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59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4" name="Freeform 820"/>
                <p:cNvSpPr>
                  <a:spLocks/>
                </p:cNvSpPr>
                <p:nvPr/>
              </p:nvSpPr>
              <p:spPr bwMode="auto">
                <a:xfrm>
                  <a:off x="4686" y="3240"/>
                  <a:ext cx="30" cy="15"/>
                </a:xfrm>
                <a:custGeom>
                  <a:avLst/>
                  <a:gdLst>
                    <a:gd name="T0" fmla="*/ 0 w 59"/>
                    <a:gd name="T1" fmla="*/ 15 h 30"/>
                    <a:gd name="T2" fmla="*/ 0 w 59"/>
                    <a:gd name="T3" fmla="*/ 15 h 30"/>
                    <a:gd name="T4" fmla="*/ 15 w 59"/>
                    <a:gd name="T5" fmla="*/ 0 h 30"/>
                    <a:gd name="T6" fmla="*/ 15 w 59"/>
                    <a:gd name="T7" fmla="*/ 0 h 30"/>
                    <a:gd name="T8" fmla="*/ 59 w 59"/>
                    <a:gd name="T9" fmla="*/ 30 h 30"/>
                    <a:gd name="T10" fmla="*/ 0 w 59"/>
                    <a:gd name="T11" fmla="*/ 15 h 30"/>
                    <a:gd name="T12" fmla="*/ 0 w 59"/>
                    <a:gd name="T1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59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5" name="Freeform 821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5"/>
                </a:xfrm>
                <a:custGeom>
                  <a:avLst/>
                  <a:gdLst>
                    <a:gd name="T0" fmla="*/ 0 w 36"/>
                    <a:gd name="T1" fmla="*/ 0 h 30"/>
                    <a:gd name="T2" fmla="*/ 0 w 36"/>
                    <a:gd name="T3" fmla="*/ 0 h 30"/>
                    <a:gd name="T4" fmla="*/ 36 w 36"/>
                    <a:gd name="T5" fmla="*/ 23 h 30"/>
                    <a:gd name="T6" fmla="*/ 36 w 36"/>
                    <a:gd name="T7" fmla="*/ 23 h 30"/>
                    <a:gd name="T8" fmla="*/ 36 w 36"/>
                    <a:gd name="T9" fmla="*/ 30 h 30"/>
                    <a:gd name="T10" fmla="*/ 0 w 36"/>
                    <a:gd name="T11" fmla="*/ 0 h 30"/>
                    <a:gd name="T12" fmla="*/ 0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6" name="Freeform 822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5"/>
                </a:xfrm>
                <a:custGeom>
                  <a:avLst/>
                  <a:gdLst>
                    <a:gd name="T0" fmla="*/ 0 w 36"/>
                    <a:gd name="T1" fmla="*/ 0 h 30"/>
                    <a:gd name="T2" fmla="*/ 0 w 36"/>
                    <a:gd name="T3" fmla="*/ 0 h 30"/>
                    <a:gd name="T4" fmla="*/ 36 w 36"/>
                    <a:gd name="T5" fmla="*/ 23 h 30"/>
                    <a:gd name="T6" fmla="*/ 36 w 36"/>
                    <a:gd name="T7" fmla="*/ 23 h 30"/>
                    <a:gd name="T8" fmla="*/ 36 w 36"/>
                    <a:gd name="T9" fmla="*/ 30 h 30"/>
                    <a:gd name="T10" fmla="*/ 0 w 36"/>
                    <a:gd name="T11" fmla="*/ 0 h 30"/>
                    <a:gd name="T12" fmla="*/ 0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7" name="Freeform 823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1"/>
                </a:xfrm>
                <a:custGeom>
                  <a:avLst/>
                  <a:gdLst>
                    <a:gd name="T0" fmla="*/ 0 w 36"/>
                    <a:gd name="T1" fmla="*/ 0 h 23"/>
                    <a:gd name="T2" fmla="*/ 0 w 36"/>
                    <a:gd name="T3" fmla="*/ 0 h 23"/>
                    <a:gd name="T4" fmla="*/ 0 w 36"/>
                    <a:gd name="T5" fmla="*/ 0 h 23"/>
                    <a:gd name="T6" fmla="*/ 0 w 36"/>
                    <a:gd name="T7" fmla="*/ 0 h 23"/>
                    <a:gd name="T8" fmla="*/ 36 w 36"/>
                    <a:gd name="T9" fmla="*/ 23 h 23"/>
                    <a:gd name="T10" fmla="*/ 0 w 36"/>
                    <a:gd name="T11" fmla="*/ 0 h 23"/>
                    <a:gd name="T12" fmla="*/ 0 w 3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8" name="Freeform 824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1"/>
                </a:xfrm>
                <a:custGeom>
                  <a:avLst/>
                  <a:gdLst>
                    <a:gd name="T0" fmla="*/ 0 w 36"/>
                    <a:gd name="T1" fmla="*/ 0 h 23"/>
                    <a:gd name="T2" fmla="*/ 0 w 36"/>
                    <a:gd name="T3" fmla="*/ 0 h 23"/>
                    <a:gd name="T4" fmla="*/ 0 w 36"/>
                    <a:gd name="T5" fmla="*/ 0 h 23"/>
                    <a:gd name="T6" fmla="*/ 0 w 36"/>
                    <a:gd name="T7" fmla="*/ 0 h 23"/>
                    <a:gd name="T8" fmla="*/ 36 w 36"/>
                    <a:gd name="T9" fmla="*/ 23 h 23"/>
                    <a:gd name="T10" fmla="*/ 0 w 36"/>
                    <a:gd name="T11" fmla="*/ 0 h 23"/>
                    <a:gd name="T12" fmla="*/ 0 w 3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9" name="Freeform 825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5"/>
                </a:xfrm>
                <a:custGeom>
                  <a:avLst/>
                  <a:gdLst>
                    <a:gd name="T0" fmla="*/ 0 w 36"/>
                    <a:gd name="T1" fmla="*/ 0 h 30"/>
                    <a:gd name="T2" fmla="*/ 0 w 36"/>
                    <a:gd name="T3" fmla="*/ 0 h 30"/>
                    <a:gd name="T4" fmla="*/ 36 w 36"/>
                    <a:gd name="T5" fmla="*/ 23 h 30"/>
                    <a:gd name="T6" fmla="*/ 36 w 36"/>
                    <a:gd name="T7" fmla="*/ 23 h 30"/>
                    <a:gd name="T8" fmla="*/ 36 w 36"/>
                    <a:gd name="T9" fmla="*/ 30 h 30"/>
                    <a:gd name="T10" fmla="*/ 0 w 36"/>
                    <a:gd name="T11" fmla="*/ 0 h 30"/>
                    <a:gd name="T12" fmla="*/ 0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0" name="Freeform 826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5"/>
                </a:xfrm>
                <a:custGeom>
                  <a:avLst/>
                  <a:gdLst>
                    <a:gd name="T0" fmla="*/ 0 w 36"/>
                    <a:gd name="T1" fmla="*/ 0 h 30"/>
                    <a:gd name="T2" fmla="*/ 0 w 36"/>
                    <a:gd name="T3" fmla="*/ 0 h 30"/>
                    <a:gd name="T4" fmla="*/ 36 w 36"/>
                    <a:gd name="T5" fmla="*/ 23 h 30"/>
                    <a:gd name="T6" fmla="*/ 36 w 36"/>
                    <a:gd name="T7" fmla="*/ 23 h 30"/>
                    <a:gd name="T8" fmla="*/ 36 w 36"/>
                    <a:gd name="T9" fmla="*/ 30 h 30"/>
                    <a:gd name="T10" fmla="*/ 0 w 36"/>
                    <a:gd name="T11" fmla="*/ 0 h 30"/>
                    <a:gd name="T12" fmla="*/ 0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1" name="Freeform 827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1"/>
                </a:xfrm>
                <a:custGeom>
                  <a:avLst/>
                  <a:gdLst>
                    <a:gd name="T0" fmla="*/ 0 w 36"/>
                    <a:gd name="T1" fmla="*/ 0 h 23"/>
                    <a:gd name="T2" fmla="*/ 0 w 36"/>
                    <a:gd name="T3" fmla="*/ 0 h 23"/>
                    <a:gd name="T4" fmla="*/ 0 w 36"/>
                    <a:gd name="T5" fmla="*/ 0 h 23"/>
                    <a:gd name="T6" fmla="*/ 0 w 36"/>
                    <a:gd name="T7" fmla="*/ 0 h 23"/>
                    <a:gd name="T8" fmla="*/ 36 w 36"/>
                    <a:gd name="T9" fmla="*/ 23 h 23"/>
                    <a:gd name="T10" fmla="*/ 0 w 36"/>
                    <a:gd name="T11" fmla="*/ 0 h 23"/>
                    <a:gd name="T12" fmla="*/ 0 w 3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2" name="Freeform 828"/>
                <p:cNvSpPr>
                  <a:spLocks/>
                </p:cNvSpPr>
                <p:nvPr/>
              </p:nvSpPr>
              <p:spPr bwMode="auto">
                <a:xfrm>
                  <a:off x="4708" y="3221"/>
                  <a:ext cx="19" cy="11"/>
                </a:xfrm>
                <a:custGeom>
                  <a:avLst/>
                  <a:gdLst>
                    <a:gd name="T0" fmla="*/ 0 w 36"/>
                    <a:gd name="T1" fmla="*/ 0 h 23"/>
                    <a:gd name="T2" fmla="*/ 0 w 36"/>
                    <a:gd name="T3" fmla="*/ 0 h 23"/>
                    <a:gd name="T4" fmla="*/ 0 w 36"/>
                    <a:gd name="T5" fmla="*/ 0 h 23"/>
                    <a:gd name="T6" fmla="*/ 0 w 36"/>
                    <a:gd name="T7" fmla="*/ 0 h 23"/>
                    <a:gd name="T8" fmla="*/ 36 w 36"/>
                    <a:gd name="T9" fmla="*/ 23 h 23"/>
                    <a:gd name="T10" fmla="*/ 0 w 36"/>
                    <a:gd name="T11" fmla="*/ 0 h 23"/>
                    <a:gd name="T12" fmla="*/ 0 w 3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6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3" name="Freeform 829"/>
                <p:cNvSpPr>
                  <a:spLocks/>
                </p:cNvSpPr>
                <p:nvPr/>
              </p:nvSpPr>
              <p:spPr bwMode="auto">
                <a:xfrm>
                  <a:off x="4694" y="3183"/>
                  <a:ext cx="59" cy="53"/>
                </a:xfrm>
                <a:custGeom>
                  <a:avLst/>
                  <a:gdLst>
                    <a:gd name="T0" fmla="*/ 117 w 117"/>
                    <a:gd name="T1" fmla="*/ 104 h 104"/>
                    <a:gd name="T2" fmla="*/ 117 w 117"/>
                    <a:gd name="T3" fmla="*/ 104 h 104"/>
                    <a:gd name="T4" fmla="*/ 22 w 117"/>
                    <a:gd name="T5" fmla="*/ 0 h 104"/>
                    <a:gd name="T6" fmla="*/ 22 w 117"/>
                    <a:gd name="T7" fmla="*/ 0 h 104"/>
                    <a:gd name="T8" fmla="*/ 0 w 117"/>
                    <a:gd name="T9" fmla="*/ 37 h 104"/>
                    <a:gd name="T10" fmla="*/ 117 w 117"/>
                    <a:gd name="T11" fmla="*/ 104 h 104"/>
                    <a:gd name="T12" fmla="*/ 117 w 117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4">
                      <a:moveTo>
                        <a:pt x="117" y="104"/>
                      </a:moveTo>
                      <a:lnTo>
                        <a:pt x="117" y="104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117" y="104"/>
                      </a:lnTo>
                      <a:lnTo>
                        <a:pt x="117" y="10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4" name="Freeform 830"/>
                <p:cNvSpPr>
                  <a:spLocks/>
                </p:cNvSpPr>
                <p:nvPr/>
              </p:nvSpPr>
              <p:spPr bwMode="auto">
                <a:xfrm>
                  <a:off x="4694" y="3183"/>
                  <a:ext cx="59" cy="53"/>
                </a:xfrm>
                <a:custGeom>
                  <a:avLst/>
                  <a:gdLst>
                    <a:gd name="T0" fmla="*/ 117 w 117"/>
                    <a:gd name="T1" fmla="*/ 104 h 104"/>
                    <a:gd name="T2" fmla="*/ 117 w 117"/>
                    <a:gd name="T3" fmla="*/ 104 h 104"/>
                    <a:gd name="T4" fmla="*/ 22 w 117"/>
                    <a:gd name="T5" fmla="*/ 0 h 104"/>
                    <a:gd name="T6" fmla="*/ 22 w 117"/>
                    <a:gd name="T7" fmla="*/ 0 h 104"/>
                    <a:gd name="T8" fmla="*/ 0 w 117"/>
                    <a:gd name="T9" fmla="*/ 37 h 104"/>
                    <a:gd name="T10" fmla="*/ 117 w 117"/>
                    <a:gd name="T11" fmla="*/ 104 h 104"/>
                    <a:gd name="T12" fmla="*/ 117 w 117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4">
                      <a:moveTo>
                        <a:pt x="117" y="104"/>
                      </a:moveTo>
                      <a:lnTo>
                        <a:pt x="117" y="104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117" y="104"/>
                      </a:lnTo>
                      <a:lnTo>
                        <a:pt x="117" y="10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5" name="Freeform 831"/>
                <p:cNvSpPr>
                  <a:spLocks/>
                </p:cNvSpPr>
                <p:nvPr/>
              </p:nvSpPr>
              <p:spPr bwMode="auto">
                <a:xfrm>
                  <a:off x="4705" y="3183"/>
                  <a:ext cx="62" cy="53"/>
                </a:xfrm>
                <a:custGeom>
                  <a:avLst/>
                  <a:gdLst>
                    <a:gd name="T0" fmla="*/ 95 w 124"/>
                    <a:gd name="T1" fmla="*/ 104 h 104"/>
                    <a:gd name="T2" fmla="*/ 95 w 124"/>
                    <a:gd name="T3" fmla="*/ 104 h 104"/>
                    <a:gd name="T4" fmla="*/ 124 w 124"/>
                    <a:gd name="T5" fmla="*/ 59 h 104"/>
                    <a:gd name="T6" fmla="*/ 124 w 124"/>
                    <a:gd name="T7" fmla="*/ 59 h 104"/>
                    <a:gd name="T8" fmla="*/ 0 w 124"/>
                    <a:gd name="T9" fmla="*/ 0 h 104"/>
                    <a:gd name="T10" fmla="*/ 95 w 124"/>
                    <a:gd name="T11" fmla="*/ 104 h 104"/>
                    <a:gd name="T12" fmla="*/ 95 w 124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4">
                      <a:moveTo>
                        <a:pt x="95" y="104"/>
                      </a:moveTo>
                      <a:lnTo>
                        <a:pt x="95" y="104"/>
                      </a:lnTo>
                      <a:lnTo>
                        <a:pt x="124" y="59"/>
                      </a:lnTo>
                      <a:lnTo>
                        <a:pt x="124" y="59"/>
                      </a:lnTo>
                      <a:lnTo>
                        <a:pt x="0" y="0"/>
                      </a:lnTo>
                      <a:lnTo>
                        <a:pt x="95" y="104"/>
                      </a:lnTo>
                      <a:lnTo>
                        <a:pt x="95" y="10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6" name="Freeform 832"/>
                <p:cNvSpPr>
                  <a:spLocks/>
                </p:cNvSpPr>
                <p:nvPr/>
              </p:nvSpPr>
              <p:spPr bwMode="auto">
                <a:xfrm>
                  <a:off x="4705" y="3183"/>
                  <a:ext cx="62" cy="53"/>
                </a:xfrm>
                <a:custGeom>
                  <a:avLst/>
                  <a:gdLst>
                    <a:gd name="T0" fmla="*/ 95 w 124"/>
                    <a:gd name="T1" fmla="*/ 104 h 104"/>
                    <a:gd name="T2" fmla="*/ 95 w 124"/>
                    <a:gd name="T3" fmla="*/ 104 h 104"/>
                    <a:gd name="T4" fmla="*/ 124 w 124"/>
                    <a:gd name="T5" fmla="*/ 59 h 104"/>
                    <a:gd name="T6" fmla="*/ 124 w 124"/>
                    <a:gd name="T7" fmla="*/ 59 h 104"/>
                    <a:gd name="T8" fmla="*/ 0 w 124"/>
                    <a:gd name="T9" fmla="*/ 0 h 104"/>
                    <a:gd name="T10" fmla="*/ 95 w 124"/>
                    <a:gd name="T11" fmla="*/ 104 h 104"/>
                    <a:gd name="T12" fmla="*/ 95 w 124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4">
                      <a:moveTo>
                        <a:pt x="95" y="104"/>
                      </a:moveTo>
                      <a:lnTo>
                        <a:pt x="95" y="104"/>
                      </a:lnTo>
                      <a:lnTo>
                        <a:pt x="124" y="59"/>
                      </a:lnTo>
                      <a:lnTo>
                        <a:pt x="124" y="59"/>
                      </a:lnTo>
                      <a:lnTo>
                        <a:pt x="0" y="0"/>
                      </a:lnTo>
                      <a:lnTo>
                        <a:pt x="95" y="104"/>
                      </a:lnTo>
                      <a:lnTo>
                        <a:pt x="95" y="10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7" name="Freeform 833"/>
                <p:cNvSpPr>
                  <a:spLocks/>
                </p:cNvSpPr>
                <p:nvPr/>
              </p:nvSpPr>
              <p:spPr bwMode="auto">
                <a:xfrm>
                  <a:off x="4705" y="3160"/>
                  <a:ext cx="62" cy="53"/>
                </a:xfrm>
                <a:custGeom>
                  <a:avLst/>
                  <a:gdLst>
                    <a:gd name="T0" fmla="*/ 124 w 124"/>
                    <a:gd name="T1" fmla="*/ 104 h 104"/>
                    <a:gd name="T2" fmla="*/ 124 w 124"/>
                    <a:gd name="T3" fmla="*/ 104 h 104"/>
                    <a:gd name="T4" fmla="*/ 22 w 124"/>
                    <a:gd name="T5" fmla="*/ 0 h 104"/>
                    <a:gd name="T6" fmla="*/ 22 w 124"/>
                    <a:gd name="T7" fmla="*/ 0 h 104"/>
                    <a:gd name="T8" fmla="*/ 0 w 124"/>
                    <a:gd name="T9" fmla="*/ 45 h 104"/>
                    <a:gd name="T10" fmla="*/ 124 w 124"/>
                    <a:gd name="T11" fmla="*/ 104 h 104"/>
                    <a:gd name="T12" fmla="*/ 124 w 124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4">
                      <a:moveTo>
                        <a:pt x="124" y="104"/>
                      </a:moveTo>
                      <a:lnTo>
                        <a:pt x="124" y="104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24" y="104"/>
                      </a:lnTo>
                      <a:lnTo>
                        <a:pt x="124" y="10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8" name="Freeform 834"/>
                <p:cNvSpPr>
                  <a:spLocks/>
                </p:cNvSpPr>
                <p:nvPr/>
              </p:nvSpPr>
              <p:spPr bwMode="auto">
                <a:xfrm>
                  <a:off x="4705" y="3160"/>
                  <a:ext cx="62" cy="53"/>
                </a:xfrm>
                <a:custGeom>
                  <a:avLst/>
                  <a:gdLst>
                    <a:gd name="T0" fmla="*/ 124 w 124"/>
                    <a:gd name="T1" fmla="*/ 104 h 104"/>
                    <a:gd name="T2" fmla="*/ 124 w 124"/>
                    <a:gd name="T3" fmla="*/ 104 h 104"/>
                    <a:gd name="T4" fmla="*/ 22 w 124"/>
                    <a:gd name="T5" fmla="*/ 0 h 104"/>
                    <a:gd name="T6" fmla="*/ 22 w 124"/>
                    <a:gd name="T7" fmla="*/ 0 h 104"/>
                    <a:gd name="T8" fmla="*/ 0 w 124"/>
                    <a:gd name="T9" fmla="*/ 45 h 104"/>
                    <a:gd name="T10" fmla="*/ 124 w 124"/>
                    <a:gd name="T11" fmla="*/ 104 h 104"/>
                    <a:gd name="T12" fmla="*/ 124 w 124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4">
                      <a:moveTo>
                        <a:pt x="124" y="104"/>
                      </a:moveTo>
                      <a:lnTo>
                        <a:pt x="124" y="104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24" y="104"/>
                      </a:lnTo>
                      <a:lnTo>
                        <a:pt x="124" y="10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9" name="Freeform 835"/>
                <p:cNvSpPr>
                  <a:spLocks/>
                </p:cNvSpPr>
                <p:nvPr/>
              </p:nvSpPr>
              <p:spPr bwMode="auto">
                <a:xfrm>
                  <a:off x="4716" y="3160"/>
                  <a:ext cx="59" cy="53"/>
                </a:xfrm>
                <a:custGeom>
                  <a:avLst/>
                  <a:gdLst>
                    <a:gd name="T0" fmla="*/ 102 w 116"/>
                    <a:gd name="T1" fmla="*/ 104 h 104"/>
                    <a:gd name="T2" fmla="*/ 102 w 116"/>
                    <a:gd name="T3" fmla="*/ 104 h 104"/>
                    <a:gd name="T4" fmla="*/ 116 w 116"/>
                    <a:gd name="T5" fmla="*/ 67 h 104"/>
                    <a:gd name="T6" fmla="*/ 116 w 116"/>
                    <a:gd name="T7" fmla="*/ 67 h 104"/>
                    <a:gd name="T8" fmla="*/ 0 w 116"/>
                    <a:gd name="T9" fmla="*/ 0 h 104"/>
                    <a:gd name="T10" fmla="*/ 102 w 116"/>
                    <a:gd name="T11" fmla="*/ 104 h 104"/>
                    <a:gd name="T12" fmla="*/ 102 w 116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104">
                      <a:moveTo>
                        <a:pt x="102" y="104"/>
                      </a:moveTo>
                      <a:lnTo>
                        <a:pt x="102" y="104"/>
                      </a:lnTo>
                      <a:lnTo>
                        <a:pt x="116" y="67"/>
                      </a:lnTo>
                      <a:lnTo>
                        <a:pt x="116" y="67"/>
                      </a:lnTo>
                      <a:lnTo>
                        <a:pt x="0" y="0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0" name="Freeform 836"/>
                <p:cNvSpPr>
                  <a:spLocks/>
                </p:cNvSpPr>
                <p:nvPr/>
              </p:nvSpPr>
              <p:spPr bwMode="auto">
                <a:xfrm>
                  <a:off x="4716" y="3160"/>
                  <a:ext cx="59" cy="53"/>
                </a:xfrm>
                <a:custGeom>
                  <a:avLst/>
                  <a:gdLst>
                    <a:gd name="T0" fmla="*/ 102 w 116"/>
                    <a:gd name="T1" fmla="*/ 104 h 104"/>
                    <a:gd name="T2" fmla="*/ 102 w 116"/>
                    <a:gd name="T3" fmla="*/ 104 h 104"/>
                    <a:gd name="T4" fmla="*/ 116 w 116"/>
                    <a:gd name="T5" fmla="*/ 67 h 104"/>
                    <a:gd name="T6" fmla="*/ 116 w 116"/>
                    <a:gd name="T7" fmla="*/ 67 h 104"/>
                    <a:gd name="T8" fmla="*/ 0 w 116"/>
                    <a:gd name="T9" fmla="*/ 0 h 104"/>
                    <a:gd name="T10" fmla="*/ 102 w 116"/>
                    <a:gd name="T11" fmla="*/ 104 h 104"/>
                    <a:gd name="T12" fmla="*/ 102 w 116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104">
                      <a:moveTo>
                        <a:pt x="102" y="104"/>
                      </a:moveTo>
                      <a:lnTo>
                        <a:pt x="102" y="104"/>
                      </a:lnTo>
                      <a:lnTo>
                        <a:pt x="116" y="67"/>
                      </a:lnTo>
                      <a:lnTo>
                        <a:pt x="116" y="67"/>
                      </a:lnTo>
                      <a:lnTo>
                        <a:pt x="0" y="0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1" name="Freeform 837"/>
                <p:cNvSpPr>
                  <a:spLocks/>
                </p:cNvSpPr>
                <p:nvPr/>
              </p:nvSpPr>
              <p:spPr bwMode="auto">
                <a:xfrm>
                  <a:off x="4738" y="3164"/>
                  <a:ext cx="22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2" name="Freeform 838"/>
                <p:cNvSpPr>
                  <a:spLocks/>
                </p:cNvSpPr>
                <p:nvPr/>
              </p:nvSpPr>
              <p:spPr bwMode="auto">
                <a:xfrm>
                  <a:off x="4738" y="3164"/>
                  <a:ext cx="22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3" name="Freeform 839"/>
                <p:cNvSpPr>
                  <a:spLocks/>
                </p:cNvSpPr>
                <p:nvPr/>
              </p:nvSpPr>
              <p:spPr bwMode="auto">
                <a:xfrm>
                  <a:off x="4738" y="3160"/>
                  <a:ext cx="22" cy="12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4" name="Freeform 840"/>
                <p:cNvSpPr>
                  <a:spLocks/>
                </p:cNvSpPr>
                <p:nvPr/>
              </p:nvSpPr>
              <p:spPr bwMode="auto">
                <a:xfrm>
                  <a:off x="4738" y="3160"/>
                  <a:ext cx="22" cy="12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5" name="Freeform 841"/>
                <p:cNvSpPr>
                  <a:spLocks/>
                </p:cNvSpPr>
                <p:nvPr/>
              </p:nvSpPr>
              <p:spPr bwMode="auto">
                <a:xfrm>
                  <a:off x="4738" y="3164"/>
                  <a:ext cx="22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6" name="Freeform 842"/>
                <p:cNvSpPr>
                  <a:spLocks/>
                </p:cNvSpPr>
                <p:nvPr/>
              </p:nvSpPr>
              <p:spPr bwMode="auto">
                <a:xfrm>
                  <a:off x="4738" y="3164"/>
                  <a:ext cx="22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7" name="Freeform 843"/>
                <p:cNvSpPr>
                  <a:spLocks/>
                </p:cNvSpPr>
                <p:nvPr/>
              </p:nvSpPr>
              <p:spPr bwMode="auto">
                <a:xfrm>
                  <a:off x="4738" y="3160"/>
                  <a:ext cx="22" cy="12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8" name="Freeform 844"/>
                <p:cNvSpPr>
                  <a:spLocks/>
                </p:cNvSpPr>
                <p:nvPr/>
              </p:nvSpPr>
              <p:spPr bwMode="auto">
                <a:xfrm>
                  <a:off x="4738" y="3160"/>
                  <a:ext cx="22" cy="12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8 w 44"/>
                    <a:gd name="T5" fmla="*/ 0 h 22"/>
                    <a:gd name="T6" fmla="*/ 8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9" name="Freeform 845"/>
                <p:cNvSpPr>
                  <a:spLocks/>
                </p:cNvSpPr>
                <p:nvPr/>
              </p:nvSpPr>
              <p:spPr bwMode="auto">
                <a:xfrm>
                  <a:off x="4745" y="3138"/>
                  <a:ext cx="30" cy="18"/>
                </a:xfrm>
                <a:custGeom>
                  <a:avLst/>
                  <a:gdLst>
                    <a:gd name="T0" fmla="*/ 0 w 58"/>
                    <a:gd name="T1" fmla="*/ 15 h 37"/>
                    <a:gd name="T2" fmla="*/ 0 w 58"/>
                    <a:gd name="T3" fmla="*/ 15 h 37"/>
                    <a:gd name="T4" fmla="*/ 58 w 58"/>
                    <a:gd name="T5" fmla="*/ 0 h 37"/>
                    <a:gd name="T6" fmla="*/ 58 w 58"/>
                    <a:gd name="T7" fmla="*/ 0 h 37"/>
                    <a:gd name="T8" fmla="*/ 44 w 58"/>
                    <a:gd name="T9" fmla="*/ 37 h 37"/>
                    <a:gd name="T10" fmla="*/ 0 w 58"/>
                    <a:gd name="T11" fmla="*/ 15 h 37"/>
                    <a:gd name="T12" fmla="*/ 0 w 58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7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44" y="3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0" name="Freeform 846"/>
                <p:cNvSpPr>
                  <a:spLocks/>
                </p:cNvSpPr>
                <p:nvPr/>
              </p:nvSpPr>
              <p:spPr bwMode="auto">
                <a:xfrm>
                  <a:off x="4745" y="3138"/>
                  <a:ext cx="30" cy="18"/>
                </a:xfrm>
                <a:custGeom>
                  <a:avLst/>
                  <a:gdLst>
                    <a:gd name="T0" fmla="*/ 0 w 58"/>
                    <a:gd name="T1" fmla="*/ 15 h 37"/>
                    <a:gd name="T2" fmla="*/ 0 w 58"/>
                    <a:gd name="T3" fmla="*/ 15 h 37"/>
                    <a:gd name="T4" fmla="*/ 58 w 58"/>
                    <a:gd name="T5" fmla="*/ 0 h 37"/>
                    <a:gd name="T6" fmla="*/ 58 w 58"/>
                    <a:gd name="T7" fmla="*/ 0 h 37"/>
                    <a:gd name="T8" fmla="*/ 44 w 58"/>
                    <a:gd name="T9" fmla="*/ 37 h 37"/>
                    <a:gd name="T10" fmla="*/ 0 w 58"/>
                    <a:gd name="T11" fmla="*/ 15 h 37"/>
                    <a:gd name="T12" fmla="*/ 0 w 58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7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44" y="3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1" name="Freeform 847"/>
                <p:cNvSpPr>
                  <a:spLocks/>
                </p:cNvSpPr>
                <p:nvPr/>
              </p:nvSpPr>
              <p:spPr bwMode="auto">
                <a:xfrm>
                  <a:off x="4745" y="3130"/>
                  <a:ext cx="30" cy="15"/>
                </a:xfrm>
                <a:custGeom>
                  <a:avLst/>
                  <a:gdLst>
                    <a:gd name="T0" fmla="*/ 0 w 58"/>
                    <a:gd name="T1" fmla="*/ 30 h 30"/>
                    <a:gd name="T2" fmla="*/ 0 w 58"/>
                    <a:gd name="T3" fmla="*/ 30 h 30"/>
                    <a:gd name="T4" fmla="*/ 15 w 58"/>
                    <a:gd name="T5" fmla="*/ 0 h 30"/>
                    <a:gd name="T6" fmla="*/ 15 w 58"/>
                    <a:gd name="T7" fmla="*/ 0 h 30"/>
                    <a:gd name="T8" fmla="*/ 58 w 58"/>
                    <a:gd name="T9" fmla="*/ 15 h 30"/>
                    <a:gd name="T10" fmla="*/ 0 w 58"/>
                    <a:gd name="T11" fmla="*/ 30 h 30"/>
                    <a:gd name="T12" fmla="*/ 0 w 58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58" y="1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2" name="Freeform 848"/>
                <p:cNvSpPr>
                  <a:spLocks/>
                </p:cNvSpPr>
                <p:nvPr/>
              </p:nvSpPr>
              <p:spPr bwMode="auto">
                <a:xfrm>
                  <a:off x="4745" y="3130"/>
                  <a:ext cx="30" cy="15"/>
                </a:xfrm>
                <a:custGeom>
                  <a:avLst/>
                  <a:gdLst>
                    <a:gd name="T0" fmla="*/ 0 w 58"/>
                    <a:gd name="T1" fmla="*/ 30 h 30"/>
                    <a:gd name="T2" fmla="*/ 0 w 58"/>
                    <a:gd name="T3" fmla="*/ 30 h 30"/>
                    <a:gd name="T4" fmla="*/ 15 w 58"/>
                    <a:gd name="T5" fmla="*/ 0 h 30"/>
                    <a:gd name="T6" fmla="*/ 15 w 58"/>
                    <a:gd name="T7" fmla="*/ 0 h 30"/>
                    <a:gd name="T8" fmla="*/ 58 w 58"/>
                    <a:gd name="T9" fmla="*/ 15 h 30"/>
                    <a:gd name="T10" fmla="*/ 0 w 58"/>
                    <a:gd name="T11" fmla="*/ 30 h 30"/>
                    <a:gd name="T12" fmla="*/ 0 w 58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58" y="1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3" name="Freeform 849"/>
                <p:cNvSpPr>
                  <a:spLocks/>
                </p:cNvSpPr>
                <p:nvPr/>
              </p:nvSpPr>
              <p:spPr bwMode="auto">
                <a:xfrm>
                  <a:off x="4756" y="3123"/>
                  <a:ext cx="23" cy="7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4" name="Freeform 850"/>
                <p:cNvSpPr>
                  <a:spLocks/>
                </p:cNvSpPr>
                <p:nvPr/>
              </p:nvSpPr>
              <p:spPr bwMode="auto">
                <a:xfrm>
                  <a:off x="4756" y="3123"/>
                  <a:ext cx="23" cy="7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5" name="Freeform 851"/>
                <p:cNvSpPr>
                  <a:spLocks/>
                </p:cNvSpPr>
                <p:nvPr/>
              </p:nvSpPr>
              <p:spPr bwMode="auto">
                <a:xfrm>
                  <a:off x="4756" y="3119"/>
                  <a:ext cx="23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0 w 44"/>
                    <a:gd name="T5" fmla="*/ 0 h 22"/>
                    <a:gd name="T6" fmla="*/ 0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6" name="Freeform 852"/>
                <p:cNvSpPr>
                  <a:spLocks/>
                </p:cNvSpPr>
                <p:nvPr/>
              </p:nvSpPr>
              <p:spPr bwMode="auto">
                <a:xfrm>
                  <a:off x="4756" y="3119"/>
                  <a:ext cx="23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0 w 44"/>
                    <a:gd name="T5" fmla="*/ 0 h 22"/>
                    <a:gd name="T6" fmla="*/ 0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7" name="Freeform 853"/>
                <p:cNvSpPr>
                  <a:spLocks/>
                </p:cNvSpPr>
                <p:nvPr/>
              </p:nvSpPr>
              <p:spPr bwMode="auto">
                <a:xfrm>
                  <a:off x="4756" y="3123"/>
                  <a:ext cx="23" cy="7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8" name="Freeform 854"/>
                <p:cNvSpPr>
                  <a:spLocks/>
                </p:cNvSpPr>
                <p:nvPr/>
              </p:nvSpPr>
              <p:spPr bwMode="auto">
                <a:xfrm>
                  <a:off x="4756" y="3123"/>
                  <a:ext cx="23" cy="7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9" name="Freeform 855"/>
                <p:cNvSpPr>
                  <a:spLocks/>
                </p:cNvSpPr>
                <p:nvPr/>
              </p:nvSpPr>
              <p:spPr bwMode="auto">
                <a:xfrm>
                  <a:off x="4756" y="3119"/>
                  <a:ext cx="23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0 w 44"/>
                    <a:gd name="T5" fmla="*/ 0 h 22"/>
                    <a:gd name="T6" fmla="*/ 0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0" name="Freeform 856"/>
                <p:cNvSpPr>
                  <a:spLocks/>
                </p:cNvSpPr>
                <p:nvPr/>
              </p:nvSpPr>
              <p:spPr bwMode="auto">
                <a:xfrm>
                  <a:off x="4756" y="3119"/>
                  <a:ext cx="23" cy="11"/>
                </a:xfrm>
                <a:custGeom>
                  <a:avLst/>
                  <a:gdLst>
                    <a:gd name="T0" fmla="*/ 0 w 44"/>
                    <a:gd name="T1" fmla="*/ 7 h 22"/>
                    <a:gd name="T2" fmla="*/ 0 w 44"/>
                    <a:gd name="T3" fmla="*/ 7 h 22"/>
                    <a:gd name="T4" fmla="*/ 0 w 44"/>
                    <a:gd name="T5" fmla="*/ 0 h 22"/>
                    <a:gd name="T6" fmla="*/ 0 w 44"/>
                    <a:gd name="T7" fmla="*/ 0 h 22"/>
                    <a:gd name="T8" fmla="*/ 44 w 44"/>
                    <a:gd name="T9" fmla="*/ 22 h 22"/>
                    <a:gd name="T10" fmla="*/ 0 w 44"/>
                    <a:gd name="T11" fmla="*/ 7 h 22"/>
                    <a:gd name="T12" fmla="*/ 0 w 44"/>
                    <a:gd name="T1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1" name="Freeform 857"/>
                <p:cNvSpPr>
                  <a:spLocks/>
                </p:cNvSpPr>
                <p:nvPr/>
              </p:nvSpPr>
              <p:spPr bwMode="auto">
                <a:xfrm>
                  <a:off x="4756" y="3111"/>
                  <a:ext cx="30" cy="12"/>
                </a:xfrm>
                <a:custGeom>
                  <a:avLst/>
                  <a:gdLst>
                    <a:gd name="T0" fmla="*/ 0 w 58"/>
                    <a:gd name="T1" fmla="*/ 0 h 22"/>
                    <a:gd name="T2" fmla="*/ 0 w 58"/>
                    <a:gd name="T3" fmla="*/ 0 h 22"/>
                    <a:gd name="T4" fmla="*/ 58 w 58"/>
                    <a:gd name="T5" fmla="*/ 7 h 22"/>
                    <a:gd name="T6" fmla="*/ 58 w 58"/>
                    <a:gd name="T7" fmla="*/ 7 h 22"/>
                    <a:gd name="T8" fmla="*/ 51 w 58"/>
                    <a:gd name="T9" fmla="*/ 22 h 22"/>
                    <a:gd name="T10" fmla="*/ 0 w 58"/>
                    <a:gd name="T11" fmla="*/ 0 h 22"/>
                    <a:gd name="T12" fmla="*/ 0 w 58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1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2" name="Freeform 858"/>
                <p:cNvSpPr>
                  <a:spLocks/>
                </p:cNvSpPr>
                <p:nvPr/>
              </p:nvSpPr>
              <p:spPr bwMode="auto">
                <a:xfrm>
                  <a:off x="4756" y="3111"/>
                  <a:ext cx="30" cy="12"/>
                </a:xfrm>
                <a:custGeom>
                  <a:avLst/>
                  <a:gdLst>
                    <a:gd name="T0" fmla="*/ 0 w 58"/>
                    <a:gd name="T1" fmla="*/ 0 h 22"/>
                    <a:gd name="T2" fmla="*/ 0 w 58"/>
                    <a:gd name="T3" fmla="*/ 0 h 22"/>
                    <a:gd name="T4" fmla="*/ 58 w 58"/>
                    <a:gd name="T5" fmla="*/ 7 h 22"/>
                    <a:gd name="T6" fmla="*/ 58 w 58"/>
                    <a:gd name="T7" fmla="*/ 7 h 22"/>
                    <a:gd name="T8" fmla="*/ 51 w 58"/>
                    <a:gd name="T9" fmla="*/ 22 h 22"/>
                    <a:gd name="T10" fmla="*/ 0 w 58"/>
                    <a:gd name="T11" fmla="*/ 0 h 22"/>
                    <a:gd name="T12" fmla="*/ 0 w 58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1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3" name="Freeform 859"/>
                <p:cNvSpPr>
                  <a:spLocks/>
                </p:cNvSpPr>
                <p:nvPr/>
              </p:nvSpPr>
              <p:spPr bwMode="auto">
                <a:xfrm>
                  <a:off x="4756" y="3104"/>
                  <a:ext cx="30" cy="11"/>
                </a:xfrm>
                <a:custGeom>
                  <a:avLst/>
                  <a:gdLst>
                    <a:gd name="T0" fmla="*/ 0 w 58"/>
                    <a:gd name="T1" fmla="*/ 15 h 22"/>
                    <a:gd name="T2" fmla="*/ 0 w 58"/>
                    <a:gd name="T3" fmla="*/ 15 h 22"/>
                    <a:gd name="T4" fmla="*/ 7 w 58"/>
                    <a:gd name="T5" fmla="*/ 0 h 22"/>
                    <a:gd name="T6" fmla="*/ 7 w 58"/>
                    <a:gd name="T7" fmla="*/ 0 h 22"/>
                    <a:gd name="T8" fmla="*/ 58 w 58"/>
                    <a:gd name="T9" fmla="*/ 22 h 22"/>
                    <a:gd name="T10" fmla="*/ 0 w 58"/>
                    <a:gd name="T11" fmla="*/ 15 h 22"/>
                    <a:gd name="T12" fmla="*/ 0 w 58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8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4" name="Freeform 860"/>
                <p:cNvSpPr>
                  <a:spLocks/>
                </p:cNvSpPr>
                <p:nvPr/>
              </p:nvSpPr>
              <p:spPr bwMode="auto">
                <a:xfrm>
                  <a:off x="4756" y="3104"/>
                  <a:ext cx="30" cy="11"/>
                </a:xfrm>
                <a:custGeom>
                  <a:avLst/>
                  <a:gdLst>
                    <a:gd name="T0" fmla="*/ 0 w 58"/>
                    <a:gd name="T1" fmla="*/ 15 h 22"/>
                    <a:gd name="T2" fmla="*/ 0 w 58"/>
                    <a:gd name="T3" fmla="*/ 15 h 22"/>
                    <a:gd name="T4" fmla="*/ 7 w 58"/>
                    <a:gd name="T5" fmla="*/ 0 h 22"/>
                    <a:gd name="T6" fmla="*/ 7 w 58"/>
                    <a:gd name="T7" fmla="*/ 0 h 22"/>
                    <a:gd name="T8" fmla="*/ 58 w 58"/>
                    <a:gd name="T9" fmla="*/ 22 h 22"/>
                    <a:gd name="T10" fmla="*/ 0 w 58"/>
                    <a:gd name="T11" fmla="*/ 15 h 22"/>
                    <a:gd name="T12" fmla="*/ 0 w 58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8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5" name="Freeform 861"/>
                <p:cNvSpPr>
                  <a:spLocks/>
                </p:cNvSpPr>
                <p:nvPr/>
              </p:nvSpPr>
              <p:spPr bwMode="auto">
                <a:xfrm>
                  <a:off x="4819" y="2964"/>
                  <a:ext cx="30" cy="12"/>
                </a:xfrm>
                <a:custGeom>
                  <a:avLst/>
                  <a:gdLst>
                    <a:gd name="T0" fmla="*/ 0 w 59"/>
                    <a:gd name="T1" fmla="*/ 0 h 22"/>
                    <a:gd name="T2" fmla="*/ 0 w 59"/>
                    <a:gd name="T3" fmla="*/ 0 h 22"/>
                    <a:gd name="T4" fmla="*/ 59 w 59"/>
                    <a:gd name="T5" fmla="*/ 0 h 22"/>
                    <a:gd name="T6" fmla="*/ 59 w 59"/>
                    <a:gd name="T7" fmla="*/ 0 h 22"/>
                    <a:gd name="T8" fmla="*/ 52 w 59"/>
                    <a:gd name="T9" fmla="*/ 22 h 22"/>
                    <a:gd name="T10" fmla="*/ 0 w 59"/>
                    <a:gd name="T11" fmla="*/ 0 h 22"/>
                    <a:gd name="T12" fmla="*/ 0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2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6" name="Freeform 862"/>
                <p:cNvSpPr>
                  <a:spLocks/>
                </p:cNvSpPr>
                <p:nvPr/>
              </p:nvSpPr>
              <p:spPr bwMode="auto">
                <a:xfrm>
                  <a:off x="4819" y="2964"/>
                  <a:ext cx="30" cy="12"/>
                </a:xfrm>
                <a:custGeom>
                  <a:avLst/>
                  <a:gdLst>
                    <a:gd name="T0" fmla="*/ 0 w 59"/>
                    <a:gd name="T1" fmla="*/ 0 h 22"/>
                    <a:gd name="T2" fmla="*/ 0 w 59"/>
                    <a:gd name="T3" fmla="*/ 0 h 22"/>
                    <a:gd name="T4" fmla="*/ 59 w 59"/>
                    <a:gd name="T5" fmla="*/ 0 h 22"/>
                    <a:gd name="T6" fmla="*/ 59 w 59"/>
                    <a:gd name="T7" fmla="*/ 0 h 22"/>
                    <a:gd name="T8" fmla="*/ 52 w 59"/>
                    <a:gd name="T9" fmla="*/ 22 h 22"/>
                    <a:gd name="T10" fmla="*/ 0 w 59"/>
                    <a:gd name="T11" fmla="*/ 0 h 22"/>
                    <a:gd name="T12" fmla="*/ 0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2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7" name="Freeform 863"/>
                <p:cNvSpPr>
                  <a:spLocks/>
                </p:cNvSpPr>
                <p:nvPr/>
              </p:nvSpPr>
              <p:spPr bwMode="auto">
                <a:xfrm>
                  <a:off x="4819" y="2957"/>
                  <a:ext cx="30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8 w 59"/>
                    <a:gd name="T5" fmla="*/ 0 h 15"/>
                    <a:gd name="T6" fmla="*/ 8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8" name="Freeform 864"/>
                <p:cNvSpPr>
                  <a:spLocks/>
                </p:cNvSpPr>
                <p:nvPr/>
              </p:nvSpPr>
              <p:spPr bwMode="auto">
                <a:xfrm>
                  <a:off x="4819" y="2957"/>
                  <a:ext cx="30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8 w 59"/>
                    <a:gd name="T5" fmla="*/ 0 h 15"/>
                    <a:gd name="T6" fmla="*/ 8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9" name="Freeform 865"/>
                <p:cNvSpPr>
                  <a:spLocks/>
                </p:cNvSpPr>
                <p:nvPr/>
              </p:nvSpPr>
              <p:spPr bwMode="auto">
                <a:xfrm>
                  <a:off x="4826" y="2949"/>
                  <a:ext cx="23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0" name="Freeform 866"/>
                <p:cNvSpPr>
                  <a:spLocks/>
                </p:cNvSpPr>
                <p:nvPr/>
              </p:nvSpPr>
              <p:spPr bwMode="auto">
                <a:xfrm>
                  <a:off x="4826" y="2949"/>
                  <a:ext cx="23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1" name="Freeform 867"/>
                <p:cNvSpPr>
                  <a:spLocks/>
                </p:cNvSpPr>
                <p:nvPr/>
              </p:nvSpPr>
              <p:spPr bwMode="auto">
                <a:xfrm>
                  <a:off x="4826" y="2945"/>
                  <a:ext cx="23" cy="12"/>
                </a:xfrm>
                <a:custGeom>
                  <a:avLst/>
                  <a:gdLst>
                    <a:gd name="T0" fmla="*/ 0 w 44"/>
                    <a:gd name="T1" fmla="*/ 8 h 23"/>
                    <a:gd name="T2" fmla="*/ 0 w 44"/>
                    <a:gd name="T3" fmla="*/ 8 h 23"/>
                    <a:gd name="T4" fmla="*/ 7 w 44"/>
                    <a:gd name="T5" fmla="*/ 0 h 23"/>
                    <a:gd name="T6" fmla="*/ 7 w 44"/>
                    <a:gd name="T7" fmla="*/ 0 h 23"/>
                    <a:gd name="T8" fmla="*/ 44 w 44"/>
                    <a:gd name="T9" fmla="*/ 23 h 23"/>
                    <a:gd name="T10" fmla="*/ 0 w 44"/>
                    <a:gd name="T11" fmla="*/ 8 h 23"/>
                    <a:gd name="T12" fmla="*/ 0 w 44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4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2" name="Freeform 868"/>
                <p:cNvSpPr>
                  <a:spLocks/>
                </p:cNvSpPr>
                <p:nvPr/>
              </p:nvSpPr>
              <p:spPr bwMode="auto">
                <a:xfrm>
                  <a:off x="4826" y="2945"/>
                  <a:ext cx="23" cy="12"/>
                </a:xfrm>
                <a:custGeom>
                  <a:avLst/>
                  <a:gdLst>
                    <a:gd name="T0" fmla="*/ 0 w 44"/>
                    <a:gd name="T1" fmla="*/ 8 h 23"/>
                    <a:gd name="T2" fmla="*/ 0 w 44"/>
                    <a:gd name="T3" fmla="*/ 8 h 23"/>
                    <a:gd name="T4" fmla="*/ 7 w 44"/>
                    <a:gd name="T5" fmla="*/ 0 h 23"/>
                    <a:gd name="T6" fmla="*/ 7 w 44"/>
                    <a:gd name="T7" fmla="*/ 0 h 23"/>
                    <a:gd name="T8" fmla="*/ 44 w 44"/>
                    <a:gd name="T9" fmla="*/ 23 h 23"/>
                    <a:gd name="T10" fmla="*/ 0 w 44"/>
                    <a:gd name="T11" fmla="*/ 8 h 23"/>
                    <a:gd name="T12" fmla="*/ 0 w 44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4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3" name="Freeform 869"/>
                <p:cNvSpPr>
                  <a:spLocks/>
                </p:cNvSpPr>
                <p:nvPr/>
              </p:nvSpPr>
              <p:spPr bwMode="auto">
                <a:xfrm>
                  <a:off x="4826" y="2949"/>
                  <a:ext cx="23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4" name="Freeform 870"/>
                <p:cNvSpPr>
                  <a:spLocks/>
                </p:cNvSpPr>
                <p:nvPr/>
              </p:nvSpPr>
              <p:spPr bwMode="auto">
                <a:xfrm>
                  <a:off x="4826" y="2949"/>
                  <a:ext cx="23" cy="8"/>
                </a:xfrm>
                <a:custGeom>
                  <a:avLst/>
                  <a:gdLst>
                    <a:gd name="T0" fmla="*/ 0 w 44"/>
                    <a:gd name="T1" fmla="*/ 0 h 15"/>
                    <a:gd name="T2" fmla="*/ 0 w 44"/>
                    <a:gd name="T3" fmla="*/ 0 h 15"/>
                    <a:gd name="T4" fmla="*/ 44 w 44"/>
                    <a:gd name="T5" fmla="*/ 15 h 15"/>
                    <a:gd name="T6" fmla="*/ 44 w 44"/>
                    <a:gd name="T7" fmla="*/ 15 h 15"/>
                    <a:gd name="T8" fmla="*/ 44 w 44"/>
                    <a:gd name="T9" fmla="*/ 15 h 15"/>
                    <a:gd name="T10" fmla="*/ 0 w 44"/>
                    <a:gd name="T11" fmla="*/ 0 h 15"/>
                    <a:gd name="T12" fmla="*/ 0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5" name="Freeform 871"/>
                <p:cNvSpPr>
                  <a:spLocks/>
                </p:cNvSpPr>
                <p:nvPr/>
              </p:nvSpPr>
              <p:spPr bwMode="auto">
                <a:xfrm>
                  <a:off x="4826" y="2945"/>
                  <a:ext cx="23" cy="12"/>
                </a:xfrm>
                <a:custGeom>
                  <a:avLst/>
                  <a:gdLst>
                    <a:gd name="T0" fmla="*/ 0 w 44"/>
                    <a:gd name="T1" fmla="*/ 8 h 23"/>
                    <a:gd name="T2" fmla="*/ 0 w 44"/>
                    <a:gd name="T3" fmla="*/ 8 h 23"/>
                    <a:gd name="T4" fmla="*/ 7 w 44"/>
                    <a:gd name="T5" fmla="*/ 0 h 23"/>
                    <a:gd name="T6" fmla="*/ 7 w 44"/>
                    <a:gd name="T7" fmla="*/ 0 h 23"/>
                    <a:gd name="T8" fmla="*/ 44 w 44"/>
                    <a:gd name="T9" fmla="*/ 23 h 23"/>
                    <a:gd name="T10" fmla="*/ 0 w 44"/>
                    <a:gd name="T11" fmla="*/ 8 h 23"/>
                    <a:gd name="T12" fmla="*/ 0 w 44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4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6" name="Freeform 872"/>
                <p:cNvSpPr>
                  <a:spLocks/>
                </p:cNvSpPr>
                <p:nvPr/>
              </p:nvSpPr>
              <p:spPr bwMode="auto">
                <a:xfrm>
                  <a:off x="4826" y="2945"/>
                  <a:ext cx="23" cy="12"/>
                </a:xfrm>
                <a:custGeom>
                  <a:avLst/>
                  <a:gdLst>
                    <a:gd name="T0" fmla="*/ 0 w 44"/>
                    <a:gd name="T1" fmla="*/ 8 h 23"/>
                    <a:gd name="T2" fmla="*/ 0 w 44"/>
                    <a:gd name="T3" fmla="*/ 8 h 23"/>
                    <a:gd name="T4" fmla="*/ 7 w 44"/>
                    <a:gd name="T5" fmla="*/ 0 h 23"/>
                    <a:gd name="T6" fmla="*/ 7 w 44"/>
                    <a:gd name="T7" fmla="*/ 0 h 23"/>
                    <a:gd name="T8" fmla="*/ 44 w 44"/>
                    <a:gd name="T9" fmla="*/ 23 h 23"/>
                    <a:gd name="T10" fmla="*/ 0 w 44"/>
                    <a:gd name="T11" fmla="*/ 8 h 23"/>
                    <a:gd name="T12" fmla="*/ 0 w 44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4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7" name="Freeform 873"/>
                <p:cNvSpPr>
                  <a:spLocks/>
                </p:cNvSpPr>
                <p:nvPr/>
              </p:nvSpPr>
              <p:spPr bwMode="auto">
                <a:xfrm>
                  <a:off x="4830" y="2931"/>
                  <a:ext cx="33" cy="18"/>
                </a:xfrm>
                <a:custGeom>
                  <a:avLst/>
                  <a:gdLst>
                    <a:gd name="T0" fmla="*/ 0 w 66"/>
                    <a:gd name="T1" fmla="*/ 15 h 37"/>
                    <a:gd name="T2" fmla="*/ 0 w 66"/>
                    <a:gd name="T3" fmla="*/ 15 h 37"/>
                    <a:gd name="T4" fmla="*/ 66 w 66"/>
                    <a:gd name="T5" fmla="*/ 0 h 37"/>
                    <a:gd name="T6" fmla="*/ 66 w 66"/>
                    <a:gd name="T7" fmla="*/ 0 h 37"/>
                    <a:gd name="T8" fmla="*/ 52 w 66"/>
                    <a:gd name="T9" fmla="*/ 37 h 37"/>
                    <a:gd name="T10" fmla="*/ 0 w 66"/>
                    <a:gd name="T11" fmla="*/ 15 h 37"/>
                    <a:gd name="T12" fmla="*/ 0 w 66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52" y="3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8" name="Freeform 874"/>
                <p:cNvSpPr>
                  <a:spLocks/>
                </p:cNvSpPr>
                <p:nvPr/>
              </p:nvSpPr>
              <p:spPr bwMode="auto">
                <a:xfrm>
                  <a:off x="4830" y="2931"/>
                  <a:ext cx="33" cy="18"/>
                </a:xfrm>
                <a:custGeom>
                  <a:avLst/>
                  <a:gdLst>
                    <a:gd name="T0" fmla="*/ 0 w 66"/>
                    <a:gd name="T1" fmla="*/ 15 h 37"/>
                    <a:gd name="T2" fmla="*/ 0 w 66"/>
                    <a:gd name="T3" fmla="*/ 15 h 37"/>
                    <a:gd name="T4" fmla="*/ 66 w 66"/>
                    <a:gd name="T5" fmla="*/ 0 h 37"/>
                    <a:gd name="T6" fmla="*/ 66 w 66"/>
                    <a:gd name="T7" fmla="*/ 0 h 37"/>
                    <a:gd name="T8" fmla="*/ 52 w 66"/>
                    <a:gd name="T9" fmla="*/ 37 h 37"/>
                    <a:gd name="T10" fmla="*/ 0 w 66"/>
                    <a:gd name="T11" fmla="*/ 15 h 37"/>
                    <a:gd name="T12" fmla="*/ 0 w 66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52" y="3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9" name="Freeform 875"/>
                <p:cNvSpPr>
                  <a:spLocks/>
                </p:cNvSpPr>
                <p:nvPr/>
              </p:nvSpPr>
              <p:spPr bwMode="auto">
                <a:xfrm>
                  <a:off x="4830" y="2919"/>
                  <a:ext cx="33" cy="19"/>
                </a:xfrm>
                <a:custGeom>
                  <a:avLst/>
                  <a:gdLst>
                    <a:gd name="T0" fmla="*/ 0 w 66"/>
                    <a:gd name="T1" fmla="*/ 38 h 38"/>
                    <a:gd name="T2" fmla="*/ 0 w 66"/>
                    <a:gd name="T3" fmla="*/ 38 h 38"/>
                    <a:gd name="T4" fmla="*/ 15 w 66"/>
                    <a:gd name="T5" fmla="*/ 0 h 38"/>
                    <a:gd name="T6" fmla="*/ 15 w 66"/>
                    <a:gd name="T7" fmla="*/ 0 h 38"/>
                    <a:gd name="T8" fmla="*/ 66 w 66"/>
                    <a:gd name="T9" fmla="*/ 23 h 38"/>
                    <a:gd name="T10" fmla="*/ 0 w 66"/>
                    <a:gd name="T11" fmla="*/ 38 h 38"/>
                    <a:gd name="T12" fmla="*/ 0 w 66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66" y="23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0" name="Freeform 876"/>
                <p:cNvSpPr>
                  <a:spLocks/>
                </p:cNvSpPr>
                <p:nvPr/>
              </p:nvSpPr>
              <p:spPr bwMode="auto">
                <a:xfrm>
                  <a:off x="4830" y="2919"/>
                  <a:ext cx="33" cy="19"/>
                </a:xfrm>
                <a:custGeom>
                  <a:avLst/>
                  <a:gdLst>
                    <a:gd name="T0" fmla="*/ 0 w 66"/>
                    <a:gd name="T1" fmla="*/ 38 h 38"/>
                    <a:gd name="T2" fmla="*/ 0 w 66"/>
                    <a:gd name="T3" fmla="*/ 38 h 38"/>
                    <a:gd name="T4" fmla="*/ 15 w 66"/>
                    <a:gd name="T5" fmla="*/ 0 h 38"/>
                    <a:gd name="T6" fmla="*/ 15 w 66"/>
                    <a:gd name="T7" fmla="*/ 0 h 38"/>
                    <a:gd name="T8" fmla="*/ 66 w 66"/>
                    <a:gd name="T9" fmla="*/ 23 h 38"/>
                    <a:gd name="T10" fmla="*/ 0 w 66"/>
                    <a:gd name="T11" fmla="*/ 38 h 38"/>
                    <a:gd name="T12" fmla="*/ 0 w 66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66" y="23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1" name="Freeform 877"/>
                <p:cNvSpPr>
                  <a:spLocks/>
                </p:cNvSpPr>
                <p:nvPr/>
              </p:nvSpPr>
              <p:spPr bwMode="auto">
                <a:xfrm>
                  <a:off x="4845" y="2908"/>
                  <a:ext cx="22" cy="7"/>
                </a:xfrm>
                <a:custGeom>
                  <a:avLst/>
                  <a:gdLst>
                    <a:gd name="T0" fmla="*/ 0 w 43"/>
                    <a:gd name="T1" fmla="*/ 0 h 15"/>
                    <a:gd name="T2" fmla="*/ 0 w 43"/>
                    <a:gd name="T3" fmla="*/ 0 h 15"/>
                    <a:gd name="T4" fmla="*/ 43 w 43"/>
                    <a:gd name="T5" fmla="*/ 15 h 15"/>
                    <a:gd name="T6" fmla="*/ 43 w 43"/>
                    <a:gd name="T7" fmla="*/ 15 h 15"/>
                    <a:gd name="T8" fmla="*/ 43 w 43"/>
                    <a:gd name="T9" fmla="*/ 15 h 15"/>
                    <a:gd name="T10" fmla="*/ 0 w 43"/>
                    <a:gd name="T11" fmla="*/ 0 h 15"/>
                    <a:gd name="T12" fmla="*/ 0 w 43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2" name="Freeform 878"/>
                <p:cNvSpPr>
                  <a:spLocks/>
                </p:cNvSpPr>
                <p:nvPr/>
              </p:nvSpPr>
              <p:spPr bwMode="auto">
                <a:xfrm>
                  <a:off x="4845" y="2908"/>
                  <a:ext cx="22" cy="7"/>
                </a:xfrm>
                <a:custGeom>
                  <a:avLst/>
                  <a:gdLst>
                    <a:gd name="T0" fmla="*/ 0 w 43"/>
                    <a:gd name="T1" fmla="*/ 0 h 15"/>
                    <a:gd name="T2" fmla="*/ 0 w 43"/>
                    <a:gd name="T3" fmla="*/ 0 h 15"/>
                    <a:gd name="T4" fmla="*/ 43 w 43"/>
                    <a:gd name="T5" fmla="*/ 15 h 15"/>
                    <a:gd name="T6" fmla="*/ 43 w 43"/>
                    <a:gd name="T7" fmla="*/ 15 h 15"/>
                    <a:gd name="T8" fmla="*/ 43 w 43"/>
                    <a:gd name="T9" fmla="*/ 15 h 15"/>
                    <a:gd name="T10" fmla="*/ 0 w 43"/>
                    <a:gd name="T11" fmla="*/ 0 h 15"/>
                    <a:gd name="T12" fmla="*/ 0 w 43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3" name="Freeform 879"/>
                <p:cNvSpPr>
                  <a:spLocks/>
                </p:cNvSpPr>
                <p:nvPr/>
              </p:nvSpPr>
              <p:spPr bwMode="auto">
                <a:xfrm>
                  <a:off x="4845" y="2904"/>
                  <a:ext cx="22" cy="11"/>
                </a:xfrm>
                <a:custGeom>
                  <a:avLst/>
                  <a:gdLst>
                    <a:gd name="T0" fmla="*/ 0 w 43"/>
                    <a:gd name="T1" fmla="*/ 8 h 23"/>
                    <a:gd name="T2" fmla="*/ 0 w 43"/>
                    <a:gd name="T3" fmla="*/ 8 h 23"/>
                    <a:gd name="T4" fmla="*/ 0 w 43"/>
                    <a:gd name="T5" fmla="*/ 0 h 23"/>
                    <a:gd name="T6" fmla="*/ 0 w 43"/>
                    <a:gd name="T7" fmla="*/ 0 h 23"/>
                    <a:gd name="T8" fmla="*/ 43 w 43"/>
                    <a:gd name="T9" fmla="*/ 23 h 23"/>
                    <a:gd name="T10" fmla="*/ 0 w 43"/>
                    <a:gd name="T11" fmla="*/ 8 h 23"/>
                    <a:gd name="T12" fmla="*/ 0 w 43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4" name="Freeform 880"/>
                <p:cNvSpPr>
                  <a:spLocks/>
                </p:cNvSpPr>
                <p:nvPr/>
              </p:nvSpPr>
              <p:spPr bwMode="auto">
                <a:xfrm>
                  <a:off x="4845" y="2904"/>
                  <a:ext cx="22" cy="11"/>
                </a:xfrm>
                <a:custGeom>
                  <a:avLst/>
                  <a:gdLst>
                    <a:gd name="T0" fmla="*/ 0 w 43"/>
                    <a:gd name="T1" fmla="*/ 8 h 23"/>
                    <a:gd name="T2" fmla="*/ 0 w 43"/>
                    <a:gd name="T3" fmla="*/ 8 h 23"/>
                    <a:gd name="T4" fmla="*/ 0 w 43"/>
                    <a:gd name="T5" fmla="*/ 0 h 23"/>
                    <a:gd name="T6" fmla="*/ 0 w 43"/>
                    <a:gd name="T7" fmla="*/ 0 h 23"/>
                    <a:gd name="T8" fmla="*/ 43 w 43"/>
                    <a:gd name="T9" fmla="*/ 23 h 23"/>
                    <a:gd name="T10" fmla="*/ 0 w 43"/>
                    <a:gd name="T11" fmla="*/ 8 h 23"/>
                    <a:gd name="T12" fmla="*/ 0 w 43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5" name="Freeform 881"/>
                <p:cNvSpPr>
                  <a:spLocks/>
                </p:cNvSpPr>
                <p:nvPr/>
              </p:nvSpPr>
              <p:spPr bwMode="auto">
                <a:xfrm>
                  <a:off x="4845" y="2908"/>
                  <a:ext cx="22" cy="7"/>
                </a:xfrm>
                <a:custGeom>
                  <a:avLst/>
                  <a:gdLst>
                    <a:gd name="T0" fmla="*/ 0 w 43"/>
                    <a:gd name="T1" fmla="*/ 0 h 15"/>
                    <a:gd name="T2" fmla="*/ 0 w 43"/>
                    <a:gd name="T3" fmla="*/ 0 h 15"/>
                    <a:gd name="T4" fmla="*/ 43 w 43"/>
                    <a:gd name="T5" fmla="*/ 15 h 15"/>
                    <a:gd name="T6" fmla="*/ 43 w 43"/>
                    <a:gd name="T7" fmla="*/ 15 h 15"/>
                    <a:gd name="T8" fmla="*/ 43 w 43"/>
                    <a:gd name="T9" fmla="*/ 15 h 15"/>
                    <a:gd name="T10" fmla="*/ 0 w 43"/>
                    <a:gd name="T11" fmla="*/ 0 h 15"/>
                    <a:gd name="T12" fmla="*/ 0 w 43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6" name="Freeform 882"/>
                <p:cNvSpPr>
                  <a:spLocks/>
                </p:cNvSpPr>
                <p:nvPr/>
              </p:nvSpPr>
              <p:spPr bwMode="auto">
                <a:xfrm>
                  <a:off x="4845" y="2908"/>
                  <a:ext cx="22" cy="7"/>
                </a:xfrm>
                <a:custGeom>
                  <a:avLst/>
                  <a:gdLst>
                    <a:gd name="T0" fmla="*/ 0 w 43"/>
                    <a:gd name="T1" fmla="*/ 0 h 15"/>
                    <a:gd name="T2" fmla="*/ 0 w 43"/>
                    <a:gd name="T3" fmla="*/ 0 h 15"/>
                    <a:gd name="T4" fmla="*/ 43 w 43"/>
                    <a:gd name="T5" fmla="*/ 15 h 15"/>
                    <a:gd name="T6" fmla="*/ 43 w 43"/>
                    <a:gd name="T7" fmla="*/ 15 h 15"/>
                    <a:gd name="T8" fmla="*/ 43 w 43"/>
                    <a:gd name="T9" fmla="*/ 15 h 15"/>
                    <a:gd name="T10" fmla="*/ 0 w 43"/>
                    <a:gd name="T11" fmla="*/ 0 h 15"/>
                    <a:gd name="T12" fmla="*/ 0 w 43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7" name="Freeform 883"/>
                <p:cNvSpPr>
                  <a:spLocks/>
                </p:cNvSpPr>
                <p:nvPr/>
              </p:nvSpPr>
              <p:spPr bwMode="auto">
                <a:xfrm>
                  <a:off x="4845" y="2904"/>
                  <a:ext cx="22" cy="11"/>
                </a:xfrm>
                <a:custGeom>
                  <a:avLst/>
                  <a:gdLst>
                    <a:gd name="T0" fmla="*/ 0 w 43"/>
                    <a:gd name="T1" fmla="*/ 8 h 23"/>
                    <a:gd name="T2" fmla="*/ 0 w 43"/>
                    <a:gd name="T3" fmla="*/ 8 h 23"/>
                    <a:gd name="T4" fmla="*/ 0 w 43"/>
                    <a:gd name="T5" fmla="*/ 0 h 23"/>
                    <a:gd name="T6" fmla="*/ 0 w 43"/>
                    <a:gd name="T7" fmla="*/ 0 h 23"/>
                    <a:gd name="T8" fmla="*/ 43 w 43"/>
                    <a:gd name="T9" fmla="*/ 23 h 23"/>
                    <a:gd name="T10" fmla="*/ 0 w 43"/>
                    <a:gd name="T11" fmla="*/ 8 h 23"/>
                    <a:gd name="T12" fmla="*/ 0 w 43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8" name="Freeform 884"/>
                <p:cNvSpPr>
                  <a:spLocks/>
                </p:cNvSpPr>
                <p:nvPr/>
              </p:nvSpPr>
              <p:spPr bwMode="auto">
                <a:xfrm>
                  <a:off x="4845" y="2904"/>
                  <a:ext cx="22" cy="11"/>
                </a:xfrm>
                <a:custGeom>
                  <a:avLst/>
                  <a:gdLst>
                    <a:gd name="T0" fmla="*/ 0 w 43"/>
                    <a:gd name="T1" fmla="*/ 8 h 23"/>
                    <a:gd name="T2" fmla="*/ 0 w 43"/>
                    <a:gd name="T3" fmla="*/ 8 h 23"/>
                    <a:gd name="T4" fmla="*/ 0 w 43"/>
                    <a:gd name="T5" fmla="*/ 0 h 23"/>
                    <a:gd name="T6" fmla="*/ 0 w 43"/>
                    <a:gd name="T7" fmla="*/ 0 h 23"/>
                    <a:gd name="T8" fmla="*/ 43 w 43"/>
                    <a:gd name="T9" fmla="*/ 23 h 23"/>
                    <a:gd name="T10" fmla="*/ 0 w 43"/>
                    <a:gd name="T11" fmla="*/ 8 h 23"/>
                    <a:gd name="T12" fmla="*/ 0 w 43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9" name="Freeform 885"/>
                <p:cNvSpPr>
                  <a:spLocks/>
                </p:cNvSpPr>
                <p:nvPr/>
              </p:nvSpPr>
              <p:spPr bwMode="auto">
                <a:xfrm>
                  <a:off x="4826" y="2870"/>
                  <a:ext cx="67" cy="41"/>
                </a:xfrm>
                <a:custGeom>
                  <a:avLst/>
                  <a:gdLst>
                    <a:gd name="T0" fmla="*/ 131 w 131"/>
                    <a:gd name="T1" fmla="*/ 82 h 82"/>
                    <a:gd name="T2" fmla="*/ 131 w 131"/>
                    <a:gd name="T3" fmla="*/ 82 h 82"/>
                    <a:gd name="T4" fmla="*/ 15 w 131"/>
                    <a:gd name="T5" fmla="*/ 0 h 82"/>
                    <a:gd name="T6" fmla="*/ 15 w 131"/>
                    <a:gd name="T7" fmla="*/ 0 h 82"/>
                    <a:gd name="T8" fmla="*/ 0 w 131"/>
                    <a:gd name="T9" fmla="*/ 38 h 82"/>
                    <a:gd name="T10" fmla="*/ 131 w 131"/>
                    <a:gd name="T11" fmla="*/ 82 h 82"/>
                    <a:gd name="T12" fmla="*/ 131 w 131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82">
                      <a:moveTo>
                        <a:pt x="131" y="82"/>
                      </a:moveTo>
                      <a:lnTo>
                        <a:pt x="131" y="8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38"/>
                      </a:lnTo>
                      <a:lnTo>
                        <a:pt x="131" y="82"/>
                      </a:lnTo>
                      <a:lnTo>
                        <a:pt x="131" y="8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0" name="Freeform 886"/>
                <p:cNvSpPr>
                  <a:spLocks/>
                </p:cNvSpPr>
                <p:nvPr/>
              </p:nvSpPr>
              <p:spPr bwMode="auto">
                <a:xfrm>
                  <a:off x="4826" y="2870"/>
                  <a:ext cx="67" cy="41"/>
                </a:xfrm>
                <a:custGeom>
                  <a:avLst/>
                  <a:gdLst>
                    <a:gd name="T0" fmla="*/ 131 w 131"/>
                    <a:gd name="T1" fmla="*/ 82 h 82"/>
                    <a:gd name="T2" fmla="*/ 131 w 131"/>
                    <a:gd name="T3" fmla="*/ 82 h 82"/>
                    <a:gd name="T4" fmla="*/ 15 w 131"/>
                    <a:gd name="T5" fmla="*/ 0 h 82"/>
                    <a:gd name="T6" fmla="*/ 15 w 131"/>
                    <a:gd name="T7" fmla="*/ 0 h 82"/>
                    <a:gd name="T8" fmla="*/ 0 w 131"/>
                    <a:gd name="T9" fmla="*/ 38 h 82"/>
                    <a:gd name="T10" fmla="*/ 131 w 131"/>
                    <a:gd name="T11" fmla="*/ 82 h 82"/>
                    <a:gd name="T12" fmla="*/ 131 w 131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82">
                      <a:moveTo>
                        <a:pt x="131" y="82"/>
                      </a:moveTo>
                      <a:lnTo>
                        <a:pt x="131" y="8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38"/>
                      </a:lnTo>
                      <a:lnTo>
                        <a:pt x="131" y="82"/>
                      </a:lnTo>
                      <a:lnTo>
                        <a:pt x="131" y="8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1" name="Freeform 887"/>
                <p:cNvSpPr>
                  <a:spLocks/>
                </p:cNvSpPr>
                <p:nvPr/>
              </p:nvSpPr>
              <p:spPr bwMode="auto">
                <a:xfrm>
                  <a:off x="4834" y="2870"/>
                  <a:ext cx="66" cy="41"/>
                </a:xfrm>
                <a:custGeom>
                  <a:avLst/>
                  <a:gdLst>
                    <a:gd name="T0" fmla="*/ 116 w 131"/>
                    <a:gd name="T1" fmla="*/ 82 h 82"/>
                    <a:gd name="T2" fmla="*/ 116 w 131"/>
                    <a:gd name="T3" fmla="*/ 82 h 82"/>
                    <a:gd name="T4" fmla="*/ 131 w 131"/>
                    <a:gd name="T5" fmla="*/ 38 h 82"/>
                    <a:gd name="T6" fmla="*/ 131 w 131"/>
                    <a:gd name="T7" fmla="*/ 38 h 82"/>
                    <a:gd name="T8" fmla="*/ 0 w 131"/>
                    <a:gd name="T9" fmla="*/ 0 h 82"/>
                    <a:gd name="T10" fmla="*/ 116 w 131"/>
                    <a:gd name="T11" fmla="*/ 82 h 82"/>
                    <a:gd name="T12" fmla="*/ 116 w 131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82">
                      <a:moveTo>
                        <a:pt x="116" y="82"/>
                      </a:moveTo>
                      <a:lnTo>
                        <a:pt x="116" y="82"/>
                      </a:lnTo>
                      <a:lnTo>
                        <a:pt x="131" y="38"/>
                      </a:lnTo>
                      <a:lnTo>
                        <a:pt x="131" y="38"/>
                      </a:lnTo>
                      <a:lnTo>
                        <a:pt x="0" y="0"/>
                      </a:lnTo>
                      <a:lnTo>
                        <a:pt x="116" y="82"/>
                      </a:lnTo>
                      <a:lnTo>
                        <a:pt x="116" y="8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2" name="Freeform 888"/>
                <p:cNvSpPr>
                  <a:spLocks/>
                </p:cNvSpPr>
                <p:nvPr/>
              </p:nvSpPr>
              <p:spPr bwMode="auto">
                <a:xfrm>
                  <a:off x="4834" y="2870"/>
                  <a:ext cx="66" cy="41"/>
                </a:xfrm>
                <a:custGeom>
                  <a:avLst/>
                  <a:gdLst>
                    <a:gd name="T0" fmla="*/ 116 w 131"/>
                    <a:gd name="T1" fmla="*/ 82 h 82"/>
                    <a:gd name="T2" fmla="*/ 116 w 131"/>
                    <a:gd name="T3" fmla="*/ 82 h 82"/>
                    <a:gd name="T4" fmla="*/ 131 w 131"/>
                    <a:gd name="T5" fmla="*/ 38 h 82"/>
                    <a:gd name="T6" fmla="*/ 131 w 131"/>
                    <a:gd name="T7" fmla="*/ 38 h 82"/>
                    <a:gd name="T8" fmla="*/ 0 w 131"/>
                    <a:gd name="T9" fmla="*/ 0 h 82"/>
                    <a:gd name="T10" fmla="*/ 116 w 131"/>
                    <a:gd name="T11" fmla="*/ 82 h 82"/>
                    <a:gd name="T12" fmla="*/ 116 w 131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82">
                      <a:moveTo>
                        <a:pt x="116" y="82"/>
                      </a:moveTo>
                      <a:lnTo>
                        <a:pt x="116" y="82"/>
                      </a:lnTo>
                      <a:lnTo>
                        <a:pt x="131" y="38"/>
                      </a:lnTo>
                      <a:lnTo>
                        <a:pt x="131" y="38"/>
                      </a:lnTo>
                      <a:lnTo>
                        <a:pt x="0" y="0"/>
                      </a:lnTo>
                      <a:lnTo>
                        <a:pt x="116" y="82"/>
                      </a:lnTo>
                      <a:lnTo>
                        <a:pt x="116" y="8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3" name="Freeform 889"/>
                <p:cNvSpPr>
                  <a:spLocks/>
                </p:cNvSpPr>
                <p:nvPr/>
              </p:nvSpPr>
              <p:spPr bwMode="auto">
                <a:xfrm>
                  <a:off x="4834" y="2844"/>
                  <a:ext cx="66" cy="45"/>
                </a:xfrm>
                <a:custGeom>
                  <a:avLst/>
                  <a:gdLst>
                    <a:gd name="T0" fmla="*/ 131 w 131"/>
                    <a:gd name="T1" fmla="*/ 90 h 90"/>
                    <a:gd name="T2" fmla="*/ 131 w 131"/>
                    <a:gd name="T3" fmla="*/ 90 h 90"/>
                    <a:gd name="T4" fmla="*/ 14 w 131"/>
                    <a:gd name="T5" fmla="*/ 0 h 90"/>
                    <a:gd name="T6" fmla="*/ 14 w 131"/>
                    <a:gd name="T7" fmla="*/ 0 h 90"/>
                    <a:gd name="T8" fmla="*/ 0 w 131"/>
                    <a:gd name="T9" fmla="*/ 52 h 90"/>
                    <a:gd name="T10" fmla="*/ 131 w 131"/>
                    <a:gd name="T11" fmla="*/ 90 h 90"/>
                    <a:gd name="T12" fmla="*/ 131 w 131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90">
                      <a:moveTo>
                        <a:pt x="131" y="90"/>
                      </a:moveTo>
                      <a:lnTo>
                        <a:pt x="131" y="9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52"/>
                      </a:lnTo>
                      <a:lnTo>
                        <a:pt x="131" y="90"/>
                      </a:lnTo>
                      <a:lnTo>
                        <a:pt x="131" y="9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4" name="Freeform 890"/>
                <p:cNvSpPr>
                  <a:spLocks/>
                </p:cNvSpPr>
                <p:nvPr/>
              </p:nvSpPr>
              <p:spPr bwMode="auto">
                <a:xfrm>
                  <a:off x="4834" y="2844"/>
                  <a:ext cx="66" cy="45"/>
                </a:xfrm>
                <a:custGeom>
                  <a:avLst/>
                  <a:gdLst>
                    <a:gd name="T0" fmla="*/ 131 w 131"/>
                    <a:gd name="T1" fmla="*/ 90 h 90"/>
                    <a:gd name="T2" fmla="*/ 131 w 131"/>
                    <a:gd name="T3" fmla="*/ 90 h 90"/>
                    <a:gd name="T4" fmla="*/ 14 w 131"/>
                    <a:gd name="T5" fmla="*/ 0 h 90"/>
                    <a:gd name="T6" fmla="*/ 14 w 131"/>
                    <a:gd name="T7" fmla="*/ 0 h 90"/>
                    <a:gd name="T8" fmla="*/ 0 w 131"/>
                    <a:gd name="T9" fmla="*/ 52 h 90"/>
                    <a:gd name="T10" fmla="*/ 131 w 131"/>
                    <a:gd name="T11" fmla="*/ 90 h 90"/>
                    <a:gd name="T12" fmla="*/ 131 w 131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90">
                      <a:moveTo>
                        <a:pt x="131" y="90"/>
                      </a:moveTo>
                      <a:lnTo>
                        <a:pt x="131" y="9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52"/>
                      </a:lnTo>
                      <a:lnTo>
                        <a:pt x="131" y="90"/>
                      </a:lnTo>
                      <a:lnTo>
                        <a:pt x="131" y="9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5" name="Freeform 891"/>
                <p:cNvSpPr>
                  <a:spLocks/>
                </p:cNvSpPr>
                <p:nvPr/>
              </p:nvSpPr>
              <p:spPr bwMode="auto">
                <a:xfrm>
                  <a:off x="4841" y="2844"/>
                  <a:ext cx="67" cy="45"/>
                </a:xfrm>
                <a:custGeom>
                  <a:avLst/>
                  <a:gdLst>
                    <a:gd name="T0" fmla="*/ 117 w 132"/>
                    <a:gd name="T1" fmla="*/ 90 h 90"/>
                    <a:gd name="T2" fmla="*/ 117 w 132"/>
                    <a:gd name="T3" fmla="*/ 90 h 90"/>
                    <a:gd name="T4" fmla="*/ 132 w 132"/>
                    <a:gd name="T5" fmla="*/ 45 h 90"/>
                    <a:gd name="T6" fmla="*/ 132 w 132"/>
                    <a:gd name="T7" fmla="*/ 45 h 90"/>
                    <a:gd name="T8" fmla="*/ 0 w 132"/>
                    <a:gd name="T9" fmla="*/ 0 h 90"/>
                    <a:gd name="T10" fmla="*/ 117 w 132"/>
                    <a:gd name="T11" fmla="*/ 90 h 90"/>
                    <a:gd name="T12" fmla="*/ 117 w 132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90">
                      <a:moveTo>
                        <a:pt x="117" y="90"/>
                      </a:moveTo>
                      <a:lnTo>
                        <a:pt x="117" y="90"/>
                      </a:lnTo>
                      <a:lnTo>
                        <a:pt x="132" y="45"/>
                      </a:lnTo>
                      <a:lnTo>
                        <a:pt x="132" y="45"/>
                      </a:lnTo>
                      <a:lnTo>
                        <a:pt x="0" y="0"/>
                      </a:lnTo>
                      <a:lnTo>
                        <a:pt x="117" y="90"/>
                      </a:lnTo>
                      <a:lnTo>
                        <a:pt x="117" y="9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6" name="Freeform 892"/>
                <p:cNvSpPr>
                  <a:spLocks/>
                </p:cNvSpPr>
                <p:nvPr/>
              </p:nvSpPr>
              <p:spPr bwMode="auto">
                <a:xfrm>
                  <a:off x="4841" y="2844"/>
                  <a:ext cx="67" cy="45"/>
                </a:xfrm>
                <a:custGeom>
                  <a:avLst/>
                  <a:gdLst>
                    <a:gd name="T0" fmla="*/ 117 w 132"/>
                    <a:gd name="T1" fmla="*/ 90 h 90"/>
                    <a:gd name="T2" fmla="*/ 117 w 132"/>
                    <a:gd name="T3" fmla="*/ 90 h 90"/>
                    <a:gd name="T4" fmla="*/ 132 w 132"/>
                    <a:gd name="T5" fmla="*/ 45 h 90"/>
                    <a:gd name="T6" fmla="*/ 132 w 132"/>
                    <a:gd name="T7" fmla="*/ 45 h 90"/>
                    <a:gd name="T8" fmla="*/ 0 w 132"/>
                    <a:gd name="T9" fmla="*/ 0 h 90"/>
                    <a:gd name="T10" fmla="*/ 117 w 132"/>
                    <a:gd name="T11" fmla="*/ 90 h 90"/>
                    <a:gd name="T12" fmla="*/ 117 w 132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90">
                      <a:moveTo>
                        <a:pt x="117" y="90"/>
                      </a:moveTo>
                      <a:lnTo>
                        <a:pt x="117" y="90"/>
                      </a:lnTo>
                      <a:lnTo>
                        <a:pt x="132" y="45"/>
                      </a:lnTo>
                      <a:lnTo>
                        <a:pt x="132" y="45"/>
                      </a:lnTo>
                      <a:lnTo>
                        <a:pt x="0" y="0"/>
                      </a:lnTo>
                      <a:lnTo>
                        <a:pt x="117" y="90"/>
                      </a:lnTo>
                      <a:lnTo>
                        <a:pt x="117" y="9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7" name="Freeform 893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8" name="Freeform 894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9" name="Freeform 895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0" name="Freeform 896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1" name="Freeform 897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2" name="Freeform 898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3" name="Freeform 899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4" name="Freeform 900"/>
                <p:cNvSpPr>
                  <a:spLocks/>
                </p:cNvSpPr>
                <p:nvPr/>
              </p:nvSpPr>
              <p:spPr bwMode="auto">
                <a:xfrm>
                  <a:off x="4863" y="2844"/>
                  <a:ext cx="23" cy="3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5" name="Freeform 901"/>
                <p:cNvSpPr>
                  <a:spLocks/>
                </p:cNvSpPr>
                <p:nvPr/>
              </p:nvSpPr>
              <p:spPr bwMode="auto">
                <a:xfrm>
                  <a:off x="4863" y="2836"/>
                  <a:ext cx="30" cy="4"/>
                </a:xfrm>
                <a:custGeom>
                  <a:avLst/>
                  <a:gdLst>
                    <a:gd name="T0" fmla="*/ 0 w 58"/>
                    <a:gd name="T1" fmla="*/ 0 h 8"/>
                    <a:gd name="T2" fmla="*/ 0 w 58"/>
                    <a:gd name="T3" fmla="*/ 0 h 8"/>
                    <a:gd name="T4" fmla="*/ 58 w 58"/>
                    <a:gd name="T5" fmla="*/ 0 h 8"/>
                    <a:gd name="T6" fmla="*/ 58 w 58"/>
                    <a:gd name="T7" fmla="*/ 0 h 8"/>
                    <a:gd name="T8" fmla="*/ 51 w 58"/>
                    <a:gd name="T9" fmla="*/ 8 h 8"/>
                    <a:gd name="T10" fmla="*/ 0 w 58"/>
                    <a:gd name="T11" fmla="*/ 0 h 8"/>
                    <a:gd name="T12" fmla="*/ 0 w 5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51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6" name="Freeform 902"/>
                <p:cNvSpPr>
                  <a:spLocks/>
                </p:cNvSpPr>
                <p:nvPr/>
              </p:nvSpPr>
              <p:spPr bwMode="auto">
                <a:xfrm>
                  <a:off x="4863" y="2836"/>
                  <a:ext cx="30" cy="4"/>
                </a:xfrm>
                <a:custGeom>
                  <a:avLst/>
                  <a:gdLst>
                    <a:gd name="T0" fmla="*/ 0 w 58"/>
                    <a:gd name="T1" fmla="*/ 0 h 8"/>
                    <a:gd name="T2" fmla="*/ 0 w 58"/>
                    <a:gd name="T3" fmla="*/ 0 h 8"/>
                    <a:gd name="T4" fmla="*/ 58 w 58"/>
                    <a:gd name="T5" fmla="*/ 0 h 8"/>
                    <a:gd name="T6" fmla="*/ 58 w 58"/>
                    <a:gd name="T7" fmla="*/ 0 h 8"/>
                    <a:gd name="T8" fmla="*/ 51 w 58"/>
                    <a:gd name="T9" fmla="*/ 8 h 8"/>
                    <a:gd name="T10" fmla="*/ 0 w 58"/>
                    <a:gd name="T11" fmla="*/ 0 h 8"/>
                    <a:gd name="T12" fmla="*/ 0 w 58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51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7" name="Freeform 903"/>
                <p:cNvSpPr>
                  <a:spLocks/>
                </p:cNvSpPr>
                <p:nvPr/>
              </p:nvSpPr>
              <p:spPr bwMode="auto">
                <a:xfrm>
                  <a:off x="4863" y="2829"/>
                  <a:ext cx="30" cy="7"/>
                </a:xfrm>
                <a:custGeom>
                  <a:avLst/>
                  <a:gdLst>
                    <a:gd name="T0" fmla="*/ 0 w 58"/>
                    <a:gd name="T1" fmla="*/ 15 h 15"/>
                    <a:gd name="T2" fmla="*/ 0 w 58"/>
                    <a:gd name="T3" fmla="*/ 15 h 15"/>
                    <a:gd name="T4" fmla="*/ 0 w 58"/>
                    <a:gd name="T5" fmla="*/ 0 h 15"/>
                    <a:gd name="T6" fmla="*/ 0 w 58"/>
                    <a:gd name="T7" fmla="*/ 0 h 15"/>
                    <a:gd name="T8" fmla="*/ 58 w 58"/>
                    <a:gd name="T9" fmla="*/ 15 h 15"/>
                    <a:gd name="T10" fmla="*/ 0 w 58"/>
                    <a:gd name="T11" fmla="*/ 15 h 15"/>
                    <a:gd name="T12" fmla="*/ 0 w 58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8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8" name="Freeform 904"/>
                <p:cNvSpPr>
                  <a:spLocks/>
                </p:cNvSpPr>
                <p:nvPr/>
              </p:nvSpPr>
              <p:spPr bwMode="auto">
                <a:xfrm>
                  <a:off x="4863" y="2829"/>
                  <a:ext cx="30" cy="7"/>
                </a:xfrm>
                <a:custGeom>
                  <a:avLst/>
                  <a:gdLst>
                    <a:gd name="T0" fmla="*/ 0 w 58"/>
                    <a:gd name="T1" fmla="*/ 15 h 15"/>
                    <a:gd name="T2" fmla="*/ 0 w 58"/>
                    <a:gd name="T3" fmla="*/ 15 h 15"/>
                    <a:gd name="T4" fmla="*/ 0 w 58"/>
                    <a:gd name="T5" fmla="*/ 0 h 15"/>
                    <a:gd name="T6" fmla="*/ 0 w 58"/>
                    <a:gd name="T7" fmla="*/ 0 h 15"/>
                    <a:gd name="T8" fmla="*/ 58 w 58"/>
                    <a:gd name="T9" fmla="*/ 15 h 15"/>
                    <a:gd name="T10" fmla="*/ 0 w 58"/>
                    <a:gd name="T11" fmla="*/ 15 h 15"/>
                    <a:gd name="T12" fmla="*/ 0 w 58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8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9" name="Freeform 905"/>
                <p:cNvSpPr>
                  <a:spLocks/>
                </p:cNvSpPr>
                <p:nvPr/>
              </p:nvSpPr>
              <p:spPr bwMode="auto">
                <a:xfrm>
                  <a:off x="4867" y="2813"/>
                  <a:ext cx="30" cy="8"/>
                </a:xfrm>
                <a:custGeom>
                  <a:avLst/>
                  <a:gdLst>
                    <a:gd name="T0" fmla="*/ 0 w 59"/>
                    <a:gd name="T1" fmla="*/ 8 h 15"/>
                    <a:gd name="T2" fmla="*/ 0 w 59"/>
                    <a:gd name="T3" fmla="*/ 8 h 15"/>
                    <a:gd name="T4" fmla="*/ 59 w 59"/>
                    <a:gd name="T5" fmla="*/ 0 h 15"/>
                    <a:gd name="T6" fmla="*/ 59 w 59"/>
                    <a:gd name="T7" fmla="*/ 0 h 15"/>
                    <a:gd name="T8" fmla="*/ 51 w 59"/>
                    <a:gd name="T9" fmla="*/ 15 h 15"/>
                    <a:gd name="T10" fmla="*/ 0 w 59"/>
                    <a:gd name="T11" fmla="*/ 8 h 15"/>
                    <a:gd name="T12" fmla="*/ 0 w 59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1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0" name="Freeform 906"/>
                <p:cNvSpPr>
                  <a:spLocks/>
                </p:cNvSpPr>
                <p:nvPr/>
              </p:nvSpPr>
              <p:spPr bwMode="auto">
                <a:xfrm>
                  <a:off x="4867" y="2813"/>
                  <a:ext cx="30" cy="8"/>
                </a:xfrm>
                <a:custGeom>
                  <a:avLst/>
                  <a:gdLst>
                    <a:gd name="T0" fmla="*/ 0 w 59"/>
                    <a:gd name="T1" fmla="*/ 8 h 15"/>
                    <a:gd name="T2" fmla="*/ 0 w 59"/>
                    <a:gd name="T3" fmla="*/ 8 h 15"/>
                    <a:gd name="T4" fmla="*/ 59 w 59"/>
                    <a:gd name="T5" fmla="*/ 0 h 15"/>
                    <a:gd name="T6" fmla="*/ 59 w 59"/>
                    <a:gd name="T7" fmla="*/ 0 h 15"/>
                    <a:gd name="T8" fmla="*/ 51 w 59"/>
                    <a:gd name="T9" fmla="*/ 15 h 15"/>
                    <a:gd name="T10" fmla="*/ 0 w 59"/>
                    <a:gd name="T11" fmla="*/ 8 h 15"/>
                    <a:gd name="T12" fmla="*/ 0 w 59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1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1" name="Freeform 907"/>
                <p:cNvSpPr>
                  <a:spLocks/>
                </p:cNvSpPr>
                <p:nvPr/>
              </p:nvSpPr>
              <p:spPr bwMode="auto">
                <a:xfrm>
                  <a:off x="4867" y="2810"/>
                  <a:ext cx="30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7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2" name="Freeform 908"/>
                <p:cNvSpPr>
                  <a:spLocks/>
                </p:cNvSpPr>
                <p:nvPr/>
              </p:nvSpPr>
              <p:spPr bwMode="auto">
                <a:xfrm>
                  <a:off x="4867" y="2810"/>
                  <a:ext cx="30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7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3" name="Freeform 909"/>
                <p:cNvSpPr>
                  <a:spLocks/>
                </p:cNvSpPr>
                <p:nvPr/>
              </p:nvSpPr>
              <p:spPr bwMode="auto">
                <a:xfrm>
                  <a:off x="4874" y="2802"/>
                  <a:ext cx="23" cy="4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36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4" name="Freeform 910"/>
                <p:cNvSpPr>
                  <a:spLocks/>
                </p:cNvSpPr>
                <p:nvPr/>
              </p:nvSpPr>
              <p:spPr bwMode="auto">
                <a:xfrm>
                  <a:off x="4874" y="2802"/>
                  <a:ext cx="23" cy="4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36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5" name="Freeform 911"/>
                <p:cNvSpPr>
                  <a:spLocks/>
                </p:cNvSpPr>
                <p:nvPr/>
              </p:nvSpPr>
              <p:spPr bwMode="auto">
                <a:xfrm>
                  <a:off x="4874" y="2798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6" name="Freeform 912"/>
                <p:cNvSpPr>
                  <a:spLocks/>
                </p:cNvSpPr>
                <p:nvPr/>
              </p:nvSpPr>
              <p:spPr bwMode="auto">
                <a:xfrm>
                  <a:off x="4874" y="2798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7" name="Freeform 913"/>
                <p:cNvSpPr>
                  <a:spLocks/>
                </p:cNvSpPr>
                <p:nvPr/>
              </p:nvSpPr>
              <p:spPr bwMode="auto">
                <a:xfrm>
                  <a:off x="4874" y="2802"/>
                  <a:ext cx="23" cy="4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36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8" name="Freeform 914"/>
                <p:cNvSpPr>
                  <a:spLocks/>
                </p:cNvSpPr>
                <p:nvPr/>
              </p:nvSpPr>
              <p:spPr bwMode="auto">
                <a:xfrm>
                  <a:off x="4874" y="2802"/>
                  <a:ext cx="23" cy="4"/>
                </a:xfrm>
                <a:custGeom>
                  <a:avLst/>
                  <a:gdLst>
                    <a:gd name="T0" fmla="*/ 0 w 44"/>
                    <a:gd name="T1" fmla="*/ 0 h 7"/>
                    <a:gd name="T2" fmla="*/ 0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36 w 44"/>
                    <a:gd name="T9" fmla="*/ 7 h 7"/>
                    <a:gd name="T10" fmla="*/ 0 w 44"/>
                    <a:gd name="T11" fmla="*/ 0 h 7"/>
                    <a:gd name="T12" fmla="*/ 0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9" name="Freeform 915"/>
                <p:cNvSpPr>
                  <a:spLocks/>
                </p:cNvSpPr>
                <p:nvPr/>
              </p:nvSpPr>
              <p:spPr bwMode="auto">
                <a:xfrm>
                  <a:off x="4874" y="2798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0" name="Freeform 916"/>
                <p:cNvSpPr>
                  <a:spLocks/>
                </p:cNvSpPr>
                <p:nvPr/>
              </p:nvSpPr>
              <p:spPr bwMode="auto">
                <a:xfrm>
                  <a:off x="4874" y="2798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1" name="Freeform 917"/>
                <p:cNvSpPr>
                  <a:spLocks/>
                </p:cNvSpPr>
                <p:nvPr/>
              </p:nvSpPr>
              <p:spPr bwMode="auto">
                <a:xfrm>
                  <a:off x="4871" y="2787"/>
                  <a:ext cx="29" cy="8"/>
                </a:xfrm>
                <a:custGeom>
                  <a:avLst/>
                  <a:gdLst>
                    <a:gd name="T0" fmla="*/ 0 w 58"/>
                    <a:gd name="T1" fmla="*/ 8 h 15"/>
                    <a:gd name="T2" fmla="*/ 0 w 58"/>
                    <a:gd name="T3" fmla="*/ 8 h 15"/>
                    <a:gd name="T4" fmla="*/ 58 w 58"/>
                    <a:gd name="T5" fmla="*/ 0 h 15"/>
                    <a:gd name="T6" fmla="*/ 58 w 58"/>
                    <a:gd name="T7" fmla="*/ 0 h 15"/>
                    <a:gd name="T8" fmla="*/ 58 w 58"/>
                    <a:gd name="T9" fmla="*/ 15 h 15"/>
                    <a:gd name="T10" fmla="*/ 0 w 58"/>
                    <a:gd name="T11" fmla="*/ 8 h 15"/>
                    <a:gd name="T12" fmla="*/ 0 w 58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58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2" name="Freeform 918"/>
                <p:cNvSpPr>
                  <a:spLocks/>
                </p:cNvSpPr>
                <p:nvPr/>
              </p:nvSpPr>
              <p:spPr bwMode="auto">
                <a:xfrm>
                  <a:off x="4871" y="2787"/>
                  <a:ext cx="29" cy="8"/>
                </a:xfrm>
                <a:custGeom>
                  <a:avLst/>
                  <a:gdLst>
                    <a:gd name="T0" fmla="*/ 0 w 58"/>
                    <a:gd name="T1" fmla="*/ 8 h 15"/>
                    <a:gd name="T2" fmla="*/ 0 w 58"/>
                    <a:gd name="T3" fmla="*/ 8 h 15"/>
                    <a:gd name="T4" fmla="*/ 58 w 58"/>
                    <a:gd name="T5" fmla="*/ 0 h 15"/>
                    <a:gd name="T6" fmla="*/ 58 w 58"/>
                    <a:gd name="T7" fmla="*/ 0 h 15"/>
                    <a:gd name="T8" fmla="*/ 58 w 58"/>
                    <a:gd name="T9" fmla="*/ 15 h 15"/>
                    <a:gd name="T10" fmla="*/ 0 w 58"/>
                    <a:gd name="T11" fmla="*/ 8 h 15"/>
                    <a:gd name="T12" fmla="*/ 0 w 58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5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58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3" name="Freeform 919"/>
                <p:cNvSpPr>
                  <a:spLocks/>
                </p:cNvSpPr>
                <p:nvPr/>
              </p:nvSpPr>
              <p:spPr bwMode="auto">
                <a:xfrm>
                  <a:off x="4871" y="2780"/>
                  <a:ext cx="29" cy="11"/>
                </a:xfrm>
                <a:custGeom>
                  <a:avLst/>
                  <a:gdLst>
                    <a:gd name="T0" fmla="*/ 0 w 58"/>
                    <a:gd name="T1" fmla="*/ 23 h 23"/>
                    <a:gd name="T2" fmla="*/ 0 w 58"/>
                    <a:gd name="T3" fmla="*/ 23 h 23"/>
                    <a:gd name="T4" fmla="*/ 7 w 58"/>
                    <a:gd name="T5" fmla="*/ 0 h 23"/>
                    <a:gd name="T6" fmla="*/ 7 w 58"/>
                    <a:gd name="T7" fmla="*/ 0 h 23"/>
                    <a:gd name="T8" fmla="*/ 58 w 58"/>
                    <a:gd name="T9" fmla="*/ 15 h 23"/>
                    <a:gd name="T10" fmla="*/ 0 w 58"/>
                    <a:gd name="T11" fmla="*/ 23 h 23"/>
                    <a:gd name="T12" fmla="*/ 0 w 58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8" y="15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4" name="Freeform 920"/>
                <p:cNvSpPr>
                  <a:spLocks/>
                </p:cNvSpPr>
                <p:nvPr/>
              </p:nvSpPr>
              <p:spPr bwMode="auto">
                <a:xfrm>
                  <a:off x="4871" y="2780"/>
                  <a:ext cx="29" cy="11"/>
                </a:xfrm>
                <a:custGeom>
                  <a:avLst/>
                  <a:gdLst>
                    <a:gd name="T0" fmla="*/ 0 w 58"/>
                    <a:gd name="T1" fmla="*/ 23 h 23"/>
                    <a:gd name="T2" fmla="*/ 0 w 58"/>
                    <a:gd name="T3" fmla="*/ 23 h 23"/>
                    <a:gd name="T4" fmla="*/ 7 w 58"/>
                    <a:gd name="T5" fmla="*/ 0 h 23"/>
                    <a:gd name="T6" fmla="*/ 7 w 58"/>
                    <a:gd name="T7" fmla="*/ 0 h 23"/>
                    <a:gd name="T8" fmla="*/ 58 w 58"/>
                    <a:gd name="T9" fmla="*/ 15 h 23"/>
                    <a:gd name="T10" fmla="*/ 0 w 58"/>
                    <a:gd name="T11" fmla="*/ 23 h 23"/>
                    <a:gd name="T12" fmla="*/ 0 w 58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8" y="15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5" name="Freeform 921"/>
                <p:cNvSpPr>
                  <a:spLocks/>
                </p:cNvSpPr>
                <p:nvPr/>
              </p:nvSpPr>
              <p:spPr bwMode="auto">
                <a:xfrm>
                  <a:off x="4878" y="2768"/>
                  <a:ext cx="26" cy="4"/>
                </a:xfrm>
                <a:custGeom>
                  <a:avLst/>
                  <a:gdLst>
                    <a:gd name="T0" fmla="*/ 0 w 51"/>
                    <a:gd name="T1" fmla="*/ 0 h 7"/>
                    <a:gd name="T2" fmla="*/ 0 w 51"/>
                    <a:gd name="T3" fmla="*/ 0 h 7"/>
                    <a:gd name="T4" fmla="*/ 51 w 51"/>
                    <a:gd name="T5" fmla="*/ 0 h 7"/>
                    <a:gd name="T6" fmla="*/ 51 w 51"/>
                    <a:gd name="T7" fmla="*/ 0 h 7"/>
                    <a:gd name="T8" fmla="*/ 51 w 51"/>
                    <a:gd name="T9" fmla="*/ 7 h 7"/>
                    <a:gd name="T10" fmla="*/ 0 w 51"/>
                    <a:gd name="T11" fmla="*/ 0 h 7"/>
                    <a:gd name="T12" fmla="*/ 0 w 51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6" name="Freeform 922"/>
                <p:cNvSpPr>
                  <a:spLocks/>
                </p:cNvSpPr>
                <p:nvPr/>
              </p:nvSpPr>
              <p:spPr bwMode="auto">
                <a:xfrm>
                  <a:off x="4878" y="2768"/>
                  <a:ext cx="26" cy="4"/>
                </a:xfrm>
                <a:custGeom>
                  <a:avLst/>
                  <a:gdLst>
                    <a:gd name="T0" fmla="*/ 0 w 51"/>
                    <a:gd name="T1" fmla="*/ 0 h 7"/>
                    <a:gd name="T2" fmla="*/ 0 w 51"/>
                    <a:gd name="T3" fmla="*/ 0 h 7"/>
                    <a:gd name="T4" fmla="*/ 51 w 51"/>
                    <a:gd name="T5" fmla="*/ 0 h 7"/>
                    <a:gd name="T6" fmla="*/ 51 w 51"/>
                    <a:gd name="T7" fmla="*/ 0 h 7"/>
                    <a:gd name="T8" fmla="*/ 51 w 51"/>
                    <a:gd name="T9" fmla="*/ 7 h 7"/>
                    <a:gd name="T10" fmla="*/ 0 w 51"/>
                    <a:gd name="T11" fmla="*/ 0 h 7"/>
                    <a:gd name="T12" fmla="*/ 0 w 51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7" name="Freeform 923"/>
                <p:cNvSpPr>
                  <a:spLocks/>
                </p:cNvSpPr>
                <p:nvPr/>
              </p:nvSpPr>
              <p:spPr bwMode="auto">
                <a:xfrm>
                  <a:off x="4878" y="2761"/>
                  <a:ext cx="26" cy="7"/>
                </a:xfrm>
                <a:custGeom>
                  <a:avLst/>
                  <a:gdLst>
                    <a:gd name="T0" fmla="*/ 0 w 51"/>
                    <a:gd name="T1" fmla="*/ 15 h 15"/>
                    <a:gd name="T2" fmla="*/ 0 w 51"/>
                    <a:gd name="T3" fmla="*/ 15 h 15"/>
                    <a:gd name="T4" fmla="*/ 0 w 51"/>
                    <a:gd name="T5" fmla="*/ 0 h 15"/>
                    <a:gd name="T6" fmla="*/ 0 w 51"/>
                    <a:gd name="T7" fmla="*/ 0 h 15"/>
                    <a:gd name="T8" fmla="*/ 51 w 51"/>
                    <a:gd name="T9" fmla="*/ 15 h 15"/>
                    <a:gd name="T10" fmla="*/ 0 w 51"/>
                    <a:gd name="T11" fmla="*/ 15 h 15"/>
                    <a:gd name="T12" fmla="*/ 0 w 51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1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8" name="Freeform 924"/>
                <p:cNvSpPr>
                  <a:spLocks/>
                </p:cNvSpPr>
                <p:nvPr/>
              </p:nvSpPr>
              <p:spPr bwMode="auto">
                <a:xfrm>
                  <a:off x="4878" y="2761"/>
                  <a:ext cx="26" cy="7"/>
                </a:xfrm>
                <a:custGeom>
                  <a:avLst/>
                  <a:gdLst>
                    <a:gd name="T0" fmla="*/ 0 w 51"/>
                    <a:gd name="T1" fmla="*/ 15 h 15"/>
                    <a:gd name="T2" fmla="*/ 0 w 51"/>
                    <a:gd name="T3" fmla="*/ 15 h 15"/>
                    <a:gd name="T4" fmla="*/ 0 w 51"/>
                    <a:gd name="T5" fmla="*/ 0 h 15"/>
                    <a:gd name="T6" fmla="*/ 0 w 51"/>
                    <a:gd name="T7" fmla="*/ 0 h 15"/>
                    <a:gd name="T8" fmla="*/ 51 w 51"/>
                    <a:gd name="T9" fmla="*/ 15 h 15"/>
                    <a:gd name="T10" fmla="*/ 0 w 51"/>
                    <a:gd name="T11" fmla="*/ 15 h 15"/>
                    <a:gd name="T12" fmla="*/ 0 w 51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1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9" name="Freeform 925"/>
                <p:cNvSpPr>
                  <a:spLocks/>
                </p:cNvSpPr>
                <p:nvPr/>
              </p:nvSpPr>
              <p:spPr bwMode="auto">
                <a:xfrm>
                  <a:off x="4882" y="2757"/>
                  <a:ext cx="22" cy="4"/>
                </a:xfrm>
                <a:custGeom>
                  <a:avLst/>
                  <a:gdLst>
                    <a:gd name="T0" fmla="*/ 0 w 43"/>
                    <a:gd name="T1" fmla="*/ 0 h 8"/>
                    <a:gd name="T2" fmla="*/ 0 w 43"/>
                    <a:gd name="T3" fmla="*/ 0 h 8"/>
                    <a:gd name="T4" fmla="*/ 43 w 43"/>
                    <a:gd name="T5" fmla="*/ 0 h 8"/>
                    <a:gd name="T6" fmla="*/ 43 w 43"/>
                    <a:gd name="T7" fmla="*/ 0 h 8"/>
                    <a:gd name="T8" fmla="*/ 43 w 43"/>
                    <a:gd name="T9" fmla="*/ 8 h 8"/>
                    <a:gd name="T10" fmla="*/ 0 w 43"/>
                    <a:gd name="T11" fmla="*/ 0 h 8"/>
                    <a:gd name="T12" fmla="*/ 0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0" name="Freeform 926"/>
                <p:cNvSpPr>
                  <a:spLocks/>
                </p:cNvSpPr>
                <p:nvPr/>
              </p:nvSpPr>
              <p:spPr bwMode="auto">
                <a:xfrm>
                  <a:off x="4882" y="2757"/>
                  <a:ext cx="22" cy="4"/>
                </a:xfrm>
                <a:custGeom>
                  <a:avLst/>
                  <a:gdLst>
                    <a:gd name="T0" fmla="*/ 0 w 43"/>
                    <a:gd name="T1" fmla="*/ 0 h 8"/>
                    <a:gd name="T2" fmla="*/ 0 w 43"/>
                    <a:gd name="T3" fmla="*/ 0 h 8"/>
                    <a:gd name="T4" fmla="*/ 43 w 43"/>
                    <a:gd name="T5" fmla="*/ 0 h 8"/>
                    <a:gd name="T6" fmla="*/ 43 w 43"/>
                    <a:gd name="T7" fmla="*/ 0 h 8"/>
                    <a:gd name="T8" fmla="*/ 43 w 43"/>
                    <a:gd name="T9" fmla="*/ 8 h 8"/>
                    <a:gd name="T10" fmla="*/ 0 w 43"/>
                    <a:gd name="T11" fmla="*/ 0 h 8"/>
                    <a:gd name="T12" fmla="*/ 0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1" name="Freeform 927"/>
                <p:cNvSpPr>
                  <a:spLocks/>
                </p:cNvSpPr>
                <p:nvPr/>
              </p:nvSpPr>
              <p:spPr bwMode="auto">
                <a:xfrm>
                  <a:off x="4882" y="2753"/>
                  <a:ext cx="22" cy="4"/>
                </a:xfrm>
                <a:custGeom>
                  <a:avLst/>
                  <a:gdLst>
                    <a:gd name="T0" fmla="*/ 0 w 43"/>
                    <a:gd name="T1" fmla="*/ 7 h 7"/>
                    <a:gd name="T2" fmla="*/ 0 w 43"/>
                    <a:gd name="T3" fmla="*/ 7 h 7"/>
                    <a:gd name="T4" fmla="*/ 0 w 43"/>
                    <a:gd name="T5" fmla="*/ 0 h 7"/>
                    <a:gd name="T6" fmla="*/ 0 w 43"/>
                    <a:gd name="T7" fmla="*/ 0 h 7"/>
                    <a:gd name="T8" fmla="*/ 43 w 43"/>
                    <a:gd name="T9" fmla="*/ 7 h 7"/>
                    <a:gd name="T10" fmla="*/ 0 w 43"/>
                    <a:gd name="T11" fmla="*/ 7 h 7"/>
                    <a:gd name="T12" fmla="*/ 0 w 43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2" name="Freeform 928"/>
                <p:cNvSpPr>
                  <a:spLocks/>
                </p:cNvSpPr>
                <p:nvPr/>
              </p:nvSpPr>
              <p:spPr bwMode="auto">
                <a:xfrm>
                  <a:off x="4882" y="2753"/>
                  <a:ext cx="22" cy="4"/>
                </a:xfrm>
                <a:custGeom>
                  <a:avLst/>
                  <a:gdLst>
                    <a:gd name="T0" fmla="*/ 0 w 43"/>
                    <a:gd name="T1" fmla="*/ 7 h 7"/>
                    <a:gd name="T2" fmla="*/ 0 w 43"/>
                    <a:gd name="T3" fmla="*/ 7 h 7"/>
                    <a:gd name="T4" fmla="*/ 0 w 43"/>
                    <a:gd name="T5" fmla="*/ 0 h 7"/>
                    <a:gd name="T6" fmla="*/ 0 w 43"/>
                    <a:gd name="T7" fmla="*/ 0 h 7"/>
                    <a:gd name="T8" fmla="*/ 43 w 43"/>
                    <a:gd name="T9" fmla="*/ 7 h 7"/>
                    <a:gd name="T10" fmla="*/ 0 w 43"/>
                    <a:gd name="T11" fmla="*/ 7 h 7"/>
                    <a:gd name="T12" fmla="*/ 0 w 43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3" name="Freeform 929"/>
                <p:cNvSpPr>
                  <a:spLocks/>
                </p:cNvSpPr>
                <p:nvPr/>
              </p:nvSpPr>
              <p:spPr bwMode="auto">
                <a:xfrm>
                  <a:off x="4882" y="2757"/>
                  <a:ext cx="22" cy="4"/>
                </a:xfrm>
                <a:custGeom>
                  <a:avLst/>
                  <a:gdLst>
                    <a:gd name="T0" fmla="*/ 0 w 43"/>
                    <a:gd name="T1" fmla="*/ 0 h 8"/>
                    <a:gd name="T2" fmla="*/ 0 w 43"/>
                    <a:gd name="T3" fmla="*/ 0 h 8"/>
                    <a:gd name="T4" fmla="*/ 43 w 43"/>
                    <a:gd name="T5" fmla="*/ 0 h 8"/>
                    <a:gd name="T6" fmla="*/ 43 w 43"/>
                    <a:gd name="T7" fmla="*/ 0 h 8"/>
                    <a:gd name="T8" fmla="*/ 43 w 43"/>
                    <a:gd name="T9" fmla="*/ 8 h 8"/>
                    <a:gd name="T10" fmla="*/ 0 w 43"/>
                    <a:gd name="T11" fmla="*/ 0 h 8"/>
                    <a:gd name="T12" fmla="*/ 0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4" name="Freeform 930"/>
                <p:cNvSpPr>
                  <a:spLocks/>
                </p:cNvSpPr>
                <p:nvPr/>
              </p:nvSpPr>
              <p:spPr bwMode="auto">
                <a:xfrm>
                  <a:off x="4882" y="2757"/>
                  <a:ext cx="22" cy="4"/>
                </a:xfrm>
                <a:custGeom>
                  <a:avLst/>
                  <a:gdLst>
                    <a:gd name="T0" fmla="*/ 0 w 43"/>
                    <a:gd name="T1" fmla="*/ 0 h 8"/>
                    <a:gd name="T2" fmla="*/ 0 w 43"/>
                    <a:gd name="T3" fmla="*/ 0 h 8"/>
                    <a:gd name="T4" fmla="*/ 43 w 43"/>
                    <a:gd name="T5" fmla="*/ 0 h 8"/>
                    <a:gd name="T6" fmla="*/ 43 w 43"/>
                    <a:gd name="T7" fmla="*/ 0 h 8"/>
                    <a:gd name="T8" fmla="*/ 43 w 43"/>
                    <a:gd name="T9" fmla="*/ 8 h 8"/>
                    <a:gd name="T10" fmla="*/ 0 w 43"/>
                    <a:gd name="T11" fmla="*/ 0 h 8"/>
                    <a:gd name="T12" fmla="*/ 0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5" name="Freeform 931"/>
                <p:cNvSpPr>
                  <a:spLocks/>
                </p:cNvSpPr>
                <p:nvPr/>
              </p:nvSpPr>
              <p:spPr bwMode="auto">
                <a:xfrm>
                  <a:off x="4882" y="2753"/>
                  <a:ext cx="22" cy="4"/>
                </a:xfrm>
                <a:custGeom>
                  <a:avLst/>
                  <a:gdLst>
                    <a:gd name="T0" fmla="*/ 0 w 43"/>
                    <a:gd name="T1" fmla="*/ 7 h 7"/>
                    <a:gd name="T2" fmla="*/ 0 w 43"/>
                    <a:gd name="T3" fmla="*/ 7 h 7"/>
                    <a:gd name="T4" fmla="*/ 0 w 43"/>
                    <a:gd name="T5" fmla="*/ 0 h 7"/>
                    <a:gd name="T6" fmla="*/ 0 w 43"/>
                    <a:gd name="T7" fmla="*/ 0 h 7"/>
                    <a:gd name="T8" fmla="*/ 43 w 43"/>
                    <a:gd name="T9" fmla="*/ 7 h 7"/>
                    <a:gd name="T10" fmla="*/ 0 w 43"/>
                    <a:gd name="T11" fmla="*/ 7 h 7"/>
                    <a:gd name="T12" fmla="*/ 0 w 43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6" name="Freeform 932"/>
                <p:cNvSpPr>
                  <a:spLocks/>
                </p:cNvSpPr>
                <p:nvPr/>
              </p:nvSpPr>
              <p:spPr bwMode="auto">
                <a:xfrm>
                  <a:off x="4882" y="2753"/>
                  <a:ext cx="22" cy="4"/>
                </a:xfrm>
                <a:custGeom>
                  <a:avLst/>
                  <a:gdLst>
                    <a:gd name="T0" fmla="*/ 0 w 43"/>
                    <a:gd name="T1" fmla="*/ 7 h 7"/>
                    <a:gd name="T2" fmla="*/ 0 w 43"/>
                    <a:gd name="T3" fmla="*/ 7 h 7"/>
                    <a:gd name="T4" fmla="*/ 0 w 43"/>
                    <a:gd name="T5" fmla="*/ 0 h 7"/>
                    <a:gd name="T6" fmla="*/ 0 w 43"/>
                    <a:gd name="T7" fmla="*/ 0 h 7"/>
                    <a:gd name="T8" fmla="*/ 43 w 43"/>
                    <a:gd name="T9" fmla="*/ 7 h 7"/>
                    <a:gd name="T10" fmla="*/ 0 w 43"/>
                    <a:gd name="T11" fmla="*/ 7 h 7"/>
                    <a:gd name="T12" fmla="*/ 0 w 43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7" name="Freeform 933"/>
                <p:cNvSpPr>
                  <a:spLocks/>
                </p:cNvSpPr>
                <p:nvPr/>
              </p:nvSpPr>
              <p:spPr bwMode="auto">
                <a:xfrm>
                  <a:off x="4860" y="2723"/>
                  <a:ext cx="70" cy="30"/>
                </a:xfrm>
                <a:custGeom>
                  <a:avLst/>
                  <a:gdLst>
                    <a:gd name="T0" fmla="*/ 139 w 139"/>
                    <a:gd name="T1" fmla="*/ 60 h 60"/>
                    <a:gd name="T2" fmla="*/ 139 w 139"/>
                    <a:gd name="T3" fmla="*/ 60 h 60"/>
                    <a:gd name="T4" fmla="*/ 7 w 139"/>
                    <a:gd name="T5" fmla="*/ 0 h 60"/>
                    <a:gd name="T6" fmla="*/ 7 w 139"/>
                    <a:gd name="T7" fmla="*/ 0 h 60"/>
                    <a:gd name="T8" fmla="*/ 0 w 139"/>
                    <a:gd name="T9" fmla="*/ 45 h 60"/>
                    <a:gd name="T10" fmla="*/ 139 w 139"/>
                    <a:gd name="T11" fmla="*/ 60 h 60"/>
                    <a:gd name="T12" fmla="*/ 139 w 139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139" y="60"/>
                      </a:moveTo>
                      <a:lnTo>
                        <a:pt x="139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139" y="60"/>
                      </a:lnTo>
                      <a:lnTo>
                        <a:pt x="139" y="6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8" name="Freeform 934"/>
                <p:cNvSpPr>
                  <a:spLocks/>
                </p:cNvSpPr>
                <p:nvPr/>
              </p:nvSpPr>
              <p:spPr bwMode="auto">
                <a:xfrm>
                  <a:off x="4860" y="2723"/>
                  <a:ext cx="70" cy="30"/>
                </a:xfrm>
                <a:custGeom>
                  <a:avLst/>
                  <a:gdLst>
                    <a:gd name="T0" fmla="*/ 139 w 139"/>
                    <a:gd name="T1" fmla="*/ 60 h 60"/>
                    <a:gd name="T2" fmla="*/ 139 w 139"/>
                    <a:gd name="T3" fmla="*/ 60 h 60"/>
                    <a:gd name="T4" fmla="*/ 7 w 139"/>
                    <a:gd name="T5" fmla="*/ 0 h 60"/>
                    <a:gd name="T6" fmla="*/ 7 w 139"/>
                    <a:gd name="T7" fmla="*/ 0 h 60"/>
                    <a:gd name="T8" fmla="*/ 0 w 139"/>
                    <a:gd name="T9" fmla="*/ 45 h 60"/>
                    <a:gd name="T10" fmla="*/ 139 w 139"/>
                    <a:gd name="T11" fmla="*/ 60 h 60"/>
                    <a:gd name="T12" fmla="*/ 139 w 139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139" y="60"/>
                      </a:moveTo>
                      <a:lnTo>
                        <a:pt x="139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139" y="60"/>
                      </a:lnTo>
                      <a:lnTo>
                        <a:pt x="139" y="6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9" name="Freeform 935"/>
                <p:cNvSpPr>
                  <a:spLocks/>
                </p:cNvSpPr>
                <p:nvPr/>
              </p:nvSpPr>
              <p:spPr bwMode="auto">
                <a:xfrm>
                  <a:off x="4863" y="2723"/>
                  <a:ext cx="70" cy="30"/>
                </a:xfrm>
                <a:custGeom>
                  <a:avLst/>
                  <a:gdLst>
                    <a:gd name="T0" fmla="*/ 132 w 139"/>
                    <a:gd name="T1" fmla="*/ 60 h 60"/>
                    <a:gd name="T2" fmla="*/ 132 w 139"/>
                    <a:gd name="T3" fmla="*/ 60 h 60"/>
                    <a:gd name="T4" fmla="*/ 139 w 139"/>
                    <a:gd name="T5" fmla="*/ 7 h 60"/>
                    <a:gd name="T6" fmla="*/ 139 w 139"/>
                    <a:gd name="T7" fmla="*/ 7 h 60"/>
                    <a:gd name="T8" fmla="*/ 0 w 139"/>
                    <a:gd name="T9" fmla="*/ 0 h 60"/>
                    <a:gd name="T10" fmla="*/ 132 w 139"/>
                    <a:gd name="T11" fmla="*/ 60 h 60"/>
                    <a:gd name="T12" fmla="*/ 132 w 139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132" y="60"/>
                      </a:moveTo>
                      <a:lnTo>
                        <a:pt x="132" y="60"/>
                      </a:lnTo>
                      <a:lnTo>
                        <a:pt x="139" y="7"/>
                      </a:lnTo>
                      <a:lnTo>
                        <a:pt x="139" y="7"/>
                      </a:lnTo>
                      <a:lnTo>
                        <a:pt x="0" y="0"/>
                      </a:lnTo>
                      <a:lnTo>
                        <a:pt x="132" y="60"/>
                      </a:lnTo>
                      <a:lnTo>
                        <a:pt x="132" y="6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0" name="Freeform 936"/>
                <p:cNvSpPr>
                  <a:spLocks/>
                </p:cNvSpPr>
                <p:nvPr/>
              </p:nvSpPr>
              <p:spPr bwMode="auto">
                <a:xfrm>
                  <a:off x="4863" y="2723"/>
                  <a:ext cx="70" cy="30"/>
                </a:xfrm>
                <a:custGeom>
                  <a:avLst/>
                  <a:gdLst>
                    <a:gd name="T0" fmla="*/ 132 w 139"/>
                    <a:gd name="T1" fmla="*/ 60 h 60"/>
                    <a:gd name="T2" fmla="*/ 132 w 139"/>
                    <a:gd name="T3" fmla="*/ 60 h 60"/>
                    <a:gd name="T4" fmla="*/ 139 w 139"/>
                    <a:gd name="T5" fmla="*/ 7 h 60"/>
                    <a:gd name="T6" fmla="*/ 139 w 139"/>
                    <a:gd name="T7" fmla="*/ 7 h 60"/>
                    <a:gd name="T8" fmla="*/ 0 w 139"/>
                    <a:gd name="T9" fmla="*/ 0 h 60"/>
                    <a:gd name="T10" fmla="*/ 132 w 139"/>
                    <a:gd name="T11" fmla="*/ 60 h 60"/>
                    <a:gd name="T12" fmla="*/ 132 w 139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132" y="60"/>
                      </a:moveTo>
                      <a:lnTo>
                        <a:pt x="132" y="60"/>
                      </a:lnTo>
                      <a:lnTo>
                        <a:pt x="139" y="7"/>
                      </a:lnTo>
                      <a:lnTo>
                        <a:pt x="139" y="7"/>
                      </a:lnTo>
                      <a:lnTo>
                        <a:pt x="0" y="0"/>
                      </a:lnTo>
                      <a:lnTo>
                        <a:pt x="132" y="60"/>
                      </a:lnTo>
                      <a:lnTo>
                        <a:pt x="132" y="6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1" name="Freeform 937"/>
                <p:cNvSpPr>
                  <a:spLocks/>
                </p:cNvSpPr>
                <p:nvPr/>
              </p:nvSpPr>
              <p:spPr bwMode="auto">
                <a:xfrm>
                  <a:off x="4863" y="2697"/>
                  <a:ext cx="70" cy="30"/>
                </a:xfrm>
                <a:custGeom>
                  <a:avLst/>
                  <a:gdLst>
                    <a:gd name="T0" fmla="*/ 139 w 139"/>
                    <a:gd name="T1" fmla="*/ 59 h 59"/>
                    <a:gd name="T2" fmla="*/ 139 w 139"/>
                    <a:gd name="T3" fmla="*/ 59 h 59"/>
                    <a:gd name="T4" fmla="*/ 0 w 139"/>
                    <a:gd name="T5" fmla="*/ 0 h 59"/>
                    <a:gd name="T6" fmla="*/ 0 w 139"/>
                    <a:gd name="T7" fmla="*/ 0 h 59"/>
                    <a:gd name="T8" fmla="*/ 0 w 139"/>
                    <a:gd name="T9" fmla="*/ 52 h 59"/>
                    <a:gd name="T10" fmla="*/ 139 w 139"/>
                    <a:gd name="T11" fmla="*/ 59 h 59"/>
                    <a:gd name="T12" fmla="*/ 139 w 139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9">
                      <a:moveTo>
                        <a:pt x="139" y="59"/>
                      </a:moveTo>
                      <a:lnTo>
                        <a:pt x="139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39" y="59"/>
                      </a:lnTo>
                      <a:lnTo>
                        <a:pt x="139" y="5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2" name="Freeform 938"/>
                <p:cNvSpPr>
                  <a:spLocks/>
                </p:cNvSpPr>
                <p:nvPr/>
              </p:nvSpPr>
              <p:spPr bwMode="auto">
                <a:xfrm>
                  <a:off x="4863" y="2697"/>
                  <a:ext cx="70" cy="30"/>
                </a:xfrm>
                <a:custGeom>
                  <a:avLst/>
                  <a:gdLst>
                    <a:gd name="T0" fmla="*/ 139 w 139"/>
                    <a:gd name="T1" fmla="*/ 59 h 59"/>
                    <a:gd name="T2" fmla="*/ 139 w 139"/>
                    <a:gd name="T3" fmla="*/ 59 h 59"/>
                    <a:gd name="T4" fmla="*/ 0 w 139"/>
                    <a:gd name="T5" fmla="*/ 0 h 59"/>
                    <a:gd name="T6" fmla="*/ 0 w 139"/>
                    <a:gd name="T7" fmla="*/ 0 h 59"/>
                    <a:gd name="T8" fmla="*/ 0 w 139"/>
                    <a:gd name="T9" fmla="*/ 52 h 59"/>
                    <a:gd name="T10" fmla="*/ 139 w 139"/>
                    <a:gd name="T11" fmla="*/ 59 h 59"/>
                    <a:gd name="T12" fmla="*/ 139 w 139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9">
                      <a:moveTo>
                        <a:pt x="139" y="59"/>
                      </a:moveTo>
                      <a:lnTo>
                        <a:pt x="139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39" y="59"/>
                      </a:lnTo>
                      <a:lnTo>
                        <a:pt x="139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3" name="Freeform 939"/>
                <p:cNvSpPr>
                  <a:spLocks/>
                </p:cNvSpPr>
                <p:nvPr/>
              </p:nvSpPr>
              <p:spPr bwMode="auto">
                <a:xfrm>
                  <a:off x="4863" y="2697"/>
                  <a:ext cx="70" cy="30"/>
                </a:xfrm>
                <a:custGeom>
                  <a:avLst/>
                  <a:gdLst>
                    <a:gd name="T0" fmla="*/ 139 w 139"/>
                    <a:gd name="T1" fmla="*/ 59 h 59"/>
                    <a:gd name="T2" fmla="*/ 139 w 139"/>
                    <a:gd name="T3" fmla="*/ 59 h 59"/>
                    <a:gd name="T4" fmla="*/ 139 w 139"/>
                    <a:gd name="T5" fmla="*/ 15 h 59"/>
                    <a:gd name="T6" fmla="*/ 139 w 139"/>
                    <a:gd name="T7" fmla="*/ 15 h 59"/>
                    <a:gd name="T8" fmla="*/ 0 w 139"/>
                    <a:gd name="T9" fmla="*/ 0 h 59"/>
                    <a:gd name="T10" fmla="*/ 139 w 139"/>
                    <a:gd name="T11" fmla="*/ 59 h 59"/>
                    <a:gd name="T12" fmla="*/ 139 w 139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9">
                      <a:moveTo>
                        <a:pt x="139" y="59"/>
                      </a:moveTo>
                      <a:lnTo>
                        <a:pt x="139" y="59"/>
                      </a:lnTo>
                      <a:lnTo>
                        <a:pt x="139" y="15"/>
                      </a:lnTo>
                      <a:lnTo>
                        <a:pt x="139" y="15"/>
                      </a:lnTo>
                      <a:lnTo>
                        <a:pt x="0" y="0"/>
                      </a:lnTo>
                      <a:lnTo>
                        <a:pt x="139" y="59"/>
                      </a:lnTo>
                      <a:lnTo>
                        <a:pt x="139" y="5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4" name="Freeform 940"/>
                <p:cNvSpPr>
                  <a:spLocks/>
                </p:cNvSpPr>
                <p:nvPr/>
              </p:nvSpPr>
              <p:spPr bwMode="auto">
                <a:xfrm>
                  <a:off x="4863" y="2697"/>
                  <a:ext cx="70" cy="30"/>
                </a:xfrm>
                <a:custGeom>
                  <a:avLst/>
                  <a:gdLst>
                    <a:gd name="T0" fmla="*/ 139 w 139"/>
                    <a:gd name="T1" fmla="*/ 59 h 59"/>
                    <a:gd name="T2" fmla="*/ 139 w 139"/>
                    <a:gd name="T3" fmla="*/ 59 h 59"/>
                    <a:gd name="T4" fmla="*/ 139 w 139"/>
                    <a:gd name="T5" fmla="*/ 15 h 59"/>
                    <a:gd name="T6" fmla="*/ 139 w 139"/>
                    <a:gd name="T7" fmla="*/ 15 h 59"/>
                    <a:gd name="T8" fmla="*/ 0 w 139"/>
                    <a:gd name="T9" fmla="*/ 0 h 59"/>
                    <a:gd name="T10" fmla="*/ 139 w 139"/>
                    <a:gd name="T11" fmla="*/ 59 h 59"/>
                    <a:gd name="T12" fmla="*/ 139 w 139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9">
                      <a:moveTo>
                        <a:pt x="139" y="59"/>
                      </a:moveTo>
                      <a:lnTo>
                        <a:pt x="139" y="59"/>
                      </a:lnTo>
                      <a:lnTo>
                        <a:pt x="139" y="15"/>
                      </a:lnTo>
                      <a:lnTo>
                        <a:pt x="139" y="15"/>
                      </a:lnTo>
                      <a:lnTo>
                        <a:pt x="0" y="0"/>
                      </a:lnTo>
                      <a:lnTo>
                        <a:pt x="139" y="59"/>
                      </a:lnTo>
                      <a:lnTo>
                        <a:pt x="139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5" name="Freeform 941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6" name="Freeform 942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7" name="Freeform 943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8" name="Freeform 944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9" name="Freeform 945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0" name="Freeform 946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1" name="Freeform 947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2" name="Freeform 948"/>
                <p:cNvSpPr>
                  <a:spLocks/>
                </p:cNvSpPr>
                <p:nvPr/>
              </p:nvSpPr>
              <p:spPr bwMode="auto">
                <a:xfrm>
                  <a:off x="4889" y="2689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3" name="Freeform 949"/>
                <p:cNvSpPr>
                  <a:spLocks/>
                </p:cNvSpPr>
                <p:nvPr/>
              </p:nvSpPr>
              <p:spPr bwMode="auto">
                <a:xfrm>
                  <a:off x="4886" y="2663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59 w 59"/>
                    <a:gd name="T5" fmla="*/ 0 h 22"/>
                    <a:gd name="T6" fmla="*/ 59 w 59"/>
                    <a:gd name="T7" fmla="*/ 0 h 22"/>
                    <a:gd name="T8" fmla="*/ 59 w 59"/>
                    <a:gd name="T9" fmla="*/ 22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4" name="Freeform 950"/>
                <p:cNvSpPr>
                  <a:spLocks/>
                </p:cNvSpPr>
                <p:nvPr/>
              </p:nvSpPr>
              <p:spPr bwMode="auto">
                <a:xfrm>
                  <a:off x="4886" y="2663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59 w 59"/>
                    <a:gd name="T5" fmla="*/ 0 h 22"/>
                    <a:gd name="T6" fmla="*/ 59 w 59"/>
                    <a:gd name="T7" fmla="*/ 0 h 22"/>
                    <a:gd name="T8" fmla="*/ 59 w 59"/>
                    <a:gd name="T9" fmla="*/ 22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5" name="Freeform 951"/>
                <p:cNvSpPr>
                  <a:spLocks/>
                </p:cNvSpPr>
                <p:nvPr/>
              </p:nvSpPr>
              <p:spPr bwMode="auto">
                <a:xfrm>
                  <a:off x="4886" y="2663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0 w 59"/>
                    <a:gd name="T5" fmla="*/ 0 h 22"/>
                    <a:gd name="T6" fmla="*/ 0 w 59"/>
                    <a:gd name="T7" fmla="*/ 0 h 22"/>
                    <a:gd name="T8" fmla="*/ 59 w 59"/>
                    <a:gd name="T9" fmla="*/ 0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6" name="Freeform 952"/>
                <p:cNvSpPr>
                  <a:spLocks/>
                </p:cNvSpPr>
                <p:nvPr/>
              </p:nvSpPr>
              <p:spPr bwMode="auto">
                <a:xfrm>
                  <a:off x="4886" y="2663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0 w 59"/>
                    <a:gd name="T5" fmla="*/ 0 h 22"/>
                    <a:gd name="T6" fmla="*/ 0 w 59"/>
                    <a:gd name="T7" fmla="*/ 0 h 22"/>
                    <a:gd name="T8" fmla="*/ 59 w 59"/>
                    <a:gd name="T9" fmla="*/ 0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7" name="Freeform 953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8" name="Freeform 954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9" name="Freeform 955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0" name="Freeform 956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1" name="Freeform 957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2" name="Freeform 958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3" name="Freeform 959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4" name="Freeform 960"/>
                <p:cNvSpPr>
                  <a:spLocks/>
                </p:cNvSpPr>
                <p:nvPr/>
              </p:nvSpPr>
              <p:spPr bwMode="auto">
                <a:xfrm>
                  <a:off x="4889" y="2655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5" name="Freeform 961"/>
                <p:cNvSpPr>
                  <a:spLocks/>
                </p:cNvSpPr>
                <p:nvPr/>
              </p:nvSpPr>
              <p:spPr bwMode="auto">
                <a:xfrm>
                  <a:off x="4886" y="2640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6" name="Freeform 962"/>
                <p:cNvSpPr>
                  <a:spLocks/>
                </p:cNvSpPr>
                <p:nvPr/>
              </p:nvSpPr>
              <p:spPr bwMode="auto">
                <a:xfrm>
                  <a:off x="4886" y="2640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7" name="Freeform 963"/>
                <p:cNvSpPr>
                  <a:spLocks/>
                </p:cNvSpPr>
                <p:nvPr/>
              </p:nvSpPr>
              <p:spPr bwMode="auto">
                <a:xfrm>
                  <a:off x="4886" y="2640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8" name="Freeform 964"/>
                <p:cNvSpPr>
                  <a:spLocks/>
                </p:cNvSpPr>
                <p:nvPr/>
              </p:nvSpPr>
              <p:spPr bwMode="auto">
                <a:xfrm>
                  <a:off x="4886" y="2640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9" name="Freeform 965"/>
                <p:cNvSpPr>
                  <a:spLocks/>
                </p:cNvSpPr>
                <p:nvPr/>
              </p:nvSpPr>
              <p:spPr bwMode="auto">
                <a:xfrm>
                  <a:off x="4886" y="2625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0" name="Freeform 966"/>
                <p:cNvSpPr>
                  <a:spLocks/>
                </p:cNvSpPr>
                <p:nvPr/>
              </p:nvSpPr>
              <p:spPr bwMode="auto">
                <a:xfrm>
                  <a:off x="4886" y="2625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1" name="Freeform 967"/>
                <p:cNvSpPr>
                  <a:spLocks/>
                </p:cNvSpPr>
                <p:nvPr/>
              </p:nvSpPr>
              <p:spPr bwMode="auto">
                <a:xfrm>
                  <a:off x="4886" y="2625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2" name="Freeform 968"/>
                <p:cNvSpPr>
                  <a:spLocks/>
                </p:cNvSpPr>
                <p:nvPr/>
              </p:nvSpPr>
              <p:spPr bwMode="auto">
                <a:xfrm>
                  <a:off x="4886" y="2625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3" name="Freeform 969"/>
                <p:cNvSpPr>
                  <a:spLocks/>
                </p:cNvSpPr>
                <p:nvPr/>
              </p:nvSpPr>
              <p:spPr bwMode="auto">
                <a:xfrm>
                  <a:off x="4886" y="2339"/>
                  <a:ext cx="29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4" name="Freeform 970"/>
                <p:cNvSpPr>
                  <a:spLocks/>
                </p:cNvSpPr>
                <p:nvPr/>
              </p:nvSpPr>
              <p:spPr bwMode="auto">
                <a:xfrm>
                  <a:off x="4886" y="2339"/>
                  <a:ext cx="29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5" name="Freeform 971"/>
                <p:cNvSpPr>
                  <a:spLocks/>
                </p:cNvSpPr>
                <p:nvPr/>
              </p:nvSpPr>
              <p:spPr bwMode="auto">
                <a:xfrm>
                  <a:off x="4886" y="2339"/>
                  <a:ext cx="29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6" name="Freeform 972"/>
                <p:cNvSpPr>
                  <a:spLocks/>
                </p:cNvSpPr>
                <p:nvPr/>
              </p:nvSpPr>
              <p:spPr bwMode="auto">
                <a:xfrm>
                  <a:off x="4886" y="2339"/>
                  <a:ext cx="29" cy="7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7" name="Freeform 973"/>
                <p:cNvSpPr>
                  <a:spLocks/>
                </p:cNvSpPr>
                <p:nvPr/>
              </p:nvSpPr>
              <p:spPr bwMode="auto">
                <a:xfrm>
                  <a:off x="4886" y="2323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8" name="Freeform 974"/>
                <p:cNvSpPr>
                  <a:spLocks/>
                </p:cNvSpPr>
                <p:nvPr/>
              </p:nvSpPr>
              <p:spPr bwMode="auto">
                <a:xfrm>
                  <a:off x="4886" y="2323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59 w 59"/>
                    <a:gd name="T5" fmla="*/ 0 h 15"/>
                    <a:gd name="T6" fmla="*/ 59 w 59"/>
                    <a:gd name="T7" fmla="*/ 0 h 15"/>
                    <a:gd name="T8" fmla="*/ 59 w 59"/>
                    <a:gd name="T9" fmla="*/ 15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9" name="Freeform 975"/>
                <p:cNvSpPr>
                  <a:spLocks/>
                </p:cNvSpPr>
                <p:nvPr/>
              </p:nvSpPr>
              <p:spPr bwMode="auto">
                <a:xfrm>
                  <a:off x="4886" y="2323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0" name="Freeform 976"/>
                <p:cNvSpPr>
                  <a:spLocks/>
                </p:cNvSpPr>
                <p:nvPr/>
              </p:nvSpPr>
              <p:spPr bwMode="auto">
                <a:xfrm>
                  <a:off x="4886" y="2323"/>
                  <a:ext cx="29" cy="8"/>
                </a:xfrm>
                <a:custGeom>
                  <a:avLst/>
                  <a:gdLst>
                    <a:gd name="T0" fmla="*/ 0 w 59"/>
                    <a:gd name="T1" fmla="*/ 15 h 15"/>
                    <a:gd name="T2" fmla="*/ 0 w 59"/>
                    <a:gd name="T3" fmla="*/ 15 h 15"/>
                    <a:gd name="T4" fmla="*/ 0 w 59"/>
                    <a:gd name="T5" fmla="*/ 0 h 15"/>
                    <a:gd name="T6" fmla="*/ 0 w 59"/>
                    <a:gd name="T7" fmla="*/ 0 h 15"/>
                    <a:gd name="T8" fmla="*/ 59 w 59"/>
                    <a:gd name="T9" fmla="*/ 0 h 15"/>
                    <a:gd name="T10" fmla="*/ 0 w 59"/>
                    <a:gd name="T11" fmla="*/ 15 h 15"/>
                    <a:gd name="T12" fmla="*/ 0 w 5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1" name="Freeform 977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2" name="Freeform 978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3" name="Freeform 979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4" name="Freeform 980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5" name="Freeform 981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6" name="Freeform 982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44 w 44"/>
                    <a:gd name="T5" fmla="*/ 0 h 7"/>
                    <a:gd name="T6" fmla="*/ 44 w 44"/>
                    <a:gd name="T7" fmla="*/ 0 h 7"/>
                    <a:gd name="T8" fmla="*/ 44 w 44"/>
                    <a:gd name="T9" fmla="*/ 7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7" name="Freeform 983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8" name="Freeform 984"/>
                <p:cNvSpPr>
                  <a:spLocks/>
                </p:cNvSpPr>
                <p:nvPr/>
              </p:nvSpPr>
              <p:spPr bwMode="auto">
                <a:xfrm>
                  <a:off x="4889" y="2312"/>
                  <a:ext cx="22" cy="4"/>
                </a:xfrm>
                <a:custGeom>
                  <a:avLst/>
                  <a:gdLst>
                    <a:gd name="T0" fmla="*/ 0 w 44"/>
                    <a:gd name="T1" fmla="*/ 7 h 7"/>
                    <a:gd name="T2" fmla="*/ 0 w 44"/>
                    <a:gd name="T3" fmla="*/ 7 h 7"/>
                    <a:gd name="T4" fmla="*/ 0 w 44"/>
                    <a:gd name="T5" fmla="*/ 0 h 7"/>
                    <a:gd name="T6" fmla="*/ 0 w 44"/>
                    <a:gd name="T7" fmla="*/ 0 h 7"/>
                    <a:gd name="T8" fmla="*/ 44 w 44"/>
                    <a:gd name="T9" fmla="*/ 0 h 7"/>
                    <a:gd name="T10" fmla="*/ 0 w 44"/>
                    <a:gd name="T11" fmla="*/ 7 h 7"/>
                    <a:gd name="T12" fmla="*/ 0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9" name="Freeform 985"/>
                <p:cNvSpPr>
                  <a:spLocks/>
                </p:cNvSpPr>
                <p:nvPr/>
              </p:nvSpPr>
              <p:spPr bwMode="auto">
                <a:xfrm>
                  <a:off x="4886" y="2297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59 w 59"/>
                    <a:gd name="T5" fmla="*/ 0 h 22"/>
                    <a:gd name="T6" fmla="*/ 59 w 59"/>
                    <a:gd name="T7" fmla="*/ 0 h 22"/>
                    <a:gd name="T8" fmla="*/ 59 w 59"/>
                    <a:gd name="T9" fmla="*/ 22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0" name="Freeform 986"/>
                <p:cNvSpPr>
                  <a:spLocks/>
                </p:cNvSpPr>
                <p:nvPr/>
              </p:nvSpPr>
              <p:spPr bwMode="auto">
                <a:xfrm>
                  <a:off x="4886" y="2297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59 w 59"/>
                    <a:gd name="T5" fmla="*/ 0 h 22"/>
                    <a:gd name="T6" fmla="*/ 59 w 59"/>
                    <a:gd name="T7" fmla="*/ 0 h 22"/>
                    <a:gd name="T8" fmla="*/ 59 w 59"/>
                    <a:gd name="T9" fmla="*/ 22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1" name="Freeform 987"/>
                <p:cNvSpPr>
                  <a:spLocks/>
                </p:cNvSpPr>
                <p:nvPr/>
              </p:nvSpPr>
              <p:spPr bwMode="auto">
                <a:xfrm>
                  <a:off x="4886" y="2297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0 w 59"/>
                    <a:gd name="T5" fmla="*/ 0 h 22"/>
                    <a:gd name="T6" fmla="*/ 0 w 59"/>
                    <a:gd name="T7" fmla="*/ 0 h 22"/>
                    <a:gd name="T8" fmla="*/ 59 w 59"/>
                    <a:gd name="T9" fmla="*/ 0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2" name="Freeform 988"/>
                <p:cNvSpPr>
                  <a:spLocks/>
                </p:cNvSpPr>
                <p:nvPr/>
              </p:nvSpPr>
              <p:spPr bwMode="auto">
                <a:xfrm>
                  <a:off x="4886" y="2297"/>
                  <a:ext cx="29" cy="11"/>
                </a:xfrm>
                <a:custGeom>
                  <a:avLst/>
                  <a:gdLst>
                    <a:gd name="T0" fmla="*/ 0 w 59"/>
                    <a:gd name="T1" fmla="*/ 22 h 22"/>
                    <a:gd name="T2" fmla="*/ 0 w 59"/>
                    <a:gd name="T3" fmla="*/ 22 h 22"/>
                    <a:gd name="T4" fmla="*/ 0 w 59"/>
                    <a:gd name="T5" fmla="*/ 0 h 22"/>
                    <a:gd name="T6" fmla="*/ 0 w 59"/>
                    <a:gd name="T7" fmla="*/ 0 h 22"/>
                    <a:gd name="T8" fmla="*/ 59 w 59"/>
                    <a:gd name="T9" fmla="*/ 0 h 22"/>
                    <a:gd name="T10" fmla="*/ 0 w 59"/>
                    <a:gd name="T11" fmla="*/ 22 h 22"/>
                    <a:gd name="T12" fmla="*/ 0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3" name="Freeform 989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4" name="Freeform 990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5" name="Freeform 991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6" name="Freeform 992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7" name="Freeform 993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8" name="Freeform 994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8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9" name="Freeform 995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0" name="Freeform 996"/>
                <p:cNvSpPr>
                  <a:spLocks/>
                </p:cNvSpPr>
                <p:nvPr/>
              </p:nvSpPr>
              <p:spPr bwMode="auto">
                <a:xfrm>
                  <a:off x="4889" y="2278"/>
                  <a:ext cx="22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1" name="Freeform 997"/>
                <p:cNvSpPr>
                  <a:spLocks/>
                </p:cNvSpPr>
                <p:nvPr/>
              </p:nvSpPr>
              <p:spPr bwMode="auto">
                <a:xfrm>
                  <a:off x="4863" y="2248"/>
                  <a:ext cx="70" cy="26"/>
                </a:xfrm>
                <a:custGeom>
                  <a:avLst/>
                  <a:gdLst>
                    <a:gd name="T0" fmla="*/ 139 w 139"/>
                    <a:gd name="T1" fmla="*/ 37 h 52"/>
                    <a:gd name="T2" fmla="*/ 139 w 139"/>
                    <a:gd name="T3" fmla="*/ 37 h 52"/>
                    <a:gd name="T4" fmla="*/ 0 w 139"/>
                    <a:gd name="T5" fmla="*/ 0 h 52"/>
                    <a:gd name="T6" fmla="*/ 0 w 139"/>
                    <a:gd name="T7" fmla="*/ 0 h 52"/>
                    <a:gd name="T8" fmla="*/ 0 w 139"/>
                    <a:gd name="T9" fmla="*/ 52 h 52"/>
                    <a:gd name="T10" fmla="*/ 139 w 139"/>
                    <a:gd name="T11" fmla="*/ 37 h 52"/>
                    <a:gd name="T12" fmla="*/ 139 w 139"/>
                    <a:gd name="T1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2">
                      <a:moveTo>
                        <a:pt x="139" y="37"/>
                      </a:moveTo>
                      <a:lnTo>
                        <a:pt x="13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2" name="Freeform 998"/>
                <p:cNvSpPr>
                  <a:spLocks/>
                </p:cNvSpPr>
                <p:nvPr/>
              </p:nvSpPr>
              <p:spPr bwMode="auto">
                <a:xfrm>
                  <a:off x="4863" y="2248"/>
                  <a:ext cx="70" cy="26"/>
                </a:xfrm>
                <a:custGeom>
                  <a:avLst/>
                  <a:gdLst>
                    <a:gd name="T0" fmla="*/ 139 w 139"/>
                    <a:gd name="T1" fmla="*/ 37 h 52"/>
                    <a:gd name="T2" fmla="*/ 139 w 139"/>
                    <a:gd name="T3" fmla="*/ 37 h 52"/>
                    <a:gd name="T4" fmla="*/ 0 w 139"/>
                    <a:gd name="T5" fmla="*/ 0 h 52"/>
                    <a:gd name="T6" fmla="*/ 0 w 139"/>
                    <a:gd name="T7" fmla="*/ 0 h 52"/>
                    <a:gd name="T8" fmla="*/ 0 w 139"/>
                    <a:gd name="T9" fmla="*/ 52 h 52"/>
                    <a:gd name="T10" fmla="*/ 139 w 139"/>
                    <a:gd name="T11" fmla="*/ 37 h 52"/>
                    <a:gd name="T12" fmla="*/ 139 w 139"/>
                    <a:gd name="T1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2">
                      <a:moveTo>
                        <a:pt x="139" y="37"/>
                      </a:moveTo>
                      <a:lnTo>
                        <a:pt x="13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3" name="Freeform 999"/>
                <p:cNvSpPr>
                  <a:spLocks/>
                </p:cNvSpPr>
                <p:nvPr/>
              </p:nvSpPr>
              <p:spPr bwMode="auto">
                <a:xfrm>
                  <a:off x="4863" y="2244"/>
                  <a:ext cx="70" cy="23"/>
                </a:xfrm>
                <a:custGeom>
                  <a:avLst/>
                  <a:gdLst>
                    <a:gd name="T0" fmla="*/ 139 w 139"/>
                    <a:gd name="T1" fmla="*/ 45 h 45"/>
                    <a:gd name="T2" fmla="*/ 139 w 139"/>
                    <a:gd name="T3" fmla="*/ 45 h 45"/>
                    <a:gd name="T4" fmla="*/ 139 w 139"/>
                    <a:gd name="T5" fmla="*/ 0 h 45"/>
                    <a:gd name="T6" fmla="*/ 139 w 139"/>
                    <a:gd name="T7" fmla="*/ 0 h 45"/>
                    <a:gd name="T8" fmla="*/ 0 w 139"/>
                    <a:gd name="T9" fmla="*/ 8 h 45"/>
                    <a:gd name="T10" fmla="*/ 139 w 139"/>
                    <a:gd name="T11" fmla="*/ 45 h 45"/>
                    <a:gd name="T12" fmla="*/ 139 w 139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45">
                      <a:moveTo>
                        <a:pt x="139" y="45"/>
                      </a:moveTo>
                      <a:lnTo>
                        <a:pt x="139" y="45"/>
                      </a:lnTo>
                      <a:lnTo>
                        <a:pt x="139" y="0"/>
                      </a:lnTo>
                      <a:lnTo>
                        <a:pt x="139" y="0"/>
                      </a:lnTo>
                      <a:lnTo>
                        <a:pt x="0" y="8"/>
                      </a:lnTo>
                      <a:lnTo>
                        <a:pt x="139" y="45"/>
                      </a:lnTo>
                      <a:lnTo>
                        <a:pt x="139" y="4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4" name="Freeform 1000"/>
                <p:cNvSpPr>
                  <a:spLocks/>
                </p:cNvSpPr>
                <p:nvPr/>
              </p:nvSpPr>
              <p:spPr bwMode="auto">
                <a:xfrm>
                  <a:off x="4863" y="2244"/>
                  <a:ext cx="70" cy="23"/>
                </a:xfrm>
                <a:custGeom>
                  <a:avLst/>
                  <a:gdLst>
                    <a:gd name="T0" fmla="*/ 139 w 139"/>
                    <a:gd name="T1" fmla="*/ 45 h 45"/>
                    <a:gd name="T2" fmla="*/ 139 w 139"/>
                    <a:gd name="T3" fmla="*/ 45 h 45"/>
                    <a:gd name="T4" fmla="*/ 139 w 139"/>
                    <a:gd name="T5" fmla="*/ 0 h 45"/>
                    <a:gd name="T6" fmla="*/ 139 w 139"/>
                    <a:gd name="T7" fmla="*/ 0 h 45"/>
                    <a:gd name="T8" fmla="*/ 0 w 139"/>
                    <a:gd name="T9" fmla="*/ 8 h 45"/>
                    <a:gd name="T10" fmla="*/ 139 w 139"/>
                    <a:gd name="T11" fmla="*/ 45 h 45"/>
                    <a:gd name="T12" fmla="*/ 139 w 139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45">
                      <a:moveTo>
                        <a:pt x="139" y="45"/>
                      </a:moveTo>
                      <a:lnTo>
                        <a:pt x="139" y="45"/>
                      </a:lnTo>
                      <a:lnTo>
                        <a:pt x="139" y="0"/>
                      </a:lnTo>
                      <a:lnTo>
                        <a:pt x="139" y="0"/>
                      </a:lnTo>
                      <a:lnTo>
                        <a:pt x="0" y="8"/>
                      </a:lnTo>
                      <a:lnTo>
                        <a:pt x="139" y="45"/>
                      </a:lnTo>
                      <a:lnTo>
                        <a:pt x="139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5" name="Freeform 1001"/>
                <p:cNvSpPr>
                  <a:spLocks/>
                </p:cNvSpPr>
                <p:nvPr/>
              </p:nvSpPr>
              <p:spPr bwMode="auto">
                <a:xfrm>
                  <a:off x="4860" y="2225"/>
                  <a:ext cx="73" cy="23"/>
                </a:xfrm>
                <a:custGeom>
                  <a:avLst/>
                  <a:gdLst>
                    <a:gd name="T0" fmla="*/ 146 w 146"/>
                    <a:gd name="T1" fmla="*/ 37 h 45"/>
                    <a:gd name="T2" fmla="*/ 146 w 146"/>
                    <a:gd name="T3" fmla="*/ 37 h 45"/>
                    <a:gd name="T4" fmla="*/ 0 w 146"/>
                    <a:gd name="T5" fmla="*/ 0 h 45"/>
                    <a:gd name="T6" fmla="*/ 0 w 146"/>
                    <a:gd name="T7" fmla="*/ 0 h 45"/>
                    <a:gd name="T8" fmla="*/ 7 w 146"/>
                    <a:gd name="T9" fmla="*/ 45 h 45"/>
                    <a:gd name="T10" fmla="*/ 146 w 146"/>
                    <a:gd name="T11" fmla="*/ 37 h 45"/>
                    <a:gd name="T12" fmla="*/ 146 w 146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146" y="37"/>
                      </a:moveTo>
                      <a:lnTo>
                        <a:pt x="146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146" y="37"/>
                      </a:lnTo>
                      <a:lnTo>
                        <a:pt x="146" y="3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6" name="Freeform 1002"/>
                <p:cNvSpPr>
                  <a:spLocks/>
                </p:cNvSpPr>
                <p:nvPr/>
              </p:nvSpPr>
              <p:spPr bwMode="auto">
                <a:xfrm>
                  <a:off x="4860" y="2225"/>
                  <a:ext cx="73" cy="23"/>
                </a:xfrm>
                <a:custGeom>
                  <a:avLst/>
                  <a:gdLst>
                    <a:gd name="T0" fmla="*/ 146 w 146"/>
                    <a:gd name="T1" fmla="*/ 37 h 45"/>
                    <a:gd name="T2" fmla="*/ 146 w 146"/>
                    <a:gd name="T3" fmla="*/ 37 h 45"/>
                    <a:gd name="T4" fmla="*/ 0 w 146"/>
                    <a:gd name="T5" fmla="*/ 0 h 45"/>
                    <a:gd name="T6" fmla="*/ 0 w 146"/>
                    <a:gd name="T7" fmla="*/ 0 h 45"/>
                    <a:gd name="T8" fmla="*/ 7 w 146"/>
                    <a:gd name="T9" fmla="*/ 45 h 45"/>
                    <a:gd name="T10" fmla="*/ 146 w 146"/>
                    <a:gd name="T11" fmla="*/ 37 h 45"/>
                    <a:gd name="T12" fmla="*/ 146 w 146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146" y="37"/>
                      </a:moveTo>
                      <a:lnTo>
                        <a:pt x="146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146" y="37"/>
                      </a:lnTo>
                      <a:lnTo>
                        <a:pt x="146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7" name="Freeform 1003"/>
                <p:cNvSpPr>
                  <a:spLocks/>
                </p:cNvSpPr>
                <p:nvPr/>
              </p:nvSpPr>
              <p:spPr bwMode="auto">
                <a:xfrm>
                  <a:off x="4860" y="2218"/>
                  <a:ext cx="73" cy="26"/>
                </a:xfrm>
                <a:custGeom>
                  <a:avLst/>
                  <a:gdLst>
                    <a:gd name="T0" fmla="*/ 146 w 146"/>
                    <a:gd name="T1" fmla="*/ 52 h 52"/>
                    <a:gd name="T2" fmla="*/ 146 w 146"/>
                    <a:gd name="T3" fmla="*/ 52 h 52"/>
                    <a:gd name="T4" fmla="*/ 139 w 146"/>
                    <a:gd name="T5" fmla="*/ 0 h 52"/>
                    <a:gd name="T6" fmla="*/ 139 w 146"/>
                    <a:gd name="T7" fmla="*/ 0 h 52"/>
                    <a:gd name="T8" fmla="*/ 0 w 146"/>
                    <a:gd name="T9" fmla="*/ 15 h 52"/>
                    <a:gd name="T10" fmla="*/ 146 w 146"/>
                    <a:gd name="T11" fmla="*/ 52 h 52"/>
                    <a:gd name="T12" fmla="*/ 146 w 14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2">
                      <a:moveTo>
                        <a:pt x="146" y="52"/>
                      </a:moveTo>
                      <a:lnTo>
                        <a:pt x="146" y="52"/>
                      </a:lnTo>
                      <a:lnTo>
                        <a:pt x="139" y="0"/>
                      </a:lnTo>
                      <a:lnTo>
                        <a:pt x="139" y="0"/>
                      </a:lnTo>
                      <a:lnTo>
                        <a:pt x="0" y="15"/>
                      </a:lnTo>
                      <a:lnTo>
                        <a:pt x="146" y="52"/>
                      </a:lnTo>
                      <a:lnTo>
                        <a:pt x="146" y="5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8" name="Freeform 1004"/>
                <p:cNvSpPr>
                  <a:spLocks/>
                </p:cNvSpPr>
                <p:nvPr/>
              </p:nvSpPr>
              <p:spPr bwMode="auto">
                <a:xfrm>
                  <a:off x="4860" y="2218"/>
                  <a:ext cx="73" cy="26"/>
                </a:xfrm>
                <a:custGeom>
                  <a:avLst/>
                  <a:gdLst>
                    <a:gd name="T0" fmla="*/ 146 w 146"/>
                    <a:gd name="T1" fmla="*/ 52 h 52"/>
                    <a:gd name="T2" fmla="*/ 146 w 146"/>
                    <a:gd name="T3" fmla="*/ 52 h 52"/>
                    <a:gd name="T4" fmla="*/ 139 w 146"/>
                    <a:gd name="T5" fmla="*/ 0 h 52"/>
                    <a:gd name="T6" fmla="*/ 139 w 146"/>
                    <a:gd name="T7" fmla="*/ 0 h 52"/>
                    <a:gd name="T8" fmla="*/ 0 w 146"/>
                    <a:gd name="T9" fmla="*/ 15 h 52"/>
                    <a:gd name="T10" fmla="*/ 146 w 146"/>
                    <a:gd name="T11" fmla="*/ 52 h 52"/>
                    <a:gd name="T12" fmla="*/ 146 w 14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2">
                      <a:moveTo>
                        <a:pt x="146" y="52"/>
                      </a:moveTo>
                      <a:lnTo>
                        <a:pt x="146" y="52"/>
                      </a:lnTo>
                      <a:lnTo>
                        <a:pt x="139" y="0"/>
                      </a:lnTo>
                      <a:lnTo>
                        <a:pt x="139" y="0"/>
                      </a:lnTo>
                      <a:lnTo>
                        <a:pt x="0" y="15"/>
                      </a:lnTo>
                      <a:lnTo>
                        <a:pt x="146" y="52"/>
                      </a:lnTo>
                      <a:lnTo>
                        <a:pt x="146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9" name="Freeform 1005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43 w 43"/>
                    <a:gd name="T5" fmla="*/ 0 h 15"/>
                    <a:gd name="T6" fmla="*/ 43 w 43"/>
                    <a:gd name="T7" fmla="*/ 0 h 15"/>
                    <a:gd name="T8" fmla="*/ 43 w 43"/>
                    <a:gd name="T9" fmla="*/ 7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0" name="Freeform 1006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43 w 43"/>
                    <a:gd name="T5" fmla="*/ 0 h 15"/>
                    <a:gd name="T6" fmla="*/ 43 w 43"/>
                    <a:gd name="T7" fmla="*/ 0 h 15"/>
                    <a:gd name="T8" fmla="*/ 43 w 43"/>
                    <a:gd name="T9" fmla="*/ 7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1" name="Freeform 1007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0 w 43"/>
                    <a:gd name="T5" fmla="*/ 7 h 15"/>
                    <a:gd name="T6" fmla="*/ 0 w 43"/>
                    <a:gd name="T7" fmla="*/ 7 h 15"/>
                    <a:gd name="T8" fmla="*/ 43 w 43"/>
                    <a:gd name="T9" fmla="*/ 0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2" name="Freeform 1008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0 w 43"/>
                    <a:gd name="T5" fmla="*/ 7 h 15"/>
                    <a:gd name="T6" fmla="*/ 0 w 43"/>
                    <a:gd name="T7" fmla="*/ 7 h 15"/>
                    <a:gd name="T8" fmla="*/ 43 w 43"/>
                    <a:gd name="T9" fmla="*/ 0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4" name="Group 1210"/>
              <p:cNvGrpSpPr>
                <a:grpSpLocks/>
              </p:cNvGrpSpPr>
              <p:nvPr/>
            </p:nvGrpSpPr>
            <p:grpSpPr bwMode="auto">
              <a:xfrm>
                <a:off x="6502400" y="2068132"/>
                <a:ext cx="908050" cy="1462088"/>
                <a:chOff x="4336" y="1297"/>
                <a:chExt cx="572" cy="921"/>
              </a:xfrm>
            </p:grpSpPr>
            <p:sp>
              <p:nvSpPr>
                <p:cNvPr id="1063" name="Freeform 1010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43 w 43"/>
                    <a:gd name="T5" fmla="*/ 0 h 15"/>
                    <a:gd name="T6" fmla="*/ 43 w 43"/>
                    <a:gd name="T7" fmla="*/ 0 h 15"/>
                    <a:gd name="T8" fmla="*/ 43 w 43"/>
                    <a:gd name="T9" fmla="*/ 7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4" name="Freeform 1011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43 w 43"/>
                    <a:gd name="T5" fmla="*/ 0 h 15"/>
                    <a:gd name="T6" fmla="*/ 43 w 43"/>
                    <a:gd name="T7" fmla="*/ 0 h 15"/>
                    <a:gd name="T8" fmla="*/ 43 w 43"/>
                    <a:gd name="T9" fmla="*/ 7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5" name="Freeform 1012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0 w 43"/>
                    <a:gd name="T5" fmla="*/ 7 h 15"/>
                    <a:gd name="T6" fmla="*/ 0 w 43"/>
                    <a:gd name="T7" fmla="*/ 7 h 15"/>
                    <a:gd name="T8" fmla="*/ 43 w 43"/>
                    <a:gd name="T9" fmla="*/ 0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6" name="Freeform 1013"/>
                <p:cNvSpPr>
                  <a:spLocks/>
                </p:cNvSpPr>
                <p:nvPr/>
              </p:nvSpPr>
              <p:spPr bwMode="auto">
                <a:xfrm>
                  <a:off x="4882" y="2210"/>
                  <a:ext cx="22" cy="8"/>
                </a:xfrm>
                <a:custGeom>
                  <a:avLst/>
                  <a:gdLst>
                    <a:gd name="T0" fmla="*/ 0 w 43"/>
                    <a:gd name="T1" fmla="*/ 15 h 15"/>
                    <a:gd name="T2" fmla="*/ 0 w 43"/>
                    <a:gd name="T3" fmla="*/ 15 h 15"/>
                    <a:gd name="T4" fmla="*/ 0 w 43"/>
                    <a:gd name="T5" fmla="*/ 7 h 15"/>
                    <a:gd name="T6" fmla="*/ 0 w 43"/>
                    <a:gd name="T7" fmla="*/ 7 h 15"/>
                    <a:gd name="T8" fmla="*/ 43 w 43"/>
                    <a:gd name="T9" fmla="*/ 0 h 15"/>
                    <a:gd name="T10" fmla="*/ 0 w 43"/>
                    <a:gd name="T11" fmla="*/ 15 h 15"/>
                    <a:gd name="T12" fmla="*/ 0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7" name="Freeform 1014"/>
                <p:cNvSpPr>
                  <a:spLocks/>
                </p:cNvSpPr>
                <p:nvPr/>
              </p:nvSpPr>
              <p:spPr bwMode="auto">
                <a:xfrm>
                  <a:off x="4878" y="2199"/>
                  <a:ext cx="26" cy="11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51 w 51"/>
                    <a:gd name="T5" fmla="*/ 0 h 23"/>
                    <a:gd name="T6" fmla="*/ 51 w 51"/>
                    <a:gd name="T7" fmla="*/ 0 h 23"/>
                    <a:gd name="T8" fmla="*/ 51 w 51"/>
                    <a:gd name="T9" fmla="*/ 8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8" name="Freeform 1015"/>
                <p:cNvSpPr>
                  <a:spLocks/>
                </p:cNvSpPr>
                <p:nvPr/>
              </p:nvSpPr>
              <p:spPr bwMode="auto">
                <a:xfrm>
                  <a:off x="4878" y="2199"/>
                  <a:ext cx="26" cy="11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51 w 51"/>
                    <a:gd name="T5" fmla="*/ 0 h 23"/>
                    <a:gd name="T6" fmla="*/ 51 w 51"/>
                    <a:gd name="T7" fmla="*/ 0 h 23"/>
                    <a:gd name="T8" fmla="*/ 51 w 51"/>
                    <a:gd name="T9" fmla="*/ 8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9" name="Freeform 1016"/>
                <p:cNvSpPr>
                  <a:spLocks/>
                </p:cNvSpPr>
                <p:nvPr/>
              </p:nvSpPr>
              <p:spPr bwMode="auto">
                <a:xfrm>
                  <a:off x="4878" y="2199"/>
                  <a:ext cx="26" cy="11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0 w 51"/>
                    <a:gd name="T5" fmla="*/ 8 h 23"/>
                    <a:gd name="T6" fmla="*/ 0 w 51"/>
                    <a:gd name="T7" fmla="*/ 8 h 23"/>
                    <a:gd name="T8" fmla="*/ 51 w 51"/>
                    <a:gd name="T9" fmla="*/ 0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1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0" name="Freeform 1017"/>
                <p:cNvSpPr>
                  <a:spLocks/>
                </p:cNvSpPr>
                <p:nvPr/>
              </p:nvSpPr>
              <p:spPr bwMode="auto">
                <a:xfrm>
                  <a:off x="4878" y="2199"/>
                  <a:ext cx="26" cy="11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0 w 51"/>
                    <a:gd name="T5" fmla="*/ 8 h 23"/>
                    <a:gd name="T6" fmla="*/ 0 w 51"/>
                    <a:gd name="T7" fmla="*/ 8 h 23"/>
                    <a:gd name="T8" fmla="*/ 51 w 51"/>
                    <a:gd name="T9" fmla="*/ 0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1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1" name="Freeform 1018"/>
                <p:cNvSpPr>
                  <a:spLocks/>
                </p:cNvSpPr>
                <p:nvPr/>
              </p:nvSpPr>
              <p:spPr bwMode="auto">
                <a:xfrm>
                  <a:off x="4874" y="2176"/>
                  <a:ext cx="26" cy="16"/>
                </a:xfrm>
                <a:custGeom>
                  <a:avLst/>
                  <a:gdLst>
                    <a:gd name="T0" fmla="*/ 0 w 51"/>
                    <a:gd name="T1" fmla="*/ 30 h 30"/>
                    <a:gd name="T2" fmla="*/ 0 w 51"/>
                    <a:gd name="T3" fmla="*/ 30 h 30"/>
                    <a:gd name="T4" fmla="*/ 51 w 51"/>
                    <a:gd name="T5" fmla="*/ 0 h 30"/>
                    <a:gd name="T6" fmla="*/ 51 w 51"/>
                    <a:gd name="T7" fmla="*/ 0 h 30"/>
                    <a:gd name="T8" fmla="*/ 51 w 51"/>
                    <a:gd name="T9" fmla="*/ 15 h 30"/>
                    <a:gd name="T10" fmla="*/ 0 w 51"/>
                    <a:gd name="T11" fmla="*/ 30 h 30"/>
                    <a:gd name="T12" fmla="*/ 0 w 51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1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2" name="Freeform 1019"/>
                <p:cNvSpPr>
                  <a:spLocks/>
                </p:cNvSpPr>
                <p:nvPr/>
              </p:nvSpPr>
              <p:spPr bwMode="auto">
                <a:xfrm>
                  <a:off x="4874" y="2176"/>
                  <a:ext cx="26" cy="16"/>
                </a:xfrm>
                <a:custGeom>
                  <a:avLst/>
                  <a:gdLst>
                    <a:gd name="T0" fmla="*/ 0 w 51"/>
                    <a:gd name="T1" fmla="*/ 30 h 30"/>
                    <a:gd name="T2" fmla="*/ 0 w 51"/>
                    <a:gd name="T3" fmla="*/ 30 h 30"/>
                    <a:gd name="T4" fmla="*/ 51 w 51"/>
                    <a:gd name="T5" fmla="*/ 0 h 30"/>
                    <a:gd name="T6" fmla="*/ 51 w 51"/>
                    <a:gd name="T7" fmla="*/ 0 h 30"/>
                    <a:gd name="T8" fmla="*/ 51 w 51"/>
                    <a:gd name="T9" fmla="*/ 15 h 30"/>
                    <a:gd name="T10" fmla="*/ 0 w 51"/>
                    <a:gd name="T11" fmla="*/ 30 h 30"/>
                    <a:gd name="T12" fmla="*/ 0 w 51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1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3" name="Freeform 1020"/>
                <p:cNvSpPr>
                  <a:spLocks/>
                </p:cNvSpPr>
                <p:nvPr/>
              </p:nvSpPr>
              <p:spPr bwMode="auto">
                <a:xfrm>
                  <a:off x="4871" y="2176"/>
                  <a:ext cx="29" cy="16"/>
                </a:xfrm>
                <a:custGeom>
                  <a:avLst/>
                  <a:gdLst>
                    <a:gd name="T0" fmla="*/ 7 w 58"/>
                    <a:gd name="T1" fmla="*/ 30 h 30"/>
                    <a:gd name="T2" fmla="*/ 7 w 58"/>
                    <a:gd name="T3" fmla="*/ 30 h 30"/>
                    <a:gd name="T4" fmla="*/ 0 w 58"/>
                    <a:gd name="T5" fmla="*/ 7 h 30"/>
                    <a:gd name="T6" fmla="*/ 0 w 58"/>
                    <a:gd name="T7" fmla="*/ 7 h 30"/>
                    <a:gd name="T8" fmla="*/ 58 w 58"/>
                    <a:gd name="T9" fmla="*/ 0 h 30"/>
                    <a:gd name="T10" fmla="*/ 7 w 58"/>
                    <a:gd name="T11" fmla="*/ 30 h 30"/>
                    <a:gd name="T12" fmla="*/ 7 w 58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0">
                      <a:moveTo>
                        <a:pt x="7" y="30"/>
                      </a:moveTo>
                      <a:lnTo>
                        <a:pt x="7" y="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58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4" name="Freeform 1021"/>
                <p:cNvSpPr>
                  <a:spLocks/>
                </p:cNvSpPr>
                <p:nvPr/>
              </p:nvSpPr>
              <p:spPr bwMode="auto">
                <a:xfrm>
                  <a:off x="4871" y="2176"/>
                  <a:ext cx="29" cy="16"/>
                </a:xfrm>
                <a:custGeom>
                  <a:avLst/>
                  <a:gdLst>
                    <a:gd name="T0" fmla="*/ 7 w 58"/>
                    <a:gd name="T1" fmla="*/ 30 h 30"/>
                    <a:gd name="T2" fmla="*/ 7 w 58"/>
                    <a:gd name="T3" fmla="*/ 30 h 30"/>
                    <a:gd name="T4" fmla="*/ 0 w 58"/>
                    <a:gd name="T5" fmla="*/ 7 h 30"/>
                    <a:gd name="T6" fmla="*/ 0 w 58"/>
                    <a:gd name="T7" fmla="*/ 7 h 30"/>
                    <a:gd name="T8" fmla="*/ 58 w 58"/>
                    <a:gd name="T9" fmla="*/ 0 h 30"/>
                    <a:gd name="T10" fmla="*/ 7 w 58"/>
                    <a:gd name="T11" fmla="*/ 30 h 30"/>
                    <a:gd name="T12" fmla="*/ 7 w 58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0">
                      <a:moveTo>
                        <a:pt x="7" y="30"/>
                      </a:moveTo>
                      <a:lnTo>
                        <a:pt x="7" y="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58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5" name="Freeform 1022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23" cy="7"/>
                </a:xfrm>
                <a:custGeom>
                  <a:avLst/>
                  <a:gdLst>
                    <a:gd name="T0" fmla="*/ 0 w 44"/>
                    <a:gd name="T1" fmla="*/ 15 h 15"/>
                    <a:gd name="T2" fmla="*/ 0 w 44"/>
                    <a:gd name="T3" fmla="*/ 15 h 15"/>
                    <a:gd name="T4" fmla="*/ 36 w 44"/>
                    <a:gd name="T5" fmla="*/ 0 h 15"/>
                    <a:gd name="T6" fmla="*/ 36 w 44"/>
                    <a:gd name="T7" fmla="*/ 0 h 15"/>
                    <a:gd name="T8" fmla="*/ 44 w 44"/>
                    <a:gd name="T9" fmla="*/ 8 h 15"/>
                    <a:gd name="T10" fmla="*/ 0 w 44"/>
                    <a:gd name="T11" fmla="*/ 15 h 15"/>
                    <a:gd name="T12" fmla="*/ 0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6" name="Freeform 1023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23" cy="7"/>
                </a:xfrm>
                <a:custGeom>
                  <a:avLst/>
                  <a:gdLst>
                    <a:gd name="T0" fmla="*/ 0 w 44"/>
                    <a:gd name="T1" fmla="*/ 15 h 15"/>
                    <a:gd name="T2" fmla="*/ 0 w 44"/>
                    <a:gd name="T3" fmla="*/ 15 h 15"/>
                    <a:gd name="T4" fmla="*/ 36 w 44"/>
                    <a:gd name="T5" fmla="*/ 0 h 15"/>
                    <a:gd name="T6" fmla="*/ 36 w 44"/>
                    <a:gd name="T7" fmla="*/ 0 h 15"/>
                    <a:gd name="T8" fmla="*/ 44 w 44"/>
                    <a:gd name="T9" fmla="*/ 8 h 15"/>
                    <a:gd name="T10" fmla="*/ 0 w 44"/>
                    <a:gd name="T11" fmla="*/ 15 h 15"/>
                    <a:gd name="T12" fmla="*/ 0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7" name="Freeform 1024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19" cy="7"/>
                </a:xfrm>
                <a:custGeom>
                  <a:avLst/>
                  <a:gdLst>
                    <a:gd name="T0" fmla="*/ 0 w 36"/>
                    <a:gd name="T1" fmla="*/ 15 h 15"/>
                    <a:gd name="T2" fmla="*/ 0 w 36"/>
                    <a:gd name="T3" fmla="*/ 15 h 15"/>
                    <a:gd name="T4" fmla="*/ 0 w 36"/>
                    <a:gd name="T5" fmla="*/ 8 h 15"/>
                    <a:gd name="T6" fmla="*/ 0 w 36"/>
                    <a:gd name="T7" fmla="*/ 8 h 15"/>
                    <a:gd name="T8" fmla="*/ 36 w 36"/>
                    <a:gd name="T9" fmla="*/ 0 h 15"/>
                    <a:gd name="T10" fmla="*/ 0 w 36"/>
                    <a:gd name="T11" fmla="*/ 15 h 15"/>
                    <a:gd name="T12" fmla="*/ 0 w 36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6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8" name="Freeform 1025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19" cy="7"/>
                </a:xfrm>
                <a:custGeom>
                  <a:avLst/>
                  <a:gdLst>
                    <a:gd name="T0" fmla="*/ 0 w 36"/>
                    <a:gd name="T1" fmla="*/ 15 h 15"/>
                    <a:gd name="T2" fmla="*/ 0 w 36"/>
                    <a:gd name="T3" fmla="*/ 15 h 15"/>
                    <a:gd name="T4" fmla="*/ 0 w 36"/>
                    <a:gd name="T5" fmla="*/ 8 h 15"/>
                    <a:gd name="T6" fmla="*/ 0 w 36"/>
                    <a:gd name="T7" fmla="*/ 8 h 15"/>
                    <a:gd name="T8" fmla="*/ 36 w 36"/>
                    <a:gd name="T9" fmla="*/ 0 h 15"/>
                    <a:gd name="T10" fmla="*/ 0 w 36"/>
                    <a:gd name="T11" fmla="*/ 15 h 15"/>
                    <a:gd name="T12" fmla="*/ 0 w 36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6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9" name="Freeform 1026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23" cy="7"/>
                </a:xfrm>
                <a:custGeom>
                  <a:avLst/>
                  <a:gdLst>
                    <a:gd name="T0" fmla="*/ 0 w 44"/>
                    <a:gd name="T1" fmla="*/ 15 h 15"/>
                    <a:gd name="T2" fmla="*/ 0 w 44"/>
                    <a:gd name="T3" fmla="*/ 15 h 15"/>
                    <a:gd name="T4" fmla="*/ 36 w 44"/>
                    <a:gd name="T5" fmla="*/ 0 h 15"/>
                    <a:gd name="T6" fmla="*/ 36 w 44"/>
                    <a:gd name="T7" fmla="*/ 0 h 15"/>
                    <a:gd name="T8" fmla="*/ 44 w 44"/>
                    <a:gd name="T9" fmla="*/ 8 h 15"/>
                    <a:gd name="T10" fmla="*/ 0 w 44"/>
                    <a:gd name="T11" fmla="*/ 15 h 15"/>
                    <a:gd name="T12" fmla="*/ 0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0" name="Freeform 1027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23" cy="7"/>
                </a:xfrm>
                <a:custGeom>
                  <a:avLst/>
                  <a:gdLst>
                    <a:gd name="T0" fmla="*/ 0 w 44"/>
                    <a:gd name="T1" fmla="*/ 15 h 15"/>
                    <a:gd name="T2" fmla="*/ 0 w 44"/>
                    <a:gd name="T3" fmla="*/ 15 h 15"/>
                    <a:gd name="T4" fmla="*/ 36 w 44"/>
                    <a:gd name="T5" fmla="*/ 0 h 15"/>
                    <a:gd name="T6" fmla="*/ 36 w 44"/>
                    <a:gd name="T7" fmla="*/ 0 h 15"/>
                    <a:gd name="T8" fmla="*/ 44 w 44"/>
                    <a:gd name="T9" fmla="*/ 8 h 15"/>
                    <a:gd name="T10" fmla="*/ 0 w 44"/>
                    <a:gd name="T11" fmla="*/ 15 h 15"/>
                    <a:gd name="T12" fmla="*/ 0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1" name="Freeform 1028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19" cy="7"/>
                </a:xfrm>
                <a:custGeom>
                  <a:avLst/>
                  <a:gdLst>
                    <a:gd name="T0" fmla="*/ 0 w 36"/>
                    <a:gd name="T1" fmla="*/ 15 h 15"/>
                    <a:gd name="T2" fmla="*/ 0 w 36"/>
                    <a:gd name="T3" fmla="*/ 15 h 15"/>
                    <a:gd name="T4" fmla="*/ 0 w 36"/>
                    <a:gd name="T5" fmla="*/ 8 h 15"/>
                    <a:gd name="T6" fmla="*/ 0 w 36"/>
                    <a:gd name="T7" fmla="*/ 8 h 15"/>
                    <a:gd name="T8" fmla="*/ 36 w 36"/>
                    <a:gd name="T9" fmla="*/ 0 h 15"/>
                    <a:gd name="T10" fmla="*/ 0 w 36"/>
                    <a:gd name="T11" fmla="*/ 15 h 15"/>
                    <a:gd name="T12" fmla="*/ 0 w 36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6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2" name="Freeform 1029"/>
                <p:cNvSpPr>
                  <a:spLocks/>
                </p:cNvSpPr>
                <p:nvPr/>
              </p:nvSpPr>
              <p:spPr bwMode="auto">
                <a:xfrm>
                  <a:off x="4874" y="2165"/>
                  <a:ext cx="19" cy="7"/>
                </a:xfrm>
                <a:custGeom>
                  <a:avLst/>
                  <a:gdLst>
                    <a:gd name="T0" fmla="*/ 0 w 36"/>
                    <a:gd name="T1" fmla="*/ 15 h 15"/>
                    <a:gd name="T2" fmla="*/ 0 w 36"/>
                    <a:gd name="T3" fmla="*/ 15 h 15"/>
                    <a:gd name="T4" fmla="*/ 0 w 36"/>
                    <a:gd name="T5" fmla="*/ 8 h 15"/>
                    <a:gd name="T6" fmla="*/ 0 w 36"/>
                    <a:gd name="T7" fmla="*/ 8 h 15"/>
                    <a:gd name="T8" fmla="*/ 36 w 36"/>
                    <a:gd name="T9" fmla="*/ 0 h 15"/>
                    <a:gd name="T10" fmla="*/ 0 w 36"/>
                    <a:gd name="T11" fmla="*/ 15 h 15"/>
                    <a:gd name="T12" fmla="*/ 0 w 36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6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3" name="Freeform 1030"/>
                <p:cNvSpPr>
                  <a:spLocks/>
                </p:cNvSpPr>
                <p:nvPr/>
              </p:nvSpPr>
              <p:spPr bwMode="auto">
                <a:xfrm>
                  <a:off x="4867" y="2150"/>
                  <a:ext cx="30" cy="11"/>
                </a:xfrm>
                <a:custGeom>
                  <a:avLst/>
                  <a:gdLst>
                    <a:gd name="T0" fmla="*/ 0 w 59"/>
                    <a:gd name="T1" fmla="*/ 23 h 23"/>
                    <a:gd name="T2" fmla="*/ 0 w 59"/>
                    <a:gd name="T3" fmla="*/ 23 h 23"/>
                    <a:gd name="T4" fmla="*/ 51 w 59"/>
                    <a:gd name="T5" fmla="*/ 0 h 23"/>
                    <a:gd name="T6" fmla="*/ 51 w 59"/>
                    <a:gd name="T7" fmla="*/ 0 h 23"/>
                    <a:gd name="T8" fmla="*/ 59 w 59"/>
                    <a:gd name="T9" fmla="*/ 15 h 23"/>
                    <a:gd name="T10" fmla="*/ 0 w 59"/>
                    <a:gd name="T11" fmla="*/ 23 h 23"/>
                    <a:gd name="T12" fmla="*/ 0 w 59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9" y="15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4" name="Freeform 1031"/>
                <p:cNvSpPr>
                  <a:spLocks/>
                </p:cNvSpPr>
                <p:nvPr/>
              </p:nvSpPr>
              <p:spPr bwMode="auto">
                <a:xfrm>
                  <a:off x="4867" y="2150"/>
                  <a:ext cx="30" cy="11"/>
                </a:xfrm>
                <a:custGeom>
                  <a:avLst/>
                  <a:gdLst>
                    <a:gd name="T0" fmla="*/ 0 w 59"/>
                    <a:gd name="T1" fmla="*/ 23 h 23"/>
                    <a:gd name="T2" fmla="*/ 0 w 59"/>
                    <a:gd name="T3" fmla="*/ 23 h 23"/>
                    <a:gd name="T4" fmla="*/ 51 w 59"/>
                    <a:gd name="T5" fmla="*/ 0 h 23"/>
                    <a:gd name="T6" fmla="*/ 51 w 59"/>
                    <a:gd name="T7" fmla="*/ 0 h 23"/>
                    <a:gd name="T8" fmla="*/ 59 w 59"/>
                    <a:gd name="T9" fmla="*/ 15 h 23"/>
                    <a:gd name="T10" fmla="*/ 0 w 59"/>
                    <a:gd name="T11" fmla="*/ 23 h 23"/>
                    <a:gd name="T12" fmla="*/ 0 w 59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9" y="15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5" name="Freeform 1032"/>
                <p:cNvSpPr>
                  <a:spLocks/>
                </p:cNvSpPr>
                <p:nvPr/>
              </p:nvSpPr>
              <p:spPr bwMode="auto">
                <a:xfrm>
                  <a:off x="4867" y="2150"/>
                  <a:ext cx="26" cy="11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0 w 51"/>
                    <a:gd name="T5" fmla="*/ 8 h 23"/>
                    <a:gd name="T6" fmla="*/ 0 w 51"/>
                    <a:gd name="T7" fmla="*/ 8 h 23"/>
                    <a:gd name="T8" fmla="*/ 51 w 51"/>
                    <a:gd name="T9" fmla="*/ 0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1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6" name="Freeform 1033"/>
                <p:cNvSpPr>
                  <a:spLocks/>
                </p:cNvSpPr>
                <p:nvPr/>
              </p:nvSpPr>
              <p:spPr bwMode="auto">
                <a:xfrm>
                  <a:off x="4867" y="2150"/>
                  <a:ext cx="26" cy="11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0 w 51"/>
                    <a:gd name="T5" fmla="*/ 8 h 23"/>
                    <a:gd name="T6" fmla="*/ 0 w 51"/>
                    <a:gd name="T7" fmla="*/ 8 h 23"/>
                    <a:gd name="T8" fmla="*/ 51 w 51"/>
                    <a:gd name="T9" fmla="*/ 0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1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7" name="Freeform 1034"/>
                <p:cNvSpPr>
                  <a:spLocks/>
                </p:cNvSpPr>
                <p:nvPr/>
              </p:nvSpPr>
              <p:spPr bwMode="auto">
                <a:xfrm>
                  <a:off x="4863" y="2131"/>
                  <a:ext cx="30" cy="12"/>
                </a:xfrm>
                <a:custGeom>
                  <a:avLst/>
                  <a:gdLst>
                    <a:gd name="T0" fmla="*/ 0 w 58"/>
                    <a:gd name="T1" fmla="*/ 23 h 23"/>
                    <a:gd name="T2" fmla="*/ 0 w 58"/>
                    <a:gd name="T3" fmla="*/ 23 h 23"/>
                    <a:gd name="T4" fmla="*/ 51 w 58"/>
                    <a:gd name="T5" fmla="*/ 0 h 23"/>
                    <a:gd name="T6" fmla="*/ 51 w 58"/>
                    <a:gd name="T7" fmla="*/ 0 h 23"/>
                    <a:gd name="T8" fmla="*/ 58 w 58"/>
                    <a:gd name="T9" fmla="*/ 8 h 23"/>
                    <a:gd name="T10" fmla="*/ 0 w 58"/>
                    <a:gd name="T11" fmla="*/ 23 h 23"/>
                    <a:gd name="T12" fmla="*/ 0 w 58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8" y="8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8" name="Freeform 1035"/>
                <p:cNvSpPr>
                  <a:spLocks/>
                </p:cNvSpPr>
                <p:nvPr/>
              </p:nvSpPr>
              <p:spPr bwMode="auto">
                <a:xfrm>
                  <a:off x="4863" y="2131"/>
                  <a:ext cx="30" cy="12"/>
                </a:xfrm>
                <a:custGeom>
                  <a:avLst/>
                  <a:gdLst>
                    <a:gd name="T0" fmla="*/ 0 w 58"/>
                    <a:gd name="T1" fmla="*/ 23 h 23"/>
                    <a:gd name="T2" fmla="*/ 0 w 58"/>
                    <a:gd name="T3" fmla="*/ 23 h 23"/>
                    <a:gd name="T4" fmla="*/ 51 w 58"/>
                    <a:gd name="T5" fmla="*/ 0 h 23"/>
                    <a:gd name="T6" fmla="*/ 51 w 58"/>
                    <a:gd name="T7" fmla="*/ 0 h 23"/>
                    <a:gd name="T8" fmla="*/ 58 w 58"/>
                    <a:gd name="T9" fmla="*/ 8 h 23"/>
                    <a:gd name="T10" fmla="*/ 0 w 58"/>
                    <a:gd name="T11" fmla="*/ 23 h 23"/>
                    <a:gd name="T12" fmla="*/ 0 w 58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8" y="8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9" name="Freeform 1036"/>
                <p:cNvSpPr>
                  <a:spLocks/>
                </p:cNvSpPr>
                <p:nvPr/>
              </p:nvSpPr>
              <p:spPr bwMode="auto">
                <a:xfrm>
                  <a:off x="4863" y="2131"/>
                  <a:ext cx="26" cy="12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0 w 51"/>
                    <a:gd name="T5" fmla="*/ 8 h 23"/>
                    <a:gd name="T6" fmla="*/ 0 w 51"/>
                    <a:gd name="T7" fmla="*/ 8 h 23"/>
                    <a:gd name="T8" fmla="*/ 51 w 51"/>
                    <a:gd name="T9" fmla="*/ 0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1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0" name="Freeform 1037"/>
                <p:cNvSpPr>
                  <a:spLocks/>
                </p:cNvSpPr>
                <p:nvPr/>
              </p:nvSpPr>
              <p:spPr bwMode="auto">
                <a:xfrm>
                  <a:off x="4863" y="2131"/>
                  <a:ext cx="26" cy="12"/>
                </a:xfrm>
                <a:custGeom>
                  <a:avLst/>
                  <a:gdLst>
                    <a:gd name="T0" fmla="*/ 0 w 51"/>
                    <a:gd name="T1" fmla="*/ 23 h 23"/>
                    <a:gd name="T2" fmla="*/ 0 w 51"/>
                    <a:gd name="T3" fmla="*/ 23 h 23"/>
                    <a:gd name="T4" fmla="*/ 0 w 51"/>
                    <a:gd name="T5" fmla="*/ 8 h 23"/>
                    <a:gd name="T6" fmla="*/ 0 w 51"/>
                    <a:gd name="T7" fmla="*/ 8 h 23"/>
                    <a:gd name="T8" fmla="*/ 51 w 51"/>
                    <a:gd name="T9" fmla="*/ 0 h 23"/>
                    <a:gd name="T10" fmla="*/ 0 w 51"/>
                    <a:gd name="T11" fmla="*/ 23 h 23"/>
                    <a:gd name="T12" fmla="*/ 0 w 5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1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1" name="Freeform 1038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2" name="Freeform 1039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3" name="Freeform 1040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4" name="Freeform 1041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5" name="Freeform 1042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6" name="Freeform 1043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44 w 44"/>
                    <a:gd name="T5" fmla="*/ 0 h 8"/>
                    <a:gd name="T6" fmla="*/ 44 w 44"/>
                    <a:gd name="T7" fmla="*/ 0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7" name="Freeform 1044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8" name="Freeform 1045"/>
                <p:cNvSpPr>
                  <a:spLocks/>
                </p:cNvSpPr>
                <p:nvPr/>
              </p:nvSpPr>
              <p:spPr bwMode="auto">
                <a:xfrm>
                  <a:off x="4863" y="2123"/>
                  <a:ext cx="23" cy="4"/>
                </a:xfrm>
                <a:custGeom>
                  <a:avLst/>
                  <a:gdLst>
                    <a:gd name="T0" fmla="*/ 0 w 44"/>
                    <a:gd name="T1" fmla="*/ 8 h 8"/>
                    <a:gd name="T2" fmla="*/ 0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44 w 44"/>
                    <a:gd name="T9" fmla="*/ 0 h 8"/>
                    <a:gd name="T10" fmla="*/ 0 w 44"/>
                    <a:gd name="T11" fmla="*/ 8 h 8"/>
                    <a:gd name="T12" fmla="*/ 0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9" name="Freeform 1046"/>
                <p:cNvSpPr>
                  <a:spLocks/>
                </p:cNvSpPr>
                <p:nvPr/>
              </p:nvSpPr>
              <p:spPr bwMode="auto">
                <a:xfrm>
                  <a:off x="4834" y="2101"/>
                  <a:ext cx="74" cy="26"/>
                </a:xfrm>
                <a:custGeom>
                  <a:avLst/>
                  <a:gdLst>
                    <a:gd name="T0" fmla="*/ 146 w 146"/>
                    <a:gd name="T1" fmla="*/ 7 h 52"/>
                    <a:gd name="T2" fmla="*/ 146 w 146"/>
                    <a:gd name="T3" fmla="*/ 7 h 52"/>
                    <a:gd name="T4" fmla="*/ 0 w 146"/>
                    <a:gd name="T5" fmla="*/ 0 h 52"/>
                    <a:gd name="T6" fmla="*/ 0 w 146"/>
                    <a:gd name="T7" fmla="*/ 0 h 52"/>
                    <a:gd name="T8" fmla="*/ 14 w 146"/>
                    <a:gd name="T9" fmla="*/ 52 h 52"/>
                    <a:gd name="T10" fmla="*/ 146 w 146"/>
                    <a:gd name="T11" fmla="*/ 7 h 52"/>
                    <a:gd name="T12" fmla="*/ 146 w 146"/>
                    <a:gd name="T13" fmla="*/ 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2">
                      <a:moveTo>
                        <a:pt x="146" y="7"/>
                      </a:moveTo>
                      <a:lnTo>
                        <a:pt x="14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52"/>
                      </a:lnTo>
                      <a:lnTo>
                        <a:pt x="146" y="7"/>
                      </a:lnTo>
                      <a:lnTo>
                        <a:pt x="146" y="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0" name="Freeform 1047"/>
                <p:cNvSpPr>
                  <a:spLocks/>
                </p:cNvSpPr>
                <p:nvPr/>
              </p:nvSpPr>
              <p:spPr bwMode="auto">
                <a:xfrm>
                  <a:off x="4834" y="2101"/>
                  <a:ext cx="74" cy="26"/>
                </a:xfrm>
                <a:custGeom>
                  <a:avLst/>
                  <a:gdLst>
                    <a:gd name="T0" fmla="*/ 146 w 146"/>
                    <a:gd name="T1" fmla="*/ 7 h 52"/>
                    <a:gd name="T2" fmla="*/ 146 w 146"/>
                    <a:gd name="T3" fmla="*/ 7 h 52"/>
                    <a:gd name="T4" fmla="*/ 0 w 146"/>
                    <a:gd name="T5" fmla="*/ 0 h 52"/>
                    <a:gd name="T6" fmla="*/ 0 w 146"/>
                    <a:gd name="T7" fmla="*/ 0 h 52"/>
                    <a:gd name="T8" fmla="*/ 14 w 146"/>
                    <a:gd name="T9" fmla="*/ 52 h 52"/>
                    <a:gd name="T10" fmla="*/ 146 w 146"/>
                    <a:gd name="T11" fmla="*/ 7 h 52"/>
                    <a:gd name="T12" fmla="*/ 146 w 146"/>
                    <a:gd name="T13" fmla="*/ 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2">
                      <a:moveTo>
                        <a:pt x="146" y="7"/>
                      </a:moveTo>
                      <a:lnTo>
                        <a:pt x="14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52"/>
                      </a:lnTo>
                      <a:lnTo>
                        <a:pt x="146" y="7"/>
                      </a:lnTo>
                      <a:lnTo>
                        <a:pt x="146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1" name="Freeform 1048"/>
                <p:cNvSpPr>
                  <a:spLocks/>
                </p:cNvSpPr>
                <p:nvPr/>
              </p:nvSpPr>
              <p:spPr bwMode="auto">
                <a:xfrm>
                  <a:off x="4834" y="2082"/>
                  <a:ext cx="74" cy="23"/>
                </a:xfrm>
                <a:custGeom>
                  <a:avLst/>
                  <a:gdLst>
                    <a:gd name="T0" fmla="*/ 146 w 146"/>
                    <a:gd name="T1" fmla="*/ 45 h 45"/>
                    <a:gd name="T2" fmla="*/ 146 w 146"/>
                    <a:gd name="T3" fmla="*/ 45 h 45"/>
                    <a:gd name="T4" fmla="*/ 131 w 146"/>
                    <a:gd name="T5" fmla="*/ 0 h 45"/>
                    <a:gd name="T6" fmla="*/ 131 w 146"/>
                    <a:gd name="T7" fmla="*/ 0 h 45"/>
                    <a:gd name="T8" fmla="*/ 0 w 146"/>
                    <a:gd name="T9" fmla="*/ 38 h 45"/>
                    <a:gd name="T10" fmla="*/ 146 w 146"/>
                    <a:gd name="T11" fmla="*/ 45 h 45"/>
                    <a:gd name="T12" fmla="*/ 146 w 14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146" y="45"/>
                      </a:moveTo>
                      <a:lnTo>
                        <a:pt x="146" y="45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0" y="38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2" name="Freeform 1049"/>
                <p:cNvSpPr>
                  <a:spLocks/>
                </p:cNvSpPr>
                <p:nvPr/>
              </p:nvSpPr>
              <p:spPr bwMode="auto">
                <a:xfrm>
                  <a:off x="4834" y="2082"/>
                  <a:ext cx="74" cy="23"/>
                </a:xfrm>
                <a:custGeom>
                  <a:avLst/>
                  <a:gdLst>
                    <a:gd name="T0" fmla="*/ 146 w 146"/>
                    <a:gd name="T1" fmla="*/ 45 h 45"/>
                    <a:gd name="T2" fmla="*/ 146 w 146"/>
                    <a:gd name="T3" fmla="*/ 45 h 45"/>
                    <a:gd name="T4" fmla="*/ 131 w 146"/>
                    <a:gd name="T5" fmla="*/ 0 h 45"/>
                    <a:gd name="T6" fmla="*/ 131 w 146"/>
                    <a:gd name="T7" fmla="*/ 0 h 45"/>
                    <a:gd name="T8" fmla="*/ 0 w 146"/>
                    <a:gd name="T9" fmla="*/ 38 h 45"/>
                    <a:gd name="T10" fmla="*/ 146 w 146"/>
                    <a:gd name="T11" fmla="*/ 45 h 45"/>
                    <a:gd name="T12" fmla="*/ 146 w 14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146" y="45"/>
                      </a:moveTo>
                      <a:lnTo>
                        <a:pt x="146" y="45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0" y="38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3" name="Freeform 1050"/>
                <p:cNvSpPr>
                  <a:spLocks/>
                </p:cNvSpPr>
                <p:nvPr/>
              </p:nvSpPr>
              <p:spPr bwMode="auto">
                <a:xfrm>
                  <a:off x="4826" y="2082"/>
                  <a:ext cx="74" cy="19"/>
                </a:xfrm>
                <a:custGeom>
                  <a:avLst/>
                  <a:gdLst>
                    <a:gd name="T0" fmla="*/ 146 w 146"/>
                    <a:gd name="T1" fmla="*/ 0 h 38"/>
                    <a:gd name="T2" fmla="*/ 146 w 146"/>
                    <a:gd name="T3" fmla="*/ 0 h 38"/>
                    <a:gd name="T4" fmla="*/ 0 w 146"/>
                    <a:gd name="T5" fmla="*/ 0 h 38"/>
                    <a:gd name="T6" fmla="*/ 0 w 146"/>
                    <a:gd name="T7" fmla="*/ 0 h 38"/>
                    <a:gd name="T8" fmla="*/ 15 w 146"/>
                    <a:gd name="T9" fmla="*/ 38 h 38"/>
                    <a:gd name="T10" fmla="*/ 146 w 146"/>
                    <a:gd name="T11" fmla="*/ 0 h 38"/>
                    <a:gd name="T12" fmla="*/ 146 w 146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38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8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4" name="Freeform 1051"/>
                <p:cNvSpPr>
                  <a:spLocks/>
                </p:cNvSpPr>
                <p:nvPr/>
              </p:nvSpPr>
              <p:spPr bwMode="auto">
                <a:xfrm>
                  <a:off x="4826" y="2082"/>
                  <a:ext cx="74" cy="19"/>
                </a:xfrm>
                <a:custGeom>
                  <a:avLst/>
                  <a:gdLst>
                    <a:gd name="T0" fmla="*/ 146 w 146"/>
                    <a:gd name="T1" fmla="*/ 0 h 38"/>
                    <a:gd name="T2" fmla="*/ 146 w 146"/>
                    <a:gd name="T3" fmla="*/ 0 h 38"/>
                    <a:gd name="T4" fmla="*/ 0 w 146"/>
                    <a:gd name="T5" fmla="*/ 0 h 38"/>
                    <a:gd name="T6" fmla="*/ 0 w 146"/>
                    <a:gd name="T7" fmla="*/ 0 h 38"/>
                    <a:gd name="T8" fmla="*/ 15 w 146"/>
                    <a:gd name="T9" fmla="*/ 38 h 38"/>
                    <a:gd name="T10" fmla="*/ 146 w 146"/>
                    <a:gd name="T11" fmla="*/ 0 h 38"/>
                    <a:gd name="T12" fmla="*/ 146 w 146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38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8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5" name="Freeform 1052"/>
                <p:cNvSpPr>
                  <a:spLocks/>
                </p:cNvSpPr>
                <p:nvPr/>
              </p:nvSpPr>
              <p:spPr bwMode="auto">
                <a:xfrm>
                  <a:off x="4826" y="2060"/>
                  <a:ext cx="74" cy="22"/>
                </a:xfrm>
                <a:custGeom>
                  <a:avLst/>
                  <a:gdLst>
                    <a:gd name="T0" fmla="*/ 146 w 146"/>
                    <a:gd name="T1" fmla="*/ 44 h 44"/>
                    <a:gd name="T2" fmla="*/ 146 w 146"/>
                    <a:gd name="T3" fmla="*/ 44 h 44"/>
                    <a:gd name="T4" fmla="*/ 131 w 146"/>
                    <a:gd name="T5" fmla="*/ 0 h 44"/>
                    <a:gd name="T6" fmla="*/ 131 w 146"/>
                    <a:gd name="T7" fmla="*/ 0 h 44"/>
                    <a:gd name="T8" fmla="*/ 0 w 146"/>
                    <a:gd name="T9" fmla="*/ 44 h 44"/>
                    <a:gd name="T10" fmla="*/ 146 w 146"/>
                    <a:gd name="T11" fmla="*/ 44 h 44"/>
                    <a:gd name="T12" fmla="*/ 146 w 146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4">
                      <a:moveTo>
                        <a:pt x="146" y="44"/>
                      </a:moveTo>
                      <a:lnTo>
                        <a:pt x="146" y="44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0" y="44"/>
                      </a:lnTo>
                      <a:lnTo>
                        <a:pt x="146" y="44"/>
                      </a:lnTo>
                      <a:lnTo>
                        <a:pt x="146" y="4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6" name="Freeform 1053"/>
                <p:cNvSpPr>
                  <a:spLocks/>
                </p:cNvSpPr>
                <p:nvPr/>
              </p:nvSpPr>
              <p:spPr bwMode="auto">
                <a:xfrm>
                  <a:off x="4826" y="2060"/>
                  <a:ext cx="74" cy="22"/>
                </a:xfrm>
                <a:custGeom>
                  <a:avLst/>
                  <a:gdLst>
                    <a:gd name="T0" fmla="*/ 146 w 146"/>
                    <a:gd name="T1" fmla="*/ 44 h 44"/>
                    <a:gd name="T2" fmla="*/ 146 w 146"/>
                    <a:gd name="T3" fmla="*/ 44 h 44"/>
                    <a:gd name="T4" fmla="*/ 131 w 146"/>
                    <a:gd name="T5" fmla="*/ 0 h 44"/>
                    <a:gd name="T6" fmla="*/ 131 w 146"/>
                    <a:gd name="T7" fmla="*/ 0 h 44"/>
                    <a:gd name="T8" fmla="*/ 0 w 146"/>
                    <a:gd name="T9" fmla="*/ 44 h 44"/>
                    <a:gd name="T10" fmla="*/ 146 w 146"/>
                    <a:gd name="T11" fmla="*/ 44 h 44"/>
                    <a:gd name="T12" fmla="*/ 146 w 146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4">
                      <a:moveTo>
                        <a:pt x="146" y="44"/>
                      </a:moveTo>
                      <a:lnTo>
                        <a:pt x="146" y="44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0" y="44"/>
                      </a:lnTo>
                      <a:lnTo>
                        <a:pt x="146" y="44"/>
                      </a:lnTo>
                      <a:lnTo>
                        <a:pt x="146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7" name="Freeform 1054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43 w 43"/>
                    <a:gd name="T5" fmla="*/ 0 h 22"/>
                    <a:gd name="T6" fmla="*/ 43 w 43"/>
                    <a:gd name="T7" fmla="*/ 0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8" name="Freeform 1055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43 w 43"/>
                    <a:gd name="T5" fmla="*/ 0 h 22"/>
                    <a:gd name="T6" fmla="*/ 43 w 43"/>
                    <a:gd name="T7" fmla="*/ 0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9" name="Freeform 1056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0 w 43"/>
                    <a:gd name="T5" fmla="*/ 15 h 22"/>
                    <a:gd name="T6" fmla="*/ 0 w 43"/>
                    <a:gd name="T7" fmla="*/ 15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0" name="Freeform 1057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0 w 43"/>
                    <a:gd name="T5" fmla="*/ 15 h 22"/>
                    <a:gd name="T6" fmla="*/ 0 w 43"/>
                    <a:gd name="T7" fmla="*/ 15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1" name="Freeform 1058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43 w 43"/>
                    <a:gd name="T5" fmla="*/ 0 h 22"/>
                    <a:gd name="T6" fmla="*/ 43 w 43"/>
                    <a:gd name="T7" fmla="*/ 0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2" name="Freeform 1059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43 w 43"/>
                    <a:gd name="T5" fmla="*/ 0 h 22"/>
                    <a:gd name="T6" fmla="*/ 43 w 43"/>
                    <a:gd name="T7" fmla="*/ 0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3" name="Freeform 1060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0 w 43"/>
                    <a:gd name="T5" fmla="*/ 15 h 22"/>
                    <a:gd name="T6" fmla="*/ 0 w 43"/>
                    <a:gd name="T7" fmla="*/ 15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4" name="Freeform 1061"/>
                <p:cNvSpPr>
                  <a:spLocks/>
                </p:cNvSpPr>
                <p:nvPr/>
              </p:nvSpPr>
              <p:spPr bwMode="auto">
                <a:xfrm>
                  <a:off x="4845" y="2056"/>
                  <a:ext cx="22" cy="11"/>
                </a:xfrm>
                <a:custGeom>
                  <a:avLst/>
                  <a:gdLst>
                    <a:gd name="T0" fmla="*/ 0 w 43"/>
                    <a:gd name="T1" fmla="*/ 22 h 22"/>
                    <a:gd name="T2" fmla="*/ 0 w 43"/>
                    <a:gd name="T3" fmla="*/ 22 h 22"/>
                    <a:gd name="T4" fmla="*/ 0 w 43"/>
                    <a:gd name="T5" fmla="*/ 15 h 22"/>
                    <a:gd name="T6" fmla="*/ 0 w 43"/>
                    <a:gd name="T7" fmla="*/ 15 h 22"/>
                    <a:gd name="T8" fmla="*/ 43 w 43"/>
                    <a:gd name="T9" fmla="*/ 0 h 22"/>
                    <a:gd name="T10" fmla="*/ 0 w 43"/>
                    <a:gd name="T11" fmla="*/ 22 h 22"/>
                    <a:gd name="T12" fmla="*/ 0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3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5" name="Freeform 1062"/>
                <p:cNvSpPr>
                  <a:spLocks/>
                </p:cNvSpPr>
                <p:nvPr/>
              </p:nvSpPr>
              <p:spPr bwMode="auto">
                <a:xfrm>
                  <a:off x="4838" y="2022"/>
                  <a:ext cx="25" cy="30"/>
                </a:xfrm>
                <a:custGeom>
                  <a:avLst/>
                  <a:gdLst>
                    <a:gd name="T0" fmla="*/ 0 w 51"/>
                    <a:gd name="T1" fmla="*/ 59 h 59"/>
                    <a:gd name="T2" fmla="*/ 0 w 51"/>
                    <a:gd name="T3" fmla="*/ 59 h 59"/>
                    <a:gd name="T4" fmla="*/ 37 w 51"/>
                    <a:gd name="T5" fmla="*/ 0 h 59"/>
                    <a:gd name="T6" fmla="*/ 37 w 51"/>
                    <a:gd name="T7" fmla="*/ 0 h 59"/>
                    <a:gd name="T8" fmla="*/ 51 w 51"/>
                    <a:gd name="T9" fmla="*/ 37 h 59"/>
                    <a:gd name="T10" fmla="*/ 0 w 51"/>
                    <a:gd name="T11" fmla="*/ 59 h 59"/>
                    <a:gd name="T12" fmla="*/ 0 w 51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51" y="37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6" name="Freeform 1063"/>
                <p:cNvSpPr>
                  <a:spLocks/>
                </p:cNvSpPr>
                <p:nvPr/>
              </p:nvSpPr>
              <p:spPr bwMode="auto">
                <a:xfrm>
                  <a:off x="4838" y="2022"/>
                  <a:ext cx="25" cy="30"/>
                </a:xfrm>
                <a:custGeom>
                  <a:avLst/>
                  <a:gdLst>
                    <a:gd name="T0" fmla="*/ 0 w 51"/>
                    <a:gd name="T1" fmla="*/ 59 h 59"/>
                    <a:gd name="T2" fmla="*/ 0 w 51"/>
                    <a:gd name="T3" fmla="*/ 59 h 59"/>
                    <a:gd name="T4" fmla="*/ 37 w 51"/>
                    <a:gd name="T5" fmla="*/ 0 h 59"/>
                    <a:gd name="T6" fmla="*/ 37 w 51"/>
                    <a:gd name="T7" fmla="*/ 0 h 59"/>
                    <a:gd name="T8" fmla="*/ 51 w 51"/>
                    <a:gd name="T9" fmla="*/ 37 h 59"/>
                    <a:gd name="T10" fmla="*/ 0 w 51"/>
                    <a:gd name="T11" fmla="*/ 59 h 59"/>
                    <a:gd name="T12" fmla="*/ 0 w 51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51" y="37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7" name="Freeform 1064"/>
                <p:cNvSpPr>
                  <a:spLocks/>
                </p:cNvSpPr>
                <p:nvPr/>
              </p:nvSpPr>
              <p:spPr bwMode="auto">
                <a:xfrm>
                  <a:off x="4830" y="2022"/>
                  <a:ext cx="26" cy="30"/>
                </a:xfrm>
                <a:custGeom>
                  <a:avLst/>
                  <a:gdLst>
                    <a:gd name="T0" fmla="*/ 15 w 52"/>
                    <a:gd name="T1" fmla="*/ 59 h 59"/>
                    <a:gd name="T2" fmla="*/ 15 w 52"/>
                    <a:gd name="T3" fmla="*/ 59 h 59"/>
                    <a:gd name="T4" fmla="*/ 0 w 52"/>
                    <a:gd name="T5" fmla="*/ 22 h 59"/>
                    <a:gd name="T6" fmla="*/ 0 w 52"/>
                    <a:gd name="T7" fmla="*/ 22 h 59"/>
                    <a:gd name="T8" fmla="*/ 52 w 52"/>
                    <a:gd name="T9" fmla="*/ 0 h 59"/>
                    <a:gd name="T10" fmla="*/ 15 w 52"/>
                    <a:gd name="T11" fmla="*/ 59 h 59"/>
                    <a:gd name="T12" fmla="*/ 15 w 5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52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8" name="Freeform 1065"/>
                <p:cNvSpPr>
                  <a:spLocks/>
                </p:cNvSpPr>
                <p:nvPr/>
              </p:nvSpPr>
              <p:spPr bwMode="auto">
                <a:xfrm>
                  <a:off x="4830" y="2022"/>
                  <a:ext cx="26" cy="30"/>
                </a:xfrm>
                <a:custGeom>
                  <a:avLst/>
                  <a:gdLst>
                    <a:gd name="T0" fmla="*/ 15 w 52"/>
                    <a:gd name="T1" fmla="*/ 59 h 59"/>
                    <a:gd name="T2" fmla="*/ 15 w 52"/>
                    <a:gd name="T3" fmla="*/ 59 h 59"/>
                    <a:gd name="T4" fmla="*/ 0 w 52"/>
                    <a:gd name="T5" fmla="*/ 22 h 59"/>
                    <a:gd name="T6" fmla="*/ 0 w 52"/>
                    <a:gd name="T7" fmla="*/ 22 h 59"/>
                    <a:gd name="T8" fmla="*/ 52 w 52"/>
                    <a:gd name="T9" fmla="*/ 0 h 59"/>
                    <a:gd name="T10" fmla="*/ 15 w 52"/>
                    <a:gd name="T11" fmla="*/ 59 h 59"/>
                    <a:gd name="T12" fmla="*/ 15 w 5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52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9" name="Freeform 1066"/>
                <p:cNvSpPr>
                  <a:spLocks/>
                </p:cNvSpPr>
                <p:nvPr/>
              </p:nvSpPr>
              <p:spPr bwMode="auto">
                <a:xfrm>
                  <a:off x="4830" y="2014"/>
                  <a:ext cx="19" cy="11"/>
                </a:xfrm>
                <a:custGeom>
                  <a:avLst/>
                  <a:gdLst>
                    <a:gd name="T0" fmla="*/ 0 w 37"/>
                    <a:gd name="T1" fmla="*/ 22 h 22"/>
                    <a:gd name="T2" fmla="*/ 0 w 37"/>
                    <a:gd name="T3" fmla="*/ 22 h 22"/>
                    <a:gd name="T4" fmla="*/ 37 w 37"/>
                    <a:gd name="T5" fmla="*/ 0 h 22"/>
                    <a:gd name="T6" fmla="*/ 37 w 37"/>
                    <a:gd name="T7" fmla="*/ 0 h 22"/>
                    <a:gd name="T8" fmla="*/ 37 w 37"/>
                    <a:gd name="T9" fmla="*/ 0 h 22"/>
                    <a:gd name="T10" fmla="*/ 0 w 37"/>
                    <a:gd name="T11" fmla="*/ 22 h 22"/>
                    <a:gd name="T12" fmla="*/ 0 w 37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0" name="Freeform 1067"/>
                <p:cNvSpPr>
                  <a:spLocks/>
                </p:cNvSpPr>
                <p:nvPr/>
              </p:nvSpPr>
              <p:spPr bwMode="auto">
                <a:xfrm>
                  <a:off x="4830" y="2014"/>
                  <a:ext cx="19" cy="11"/>
                </a:xfrm>
                <a:custGeom>
                  <a:avLst/>
                  <a:gdLst>
                    <a:gd name="T0" fmla="*/ 0 w 37"/>
                    <a:gd name="T1" fmla="*/ 22 h 22"/>
                    <a:gd name="T2" fmla="*/ 0 w 37"/>
                    <a:gd name="T3" fmla="*/ 22 h 22"/>
                    <a:gd name="T4" fmla="*/ 37 w 37"/>
                    <a:gd name="T5" fmla="*/ 0 h 22"/>
                    <a:gd name="T6" fmla="*/ 37 w 37"/>
                    <a:gd name="T7" fmla="*/ 0 h 22"/>
                    <a:gd name="T8" fmla="*/ 37 w 37"/>
                    <a:gd name="T9" fmla="*/ 0 h 22"/>
                    <a:gd name="T10" fmla="*/ 0 w 37"/>
                    <a:gd name="T11" fmla="*/ 22 h 22"/>
                    <a:gd name="T12" fmla="*/ 0 w 37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1" name="Freeform 1068"/>
                <p:cNvSpPr>
                  <a:spLocks/>
                </p:cNvSpPr>
                <p:nvPr/>
              </p:nvSpPr>
              <p:spPr bwMode="auto">
                <a:xfrm>
                  <a:off x="4826" y="2014"/>
                  <a:ext cx="23" cy="11"/>
                </a:xfrm>
                <a:custGeom>
                  <a:avLst/>
                  <a:gdLst>
                    <a:gd name="T0" fmla="*/ 7 w 44"/>
                    <a:gd name="T1" fmla="*/ 22 h 22"/>
                    <a:gd name="T2" fmla="*/ 7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7 w 44"/>
                    <a:gd name="T11" fmla="*/ 22 h 22"/>
                    <a:gd name="T12" fmla="*/ 7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7" y="22"/>
                      </a:moveTo>
                      <a:lnTo>
                        <a:pt x="7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7" y="22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2" name="Freeform 1069"/>
                <p:cNvSpPr>
                  <a:spLocks/>
                </p:cNvSpPr>
                <p:nvPr/>
              </p:nvSpPr>
              <p:spPr bwMode="auto">
                <a:xfrm>
                  <a:off x="4826" y="2014"/>
                  <a:ext cx="23" cy="11"/>
                </a:xfrm>
                <a:custGeom>
                  <a:avLst/>
                  <a:gdLst>
                    <a:gd name="T0" fmla="*/ 7 w 44"/>
                    <a:gd name="T1" fmla="*/ 22 h 22"/>
                    <a:gd name="T2" fmla="*/ 7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7 w 44"/>
                    <a:gd name="T11" fmla="*/ 22 h 22"/>
                    <a:gd name="T12" fmla="*/ 7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7" y="22"/>
                      </a:moveTo>
                      <a:lnTo>
                        <a:pt x="7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7" y="22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3" name="Freeform 1070"/>
                <p:cNvSpPr>
                  <a:spLocks/>
                </p:cNvSpPr>
                <p:nvPr/>
              </p:nvSpPr>
              <p:spPr bwMode="auto">
                <a:xfrm>
                  <a:off x="4830" y="2014"/>
                  <a:ext cx="19" cy="11"/>
                </a:xfrm>
                <a:custGeom>
                  <a:avLst/>
                  <a:gdLst>
                    <a:gd name="T0" fmla="*/ 0 w 37"/>
                    <a:gd name="T1" fmla="*/ 22 h 22"/>
                    <a:gd name="T2" fmla="*/ 0 w 37"/>
                    <a:gd name="T3" fmla="*/ 22 h 22"/>
                    <a:gd name="T4" fmla="*/ 37 w 37"/>
                    <a:gd name="T5" fmla="*/ 0 h 22"/>
                    <a:gd name="T6" fmla="*/ 37 w 37"/>
                    <a:gd name="T7" fmla="*/ 0 h 22"/>
                    <a:gd name="T8" fmla="*/ 37 w 37"/>
                    <a:gd name="T9" fmla="*/ 0 h 22"/>
                    <a:gd name="T10" fmla="*/ 0 w 37"/>
                    <a:gd name="T11" fmla="*/ 22 h 22"/>
                    <a:gd name="T12" fmla="*/ 0 w 37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4" name="Freeform 1071"/>
                <p:cNvSpPr>
                  <a:spLocks/>
                </p:cNvSpPr>
                <p:nvPr/>
              </p:nvSpPr>
              <p:spPr bwMode="auto">
                <a:xfrm>
                  <a:off x="4830" y="2014"/>
                  <a:ext cx="19" cy="11"/>
                </a:xfrm>
                <a:custGeom>
                  <a:avLst/>
                  <a:gdLst>
                    <a:gd name="T0" fmla="*/ 0 w 37"/>
                    <a:gd name="T1" fmla="*/ 22 h 22"/>
                    <a:gd name="T2" fmla="*/ 0 w 37"/>
                    <a:gd name="T3" fmla="*/ 22 h 22"/>
                    <a:gd name="T4" fmla="*/ 37 w 37"/>
                    <a:gd name="T5" fmla="*/ 0 h 22"/>
                    <a:gd name="T6" fmla="*/ 37 w 37"/>
                    <a:gd name="T7" fmla="*/ 0 h 22"/>
                    <a:gd name="T8" fmla="*/ 37 w 37"/>
                    <a:gd name="T9" fmla="*/ 0 h 22"/>
                    <a:gd name="T10" fmla="*/ 0 w 37"/>
                    <a:gd name="T11" fmla="*/ 22 h 22"/>
                    <a:gd name="T12" fmla="*/ 0 w 37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5" name="Freeform 1072"/>
                <p:cNvSpPr>
                  <a:spLocks/>
                </p:cNvSpPr>
                <p:nvPr/>
              </p:nvSpPr>
              <p:spPr bwMode="auto">
                <a:xfrm>
                  <a:off x="4826" y="2014"/>
                  <a:ext cx="23" cy="11"/>
                </a:xfrm>
                <a:custGeom>
                  <a:avLst/>
                  <a:gdLst>
                    <a:gd name="T0" fmla="*/ 7 w 44"/>
                    <a:gd name="T1" fmla="*/ 22 h 22"/>
                    <a:gd name="T2" fmla="*/ 7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7 w 44"/>
                    <a:gd name="T11" fmla="*/ 22 h 22"/>
                    <a:gd name="T12" fmla="*/ 7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7" y="22"/>
                      </a:moveTo>
                      <a:lnTo>
                        <a:pt x="7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7" y="22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6" name="Freeform 1073"/>
                <p:cNvSpPr>
                  <a:spLocks/>
                </p:cNvSpPr>
                <p:nvPr/>
              </p:nvSpPr>
              <p:spPr bwMode="auto">
                <a:xfrm>
                  <a:off x="4826" y="2014"/>
                  <a:ext cx="23" cy="11"/>
                </a:xfrm>
                <a:custGeom>
                  <a:avLst/>
                  <a:gdLst>
                    <a:gd name="T0" fmla="*/ 7 w 44"/>
                    <a:gd name="T1" fmla="*/ 22 h 22"/>
                    <a:gd name="T2" fmla="*/ 7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7 w 44"/>
                    <a:gd name="T11" fmla="*/ 22 h 22"/>
                    <a:gd name="T12" fmla="*/ 7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7" y="22"/>
                      </a:moveTo>
                      <a:lnTo>
                        <a:pt x="7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7" y="22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7" name="Freeform 1074"/>
                <p:cNvSpPr>
                  <a:spLocks/>
                </p:cNvSpPr>
                <p:nvPr/>
              </p:nvSpPr>
              <p:spPr bwMode="auto">
                <a:xfrm>
                  <a:off x="4823" y="1995"/>
                  <a:ext cx="26" cy="19"/>
                </a:xfrm>
                <a:custGeom>
                  <a:avLst/>
                  <a:gdLst>
                    <a:gd name="T0" fmla="*/ 0 w 51"/>
                    <a:gd name="T1" fmla="*/ 38 h 38"/>
                    <a:gd name="T2" fmla="*/ 0 w 51"/>
                    <a:gd name="T3" fmla="*/ 38 h 38"/>
                    <a:gd name="T4" fmla="*/ 44 w 51"/>
                    <a:gd name="T5" fmla="*/ 0 h 38"/>
                    <a:gd name="T6" fmla="*/ 44 w 51"/>
                    <a:gd name="T7" fmla="*/ 0 h 38"/>
                    <a:gd name="T8" fmla="*/ 51 w 51"/>
                    <a:gd name="T9" fmla="*/ 23 h 38"/>
                    <a:gd name="T10" fmla="*/ 0 w 51"/>
                    <a:gd name="T11" fmla="*/ 38 h 38"/>
                    <a:gd name="T12" fmla="*/ 0 w 51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1" y="23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8" name="Freeform 1075"/>
                <p:cNvSpPr>
                  <a:spLocks/>
                </p:cNvSpPr>
                <p:nvPr/>
              </p:nvSpPr>
              <p:spPr bwMode="auto">
                <a:xfrm>
                  <a:off x="4823" y="1995"/>
                  <a:ext cx="26" cy="19"/>
                </a:xfrm>
                <a:custGeom>
                  <a:avLst/>
                  <a:gdLst>
                    <a:gd name="T0" fmla="*/ 0 w 51"/>
                    <a:gd name="T1" fmla="*/ 38 h 38"/>
                    <a:gd name="T2" fmla="*/ 0 w 51"/>
                    <a:gd name="T3" fmla="*/ 38 h 38"/>
                    <a:gd name="T4" fmla="*/ 44 w 51"/>
                    <a:gd name="T5" fmla="*/ 0 h 38"/>
                    <a:gd name="T6" fmla="*/ 44 w 51"/>
                    <a:gd name="T7" fmla="*/ 0 h 38"/>
                    <a:gd name="T8" fmla="*/ 51 w 51"/>
                    <a:gd name="T9" fmla="*/ 23 h 38"/>
                    <a:gd name="T10" fmla="*/ 0 w 51"/>
                    <a:gd name="T11" fmla="*/ 38 h 38"/>
                    <a:gd name="T12" fmla="*/ 0 w 51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1" y="23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9" name="Freeform 1076"/>
                <p:cNvSpPr>
                  <a:spLocks/>
                </p:cNvSpPr>
                <p:nvPr/>
              </p:nvSpPr>
              <p:spPr bwMode="auto">
                <a:xfrm>
                  <a:off x="4819" y="1995"/>
                  <a:ext cx="26" cy="19"/>
                </a:xfrm>
                <a:custGeom>
                  <a:avLst/>
                  <a:gdLst>
                    <a:gd name="T0" fmla="*/ 8 w 52"/>
                    <a:gd name="T1" fmla="*/ 38 h 38"/>
                    <a:gd name="T2" fmla="*/ 8 w 52"/>
                    <a:gd name="T3" fmla="*/ 38 h 38"/>
                    <a:gd name="T4" fmla="*/ 0 w 52"/>
                    <a:gd name="T5" fmla="*/ 23 h 38"/>
                    <a:gd name="T6" fmla="*/ 0 w 52"/>
                    <a:gd name="T7" fmla="*/ 23 h 38"/>
                    <a:gd name="T8" fmla="*/ 52 w 52"/>
                    <a:gd name="T9" fmla="*/ 0 h 38"/>
                    <a:gd name="T10" fmla="*/ 8 w 52"/>
                    <a:gd name="T11" fmla="*/ 38 h 38"/>
                    <a:gd name="T12" fmla="*/ 8 w 52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38">
                      <a:moveTo>
                        <a:pt x="8" y="38"/>
                      </a:moveTo>
                      <a:lnTo>
                        <a:pt x="8" y="3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52" y="0"/>
                      </a:lnTo>
                      <a:lnTo>
                        <a:pt x="8" y="38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0" name="Freeform 1077"/>
                <p:cNvSpPr>
                  <a:spLocks/>
                </p:cNvSpPr>
                <p:nvPr/>
              </p:nvSpPr>
              <p:spPr bwMode="auto">
                <a:xfrm>
                  <a:off x="4819" y="1995"/>
                  <a:ext cx="26" cy="19"/>
                </a:xfrm>
                <a:custGeom>
                  <a:avLst/>
                  <a:gdLst>
                    <a:gd name="T0" fmla="*/ 8 w 52"/>
                    <a:gd name="T1" fmla="*/ 38 h 38"/>
                    <a:gd name="T2" fmla="*/ 8 w 52"/>
                    <a:gd name="T3" fmla="*/ 38 h 38"/>
                    <a:gd name="T4" fmla="*/ 0 w 52"/>
                    <a:gd name="T5" fmla="*/ 23 h 38"/>
                    <a:gd name="T6" fmla="*/ 0 w 52"/>
                    <a:gd name="T7" fmla="*/ 23 h 38"/>
                    <a:gd name="T8" fmla="*/ 52 w 52"/>
                    <a:gd name="T9" fmla="*/ 0 h 38"/>
                    <a:gd name="T10" fmla="*/ 8 w 52"/>
                    <a:gd name="T11" fmla="*/ 38 h 38"/>
                    <a:gd name="T12" fmla="*/ 8 w 52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38">
                      <a:moveTo>
                        <a:pt x="8" y="38"/>
                      </a:moveTo>
                      <a:lnTo>
                        <a:pt x="8" y="3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52" y="0"/>
                      </a:lnTo>
                      <a:lnTo>
                        <a:pt x="8" y="38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1" name="Freeform 1078"/>
                <p:cNvSpPr>
                  <a:spLocks/>
                </p:cNvSpPr>
                <p:nvPr/>
              </p:nvSpPr>
              <p:spPr bwMode="auto">
                <a:xfrm>
                  <a:off x="4760" y="1849"/>
                  <a:ext cx="26" cy="18"/>
                </a:xfrm>
                <a:custGeom>
                  <a:avLst/>
                  <a:gdLst>
                    <a:gd name="T0" fmla="*/ 0 w 51"/>
                    <a:gd name="T1" fmla="*/ 37 h 37"/>
                    <a:gd name="T2" fmla="*/ 0 w 51"/>
                    <a:gd name="T3" fmla="*/ 37 h 37"/>
                    <a:gd name="T4" fmla="*/ 44 w 51"/>
                    <a:gd name="T5" fmla="*/ 0 h 37"/>
                    <a:gd name="T6" fmla="*/ 44 w 51"/>
                    <a:gd name="T7" fmla="*/ 0 h 37"/>
                    <a:gd name="T8" fmla="*/ 51 w 51"/>
                    <a:gd name="T9" fmla="*/ 14 h 37"/>
                    <a:gd name="T10" fmla="*/ 0 w 51"/>
                    <a:gd name="T11" fmla="*/ 37 h 37"/>
                    <a:gd name="T12" fmla="*/ 0 w 5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1" y="14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2" name="Freeform 1079"/>
                <p:cNvSpPr>
                  <a:spLocks/>
                </p:cNvSpPr>
                <p:nvPr/>
              </p:nvSpPr>
              <p:spPr bwMode="auto">
                <a:xfrm>
                  <a:off x="4760" y="1849"/>
                  <a:ext cx="26" cy="18"/>
                </a:xfrm>
                <a:custGeom>
                  <a:avLst/>
                  <a:gdLst>
                    <a:gd name="T0" fmla="*/ 0 w 51"/>
                    <a:gd name="T1" fmla="*/ 37 h 37"/>
                    <a:gd name="T2" fmla="*/ 0 w 51"/>
                    <a:gd name="T3" fmla="*/ 37 h 37"/>
                    <a:gd name="T4" fmla="*/ 44 w 51"/>
                    <a:gd name="T5" fmla="*/ 0 h 37"/>
                    <a:gd name="T6" fmla="*/ 44 w 51"/>
                    <a:gd name="T7" fmla="*/ 0 h 37"/>
                    <a:gd name="T8" fmla="*/ 51 w 51"/>
                    <a:gd name="T9" fmla="*/ 14 h 37"/>
                    <a:gd name="T10" fmla="*/ 0 w 51"/>
                    <a:gd name="T11" fmla="*/ 37 h 37"/>
                    <a:gd name="T12" fmla="*/ 0 w 5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1" y="14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3" name="Freeform 1080"/>
                <p:cNvSpPr>
                  <a:spLocks/>
                </p:cNvSpPr>
                <p:nvPr/>
              </p:nvSpPr>
              <p:spPr bwMode="auto">
                <a:xfrm>
                  <a:off x="4756" y="1849"/>
                  <a:ext cx="26" cy="18"/>
                </a:xfrm>
                <a:custGeom>
                  <a:avLst/>
                  <a:gdLst>
                    <a:gd name="T0" fmla="*/ 7 w 51"/>
                    <a:gd name="T1" fmla="*/ 37 h 37"/>
                    <a:gd name="T2" fmla="*/ 7 w 51"/>
                    <a:gd name="T3" fmla="*/ 37 h 37"/>
                    <a:gd name="T4" fmla="*/ 0 w 51"/>
                    <a:gd name="T5" fmla="*/ 22 h 37"/>
                    <a:gd name="T6" fmla="*/ 0 w 51"/>
                    <a:gd name="T7" fmla="*/ 22 h 37"/>
                    <a:gd name="T8" fmla="*/ 51 w 51"/>
                    <a:gd name="T9" fmla="*/ 0 h 37"/>
                    <a:gd name="T10" fmla="*/ 7 w 51"/>
                    <a:gd name="T11" fmla="*/ 37 h 37"/>
                    <a:gd name="T12" fmla="*/ 7 w 5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51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4" name="Freeform 1081"/>
                <p:cNvSpPr>
                  <a:spLocks/>
                </p:cNvSpPr>
                <p:nvPr/>
              </p:nvSpPr>
              <p:spPr bwMode="auto">
                <a:xfrm>
                  <a:off x="4756" y="1849"/>
                  <a:ext cx="26" cy="18"/>
                </a:xfrm>
                <a:custGeom>
                  <a:avLst/>
                  <a:gdLst>
                    <a:gd name="T0" fmla="*/ 7 w 51"/>
                    <a:gd name="T1" fmla="*/ 37 h 37"/>
                    <a:gd name="T2" fmla="*/ 7 w 51"/>
                    <a:gd name="T3" fmla="*/ 37 h 37"/>
                    <a:gd name="T4" fmla="*/ 0 w 51"/>
                    <a:gd name="T5" fmla="*/ 22 h 37"/>
                    <a:gd name="T6" fmla="*/ 0 w 51"/>
                    <a:gd name="T7" fmla="*/ 22 h 37"/>
                    <a:gd name="T8" fmla="*/ 51 w 51"/>
                    <a:gd name="T9" fmla="*/ 0 h 37"/>
                    <a:gd name="T10" fmla="*/ 7 w 51"/>
                    <a:gd name="T11" fmla="*/ 37 h 37"/>
                    <a:gd name="T12" fmla="*/ 7 w 5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51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5" name="Freeform 1082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44 w 44"/>
                    <a:gd name="T5" fmla="*/ 0 h 22"/>
                    <a:gd name="T6" fmla="*/ 44 w 44"/>
                    <a:gd name="T7" fmla="*/ 0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6" name="Freeform 1083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44 w 44"/>
                    <a:gd name="T5" fmla="*/ 0 h 22"/>
                    <a:gd name="T6" fmla="*/ 44 w 44"/>
                    <a:gd name="T7" fmla="*/ 0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7" name="Freeform 1084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8" name="Freeform 1085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9" name="Freeform 1086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44 w 44"/>
                    <a:gd name="T5" fmla="*/ 0 h 22"/>
                    <a:gd name="T6" fmla="*/ 44 w 44"/>
                    <a:gd name="T7" fmla="*/ 0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0" name="Freeform 1087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44 w 44"/>
                    <a:gd name="T5" fmla="*/ 0 h 22"/>
                    <a:gd name="T6" fmla="*/ 44 w 44"/>
                    <a:gd name="T7" fmla="*/ 0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1" name="Freeform 1088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2" name="Freeform 1089"/>
                <p:cNvSpPr>
                  <a:spLocks/>
                </p:cNvSpPr>
                <p:nvPr/>
              </p:nvSpPr>
              <p:spPr bwMode="auto">
                <a:xfrm>
                  <a:off x="4756" y="1841"/>
                  <a:ext cx="23" cy="11"/>
                </a:xfrm>
                <a:custGeom>
                  <a:avLst/>
                  <a:gdLst>
                    <a:gd name="T0" fmla="*/ 0 w 44"/>
                    <a:gd name="T1" fmla="*/ 22 h 22"/>
                    <a:gd name="T2" fmla="*/ 0 w 44"/>
                    <a:gd name="T3" fmla="*/ 22 h 22"/>
                    <a:gd name="T4" fmla="*/ 0 w 44"/>
                    <a:gd name="T5" fmla="*/ 15 h 22"/>
                    <a:gd name="T6" fmla="*/ 0 w 44"/>
                    <a:gd name="T7" fmla="*/ 15 h 22"/>
                    <a:gd name="T8" fmla="*/ 44 w 44"/>
                    <a:gd name="T9" fmla="*/ 0 h 22"/>
                    <a:gd name="T10" fmla="*/ 0 w 44"/>
                    <a:gd name="T11" fmla="*/ 22 h 22"/>
                    <a:gd name="T12" fmla="*/ 0 w 44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3" name="Freeform 1090"/>
                <p:cNvSpPr>
                  <a:spLocks/>
                </p:cNvSpPr>
                <p:nvPr/>
              </p:nvSpPr>
              <p:spPr bwMode="auto">
                <a:xfrm>
                  <a:off x="4753" y="1814"/>
                  <a:ext cx="22" cy="27"/>
                </a:xfrm>
                <a:custGeom>
                  <a:avLst/>
                  <a:gdLst>
                    <a:gd name="T0" fmla="*/ 0 w 43"/>
                    <a:gd name="T1" fmla="*/ 53 h 53"/>
                    <a:gd name="T2" fmla="*/ 0 w 43"/>
                    <a:gd name="T3" fmla="*/ 53 h 53"/>
                    <a:gd name="T4" fmla="*/ 29 w 43"/>
                    <a:gd name="T5" fmla="*/ 0 h 53"/>
                    <a:gd name="T6" fmla="*/ 29 w 43"/>
                    <a:gd name="T7" fmla="*/ 0 h 53"/>
                    <a:gd name="T8" fmla="*/ 43 w 43"/>
                    <a:gd name="T9" fmla="*/ 38 h 53"/>
                    <a:gd name="T10" fmla="*/ 0 w 43"/>
                    <a:gd name="T11" fmla="*/ 53 h 53"/>
                    <a:gd name="T12" fmla="*/ 0 w 43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43" y="38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4" name="Freeform 1091"/>
                <p:cNvSpPr>
                  <a:spLocks/>
                </p:cNvSpPr>
                <p:nvPr/>
              </p:nvSpPr>
              <p:spPr bwMode="auto">
                <a:xfrm>
                  <a:off x="4753" y="1814"/>
                  <a:ext cx="22" cy="27"/>
                </a:xfrm>
                <a:custGeom>
                  <a:avLst/>
                  <a:gdLst>
                    <a:gd name="T0" fmla="*/ 0 w 43"/>
                    <a:gd name="T1" fmla="*/ 53 h 53"/>
                    <a:gd name="T2" fmla="*/ 0 w 43"/>
                    <a:gd name="T3" fmla="*/ 53 h 53"/>
                    <a:gd name="T4" fmla="*/ 29 w 43"/>
                    <a:gd name="T5" fmla="*/ 0 h 53"/>
                    <a:gd name="T6" fmla="*/ 29 w 43"/>
                    <a:gd name="T7" fmla="*/ 0 h 53"/>
                    <a:gd name="T8" fmla="*/ 43 w 43"/>
                    <a:gd name="T9" fmla="*/ 38 h 53"/>
                    <a:gd name="T10" fmla="*/ 0 w 43"/>
                    <a:gd name="T11" fmla="*/ 53 h 53"/>
                    <a:gd name="T12" fmla="*/ 0 w 43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43" y="38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5" name="Freeform 1092"/>
                <p:cNvSpPr>
                  <a:spLocks/>
                </p:cNvSpPr>
                <p:nvPr/>
              </p:nvSpPr>
              <p:spPr bwMode="auto">
                <a:xfrm>
                  <a:off x="4745" y="1814"/>
                  <a:ext cx="22" cy="27"/>
                </a:xfrm>
                <a:custGeom>
                  <a:avLst/>
                  <a:gdLst>
                    <a:gd name="T0" fmla="*/ 15 w 44"/>
                    <a:gd name="T1" fmla="*/ 53 h 53"/>
                    <a:gd name="T2" fmla="*/ 15 w 44"/>
                    <a:gd name="T3" fmla="*/ 53 h 53"/>
                    <a:gd name="T4" fmla="*/ 0 w 44"/>
                    <a:gd name="T5" fmla="*/ 23 h 53"/>
                    <a:gd name="T6" fmla="*/ 0 w 44"/>
                    <a:gd name="T7" fmla="*/ 23 h 53"/>
                    <a:gd name="T8" fmla="*/ 44 w 44"/>
                    <a:gd name="T9" fmla="*/ 0 h 53"/>
                    <a:gd name="T10" fmla="*/ 15 w 44"/>
                    <a:gd name="T11" fmla="*/ 53 h 53"/>
                    <a:gd name="T12" fmla="*/ 15 w 44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6" name="Freeform 1093"/>
                <p:cNvSpPr>
                  <a:spLocks/>
                </p:cNvSpPr>
                <p:nvPr/>
              </p:nvSpPr>
              <p:spPr bwMode="auto">
                <a:xfrm>
                  <a:off x="4745" y="1814"/>
                  <a:ext cx="22" cy="27"/>
                </a:xfrm>
                <a:custGeom>
                  <a:avLst/>
                  <a:gdLst>
                    <a:gd name="T0" fmla="*/ 15 w 44"/>
                    <a:gd name="T1" fmla="*/ 53 h 53"/>
                    <a:gd name="T2" fmla="*/ 15 w 44"/>
                    <a:gd name="T3" fmla="*/ 53 h 53"/>
                    <a:gd name="T4" fmla="*/ 0 w 44"/>
                    <a:gd name="T5" fmla="*/ 23 h 53"/>
                    <a:gd name="T6" fmla="*/ 0 w 44"/>
                    <a:gd name="T7" fmla="*/ 23 h 53"/>
                    <a:gd name="T8" fmla="*/ 44 w 44"/>
                    <a:gd name="T9" fmla="*/ 0 h 53"/>
                    <a:gd name="T10" fmla="*/ 15 w 44"/>
                    <a:gd name="T11" fmla="*/ 53 h 53"/>
                    <a:gd name="T12" fmla="*/ 15 w 44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4" y="0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7" name="Freeform 1094"/>
                <p:cNvSpPr>
                  <a:spLocks/>
                </p:cNvSpPr>
                <p:nvPr/>
              </p:nvSpPr>
              <p:spPr bwMode="auto">
                <a:xfrm>
                  <a:off x="4742" y="1799"/>
                  <a:ext cx="18" cy="12"/>
                </a:xfrm>
                <a:custGeom>
                  <a:avLst/>
                  <a:gdLst>
                    <a:gd name="T0" fmla="*/ 0 w 36"/>
                    <a:gd name="T1" fmla="*/ 23 h 23"/>
                    <a:gd name="T2" fmla="*/ 0 w 36"/>
                    <a:gd name="T3" fmla="*/ 23 h 23"/>
                    <a:gd name="T4" fmla="*/ 36 w 36"/>
                    <a:gd name="T5" fmla="*/ 0 h 23"/>
                    <a:gd name="T6" fmla="*/ 36 w 36"/>
                    <a:gd name="T7" fmla="*/ 0 h 23"/>
                    <a:gd name="T8" fmla="*/ 36 w 36"/>
                    <a:gd name="T9" fmla="*/ 0 h 23"/>
                    <a:gd name="T10" fmla="*/ 0 w 36"/>
                    <a:gd name="T11" fmla="*/ 23 h 23"/>
                    <a:gd name="T12" fmla="*/ 0 w 36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8" name="Freeform 1095"/>
                <p:cNvSpPr>
                  <a:spLocks/>
                </p:cNvSpPr>
                <p:nvPr/>
              </p:nvSpPr>
              <p:spPr bwMode="auto">
                <a:xfrm>
                  <a:off x="4742" y="1799"/>
                  <a:ext cx="18" cy="12"/>
                </a:xfrm>
                <a:custGeom>
                  <a:avLst/>
                  <a:gdLst>
                    <a:gd name="T0" fmla="*/ 0 w 36"/>
                    <a:gd name="T1" fmla="*/ 23 h 23"/>
                    <a:gd name="T2" fmla="*/ 0 w 36"/>
                    <a:gd name="T3" fmla="*/ 23 h 23"/>
                    <a:gd name="T4" fmla="*/ 36 w 36"/>
                    <a:gd name="T5" fmla="*/ 0 h 23"/>
                    <a:gd name="T6" fmla="*/ 36 w 36"/>
                    <a:gd name="T7" fmla="*/ 0 h 23"/>
                    <a:gd name="T8" fmla="*/ 36 w 36"/>
                    <a:gd name="T9" fmla="*/ 0 h 23"/>
                    <a:gd name="T10" fmla="*/ 0 w 36"/>
                    <a:gd name="T11" fmla="*/ 23 h 23"/>
                    <a:gd name="T12" fmla="*/ 0 w 36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9" name="Freeform 1096"/>
                <p:cNvSpPr>
                  <a:spLocks/>
                </p:cNvSpPr>
                <p:nvPr/>
              </p:nvSpPr>
              <p:spPr bwMode="auto">
                <a:xfrm>
                  <a:off x="4738" y="1799"/>
                  <a:ext cx="22" cy="12"/>
                </a:xfrm>
                <a:custGeom>
                  <a:avLst/>
                  <a:gdLst>
                    <a:gd name="T0" fmla="*/ 8 w 44"/>
                    <a:gd name="T1" fmla="*/ 23 h 23"/>
                    <a:gd name="T2" fmla="*/ 8 w 44"/>
                    <a:gd name="T3" fmla="*/ 23 h 23"/>
                    <a:gd name="T4" fmla="*/ 0 w 44"/>
                    <a:gd name="T5" fmla="*/ 15 h 23"/>
                    <a:gd name="T6" fmla="*/ 0 w 44"/>
                    <a:gd name="T7" fmla="*/ 15 h 23"/>
                    <a:gd name="T8" fmla="*/ 44 w 44"/>
                    <a:gd name="T9" fmla="*/ 0 h 23"/>
                    <a:gd name="T10" fmla="*/ 8 w 44"/>
                    <a:gd name="T11" fmla="*/ 23 h 23"/>
                    <a:gd name="T12" fmla="*/ 8 w 4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8" y="23"/>
                      </a:moveTo>
                      <a:lnTo>
                        <a:pt x="8" y="2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8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0" name="Freeform 1097"/>
                <p:cNvSpPr>
                  <a:spLocks/>
                </p:cNvSpPr>
                <p:nvPr/>
              </p:nvSpPr>
              <p:spPr bwMode="auto">
                <a:xfrm>
                  <a:off x="4738" y="1799"/>
                  <a:ext cx="22" cy="12"/>
                </a:xfrm>
                <a:custGeom>
                  <a:avLst/>
                  <a:gdLst>
                    <a:gd name="T0" fmla="*/ 8 w 44"/>
                    <a:gd name="T1" fmla="*/ 23 h 23"/>
                    <a:gd name="T2" fmla="*/ 8 w 44"/>
                    <a:gd name="T3" fmla="*/ 23 h 23"/>
                    <a:gd name="T4" fmla="*/ 0 w 44"/>
                    <a:gd name="T5" fmla="*/ 15 h 23"/>
                    <a:gd name="T6" fmla="*/ 0 w 44"/>
                    <a:gd name="T7" fmla="*/ 15 h 23"/>
                    <a:gd name="T8" fmla="*/ 44 w 44"/>
                    <a:gd name="T9" fmla="*/ 0 h 23"/>
                    <a:gd name="T10" fmla="*/ 8 w 44"/>
                    <a:gd name="T11" fmla="*/ 23 h 23"/>
                    <a:gd name="T12" fmla="*/ 8 w 4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8" y="23"/>
                      </a:moveTo>
                      <a:lnTo>
                        <a:pt x="8" y="2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8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1" name="Freeform 1098"/>
                <p:cNvSpPr>
                  <a:spLocks/>
                </p:cNvSpPr>
                <p:nvPr/>
              </p:nvSpPr>
              <p:spPr bwMode="auto">
                <a:xfrm>
                  <a:off x="4742" y="1799"/>
                  <a:ext cx="18" cy="12"/>
                </a:xfrm>
                <a:custGeom>
                  <a:avLst/>
                  <a:gdLst>
                    <a:gd name="T0" fmla="*/ 0 w 36"/>
                    <a:gd name="T1" fmla="*/ 23 h 23"/>
                    <a:gd name="T2" fmla="*/ 0 w 36"/>
                    <a:gd name="T3" fmla="*/ 23 h 23"/>
                    <a:gd name="T4" fmla="*/ 36 w 36"/>
                    <a:gd name="T5" fmla="*/ 0 h 23"/>
                    <a:gd name="T6" fmla="*/ 36 w 36"/>
                    <a:gd name="T7" fmla="*/ 0 h 23"/>
                    <a:gd name="T8" fmla="*/ 36 w 36"/>
                    <a:gd name="T9" fmla="*/ 0 h 23"/>
                    <a:gd name="T10" fmla="*/ 0 w 36"/>
                    <a:gd name="T11" fmla="*/ 23 h 23"/>
                    <a:gd name="T12" fmla="*/ 0 w 36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2" name="Freeform 1099"/>
                <p:cNvSpPr>
                  <a:spLocks/>
                </p:cNvSpPr>
                <p:nvPr/>
              </p:nvSpPr>
              <p:spPr bwMode="auto">
                <a:xfrm>
                  <a:off x="4742" y="1799"/>
                  <a:ext cx="18" cy="12"/>
                </a:xfrm>
                <a:custGeom>
                  <a:avLst/>
                  <a:gdLst>
                    <a:gd name="T0" fmla="*/ 0 w 36"/>
                    <a:gd name="T1" fmla="*/ 23 h 23"/>
                    <a:gd name="T2" fmla="*/ 0 w 36"/>
                    <a:gd name="T3" fmla="*/ 23 h 23"/>
                    <a:gd name="T4" fmla="*/ 36 w 36"/>
                    <a:gd name="T5" fmla="*/ 0 h 23"/>
                    <a:gd name="T6" fmla="*/ 36 w 36"/>
                    <a:gd name="T7" fmla="*/ 0 h 23"/>
                    <a:gd name="T8" fmla="*/ 36 w 36"/>
                    <a:gd name="T9" fmla="*/ 0 h 23"/>
                    <a:gd name="T10" fmla="*/ 0 w 36"/>
                    <a:gd name="T11" fmla="*/ 23 h 23"/>
                    <a:gd name="T12" fmla="*/ 0 w 36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3" name="Freeform 1100"/>
                <p:cNvSpPr>
                  <a:spLocks/>
                </p:cNvSpPr>
                <p:nvPr/>
              </p:nvSpPr>
              <p:spPr bwMode="auto">
                <a:xfrm>
                  <a:off x="4738" y="1799"/>
                  <a:ext cx="22" cy="12"/>
                </a:xfrm>
                <a:custGeom>
                  <a:avLst/>
                  <a:gdLst>
                    <a:gd name="T0" fmla="*/ 8 w 44"/>
                    <a:gd name="T1" fmla="*/ 23 h 23"/>
                    <a:gd name="T2" fmla="*/ 8 w 44"/>
                    <a:gd name="T3" fmla="*/ 23 h 23"/>
                    <a:gd name="T4" fmla="*/ 0 w 44"/>
                    <a:gd name="T5" fmla="*/ 15 h 23"/>
                    <a:gd name="T6" fmla="*/ 0 w 44"/>
                    <a:gd name="T7" fmla="*/ 15 h 23"/>
                    <a:gd name="T8" fmla="*/ 44 w 44"/>
                    <a:gd name="T9" fmla="*/ 0 h 23"/>
                    <a:gd name="T10" fmla="*/ 8 w 44"/>
                    <a:gd name="T11" fmla="*/ 23 h 23"/>
                    <a:gd name="T12" fmla="*/ 8 w 4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8" y="23"/>
                      </a:moveTo>
                      <a:lnTo>
                        <a:pt x="8" y="2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8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4" name="Freeform 1101"/>
                <p:cNvSpPr>
                  <a:spLocks/>
                </p:cNvSpPr>
                <p:nvPr/>
              </p:nvSpPr>
              <p:spPr bwMode="auto">
                <a:xfrm>
                  <a:off x="4738" y="1799"/>
                  <a:ext cx="22" cy="12"/>
                </a:xfrm>
                <a:custGeom>
                  <a:avLst/>
                  <a:gdLst>
                    <a:gd name="T0" fmla="*/ 8 w 44"/>
                    <a:gd name="T1" fmla="*/ 23 h 23"/>
                    <a:gd name="T2" fmla="*/ 8 w 44"/>
                    <a:gd name="T3" fmla="*/ 23 h 23"/>
                    <a:gd name="T4" fmla="*/ 0 w 44"/>
                    <a:gd name="T5" fmla="*/ 15 h 23"/>
                    <a:gd name="T6" fmla="*/ 0 w 44"/>
                    <a:gd name="T7" fmla="*/ 15 h 23"/>
                    <a:gd name="T8" fmla="*/ 44 w 44"/>
                    <a:gd name="T9" fmla="*/ 0 h 23"/>
                    <a:gd name="T10" fmla="*/ 8 w 44"/>
                    <a:gd name="T11" fmla="*/ 23 h 23"/>
                    <a:gd name="T12" fmla="*/ 8 w 4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8" y="23"/>
                      </a:moveTo>
                      <a:lnTo>
                        <a:pt x="8" y="2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8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5" name="Freeform 1102"/>
                <p:cNvSpPr>
                  <a:spLocks/>
                </p:cNvSpPr>
                <p:nvPr/>
              </p:nvSpPr>
              <p:spPr bwMode="auto">
                <a:xfrm>
                  <a:off x="4705" y="1776"/>
                  <a:ext cx="70" cy="35"/>
                </a:xfrm>
                <a:custGeom>
                  <a:avLst/>
                  <a:gdLst>
                    <a:gd name="T0" fmla="*/ 138 w 138"/>
                    <a:gd name="T1" fmla="*/ 0 h 68"/>
                    <a:gd name="T2" fmla="*/ 138 w 138"/>
                    <a:gd name="T3" fmla="*/ 0 h 68"/>
                    <a:gd name="T4" fmla="*/ 0 w 138"/>
                    <a:gd name="T5" fmla="*/ 23 h 68"/>
                    <a:gd name="T6" fmla="*/ 0 w 138"/>
                    <a:gd name="T7" fmla="*/ 23 h 68"/>
                    <a:gd name="T8" fmla="*/ 22 w 138"/>
                    <a:gd name="T9" fmla="*/ 68 h 68"/>
                    <a:gd name="T10" fmla="*/ 138 w 138"/>
                    <a:gd name="T11" fmla="*/ 0 h 68"/>
                    <a:gd name="T12" fmla="*/ 138 w 138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" h="68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2" y="68"/>
                      </a:lnTo>
                      <a:lnTo>
                        <a:pt x="138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6" name="Freeform 1103"/>
                <p:cNvSpPr>
                  <a:spLocks/>
                </p:cNvSpPr>
                <p:nvPr/>
              </p:nvSpPr>
              <p:spPr bwMode="auto">
                <a:xfrm>
                  <a:off x="4705" y="1776"/>
                  <a:ext cx="70" cy="35"/>
                </a:xfrm>
                <a:custGeom>
                  <a:avLst/>
                  <a:gdLst>
                    <a:gd name="T0" fmla="*/ 138 w 138"/>
                    <a:gd name="T1" fmla="*/ 0 h 68"/>
                    <a:gd name="T2" fmla="*/ 138 w 138"/>
                    <a:gd name="T3" fmla="*/ 0 h 68"/>
                    <a:gd name="T4" fmla="*/ 0 w 138"/>
                    <a:gd name="T5" fmla="*/ 23 h 68"/>
                    <a:gd name="T6" fmla="*/ 0 w 138"/>
                    <a:gd name="T7" fmla="*/ 23 h 68"/>
                    <a:gd name="T8" fmla="*/ 22 w 138"/>
                    <a:gd name="T9" fmla="*/ 68 h 68"/>
                    <a:gd name="T10" fmla="*/ 138 w 138"/>
                    <a:gd name="T11" fmla="*/ 0 h 68"/>
                    <a:gd name="T12" fmla="*/ 138 w 138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" h="68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2" y="68"/>
                      </a:lnTo>
                      <a:lnTo>
                        <a:pt x="138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7" name="Freeform 1104"/>
                <p:cNvSpPr>
                  <a:spLocks/>
                </p:cNvSpPr>
                <p:nvPr/>
              </p:nvSpPr>
              <p:spPr bwMode="auto">
                <a:xfrm>
                  <a:off x="4705" y="1758"/>
                  <a:ext cx="70" cy="30"/>
                </a:xfrm>
                <a:custGeom>
                  <a:avLst/>
                  <a:gdLst>
                    <a:gd name="T0" fmla="*/ 138 w 138"/>
                    <a:gd name="T1" fmla="*/ 37 h 60"/>
                    <a:gd name="T2" fmla="*/ 138 w 138"/>
                    <a:gd name="T3" fmla="*/ 37 h 60"/>
                    <a:gd name="T4" fmla="*/ 124 w 138"/>
                    <a:gd name="T5" fmla="*/ 0 h 60"/>
                    <a:gd name="T6" fmla="*/ 124 w 138"/>
                    <a:gd name="T7" fmla="*/ 0 h 60"/>
                    <a:gd name="T8" fmla="*/ 0 w 138"/>
                    <a:gd name="T9" fmla="*/ 60 h 60"/>
                    <a:gd name="T10" fmla="*/ 138 w 138"/>
                    <a:gd name="T11" fmla="*/ 37 h 60"/>
                    <a:gd name="T12" fmla="*/ 138 w 138"/>
                    <a:gd name="T13" fmla="*/ 3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" h="60">
                      <a:moveTo>
                        <a:pt x="138" y="37"/>
                      </a:moveTo>
                      <a:lnTo>
                        <a:pt x="138" y="37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0" y="60"/>
                      </a:lnTo>
                      <a:lnTo>
                        <a:pt x="138" y="37"/>
                      </a:lnTo>
                      <a:lnTo>
                        <a:pt x="138" y="3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8" name="Freeform 1105"/>
                <p:cNvSpPr>
                  <a:spLocks/>
                </p:cNvSpPr>
                <p:nvPr/>
              </p:nvSpPr>
              <p:spPr bwMode="auto">
                <a:xfrm>
                  <a:off x="4705" y="1758"/>
                  <a:ext cx="70" cy="30"/>
                </a:xfrm>
                <a:custGeom>
                  <a:avLst/>
                  <a:gdLst>
                    <a:gd name="T0" fmla="*/ 138 w 138"/>
                    <a:gd name="T1" fmla="*/ 37 h 60"/>
                    <a:gd name="T2" fmla="*/ 138 w 138"/>
                    <a:gd name="T3" fmla="*/ 37 h 60"/>
                    <a:gd name="T4" fmla="*/ 124 w 138"/>
                    <a:gd name="T5" fmla="*/ 0 h 60"/>
                    <a:gd name="T6" fmla="*/ 124 w 138"/>
                    <a:gd name="T7" fmla="*/ 0 h 60"/>
                    <a:gd name="T8" fmla="*/ 0 w 138"/>
                    <a:gd name="T9" fmla="*/ 60 h 60"/>
                    <a:gd name="T10" fmla="*/ 138 w 138"/>
                    <a:gd name="T11" fmla="*/ 37 h 60"/>
                    <a:gd name="T12" fmla="*/ 138 w 138"/>
                    <a:gd name="T13" fmla="*/ 3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" h="60">
                      <a:moveTo>
                        <a:pt x="138" y="37"/>
                      </a:moveTo>
                      <a:lnTo>
                        <a:pt x="138" y="37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0" y="60"/>
                      </a:lnTo>
                      <a:lnTo>
                        <a:pt x="138" y="37"/>
                      </a:lnTo>
                      <a:lnTo>
                        <a:pt x="138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9" name="Freeform 1106"/>
                <p:cNvSpPr>
                  <a:spLocks/>
                </p:cNvSpPr>
                <p:nvPr/>
              </p:nvSpPr>
              <p:spPr bwMode="auto">
                <a:xfrm>
                  <a:off x="4694" y="1758"/>
                  <a:ext cx="73" cy="30"/>
                </a:xfrm>
                <a:custGeom>
                  <a:avLst/>
                  <a:gdLst>
                    <a:gd name="T0" fmla="*/ 146 w 146"/>
                    <a:gd name="T1" fmla="*/ 0 h 60"/>
                    <a:gd name="T2" fmla="*/ 146 w 146"/>
                    <a:gd name="T3" fmla="*/ 0 h 60"/>
                    <a:gd name="T4" fmla="*/ 0 w 146"/>
                    <a:gd name="T5" fmla="*/ 23 h 60"/>
                    <a:gd name="T6" fmla="*/ 0 w 146"/>
                    <a:gd name="T7" fmla="*/ 23 h 60"/>
                    <a:gd name="T8" fmla="*/ 22 w 146"/>
                    <a:gd name="T9" fmla="*/ 60 h 60"/>
                    <a:gd name="T10" fmla="*/ 146 w 146"/>
                    <a:gd name="T11" fmla="*/ 0 h 60"/>
                    <a:gd name="T12" fmla="*/ 146 w 146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6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2" y="60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0" name="Freeform 1107"/>
                <p:cNvSpPr>
                  <a:spLocks/>
                </p:cNvSpPr>
                <p:nvPr/>
              </p:nvSpPr>
              <p:spPr bwMode="auto">
                <a:xfrm>
                  <a:off x="4694" y="1758"/>
                  <a:ext cx="73" cy="30"/>
                </a:xfrm>
                <a:custGeom>
                  <a:avLst/>
                  <a:gdLst>
                    <a:gd name="T0" fmla="*/ 146 w 146"/>
                    <a:gd name="T1" fmla="*/ 0 h 60"/>
                    <a:gd name="T2" fmla="*/ 146 w 146"/>
                    <a:gd name="T3" fmla="*/ 0 h 60"/>
                    <a:gd name="T4" fmla="*/ 0 w 146"/>
                    <a:gd name="T5" fmla="*/ 23 h 60"/>
                    <a:gd name="T6" fmla="*/ 0 w 146"/>
                    <a:gd name="T7" fmla="*/ 23 h 60"/>
                    <a:gd name="T8" fmla="*/ 22 w 146"/>
                    <a:gd name="T9" fmla="*/ 60 h 60"/>
                    <a:gd name="T10" fmla="*/ 146 w 146"/>
                    <a:gd name="T11" fmla="*/ 0 h 60"/>
                    <a:gd name="T12" fmla="*/ 146 w 146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6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2" y="60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1" name="Freeform 1108"/>
                <p:cNvSpPr>
                  <a:spLocks/>
                </p:cNvSpPr>
                <p:nvPr/>
              </p:nvSpPr>
              <p:spPr bwMode="auto">
                <a:xfrm>
                  <a:off x="4694" y="1735"/>
                  <a:ext cx="73" cy="34"/>
                </a:xfrm>
                <a:custGeom>
                  <a:avLst/>
                  <a:gdLst>
                    <a:gd name="T0" fmla="*/ 146 w 146"/>
                    <a:gd name="T1" fmla="*/ 45 h 68"/>
                    <a:gd name="T2" fmla="*/ 146 w 146"/>
                    <a:gd name="T3" fmla="*/ 45 h 68"/>
                    <a:gd name="T4" fmla="*/ 117 w 146"/>
                    <a:gd name="T5" fmla="*/ 0 h 68"/>
                    <a:gd name="T6" fmla="*/ 117 w 146"/>
                    <a:gd name="T7" fmla="*/ 0 h 68"/>
                    <a:gd name="T8" fmla="*/ 0 w 146"/>
                    <a:gd name="T9" fmla="*/ 68 h 68"/>
                    <a:gd name="T10" fmla="*/ 146 w 146"/>
                    <a:gd name="T11" fmla="*/ 45 h 68"/>
                    <a:gd name="T12" fmla="*/ 146 w 146"/>
                    <a:gd name="T13" fmla="*/ 4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68">
                      <a:moveTo>
                        <a:pt x="146" y="45"/>
                      </a:moveTo>
                      <a:lnTo>
                        <a:pt x="146" y="45"/>
                      </a:lnTo>
                      <a:lnTo>
                        <a:pt x="117" y="0"/>
                      </a:lnTo>
                      <a:lnTo>
                        <a:pt x="117" y="0"/>
                      </a:lnTo>
                      <a:lnTo>
                        <a:pt x="0" y="68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2" name="Freeform 1109"/>
                <p:cNvSpPr>
                  <a:spLocks/>
                </p:cNvSpPr>
                <p:nvPr/>
              </p:nvSpPr>
              <p:spPr bwMode="auto">
                <a:xfrm>
                  <a:off x="4694" y="1735"/>
                  <a:ext cx="73" cy="34"/>
                </a:xfrm>
                <a:custGeom>
                  <a:avLst/>
                  <a:gdLst>
                    <a:gd name="T0" fmla="*/ 146 w 146"/>
                    <a:gd name="T1" fmla="*/ 45 h 68"/>
                    <a:gd name="T2" fmla="*/ 146 w 146"/>
                    <a:gd name="T3" fmla="*/ 45 h 68"/>
                    <a:gd name="T4" fmla="*/ 117 w 146"/>
                    <a:gd name="T5" fmla="*/ 0 h 68"/>
                    <a:gd name="T6" fmla="*/ 117 w 146"/>
                    <a:gd name="T7" fmla="*/ 0 h 68"/>
                    <a:gd name="T8" fmla="*/ 0 w 146"/>
                    <a:gd name="T9" fmla="*/ 68 h 68"/>
                    <a:gd name="T10" fmla="*/ 146 w 146"/>
                    <a:gd name="T11" fmla="*/ 45 h 68"/>
                    <a:gd name="T12" fmla="*/ 146 w 146"/>
                    <a:gd name="T13" fmla="*/ 4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68">
                      <a:moveTo>
                        <a:pt x="146" y="45"/>
                      </a:moveTo>
                      <a:lnTo>
                        <a:pt x="146" y="45"/>
                      </a:lnTo>
                      <a:lnTo>
                        <a:pt x="117" y="0"/>
                      </a:lnTo>
                      <a:lnTo>
                        <a:pt x="117" y="0"/>
                      </a:lnTo>
                      <a:lnTo>
                        <a:pt x="0" y="68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3" name="Freeform 1110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36 w 36"/>
                    <a:gd name="T5" fmla="*/ 0 h 30"/>
                    <a:gd name="T6" fmla="*/ 36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4" name="Freeform 1111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36 w 36"/>
                    <a:gd name="T5" fmla="*/ 0 h 30"/>
                    <a:gd name="T6" fmla="*/ 36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5" name="Freeform 1112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0 w 36"/>
                    <a:gd name="T5" fmla="*/ 30 h 30"/>
                    <a:gd name="T6" fmla="*/ 0 w 36"/>
                    <a:gd name="T7" fmla="*/ 30 h 30"/>
                    <a:gd name="T8" fmla="*/ 36 w 36"/>
                    <a:gd name="T9" fmla="*/ 0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6" name="Freeform 1113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0 w 36"/>
                    <a:gd name="T5" fmla="*/ 30 h 30"/>
                    <a:gd name="T6" fmla="*/ 0 w 36"/>
                    <a:gd name="T7" fmla="*/ 30 h 30"/>
                    <a:gd name="T8" fmla="*/ 36 w 36"/>
                    <a:gd name="T9" fmla="*/ 0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7" name="Freeform 1114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36 w 36"/>
                    <a:gd name="T5" fmla="*/ 0 h 30"/>
                    <a:gd name="T6" fmla="*/ 36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8" name="Freeform 1115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36 w 36"/>
                    <a:gd name="T5" fmla="*/ 0 h 30"/>
                    <a:gd name="T6" fmla="*/ 36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9" name="Freeform 1116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0 w 36"/>
                    <a:gd name="T5" fmla="*/ 30 h 30"/>
                    <a:gd name="T6" fmla="*/ 0 w 36"/>
                    <a:gd name="T7" fmla="*/ 30 h 30"/>
                    <a:gd name="T8" fmla="*/ 36 w 36"/>
                    <a:gd name="T9" fmla="*/ 0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0" name="Freeform 1117"/>
                <p:cNvSpPr>
                  <a:spLocks/>
                </p:cNvSpPr>
                <p:nvPr/>
              </p:nvSpPr>
              <p:spPr bwMode="auto">
                <a:xfrm>
                  <a:off x="4708" y="1735"/>
                  <a:ext cx="19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0 w 36"/>
                    <a:gd name="T5" fmla="*/ 30 h 30"/>
                    <a:gd name="T6" fmla="*/ 0 w 36"/>
                    <a:gd name="T7" fmla="*/ 30 h 30"/>
                    <a:gd name="T8" fmla="*/ 36 w 36"/>
                    <a:gd name="T9" fmla="*/ 0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1" name="Freeform 1118"/>
                <p:cNvSpPr>
                  <a:spLocks/>
                </p:cNvSpPr>
                <p:nvPr/>
              </p:nvSpPr>
              <p:spPr bwMode="auto">
                <a:xfrm>
                  <a:off x="4694" y="1709"/>
                  <a:ext cx="22" cy="22"/>
                </a:xfrm>
                <a:custGeom>
                  <a:avLst/>
                  <a:gdLst>
                    <a:gd name="T0" fmla="*/ 0 w 44"/>
                    <a:gd name="T1" fmla="*/ 45 h 45"/>
                    <a:gd name="T2" fmla="*/ 0 w 44"/>
                    <a:gd name="T3" fmla="*/ 45 h 45"/>
                    <a:gd name="T4" fmla="*/ 36 w 44"/>
                    <a:gd name="T5" fmla="*/ 0 h 45"/>
                    <a:gd name="T6" fmla="*/ 36 w 44"/>
                    <a:gd name="T7" fmla="*/ 0 h 45"/>
                    <a:gd name="T8" fmla="*/ 44 w 44"/>
                    <a:gd name="T9" fmla="*/ 15 h 45"/>
                    <a:gd name="T10" fmla="*/ 0 w 44"/>
                    <a:gd name="T11" fmla="*/ 45 h 45"/>
                    <a:gd name="T12" fmla="*/ 0 w 4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15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2" name="Freeform 1119"/>
                <p:cNvSpPr>
                  <a:spLocks/>
                </p:cNvSpPr>
                <p:nvPr/>
              </p:nvSpPr>
              <p:spPr bwMode="auto">
                <a:xfrm>
                  <a:off x="4694" y="1709"/>
                  <a:ext cx="22" cy="22"/>
                </a:xfrm>
                <a:custGeom>
                  <a:avLst/>
                  <a:gdLst>
                    <a:gd name="T0" fmla="*/ 0 w 44"/>
                    <a:gd name="T1" fmla="*/ 45 h 45"/>
                    <a:gd name="T2" fmla="*/ 0 w 44"/>
                    <a:gd name="T3" fmla="*/ 45 h 45"/>
                    <a:gd name="T4" fmla="*/ 36 w 44"/>
                    <a:gd name="T5" fmla="*/ 0 h 45"/>
                    <a:gd name="T6" fmla="*/ 36 w 44"/>
                    <a:gd name="T7" fmla="*/ 0 h 45"/>
                    <a:gd name="T8" fmla="*/ 44 w 44"/>
                    <a:gd name="T9" fmla="*/ 15 h 45"/>
                    <a:gd name="T10" fmla="*/ 0 w 44"/>
                    <a:gd name="T11" fmla="*/ 45 h 45"/>
                    <a:gd name="T12" fmla="*/ 0 w 4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15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3" name="Freeform 1120"/>
                <p:cNvSpPr>
                  <a:spLocks/>
                </p:cNvSpPr>
                <p:nvPr/>
              </p:nvSpPr>
              <p:spPr bwMode="auto">
                <a:xfrm>
                  <a:off x="4686" y="1709"/>
                  <a:ext cx="26" cy="22"/>
                </a:xfrm>
                <a:custGeom>
                  <a:avLst/>
                  <a:gdLst>
                    <a:gd name="T0" fmla="*/ 15 w 51"/>
                    <a:gd name="T1" fmla="*/ 45 h 45"/>
                    <a:gd name="T2" fmla="*/ 15 w 51"/>
                    <a:gd name="T3" fmla="*/ 45 h 45"/>
                    <a:gd name="T4" fmla="*/ 0 w 51"/>
                    <a:gd name="T5" fmla="*/ 30 h 45"/>
                    <a:gd name="T6" fmla="*/ 0 w 51"/>
                    <a:gd name="T7" fmla="*/ 30 h 45"/>
                    <a:gd name="T8" fmla="*/ 51 w 51"/>
                    <a:gd name="T9" fmla="*/ 0 h 45"/>
                    <a:gd name="T10" fmla="*/ 15 w 51"/>
                    <a:gd name="T11" fmla="*/ 45 h 45"/>
                    <a:gd name="T12" fmla="*/ 15 w 51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51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4" name="Freeform 1121"/>
                <p:cNvSpPr>
                  <a:spLocks/>
                </p:cNvSpPr>
                <p:nvPr/>
              </p:nvSpPr>
              <p:spPr bwMode="auto">
                <a:xfrm>
                  <a:off x="4686" y="1709"/>
                  <a:ext cx="26" cy="22"/>
                </a:xfrm>
                <a:custGeom>
                  <a:avLst/>
                  <a:gdLst>
                    <a:gd name="T0" fmla="*/ 15 w 51"/>
                    <a:gd name="T1" fmla="*/ 45 h 45"/>
                    <a:gd name="T2" fmla="*/ 15 w 51"/>
                    <a:gd name="T3" fmla="*/ 45 h 45"/>
                    <a:gd name="T4" fmla="*/ 0 w 51"/>
                    <a:gd name="T5" fmla="*/ 30 h 45"/>
                    <a:gd name="T6" fmla="*/ 0 w 51"/>
                    <a:gd name="T7" fmla="*/ 30 h 45"/>
                    <a:gd name="T8" fmla="*/ 51 w 51"/>
                    <a:gd name="T9" fmla="*/ 0 h 45"/>
                    <a:gd name="T10" fmla="*/ 15 w 51"/>
                    <a:gd name="T11" fmla="*/ 45 h 45"/>
                    <a:gd name="T12" fmla="*/ 15 w 51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51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5" name="Freeform 1122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37 w 37"/>
                    <a:gd name="T5" fmla="*/ 0 h 30"/>
                    <a:gd name="T6" fmla="*/ 37 w 37"/>
                    <a:gd name="T7" fmla="*/ 0 h 30"/>
                    <a:gd name="T8" fmla="*/ 37 w 37"/>
                    <a:gd name="T9" fmla="*/ 8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6" name="Freeform 1123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37 w 37"/>
                    <a:gd name="T5" fmla="*/ 0 h 30"/>
                    <a:gd name="T6" fmla="*/ 37 w 37"/>
                    <a:gd name="T7" fmla="*/ 0 h 30"/>
                    <a:gd name="T8" fmla="*/ 37 w 37"/>
                    <a:gd name="T9" fmla="*/ 8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7" name="Freeform 1124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8" name="Freeform 1125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9" name="Freeform 1126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37 w 37"/>
                    <a:gd name="T5" fmla="*/ 0 h 30"/>
                    <a:gd name="T6" fmla="*/ 37 w 37"/>
                    <a:gd name="T7" fmla="*/ 0 h 30"/>
                    <a:gd name="T8" fmla="*/ 37 w 37"/>
                    <a:gd name="T9" fmla="*/ 8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0" name="Freeform 1127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37 w 37"/>
                    <a:gd name="T5" fmla="*/ 0 h 30"/>
                    <a:gd name="T6" fmla="*/ 37 w 37"/>
                    <a:gd name="T7" fmla="*/ 0 h 30"/>
                    <a:gd name="T8" fmla="*/ 37 w 37"/>
                    <a:gd name="T9" fmla="*/ 8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1" name="Freeform 1128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2" name="Freeform 1129"/>
                <p:cNvSpPr>
                  <a:spLocks/>
                </p:cNvSpPr>
                <p:nvPr/>
              </p:nvSpPr>
              <p:spPr bwMode="auto">
                <a:xfrm>
                  <a:off x="4686" y="1701"/>
                  <a:ext cx="19" cy="15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3" name="Freeform 1130"/>
                <p:cNvSpPr>
                  <a:spLocks/>
                </p:cNvSpPr>
                <p:nvPr/>
              </p:nvSpPr>
              <p:spPr bwMode="auto">
                <a:xfrm>
                  <a:off x="4635" y="1622"/>
                  <a:ext cx="18" cy="15"/>
                </a:xfrm>
                <a:custGeom>
                  <a:avLst/>
                  <a:gdLst>
                    <a:gd name="T0" fmla="*/ 0 w 36"/>
                    <a:gd name="T1" fmla="*/ 29 h 29"/>
                    <a:gd name="T2" fmla="*/ 0 w 36"/>
                    <a:gd name="T3" fmla="*/ 29 h 29"/>
                    <a:gd name="T4" fmla="*/ 29 w 36"/>
                    <a:gd name="T5" fmla="*/ 0 h 29"/>
                    <a:gd name="T6" fmla="*/ 29 w 36"/>
                    <a:gd name="T7" fmla="*/ 0 h 29"/>
                    <a:gd name="T8" fmla="*/ 36 w 36"/>
                    <a:gd name="T9" fmla="*/ 7 h 29"/>
                    <a:gd name="T10" fmla="*/ 0 w 36"/>
                    <a:gd name="T11" fmla="*/ 29 h 29"/>
                    <a:gd name="T12" fmla="*/ 0 w 36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7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4" name="Freeform 1131"/>
                <p:cNvSpPr>
                  <a:spLocks/>
                </p:cNvSpPr>
                <p:nvPr/>
              </p:nvSpPr>
              <p:spPr bwMode="auto">
                <a:xfrm>
                  <a:off x="4635" y="1622"/>
                  <a:ext cx="18" cy="15"/>
                </a:xfrm>
                <a:custGeom>
                  <a:avLst/>
                  <a:gdLst>
                    <a:gd name="T0" fmla="*/ 0 w 36"/>
                    <a:gd name="T1" fmla="*/ 29 h 29"/>
                    <a:gd name="T2" fmla="*/ 0 w 36"/>
                    <a:gd name="T3" fmla="*/ 29 h 29"/>
                    <a:gd name="T4" fmla="*/ 29 w 36"/>
                    <a:gd name="T5" fmla="*/ 0 h 29"/>
                    <a:gd name="T6" fmla="*/ 29 w 36"/>
                    <a:gd name="T7" fmla="*/ 0 h 29"/>
                    <a:gd name="T8" fmla="*/ 36 w 36"/>
                    <a:gd name="T9" fmla="*/ 7 h 29"/>
                    <a:gd name="T10" fmla="*/ 0 w 36"/>
                    <a:gd name="T11" fmla="*/ 29 h 29"/>
                    <a:gd name="T12" fmla="*/ 0 w 36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7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5" name="Freeform 1132"/>
                <p:cNvSpPr>
                  <a:spLocks/>
                </p:cNvSpPr>
                <p:nvPr/>
              </p:nvSpPr>
              <p:spPr bwMode="auto">
                <a:xfrm>
                  <a:off x="4631" y="1622"/>
                  <a:ext cx="18" cy="15"/>
                </a:xfrm>
                <a:custGeom>
                  <a:avLst/>
                  <a:gdLst>
                    <a:gd name="T0" fmla="*/ 8 w 37"/>
                    <a:gd name="T1" fmla="*/ 29 h 29"/>
                    <a:gd name="T2" fmla="*/ 8 w 37"/>
                    <a:gd name="T3" fmla="*/ 29 h 29"/>
                    <a:gd name="T4" fmla="*/ 0 w 37"/>
                    <a:gd name="T5" fmla="*/ 29 h 29"/>
                    <a:gd name="T6" fmla="*/ 0 w 37"/>
                    <a:gd name="T7" fmla="*/ 29 h 29"/>
                    <a:gd name="T8" fmla="*/ 37 w 37"/>
                    <a:gd name="T9" fmla="*/ 0 h 29"/>
                    <a:gd name="T10" fmla="*/ 8 w 37"/>
                    <a:gd name="T11" fmla="*/ 29 h 29"/>
                    <a:gd name="T12" fmla="*/ 8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8" y="29"/>
                      </a:move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6" name="Freeform 1133"/>
                <p:cNvSpPr>
                  <a:spLocks/>
                </p:cNvSpPr>
                <p:nvPr/>
              </p:nvSpPr>
              <p:spPr bwMode="auto">
                <a:xfrm>
                  <a:off x="4631" y="1622"/>
                  <a:ext cx="18" cy="15"/>
                </a:xfrm>
                <a:custGeom>
                  <a:avLst/>
                  <a:gdLst>
                    <a:gd name="T0" fmla="*/ 8 w 37"/>
                    <a:gd name="T1" fmla="*/ 29 h 29"/>
                    <a:gd name="T2" fmla="*/ 8 w 37"/>
                    <a:gd name="T3" fmla="*/ 29 h 29"/>
                    <a:gd name="T4" fmla="*/ 0 w 37"/>
                    <a:gd name="T5" fmla="*/ 29 h 29"/>
                    <a:gd name="T6" fmla="*/ 0 w 37"/>
                    <a:gd name="T7" fmla="*/ 29 h 29"/>
                    <a:gd name="T8" fmla="*/ 37 w 37"/>
                    <a:gd name="T9" fmla="*/ 0 h 29"/>
                    <a:gd name="T10" fmla="*/ 8 w 37"/>
                    <a:gd name="T11" fmla="*/ 29 h 29"/>
                    <a:gd name="T12" fmla="*/ 8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8" y="29"/>
                      </a:move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7" name="Freeform 1134"/>
                <p:cNvSpPr>
                  <a:spLocks/>
                </p:cNvSpPr>
                <p:nvPr/>
              </p:nvSpPr>
              <p:spPr bwMode="auto">
                <a:xfrm>
                  <a:off x="4635" y="1622"/>
                  <a:ext cx="18" cy="15"/>
                </a:xfrm>
                <a:custGeom>
                  <a:avLst/>
                  <a:gdLst>
                    <a:gd name="T0" fmla="*/ 0 w 36"/>
                    <a:gd name="T1" fmla="*/ 29 h 29"/>
                    <a:gd name="T2" fmla="*/ 0 w 36"/>
                    <a:gd name="T3" fmla="*/ 29 h 29"/>
                    <a:gd name="T4" fmla="*/ 29 w 36"/>
                    <a:gd name="T5" fmla="*/ 0 h 29"/>
                    <a:gd name="T6" fmla="*/ 29 w 36"/>
                    <a:gd name="T7" fmla="*/ 0 h 29"/>
                    <a:gd name="T8" fmla="*/ 36 w 36"/>
                    <a:gd name="T9" fmla="*/ 7 h 29"/>
                    <a:gd name="T10" fmla="*/ 0 w 36"/>
                    <a:gd name="T11" fmla="*/ 29 h 29"/>
                    <a:gd name="T12" fmla="*/ 0 w 36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7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8" name="Freeform 1135"/>
                <p:cNvSpPr>
                  <a:spLocks/>
                </p:cNvSpPr>
                <p:nvPr/>
              </p:nvSpPr>
              <p:spPr bwMode="auto">
                <a:xfrm>
                  <a:off x="4635" y="1622"/>
                  <a:ext cx="18" cy="15"/>
                </a:xfrm>
                <a:custGeom>
                  <a:avLst/>
                  <a:gdLst>
                    <a:gd name="T0" fmla="*/ 0 w 36"/>
                    <a:gd name="T1" fmla="*/ 29 h 29"/>
                    <a:gd name="T2" fmla="*/ 0 w 36"/>
                    <a:gd name="T3" fmla="*/ 29 h 29"/>
                    <a:gd name="T4" fmla="*/ 29 w 36"/>
                    <a:gd name="T5" fmla="*/ 0 h 29"/>
                    <a:gd name="T6" fmla="*/ 29 w 36"/>
                    <a:gd name="T7" fmla="*/ 0 h 29"/>
                    <a:gd name="T8" fmla="*/ 36 w 36"/>
                    <a:gd name="T9" fmla="*/ 7 h 29"/>
                    <a:gd name="T10" fmla="*/ 0 w 36"/>
                    <a:gd name="T11" fmla="*/ 29 h 29"/>
                    <a:gd name="T12" fmla="*/ 0 w 36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7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9" name="Freeform 1136"/>
                <p:cNvSpPr>
                  <a:spLocks/>
                </p:cNvSpPr>
                <p:nvPr/>
              </p:nvSpPr>
              <p:spPr bwMode="auto">
                <a:xfrm>
                  <a:off x="4631" y="1622"/>
                  <a:ext cx="18" cy="15"/>
                </a:xfrm>
                <a:custGeom>
                  <a:avLst/>
                  <a:gdLst>
                    <a:gd name="T0" fmla="*/ 8 w 37"/>
                    <a:gd name="T1" fmla="*/ 29 h 29"/>
                    <a:gd name="T2" fmla="*/ 8 w 37"/>
                    <a:gd name="T3" fmla="*/ 29 h 29"/>
                    <a:gd name="T4" fmla="*/ 0 w 37"/>
                    <a:gd name="T5" fmla="*/ 29 h 29"/>
                    <a:gd name="T6" fmla="*/ 0 w 37"/>
                    <a:gd name="T7" fmla="*/ 29 h 29"/>
                    <a:gd name="T8" fmla="*/ 37 w 37"/>
                    <a:gd name="T9" fmla="*/ 0 h 29"/>
                    <a:gd name="T10" fmla="*/ 8 w 37"/>
                    <a:gd name="T11" fmla="*/ 29 h 29"/>
                    <a:gd name="T12" fmla="*/ 8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8" y="29"/>
                      </a:move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0" name="Freeform 1137"/>
                <p:cNvSpPr>
                  <a:spLocks/>
                </p:cNvSpPr>
                <p:nvPr/>
              </p:nvSpPr>
              <p:spPr bwMode="auto">
                <a:xfrm>
                  <a:off x="4631" y="1622"/>
                  <a:ext cx="18" cy="15"/>
                </a:xfrm>
                <a:custGeom>
                  <a:avLst/>
                  <a:gdLst>
                    <a:gd name="T0" fmla="*/ 8 w 37"/>
                    <a:gd name="T1" fmla="*/ 29 h 29"/>
                    <a:gd name="T2" fmla="*/ 8 w 37"/>
                    <a:gd name="T3" fmla="*/ 29 h 29"/>
                    <a:gd name="T4" fmla="*/ 0 w 37"/>
                    <a:gd name="T5" fmla="*/ 29 h 29"/>
                    <a:gd name="T6" fmla="*/ 0 w 37"/>
                    <a:gd name="T7" fmla="*/ 29 h 29"/>
                    <a:gd name="T8" fmla="*/ 37 w 37"/>
                    <a:gd name="T9" fmla="*/ 0 h 29"/>
                    <a:gd name="T10" fmla="*/ 8 w 37"/>
                    <a:gd name="T11" fmla="*/ 29 h 29"/>
                    <a:gd name="T12" fmla="*/ 8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8" y="29"/>
                      </a:move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1" name="Freeform 1138"/>
                <p:cNvSpPr>
                  <a:spLocks/>
                </p:cNvSpPr>
                <p:nvPr/>
              </p:nvSpPr>
              <p:spPr bwMode="auto">
                <a:xfrm>
                  <a:off x="4627" y="1607"/>
                  <a:ext cx="22" cy="26"/>
                </a:xfrm>
                <a:custGeom>
                  <a:avLst/>
                  <a:gdLst>
                    <a:gd name="T0" fmla="*/ 0 w 44"/>
                    <a:gd name="T1" fmla="*/ 52 h 52"/>
                    <a:gd name="T2" fmla="*/ 0 w 44"/>
                    <a:gd name="T3" fmla="*/ 52 h 52"/>
                    <a:gd name="T4" fmla="*/ 29 w 44"/>
                    <a:gd name="T5" fmla="*/ 0 h 52"/>
                    <a:gd name="T6" fmla="*/ 29 w 44"/>
                    <a:gd name="T7" fmla="*/ 0 h 52"/>
                    <a:gd name="T8" fmla="*/ 44 w 44"/>
                    <a:gd name="T9" fmla="*/ 15 h 52"/>
                    <a:gd name="T10" fmla="*/ 0 w 44"/>
                    <a:gd name="T11" fmla="*/ 52 h 52"/>
                    <a:gd name="T12" fmla="*/ 0 w 4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44" y="15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2" name="Freeform 1139"/>
                <p:cNvSpPr>
                  <a:spLocks/>
                </p:cNvSpPr>
                <p:nvPr/>
              </p:nvSpPr>
              <p:spPr bwMode="auto">
                <a:xfrm>
                  <a:off x="4627" y="1607"/>
                  <a:ext cx="22" cy="26"/>
                </a:xfrm>
                <a:custGeom>
                  <a:avLst/>
                  <a:gdLst>
                    <a:gd name="T0" fmla="*/ 0 w 44"/>
                    <a:gd name="T1" fmla="*/ 52 h 52"/>
                    <a:gd name="T2" fmla="*/ 0 w 44"/>
                    <a:gd name="T3" fmla="*/ 52 h 52"/>
                    <a:gd name="T4" fmla="*/ 29 w 44"/>
                    <a:gd name="T5" fmla="*/ 0 h 52"/>
                    <a:gd name="T6" fmla="*/ 29 w 44"/>
                    <a:gd name="T7" fmla="*/ 0 h 52"/>
                    <a:gd name="T8" fmla="*/ 44 w 44"/>
                    <a:gd name="T9" fmla="*/ 15 h 52"/>
                    <a:gd name="T10" fmla="*/ 0 w 44"/>
                    <a:gd name="T11" fmla="*/ 52 h 52"/>
                    <a:gd name="T12" fmla="*/ 0 w 4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44" y="15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3" name="Freeform 1140"/>
                <p:cNvSpPr>
                  <a:spLocks/>
                </p:cNvSpPr>
                <p:nvPr/>
              </p:nvSpPr>
              <p:spPr bwMode="auto">
                <a:xfrm>
                  <a:off x="4620" y="1607"/>
                  <a:ext cx="22" cy="26"/>
                </a:xfrm>
                <a:custGeom>
                  <a:avLst/>
                  <a:gdLst>
                    <a:gd name="T0" fmla="*/ 15 w 44"/>
                    <a:gd name="T1" fmla="*/ 52 h 52"/>
                    <a:gd name="T2" fmla="*/ 15 w 44"/>
                    <a:gd name="T3" fmla="*/ 52 h 52"/>
                    <a:gd name="T4" fmla="*/ 0 w 44"/>
                    <a:gd name="T5" fmla="*/ 30 h 52"/>
                    <a:gd name="T6" fmla="*/ 0 w 44"/>
                    <a:gd name="T7" fmla="*/ 30 h 52"/>
                    <a:gd name="T8" fmla="*/ 44 w 44"/>
                    <a:gd name="T9" fmla="*/ 0 h 52"/>
                    <a:gd name="T10" fmla="*/ 15 w 44"/>
                    <a:gd name="T11" fmla="*/ 52 h 52"/>
                    <a:gd name="T12" fmla="*/ 15 w 4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15" y="52"/>
                      </a:moveTo>
                      <a:lnTo>
                        <a:pt x="15" y="52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44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4" name="Freeform 1141"/>
                <p:cNvSpPr>
                  <a:spLocks/>
                </p:cNvSpPr>
                <p:nvPr/>
              </p:nvSpPr>
              <p:spPr bwMode="auto">
                <a:xfrm>
                  <a:off x="4620" y="1607"/>
                  <a:ext cx="22" cy="26"/>
                </a:xfrm>
                <a:custGeom>
                  <a:avLst/>
                  <a:gdLst>
                    <a:gd name="T0" fmla="*/ 15 w 44"/>
                    <a:gd name="T1" fmla="*/ 52 h 52"/>
                    <a:gd name="T2" fmla="*/ 15 w 44"/>
                    <a:gd name="T3" fmla="*/ 52 h 52"/>
                    <a:gd name="T4" fmla="*/ 0 w 44"/>
                    <a:gd name="T5" fmla="*/ 30 h 52"/>
                    <a:gd name="T6" fmla="*/ 0 w 44"/>
                    <a:gd name="T7" fmla="*/ 30 h 52"/>
                    <a:gd name="T8" fmla="*/ 44 w 44"/>
                    <a:gd name="T9" fmla="*/ 0 h 52"/>
                    <a:gd name="T10" fmla="*/ 15 w 44"/>
                    <a:gd name="T11" fmla="*/ 52 h 52"/>
                    <a:gd name="T12" fmla="*/ 15 w 4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15" y="52"/>
                      </a:moveTo>
                      <a:lnTo>
                        <a:pt x="15" y="52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44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5" name="Freeform 1142"/>
                <p:cNvSpPr>
                  <a:spLocks/>
                </p:cNvSpPr>
                <p:nvPr/>
              </p:nvSpPr>
              <p:spPr bwMode="auto">
                <a:xfrm>
                  <a:off x="4613" y="1588"/>
                  <a:ext cx="18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29 w 36"/>
                    <a:gd name="T5" fmla="*/ 0 h 30"/>
                    <a:gd name="T6" fmla="*/ 29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6" name="Freeform 1143"/>
                <p:cNvSpPr>
                  <a:spLocks/>
                </p:cNvSpPr>
                <p:nvPr/>
              </p:nvSpPr>
              <p:spPr bwMode="auto">
                <a:xfrm>
                  <a:off x="4613" y="1588"/>
                  <a:ext cx="18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29 w 36"/>
                    <a:gd name="T5" fmla="*/ 0 h 30"/>
                    <a:gd name="T6" fmla="*/ 29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7" name="Freeform 1144"/>
                <p:cNvSpPr>
                  <a:spLocks/>
                </p:cNvSpPr>
                <p:nvPr/>
              </p:nvSpPr>
              <p:spPr bwMode="auto">
                <a:xfrm>
                  <a:off x="4609" y="1588"/>
                  <a:ext cx="18" cy="15"/>
                </a:xfrm>
                <a:custGeom>
                  <a:avLst/>
                  <a:gdLst>
                    <a:gd name="T0" fmla="*/ 8 w 37"/>
                    <a:gd name="T1" fmla="*/ 30 h 30"/>
                    <a:gd name="T2" fmla="*/ 8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8 w 37"/>
                    <a:gd name="T11" fmla="*/ 30 h 30"/>
                    <a:gd name="T12" fmla="*/ 8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8" y="30"/>
                      </a:moveTo>
                      <a:lnTo>
                        <a:pt x="8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8" name="Freeform 1145"/>
                <p:cNvSpPr>
                  <a:spLocks/>
                </p:cNvSpPr>
                <p:nvPr/>
              </p:nvSpPr>
              <p:spPr bwMode="auto">
                <a:xfrm>
                  <a:off x="4609" y="1588"/>
                  <a:ext cx="18" cy="15"/>
                </a:xfrm>
                <a:custGeom>
                  <a:avLst/>
                  <a:gdLst>
                    <a:gd name="T0" fmla="*/ 8 w 37"/>
                    <a:gd name="T1" fmla="*/ 30 h 30"/>
                    <a:gd name="T2" fmla="*/ 8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8 w 37"/>
                    <a:gd name="T11" fmla="*/ 30 h 30"/>
                    <a:gd name="T12" fmla="*/ 8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8" y="30"/>
                      </a:moveTo>
                      <a:lnTo>
                        <a:pt x="8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9" name="Freeform 1146"/>
                <p:cNvSpPr>
                  <a:spLocks/>
                </p:cNvSpPr>
                <p:nvPr/>
              </p:nvSpPr>
              <p:spPr bwMode="auto">
                <a:xfrm>
                  <a:off x="4613" y="1588"/>
                  <a:ext cx="18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29 w 36"/>
                    <a:gd name="T5" fmla="*/ 0 h 30"/>
                    <a:gd name="T6" fmla="*/ 29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0" name="Freeform 1147"/>
                <p:cNvSpPr>
                  <a:spLocks/>
                </p:cNvSpPr>
                <p:nvPr/>
              </p:nvSpPr>
              <p:spPr bwMode="auto">
                <a:xfrm>
                  <a:off x="4613" y="1588"/>
                  <a:ext cx="18" cy="15"/>
                </a:xfrm>
                <a:custGeom>
                  <a:avLst/>
                  <a:gdLst>
                    <a:gd name="T0" fmla="*/ 0 w 36"/>
                    <a:gd name="T1" fmla="*/ 30 h 30"/>
                    <a:gd name="T2" fmla="*/ 0 w 36"/>
                    <a:gd name="T3" fmla="*/ 30 h 30"/>
                    <a:gd name="T4" fmla="*/ 29 w 36"/>
                    <a:gd name="T5" fmla="*/ 0 h 30"/>
                    <a:gd name="T6" fmla="*/ 29 w 36"/>
                    <a:gd name="T7" fmla="*/ 0 h 30"/>
                    <a:gd name="T8" fmla="*/ 36 w 36"/>
                    <a:gd name="T9" fmla="*/ 8 h 30"/>
                    <a:gd name="T10" fmla="*/ 0 w 36"/>
                    <a:gd name="T11" fmla="*/ 30 h 30"/>
                    <a:gd name="T12" fmla="*/ 0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6" y="8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1" name="Freeform 1148"/>
                <p:cNvSpPr>
                  <a:spLocks/>
                </p:cNvSpPr>
                <p:nvPr/>
              </p:nvSpPr>
              <p:spPr bwMode="auto">
                <a:xfrm>
                  <a:off x="4609" y="1588"/>
                  <a:ext cx="18" cy="15"/>
                </a:xfrm>
                <a:custGeom>
                  <a:avLst/>
                  <a:gdLst>
                    <a:gd name="T0" fmla="*/ 8 w 37"/>
                    <a:gd name="T1" fmla="*/ 30 h 30"/>
                    <a:gd name="T2" fmla="*/ 8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8 w 37"/>
                    <a:gd name="T11" fmla="*/ 30 h 30"/>
                    <a:gd name="T12" fmla="*/ 8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8" y="30"/>
                      </a:moveTo>
                      <a:lnTo>
                        <a:pt x="8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2" name="Freeform 1149"/>
                <p:cNvSpPr>
                  <a:spLocks/>
                </p:cNvSpPr>
                <p:nvPr/>
              </p:nvSpPr>
              <p:spPr bwMode="auto">
                <a:xfrm>
                  <a:off x="4609" y="1588"/>
                  <a:ext cx="18" cy="15"/>
                </a:xfrm>
                <a:custGeom>
                  <a:avLst/>
                  <a:gdLst>
                    <a:gd name="T0" fmla="*/ 8 w 37"/>
                    <a:gd name="T1" fmla="*/ 30 h 30"/>
                    <a:gd name="T2" fmla="*/ 8 w 37"/>
                    <a:gd name="T3" fmla="*/ 30 h 30"/>
                    <a:gd name="T4" fmla="*/ 0 w 37"/>
                    <a:gd name="T5" fmla="*/ 23 h 30"/>
                    <a:gd name="T6" fmla="*/ 0 w 37"/>
                    <a:gd name="T7" fmla="*/ 23 h 30"/>
                    <a:gd name="T8" fmla="*/ 37 w 37"/>
                    <a:gd name="T9" fmla="*/ 0 h 30"/>
                    <a:gd name="T10" fmla="*/ 8 w 37"/>
                    <a:gd name="T11" fmla="*/ 30 h 30"/>
                    <a:gd name="T12" fmla="*/ 8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8" y="30"/>
                      </a:moveTo>
                      <a:lnTo>
                        <a:pt x="8" y="3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3" name="Freeform 1150"/>
                <p:cNvSpPr>
                  <a:spLocks/>
                </p:cNvSpPr>
                <p:nvPr/>
              </p:nvSpPr>
              <p:spPr bwMode="auto">
                <a:xfrm>
                  <a:off x="4572" y="1565"/>
                  <a:ext cx="70" cy="46"/>
                </a:xfrm>
                <a:custGeom>
                  <a:avLst/>
                  <a:gdLst>
                    <a:gd name="T0" fmla="*/ 139 w 139"/>
                    <a:gd name="T1" fmla="*/ 0 h 90"/>
                    <a:gd name="T2" fmla="*/ 139 w 139"/>
                    <a:gd name="T3" fmla="*/ 0 h 90"/>
                    <a:gd name="T4" fmla="*/ 0 w 139"/>
                    <a:gd name="T5" fmla="*/ 53 h 90"/>
                    <a:gd name="T6" fmla="*/ 0 w 139"/>
                    <a:gd name="T7" fmla="*/ 53 h 90"/>
                    <a:gd name="T8" fmla="*/ 30 w 139"/>
                    <a:gd name="T9" fmla="*/ 90 h 90"/>
                    <a:gd name="T10" fmla="*/ 139 w 139"/>
                    <a:gd name="T11" fmla="*/ 0 h 90"/>
                    <a:gd name="T12" fmla="*/ 139 w 139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139" y="0"/>
                      </a:moveTo>
                      <a:lnTo>
                        <a:pt x="139" y="0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30" y="90"/>
                      </a:lnTo>
                      <a:lnTo>
                        <a:pt x="139" y="0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4" name="Freeform 1151"/>
                <p:cNvSpPr>
                  <a:spLocks/>
                </p:cNvSpPr>
                <p:nvPr/>
              </p:nvSpPr>
              <p:spPr bwMode="auto">
                <a:xfrm>
                  <a:off x="4572" y="1565"/>
                  <a:ext cx="70" cy="46"/>
                </a:xfrm>
                <a:custGeom>
                  <a:avLst/>
                  <a:gdLst>
                    <a:gd name="T0" fmla="*/ 139 w 139"/>
                    <a:gd name="T1" fmla="*/ 0 h 90"/>
                    <a:gd name="T2" fmla="*/ 139 w 139"/>
                    <a:gd name="T3" fmla="*/ 0 h 90"/>
                    <a:gd name="T4" fmla="*/ 0 w 139"/>
                    <a:gd name="T5" fmla="*/ 53 h 90"/>
                    <a:gd name="T6" fmla="*/ 0 w 139"/>
                    <a:gd name="T7" fmla="*/ 53 h 90"/>
                    <a:gd name="T8" fmla="*/ 30 w 139"/>
                    <a:gd name="T9" fmla="*/ 90 h 90"/>
                    <a:gd name="T10" fmla="*/ 139 w 139"/>
                    <a:gd name="T11" fmla="*/ 0 h 90"/>
                    <a:gd name="T12" fmla="*/ 139 w 139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139" y="0"/>
                      </a:moveTo>
                      <a:lnTo>
                        <a:pt x="139" y="0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30" y="90"/>
                      </a:lnTo>
                      <a:lnTo>
                        <a:pt x="139" y="0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5" name="Freeform 1152"/>
                <p:cNvSpPr>
                  <a:spLocks/>
                </p:cNvSpPr>
                <p:nvPr/>
              </p:nvSpPr>
              <p:spPr bwMode="auto">
                <a:xfrm>
                  <a:off x="4572" y="1546"/>
                  <a:ext cx="70" cy="46"/>
                </a:xfrm>
                <a:custGeom>
                  <a:avLst/>
                  <a:gdLst>
                    <a:gd name="T0" fmla="*/ 139 w 139"/>
                    <a:gd name="T1" fmla="*/ 37 h 90"/>
                    <a:gd name="T2" fmla="*/ 139 w 139"/>
                    <a:gd name="T3" fmla="*/ 37 h 90"/>
                    <a:gd name="T4" fmla="*/ 110 w 139"/>
                    <a:gd name="T5" fmla="*/ 0 h 90"/>
                    <a:gd name="T6" fmla="*/ 110 w 139"/>
                    <a:gd name="T7" fmla="*/ 0 h 90"/>
                    <a:gd name="T8" fmla="*/ 0 w 139"/>
                    <a:gd name="T9" fmla="*/ 90 h 90"/>
                    <a:gd name="T10" fmla="*/ 139 w 139"/>
                    <a:gd name="T11" fmla="*/ 37 h 90"/>
                    <a:gd name="T12" fmla="*/ 139 w 139"/>
                    <a:gd name="T13" fmla="*/ 3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139" y="37"/>
                      </a:moveTo>
                      <a:lnTo>
                        <a:pt x="139" y="3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0" y="90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6" name="Freeform 1153"/>
                <p:cNvSpPr>
                  <a:spLocks/>
                </p:cNvSpPr>
                <p:nvPr/>
              </p:nvSpPr>
              <p:spPr bwMode="auto">
                <a:xfrm>
                  <a:off x="4572" y="1546"/>
                  <a:ext cx="70" cy="46"/>
                </a:xfrm>
                <a:custGeom>
                  <a:avLst/>
                  <a:gdLst>
                    <a:gd name="T0" fmla="*/ 139 w 139"/>
                    <a:gd name="T1" fmla="*/ 37 h 90"/>
                    <a:gd name="T2" fmla="*/ 139 w 139"/>
                    <a:gd name="T3" fmla="*/ 37 h 90"/>
                    <a:gd name="T4" fmla="*/ 110 w 139"/>
                    <a:gd name="T5" fmla="*/ 0 h 90"/>
                    <a:gd name="T6" fmla="*/ 110 w 139"/>
                    <a:gd name="T7" fmla="*/ 0 h 90"/>
                    <a:gd name="T8" fmla="*/ 0 w 139"/>
                    <a:gd name="T9" fmla="*/ 90 h 90"/>
                    <a:gd name="T10" fmla="*/ 139 w 139"/>
                    <a:gd name="T11" fmla="*/ 37 h 90"/>
                    <a:gd name="T12" fmla="*/ 139 w 139"/>
                    <a:gd name="T13" fmla="*/ 3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139" y="37"/>
                      </a:moveTo>
                      <a:lnTo>
                        <a:pt x="139" y="3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0" y="90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7" name="Freeform 1154"/>
                <p:cNvSpPr>
                  <a:spLocks/>
                </p:cNvSpPr>
                <p:nvPr/>
              </p:nvSpPr>
              <p:spPr bwMode="auto">
                <a:xfrm>
                  <a:off x="4557" y="1546"/>
                  <a:ext cx="70" cy="46"/>
                </a:xfrm>
                <a:custGeom>
                  <a:avLst/>
                  <a:gdLst>
                    <a:gd name="T0" fmla="*/ 139 w 139"/>
                    <a:gd name="T1" fmla="*/ 0 h 90"/>
                    <a:gd name="T2" fmla="*/ 139 w 139"/>
                    <a:gd name="T3" fmla="*/ 0 h 90"/>
                    <a:gd name="T4" fmla="*/ 0 w 139"/>
                    <a:gd name="T5" fmla="*/ 52 h 90"/>
                    <a:gd name="T6" fmla="*/ 0 w 139"/>
                    <a:gd name="T7" fmla="*/ 52 h 90"/>
                    <a:gd name="T8" fmla="*/ 29 w 139"/>
                    <a:gd name="T9" fmla="*/ 90 h 90"/>
                    <a:gd name="T10" fmla="*/ 139 w 139"/>
                    <a:gd name="T11" fmla="*/ 0 h 90"/>
                    <a:gd name="T12" fmla="*/ 139 w 139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139" y="0"/>
                      </a:moveTo>
                      <a:lnTo>
                        <a:pt x="139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9" y="90"/>
                      </a:lnTo>
                      <a:lnTo>
                        <a:pt x="139" y="0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8" name="Freeform 1155"/>
                <p:cNvSpPr>
                  <a:spLocks/>
                </p:cNvSpPr>
                <p:nvPr/>
              </p:nvSpPr>
              <p:spPr bwMode="auto">
                <a:xfrm>
                  <a:off x="4557" y="1546"/>
                  <a:ext cx="70" cy="46"/>
                </a:xfrm>
                <a:custGeom>
                  <a:avLst/>
                  <a:gdLst>
                    <a:gd name="T0" fmla="*/ 139 w 139"/>
                    <a:gd name="T1" fmla="*/ 0 h 90"/>
                    <a:gd name="T2" fmla="*/ 139 w 139"/>
                    <a:gd name="T3" fmla="*/ 0 h 90"/>
                    <a:gd name="T4" fmla="*/ 0 w 139"/>
                    <a:gd name="T5" fmla="*/ 52 h 90"/>
                    <a:gd name="T6" fmla="*/ 0 w 139"/>
                    <a:gd name="T7" fmla="*/ 52 h 90"/>
                    <a:gd name="T8" fmla="*/ 29 w 139"/>
                    <a:gd name="T9" fmla="*/ 90 h 90"/>
                    <a:gd name="T10" fmla="*/ 139 w 139"/>
                    <a:gd name="T11" fmla="*/ 0 h 90"/>
                    <a:gd name="T12" fmla="*/ 139 w 139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139" y="0"/>
                      </a:moveTo>
                      <a:lnTo>
                        <a:pt x="139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9" y="90"/>
                      </a:lnTo>
                      <a:lnTo>
                        <a:pt x="139" y="0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9" name="Freeform 1156"/>
                <p:cNvSpPr>
                  <a:spLocks/>
                </p:cNvSpPr>
                <p:nvPr/>
              </p:nvSpPr>
              <p:spPr bwMode="auto">
                <a:xfrm>
                  <a:off x="4557" y="1528"/>
                  <a:ext cx="70" cy="45"/>
                </a:xfrm>
                <a:custGeom>
                  <a:avLst/>
                  <a:gdLst>
                    <a:gd name="T0" fmla="*/ 139 w 139"/>
                    <a:gd name="T1" fmla="*/ 37 h 89"/>
                    <a:gd name="T2" fmla="*/ 139 w 139"/>
                    <a:gd name="T3" fmla="*/ 37 h 89"/>
                    <a:gd name="T4" fmla="*/ 110 w 139"/>
                    <a:gd name="T5" fmla="*/ 0 h 89"/>
                    <a:gd name="T6" fmla="*/ 110 w 139"/>
                    <a:gd name="T7" fmla="*/ 0 h 89"/>
                    <a:gd name="T8" fmla="*/ 0 w 139"/>
                    <a:gd name="T9" fmla="*/ 89 h 89"/>
                    <a:gd name="T10" fmla="*/ 139 w 139"/>
                    <a:gd name="T11" fmla="*/ 37 h 89"/>
                    <a:gd name="T12" fmla="*/ 139 w 139"/>
                    <a:gd name="T13" fmla="*/ 3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139" y="37"/>
                      </a:moveTo>
                      <a:lnTo>
                        <a:pt x="139" y="3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0" y="89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0" name="Freeform 1157"/>
                <p:cNvSpPr>
                  <a:spLocks/>
                </p:cNvSpPr>
                <p:nvPr/>
              </p:nvSpPr>
              <p:spPr bwMode="auto">
                <a:xfrm>
                  <a:off x="4557" y="1528"/>
                  <a:ext cx="70" cy="45"/>
                </a:xfrm>
                <a:custGeom>
                  <a:avLst/>
                  <a:gdLst>
                    <a:gd name="T0" fmla="*/ 139 w 139"/>
                    <a:gd name="T1" fmla="*/ 37 h 89"/>
                    <a:gd name="T2" fmla="*/ 139 w 139"/>
                    <a:gd name="T3" fmla="*/ 37 h 89"/>
                    <a:gd name="T4" fmla="*/ 110 w 139"/>
                    <a:gd name="T5" fmla="*/ 0 h 89"/>
                    <a:gd name="T6" fmla="*/ 110 w 139"/>
                    <a:gd name="T7" fmla="*/ 0 h 89"/>
                    <a:gd name="T8" fmla="*/ 0 w 139"/>
                    <a:gd name="T9" fmla="*/ 89 h 89"/>
                    <a:gd name="T10" fmla="*/ 139 w 139"/>
                    <a:gd name="T11" fmla="*/ 37 h 89"/>
                    <a:gd name="T12" fmla="*/ 139 w 139"/>
                    <a:gd name="T13" fmla="*/ 37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139" y="37"/>
                      </a:moveTo>
                      <a:lnTo>
                        <a:pt x="139" y="3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0" y="89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1" name="Freeform 1158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2" name="Freeform 1159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3" name="Freeform 1160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4" name="Freeform 1161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5" name="Freeform 1162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6" name="Freeform 1163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7" name="Freeform 1164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8" name="Freeform 1165"/>
                <p:cNvSpPr>
                  <a:spLocks/>
                </p:cNvSpPr>
                <p:nvPr/>
              </p:nvSpPr>
              <p:spPr bwMode="auto">
                <a:xfrm>
                  <a:off x="4568" y="1535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9" name="Freeform 1166"/>
                <p:cNvSpPr>
                  <a:spLocks/>
                </p:cNvSpPr>
                <p:nvPr/>
              </p:nvSpPr>
              <p:spPr bwMode="auto">
                <a:xfrm>
                  <a:off x="4557" y="1509"/>
                  <a:ext cx="19" cy="34"/>
                </a:xfrm>
                <a:custGeom>
                  <a:avLst/>
                  <a:gdLst>
                    <a:gd name="T0" fmla="*/ 0 w 37"/>
                    <a:gd name="T1" fmla="*/ 68 h 68"/>
                    <a:gd name="T2" fmla="*/ 0 w 37"/>
                    <a:gd name="T3" fmla="*/ 68 h 68"/>
                    <a:gd name="T4" fmla="*/ 7 w 37"/>
                    <a:gd name="T5" fmla="*/ 0 h 68"/>
                    <a:gd name="T6" fmla="*/ 7 w 37"/>
                    <a:gd name="T7" fmla="*/ 0 h 68"/>
                    <a:gd name="T8" fmla="*/ 37 w 37"/>
                    <a:gd name="T9" fmla="*/ 23 h 68"/>
                    <a:gd name="T10" fmla="*/ 0 w 37"/>
                    <a:gd name="T11" fmla="*/ 68 h 68"/>
                    <a:gd name="T12" fmla="*/ 0 w 37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8">
                      <a:moveTo>
                        <a:pt x="0" y="68"/>
                      </a:moveTo>
                      <a:lnTo>
                        <a:pt x="0" y="6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7" y="23"/>
                      </a:lnTo>
                      <a:lnTo>
                        <a:pt x="0" y="68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0" name="Freeform 1167"/>
                <p:cNvSpPr>
                  <a:spLocks/>
                </p:cNvSpPr>
                <p:nvPr/>
              </p:nvSpPr>
              <p:spPr bwMode="auto">
                <a:xfrm>
                  <a:off x="4557" y="1509"/>
                  <a:ext cx="19" cy="34"/>
                </a:xfrm>
                <a:custGeom>
                  <a:avLst/>
                  <a:gdLst>
                    <a:gd name="T0" fmla="*/ 0 w 37"/>
                    <a:gd name="T1" fmla="*/ 68 h 68"/>
                    <a:gd name="T2" fmla="*/ 0 w 37"/>
                    <a:gd name="T3" fmla="*/ 68 h 68"/>
                    <a:gd name="T4" fmla="*/ 7 w 37"/>
                    <a:gd name="T5" fmla="*/ 0 h 68"/>
                    <a:gd name="T6" fmla="*/ 7 w 37"/>
                    <a:gd name="T7" fmla="*/ 0 h 68"/>
                    <a:gd name="T8" fmla="*/ 37 w 37"/>
                    <a:gd name="T9" fmla="*/ 23 h 68"/>
                    <a:gd name="T10" fmla="*/ 0 w 37"/>
                    <a:gd name="T11" fmla="*/ 68 h 68"/>
                    <a:gd name="T12" fmla="*/ 0 w 37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8">
                      <a:moveTo>
                        <a:pt x="0" y="68"/>
                      </a:moveTo>
                      <a:lnTo>
                        <a:pt x="0" y="6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7" y="23"/>
                      </a:lnTo>
                      <a:lnTo>
                        <a:pt x="0" y="68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1" name="Freeform 1168"/>
                <p:cNvSpPr>
                  <a:spLocks/>
                </p:cNvSpPr>
                <p:nvPr/>
              </p:nvSpPr>
              <p:spPr bwMode="auto">
                <a:xfrm>
                  <a:off x="4542" y="1509"/>
                  <a:ext cx="19" cy="34"/>
                </a:xfrm>
                <a:custGeom>
                  <a:avLst/>
                  <a:gdLst>
                    <a:gd name="T0" fmla="*/ 29 w 36"/>
                    <a:gd name="T1" fmla="*/ 68 h 68"/>
                    <a:gd name="T2" fmla="*/ 29 w 36"/>
                    <a:gd name="T3" fmla="*/ 68 h 68"/>
                    <a:gd name="T4" fmla="*/ 0 w 36"/>
                    <a:gd name="T5" fmla="*/ 38 h 68"/>
                    <a:gd name="T6" fmla="*/ 0 w 36"/>
                    <a:gd name="T7" fmla="*/ 38 h 68"/>
                    <a:gd name="T8" fmla="*/ 36 w 36"/>
                    <a:gd name="T9" fmla="*/ 0 h 68"/>
                    <a:gd name="T10" fmla="*/ 29 w 36"/>
                    <a:gd name="T11" fmla="*/ 68 h 68"/>
                    <a:gd name="T12" fmla="*/ 29 w 36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8">
                      <a:moveTo>
                        <a:pt x="29" y="68"/>
                      </a:moveTo>
                      <a:lnTo>
                        <a:pt x="29" y="6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36" y="0"/>
                      </a:lnTo>
                      <a:lnTo>
                        <a:pt x="29" y="68"/>
                      </a:lnTo>
                      <a:lnTo>
                        <a:pt x="29" y="6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2" name="Freeform 1169"/>
                <p:cNvSpPr>
                  <a:spLocks/>
                </p:cNvSpPr>
                <p:nvPr/>
              </p:nvSpPr>
              <p:spPr bwMode="auto">
                <a:xfrm>
                  <a:off x="4542" y="1509"/>
                  <a:ext cx="19" cy="34"/>
                </a:xfrm>
                <a:custGeom>
                  <a:avLst/>
                  <a:gdLst>
                    <a:gd name="T0" fmla="*/ 29 w 36"/>
                    <a:gd name="T1" fmla="*/ 68 h 68"/>
                    <a:gd name="T2" fmla="*/ 29 w 36"/>
                    <a:gd name="T3" fmla="*/ 68 h 68"/>
                    <a:gd name="T4" fmla="*/ 0 w 36"/>
                    <a:gd name="T5" fmla="*/ 38 h 68"/>
                    <a:gd name="T6" fmla="*/ 0 w 36"/>
                    <a:gd name="T7" fmla="*/ 38 h 68"/>
                    <a:gd name="T8" fmla="*/ 36 w 36"/>
                    <a:gd name="T9" fmla="*/ 0 h 68"/>
                    <a:gd name="T10" fmla="*/ 29 w 36"/>
                    <a:gd name="T11" fmla="*/ 68 h 68"/>
                    <a:gd name="T12" fmla="*/ 29 w 36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8">
                      <a:moveTo>
                        <a:pt x="29" y="68"/>
                      </a:moveTo>
                      <a:lnTo>
                        <a:pt x="29" y="6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36" y="0"/>
                      </a:lnTo>
                      <a:lnTo>
                        <a:pt x="29" y="68"/>
                      </a:lnTo>
                      <a:lnTo>
                        <a:pt x="29" y="6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3" name="Freeform 1170"/>
                <p:cNvSpPr>
                  <a:spLocks/>
                </p:cNvSpPr>
                <p:nvPr/>
              </p:nvSpPr>
              <p:spPr bwMode="auto">
                <a:xfrm>
                  <a:off x="4539" y="1502"/>
                  <a:ext cx="15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4" name="Freeform 1171"/>
                <p:cNvSpPr>
                  <a:spLocks/>
                </p:cNvSpPr>
                <p:nvPr/>
              </p:nvSpPr>
              <p:spPr bwMode="auto">
                <a:xfrm>
                  <a:off x="4539" y="1502"/>
                  <a:ext cx="15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5" name="Freeform 1172"/>
                <p:cNvSpPr>
                  <a:spLocks/>
                </p:cNvSpPr>
                <p:nvPr/>
              </p:nvSpPr>
              <p:spPr bwMode="auto">
                <a:xfrm>
                  <a:off x="4535" y="1502"/>
                  <a:ext cx="19" cy="18"/>
                </a:xfrm>
                <a:custGeom>
                  <a:avLst/>
                  <a:gdLst>
                    <a:gd name="T0" fmla="*/ 8 w 37"/>
                    <a:gd name="T1" fmla="*/ 37 h 37"/>
                    <a:gd name="T2" fmla="*/ 8 w 37"/>
                    <a:gd name="T3" fmla="*/ 37 h 37"/>
                    <a:gd name="T4" fmla="*/ 0 w 37"/>
                    <a:gd name="T5" fmla="*/ 29 h 37"/>
                    <a:gd name="T6" fmla="*/ 0 w 37"/>
                    <a:gd name="T7" fmla="*/ 29 h 37"/>
                    <a:gd name="T8" fmla="*/ 37 w 37"/>
                    <a:gd name="T9" fmla="*/ 0 h 37"/>
                    <a:gd name="T10" fmla="*/ 8 w 37"/>
                    <a:gd name="T11" fmla="*/ 37 h 37"/>
                    <a:gd name="T12" fmla="*/ 8 w 37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6" name="Freeform 1173"/>
                <p:cNvSpPr>
                  <a:spLocks/>
                </p:cNvSpPr>
                <p:nvPr/>
              </p:nvSpPr>
              <p:spPr bwMode="auto">
                <a:xfrm>
                  <a:off x="4535" y="1502"/>
                  <a:ext cx="19" cy="18"/>
                </a:xfrm>
                <a:custGeom>
                  <a:avLst/>
                  <a:gdLst>
                    <a:gd name="T0" fmla="*/ 8 w 37"/>
                    <a:gd name="T1" fmla="*/ 37 h 37"/>
                    <a:gd name="T2" fmla="*/ 8 w 37"/>
                    <a:gd name="T3" fmla="*/ 37 h 37"/>
                    <a:gd name="T4" fmla="*/ 0 w 37"/>
                    <a:gd name="T5" fmla="*/ 29 h 37"/>
                    <a:gd name="T6" fmla="*/ 0 w 37"/>
                    <a:gd name="T7" fmla="*/ 29 h 37"/>
                    <a:gd name="T8" fmla="*/ 37 w 37"/>
                    <a:gd name="T9" fmla="*/ 0 h 37"/>
                    <a:gd name="T10" fmla="*/ 8 w 37"/>
                    <a:gd name="T11" fmla="*/ 37 h 37"/>
                    <a:gd name="T12" fmla="*/ 8 w 37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7" name="Freeform 1174"/>
                <p:cNvSpPr>
                  <a:spLocks/>
                </p:cNvSpPr>
                <p:nvPr/>
              </p:nvSpPr>
              <p:spPr bwMode="auto">
                <a:xfrm>
                  <a:off x="4539" y="1502"/>
                  <a:ext cx="15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8" name="Freeform 1175"/>
                <p:cNvSpPr>
                  <a:spLocks/>
                </p:cNvSpPr>
                <p:nvPr/>
              </p:nvSpPr>
              <p:spPr bwMode="auto">
                <a:xfrm>
                  <a:off x="4539" y="1502"/>
                  <a:ext cx="15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9" name="Freeform 1176"/>
                <p:cNvSpPr>
                  <a:spLocks/>
                </p:cNvSpPr>
                <p:nvPr/>
              </p:nvSpPr>
              <p:spPr bwMode="auto">
                <a:xfrm>
                  <a:off x="4535" y="1502"/>
                  <a:ext cx="19" cy="18"/>
                </a:xfrm>
                <a:custGeom>
                  <a:avLst/>
                  <a:gdLst>
                    <a:gd name="T0" fmla="*/ 8 w 37"/>
                    <a:gd name="T1" fmla="*/ 37 h 37"/>
                    <a:gd name="T2" fmla="*/ 8 w 37"/>
                    <a:gd name="T3" fmla="*/ 37 h 37"/>
                    <a:gd name="T4" fmla="*/ 0 w 37"/>
                    <a:gd name="T5" fmla="*/ 29 h 37"/>
                    <a:gd name="T6" fmla="*/ 0 w 37"/>
                    <a:gd name="T7" fmla="*/ 29 h 37"/>
                    <a:gd name="T8" fmla="*/ 37 w 37"/>
                    <a:gd name="T9" fmla="*/ 0 h 37"/>
                    <a:gd name="T10" fmla="*/ 8 w 37"/>
                    <a:gd name="T11" fmla="*/ 37 h 37"/>
                    <a:gd name="T12" fmla="*/ 8 w 37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0" name="Freeform 1177"/>
                <p:cNvSpPr>
                  <a:spLocks/>
                </p:cNvSpPr>
                <p:nvPr/>
              </p:nvSpPr>
              <p:spPr bwMode="auto">
                <a:xfrm>
                  <a:off x="4535" y="1502"/>
                  <a:ext cx="19" cy="18"/>
                </a:xfrm>
                <a:custGeom>
                  <a:avLst/>
                  <a:gdLst>
                    <a:gd name="T0" fmla="*/ 8 w 37"/>
                    <a:gd name="T1" fmla="*/ 37 h 37"/>
                    <a:gd name="T2" fmla="*/ 8 w 37"/>
                    <a:gd name="T3" fmla="*/ 37 h 37"/>
                    <a:gd name="T4" fmla="*/ 0 w 37"/>
                    <a:gd name="T5" fmla="*/ 29 h 37"/>
                    <a:gd name="T6" fmla="*/ 0 w 37"/>
                    <a:gd name="T7" fmla="*/ 29 h 37"/>
                    <a:gd name="T8" fmla="*/ 37 w 37"/>
                    <a:gd name="T9" fmla="*/ 0 h 37"/>
                    <a:gd name="T10" fmla="*/ 8 w 37"/>
                    <a:gd name="T11" fmla="*/ 37 h 37"/>
                    <a:gd name="T12" fmla="*/ 8 w 37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1" name="Freeform 1178"/>
                <p:cNvSpPr>
                  <a:spLocks/>
                </p:cNvSpPr>
                <p:nvPr/>
              </p:nvSpPr>
              <p:spPr bwMode="auto">
                <a:xfrm>
                  <a:off x="4527" y="1490"/>
                  <a:ext cx="23" cy="26"/>
                </a:xfrm>
                <a:custGeom>
                  <a:avLst/>
                  <a:gdLst>
                    <a:gd name="T0" fmla="*/ 0 w 44"/>
                    <a:gd name="T1" fmla="*/ 52 h 52"/>
                    <a:gd name="T2" fmla="*/ 0 w 44"/>
                    <a:gd name="T3" fmla="*/ 52 h 52"/>
                    <a:gd name="T4" fmla="*/ 30 w 44"/>
                    <a:gd name="T5" fmla="*/ 0 h 52"/>
                    <a:gd name="T6" fmla="*/ 30 w 44"/>
                    <a:gd name="T7" fmla="*/ 0 h 52"/>
                    <a:gd name="T8" fmla="*/ 44 w 44"/>
                    <a:gd name="T9" fmla="*/ 8 h 52"/>
                    <a:gd name="T10" fmla="*/ 0 w 44"/>
                    <a:gd name="T11" fmla="*/ 52 h 52"/>
                    <a:gd name="T12" fmla="*/ 0 w 4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44" y="8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2" name="Freeform 1179"/>
                <p:cNvSpPr>
                  <a:spLocks/>
                </p:cNvSpPr>
                <p:nvPr/>
              </p:nvSpPr>
              <p:spPr bwMode="auto">
                <a:xfrm>
                  <a:off x="4527" y="1490"/>
                  <a:ext cx="23" cy="26"/>
                </a:xfrm>
                <a:custGeom>
                  <a:avLst/>
                  <a:gdLst>
                    <a:gd name="T0" fmla="*/ 0 w 44"/>
                    <a:gd name="T1" fmla="*/ 52 h 52"/>
                    <a:gd name="T2" fmla="*/ 0 w 44"/>
                    <a:gd name="T3" fmla="*/ 52 h 52"/>
                    <a:gd name="T4" fmla="*/ 30 w 44"/>
                    <a:gd name="T5" fmla="*/ 0 h 52"/>
                    <a:gd name="T6" fmla="*/ 30 w 44"/>
                    <a:gd name="T7" fmla="*/ 0 h 52"/>
                    <a:gd name="T8" fmla="*/ 44 w 44"/>
                    <a:gd name="T9" fmla="*/ 8 h 52"/>
                    <a:gd name="T10" fmla="*/ 0 w 44"/>
                    <a:gd name="T11" fmla="*/ 52 h 52"/>
                    <a:gd name="T12" fmla="*/ 0 w 4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44" y="8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3" name="Freeform 1180"/>
                <p:cNvSpPr>
                  <a:spLocks/>
                </p:cNvSpPr>
                <p:nvPr/>
              </p:nvSpPr>
              <p:spPr bwMode="auto">
                <a:xfrm>
                  <a:off x="4524" y="1490"/>
                  <a:ext cx="18" cy="26"/>
                </a:xfrm>
                <a:custGeom>
                  <a:avLst/>
                  <a:gdLst>
                    <a:gd name="T0" fmla="*/ 7 w 37"/>
                    <a:gd name="T1" fmla="*/ 52 h 52"/>
                    <a:gd name="T2" fmla="*/ 7 w 37"/>
                    <a:gd name="T3" fmla="*/ 52 h 52"/>
                    <a:gd name="T4" fmla="*/ 0 w 37"/>
                    <a:gd name="T5" fmla="*/ 37 h 52"/>
                    <a:gd name="T6" fmla="*/ 0 w 37"/>
                    <a:gd name="T7" fmla="*/ 37 h 52"/>
                    <a:gd name="T8" fmla="*/ 37 w 37"/>
                    <a:gd name="T9" fmla="*/ 0 h 52"/>
                    <a:gd name="T10" fmla="*/ 7 w 37"/>
                    <a:gd name="T11" fmla="*/ 52 h 52"/>
                    <a:gd name="T12" fmla="*/ 7 w 3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7" y="52"/>
                      </a:moveTo>
                      <a:lnTo>
                        <a:pt x="7" y="52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37" y="0"/>
                      </a:lnTo>
                      <a:lnTo>
                        <a:pt x="7" y="52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4" name="Freeform 1181"/>
                <p:cNvSpPr>
                  <a:spLocks/>
                </p:cNvSpPr>
                <p:nvPr/>
              </p:nvSpPr>
              <p:spPr bwMode="auto">
                <a:xfrm>
                  <a:off x="4524" y="1490"/>
                  <a:ext cx="18" cy="26"/>
                </a:xfrm>
                <a:custGeom>
                  <a:avLst/>
                  <a:gdLst>
                    <a:gd name="T0" fmla="*/ 7 w 37"/>
                    <a:gd name="T1" fmla="*/ 52 h 52"/>
                    <a:gd name="T2" fmla="*/ 7 w 37"/>
                    <a:gd name="T3" fmla="*/ 52 h 52"/>
                    <a:gd name="T4" fmla="*/ 0 w 37"/>
                    <a:gd name="T5" fmla="*/ 37 h 52"/>
                    <a:gd name="T6" fmla="*/ 0 w 37"/>
                    <a:gd name="T7" fmla="*/ 37 h 52"/>
                    <a:gd name="T8" fmla="*/ 37 w 37"/>
                    <a:gd name="T9" fmla="*/ 0 h 52"/>
                    <a:gd name="T10" fmla="*/ 7 w 37"/>
                    <a:gd name="T11" fmla="*/ 52 h 52"/>
                    <a:gd name="T12" fmla="*/ 7 w 3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7" y="52"/>
                      </a:moveTo>
                      <a:lnTo>
                        <a:pt x="7" y="52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37" y="0"/>
                      </a:lnTo>
                      <a:lnTo>
                        <a:pt x="7" y="52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5" name="Freeform 1182"/>
                <p:cNvSpPr>
                  <a:spLocks/>
                </p:cNvSpPr>
                <p:nvPr/>
              </p:nvSpPr>
              <p:spPr bwMode="auto">
                <a:xfrm>
                  <a:off x="4417" y="1377"/>
                  <a:ext cx="18" cy="22"/>
                </a:xfrm>
                <a:custGeom>
                  <a:avLst/>
                  <a:gdLst>
                    <a:gd name="T0" fmla="*/ 0 w 37"/>
                    <a:gd name="T1" fmla="*/ 45 h 45"/>
                    <a:gd name="T2" fmla="*/ 0 w 37"/>
                    <a:gd name="T3" fmla="*/ 45 h 45"/>
                    <a:gd name="T4" fmla="*/ 22 w 37"/>
                    <a:gd name="T5" fmla="*/ 0 h 45"/>
                    <a:gd name="T6" fmla="*/ 22 w 37"/>
                    <a:gd name="T7" fmla="*/ 0 h 45"/>
                    <a:gd name="T8" fmla="*/ 37 w 37"/>
                    <a:gd name="T9" fmla="*/ 8 h 45"/>
                    <a:gd name="T10" fmla="*/ 0 w 37"/>
                    <a:gd name="T11" fmla="*/ 45 h 45"/>
                    <a:gd name="T12" fmla="*/ 0 w 3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7" y="8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6" name="Freeform 1183"/>
                <p:cNvSpPr>
                  <a:spLocks/>
                </p:cNvSpPr>
                <p:nvPr/>
              </p:nvSpPr>
              <p:spPr bwMode="auto">
                <a:xfrm>
                  <a:off x="4417" y="1377"/>
                  <a:ext cx="18" cy="22"/>
                </a:xfrm>
                <a:custGeom>
                  <a:avLst/>
                  <a:gdLst>
                    <a:gd name="T0" fmla="*/ 0 w 37"/>
                    <a:gd name="T1" fmla="*/ 45 h 45"/>
                    <a:gd name="T2" fmla="*/ 0 w 37"/>
                    <a:gd name="T3" fmla="*/ 45 h 45"/>
                    <a:gd name="T4" fmla="*/ 22 w 37"/>
                    <a:gd name="T5" fmla="*/ 0 h 45"/>
                    <a:gd name="T6" fmla="*/ 22 w 37"/>
                    <a:gd name="T7" fmla="*/ 0 h 45"/>
                    <a:gd name="T8" fmla="*/ 37 w 37"/>
                    <a:gd name="T9" fmla="*/ 8 h 45"/>
                    <a:gd name="T10" fmla="*/ 0 w 37"/>
                    <a:gd name="T11" fmla="*/ 45 h 45"/>
                    <a:gd name="T12" fmla="*/ 0 w 3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7" y="8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7" name="Freeform 1184"/>
                <p:cNvSpPr>
                  <a:spLocks/>
                </p:cNvSpPr>
                <p:nvPr/>
              </p:nvSpPr>
              <p:spPr bwMode="auto">
                <a:xfrm>
                  <a:off x="4410" y="1377"/>
                  <a:ext cx="18" cy="22"/>
                </a:xfrm>
                <a:custGeom>
                  <a:avLst/>
                  <a:gdLst>
                    <a:gd name="T0" fmla="*/ 14 w 36"/>
                    <a:gd name="T1" fmla="*/ 45 h 45"/>
                    <a:gd name="T2" fmla="*/ 14 w 36"/>
                    <a:gd name="T3" fmla="*/ 45 h 45"/>
                    <a:gd name="T4" fmla="*/ 0 w 36"/>
                    <a:gd name="T5" fmla="*/ 38 h 45"/>
                    <a:gd name="T6" fmla="*/ 0 w 36"/>
                    <a:gd name="T7" fmla="*/ 38 h 45"/>
                    <a:gd name="T8" fmla="*/ 36 w 36"/>
                    <a:gd name="T9" fmla="*/ 0 h 45"/>
                    <a:gd name="T10" fmla="*/ 14 w 36"/>
                    <a:gd name="T11" fmla="*/ 45 h 45"/>
                    <a:gd name="T12" fmla="*/ 14 w 3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5">
                      <a:moveTo>
                        <a:pt x="14" y="45"/>
                      </a:moveTo>
                      <a:lnTo>
                        <a:pt x="14" y="45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36" y="0"/>
                      </a:lnTo>
                      <a:lnTo>
                        <a:pt x="14" y="45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8" name="Freeform 1185"/>
                <p:cNvSpPr>
                  <a:spLocks/>
                </p:cNvSpPr>
                <p:nvPr/>
              </p:nvSpPr>
              <p:spPr bwMode="auto">
                <a:xfrm>
                  <a:off x="4410" y="1377"/>
                  <a:ext cx="18" cy="22"/>
                </a:xfrm>
                <a:custGeom>
                  <a:avLst/>
                  <a:gdLst>
                    <a:gd name="T0" fmla="*/ 14 w 36"/>
                    <a:gd name="T1" fmla="*/ 45 h 45"/>
                    <a:gd name="T2" fmla="*/ 14 w 36"/>
                    <a:gd name="T3" fmla="*/ 45 h 45"/>
                    <a:gd name="T4" fmla="*/ 0 w 36"/>
                    <a:gd name="T5" fmla="*/ 38 h 45"/>
                    <a:gd name="T6" fmla="*/ 0 w 36"/>
                    <a:gd name="T7" fmla="*/ 38 h 45"/>
                    <a:gd name="T8" fmla="*/ 36 w 36"/>
                    <a:gd name="T9" fmla="*/ 0 h 45"/>
                    <a:gd name="T10" fmla="*/ 14 w 36"/>
                    <a:gd name="T11" fmla="*/ 45 h 45"/>
                    <a:gd name="T12" fmla="*/ 14 w 3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5">
                      <a:moveTo>
                        <a:pt x="14" y="45"/>
                      </a:moveTo>
                      <a:lnTo>
                        <a:pt x="14" y="45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36" y="0"/>
                      </a:lnTo>
                      <a:lnTo>
                        <a:pt x="14" y="45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9" name="Freeform 1186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0" name="Freeform 1187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1" name="Freeform 1188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0 w 29"/>
                    <a:gd name="T5" fmla="*/ 29 h 37"/>
                    <a:gd name="T6" fmla="*/ 0 w 29"/>
                    <a:gd name="T7" fmla="*/ 29 h 37"/>
                    <a:gd name="T8" fmla="*/ 29 w 29"/>
                    <a:gd name="T9" fmla="*/ 0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2" name="Freeform 1189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0 w 29"/>
                    <a:gd name="T5" fmla="*/ 29 h 37"/>
                    <a:gd name="T6" fmla="*/ 0 w 29"/>
                    <a:gd name="T7" fmla="*/ 29 h 37"/>
                    <a:gd name="T8" fmla="*/ 29 w 29"/>
                    <a:gd name="T9" fmla="*/ 0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3" name="Freeform 1190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4" name="Freeform 1191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29 w 29"/>
                    <a:gd name="T5" fmla="*/ 0 h 37"/>
                    <a:gd name="T6" fmla="*/ 29 w 29"/>
                    <a:gd name="T7" fmla="*/ 0 h 37"/>
                    <a:gd name="T8" fmla="*/ 29 w 29"/>
                    <a:gd name="T9" fmla="*/ 7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5" name="Freeform 1192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0 w 29"/>
                    <a:gd name="T5" fmla="*/ 29 h 37"/>
                    <a:gd name="T6" fmla="*/ 0 w 29"/>
                    <a:gd name="T7" fmla="*/ 29 h 37"/>
                    <a:gd name="T8" fmla="*/ 29 w 29"/>
                    <a:gd name="T9" fmla="*/ 0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6" name="Freeform 1193"/>
                <p:cNvSpPr>
                  <a:spLocks/>
                </p:cNvSpPr>
                <p:nvPr/>
              </p:nvSpPr>
              <p:spPr bwMode="auto">
                <a:xfrm>
                  <a:off x="4406" y="1370"/>
                  <a:ext cx="14" cy="18"/>
                </a:xfrm>
                <a:custGeom>
                  <a:avLst/>
                  <a:gdLst>
                    <a:gd name="T0" fmla="*/ 0 w 29"/>
                    <a:gd name="T1" fmla="*/ 37 h 37"/>
                    <a:gd name="T2" fmla="*/ 0 w 29"/>
                    <a:gd name="T3" fmla="*/ 37 h 37"/>
                    <a:gd name="T4" fmla="*/ 0 w 29"/>
                    <a:gd name="T5" fmla="*/ 29 h 37"/>
                    <a:gd name="T6" fmla="*/ 0 w 29"/>
                    <a:gd name="T7" fmla="*/ 29 h 37"/>
                    <a:gd name="T8" fmla="*/ 29 w 29"/>
                    <a:gd name="T9" fmla="*/ 0 h 37"/>
                    <a:gd name="T10" fmla="*/ 0 w 29"/>
                    <a:gd name="T11" fmla="*/ 37 h 37"/>
                    <a:gd name="T12" fmla="*/ 0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7" name="Freeform 1194"/>
                <p:cNvSpPr>
                  <a:spLocks/>
                </p:cNvSpPr>
                <p:nvPr/>
              </p:nvSpPr>
              <p:spPr bwMode="auto">
                <a:xfrm>
                  <a:off x="4398" y="1347"/>
                  <a:ext cx="19" cy="34"/>
                </a:xfrm>
                <a:custGeom>
                  <a:avLst/>
                  <a:gdLst>
                    <a:gd name="T0" fmla="*/ 0 w 37"/>
                    <a:gd name="T1" fmla="*/ 67 h 67"/>
                    <a:gd name="T2" fmla="*/ 0 w 37"/>
                    <a:gd name="T3" fmla="*/ 67 h 67"/>
                    <a:gd name="T4" fmla="*/ 8 w 37"/>
                    <a:gd name="T5" fmla="*/ 0 h 67"/>
                    <a:gd name="T6" fmla="*/ 8 w 37"/>
                    <a:gd name="T7" fmla="*/ 0 h 67"/>
                    <a:gd name="T8" fmla="*/ 37 w 37"/>
                    <a:gd name="T9" fmla="*/ 30 h 67"/>
                    <a:gd name="T10" fmla="*/ 0 w 37"/>
                    <a:gd name="T11" fmla="*/ 67 h 67"/>
                    <a:gd name="T12" fmla="*/ 0 w 37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7" y="30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8" name="Freeform 1195"/>
                <p:cNvSpPr>
                  <a:spLocks/>
                </p:cNvSpPr>
                <p:nvPr/>
              </p:nvSpPr>
              <p:spPr bwMode="auto">
                <a:xfrm>
                  <a:off x="4398" y="1347"/>
                  <a:ext cx="19" cy="34"/>
                </a:xfrm>
                <a:custGeom>
                  <a:avLst/>
                  <a:gdLst>
                    <a:gd name="T0" fmla="*/ 0 w 37"/>
                    <a:gd name="T1" fmla="*/ 67 h 67"/>
                    <a:gd name="T2" fmla="*/ 0 w 37"/>
                    <a:gd name="T3" fmla="*/ 67 h 67"/>
                    <a:gd name="T4" fmla="*/ 8 w 37"/>
                    <a:gd name="T5" fmla="*/ 0 h 67"/>
                    <a:gd name="T6" fmla="*/ 8 w 37"/>
                    <a:gd name="T7" fmla="*/ 0 h 67"/>
                    <a:gd name="T8" fmla="*/ 37 w 37"/>
                    <a:gd name="T9" fmla="*/ 30 h 67"/>
                    <a:gd name="T10" fmla="*/ 0 w 37"/>
                    <a:gd name="T11" fmla="*/ 67 h 67"/>
                    <a:gd name="T12" fmla="*/ 0 w 37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37" y="30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9" name="Freeform 1196"/>
                <p:cNvSpPr>
                  <a:spLocks/>
                </p:cNvSpPr>
                <p:nvPr/>
              </p:nvSpPr>
              <p:spPr bwMode="auto">
                <a:xfrm>
                  <a:off x="4384" y="1347"/>
                  <a:ext cx="18" cy="34"/>
                </a:xfrm>
                <a:custGeom>
                  <a:avLst/>
                  <a:gdLst>
                    <a:gd name="T0" fmla="*/ 29 w 37"/>
                    <a:gd name="T1" fmla="*/ 67 h 67"/>
                    <a:gd name="T2" fmla="*/ 29 w 37"/>
                    <a:gd name="T3" fmla="*/ 67 h 67"/>
                    <a:gd name="T4" fmla="*/ 0 w 37"/>
                    <a:gd name="T5" fmla="*/ 45 h 67"/>
                    <a:gd name="T6" fmla="*/ 0 w 37"/>
                    <a:gd name="T7" fmla="*/ 45 h 67"/>
                    <a:gd name="T8" fmla="*/ 37 w 37"/>
                    <a:gd name="T9" fmla="*/ 0 h 67"/>
                    <a:gd name="T10" fmla="*/ 29 w 37"/>
                    <a:gd name="T11" fmla="*/ 67 h 67"/>
                    <a:gd name="T12" fmla="*/ 29 w 37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29" y="67"/>
                      </a:moveTo>
                      <a:lnTo>
                        <a:pt x="29" y="6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37" y="0"/>
                      </a:lnTo>
                      <a:lnTo>
                        <a:pt x="29" y="67"/>
                      </a:lnTo>
                      <a:lnTo>
                        <a:pt x="29" y="6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0" name="Freeform 1197"/>
                <p:cNvSpPr>
                  <a:spLocks/>
                </p:cNvSpPr>
                <p:nvPr/>
              </p:nvSpPr>
              <p:spPr bwMode="auto">
                <a:xfrm>
                  <a:off x="4384" y="1347"/>
                  <a:ext cx="18" cy="34"/>
                </a:xfrm>
                <a:custGeom>
                  <a:avLst/>
                  <a:gdLst>
                    <a:gd name="T0" fmla="*/ 29 w 37"/>
                    <a:gd name="T1" fmla="*/ 67 h 67"/>
                    <a:gd name="T2" fmla="*/ 29 w 37"/>
                    <a:gd name="T3" fmla="*/ 67 h 67"/>
                    <a:gd name="T4" fmla="*/ 0 w 37"/>
                    <a:gd name="T5" fmla="*/ 45 h 67"/>
                    <a:gd name="T6" fmla="*/ 0 w 37"/>
                    <a:gd name="T7" fmla="*/ 45 h 67"/>
                    <a:gd name="T8" fmla="*/ 37 w 37"/>
                    <a:gd name="T9" fmla="*/ 0 h 67"/>
                    <a:gd name="T10" fmla="*/ 29 w 37"/>
                    <a:gd name="T11" fmla="*/ 67 h 67"/>
                    <a:gd name="T12" fmla="*/ 29 w 37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29" y="67"/>
                      </a:moveTo>
                      <a:lnTo>
                        <a:pt x="29" y="6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37" y="0"/>
                      </a:lnTo>
                      <a:lnTo>
                        <a:pt x="29" y="67"/>
                      </a:lnTo>
                      <a:lnTo>
                        <a:pt x="29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1" name="Freeform 1198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2" name="Freeform 1199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3" name="Freeform 1200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4" name="Freeform 1201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5" name="Freeform 1202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6" name="Freeform 1203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9" cy="16"/>
                </a:xfrm>
                <a:custGeom>
                  <a:avLst/>
                  <a:gdLst>
                    <a:gd name="T0" fmla="*/ 0 w 37"/>
                    <a:gd name="T1" fmla="*/ 30 h 30"/>
                    <a:gd name="T2" fmla="*/ 0 w 37"/>
                    <a:gd name="T3" fmla="*/ 30 h 30"/>
                    <a:gd name="T4" fmla="*/ 29 w 37"/>
                    <a:gd name="T5" fmla="*/ 0 h 30"/>
                    <a:gd name="T6" fmla="*/ 29 w 37"/>
                    <a:gd name="T7" fmla="*/ 0 h 30"/>
                    <a:gd name="T8" fmla="*/ 37 w 37"/>
                    <a:gd name="T9" fmla="*/ 0 h 30"/>
                    <a:gd name="T10" fmla="*/ 0 w 37"/>
                    <a:gd name="T11" fmla="*/ 30 h 30"/>
                    <a:gd name="T12" fmla="*/ 0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7" name="Freeform 1204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8" name="Freeform 1205"/>
                <p:cNvSpPr>
                  <a:spLocks/>
                </p:cNvSpPr>
                <p:nvPr/>
              </p:nvSpPr>
              <p:spPr bwMode="auto">
                <a:xfrm>
                  <a:off x="4372" y="1339"/>
                  <a:ext cx="15" cy="16"/>
                </a:xfrm>
                <a:custGeom>
                  <a:avLst/>
                  <a:gdLst>
                    <a:gd name="T0" fmla="*/ 0 w 29"/>
                    <a:gd name="T1" fmla="*/ 30 h 30"/>
                    <a:gd name="T2" fmla="*/ 0 w 29"/>
                    <a:gd name="T3" fmla="*/ 30 h 30"/>
                    <a:gd name="T4" fmla="*/ 0 w 29"/>
                    <a:gd name="T5" fmla="*/ 30 h 30"/>
                    <a:gd name="T6" fmla="*/ 0 w 29"/>
                    <a:gd name="T7" fmla="*/ 30 h 30"/>
                    <a:gd name="T8" fmla="*/ 29 w 29"/>
                    <a:gd name="T9" fmla="*/ 0 h 30"/>
                    <a:gd name="T10" fmla="*/ 0 w 29"/>
                    <a:gd name="T11" fmla="*/ 30 h 30"/>
                    <a:gd name="T12" fmla="*/ 0 w 2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9" name="Freeform 1206"/>
                <p:cNvSpPr>
                  <a:spLocks/>
                </p:cNvSpPr>
                <p:nvPr/>
              </p:nvSpPr>
              <p:spPr bwMode="auto">
                <a:xfrm>
                  <a:off x="4336" y="1313"/>
                  <a:ext cx="59" cy="53"/>
                </a:xfrm>
                <a:custGeom>
                  <a:avLst/>
                  <a:gdLst>
                    <a:gd name="T0" fmla="*/ 117 w 117"/>
                    <a:gd name="T1" fmla="*/ 0 h 105"/>
                    <a:gd name="T2" fmla="*/ 117 w 117"/>
                    <a:gd name="T3" fmla="*/ 0 h 105"/>
                    <a:gd name="T4" fmla="*/ 0 w 117"/>
                    <a:gd name="T5" fmla="*/ 75 h 105"/>
                    <a:gd name="T6" fmla="*/ 0 w 117"/>
                    <a:gd name="T7" fmla="*/ 75 h 105"/>
                    <a:gd name="T8" fmla="*/ 29 w 117"/>
                    <a:gd name="T9" fmla="*/ 105 h 105"/>
                    <a:gd name="T10" fmla="*/ 117 w 117"/>
                    <a:gd name="T11" fmla="*/ 0 h 105"/>
                    <a:gd name="T12" fmla="*/ 117 w 117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29" y="105"/>
                      </a:lnTo>
                      <a:lnTo>
                        <a:pt x="117" y="0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0" name="Freeform 1207"/>
                <p:cNvSpPr>
                  <a:spLocks/>
                </p:cNvSpPr>
                <p:nvPr/>
              </p:nvSpPr>
              <p:spPr bwMode="auto">
                <a:xfrm>
                  <a:off x="4336" y="1313"/>
                  <a:ext cx="59" cy="53"/>
                </a:xfrm>
                <a:custGeom>
                  <a:avLst/>
                  <a:gdLst>
                    <a:gd name="T0" fmla="*/ 117 w 117"/>
                    <a:gd name="T1" fmla="*/ 0 h 105"/>
                    <a:gd name="T2" fmla="*/ 117 w 117"/>
                    <a:gd name="T3" fmla="*/ 0 h 105"/>
                    <a:gd name="T4" fmla="*/ 0 w 117"/>
                    <a:gd name="T5" fmla="*/ 75 h 105"/>
                    <a:gd name="T6" fmla="*/ 0 w 117"/>
                    <a:gd name="T7" fmla="*/ 75 h 105"/>
                    <a:gd name="T8" fmla="*/ 29 w 117"/>
                    <a:gd name="T9" fmla="*/ 105 h 105"/>
                    <a:gd name="T10" fmla="*/ 117 w 117"/>
                    <a:gd name="T11" fmla="*/ 0 h 105"/>
                    <a:gd name="T12" fmla="*/ 117 w 117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29" y="105"/>
                      </a:lnTo>
                      <a:lnTo>
                        <a:pt x="117" y="0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1" name="Freeform 1208"/>
                <p:cNvSpPr>
                  <a:spLocks/>
                </p:cNvSpPr>
                <p:nvPr/>
              </p:nvSpPr>
              <p:spPr bwMode="auto">
                <a:xfrm>
                  <a:off x="4336" y="1297"/>
                  <a:ext cx="59" cy="53"/>
                </a:xfrm>
                <a:custGeom>
                  <a:avLst/>
                  <a:gdLst>
                    <a:gd name="T0" fmla="*/ 117 w 117"/>
                    <a:gd name="T1" fmla="*/ 30 h 105"/>
                    <a:gd name="T2" fmla="*/ 117 w 117"/>
                    <a:gd name="T3" fmla="*/ 30 h 105"/>
                    <a:gd name="T4" fmla="*/ 80 w 117"/>
                    <a:gd name="T5" fmla="*/ 0 h 105"/>
                    <a:gd name="T6" fmla="*/ 80 w 117"/>
                    <a:gd name="T7" fmla="*/ 0 h 105"/>
                    <a:gd name="T8" fmla="*/ 0 w 117"/>
                    <a:gd name="T9" fmla="*/ 105 h 105"/>
                    <a:gd name="T10" fmla="*/ 117 w 117"/>
                    <a:gd name="T11" fmla="*/ 30 h 105"/>
                    <a:gd name="T12" fmla="*/ 117 w 117"/>
                    <a:gd name="T13" fmla="*/ 3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117" y="30"/>
                      </a:moveTo>
                      <a:lnTo>
                        <a:pt x="117" y="3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0" y="105"/>
                      </a:lnTo>
                      <a:lnTo>
                        <a:pt x="117" y="30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2" name="Freeform 1209"/>
                <p:cNvSpPr>
                  <a:spLocks/>
                </p:cNvSpPr>
                <p:nvPr/>
              </p:nvSpPr>
              <p:spPr bwMode="auto">
                <a:xfrm>
                  <a:off x="4336" y="1297"/>
                  <a:ext cx="59" cy="53"/>
                </a:xfrm>
                <a:custGeom>
                  <a:avLst/>
                  <a:gdLst>
                    <a:gd name="T0" fmla="*/ 117 w 117"/>
                    <a:gd name="T1" fmla="*/ 30 h 105"/>
                    <a:gd name="T2" fmla="*/ 117 w 117"/>
                    <a:gd name="T3" fmla="*/ 30 h 105"/>
                    <a:gd name="T4" fmla="*/ 80 w 117"/>
                    <a:gd name="T5" fmla="*/ 0 h 105"/>
                    <a:gd name="T6" fmla="*/ 80 w 117"/>
                    <a:gd name="T7" fmla="*/ 0 h 105"/>
                    <a:gd name="T8" fmla="*/ 0 w 117"/>
                    <a:gd name="T9" fmla="*/ 105 h 105"/>
                    <a:gd name="T10" fmla="*/ 117 w 117"/>
                    <a:gd name="T11" fmla="*/ 30 h 105"/>
                    <a:gd name="T12" fmla="*/ 117 w 117"/>
                    <a:gd name="T13" fmla="*/ 3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117" y="30"/>
                      </a:moveTo>
                      <a:lnTo>
                        <a:pt x="117" y="3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0" y="105"/>
                      </a:lnTo>
                      <a:lnTo>
                        <a:pt x="117" y="30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5" name="Group 1411"/>
              <p:cNvGrpSpPr>
                <a:grpSpLocks/>
              </p:cNvGrpSpPr>
              <p:nvPr/>
            </p:nvGrpSpPr>
            <p:grpSpPr bwMode="auto">
              <a:xfrm>
                <a:off x="4814888" y="1577594"/>
                <a:ext cx="1751013" cy="574675"/>
                <a:chOff x="3273" y="988"/>
                <a:chExt cx="1103" cy="362"/>
              </a:xfrm>
            </p:grpSpPr>
            <p:sp>
              <p:nvSpPr>
                <p:cNvPr id="863" name="Freeform 1211"/>
                <p:cNvSpPr>
                  <a:spLocks/>
                </p:cNvSpPr>
                <p:nvPr/>
              </p:nvSpPr>
              <p:spPr bwMode="auto">
                <a:xfrm>
                  <a:off x="4313" y="1297"/>
                  <a:ext cx="63" cy="53"/>
                </a:xfrm>
                <a:custGeom>
                  <a:avLst/>
                  <a:gdLst>
                    <a:gd name="T0" fmla="*/ 124 w 124"/>
                    <a:gd name="T1" fmla="*/ 0 h 105"/>
                    <a:gd name="T2" fmla="*/ 124 w 124"/>
                    <a:gd name="T3" fmla="*/ 0 h 105"/>
                    <a:gd name="T4" fmla="*/ 0 w 124"/>
                    <a:gd name="T5" fmla="*/ 75 h 105"/>
                    <a:gd name="T6" fmla="*/ 0 w 124"/>
                    <a:gd name="T7" fmla="*/ 75 h 105"/>
                    <a:gd name="T8" fmla="*/ 44 w 124"/>
                    <a:gd name="T9" fmla="*/ 105 h 105"/>
                    <a:gd name="T10" fmla="*/ 124 w 124"/>
                    <a:gd name="T11" fmla="*/ 0 h 105"/>
                    <a:gd name="T12" fmla="*/ 124 w 124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5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44" y="105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4" name="Freeform 1212"/>
                <p:cNvSpPr>
                  <a:spLocks/>
                </p:cNvSpPr>
                <p:nvPr/>
              </p:nvSpPr>
              <p:spPr bwMode="auto">
                <a:xfrm>
                  <a:off x="4313" y="1297"/>
                  <a:ext cx="63" cy="53"/>
                </a:xfrm>
                <a:custGeom>
                  <a:avLst/>
                  <a:gdLst>
                    <a:gd name="T0" fmla="*/ 124 w 124"/>
                    <a:gd name="T1" fmla="*/ 0 h 105"/>
                    <a:gd name="T2" fmla="*/ 124 w 124"/>
                    <a:gd name="T3" fmla="*/ 0 h 105"/>
                    <a:gd name="T4" fmla="*/ 0 w 124"/>
                    <a:gd name="T5" fmla="*/ 75 h 105"/>
                    <a:gd name="T6" fmla="*/ 0 w 124"/>
                    <a:gd name="T7" fmla="*/ 75 h 105"/>
                    <a:gd name="T8" fmla="*/ 44 w 124"/>
                    <a:gd name="T9" fmla="*/ 105 h 105"/>
                    <a:gd name="T10" fmla="*/ 124 w 124"/>
                    <a:gd name="T11" fmla="*/ 0 h 105"/>
                    <a:gd name="T12" fmla="*/ 124 w 124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5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44" y="105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5" name="Freeform 1213"/>
                <p:cNvSpPr>
                  <a:spLocks/>
                </p:cNvSpPr>
                <p:nvPr/>
              </p:nvSpPr>
              <p:spPr bwMode="auto">
                <a:xfrm>
                  <a:off x="4313" y="1283"/>
                  <a:ext cx="63" cy="52"/>
                </a:xfrm>
                <a:custGeom>
                  <a:avLst/>
                  <a:gdLst>
                    <a:gd name="T0" fmla="*/ 124 w 124"/>
                    <a:gd name="T1" fmla="*/ 29 h 104"/>
                    <a:gd name="T2" fmla="*/ 124 w 124"/>
                    <a:gd name="T3" fmla="*/ 29 h 104"/>
                    <a:gd name="T4" fmla="*/ 88 w 124"/>
                    <a:gd name="T5" fmla="*/ 0 h 104"/>
                    <a:gd name="T6" fmla="*/ 88 w 124"/>
                    <a:gd name="T7" fmla="*/ 0 h 104"/>
                    <a:gd name="T8" fmla="*/ 0 w 124"/>
                    <a:gd name="T9" fmla="*/ 104 h 104"/>
                    <a:gd name="T10" fmla="*/ 124 w 124"/>
                    <a:gd name="T11" fmla="*/ 29 h 104"/>
                    <a:gd name="T12" fmla="*/ 124 w 124"/>
                    <a:gd name="T13" fmla="*/ 29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4">
                      <a:moveTo>
                        <a:pt x="124" y="29"/>
                      </a:moveTo>
                      <a:lnTo>
                        <a:pt x="124" y="29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0" y="104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6" name="Freeform 1214"/>
                <p:cNvSpPr>
                  <a:spLocks/>
                </p:cNvSpPr>
                <p:nvPr/>
              </p:nvSpPr>
              <p:spPr bwMode="auto">
                <a:xfrm>
                  <a:off x="4313" y="1283"/>
                  <a:ext cx="63" cy="52"/>
                </a:xfrm>
                <a:custGeom>
                  <a:avLst/>
                  <a:gdLst>
                    <a:gd name="T0" fmla="*/ 124 w 124"/>
                    <a:gd name="T1" fmla="*/ 29 h 104"/>
                    <a:gd name="T2" fmla="*/ 124 w 124"/>
                    <a:gd name="T3" fmla="*/ 29 h 104"/>
                    <a:gd name="T4" fmla="*/ 88 w 124"/>
                    <a:gd name="T5" fmla="*/ 0 h 104"/>
                    <a:gd name="T6" fmla="*/ 88 w 124"/>
                    <a:gd name="T7" fmla="*/ 0 h 104"/>
                    <a:gd name="T8" fmla="*/ 0 w 124"/>
                    <a:gd name="T9" fmla="*/ 104 h 104"/>
                    <a:gd name="T10" fmla="*/ 124 w 124"/>
                    <a:gd name="T11" fmla="*/ 29 h 104"/>
                    <a:gd name="T12" fmla="*/ 124 w 124"/>
                    <a:gd name="T13" fmla="*/ 29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4">
                      <a:moveTo>
                        <a:pt x="124" y="29"/>
                      </a:moveTo>
                      <a:lnTo>
                        <a:pt x="124" y="29"/>
                      </a:lnTo>
                      <a:lnTo>
                        <a:pt x="88" y="0"/>
                      </a:lnTo>
                      <a:lnTo>
                        <a:pt x="88" y="0"/>
                      </a:lnTo>
                      <a:lnTo>
                        <a:pt x="0" y="104"/>
                      </a:lnTo>
                      <a:lnTo>
                        <a:pt x="124" y="29"/>
                      </a:lnTo>
                      <a:lnTo>
                        <a:pt x="124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7" name="Freeform 1215"/>
                <p:cNvSpPr>
                  <a:spLocks/>
                </p:cNvSpPr>
                <p:nvPr/>
              </p:nvSpPr>
              <p:spPr bwMode="auto">
                <a:xfrm>
                  <a:off x="4324" y="1294"/>
                  <a:ext cx="12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8" name="Freeform 1216"/>
                <p:cNvSpPr>
                  <a:spLocks/>
                </p:cNvSpPr>
                <p:nvPr/>
              </p:nvSpPr>
              <p:spPr bwMode="auto">
                <a:xfrm>
                  <a:off x="4324" y="1294"/>
                  <a:ext cx="12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9" name="Freeform 1217"/>
                <p:cNvSpPr>
                  <a:spLocks/>
                </p:cNvSpPr>
                <p:nvPr/>
              </p:nvSpPr>
              <p:spPr bwMode="auto">
                <a:xfrm>
                  <a:off x="4321" y="1294"/>
                  <a:ext cx="15" cy="19"/>
                </a:xfrm>
                <a:custGeom>
                  <a:avLst/>
                  <a:gdLst>
                    <a:gd name="T0" fmla="*/ 7 w 29"/>
                    <a:gd name="T1" fmla="*/ 37 h 37"/>
                    <a:gd name="T2" fmla="*/ 7 w 29"/>
                    <a:gd name="T3" fmla="*/ 37 h 37"/>
                    <a:gd name="T4" fmla="*/ 0 w 29"/>
                    <a:gd name="T5" fmla="*/ 37 h 37"/>
                    <a:gd name="T6" fmla="*/ 0 w 29"/>
                    <a:gd name="T7" fmla="*/ 37 h 37"/>
                    <a:gd name="T8" fmla="*/ 29 w 29"/>
                    <a:gd name="T9" fmla="*/ 0 h 37"/>
                    <a:gd name="T10" fmla="*/ 7 w 29"/>
                    <a:gd name="T11" fmla="*/ 37 h 37"/>
                    <a:gd name="T12" fmla="*/ 7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0" name="Freeform 1218"/>
                <p:cNvSpPr>
                  <a:spLocks/>
                </p:cNvSpPr>
                <p:nvPr/>
              </p:nvSpPr>
              <p:spPr bwMode="auto">
                <a:xfrm>
                  <a:off x="4321" y="1294"/>
                  <a:ext cx="15" cy="19"/>
                </a:xfrm>
                <a:custGeom>
                  <a:avLst/>
                  <a:gdLst>
                    <a:gd name="T0" fmla="*/ 7 w 29"/>
                    <a:gd name="T1" fmla="*/ 37 h 37"/>
                    <a:gd name="T2" fmla="*/ 7 w 29"/>
                    <a:gd name="T3" fmla="*/ 37 h 37"/>
                    <a:gd name="T4" fmla="*/ 0 w 29"/>
                    <a:gd name="T5" fmla="*/ 37 h 37"/>
                    <a:gd name="T6" fmla="*/ 0 w 29"/>
                    <a:gd name="T7" fmla="*/ 37 h 37"/>
                    <a:gd name="T8" fmla="*/ 29 w 29"/>
                    <a:gd name="T9" fmla="*/ 0 h 37"/>
                    <a:gd name="T10" fmla="*/ 7 w 29"/>
                    <a:gd name="T11" fmla="*/ 37 h 37"/>
                    <a:gd name="T12" fmla="*/ 7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1" name="Freeform 1219"/>
                <p:cNvSpPr>
                  <a:spLocks/>
                </p:cNvSpPr>
                <p:nvPr/>
              </p:nvSpPr>
              <p:spPr bwMode="auto">
                <a:xfrm>
                  <a:off x="4324" y="1294"/>
                  <a:ext cx="12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2" name="Freeform 1220"/>
                <p:cNvSpPr>
                  <a:spLocks/>
                </p:cNvSpPr>
                <p:nvPr/>
              </p:nvSpPr>
              <p:spPr bwMode="auto">
                <a:xfrm>
                  <a:off x="4324" y="1294"/>
                  <a:ext cx="12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3" name="Freeform 1221"/>
                <p:cNvSpPr>
                  <a:spLocks/>
                </p:cNvSpPr>
                <p:nvPr/>
              </p:nvSpPr>
              <p:spPr bwMode="auto">
                <a:xfrm>
                  <a:off x="4321" y="1294"/>
                  <a:ext cx="15" cy="19"/>
                </a:xfrm>
                <a:custGeom>
                  <a:avLst/>
                  <a:gdLst>
                    <a:gd name="T0" fmla="*/ 7 w 29"/>
                    <a:gd name="T1" fmla="*/ 37 h 37"/>
                    <a:gd name="T2" fmla="*/ 7 w 29"/>
                    <a:gd name="T3" fmla="*/ 37 h 37"/>
                    <a:gd name="T4" fmla="*/ 0 w 29"/>
                    <a:gd name="T5" fmla="*/ 37 h 37"/>
                    <a:gd name="T6" fmla="*/ 0 w 29"/>
                    <a:gd name="T7" fmla="*/ 37 h 37"/>
                    <a:gd name="T8" fmla="*/ 29 w 29"/>
                    <a:gd name="T9" fmla="*/ 0 h 37"/>
                    <a:gd name="T10" fmla="*/ 7 w 29"/>
                    <a:gd name="T11" fmla="*/ 37 h 37"/>
                    <a:gd name="T12" fmla="*/ 7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4" name="Freeform 1222"/>
                <p:cNvSpPr>
                  <a:spLocks/>
                </p:cNvSpPr>
                <p:nvPr/>
              </p:nvSpPr>
              <p:spPr bwMode="auto">
                <a:xfrm>
                  <a:off x="4321" y="1294"/>
                  <a:ext cx="15" cy="19"/>
                </a:xfrm>
                <a:custGeom>
                  <a:avLst/>
                  <a:gdLst>
                    <a:gd name="T0" fmla="*/ 7 w 29"/>
                    <a:gd name="T1" fmla="*/ 37 h 37"/>
                    <a:gd name="T2" fmla="*/ 7 w 29"/>
                    <a:gd name="T3" fmla="*/ 37 h 37"/>
                    <a:gd name="T4" fmla="*/ 0 w 29"/>
                    <a:gd name="T5" fmla="*/ 37 h 37"/>
                    <a:gd name="T6" fmla="*/ 0 w 29"/>
                    <a:gd name="T7" fmla="*/ 37 h 37"/>
                    <a:gd name="T8" fmla="*/ 29 w 29"/>
                    <a:gd name="T9" fmla="*/ 0 h 37"/>
                    <a:gd name="T10" fmla="*/ 7 w 29"/>
                    <a:gd name="T11" fmla="*/ 37 h 37"/>
                    <a:gd name="T12" fmla="*/ 7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5" name="Freeform 1223"/>
                <p:cNvSpPr>
                  <a:spLocks/>
                </p:cNvSpPr>
                <p:nvPr/>
              </p:nvSpPr>
              <p:spPr bwMode="auto">
                <a:xfrm>
                  <a:off x="4302" y="1275"/>
                  <a:ext cx="15" cy="26"/>
                </a:xfrm>
                <a:custGeom>
                  <a:avLst/>
                  <a:gdLst>
                    <a:gd name="T0" fmla="*/ 0 w 30"/>
                    <a:gd name="T1" fmla="*/ 52 h 52"/>
                    <a:gd name="T2" fmla="*/ 0 w 30"/>
                    <a:gd name="T3" fmla="*/ 52 h 52"/>
                    <a:gd name="T4" fmla="*/ 15 w 30"/>
                    <a:gd name="T5" fmla="*/ 0 h 52"/>
                    <a:gd name="T6" fmla="*/ 15 w 30"/>
                    <a:gd name="T7" fmla="*/ 0 h 52"/>
                    <a:gd name="T8" fmla="*/ 30 w 30"/>
                    <a:gd name="T9" fmla="*/ 7 h 52"/>
                    <a:gd name="T10" fmla="*/ 0 w 30"/>
                    <a:gd name="T11" fmla="*/ 52 h 52"/>
                    <a:gd name="T12" fmla="*/ 0 w 30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6" name="Freeform 1224"/>
                <p:cNvSpPr>
                  <a:spLocks/>
                </p:cNvSpPr>
                <p:nvPr/>
              </p:nvSpPr>
              <p:spPr bwMode="auto">
                <a:xfrm>
                  <a:off x="4302" y="1275"/>
                  <a:ext cx="15" cy="26"/>
                </a:xfrm>
                <a:custGeom>
                  <a:avLst/>
                  <a:gdLst>
                    <a:gd name="T0" fmla="*/ 0 w 30"/>
                    <a:gd name="T1" fmla="*/ 52 h 52"/>
                    <a:gd name="T2" fmla="*/ 0 w 30"/>
                    <a:gd name="T3" fmla="*/ 52 h 52"/>
                    <a:gd name="T4" fmla="*/ 15 w 30"/>
                    <a:gd name="T5" fmla="*/ 0 h 52"/>
                    <a:gd name="T6" fmla="*/ 15 w 30"/>
                    <a:gd name="T7" fmla="*/ 0 h 52"/>
                    <a:gd name="T8" fmla="*/ 30 w 30"/>
                    <a:gd name="T9" fmla="*/ 7 h 52"/>
                    <a:gd name="T10" fmla="*/ 0 w 30"/>
                    <a:gd name="T11" fmla="*/ 52 h 52"/>
                    <a:gd name="T12" fmla="*/ 0 w 30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7" name="Freeform 1225"/>
                <p:cNvSpPr>
                  <a:spLocks/>
                </p:cNvSpPr>
                <p:nvPr/>
              </p:nvSpPr>
              <p:spPr bwMode="auto">
                <a:xfrm>
                  <a:off x="4292" y="1275"/>
                  <a:ext cx="18" cy="26"/>
                </a:xfrm>
                <a:custGeom>
                  <a:avLst/>
                  <a:gdLst>
                    <a:gd name="T0" fmla="*/ 21 w 36"/>
                    <a:gd name="T1" fmla="*/ 52 h 52"/>
                    <a:gd name="T2" fmla="*/ 21 w 36"/>
                    <a:gd name="T3" fmla="*/ 52 h 52"/>
                    <a:gd name="T4" fmla="*/ 0 w 36"/>
                    <a:gd name="T5" fmla="*/ 44 h 52"/>
                    <a:gd name="T6" fmla="*/ 0 w 36"/>
                    <a:gd name="T7" fmla="*/ 44 h 52"/>
                    <a:gd name="T8" fmla="*/ 36 w 36"/>
                    <a:gd name="T9" fmla="*/ 0 h 52"/>
                    <a:gd name="T10" fmla="*/ 21 w 36"/>
                    <a:gd name="T11" fmla="*/ 52 h 52"/>
                    <a:gd name="T12" fmla="*/ 21 w 3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21" y="52"/>
                      </a:moveTo>
                      <a:lnTo>
                        <a:pt x="21" y="5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36" y="0"/>
                      </a:lnTo>
                      <a:lnTo>
                        <a:pt x="21" y="52"/>
                      </a:lnTo>
                      <a:lnTo>
                        <a:pt x="21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8" name="Freeform 1226"/>
                <p:cNvSpPr>
                  <a:spLocks/>
                </p:cNvSpPr>
                <p:nvPr/>
              </p:nvSpPr>
              <p:spPr bwMode="auto">
                <a:xfrm>
                  <a:off x="4292" y="1275"/>
                  <a:ext cx="18" cy="26"/>
                </a:xfrm>
                <a:custGeom>
                  <a:avLst/>
                  <a:gdLst>
                    <a:gd name="T0" fmla="*/ 21 w 36"/>
                    <a:gd name="T1" fmla="*/ 52 h 52"/>
                    <a:gd name="T2" fmla="*/ 21 w 36"/>
                    <a:gd name="T3" fmla="*/ 52 h 52"/>
                    <a:gd name="T4" fmla="*/ 0 w 36"/>
                    <a:gd name="T5" fmla="*/ 44 h 52"/>
                    <a:gd name="T6" fmla="*/ 0 w 36"/>
                    <a:gd name="T7" fmla="*/ 44 h 52"/>
                    <a:gd name="T8" fmla="*/ 36 w 36"/>
                    <a:gd name="T9" fmla="*/ 0 h 52"/>
                    <a:gd name="T10" fmla="*/ 21 w 36"/>
                    <a:gd name="T11" fmla="*/ 52 h 52"/>
                    <a:gd name="T12" fmla="*/ 21 w 3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21" y="52"/>
                      </a:moveTo>
                      <a:lnTo>
                        <a:pt x="21" y="5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36" y="0"/>
                      </a:lnTo>
                      <a:lnTo>
                        <a:pt x="21" y="52"/>
                      </a:lnTo>
                      <a:lnTo>
                        <a:pt x="21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9" name="Freeform 1227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4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0 w 29"/>
                    <a:gd name="T3" fmla="*/ 38 h 38"/>
                    <a:gd name="T4" fmla="*/ 22 w 29"/>
                    <a:gd name="T5" fmla="*/ 0 h 38"/>
                    <a:gd name="T6" fmla="*/ 22 w 29"/>
                    <a:gd name="T7" fmla="*/ 0 h 38"/>
                    <a:gd name="T8" fmla="*/ 29 w 29"/>
                    <a:gd name="T9" fmla="*/ 0 h 38"/>
                    <a:gd name="T10" fmla="*/ 0 w 29"/>
                    <a:gd name="T11" fmla="*/ 38 h 38"/>
                    <a:gd name="T12" fmla="*/ 0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0" name="Freeform 1228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4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0 w 29"/>
                    <a:gd name="T3" fmla="*/ 38 h 38"/>
                    <a:gd name="T4" fmla="*/ 22 w 29"/>
                    <a:gd name="T5" fmla="*/ 0 h 38"/>
                    <a:gd name="T6" fmla="*/ 22 w 29"/>
                    <a:gd name="T7" fmla="*/ 0 h 38"/>
                    <a:gd name="T8" fmla="*/ 29 w 29"/>
                    <a:gd name="T9" fmla="*/ 0 h 38"/>
                    <a:gd name="T10" fmla="*/ 0 w 29"/>
                    <a:gd name="T11" fmla="*/ 38 h 38"/>
                    <a:gd name="T12" fmla="*/ 0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1" name="Freeform 1229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1" cy="19"/>
                </a:xfrm>
                <a:custGeom>
                  <a:avLst/>
                  <a:gdLst>
                    <a:gd name="T0" fmla="*/ 0 w 22"/>
                    <a:gd name="T1" fmla="*/ 38 h 38"/>
                    <a:gd name="T2" fmla="*/ 0 w 22"/>
                    <a:gd name="T3" fmla="*/ 38 h 38"/>
                    <a:gd name="T4" fmla="*/ 0 w 22"/>
                    <a:gd name="T5" fmla="*/ 38 h 38"/>
                    <a:gd name="T6" fmla="*/ 0 w 22"/>
                    <a:gd name="T7" fmla="*/ 38 h 38"/>
                    <a:gd name="T8" fmla="*/ 22 w 22"/>
                    <a:gd name="T9" fmla="*/ 0 h 38"/>
                    <a:gd name="T10" fmla="*/ 0 w 22"/>
                    <a:gd name="T11" fmla="*/ 38 h 38"/>
                    <a:gd name="T12" fmla="*/ 0 w 22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2" name="Freeform 1230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1" cy="19"/>
                </a:xfrm>
                <a:custGeom>
                  <a:avLst/>
                  <a:gdLst>
                    <a:gd name="T0" fmla="*/ 0 w 22"/>
                    <a:gd name="T1" fmla="*/ 38 h 38"/>
                    <a:gd name="T2" fmla="*/ 0 w 22"/>
                    <a:gd name="T3" fmla="*/ 38 h 38"/>
                    <a:gd name="T4" fmla="*/ 0 w 22"/>
                    <a:gd name="T5" fmla="*/ 38 h 38"/>
                    <a:gd name="T6" fmla="*/ 0 w 22"/>
                    <a:gd name="T7" fmla="*/ 38 h 38"/>
                    <a:gd name="T8" fmla="*/ 22 w 22"/>
                    <a:gd name="T9" fmla="*/ 0 h 38"/>
                    <a:gd name="T10" fmla="*/ 0 w 22"/>
                    <a:gd name="T11" fmla="*/ 38 h 38"/>
                    <a:gd name="T12" fmla="*/ 0 w 22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3" name="Freeform 1231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4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0 w 29"/>
                    <a:gd name="T3" fmla="*/ 38 h 38"/>
                    <a:gd name="T4" fmla="*/ 22 w 29"/>
                    <a:gd name="T5" fmla="*/ 0 h 38"/>
                    <a:gd name="T6" fmla="*/ 22 w 29"/>
                    <a:gd name="T7" fmla="*/ 0 h 38"/>
                    <a:gd name="T8" fmla="*/ 29 w 29"/>
                    <a:gd name="T9" fmla="*/ 0 h 38"/>
                    <a:gd name="T10" fmla="*/ 0 w 29"/>
                    <a:gd name="T11" fmla="*/ 38 h 38"/>
                    <a:gd name="T12" fmla="*/ 0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4" name="Freeform 1232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4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0 w 29"/>
                    <a:gd name="T3" fmla="*/ 38 h 38"/>
                    <a:gd name="T4" fmla="*/ 22 w 29"/>
                    <a:gd name="T5" fmla="*/ 0 h 38"/>
                    <a:gd name="T6" fmla="*/ 22 w 29"/>
                    <a:gd name="T7" fmla="*/ 0 h 38"/>
                    <a:gd name="T8" fmla="*/ 29 w 29"/>
                    <a:gd name="T9" fmla="*/ 0 h 38"/>
                    <a:gd name="T10" fmla="*/ 0 w 29"/>
                    <a:gd name="T11" fmla="*/ 38 h 38"/>
                    <a:gd name="T12" fmla="*/ 0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5" name="Freeform 1233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1" cy="19"/>
                </a:xfrm>
                <a:custGeom>
                  <a:avLst/>
                  <a:gdLst>
                    <a:gd name="T0" fmla="*/ 0 w 22"/>
                    <a:gd name="T1" fmla="*/ 38 h 38"/>
                    <a:gd name="T2" fmla="*/ 0 w 22"/>
                    <a:gd name="T3" fmla="*/ 38 h 38"/>
                    <a:gd name="T4" fmla="*/ 0 w 22"/>
                    <a:gd name="T5" fmla="*/ 38 h 38"/>
                    <a:gd name="T6" fmla="*/ 0 w 22"/>
                    <a:gd name="T7" fmla="*/ 38 h 38"/>
                    <a:gd name="T8" fmla="*/ 22 w 22"/>
                    <a:gd name="T9" fmla="*/ 0 h 38"/>
                    <a:gd name="T10" fmla="*/ 0 w 22"/>
                    <a:gd name="T11" fmla="*/ 38 h 38"/>
                    <a:gd name="T12" fmla="*/ 0 w 22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6" name="Freeform 1234"/>
                <p:cNvSpPr>
                  <a:spLocks/>
                </p:cNvSpPr>
                <p:nvPr/>
              </p:nvSpPr>
              <p:spPr bwMode="auto">
                <a:xfrm>
                  <a:off x="4288" y="1271"/>
                  <a:ext cx="11" cy="19"/>
                </a:xfrm>
                <a:custGeom>
                  <a:avLst/>
                  <a:gdLst>
                    <a:gd name="T0" fmla="*/ 0 w 22"/>
                    <a:gd name="T1" fmla="*/ 38 h 38"/>
                    <a:gd name="T2" fmla="*/ 0 w 22"/>
                    <a:gd name="T3" fmla="*/ 38 h 38"/>
                    <a:gd name="T4" fmla="*/ 0 w 22"/>
                    <a:gd name="T5" fmla="*/ 38 h 38"/>
                    <a:gd name="T6" fmla="*/ 0 w 22"/>
                    <a:gd name="T7" fmla="*/ 38 h 38"/>
                    <a:gd name="T8" fmla="*/ 22 w 22"/>
                    <a:gd name="T9" fmla="*/ 0 h 38"/>
                    <a:gd name="T10" fmla="*/ 0 w 22"/>
                    <a:gd name="T11" fmla="*/ 38 h 38"/>
                    <a:gd name="T12" fmla="*/ 0 w 22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7" name="Freeform 1235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8" name="Freeform 1236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9" name="Freeform 1237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0" name="Freeform 1238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1" name="Freeform 1239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2" name="Freeform 1240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22 w 22"/>
                    <a:gd name="T5" fmla="*/ 0 h 37"/>
                    <a:gd name="T6" fmla="*/ 22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3" name="Freeform 1241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4" name="Freeform 1242"/>
                <p:cNvSpPr>
                  <a:spLocks/>
                </p:cNvSpPr>
                <p:nvPr/>
              </p:nvSpPr>
              <p:spPr bwMode="auto">
                <a:xfrm>
                  <a:off x="4210" y="1219"/>
                  <a:ext cx="11" cy="18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5" name="Freeform 1243"/>
                <p:cNvSpPr>
                  <a:spLocks/>
                </p:cNvSpPr>
                <p:nvPr/>
              </p:nvSpPr>
              <p:spPr bwMode="auto">
                <a:xfrm>
                  <a:off x="4203" y="1207"/>
                  <a:ext cx="15" cy="27"/>
                </a:xfrm>
                <a:custGeom>
                  <a:avLst/>
                  <a:gdLst>
                    <a:gd name="T0" fmla="*/ 0 w 29"/>
                    <a:gd name="T1" fmla="*/ 53 h 53"/>
                    <a:gd name="T2" fmla="*/ 0 w 29"/>
                    <a:gd name="T3" fmla="*/ 53 h 53"/>
                    <a:gd name="T4" fmla="*/ 7 w 29"/>
                    <a:gd name="T5" fmla="*/ 0 h 53"/>
                    <a:gd name="T6" fmla="*/ 7 w 29"/>
                    <a:gd name="T7" fmla="*/ 0 h 53"/>
                    <a:gd name="T8" fmla="*/ 29 w 29"/>
                    <a:gd name="T9" fmla="*/ 8 h 53"/>
                    <a:gd name="T10" fmla="*/ 0 w 29"/>
                    <a:gd name="T11" fmla="*/ 53 h 53"/>
                    <a:gd name="T12" fmla="*/ 0 w 29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9" y="8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6" name="Freeform 1244"/>
                <p:cNvSpPr>
                  <a:spLocks/>
                </p:cNvSpPr>
                <p:nvPr/>
              </p:nvSpPr>
              <p:spPr bwMode="auto">
                <a:xfrm>
                  <a:off x="4203" y="1207"/>
                  <a:ext cx="15" cy="27"/>
                </a:xfrm>
                <a:custGeom>
                  <a:avLst/>
                  <a:gdLst>
                    <a:gd name="T0" fmla="*/ 0 w 29"/>
                    <a:gd name="T1" fmla="*/ 53 h 53"/>
                    <a:gd name="T2" fmla="*/ 0 w 29"/>
                    <a:gd name="T3" fmla="*/ 53 h 53"/>
                    <a:gd name="T4" fmla="*/ 7 w 29"/>
                    <a:gd name="T5" fmla="*/ 0 h 53"/>
                    <a:gd name="T6" fmla="*/ 7 w 29"/>
                    <a:gd name="T7" fmla="*/ 0 h 53"/>
                    <a:gd name="T8" fmla="*/ 29 w 29"/>
                    <a:gd name="T9" fmla="*/ 8 h 53"/>
                    <a:gd name="T10" fmla="*/ 0 w 29"/>
                    <a:gd name="T11" fmla="*/ 53 h 53"/>
                    <a:gd name="T12" fmla="*/ 0 w 29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9" y="8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7" name="Freeform 1245"/>
                <p:cNvSpPr>
                  <a:spLocks/>
                </p:cNvSpPr>
                <p:nvPr/>
              </p:nvSpPr>
              <p:spPr bwMode="auto">
                <a:xfrm>
                  <a:off x="4192" y="1207"/>
                  <a:ext cx="14" cy="27"/>
                </a:xfrm>
                <a:custGeom>
                  <a:avLst/>
                  <a:gdLst>
                    <a:gd name="T0" fmla="*/ 22 w 29"/>
                    <a:gd name="T1" fmla="*/ 53 h 53"/>
                    <a:gd name="T2" fmla="*/ 22 w 29"/>
                    <a:gd name="T3" fmla="*/ 53 h 53"/>
                    <a:gd name="T4" fmla="*/ 0 w 29"/>
                    <a:gd name="T5" fmla="*/ 45 h 53"/>
                    <a:gd name="T6" fmla="*/ 0 w 29"/>
                    <a:gd name="T7" fmla="*/ 45 h 53"/>
                    <a:gd name="T8" fmla="*/ 29 w 29"/>
                    <a:gd name="T9" fmla="*/ 0 h 53"/>
                    <a:gd name="T10" fmla="*/ 22 w 29"/>
                    <a:gd name="T11" fmla="*/ 53 h 53"/>
                    <a:gd name="T12" fmla="*/ 22 w 29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3">
                      <a:moveTo>
                        <a:pt x="22" y="53"/>
                      </a:moveTo>
                      <a:lnTo>
                        <a:pt x="22" y="53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9" y="0"/>
                      </a:lnTo>
                      <a:lnTo>
                        <a:pt x="22" y="5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8" name="Freeform 1246"/>
                <p:cNvSpPr>
                  <a:spLocks/>
                </p:cNvSpPr>
                <p:nvPr/>
              </p:nvSpPr>
              <p:spPr bwMode="auto">
                <a:xfrm>
                  <a:off x="4192" y="1207"/>
                  <a:ext cx="14" cy="27"/>
                </a:xfrm>
                <a:custGeom>
                  <a:avLst/>
                  <a:gdLst>
                    <a:gd name="T0" fmla="*/ 22 w 29"/>
                    <a:gd name="T1" fmla="*/ 53 h 53"/>
                    <a:gd name="T2" fmla="*/ 22 w 29"/>
                    <a:gd name="T3" fmla="*/ 53 h 53"/>
                    <a:gd name="T4" fmla="*/ 0 w 29"/>
                    <a:gd name="T5" fmla="*/ 45 h 53"/>
                    <a:gd name="T6" fmla="*/ 0 w 29"/>
                    <a:gd name="T7" fmla="*/ 45 h 53"/>
                    <a:gd name="T8" fmla="*/ 29 w 29"/>
                    <a:gd name="T9" fmla="*/ 0 h 53"/>
                    <a:gd name="T10" fmla="*/ 22 w 29"/>
                    <a:gd name="T11" fmla="*/ 53 h 53"/>
                    <a:gd name="T12" fmla="*/ 22 w 29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3">
                      <a:moveTo>
                        <a:pt x="22" y="53"/>
                      </a:moveTo>
                      <a:lnTo>
                        <a:pt x="22" y="53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9" y="0"/>
                      </a:lnTo>
                      <a:lnTo>
                        <a:pt x="22" y="5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9" name="Freeform 1247"/>
                <p:cNvSpPr>
                  <a:spLocks/>
                </p:cNvSpPr>
                <p:nvPr/>
              </p:nvSpPr>
              <p:spPr bwMode="auto">
                <a:xfrm>
                  <a:off x="4177" y="1196"/>
                  <a:ext cx="11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14 w 22"/>
                    <a:gd name="T5" fmla="*/ 0 h 37"/>
                    <a:gd name="T6" fmla="*/ 14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0" name="Freeform 1248"/>
                <p:cNvSpPr>
                  <a:spLocks/>
                </p:cNvSpPr>
                <p:nvPr/>
              </p:nvSpPr>
              <p:spPr bwMode="auto">
                <a:xfrm>
                  <a:off x="4177" y="1196"/>
                  <a:ext cx="11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14 w 22"/>
                    <a:gd name="T5" fmla="*/ 0 h 37"/>
                    <a:gd name="T6" fmla="*/ 14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1" name="Freeform 1249"/>
                <p:cNvSpPr>
                  <a:spLocks/>
                </p:cNvSpPr>
                <p:nvPr/>
              </p:nvSpPr>
              <p:spPr bwMode="auto">
                <a:xfrm>
                  <a:off x="4173" y="1196"/>
                  <a:ext cx="11" cy="19"/>
                </a:xfrm>
                <a:custGeom>
                  <a:avLst/>
                  <a:gdLst>
                    <a:gd name="T0" fmla="*/ 8 w 22"/>
                    <a:gd name="T1" fmla="*/ 37 h 37"/>
                    <a:gd name="T2" fmla="*/ 8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8 w 22"/>
                    <a:gd name="T11" fmla="*/ 37 h 37"/>
                    <a:gd name="T12" fmla="*/ 8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2" name="Freeform 1250"/>
                <p:cNvSpPr>
                  <a:spLocks/>
                </p:cNvSpPr>
                <p:nvPr/>
              </p:nvSpPr>
              <p:spPr bwMode="auto">
                <a:xfrm>
                  <a:off x="4173" y="1196"/>
                  <a:ext cx="11" cy="19"/>
                </a:xfrm>
                <a:custGeom>
                  <a:avLst/>
                  <a:gdLst>
                    <a:gd name="T0" fmla="*/ 8 w 22"/>
                    <a:gd name="T1" fmla="*/ 37 h 37"/>
                    <a:gd name="T2" fmla="*/ 8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8 w 22"/>
                    <a:gd name="T11" fmla="*/ 37 h 37"/>
                    <a:gd name="T12" fmla="*/ 8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3" name="Freeform 1251"/>
                <p:cNvSpPr>
                  <a:spLocks/>
                </p:cNvSpPr>
                <p:nvPr/>
              </p:nvSpPr>
              <p:spPr bwMode="auto">
                <a:xfrm>
                  <a:off x="4177" y="1196"/>
                  <a:ext cx="11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14 w 22"/>
                    <a:gd name="T5" fmla="*/ 0 h 37"/>
                    <a:gd name="T6" fmla="*/ 14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4" name="Freeform 1252"/>
                <p:cNvSpPr>
                  <a:spLocks/>
                </p:cNvSpPr>
                <p:nvPr/>
              </p:nvSpPr>
              <p:spPr bwMode="auto">
                <a:xfrm>
                  <a:off x="4177" y="1196"/>
                  <a:ext cx="11" cy="19"/>
                </a:xfrm>
                <a:custGeom>
                  <a:avLst/>
                  <a:gdLst>
                    <a:gd name="T0" fmla="*/ 0 w 22"/>
                    <a:gd name="T1" fmla="*/ 37 h 37"/>
                    <a:gd name="T2" fmla="*/ 0 w 22"/>
                    <a:gd name="T3" fmla="*/ 37 h 37"/>
                    <a:gd name="T4" fmla="*/ 14 w 22"/>
                    <a:gd name="T5" fmla="*/ 0 h 37"/>
                    <a:gd name="T6" fmla="*/ 14 w 22"/>
                    <a:gd name="T7" fmla="*/ 0 h 37"/>
                    <a:gd name="T8" fmla="*/ 22 w 22"/>
                    <a:gd name="T9" fmla="*/ 0 h 37"/>
                    <a:gd name="T10" fmla="*/ 0 w 22"/>
                    <a:gd name="T11" fmla="*/ 37 h 37"/>
                    <a:gd name="T12" fmla="*/ 0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5" name="Freeform 1253"/>
                <p:cNvSpPr>
                  <a:spLocks/>
                </p:cNvSpPr>
                <p:nvPr/>
              </p:nvSpPr>
              <p:spPr bwMode="auto">
                <a:xfrm>
                  <a:off x="4173" y="1196"/>
                  <a:ext cx="11" cy="19"/>
                </a:xfrm>
                <a:custGeom>
                  <a:avLst/>
                  <a:gdLst>
                    <a:gd name="T0" fmla="*/ 8 w 22"/>
                    <a:gd name="T1" fmla="*/ 37 h 37"/>
                    <a:gd name="T2" fmla="*/ 8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8 w 22"/>
                    <a:gd name="T11" fmla="*/ 37 h 37"/>
                    <a:gd name="T12" fmla="*/ 8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6" name="Freeform 1254"/>
                <p:cNvSpPr>
                  <a:spLocks/>
                </p:cNvSpPr>
                <p:nvPr/>
              </p:nvSpPr>
              <p:spPr bwMode="auto">
                <a:xfrm>
                  <a:off x="4173" y="1196"/>
                  <a:ext cx="11" cy="19"/>
                </a:xfrm>
                <a:custGeom>
                  <a:avLst/>
                  <a:gdLst>
                    <a:gd name="T0" fmla="*/ 8 w 22"/>
                    <a:gd name="T1" fmla="*/ 37 h 37"/>
                    <a:gd name="T2" fmla="*/ 8 w 22"/>
                    <a:gd name="T3" fmla="*/ 37 h 37"/>
                    <a:gd name="T4" fmla="*/ 0 w 22"/>
                    <a:gd name="T5" fmla="*/ 37 h 37"/>
                    <a:gd name="T6" fmla="*/ 0 w 22"/>
                    <a:gd name="T7" fmla="*/ 37 h 37"/>
                    <a:gd name="T8" fmla="*/ 22 w 22"/>
                    <a:gd name="T9" fmla="*/ 0 h 37"/>
                    <a:gd name="T10" fmla="*/ 8 w 22"/>
                    <a:gd name="T11" fmla="*/ 37 h 37"/>
                    <a:gd name="T12" fmla="*/ 8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8" y="37"/>
                      </a:move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7" name="Freeform 1255"/>
                <p:cNvSpPr>
                  <a:spLocks/>
                </p:cNvSpPr>
                <p:nvPr/>
              </p:nvSpPr>
              <p:spPr bwMode="auto">
                <a:xfrm>
                  <a:off x="4136" y="1170"/>
                  <a:ext cx="52" cy="60"/>
                </a:xfrm>
                <a:custGeom>
                  <a:avLst/>
                  <a:gdLst>
                    <a:gd name="T0" fmla="*/ 103 w 103"/>
                    <a:gd name="T1" fmla="*/ 0 h 119"/>
                    <a:gd name="T2" fmla="*/ 103 w 103"/>
                    <a:gd name="T3" fmla="*/ 0 h 119"/>
                    <a:gd name="T4" fmla="*/ 0 w 103"/>
                    <a:gd name="T5" fmla="*/ 97 h 119"/>
                    <a:gd name="T6" fmla="*/ 0 w 103"/>
                    <a:gd name="T7" fmla="*/ 97 h 119"/>
                    <a:gd name="T8" fmla="*/ 44 w 103"/>
                    <a:gd name="T9" fmla="*/ 119 h 119"/>
                    <a:gd name="T10" fmla="*/ 103 w 103"/>
                    <a:gd name="T11" fmla="*/ 0 h 119"/>
                    <a:gd name="T12" fmla="*/ 103 w 103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19">
                      <a:moveTo>
                        <a:pt x="103" y="0"/>
                      </a:moveTo>
                      <a:lnTo>
                        <a:pt x="103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44" y="119"/>
                      </a:lnTo>
                      <a:lnTo>
                        <a:pt x="103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8" name="Freeform 1256"/>
                <p:cNvSpPr>
                  <a:spLocks/>
                </p:cNvSpPr>
                <p:nvPr/>
              </p:nvSpPr>
              <p:spPr bwMode="auto">
                <a:xfrm>
                  <a:off x="4136" y="1170"/>
                  <a:ext cx="52" cy="60"/>
                </a:xfrm>
                <a:custGeom>
                  <a:avLst/>
                  <a:gdLst>
                    <a:gd name="T0" fmla="*/ 103 w 103"/>
                    <a:gd name="T1" fmla="*/ 0 h 119"/>
                    <a:gd name="T2" fmla="*/ 103 w 103"/>
                    <a:gd name="T3" fmla="*/ 0 h 119"/>
                    <a:gd name="T4" fmla="*/ 0 w 103"/>
                    <a:gd name="T5" fmla="*/ 97 h 119"/>
                    <a:gd name="T6" fmla="*/ 0 w 103"/>
                    <a:gd name="T7" fmla="*/ 97 h 119"/>
                    <a:gd name="T8" fmla="*/ 44 w 103"/>
                    <a:gd name="T9" fmla="*/ 119 h 119"/>
                    <a:gd name="T10" fmla="*/ 103 w 103"/>
                    <a:gd name="T11" fmla="*/ 0 h 119"/>
                    <a:gd name="T12" fmla="*/ 103 w 103"/>
                    <a:gd name="T1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19">
                      <a:moveTo>
                        <a:pt x="103" y="0"/>
                      </a:moveTo>
                      <a:lnTo>
                        <a:pt x="103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44" y="119"/>
                      </a:lnTo>
                      <a:lnTo>
                        <a:pt x="103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9" name="Freeform 1257"/>
                <p:cNvSpPr>
                  <a:spLocks/>
                </p:cNvSpPr>
                <p:nvPr/>
              </p:nvSpPr>
              <p:spPr bwMode="auto">
                <a:xfrm>
                  <a:off x="4136" y="1158"/>
                  <a:ext cx="52" cy="61"/>
                </a:xfrm>
                <a:custGeom>
                  <a:avLst/>
                  <a:gdLst>
                    <a:gd name="T0" fmla="*/ 103 w 103"/>
                    <a:gd name="T1" fmla="*/ 23 h 120"/>
                    <a:gd name="T2" fmla="*/ 103 w 103"/>
                    <a:gd name="T3" fmla="*/ 23 h 120"/>
                    <a:gd name="T4" fmla="*/ 66 w 103"/>
                    <a:gd name="T5" fmla="*/ 0 h 120"/>
                    <a:gd name="T6" fmla="*/ 66 w 103"/>
                    <a:gd name="T7" fmla="*/ 0 h 120"/>
                    <a:gd name="T8" fmla="*/ 0 w 103"/>
                    <a:gd name="T9" fmla="*/ 120 h 120"/>
                    <a:gd name="T10" fmla="*/ 103 w 103"/>
                    <a:gd name="T11" fmla="*/ 23 h 120"/>
                    <a:gd name="T12" fmla="*/ 103 w 103"/>
                    <a:gd name="T13" fmla="*/ 2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20">
                      <a:moveTo>
                        <a:pt x="103" y="23"/>
                      </a:moveTo>
                      <a:lnTo>
                        <a:pt x="103" y="23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0" y="120"/>
                      </a:lnTo>
                      <a:lnTo>
                        <a:pt x="103" y="23"/>
                      </a:lnTo>
                      <a:lnTo>
                        <a:pt x="103" y="23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0" name="Freeform 1258"/>
                <p:cNvSpPr>
                  <a:spLocks/>
                </p:cNvSpPr>
                <p:nvPr/>
              </p:nvSpPr>
              <p:spPr bwMode="auto">
                <a:xfrm>
                  <a:off x="4136" y="1158"/>
                  <a:ext cx="52" cy="61"/>
                </a:xfrm>
                <a:custGeom>
                  <a:avLst/>
                  <a:gdLst>
                    <a:gd name="T0" fmla="*/ 103 w 103"/>
                    <a:gd name="T1" fmla="*/ 23 h 120"/>
                    <a:gd name="T2" fmla="*/ 103 w 103"/>
                    <a:gd name="T3" fmla="*/ 23 h 120"/>
                    <a:gd name="T4" fmla="*/ 66 w 103"/>
                    <a:gd name="T5" fmla="*/ 0 h 120"/>
                    <a:gd name="T6" fmla="*/ 66 w 103"/>
                    <a:gd name="T7" fmla="*/ 0 h 120"/>
                    <a:gd name="T8" fmla="*/ 0 w 103"/>
                    <a:gd name="T9" fmla="*/ 120 h 120"/>
                    <a:gd name="T10" fmla="*/ 103 w 103"/>
                    <a:gd name="T11" fmla="*/ 23 h 120"/>
                    <a:gd name="T12" fmla="*/ 103 w 103"/>
                    <a:gd name="T13" fmla="*/ 2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20">
                      <a:moveTo>
                        <a:pt x="103" y="23"/>
                      </a:moveTo>
                      <a:lnTo>
                        <a:pt x="103" y="23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0" y="120"/>
                      </a:lnTo>
                      <a:lnTo>
                        <a:pt x="103" y="23"/>
                      </a:lnTo>
                      <a:lnTo>
                        <a:pt x="103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1" name="Freeform 1259"/>
                <p:cNvSpPr>
                  <a:spLocks/>
                </p:cNvSpPr>
                <p:nvPr/>
              </p:nvSpPr>
              <p:spPr bwMode="auto">
                <a:xfrm>
                  <a:off x="4114" y="1158"/>
                  <a:ext cx="56" cy="61"/>
                </a:xfrm>
                <a:custGeom>
                  <a:avLst/>
                  <a:gdLst>
                    <a:gd name="T0" fmla="*/ 110 w 110"/>
                    <a:gd name="T1" fmla="*/ 0 h 120"/>
                    <a:gd name="T2" fmla="*/ 110 w 110"/>
                    <a:gd name="T3" fmla="*/ 0 h 120"/>
                    <a:gd name="T4" fmla="*/ 0 w 110"/>
                    <a:gd name="T5" fmla="*/ 97 h 120"/>
                    <a:gd name="T6" fmla="*/ 0 w 110"/>
                    <a:gd name="T7" fmla="*/ 97 h 120"/>
                    <a:gd name="T8" fmla="*/ 44 w 110"/>
                    <a:gd name="T9" fmla="*/ 120 h 120"/>
                    <a:gd name="T10" fmla="*/ 110 w 110"/>
                    <a:gd name="T11" fmla="*/ 0 h 120"/>
                    <a:gd name="T12" fmla="*/ 110 w 110"/>
                    <a:gd name="T1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0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44" y="12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2" name="Freeform 1260"/>
                <p:cNvSpPr>
                  <a:spLocks/>
                </p:cNvSpPr>
                <p:nvPr/>
              </p:nvSpPr>
              <p:spPr bwMode="auto">
                <a:xfrm>
                  <a:off x="4114" y="1158"/>
                  <a:ext cx="56" cy="61"/>
                </a:xfrm>
                <a:custGeom>
                  <a:avLst/>
                  <a:gdLst>
                    <a:gd name="T0" fmla="*/ 110 w 110"/>
                    <a:gd name="T1" fmla="*/ 0 h 120"/>
                    <a:gd name="T2" fmla="*/ 110 w 110"/>
                    <a:gd name="T3" fmla="*/ 0 h 120"/>
                    <a:gd name="T4" fmla="*/ 0 w 110"/>
                    <a:gd name="T5" fmla="*/ 97 h 120"/>
                    <a:gd name="T6" fmla="*/ 0 w 110"/>
                    <a:gd name="T7" fmla="*/ 97 h 120"/>
                    <a:gd name="T8" fmla="*/ 44 w 110"/>
                    <a:gd name="T9" fmla="*/ 120 h 120"/>
                    <a:gd name="T10" fmla="*/ 110 w 110"/>
                    <a:gd name="T11" fmla="*/ 0 h 120"/>
                    <a:gd name="T12" fmla="*/ 110 w 110"/>
                    <a:gd name="T1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0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44" y="12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3" name="Freeform 1261"/>
                <p:cNvSpPr>
                  <a:spLocks/>
                </p:cNvSpPr>
                <p:nvPr/>
              </p:nvSpPr>
              <p:spPr bwMode="auto">
                <a:xfrm>
                  <a:off x="4114" y="1147"/>
                  <a:ext cx="56" cy="60"/>
                </a:xfrm>
                <a:custGeom>
                  <a:avLst/>
                  <a:gdLst>
                    <a:gd name="T0" fmla="*/ 110 w 110"/>
                    <a:gd name="T1" fmla="*/ 22 h 119"/>
                    <a:gd name="T2" fmla="*/ 110 w 110"/>
                    <a:gd name="T3" fmla="*/ 22 h 119"/>
                    <a:gd name="T4" fmla="*/ 66 w 110"/>
                    <a:gd name="T5" fmla="*/ 0 h 119"/>
                    <a:gd name="T6" fmla="*/ 66 w 110"/>
                    <a:gd name="T7" fmla="*/ 0 h 119"/>
                    <a:gd name="T8" fmla="*/ 0 w 110"/>
                    <a:gd name="T9" fmla="*/ 119 h 119"/>
                    <a:gd name="T10" fmla="*/ 110 w 110"/>
                    <a:gd name="T11" fmla="*/ 22 h 119"/>
                    <a:gd name="T12" fmla="*/ 110 w 110"/>
                    <a:gd name="T13" fmla="*/ 2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19">
                      <a:moveTo>
                        <a:pt x="110" y="22"/>
                      </a:moveTo>
                      <a:lnTo>
                        <a:pt x="110" y="2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0" y="1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4" name="Freeform 1262"/>
                <p:cNvSpPr>
                  <a:spLocks/>
                </p:cNvSpPr>
                <p:nvPr/>
              </p:nvSpPr>
              <p:spPr bwMode="auto">
                <a:xfrm>
                  <a:off x="4114" y="1147"/>
                  <a:ext cx="56" cy="60"/>
                </a:xfrm>
                <a:custGeom>
                  <a:avLst/>
                  <a:gdLst>
                    <a:gd name="T0" fmla="*/ 110 w 110"/>
                    <a:gd name="T1" fmla="*/ 22 h 119"/>
                    <a:gd name="T2" fmla="*/ 110 w 110"/>
                    <a:gd name="T3" fmla="*/ 22 h 119"/>
                    <a:gd name="T4" fmla="*/ 66 w 110"/>
                    <a:gd name="T5" fmla="*/ 0 h 119"/>
                    <a:gd name="T6" fmla="*/ 66 w 110"/>
                    <a:gd name="T7" fmla="*/ 0 h 119"/>
                    <a:gd name="T8" fmla="*/ 0 w 110"/>
                    <a:gd name="T9" fmla="*/ 119 h 119"/>
                    <a:gd name="T10" fmla="*/ 110 w 110"/>
                    <a:gd name="T11" fmla="*/ 22 h 119"/>
                    <a:gd name="T12" fmla="*/ 110 w 110"/>
                    <a:gd name="T13" fmla="*/ 2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19">
                      <a:moveTo>
                        <a:pt x="110" y="22"/>
                      </a:moveTo>
                      <a:lnTo>
                        <a:pt x="110" y="2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0" y="1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5" name="Freeform 1263"/>
                <p:cNvSpPr>
                  <a:spLocks/>
                </p:cNvSpPr>
                <p:nvPr/>
              </p:nvSpPr>
              <p:spPr bwMode="auto">
                <a:xfrm>
                  <a:off x="4118" y="1162"/>
                  <a:ext cx="7" cy="23"/>
                </a:xfrm>
                <a:custGeom>
                  <a:avLst/>
                  <a:gdLst>
                    <a:gd name="T0" fmla="*/ 0 w 15"/>
                    <a:gd name="T1" fmla="*/ 45 h 45"/>
                    <a:gd name="T2" fmla="*/ 0 w 15"/>
                    <a:gd name="T3" fmla="*/ 45 h 45"/>
                    <a:gd name="T4" fmla="*/ 15 w 15"/>
                    <a:gd name="T5" fmla="*/ 0 h 45"/>
                    <a:gd name="T6" fmla="*/ 15 w 15"/>
                    <a:gd name="T7" fmla="*/ 0 h 45"/>
                    <a:gd name="T8" fmla="*/ 15 w 15"/>
                    <a:gd name="T9" fmla="*/ 0 h 45"/>
                    <a:gd name="T10" fmla="*/ 0 w 15"/>
                    <a:gd name="T11" fmla="*/ 45 h 45"/>
                    <a:gd name="T12" fmla="*/ 0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6" name="Freeform 1264"/>
                <p:cNvSpPr>
                  <a:spLocks/>
                </p:cNvSpPr>
                <p:nvPr/>
              </p:nvSpPr>
              <p:spPr bwMode="auto">
                <a:xfrm>
                  <a:off x="4118" y="1162"/>
                  <a:ext cx="7" cy="23"/>
                </a:xfrm>
                <a:custGeom>
                  <a:avLst/>
                  <a:gdLst>
                    <a:gd name="T0" fmla="*/ 0 w 15"/>
                    <a:gd name="T1" fmla="*/ 45 h 45"/>
                    <a:gd name="T2" fmla="*/ 0 w 15"/>
                    <a:gd name="T3" fmla="*/ 45 h 45"/>
                    <a:gd name="T4" fmla="*/ 15 w 15"/>
                    <a:gd name="T5" fmla="*/ 0 h 45"/>
                    <a:gd name="T6" fmla="*/ 15 w 15"/>
                    <a:gd name="T7" fmla="*/ 0 h 45"/>
                    <a:gd name="T8" fmla="*/ 15 w 15"/>
                    <a:gd name="T9" fmla="*/ 0 h 45"/>
                    <a:gd name="T10" fmla="*/ 0 w 15"/>
                    <a:gd name="T11" fmla="*/ 45 h 45"/>
                    <a:gd name="T12" fmla="*/ 0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7" name="Freeform 1265"/>
                <p:cNvSpPr>
                  <a:spLocks/>
                </p:cNvSpPr>
                <p:nvPr/>
              </p:nvSpPr>
              <p:spPr bwMode="auto">
                <a:xfrm>
                  <a:off x="4114" y="1162"/>
                  <a:ext cx="11" cy="23"/>
                </a:xfrm>
                <a:custGeom>
                  <a:avLst/>
                  <a:gdLst>
                    <a:gd name="T0" fmla="*/ 7 w 22"/>
                    <a:gd name="T1" fmla="*/ 45 h 45"/>
                    <a:gd name="T2" fmla="*/ 7 w 22"/>
                    <a:gd name="T3" fmla="*/ 45 h 45"/>
                    <a:gd name="T4" fmla="*/ 0 w 22"/>
                    <a:gd name="T5" fmla="*/ 37 h 45"/>
                    <a:gd name="T6" fmla="*/ 0 w 22"/>
                    <a:gd name="T7" fmla="*/ 37 h 45"/>
                    <a:gd name="T8" fmla="*/ 22 w 22"/>
                    <a:gd name="T9" fmla="*/ 0 h 45"/>
                    <a:gd name="T10" fmla="*/ 7 w 22"/>
                    <a:gd name="T11" fmla="*/ 45 h 45"/>
                    <a:gd name="T12" fmla="*/ 7 w 22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8" name="Freeform 1266"/>
                <p:cNvSpPr>
                  <a:spLocks/>
                </p:cNvSpPr>
                <p:nvPr/>
              </p:nvSpPr>
              <p:spPr bwMode="auto">
                <a:xfrm>
                  <a:off x="4114" y="1162"/>
                  <a:ext cx="11" cy="23"/>
                </a:xfrm>
                <a:custGeom>
                  <a:avLst/>
                  <a:gdLst>
                    <a:gd name="T0" fmla="*/ 7 w 22"/>
                    <a:gd name="T1" fmla="*/ 45 h 45"/>
                    <a:gd name="T2" fmla="*/ 7 w 22"/>
                    <a:gd name="T3" fmla="*/ 45 h 45"/>
                    <a:gd name="T4" fmla="*/ 0 w 22"/>
                    <a:gd name="T5" fmla="*/ 37 h 45"/>
                    <a:gd name="T6" fmla="*/ 0 w 22"/>
                    <a:gd name="T7" fmla="*/ 37 h 45"/>
                    <a:gd name="T8" fmla="*/ 22 w 22"/>
                    <a:gd name="T9" fmla="*/ 0 h 45"/>
                    <a:gd name="T10" fmla="*/ 7 w 22"/>
                    <a:gd name="T11" fmla="*/ 45 h 45"/>
                    <a:gd name="T12" fmla="*/ 7 w 22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9" name="Freeform 1267"/>
                <p:cNvSpPr>
                  <a:spLocks/>
                </p:cNvSpPr>
                <p:nvPr/>
              </p:nvSpPr>
              <p:spPr bwMode="auto">
                <a:xfrm>
                  <a:off x="4118" y="1162"/>
                  <a:ext cx="7" cy="23"/>
                </a:xfrm>
                <a:custGeom>
                  <a:avLst/>
                  <a:gdLst>
                    <a:gd name="T0" fmla="*/ 0 w 15"/>
                    <a:gd name="T1" fmla="*/ 45 h 45"/>
                    <a:gd name="T2" fmla="*/ 0 w 15"/>
                    <a:gd name="T3" fmla="*/ 45 h 45"/>
                    <a:gd name="T4" fmla="*/ 15 w 15"/>
                    <a:gd name="T5" fmla="*/ 0 h 45"/>
                    <a:gd name="T6" fmla="*/ 15 w 15"/>
                    <a:gd name="T7" fmla="*/ 0 h 45"/>
                    <a:gd name="T8" fmla="*/ 15 w 15"/>
                    <a:gd name="T9" fmla="*/ 0 h 45"/>
                    <a:gd name="T10" fmla="*/ 0 w 15"/>
                    <a:gd name="T11" fmla="*/ 45 h 45"/>
                    <a:gd name="T12" fmla="*/ 0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0" name="Freeform 1268"/>
                <p:cNvSpPr>
                  <a:spLocks/>
                </p:cNvSpPr>
                <p:nvPr/>
              </p:nvSpPr>
              <p:spPr bwMode="auto">
                <a:xfrm>
                  <a:off x="4118" y="1162"/>
                  <a:ext cx="7" cy="23"/>
                </a:xfrm>
                <a:custGeom>
                  <a:avLst/>
                  <a:gdLst>
                    <a:gd name="T0" fmla="*/ 0 w 15"/>
                    <a:gd name="T1" fmla="*/ 45 h 45"/>
                    <a:gd name="T2" fmla="*/ 0 w 15"/>
                    <a:gd name="T3" fmla="*/ 45 h 45"/>
                    <a:gd name="T4" fmla="*/ 15 w 15"/>
                    <a:gd name="T5" fmla="*/ 0 h 45"/>
                    <a:gd name="T6" fmla="*/ 15 w 15"/>
                    <a:gd name="T7" fmla="*/ 0 h 45"/>
                    <a:gd name="T8" fmla="*/ 15 w 15"/>
                    <a:gd name="T9" fmla="*/ 0 h 45"/>
                    <a:gd name="T10" fmla="*/ 0 w 15"/>
                    <a:gd name="T11" fmla="*/ 45 h 45"/>
                    <a:gd name="T12" fmla="*/ 0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1" name="Freeform 1269"/>
                <p:cNvSpPr>
                  <a:spLocks/>
                </p:cNvSpPr>
                <p:nvPr/>
              </p:nvSpPr>
              <p:spPr bwMode="auto">
                <a:xfrm>
                  <a:off x="4114" y="1162"/>
                  <a:ext cx="11" cy="23"/>
                </a:xfrm>
                <a:custGeom>
                  <a:avLst/>
                  <a:gdLst>
                    <a:gd name="T0" fmla="*/ 7 w 22"/>
                    <a:gd name="T1" fmla="*/ 45 h 45"/>
                    <a:gd name="T2" fmla="*/ 7 w 22"/>
                    <a:gd name="T3" fmla="*/ 45 h 45"/>
                    <a:gd name="T4" fmla="*/ 0 w 22"/>
                    <a:gd name="T5" fmla="*/ 37 h 45"/>
                    <a:gd name="T6" fmla="*/ 0 w 22"/>
                    <a:gd name="T7" fmla="*/ 37 h 45"/>
                    <a:gd name="T8" fmla="*/ 22 w 22"/>
                    <a:gd name="T9" fmla="*/ 0 h 45"/>
                    <a:gd name="T10" fmla="*/ 7 w 22"/>
                    <a:gd name="T11" fmla="*/ 45 h 45"/>
                    <a:gd name="T12" fmla="*/ 7 w 22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2" name="Freeform 1270"/>
                <p:cNvSpPr>
                  <a:spLocks/>
                </p:cNvSpPr>
                <p:nvPr/>
              </p:nvSpPr>
              <p:spPr bwMode="auto">
                <a:xfrm>
                  <a:off x="4114" y="1162"/>
                  <a:ext cx="11" cy="23"/>
                </a:xfrm>
                <a:custGeom>
                  <a:avLst/>
                  <a:gdLst>
                    <a:gd name="T0" fmla="*/ 7 w 22"/>
                    <a:gd name="T1" fmla="*/ 45 h 45"/>
                    <a:gd name="T2" fmla="*/ 7 w 22"/>
                    <a:gd name="T3" fmla="*/ 45 h 45"/>
                    <a:gd name="T4" fmla="*/ 0 w 22"/>
                    <a:gd name="T5" fmla="*/ 37 h 45"/>
                    <a:gd name="T6" fmla="*/ 0 w 22"/>
                    <a:gd name="T7" fmla="*/ 37 h 45"/>
                    <a:gd name="T8" fmla="*/ 22 w 22"/>
                    <a:gd name="T9" fmla="*/ 0 h 45"/>
                    <a:gd name="T10" fmla="*/ 7 w 22"/>
                    <a:gd name="T11" fmla="*/ 45 h 45"/>
                    <a:gd name="T12" fmla="*/ 7 w 22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3" name="Freeform 1271"/>
                <p:cNvSpPr>
                  <a:spLocks/>
                </p:cNvSpPr>
                <p:nvPr/>
              </p:nvSpPr>
              <p:spPr bwMode="auto">
                <a:xfrm>
                  <a:off x="4092" y="1147"/>
                  <a:ext cx="19" cy="34"/>
                </a:xfrm>
                <a:custGeom>
                  <a:avLst/>
                  <a:gdLst>
                    <a:gd name="T0" fmla="*/ 15 w 37"/>
                    <a:gd name="T1" fmla="*/ 67 h 67"/>
                    <a:gd name="T2" fmla="*/ 15 w 37"/>
                    <a:gd name="T3" fmla="*/ 67 h 67"/>
                    <a:gd name="T4" fmla="*/ 0 w 37"/>
                    <a:gd name="T5" fmla="*/ 0 h 67"/>
                    <a:gd name="T6" fmla="*/ 0 w 37"/>
                    <a:gd name="T7" fmla="*/ 0 h 67"/>
                    <a:gd name="T8" fmla="*/ 37 w 37"/>
                    <a:gd name="T9" fmla="*/ 15 h 67"/>
                    <a:gd name="T10" fmla="*/ 15 w 37"/>
                    <a:gd name="T11" fmla="*/ 67 h 67"/>
                    <a:gd name="T12" fmla="*/ 15 w 37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15" y="67"/>
                      </a:moveTo>
                      <a:lnTo>
                        <a:pt x="15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15" y="67"/>
                      </a:lnTo>
                      <a:lnTo>
                        <a:pt x="15" y="6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4" name="Freeform 1272"/>
                <p:cNvSpPr>
                  <a:spLocks/>
                </p:cNvSpPr>
                <p:nvPr/>
              </p:nvSpPr>
              <p:spPr bwMode="auto">
                <a:xfrm>
                  <a:off x="4092" y="1147"/>
                  <a:ext cx="19" cy="34"/>
                </a:xfrm>
                <a:custGeom>
                  <a:avLst/>
                  <a:gdLst>
                    <a:gd name="T0" fmla="*/ 15 w 37"/>
                    <a:gd name="T1" fmla="*/ 67 h 67"/>
                    <a:gd name="T2" fmla="*/ 15 w 37"/>
                    <a:gd name="T3" fmla="*/ 67 h 67"/>
                    <a:gd name="T4" fmla="*/ 0 w 37"/>
                    <a:gd name="T5" fmla="*/ 0 h 67"/>
                    <a:gd name="T6" fmla="*/ 0 w 37"/>
                    <a:gd name="T7" fmla="*/ 0 h 67"/>
                    <a:gd name="T8" fmla="*/ 37 w 37"/>
                    <a:gd name="T9" fmla="*/ 15 h 67"/>
                    <a:gd name="T10" fmla="*/ 15 w 37"/>
                    <a:gd name="T11" fmla="*/ 67 h 67"/>
                    <a:gd name="T12" fmla="*/ 15 w 37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15" y="67"/>
                      </a:moveTo>
                      <a:lnTo>
                        <a:pt x="15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15" y="67"/>
                      </a:lnTo>
                      <a:lnTo>
                        <a:pt x="15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5" name="Freeform 1273"/>
                <p:cNvSpPr>
                  <a:spLocks/>
                </p:cNvSpPr>
                <p:nvPr/>
              </p:nvSpPr>
              <p:spPr bwMode="auto">
                <a:xfrm>
                  <a:off x="4085" y="1147"/>
                  <a:ext cx="14" cy="34"/>
                </a:xfrm>
                <a:custGeom>
                  <a:avLst/>
                  <a:gdLst>
                    <a:gd name="T0" fmla="*/ 29 w 29"/>
                    <a:gd name="T1" fmla="*/ 67 h 67"/>
                    <a:gd name="T2" fmla="*/ 29 w 29"/>
                    <a:gd name="T3" fmla="*/ 67 h 67"/>
                    <a:gd name="T4" fmla="*/ 0 w 29"/>
                    <a:gd name="T5" fmla="*/ 52 h 67"/>
                    <a:gd name="T6" fmla="*/ 0 w 29"/>
                    <a:gd name="T7" fmla="*/ 52 h 67"/>
                    <a:gd name="T8" fmla="*/ 14 w 29"/>
                    <a:gd name="T9" fmla="*/ 0 h 67"/>
                    <a:gd name="T10" fmla="*/ 29 w 29"/>
                    <a:gd name="T11" fmla="*/ 67 h 67"/>
                    <a:gd name="T12" fmla="*/ 29 w 29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7">
                      <a:moveTo>
                        <a:pt x="29" y="67"/>
                      </a:moveTo>
                      <a:lnTo>
                        <a:pt x="29" y="67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4" y="0"/>
                      </a:lnTo>
                      <a:lnTo>
                        <a:pt x="29" y="67"/>
                      </a:lnTo>
                      <a:lnTo>
                        <a:pt x="29" y="6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6" name="Freeform 1274"/>
                <p:cNvSpPr>
                  <a:spLocks/>
                </p:cNvSpPr>
                <p:nvPr/>
              </p:nvSpPr>
              <p:spPr bwMode="auto">
                <a:xfrm>
                  <a:off x="4085" y="1147"/>
                  <a:ext cx="14" cy="34"/>
                </a:xfrm>
                <a:custGeom>
                  <a:avLst/>
                  <a:gdLst>
                    <a:gd name="T0" fmla="*/ 29 w 29"/>
                    <a:gd name="T1" fmla="*/ 67 h 67"/>
                    <a:gd name="T2" fmla="*/ 29 w 29"/>
                    <a:gd name="T3" fmla="*/ 67 h 67"/>
                    <a:gd name="T4" fmla="*/ 0 w 29"/>
                    <a:gd name="T5" fmla="*/ 52 h 67"/>
                    <a:gd name="T6" fmla="*/ 0 w 29"/>
                    <a:gd name="T7" fmla="*/ 52 h 67"/>
                    <a:gd name="T8" fmla="*/ 14 w 29"/>
                    <a:gd name="T9" fmla="*/ 0 h 67"/>
                    <a:gd name="T10" fmla="*/ 29 w 29"/>
                    <a:gd name="T11" fmla="*/ 67 h 67"/>
                    <a:gd name="T12" fmla="*/ 29 w 29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7">
                      <a:moveTo>
                        <a:pt x="29" y="67"/>
                      </a:moveTo>
                      <a:lnTo>
                        <a:pt x="29" y="67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4" y="0"/>
                      </a:lnTo>
                      <a:lnTo>
                        <a:pt x="29" y="67"/>
                      </a:lnTo>
                      <a:lnTo>
                        <a:pt x="29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7" name="Freeform 1275"/>
                <p:cNvSpPr>
                  <a:spLocks/>
                </p:cNvSpPr>
                <p:nvPr/>
              </p:nvSpPr>
              <p:spPr bwMode="auto">
                <a:xfrm>
                  <a:off x="4077" y="1143"/>
                  <a:ext cx="8" cy="23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8" name="Freeform 1276"/>
                <p:cNvSpPr>
                  <a:spLocks/>
                </p:cNvSpPr>
                <p:nvPr/>
              </p:nvSpPr>
              <p:spPr bwMode="auto">
                <a:xfrm>
                  <a:off x="4077" y="1143"/>
                  <a:ext cx="8" cy="23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9" name="Freeform 1277"/>
                <p:cNvSpPr>
                  <a:spLocks/>
                </p:cNvSpPr>
                <p:nvPr/>
              </p:nvSpPr>
              <p:spPr bwMode="auto">
                <a:xfrm>
                  <a:off x="4074" y="1143"/>
                  <a:ext cx="11" cy="23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0" name="Freeform 1278"/>
                <p:cNvSpPr>
                  <a:spLocks/>
                </p:cNvSpPr>
                <p:nvPr/>
              </p:nvSpPr>
              <p:spPr bwMode="auto">
                <a:xfrm>
                  <a:off x="4074" y="1143"/>
                  <a:ext cx="11" cy="23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1" name="Freeform 1279"/>
                <p:cNvSpPr>
                  <a:spLocks/>
                </p:cNvSpPr>
                <p:nvPr/>
              </p:nvSpPr>
              <p:spPr bwMode="auto">
                <a:xfrm>
                  <a:off x="4077" y="1143"/>
                  <a:ext cx="8" cy="23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2" name="Freeform 1280"/>
                <p:cNvSpPr>
                  <a:spLocks/>
                </p:cNvSpPr>
                <p:nvPr/>
              </p:nvSpPr>
              <p:spPr bwMode="auto">
                <a:xfrm>
                  <a:off x="4077" y="1143"/>
                  <a:ext cx="8" cy="23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3" name="Freeform 1281"/>
                <p:cNvSpPr>
                  <a:spLocks/>
                </p:cNvSpPr>
                <p:nvPr/>
              </p:nvSpPr>
              <p:spPr bwMode="auto">
                <a:xfrm>
                  <a:off x="4074" y="1143"/>
                  <a:ext cx="11" cy="23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4" name="Freeform 1282"/>
                <p:cNvSpPr>
                  <a:spLocks/>
                </p:cNvSpPr>
                <p:nvPr/>
              </p:nvSpPr>
              <p:spPr bwMode="auto">
                <a:xfrm>
                  <a:off x="4074" y="1143"/>
                  <a:ext cx="11" cy="23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5" name="Freeform 1283"/>
                <p:cNvSpPr>
                  <a:spLocks/>
                </p:cNvSpPr>
                <p:nvPr/>
              </p:nvSpPr>
              <p:spPr bwMode="auto">
                <a:xfrm>
                  <a:off x="4066" y="1136"/>
                  <a:ext cx="11" cy="30"/>
                </a:xfrm>
                <a:custGeom>
                  <a:avLst/>
                  <a:gdLst>
                    <a:gd name="T0" fmla="*/ 0 w 22"/>
                    <a:gd name="T1" fmla="*/ 59 h 59"/>
                    <a:gd name="T2" fmla="*/ 0 w 22"/>
                    <a:gd name="T3" fmla="*/ 59 h 59"/>
                    <a:gd name="T4" fmla="*/ 8 w 22"/>
                    <a:gd name="T5" fmla="*/ 0 h 59"/>
                    <a:gd name="T6" fmla="*/ 8 w 22"/>
                    <a:gd name="T7" fmla="*/ 0 h 59"/>
                    <a:gd name="T8" fmla="*/ 22 w 22"/>
                    <a:gd name="T9" fmla="*/ 7 h 59"/>
                    <a:gd name="T10" fmla="*/ 0 w 22"/>
                    <a:gd name="T11" fmla="*/ 59 h 59"/>
                    <a:gd name="T12" fmla="*/ 0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2" y="7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6" name="Freeform 1284"/>
                <p:cNvSpPr>
                  <a:spLocks/>
                </p:cNvSpPr>
                <p:nvPr/>
              </p:nvSpPr>
              <p:spPr bwMode="auto">
                <a:xfrm>
                  <a:off x="4066" y="1136"/>
                  <a:ext cx="11" cy="30"/>
                </a:xfrm>
                <a:custGeom>
                  <a:avLst/>
                  <a:gdLst>
                    <a:gd name="T0" fmla="*/ 0 w 22"/>
                    <a:gd name="T1" fmla="*/ 59 h 59"/>
                    <a:gd name="T2" fmla="*/ 0 w 22"/>
                    <a:gd name="T3" fmla="*/ 59 h 59"/>
                    <a:gd name="T4" fmla="*/ 8 w 22"/>
                    <a:gd name="T5" fmla="*/ 0 h 59"/>
                    <a:gd name="T6" fmla="*/ 8 w 22"/>
                    <a:gd name="T7" fmla="*/ 0 h 59"/>
                    <a:gd name="T8" fmla="*/ 22 w 22"/>
                    <a:gd name="T9" fmla="*/ 7 h 59"/>
                    <a:gd name="T10" fmla="*/ 0 w 22"/>
                    <a:gd name="T11" fmla="*/ 59 h 59"/>
                    <a:gd name="T12" fmla="*/ 0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2" y="7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7" name="Freeform 1285"/>
                <p:cNvSpPr>
                  <a:spLocks/>
                </p:cNvSpPr>
                <p:nvPr/>
              </p:nvSpPr>
              <p:spPr bwMode="auto">
                <a:xfrm>
                  <a:off x="4059" y="1136"/>
                  <a:ext cx="11" cy="30"/>
                </a:xfrm>
                <a:custGeom>
                  <a:avLst/>
                  <a:gdLst>
                    <a:gd name="T0" fmla="*/ 14 w 22"/>
                    <a:gd name="T1" fmla="*/ 59 h 59"/>
                    <a:gd name="T2" fmla="*/ 14 w 22"/>
                    <a:gd name="T3" fmla="*/ 59 h 59"/>
                    <a:gd name="T4" fmla="*/ 0 w 22"/>
                    <a:gd name="T5" fmla="*/ 52 h 59"/>
                    <a:gd name="T6" fmla="*/ 0 w 22"/>
                    <a:gd name="T7" fmla="*/ 52 h 59"/>
                    <a:gd name="T8" fmla="*/ 22 w 22"/>
                    <a:gd name="T9" fmla="*/ 0 h 59"/>
                    <a:gd name="T10" fmla="*/ 14 w 22"/>
                    <a:gd name="T11" fmla="*/ 59 h 59"/>
                    <a:gd name="T12" fmla="*/ 14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14" y="59"/>
                      </a:moveTo>
                      <a:lnTo>
                        <a:pt x="14" y="59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14" y="59"/>
                      </a:lnTo>
                      <a:lnTo>
                        <a:pt x="14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8" name="Freeform 1286"/>
                <p:cNvSpPr>
                  <a:spLocks/>
                </p:cNvSpPr>
                <p:nvPr/>
              </p:nvSpPr>
              <p:spPr bwMode="auto">
                <a:xfrm>
                  <a:off x="4059" y="1136"/>
                  <a:ext cx="11" cy="30"/>
                </a:xfrm>
                <a:custGeom>
                  <a:avLst/>
                  <a:gdLst>
                    <a:gd name="T0" fmla="*/ 14 w 22"/>
                    <a:gd name="T1" fmla="*/ 59 h 59"/>
                    <a:gd name="T2" fmla="*/ 14 w 22"/>
                    <a:gd name="T3" fmla="*/ 59 h 59"/>
                    <a:gd name="T4" fmla="*/ 0 w 22"/>
                    <a:gd name="T5" fmla="*/ 52 h 59"/>
                    <a:gd name="T6" fmla="*/ 0 w 22"/>
                    <a:gd name="T7" fmla="*/ 52 h 59"/>
                    <a:gd name="T8" fmla="*/ 22 w 22"/>
                    <a:gd name="T9" fmla="*/ 0 h 59"/>
                    <a:gd name="T10" fmla="*/ 14 w 22"/>
                    <a:gd name="T11" fmla="*/ 59 h 59"/>
                    <a:gd name="T12" fmla="*/ 14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14" y="59"/>
                      </a:moveTo>
                      <a:lnTo>
                        <a:pt x="14" y="59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14" y="59"/>
                      </a:lnTo>
                      <a:lnTo>
                        <a:pt x="14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9" name="Freeform 1287"/>
                <p:cNvSpPr>
                  <a:spLocks/>
                </p:cNvSpPr>
                <p:nvPr/>
              </p:nvSpPr>
              <p:spPr bwMode="auto">
                <a:xfrm>
                  <a:off x="3919" y="1075"/>
                  <a:ext cx="11" cy="27"/>
                </a:xfrm>
                <a:custGeom>
                  <a:avLst/>
                  <a:gdLst>
                    <a:gd name="T0" fmla="*/ 0 w 22"/>
                    <a:gd name="T1" fmla="*/ 53 h 53"/>
                    <a:gd name="T2" fmla="*/ 0 w 22"/>
                    <a:gd name="T3" fmla="*/ 53 h 53"/>
                    <a:gd name="T4" fmla="*/ 7 w 22"/>
                    <a:gd name="T5" fmla="*/ 0 h 53"/>
                    <a:gd name="T6" fmla="*/ 7 w 22"/>
                    <a:gd name="T7" fmla="*/ 0 h 53"/>
                    <a:gd name="T8" fmla="*/ 22 w 22"/>
                    <a:gd name="T9" fmla="*/ 7 h 53"/>
                    <a:gd name="T10" fmla="*/ 0 w 22"/>
                    <a:gd name="T11" fmla="*/ 53 h 53"/>
                    <a:gd name="T12" fmla="*/ 0 w 2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7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0" name="Freeform 1288"/>
                <p:cNvSpPr>
                  <a:spLocks/>
                </p:cNvSpPr>
                <p:nvPr/>
              </p:nvSpPr>
              <p:spPr bwMode="auto">
                <a:xfrm>
                  <a:off x="3919" y="1075"/>
                  <a:ext cx="11" cy="27"/>
                </a:xfrm>
                <a:custGeom>
                  <a:avLst/>
                  <a:gdLst>
                    <a:gd name="T0" fmla="*/ 0 w 22"/>
                    <a:gd name="T1" fmla="*/ 53 h 53"/>
                    <a:gd name="T2" fmla="*/ 0 w 22"/>
                    <a:gd name="T3" fmla="*/ 53 h 53"/>
                    <a:gd name="T4" fmla="*/ 7 w 22"/>
                    <a:gd name="T5" fmla="*/ 0 h 53"/>
                    <a:gd name="T6" fmla="*/ 7 w 22"/>
                    <a:gd name="T7" fmla="*/ 0 h 53"/>
                    <a:gd name="T8" fmla="*/ 22 w 22"/>
                    <a:gd name="T9" fmla="*/ 7 h 53"/>
                    <a:gd name="T10" fmla="*/ 0 w 22"/>
                    <a:gd name="T11" fmla="*/ 53 h 53"/>
                    <a:gd name="T12" fmla="*/ 0 w 2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22" y="7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1" name="Freeform 1289"/>
                <p:cNvSpPr>
                  <a:spLocks/>
                </p:cNvSpPr>
                <p:nvPr/>
              </p:nvSpPr>
              <p:spPr bwMode="auto">
                <a:xfrm>
                  <a:off x="3911" y="1075"/>
                  <a:ext cx="11" cy="27"/>
                </a:xfrm>
                <a:custGeom>
                  <a:avLst/>
                  <a:gdLst>
                    <a:gd name="T0" fmla="*/ 15 w 22"/>
                    <a:gd name="T1" fmla="*/ 53 h 53"/>
                    <a:gd name="T2" fmla="*/ 15 w 22"/>
                    <a:gd name="T3" fmla="*/ 53 h 53"/>
                    <a:gd name="T4" fmla="*/ 0 w 22"/>
                    <a:gd name="T5" fmla="*/ 53 h 53"/>
                    <a:gd name="T6" fmla="*/ 0 w 22"/>
                    <a:gd name="T7" fmla="*/ 53 h 53"/>
                    <a:gd name="T8" fmla="*/ 22 w 22"/>
                    <a:gd name="T9" fmla="*/ 0 h 53"/>
                    <a:gd name="T10" fmla="*/ 15 w 22"/>
                    <a:gd name="T11" fmla="*/ 53 h 53"/>
                    <a:gd name="T12" fmla="*/ 15 w 2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22" y="0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2" name="Freeform 1290"/>
                <p:cNvSpPr>
                  <a:spLocks/>
                </p:cNvSpPr>
                <p:nvPr/>
              </p:nvSpPr>
              <p:spPr bwMode="auto">
                <a:xfrm>
                  <a:off x="3911" y="1075"/>
                  <a:ext cx="11" cy="27"/>
                </a:xfrm>
                <a:custGeom>
                  <a:avLst/>
                  <a:gdLst>
                    <a:gd name="T0" fmla="*/ 15 w 22"/>
                    <a:gd name="T1" fmla="*/ 53 h 53"/>
                    <a:gd name="T2" fmla="*/ 15 w 22"/>
                    <a:gd name="T3" fmla="*/ 53 h 53"/>
                    <a:gd name="T4" fmla="*/ 0 w 22"/>
                    <a:gd name="T5" fmla="*/ 53 h 53"/>
                    <a:gd name="T6" fmla="*/ 0 w 22"/>
                    <a:gd name="T7" fmla="*/ 53 h 53"/>
                    <a:gd name="T8" fmla="*/ 22 w 22"/>
                    <a:gd name="T9" fmla="*/ 0 h 53"/>
                    <a:gd name="T10" fmla="*/ 15 w 22"/>
                    <a:gd name="T11" fmla="*/ 53 h 53"/>
                    <a:gd name="T12" fmla="*/ 15 w 2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22" y="0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3" name="Freeform 1291"/>
                <p:cNvSpPr>
                  <a:spLocks/>
                </p:cNvSpPr>
                <p:nvPr/>
              </p:nvSpPr>
              <p:spPr bwMode="auto">
                <a:xfrm>
                  <a:off x="3904" y="1072"/>
                  <a:ext cx="7" cy="22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4" name="Freeform 1292"/>
                <p:cNvSpPr>
                  <a:spLocks/>
                </p:cNvSpPr>
                <p:nvPr/>
              </p:nvSpPr>
              <p:spPr bwMode="auto">
                <a:xfrm>
                  <a:off x="3904" y="1072"/>
                  <a:ext cx="7" cy="22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5" name="Freeform 1293"/>
                <p:cNvSpPr>
                  <a:spLocks/>
                </p:cNvSpPr>
                <p:nvPr/>
              </p:nvSpPr>
              <p:spPr bwMode="auto">
                <a:xfrm>
                  <a:off x="3900" y="1072"/>
                  <a:ext cx="11" cy="22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6" name="Freeform 1294"/>
                <p:cNvSpPr>
                  <a:spLocks/>
                </p:cNvSpPr>
                <p:nvPr/>
              </p:nvSpPr>
              <p:spPr bwMode="auto">
                <a:xfrm>
                  <a:off x="3900" y="1072"/>
                  <a:ext cx="11" cy="22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7" name="Freeform 1295"/>
                <p:cNvSpPr>
                  <a:spLocks/>
                </p:cNvSpPr>
                <p:nvPr/>
              </p:nvSpPr>
              <p:spPr bwMode="auto">
                <a:xfrm>
                  <a:off x="3904" y="1072"/>
                  <a:ext cx="7" cy="22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8" name="Freeform 1296"/>
                <p:cNvSpPr>
                  <a:spLocks/>
                </p:cNvSpPr>
                <p:nvPr/>
              </p:nvSpPr>
              <p:spPr bwMode="auto">
                <a:xfrm>
                  <a:off x="3904" y="1072"/>
                  <a:ext cx="7" cy="22"/>
                </a:xfrm>
                <a:custGeom>
                  <a:avLst/>
                  <a:gdLst>
                    <a:gd name="T0" fmla="*/ 0 w 15"/>
                    <a:gd name="T1" fmla="*/ 44 h 44"/>
                    <a:gd name="T2" fmla="*/ 0 w 15"/>
                    <a:gd name="T3" fmla="*/ 44 h 44"/>
                    <a:gd name="T4" fmla="*/ 15 w 15"/>
                    <a:gd name="T5" fmla="*/ 0 h 44"/>
                    <a:gd name="T6" fmla="*/ 15 w 15"/>
                    <a:gd name="T7" fmla="*/ 0 h 44"/>
                    <a:gd name="T8" fmla="*/ 15 w 15"/>
                    <a:gd name="T9" fmla="*/ 7 h 44"/>
                    <a:gd name="T10" fmla="*/ 0 w 15"/>
                    <a:gd name="T11" fmla="*/ 44 h 44"/>
                    <a:gd name="T12" fmla="*/ 0 w 15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9" name="Freeform 1297"/>
                <p:cNvSpPr>
                  <a:spLocks/>
                </p:cNvSpPr>
                <p:nvPr/>
              </p:nvSpPr>
              <p:spPr bwMode="auto">
                <a:xfrm>
                  <a:off x="3900" y="1072"/>
                  <a:ext cx="11" cy="22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0" name="Freeform 1298"/>
                <p:cNvSpPr>
                  <a:spLocks/>
                </p:cNvSpPr>
                <p:nvPr/>
              </p:nvSpPr>
              <p:spPr bwMode="auto">
                <a:xfrm>
                  <a:off x="3900" y="1072"/>
                  <a:ext cx="11" cy="22"/>
                </a:xfrm>
                <a:custGeom>
                  <a:avLst/>
                  <a:gdLst>
                    <a:gd name="T0" fmla="*/ 7 w 22"/>
                    <a:gd name="T1" fmla="*/ 44 h 44"/>
                    <a:gd name="T2" fmla="*/ 7 w 22"/>
                    <a:gd name="T3" fmla="*/ 44 h 44"/>
                    <a:gd name="T4" fmla="*/ 0 w 22"/>
                    <a:gd name="T5" fmla="*/ 44 h 44"/>
                    <a:gd name="T6" fmla="*/ 0 w 22"/>
                    <a:gd name="T7" fmla="*/ 44 h 44"/>
                    <a:gd name="T8" fmla="*/ 22 w 22"/>
                    <a:gd name="T9" fmla="*/ 0 h 44"/>
                    <a:gd name="T10" fmla="*/ 7 w 22"/>
                    <a:gd name="T11" fmla="*/ 44 h 44"/>
                    <a:gd name="T12" fmla="*/ 7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1" name="Freeform 1299"/>
                <p:cNvSpPr>
                  <a:spLocks/>
                </p:cNvSpPr>
                <p:nvPr/>
              </p:nvSpPr>
              <p:spPr bwMode="auto">
                <a:xfrm>
                  <a:off x="3886" y="1060"/>
                  <a:ext cx="18" cy="34"/>
                </a:xfrm>
                <a:custGeom>
                  <a:avLst/>
                  <a:gdLst>
                    <a:gd name="T0" fmla="*/ 14 w 36"/>
                    <a:gd name="T1" fmla="*/ 67 h 67"/>
                    <a:gd name="T2" fmla="*/ 14 w 36"/>
                    <a:gd name="T3" fmla="*/ 67 h 67"/>
                    <a:gd name="T4" fmla="*/ 0 w 36"/>
                    <a:gd name="T5" fmla="*/ 0 h 67"/>
                    <a:gd name="T6" fmla="*/ 0 w 36"/>
                    <a:gd name="T7" fmla="*/ 0 h 67"/>
                    <a:gd name="T8" fmla="*/ 36 w 36"/>
                    <a:gd name="T9" fmla="*/ 15 h 67"/>
                    <a:gd name="T10" fmla="*/ 14 w 36"/>
                    <a:gd name="T11" fmla="*/ 67 h 67"/>
                    <a:gd name="T12" fmla="*/ 14 w 36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14" y="67"/>
                      </a:moveTo>
                      <a:lnTo>
                        <a:pt x="14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6" y="15"/>
                      </a:lnTo>
                      <a:lnTo>
                        <a:pt x="14" y="67"/>
                      </a:lnTo>
                      <a:lnTo>
                        <a:pt x="14" y="6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2" name="Freeform 1300"/>
                <p:cNvSpPr>
                  <a:spLocks/>
                </p:cNvSpPr>
                <p:nvPr/>
              </p:nvSpPr>
              <p:spPr bwMode="auto">
                <a:xfrm>
                  <a:off x="3886" y="1060"/>
                  <a:ext cx="18" cy="34"/>
                </a:xfrm>
                <a:custGeom>
                  <a:avLst/>
                  <a:gdLst>
                    <a:gd name="T0" fmla="*/ 14 w 36"/>
                    <a:gd name="T1" fmla="*/ 67 h 67"/>
                    <a:gd name="T2" fmla="*/ 14 w 36"/>
                    <a:gd name="T3" fmla="*/ 67 h 67"/>
                    <a:gd name="T4" fmla="*/ 0 w 36"/>
                    <a:gd name="T5" fmla="*/ 0 h 67"/>
                    <a:gd name="T6" fmla="*/ 0 w 36"/>
                    <a:gd name="T7" fmla="*/ 0 h 67"/>
                    <a:gd name="T8" fmla="*/ 36 w 36"/>
                    <a:gd name="T9" fmla="*/ 15 h 67"/>
                    <a:gd name="T10" fmla="*/ 14 w 36"/>
                    <a:gd name="T11" fmla="*/ 67 h 67"/>
                    <a:gd name="T12" fmla="*/ 14 w 36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14" y="67"/>
                      </a:moveTo>
                      <a:lnTo>
                        <a:pt x="14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6" y="15"/>
                      </a:lnTo>
                      <a:lnTo>
                        <a:pt x="14" y="67"/>
                      </a:lnTo>
                      <a:lnTo>
                        <a:pt x="14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3" name="Freeform 1301"/>
                <p:cNvSpPr>
                  <a:spLocks/>
                </p:cNvSpPr>
                <p:nvPr/>
              </p:nvSpPr>
              <p:spPr bwMode="auto">
                <a:xfrm>
                  <a:off x="3874" y="1060"/>
                  <a:ext cx="19" cy="34"/>
                </a:xfrm>
                <a:custGeom>
                  <a:avLst/>
                  <a:gdLst>
                    <a:gd name="T0" fmla="*/ 36 w 36"/>
                    <a:gd name="T1" fmla="*/ 67 h 67"/>
                    <a:gd name="T2" fmla="*/ 36 w 36"/>
                    <a:gd name="T3" fmla="*/ 67 h 67"/>
                    <a:gd name="T4" fmla="*/ 0 w 36"/>
                    <a:gd name="T5" fmla="*/ 52 h 67"/>
                    <a:gd name="T6" fmla="*/ 0 w 36"/>
                    <a:gd name="T7" fmla="*/ 52 h 67"/>
                    <a:gd name="T8" fmla="*/ 22 w 36"/>
                    <a:gd name="T9" fmla="*/ 0 h 67"/>
                    <a:gd name="T10" fmla="*/ 36 w 36"/>
                    <a:gd name="T11" fmla="*/ 67 h 67"/>
                    <a:gd name="T12" fmla="*/ 36 w 36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36" y="67"/>
                      </a:moveTo>
                      <a:lnTo>
                        <a:pt x="36" y="67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36" y="67"/>
                      </a:lnTo>
                      <a:lnTo>
                        <a:pt x="36" y="6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4" name="Freeform 1302"/>
                <p:cNvSpPr>
                  <a:spLocks/>
                </p:cNvSpPr>
                <p:nvPr/>
              </p:nvSpPr>
              <p:spPr bwMode="auto">
                <a:xfrm>
                  <a:off x="3874" y="1060"/>
                  <a:ext cx="19" cy="34"/>
                </a:xfrm>
                <a:custGeom>
                  <a:avLst/>
                  <a:gdLst>
                    <a:gd name="T0" fmla="*/ 36 w 36"/>
                    <a:gd name="T1" fmla="*/ 67 h 67"/>
                    <a:gd name="T2" fmla="*/ 36 w 36"/>
                    <a:gd name="T3" fmla="*/ 67 h 67"/>
                    <a:gd name="T4" fmla="*/ 0 w 36"/>
                    <a:gd name="T5" fmla="*/ 52 h 67"/>
                    <a:gd name="T6" fmla="*/ 0 w 36"/>
                    <a:gd name="T7" fmla="*/ 52 h 67"/>
                    <a:gd name="T8" fmla="*/ 22 w 36"/>
                    <a:gd name="T9" fmla="*/ 0 h 67"/>
                    <a:gd name="T10" fmla="*/ 36 w 36"/>
                    <a:gd name="T11" fmla="*/ 67 h 67"/>
                    <a:gd name="T12" fmla="*/ 36 w 36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36" y="67"/>
                      </a:moveTo>
                      <a:lnTo>
                        <a:pt x="36" y="67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36" y="67"/>
                      </a:lnTo>
                      <a:lnTo>
                        <a:pt x="36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5" name="Freeform 1303"/>
                <p:cNvSpPr>
                  <a:spLocks/>
                </p:cNvSpPr>
                <p:nvPr/>
              </p:nvSpPr>
              <p:spPr bwMode="auto">
                <a:xfrm>
                  <a:off x="3863" y="1056"/>
                  <a:ext cx="7" cy="23"/>
                </a:xfrm>
                <a:custGeom>
                  <a:avLst/>
                  <a:gdLst>
                    <a:gd name="T0" fmla="*/ 0 w 14"/>
                    <a:gd name="T1" fmla="*/ 44 h 44"/>
                    <a:gd name="T2" fmla="*/ 0 w 14"/>
                    <a:gd name="T3" fmla="*/ 44 h 44"/>
                    <a:gd name="T4" fmla="*/ 14 w 14"/>
                    <a:gd name="T5" fmla="*/ 0 h 44"/>
                    <a:gd name="T6" fmla="*/ 14 w 14"/>
                    <a:gd name="T7" fmla="*/ 0 h 44"/>
                    <a:gd name="T8" fmla="*/ 14 w 14"/>
                    <a:gd name="T9" fmla="*/ 0 h 44"/>
                    <a:gd name="T10" fmla="*/ 0 w 14"/>
                    <a:gd name="T11" fmla="*/ 44 h 44"/>
                    <a:gd name="T12" fmla="*/ 0 w 14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6" name="Freeform 1304"/>
                <p:cNvSpPr>
                  <a:spLocks/>
                </p:cNvSpPr>
                <p:nvPr/>
              </p:nvSpPr>
              <p:spPr bwMode="auto">
                <a:xfrm>
                  <a:off x="3863" y="1056"/>
                  <a:ext cx="7" cy="23"/>
                </a:xfrm>
                <a:custGeom>
                  <a:avLst/>
                  <a:gdLst>
                    <a:gd name="T0" fmla="*/ 0 w 14"/>
                    <a:gd name="T1" fmla="*/ 44 h 44"/>
                    <a:gd name="T2" fmla="*/ 0 w 14"/>
                    <a:gd name="T3" fmla="*/ 44 h 44"/>
                    <a:gd name="T4" fmla="*/ 14 w 14"/>
                    <a:gd name="T5" fmla="*/ 0 h 44"/>
                    <a:gd name="T6" fmla="*/ 14 w 14"/>
                    <a:gd name="T7" fmla="*/ 0 h 44"/>
                    <a:gd name="T8" fmla="*/ 14 w 14"/>
                    <a:gd name="T9" fmla="*/ 0 h 44"/>
                    <a:gd name="T10" fmla="*/ 0 w 14"/>
                    <a:gd name="T11" fmla="*/ 44 h 44"/>
                    <a:gd name="T12" fmla="*/ 0 w 14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7" name="Freeform 1305"/>
                <p:cNvSpPr>
                  <a:spLocks/>
                </p:cNvSpPr>
                <p:nvPr/>
              </p:nvSpPr>
              <p:spPr bwMode="auto">
                <a:xfrm>
                  <a:off x="3860" y="1056"/>
                  <a:ext cx="10" cy="23"/>
                </a:xfrm>
                <a:custGeom>
                  <a:avLst/>
                  <a:gdLst>
                    <a:gd name="T0" fmla="*/ 7 w 21"/>
                    <a:gd name="T1" fmla="*/ 44 h 44"/>
                    <a:gd name="T2" fmla="*/ 7 w 21"/>
                    <a:gd name="T3" fmla="*/ 44 h 44"/>
                    <a:gd name="T4" fmla="*/ 0 w 21"/>
                    <a:gd name="T5" fmla="*/ 37 h 44"/>
                    <a:gd name="T6" fmla="*/ 0 w 21"/>
                    <a:gd name="T7" fmla="*/ 37 h 44"/>
                    <a:gd name="T8" fmla="*/ 21 w 21"/>
                    <a:gd name="T9" fmla="*/ 0 h 44"/>
                    <a:gd name="T10" fmla="*/ 7 w 21"/>
                    <a:gd name="T11" fmla="*/ 44 h 44"/>
                    <a:gd name="T12" fmla="*/ 7 w 21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1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8" name="Freeform 1306"/>
                <p:cNvSpPr>
                  <a:spLocks/>
                </p:cNvSpPr>
                <p:nvPr/>
              </p:nvSpPr>
              <p:spPr bwMode="auto">
                <a:xfrm>
                  <a:off x="3860" y="1056"/>
                  <a:ext cx="10" cy="23"/>
                </a:xfrm>
                <a:custGeom>
                  <a:avLst/>
                  <a:gdLst>
                    <a:gd name="T0" fmla="*/ 7 w 21"/>
                    <a:gd name="T1" fmla="*/ 44 h 44"/>
                    <a:gd name="T2" fmla="*/ 7 w 21"/>
                    <a:gd name="T3" fmla="*/ 44 h 44"/>
                    <a:gd name="T4" fmla="*/ 0 w 21"/>
                    <a:gd name="T5" fmla="*/ 37 h 44"/>
                    <a:gd name="T6" fmla="*/ 0 w 21"/>
                    <a:gd name="T7" fmla="*/ 37 h 44"/>
                    <a:gd name="T8" fmla="*/ 21 w 21"/>
                    <a:gd name="T9" fmla="*/ 0 h 44"/>
                    <a:gd name="T10" fmla="*/ 7 w 21"/>
                    <a:gd name="T11" fmla="*/ 44 h 44"/>
                    <a:gd name="T12" fmla="*/ 7 w 21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1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9" name="Freeform 1307"/>
                <p:cNvSpPr>
                  <a:spLocks/>
                </p:cNvSpPr>
                <p:nvPr/>
              </p:nvSpPr>
              <p:spPr bwMode="auto">
                <a:xfrm>
                  <a:off x="3863" y="1056"/>
                  <a:ext cx="7" cy="23"/>
                </a:xfrm>
                <a:custGeom>
                  <a:avLst/>
                  <a:gdLst>
                    <a:gd name="T0" fmla="*/ 0 w 14"/>
                    <a:gd name="T1" fmla="*/ 44 h 44"/>
                    <a:gd name="T2" fmla="*/ 0 w 14"/>
                    <a:gd name="T3" fmla="*/ 44 h 44"/>
                    <a:gd name="T4" fmla="*/ 14 w 14"/>
                    <a:gd name="T5" fmla="*/ 0 h 44"/>
                    <a:gd name="T6" fmla="*/ 14 w 14"/>
                    <a:gd name="T7" fmla="*/ 0 h 44"/>
                    <a:gd name="T8" fmla="*/ 14 w 14"/>
                    <a:gd name="T9" fmla="*/ 0 h 44"/>
                    <a:gd name="T10" fmla="*/ 0 w 14"/>
                    <a:gd name="T11" fmla="*/ 44 h 44"/>
                    <a:gd name="T12" fmla="*/ 0 w 14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0" name="Freeform 1308"/>
                <p:cNvSpPr>
                  <a:spLocks/>
                </p:cNvSpPr>
                <p:nvPr/>
              </p:nvSpPr>
              <p:spPr bwMode="auto">
                <a:xfrm>
                  <a:off x="3863" y="1056"/>
                  <a:ext cx="7" cy="23"/>
                </a:xfrm>
                <a:custGeom>
                  <a:avLst/>
                  <a:gdLst>
                    <a:gd name="T0" fmla="*/ 0 w 14"/>
                    <a:gd name="T1" fmla="*/ 44 h 44"/>
                    <a:gd name="T2" fmla="*/ 0 w 14"/>
                    <a:gd name="T3" fmla="*/ 44 h 44"/>
                    <a:gd name="T4" fmla="*/ 14 w 14"/>
                    <a:gd name="T5" fmla="*/ 0 h 44"/>
                    <a:gd name="T6" fmla="*/ 14 w 14"/>
                    <a:gd name="T7" fmla="*/ 0 h 44"/>
                    <a:gd name="T8" fmla="*/ 14 w 14"/>
                    <a:gd name="T9" fmla="*/ 0 h 44"/>
                    <a:gd name="T10" fmla="*/ 0 w 14"/>
                    <a:gd name="T11" fmla="*/ 44 h 44"/>
                    <a:gd name="T12" fmla="*/ 0 w 14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1" name="Freeform 1309"/>
                <p:cNvSpPr>
                  <a:spLocks/>
                </p:cNvSpPr>
                <p:nvPr/>
              </p:nvSpPr>
              <p:spPr bwMode="auto">
                <a:xfrm>
                  <a:off x="3860" y="1056"/>
                  <a:ext cx="10" cy="23"/>
                </a:xfrm>
                <a:custGeom>
                  <a:avLst/>
                  <a:gdLst>
                    <a:gd name="T0" fmla="*/ 7 w 21"/>
                    <a:gd name="T1" fmla="*/ 44 h 44"/>
                    <a:gd name="T2" fmla="*/ 7 w 21"/>
                    <a:gd name="T3" fmla="*/ 44 h 44"/>
                    <a:gd name="T4" fmla="*/ 0 w 21"/>
                    <a:gd name="T5" fmla="*/ 37 h 44"/>
                    <a:gd name="T6" fmla="*/ 0 w 21"/>
                    <a:gd name="T7" fmla="*/ 37 h 44"/>
                    <a:gd name="T8" fmla="*/ 21 w 21"/>
                    <a:gd name="T9" fmla="*/ 0 h 44"/>
                    <a:gd name="T10" fmla="*/ 7 w 21"/>
                    <a:gd name="T11" fmla="*/ 44 h 44"/>
                    <a:gd name="T12" fmla="*/ 7 w 21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1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2" name="Freeform 1310"/>
                <p:cNvSpPr>
                  <a:spLocks/>
                </p:cNvSpPr>
                <p:nvPr/>
              </p:nvSpPr>
              <p:spPr bwMode="auto">
                <a:xfrm>
                  <a:off x="3860" y="1056"/>
                  <a:ext cx="10" cy="23"/>
                </a:xfrm>
                <a:custGeom>
                  <a:avLst/>
                  <a:gdLst>
                    <a:gd name="T0" fmla="*/ 7 w 21"/>
                    <a:gd name="T1" fmla="*/ 44 h 44"/>
                    <a:gd name="T2" fmla="*/ 7 w 21"/>
                    <a:gd name="T3" fmla="*/ 44 h 44"/>
                    <a:gd name="T4" fmla="*/ 0 w 21"/>
                    <a:gd name="T5" fmla="*/ 37 h 44"/>
                    <a:gd name="T6" fmla="*/ 0 w 21"/>
                    <a:gd name="T7" fmla="*/ 37 h 44"/>
                    <a:gd name="T8" fmla="*/ 21 w 21"/>
                    <a:gd name="T9" fmla="*/ 0 h 44"/>
                    <a:gd name="T10" fmla="*/ 7 w 21"/>
                    <a:gd name="T11" fmla="*/ 44 h 44"/>
                    <a:gd name="T12" fmla="*/ 7 w 21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44"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1" y="0"/>
                      </a:lnTo>
                      <a:lnTo>
                        <a:pt x="7" y="44"/>
                      </a:lnTo>
                      <a:lnTo>
                        <a:pt x="7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3" name="Freeform 1311"/>
                <p:cNvSpPr>
                  <a:spLocks/>
                </p:cNvSpPr>
                <p:nvPr/>
              </p:nvSpPr>
              <p:spPr bwMode="auto">
                <a:xfrm>
                  <a:off x="3822" y="1030"/>
                  <a:ext cx="45" cy="64"/>
                </a:xfrm>
                <a:custGeom>
                  <a:avLst/>
                  <a:gdLst>
                    <a:gd name="T0" fmla="*/ 88 w 88"/>
                    <a:gd name="T1" fmla="*/ 0 h 127"/>
                    <a:gd name="T2" fmla="*/ 88 w 88"/>
                    <a:gd name="T3" fmla="*/ 0 h 127"/>
                    <a:gd name="T4" fmla="*/ 0 w 88"/>
                    <a:gd name="T5" fmla="*/ 112 h 127"/>
                    <a:gd name="T6" fmla="*/ 0 w 88"/>
                    <a:gd name="T7" fmla="*/ 112 h 127"/>
                    <a:gd name="T8" fmla="*/ 44 w 88"/>
                    <a:gd name="T9" fmla="*/ 127 h 127"/>
                    <a:gd name="T10" fmla="*/ 88 w 88"/>
                    <a:gd name="T11" fmla="*/ 0 h 127"/>
                    <a:gd name="T12" fmla="*/ 88 w 88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7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44" y="127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4" name="Freeform 1312"/>
                <p:cNvSpPr>
                  <a:spLocks/>
                </p:cNvSpPr>
                <p:nvPr/>
              </p:nvSpPr>
              <p:spPr bwMode="auto">
                <a:xfrm>
                  <a:off x="3822" y="1030"/>
                  <a:ext cx="45" cy="64"/>
                </a:xfrm>
                <a:custGeom>
                  <a:avLst/>
                  <a:gdLst>
                    <a:gd name="T0" fmla="*/ 88 w 88"/>
                    <a:gd name="T1" fmla="*/ 0 h 127"/>
                    <a:gd name="T2" fmla="*/ 88 w 88"/>
                    <a:gd name="T3" fmla="*/ 0 h 127"/>
                    <a:gd name="T4" fmla="*/ 0 w 88"/>
                    <a:gd name="T5" fmla="*/ 112 h 127"/>
                    <a:gd name="T6" fmla="*/ 0 w 88"/>
                    <a:gd name="T7" fmla="*/ 112 h 127"/>
                    <a:gd name="T8" fmla="*/ 44 w 88"/>
                    <a:gd name="T9" fmla="*/ 127 h 127"/>
                    <a:gd name="T10" fmla="*/ 88 w 88"/>
                    <a:gd name="T11" fmla="*/ 0 h 127"/>
                    <a:gd name="T12" fmla="*/ 88 w 88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7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44" y="127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5" name="Freeform 1313"/>
                <p:cNvSpPr>
                  <a:spLocks/>
                </p:cNvSpPr>
                <p:nvPr/>
              </p:nvSpPr>
              <p:spPr bwMode="auto">
                <a:xfrm>
                  <a:off x="3822" y="1023"/>
                  <a:ext cx="45" cy="63"/>
                </a:xfrm>
                <a:custGeom>
                  <a:avLst/>
                  <a:gdLst>
                    <a:gd name="T0" fmla="*/ 88 w 88"/>
                    <a:gd name="T1" fmla="*/ 14 h 126"/>
                    <a:gd name="T2" fmla="*/ 88 w 88"/>
                    <a:gd name="T3" fmla="*/ 14 h 126"/>
                    <a:gd name="T4" fmla="*/ 44 w 88"/>
                    <a:gd name="T5" fmla="*/ 0 h 126"/>
                    <a:gd name="T6" fmla="*/ 44 w 88"/>
                    <a:gd name="T7" fmla="*/ 0 h 126"/>
                    <a:gd name="T8" fmla="*/ 0 w 88"/>
                    <a:gd name="T9" fmla="*/ 126 h 126"/>
                    <a:gd name="T10" fmla="*/ 88 w 88"/>
                    <a:gd name="T11" fmla="*/ 14 h 126"/>
                    <a:gd name="T12" fmla="*/ 88 w 88"/>
                    <a:gd name="T13" fmla="*/ 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6">
                      <a:moveTo>
                        <a:pt x="88" y="14"/>
                      </a:moveTo>
                      <a:lnTo>
                        <a:pt x="88" y="1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126"/>
                      </a:lnTo>
                      <a:lnTo>
                        <a:pt x="88" y="14"/>
                      </a:lnTo>
                      <a:lnTo>
                        <a:pt x="88" y="1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6" name="Freeform 1314"/>
                <p:cNvSpPr>
                  <a:spLocks/>
                </p:cNvSpPr>
                <p:nvPr/>
              </p:nvSpPr>
              <p:spPr bwMode="auto">
                <a:xfrm>
                  <a:off x="3822" y="1023"/>
                  <a:ext cx="45" cy="63"/>
                </a:xfrm>
                <a:custGeom>
                  <a:avLst/>
                  <a:gdLst>
                    <a:gd name="T0" fmla="*/ 88 w 88"/>
                    <a:gd name="T1" fmla="*/ 14 h 126"/>
                    <a:gd name="T2" fmla="*/ 88 w 88"/>
                    <a:gd name="T3" fmla="*/ 14 h 126"/>
                    <a:gd name="T4" fmla="*/ 44 w 88"/>
                    <a:gd name="T5" fmla="*/ 0 h 126"/>
                    <a:gd name="T6" fmla="*/ 44 w 88"/>
                    <a:gd name="T7" fmla="*/ 0 h 126"/>
                    <a:gd name="T8" fmla="*/ 0 w 88"/>
                    <a:gd name="T9" fmla="*/ 126 h 126"/>
                    <a:gd name="T10" fmla="*/ 88 w 88"/>
                    <a:gd name="T11" fmla="*/ 14 h 126"/>
                    <a:gd name="T12" fmla="*/ 88 w 88"/>
                    <a:gd name="T13" fmla="*/ 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6">
                      <a:moveTo>
                        <a:pt x="88" y="14"/>
                      </a:moveTo>
                      <a:lnTo>
                        <a:pt x="88" y="1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126"/>
                      </a:lnTo>
                      <a:lnTo>
                        <a:pt x="88" y="14"/>
                      </a:lnTo>
                      <a:lnTo>
                        <a:pt x="88" y="1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7" name="Freeform 1315"/>
                <p:cNvSpPr>
                  <a:spLocks/>
                </p:cNvSpPr>
                <p:nvPr/>
              </p:nvSpPr>
              <p:spPr bwMode="auto">
                <a:xfrm>
                  <a:off x="3801" y="1023"/>
                  <a:ext cx="44" cy="63"/>
                </a:xfrm>
                <a:custGeom>
                  <a:avLst/>
                  <a:gdLst>
                    <a:gd name="T0" fmla="*/ 87 w 87"/>
                    <a:gd name="T1" fmla="*/ 0 h 126"/>
                    <a:gd name="T2" fmla="*/ 87 w 87"/>
                    <a:gd name="T3" fmla="*/ 0 h 126"/>
                    <a:gd name="T4" fmla="*/ 0 w 87"/>
                    <a:gd name="T5" fmla="*/ 119 h 126"/>
                    <a:gd name="T6" fmla="*/ 0 w 87"/>
                    <a:gd name="T7" fmla="*/ 119 h 126"/>
                    <a:gd name="T8" fmla="*/ 43 w 87"/>
                    <a:gd name="T9" fmla="*/ 126 h 126"/>
                    <a:gd name="T10" fmla="*/ 87 w 87"/>
                    <a:gd name="T11" fmla="*/ 0 h 126"/>
                    <a:gd name="T12" fmla="*/ 87 w 87"/>
                    <a:gd name="T1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26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43" y="12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8" name="Freeform 1316"/>
                <p:cNvSpPr>
                  <a:spLocks/>
                </p:cNvSpPr>
                <p:nvPr/>
              </p:nvSpPr>
              <p:spPr bwMode="auto">
                <a:xfrm>
                  <a:off x="3801" y="1023"/>
                  <a:ext cx="44" cy="63"/>
                </a:xfrm>
                <a:custGeom>
                  <a:avLst/>
                  <a:gdLst>
                    <a:gd name="T0" fmla="*/ 87 w 87"/>
                    <a:gd name="T1" fmla="*/ 0 h 126"/>
                    <a:gd name="T2" fmla="*/ 87 w 87"/>
                    <a:gd name="T3" fmla="*/ 0 h 126"/>
                    <a:gd name="T4" fmla="*/ 0 w 87"/>
                    <a:gd name="T5" fmla="*/ 119 h 126"/>
                    <a:gd name="T6" fmla="*/ 0 w 87"/>
                    <a:gd name="T7" fmla="*/ 119 h 126"/>
                    <a:gd name="T8" fmla="*/ 43 w 87"/>
                    <a:gd name="T9" fmla="*/ 126 h 126"/>
                    <a:gd name="T10" fmla="*/ 87 w 87"/>
                    <a:gd name="T11" fmla="*/ 0 h 126"/>
                    <a:gd name="T12" fmla="*/ 87 w 87"/>
                    <a:gd name="T13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26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43" y="12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9" name="Freeform 1317"/>
                <p:cNvSpPr>
                  <a:spLocks/>
                </p:cNvSpPr>
                <p:nvPr/>
              </p:nvSpPr>
              <p:spPr bwMode="auto">
                <a:xfrm>
                  <a:off x="3801" y="1015"/>
                  <a:ext cx="44" cy="68"/>
                </a:xfrm>
                <a:custGeom>
                  <a:avLst/>
                  <a:gdLst>
                    <a:gd name="T0" fmla="*/ 87 w 87"/>
                    <a:gd name="T1" fmla="*/ 15 h 134"/>
                    <a:gd name="T2" fmla="*/ 87 w 87"/>
                    <a:gd name="T3" fmla="*/ 15 h 134"/>
                    <a:gd name="T4" fmla="*/ 36 w 87"/>
                    <a:gd name="T5" fmla="*/ 0 h 134"/>
                    <a:gd name="T6" fmla="*/ 36 w 87"/>
                    <a:gd name="T7" fmla="*/ 0 h 134"/>
                    <a:gd name="T8" fmla="*/ 0 w 87"/>
                    <a:gd name="T9" fmla="*/ 134 h 134"/>
                    <a:gd name="T10" fmla="*/ 87 w 87"/>
                    <a:gd name="T11" fmla="*/ 15 h 134"/>
                    <a:gd name="T12" fmla="*/ 87 w 87"/>
                    <a:gd name="T13" fmla="*/ 15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34">
                      <a:moveTo>
                        <a:pt x="87" y="15"/>
                      </a:moveTo>
                      <a:lnTo>
                        <a:pt x="87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134"/>
                      </a:lnTo>
                      <a:lnTo>
                        <a:pt x="87" y="15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0" name="Freeform 1318"/>
                <p:cNvSpPr>
                  <a:spLocks/>
                </p:cNvSpPr>
                <p:nvPr/>
              </p:nvSpPr>
              <p:spPr bwMode="auto">
                <a:xfrm>
                  <a:off x="3801" y="1015"/>
                  <a:ext cx="44" cy="68"/>
                </a:xfrm>
                <a:custGeom>
                  <a:avLst/>
                  <a:gdLst>
                    <a:gd name="T0" fmla="*/ 87 w 87"/>
                    <a:gd name="T1" fmla="*/ 15 h 134"/>
                    <a:gd name="T2" fmla="*/ 87 w 87"/>
                    <a:gd name="T3" fmla="*/ 15 h 134"/>
                    <a:gd name="T4" fmla="*/ 36 w 87"/>
                    <a:gd name="T5" fmla="*/ 0 h 134"/>
                    <a:gd name="T6" fmla="*/ 36 w 87"/>
                    <a:gd name="T7" fmla="*/ 0 h 134"/>
                    <a:gd name="T8" fmla="*/ 0 w 87"/>
                    <a:gd name="T9" fmla="*/ 134 h 134"/>
                    <a:gd name="T10" fmla="*/ 87 w 87"/>
                    <a:gd name="T11" fmla="*/ 15 h 134"/>
                    <a:gd name="T12" fmla="*/ 87 w 87"/>
                    <a:gd name="T13" fmla="*/ 15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34">
                      <a:moveTo>
                        <a:pt x="87" y="15"/>
                      </a:moveTo>
                      <a:lnTo>
                        <a:pt x="87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134"/>
                      </a:lnTo>
                      <a:lnTo>
                        <a:pt x="87" y="15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1" name="Freeform 1319"/>
                <p:cNvSpPr>
                  <a:spLocks/>
                </p:cNvSpPr>
                <p:nvPr/>
              </p:nvSpPr>
              <p:spPr bwMode="auto">
                <a:xfrm>
                  <a:off x="3801" y="1034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7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2" name="Freeform 1320"/>
                <p:cNvSpPr>
                  <a:spLocks/>
                </p:cNvSpPr>
                <p:nvPr/>
              </p:nvSpPr>
              <p:spPr bwMode="auto">
                <a:xfrm>
                  <a:off x="3801" y="1034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7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3" name="Freeform 1321"/>
                <p:cNvSpPr>
                  <a:spLocks/>
                </p:cNvSpPr>
                <p:nvPr/>
              </p:nvSpPr>
              <p:spPr bwMode="auto">
                <a:xfrm>
                  <a:off x="3797" y="1034"/>
                  <a:ext cx="4" cy="22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4" name="Freeform 1322"/>
                <p:cNvSpPr>
                  <a:spLocks/>
                </p:cNvSpPr>
                <p:nvPr/>
              </p:nvSpPr>
              <p:spPr bwMode="auto">
                <a:xfrm>
                  <a:off x="3797" y="1034"/>
                  <a:ext cx="4" cy="22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5" name="Freeform 1323"/>
                <p:cNvSpPr>
                  <a:spLocks/>
                </p:cNvSpPr>
                <p:nvPr/>
              </p:nvSpPr>
              <p:spPr bwMode="auto">
                <a:xfrm>
                  <a:off x="3801" y="1034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7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6" name="Freeform 1324"/>
                <p:cNvSpPr>
                  <a:spLocks/>
                </p:cNvSpPr>
                <p:nvPr/>
              </p:nvSpPr>
              <p:spPr bwMode="auto">
                <a:xfrm>
                  <a:off x="3801" y="1034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7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7" name="Freeform 1325"/>
                <p:cNvSpPr>
                  <a:spLocks/>
                </p:cNvSpPr>
                <p:nvPr/>
              </p:nvSpPr>
              <p:spPr bwMode="auto">
                <a:xfrm>
                  <a:off x="3797" y="1034"/>
                  <a:ext cx="4" cy="22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8" name="Freeform 1326"/>
                <p:cNvSpPr>
                  <a:spLocks/>
                </p:cNvSpPr>
                <p:nvPr/>
              </p:nvSpPr>
              <p:spPr bwMode="auto">
                <a:xfrm>
                  <a:off x="3797" y="1034"/>
                  <a:ext cx="4" cy="22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9" name="Freeform 1327"/>
                <p:cNvSpPr>
                  <a:spLocks/>
                </p:cNvSpPr>
                <p:nvPr/>
              </p:nvSpPr>
              <p:spPr bwMode="auto">
                <a:xfrm>
                  <a:off x="3790" y="1030"/>
                  <a:ext cx="7" cy="30"/>
                </a:xfrm>
                <a:custGeom>
                  <a:avLst/>
                  <a:gdLst>
                    <a:gd name="T0" fmla="*/ 0 w 14"/>
                    <a:gd name="T1" fmla="*/ 60 h 60"/>
                    <a:gd name="T2" fmla="*/ 0 w 14"/>
                    <a:gd name="T3" fmla="*/ 60 h 60"/>
                    <a:gd name="T4" fmla="*/ 7 w 14"/>
                    <a:gd name="T5" fmla="*/ 0 h 60"/>
                    <a:gd name="T6" fmla="*/ 7 w 14"/>
                    <a:gd name="T7" fmla="*/ 0 h 60"/>
                    <a:gd name="T8" fmla="*/ 14 w 14"/>
                    <a:gd name="T9" fmla="*/ 0 h 60"/>
                    <a:gd name="T10" fmla="*/ 0 w 14"/>
                    <a:gd name="T11" fmla="*/ 60 h 60"/>
                    <a:gd name="T12" fmla="*/ 0 w 14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0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0" name="Freeform 1328"/>
                <p:cNvSpPr>
                  <a:spLocks/>
                </p:cNvSpPr>
                <p:nvPr/>
              </p:nvSpPr>
              <p:spPr bwMode="auto">
                <a:xfrm>
                  <a:off x="3790" y="1030"/>
                  <a:ext cx="7" cy="30"/>
                </a:xfrm>
                <a:custGeom>
                  <a:avLst/>
                  <a:gdLst>
                    <a:gd name="T0" fmla="*/ 0 w 14"/>
                    <a:gd name="T1" fmla="*/ 60 h 60"/>
                    <a:gd name="T2" fmla="*/ 0 w 14"/>
                    <a:gd name="T3" fmla="*/ 60 h 60"/>
                    <a:gd name="T4" fmla="*/ 7 w 14"/>
                    <a:gd name="T5" fmla="*/ 0 h 60"/>
                    <a:gd name="T6" fmla="*/ 7 w 14"/>
                    <a:gd name="T7" fmla="*/ 0 h 60"/>
                    <a:gd name="T8" fmla="*/ 14 w 14"/>
                    <a:gd name="T9" fmla="*/ 0 h 60"/>
                    <a:gd name="T10" fmla="*/ 0 w 14"/>
                    <a:gd name="T11" fmla="*/ 60 h 60"/>
                    <a:gd name="T12" fmla="*/ 0 w 14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0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1" name="Freeform 1329"/>
                <p:cNvSpPr>
                  <a:spLocks/>
                </p:cNvSpPr>
                <p:nvPr/>
              </p:nvSpPr>
              <p:spPr bwMode="auto">
                <a:xfrm>
                  <a:off x="3786" y="1030"/>
                  <a:ext cx="7" cy="30"/>
                </a:xfrm>
                <a:custGeom>
                  <a:avLst/>
                  <a:gdLst>
                    <a:gd name="T0" fmla="*/ 8 w 15"/>
                    <a:gd name="T1" fmla="*/ 60 h 60"/>
                    <a:gd name="T2" fmla="*/ 8 w 15"/>
                    <a:gd name="T3" fmla="*/ 60 h 60"/>
                    <a:gd name="T4" fmla="*/ 0 w 15"/>
                    <a:gd name="T5" fmla="*/ 53 h 60"/>
                    <a:gd name="T6" fmla="*/ 0 w 15"/>
                    <a:gd name="T7" fmla="*/ 53 h 60"/>
                    <a:gd name="T8" fmla="*/ 15 w 15"/>
                    <a:gd name="T9" fmla="*/ 0 h 60"/>
                    <a:gd name="T10" fmla="*/ 8 w 15"/>
                    <a:gd name="T11" fmla="*/ 60 h 60"/>
                    <a:gd name="T12" fmla="*/ 8 w 15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8" y="60"/>
                      </a:moveTo>
                      <a:lnTo>
                        <a:pt x="8" y="60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5" y="0"/>
                      </a:lnTo>
                      <a:lnTo>
                        <a:pt x="8" y="60"/>
                      </a:lnTo>
                      <a:lnTo>
                        <a:pt x="8" y="6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2" name="Freeform 1330"/>
                <p:cNvSpPr>
                  <a:spLocks/>
                </p:cNvSpPr>
                <p:nvPr/>
              </p:nvSpPr>
              <p:spPr bwMode="auto">
                <a:xfrm>
                  <a:off x="3786" y="1030"/>
                  <a:ext cx="7" cy="30"/>
                </a:xfrm>
                <a:custGeom>
                  <a:avLst/>
                  <a:gdLst>
                    <a:gd name="T0" fmla="*/ 8 w 15"/>
                    <a:gd name="T1" fmla="*/ 60 h 60"/>
                    <a:gd name="T2" fmla="*/ 8 w 15"/>
                    <a:gd name="T3" fmla="*/ 60 h 60"/>
                    <a:gd name="T4" fmla="*/ 0 w 15"/>
                    <a:gd name="T5" fmla="*/ 53 h 60"/>
                    <a:gd name="T6" fmla="*/ 0 w 15"/>
                    <a:gd name="T7" fmla="*/ 53 h 60"/>
                    <a:gd name="T8" fmla="*/ 15 w 15"/>
                    <a:gd name="T9" fmla="*/ 0 h 60"/>
                    <a:gd name="T10" fmla="*/ 8 w 15"/>
                    <a:gd name="T11" fmla="*/ 60 h 60"/>
                    <a:gd name="T12" fmla="*/ 8 w 15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8" y="60"/>
                      </a:moveTo>
                      <a:lnTo>
                        <a:pt x="8" y="60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5" y="0"/>
                      </a:lnTo>
                      <a:lnTo>
                        <a:pt x="8" y="60"/>
                      </a:lnTo>
                      <a:lnTo>
                        <a:pt x="8" y="6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3" name="Freeform 1331"/>
                <p:cNvSpPr>
                  <a:spLocks/>
                </p:cNvSpPr>
                <p:nvPr/>
              </p:nvSpPr>
              <p:spPr bwMode="auto">
                <a:xfrm>
                  <a:off x="3771" y="1026"/>
                  <a:ext cx="8" cy="30"/>
                </a:xfrm>
                <a:custGeom>
                  <a:avLst/>
                  <a:gdLst>
                    <a:gd name="T0" fmla="*/ 7 w 15"/>
                    <a:gd name="T1" fmla="*/ 60 h 60"/>
                    <a:gd name="T2" fmla="*/ 7 w 15"/>
                    <a:gd name="T3" fmla="*/ 60 h 60"/>
                    <a:gd name="T4" fmla="*/ 0 w 15"/>
                    <a:gd name="T5" fmla="*/ 0 h 60"/>
                    <a:gd name="T6" fmla="*/ 0 w 15"/>
                    <a:gd name="T7" fmla="*/ 0 h 60"/>
                    <a:gd name="T8" fmla="*/ 15 w 15"/>
                    <a:gd name="T9" fmla="*/ 0 h 60"/>
                    <a:gd name="T10" fmla="*/ 7 w 15"/>
                    <a:gd name="T11" fmla="*/ 60 h 60"/>
                    <a:gd name="T12" fmla="*/ 7 w 15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7" y="60"/>
                      </a:move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7" y="60"/>
                      </a:lnTo>
                      <a:lnTo>
                        <a:pt x="7" y="6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4" name="Freeform 1332"/>
                <p:cNvSpPr>
                  <a:spLocks/>
                </p:cNvSpPr>
                <p:nvPr/>
              </p:nvSpPr>
              <p:spPr bwMode="auto">
                <a:xfrm>
                  <a:off x="3771" y="1026"/>
                  <a:ext cx="8" cy="30"/>
                </a:xfrm>
                <a:custGeom>
                  <a:avLst/>
                  <a:gdLst>
                    <a:gd name="T0" fmla="*/ 7 w 15"/>
                    <a:gd name="T1" fmla="*/ 60 h 60"/>
                    <a:gd name="T2" fmla="*/ 7 w 15"/>
                    <a:gd name="T3" fmla="*/ 60 h 60"/>
                    <a:gd name="T4" fmla="*/ 0 w 15"/>
                    <a:gd name="T5" fmla="*/ 0 h 60"/>
                    <a:gd name="T6" fmla="*/ 0 w 15"/>
                    <a:gd name="T7" fmla="*/ 0 h 60"/>
                    <a:gd name="T8" fmla="*/ 15 w 15"/>
                    <a:gd name="T9" fmla="*/ 0 h 60"/>
                    <a:gd name="T10" fmla="*/ 7 w 15"/>
                    <a:gd name="T11" fmla="*/ 60 h 60"/>
                    <a:gd name="T12" fmla="*/ 7 w 15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7" y="60"/>
                      </a:move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7" y="60"/>
                      </a:lnTo>
                      <a:lnTo>
                        <a:pt x="7" y="6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5" name="Freeform 1333"/>
                <p:cNvSpPr>
                  <a:spLocks/>
                </p:cNvSpPr>
                <p:nvPr/>
              </p:nvSpPr>
              <p:spPr bwMode="auto">
                <a:xfrm>
                  <a:off x="3763" y="1026"/>
                  <a:ext cx="12" cy="30"/>
                </a:xfrm>
                <a:custGeom>
                  <a:avLst/>
                  <a:gdLst>
                    <a:gd name="T0" fmla="*/ 22 w 22"/>
                    <a:gd name="T1" fmla="*/ 60 h 60"/>
                    <a:gd name="T2" fmla="*/ 22 w 22"/>
                    <a:gd name="T3" fmla="*/ 60 h 60"/>
                    <a:gd name="T4" fmla="*/ 0 w 22"/>
                    <a:gd name="T5" fmla="*/ 52 h 60"/>
                    <a:gd name="T6" fmla="*/ 0 w 22"/>
                    <a:gd name="T7" fmla="*/ 52 h 60"/>
                    <a:gd name="T8" fmla="*/ 15 w 22"/>
                    <a:gd name="T9" fmla="*/ 0 h 60"/>
                    <a:gd name="T10" fmla="*/ 22 w 22"/>
                    <a:gd name="T11" fmla="*/ 60 h 60"/>
                    <a:gd name="T12" fmla="*/ 22 w 22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22" y="60"/>
                      </a:moveTo>
                      <a:lnTo>
                        <a:pt x="22" y="6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6" name="Freeform 1334"/>
                <p:cNvSpPr>
                  <a:spLocks/>
                </p:cNvSpPr>
                <p:nvPr/>
              </p:nvSpPr>
              <p:spPr bwMode="auto">
                <a:xfrm>
                  <a:off x="3763" y="1026"/>
                  <a:ext cx="12" cy="30"/>
                </a:xfrm>
                <a:custGeom>
                  <a:avLst/>
                  <a:gdLst>
                    <a:gd name="T0" fmla="*/ 22 w 22"/>
                    <a:gd name="T1" fmla="*/ 60 h 60"/>
                    <a:gd name="T2" fmla="*/ 22 w 22"/>
                    <a:gd name="T3" fmla="*/ 60 h 60"/>
                    <a:gd name="T4" fmla="*/ 0 w 22"/>
                    <a:gd name="T5" fmla="*/ 52 h 60"/>
                    <a:gd name="T6" fmla="*/ 0 w 22"/>
                    <a:gd name="T7" fmla="*/ 52 h 60"/>
                    <a:gd name="T8" fmla="*/ 15 w 22"/>
                    <a:gd name="T9" fmla="*/ 0 h 60"/>
                    <a:gd name="T10" fmla="*/ 22 w 22"/>
                    <a:gd name="T11" fmla="*/ 60 h 60"/>
                    <a:gd name="T12" fmla="*/ 22 w 22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22" y="60"/>
                      </a:moveTo>
                      <a:lnTo>
                        <a:pt x="22" y="6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7" name="Freeform 1335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7" cy="23"/>
                </a:xfrm>
                <a:custGeom>
                  <a:avLst/>
                  <a:gdLst>
                    <a:gd name="T0" fmla="*/ 0 w 14"/>
                    <a:gd name="T1" fmla="*/ 45 h 45"/>
                    <a:gd name="T2" fmla="*/ 0 w 14"/>
                    <a:gd name="T3" fmla="*/ 45 h 45"/>
                    <a:gd name="T4" fmla="*/ 7 w 14"/>
                    <a:gd name="T5" fmla="*/ 0 h 45"/>
                    <a:gd name="T6" fmla="*/ 7 w 14"/>
                    <a:gd name="T7" fmla="*/ 0 h 45"/>
                    <a:gd name="T8" fmla="*/ 14 w 14"/>
                    <a:gd name="T9" fmla="*/ 0 h 45"/>
                    <a:gd name="T10" fmla="*/ 0 w 14"/>
                    <a:gd name="T11" fmla="*/ 45 h 45"/>
                    <a:gd name="T12" fmla="*/ 0 w 1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8" name="Freeform 1336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7" cy="23"/>
                </a:xfrm>
                <a:custGeom>
                  <a:avLst/>
                  <a:gdLst>
                    <a:gd name="T0" fmla="*/ 0 w 14"/>
                    <a:gd name="T1" fmla="*/ 45 h 45"/>
                    <a:gd name="T2" fmla="*/ 0 w 14"/>
                    <a:gd name="T3" fmla="*/ 45 h 45"/>
                    <a:gd name="T4" fmla="*/ 7 w 14"/>
                    <a:gd name="T5" fmla="*/ 0 h 45"/>
                    <a:gd name="T6" fmla="*/ 7 w 14"/>
                    <a:gd name="T7" fmla="*/ 0 h 45"/>
                    <a:gd name="T8" fmla="*/ 14 w 14"/>
                    <a:gd name="T9" fmla="*/ 0 h 45"/>
                    <a:gd name="T10" fmla="*/ 0 w 14"/>
                    <a:gd name="T11" fmla="*/ 45 h 45"/>
                    <a:gd name="T12" fmla="*/ 0 w 1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9" name="Freeform 1337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4" cy="23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0" name="Freeform 1338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4" cy="23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1" name="Freeform 1339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7" cy="23"/>
                </a:xfrm>
                <a:custGeom>
                  <a:avLst/>
                  <a:gdLst>
                    <a:gd name="T0" fmla="*/ 0 w 14"/>
                    <a:gd name="T1" fmla="*/ 45 h 45"/>
                    <a:gd name="T2" fmla="*/ 0 w 14"/>
                    <a:gd name="T3" fmla="*/ 45 h 45"/>
                    <a:gd name="T4" fmla="*/ 7 w 14"/>
                    <a:gd name="T5" fmla="*/ 0 h 45"/>
                    <a:gd name="T6" fmla="*/ 7 w 14"/>
                    <a:gd name="T7" fmla="*/ 0 h 45"/>
                    <a:gd name="T8" fmla="*/ 14 w 14"/>
                    <a:gd name="T9" fmla="*/ 0 h 45"/>
                    <a:gd name="T10" fmla="*/ 0 w 14"/>
                    <a:gd name="T11" fmla="*/ 45 h 45"/>
                    <a:gd name="T12" fmla="*/ 0 w 1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2" name="Freeform 1340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7" cy="23"/>
                </a:xfrm>
                <a:custGeom>
                  <a:avLst/>
                  <a:gdLst>
                    <a:gd name="T0" fmla="*/ 0 w 14"/>
                    <a:gd name="T1" fmla="*/ 45 h 45"/>
                    <a:gd name="T2" fmla="*/ 0 w 14"/>
                    <a:gd name="T3" fmla="*/ 45 h 45"/>
                    <a:gd name="T4" fmla="*/ 7 w 14"/>
                    <a:gd name="T5" fmla="*/ 0 h 45"/>
                    <a:gd name="T6" fmla="*/ 7 w 14"/>
                    <a:gd name="T7" fmla="*/ 0 h 45"/>
                    <a:gd name="T8" fmla="*/ 14 w 14"/>
                    <a:gd name="T9" fmla="*/ 0 h 45"/>
                    <a:gd name="T10" fmla="*/ 0 w 14"/>
                    <a:gd name="T11" fmla="*/ 45 h 45"/>
                    <a:gd name="T12" fmla="*/ 0 w 14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3" name="Freeform 1341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4" cy="23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4" name="Freeform 1342"/>
                <p:cNvSpPr>
                  <a:spLocks/>
                </p:cNvSpPr>
                <p:nvPr/>
              </p:nvSpPr>
              <p:spPr bwMode="auto">
                <a:xfrm>
                  <a:off x="3756" y="1026"/>
                  <a:ext cx="4" cy="23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5" name="Freeform 1343"/>
                <p:cNvSpPr>
                  <a:spLocks/>
                </p:cNvSpPr>
                <p:nvPr/>
              </p:nvSpPr>
              <p:spPr bwMode="auto">
                <a:xfrm>
                  <a:off x="3741" y="1023"/>
                  <a:ext cx="11" cy="26"/>
                </a:xfrm>
                <a:custGeom>
                  <a:avLst/>
                  <a:gdLst>
                    <a:gd name="T0" fmla="*/ 8 w 22"/>
                    <a:gd name="T1" fmla="*/ 52 h 52"/>
                    <a:gd name="T2" fmla="*/ 8 w 22"/>
                    <a:gd name="T3" fmla="*/ 52 h 52"/>
                    <a:gd name="T4" fmla="*/ 0 w 22"/>
                    <a:gd name="T5" fmla="*/ 0 h 52"/>
                    <a:gd name="T6" fmla="*/ 0 w 22"/>
                    <a:gd name="T7" fmla="*/ 0 h 52"/>
                    <a:gd name="T8" fmla="*/ 22 w 22"/>
                    <a:gd name="T9" fmla="*/ 0 h 52"/>
                    <a:gd name="T10" fmla="*/ 8 w 22"/>
                    <a:gd name="T11" fmla="*/ 52 h 52"/>
                    <a:gd name="T12" fmla="*/ 8 w 22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8" y="52"/>
                      </a:moveTo>
                      <a:lnTo>
                        <a:pt x="8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8" y="52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6" name="Freeform 1344"/>
                <p:cNvSpPr>
                  <a:spLocks/>
                </p:cNvSpPr>
                <p:nvPr/>
              </p:nvSpPr>
              <p:spPr bwMode="auto">
                <a:xfrm>
                  <a:off x="3741" y="1023"/>
                  <a:ext cx="11" cy="26"/>
                </a:xfrm>
                <a:custGeom>
                  <a:avLst/>
                  <a:gdLst>
                    <a:gd name="T0" fmla="*/ 8 w 22"/>
                    <a:gd name="T1" fmla="*/ 52 h 52"/>
                    <a:gd name="T2" fmla="*/ 8 w 22"/>
                    <a:gd name="T3" fmla="*/ 52 h 52"/>
                    <a:gd name="T4" fmla="*/ 0 w 22"/>
                    <a:gd name="T5" fmla="*/ 0 h 52"/>
                    <a:gd name="T6" fmla="*/ 0 w 22"/>
                    <a:gd name="T7" fmla="*/ 0 h 52"/>
                    <a:gd name="T8" fmla="*/ 22 w 22"/>
                    <a:gd name="T9" fmla="*/ 0 h 52"/>
                    <a:gd name="T10" fmla="*/ 8 w 22"/>
                    <a:gd name="T11" fmla="*/ 52 h 52"/>
                    <a:gd name="T12" fmla="*/ 8 w 22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8" y="52"/>
                      </a:moveTo>
                      <a:lnTo>
                        <a:pt x="8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8" y="52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7" name="Freeform 1345"/>
                <p:cNvSpPr>
                  <a:spLocks/>
                </p:cNvSpPr>
                <p:nvPr/>
              </p:nvSpPr>
              <p:spPr bwMode="auto">
                <a:xfrm>
                  <a:off x="3738" y="1023"/>
                  <a:ext cx="7" cy="26"/>
                </a:xfrm>
                <a:custGeom>
                  <a:avLst/>
                  <a:gdLst>
                    <a:gd name="T0" fmla="*/ 15 w 15"/>
                    <a:gd name="T1" fmla="*/ 52 h 52"/>
                    <a:gd name="T2" fmla="*/ 15 w 15"/>
                    <a:gd name="T3" fmla="*/ 52 h 52"/>
                    <a:gd name="T4" fmla="*/ 0 w 15"/>
                    <a:gd name="T5" fmla="*/ 52 h 52"/>
                    <a:gd name="T6" fmla="*/ 0 w 15"/>
                    <a:gd name="T7" fmla="*/ 52 h 52"/>
                    <a:gd name="T8" fmla="*/ 7 w 15"/>
                    <a:gd name="T9" fmla="*/ 0 h 52"/>
                    <a:gd name="T10" fmla="*/ 15 w 15"/>
                    <a:gd name="T11" fmla="*/ 52 h 52"/>
                    <a:gd name="T12" fmla="*/ 15 w 15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2">
                      <a:moveTo>
                        <a:pt x="15" y="52"/>
                      </a:moveTo>
                      <a:lnTo>
                        <a:pt x="15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8" name="Freeform 1346"/>
                <p:cNvSpPr>
                  <a:spLocks/>
                </p:cNvSpPr>
                <p:nvPr/>
              </p:nvSpPr>
              <p:spPr bwMode="auto">
                <a:xfrm>
                  <a:off x="3738" y="1023"/>
                  <a:ext cx="7" cy="26"/>
                </a:xfrm>
                <a:custGeom>
                  <a:avLst/>
                  <a:gdLst>
                    <a:gd name="T0" fmla="*/ 15 w 15"/>
                    <a:gd name="T1" fmla="*/ 52 h 52"/>
                    <a:gd name="T2" fmla="*/ 15 w 15"/>
                    <a:gd name="T3" fmla="*/ 52 h 52"/>
                    <a:gd name="T4" fmla="*/ 0 w 15"/>
                    <a:gd name="T5" fmla="*/ 52 h 52"/>
                    <a:gd name="T6" fmla="*/ 0 w 15"/>
                    <a:gd name="T7" fmla="*/ 52 h 52"/>
                    <a:gd name="T8" fmla="*/ 7 w 15"/>
                    <a:gd name="T9" fmla="*/ 0 h 52"/>
                    <a:gd name="T10" fmla="*/ 15 w 15"/>
                    <a:gd name="T11" fmla="*/ 52 h 52"/>
                    <a:gd name="T12" fmla="*/ 15 w 15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2">
                      <a:moveTo>
                        <a:pt x="15" y="52"/>
                      </a:moveTo>
                      <a:lnTo>
                        <a:pt x="15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9" name="Freeform 1347"/>
                <p:cNvSpPr>
                  <a:spLocks/>
                </p:cNvSpPr>
                <p:nvPr/>
              </p:nvSpPr>
              <p:spPr bwMode="auto">
                <a:xfrm>
                  <a:off x="3723" y="1019"/>
                  <a:ext cx="7" cy="26"/>
                </a:xfrm>
                <a:custGeom>
                  <a:avLst/>
                  <a:gdLst>
                    <a:gd name="T0" fmla="*/ 0 w 14"/>
                    <a:gd name="T1" fmla="*/ 52 h 52"/>
                    <a:gd name="T2" fmla="*/ 0 w 14"/>
                    <a:gd name="T3" fmla="*/ 52 h 52"/>
                    <a:gd name="T4" fmla="*/ 0 w 14"/>
                    <a:gd name="T5" fmla="*/ 0 h 52"/>
                    <a:gd name="T6" fmla="*/ 0 w 14"/>
                    <a:gd name="T7" fmla="*/ 0 h 52"/>
                    <a:gd name="T8" fmla="*/ 14 w 14"/>
                    <a:gd name="T9" fmla="*/ 0 h 52"/>
                    <a:gd name="T10" fmla="*/ 0 w 14"/>
                    <a:gd name="T11" fmla="*/ 52 h 52"/>
                    <a:gd name="T12" fmla="*/ 0 w 1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0" name="Freeform 1348"/>
                <p:cNvSpPr>
                  <a:spLocks/>
                </p:cNvSpPr>
                <p:nvPr/>
              </p:nvSpPr>
              <p:spPr bwMode="auto">
                <a:xfrm>
                  <a:off x="3723" y="1019"/>
                  <a:ext cx="7" cy="26"/>
                </a:xfrm>
                <a:custGeom>
                  <a:avLst/>
                  <a:gdLst>
                    <a:gd name="T0" fmla="*/ 0 w 14"/>
                    <a:gd name="T1" fmla="*/ 52 h 52"/>
                    <a:gd name="T2" fmla="*/ 0 w 14"/>
                    <a:gd name="T3" fmla="*/ 52 h 52"/>
                    <a:gd name="T4" fmla="*/ 0 w 14"/>
                    <a:gd name="T5" fmla="*/ 0 h 52"/>
                    <a:gd name="T6" fmla="*/ 0 w 14"/>
                    <a:gd name="T7" fmla="*/ 0 h 52"/>
                    <a:gd name="T8" fmla="*/ 14 w 14"/>
                    <a:gd name="T9" fmla="*/ 0 h 52"/>
                    <a:gd name="T10" fmla="*/ 0 w 14"/>
                    <a:gd name="T11" fmla="*/ 52 h 52"/>
                    <a:gd name="T12" fmla="*/ 0 w 14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1" name="Freeform 1349"/>
                <p:cNvSpPr>
                  <a:spLocks/>
                </p:cNvSpPr>
                <p:nvPr/>
              </p:nvSpPr>
              <p:spPr bwMode="auto">
                <a:xfrm>
                  <a:off x="3720" y="1019"/>
                  <a:ext cx="3" cy="26"/>
                </a:xfrm>
                <a:custGeom>
                  <a:avLst/>
                  <a:gdLst>
                    <a:gd name="T0" fmla="*/ 7 w 7"/>
                    <a:gd name="T1" fmla="*/ 52 h 52"/>
                    <a:gd name="T2" fmla="*/ 7 w 7"/>
                    <a:gd name="T3" fmla="*/ 52 h 52"/>
                    <a:gd name="T4" fmla="*/ 0 w 7"/>
                    <a:gd name="T5" fmla="*/ 52 h 52"/>
                    <a:gd name="T6" fmla="*/ 0 w 7"/>
                    <a:gd name="T7" fmla="*/ 52 h 52"/>
                    <a:gd name="T8" fmla="*/ 7 w 7"/>
                    <a:gd name="T9" fmla="*/ 0 h 52"/>
                    <a:gd name="T10" fmla="*/ 7 w 7"/>
                    <a:gd name="T11" fmla="*/ 52 h 52"/>
                    <a:gd name="T12" fmla="*/ 7 w 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2">
                      <a:moveTo>
                        <a:pt x="7" y="52"/>
                      </a:moveTo>
                      <a:lnTo>
                        <a:pt x="7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7" y="52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2" name="Freeform 1350"/>
                <p:cNvSpPr>
                  <a:spLocks/>
                </p:cNvSpPr>
                <p:nvPr/>
              </p:nvSpPr>
              <p:spPr bwMode="auto">
                <a:xfrm>
                  <a:off x="3720" y="1019"/>
                  <a:ext cx="3" cy="26"/>
                </a:xfrm>
                <a:custGeom>
                  <a:avLst/>
                  <a:gdLst>
                    <a:gd name="T0" fmla="*/ 7 w 7"/>
                    <a:gd name="T1" fmla="*/ 52 h 52"/>
                    <a:gd name="T2" fmla="*/ 7 w 7"/>
                    <a:gd name="T3" fmla="*/ 52 h 52"/>
                    <a:gd name="T4" fmla="*/ 0 w 7"/>
                    <a:gd name="T5" fmla="*/ 52 h 52"/>
                    <a:gd name="T6" fmla="*/ 0 w 7"/>
                    <a:gd name="T7" fmla="*/ 52 h 52"/>
                    <a:gd name="T8" fmla="*/ 7 w 7"/>
                    <a:gd name="T9" fmla="*/ 0 h 52"/>
                    <a:gd name="T10" fmla="*/ 7 w 7"/>
                    <a:gd name="T11" fmla="*/ 52 h 52"/>
                    <a:gd name="T12" fmla="*/ 7 w 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2">
                      <a:moveTo>
                        <a:pt x="7" y="52"/>
                      </a:moveTo>
                      <a:lnTo>
                        <a:pt x="7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7" y="52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3" name="Freeform 1351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4" name="Freeform 1352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5" name="Freeform 1353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6" name="Freeform 1354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7" name="Freeform 1355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8" name="Freeform 1356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7 w 7"/>
                    <a:gd name="T5" fmla="*/ 0 h 45"/>
                    <a:gd name="T6" fmla="*/ 7 w 7"/>
                    <a:gd name="T7" fmla="*/ 0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9" name="Freeform 1357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0" name="Freeform 1358"/>
                <p:cNvSpPr>
                  <a:spLocks/>
                </p:cNvSpPr>
                <p:nvPr/>
              </p:nvSpPr>
              <p:spPr bwMode="auto">
                <a:xfrm>
                  <a:off x="3712" y="1019"/>
                  <a:ext cx="3" cy="22"/>
                </a:xfrm>
                <a:custGeom>
                  <a:avLst/>
                  <a:gdLst>
                    <a:gd name="T0" fmla="*/ 0 w 7"/>
                    <a:gd name="T1" fmla="*/ 45 h 45"/>
                    <a:gd name="T2" fmla="*/ 0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7 w 7"/>
                    <a:gd name="T9" fmla="*/ 0 h 45"/>
                    <a:gd name="T10" fmla="*/ 0 w 7"/>
                    <a:gd name="T11" fmla="*/ 45 h 45"/>
                    <a:gd name="T12" fmla="*/ 0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7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1" name="Freeform 1359"/>
                <p:cNvSpPr>
                  <a:spLocks/>
                </p:cNvSpPr>
                <p:nvPr/>
              </p:nvSpPr>
              <p:spPr bwMode="auto">
                <a:xfrm>
                  <a:off x="3679" y="992"/>
                  <a:ext cx="29" cy="68"/>
                </a:xfrm>
                <a:custGeom>
                  <a:avLst/>
                  <a:gdLst>
                    <a:gd name="T0" fmla="*/ 59 w 59"/>
                    <a:gd name="T1" fmla="*/ 0 h 134"/>
                    <a:gd name="T2" fmla="*/ 59 w 59"/>
                    <a:gd name="T3" fmla="*/ 0 h 134"/>
                    <a:gd name="T4" fmla="*/ 0 w 59"/>
                    <a:gd name="T5" fmla="*/ 127 h 134"/>
                    <a:gd name="T6" fmla="*/ 0 w 59"/>
                    <a:gd name="T7" fmla="*/ 127 h 134"/>
                    <a:gd name="T8" fmla="*/ 44 w 59"/>
                    <a:gd name="T9" fmla="*/ 134 h 134"/>
                    <a:gd name="T10" fmla="*/ 59 w 59"/>
                    <a:gd name="T11" fmla="*/ 0 h 134"/>
                    <a:gd name="T12" fmla="*/ 59 w 59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4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44" y="13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2" name="Freeform 1360"/>
                <p:cNvSpPr>
                  <a:spLocks/>
                </p:cNvSpPr>
                <p:nvPr/>
              </p:nvSpPr>
              <p:spPr bwMode="auto">
                <a:xfrm>
                  <a:off x="3679" y="992"/>
                  <a:ext cx="29" cy="68"/>
                </a:xfrm>
                <a:custGeom>
                  <a:avLst/>
                  <a:gdLst>
                    <a:gd name="T0" fmla="*/ 59 w 59"/>
                    <a:gd name="T1" fmla="*/ 0 h 134"/>
                    <a:gd name="T2" fmla="*/ 59 w 59"/>
                    <a:gd name="T3" fmla="*/ 0 h 134"/>
                    <a:gd name="T4" fmla="*/ 0 w 59"/>
                    <a:gd name="T5" fmla="*/ 127 h 134"/>
                    <a:gd name="T6" fmla="*/ 0 w 59"/>
                    <a:gd name="T7" fmla="*/ 127 h 134"/>
                    <a:gd name="T8" fmla="*/ 44 w 59"/>
                    <a:gd name="T9" fmla="*/ 134 h 134"/>
                    <a:gd name="T10" fmla="*/ 59 w 59"/>
                    <a:gd name="T11" fmla="*/ 0 h 134"/>
                    <a:gd name="T12" fmla="*/ 59 w 59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4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44" y="13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3" name="Freeform 1361"/>
                <p:cNvSpPr>
                  <a:spLocks/>
                </p:cNvSpPr>
                <p:nvPr/>
              </p:nvSpPr>
              <p:spPr bwMode="auto">
                <a:xfrm>
                  <a:off x="3679" y="988"/>
                  <a:ext cx="29" cy="68"/>
                </a:xfrm>
                <a:custGeom>
                  <a:avLst/>
                  <a:gdLst>
                    <a:gd name="T0" fmla="*/ 59 w 59"/>
                    <a:gd name="T1" fmla="*/ 8 h 135"/>
                    <a:gd name="T2" fmla="*/ 59 w 59"/>
                    <a:gd name="T3" fmla="*/ 8 h 135"/>
                    <a:gd name="T4" fmla="*/ 7 w 59"/>
                    <a:gd name="T5" fmla="*/ 0 h 135"/>
                    <a:gd name="T6" fmla="*/ 7 w 59"/>
                    <a:gd name="T7" fmla="*/ 0 h 135"/>
                    <a:gd name="T8" fmla="*/ 0 w 59"/>
                    <a:gd name="T9" fmla="*/ 135 h 135"/>
                    <a:gd name="T10" fmla="*/ 59 w 59"/>
                    <a:gd name="T11" fmla="*/ 8 h 135"/>
                    <a:gd name="T12" fmla="*/ 59 w 59"/>
                    <a:gd name="T13" fmla="*/ 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5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35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4" name="Freeform 1362"/>
                <p:cNvSpPr>
                  <a:spLocks/>
                </p:cNvSpPr>
                <p:nvPr/>
              </p:nvSpPr>
              <p:spPr bwMode="auto">
                <a:xfrm>
                  <a:off x="3679" y="988"/>
                  <a:ext cx="29" cy="68"/>
                </a:xfrm>
                <a:custGeom>
                  <a:avLst/>
                  <a:gdLst>
                    <a:gd name="T0" fmla="*/ 59 w 59"/>
                    <a:gd name="T1" fmla="*/ 8 h 135"/>
                    <a:gd name="T2" fmla="*/ 59 w 59"/>
                    <a:gd name="T3" fmla="*/ 8 h 135"/>
                    <a:gd name="T4" fmla="*/ 7 w 59"/>
                    <a:gd name="T5" fmla="*/ 0 h 135"/>
                    <a:gd name="T6" fmla="*/ 7 w 59"/>
                    <a:gd name="T7" fmla="*/ 0 h 135"/>
                    <a:gd name="T8" fmla="*/ 0 w 59"/>
                    <a:gd name="T9" fmla="*/ 135 h 135"/>
                    <a:gd name="T10" fmla="*/ 59 w 59"/>
                    <a:gd name="T11" fmla="*/ 8 h 135"/>
                    <a:gd name="T12" fmla="*/ 59 w 59"/>
                    <a:gd name="T13" fmla="*/ 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5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35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5" name="Freeform 1363"/>
                <p:cNvSpPr>
                  <a:spLocks/>
                </p:cNvSpPr>
                <p:nvPr/>
              </p:nvSpPr>
              <p:spPr bwMode="auto">
                <a:xfrm>
                  <a:off x="3653" y="988"/>
                  <a:ext cx="29" cy="68"/>
                </a:xfrm>
                <a:custGeom>
                  <a:avLst/>
                  <a:gdLst>
                    <a:gd name="T0" fmla="*/ 58 w 58"/>
                    <a:gd name="T1" fmla="*/ 0 h 135"/>
                    <a:gd name="T2" fmla="*/ 58 w 58"/>
                    <a:gd name="T3" fmla="*/ 0 h 135"/>
                    <a:gd name="T4" fmla="*/ 0 w 58"/>
                    <a:gd name="T5" fmla="*/ 135 h 135"/>
                    <a:gd name="T6" fmla="*/ 0 w 58"/>
                    <a:gd name="T7" fmla="*/ 135 h 135"/>
                    <a:gd name="T8" fmla="*/ 51 w 58"/>
                    <a:gd name="T9" fmla="*/ 135 h 135"/>
                    <a:gd name="T10" fmla="*/ 58 w 58"/>
                    <a:gd name="T11" fmla="*/ 0 h 135"/>
                    <a:gd name="T12" fmla="*/ 58 w 58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35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0" y="135"/>
                      </a:lnTo>
                      <a:lnTo>
                        <a:pt x="0" y="135"/>
                      </a:lnTo>
                      <a:lnTo>
                        <a:pt x="51" y="135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6" name="Freeform 1364"/>
                <p:cNvSpPr>
                  <a:spLocks/>
                </p:cNvSpPr>
                <p:nvPr/>
              </p:nvSpPr>
              <p:spPr bwMode="auto">
                <a:xfrm>
                  <a:off x="3653" y="988"/>
                  <a:ext cx="29" cy="68"/>
                </a:xfrm>
                <a:custGeom>
                  <a:avLst/>
                  <a:gdLst>
                    <a:gd name="T0" fmla="*/ 58 w 58"/>
                    <a:gd name="T1" fmla="*/ 0 h 135"/>
                    <a:gd name="T2" fmla="*/ 58 w 58"/>
                    <a:gd name="T3" fmla="*/ 0 h 135"/>
                    <a:gd name="T4" fmla="*/ 0 w 58"/>
                    <a:gd name="T5" fmla="*/ 135 h 135"/>
                    <a:gd name="T6" fmla="*/ 0 w 58"/>
                    <a:gd name="T7" fmla="*/ 135 h 135"/>
                    <a:gd name="T8" fmla="*/ 51 w 58"/>
                    <a:gd name="T9" fmla="*/ 135 h 135"/>
                    <a:gd name="T10" fmla="*/ 58 w 58"/>
                    <a:gd name="T11" fmla="*/ 0 h 135"/>
                    <a:gd name="T12" fmla="*/ 58 w 58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35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0" y="135"/>
                      </a:lnTo>
                      <a:lnTo>
                        <a:pt x="0" y="135"/>
                      </a:lnTo>
                      <a:lnTo>
                        <a:pt x="51" y="135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7" name="Freeform 1365"/>
                <p:cNvSpPr>
                  <a:spLocks/>
                </p:cNvSpPr>
                <p:nvPr/>
              </p:nvSpPr>
              <p:spPr bwMode="auto">
                <a:xfrm>
                  <a:off x="3653" y="988"/>
                  <a:ext cx="29" cy="68"/>
                </a:xfrm>
                <a:custGeom>
                  <a:avLst/>
                  <a:gdLst>
                    <a:gd name="T0" fmla="*/ 58 w 58"/>
                    <a:gd name="T1" fmla="*/ 0 h 135"/>
                    <a:gd name="T2" fmla="*/ 58 w 58"/>
                    <a:gd name="T3" fmla="*/ 0 h 135"/>
                    <a:gd name="T4" fmla="*/ 15 w 58"/>
                    <a:gd name="T5" fmla="*/ 0 h 135"/>
                    <a:gd name="T6" fmla="*/ 15 w 58"/>
                    <a:gd name="T7" fmla="*/ 0 h 135"/>
                    <a:gd name="T8" fmla="*/ 0 w 58"/>
                    <a:gd name="T9" fmla="*/ 135 h 135"/>
                    <a:gd name="T10" fmla="*/ 58 w 58"/>
                    <a:gd name="T11" fmla="*/ 0 h 135"/>
                    <a:gd name="T12" fmla="*/ 58 w 58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35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135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8" name="Freeform 1366"/>
                <p:cNvSpPr>
                  <a:spLocks/>
                </p:cNvSpPr>
                <p:nvPr/>
              </p:nvSpPr>
              <p:spPr bwMode="auto">
                <a:xfrm>
                  <a:off x="3653" y="988"/>
                  <a:ext cx="29" cy="68"/>
                </a:xfrm>
                <a:custGeom>
                  <a:avLst/>
                  <a:gdLst>
                    <a:gd name="T0" fmla="*/ 58 w 58"/>
                    <a:gd name="T1" fmla="*/ 0 h 135"/>
                    <a:gd name="T2" fmla="*/ 58 w 58"/>
                    <a:gd name="T3" fmla="*/ 0 h 135"/>
                    <a:gd name="T4" fmla="*/ 15 w 58"/>
                    <a:gd name="T5" fmla="*/ 0 h 135"/>
                    <a:gd name="T6" fmla="*/ 15 w 58"/>
                    <a:gd name="T7" fmla="*/ 0 h 135"/>
                    <a:gd name="T8" fmla="*/ 0 w 58"/>
                    <a:gd name="T9" fmla="*/ 135 h 135"/>
                    <a:gd name="T10" fmla="*/ 58 w 58"/>
                    <a:gd name="T11" fmla="*/ 0 h 135"/>
                    <a:gd name="T12" fmla="*/ 58 w 58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35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0" y="135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9" name="Freeform 1367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0" name="Freeform 1368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1" name="Freeform 1369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2" name="Freeform 1370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3" name="Freeform 1371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4" name="Freeform 1372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7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5" name="Freeform 1373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6" name="Freeform 1374"/>
                <p:cNvSpPr>
                  <a:spLocks/>
                </p:cNvSpPr>
                <p:nvPr/>
              </p:nvSpPr>
              <p:spPr bwMode="auto">
                <a:xfrm>
                  <a:off x="3645" y="1011"/>
                  <a:ext cx="4" cy="23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45 h 45"/>
                    <a:gd name="T6" fmla="*/ 0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7" name="Freeform 1375"/>
                <p:cNvSpPr>
                  <a:spLocks/>
                </p:cNvSpPr>
                <p:nvPr/>
              </p:nvSpPr>
              <p:spPr bwMode="auto">
                <a:xfrm>
                  <a:off x="3620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0 h 59"/>
                    <a:gd name="T6" fmla="*/ 0 w 22"/>
                    <a:gd name="T7" fmla="*/ 0 h 59"/>
                    <a:gd name="T8" fmla="*/ 22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8" name="Freeform 1376"/>
                <p:cNvSpPr>
                  <a:spLocks/>
                </p:cNvSpPr>
                <p:nvPr/>
              </p:nvSpPr>
              <p:spPr bwMode="auto">
                <a:xfrm>
                  <a:off x="3620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0 h 59"/>
                    <a:gd name="T6" fmla="*/ 0 w 22"/>
                    <a:gd name="T7" fmla="*/ 0 h 59"/>
                    <a:gd name="T8" fmla="*/ 22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9" name="Freeform 1377"/>
                <p:cNvSpPr>
                  <a:spLocks/>
                </p:cNvSpPr>
                <p:nvPr/>
              </p:nvSpPr>
              <p:spPr bwMode="auto">
                <a:xfrm>
                  <a:off x="3620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59 h 59"/>
                    <a:gd name="T6" fmla="*/ 0 w 22"/>
                    <a:gd name="T7" fmla="*/ 59 h 59"/>
                    <a:gd name="T8" fmla="*/ 0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0" name="Freeform 1378"/>
                <p:cNvSpPr>
                  <a:spLocks/>
                </p:cNvSpPr>
                <p:nvPr/>
              </p:nvSpPr>
              <p:spPr bwMode="auto">
                <a:xfrm>
                  <a:off x="3620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59 h 59"/>
                    <a:gd name="T6" fmla="*/ 0 w 22"/>
                    <a:gd name="T7" fmla="*/ 59 h 59"/>
                    <a:gd name="T8" fmla="*/ 0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1" name="Freeform 1379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2" name="Freeform 1380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3" name="Freeform 1381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4" name="Freeform 1382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5" name="Freeform 1383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6" name="Freeform 1384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7" name="Freeform 1385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8" name="Freeform 1386"/>
                <p:cNvSpPr>
                  <a:spLocks/>
                </p:cNvSpPr>
                <p:nvPr/>
              </p:nvSpPr>
              <p:spPr bwMode="auto">
                <a:xfrm>
                  <a:off x="3612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9" name="Freeform 1387"/>
                <p:cNvSpPr>
                  <a:spLocks/>
                </p:cNvSpPr>
                <p:nvPr/>
              </p:nvSpPr>
              <p:spPr bwMode="auto">
                <a:xfrm>
                  <a:off x="3597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0 h 59"/>
                    <a:gd name="T6" fmla="*/ 0 w 15"/>
                    <a:gd name="T7" fmla="*/ 0 h 59"/>
                    <a:gd name="T8" fmla="*/ 15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0" name="Freeform 1388"/>
                <p:cNvSpPr>
                  <a:spLocks/>
                </p:cNvSpPr>
                <p:nvPr/>
              </p:nvSpPr>
              <p:spPr bwMode="auto">
                <a:xfrm>
                  <a:off x="3597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0 h 59"/>
                    <a:gd name="T6" fmla="*/ 0 w 15"/>
                    <a:gd name="T7" fmla="*/ 0 h 59"/>
                    <a:gd name="T8" fmla="*/ 15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1" name="Freeform 1389"/>
                <p:cNvSpPr>
                  <a:spLocks/>
                </p:cNvSpPr>
                <p:nvPr/>
              </p:nvSpPr>
              <p:spPr bwMode="auto">
                <a:xfrm>
                  <a:off x="3597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59 h 59"/>
                    <a:gd name="T6" fmla="*/ 0 w 15"/>
                    <a:gd name="T7" fmla="*/ 59 h 59"/>
                    <a:gd name="T8" fmla="*/ 0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2" name="Freeform 1390"/>
                <p:cNvSpPr>
                  <a:spLocks/>
                </p:cNvSpPr>
                <p:nvPr/>
              </p:nvSpPr>
              <p:spPr bwMode="auto">
                <a:xfrm>
                  <a:off x="3597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59 h 59"/>
                    <a:gd name="T6" fmla="*/ 0 w 15"/>
                    <a:gd name="T7" fmla="*/ 59 h 59"/>
                    <a:gd name="T8" fmla="*/ 0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3" name="Freeform 1391"/>
                <p:cNvSpPr>
                  <a:spLocks/>
                </p:cNvSpPr>
                <p:nvPr/>
              </p:nvSpPr>
              <p:spPr bwMode="auto">
                <a:xfrm>
                  <a:off x="3579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0 h 59"/>
                    <a:gd name="T6" fmla="*/ 0 w 22"/>
                    <a:gd name="T7" fmla="*/ 0 h 59"/>
                    <a:gd name="T8" fmla="*/ 22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4" name="Freeform 1392"/>
                <p:cNvSpPr>
                  <a:spLocks/>
                </p:cNvSpPr>
                <p:nvPr/>
              </p:nvSpPr>
              <p:spPr bwMode="auto">
                <a:xfrm>
                  <a:off x="3579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0 h 59"/>
                    <a:gd name="T6" fmla="*/ 0 w 22"/>
                    <a:gd name="T7" fmla="*/ 0 h 59"/>
                    <a:gd name="T8" fmla="*/ 22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5" name="Freeform 1393"/>
                <p:cNvSpPr>
                  <a:spLocks/>
                </p:cNvSpPr>
                <p:nvPr/>
              </p:nvSpPr>
              <p:spPr bwMode="auto">
                <a:xfrm>
                  <a:off x="3579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59 h 59"/>
                    <a:gd name="T6" fmla="*/ 0 w 22"/>
                    <a:gd name="T7" fmla="*/ 59 h 59"/>
                    <a:gd name="T8" fmla="*/ 0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6" name="Freeform 1394"/>
                <p:cNvSpPr>
                  <a:spLocks/>
                </p:cNvSpPr>
                <p:nvPr/>
              </p:nvSpPr>
              <p:spPr bwMode="auto">
                <a:xfrm>
                  <a:off x="3579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59 h 59"/>
                    <a:gd name="T6" fmla="*/ 0 w 22"/>
                    <a:gd name="T7" fmla="*/ 59 h 59"/>
                    <a:gd name="T8" fmla="*/ 0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7" name="Freeform 1395"/>
                <p:cNvSpPr>
                  <a:spLocks/>
                </p:cNvSpPr>
                <p:nvPr/>
              </p:nvSpPr>
              <p:spPr bwMode="auto">
                <a:xfrm>
                  <a:off x="3295" y="1007"/>
                  <a:ext cx="11" cy="30"/>
                </a:xfrm>
                <a:custGeom>
                  <a:avLst/>
                  <a:gdLst>
                    <a:gd name="T0" fmla="*/ 21 w 21"/>
                    <a:gd name="T1" fmla="*/ 59 h 59"/>
                    <a:gd name="T2" fmla="*/ 21 w 21"/>
                    <a:gd name="T3" fmla="*/ 59 h 59"/>
                    <a:gd name="T4" fmla="*/ 0 w 21"/>
                    <a:gd name="T5" fmla="*/ 0 h 59"/>
                    <a:gd name="T6" fmla="*/ 0 w 21"/>
                    <a:gd name="T7" fmla="*/ 0 h 59"/>
                    <a:gd name="T8" fmla="*/ 21 w 21"/>
                    <a:gd name="T9" fmla="*/ 0 h 59"/>
                    <a:gd name="T10" fmla="*/ 21 w 21"/>
                    <a:gd name="T11" fmla="*/ 59 h 59"/>
                    <a:gd name="T12" fmla="*/ 21 w 21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9">
                      <a:moveTo>
                        <a:pt x="21" y="59"/>
                      </a:moveTo>
                      <a:lnTo>
                        <a:pt x="21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59"/>
                      </a:lnTo>
                      <a:lnTo>
                        <a:pt x="21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8" name="Freeform 1396"/>
                <p:cNvSpPr>
                  <a:spLocks/>
                </p:cNvSpPr>
                <p:nvPr/>
              </p:nvSpPr>
              <p:spPr bwMode="auto">
                <a:xfrm>
                  <a:off x="3295" y="1007"/>
                  <a:ext cx="11" cy="30"/>
                </a:xfrm>
                <a:custGeom>
                  <a:avLst/>
                  <a:gdLst>
                    <a:gd name="T0" fmla="*/ 21 w 21"/>
                    <a:gd name="T1" fmla="*/ 59 h 59"/>
                    <a:gd name="T2" fmla="*/ 21 w 21"/>
                    <a:gd name="T3" fmla="*/ 59 h 59"/>
                    <a:gd name="T4" fmla="*/ 0 w 21"/>
                    <a:gd name="T5" fmla="*/ 0 h 59"/>
                    <a:gd name="T6" fmla="*/ 0 w 21"/>
                    <a:gd name="T7" fmla="*/ 0 h 59"/>
                    <a:gd name="T8" fmla="*/ 21 w 21"/>
                    <a:gd name="T9" fmla="*/ 0 h 59"/>
                    <a:gd name="T10" fmla="*/ 21 w 21"/>
                    <a:gd name="T11" fmla="*/ 59 h 59"/>
                    <a:gd name="T12" fmla="*/ 21 w 21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9">
                      <a:moveTo>
                        <a:pt x="21" y="59"/>
                      </a:moveTo>
                      <a:lnTo>
                        <a:pt x="21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59"/>
                      </a:lnTo>
                      <a:lnTo>
                        <a:pt x="21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9" name="Freeform 1397"/>
                <p:cNvSpPr>
                  <a:spLocks/>
                </p:cNvSpPr>
                <p:nvPr/>
              </p:nvSpPr>
              <p:spPr bwMode="auto">
                <a:xfrm>
                  <a:off x="3295" y="1007"/>
                  <a:ext cx="11" cy="30"/>
                </a:xfrm>
                <a:custGeom>
                  <a:avLst/>
                  <a:gdLst>
                    <a:gd name="T0" fmla="*/ 21 w 21"/>
                    <a:gd name="T1" fmla="*/ 59 h 59"/>
                    <a:gd name="T2" fmla="*/ 21 w 21"/>
                    <a:gd name="T3" fmla="*/ 59 h 59"/>
                    <a:gd name="T4" fmla="*/ 0 w 21"/>
                    <a:gd name="T5" fmla="*/ 59 h 59"/>
                    <a:gd name="T6" fmla="*/ 0 w 21"/>
                    <a:gd name="T7" fmla="*/ 59 h 59"/>
                    <a:gd name="T8" fmla="*/ 0 w 21"/>
                    <a:gd name="T9" fmla="*/ 0 h 59"/>
                    <a:gd name="T10" fmla="*/ 21 w 21"/>
                    <a:gd name="T11" fmla="*/ 59 h 59"/>
                    <a:gd name="T12" fmla="*/ 21 w 21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9">
                      <a:moveTo>
                        <a:pt x="21" y="59"/>
                      </a:move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1" y="59"/>
                      </a:lnTo>
                      <a:lnTo>
                        <a:pt x="21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0" name="Freeform 1398"/>
                <p:cNvSpPr>
                  <a:spLocks/>
                </p:cNvSpPr>
                <p:nvPr/>
              </p:nvSpPr>
              <p:spPr bwMode="auto">
                <a:xfrm>
                  <a:off x="3295" y="1007"/>
                  <a:ext cx="11" cy="30"/>
                </a:xfrm>
                <a:custGeom>
                  <a:avLst/>
                  <a:gdLst>
                    <a:gd name="T0" fmla="*/ 21 w 21"/>
                    <a:gd name="T1" fmla="*/ 59 h 59"/>
                    <a:gd name="T2" fmla="*/ 21 w 21"/>
                    <a:gd name="T3" fmla="*/ 59 h 59"/>
                    <a:gd name="T4" fmla="*/ 0 w 21"/>
                    <a:gd name="T5" fmla="*/ 59 h 59"/>
                    <a:gd name="T6" fmla="*/ 0 w 21"/>
                    <a:gd name="T7" fmla="*/ 59 h 59"/>
                    <a:gd name="T8" fmla="*/ 0 w 21"/>
                    <a:gd name="T9" fmla="*/ 0 h 59"/>
                    <a:gd name="T10" fmla="*/ 21 w 21"/>
                    <a:gd name="T11" fmla="*/ 59 h 59"/>
                    <a:gd name="T12" fmla="*/ 21 w 21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9">
                      <a:moveTo>
                        <a:pt x="21" y="59"/>
                      </a:move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1" y="59"/>
                      </a:lnTo>
                      <a:lnTo>
                        <a:pt x="21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1" name="Freeform 1399"/>
                <p:cNvSpPr>
                  <a:spLocks/>
                </p:cNvSpPr>
                <p:nvPr/>
              </p:nvSpPr>
              <p:spPr bwMode="auto">
                <a:xfrm>
                  <a:off x="3280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0 h 59"/>
                    <a:gd name="T6" fmla="*/ 0 w 15"/>
                    <a:gd name="T7" fmla="*/ 0 h 59"/>
                    <a:gd name="T8" fmla="*/ 15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2" name="Freeform 1400"/>
                <p:cNvSpPr>
                  <a:spLocks/>
                </p:cNvSpPr>
                <p:nvPr/>
              </p:nvSpPr>
              <p:spPr bwMode="auto">
                <a:xfrm>
                  <a:off x="3280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0 h 59"/>
                    <a:gd name="T6" fmla="*/ 0 w 15"/>
                    <a:gd name="T7" fmla="*/ 0 h 59"/>
                    <a:gd name="T8" fmla="*/ 15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3" name="Freeform 1401"/>
                <p:cNvSpPr>
                  <a:spLocks/>
                </p:cNvSpPr>
                <p:nvPr/>
              </p:nvSpPr>
              <p:spPr bwMode="auto">
                <a:xfrm>
                  <a:off x="3280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59 h 59"/>
                    <a:gd name="T6" fmla="*/ 0 w 15"/>
                    <a:gd name="T7" fmla="*/ 59 h 59"/>
                    <a:gd name="T8" fmla="*/ 0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4" name="Freeform 1402"/>
                <p:cNvSpPr>
                  <a:spLocks/>
                </p:cNvSpPr>
                <p:nvPr/>
              </p:nvSpPr>
              <p:spPr bwMode="auto">
                <a:xfrm>
                  <a:off x="3280" y="1007"/>
                  <a:ext cx="8" cy="30"/>
                </a:xfrm>
                <a:custGeom>
                  <a:avLst/>
                  <a:gdLst>
                    <a:gd name="T0" fmla="*/ 15 w 15"/>
                    <a:gd name="T1" fmla="*/ 59 h 59"/>
                    <a:gd name="T2" fmla="*/ 15 w 15"/>
                    <a:gd name="T3" fmla="*/ 59 h 59"/>
                    <a:gd name="T4" fmla="*/ 0 w 15"/>
                    <a:gd name="T5" fmla="*/ 59 h 59"/>
                    <a:gd name="T6" fmla="*/ 0 w 15"/>
                    <a:gd name="T7" fmla="*/ 59 h 59"/>
                    <a:gd name="T8" fmla="*/ 0 w 15"/>
                    <a:gd name="T9" fmla="*/ 0 h 59"/>
                    <a:gd name="T10" fmla="*/ 15 w 15"/>
                    <a:gd name="T11" fmla="*/ 59 h 59"/>
                    <a:gd name="T12" fmla="*/ 15 w 15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15" y="59"/>
                      </a:move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5" name="Freeform 1403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6" name="Freeform 1404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7" name="Freeform 1405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8" name="Freeform 1406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9" name="Freeform 1407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0" name="Freeform 1408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0 h 45"/>
                    <a:gd name="T3" fmla="*/ 0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1" name="Freeform 1409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2" name="Freeform 1410"/>
                <p:cNvSpPr>
                  <a:spLocks/>
                </p:cNvSpPr>
                <p:nvPr/>
              </p:nvSpPr>
              <p:spPr bwMode="auto">
                <a:xfrm>
                  <a:off x="3273" y="1011"/>
                  <a:ext cx="0" cy="23"/>
                </a:xfrm>
                <a:custGeom>
                  <a:avLst/>
                  <a:gdLst>
                    <a:gd name="T0" fmla="*/ 45 h 45"/>
                    <a:gd name="T1" fmla="*/ 45 h 45"/>
                    <a:gd name="T2" fmla="*/ 45 h 45"/>
                    <a:gd name="T3" fmla="*/ 45 h 45"/>
                    <a:gd name="T4" fmla="*/ 0 h 45"/>
                    <a:gd name="T5" fmla="*/ 45 h 45"/>
                    <a:gd name="T6" fmla="*/ 45 h 4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5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6" name="Group 1612"/>
              <p:cNvGrpSpPr>
                <a:grpSpLocks/>
              </p:cNvGrpSpPr>
              <p:nvPr/>
            </p:nvGrpSpPr>
            <p:grpSpPr bwMode="auto">
              <a:xfrm>
                <a:off x="3327400" y="1577594"/>
                <a:ext cx="1474788" cy="838200"/>
                <a:chOff x="2336" y="988"/>
                <a:chExt cx="929" cy="528"/>
              </a:xfrm>
            </p:grpSpPr>
            <p:sp>
              <p:nvSpPr>
                <p:cNvPr id="663" name="Freeform 1412"/>
                <p:cNvSpPr>
                  <a:spLocks/>
                </p:cNvSpPr>
                <p:nvPr/>
              </p:nvSpPr>
              <p:spPr bwMode="auto">
                <a:xfrm>
                  <a:off x="3254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0 h 59"/>
                    <a:gd name="T6" fmla="*/ 0 w 22"/>
                    <a:gd name="T7" fmla="*/ 0 h 59"/>
                    <a:gd name="T8" fmla="*/ 22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4" name="Freeform 1413"/>
                <p:cNvSpPr>
                  <a:spLocks/>
                </p:cNvSpPr>
                <p:nvPr/>
              </p:nvSpPr>
              <p:spPr bwMode="auto">
                <a:xfrm>
                  <a:off x="3254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0 h 59"/>
                    <a:gd name="T6" fmla="*/ 0 w 22"/>
                    <a:gd name="T7" fmla="*/ 0 h 59"/>
                    <a:gd name="T8" fmla="*/ 22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5" name="Freeform 1414"/>
                <p:cNvSpPr>
                  <a:spLocks/>
                </p:cNvSpPr>
                <p:nvPr/>
              </p:nvSpPr>
              <p:spPr bwMode="auto">
                <a:xfrm>
                  <a:off x="3254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59 h 59"/>
                    <a:gd name="T6" fmla="*/ 0 w 22"/>
                    <a:gd name="T7" fmla="*/ 59 h 59"/>
                    <a:gd name="T8" fmla="*/ 0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6" name="Freeform 1415"/>
                <p:cNvSpPr>
                  <a:spLocks/>
                </p:cNvSpPr>
                <p:nvPr/>
              </p:nvSpPr>
              <p:spPr bwMode="auto">
                <a:xfrm>
                  <a:off x="3254" y="1007"/>
                  <a:ext cx="11" cy="30"/>
                </a:xfrm>
                <a:custGeom>
                  <a:avLst/>
                  <a:gdLst>
                    <a:gd name="T0" fmla="*/ 22 w 22"/>
                    <a:gd name="T1" fmla="*/ 59 h 59"/>
                    <a:gd name="T2" fmla="*/ 22 w 22"/>
                    <a:gd name="T3" fmla="*/ 59 h 59"/>
                    <a:gd name="T4" fmla="*/ 0 w 22"/>
                    <a:gd name="T5" fmla="*/ 59 h 59"/>
                    <a:gd name="T6" fmla="*/ 0 w 22"/>
                    <a:gd name="T7" fmla="*/ 59 h 59"/>
                    <a:gd name="T8" fmla="*/ 0 w 22"/>
                    <a:gd name="T9" fmla="*/ 0 h 59"/>
                    <a:gd name="T10" fmla="*/ 22 w 22"/>
                    <a:gd name="T11" fmla="*/ 59 h 59"/>
                    <a:gd name="T12" fmla="*/ 22 w 22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9">
                      <a:moveTo>
                        <a:pt x="22" y="59"/>
                      </a:moveTo>
                      <a:lnTo>
                        <a:pt x="22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22" y="59"/>
                      </a:lnTo>
                      <a:lnTo>
                        <a:pt x="22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7" name="Freeform 1416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0 h 45"/>
                    <a:gd name="T6" fmla="*/ 0 w 8"/>
                    <a:gd name="T7" fmla="*/ 0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8" name="Freeform 1417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0 h 45"/>
                    <a:gd name="T6" fmla="*/ 0 w 8"/>
                    <a:gd name="T7" fmla="*/ 0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9" name="Freeform 1418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0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0" name="Freeform 1419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0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1" name="Freeform 1420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0 h 45"/>
                    <a:gd name="T6" fmla="*/ 0 w 8"/>
                    <a:gd name="T7" fmla="*/ 0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2" name="Freeform 1421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0 h 45"/>
                    <a:gd name="T6" fmla="*/ 0 w 8"/>
                    <a:gd name="T7" fmla="*/ 0 h 45"/>
                    <a:gd name="T8" fmla="*/ 8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3" name="Freeform 1422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0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4" name="Freeform 1423"/>
                <p:cNvSpPr>
                  <a:spLocks/>
                </p:cNvSpPr>
                <p:nvPr/>
              </p:nvSpPr>
              <p:spPr bwMode="auto">
                <a:xfrm>
                  <a:off x="3236" y="1011"/>
                  <a:ext cx="4" cy="23"/>
                </a:xfrm>
                <a:custGeom>
                  <a:avLst/>
                  <a:gdLst>
                    <a:gd name="T0" fmla="*/ 8 w 8"/>
                    <a:gd name="T1" fmla="*/ 45 h 45"/>
                    <a:gd name="T2" fmla="*/ 8 w 8"/>
                    <a:gd name="T3" fmla="*/ 45 h 45"/>
                    <a:gd name="T4" fmla="*/ 0 w 8"/>
                    <a:gd name="T5" fmla="*/ 45 h 45"/>
                    <a:gd name="T6" fmla="*/ 0 w 8"/>
                    <a:gd name="T7" fmla="*/ 45 h 45"/>
                    <a:gd name="T8" fmla="*/ 0 w 8"/>
                    <a:gd name="T9" fmla="*/ 0 h 45"/>
                    <a:gd name="T10" fmla="*/ 8 w 8"/>
                    <a:gd name="T11" fmla="*/ 45 h 45"/>
                    <a:gd name="T12" fmla="*/ 8 w 8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8" y="45"/>
                      </a:moveTo>
                      <a:lnTo>
                        <a:pt x="8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5" name="Freeform 1424"/>
                <p:cNvSpPr>
                  <a:spLocks/>
                </p:cNvSpPr>
                <p:nvPr/>
              </p:nvSpPr>
              <p:spPr bwMode="auto">
                <a:xfrm>
                  <a:off x="3206" y="988"/>
                  <a:ext cx="26" cy="68"/>
                </a:xfrm>
                <a:custGeom>
                  <a:avLst/>
                  <a:gdLst>
                    <a:gd name="T0" fmla="*/ 36 w 51"/>
                    <a:gd name="T1" fmla="*/ 0 h 135"/>
                    <a:gd name="T2" fmla="*/ 36 w 51"/>
                    <a:gd name="T3" fmla="*/ 0 h 135"/>
                    <a:gd name="T4" fmla="*/ 0 w 51"/>
                    <a:gd name="T5" fmla="*/ 135 h 135"/>
                    <a:gd name="T6" fmla="*/ 0 w 51"/>
                    <a:gd name="T7" fmla="*/ 135 h 135"/>
                    <a:gd name="T8" fmla="*/ 51 w 51"/>
                    <a:gd name="T9" fmla="*/ 135 h 135"/>
                    <a:gd name="T10" fmla="*/ 36 w 51"/>
                    <a:gd name="T11" fmla="*/ 0 h 135"/>
                    <a:gd name="T12" fmla="*/ 36 w 51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35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135"/>
                      </a:lnTo>
                      <a:lnTo>
                        <a:pt x="0" y="135"/>
                      </a:lnTo>
                      <a:lnTo>
                        <a:pt x="51" y="13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6" name="Freeform 1425"/>
                <p:cNvSpPr>
                  <a:spLocks/>
                </p:cNvSpPr>
                <p:nvPr/>
              </p:nvSpPr>
              <p:spPr bwMode="auto">
                <a:xfrm>
                  <a:off x="3206" y="988"/>
                  <a:ext cx="26" cy="68"/>
                </a:xfrm>
                <a:custGeom>
                  <a:avLst/>
                  <a:gdLst>
                    <a:gd name="T0" fmla="*/ 36 w 51"/>
                    <a:gd name="T1" fmla="*/ 0 h 135"/>
                    <a:gd name="T2" fmla="*/ 36 w 51"/>
                    <a:gd name="T3" fmla="*/ 0 h 135"/>
                    <a:gd name="T4" fmla="*/ 0 w 51"/>
                    <a:gd name="T5" fmla="*/ 135 h 135"/>
                    <a:gd name="T6" fmla="*/ 0 w 51"/>
                    <a:gd name="T7" fmla="*/ 135 h 135"/>
                    <a:gd name="T8" fmla="*/ 51 w 51"/>
                    <a:gd name="T9" fmla="*/ 135 h 135"/>
                    <a:gd name="T10" fmla="*/ 36 w 51"/>
                    <a:gd name="T11" fmla="*/ 0 h 135"/>
                    <a:gd name="T12" fmla="*/ 36 w 51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35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135"/>
                      </a:lnTo>
                      <a:lnTo>
                        <a:pt x="0" y="135"/>
                      </a:lnTo>
                      <a:lnTo>
                        <a:pt x="51" y="13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7" name="Freeform 1426"/>
                <p:cNvSpPr>
                  <a:spLocks/>
                </p:cNvSpPr>
                <p:nvPr/>
              </p:nvSpPr>
              <p:spPr bwMode="auto">
                <a:xfrm>
                  <a:off x="3202" y="988"/>
                  <a:ext cx="23" cy="68"/>
                </a:xfrm>
                <a:custGeom>
                  <a:avLst/>
                  <a:gdLst>
                    <a:gd name="T0" fmla="*/ 44 w 44"/>
                    <a:gd name="T1" fmla="*/ 0 h 135"/>
                    <a:gd name="T2" fmla="*/ 44 w 44"/>
                    <a:gd name="T3" fmla="*/ 0 h 135"/>
                    <a:gd name="T4" fmla="*/ 0 w 44"/>
                    <a:gd name="T5" fmla="*/ 0 h 135"/>
                    <a:gd name="T6" fmla="*/ 0 w 44"/>
                    <a:gd name="T7" fmla="*/ 0 h 135"/>
                    <a:gd name="T8" fmla="*/ 8 w 44"/>
                    <a:gd name="T9" fmla="*/ 135 h 135"/>
                    <a:gd name="T10" fmla="*/ 44 w 44"/>
                    <a:gd name="T11" fmla="*/ 0 h 135"/>
                    <a:gd name="T12" fmla="*/ 44 w 44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3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13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8" name="Freeform 1427"/>
                <p:cNvSpPr>
                  <a:spLocks/>
                </p:cNvSpPr>
                <p:nvPr/>
              </p:nvSpPr>
              <p:spPr bwMode="auto">
                <a:xfrm>
                  <a:off x="3202" y="988"/>
                  <a:ext cx="23" cy="68"/>
                </a:xfrm>
                <a:custGeom>
                  <a:avLst/>
                  <a:gdLst>
                    <a:gd name="T0" fmla="*/ 44 w 44"/>
                    <a:gd name="T1" fmla="*/ 0 h 135"/>
                    <a:gd name="T2" fmla="*/ 44 w 44"/>
                    <a:gd name="T3" fmla="*/ 0 h 135"/>
                    <a:gd name="T4" fmla="*/ 0 w 44"/>
                    <a:gd name="T5" fmla="*/ 0 h 135"/>
                    <a:gd name="T6" fmla="*/ 0 w 44"/>
                    <a:gd name="T7" fmla="*/ 0 h 135"/>
                    <a:gd name="T8" fmla="*/ 8 w 44"/>
                    <a:gd name="T9" fmla="*/ 135 h 135"/>
                    <a:gd name="T10" fmla="*/ 44 w 44"/>
                    <a:gd name="T11" fmla="*/ 0 h 135"/>
                    <a:gd name="T12" fmla="*/ 44 w 44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3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13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9" name="Freeform 1428"/>
                <p:cNvSpPr>
                  <a:spLocks/>
                </p:cNvSpPr>
                <p:nvPr/>
              </p:nvSpPr>
              <p:spPr bwMode="auto">
                <a:xfrm>
                  <a:off x="3184" y="988"/>
                  <a:ext cx="22" cy="72"/>
                </a:xfrm>
                <a:custGeom>
                  <a:avLst/>
                  <a:gdLst>
                    <a:gd name="T0" fmla="*/ 36 w 44"/>
                    <a:gd name="T1" fmla="*/ 0 h 142"/>
                    <a:gd name="T2" fmla="*/ 36 w 44"/>
                    <a:gd name="T3" fmla="*/ 0 h 142"/>
                    <a:gd name="T4" fmla="*/ 0 w 44"/>
                    <a:gd name="T5" fmla="*/ 142 h 142"/>
                    <a:gd name="T6" fmla="*/ 0 w 44"/>
                    <a:gd name="T7" fmla="*/ 142 h 142"/>
                    <a:gd name="T8" fmla="*/ 44 w 44"/>
                    <a:gd name="T9" fmla="*/ 135 h 142"/>
                    <a:gd name="T10" fmla="*/ 36 w 44"/>
                    <a:gd name="T11" fmla="*/ 0 h 142"/>
                    <a:gd name="T12" fmla="*/ 36 w 44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44" y="13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0" name="Freeform 1429"/>
                <p:cNvSpPr>
                  <a:spLocks/>
                </p:cNvSpPr>
                <p:nvPr/>
              </p:nvSpPr>
              <p:spPr bwMode="auto">
                <a:xfrm>
                  <a:off x="3184" y="988"/>
                  <a:ext cx="22" cy="72"/>
                </a:xfrm>
                <a:custGeom>
                  <a:avLst/>
                  <a:gdLst>
                    <a:gd name="T0" fmla="*/ 36 w 44"/>
                    <a:gd name="T1" fmla="*/ 0 h 142"/>
                    <a:gd name="T2" fmla="*/ 36 w 44"/>
                    <a:gd name="T3" fmla="*/ 0 h 142"/>
                    <a:gd name="T4" fmla="*/ 0 w 44"/>
                    <a:gd name="T5" fmla="*/ 142 h 142"/>
                    <a:gd name="T6" fmla="*/ 0 w 44"/>
                    <a:gd name="T7" fmla="*/ 142 h 142"/>
                    <a:gd name="T8" fmla="*/ 44 w 44"/>
                    <a:gd name="T9" fmla="*/ 135 h 142"/>
                    <a:gd name="T10" fmla="*/ 36 w 44"/>
                    <a:gd name="T11" fmla="*/ 0 h 142"/>
                    <a:gd name="T12" fmla="*/ 36 w 44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2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44" y="13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1" name="Freeform 1430"/>
                <p:cNvSpPr>
                  <a:spLocks/>
                </p:cNvSpPr>
                <p:nvPr/>
              </p:nvSpPr>
              <p:spPr bwMode="auto">
                <a:xfrm>
                  <a:off x="3177" y="988"/>
                  <a:ext cx="25" cy="72"/>
                </a:xfrm>
                <a:custGeom>
                  <a:avLst/>
                  <a:gdLst>
                    <a:gd name="T0" fmla="*/ 51 w 51"/>
                    <a:gd name="T1" fmla="*/ 0 h 142"/>
                    <a:gd name="T2" fmla="*/ 51 w 51"/>
                    <a:gd name="T3" fmla="*/ 0 h 142"/>
                    <a:gd name="T4" fmla="*/ 0 w 51"/>
                    <a:gd name="T5" fmla="*/ 8 h 142"/>
                    <a:gd name="T6" fmla="*/ 0 w 51"/>
                    <a:gd name="T7" fmla="*/ 8 h 142"/>
                    <a:gd name="T8" fmla="*/ 15 w 51"/>
                    <a:gd name="T9" fmla="*/ 142 h 142"/>
                    <a:gd name="T10" fmla="*/ 51 w 51"/>
                    <a:gd name="T11" fmla="*/ 0 h 142"/>
                    <a:gd name="T12" fmla="*/ 51 w 51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42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142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2" name="Freeform 1431"/>
                <p:cNvSpPr>
                  <a:spLocks/>
                </p:cNvSpPr>
                <p:nvPr/>
              </p:nvSpPr>
              <p:spPr bwMode="auto">
                <a:xfrm>
                  <a:off x="3177" y="988"/>
                  <a:ext cx="25" cy="72"/>
                </a:xfrm>
                <a:custGeom>
                  <a:avLst/>
                  <a:gdLst>
                    <a:gd name="T0" fmla="*/ 51 w 51"/>
                    <a:gd name="T1" fmla="*/ 0 h 142"/>
                    <a:gd name="T2" fmla="*/ 51 w 51"/>
                    <a:gd name="T3" fmla="*/ 0 h 142"/>
                    <a:gd name="T4" fmla="*/ 0 w 51"/>
                    <a:gd name="T5" fmla="*/ 8 h 142"/>
                    <a:gd name="T6" fmla="*/ 0 w 51"/>
                    <a:gd name="T7" fmla="*/ 8 h 142"/>
                    <a:gd name="T8" fmla="*/ 15 w 51"/>
                    <a:gd name="T9" fmla="*/ 142 h 142"/>
                    <a:gd name="T10" fmla="*/ 51 w 51"/>
                    <a:gd name="T11" fmla="*/ 0 h 142"/>
                    <a:gd name="T12" fmla="*/ 51 w 51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42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142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3" name="Freeform 1432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4" name="Freeform 1433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5" name="Freeform 1434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6" name="Freeform 1435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7" name="Freeform 1436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8" name="Freeform 1437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0 w 7"/>
                    <a:gd name="T5" fmla="*/ 0 h 45"/>
                    <a:gd name="T6" fmla="*/ 0 w 7"/>
                    <a:gd name="T7" fmla="*/ 0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9" name="Freeform 1438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0" name="Freeform 1439"/>
                <p:cNvSpPr>
                  <a:spLocks/>
                </p:cNvSpPr>
                <p:nvPr/>
              </p:nvSpPr>
              <p:spPr bwMode="auto">
                <a:xfrm>
                  <a:off x="3170" y="1019"/>
                  <a:ext cx="3" cy="22"/>
                </a:xfrm>
                <a:custGeom>
                  <a:avLst/>
                  <a:gdLst>
                    <a:gd name="T0" fmla="*/ 7 w 7"/>
                    <a:gd name="T1" fmla="*/ 45 h 45"/>
                    <a:gd name="T2" fmla="*/ 7 w 7"/>
                    <a:gd name="T3" fmla="*/ 45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0 h 45"/>
                    <a:gd name="T10" fmla="*/ 7 w 7"/>
                    <a:gd name="T11" fmla="*/ 45 h 45"/>
                    <a:gd name="T12" fmla="*/ 7 w 7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45"/>
                      </a:move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1" name="Freeform 1440"/>
                <p:cNvSpPr>
                  <a:spLocks/>
                </p:cNvSpPr>
                <p:nvPr/>
              </p:nvSpPr>
              <p:spPr bwMode="auto">
                <a:xfrm>
                  <a:off x="3154" y="1019"/>
                  <a:ext cx="12" cy="26"/>
                </a:xfrm>
                <a:custGeom>
                  <a:avLst/>
                  <a:gdLst>
                    <a:gd name="T0" fmla="*/ 22 w 22"/>
                    <a:gd name="T1" fmla="*/ 52 h 52"/>
                    <a:gd name="T2" fmla="*/ 22 w 22"/>
                    <a:gd name="T3" fmla="*/ 52 h 52"/>
                    <a:gd name="T4" fmla="*/ 0 w 22"/>
                    <a:gd name="T5" fmla="*/ 0 h 52"/>
                    <a:gd name="T6" fmla="*/ 0 w 22"/>
                    <a:gd name="T7" fmla="*/ 0 h 52"/>
                    <a:gd name="T8" fmla="*/ 15 w 22"/>
                    <a:gd name="T9" fmla="*/ 0 h 52"/>
                    <a:gd name="T10" fmla="*/ 22 w 22"/>
                    <a:gd name="T11" fmla="*/ 52 h 52"/>
                    <a:gd name="T12" fmla="*/ 22 w 22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22" y="52"/>
                      </a:move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2" name="Freeform 1441"/>
                <p:cNvSpPr>
                  <a:spLocks/>
                </p:cNvSpPr>
                <p:nvPr/>
              </p:nvSpPr>
              <p:spPr bwMode="auto">
                <a:xfrm>
                  <a:off x="3154" y="1019"/>
                  <a:ext cx="12" cy="26"/>
                </a:xfrm>
                <a:custGeom>
                  <a:avLst/>
                  <a:gdLst>
                    <a:gd name="T0" fmla="*/ 22 w 22"/>
                    <a:gd name="T1" fmla="*/ 52 h 52"/>
                    <a:gd name="T2" fmla="*/ 22 w 22"/>
                    <a:gd name="T3" fmla="*/ 52 h 52"/>
                    <a:gd name="T4" fmla="*/ 0 w 22"/>
                    <a:gd name="T5" fmla="*/ 0 h 52"/>
                    <a:gd name="T6" fmla="*/ 0 w 22"/>
                    <a:gd name="T7" fmla="*/ 0 h 52"/>
                    <a:gd name="T8" fmla="*/ 15 w 22"/>
                    <a:gd name="T9" fmla="*/ 0 h 52"/>
                    <a:gd name="T10" fmla="*/ 22 w 22"/>
                    <a:gd name="T11" fmla="*/ 52 h 52"/>
                    <a:gd name="T12" fmla="*/ 22 w 22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22" y="52"/>
                      </a:move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3" name="Freeform 1442"/>
                <p:cNvSpPr>
                  <a:spLocks/>
                </p:cNvSpPr>
                <p:nvPr/>
              </p:nvSpPr>
              <p:spPr bwMode="auto">
                <a:xfrm>
                  <a:off x="3154" y="1019"/>
                  <a:ext cx="12" cy="26"/>
                </a:xfrm>
                <a:custGeom>
                  <a:avLst/>
                  <a:gdLst>
                    <a:gd name="T0" fmla="*/ 22 w 22"/>
                    <a:gd name="T1" fmla="*/ 52 h 52"/>
                    <a:gd name="T2" fmla="*/ 22 w 22"/>
                    <a:gd name="T3" fmla="*/ 52 h 52"/>
                    <a:gd name="T4" fmla="*/ 15 w 22"/>
                    <a:gd name="T5" fmla="*/ 52 h 52"/>
                    <a:gd name="T6" fmla="*/ 15 w 22"/>
                    <a:gd name="T7" fmla="*/ 52 h 52"/>
                    <a:gd name="T8" fmla="*/ 0 w 22"/>
                    <a:gd name="T9" fmla="*/ 0 h 52"/>
                    <a:gd name="T10" fmla="*/ 22 w 22"/>
                    <a:gd name="T11" fmla="*/ 52 h 52"/>
                    <a:gd name="T12" fmla="*/ 22 w 22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22" y="52"/>
                      </a:moveTo>
                      <a:lnTo>
                        <a:pt x="22" y="52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4" name="Freeform 1443"/>
                <p:cNvSpPr>
                  <a:spLocks/>
                </p:cNvSpPr>
                <p:nvPr/>
              </p:nvSpPr>
              <p:spPr bwMode="auto">
                <a:xfrm>
                  <a:off x="3154" y="1019"/>
                  <a:ext cx="12" cy="26"/>
                </a:xfrm>
                <a:custGeom>
                  <a:avLst/>
                  <a:gdLst>
                    <a:gd name="T0" fmla="*/ 22 w 22"/>
                    <a:gd name="T1" fmla="*/ 52 h 52"/>
                    <a:gd name="T2" fmla="*/ 22 w 22"/>
                    <a:gd name="T3" fmla="*/ 52 h 52"/>
                    <a:gd name="T4" fmla="*/ 15 w 22"/>
                    <a:gd name="T5" fmla="*/ 52 h 52"/>
                    <a:gd name="T6" fmla="*/ 15 w 22"/>
                    <a:gd name="T7" fmla="*/ 52 h 52"/>
                    <a:gd name="T8" fmla="*/ 0 w 22"/>
                    <a:gd name="T9" fmla="*/ 0 h 52"/>
                    <a:gd name="T10" fmla="*/ 22 w 22"/>
                    <a:gd name="T11" fmla="*/ 52 h 52"/>
                    <a:gd name="T12" fmla="*/ 22 w 22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22" y="52"/>
                      </a:moveTo>
                      <a:lnTo>
                        <a:pt x="22" y="52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5" name="Freeform 1444"/>
                <p:cNvSpPr>
                  <a:spLocks/>
                </p:cNvSpPr>
                <p:nvPr/>
              </p:nvSpPr>
              <p:spPr bwMode="auto">
                <a:xfrm>
                  <a:off x="3132" y="1023"/>
                  <a:ext cx="15" cy="26"/>
                </a:xfrm>
                <a:custGeom>
                  <a:avLst/>
                  <a:gdLst>
                    <a:gd name="T0" fmla="*/ 30 w 30"/>
                    <a:gd name="T1" fmla="*/ 52 h 52"/>
                    <a:gd name="T2" fmla="*/ 30 w 30"/>
                    <a:gd name="T3" fmla="*/ 52 h 52"/>
                    <a:gd name="T4" fmla="*/ 0 w 30"/>
                    <a:gd name="T5" fmla="*/ 0 h 52"/>
                    <a:gd name="T6" fmla="*/ 0 w 30"/>
                    <a:gd name="T7" fmla="*/ 0 h 52"/>
                    <a:gd name="T8" fmla="*/ 22 w 30"/>
                    <a:gd name="T9" fmla="*/ 0 h 52"/>
                    <a:gd name="T10" fmla="*/ 30 w 30"/>
                    <a:gd name="T11" fmla="*/ 52 h 52"/>
                    <a:gd name="T12" fmla="*/ 30 w 30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6" name="Freeform 1445"/>
                <p:cNvSpPr>
                  <a:spLocks/>
                </p:cNvSpPr>
                <p:nvPr/>
              </p:nvSpPr>
              <p:spPr bwMode="auto">
                <a:xfrm>
                  <a:off x="3132" y="1023"/>
                  <a:ext cx="15" cy="26"/>
                </a:xfrm>
                <a:custGeom>
                  <a:avLst/>
                  <a:gdLst>
                    <a:gd name="T0" fmla="*/ 30 w 30"/>
                    <a:gd name="T1" fmla="*/ 52 h 52"/>
                    <a:gd name="T2" fmla="*/ 30 w 30"/>
                    <a:gd name="T3" fmla="*/ 52 h 52"/>
                    <a:gd name="T4" fmla="*/ 0 w 30"/>
                    <a:gd name="T5" fmla="*/ 0 h 52"/>
                    <a:gd name="T6" fmla="*/ 0 w 30"/>
                    <a:gd name="T7" fmla="*/ 0 h 52"/>
                    <a:gd name="T8" fmla="*/ 22 w 30"/>
                    <a:gd name="T9" fmla="*/ 0 h 52"/>
                    <a:gd name="T10" fmla="*/ 30 w 30"/>
                    <a:gd name="T11" fmla="*/ 52 h 52"/>
                    <a:gd name="T12" fmla="*/ 30 w 30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7" name="Freeform 1446"/>
                <p:cNvSpPr>
                  <a:spLocks/>
                </p:cNvSpPr>
                <p:nvPr/>
              </p:nvSpPr>
              <p:spPr bwMode="auto">
                <a:xfrm>
                  <a:off x="3132" y="1023"/>
                  <a:ext cx="15" cy="26"/>
                </a:xfrm>
                <a:custGeom>
                  <a:avLst/>
                  <a:gdLst>
                    <a:gd name="T0" fmla="*/ 30 w 30"/>
                    <a:gd name="T1" fmla="*/ 52 h 52"/>
                    <a:gd name="T2" fmla="*/ 30 w 30"/>
                    <a:gd name="T3" fmla="*/ 52 h 52"/>
                    <a:gd name="T4" fmla="*/ 15 w 30"/>
                    <a:gd name="T5" fmla="*/ 52 h 52"/>
                    <a:gd name="T6" fmla="*/ 15 w 30"/>
                    <a:gd name="T7" fmla="*/ 52 h 52"/>
                    <a:gd name="T8" fmla="*/ 0 w 30"/>
                    <a:gd name="T9" fmla="*/ 0 h 52"/>
                    <a:gd name="T10" fmla="*/ 30 w 30"/>
                    <a:gd name="T11" fmla="*/ 52 h 52"/>
                    <a:gd name="T12" fmla="*/ 30 w 30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8" name="Freeform 1447"/>
                <p:cNvSpPr>
                  <a:spLocks/>
                </p:cNvSpPr>
                <p:nvPr/>
              </p:nvSpPr>
              <p:spPr bwMode="auto">
                <a:xfrm>
                  <a:off x="3132" y="1023"/>
                  <a:ext cx="15" cy="26"/>
                </a:xfrm>
                <a:custGeom>
                  <a:avLst/>
                  <a:gdLst>
                    <a:gd name="T0" fmla="*/ 30 w 30"/>
                    <a:gd name="T1" fmla="*/ 52 h 52"/>
                    <a:gd name="T2" fmla="*/ 30 w 30"/>
                    <a:gd name="T3" fmla="*/ 52 h 52"/>
                    <a:gd name="T4" fmla="*/ 15 w 30"/>
                    <a:gd name="T5" fmla="*/ 52 h 52"/>
                    <a:gd name="T6" fmla="*/ 15 w 30"/>
                    <a:gd name="T7" fmla="*/ 52 h 52"/>
                    <a:gd name="T8" fmla="*/ 0 w 30"/>
                    <a:gd name="T9" fmla="*/ 0 h 52"/>
                    <a:gd name="T10" fmla="*/ 30 w 30"/>
                    <a:gd name="T11" fmla="*/ 52 h 52"/>
                    <a:gd name="T12" fmla="*/ 30 w 30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30" y="52"/>
                      </a:moveTo>
                      <a:lnTo>
                        <a:pt x="30" y="52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0"/>
                      </a:lnTo>
                      <a:lnTo>
                        <a:pt x="30" y="52"/>
                      </a:lnTo>
                      <a:lnTo>
                        <a:pt x="3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9" name="Freeform 1448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0 h 45"/>
                    <a:gd name="T6" fmla="*/ 0 w 15"/>
                    <a:gd name="T7" fmla="*/ 0 h 45"/>
                    <a:gd name="T8" fmla="*/ 8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0" name="Freeform 1449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0 h 45"/>
                    <a:gd name="T6" fmla="*/ 0 w 15"/>
                    <a:gd name="T7" fmla="*/ 0 h 45"/>
                    <a:gd name="T8" fmla="*/ 8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1" name="Freeform 1450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15 w 15"/>
                    <a:gd name="T5" fmla="*/ 45 h 45"/>
                    <a:gd name="T6" fmla="*/ 15 w 15"/>
                    <a:gd name="T7" fmla="*/ 45 h 45"/>
                    <a:gd name="T8" fmla="*/ 0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2" name="Freeform 1451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15 w 15"/>
                    <a:gd name="T5" fmla="*/ 45 h 45"/>
                    <a:gd name="T6" fmla="*/ 15 w 15"/>
                    <a:gd name="T7" fmla="*/ 45 h 45"/>
                    <a:gd name="T8" fmla="*/ 0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3" name="Freeform 1452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0 h 45"/>
                    <a:gd name="T6" fmla="*/ 0 w 15"/>
                    <a:gd name="T7" fmla="*/ 0 h 45"/>
                    <a:gd name="T8" fmla="*/ 8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4" name="Freeform 1453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0 h 45"/>
                    <a:gd name="T6" fmla="*/ 0 w 15"/>
                    <a:gd name="T7" fmla="*/ 0 h 45"/>
                    <a:gd name="T8" fmla="*/ 8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5" name="Freeform 1454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15 w 15"/>
                    <a:gd name="T5" fmla="*/ 45 h 45"/>
                    <a:gd name="T6" fmla="*/ 15 w 15"/>
                    <a:gd name="T7" fmla="*/ 45 h 45"/>
                    <a:gd name="T8" fmla="*/ 0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6" name="Freeform 1455"/>
                <p:cNvSpPr>
                  <a:spLocks/>
                </p:cNvSpPr>
                <p:nvPr/>
              </p:nvSpPr>
              <p:spPr bwMode="auto">
                <a:xfrm>
                  <a:off x="3121" y="1026"/>
                  <a:ext cx="8" cy="23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15 w 15"/>
                    <a:gd name="T5" fmla="*/ 45 h 45"/>
                    <a:gd name="T6" fmla="*/ 15 w 15"/>
                    <a:gd name="T7" fmla="*/ 45 h 45"/>
                    <a:gd name="T8" fmla="*/ 0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7" name="Freeform 1456"/>
                <p:cNvSpPr>
                  <a:spLocks/>
                </p:cNvSpPr>
                <p:nvPr/>
              </p:nvSpPr>
              <p:spPr bwMode="auto">
                <a:xfrm>
                  <a:off x="3107" y="1026"/>
                  <a:ext cx="14" cy="26"/>
                </a:xfrm>
                <a:custGeom>
                  <a:avLst/>
                  <a:gdLst>
                    <a:gd name="T0" fmla="*/ 29 w 29"/>
                    <a:gd name="T1" fmla="*/ 52 h 52"/>
                    <a:gd name="T2" fmla="*/ 29 w 29"/>
                    <a:gd name="T3" fmla="*/ 52 h 52"/>
                    <a:gd name="T4" fmla="*/ 0 w 29"/>
                    <a:gd name="T5" fmla="*/ 0 h 52"/>
                    <a:gd name="T6" fmla="*/ 0 w 29"/>
                    <a:gd name="T7" fmla="*/ 0 h 52"/>
                    <a:gd name="T8" fmla="*/ 15 w 29"/>
                    <a:gd name="T9" fmla="*/ 0 h 52"/>
                    <a:gd name="T10" fmla="*/ 29 w 29"/>
                    <a:gd name="T11" fmla="*/ 52 h 52"/>
                    <a:gd name="T12" fmla="*/ 29 w 29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29" y="52"/>
                      </a:moveTo>
                      <a:lnTo>
                        <a:pt x="29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9" y="52"/>
                      </a:lnTo>
                      <a:lnTo>
                        <a:pt x="29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8" name="Freeform 1457"/>
                <p:cNvSpPr>
                  <a:spLocks/>
                </p:cNvSpPr>
                <p:nvPr/>
              </p:nvSpPr>
              <p:spPr bwMode="auto">
                <a:xfrm>
                  <a:off x="3107" y="1026"/>
                  <a:ext cx="14" cy="26"/>
                </a:xfrm>
                <a:custGeom>
                  <a:avLst/>
                  <a:gdLst>
                    <a:gd name="T0" fmla="*/ 29 w 29"/>
                    <a:gd name="T1" fmla="*/ 52 h 52"/>
                    <a:gd name="T2" fmla="*/ 29 w 29"/>
                    <a:gd name="T3" fmla="*/ 52 h 52"/>
                    <a:gd name="T4" fmla="*/ 0 w 29"/>
                    <a:gd name="T5" fmla="*/ 0 h 52"/>
                    <a:gd name="T6" fmla="*/ 0 w 29"/>
                    <a:gd name="T7" fmla="*/ 0 h 52"/>
                    <a:gd name="T8" fmla="*/ 15 w 29"/>
                    <a:gd name="T9" fmla="*/ 0 h 52"/>
                    <a:gd name="T10" fmla="*/ 29 w 29"/>
                    <a:gd name="T11" fmla="*/ 52 h 52"/>
                    <a:gd name="T12" fmla="*/ 29 w 29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29" y="52"/>
                      </a:moveTo>
                      <a:lnTo>
                        <a:pt x="29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9" y="52"/>
                      </a:lnTo>
                      <a:lnTo>
                        <a:pt x="29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9" name="Freeform 1458"/>
                <p:cNvSpPr>
                  <a:spLocks/>
                </p:cNvSpPr>
                <p:nvPr/>
              </p:nvSpPr>
              <p:spPr bwMode="auto">
                <a:xfrm>
                  <a:off x="3107" y="1026"/>
                  <a:ext cx="14" cy="30"/>
                </a:xfrm>
                <a:custGeom>
                  <a:avLst/>
                  <a:gdLst>
                    <a:gd name="T0" fmla="*/ 29 w 29"/>
                    <a:gd name="T1" fmla="*/ 52 h 60"/>
                    <a:gd name="T2" fmla="*/ 29 w 29"/>
                    <a:gd name="T3" fmla="*/ 52 h 60"/>
                    <a:gd name="T4" fmla="*/ 8 w 29"/>
                    <a:gd name="T5" fmla="*/ 60 h 60"/>
                    <a:gd name="T6" fmla="*/ 8 w 29"/>
                    <a:gd name="T7" fmla="*/ 60 h 60"/>
                    <a:gd name="T8" fmla="*/ 0 w 29"/>
                    <a:gd name="T9" fmla="*/ 0 h 60"/>
                    <a:gd name="T10" fmla="*/ 29 w 29"/>
                    <a:gd name="T11" fmla="*/ 52 h 60"/>
                    <a:gd name="T12" fmla="*/ 29 w 29"/>
                    <a:gd name="T13" fmla="*/ 5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0">
                      <a:moveTo>
                        <a:pt x="29" y="52"/>
                      </a:moveTo>
                      <a:lnTo>
                        <a:pt x="29" y="52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0" y="0"/>
                      </a:lnTo>
                      <a:lnTo>
                        <a:pt x="29" y="52"/>
                      </a:lnTo>
                      <a:lnTo>
                        <a:pt x="29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0" name="Freeform 1459"/>
                <p:cNvSpPr>
                  <a:spLocks/>
                </p:cNvSpPr>
                <p:nvPr/>
              </p:nvSpPr>
              <p:spPr bwMode="auto">
                <a:xfrm>
                  <a:off x="3107" y="1026"/>
                  <a:ext cx="14" cy="30"/>
                </a:xfrm>
                <a:custGeom>
                  <a:avLst/>
                  <a:gdLst>
                    <a:gd name="T0" fmla="*/ 29 w 29"/>
                    <a:gd name="T1" fmla="*/ 52 h 60"/>
                    <a:gd name="T2" fmla="*/ 29 w 29"/>
                    <a:gd name="T3" fmla="*/ 52 h 60"/>
                    <a:gd name="T4" fmla="*/ 8 w 29"/>
                    <a:gd name="T5" fmla="*/ 60 h 60"/>
                    <a:gd name="T6" fmla="*/ 8 w 29"/>
                    <a:gd name="T7" fmla="*/ 60 h 60"/>
                    <a:gd name="T8" fmla="*/ 0 w 29"/>
                    <a:gd name="T9" fmla="*/ 0 h 60"/>
                    <a:gd name="T10" fmla="*/ 29 w 29"/>
                    <a:gd name="T11" fmla="*/ 52 h 60"/>
                    <a:gd name="T12" fmla="*/ 29 w 29"/>
                    <a:gd name="T13" fmla="*/ 5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0">
                      <a:moveTo>
                        <a:pt x="29" y="52"/>
                      </a:moveTo>
                      <a:lnTo>
                        <a:pt x="29" y="52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0" y="0"/>
                      </a:lnTo>
                      <a:lnTo>
                        <a:pt x="29" y="52"/>
                      </a:lnTo>
                      <a:lnTo>
                        <a:pt x="29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1" name="Freeform 1460"/>
                <p:cNvSpPr>
                  <a:spLocks/>
                </p:cNvSpPr>
                <p:nvPr/>
              </p:nvSpPr>
              <p:spPr bwMode="auto">
                <a:xfrm>
                  <a:off x="3088" y="1030"/>
                  <a:ext cx="11" cy="26"/>
                </a:xfrm>
                <a:custGeom>
                  <a:avLst/>
                  <a:gdLst>
                    <a:gd name="T0" fmla="*/ 22 w 22"/>
                    <a:gd name="T1" fmla="*/ 53 h 53"/>
                    <a:gd name="T2" fmla="*/ 22 w 22"/>
                    <a:gd name="T3" fmla="*/ 53 h 53"/>
                    <a:gd name="T4" fmla="*/ 0 w 22"/>
                    <a:gd name="T5" fmla="*/ 0 h 53"/>
                    <a:gd name="T6" fmla="*/ 0 w 22"/>
                    <a:gd name="T7" fmla="*/ 0 h 53"/>
                    <a:gd name="T8" fmla="*/ 7 w 22"/>
                    <a:gd name="T9" fmla="*/ 0 h 53"/>
                    <a:gd name="T10" fmla="*/ 22 w 22"/>
                    <a:gd name="T11" fmla="*/ 53 h 53"/>
                    <a:gd name="T12" fmla="*/ 22 w 2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3">
                      <a:moveTo>
                        <a:pt x="22" y="53"/>
                      </a:moveTo>
                      <a:lnTo>
                        <a:pt x="22" y="5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2" y="5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2" name="Freeform 1461"/>
                <p:cNvSpPr>
                  <a:spLocks/>
                </p:cNvSpPr>
                <p:nvPr/>
              </p:nvSpPr>
              <p:spPr bwMode="auto">
                <a:xfrm>
                  <a:off x="3088" y="1030"/>
                  <a:ext cx="11" cy="26"/>
                </a:xfrm>
                <a:custGeom>
                  <a:avLst/>
                  <a:gdLst>
                    <a:gd name="T0" fmla="*/ 22 w 22"/>
                    <a:gd name="T1" fmla="*/ 53 h 53"/>
                    <a:gd name="T2" fmla="*/ 22 w 22"/>
                    <a:gd name="T3" fmla="*/ 53 h 53"/>
                    <a:gd name="T4" fmla="*/ 0 w 22"/>
                    <a:gd name="T5" fmla="*/ 0 h 53"/>
                    <a:gd name="T6" fmla="*/ 0 w 22"/>
                    <a:gd name="T7" fmla="*/ 0 h 53"/>
                    <a:gd name="T8" fmla="*/ 7 w 22"/>
                    <a:gd name="T9" fmla="*/ 0 h 53"/>
                    <a:gd name="T10" fmla="*/ 22 w 22"/>
                    <a:gd name="T11" fmla="*/ 53 h 53"/>
                    <a:gd name="T12" fmla="*/ 22 w 22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3">
                      <a:moveTo>
                        <a:pt x="22" y="53"/>
                      </a:moveTo>
                      <a:lnTo>
                        <a:pt x="22" y="5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2" y="5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3" name="Freeform 1462"/>
                <p:cNvSpPr>
                  <a:spLocks/>
                </p:cNvSpPr>
                <p:nvPr/>
              </p:nvSpPr>
              <p:spPr bwMode="auto">
                <a:xfrm>
                  <a:off x="3088" y="1030"/>
                  <a:ext cx="11" cy="30"/>
                </a:xfrm>
                <a:custGeom>
                  <a:avLst/>
                  <a:gdLst>
                    <a:gd name="T0" fmla="*/ 22 w 22"/>
                    <a:gd name="T1" fmla="*/ 53 h 60"/>
                    <a:gd name="T2" fmla="*/ 22 w 22"/>
                    <a:gd name="T3" fmla="*/ 53 h 60"/>
                    <a:gd name="T4" fmla="*/ 14 w 22"/>
                    <a:gd name="T5" fmla="*/ 60 h 60"/>
                    <a:gd name="T6" fmla="*/ 14 w 22"/>
                    <a:gd name="T7" fmla="*/ 60 h 60"/>
                    <a:gd name="T8" fmla="*/ 0 w 22"/>
                    <a:gd name="T9" fmla="*/ 0 h 60"/>
                    <a:gd name="T10" fmla="*/ 22 w 22"/>
                    <a:gd name="T11" fmla="*/ 53 h 60"/>
                    <a:gd name="T12" fmla="*/ 22 w 22"/>
                    <a:gd name="T13" fmla="*/ 5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22" y="53"/>
                      </a:moveTo>
                      <a:lnTo>
                        <a:pt x="22" y="53"/>
                      </a:lnTo>
                      <a:lnTo>
                        <a:pt x="14" y="60"/>
                      </a:lnTo>
                      <a:lnTo>
                        <a:pt x="14" y="60"/>
                      </a:lnTo>
                      <a:lnTo>
                        <a:pt x="0" y="0"/>
                      </a:lnTo>
                      <a:lnTo>
                        <a:pt x="22" y="5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4" name="Freeform 1463"/>
                <p:cNvSpPr>
                  <a:spLocks/>
                </p:cNvSpPr>
                <p:nvPr/>
              </p:nvSpPr>
              <p:spPr bwMode="auto">
                <a:xfrm>
                  <a:off x="3088" y="1030"/>
                  <a:ext cx="11" cy="30"/>
                </a:xfrm>
                <a:custGeom>
                  <a:avLst/>
                  <a:gdLst>
                    <a:gd name="T0" fmla="*/ 22 w 22"/>
                    <a:gd name="T1" fmla="*/ 53 h 60"/>
                    <a:gd name="T2" fmla="*/ 22 w 22"/>
                    <a:gd name="T3" fmla="*/ 53 h 60"/>
                    <a:gd name="T4" fmla="*/ 14 w 22"/>
                    <a:gd name="T5" fmla="*/ 60 h 60"/>
                    <a:gd name="T6" fmla="*/ 14 w 22"/>
                    <a:gd name="T7" fmla="*/ 60 h 60"/>
                    <a:gd name="T8" fmla="*/ 0 w 22"/>
                    <a:gd name="T9" fmla="*/ 0 h 60"/>
                    <a:gd name="T10" fmla="*/ 22 w 22"/>
                    <a:gd name="T11" fmla="*/ 53 h 60"/>
                    <a:gd name="T12" fmla="*/ 22 w 22"/>
                    <a:gd name="T13" fmla="*/ 5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22" y="53"/>
                      </a:moveTo>
                      <a:lnTo>
                        <a:pt x="22" y="53"/>
                      </a:lnTo>
                      <a:lnTo>
                        <a:pt x="14" y="60"/>
                      </a:lnTo>
                      <a:lnTo>
                        <a:pt x="14" y="60"/>
                      </a:lnTo>
                      <a:lnTo>
                        <a:pt x="0" y="0"/>
                      </a:lnTo>
                      <a:lnTo>
                        <a:pt x="22" y="53"/>
                      </a:lnTo>
                      <a:lnTo>
                        <a:pt x="22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5" name="Freeform 1464"/>
                <p:cNvSpPr>
                  <a:spLocks/>
                </p:cNvSpPr>
                <p:nvPr/>
              </p:nvSpPr>
              <p:spPr bwMode="auto">
                <a:xfrm>
                  <a:off x="3081" y="1034"/>
                  <a:ext cx="7" cy="22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7 h 45"/>
                    <a:gd name="T6" fmla="*/ 0 w 15"/>
                    <a:gd name="T7" fmla="*/ 7 h 45"/>
                    <a:gd name="T8" fmla="*/ 7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6" name="Freeform 1465"/>
                <p:cNvSpPr>
                  <a:spLocks/>
                </p:cNvSpPr>
                <p:nvPr/>
              </p:nvSpPr>
              <p:spPr bwMode="auto">
                <a:xfrm>
                  <a:off x="3081" y="1034"/>
                  <a:ext cx="7" cy="22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7 h 45"/>
                    <a:gd name="T6" fmla="*/ 0 w 15"/>
                    <a:gd name="T7" fmla="*/ 7 h 45"/>
                    <a:gd name="T8" fmla="*/ 7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7" name="Freeform 1466"/>
                <p:cNvSpPr>
                  <a:spLocks/>
                </p:cNvSpPr>
                <p:nvPr/>
              </p:nvSpPr>
              <p:spPr bwMode="auto">
                <a:xfrm>
                  <a:off x="3081" y="1037"/>
                  <a:ext cx="7" cy="19"/>
                </a:xfrm>
                <a:custGeom>
                  <a:avLst/>
                  <a:gdLst>
                    <a:gd name="T0" fmla="*/ 15 w 15"/>
                    <a:gd name="T1" fmla="*/ 38 h 38"/>
                    <a:gd name="T2" fmla="*/ 15 w 15"/>
                    <a:gd name="T3" fmla="*/ 38 h 38"/>
                    <a:gd name="T4" fmla="*/ 7 w 15"/>
                    <a:gd name="T5" fmla="*/ 38 h 38"/>
                    <a:gd name="T6" fmla="*/ 7 w 15"/>
                    <a:gd name="T7" fmla="*/ 38 h 38"/>
                    <a:gd name="T8" fmla="*/ 0 w 15"/>
                    <a:gd name="T9" fmla="*/ 0 h 38"/>
                    <a:gd name="T10" fmla="*/ 15 w 15"/>
                    <a:gd name="T11" fmla="*/ 38 h 38"/>
                    <a:gd name="T12" fmla="*/ 15 w 15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8">
                      <a:moveTo>
                        <a:pt x="15" y="38"/>
                      </a:moveTo>
                      <a:lnTo>
                        <a:pt x="15" y="3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0" y="0"/>
                      </a:lnTo>
                      <a:lnTo>
                        <a:pt x="15" y="38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8" name="Freeform 1467"/>
                <p:cNvSpPr>
                  <a:spLocks/>
                </p:cNvSpPr>
                <p:nvPr/>
              </p:nvSpPr>
              <p:spPr bwMode="auto">
                <a:xfrm>
                  <a:off x="3081" y="1037"/>
                  <a:ext cx="7" cy="19"/>
                </a:xfrm>
                <a:custGeom>
                  <a:avLst/>
                  <a:gdLst>
                    <a:gd name="T0" fmla="*/ 15 w 15"/>
                    <a:gd name="T1" fmla="*/ 38 h 38"/>
                    <a:gd name="T2" fmla="*/ 15 w 15"/>
                    <a:gd name="T3" fmla="*/ 38 h 38"/>
                    <a:gd name="T4" fmla="*/ 7 w 15"/>
                    <a:gd name="T5" fmla="*/ 38 h 38"/>
                    <a:gd name="T6" fmla="*/ 7 w 15"/>
                    <a:gd name="T7" fmla="*/ 38 h 38"/>
                    <a:gd name="T8" fmla="*/ 0 w 15"/>
                    <a:gd name="T9" fmla="*/ 0 h 38"/>
                    <a:gd name="T10" fmla="*/ 15 w 15"/>
                    <a:gd name="T11" fmla="*/ 38 h 38"/>
                    <a:gd name="T12" fmla="*/ 15 w 15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8">
                      <a:moveTo>
                        <a:pt x="15" y="38"/>
                      </a:moveTo>
                      <a:lnTo>
                        <a:pt x="15" y="3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0" y="0"/>
                      </a:lnTo>
                      <a:lnTo>
                        <a:pt x="15" y="38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9" name="Freeform 1468"/>
                <p:cNvSpPr>
                  <a:spLocks/>
                </p:cNvSpPr>
                <p:nvPr/>
              </p:nvSpPr>
              <p:spPr bwMode="auto">
                <a:xfrm>
                  <a:off x="3081" y="1034"/>
                  <a:ext cx="7" cy="22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7 h 45"/>
                    <a:gd name="T6" fmla="*/ 0 w 15"/>
                    <a:gd name="T7" fmla="*/ 7 h 45"/>
                    <a:gd name="T8" fmla="*/ 7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0" name="Freeform 1469"/>
                <p:cNvSpPr>
                  <a:spLocks/>
                </p:cNvSpPr>
                <p:nvPr/>
              </p:nvSpPr>
              <p:spPr bwMode="auto">
                <a:xfrm>
                  <a:off x="3081" y="1034"/>
                  <a:ext cx="7" cy="22"/>
                </a:xfrm>
                <a:custGeom>
                  <a:avLst/>
                  <a:gdLst>
                    <a:gd name="T0" fmla="*/ 15 w 15"/>
                    <a:gd name="T1" fmla="*/ 45 h 45"/>
                    <a:gd name="T2" fmla="*/ 15 w 15"/>
                    <a:gd name="T3" fmla="*/ 45 h 45"/>
                    <a:gd name="T4" fmla="*/ 0 w 15"/>
                    <a:gd name="T5" fmla="*/ 7 h 45"/>
                    <a:gd name="T6" fmla="*/ 0 w 15"/>
                    <a:gd name="T7" fmla="*/ 7 h 45"/>
                    <a:gd name="T8" fmla="*/ 7 w 15"/>
                    <a:gd name="T9" fmla="*/ 0 h 45"/>
                    <a:gd name="T10" fmla="*/ 15 w 15"/>
                    <a:gd name="T11" fmla="*/ 45 h 45"/>
                    <a:gd name="T12" fmla="*/ 15 w 15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45"/>
                      </a:moveTo>
                      <a:lnTo>
                        <a:pt x="15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1" name="Freeform 1470"/>
                <p:cNvSpPr>
                  <a:spLocks/>
                </p:cNvSpPr>
                <p:nvPr/>
              </p:nvSpPr>
              <p:spPr bwMode="auto">
                <a:xfrm>
                  <a:off x="3081" y="1037"/>
                  <a:ext cx="7" cy="19"/>
                </a:xfrm>
                <a:custGeom>
                  <a:avLst/>
                  <a:gdLst>
                    <a:gd name="T0" fmla="*/ 15 w 15"/>
                    <a:gd name="T1" fmla="*/ 38 h 38"/>
                    <a:gd name="T2" fmla="*/ 15 w 15"/>
                    <a:gd name="T3" fmla="*/ 38 h 38"/>
                    <a:gd name="T4" fmla="*/ 7 w 15"/>
                    <a:gd name="T5" fmla="*/ 38 h 38"/>
                    <a:gd name="T6" fmla="*/ 7 w 15"/>
                    <a:gd name="T7" fmla="*/ 38 h 38"/>
                    <a:gd name="T8" fmla="*/ 0 w 15"/>
                    <a:gd name="T9" fmla="*/ 0 h 38"/>
                    <a:gd name="T10" fmla="*/ 15 w 15"/>
                    <a:gd name="T11" fmla="*/ 38 h 38"/>
                    <a:gd name="T12" fmla="*/ 15 w 15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8">
                      <a:moveTo>
                        <a:pt x="15" y="38"/>
                      </a:moveTo>
                      <a:lnTo>
                        <a:pt x="15" y="3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0" y="0"/>
                      </a:lnTo>
                      <a:lnTo>
                        <a:pt x="15" y="38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2" name="Freeform 1471"/>
                <p:cNvSpPr>
                  <a:spLocks/>
                </p:cNvSpPr>
                <p:nvPr/>
              </p:nvSpPr>
              <p:spPr bwMode="auto">
                <a:xfrm>
                  <a:off x="3081" y="1037"/>
                  <a:ext cx="7" cy="19"/>
                </a:xfrm>
                <a:custGeom>
                  <a:avLst/>
                  <a:gdLst>
                    <a:gd name="T0" fmla="*/ 15 w 15"/>
                    <a:gd name="T1" fmla="*/ 38 h 38"/>
                    <a:gd name="T2" fmla="*/ 15 w 15"/>
                    <a:gd name="T3" fmla="*/ 38 h 38"/>
                    <a:gd name="T4" fmla="*/ 7 w 15"/>
                    <a:gd name="T5" fmla="*/ 38 h 38"/>
                    <a:gd name="T6" fmla="*/ 7 w 15"/>
                    <a:gd name="T7" fmla="*/ 38 h 38"/>
                    <a:gd name="T8" fmla="*/ 0 w 15"/>
                    <a:gd name="T9" fmla="*/ 0 h 38"/>
                    <a:gd name="T10" fmla="*/ 15 w 15"/>
                    <a:gd name="T11" fmla="*/ 38 h 38"/>
                    <a:gd name="T12" fmla="*/ 15 w 15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8">
                      <a:moveTo>
                        <a:pt x="15" y="38"/>
                      </a:moveTo>
                      <a:lnTo>
                        <a:pt x="15" y="3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0" y="0"/>
                      </a:lnTo>
                      <a:lnTo>
                        <a:pt x="15" y="38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3" name="Freeform 1472"/>
                <p:cNvSpPr>
                  <a:spLocks/>
                </p:cNvSpPr>
                <p:nvPr/>
              </p:nvSpPr>
              <p:spPr bwMode="auto">
                <a:xfrm>
                  <a:off x="3063" y="1015"/>
                  <a:ext cx="21" cy="71"/>
                </a:xfrm>
                <a:custGeom>
                  <a:avLst/>
                  <a:gdLst>
                    <a:gd name="T0" fmla="*/ 7 w 43"/>
                    <a:gd name="T1" fmla="*/ 0 h 141"/>
                    <a:gd name="T2" fmla="*/ 7 w 43"/>
                    <a:gd name="T3" fmla="*/ 0 h 141"/>
                    <a:gd name="T4" fmla="*/ 0 w 43"/>
                    <a:gd name="T5" fmla="*/ 141 h 141"/>
                    <a:gd name="T6" fmla="*/ 0 w 43"/>
                    <a:gd name="T7" fmla="*/ 141 h 141"/>
                    <a:gd name="T8" fmla="*/ 43 w 43"/>
                    <a:gd name="T9" fmla="*/ 134 h 141"/>
                    <a:gd name="T10" fmla="*/ 7 w 43"/>
                    <a:gd name="T11" fmla="*/ 0 h 141"/>
                    <a:gd name="T12" fmla="*/ 7 w 43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4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43" y="13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4" name="Freeform 1473"/>
                <p:cNvSpPr>
                  <a:spLocks/>
                </p:cNvSpPr>
                <p:nvPr/>
              </p:nvSpPr>
              <p:spPr bwMode="auto">
                <a:xfrm>
                  <a:off x="3063" y="1015"/>
                  <a:ext cx="21" cy="71"/>
                </a:xfrm>
                <a:custGeom>
                  <a:avLst/>
                  <a:gdLst>
                    <a:gd name="T0" fmla="*/ 7 w 43"/>
                    <a:gd name="T1" fmla="*/ 0 h 141"/>
                    <a:gd name="T2" fmla="*/ 7 w 43"/>
                    <a:gd name="T3" fmla="*/ 0 h 141"/>
                    <a:gd name="T4" fmla="*/ 0 w 43"/>
                    <a:gd name="T5" fmla="*/ 141 h 141"/>
                    <a:gd name="T6" fmla="*/ 0 w 43"/>
                    <a:gd name="T7" fmla="*/ 141 h 141"/>
                    <a:gd name="T8" fmla="*/ 43 w 43"/>
                    <a:gd name="T9" fmla="*/ 134 h 141"/>
                    <a:gd name="T10" fmla="*/ 7 w 43"/>
                    <a:gd name="T11" fmla="*/ 0 h 141"/>
                    <a:gd name="T12" fmla="*/ 7 w 43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4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43" y="13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5" name="Freeform 1474"/>
                <p:cNvSpPr>
                  <a:spLocks/>
                </p:cNvSpPr>
                <p:nvPr/>
              </p:nvSpPr>
              <p:spPr bwMode="auto">
                <a:xfrm>
                  <a:off x="3040" y="1015"/>
                  <a:ext cx="26" cy="71"/>
                </a:xfrm>
                <a:custGeom>
                  <a:avLst/>
                  <a:gdLst>
                    <a:gd name="T0" fmla="*/ 51 w 51"/>
                    <a:gd name="T1" fmla="*/ 0 h 141"/>
                    <a:gd name="T2" fmla="*/ 51 w 51"/>
                    <a:gd name="T3" fmla="*/ 0 h 141"/>
                    <a:gd name="T4" fmla="*/ 0 w 51"/>
                    <a:gd name="T5" fmla="*/ 15 h 141"/>
                    <a:gd name="T6" fmla="*/ 0 w 51"/>
                    <a:gd name="T7" fmla="*/ 15 h 141"/>
                    <a:gd name="T8" fmla="*/ 44 w 51"/>
                    <a:gd name="T9" fmla="*/ 141 h 141"/>
                    <a:gd name="T10" fmla="*/ 51 w 51"/>
                    <a:gd name="T11" fmla="*/ 0 h 141"/>
                    <a:gd name="T12" fmla="*/ 51 w 51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41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141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6" name="Freeform 1475"/>
                <p:cNvSpPr>
                  <a:spLocks/>
                </p:cNvSpPr>
                <p:nvPr/>
              </p:nvSpPr>
              <p:spPr bwMode="auto">
                <a:xfrm>
                  <a:off x="3040" y="1015"/>
                  <a:ext cx="26" cy="71"/>
                </a:xfrm>
                <a:custGeom>
                  <a:avLst/>
                  <a:gdLst>
                    <a:gd name="T0" fmla="*/ 51 w 51"/>
                    <a:gd name="T1" fmla="*/ 0 h 141"/>
                    <a:gd name="T2" fmla="*/ 51 w 51"/>
                    <a:gd name="T3" fmla="*/ 0 h 141"/>
                    <a:gd name="T4" fmla="*/ 0 w 51"/>
                    <a:gd name="T5" fmla="*/ 15 h 141"/>
                    <a:gd name="T6" fmla="*/ 0 w 51"/>
                    <a:gd name="T7" fmla="*/ 15 h 141"/>
                    <a:gd name="T8" fmla="*/ 44 w 51"/>
                    <a:gd name="T9" fmla="*/ 141 h 141"/>
                    <a:gd name="T10" fmla="*/ 51 w 51"/>
                    <a:gd name="T11" fmla="*/ 0 h 141"/>
                    <a:gd name="T12" fmla="*/ 51 w 51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41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4" y="141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7" name="Freeform 1476"/>
                <p:cNvSpPr>
                  <a:spLocks/>
                </p:cNvSpPr>
                <p:nvPr/>
              </p:nvSpPr>
              <p:spPr bwMode="auto">
                <a:xfrm>
                  <a:off x="3040" y="1023"/>
                  <a:ext cx="23" cy="71"/>
                </a:xfrm>
                <a:custGeom>
                  <a:avLst/>
                  <a:gdLst>
                    <a:gd name="T0" fmla="*/ 0 w 44"/>
                    <a:gd name="T1" fmla="*/ 0 h 141"/>
                    <a:gd name="T2" fmla="*/ 0 w 44"/>
                    <a:gd name="T3" fmla="*/ 0 h 141"/>
                    <a:gd name="T4" fmla="*/ 0 w 44"/>
                    <a:gd name="T5" fmla="*/ 141 h 141"/>
                    <a:gd name="T6" fmla="*/ 0 w 44"/>
                    <a:gd name="T7" fmla="*/ 141 h 141"/>
                    <a:gd name="T8" fmla="*/ 44 w 44"/>
                    <a:gd name="T9" fmla="*/ 126 h 141"/>
                    <a:gd name="T10" fmla="*/ 0 w 44"/>
                    <a:gd name="T11" fmla="*/ 0 h 141"/>
                    <a:gd name="T12" fmla="*/ 0 w 44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44" y="12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8" name="Freeform 1477"/>
                <p:cNvSpPr>
                  <a:spLocks/>
                </p:cNvSpPr>
                <p:nvPr/>
              </p:nvSpPr>
              <p:spPr bwMode="auto">
                <a:xfrm>
                  <a:off x="3040" y="1023"/>
                  <a:ext cx="23" cy="71"/>
                </a:xfrm>
                <a:custGeom>
                  <a:avLst/>
                  <a:gdLst>
                    <a:gd name="T0" fmla="*/ 0 w 44"/>
                    <a:gd name="T1" fmla="*/ 0 h 141"/>
                    <a:gd name="T2" fmla="*/ 0 w 44"/>
                    <a:gd name="T3" fmla="*/ 0 h 141"/>
                    <a:gd name="T4" fmla="*/ 0 w 44"/>
                    <a:gd name="T5" fmla="*/ 141 h 141"/>
                    <a:gd name="T6" fmla="*/ 0 w 44"/>
                    <a:gd name="T7" fmla="*/ 141 h 141"/>
                    <a:gd name="T8" fmla="*/ 44 w 44"/>
                    <a:gd name="T9" fmla="*/ 126 h 141"/>
                    <a:gd name="T10" fmla="*/ 0 w 44"/>
                    <a:gd name="T11" fmla="*/ 0 h 141"/>
                    <a:gd name="T12" fmla="*/ 0 w 44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44" y="12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9" name="Freeform 1478"/>
                <p:cNvSpPr>
                  <a:spLocks/>
                </p:cNvSpPr>
                <p:nvPr/>
              </p:nvSpPr>
              <p:spPr bwMode="auto">
                <a:xfrm>
                  <a:off x="3018" y="1023"/>
                  <a:ext cx="22" cy="71"/>
                </a:xfrm>
                <a:custGeom>
                  <a:avLst/>
                  <a:gdLst>
                    <a:gd name="T0" fmla="*/ 44 w 44"/>
                    <a:gd name="T1" fmla="*/ 0 h 141"/>
                    <a:gd name="T2" fmla="*/ 44 w 44"/>
                    <a:gd name="T3" fmla="*/ 0 h 141"/>
                    <a:gd name="T4" fmla="*/ 0 w 44"/>
                    <a:gd name="T5" fmla="*/ 14 h 141"/>
                    <a:gd name="T6" fmla="*/ 0 w 44"/>
                    <a:gd name="T7" fmla="*/ 14 h 141"/>
                    <a:gd name="T8" fmla="*/ 44 w 44"/>
                    <a:gd name="T9" fmla="*/ 141 h 141"/>
                    <a:gd name="T10" fmla="*/ 44 w 44"/>
                    <a:gd name="T11" fmla="*/ 0 h 141"/>
                    <a:gd name="T12" fmla="*/ 44 w 44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1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4" y="14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0" name="Freeform 1479"/>
                <p:cNvSpPr>
                  <a:spLocks/>
                </p:cNvSpPr>
                <p:nvPr/>
              </p:nvSpPr>
              <p:spPr bwMode="auto">
                <a:xfrm>
                  <a:off x="3018" y="1023"/>
                  <a:ext cx="22" cy="71"/>
                </a:xfrm>
                <a:custGeom>
                  <a:avLst/>
                  <a:gdLst>
                    <a:gd name="T0" fmla="*/ 44 w 44"/>
                    <a:gd name="T1" fmla="*/ 0 h 141"/>
                    <a:gd name="T2" fmla="*/ 44 w 44"/>
                    <a:gd name="T3" fmla="*/ 0 h 141"/>
                    <a:gd name="T4" fmla="*/ 0 w 44"/>
                    <a:gd name="T5" fmla="*/ 14 h 141"/>
                    <a:gd name="T6" fmla="*/ 0 w 44"/>
                    <a:gd name="T7" fmla="*/ 14 h 141"/>
                    <a:gd name="T8" fmla="*/ 44 w 44"/>
                    <a:gd name="T9" fmla="*/ 141 h 141"/>
                    <a:gd name="T10" fmla="*/ 44 w 44"/>
                    <a:gd name="T11" fmla="*/ 0 h 141"/>
                    <a:gd name="T12" fmla="*/ 44 w 44"/>
                    <a:gd name="T13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41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4" y="14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1" name="Freeform 1480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19"/>
                </a:xfrm>
                <a:custGeom>
                  <a:avLst/>
                  <a:gdLst>
                    <a:gd name="T0" fmla="*/ 23 w 23"/>
                    <a:gd name="T1" fmla="*/ 37 h 37"/>
                    <a:gd name="T2" fmla="*/ 23 w 23"/>
                    <a:gd name="T3" fmla="*/ 37 h 37"/>
                    <a:gd name="T4" fmla="*/ 0 w 23"/>
                    <a:gd name="T5" fmla="*/ 0 h 37"/>
                    <a:gd name="T6" fmla="*/ 0 w 23"/>
                    <a:gd name="T7" fmla="*/ 0 h 37"/>
                    <a:gd name="T8" fmla="*/ 0 w 23"/>
                    <a:gd name="T9" fmla="*/ 0 h 37"/>
                    <a:gd name="T10" fmla="*/ 23 w 23"/>
                    <a:gd name="T11" fmla="*/ 37 h 37"/>
                    <a:gd name="T12" fmla="*/ 23 w 23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7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2" name="Freeform 1481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19"/>
                </a:xfrm>
                <a:custGeom>
                  <a:avLst/>
                  <a:gdLst>
                    <a:gd name="T0" fmla="*/ 23 w 23"/>
                    <a:gd name="T1" fmla="*/ 37 h 37"/>
                    <a:gd name="T2" fmla="*/ 23 w 23"/>
                    <a:gd name="T3" fmla="*/ 37 h 37"/>
                    <a:gd name="T4" fmla="*/ 0 w 23"/>
                    <a:gd name="T5" fmla="*/ 0 h 37"/>
                    <a:gd name="T6" fmla="*/ 0 w 23"/>
                    <a:gd name="T7" fmla="*/ 0 h 37"/>
                    <a:gd name="T8" fmla="*/ 0 w 23"/>
                    <a:gd name="T9" fmla="*/ 0 h 37"/>
                    <a:gd name="T10" fmla="*/ 23 w 23"/>
                    <a:gd name="T11" fmla="*/ 37 h 37"/>
                    <a:gd name="T12" fmla="*/ 23 w 23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7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3" name="Freeform 1482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23"/>
                </a:xfrm>
                <a:custGeom>
                  <a:avLst/>
                  <a:gdLst>
                    <a:gd name="T0" fmla="*/ 23 w 23"/>
                    <a:gd name="T1" fmla="*/ 37 h 44"/>
                    <a:gd name="T2" fmla="*/ 23 w 23"/>
                    <a:gd name="T3" fmla="*/ 37 h 44"/>
                    <a:gd name="T4" fmla="*/ 15 w 23"/>
                    <a:gd name="T5" fmla="*/ 44 h 44"/>
                    <a:gd name="T6" fmla="*/ 15 w 23"/>
                    <a:gd name="T7" fmla="*/ 44 h 44"/>
                    <a:gd name="T8" fmla="*/ 0 w 23"/>
                    <a:gd name="T9" fmla="*/ 0 h 44"/>
                    <a:gd name="T10" fmla="*/ 23 w 23"/>
                    <a:gd name="T11" fmla="*/ 37 h 44"/>
                    <a:gd name="T12" fmla="*/ 23 w 23"/>
                    <a:gd name="T13" fmla="*/ 3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4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4" name="Freeform 1483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23"/>
                </a:xfrm>
                <a:custGeom>
                  <a:avLst/>
                  <a:gdLst>
                    <a:gd name="T0" fmla="*/ 23 w 23"/>
                    <a:gd name="T1" fmla="*/ 37 h 44"/>
                    <a:gd name="T2" fmla="*/ 23 w 23"/>
                    <a:gd name="T3" fmla="*/ 37 h 44"/>
                    <a:gd name="T4" fmla="*/ 15 w 23"/>
                    <a:gd name="T5" fmla="*/ 44 h 44"/>
                    <a:gd name="T6" fmla="*/ 15 w 23"/>
                    <a:gd name="T7" fmla="*/ 44 h 44"/>
                    <a:gd name="T8" fmla="*/ 0 w 23"/>
                    <a:gd name="T9" fmla="*/ 0 h 44"/>
                    <a:gd name="T10" fmla="*/ 23 w 23"/>
                    <a:gd name="T11" fmla="*/ 37 h 44"/>
                    <a:gd name="T12" fmla="*/ 23 w 23"/>
                    <a:gd name="T13" fmla="*/ 3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4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5" name="Freeform 1484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19"/>
                </a:xfrm>
                <a:custGeom>
                  <a:avLst/>
                  <a:gdLst>
                    <a:gd name="T0" fmla="*/ 23 w 23"/>
                    <a:gd name="T1" fmla="*/ 37 h 37"/>
                    <a:gd name="T2" fmla="*/ 23 w 23"/>
                    <a:gd name="T3" fmla="*/ 37 h 37"/>
                    <a:gd name="T4" fmla="*/ 0 w 23"/>
                    <a:gd name="T5" fmla="*/ 0 h 37"/>
                    <a:gd name="T6" fmla="*/ 0 w 23"/>
                    <a:gd name="T7" fmla="*/ 0 h 37"/>
                    <a:gd name="T8" fmla="*/ 0 w 23"/>
                    <a:gd name="T9" fmla="*/ 0 h 37"/>
                    <a:gd name="T10" fmla="*/ 23 w 23"/>
                    <a:gd name="T11" fmla="*/ 37 h 37"/>
                    <a:gd name="T12" fmla="*/ 23 w 23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7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6" name="Freeform 1485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19"/>
                </a:xfrm>
                <a:custGeom>
                  <a:avLst/>
                  <a:gdLst>
                    <a:gd name="T0" fmla="*/ 23 w 23"/>
                    <a:gd name="T1" fmla="*/ 37 h 37"/>
                    <a:gd name="T2" fmla="*/ 23 w 23"/>
                    <a:gd name="T3" fmla="*/ 37 h 37"/>
                    <a:gd name="T4" fmla="*/ 0 w 23"/>
                    <a:gd name="T5" fmla="*/ 0 h 37"/>
                    <a:gd name="T6" fmla="*/ 0 w 23"/>
                    <a:gd name="T7" fmla="*/ 0 h 37"/>
                    <a:gd name="T8" fmla="*/ 0 w 23"/>
                    <a:gd name="T9" fmla="*/ 0 h 37"/>
                    <a:gd name="T10" fmla="*/ 23 w 23"/>
                    <a:gd name="T11" fmla="*/ 37 h 37"/>
                    <a:gd name="T12" fmla="*/ 23 w 23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37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7" name="Freeform 1486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23"/>
                </a:xfrm>
                <a:custGeom>
                  <a:avLst/>
                  <a:gdLst>
                    <a:gd name="T0" fmla="*/ 23 w 23"/>
                    <a:gd name="T1" fmla="*/ 37 h 44"/>
                    <a:gd name="T2" fmla="*/ 23 w 23"/>
                    <a:gd name="T3" fmla="*/ 37 h 44"/>
                    <a:gd name="T4" fmla="*/ 15 w 23"/>
                    <a:gd name="T5" fmla="*/ 44 h 44"/>
                    <a:gd name="T6" fmla="*/ 15 w 23"/>
                    <a:gd name="T7" fmla="*/ 44 h 44"/>
                    <a:gd name="T8" fmla="*/ 0 w 23"/>
                    <a:gd name="T9" fmla="*/ 0 h 44"/>
                    <a:gd name="T10" fmla="*/ 23 w 23"/>
                    <a:gd name="T11" fmla="*/ 37 h 44"/>
                    <a:gd name="T12" fmla="*/ 23 w 23"/>
                    <a:gd name="T13" fmla="*/ 3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4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8" name="Freeform 1487"/>
                <p:cNvSpPr>
                  <a:spLocks/>
                </p:cNvSpPr>
                <p:nvPr/>
              </p:nvSpPr>
              <p:spPr bwMode="auto">
                <a:xfrm>
                  <a:off x="3014" y="1056"/>
                  <a:ext cx="12" cy="23"/>
                </a:xfrm>
                <a:custGeom>
                  <a:avLst/>
                  <a:gdLst>
                    <a:gd name="T0" fmla="*/ 23 w 23"/>
                    <a:gd name="T1" fmla="*/ 37 h 44"/>
                    <a:gd name="T2" fmla="*/ 23 w 23"/>
                    <a:gd name="T3" fmla="*/ 37 h 44"/>
                    <a:gd name="T4" fmla="*/ 15 w 23"/>
                    <a:gd name="T5" fmla="*/ 44 h 44"/>
                    <a:gd name="T6" fmla="*/ 15 w 23"/>
                    <a:gd name="T7" fmla="*/ 44 h 44"/>
                    <a:gd name="T8" fmla="*/ 0 w 23"/>
                    <a:gd name="T9" fmla="*/ 0 h 44"/>
                    <a:gd name="T10" fmla="*/ 23 w 23"/>
                    <a:gd name="T11" fmla="*/ 37 h 44"/>
                    <a:gd name="T12" fmla="*/ 23 w 23"/>
                    <a:gd name="T13" fmla="*/ 3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4">
                      <a:moveTo>
                        <a:pt x="23" y="37"/>
                      </a:moveTo>
                      <a:lnTo>
                        <a:pt x="23" y="37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9" name="Freeform 1488"/>
                <p:cNvSpPr>
                  <a:spLocks/>
                </p:cNvSpPr>
                <p:nvPr/>
              </p:nvSpPr>
              <p:spPr bwMode="auto">
                <a:xfrm>
                  <a:off x="2981" y="1060"/>
                  <a:ext cx="30" cy="26"/>
                </a:xfrm>
                <a:custGeom>
                  <a:avLst/>
                  <a:gdLst>
                    <a:gd name="T0" fmla="*/ 58 w 58"/>
                    <a:gd name="T1" fmla="*/ 52 h 52"/>
                    <a:gd name="T2" fmla="*/ 58 w 58"/>
                    <a:gd name="T3" fmla="*/ 52 h 52"/>
                    <a:gd name="T4" fmla="*/ 0 w 58"/>
                    <a:gd name="T5" fmla="*/ 15 h 52"/>
                    <a:gd name="T6" fmla="*/ 0 w 58"/>
                    <a:gd name="T7" fmla="*/ 15 h 52"/>
                    <a:gd name="T8" fmla="*/ 36 w 58"/>
                    <a:gd name="T9" fmla="*/ 0 h 52"/>
                    <a:gd name="T10" fmla="*/ 58 w 58"/>
                    <a:gd name="T11" fmla="*/ 52 h 52"/>
                    <a:gd name="T12" fmla="*/ 58 w 5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58" y="52"/>
                      </a:moveTo>
                      <a:lnTo>
                        <a:pt x="58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58" y="52"/>
                      </a:lnTo>
                      <a:lnTo>
                        <a:pt x="58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0" name="Freeform 1489"/>
                <p:cNvSpPr>
                  <a:spLocks/>
                </p:cNvSpPr>
                <p:nvPr/>
              </p:nvSpPr>
              <p:spPr bwMode="auto">
                <a:xfrm>
                  <a:off x="2981" y="1060"/>
                  <a:ext cx="30" cy="26"/>
                </a:xfrm>
                <a:custGeom>
                  <a:avLst/>
                  <a:gdLst>
                    <a:gd name="T0" fmla="*/ 58 w 58"/>
                    <a:gd name="T1" fmla="*/ 52 h 52"/>
                    <a:gd name="T2" fmla="*/ 58 w 58"/>
                    <a:gd name="T3" fmla="*/ 52 h 52"/>
                    <a:gd name="T4" fmla="*/ 0 w 58"/>
                    <a:gd name="T5" fmla="*/ 15 h 52"/>
                    <a:gd name="T6" fmla="*/ 0 w 58"/>
                    <a:gd name="T7" fmla="*/ 15 h 52"/>
                    <a:gd name="T8" fmla="*/ 36 w 58"/>
                    <a:gd name="T9" fmla="*/ 0 h 52"/>
                    <a:gd name="T10" fmla="*/ 58 w 58"/>
                    <a:gd name="T11" fmla="*/ 52 h 52"/>
                    <a:gd name="T12" fmla="*/ 58 w 5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58" y="52"/>
                      </a:moveTo>
                      <a:lnTo>
                        <a:pt x="58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6" y="0"/>
                      </a:lnTo>
                      <a:lnTo>
                        <a:pt x="58" y="52"/>
                      </a:lnTo>
                      <a:lnTo>
                        <a:pt x="58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1" name="Freeform 1490"/>
                <p:cNvSpPr>
                  <a:spLocks/>
                </p:cNvSpPr>
                <p:nvPr/>
              </p:nvSpPr>
              <p:spPr bwMode="auto">
                <a:xfrm>
                  <a:off x="2981" y="1068"/>
                  <a:ext cx="30" cy="26"/>
                </a:xfrm>
                <a:custGeom>
                  <a:avLst/>
                  <a:gdLst>
                    <a:gd name="T0" fmla="*/ 58 w 58"/>
                    <a:gd name="T1" fmla="*/ 37 h 52"/>
                    <a:gd name="T2" fmla="*/ 58 w 58"/>
                    <a:gd name="T3" fmla="*/ 37 h 52"/>
                    <a:gd name="T4" fmla="*/ 22 w 58"/>
                    <a:gd name="T5" fmla="*/ 52 h 52"/>
                    <a:gd name="T6" fmla="*/ 22 w 58"/>
                    <a:gd name="T7" fmla="*/ 52 h 52"/>
                    <a:gd name="T8" fmla="*/ 0 w 58"/>
                    <a:gd name="T9" fmla="*/ 0 h 52"/>
                    <a:gd name="T10" fmla="*/ 58 w 58"/>
                    <a:gd name="T11" fmla="*/ 37 h 52"/>
                    <a:gd name="T12" fmla="*/ 58 w 58"/>
                    <a:gd name="T1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58" y="37"/>
                      </a:moveTo>
                      <a:lnTo>
                        <a:pt x="58" y="37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58" y="37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2" name="Freeform 1491"/>
                <p:cNvSpPr>
                  <a:spLocks/>
                </p:cNvSpPr>
                <p:nvPr/>
              </p:nvSpPr>
              <p:spPr bwMode="auto">
                <a:xfrm>
                  <a:off x="2981" y="1068"/>
                  <a:ext cx="30" cy="26"/>
                </a:xfrm>
                <a:custGeom>
                  <a:avLst/>
                  <a:gdLst>
                    <a:gd name="T0" fmla="*/ 58 w 58"/>
                    <a:gd name="T1" fmla="*/ 37 h 52"/>
                    <a:gd name="T2" fmla="*/ 58 w 58"/>
                    <a:gd name="T3" fmla="*/ 37 h 52"/>
                    <a:gd name="T4" fmla="*/ 22 w 58"/>
                    <a:gd name="T5" fmla="*/ 52 h 52"/>
                    <a:gd name="T6" fmla="*/ 22 w 58"/>
                    <a:gd name="T7" fmla="*/ 52 h 52"/>
                    <a:gd name="T8" fmla="*/ 0 w 58"/>
                    <a:gd name="T9" fmla="*/ 0 h 52"/>
                    <a:gd name="T10" fmla="*/ 58 w 58"/>
                    <a:gd name="T11" fmla="*/ 37 h 52"/>
                    <a:gd name="T12" fmla="*/ 58 w 58"/>
                    <a:gd name="T1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2">
                      <a:moveTo>
                        <a:pt x="58" y="37"/>
                      </a:moveTo>
                      <a:lnTo>
                        <a:pt x="58" y="37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58" y="37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3" name="Freeform 1492"/>
                <p:cNvSpPr>
                  <a:spLocks/>
                </p:cNvSpPr>
                <p:nvPr/>
              </p:nvSpPr>
              <p:spPr bwMode="auto">
                <a:xfrm>
                  <a:off x="2974" y="1072"/>
                  <a:ext cx="11" cy="22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4" name="Freeform 1493"/>
                <p:cNvSpPr>
                  <a:spLocks/>
                </p:cNvSpPr>
                <p:nvPr/>
              </p:nvSpPr>
              <p:spPr bwMode="auto">
                <a:xfrm>
                  <a:off x="2974" y="1072"/>
                  <a:ext cx="11" cy="22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5" name="Freeform 1494"/>
                <p:cNvSpPr>
                  <a:spLocks/>
                </p:cNvSpPr>
                <p:nvPr/>
              </p:nvSpPr>
              <p:spPr bwMode="auto">
                <a:xfrm>
                  <a:off x="2974" y="1075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6" name="Freeform 1495"/>
                <p:cNvSpPr>
                  <a:spLocks/>
                </p:cNvSpPr>
                <p:nvPr/>
              </p:nvSpPr>
              <p:spPr bwMode="auto">
                <a:xfrm>
                  <a:off x="2974" y="1075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7" name="Freeform 1496"/>
                <p:cNvSpPr>
                  <a:spLocks/>
                </p:cNvSpPr>
                <p:nvPr/>
              </p:nvSpPr>
              <p:spPr bwMode="auto">
                <a:xfrm>
                  <a:off x="2974" y="1072"/>
                  <a:ext cx="11" cy="22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8" name="Freeform 1497"/>
                <p:cNvSpPr>
                  <a:spLocks/>
                </p:cNvSpPr>
                <p:nvPr/>
              </p:nvSpPr>
              <p:spPr bwMode="auto">
                <a:xfrm>
                  <a:off x="2974" y="1072"/>
                  <a:ext cx="11" cy="22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9" name="Freeform 1498"/>
                <p:cNvSpPr>
                  <a:spLocks/>
                </p:cNvSpPr>
                <p:nvPr/>
              </p:nvSpPr>
              <p:spPr bwMode="auto">
                <a:xfrm>
                  <a:off x="2974" y="1075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0" name="Freeform 1499"/>
                <p:cNvSpPr>
                  <a:spLocks/>
                </p:cNvSpPr>
                <p:nvPr/>
              </p:nvSpPr>
              <p:spPr bwMode="auto">
                <a:xfrm>
                  <a:off x="2974" y="1075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1" name="Freeform 1500"/>
                <p:cNvSpPr>
                  <a:spLocks/>
                </p:cNvSpPr>
                <p:nvPr/>
              </p:nvSpPr>
              <p:spPr bwMode="auto">
                <a:xfrm>
                  <a:off x="2955" y="1075"/>
                  <a:ext cx="19" cy="27"/>
                </a:xfrm>
                <a:custGeom>
                  <a:avLst/>
                  <a:gdLst>
                    <a:gd name="T0" fmla="*/ 37 w 37"/>
                    <a:gd name="T1" fmla="*/ 53 h 53"/>
                    <a:gd name="T2" fmla="*/ 37 w 37"/>
                    <a:gd name="T3" fmla="*/ 53 h 53"/>
                    <a:gd name="T4" fmla="*/ 0 w 37"/>
                    <a:gd name="T5" fmla="*/ 7 h 53"/>
                    <a:gd name="T6" fmla="*/ 0 w 37"/>
                    <a:gd name="T7" fmla="*/ 7 h 53"/>
                    <a:gd name="T8" fmla="*/ 15 w 37"/>
                    <a:gd name="T9" fmla="*/ 0 h 53"/>
                    <a:gd name="T10" fmla="*/ 37 w 37"/>
                    <a:gd name="T11" fmla="*/ 53 h 53"/>
                    <a:gd name="T12" fmla="*/ 37 w 37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53"/>
                      </a:moveTo>
                      <a:lnTo>
                        <a:pt x="37" y="53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37" y="53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2" name="Freeform 1501"/>
                <p:cNvSpPr>
                  <a:spLocks/>
                </p:cNvSpPr>
                <p:nvPr/>
              </p:nvSpPr>
              <p:spPr bwMode="auto">
                <a:xfrm>
                  <a:off x="2955" y="1075"/>
                  <a:ext cx="19" cy="27"/>
                </a:xfrm>
                <a:custGeom>
                  <a:avLst/>
                  <a:gdLst>
                    <a:gd name="T0" fmla="*/ 37 w 37"/>
                    <a:gd name="T1" fmla="*/ 53 h 53"/>
                    <a:gd name="T2" fmla="*/ 37 w 37"/>
                    <a:gd name="T3" fmla="*/ 53 h 53"/>
                    <a:gd name="T4" fmla="*/ 0 w 37"/>
                    <a:gd name="T5" fmla="*/ 7 h 53"/>
                    <a:gd name="T6" fmla="*/ 0 w 37"/>
                    <a:gd name="T7" fmla="*/ 7 h 53"/>
                    <a:gd name="T8" fmla="*/ 15 w 37"/>
                    <a:gd name="T9" fmla="*/ 0 h 53"/>
                    <a:gd name="T10" fmla="*/ 37 w 37"/>
                    <a:gd name="T11" fmla="*/ 53 h 53"/>
                    <a:gd name="T12" fmla="*/ 37 w 37"/>
                    <a:gd name="T1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53"/>
                      </a:moveTo>
                      <a:lnTo>
                        <a:pt x="37" y="53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37" y="53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3" name="Freeform 1502"/>
                <p:cNvSpPr>
                  <a:spLocks/>
                </p:cNvSpPr>
                <p:nvPr/>
              </p:nvSpPr>
              <p:spPr bwMode="auto">
                <a:xfrm>
                  <a:off x="2955" y="1079"/>
                  <a:ext cx="19" cy="23"/>
                </a:xfrm>
                <a:custGeom>
                  <a:avLst/>
                  <a:gdLst>
                    <a:gd name="T0" fmla="*/ 37 w 37"/>
                    <a:gd name="T1" fmla="*/ 46 h 46"/>
                    <a:gd name="T2" fmla="*/ 37 w 37"/>
                    <a:gd name="T3" fmla="*/ 46 h 46"/>
                    <a:gd name="T4" fmla="*/ 22 w 37"/>
                    <a:gd name="T5" fmla="*/ 46 h 46"/>
                    <a:gd name="T6" fmla="*/ 22 w 37"/>
                    <a:gd name="T7" fmla="*/ 46 h 46"/>
                    <a:gd name="T8" fmla="*/ 0 w 37"/>
                    <a:gd name="T9" fmla="*/ 0 h 46"/>
                    <a:gd name="T10" fmla="*/ 37 w 37"/>
                    <a:gd name="T11" fmla="*/ 46 h 46"/>
                    <a:gd name="T12" fmla="*/ 37 w 37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6">
                      <a:moveTo>
                        <a:pt x="37" y="46"/>
                      </a:moveTo>
                      <a:lnTo>
                        <a:pt x="37" y="46"/>
                      </a:lnTo>
                      <a:lnTo>
                        <a:pt x="22" y="46"/>
                      </a:lnTo>
                      <a:lnTo>
                        <a:pt x="22" y="46"/>
                      </a:lnTo>
                      <a:lnTo>
                        <a:pt x="0" y="0"/>
                      </a:lnTo>
                      <a:lnTo>
                        <a:pt x="37" y="46"/>
                      </a:lnTo>
                      <a:lnTo>
                        <a:pt x="37" y="46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4" name="Freeform 1503"/>
                <p:cNvSpPr>
                  <a:spLocks/>
                </p:cNvSpPr>
                <p:nvPr/>
              </p:nvSpPr>
              <p:spPr bwMode="auto">
                <a:xfrm>
                  <a:off x="2955" y="1079"/>
                  <a:ext cx="19" cy="23"/>
                </a:xfrm>
                <a:custGeom>
                  <a:avLst/>
                  <a:gdLst>
                    <a:gd name="T0" fmla="*/ 37 w 37"/>
                    <a:gd name="T1" fmla="*/ 46 h 46"/>
                    <a:gd name="T2" fmla="*/ 37 w 37"/>
                    <a:gd name="T3" fmla="*/ 46 h 46"/>
                    <a:gd name="T4" fmla="*/ 22 w 37"/>
                    <a:gd name="T5" fmla="*/ 46 h 46"/>
                    <a:gd name="T6" fmla="*/ 22 w 37"/>
                    <a:gd name="T7" fmla="*/ 46 h 46"/>
                    <a:gd name="T8" fmla="*/ 0 w 37"/>
                    <a:gd name="T9" fmla="*/ 0 h 46"/>
                    <a:gd name="T10" fmla="*/ 37 w 37"/>
                    <a:gd name="T11" fmla="*/ 46 h 46"/>
                    <a:gd name="T12" fmla="*/ 37 w 37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6">
                      <a:moveTo>
                        <a:pt x="37" y="46"/>
                      </a:moveTo>
                      <a:lnTo>
                        <a:pt x="37" y="46"/>
                      </a:lnTo>
                      <a:lnTo>
                        <a:pt x="22" y="46"/>
                      </a:lnTo>
                      <a:lnTo>
                        <a:pt x="22" y="46"/>
                      </a:lnTo>
                      <a:lnTo>
                        <a:pt x="0" y="0"/>
                      </a:lnTo>
                      <a:lnTo>
                        <a:pt x="37" y="46"/>
                      </a:lnTo>
                      <a:lnTo>
                        <a:pt x="37" y="46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5" name="Freeform 1504"/>
                <p:cNvSpPr>
                  <a:spLocks/>
                </p:cNvSpPr>
                <p:nvPr/>
              </p:nvSpPr>
              <p:spPr bwMode="auto">
                <a:xfrm>
                  <a:off x="2808" y="1136"/>
                  <a:ext cx="18" cy="26"/>
                </a:xfrm>
                <a:custGeom>
                  <a:avLst/>
                  <a:gdLst>
                    <a:gd name="T0" fmla="*/ 36 w 36"/>
                    <a:gd name="T1" fmla="*/ 52 h 52"/>
                    <a:gd name="T2" fmla="*/ 36 w 36"/>
                    <a:gd name="T3" fmla="*/ 52 h 52"/>
                    <a:gd name="T4" fmla="*/ 0 w 36"/>
                    <a:gd name="T5" fmla="*/ 7 h 52"/>
                    <a:gd name="T6" fmla="*/ 0 w 36"/>
                    <a:gd name="T7" fmla="*/ 7 h 52"/>
                    <a:gd name="T8" fmla="*/ 15 w 36"/>
                    <a:gd name="T9" fmla="*/ 0 h 52"/>
                    <a:gd name="T10" fmla="*/ 36 w 36"/>
                    <a:gd name="T11" fmla="*/ 52 h 52"/>
                    <a:gd name="T12" fmla="*/ 36 w 3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36" y="52"/>
                      </a:moveTo>
                      <a:lnTo>
                        <a:pt x="36" y="5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36" y="52"/>
                      </a:lnTo>
                      <a:lnTo>
                        <a:pt x="36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6" name="Freeform 1505"/>
                <p:cNvSpPr>
                  <a:spLocks/>
                </p:cNvSpPr>
                <p:nvPr/>
              </p:nvSpPr>
              <p:spPr bwMode="auto">
                <a:xfrm>
                  <a:off x="2808" y="1136"/>
                  <a:ext cx="18" cy="26"/>
                </a:xfrm>
                <a:custGeom>
                  <a:avLst/>
                  <a:gdLst>
                    <a:gd name="T0" fmla="*/ 36 w 36"/>
                    <a:gd name="T1" fmla="*/ 52 h 52"/>
                    <a:gd name="T2" fmla="*/ 36 w 36"/>
                    <a:gd name="T3" fmla="*/ 52 h 52"/>
                    <a:gd name="T4" fmla="*/ 0 w 36"/>
                    <a:gd name="T5" fmla="*/ 7 h 52"/>
                    <a:gd name="T6" fmla="*/ 0 w 36"/>
                    <a:gd name="T7" fmla="*/ 7 h 52"/>
                    <a:gd name="T8" fmla="*/ 15 w 36"/>
                    <a:gd name="T9" fmla="*/ 0 h 52"/>
                    <a:gd name="T10" fmla="*/ 36 w 36"/>
                    <a:gd name="T11" fmla="*/ 52 h 52"/>
                    <a:gd name="T12" fmla="*/ 36 w 3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36" y="52"/>
                      </a:moveTo>
                      <a:lnTo>
                        <a:pt x="36" y="5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36" y="52"/>
                      </a:lnTo>
                      <a:lnTo>
                        <a:pt x="36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7" name="Freeform 1506"/>
                <p:cNvSpPr>
                  <a:spLocks/>
                </p:cNvSpPr>
                <p:nvPr/>
              </p:nvSpPr>
              <p:spPr bwMode="auto">
                <a:xfrm>
                  <a:off x="2808" y="1139"/>
                  <a:ext cx="18" cy="27"/>
                </a:xfrm>
                <a:custGeom>
                  <a:avLst/>
                  <a:gdLst>
                    <a:gd name="T0" fmla="*/ 36 w 36"/>
                    <a:gd name="T1" fmla="*/ 45 h 52"/>
                    <a:gd name="T2" fmla="*/ 36 w 36"/>
                    <a:gd name="T3" fmla="*/ 45 h 52"/>
                    <a:gd name="T4" fmla="*/ 22 w 36"/>
                    <a:gd name="T5" fmla="*/ 52 h 52"/>
                    <a:gd name="T6" fmla="*/ 22 w 36"/>
                    <a:gd name="T7" fmla="*/ 52 h 52"/>
                    <a:gd name="T8" fmla="*/ 0 w 36"/>
                    <a:gd name="T9" fmla="*/ 0 h 52"/>
                    <a:gd name="T10" fmla="*/ 36 w 36"/>
                    <a:gd name="T11" fmla="*/ 45 h 52"/>
                    <a:gd name="T12" fmla="*/ 36 w 36"/>
                    <a:gd name="T13" fmla="*/ 4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36" y="45"/>
                      </a:moveTo>
                      <a:lnTo>
                        <a:pt x="36" y="45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36" y="45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8" name="Freeform 1507"/>
                <p:cNvSpPr>
                  <a:spLocks/>
                </p:cNvSpPr>
                <p:nvPr/>
              </p:nvSpPr>
              <p:spPr bwMode="auto">
                <a:xfrm>
                  <a:off x="2808" y="1139"/>
                  <a:ext cx="18" cy="27"/>
                </a:xfrm>
                <a:custGeom>
                  <a:avLst/>
                  <a:gdLst>
                    <a:gd name="T0" fmla="*/ 36 w 36"/>
                    <a:gd name="T1" fmla="*/ 45 h 52"/>
                    <a:gd name="T2" fmla="*/ 36 w 36"/>
                    <a:gd name="T3" fmla="*/ 45 h 52"/>
                    <a:gd name="T4" fmla="*/ 22 w 36"/>
                    <a:gd name="T5" fmla="*/ 52 h 52"/>
                    <a:gd name="T6" fmla="*/ 22 w 36"/>
                    <a:gd name="T7" fmla="*/ 52 h 52"/>
                    <a:gd name="T8" fmla="*/ 0 w 36"/>
                    <a:gd name="T9" fmla="*/ 0 h 52"/>
                    <a:gd name="T10" fmla="*/ 36 w 36"/>
                    <a:gd name="T11" fmla="*/ 45 h 52"/>
                    <a:gd name="T12" fmla="*/ 36 w 36"/>
                    <a:gd name="T13" fmla="*/ 4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52">
                      <a:moveTo>
                        <a:pt x="36" y="45"/>
                      </a:moveTo>
                      <a:lnTo>
                        <a:pt x="36" y="45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36" y="45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9" name="Freeform 1508"/>
                <p:cNvSpPr>
                  <a:spLocks/>
                </p:cNvSpPr>
                <p:nvPr/>
              </p:nvSpPr>
              <p:spPr bwMode="auto">
                <a:xfrm>
                  <a:off x="2800" y="1143"/>
                  <a:ext cx="11" cy="23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0" name="Freeform 1509"/>
                <p:cNvSpPr>
                  <a:spLocks/>
                </p:cNvSpPr>
                <p:nvPr/>
              </p:nvSpPr>
              <p:spPr bwMode="auto">
                <a:xfrm>
                  <a:off x="2800" y="1143"/>
                  <a:ext cx="11" cy="23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1" name="Freeform 1510"/>
                <p:cNvSpPr>
                  <a:spLocks/>
                </p:cNvSpPr>
                <p:nvPr/>
              </p:nvSpPr>
              <p:spPr bwMode="auto">
                <a:xfrm>
                  <a:off x="2800" y="1147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2" name="Freeform 1511"/>
                <p:cNvSpPr>
                  <a:spLocks/>
                </p:cNvSpPr>
                <p:nvPr/>
              </p:nvSpPr>
              <p:spPr bwMode="auto">
                <a:xfrm>
                  <a:off x="2800" y="1147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3" name="Freeform 1512"/>
                <p:cNvSpPr>
                  <a:spLocks/>
                </p:cNvSpPr>
                <p:nvPr/>
              </p:nvSpPr>
              <p:spPr bwMode="auto">
                <a:xfrm>
                  <a:off x="2800" y="1143"/>
                  <a:ext cx="11" cy="23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4" name="Freeform 1513"/>
                <p:cNvSpPr>
                  <a:spLocks/>
                </p:cNvSpPr>
                <p:nvPr/>
              </p:nvSpPr>
              <p:spPr bwMode="auto">
                <a:xfrm>
                  <a:off x="2800" y="1143"/>
                  <a:ext cx="11" cy="23"/>
                </a:xfrm>
                <a:custGeom>
                  <a:avLst/>
                  <a:gdLst>
                    <a:gd name="T0" fmla="*/ 22 w 22"/>
                    <a:gd name="T1" fmla="*/ 44 h 44"/>
                    <a:gd name="T2" fmla="*/ 22 w 22"/>
                    <a:gd name="T3" fmla="*/ 44 h 44"/>
                    <a:gd name="T4" fmla="*/ 0 w 22"/>
                    <a:gd name="T5" fmla="*/ 7 h 44"/>
                    <a:gd name="T6" fmla="*/ 0 w 22"/>
                    <a:gd name="T7" fmla="*/ 7 h 44"/>
                    <a:gd name="T8" fmla="*/ 0 w 22"/>
                    <a:gd name="T9" fmla="*/ 0 h 44"/>
                    <a:gd name="T10" fmla="*/ 22 w 22"/>
                    <a:gd name="T11" fmla="*/ 44 h 44"/>
                    <a:gd name="T12" fmla="*/ 22 w 2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5" name="Freeform 1514"/>
                <p:cNvSpPr>
                  <a:spLocks/>
                </p:cNvSpPr>
                <p:nvPr/>
              </p:nvSpPr>
              <p:spPr bwMode="auto">
                <a:xfrm>
                  <a:off x="2800" y="1147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6" name="Freeform 1515"/>
                <p:cNvSpPr>
                  <a:spLocks/>
                </p:cNvSpPr>
                <p:nvPr/>
              </p:nvSpPr>
              <p:spPr bwMode="auto">
                <a:xfrm>
                  <a:off x="2800" y="1147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15 w 22"/>
                    <a:gd name="T5" fmla="*/ 37 h 37"/>
                    <a:gd name="T6" fmla="*/ 15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7" name="Freeform 1516"/>
                <p:cNvSpPr>
                  <a:spLocks/>
                </p:cNvSpPr>
                <p:nvPr/>
              </p:nvSpPr>
              <p:spPr bwMode="auto">
                <a:xfrm>
                  <a:off x="2775" y="1147"/>
                  <a:ext cx="25" cy="26"/>
                </a:xfrm>
                <a:custGeom>
                  <a:avLst/>
                  <a:gdLst>
                    <a:gd name="T0" fmla="*/ 51 w 51"/>
                    <a:gd name="T1" fmla="*/ 52 h 52"/>
                    <a:gd name="T2" fmla="*/ 51 w 51"/>
                    <a:gd name="T3" fmla="*/ 52 h 52"/>
                    <a:gd name="T4" fmla="*/ 0 w 51"/>
                    <a:gd name="T5" fmla="*/ 15 h 52"/>
                    <a:gd name="T6" fmla="*/ 0 w 51"/>
                    <a:gd name="T7" fmla="*/ 15 h 52"/>
                    <a:gd name="T8" fmla="*/ 37 w 51"/>
                    <a:gd name="T9" fmla="*/ 0 h 52"/>
                    <a:gd name="T10" fmla="*/ 51 w 51"/>
                    <a:gd name="T11" fmla="*/ 52 h 52"/>
                    <a:gd name="T12" fmla="*/ 51 w 51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51" y="52"/>
                      </a:moveTo>
                      <a:lnTo>
                        <a:pt x="51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7" y="0"/>
                      </a:lnTo>
                      <a:lnTo>
                        <a:pt x="51" y="52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8" name="Freeform 1517"/>
                <p:cNvSpPr>
                  <a:spLocks/>
                </p:cNvSpPr>
                <p:nvPr/>
              </p:nvSpPr>
              <p:spPr bwMode="auto">
                <a:xfrm>
                  <a:off x="2775" y="1147"/>
                  <a:ext cx="25" cy="26"/>
                </a:xfrm>
                <a:custGeom>
                  <a:avLst/>
                  <a:gdLst>
                    <a:gd name="T0" fmla="*/ 51 w 51"/>
                    <a:gd name="T1" fmla="*/ 52 h 52"/>
                    <a:gd name="T2" fmla="*/ 51 w 51"/>
                    <a:gd name="T3" fmla="*/ 52 h 52"/>
                    <a:gd name="T4" fmla="*/ 0 w 51"/>
                    <a:gd name="T5" fmla="*/ 15 h 52"/>
                    <a:gd name="T6" fmla="*/ 0 w 51"/>
                    <a:gd name="T7" fmla="*/ 15 h 52"/>
                    <a:gd name="T8" fmla="*/ 37 w 51"/>
                    <a:gd name="T9" fmla="*/ 0 h 52"/>
                    <a:gd name="T10" fmla="*/ 51 w 51"/>
                    <a:gd name="T11" fmla="*/ 52 h 52"/>
                    <a:gd name="T12" fmla="*/ 51 w 51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51" y="52"/>
                      </a:moveTo>
                      <a:lnTo>
                        <a:pt x="51" y="5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7" y="0"/>
                      </a:lnTo>
                      <a:lnTo>
                        <a:pt x="51" y="52"/>
                      </a:lnTo>
                      <a:lnTo>
                        <a:pt x="51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9" name="Freeform 1518"/>
                <p:cNvSpPr>
                  <a:spLocks/>
                </p:cNvSpPr>
                <p:nvPr/>
              </p:nvSpPr>
              <p:spPr bwMode="auto">
                <a:xfrm>
                  <a:off x="2775" y="1154"/>
                  <a:ext cx="25" cy="27"/>
                </a:xfrm>
                <a:custGeom>
                  <a:avLst/>
                  <a:gdLst>
                    <a:gd name="T0" fmla="*/ 51 w 51"/>
                    <a:gd name="T1" fmla="*/ 37 h 52"/>
                    <a:gd name="T2" fmla="*/ 51 w 51"/>
                    <a:gd name="T3" fmla="*/ 37 h 52"/>
                    <a:gd name="T4" fmla="*/ 22 w 51"/>
                    <a:gd name="T5" fmla="*/ 52 h 52"/>
                    <a:gd name="T6" fmla="*/ 22 w 51"/>
                    <a:gd name="T7" fmla="*/ 52 h 52"/>
                    <a:gd name="T8" fmla="*/ 0 w 51"/>
                    <a:gd name="T9" fmla="*/ 0 h 52"/>
                    <a:gd name="T10" fmla="*/ 51 w 51"/>
                    <a:gd name="T11" fmla="*/ 37 h 52"/>
                    <a:gd name="T12" fmla="*/ 51 w 51"/>
                    <a:gd name="T1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0" name="Freeform 1519"/>
                <p:cNvSpPr>
                  <a:spLocks/>
                </p:cNvSpPr>
                <p:nvPr/>
              </p:nvSpPr>
              <p:spPr bwMode="auto">
                <a:xfrm>
                  <a:off x="2775" y="1154"/>
                  <a:ext cx="25" cy="27"/>
                </a:xfrm>
                <a:custGeom>
                  <a:avLst/>
                  <a:gdLst>
                    <a:gd name="T0" fmla="*/ 51 w 51"/>
                    <a:gd name="T1" fmla="*/ 37 h 52"/>
                    <a:gd name="T2" fmla="*/ 51 w 51"/>
                    <a:gd name="T3" fmla="*/ 37 h 52"/>
                    <a:gd name="T4" fmla="*/ 22 w 51"/>
                    <a:gd name="T5" fmla="*/ 52 h 52"/>
                    <a:gd name="T6" fmla="*/ 22 w 51"/>
                    <a:gd name="T7" fmla="*/ 52 h 52"/>
                    <a:gd name="T8" fmla="*/ 0 w 51"/>
                    <a:gd name="T9" fmla="*/ 0 h 52"/>
                    <a:gd name="T10" fmla="*/ 51 w 51"/>
                    <a:gd name="T11" fmla="*/ 37 h 52"/>
                    <a:gd name="T12" fmla="*/ 51 w 51"/>
                    <a:gd name="T13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2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1" name="Freeform 1520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2" name="Freeform 1521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3" name="Freeform 1522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23"/>
                </a:xfrm>
                <a:custGeom>
                  <a:avLst/>
                  <a:gdLst>
                    <a:gd name="T0" fmla="*/ 22 w 22"/>
                    <a:gd name="T1" fmla="*/ 37 h 45"/>
                    <a:gd name="T2" fmla="*/ 22 w 22"/>
                    <a:gd name="T3" fmla="*/ 37 h 45"/>
                    <a:gd name="T4" fmla="*/ 15 w 22"/>
                    <a:gd name="T5" fmla="*/ 45 h 45"/>
                    <a:gd name="T6" fmla="*/ 15 w 22"/>
                    <a:gd name="T7" fmla="*/ 45 h 45"/>
                    <a:gd name="T8" fmla="*/ 0 w 22"/>
                    <a:gd name="T9" fmla="*/ 0 h 45"/>
                    <a:gd name="T10" fmla="*/ 22 w 22"/>
                    <a:gd name="T11" fmla="*/ 37 h 45"/>
                    <a:gd name="T12" fmla="*/ 22 w 22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4" name="Freeform 1523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23"/>
                </a:xfrm>
                <a:custGeom>
                  <a:avLst/>
                  <a:gdLst>
                    <a:gd name="T0" fmla="*/ 22 w 22"/>
                    <a:gd name="T1" fmla="*/ 37 h 45"/>
                    <a:gd name="T2" fmla="*/ 22 w 22"/>
                    <a:gd name="T3" fmla="*/ 37 h 45"/>
                    <a:gd name="T4" fmla="*/ 15 w 22"/>
                    <a:gd name="T5" fmla="*/ 45 h 45"/>
                    <a:gd name="T6" fmla="*/ 15 w 22"/>
                    <a:gd name="T7" fmla="*/ 45 h 45"/>
                    <a:gd name="T8" fmla="*/ 0 w 22"/>
                    <a:gd name="T9" fmla="*/ 0 h 45"/>
                    <a:gd name="T10" fmla="*/ 22 w 22"/>
                    <a:gd name="T11" fmla="*/ 37 h 45"/>
                    <a:gd name="T12" fmla="*/ 22 w 22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5" name="Freeform 1524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6" name="Freeform 1525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19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7" name="Freeform 1526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23"/>
                </a:xfrm>
                <a:custGeom>
                  <a:avLst/>
                  <a:gdLst>
                    <a:gd name="T0" fmla="*/ 22 w 22"/>
                    <a:gd name="T1" fmla="*/ 37 h 45"/>
                    <a:gd name="T2" fmla="*/ 22 w 22"/>
                    <a:gd name="T3" fmla="*/ 37 h 45"/>
                    <a:gd name="T4" fmla="*/ 15 w 22"/>
                    <a:gd name="T5" fmla="*/ 45 h 45"/>
                    <a:gd name="T6" fmla="*/ 15 w 22"/>
                    <a:gd name="T7" fmla="*/ 45 h 45"/>
                    <a:gd name="T8" fmla="*/ 0 w 22"/>
                    <a:gd name="T9" fmla="*/ 0 h 45"/>
                    <a:gd name="T10" fmla="*/ 22 w 22"/>
                    <a:gd name="T11" fmla="*/ 37 h 45"/>
                    <a:gd name="T12" fmla="*/ 22 w 22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8" name="Freeform 1527"/>
                <p:cNvSpPr>
                  <a:spLocks/>
                </p:cNvSpPr>
                <p:nvPr/>
              </p:nvSpPr>
              <p:spPr bwMode="auto">
                <a:xfrm>
                  <a:off x="2760" y="1162"/>
                  <a:ext cx="11" cy="23"/>
                </a:xfrm>
                <a:custGeom>
                  <a:avLst/>
                  <a:gdLst>
                    <a:gd name="T0" fmla="*/ 22 w 22"/>
                    <a:gd name="T1" fmla="*/ 37 h 45"/>
                    <a:gd name="T2" fmla="*/ 22 w 22"/>
                    <a:gd name="T3" fmla="*/ 37 h 45"/>
                    <a:gd name="T4" fmla="*/ 15 w 22"/>
                    <a:gd name="T5" fmla="*/ 45 h 45"/>
                    <a:gd name="T6" fmla="*/ 15 w 22"/>
                    <a:gd name="T7" fmla="*/ 45 h 45"/>
                    <a:gd name="T8" fmla="*/ 0 w 22"/>
                    <a:gd name="T9" fmla="*/ 0 h 45"/>
                    <a:gd name="T10" fmla="*/ 22 w 22"/>
                    <a:gd name="T11" fmla="*/ 37 h 45"/>
                    <a:gd name="T12" fmla="*/ 22 w 22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9" name="Freeform 1528"/>
                <p:cNvSpPr>
                  <a:spLocks/>
                </p:cNvSpPr>
                <p:nvPr/>
              </p:nvSpPr>
              <p:spPr bwMode="auto">
                <a:xfrm>
                  <a:off x="2738" y="1147"/>
                  <a:ext cx="33" cy="72"/>
                </a:xfrm>
                <a:custGeom>
                  <a:avLst/>
                  <a:gdLst>
                    <a:gd name="T0" fmla="*/ 0 w 66"/>
                    <a:gd name="T1" fmla="*/ 0 h 142"/>
                    <a:gd name="T2" fmla="*/ 0 w 66"/>
                    <a:gd name="T3" fmla="*/ 0 h 142"/>
                    <a:gd name="T4" fmla="*/ 22 w 66"/>
                    <a:gd name="T5" fmla="*/ 142 h 142"/>
                    <a:gd name="T6" fmla="*/ 22 w 66"/>
                    <a:gd name="T7" fmla="*/ 142 h 142"/>
                    <a:gd name="T8" fmla="*/ 66 w 66"/>
                    <a:gd name="T9" fmla="*/ 119 h 142"/>
                    <a:gd name="T10" fmla="*/ 0 w 66"/>
                    <a:gd name="T11" fmla="*/ 0 h 142"/>
                    <a:gd name="T12" fmla="*/ 0 w 66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lnTo>
                        <a:pt x="66" y="1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0" name="Freeform 1529"/>
                <p:cNvSpPr>
                  <a:spLocks/>
                </p:cNvSpPr>
                <p:nvPr/>
              </p:nvSpPr>
              <p:spPr bwMode="auto">
                <a:xfrm>
                  <a:off x="2738" y="1147"/>
                  <a:ext cx="33" cy="72"/>
                </a:xfrm>
                <a:custGeom>
                  <a:avLst/>
                  <a:gdLst>
                    <a:gd name="T0" fmla="*/ 0 w 66"/>
                    <a:gd name="T1" fmla="*/ 0 h 142"/>
                    <a:gd name="T2" fmla="*/ 0 w 66"/>
                    <a:gd name="T3" fmla="*/ 0 h 142"/>
                    <a:gd name="T4" fmla="*/ 22 w 66"/>
                    <a:gd name="T5" fmla="*/ 142 h 142"/>
                    <a:gd name="T6" fmla="*/ 22 w 66"/>
                    <a:gd name="T7" fmla="*/ 142 h 142"/>
                    <a:gd name="T8" fmla="*/ 66 w 66"/>
                    <a:gd name="T9" fmla="*/ 119 h 142"/>
                    <a:gd name="T10" fmla="*/ 0 w 66"/>
                    <a:gd name="T11" fmla="*/ 0 h 142"/>
                    <a:gd name="T12" fmla="*/ 0 w 66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lnTo>
                        <a:pt x="66" y="1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1" name="Freeform 1530"/>
                <p:cNvSpPr>
                  <a:spLocks/>
                </p:cNvSpPr>
                <p:nvPr/>
              </p:nvSpPr>
              <p:spPr bwMode="auto">
                <a:xfrm>
                  <a:off x="2715" y="1147"/>
                  <a:ext cx="34" cy="72"/>
                </a:xfrm>
                <a:custGeom>
                  <a:avLst/>
                  <a:gdLst>
                    <a:gd name="T0" fmla="*/ 44 w 66"/>
                    <a:gd name="T1" fmla="*/ 0 h 142"/>
                    <a:gd name="T2" fmla="*/ 44 w 66"/>
                    <a:gd name="T3" fmla="*/ 0 h 142"/>
                    <a:gd name="T4" fmla="*/ 0 w 66"/>
                    <a:gd name="T5" fmla="*/ 22 h 142"/>
                    <a:gd name="T6" fmla="*/ 0 w 66"/>
                    <a:gd name="T7" fmla="*/ 22 h 142"/>
                    <a:gd name="T8" fmla="*/ 66 w 66"/>
                    <a:gd name="T9" fmla="*/ 142 h 142"/>
                    <a:gd name="T10" fmla="*/ 44 w 66"/>
                    <a:gd name="T11" fmla="*/ 0 h 142"/>
                    <a:gd name="T12" fmla="*/ 44 w 66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66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2" name="Freeform 1531"/>
                <p:cNvSpPr>
                  <a:spLocks/>
                </p:cNvSpPr>
                <p:nvPr/>
              </p:nvSpPr>
              <p:spPr bwMode="auto">
                <a:xfrm>
                  <a:off x="2715" y="1147"/>
                  <a:ext cx="34" cy="72"/>
                </a:xfrm>
                <a:custGeom>
                  <a:avLst/>
                  <a:gdLst>
                    <a:gd name="T0" fmla="*/ 44 w 66"/>
                    <a:gd name="T1" fmla="*/ 0 h 142"/>
                    <a:gd name="T2" fmla="*/ 44 w 66"/>
                    <a:gd name="T3" fmla="*/ 0 h 142"/>
                    <a:gd name="T4" fmla="*/ 0 w 66"/>
                    <a:gd name="T5" fmla="*/ 22 h 142"/>
                    <a:gd name="T6" fmla="*/ 0 w 66"/>
                    <a:gd name="T7" fmla="*/ 22 h 142"/>
                    <a:gd name="T8" fmla="*/ 66 w 66"/>
                    <a:gd name="T9" fmla="*/ 142 h 142"/>
                    <a:gd name="T10" fmla="*/ 44 w 66"/>
                    <a:gd name="T11" fmla="*/ 0 h 142"/>
                    <a:gd name="T12" fmla="*/ 44 w 66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66" y="14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3" name="Freeform 1532"/>
                <p:cNvSpPr>
                  <a:spLocks/>
                </p:cNvSpPr>
                <p:nvPr/>
              </p:nvSpPr>
              <p:spPr bwMode="auto">
                <a:xfrm>
                  <a:off x="2715" y="1158"/>
                  <a:ext cx="34" cy="72"/>
                </a:xfrm>
                <a:custGeom>
                  <a:avLst/>
                  <a:gdLst>
                    <a:gd name="T0" fmla="*/ 0 w 66"/>
                    <a:gd name="T1" fmla="*/ 0 h 142"/>
                    <a:gd name="T2" fmla="*/ 0 w 66"/>
                    <a:gd name="T3" fmla="*/ 0 h 142"/>
                    <a:gd name="T4" fmla="*/ 22 w 66"/>
                    <a:gd name="T5" fmla="*/ 142 h 142"/>
                    <a:gd name="T6" fmla="*/ 22 w 66"/>
                    <a:gd name="T7" fmla="*/ 142 h 142"/>
                    <a:gd name="T8" fmla="*/ 66 w 66"/>
                    <a:gd name="T9" fmla="*/ 120 h 142"/>
                    <a:gd name="T10" fmla="*/ 0 w 66"/>
                    <a:gd name="T11" fmla="*/ 0 h 142"/>
                    <a:gd name="T12" fmla="*/ 0 w 66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lnTo>
                        <a:pt x="66" y="12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4" name="Freeform 1533"/>
                <p:cNvSpPr>
                  <a:spLocks/>
                </p:cNvSpPr>
                <p:nvPr/>
              </p:nvSpPr>
              <p:spPr bwMode="auto">
                <a:xfrm>
                  <a:off x="2715" y="1158"/>
                  <a:ext cx="34" cy="72"/>
                </a:xfrm>
                <a:custGeom>
                  <a:avLst/>
                  <a:gdLst>
                    <a:gd name="T0" fmla="*/ 0 w 66"/>
                    <a:gd name="T1" fmla="*/ 0 h 142"/>
                    <a:gd name="T2" fmla="*/ 0 w 66"/>
                    <a:gd name="T3" fmla="*/ 0 h 142"/>
                    <a:gd name="T4" fmla="*/ 22 w 66"/>
                    <a:gd name="T5" fmla="*/ 142 h 142"/>
                    <a:gd name="T6" fmla="*/ 22 w 66"/>
                    <a:gd name="T7" fmla="*/ 142 h 142"/>
                    <a:gd name="T8" fmla="*/ 66 w 66"/>
                    <a:gd name="T9" fmla="*/ 120 h 142"/>
                    <a:gd name="T10" fmla="*/ 0 w 66"/>
                    <a:gd name="T11" fmla="*/ 0 h 142"/>
                    <a:gd name="T12" fmla="*/ 0 w 66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2" y="142"/>
                      </a:lnTo>
                      <a:lnTo>
                        <a:pt x="22" y="142"/>
                      </a:lnTo>
                      <a:lnTo>
                        <a:pt x="66" y="12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5" name="Freeform 1534"/>
                <p:cNvSpPr>
                  <a:spLocks/>
                </p:cNvSpPr>
                <p:nvPr/>
              </p:nvSpPr>
              <p:spPr bwMode="auto">
                <a:xfrm>
                  <a:off x="2697" y="1158"/>
                  <a:ext cx="30" cy="72"/>
                </a:xfrm>
                <a:custGeom>
                  <a:avLst/>
                  <a:gdLst>
                    <a:gd name="T0" fmla="*/ 37 w 59"/>
                    <a:gd name="T1" fmla="*/ 0 h 142"/>
                    <a:gd name="T2" fmla="*/ 37 w 59"/>
                    <a:gd name="T3" fmla="*/ 0 h 142"/>
                    <a:gd name="T4" fmla="*/ 0 w 59"/>
                    <a:gd name="T5" fmla="*/ 23 h 142"/>
                    <a:gd name="T6" fmla="*/ 0 w 59"/>
                    <a:gd name="T7" fmla="*/ 23 h 142"/>
                    <a:gd name="T8" fmla="*/ 59 w 59"/>
                    <a:gd name="T9" fmla="*/ 142 h 142"/>
                    <a:gd name="T10" fmla="*/ 37 w 59"/>
                    <a:gd name="T11" fmla="*/ 0 h 142"/>
                    <a:gd name="T12" fmla="*/ 37 w 59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4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59" y="14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6" name="Freeform 1535"/>
                <p:cNvSpPr>
                  <a:spLocks/>
                </p:cNvSpPr>
                <p:nvPr/>
              </p:nvSpPr>
              <p:spPr bwMode="auto">
                <a:xfrm>
                  <a:off x="2697" y="1158"/>
                  <a:ext cx="30" cy="72"/>
                </a:xfrm>
                <a:custGeom>
                  <a:avLst/>
                  <a:gdLst>
                    <a:gd name="T0" fmla="*/ 37 w 59"/>
                    <a:gd name="T1" fmla="*/ 0 h 142"/>
                    <a:gd name="T2" fmla="*/ 37 w 59"/>
                    <a:gd name="T3" fmla="*/ 0 h 142"/>
                    <a:gd name="T4" fmla="*/ 0 w 59"/>
                    <a:gd name="T5" fmla="*/ 23 h 142"/>
                    <a:gd name="T6" fmla="*/ 0 w 59"/>
                    <a:gd name="T7" fmla="*/ 23 h 142"/>
                    <a:gd name="T8" fmla="*/ 59 w 59"/>
                    <a:gd name="T9" fmla="*/ 142 h 142"/>
                    <a:gd name="T10" fmla="*/ 37 w 59"/>
                    <a:gd name="T11" fmla="*/ 0 h 142"/>
                    <a:gd name="T12" fmla="*/ 37 w 59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4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59" y="14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7" name="Freeform 1536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0 w 30"/>
                    <a:gd name="T5" fmla="*/ 0 h 37"/>
                    <a:gd name="T6" fmla="*/ 0 w 30"/>
                    <a:gd name="T7" fmla="*/ 0 h 37"/>
                    <a:gd name="T8" fmla="*/ 8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8" name="Freeform 1537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0 w 30"/>
                    <a:gd name="T5" fmla="*/ 0 h 37"/>
                    <a:gd name="T6" fmla="*/ 0 w 30"/>
                    <a:gd name="T7" fmla="*/ 0 h 37"/>
                    <a:gd name="T8" fmla="*/ 8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9" name="Freeform 1538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22 w 30"/>
                    <a:gd name="T5" fmla="*/ 37 h 37"/>
                    <a:gd name="T6" fmla="*/ 22 w 30"/>
                    <a:gd name="T7" fmla="*/ 37 h 37"/>
                    <a:gd name="T8" fmla="*/ 0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0" name="Freeform 1539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22 w 30"/>
                    <a:gd name="T5" fmla="*/ 37 h 37"/>
                    <a:gd name="T6" fmla="*/ 22 w 30"/>
                    <a:gd name="T7" fmla="*/ 37 h 37"/>
                    <a:gd name="T8" fmla="*/ 0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1" name="Freeform 1540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0 w 30"/>
                    <a:gd name="T5" fmla="*/ 0 h 37"/>
                    <a:gd name="T6" fmla="*/ 0 w 30"/>
                    <a:gd name="T7" fmla="*/ 0 h 37"/>
                    <a:gd name="T8" fmla="*/ 8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2" name="Freeform 1541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0 w 30"/>
                    <a:gd name="T5" fmla="*/ 0 h 37"/>
                    <a:gd name="T6" fmla="*/ 0 w 30"/>
                    <a:gd name="T7" fmla="*/ 0 h 37"/>
                    <a:gd name="T8" fmla="*/ 8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3" name="Freeform 1542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22 w 30"/>
                    <a:gd name="T5" fmla="*/ 37 h 37"/>
                    <a:gd name="T6" fmla="*/ 22 w 30"/>
                    <a:gd name="T7" fmla="*/ 37 h 37"/>
                    <a:gd name="T8" fmla="*/ 0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4" name="Freeform 1543"/>
                <p:cNvSpPr>
                  <a:spLocks/>
                </p:cNvSpPr>
                <p:nvPr/>
              </p:nvSpPr>
              <p:spPr bwMode="auto">
                <a:xfrm>
                  <a:off x="2697" y="1196"/>
                  <a:ext cx="15" cy="19"/>
                </a:xfrm>
                <a:custGeom>
                  <a:avLst/>
                  <a:gdLst>
                    <a:gd name="T0" fmla="*/ 30 w 30"/>
                    <a:gd name="T1" fmla="*/ 37 h 37"/>
                    <a:gd name="T2" fmla="*/ 30 w 30"/>
                    <a:gd name="T3" fmla="*/ 37 h 37"/>
                    <a:gd name="T4" fmla="*/ 22 w 30"/>
                    <a:gd name="T5" fmla="*/ 37 h 37"/>
                    <a:gd name="T6" fmla="*/ 22 w 30"/>
                    <a:gd name="T7" fmla="*/ 37 h 37"/>
                    <a:gd name="T8" fmla="*/ 0 w 30"/>
                    <a:gd name="T9" fmla="*/ 0 h 37"/>
                    <a:gd name="T10" fmla="*/ 30 w 30"/>
                    <a:gd name="T11" fmla="*/ 37 h 37"/>
                    <a:gd name="T12" fmla="*/ 30 w 3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7">
                      <a:moveTo>
                        <a:pt x="30" y="37"/>
                      </a:moveTo>
                      <a:lnTo>
                        <a:pt x="30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30" y="37"/>
                      </a:lnTo>
                      <a:lnTo>
                        <a:pt x="30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5" name="Freeform 1544"/>
                <p:cNvSpPr>
                  <a:spLocks/>
                </p:cNvSpPr>
                <p:nvPr/>
              </p:nvSpPr>
              <p:spPr bwMode="auto">
                <a:xfrm>
                  <a:off x="2668" y="1207"/>
                  <a:ext cx="25" cy="23"/>
                </a:xfrm>
                <a:custGeom>
                  <a:avLst/>
                  <a:gdLst>
                    <a:gd name="T0" fmla="*/ 51 w 51"/>
                    <a:gd name="T1" fmla="*/ 45 h 45"/>
                    <a:gd name="T2" fmla="*/ 51 w 51"/>
                    <a:gd name="T3" fmla="*/ 45 h 45"/>
                    <a:gd name="T4" fmla="*/ 0 w 51"/>
                    <a:gd name="T5" fmla="*/ 8 h 45"/>
                    <a:gd name="T6" fmla="*/ 0 w 51"/>
                    <a:gd name="T7" fmla="*/ 8 h 45"/>
                    <a:gd name="T8" fmla="*/ 22 w 51"/>
                    <a:gd name="T9" fmla="*/ 0 h 45"/>
                    <a:gd name="T10" fmla="*/ 51 w 51"/>
                    <a:gd name="T11" fmla="*/ 45 h 45"/>
                    <a:gd name="T12" fmla="*/ 51 w 51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51" y="45"/>
                      </a:moveTo>
                      <a:lnTo>
                        <a:pt x="51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2" y="0"/>
                      </a:lnTo>
                      <a:lnTo>
                        <a:pt x="51" y="45"/>
                      </a:lnTo>
                      <a:lnTo>
                        <a:pt x="51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6" name="Freeform 1545"/>
                <p:cNvSpPr>
                  <a:spLocks/>
                </p:cNvSpPr>
                <p:nvPr/>
              </p:nvSpPr>
              <p:spPr bwMode="auto">
                <a:xfrm>
                  <a:off x="2668" y="1207"/>
                  <a:ext cx="25" cy="23"/>
                </a:xfrm>
                <a:custGeom>
                  <a:avLst/>
                  <a:gdLst>
                    <a:gd name="T0" fmla="*/ 51 w 51"/>
                    <a:gd name="T1" fmla="*/ 45 h 45"/>
                    <a:gd name="T2" fmla="*/ 51 w 51"/>
                    <a:gd name="T3" fmla="*/ 45 h 45"/>
                    <a:gd name="T4" fmla="*/ 0 w 51"/>
                    <a:gd name="T5" fmla="*/ 8 h 45"/>
                    <a:gd name="T6" fmla="*/ 0 w 51"/>
                    <a:gd name="T7" fmla="*/ 8 h 45"/>
                    <a:gd name="T8" fmla="*/ 22 w 51"/>
                    <a:gd name="T9" fmla="*/ 0 h 45"/>
                    <a:gd name="T10" fmla="*/ 51 w 51"/>
                    <a:gd name="T11" fmla="*/ 45 h 45"/>
                    <a:gd name="T12" fmla="*/ 51 w 51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51" y="45"/>
                      </a:moveTo>
                      <a:lnTo>
                        <a:pt x="51" y="45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2" y="0"/>
                      </a:lnTo>
                      <a:lnTo>
                        <a:pt x="51" y="45"/>
                      </a:lnTo>
                      <a:lnTo>
                        <a:pt x="51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7" name="Freeform 1546"/>
                <p:cNvSpPr>
                  <a:spLocks/>
                </p:cNvSpPr>
                <p:nvPr/>
              </p:nvSpPr>
              <p:spPr bwMode="auto">
                <a:xfrm>
                  <a:off x="2668" y="1211"/>
                  <a:ext cx="25" cy="23"/>
                </a:xfrm>
                <a:custGeom>
                  <a:avLst/>
                  <a:gdLst>
                    <a:gd name="T0" fmla="*/ 51 w 51"/>
                    <a:gd name="T1" fmla="*/ 37 h 45"/>
                    <a:gd name="T2" fmla="*/ 51 w 51"/>
                    <a:gd name="T3" fmla="*/ 37 h 45"/>
                    <a:gd name="T4" fmla="*/ 29 w 51"/>
                    <a:gd name="T5" fmla="*/ 45 h 45"/>
                    <a:gd name="T6" fmla="*/ 29 w 51"/>
                    <a:gd name="T7" fmla="*/ 45 h 45"/>
                    <a:gd name="T8" fmla="*/ 0 w 51"/>
                    <a:gd name="T9" fmla="*/ 0 h 45"/>
                    <a:gd name="T10" fmla="*/ 51 w 51"/>
                    <a:gd name="T11" fmla="*/ 37 h 45"/>
                    <a:gd name="T12" fmla="*/ 51 w 51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8" name="Freeform 1547"/>
                <p:cNvSpPr>
                  <a:spLocks/>
                </p:cNvSpPr>
                <p:nvPr/>
              </p:nvSpPr>
              <p:spPr bwMode="auto">
                <a:xfrm>
                  <a:off x="2668" y="1211"/>
                  <a:ext cx="25" cy="23"/>
                </a:xfrm>
                <a:custGeom>
                  <a:avLst/>
                  <a:gdLst>
                    <a:gd name="T0" fmla="*/ 51 w 51"/>
                    <a:gd name="T1" fmla="*/ 37 h 45"/>
                    <a:gd name="T2" fmla="*/ 51 w 51"/>
                    <a:gd name="T3" fmla="*/ 37 h 45"/>
                    <a:gd name="T4" fmla="*/ 29 w 51"/>
                    <a:gd name="T5" fmla="*/ 45 h 45"/>
                    <a:gd name="T6" fmla="*/ 29 w 51"/>
                    <a:gd name="T7" fmla="*/ 45 h 45"/>
                    <a:gd name="T8" fmla="*/ 0 w 51"/>
                    <a:gd name="T9" fmla="*/ 0 h 45"/>
                    <a:gd name="T10" fmla="*/ 51 w 51"/>
                    <a:gd name="T11" fmla="*/ 37 h 45"/>
                    <a:gd name="T12" fmla="*/ 51 w 51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29" y="45"/>
                      </a:lnTo>
                      <a:lnTo>
                        <a:pt x="29" y="45"/>
                      </a:lnTo>
                      <a:lnTo>
                        <a:pt x="0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9" name="Freeform 1548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0" name="Freeform 1549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1" name="Freeform 1550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22 w 22"/>
                    <a:gd name="T5" fmla="*/ 37 h 37"/>
                    <a:gd name="T6" fmla="*/ 22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2" name="Freeform 1551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22 w 22"/>
                    <a:gd name="T5" fmla="*/ 37 h 37"/>
                    <a:gd name="T6" fmla="*/ 22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3" name="Freeform 1552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4" name="Freeform 1553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0 w 22"/>
                    <a:gd name="T5" fmla="*/ 0 h 37"/>
                    <a:gd name="T6" fmla="*/ 0 w 22"/>
                    <a:gd name="T7" fmla="*/ 0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5" name="Freeform 1554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22 w 22"/>
                    <a:gd name="T5" fmla="*/ 37 h 37"/>
                    <a:gd name="T6" fmla="*/ 22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6" name="Freeform 1555"/>
                <p:cNvSpPr>
                  <a:spLocks/>
                </p:cNvSpPr>
                <p:nvPr/>
              </p:nvSpPr>
              <p:spPr bwMode="auto">
                <a:xfrm>
                  <a:off x="2664" y="1219"/>
                  <a:ext cx="11" cy="18"/>
                </a:xfrm>
                <a:custGeom>
                  <a:avLst/>
                  <a:gdLst>
                    <a:gd name="T0" fmla="*/ 22 w 22"/>
                    <a:gd name="T1" fmla="*/ 37 h 37"/>
                    <a:gd name="T2" fmla="*/ 22 w 22"/>
                    <a:gd name="T3" fmla="*/ 37 h 37"/>
                    <a:gd name="T4" fmla="*/ 22 w 22"/>
                    <a:gd name="T5" fmla="*/ 37 h 37"/>
                    <a:gd name="T6" fmla="*/ 22 w 22"/>
                    <a:gd name="T7" fmla="*/ 37 h 37"/>
                    <a:gd name="T8" fmla="*/ 0 w 22"/>
                    <a:gd name="T9" fmla="*/ 0 h 37"/>
                    <a:gd name="T10" fmla="*/ 22 w 22"/>
                    <a:gd name="T11" fmla="*/ 37 h 37"/>
                    <a:gd name="T12" fmla="*/ 22 w 22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37"/>
                      </a:move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2" y="37"/>
                      </a:lnTo>
                      <a:lnTo>
                        <a:pt x="2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7" name="Freeform 1556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0 w 29"/>
                    <a:gd name="T5" fmla="*/ 0 h 38"/>
                    <a:gd name="T6" fmla="*/ 0 w 29"/>
                    <a:gd name="T7" fmla="*/ 0 h 38"/>
                    <a:gd name="T8" fmla="*/ 7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8" name="Freeform 1557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0 w 29"/>
                    <a:gd name="T5" fmla="*/ 0 h 38"/>
                    <a:gd name="T6" fmla="*/ 0 w 29"/>
                    <a:gd name="T7" fmla="*/ 0 h 38"/>
                    <a:gd name="T8" fmla="*/ 7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9" name="Freeform 1558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29 w 29"/>
                    <a:gd name="T5" fmla="*/ 38 h 38"/>
                    <a:gd name="T6" fmla="*/ 29 w 29"/>
                    <a:gd name="T7" fmla="*/ 38 h 38"/>
                    <a:gd name="T8" fmla="*/ 0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0" name="Freeform 1559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29 w 29"/>
                    <a:gd name="T5" fmla="*/ 38 h 38"/>
                    <a:gd name="T6" fmla="*/ 29 w 29"/>
                    <a:gd name="T7" fmla="*/ 38 h 38"/>
                    <a:gd name="T8" fmla="*/ 0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1" name="Freeform 1560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0 w 29"/>
                    <a:gd name="T5" fmla="*/ 0 h 38"/>
                    <a:gd name="T6" fmla="*/ 0 w 29"/>
                    <a:gd name="T7" fmla="*/ 0 h 38"/>
                    <a:gd name="T8" fmla="*/ 7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2" name="Freeform 1561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0 w 29"/>
                    <a:gd name="T5" fmla="*/ 0 h 38"/>
                    <a:gd name="T6" fmla="*/ 0 w 29"/>
                    <a:gd name="T7" fmla="*/ 0 h 38"/>
                    <a:gd name="T8" fmla="*/ 7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3" name="Freeform 1562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29 w 29"/>
                    <a:gd name="T5" fmla="*/ 38 h 38"/>
                    <a:gd name="T6" fmla="*/ 29 w 29"/>
                    <a:gd name="T7" fmla="*/ 38 h 38"/>
                    <a:gd name="T8" fmla="*/ 0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4" name="Freeform 1563"/>
                <p:cNvSpPr>
                  <a:spLocks/>
                </p:cNvSpPr>
                <p:nvPr/>
              </p:nvSpPr>
              <p:spPr bwMode="auto">
                <a:xfrm>
                  <a:off x="2583" y="1271"/>
                  <a:ext cx="14" cy="19"/>
                </a:xfrm>
                <a:custGeom>
                  <a:avLst/>
                  <a:gdLst>
                    <a:gd name="T0" fmla="*/ 29 w 29"/>
                    <a:gd name="T1" fmla="*/ 38 h 38"/>
                    <a:gd name="T2" fmla="*/ 29 w 29"/>
                    <a:gd name="T3" fmla="*/ 38 h 38"/>
                    <a:gd name="T4" fmla="*/ 29 w 29"/>
                    <a:gd name="T5" fmla="*/ 38 h 38"/>
                    <a:gd name="T6" fmla="*/ 29 w 29"/>
                    <a:gd name="T7" fmla="*/ 38 h 38"/>
                    <a:gd name="T8" fmla="*/ 0 w 29"/>
                    <a:gd name="T9" fmla="*/ 0 h 38"/>
                    <a:gd name="T10" fmla="*/ 29 w 29"/>
                    <a:gd name="T11" fmla="*/ 38 h 38"/>
                    <a:gd name="T12" fmla="*/ 29 w 29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8">
                      <a:moveTo>
                        <a:pt x="29" y="38"/>
                      </a:move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0" y="0"/>
                      </a:lnTo>
                      <a:lnTo>
                        <a:pt x="29" y="38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5" name="Freeform 1564"/>
                <p:cNvSpPr>
                  <a:spLocks/>
                </p:cNvSpPr>
                <p:nvPr/>
              </p:nvSpPr>
              <p:spPr bwMode="auto">
                <a:xfrm>
                  <a:off x="2568" y="1275"/>
                  <a:ext cx="26" cy="22"/>
                </a:xfrm>
                <a:custGeom>
                  <a:avLst/>
                  <a:gdLst>
                    <a:gd name="T0" fmla="*/ 52 w 52"/>
                    <a:gd name="T1" fmla="*/ 44 h 44"/>
                    <a:gd name="T2" fmla="*/ 52 w 52"/>
                    <a:gd name="T3" fmla="*/ 44 h 44"/>
                    <a:gd name="T4" fmla="*/ 0 w 52"/>
                    <a:gd name="T5" fmla="*/ 7 h 44"/>
                    <a:gd name="T6" fmla="*/ 0 w 52"/>
                    <a:gd name="T7" fmla="*/ 7 h 44"/>
                    <a:gd name="T8" fmla="*/ 15 w 52"/>
                    <a:gd name="T9" fmla="*/ 0 h 44"/>
                    <a:gd name="T10" fmla="*/ 52 w 52"/>
                    <a:gd name="T11" fmla="*/ 44 h 44"/>
                    <a:gd name="T12" fmla="*/ 52 w 5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4">
                      <a:moveTo>
                        <a:pt x="52" y="44"/>
                      </a:moveTo>
                      <a:lnTo>
                        <a:pt x="5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52" y="44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6" name="Freeform 1565"/>
                <p:cNvSpPr>
                  <a:spLocks/>
                </p:cNvSpPr>
                <p:nvPr/>
              </p:nvSpPr>
              <p:spPr bwMode="auto">
                <a:xfrm>
                  <a:off x="2568" y="1275"/>
                  <a:ext cx="26" cy="22"/>
                </a:xfrm>
                <a:custGeom>
                  <a:avLst/>
                  <a:gdLst>
                    <a:gd name="T0" fmla="*/ 52 w 52"/>
                    <a:gd name="T1" fmla="*/ 44 h 44"/>
                    <a:gd name="T2" fmla="*/ 52 w 52"/>
                    <a:gd name="T3" fmla="*/ 44 h 44"/>
                    <a:gd name="T4" fmla="*/ 0 w 52"/>
                    <a:gd name="T5" fmla="*/ 7 h 44"/>
                    <a:gd name="T6" fmla="*/ 0 w 52"/>
                    <a:gd name="T7" fmla="*/ 7 h 44"/>
                    <a:gd name="T8" fmla="*/ 15 w 52"/>
                    <a:gd name="T9" fmla="*/ 0 h 44"/>
                    <a:gd name="T10" fmla="*/ 52 w 52"/>
                    <a:gd name="T11" fmla="*/ 44 h 44"/>
                    <a:gd name="T12" fmla="*/ 52 w 52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4">
                      <a:moveTo>
                        <a:pt x="52" y="44"/>
                      </a:moveTo>
                      <a:lnTo>
                        <a:pt x="52" y="4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  <a:lnTo>
                        <a:pt x="52" y="44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7" name="Freeform 1566"/>
                <p:cNvSpPr>
                  <a:spLocks/>
                </p:cNvSpPr>
                <p:nvPr/>
              </p:nvSpPr>
              <p:spPr bwMode="auto">
                <a:xfrm>
                  <a:off x="2568" y="1279"/>
                  <a:ext cx="26" cy="22"/>
                </a:xfrm>
                <a:custGeom>
                  <a:avLst/>
                  <a:gdLst>
                    <a:gd name="T0" fmla="*/ 52 w 52"/>
                    <a:gd name="T1" fmla="*/ 37 h 45"/>
                    <a:gd name="T2" fmla="*/ 52 w 52"/>
                    <a:gd name="T3" fmla="*/ 37 h 45"/>
                    <a:gd name="T4" fmla="*/ 30 w 52"/>
                    <a:gd name="T5" fmla="*/ 45 h 45"/>
                    <a:gd name="T6" fmla="*/ 30 w 52"/>
                    <a:gd name="T7" fmla="*/ 45 h 45"/>
                    <a:gd name="T8" fmla="*/ 0 w 52"/>
                    <a:gd name="T9" fmla="*/ 0 h 45"/>
                    <a:gd name="T10" fmla="*/ 52 w 52"/>
                    <a:gd name="T11" fmla="*/ 37 h 45"/>
                    <a:gd name="T12" fmla="*/ 52 w 52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5">
                      <a:moveTo>
                        <a:pt x="52" y="37"/>
                      </a:moveTo>
                      <a:lnTo>
                        <a:pt x="52" y="37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0" y="0"/>
                      </a:lnTo>
                      <a:lnTo>
                        <a:pt x="52" y="37"/>
                      </a:lnTo>
                      <a:lnTo>
                        <a:pt x="52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8" name="Freeform 1567"/>
                <p:cNvSpPr>
                  <a:spLocks/>
                </p:cNvSpPr>
                <p:nvPr/>
              </p:nvSpPr>
              <p:spPr bwMode="auto">
                <a:xfrm>
                  <a:off x="2568" y="1279"/>
                  <a:ext cx="26" cy="22"/>
                </a:xfrm>
                <a:custGeom>
                  <a:avLst/>
                  <a:gdLst>
                    <a:gd name="T0" fmla="*/ 52 w 52"/>
                    <a:gd name="T1" fmla="*/ 37 h 45"/>
                    <a:gd name="T2" fmla="*/ 52 w 52"/>
                    <a:gd name="T3" fmla="*/ 37 h 45"/>
                    <a:gd name="T4" fmla="*/ 30 w 52"/>
                    <a:gd name="T5" fmla="*/ 45 h 45"/>
                    <a:gd name="T6" fmla="*/ 30 w 52"/>
                    <a:gd name="T7" fmla="*/ 45 h 45"/>
                    <a:gd name="T8" fmla="*/ 0 w 52"/>
                    <a:gd name="T9" fmla="*/ 0 h 45"/>
                    <a:gd name="T10" fmla="*/ 52 w 52"/>
                    <a:gd name="T11" fmla="*/ 37 h 45"/>
                    <a:gd name="T12" fmla="*/ 52 w 52"/>
                    <a:gd name="T13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5">
                      <a:moveTo>
                        <a:pt x="52" y="37"/>
                      </a:moveTo>
                      <a:lnTo>
                        <a:pt x="52" y="37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0" y="0"/>
                      </a:lnTo>
                      <a:lnTo>
                        <a:pt x="52" y="37"/>
                      </a:lnTo>
                      <a:lnTo>
                        <a:pt x="52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9" name="Freeform 1568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0" name="Freeform 1569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1" name="Freeform 1570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22 w 29"/>
                    <a:gd name="T5" fmla="*/ 37 h 37"/>
                    <a:gd name="T6" fmla="*/ 22 w 29"/>
                    <a:gd name="T7" fmla="*/ 37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2" name="Freeform 1571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22 w 29"/>
                    <a:gd name="T5" fmla="*/ 37 h 37"/>
                    <a:gd name="T6" fmla="*/ 22 w 29"/>
                    <a:gd name="T7" fmla="*/ 37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3" name="Freeform 1572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4" name="Freeform 1573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5" name="Freeform 1574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22 w 29"/>
                    <a:gd name="T5" fmla="*/ 37 h 37"/>
                    <a:gd name="T6" fmla="*/ 22 w 29"/>
                    <a:gd name="T7" fmla="*/ 37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6" name="Freeform 1575"/>
                <p:cNvSpPr>
                  <a:spLocks/>
                </p:cNvSpPr>
                <p:nvPr/>
              </p:nvSpPr>
              <p:spPr bwMode="auto">
                <a:xfrm>
                  <a:off x="2549" y="1294"/>
                  <a:ext cx="15" cy="19"/>
                </a:xfrm>
                <a:custGeom>
                  <a:avLst/>
                  <a:gdLst>
                    <a:gd name="T0" fmla="*/ 29 w 29"/>
                    <a:gd name="T1" fmla="*/ 37 h 37"/>
                    <a:gd name="T2" fmla="*/ 29 w 29"/>
                    <a:gd name="T3" fmla="*/ 37 h 37"/>
                    <a:gd name="T4" fmla="*/ 22 w 29"/>
                    <a:gd name="T5" fmla="*/ 37 h 37"/>
                    <a:gd name="T6" fmla="*/ 22 w 29"/>
                    <a:gd name="T7" fmla="*/ 37 h 37"/>
                    <a:gd name="T8" fmla="*/ 0 w 29"/>
                    <a:gd name="T9" fmla="*/ 0 h 37"/>
                    <a:gd name="T10" fmla="*/ 29 w 29"/>
                    <a:gd name="T11" fmla="*/ 37 h 37"/>
                    <a:gd name="T12" fmla="*/ 29 w 29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37"/>
                      </a:moveTo>
                      <a:lnTo>
                        <a:pt x="29" y="37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7" name="Freeform 1576"/>
                <p:cNvSpPr>
                  <a:spLocks/>
                </p:cNvSpPr>
                <p:nvPr/>
              </p:nvSpPr>
              <p:spPr bwMode="auto">
                <a:xfrm>
                  <a:off x="2527" y="1283"/>
                  <a:ext cx="45" cy="67"/>
                </a:xfrm>
                <a:custGeom>
                  <a:avLst/>
                  <a:gdLst>
                    <a:gd name="T0" fmla="*/ 0 w 88"/>
                    <a:gd name="T1" fmla="*/ 0 h 134"/>
                    <a:gd name="T2" fmla="*/ 0 w 88"/>
                    <a:gd name="T3" fmla="*/ 0 h 134"/>
                    <a:gd name="T4" fmla="*/ 44 w 88"/>
                    <a:gd name="T5" fmla="*/ 134 h 134"/>
                    <a:gd name="T6" fmla="*/ 44 w 88"/>
                    <a:gd name="T7" fmla="*/ 134 h 134"/>
                    <a:gd name="T8" fmla="*/ 88 w 88"/>
                    <a:gd name="T9" fmla="*/ 104 h 134"/>
                    <a:gd name="T10" fmla="*/ 0 w 88"/>
                    <a:gd name="T11" fmla="*/ 0 h 134"/>
                    <a:gd name="T12" fmla="*/ 0 w 88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34"/>
                      </a:lnTo>
                      <a:lnTo>
                        <a:pt x="44" y="134"/>
                      </a:lnTo>
                      <a:lnTo>
                        <a:pt x="88" y="10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8" name="Freeform 1577"/>
                <p:cNvSpPr>
                  <a:spLocks/>
                </p:cNvSpPr>
                <p:nvPr/>
              </p:nvSpPr>
              <p:spPr bwMode="auto">
                <a:xfrm>
                  <a:off x="2527" y="1283"/>
                  <a:ext cx="45" cy="67"/>
                </a:xfrm>
                <a:custGeom>
                  <a:avLst/>
                  <a:gdLst>
                    <a:gd name="T0" fmla="*/ 0 w 88"/>
                    <a:gd name="T1" fmla="*/ 0 h 134"/>
                    <a:gd name="T2" fmla="*/ 0 w 88"/>
                    <a:gd name="T3" fmla="*/ 0 h 134"/>
                    <a:gd name="T4" fmla="*/ 44 w 88"/>
                    <a:gd name="T5" fmla="*/ 134 h 134"/>
                    <a:gd name="T6" fmla="*/ 44 w 88"/>
                    <a:gd name="T7" fmla="*/ 134 h 134"/>
                    <a:gd name="T8" fmla="*/ 88 w 88"/>
                    <a:gd name="T9" fmla="*/ 104 h 134"/>
                    <a:gd name="T10" fmla="*/ 0 w 88"/>
                    <a:gd name="T11" fmla="*/ 0 h 134"/>
                    <a:gd name="T12" fmla="*/ 0 w 88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" y="134"/>
                      </a:lnTo>
                      <a:lnTo>
                        <a:pt x="44" y="134"/>
                      </a:lnTo>
                      <a:lnTo>
                        <a:pt x="88" y="10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9" name="Freeform 1578"/>
                <p:cNvSpPr>
                  <a:spLocks/>
                </p:cNvSpPr>
                <p:nvPr/>
              </p:nvSpPr>
              <p:spPr bwMode="auto">
                <a:xfrm>
                  <a:off x="2509" y="1283"/>
                  <a:ext cx="40" cy="67"/>
                </a:xfrm>
                <a:custGeom>
                  <a:avLst/>
                  <a:gdLst>
                    <a:gd name="T0" fmla="*/ 37 w 81"/>
                    <a:gd name="T1" fmla="*/ 0 h 134"/>
                    <a:gd name="T2" fmla="*/ 37 w 81"/>
                    <a:gd name="T3" fmla="*/ 0 h 134"/>
                    <a:gd name="T4" fmla="*/ 0 w 81"/>
                    <a:gd name="T5" fmla="*/ 29 h 134"/>
                    <a:gd name="T6" fmla="*/ 0 w 81"/>
                    <a:gd name="T7" fmla="*/ 29 h 134"/>
                    <a:gd name="T8" fmla="*/ 81 w 81"/>
                    <a:gd name="T9" fmla="*/ 134 h 134"/>
                    <a:gd name="T10" fmla="*/ 37 w 81"/>
                    <a:gd name="T11" fmla="*/ 0 h 134"/>
                    <a:gd name="T12" fmla="*/ 37 w 81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3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81" y="134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0" name="Freeform 1579"/>
                <p:cNvSpPr>
                  <a:spLocks/>
                </p:cNvSpPr>
                <p:nvPr/>
              </p:nvSpPr>
              <p:spPr bwMode="auto">
                <a:xfrm>
                  <a:off x="2509" y="1283"/>
                  <a:ext cx="40" cy="67"/>
                </a:xfrm>
                <a:custGeom>
                  <a:avLst/>
                  <a:gdLst>
                    <a:gd name="T0" fmla="*/ 37 w 81"/>
                    <a:gd name="T1" fmla="*/ 0 h 134"/>
                    <a:gd name="T2" fmla="*/ 37 w 81"/>
                    <a:gd name="T3" fmla="*/ 0 h 134"/>
                    <a:gd name="T4" fmla="*/ 0 w 81"/>
                    <a:gd name="T5" fmla="*/ 29 h 134"/>
                    <a:gd name="T6" fmla="*/ 0 w 81"/>
                    <a:gd name="T7" fmla="*/ 29 h 134"/>
                    <a:gd name="T8" fmla="*/ 81 w 81"/>
                    <a:gd name="T9" fmla="*/ 134 h 134"/>
                    <a:gd name="T10" fmla="*/ 37 w 81"/>
                    <a:gd name="T11" fmla="*/ 0 h 134"/>
                    <a:gd name="T12" fmla="*/ 37 w 81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3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81" y="134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1" name="Freeform 1580"/>
                <p:cNvSpPr>
                  <a:spLocks/>
                </p:cNvSpPr>
                <p:nvPr/>
              </p:nvSpPr>
              <p:spPr bwMode="auto">
                <a:xfrm>
                  <a:off x="2509" y="1297"/>
                  <a:ext cx="40" cy="69"/>
                </a:xfrm>
                <a:custGeom>
                  <a:avLst/>
                  <a:gdLst>
                    <a:gd name="T0" fmla="*/ 0 w 81"/>
                    <a:gd name="T1" fmla="*/ 0 h 135"/>
                    <a:gd name="T2" fmla="*/ 0 w 81"/>
                    <a:gd name="T3" fmla="*/ 0 h 135"/>
                    <a:gd name="T4" fmla="*/ 52 w 81"/>
                    <a:gd name="T5" fmla="*/ 135 h 135"/>
                    <a:gd name="T6" fmla="*/ 52 w 81"/>
                    <a:gd name="T7" fmla="*/ 135 h 135"/>
                    <a:gd name="T8" fmla="*/ 81 w 81"/>
                    <a:gd name="T9" fmla="*/ 105 h 135"/>
                    <a:gd name="T10" fmla="*/ 0 w 81"/>
                    <a:gd name="T11" fmla="*/ 0 h 135"/>
                    <a:gd name="T12" fmla="*/ 0 w 81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135"/>
                      </a:lnTo>
                      <a:lnTo>
                        <a:pt x="52" y="135"/>
                      </a:lnTo>
                      <a:lnTo>
                        <a:pt x="81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2" name="Freeform 1581"/>
                <p:cNvSpPr>
                  <a:spLocks/>
                </p:cNvSpPr>
                <p:nvPr/>
              </p:nvSpPr>
              <p:spPr bwMode="auto">
                <a:xfrm>
                  <a:off x="2509" y="1297"/>
                  <a:ext cx="40" cy="69"/>
                </a:xfrm>
                <a:custGeom>
                  <a:avLst/>
                  <a:gdLst>
                    <a:gd name="T0" fmla="*/ 0 w 81"/>
                    <a:gd name="T1" fmla="*/ 0 h 135"/>
                    <a:gd name="T2" fmla="*/ 0 w 81"/>
                    <a:gd name="T3" fmla="*/ 0 h 135"/>
                    <a:gd name="T4" fmla="*/ 52 w 81"/>
                    <a:gd name="T5" fmla="*/ 135 h 135"/>
                    <a:gd name="T6" fmla="*/ 52 w 81"/>
                    <a:gd name="T7" fmla="*/ 135 h 135"/>
                    <a:gd name="T8" fmla="*/ 81 w 81"/>
                    <a:gd name="T9" fmla="*/ 105 h 135"/>
                    <a:gd name="T10" fmla="*/ 0 w 81"/>
                    <a:gd name="T11" fmla="*/ 0 h 135"/>
                    <a:gd name="T12" fmla="*/ 0 w 81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135"/>
                      </a:lnTo>
                      <a:lnTo>
                        <a:pt x="52" y="135"/>
                      </a:lnTo>
                      <a:lnTo>
                        <a:pt x="81" y="10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3" name="Freeform 1582"/>
                <p:cNvSpPr>
                  <a:spLocks/>
                </p:cNvSpPr>
                <p:nvPr/>
              </p:nvSpPr>
              <p:spPr bwMode="auto">
                <a:xfrm>
                  <a:off x="2490" y="1297"/>
                  <a:ext cx="45" cy="69"/>
                </a:xfrm>
                <a:custGeom>
                  <a:avLst/>
                  <a:gdLst>
                    <a:gd name="T0" fmla="*/ 36 w 88"/>
                    <a:gd name="T1" fmla="*/ 0 h 135"/>
                    <a:gd name="T2" fmla="*/ 36 w 88"/>
                    <a:gd name="T3" fmla="*/ 0 h 135"/>
                    <a:gd name="T4" fmla="*/ 0 w 88"/>
                    <a:gd name="T5" fmla="*/ 30 h 135"/>
                    <a:gd name="T6" fmla="*/ 0 w 88"/>
                    <a:gd name="T7" fmla="*/ 30 h 135"/>
                    <a:gd name="T8" fmla="*/ 88 w 88"/>
                    <a:gd name="T9" fmla="*/ 135 h 135"/>
                    <a:gd name="T10" fmla="*/ 36 w 88"/>
                    <a:gd name="T11" fmla="*/ 0 h 135"/>
                    <a:gd name="T12" fmla="*/ 36 w 88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5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88" y="13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4" name="Freeform 1583"/>
                <p:cNvSpPr>
                  <a:spLocks/>
                </p:cNvSpPr>
                <p:nvPr/>
              </p:nvSpPr>
              <p:spPr bwMode="auto">
                <a:xfrm>
                  <a:off x="2490" y="1297"/>
                  <a:ext cx="45" cy="69"/>
                </a:xfrm>
                <a:custGeom>
                  <a:avLst/>
                  <a:gdLst>
                    <a:gd name="T0" fmla="*/ 36 w 88"/>
                    <a:gd name="T1" fmla="*/ 0 h 135"/>
                    <a:gd name="T2" fmla="*/ 36 w 88"/>
                    <a:gd name="T3" fmla="*/ 0 h 135"/>
                    <a:gd name="T4" fmla="*/ 0 w 88"/>
                    <a:gd name="T5" fmla="*/ 30 h 135"/>
                    <a:gd name="T6" fmla="*/ 0 w 88"/>
                    <a:gd name="T7" fmla="*/ 30 h 135"/>
                    <a:gd name="T8" fmla="*/ 88 w 88"/>
                    <a:gd name="T9" fmla="*/ 135 h 135"/>
                    <a:gd name="T10" fmla="*/ 36 w 88"/>
                    <a:gd name="T11" fmla="*/ 0 h 135"/>
                    <a:gd name="T12" fmla="*/ 36 w 88"/>
                    <a:gd name="T1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35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88" y="13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5" name="Freeform 1584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0 h 30"/>
                    <a:gd name="T6" fmla="*/ 0 w 36"/>
                    <a:gd name="T7" fmla="*/ 0 h 30"/>
                    <a:gd name="T8" fmla="*/ 7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6" name="Freeform 1585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0 h 30"/>
                    <a:gd name="T6" fmla="*/ 0 w 36"/>
                    <a:gd name="T7" fmla="*/ 0 h 30"/>
                    <a:gd name="T8" fmla="*/ 7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7" name="Freeform 1586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36 w 36"/>
                    <a:gd name="T5" fmla="*/ 30 h 30"/>
                    <a:gd name="T6" fmla="*/ 36 w 36"/>
                    <a:gd name="T7" fmla="*/ 30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8" name="Freeform 1587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36 w 36"/>
                    <a:gd name="T5" fmla="*/ 30 h 30"/>
                    <a:gd name="T6" fmla="*/ 36 w 36"/>
                    <a:gd name="T7" fmla="*/ 30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9" name="Freeform 1588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0 h 30"/>
                    <a:gd name="T6" fmla="*/ 0 w 36"/>
                    <a:gd name="T7" fmla="*/ 0 h 30"/>
                    <a:gd name="T8" fmla="*/ 7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0" name="Freeform 1589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0 h 30"/>
                    <a:gd name="T6" fmla="*/ 0 w 36"/>
                    <a:gd name="T7" fmla="*/ 0 h 30"/>
                    <a:gd name="T8" fmla="*/ 7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1" name="Freeform 1590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36 w 36"/>
                    <a:gd name="T5" fmla="*/ 30 h 30"/>
                    <a:gd name="T6" fmla="*/ 36 w 36"/>
                    <a:gd name="T7" fmla="*/ 30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2" name="Freeform 1591"/>
                <p:cNvSpPr>
                  <a:spLocks/>
                </p:cNvSpPr>
                <p:nvPr/>
              </p:nvSpPr>
              <p:spPr bwMode="auto">
                <a:xfrm>
                  <a:off x="2494" y="1339"/>
                  <a:ext cx="18" cy="16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36 w 36"/>
                    <a:gd name="T5" fmla="*/ 30 h 30"/>
                    <a:gd name="T6" fmla="*/ 36 w 36"/>
                    <a:gd name="T7" fmla="*/ 30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3" name="Freeform 1592"/>
                <p:cNvSpPr>
                  <a:spLocks/>
                </p:cNvSpPr>
                <p:nvPr/>
              </p:nvSpPr>
              <p:spPr bwMode="auto">
                <a:xfrm>
                  <a:off x="2468" y="1347"/>
                  <a:ext cx="34" cy="23"/>
                </a:xfrm>
                <a:custGeom>
                  <a:avLst/>
                  <a:gdLst>
                    <a:gd name="T0" fmla="*/ 66 w 66"/>
                    <a:gd name="T1" fmla="*/ 45 h 45"/>
                    <a:gd name="T2" fmla="*/ 66 w 66"/>
                    <a:gd name="T3" fmla="*/ 45 h 45"/>
                    <a:gd name="T4" fmla="*/ 0 w 66"/>
                    <a:gd name="T5" fmla="*/ 30 h 45"/>
                    <a:gd name="T6" fmla="*/ 0 w 66"/>
                    <a:gd name="T7" fmla="*/ 30 h 45"/>
                    <a:gd name="T8" fmla="*/ 29 w 66"/>
                    <a:gd name="T9" fmla="*/ 0 h 45"/>
                    <a:gd name="T10" fmla="*/ 66 w 66"/>
                    <a:gd name="T11" fmla="*/ 45 h 45"/>
                    <a:gd name="T12" fmla="*/ 66 w 6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66" y="45"/>
                      </a:moveTo>
                      <a:lnTo>
                        <a:pt x="66" y="4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66" y="45"/>
                      </a:lnTo>
                      <a:lnTo>
                        <a:pt x="66" y="4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4" name="Freeform 1593"/>
                <p:cNvSpPr>
                  <a:spLocks/>
                </p:cNvSpPr>
                <p:nvPr/>
              </p:nvSpPr>
              <p:spPr bwMode="auto">
                <a:xfrm>
                  <a:off x="2468" y="1347"/>
                  <a:ext cx="34" cy="23"/>
                </a:xfrm>
                <a:custGeom>
                  <a:avLst/>
                  <a:gdLst>
                    <a:gd name="T0" fmla="*/ 66 w 66"/>
                    <a:gd name="T1" fmla="*/ 45 h 45"/>
                    <a:gd name="T2" fmla="*/ 66 w 66"/>
                    <a:gd name="T3" fmla="*/ 45 h 45"/>
                    <a:gd name="T4" fmla="*/ 0 w 66"/>
                    <a:gd name="T5" fmla="*/ 30 h 45"/>
                    <a:gd name="T6" fmla="*/ 0 w 66"/>
                    <a:gd name="T7" fmla="*/ 30 h 45"/>
                    <a:gd name="T8" fmla="*/ 29 w 66"/>
                    <a:gd name="T9" fmla="*/ 0 h 45"/>
                    <a:gd name="T10" fmla="*/ 66 w 66"/>
                    <a:gd name="T11" fmla="*/ 45 h 45"/>
                    <a:gd name="T12" fmla="*/ 66 w 66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66" y="45"/>
                      </a:moveTo>
                      <a:lnTo>
                        <a:pt x="66" y="4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66" y="45"/>
                      </a:lnTo>
                      <a:lnTo>
                        <a:pt x="66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5" name="Freeform 1594"/>
                <p:cNvSpPr>
                  <a:spLocks/>
                </p:cNvSpPr>
                <p:nvPr/>
              </p:nvSpPr>
              <p:spPr bwMode="auto">
                <a:xfrm>
                  <a:off x="2468" y="1362"/>
                  <a:ext cx="34" cy="19"/>
                </a:xfrm>
                <a:custGeom>
                  <a:avLst/>
                  <a:gdLst>
                    <a:gd name="T0" fmla="*/ 66 w 66"/>
                    <a:gd name="T1" fmla="*/ 15 h 37"/>
                    <a:gd name="T2" fmla="*/ 66 w 66"/>
                    <a:gd name="T3" fmla="*/ 15 h 37"/>
                    <a:gd name="T4" fmla="*/ 36 w 66"/>
                    <a:gd name="T5" fmla="*/ 37 h 37"/>
                    <a:gd name="T6" fmla="*/ 36 w 66"/>
                    <a:gd name="T7" fmla="*/ 37 h 37"/>
                    <a:gd name="T8" fmla="*/ 0 w 66"/>
                    <a:gd name="T9" fmla="*/ 0 h 37"/>
                    <a:gd name="T10" fmla="*/ 66 w 66"/>
                    <a:gd name="T11" fmla="*/ 15 h 37"/>
                    <a:gd name="T12" fmla="*/ 66 w 66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6" y="15"/>
                      </a:moveTo>
                      <a:lnTo>
                        <a:pt x="66" y="15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6" name="Freeform 1595"/>
                <p:cNvSpPr>
                  <a:spLocks/>
                </p:cNvSpPr>
                <p:nvPr/>
              </p:nvSpPr>
              <p:spPr bwMode="auto">
                <a:xfrm>
                  <a:off x="2468" y="1362"/>
                  <a:ext cx="34" cy="19"/>
                </a:xfrm>
                <a:custGeom>
                  <a:avLst/>
                  <a:gdLst>
                    <a:gd name="T0" fmla="*/ 66 w 66"/>
                    <a:gd name="T1" fmla="*/ 15 h 37"/>
                    <a:gd name="T2" fmla="*/ 66 w 66"/>
                    <a:gd name="T3" fmla="*/ 15 h 37"/>
                    <a:gd name="T4" fmla="*/ 36 w 66"/>
                    <a:gd name="T5" fmla="*/ 37 h 37"/>
                    <a:gd name="T6" fmla="*/ 36 w 66"/>
                    <a:gd name="T7" fmla="*/ 37 h 37"/>
                    <a:gd name="T8" fmla="*/ 0 w 66"/>
                    <a:gd name="T9" fmla="*/ 0 h 37"/>
                    <a:gd name="T10" fmla="*/ 66 w 66"/>
                    <a:gd name="T11" fmla="*/ 15 h 37"/>
                    <a:gd name="T12" fmla="*/ 66 w 66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6" y="15"/>
                      </a:moveTo>
                      <a:lnTo>
                        <a:pt x="66" y="15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7" name="Freeform 1596"/>
                <p:cNvSpPr>
                  <a:spLocks/>
                </p:cNvSpPr>
                <p:nvPr/>
              </p:nvSpPr>
              <p:spPr bwMode="auto">
                <a:xfrm>
                  <a:off x="2465" y="1370"/>
                  <a:ext cx="14" cy="14"/>
                </a:xfrm>
                <a:custGeom>
                  <a:avLst/>
                  <a:gdLst>
                    <a:gd name="T0" fmla="*/ 29 w 29"/>
                    <a:gd name="T1" fmla="*/ 29 h 29"/>
                    <a:gd name="T2" fmla="*/ 29 w 29"/>
                    <a:gd name="T3" fmla="*/ 29 h 29"/>
                    <a:gd name="T4" fmla="*/ 0 w 29"/>
                    <a:gd name="T5" fmla="*/ 7 h 29"/>
                    <a:gd name="T6" fmla="*/ 0 w 29"/>
                    <a:gd name="T7" fmla="*/ 7 h 29"/>
                    <a:gd name="T8" fmla="*/ 0 w 29"/>
                    <a:gd name="T9" fmla="*/ 0 h 29"/>
                    <a:gd name="T10" fmla="*/ 29 w 29"/>
                    <a:gd name="T11" fmla="*/ 29 h 29"/>
                    <a:gd name="T12" fmla="*/ 29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29" y="29"/>
                      </a:moveTo>
                      <a:lnTo>
                        <a:pt x="29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9" y="29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8" name="Freeform 1597"/>
                <p:cNvSpPr>
                  <a:spLocks/>
                </p:cNvSpPr>
                <p:nvPr/>
              </p:nvSpPr>
              <p:spPr bwMode="auto">
                <a:xfrm>
                  <a:off x="2465" y="1370"/>
                  <a:ext cx="14" cy="14"/>
                </a:xfrm>
                <a:custGeom>
                  <a:avLst/>
                  <a:gdLst>
                    <a:gd name="T0" fmla="*/ 29 w 29"/>
                    <a:gd name="T1" fmla="*/ 29 h 29"/>
                    <a:gd name="T2" fmla="*/ 29 w 29"/>
                    <a:gd name="T3" fmla="*/ 29 h 29"/>
                    <a:gd name="T4" fmla="*/ 0 w 29"/>
                    <a:gd name="T5" fmla="*/ 7 h 29"/>
                    <a:gd name="T6" fmla="*/ 0 w 29"/>
                    <a:gd name="T7" fmla="*/ 7 h 29"/>
                    <a:gd name="T8" fmla="*/ 0 w 29"/>
                    <a:gd name="T9" fmla="*/ 0 h 29"/>
                    <a:gd name="T10" fmla="*/ 29 w 29"/>
                    <a:gd name="T11" fmla="*/ 29 h 29"/>
                    <a:gd name="T12" fmla="*/ 29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29" y="29"/>
                      </a:moveTo>
                      <a:lnTo>
                        <a:pt x="29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9" y="29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9" name="Freeform 1598"/>
                <p:cNvSpPr>
                  <a:spLocks/>
                </p:cNvSpPr>
                <p:nvPr/>
              </p:nvSpPr>
              <p:spPr bwMode="auto">
                <a:xfrm>
                  <a:off x="2465" y="1373"/>
                  <a:ext cx="14" cy="15"/>
                </a:xfrm>
                <a:custGeom>
                  <a:avLst/>
                  <a:gdLst>
                    <a:gd name="T0" fmla="*/ 29 w 29"/>
                    <a:gd name="T1" fmla="*/ 22 h 30"/>
                    <a:gd name="T2" fmla="*/ 29 w 29"/>
                    <a:gd name="T3" fmla="*/ 22 h 30"/>
                    <a:gd name="T4" fmla="*/ 29 w 29"/>
                    <a:gd name="T5" fmla="*/ 30 h 30"/>
                    <a:gd name="T6" fmla="*/ 29 w 29"/>
                    <a:gd name="T7" fmla="*/ 30 h 30"/>
                    <a:gd name="T8" fmla="*/ 0 w 29"/>
                    <a:gd name="T9" fmla="*/ 0 h 30"/>
                    <a:gd name="T10" fmla="*/ 29 w 29"/>
                    <a:gd name="T11" fmla="*/ 22 h 30"/>
                    <a:gd name="T12" fmla="*/ 29 w 29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22"/>
                      </a:moveTo>
                      <a:lnTo>
                        <a:pt x="29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29" y="22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0" name="Freeform 1599"/>
                <p:cNvSpPr>
                  <a:spLocks/>
                </p:cNvSpPr>
                <p:nvPr/>
              </p:nvSpPr>
              <p:spPr bwMode="auto">
                <a:xfrm>
                  <a:off x="2465" y="1373"/>
                  <a:ext cx="14" cy="15"/>
                </a:xfrm>
                <a:custGeom>
                  <a:avLst/>
                  <a:gdLst>
                    <a:gd name="T0" fmla="*/ 29 w 29"/>
                    <a:gd name="T1" fmla="*/ 22 h 30"/>
                    <a:gd name="T2" fmla="*/ 29 w 29"/>
                    <a:gd name="T3" fmla="*/ 22 h 30"/>
                    <a:gd name="T4" fmla="*/ 29 w 29"/>
                    <a:gd name="T5" fmla="*/ 30 h 30"/>
                    <a:gd name="T6" fmla="*/ 29 w 29"/>
                    <a:gd name="T7" fmla="*/ 30 h 30"/>
                    <a:gd name="T8" fmla="*/ 0 w 29"/>
                    <a:gd name="T9" fmla="*/ 0 h 30"/>
                    <a:gd name="T10" fmla="*/ 29 w 29"/>
                    <a:gd name="T11" fmla="*/ 22 h 30"/>
                    <a:gd name="T12" fmla="*/ 29 w 29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22"/>
                      </a:moveTo>
                      <a:lnTo>
                        <a:pt x="29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29" y="22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1" name="Freeform 1600"/>
                <p:cNvSpPr>
                  <a:spLocks/>
                </p:cNvSpPr>
                <p:nvPr/>
              </p:nvSpPr>
              <p:spPr bwMode="auto">
                <a:xfrm>
                  <a:off x="2465" y="1370"/>
                  <a:ext cx="14" cy="14"/>
                </a:xfrm>
                <a:custGeom>
                  <a:avLst/>
                  <a:gdLst>
                    <a:gd name="T0" fmla="*/ 29 w 29"/>
                    <a:gd name="T1" fmla="*/ 29 h 29"/>
                    <a:gd name="T2" fmla="*/ 29 w 29"/>
                    <a:gd name="T3" fmla="*/ 29 h 29"/>
                    <a:gd name="T4" fmla="*/ 0 w 29"/>
                    <a:gd name="T5" fmla="*/ 7 h 29"/>
                    <a:gd name="T6" fmla="*/ 0 w 29"/>
                    <a:gd name="T7" fmla="*/ 7 h 29"/>
                    <a:gd name="T8" fmla="*/ 0 w 29"/>
                    <a:gd name="T9" fmla="*/ 0 h 29"/>
                    <a:gd name="T10" fmla="*/ 29 w 29"/>
                    <a:gd name="T11" fmla="*/ 29 h 29"/>
                    <a:gd name="T12" fmla="*/ 29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29" y="29"/>
                      </a:moveTo>
                      <a:lnTo>
                        <a:pt x="29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9" y="29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2" name="Freeform 1601"/>
                <p:cNvSpPr>
                  <a:spLocks/>
                </p:cNvSpPr>
                <p:nvPr/>
              </p:nvSpPr>
              <p:spPr bwMode="auto">
                <a:xfrm>
                  <a:off x="2465" y="1370"/>
                  <a:ext cx="14" cy="14"/>
                </a:xfrm>
                <a:custGeom>
                  <a:avLst/>
                  <a:gdLst>
                    <a:gd name="T0" fmla="*/ 29 w 29"/>
                    <a:gd name="T1" fmla="*/ 29 h 29"/>
                    <a:gd name="T2" fmla="*/ 29 w 29"/>
                    <a:gd name="T3" fmla="*/ 29 h 29"/>
                    <a:gd name="T4" fmla="*/ 0 w 29"/>
                    <a:gd name="T5" fmla="*/ 7 h 29"/>
                    <a:gd name="T6" fmla="*/ 0 w 29"/>
                    <a:gd name="T7" fmla="*/ 7 h 29"/>
                    <a:gd name="T8" fmla="*/ 0 w 29"/>
                    <a:gd name="T9" fmla="*/ 0 h 29"/>
                    <a:gd name="T10" fmla="*/ 29 w 29"/>
                    <a:gd name="T11" fmla="*/ 29 h 29"/>
                    <a:gd name="T12" fmla="*/ 29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29" y="29"/>
                      </a:moveTo>
                      <a:lnTo>
                        <a:pt x="29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9" y="29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3" name="Freeform 1602"/>
                <p:cNvSpPr>
                  <a:spLocks/>
                </p:cNvSpPr>
                <p:nvPr/>
              </p:nvSpPr>
              <p:spPr bwMode="auto">
                <a:xfrm>
                  <a:off x="2465" y="1373"/>
                  <a:ext cx="14" cy="15"/>
                </a:xfrm>
                <a:custGeom>
                  <a:avLst/>
                  <a:gdLst>
                    <a:gd name="T0" fmla="*/ 29 w 29"/>
                    <a:gd name="T1" fmla="*/ 22 h 30"/>
                    <a:gd name="T2" fmla="*/ 29 w 29"/>
                    <a:gd name="T3" fmla="*/ 22 h 30"/>
                    <a:gd name="T4" fmla="*/ 29 w 29"/>
                    <a:gd name="T5" fmla="*/ 30 h 30"/>
                    <a:gd name="T6" fmla="*/ 29 w 29"/>
                    <a:gd name="T7" fmla="*/ 30 h 30"/>
                    <a:gd name="T8" fmla="*/ 0 w 29"/>
                    <a:gd name="T9" fmla="*/ 0 h 30"/>
                    <a:gd name="T10" fmla="*/ 29 w 29"/>
                    <a:gd name="T11" fmla="*/ 22 h 30"/>
                    <a:gd name="T12" fmla="*/ 29 w 29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22"/>
                      </a:moveTo>
                      <a:lnTo>
                        <a:pt x="29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29" y="22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4" name="Freeform 1603"/>
                <p:cNvSpPr>
                  <a:spLocks/>
                </p:cNvSpPr>
                <p:nvPr/>
              </p:nvSpPr>
              <p:spPr bwMode="auto">
                <a:xfrm>
                  <a:off x="2465" y="1373"/>
                  <a:ext cx="14" cy="15"/>
                </a:xfrm>
                <a:custGeom>
                  <a:avLst/>
                  <a:gdLst>
                    <a:gd name="T0" fmla="*/ 29 w 29"/>
                    <a:gd name="T1" fmla="*/ 22 h 30"/>
                    <a:gd name="T2" fmla="*/ 29 w 29"/>
                    <a:gd name="T3" fmla="*/ 22 h 30"/>
                    <a:gd name="T4" fmla="*/ 29 w 29"/>
                    <a:gd name="T5" fmla="*/ 30 h 30"/>
                    <a:gd name="T6" fmla="*/ 29 w 29"/>
                    <a:gd name="T7" fmla="*/ 30 h 30"/>
                    <a:gd name="T8" fmla="*/ 0 w 29"/>
                    <a:gd name="T9" fmla="*/ 0 h 30"/>
                    <a:gd name="T10" fmla="*/ 29 w 29"/>
                    <a:gd name="T11" fmla="*/ 22 h 30"/>
                    <a:gd name="T12" fmla="*/ 29 w 29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22"/>
                      </a:moveTo>
                      <a:lnTo>
                        <a:pt x="29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29" y="22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5" name="Freeform 1604"/>
                <p:cNvSpPr>
                  <a:spLocks/>
                </p:cNvSpPr>
                <p:nvPr/>
              </p:nvSpPr>
              <p:spPr bwMode="auto">
                <a:xfrm>
                  <a:off x="2450" y="1377"/>
                  <a:ext cx="25" cy="19"/>
                </a:xfrm>
                <a:custGeom>
                  <a:avLst/>
                  <a:gdLst>
                    <a:gd name="T0" fmla="*/ 51 w 51"/>
                    <a:gd name="T1" fmla="*/ 38 h 38"/>
                    <a:gd name="T2" fmla="*/ 51 w 51"/>
                    <a:gd name="T3" fmla="*/ 38 h 38"/>
                    <a:gd name="T4" fmla="*/ 0 w 51"/>
                    <a:gd name="T5" fmla="*/ 8 h 38"/>
                    <a:gd name="T6" fmla="*/ 0 w 51"/>
                    <a:gd name="T7" fmla="*/ 8 h 38"/>
                    <a:gd name="T8" fmla="*/ 15 w 51"/>
                    <a:gd name="T9" fmla="*/ 0 h 38"/>
                    <a:gd name="T10" fmla="*/ 51 w 51"/>
                    <a:gd name="T11" fmla="*/ 38 h 38"/>
                    <a:gd name="T12" fmla="*/ 51 w 51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8">
                      <a:moveTo>
                        <a:pt x="51" y="38"/>
                      </a:moveTo>
                      <a:lnTo>
                        <a:pt x="51" y="3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51" y="38"/>
                      </a:lnTo>
                      <a:lnTo>
                        <a:pt x="51" y="3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6" name="Freeform 1605"/>
                <p:cNvSpPr>
                  <a:spLocks/>
                </p:cNvSpPr>
                <p:nvPr/>
              </p:nvSpPr>
              <p:spPr bwMode="auto">
                <a:xfrm>
                  <a:off x="2450" y="1377"/>
                  <a:ext cx="25" cy="19"/>
                </a:xfrm>
                <a:custGeom>
                  <a:avLst/>
                  <a:gdLst>
                    <a:gd name="T0" fmla="*/ 51 w 51"/>
                    <a:gd name="T1" fmla="*/ 38 h 38"/>
                    <a:gd name="T2" fmla="*/ 51 w 51"/>
                    <a:gd name="T3" fmla="*/ 38 h 38"/>
                    <a:gd name="T4" fmla="*/ 0 w 51"/>
                    <a:gd name="T5" fmla="*/ 8 h 38"/>
                    <a:gd name="T6" fmla="*/ 0 w 51"/>
                    <a:gd name="T7" fmla="*/ 8 h 38"/>
                    <a:gd name="T8" fmla="*/ 15 w 51"/>
                    <a:gd name="T9" fmla="*/ 0 h 38"/>
                    <a:gd name="T10" fmla="*/ 51 w 51"/>
                    <a:gd name="T11" fmla="*/ 38 h 38"/>
                    <a:gd name="T12" fmla="*/ 51 w 51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8">
                      <a:moveTo>
                        <a:pt x="51" y="38"/>
                      </a:moveTo>
                      <a:lnTo>
                        <a:pt x="51" y="3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51" y="38"/>
                      </a:lnTo>
                      <a:lnTo>
                        <a:pt x="51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7" name="Freeform 1606"/>
                <p:cNvSpPr>
                  <a:spLocks/>
                </p:cNvSpPr>
                <p:nvPr/>
              </p:nvSpPr>
              <p:spPr bwMode="auto">
                <a:xfrm>
                  <a:off x="2450" y="1381"/>
                  <a:ext cx="25" cy="18"/>
                </a:xfrm>
                <a:custGeom>
                  <a:avLst/>
                  <a:gdLst>
                    <a:gd name="T0" fmla="*/ 51 w 51"/>
                    <a:gd name="T1" fmla="*/ 30 h 37"/>
                    <a:gd name="T2" fmla="*/ 51 w 51"/>
                    <a:gd name="T3" fmla="*/ 30 h 37"/>
                    <a:gd name="T4" fmla="*/ 37 w 51"/>
                    <a:gd name="T5" fmla="*/ 37 h 37"/>
                    <a:gd name="T6" fmla="*/ 37 w 51"/>
                    <a:gd name="T7" fmla="*/ 37 h 37"/>
                    <a:gd name="T8" fmla="*/ 0 w 51"/>
                    <a:gd name="T9" fmla="*/ 0 h 37"/>
                    <a:gd name="T10" fmla="*/ 51 w 51"/>
                    <a:gd name="T11" fmla="*/ 30 h 37"/>
                    <a:gd name="T12" fmla="*/ 51 w 51"/>
                    <a:gd name="T13" fmla="*/ 3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30"/>
                      </a:moveTo>
                      <a:lnTo>
                        <a:pt x="51" y="30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0" y="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8" name="Freeform 1607"/>
                <p:cNvSpPr>
                  <a:spLocks/>
                </p:cNvSpPr>
                <p:nvPr/>
              </p:nvSpPr>
              <p:spPr bwMode="auto">
                <a:xfrm>
                  <a:off x="2450" y="1381"/>
                  <a:ext cx="25" cy="18"/>
                </a:xfrm>
                <a:custGeom>
                  <a:avLst/>
                  <a:gdLst>
                    <a:gd name="T0" fmla="*/ 51 w 51"/>
                    <a:gd name="T1" fmla="*/ 30 h 37"/>
                    <a:gd name="T2" fmla="*/ 51 w 51"/>
                    <a:gd name="T3" fmla="*/ 30 h 37"/>
                    <a:gd name="T4" fmla="*/ 37 w 51"/>
                    <a:gd name="T5" fmla="*/ 37 h 37"/>
                    <a:gd name="T6" fmla="*/ 37 w 51"/>
                    <a:gd name="T7" fmla="*/ 37 h 37"/>
                    <a:gd name="T8" fmla="*/ 0 w 51"/>
                    <a:gd name="T9" fmla="*/ 0 h 37"/>
                    <a:gd name="T10" fmla="*/ 51 w 51"/>
                    <a:gd name="T11" fmla="*/ 30 h 37"/>
                    <a:gd name="T12" fmla="*/ 51 w 51"/>
                    <a:gd name="T13" fmla="*/ 3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30"/>
                      </a:moveTo>
                      <a:lnTo>
                        <a:pt x="51" y="30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0" y="0"/>
                      </a:lnTo>
                      <a:lnTo>
                        <a:pt x="51" y="30"/>
                      </a:lnTo>
                      <a:lnTo>
                        <a:pt x="51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9" name="Freeform 1608"/>
                <p:cNvSpPr>
                  <a:spLocks/>
                </p:cNvSpPr>
                <p:nvPr/>
              </p:nvSpPr>
              <p:spPr bwMode="auto">
                <a:xfrm>
                  <a:off x="2336" y="1490"/>
                  <a:ext cx="25" cy="19"/>
                </a:xfrm>
                <a:custGeom>
                  <a:avLst/>
                  <a:gdLst>
                    <a:gd name="T0" fmla="*/ 51 w 51"/>
                    <a:gd name="T1" fmla="*/ 37 h 37"/>
                    <a:gd name="T2" fmla="*/ 51 w 51"/>
                    <a:gd name="T3" fmla="*/ 37 h 37"/>
                    <a:gd name="T4" fmla="*/ 0 w 51"/>
                    <a:gd name="T5" fmla="*/ 8 h 37"/>
                    <a:gd name="T6" fmla="*/ 0 w 51"/>
                    <a:gd name="T7" fmla="*/ 8 h 37"/>
                    <a:gd name="T8" fmla="*/ 14 w 51"/>
                    <a:gd name="T9" fmla="*/ 0 h 37"/>
                    <a:gd name="T10" fmla="*/ 51 w 51"/>
                    <a:gd name="T11" fmla="*/ 37 h 37"/>
                    <a:gd name="T12" fmla="*/ 51 w 5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4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0" name="Freeform 1609"/>
                <p:cNvSpPr>
                  <a:spLocks/>
                </p:cNvSpPr>
                <p:nvPr/>
              </p:nvSpPr>
              <p:spPr bwMode="auto">
                <a:xfrm>
                  <a:off x="2336" y="1490"/>
                  <a:ext cx="25" cy="19"/>
                </a:xfrm>
                <a:custGeom>
                  <a:avLst/>
                  <a:gdLst>
                    <a:gd name="T0" fmla="*/ 51 w 51"/>
                    <a:gd name="T1" fmla="*/ 37 h 37"/>
                    <a:gd name="T2" fmla="*/ 51 w 51"/>
                    <a:gd name="T3" fmla="*/ 37 h 37"/>
                    <a:gd name="T4" fmla="*/ 0 w 51"/>
                    <a:gd name="T5" fmla="*/ 8 h 37"/>
                    <a:gd name="T6" fmla="*/ 0 w 51"/>
                    <a:gd name="T7" fmla="*/ 8 h 37"/>
                    <a:gd name="T8" fmla="*/ 14 w 51"/>
                    <a:gd name="T9" fmla="*/ 0 h 37"/>
                    <a:gd name="T10" fmla="*/ 51 w 51"/>
                    <a:gd name="T11" fmla="*/ 37 h 37"/>
                    <a:gd name="T12" fmla="*/ 51 w 51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37"/>
                      </a:moveTo>
                      <a:lnTo>
                        <a:pt x="51" y="3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4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1" name="Freeform 1610"/>
                <p:cNvSpPr>
                  <a:spLocks/>
                </p:cNvSpPr>
                <p:nvPr/>
              </p:nvSpPr>
              <p:spPr bwMode="auto">
                <a:xfrm>
                  <a:off x="2336" y="1494"/>
                  <a:ext cx="25" cy="22"/>
                </a:xfrm>
                <a:custGeom>
                  <a:avLst/>
                  <a:gdLst>
                    <a:gd name="T0" fmla="*/ 51 w 51"/>
                    <a:gd name="T1" fmla="*/ 29 h 44"/>
                    <a:gd name="T2" fmla="*/ 51 w 51"/>
                    <a:gd name="T3" fmla="*/ 29 h 44"/>
                    <a:gd name="T4" fmla="*/ 43 w 51"/>
                    <a:gd name="T5" fmla="*/ 44 h 44"/>
                    <a:gd name="T6" fmla="*/ 43 w 51"/>
                    <a:gd name="T7" fmla="*/ 44 h 44"/>
                    <a:gd name="T8" fmla="*/ 0 w 51"/>
                    <a:gd name="T9" fmla="*/ 0 h 44"/>
                    <a:gd name="T10" fmla="*/ 51 w 51"/>
                    <a:gd name="T11" fmla="*/ 29 h 44"/>
                    <a:gd name="T12" fmla="*/ 51 w 51"/>
                    <a:gd name="T13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4">
                      <a:moveTo>
                        <a:pt x="51" y="29"/>
                      </a:moveTo>
                      <a:lnTo>
                        <a:pt x="51" y="29"/>
                      </a:lnTo>
                      <a:lnTo>
                        <a:pt x="43" y="44"/>
                      </a:lnTo>
                      <a:lnTo>
                        <a:pt x="43" y="44"/>
                      </a:lnTo>
                      <a:lnTo>
                        <a:pt x="0" y="0"/>
                      </a:lnTo>
                      <a:lnTo>
                        <a:pt x="51" y="29"/>
                      </a:lnTo>
                      <a:lnTo>
                        <a:pt x="51" y="29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2" name="Freeform 1611"/>
                <p:cNvSpPr>
                  <a:spLocks/>
                </p:cNvSpPr>
                <p:nvPr/>
              </p:nvSpPr>
              <p:spPr bwMode="auto">
                <a:xfrm>
                  <a:off x="2336" y="1494"/>
                  <a:ext cx="25" cy="22"/>
                </a:xfrm>
                <a:custGeom>
                  <a:avLst/>
                  <a:gdLst>
                    <a:gd name="T0" fmla="*/ 51 w 51"/>
                    <a:gd name="T1" fmla="*/ 29 h 44"/>
                    <a:gd name="T2" fmla="*/ 51 w 51"/>
                    <a:gd name="T3" fmla="*/ 29 h 44"/>
                    <a:gd name="T4" fmla="*/ 43 w 51"/>
                    <a:gd name="T5" fmla="*/ 44 h 44"/>
                    <a:gd name="T6" fmla="*/ 43 w 51"/>
                    <a:gd name="T7" fmla="*/ 44 h 44"/>
                    <a:gd name="T8" fmla="*/ 0 w 51"/>
                    <a:gd name="T9" fmla="*/ 0 h 44"/>
                    <a:gd name="T10" fmla="*/ 51 w 51"/>
                    <a:gd name="T11" fmla="*/ 29 h 44"/>
                    <a:gd name="T12" fmla="*/ 51 w 51"/>
                    <a:gd name="T13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4">
                      <a:moveTo>
                        <a:pt x="51" y="29"/>
                      </a:moveTo>
                      <a:lnTo>
                        <a:pt x="51" y="29"/>
                      </a:lnTo>
                      <a:lnTo>
                        <a:pt x="43" y="44"/>
                      </a:lnTo>
                      <a:lnTo>
                        <a:pt x="43" y="44"/>
                      </a:lnTo>
                      <a:lnTo>
                        <a:pt x="0" y="0"/>
                      </a:lnTo>
                      <a:lnTo>
                        <a:pt x="51" y="29"/>
                      </a:lnTo>
                      <a:lnTo>
                        <a:pt x="51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1813"/>
              <p:cNvGrpSpPr>
                <a:grpSpLocks/>
              </p:cNvGrpSpPr>
              <p:nvPr/>
            </p:nvGrpSpPr>
            <p:grpSpPr bwMode="auto">
              <a:xfrm>
                <a:off x="2717800" y="2393569"/>
                <a:ext cx="631825" cy="1292225"/>
                <a:chOff x="1952" y="1502"/>
                <a:chExt cx="398" cy="814"/>
              </a:xfrm>
            </p:grpSpPr>
            <p:sp>
              <p:nvSpPr>
                <p:cNvPr id="463" name="Freeform 1613"/>
                <p:cNvSpPr>
                  <a:spLocks/>
                </p:cNvSpPr>
                <p:nvPr/>
              </p:nvSpPr>
              <p:spPr bwMode="auto">
                <a:xfrm>
                  <a:off x="2332" y="1502"/>
                  <a:ext cx="18" cy="14"/>
                </a:xfrm>
                <a:custGeom>
                  <a:avLst/>
                  <a:gdLst>
                    <a:gd name="T0" fmla="*/ 37 w 37"/>
                    <a:gd name="T1" fmla="*/ 29 h 29"/>
                    <a:gd name="T2" fmla="*/ 37 w 37"/>
                    <a:gd name="T3" fmla="*/ 29 h 29"/>
                    <a:gd name="T4" fmla="*/ 0 w 37"/>
                    <a:gd name="T5" fmla="*/ 7 h 29"/>
                    <a:gd name="T6" fmla="*/ 0 w 37"/>
                    <a:gd name="T7" fmla="*/ 7 h 29"/>
                    <a:gd name="T8" fmla="*/ 0 w 37"/>
                    <a:gd name="T9" fmla="*/ 0 h 29"/>
                    <a:gd name="T10" fmla="*/ 37 w 37"/>
                    <a:gd name="T11" fmla="*/ 29 h 29"/>
                    <a:gd name="T12" fmla="*/ 37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" name="Freeform 1614"/>
                <p:cNvSpPr>
                  <a:spLocks/>
                </p:cNvSpPr>
                <p:nvPr/>
              </p:nvSpPr>
              <p:spPr bwMode="auto">
                <a:xfrm>
                  <a:off x="2332" y="1502"/>
                  <a:ext cx="18" cy="14"/>
                </a:xfrm>
                <a:custGeom>
                  <a:avLst/>
                  <a:gdLst>
                    <a:gd name="T0" fmla="*/ 37 w 37"/>
                    <a:gd name="T1" fmla="*/ 29 h 29"/>
                    <a:gd name="T2" fmla="*/ 37 w 37"/>
                    <a:gd name="T3" fmla="*/ 29 h 29"/>
                    <a:gd name="T4" fmla="*/ 0 w 37"/>
                    <a:gd name="T5" fmla="*/ 7 h 29"/>
                    <a:gd name="T6" fmla="*/ 0 w 37"/>
                    <a:gd name="T7" fmla="*/ 7 h 29"/>
                    <a:gd name="T8" fmla="*/ 0 w 37"/>
                    <a:gd name="T9" fmla="*/ 0 h 29"/>
                    <a:gd name="T10" fmla="*/ 37 w 37"/>
                    <a:gd name="T11" fmla="*/ 29 h 29"/>
                    <a:gd name="T12" fmla="*/ 37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5" name="Freeform 1615"/>
                <p:cNvSpPr>
                  <a:spLocks/>
                </p:cNvSpPr>
                <p:nvPr/>
              </p:nvSpPr>
              <p:spPr bwMode="auto">
                <a:xfrm>
                  <a:off x="2332" y="1505"/>
                  <a:ext cx="18" cy="15"/>
                </a:xfrm>
                <a:custGeom>
                  <a:avLst/>
                  <a:gdLst>
                    <a:gd name="T0" fmla="*/ 37 w 37"/>
                    <a:gd name="T1" fmla="*/ 22 h 30"/>
                    <a:gd name="T2" fmla="*/ 37 w 37"/>
                    <a:gd name="T3" fmla="*/ 22 h 30"/>
                    <a:gd name="T4" fmla="*/ 29 w 37"/>
                    <a:gd name="T5" fmla="*/ 30 h 30"/>
                    <a:gd name="T6" fmla="*/ 29 w 37"/>
                    <a:gd name="T7" fmla="*/ 30 h 30"/>
                    <a:gd name="T8" fmla="*/ 0 w 37"/>
                    <a:gd name="T9" fmla="*/ 0 h 30"/>
                    <a:gd name="T10" fmla="*/ 37 w 37"/>
                    <a:gd name="T11" fmla="*/ 22 h 30"/>
                    <a:gd name="T12" fmla="*/ 37 w 37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22"/>
                      </a:moveTo>
                      <a:lnTo>
                        <a:pt x="37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6" name="Freeform 1616"/>
                <p:cNvSpPr>
                  <a:spLocks/>
                </p:cNvSpPr>
                <p:nvPr/>
              </p:nvSpPr>
              <p:spPr bwMode="auto">
                <a:xfrm>
                  <a:off x="2332" y="1505"/>
                  <a:ext cx="18" cy="15"/>
                </a:xfrm>
                <a:custGeom>
                  <a:avLst/>
                  <a:gdLst>
                    <a:gd name="T0" fmla="*/ 37 w 37"/>
                    <a:gd name="T1" fmla="*/ 22 h 30"/>
                    <a:gd name="T2" fmla="*/ 37 w 37"/>
                    <a:gd name="T3" fmla="*/ 22 h 30"/>
                    <a:gd name="T4" fmla="*/ 29 w 37"/>
                    <a:gd name="T5" fmla="*/ 30 h 30"/>
                    <a:gd name="T6" fmla="*/ 29 w 37"/>
                    <a:gd name="T7" fmla="*/ 30 h 30"/>
                    <a:gd name="T8" fmla="*/ 0 w 37"/>
                    <a:gd name="T9" fmla="*/ 0 h 30"/>
                    <a:gd name="T10" fmla="*/ 37 w 37"/>
                    <a:gd name="T11" fmla="*/ 22 h 30"/>
                    <a:gd name="T12" fmla="*/ 37 w 37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22"/>
                      </a:moveTo>
                      <a:lnTo>
                        <a:pt x="37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7" name="Freeform 1617"/>
                <p:cNvSpPr>
                  <a:spLocks/>
                </p:cNvSpPr>
                <p:nvPr/>
              </p:nvSpPr>
              <p:spPr bwMode="auto">
                <a:xfrm>
                  <a:off x="2332" y="1502"/>
                  <a:ext cx="18" cy="14"/>
                </a:xfrm>
                <a:custGeom>
                  <a:avLst/>
                  <a:gdLst>
                    <a:gd name="T0" fmla="*/ 37 w 37"/>
                    <a:gd name="T1" fmla="*/ 29 h 29"/>
                    <a:gd name="T2" fmla="*/ 37 w 37"/>
                    <a:gd name="T3" fmla="*/ 29 h 29"/>
                    <a:gd name="T4" fmla="*/ 0 w 37"/>
                    <a:gd name="T5" fmla="*/ 7 h 29"/>
                    <a:gd name="T6" fmla="*/ 0 w 37"/>
                    <a:gd name="T7" fmla="*/ 7 h 29"/>
                    <a:gd name="T8" fmla="*/ 0 w 37"/>
                    <a:gd name="T9" fmla="*/ 0 h 29"/>
                    <a:gd name="T10" fmla="*/ 37 w 37"/>
                    <a:gd name="T11" fmla="*/ 29 h 29"/>
                    <a:gd name="T12" fmla="*/ 37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" name="Freeform 1618"/>
                <p:cNvSpPr>
                  <a:spLocks/>
                </p:cNvSpPr>
                <p:nvPr/>
              </p:nvSpPr>
              <p:spPr bwMode="auto">
                <a:xfrm>
                  <a:off x="2332" y="1502"/>
                  <a:ext cx="18" cy="14"/>
                </a:xfrm>
                <a:custGeom>
                  <a:avLst/>
                  <a:gdLst>
                    <a:gd name="T0" fmla="*/ 37 w 37"/>
                    <a:gd name="T1" fmla="*/ 29 h 29"/>
                    <a:gd name="T2" fmla="*/ 37 w 37"/>
                    <a:gd name="T3" fmla="*/ 29 h 29"/>
                    <a:gd name="T4" fmla="*/ 0 w 37"/>
                    <a:gd name="T5" fmla="*/ 7 h 29"/>
                    <a:gd name="T6" fmla="*/ 0 w 37"/>
                    <a:gd name="T7" fmla="*/ 7 h 29"/>
                    <a:gd name="T8" fmla="*/ 0 w 37"/>
                    <a:gd name="T9" fmla="*/ 0 h 29"/>
                    <a:gd name="T10" fmla="*/ 37 w 37"/>
                    <a:gd name="T11" fmla="*/ 29 h 29"/>
                    <a:gd name="T12" fmla="*/ 37 w 37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" name="Freeform 1619"/>
                <p:cNvSpPr>
                  <a:spLocks/>
                </p:cNvSpPr>
                <p:nvPr/>
              </p:nvSpPr>
              <p:spPr bwMode="auto">
                <a:xfrm>
                  <a:off x="2332" y="1505"/>
                  <a:ext cx="18" cy="15"/>
                </a:xfrm>
                <a:custGeom>
                  <a:avLst/>
                  <a:gdLst>
                    <a:gd name="T0" fmla="*/ 37 w 37"/>
                    <a:gd name="T1" fmla="*/ 22 h 30"/>
                    <a:gd name="T2" fmla="*/ 37 w 37"/>
                    <a:gd name="T3" fmla="*/ 22 h 30"/>
                    <a:gd name="T4" fmla="*/ 29 w 37"/>
                    <a:gd name="T5" fmla="*/ 30 h 30"/>
                    <a:gd name="T6" fmla="*/ 29 w 37"/>
                    <a:gd name="T7" fmla="*/ 30 h 30"/>
                    <a:gd name="T8" fmla="*/ 0 w 37"/>
                    <a:gd name="T9" fmla="*/ 0 h 30"/>
                    <a:gd name="T10" fmla="*/ 37 w 37"/>
                    <a:gd name="T11" fmla="*/ 22 h 30"/>
                    <a:gd name="T12" fmla="*/ 37 w 37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22"/>
                      </a:moveTo>
                      <a:lnTo>
                        <a:pt x="37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" name="Freeform 1620"/>
                <p:cNvSpPr>
                  <a:spLocks/>
                </p:cNvSpPr>
                <p:nvPr/>
              </p:nvSpPr>
              <p:spPr bwMode="auto">
                <a:xfrm>
                  <a:off x="2332" y="1505"/>
                  <a:ext cx="18" cy="15"/>
                </a:xfrm>
                <a:custGeom>
                  <a:avLst/>
                  <a:gdLst>
                    <a:gd name="T0" fmla="*/ 37 w 37"/>
                    <a:gd name="T1" fmla="*/ 22 h 30"/>
                    <a:gd name="T2" fmla="*/ 37 w 37"/>
                    <a:gd name="T3" fmla="*/ 22 h 30"/>
                    <a:gd name="T4" fmla="*/ 29 w 37"/>
                    <a:gd name="T5" fmla="*/ 30 h 30"/>
                    <a:gd name="T6" fmla="*/ 29 w 37"/>
                    <a:gd name="T7" fmla="*/ 30 h 30"/>
                    <a:gd name="T8" fmla="*/ 0 w 37"/>
                    <a:gd name="T9" fmla="*/ 0 h 30"/>
                    <a:gd name="T10" fmla="*/ 37 w 37"/>
                    <a:gd name="T11" fmla="*/ 22 h 30"/>
                    <a:gd name="T12" fmla="*/ 37 w 37"/>
                    <a:gd name="T13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22"/>
                      </a:moveTo>
                      <a:lnTo>
                        <a:pt x="37" y="22"/>
                      </a:lnTo>
                      <a:lnTo>
                        <a:pt x="29" y="30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" name="Freeform 1621"/>
                <p:cNvSpPr>
                  <a:spLocks/>
                </p:cNvSpPr>
                <p:nvPr/>
              </p:nvSpPr>
              <p:spPr bwMode="auto">
                <a:xfrm>
                  <a:off x="2309" y="1509"/>
                  <a:ext cx="34" cy="19"/>
                </a:xfrm>
                <a:custGeom>
                  <a:avLst/>
                  <a:gdLst>
                    <a:gd name="T0" fmla="*/ 66 w 66"/>
                    <a:gd name="T1" fmla="*/ 38 h 38"/>
                    <a:gd name="T2" fmla="*/ 66 w 66"/>
                    <a:gd name="T3" fmla="*/ 38 h 38"/>
                    <a:gd name="T4" fmla="*/ 0 w 66"/>
                    <a:gd name="T5" fmla="*/ 23 h 38"/>
                    <a:gd name="T6" fmla="*/ 0 w 66"/>
                    <a:gd name="T7" fmla="*/ 23 h 38"/>
                    <a:gd name="T8" fmla="*/ 30 w 66"/>
                    <a:gd name="T9" fmla="*/ 0 h 38"/>
                    <a:gd name="T10" fmla="*/ 66 w 66"/>
                    <a:gd name="T11" fmla="*/ 38 h 38"/>
                    <a:gd name="T12" fmla="*/ 66 w 66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8">
                      <a:moveTo>
                        <a:pt x="66" y="38"/>
                      </a:moveTo>
                      <a:lnTo>
                        <a:pt x="66" y="3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66" y="38"/>
                      </a:lnTo>
                      <a:lnTo>
                        <a:pt x="66" y="3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" name="Freeform 1622"/>
                <p:cNvSpPr>
                  <a:spLocks/>
                </p:cNvSpPr>
                <p:nvPr/>
              </p:nvSpPr>
              <p:spPr bwMode="auto">
                <a:xfrm>
                  <a:off x="2309" y="1509"/>
                  <a:ext cx="34" cy="19"/>
                </a:xfrm>
                <a:custGeom>
                  <a:avLst/>
                  <a:gdLst>
                    <a:gd name="T0" fmla="*/ 66 w 66"/>
                    <a:gd name="T1" fmla="*/ 38 h 38"/>
                    <a:gd name="T2" fmla="*/ 66 w 66"/>
                    <a:gd name="T3" fmla="*/ 38 h 38"/>
                    <a:gd name="T4" fmla="*/ 0 w 66"/>
                    <a:gd name="T5" fmla="*/ 23 h 38"/>
                    <a:gd name="T6" fmla="*/ 0 w 66"/>
                    <a:gd name="T7" fmla="*/ 23 h 38"/>
                    <a:gd name="T8" fmla="*/ 30 w 66"/>
                    <a:gd name="T9" fmla="*/ 0 h 38"/>
                    <a:gd name="T10" fmla="*/ 66 w 66"/>
                    <a:gd name="T11" fmla="*/ 38 h 38"/>
                    <a:gd name="T12" fmla="*/ 66 w 66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8">
                      <a:moveTo>
                        <a:pt x="66" y="38"/>
                      </a:moveTo>
                      <a:lnTo>
                        <a:pt x="66" y="3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66" y="38"/>
                      </a:lnTo>
                      <a:lnTo>
                        <a:pt x="66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" name="Freeform 1623"/>
                <p:cNvSpPr>
                  <a:spLocks/>
                </p:cNvSpPr>
                <p:nvPr/>
              </p:nvSpPr>
              <p:spPr bwMode="auto">
                <a:xfrm>
                  <a:off x="2309" y="1520"/>
                  <a:ext cx="34" cy="23"/>
                </a:xfrm>
                <a:custGeom>
                  <a:avLst/>
                  <a:gdLst>
                    <a:gd name="T0" fmla="*/ 66 w 66"/>
                    <a:gd name="T1" fmla="*/ 15 h 45"/>
                    <a:gd name="T2" fmla="*/ 66 w 66"/>
                    <a:gd name="T3" fmla="*/ 15 h 45"/>
                    <a:gd name="T4" fmla="*/ 37 w 66"/>
                    <a:gd name="T5" fmla="*/ 45 h 45"/>
                    <a:gd name="T6" fmla="*/ 37 w 66"/>
                    <a:gd name="T7" fmla="*/ 45 h 45"/>
                    <a:gd name="T8" fmla="*/ 0 w 66"/>
                    <a:gd name="T9" fmla="*/ 0 h 45"/>
                    <a:gd name="T10" fmla="*/ 66 w 66"/>
                    <a:gd name="T11" fmla="*/ 15 h 45"/>
                    <a:gd name="T12" fmla="*/ 66 w 66"/>
                    <a:gd name="T13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66" y="15"/>
                      </a:moveTo>
                      <a:lnTo>
                        <a:pt x="66" y="1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" name="Freeform 1624"/>
                <p:cNvSpPr>
                  <a:spLocks/>
                </p:cNvSpPr>
                <p:nvPr/>
              </p:nvSpPr>
              <p:spPr bwMode="auto">
                <a:xfrm>
                  <a:off x="2309" y="1520"/>
                  <a:ext cx="34" cy="23"/>
                </a:xfrm>
                <a:custGeom>
                  <a:avLst/>
                  <a:gdLst>
                    <a:gd name="T0" fmla="*/ 66 w 66"/>
                    <a:gd name="T1" fmla="*/ 15 h 45"/>
                    <a:gd name="T2" fmla="*/ 66 w 66"/>
                    <a:gd name="T3" fmla="*/ 15 h 45"/>
                    <a:gd name="T4" fmla="*/ 37 w 66"/>
                    <a:gd name="T5" fmla="*/ 45 h 45"/>
                    <a:gd name="T6" fmla="*/ 37 w 66"/>
                    <a:gd name="T7" fmla="*/ 45 h 45"/>
                    <a:gd name="T8" fmla="*/ 0 w 66"/>
                    <a:gd name="T9" fmla="*/ 0 h 45"/>
                    <a:gd name="T10" fmla="*/ 66 w 66"/>
                    <a:gd name="T11" fmla="*/ 15 h 45"/>
                    <a:gd name="T12" fmla="*/ 66 w 66"/>
                    <a:gd name="T13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45">
                      <a:moveTo>
                        <a:pt x="66" y="15"/>
                      </a:moveTo>
                      <a:lnTo>
                        <a:pt x="66" y="1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0" y="0"/>
                      </a:lnTo>
                      <a:lnTo>
                        <a:pt x="66" y="15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" name="Freeform 1625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0 w 37"/>
                    <a:gd name="T5" fmla="*/ 0 h 30"/>
                    <a:gd name="T6" fmla="*/ 0 w 37"/>
                    <a:gd name="T7" fmla="*/ 0 h 30"/>
                    <a:gd name="T8" fmla="*/ 8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" name="Freeform 1626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0 w 37"/>
                    <a:gd name="T5" fmla="*/ 0 h 30"/>
                    <a:gd name="T6" fmla="*/ 0 w 37"/>
                    <a:gd name="T7" fmla="*/ 0 h 30"/>
                    <a:gd name="T8" fmla="*/ 8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7" name="Freeform 1627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37 w 37"/>
                    <a:gd name="T5" fmla="*/ 30 h 30"/>
                    <a:gd name="T6" fmla="*/ 37 w 37"/>
                    <a:gd name="T7" fmla="*/ 30 h 30"/>
                    <a:gd name="T8" fmla="*/ 0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8" name="Freeform 1628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37 w 37"/>
                    <a:gd name="T5" fmla="*/ 30 h 30"/>
                    <a:gd name="T6" fmla="*/ 37 w 37"/>
                    <a:gd name="T7" fmla="*/ 30 h 30"/>
                    <a:gd name="T8" fmla="*/ 0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9" name="Freeform 1629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0 w 37"/>
                    <a:gd name="T5" fmla="*/ 0 h 30"/>
                    <a:gd name="T6" fmla="*/ 0 w 37"/>
                    <a:gd name="T7" fmla="*/ 0 h 30"/>
                    <a:gd name="T8" fmla="*/ 8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0" name="Freeform 1630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0 w 37"/>
                    <a:gd name="T5" fmla="*/ 0 h 30"/>
                    <a:gd name="T6" fmla="*/ 0 w 37"/>
                    <a:gd name="T7" fmla="*/ 0 h 30"/>
                    <a:gd name="T8" fmla="*/ 8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1" name="Freeform 1631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37 w 37"/>
                    <a:gd name="T5" fmla="*/ 30 h 30"/>
                    <a:gd name="T6" fmla="*/ 37 w 37"/>
                    <a:gd name="T7" fmla="*/ 30 h 30"/>
                    <a:gd name="T8" fmla="*/ 0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2" name="Freeform 1632"/>
                <p:cNvSpPr>
                  <a:spLocks/>
                </p:cNvSpPr>
                <p:nvPr/>
              </p:nvSpPr>
              <p:spPr bwMode="auto">
                <a:xfrm>
                  <a:off x="2298" y="1535"/>
                  <a:ext cx="19" cy="16"/>
                </a:xfrm>
                <a:custGeom>
                  <a:avLst/>
                  <a:gdLst>
                    <a:gd name="T0" fmla="*/ 37 w 37"/>
                    <a:gd name="T1" fmla="*/ 30 h 30"/>
                    <a:gd name="T2" fmla="*/ 37 w 37"/>
                    <a:gd name="T3" fmla="*/ 30 h 30"/>
                    <a:gd name="T4" fmla="*/ 37 w 37"/>
                    <a:gd name="T5" fmla="*/ 30 h 30"/>
                    <a:gd name="T6" fmla="*/ 37 w 37"/>
                    <a:gd name="T7" fmla="*/ 30 h 30"/>
                    <a:gd name="T8" fmla="*/ 0 w 37"/>
                    <a:gd name="T9" fmla="*/ 0 h 30"/>
                    <a:gd name="T10" fmla="*/ 37 w 37"/>
                    <a:gd name="T11" fmla="*/ 30 h 30"/>
                    <a:gd name="T12" fmla="*/ 37 w 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0" y="0"/>
                      </a:lnTo>
                      <a:lnTo>
                        <a:pt x="37" y="3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3" name="Freeform 1633"/>
                <p:cNvSpPr>
                  <a:spLocks/>
                </p:cNvSpPr>
                <p:nvPr/>
              </p:nvSpPr>
              <p:spPr bwMode="auto">
                <a:xfrm>
                  <a:off x="2273" y="1528"/>
                  <a:ext cx="55" cy="64"/>
                </a:xfrm>
                <a:custGeom>
                  <a:avLst/>
                  <a:gdLst>
                    <a:gd name="T0" fmla="*/ 0 w 110"/>
                    <a:gd name="T1" fmla="*/ 0 h 127"/>
                    <a:gd name="T2" fmla="*/ 0 w 110"/>
                    <a:gd name="T3" fmla="*/ 0 h 127"/>
                    <a:gd name="T4" fmla="*/ 81 w 110"/>
                    <a:gd name="T5" fmla="*/ 127 h 127"/>
                    <a:gd name="T6" fmla="*/ 81 w 110"/>
                    <a:gd name="T7" fmla="*/ 127 h 127"/>
                    <a:gd name="T8" fmla="*/ 110 w 110"/>
                    <a:gd name="T9" fmla="*/ 89 h 127"/>
                    <a:gd name="T10" fmla="*/ 0 w 110"/>
                    <a:gd name="T11" fmla="*/ 0 h 127"/>
                    <a:gd name="T12" fmla="*/ 0 w 110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1" y="127"/>
                      </a:lnTo>
                      <a:lnTo>
                        <a:pt x="81" y="127"/>
                      </a:lnTo>
                      <a:lnTo>
                        <a:pt x="110" y="8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4" name="Freeform 1634"/>
                <p:cNvSpPr>
                  <a:spLocks/>
                </p:cNvSpPr>
                <p:nvPr/>
              </p:nvSpPr>
              <p:spPr bwMode="auto">
                <a:xfrm>
                  <a:off x="2273" y="1528"/>
                  <a:ext cx="55" cy="64"/>
                </a:xfrm>
                <a:custGeom>
                  <a:avLst/>
                  <a:gdLst>
                    <a:gd name="T0" fmla="*/ 0 w 110"/>
                    <a:gd name="T1" fmla="*/ 0 h 127"/>
                    <a:gd name="T2" fmla="*/ 0 w 110"/>
                    <a:gd name="T3" fmla="*/ 0 h 127"/>
                    <a:gd name="T4" fmla="*/ 81 w 110"/>
                    <a:gd name="T5" fmla="*/ 127 h 127"/>
                    <a:gd name="T6" fmla="*/ 81 w 110"/>
                    <a:gd name="T7" fmla="*/ 127 h 127"/>
                    <a:gd name="T8" fmla="*/ 110 w 110"/>
                    <a:gd name="T9" fmla="*/ 89 h 127"/>
                    <a:gd name="T10" fmla="*/ 0 w 110"/>
                    <a:gd name="T11" fmla="*/ 0 h 127"/>
                    <a:gd name="T12" fmla="*/ 0 w 110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1" y="127"/>
                      </a:lnTo>
                      <a:lnTo>
                        <a:pt x="81" y="127"/>
                      </a:lnTo>
                      <a:lnTo>
                        <a:pt x="110" y="8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5" name="Freeform 1635"/>
                <p:cNvSpPr>
                  <a:spLocks/>
                </p:cNvSpPr>
                <p:nvPr/>
              </p:nvSpPr>
              <p:spPr bwMode="auto">
                <a:xfrm>
                  <a:off x="2258" y="1528"/>
                  <a:ext cx="55" cy="64"/>
                </a:xfrm>
                <a:custGeom>
                  <a:avLst/>
                  <a:gdLst>
                    <a:gd name="T0" fmla="*/ 29 w 110"/>
                    <a:gd name="T1" fmla="*/ 0 h 127"/>
                    <a:gd name="T2" fmla="*/ 29 w 110"/>
                    <a:gd name="T3" fmla="*/ 0 h 127"/>
                    <a:gd name="T4" fmla="*/ 0 w 110"/>
                    <a:gd name="T5" fmla="*/ 37 h 127"/>
                    <a:gd name="T6" fmla="*/ 0 w 110"/>
                    <a:gd name="T7" fmla="*/ 37 h 127"/>
                    <a:gd name="T8" fmla="*/ 110 w 110"/>
                    <a:gd name="T9" fmla="*/ 127 h 127"/>
                    <a:gd name="T10" fmla="*/ 29 w 110"/>
                    <a:gd name="T11" fmla="*/ 0 h 127"/>
                    <a:gd name="T12" fmla="*/ 29 w 110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10" y="12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6" name="Freeform 1636"/>
                <p:cNvSpPr>
                  <a:spLocks/>
                </p:cNvSpPr>
                <p:nvPr/>
              </p:nvSpPr>
              <p:spPr bwMode="auto">
                <a:xfrm>
                  <a:off x="2258" y="1528"/>
                  <a:ext cx="55" cy="64"/>
                </a:xfrm>
                <a:custGeom>
                  <a:avLst/>
                  <a:gdLst>
                    <a:gd name="T0" fmla="*/ 29 w 110"/>
                    <a:gd name="T1" fmla="*/ 0 h 127"/>
                    <a:gd name="T2" fmla="*/ 29 w 110"/>
                    <a:gd name="T3" fmla="*/ 0 h 127"/>
                    <a:gd name="T4" fmla="*/ 0 w 110"/>
                    <a:gd name="T5" fmla="*/ 37 h 127"/>
                    <a:gd name="T6" fmla="*/ 0 w 110"/>
                    <a:gd name="T7" fmla="*/ 37 h 127"/>
                    <a:gd name="T8" fmla="*/ 110 w 110"/>
                    <a:gd name="T9" fmla="*/ 127 h 127"/>
                    <a:gd name="T10" fmla="*/ 29 w 110"/>
                    <a:gd name="T11" fmla="*/ 0 h 127"/>
                    <a:gd name="T12" fmla="*/ 29 w 110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10" y="12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7" name="Freeform 1637"/>
                <p:cNvSpPr>
                  <a:spLocks/>
                </p:cNvSpPr>
                <p:nvPr/>
              </p:nvSpPr>
              <p:spPr bwMode="auto">
                <a:xfrm>
                  <a:off x="2258" y="1546"/>
                  <a:ext cx="55" cy="65"/>
                </a:xfrm>
                <a:custGeom>
                  <a:avLst/>
                  <a:gdLst>
                    <a:gd name="T0" fmla="*/ 0 w 110"/>
                    <a:gd name="T1" fmla="*/ 0 h 127"/>
                    <a:gd name="T2" fmla="*/ 0 w 110"/>
                    <a:gd name="T3" fmla="*/ 0 h 127"/>
                    <a:gd name="T4" fmla="*/ 80 w 110"/>
                    <a:gd name="T5" fmla="*/ 127 h 127"/>
                    <a:gd name="T6" fmla="*/ 80 w 110"/>
                    <a:gd name="T7" fmla="*/ 127 h 127"/>
                    <a:gd name="T8" fmla="*/ 110 w 110"/>
                    <a:gd name="T9" fmla="*/ 90 h 127"/>
                    <a:gd name="T10" fmla="*/ 0 w 110"/>
                    <a:gd name="T11" fmla="*/ 0 h 127"/>
                    <a:gd name="T12" fmla="*/ 0 w 110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0" y="127"/>
                      </a:lnTo>
                      <a:lnTo>
                        <a:pt x="80" y="127"/>
                      </a:lnTo>
                      <a:lnTo>
                        <a:pt x="110" y="9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8" name="Freeform 1638"/>
                <p:cNvSpPr>
                  <a:spLocks/>
                </p:cNvSpPr>
                <p:nvPr/>
              </p:nvSpPr>
              <p:spPr bwMode="auto">
                <a:xfrm>
                  <a:off x="2258" y="1546"/>
                  <a:ext cx="55" cy="65"/>
                </a:xfrm>
                <a:custGeom>
                  <a:avLst/>
                  <a:gdLst>
                    <a:gd name="T0" fmla="*/ 0 w 110"/>
                    <a:gd name="T1" fmla="*/ 0 h 127"/>
                    <a:gd name="T2" fmla="*/ 0 w 110"/>
                    <a:gd name="T3" fmla="*/ 0 h 127"/>
                    <a:gd name="T4" fmla="*/ 80 w 110"/>
                    <a:gd name="T5" fmla="*/ 127 h 127"/>
                    <a:gd name="T6" fmla="*/ 80 w 110"/>
                    <a:gd name="T7" fmla="*/ 127 h 127"/>
                    <a:gd name="T8" fmla="*/ 110 w 110"/>
                    <a:gd name="T9" fmla="*/ 90 h 127"/>
                    <a:gd name="T10" fmla="*/ 0 w 110"/>
                    <a:gd name="T11" fmla="*/ 0 h 127"/>
                    <a:gd name="T12" fmla="*/ 0 w 110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0" y="127"/>
                      </a:lnTo>
                      <a:lnTo>
                        <a:pt x="80" y="127"/>
                      </a:lnTo>
                      <a:lnTo>
                        <a:pt x="110" y="9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9" name="Freeform 1639"/>
                <p:cNvSpPr>
                  <a:spLocks/>
                </p:cNvSpPr>
                <p:nvPr/>
              </p:nvSpPr>
              <p:spPr bwMode="auto">
                <a:xfrm>
                  <a:off x="2243" y="1546"/>
                  <a:ext cx="55" cy="65"/>
                </a:xfrm>
                <a:custGeom>
                  <a:avLst/>
                  <a:gdLst>
                    <a:gd name="T0" fmla="*/ 29 w 109"/>
                    <a:gd name="T1" fmla="*/ 0 h 127"/>
                    <a:gd name="T2" fmla="*/ 29 w 109"/>
                    <a:gd name="T3" fmla="*/ 0 h 127"/>
                    <a:gd name="T4" fmla="*/ 0 w 109"/>
                    <a:gd name="T5" fmla="*/ 37 h 127"/>
                    <a:gd name="T6" fmla="*/ 0 w 109"/>
                    <a:gd name="T7" fmla="*/ 37 h 127"/>
                    <a:gd name="T8" fmla="*/ 109 w 109"/>
                    <a:gd name="T9" fmla="*/ 127 h 127"/>
                    <a:gd name="T10" fmla="*/ 29 w 109"/>
                    <a:gd name="T11" fmla="*/ 0 h 127"/>
                    <a:gd name="T12" fmla="*/ 29 w 109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12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09" y="12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0" name="Freeform 1640"/>
                <p:cNvSpPr>
                  <a:spLocks/>
                </p:cNvSpPr>
                <p:nvPr/>
              </p:nvSpPr>
              <p:spPr bwMode="auto">
                <a:xfrm>
                  <a:off x="2243" y="1546"/>
                  <a:ext cx="55" cy="65"/>
                </a:xfrm>
                <a:custGeom>
                  <a:avLst/>
                  <a:gdLst>
                    <a:gd name="T0" fmla="*/ 29 w 109"/>
                    <a:gd name="T1" fmla="*/ 0 h 127"/>
                    <a:gd name="T2" fmla="*/ 29 w 109"/>
                    <a:gd name="T3" fmla="*/ 0 h 127"/>
                    <a:gd name="T4" fmla="*/ 0 w 109"/>
                    <a:gd name="T5" fmla="*/ 37 h 127"/>
                    <a:gd name="T6" fmla="*/ 0 w 109"/>
                    <a:gd name="T7" fmla="*/ 37 h 127"/>
                    <a:gd name="T8" fmla="*/ 109 w 109"/>
                    <a:gd name="T9" fmla="*/ 127 h 127"/>
                    <a:gd name="T10" fmla="*/ 29 w 109"/>
                    <a:gd name="T11" fmla="*/ 0 h 127"/>
                    <a:gd name="T12" fmla="*/ 29 w 109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12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09" y="12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1" name="Freeform 1641"/>
                <p:cNvSpPr>
                  <a:spLocks/>
                </p:cNvSpPr>
                <p:nvPr/>
              </p:nvSpPr>
              <p:spPr bwMode="auto">
                <a:xfrm>
                  <a:off x="2254" y="1588"/>
                  <a:ext cx="23" cy="12"/>
                </a:xfrm>
                <a:custGeom>
                  <a:avLst/>
                  <a:gdLst>
                    <a:gd name="T0" fmla="*/ 45 w 45"/>
                    <a:gd name="T1" fmla="*/ 23 h 23"/>
                    <a:gd name="T2" fmla="*/ 45 w 45"/>
                    <a:gd name="T3" fmla="*/ 23 h 23"/>
                    <a:gd name="T4" fmla="*/ 0 w 45"/>
                    <a:gd name="T5" fmla="*/ 8 h 23"/>
                    <a:gd name="T6" fmla="*/ 0 w 45"/>
                    <a:gd name="T7" fmla="*/ 8 h 23"/>
                    <a:gd name="T8" fmla="*/ 8 w 45"/>
                    <a:gd name="T9" fmla="*/ 0 h 23"/>
                    <a:gd name="T10" fmla="*/ 45 w 45"/>
                    <a:gd name="T11" fmla="*/ 23 h 23"/>
                    <a:gd name="T12" fmla="*/ 45 w 45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23"/>
                      </a:moveTo>
                      <a:lnTo>
                        <a:pt x="45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45" y="23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2" name="Freeform 1642"/>
                <p:cNvSpPr>
                  <a:spLocks/>
                </p:cNvSpPr>
                <p:nvPr/>
              </p:nvSpPr>
              <p:spPr bwMode="auto">
                <a:xfrm>
                  <a:off x="2254" y="1588"/>
                  <a:ext cx="23" cy="12"/>
                </a:xfrm>
                <a:custGeom>
                  <a:avLst/>
                  <a:gdLst>
                    <a:gd name="T0" fmla="*/ 45 w 45"/>
                    <a:gd name="T1" fmla="*/ 23 h 23"/>
                    <a:gd name="T2" fmla="*/ 45 w 45"/>
                    <a:gd name="T3" fmla="*/ 23 h 23"/>
                    <a:gd name="T4" fmla="*/ 0 w 45"/>
                    <a:gd name="T5" fmla="*/ 8 h 23"/>
                    <a:gd name="T6" fmla="*/ 0 w 45"/>
                    <a:gd name="T7" fmla="*/ 8 h 23"/>
                    <a:gd name="T8" fmla="*/ 8 w 45"/>
                    <a:gd name="T9" fmla="*/ 0 h 23"/>
                    <a:gd name="T10" fmla="*/ 45 w 45"/>
                    <a:gd name="T11" fmla="*/ 23 h 23"/>
                    <a:gd name="T12" fmla="*/ 45 w 45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23"/>
                      </a:moveTo>
                      <a:lnTo>
                        <a:pt x="45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45" y="23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3" name="Freeform 1643"/>
                <p:cNvSpPr>
                  <a:spLocks/>
                </p:cNvSpPr>
                <p:nvPr/>
              </p:nvSpPr>
              <p:spPr bwMode="auto">
                <a:xfrm>
                  <a:off x="2254" y="1592"/>
                  <a:ext cx="23" cy="11"/>
                </a:xfrm>
                <a:custGeom>
                  <a:avLst/>
                  <a:gdLst>
                    <a:gd name="T0" fmla="*/ 45 w 45"/>
                    <a:gd name="T1" fmla="*/ 15 h 22"/>
                    <a:gd name="T2" fmla="*/ 45 w 45"/>
                    <a:gd name="T3" fmla="*/ 15 h 22"/>
                    <a:gd name="T4" fmla="*/ 37 w 45"/>
                    <a:gd name="T5" fmla="*/ 22 h 22"/>
                    <a:gd name="T6" fmla="*/ 37 w 45"/>
                    <a:gd name="T7" fmla="*/ 22 h 22"/>
                    <a:gd name="T8" fmla="*/ 0 w 45"/>
                    <a:gd name="T9" fmla="*/ 0 h 22"/>
                    <a:gd name="T10" fmla="*/ 45 w 45"/>
                    <a:gd name="T11" fmla="*/ 15 h 22"/>
                    <a:gd name="T12" fmla="*/ 45 w 45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4" name="Freeform 1644"/>
                <p:cNvSpPr>
                  <a:spLocks/>
                </p:cNvSpPr>
                <p:nvPr/>
              </p:nvSpPr>
              <p:spPr bwMode="auto">
                <a:xfrm>
                  <a:off x="2254" y="1592"/>
                  <a:ext cx="23" cy="11"/>
                </a:xfrm>
                <a:custGeom>
                  <a:avLst/>
                  <a:gdLst>
                    <a:gd name="T0" fmla="*/ 45 w 45"/>
                    <a:gd name="T1" fmla="*/ 15 h 22"/>
                    <a:gd name="T2" fmla="*/ 45 w 45"/>
                    <a:gd name="T3" fmla="*/ 15 h 22"/>
                    <a:gd name="T4" fmla="*/ 37 w 45"/>
                    <a:gd name="T5" fmla="*/ 22 h 22"/>
                    <a:gd name="T6" fmla="*/ 37 w 45"/>
                    <a:gd name="T7" fmla="*/ 22 h 22"/>
                    <a:gd name="T8" fmla="*/ 0 w 45"/>
                    <a:gd name="T9" fmla="*/ 0 h 22"/>
                    <a:gd name="T10" fmla="*/ 45 w 45"/>
                    <a:gd name="T11" fmla="*/ 15 h 22"/>
                    <a:gd name="T12" fmla="*/ 45 w 45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5" name="Freeform 1645"/>
                <p:cNvSpPr>
                  <a:spLocks/>
                </p:cNvSpPr>
                <p:nvPr/>
              </p:nvSpPr>
              <p:spPr bwMode="auto">
                <a:xfrm>
                  <a:off x="2254" y="1588"/>
                  <a:ext cx="23" cy="12"/>
                </a:xfrm>
                <a:custGeom>
                  <a:avLst/>
                  <a:gdLst>
                    <a:gd name="T0" fmla="*/ 45 w 45"/>
                    <a:gd name="T1" fmla="*/ 23 h 23"/>
                    <a:gd name="T2" fmla="*/ 45 w 45"/>
                    <a:gd name="T3" fmla="*/ 23 h 23"/>
                    <a:gd name="T4" fmla="*/ 0 w 45"/>
                    <a:gd name="T5" fmla="*/ 8 h 23"/>
                    <a:gd name="T6" fmla="*/ 0 w 45"/>
                    <a:gd name="T7" fmla="*/ 8 h 23"/>
                    <a:gd name="T8" fmla="*/ 8 w 45"/>
                    <a:gd name="T9" fmla="*/ 0 h 23"/>
                    <a:gd name="T10" fmla="*/ 45 w 45"/>
                    <a:gd name="T11" fmla="*/ 23 h 23"/>
                    <a:gd name="T12" fmla="*/ 45 w 45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23"/>
                      </a:moveTo>
                      <a:lnTo>
                        <a:pt x="45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45" y="23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6" name="Freeform 1646"/>
                <p:cNvSpPr>
                  <a:spLocks/>
                </p:cNvSpPr>
                <p:nvPr/>
              </p:nvSpPr>
              <p:spPr bwMode="auto">
                <a:xfrm>
                  <a:off x="2254" y="1588"/>
                  <a:ext cx="23" cy="12"/>
                </a:xfrm>
                <a:custGeom>
                  <a:avLst/>
                  <a:gdLst>
                    <a:gd name="T0" fmla="*/ 45 w 45"/>
                    <a:gd name="T1" fmla="*/ 23 h 23"/>
                    <a:gd name="T2" fmla="*/ 45 w 45"/>
                    <a:gd name="T3" fmla="*/ 23 h 23"/>
                    <a:gd name="T4" fmla="*/ 0 w 45"/>
                    <a:gd name="T5" fmla="*/ 8 h 23"/>
                    <a:gd name="T6" fmla="*/ 0 w 45"/>
                    <a:gd name="T7" fmla="*/ 8 h 23"/>
                    <a:gd name="T8" fmla="*/ 8 w 45"/>
                    <a:gd name="T9" fmla="*/ 0 h 23"/>
                    <a:gd name="T10" fmla="*/ 45 w 45"/>
                    <a:gd name="T11" fmla="*/ 23 h 23"/>
                    <a:gd name="T12" fmla="*/ 45 w 45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23"/>
                      </a:moveTo>
                      <a:lnTo>
                        <a:pt x="45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45" y="23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7" name="Freeform 1647"/>
                <p:cNvSpPr>
                  <a:spLocks/>
                </p:cNvSpPr>
                <p:nvPr/>
              </p:nvSpPr>
              <p:spPr bwMode="auto">
                <a:xfrm>
                  <a:off x="2254" y="1592"/>
                  <a:ext cx="23" cy="11"/>
                </a:xfrm>
                <a:custGeom>
                  <a:avLst/>
                  <a:gdLst>
                    <a:gd name="T0" fmla="*/ 45 w 45"/>
                    <a:gd name="T1" fmla="*/ 15 h 22"/>
                    <a:gd name="T2" fmla="*/ 45 w 45"/>
                    <a:gd name="T3" fmla="*/ 15 h 22"/>
                    <a:gd name="T4" fmla="*/ 37 w 45"/>
                    <a:gd name="T5" fmla="*/ 22 h 22"/>
                    <a:gd name="T6" fmla="*/ 37 w 45"/>
                    <a:gd name="T7" fmla="*/ 22 h 22"/>
                    <a:gd name="T8" fmla="*/ 0 w 45"/>
                    <a:gd name="T9" fmla="*/ 0 h 22"/>
                    <a:gd name="T10" fmla="*/ 45 w 45"/>
                    <a:gd name="T11" fmla="*/ 15 h 22"/>
                    <a:gd name="T12" fmla="*/ 45 w 45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8" name="Freeform 1648"/>
                <p:cNvSpPr>
                  <a:spLocks/>
                </p:cNvSpPr>
                <p:nvPr/>
              </p:nvSpPr>
              <p:spPr bwMode="auto">
                <a:xfrm>
                  <a:off x="2254" y="1592"/>
                  <a:ext cx="23" cy="11"/>
                </a:xfrm>
                <a:custGeom>
                  <a:avLst/>
                  <a:gdLst>
                    <a:gd name="T0" fmla="*/ 45 w 45"/>
                    <a:gd name="T1" fmla="*/ 15 h 22"/>
                    <a:gd name="T2" fmla="*/ 45 w 45"/>
                    <a:gd name="T3" fmla="*/ 15 h 22"/>
                    <a:gd name="T4" fmla="*/ 37 w 45"/>
                    <a:gd name="T5" fmla="*/ 22 h 22"/>
                    <a:gd name="T6" fmla="*/ 37 w 45"/>
                    <a:gd name="T7" fmla="*/ 22 h 22"/>
                    <a:gd name="T8" fmla="*/ 0 w 45"/>
                    <a:gd name="T9" fmla="*/ 0 h 22"/>
                    <a:gd name="T10" fmla="*/ 45 w 45"/>
                    <a:gd name="T11" fmla="*/ 15 h 22"/>
                    <a:gd name="T12" fmla="*/ 45 w 45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9" name="Freeform 1649"/>
                <p:cNvSpPr>
                  <a:spLocks/>
                </p:cNvSpPr>
                <p:nvPr/>
              </p:nvSpPr>
              <p:spPr bwMode="auto">
                <a:xfrm>
                  <a:off x="2236" y="1607"/>
                  <a:ext cx="29" cy="15"/>
                </a:xfrm>
                <a:custGeom>
                  <a:avLst/>
                  <a:gdLst>
                    <a:gd name="T0" fmla="*/ 59 w 59"/>
                    <a:gd name="T1" fmla="*/ 30 h 30"/>
                    <a:gd name="T2" fmla="*/ 59 w 59"/>
                    <a:gd name="T3" fmla="*/ 30 h 30"/>
                    <a:gd name="T4" fmla="*/ 0 w 59"/>
                    <a:gd name="T5" fmla="*/ 15 h 30"/>
                    <a:gd name="T6" fmla="*/ 0 w 59"/>
                    <a:gd name="T7" fmla="*/ 15 h 30"/>
                    <a:gd name="T8" fmla="*/ 15 w 59"/>
                    <a:gd name="T9" fmla="*/ 0 h 30"/>
                    <a:gd name="T10" fmla="*/ 59 w 59"/>
                    <a:gd name="T11" fmla="*/ 30 h 30"/>
                    <a:gd name="T12" fmla="*/ 59 w 5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30"/>
                      </a:moveTo>
                      <a:lnTo>
                        <a:pt x="59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5" y="0"/>
                      </a:lnTo>
                      <a:lnTo>
                        <a:pt x="59" y="3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0" name="Freeform 1650"/>
                <p:cNvSpPr>
                  <a:spLocks/>
                </p:cNvSpPr>
                <p:nvPr/>
              </p:nvSpPr>
              <p:spPr bwMode="auto">
                <a:xfrm>
                  <a:off x="2236" y="1607"/>
                  <a:ext cx="29" cy="15"/>
                </a:xfrm>
                <a:custGeom>
                  <a:avLst/>
                  <a:gdLst>
                    <a:gd name="T0" fmla="*/ 59 w 59"/>
                    <a:gd name="T1" fmla="*/ 30 h 30"/>
                    <a:gd name="T2" fmla="*/ 59 w 59"/>
                    <a:gd name="T3" fmla="*/ 30 h 30"/>
                    <a:gd name="T4" fmla="*/ 0 w 59"/>
                    <a:gd name="T5" fmla="*/ 15 h 30"/>
                    <a:gd name="T6" fmla="*/ 0 w 59"/>
                    <a:gd name="T7" fmla="*/ 15 h 30"/>
                    <a:gd name="T8" fmla="*/ 15 w 59"/>
                    <a:gd name="T9" fmla="*/ 0 h 30"/>
                    <a:gd name="T10" fmla="*/ 59 w 59"/>
                    <a:gd name="T11" fmla="*/ 30 h 30"/>
                    <a:gd name="T12" fmla="*/ 59 w 5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30"/>
                      </a:moveTo>
                      <a:lnTo>
                        <a:pt x="59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5" y="0"/>
                      </a:lnTo>
                      <a:lnTo>
                        <a:pt x="59" y="3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1" name="Freeform 1651"/>
                <p:cNvSpPr>
                  <a:spLocks/>
                </p:cNvSpPr>
                <p:nvPr/>
              </p:nvSpPr>
              <p:spPr bwMode="auto">
                <a:xfrm>
                  <a:off x="2236" y="1615"/>
                  <a:ext cx="29" cy="18"/>
                </a:xfrm>
                <a:custGeom>
                  <a:avLst/>
                  <a:gdLst>
                    <a:gd name="T0" fmla="*/ 59 w 59"/>
                    <a:gd name="T1" fmla="*/ 15 h 37"/>
                    <a:gd name="T2" fmla="*/ 59 w 59"/>
                    <a:gd name="T3" fmla="*/ 15 h 37"/>
                    <a:gd name="T4" fmla="*/ 44 w 59"/>
                    <a:gd name="T5" fmla="*/ 37 h 37"/>
                    <a:gd name="T6" fmla="*/ 44 w 59"/>
                    <a:gd name="T7" fmla="*/ 37 h 37"/>
                    <a:gd name="T8" fmla="*/ 0 w 59"/>
                    <a:gd name="T9" fmla="*/ 0 h 37"/>
                    <a:gd name="T10" fmla="*/ 59 w 59"/>
                    <a:gd name="T11" fmla="*/ 15 h 37"/>
                    <a:gd name="T12" fmla="*/ 59 w 59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7">
                      <a:moveTo>
                        <a:pt x="59" y="15"/>
                      </a:moveTo>
                      <a:lnTo>
                        <a:pt x="59" y="15"/>
                      </a:lnTo>
                      <a:lnTo>
                        <a:pt x="44" y="37"/>
                      </a:lnTo>
                      <a:lnTo>
                        <a:pt x="44" y="37"/>
                      </a:ln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2" name="Freeform 1652"/>
                <p:cNvSpPr>
                  <a:spLocks/>
                </p:cNvSpPr>
                <p:nvPr/>
              </p:nvSpPr>
              <p:spPr bwMode="auto">
                <a:xfrm>
                  <a:off x="2236" y="1615"/>
                  <a:ext cx="29" cy="18"/>
                </a:xfrm>
                <a:custGeom>
                  <a:avLst/>
                  <a:gdLst>
                    <a:gd name="T0" fmla="*/ 59 w 59"/>
                    <a:gd name="T1" fmla="*/ 15 h 37"/>
                    <a:gd name="T2" fmla="*/ 59 w 59"/>
                    <a:gd name="T3" fmla="*/ 15 h 37"/>
                    <a:gd name="T4" fmla="*/ 44 w 59"/>
                    <a:gd name="T5" fmla="*/ 37 h 37"/>
                    <a:gd name="T6" fmla="*/ 44 w 59"/>
                    <a:gd name="T7" fmla="*/ 37 h 37"/>
                    <a:gd name="T8" fmla="*/ 0 w 59"/>
                    <a:gd name="T9" fmla="*/ 0 h 37"/>
                    <a:gd name="T10" fmla="*/ 59 w 59"/>
                    <a:gd name="T11" fmla="*/ 15 h 37"/>
                    <a:gd name="T12" fmla="*/ 59 w 59"/>
                    <a:gd name="T13" fmla="*/ 1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7">
                      <a:moveTo>
                        <a:pt x="59" y="15"/>
                      </a:moveTo>
                      <a:lnTo>
                        <a:pt x="59" y="15"/>
                      </a:lnTo>
                      <a:lnTo>
                        <a:pt x="44" y="37"/>
                      </a:lnTo>
                      <a:lnTo>
                        <a:pt x="44" y="37"/>
                      </a:ln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3" name="Freeform 1653"/>
                <p:cNvSpPr>
                  <a:spLocks/>
                </p:cNvSpPr>
                <p:nvPr/>
              </p:nvSpPr>
              <p:spPr bwMode="auto">
                <a:xfrm>
                  <a:off x="2232" y="1622"/>
                  <a:ext cx="22" cy="15"/>
                </a:xfrm>
                <a:custGeom>
                  <a:avLst/>
                  <a:gdLst>
                    <a:gd name="T0" fmla="*/ 43 w 43"/>
                    <a:gd name="T1" fmla="*/ 29 h 29"/>
                    <a:gd name="T2" fmla="*/ 43 w 43"/>
                    <a:gd name="T3" fmla="*/ 29 h 29"/>
                    <a:gd name="T4" fmla="*/ 0 w 43"/>
                    <a:gd name="T5" fmla="*/ 7 h 29"/>
                    <a:gd name="T6" fmla="*/ 0 w 43"/>
                    <a:gd name="T7" fmla="*/ 7 h 29"/>
                    <a:gd name="T8" fmla="*/ 7 w 43"/>
                    <a:gd name="T9" fmla="*/ 0 h 29"/>
                    <a:gd name="T10" fmla="*/ 43 w 43"/>
                    <a:gd name="T11" fmla="*/ 29 h 29"/>
                    <a:gd name="T12" fmla="*/ 43 w 43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9">
                      <a:moveTo>
                        <a:pt x="43" y="29"/>
                      </a:moveTo>
                      <a:lnTo>
                        <a:pt x="43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43" y="29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4" name="Freeform 1654"/>
                <p:cNvSpPr>
                  <a:spLocks/>
                </p:cNvSpPr>
                <p:nvPr/>
              </p:nvSpPr>
              <p:spPr bwMode="auto">
                <a:xfrm>
                  <a:off x="2232" y="1622"/>
                  <a:ext cx="22" cy="15"/>
                </a:xfrm>
                <a:custGeom>
                  <a:avLst/>
                  <a:gdLst>
                    <a:gd name="T0" fmla="*/ 43 w 43"/>
                    <a:gd name="T1" fmla="*/ 29 h 29"/>
                    <a:gd name="T2" fmla="*/ 43 w 43"/>
                    <a:gd name="T3" fmla="*/ 29 h 29"/>
                    <a:gd name="T4" fmla="*/ 0 w 43"/>
                    <a:gd name="T5" fmla="*/ 7 h 29"/>
                    <a:gd name="T6" fmla="*/ 0 w 43"/>
                    <a:gd name="T7" fmla="*/ 7 h 29"/>
                    <a:gd name="T8" fmla="*/ 7 w 43"/>
                    <a:gd name="T9" fmla="*/ 0 h 29"/>
                    <a:gd name="T10" fmla="*/ 43 w 43"/>
                    <a:gd name="T11" fmla="*/ 29 h 29"/>
                    <a:gd name="T12" fmla="*/ 43 w 43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9">
                      <a:moveTo>
                        <a:pt x="43" y="29"/>
                      </a:moveTo>
                      <a:lnTo>
                        <a:pt x="43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43" y="29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5" name="Freeform 1655"/>
                <p:cNvSpPr>
                  <a:spLocks/>
                </p:cNvSpPr>
                <p:nvPr/>
              </p:nvSpPr>
              <p:spPr bwMode="auto">
                <a:xfrm>
                  <a:off x="2232" y="1626"/>
                  <a:ext cx="22" cy="11"/>
                </a:xfrm>
                <a:custGeom>
                  <a:avLst/>
                  <a:gdLst>
                    <a:gd name="T0" fmla="*/ 43 w 43"/>
                    <a:gd name="T1" fmla="*/ 22 h 22"/>
                    <a:gd name="T2" fmla="*/ 43 w 43"/>
                    <a:gd name="T3" fmla="*/ 22 h 22"/>
                    <a:gd name="T4" fmla="*/ 36 w 43"/>
                    <a:gd name="T5" fmla="*/ 22 h 22"/>
                    <a:gd name="T6" fmla="*/ 36 w 43"/>
                    <a:gd name="T7" fmla="*/ 22 h 22"/>
                    <a:gd name="T8" fmla="*/ 0 w 43"/>
                    <a:gd name="T9" fmla="*/ 0 h 22"/>
                    <a:gd name="T10" fmla="*/ 43 w 43"/>
                    <a:gd name="T11" fmla="*/ 22 h 22"/>
                    <a:gd name="T12" fmla="*/ 43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22"/>
                      </a:moveTo>
                      <a:lnTo>
                        <a:pt x="43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43" y="22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6" name="Freeform 1656"/>
                <p:cNvSpPr>
                  <a:spLocks/>
                </p:cNvSpPr>
                <p:nvPr/>
              </p:nvSpPr>
              <p:spPr bwMode="auto">
                <a:xfrm>
                  <a:off x="2232" y="1626"/>
                  <a:ext cx="22" cy="11"/>
                </a:xfrm>
                <a:custGeom>
                  <a:avLst/>
                  <a:gdLst>
                    <a:gd name="T0" fmla="*/ 43 w 43"/>
                    <a:gd name="T1" fmla="*/ 22 h 22"/>
                    <a:gd name="T2" fmla="*/ 43 w 43"/>
                    <a:gd name="T3" fmla="*/ 22 h 22"/>
                    <a:gd name="T4" fmla="*/ 36 w 43"/>
                    <a:gd name="T5" fmla="*/ 22 h 22"/>
                    <a:gd name="T6" fmla="*/ 36 w 43"/>
                    <a:gd name="T7" fmla="*/ 22 h 22"/>
                    <a:gd name="T8" fmla="*/ 0 w 43"/>
                    <a:gd name="T9" fmla="*/ 0 h 22"/>
                    <a:gd name="T10" fmla="*/ 43 w 43"/>
                    <a:gd name="T11" fmla="*/ 22 h 22"/>
                    <a:gd name="T12" fmla="*/ 43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22"/>
                      </a:moveTo>
                      <a:lnTo>
                        <a:pt x="43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43" y="22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7" name="Freeform 1657"/>
                <p:cNvSpPr>
                  <a:spLocks/>
                </p:cNvSpPr>
                <p:nvPr/>
              </p:nvSpPr>
              <p:spPr bwMode="auto">
                <a:xfrm>
                  <a:off x="2232" y="1622"/>
                  <a:ext cx="22" cy="15"/>
                </a:xfrm>
                <a:custGeom>
                  <a:avLst/>
                  <a:gdLst>
                    <a:gd name="T0" fmla="*/ 43 w 43"/>
                    <a:gd name="T1" fmla="*/ 29 h 29"/>
                    <a:gd name="T2" fmla="*/ 43 w 43"/>
                    <a:gd name="T3" fmla="*/ 29 h 29"/>
                    <a:gd name="T4" fmla="*/ 0 w 43"/>
                    <a:gd name="T5" fmla="*/ 7 h 29"/>
                    <a:gd name="T6" fmla="*/ 0 w 43"/>
                    <a:gd name="T7" fmla="*/ 7 h 29"/>
                    <a:gd name="T8" fmla="*/ 7 w 43"/>
                    <a:gd name="T9" fmla="*/ 0 h 29"/>
                    <a:gd name="T10" fmla="*/ 43 w 43"/>
                    <a:gd name="T11" fmla="*/ 29 h 29"/>
                    <a:gd name="T12" fmla="*/ 43 w 43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9">
                      <a:moveTo>
                        <a:pt x="43" y="29"/>
                      </a:moveTo>
                      <a:lnTo>
                        <a:pt x="43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43" y="29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8" name="Freeform 1658"/>
                <p:cNvSpPr>
                  <a:spLocks/>
                </p:cNvSpPr>
                <p:nvPr/>
              </p:nvSpPr>
              <p:spPr bwMode="auto">
                <a:xfrm>
                  <a:off x="2232" y="1622"/>
                  <a:ext cx="22" cy="15"/>
                </a:xfrm>
                <a:custGeom>
                  <a:avLst/>
                  <a:gdLst>
                    <a:gd name="T0" fmla="*/ 43 w 43"/>
                    <a:gd name="T1" fmla="*/ 29 h 29"/>
                    <a:gd name="T2" fmla="*/ 43 w 43"/>
                    <a:gd name="T3" fmla="*/ 29 h 29"/>
                    <a:gd name="T4" fmla="*/ 0 w 43"/>
                    <a:gd name="T5" fmla="*/ 7 h 29"/>
                    <a:gd name="T6" fmla="*/ 0 w 43"/>
                    <a:gd name="T7" fmla="*/ 7 h 29"/>
                    <a:gd name="T8" fmla="*/ 7 w 43"/>
                    <a:gd name="T9" fmla="*/ 0 h 29"/>
                    <a:gd name="T10" fmla="*/ 43 w 43"/>
                    <a:gd name="T11" fmla="*/ 29 h 29"/>
                    <a:gd name="T12" fmla="*/ 43 w 43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9">
                      <a:moveTo>
                        <a:pt x="43" y="29"/>
                      </a:moveTo>
                      <a:lnTo>
                        <a:pt x="43" y="2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43" y="29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9" name="Freeform 1659"/>
                <p:cNvSpPr>
                  <a:spLocks/>
                </p:cNvSpPr>
                <p:nvPr/>
              </p:nvSpPr>
              <p:spPr bwMode="auto">
                <a:xfrm>
                  <a:off x="2232" y="1626"/>
                  <a:ext cx="22" cy="11"/>
                </a:xfrm>
                <a:custGeom>
                  <a:avLst/>
                  <a:gdLst>
                    <a:gd name="T0" fmla="*/ 43 w 43"/>
                    <a:gd name="T1" fmla="*/ 22 h 22"/>
                    <a:gd name="T2" fmla="*/ 43 w 43"/>
                    <a:gd name="T3" fmla="*/ 22 h 22"/>
                    <a:gd name="T4" fmla="*/ 36 w 43"/>
                    <a:gd name="T5" fmla="*/ 22 h 22"/>
                    <a:gd name="T6" fmla="*/ 36 w 43"/>
                    <a:gd name="T7" fmla="*/ 22 h 22"/>
                    <a:gd name="T8" fmla="*/ 0 w 43"/>
                    <a:gd name="T9" fmla="*/ 0 h 22"/>
                    <a:gd name="T10" fmla="*/ 43 w 43"/>
                    <a:gd name="T11" fmla="*/ 22 h 22"/>
                    <a:gd name="T12" fmla="*/ 43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22"/>
                      </a:moveTo>
                      <a:lnTo>
                        <a:pt x="43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43" y="22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0" name="Freeform 1660"/>
                <p:cNvSpPr>
                  <a:spLocks/>
                </p:cNvSpPr>
                <p:nvPr/>
              </p:nvSpPr>
              <p:spPr bwMode="auto">
                <a:xfrm>
                  <a:off x="2232" y="1626"/>
                  <a:ext cx="22" cy="11"/>
                </a:xfrm>
                <a:custGeom>
                  <a:avLst/>
                  <a:gdLst>
                    <a:gd name="T0" fmla="*/ 43 w 43"/>
                    <a:gd name="T1" fmla="*/ 22 h 22"/>
                    <a:gd name="T2" fmla="*/ 43 w 43"/>
                    <a:gd name="T3" fmla="*/ 22 h 22"/>
                    <a:gd name="T4" fmla="*/ 36 w 43"/>
                    <a:gd name="T5" fmla="*/ 22 h 22"/>
                    <a:gd name="T6" fmla="*/ 36 w 43"/>
                    <a:gd name="T7" fmla="*/ 22 h 22"/>
                    <a:gd name="T8" fmla="*/ 0 w 43"/>
                    <a:gd name="T9" fmla="*/ 0 h 22"/>
                    <a:gd name="T10" fmla="*/ 43 w 43"/>
                    <a:gd name="T11" fmla="*/ 22 h 22"/>
                    <a:gd name="T12" fmla="*/ 43 w 43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22"/>
                      </a:moveTo>
                      <a:lnTo>
                        <a:pt x="43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43" y="22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1" name="Freeform 1661"/>
                <p:cNvSpPr>
                  <a:spLocks/>
                </p:cNvSpPr>
                <p:nvPr/>
              </p:nvSpPr>
              <p:spPr bwMode="auto">
                <a:xfrm>
                  <a:off x="2180" y="1701"/>
                  <a:ext cx="19" cy="12"/>
                </a:xfrm>
                <a:custGeom>
                  <a:avLst/>
                  <a:gdLst>
                    <a:gd name="T0" fmla="*/ 37 w 37"/>
                    <a:gd name="T1" fmla="*/ 23 h 23"/>
                    <a:gd name="T2" fmla="*/ 37 w 37"/>
                    <a:gd name="T3" fmla="*/ 23 h 23"/>
                    <a:gd name="T4" fmla="*/ 0 w 37"/>
                    <a:gd name="T5" fmla="*/ 8 h 23"/>
                    <a:gd name="T6" fmla="*/ 0 w 37"/>
                    <a:gd name="T7" fmla="*/ 8 h 23"/>
                    <a:gd name="T8" fmla="*/ 0 w 37"/>
                    <a:gd name="T9" fmla="*/ 0 h 23"/>
                    <a:gd name="T10" fmla="*/ 37 w 37"/>
                    <a:gd name="T11" fmla="*/ 23 h 23"/>
                    <a:gd name="T12" fmla="*/ 37 w 37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23"/>
                      </a:moveTo>
                      <a:lnTo>
                        <a:pt x="37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7" y="23"/>
                      </a:lnTo>
                      <a:lnTo>
                        <a:pt x="37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2" name="Freeform 1662"/>
                <p:cNvSpPr>
                  <a:spLocks/>
                </p:cNvSpPr>
                <p:nvPr/>
              </p:nvSpPr>
              <p:spPr bwMode="auto">
                <a:xfrm>
                  <a:off x="2180" y="1701"/>
                  <a:ext cx="19" cy="12"/>
                </a:xfrm>
                <a:custGeom>
                  <a:avLst/>
                  <a:gdLst>
                    <a:gd name="T0" fmla="*/ 37 w 37"/>
                    <a:gd name="T1" fmla="*/ 23 h 23"/>
                    <a:gd name="T2" fmla="*/ 37 w 37"/>
                    <a:gd name="T3" fmla="*/ 23 h 23"/>
                    <a:gd name="T4" fmla="*/ 0 w 37"/>
                    <a:gd name="T5" fmla="*/ 8 h 23"/>
                    <a:gd name="T6" fmla="*/ 0 w 37"/>
                    <a:gd name="T7" fmla="*/ 8 h 23"/>
                    <a:gd name="T8" fmla="*/ 0 w 37"/>
                    <a:gd name="T9" fmla="*/ 0 h 23"/>
                    <a:gd name="T10" fmla="*/ 37 w 37"/>
                    <a:gd name="T11" fmla="*/ 23 h 23"/>
                    <a:gd name="T12" fmla="*/ 37 w 37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23"/>
                      </a:moveTo>
                      <a:lnTo>
                        <a:pt x="37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7" y="23"/>
                      </a:lnTo>
                      <a:lnTo>
                        <a:pt x="37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3" name="Freeform 1663"/>
                <p:cNvSpPr>
                  <a:spLocks/>
                </p:cNvSpPr>
                <p:nvPr/>
              </p:nvSpPr>
              <p:spPr bwMode="auto">
                <a:xfrm>
                  <a:off x="2180" y="1705"/>
                  <a:ext cx="19" cy="11"/>
                </a:xfrm>
                <a:custGeom>
                  <a:avLst/>
                  <a:gdLst>
                    <a:gd name="T0" fmla="*/ 37 w 37"/>
                    <a:gd name="T1" fmla="*/ 15 h 22"/>
                    <a:gd name="T2" fmla="*/ 37 w 37"/>
                    <a:gd name="T3" fmla="*/ 15 h 22"/>
                    <a:gd name="T4" fmla="*/ 37 w 37"/>
                    <a:gd name="T5" fmla="*/ 22 h 22"/>
                    <a:gd name="T6" fmla="*/ 37 w 37"/>
                    <a:gd name="T7" fmla="*/ 22 h 22"/>
                    <a:gd name="T8" fmla="*/ 0 w 37"/>
                    <a:gd name="T9" fmla="*/ 0 h 22"/>
                    <a:gd name="T10" fmla="*/ 37 w 37"/>
                    <a:gd name="T11" fmla="*/ 15 h 22"/>
                    <a:gd name="T12" fmla="*/ 37 w 37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15"/>
                      </a:moveTo>
                      <a:lnTo>
                        <a:pt x="37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4" name="Freeform 1664"/>
                <p:cNvSpPr>
                  <a:spLocks/>
                </p:cNvSpPr>
                <p:nvPr/>
              </p:nvSpPr>
              <p:spPr bwMode="auto">
                <a:xfrm>
                  <a:off x="2180" y="1705"/>
                  <a:ext cx="19" cy="11"/>
                </a:xfrm>
                <a:custGeom>
                  <a:avLst/>
                  <a:gdLst>
                    <a:gd name="T0" fmla="*/ 37 w 37"/>
                    <a:gd name="T1" fmla="*/ 15 h 22"/>
                    <a:gd name="T2" fmla="*/ 37 w 37"/>
                    <a:gd name="T3" fmla="*/ 15 h 22"/>
                    <a:gd name="T4" fmla="*/ 37 w 37"/>
                    <a:gd name="T5" fmla="*/ 22 h 22"/>
                    <a:gd name="T6" fmla="*/ 37 w 37"/>
                    <a:gd name="T7" fmla="*/ 22 h 22"/>
                    <a:gd name="T8" fmla="*/ 0 w 37"/>
                    <a:gd name="T9" fmla="*/ 0 h 22"/>
                    <a:gd name="T10" fmla="*/ 37 w 37"/>
                    <a:gd name="T11" fmla="*/ 15 h 22"/>
                    <a:gd name="T12" fmla="*/ 37 w 37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15"/>
                      </a:moveTo>
                      <a:lnTo>
                        <a:pt x="37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5" name="Freeform 1665"/>
                <p:cNvSpPr>
                  <a:spLocks/>
                </p:cNvSpPr>
                <p:nvPr/>
              </p:nvSpPr>
              <p:spPr bwMode="auto">
                <a:xfrm>
                  <a:off x="2180" y="1701"/>
                  <a:ext cx="19" cy="12"/>
                </a:xfrm>
                <a:custGeom>
                  <a:avLst/>
                  <a:gdLst>
                    <a:gd name="T0" fmla="*/ 37 w 37"/>
                    <a:gd name="T1" fmla="*/ 23 h 23"/>
                    <a:gd name="T2" fmla="*/ 37 w 37"/>
                    <a:gd name="T3" fmla="*/ 23 h 23"/>
                    <a:gd name="T4" fmla="*/ 0 w 37"/>
                    <a:gd name="T5" fmla="*/ 8 h 23"/>
                    <a:gd name="T6" fmla="*/ 0 w 37"/>
                    <a:gd name="T7" fmla="*/ 8 h 23"/>
                    <a:gd name="T8" fmla="*/ 0 w 37"/>
                    <a:gd name="T9" fmla="*/ 0 h 23"/>
                    <a:gd name="T10" fmla="*/ 37 w 37"/>
                    <a:gd name="T11" fmla="*/ 23 h 23"/>
                    <a:gd name="T12" fmla="*/ 37 w 37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23"/>
                      </a:moveTo>
                      <a:lnTo>
                        <a:pt x="37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7" y="23"/>
                      </a:lnTo>
                      <a:lnTo>
                        <a:pt x="37" y="23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6" name="Freeform 1666"/>
                <p:cNvSpPr>
                  <a:spLocks/>
                </p:cNvSpPr>
                <p:nvPr/>
              </p:nvSpPr>
              <p:spPr bwMode="auto">
                <a:xfrm>
                  <a:off x="2180" y="1701"/>
                  <a:ext cx="19" cy="12"/>
                </a:xfrm>
                <a:custGeom>
                  <a:avLst/>
                  <a:gdLst>
                    <a:gd name="T0" fmla="*/ 37 w 37"/>
                    <a:gd name="T1" fmla="*/ 23 h 23"/>
                    <a:gd name="T2" fmla="*/ 37 w 37"/>
                    <a:gd name="T3" fmla="*/ 23 h 23"/>
                    <a:gd name="T4" fmla="*/ 0 w 37"/>
                    <a:gd name="T5" fmla="*/ 8 h 23"/>
                    <a:gd name="T6" fmla="*/ 0 w 37"/>
                    <a:gd name="T7" fmla="*/ 8 h 23"/>
                    <a:gd name="T8" fmla="*/ 0 w 37"/>
                    <a:gd name="T9" fmla="*/ 0 h 23"/>
                    <a:gd name="T10" fmla="*/ 37 w 37"/>
                    <a:gd name="T11" fmla="*/ 23 h 23"/>
                    <a:gd name="T12" fmla="*/ 37 w 37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23"/>
                      </a:moveTo>
                      <a:lnTo>
                        <a:pt x="37" y="2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7" y="23"/>
                      </a:lnTo>
                      <a:lnTo>
                        <a:pt x="37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7" name="Freeform 1667"/>
                <p:cNvSpPr>
                  <a:spLocks/>
                </p:cNvSpPr>
                <p:nvPr/>
              </p:nvSpPr>
              <p:spPr bwMode="auto">
                <a:xfrm>
                  <a:off x="2180" y="1705"/>
                  <a:ext cx="19" cy="11"/>
                </a:xfrm>
                <a:custGeom>
                  <a:avLst/>
                  <a:gdLst>
                    <a:gd name="T0" fmla="*/ 37 w 37"/>
                    <a:gd name="T1" fmla="*/ 15 h 22"/>
                    <a:gd name="T2" fmla="*/ 37 w 37"/>
                    <a:gd name="T3" fmla="*/ 15 h 22"/>
                    <a:gd name="T4" fmla="*/ 37 w 37"/>
                    <a:gd name="T5" fmla="*/ 22 h 22"/>
                    <a:gd name="T6" fmla="*/ 37 w 37"/>
                    <a:gd name="T7" fmla="*/ 22 h 22"/>
                    <a:gd name="T8" fmla="*/ 0 w 37"/>
                    <a:gd name="T9" fmla="*/ 0 h 22"/>
                    <a:gd name="T10" fmla="*/ 37 w 37"/>
                    <a:gd name="T11" fmla="*/ 15 h 22"/>
                    <a:gd name="T12" fmla="*/ 37 w 37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15"/>
                      </a:moveTo>
                      <a:lnTo>
                        <a:pt x="37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8" name="Freeform 1668"/>
                <p:cNvSpPr>
                  <a:spLocks/>
                </p:cNvSpPr>
                <p:nvPr/>
              </p:nvSpPr>
              <p:spPr bwMode="auto">
                <a:xfrm>
                  <a:off x="2180" y="1705"/>
                  <a:ext cx="19" cy="11"/>
                </a:xfrm>
                <a:custGeom>
                  <a:avLst/>
                  <a:gdLst>
                    <a:gd name="T0" fmla="*/ 37 w 37"/>
                    <a:gd name="T1" fmla="*/ 15 h 22"/>
                    <a:gd name="T2" fmla="*/ 37 w 37"/>
                    <a:gd name="T3" fmla="*/ 15 h 22"/>
                    <a:gd name="T4" fmla="*/ 37 w 37"/>
                    <a:gd name="T5" fmla="*/ 22 h 22"/>
                    <a:gd name="T6" fmla="*/ 37 w 37"/>
                    <a:gd name="T7" fmla="*/ 22 h 22"/>
                    <a:gd name="T8" fmla="*/ 0 w 37"/>
                    <a:gd name="T9" fmla="*/ 0 h 22"/>
                    <a:gd name="T10" fmla="*/ 37 w 37"/>
                    <a:gd name="T11" fmla="*/ 15 h 22"/>
                    <a:gd name="T12" fmla="*/ 37 w 37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15"/>
                      </a:moveTo>
                      <a:lnTo>
                        <a:pt x="37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9" name="Freeform 1669"/>
                <p:cNvSpPr>
                  <a:spLocks/>
                </p:cNvSpPr>
                <p:nvPr/>
              </p:nvSpPr>
              <p:spPr bwMode="auto">
                <a:xfrm>
                  <a:off x="2169" y="1709"/>
                  <a:ext cx="30" cy="15"/>
                </a:xfrm>
                <a:custGeom>
                  <a:avLst/>
                  <a:gdLst>
                    <a:gd name="T0" fmla="*/ 59 w 59"/>
                    <a:gd name="T1" fmla="*/ 30 h 30"/>
                    <a:gd name="T2" fmla="*/ 59 w 59"/>
                    <a:gd name="T3" fmla="*/ 30 h 30"/>
                    <a:gd name="T4" fmla="*/ 0 w 59"/>
                    <a:gd name="T5" fmla="*/ 15 h 30"/>
                    <a:gd name="T6" fmla="*/ 0 w 59"/>
                    <a:gd name="T7" fmla="*/ 15 h 30"/>
                    <a:gd name="T8" fmla="*/ 8 w 59"/>
                    <a:gd name="T9" fmla="*/ 0 h 30"/>
                    <a:gd name="T10" fmla="*/ 59 w 59"/>
                    <a:gd name="T11" fmla="*/ 30 h 30"/>
                    <a:gd name="T12" fmla="*/ 59 w 5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30"/>
                      </a:moveTo>
                      <a:lnTo>
                        <a:pt x="59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0"/>
                      </a:lnTo>
                      <a:lnTo>
                        <a:pt x="59" y="3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0" name="Freeform 1670"/>
                <p:cNvSpPr>
                  <a:spLocks/>
                </p:cNvSpPr>
                <p:nvPr/>
              </p:nvSpPr>
              <p:spPr bwMode="auto">
                <a:xfrm>
                  <a:off x="2169" y="1709"/>
                  <a:ext cx="30" cy="15"/>
                </a:xfrm>
                <a:custGeom>
                  <a:avLst/>
                  <a:gdLst>
                    <a:gd name="T0" fmla="*/ 59 w 59"/>
                    <a:gd name="T1" fmla="*/ 30 h 30"/>
                    <a:gd name="T2" fmla="*/ 59 w 59"/>
                    <a:gd name="T3" fmla="*/ 30 h 30"/>
                    <a:gd name="T4" fmla="*/ 0 w 59"/>
                    <a:gd name="T5" fmla="*/ 15 h 30"/>
                    <a:gd name="T6" fmla="*/ 0 w 59"/>
                    <a:gd name="T7" fmla="*/ 15 h 30"/>
                    <a:gd name="T8" fmla="*/ 8 w 59"/>
                    <a:gd name="T9" fmla="*/ 0 h 30"/>
                    <a:gd name="T10" fmla="*/ 59 w 59"/>
                    <a:gd name="T11" fmla="*/ 30 h 30"/>
                    <a:gd name="T12" fmla="*/ 59 w 5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30"/>
                      </a:moveTo>
                      <a:lnTo>
                        <a:pt x="59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0"/>
                      </a:lnTo>
                      <a:lnTo>
                        <a:pt x="59" y="3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1" name="Freeform 1671"/>
                <p:cNvSpPr>
                  <a:spLocks/>
                </p:cNvSpPr>
                <p:nvPr/>
              </p:nvSpPr>
              <p:spPr bwMode="auto">
                <a:xfrm>
                  <a:off x="2169" y="1716"/>
                  <a:ext cx="30" cy="15"/>
                </a:xfrm>
                <a:custGeom>
                  <a:avLst/>
                  <a:gdLst>
                    <a:gd name="T0" fmla="*/ 59 w 59"/>
                    <a:gd name="T1" fmla="*/ 15 h 30"/>
                    <a:gd name="T2" fmla="*/ 59 w 59"/>
                    <a:gd name="T3" fmla="*/ 15 h 30"/>
                    <a:gd name="T4" fmla="*/ 44 w 59"/>
                    <a:gd name="T5" fmla="*/ 30 h 30"/>
                    <a:gd name="T6" fmla="*/ 44 w 59"/>
                    <a:gd name="T7" fmla="*/ 30 h 30"/>
                    <a:gd name="T8" fmla="*/ 0 w 59"/>
                    <a:gd name="T9" fmla="*/ 0 h 30"/>
                    <a:gd name="T10" fmla="*/ 59 w 59"/>
                    <a:gd name="T11" fmla="*/ 15 h 30"/>
                    <a:gd name="T12" fmla="*/ 59 w 59"/>
                    <a:gd name="T1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15"/>
                      </a:moveTo>
                      <a:lnTo>
                        <a:pt x="59" y="15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2" name="Freeform 1672"/>
                <p:cNvSpPr>
                  <a:spLocks/>
                </p:cNvSpPr>
                <p:nvPr/>
              </p:nvSpPr>
              <p:spPr bwMode="auto">
                <a:xfrm>
                  <a:off x="2169" y="1716"/>
                  <a:ext cx="30" cy="15"/>
                </a:xfrm>
                <a:custGeom>
                  <a:avLst/>
                  <a:gdLst>
                    <a:gd name="T0" fmla="*/ 59 w 59"/>
                    <a:gd name="T1" fmla="*/ 15 h 30"/>
                    <a:gd name="T2" fmla="*/ 59 w 59"/>
                    <a:gd name="T3" fmla="*/ 15 h 30"/>
                    <a:gd name="T4" fmla="*/ 44 w 59"/>
                    <a:gd name="T5" fmla="*/ 30 h 30"/>
                    <a:gd name="T6" fmla="*/ 44 w 59"/>
                    <a:gd name="T7" fmla="*/ 30 h 30"/>
                    <a:gd name="T8" fmla="*/ 0 w 59"/>
                    <a:gd name="T9" fmla="*/ 0 h 30"/>
                    <a:gd name="T10" fmla="*/ 59 w 59"/>
                    <a:gd name="T11" fmla="*/ 15 h 30"/>
                    <a:gd name="T12" fmla="*/ 59 w 59"/>
                    <a:gd name="T1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15"/>
                      </a:moveTo>
                      <a:lnTo>
                        <a:pt x="59" y="15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3" name="Freeform 1673"/>
                <p:cNvSpPr>
                  <a:spLocks/>
                </p:cNvSpPr>
                <p:nvPr/>
              </p:nvSpPr>
              <p:spPr bwMode="auto">
                <a:xfrm>
                  <a:off x="2158" y="1735"/>
                  <a:ext cx="19" cy="15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8 h 30"/>
                    <a:gd name="T6" fmla="*/ 0 w 36"/>
                    <a:gd name="T7" fmla="*/ 8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4" name="Freeform 1674"/>
                <p:cNvSpPr>
                  <a:spLocks/>
                </p:cNvSpPr>
                <p:nvPr/>
              </p:nvSpPr>
              <p:spPr bwMode="auto">
                <a:xfrm>
                  <a:off x="2158" y="1735"/>
                  <a:ext cx="19" cy="15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8 h 30"/>
                    <a:gd name="T6" fmla="*/ 0 w 36"/>
                    <a:gd name="T7" fmla="*/ 8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5" name="Freeform 1675"/>
                <p:cNvSpPr>
                  <a:spLocks/>
                </p:cNvSpPr>
                <p:nvPr/>
              </p:nvSpPr>
              <p:spPr bwMode="auto">
                <a:xfrm>
                  <a:off x="2158" y="1739"/>
                  <a:ext cx="19" cy="11"/>
                </a:xfrm>
                <a:custGeom>
                  <a:avLst/>
                  <a:gdLst>
                    <a:gd name="T0" fmla="*/ 36 w 36"/>
                    <a:gd name="T1" fmla="*/ 22 h 22"/>
                    <a:gd name="T2" fmla="*/ 36 w 36"/>
                    <a:gd name="T3" fmla="*/ 22 h 22"/>
                    <a:gd name="T4" fmla="*/ 36 w 36"/>
                    <a:gd name="T5" fmla="*/ 22 h 22"/>
                    <a:gd name="T6" fmla="*/ 36 w 36"/>
                    <a:gd name="T7" fmla="*/ 22 h 22"/>
                    <a:gd name="T8" fmla="*/ 0 w 36"/>
                    <a:gd name="T9" fmla="*/ 0 h 22"/>
                    <a:gd name="T10" fmla="*/ 36 w 36"/>
                    <a:gd name="T11" fmla="*/ 22 h 22"/>
                    <a:gd name="T12" fmla="*/ 36 w 3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2">
                      <a:moveTo>
                        <a:pt x="36" y="22"/>
                      </a:move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36" y="22"/>
                      </a:ln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6" name="Freeform 1676"/>
                <p:cNvSpPr>
                  <a:spLocks/>
                </p:cNvSpPr>
                <p:nvPr/>
              </p:nvSpPr>
              <p:spPr bwMode="auto">
                <a:xfrm>
                  <a:off x="2158" y="1739"/>
                  <a:ext cx="19" cy="11"/>
                </a:xfrm>
                <a:custGeom>
                  <a:avLst/>
                  <a:gdLst>
                    <a:gd name="T0" fmla="*/ 36 w 36"/>
                    <a:gd name="T1" fmla="*/ 22 h 22"/>
                    <a:gd name="T2" fmla="*/ 36 w 36"/>
                    <a:gd name="T3" fmla="*/ 22 h 22"/>
                    <a:gd name="T4" fmla="*/ 36 w 36"/>
                    <a:gd name="T5" fmla="*/ 22 h 22"/>
                    <a:gd name="T6" fmla="*/ 36 w 36"/>
                    <a:gd name="T7" fmla="*/ 22 h 22"/>
                    <a:gd name="T8" fmla="*/ 0 w 36"/>
                    <a:gd name="T9" fmla="*/ 0 h 22"/>
                    <a:gd name="T10" fmla="*/ 36 w 36"/>
                    <a:gd name="T11" fmla="*/ 22 h 22"/>
                    <a:gd name="T12" fmla="*/ 36 w 3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2">
                      <a:moveTo>
                        <a:pt x="36" y="22"/>
                      </a:move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36" y="22"/>
                      </a:lnTo>
                      <a:lnTo>
                        <a:pt x="36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7" name="Freeform 1677"/>
                <p:cNvSpPr>
                  <a:spLocks/>
                </p:cNvSpPr>
                <p:nvPr/>
              </p:nvSpPr>
              <p:spPr bwMode="auto">
                <a:xfrm>
                  <a:off x="2158" y="1735"/>
                  <a:ext cx="19" cy="15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8 h 30"/>
                    <a:gd name="T6" fmla="*/ 0 w 36"/>
                    <a:gd name="T7" fmla="*/ 8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8" name="Freeform 1678"/>
                <p:cNvSpPr>
                  <a:spLocks/>
                </p:cNvSpPr>
                <p:nvPr/>
              </p:nvSpPr>
              <p:spPr bwMode="auto">
                <a:xfrm>
                  <a:off x="2158" y="1735"/>
                  <a:ext cx="19" cy="15"/>
                </a:xfrm>
                <a:custGeom>
                  <a:avLst/>
                  <a:gdLst>
                    <a:gd name="T0" fmla="*/ 36 w 36"/>
                    <a:gd name="T1" fmla="*/ 30 h 30"/>
                    <a:gd name="T2" fmla="*/ 36 w 36"/>
                    <a:gd name="T3" fmla="*/ 30 h 30"/>
                    <a:gd name="T4" fmla="*/ 0 w 36"/>
                    <a:gd name="T5" fmla="*/ 8 h 30"/>
                    <a:gd name="T6" fmla="*/ 0 w 36"/>
                    <a:gd name="T7" fmla="*/ 8 h 30"/>
                    <a:gd name="T8" fmla="*/ 0 w 36"/>
                    <a:gd name="T9" fmla="*/ 0 h 30"/>
                    <a:gd name="T10" fmla="*/ 36 w 36"/>
                    <a:gd name="T11" fmla="*/ 30 h 30"/>
                    <a:gd name="T12" fmla="*/ 36 w 36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lnTo>
                        <a:pt x="36" y="3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9" name="Freeform 1679"/>
                <p:cNvSpPr>
                  <a:spLocks/>
                </p:cNvSpPr>
                <p:nvPr/>
              </p:nvSpPr>
              <p:spPr bwMode="auto">
                <a:xfrm>
                  <a:off x="2158" y="1739"/>
                  <a:ext cx="19" cy="11"/>
                </a:xfrm>
                <a:custGeom>
                  <a:avLst/>
                  <a:gdLst>
                    <a:gd name="T0" fmla="*/ 36 w 36"/>
                    <a:gd name="T1" fmla="*/ 22 h 22"/>
                    <a:gd name="T2" fmla="*/ 36 w 36"/>
                    <a:gd name="T3" fmla="*/ 22 h 22"/>
                    <a:gd name="T4" fmla="*/ 36 w 36"/>
                    <a:gd name="T5" fmla="*/ 22 h 22"/>
                    <a:gd name="T6" fmla="*/ 36 w 36"/>
                    <a:gd name="T7" fmla="*/ 22 h 22"/>
                    <a:gd name="T8" fmla="*/ 0 w 36"/>
                    <a:gd name="T9" fmla="*/ 0 h 22"/>
                    <a:gd name="T10" fmla="*/ 36 w 36"/>
                    <a:gd name="T11" fmla="*/ 22 h 22"/>
                    <a:gd name="T12" fmla="*/ 36 w 3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2">
                      <a:moveTo>
                        <a:pt x="36" y="22"/>
                      </a:move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36" y="22"/>
                      </a:lnTo>
                      <a:lnTo>
                        <a:pt x="36" y="22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0" name="Freeform 1680"/>
                <p:cNvSpPr>
                  <a:spLocks/>
                </p:cNvSpPr>
                <p:nvPr/>
              </p:nvSpPr>
              <p:spPr bwMode="auto">
                <a:xfrm>
                  <a:off x="2158" y="1739"/>
                  <a:ext cx="19" cy="11"/>
                </a:xfrm>
                <a:custGeom>
                  <a:avLst/>
                  <a:gdLst>
                    <a:gd name="T0" fmla="*/ 36 w 36"/>
                    <a:gd name="T1" fmla="*/ 22 h 22"/>
                    <a:gd name="T2" fmla="*/ 36 w 36"/>
                    <a:gd name="T3" fmla="*/ 22 h 22"/>
                    <a:gd name="T4" fmla="*/ 36 w 36"/>
                    <a:gd name="T5" fmla="*/ 22 h 22"/>
                    <a:gd name="T6" fmla="*/ 36 w 36"/>
                    <a:gd name="T7" fmla="*/ 22 h 22"/>
                    <a:gd name="T8" fmla="*/ 0 w 36"/>
                    <a:gd name="T9" fmla="*/ 0 h 22"/>
                    <a:gd name="T10" fmla="*/ 36 w 36"/>
                    <a:gd name="T11" fmla="*/ 22 h 22"/>
                    <a:gd name="T12" fmla="*/ 36 w 3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22">
                      <a:moveTo>
                        <a:pt x="36" y="22"/>
                      </a:move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0" y="0"/>
                      </a:lnTo>
                      <a:lnTo>
                        <a:pt x="36" y="22"/>
                      </a:lnTo>
                      <a:lnTo>
                        <a:pt x="36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1" name="Freeform 1681"/>
                <p:cNvSpPr>
                  <a:spLocks/>
                </p:cNvSpPr>
                <p:nvPr/>
              </p:nvSpPr>
              <p:spPr bwMode="auto">
                <a:xfrm>
                  <a:off x="2132" y="1735"/>
                  <a:ext cx="59" cy="53"/>
                </a:xfrm>
                <a:custGeom>
                  <a:avLst/>
                  <a:gdLst>
                    <a:gd name="T0" fmla="*/ 0 w 117"/>
                    <a:gd name="T1" fmla="*/ 0 h 105"/>
                    <a:gd name="T2" fmla="*/ 0 w 117"/>
                    <a:gd name="T3" fmla="*/ 0 h 105"/>
                    <a:gd name="T4" fmla="*/ 95 w 117"/>
                    <a:gd name="T5" fmla="*/ 105 h 105"/>
                    <a:gd name="T6" fmla="*/ 95 w 117"/>
                    <a:gd name="T7" fmla="*/ 105 h 105"/>
                    <a:gd name="T8" fmla="*/ 117 w 117"/>
                    <a:gd name="T9" fmla="*/ 68 h 105"/>
                    <a:gd name="T10" fmla="*/ 0 w 117"/>
                    <a:gd name="T11" fmla="*/ 0 h 105"/>
                    <a:gd name="T12" fmla="*/ 0 w 117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5" y="105"/>
                      </a:lnTo>
                      <a:lnTo>
                        <a:pt x="95" y="105"/>
                      </a:lnTo>
                      <a:lnTo>
                        <a:pt x="117" y="6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2" name="Freeform 1682"/>
                <p:cNvSpPr>
                  <a:spLocks/>
                </p:cNvSpPr>
                <p:nvPr/>
              </p:nvSpPr>
              <p:spPr bwMode="auto">
                <a:xfrm>
                  <a:off x="2132" y="1735"/>
                  <a:ext cx="59" cy="53"/>
                </a:xfrm>
                <a:custGeom>
                  <a:avLst/>
                  <a:gdLst>
                    <a:gd name="T0" fmla="*/ 0 w 117"/>
                    <a:gd name="T1" fmla="*/ 0 h 105"/>
                    <a:gd name="T2" fmla="*/ 0 w 117"/>
                    <a:gd name="T3" fmla="*/ 0 h 105"/>
                    <a:gd name="T4" fmla="*/ 95 w 117"/>
                    <a:gd name="T5" fmla="*/ 105 h 105"/>
                    <a:gd name="T6" fmla="*/ 95 w 117"/>
                    <a:gd name="T7" fmla="*/ 105 h 105"/>
                    <a:gd name="T8" fmla="*/ 117 w 117"/>
                    <a:gd name="T9" fmla="*/ 68 h 105"/>
                    <a:gd name="T10" fmla="*/ 0 w 117"/>
                    <a:gd name="T11" fmla="*/ 0 h 105"/>
                    <a:gd name="T12" fmla="*/ 0 w 117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5" y="105"/>
                      </a:lnTo>
                      <a:lnTo>
                        <a:pt x="95" y="105"/>
                      </a:lnTo>
                      <a:lnTo>
                        <a:pt x="117" y="6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3" name="Freeform 1683"/>
                <p:cNvSpPr>
                  <a:spLocks/>
                </p:cNvSpPr>
                <p:nvPr/>
              </p:nvSpPr>
              <p:spPr bwMode="auto">
                <a:xfrm>
                  <a:off x="2118" y="1735"/>
                  <a:ext cx="62" cy="53"/>
                </a:xfrm>
                <a:custGeom>
                  <a:avLst/>
                  <a:gdLst>
                    <a:gd name="T0" fmla="*/ 29 w 124"/>
                    <a:gd name="T1" fmla="*/ 0 h 105"/>
                    <a:gd name="T2" fmla="*/ 29 w 124"/>
                    <a:gd name="T3" fmla="*/ 0 h 105"/>
                    <a:gd name="T4" fmla="*/ 0 w 124"/>
                    <a:gd name="T5" fmla="*/ 45 h 105"/>
                    <a:gd name="T6" fmla="*/ 0 w 124"/>
                    <a:gd name="T7" fmla="*/ 45 h 105"/>
                    <a:gd name="T8" fmla="*/ 124 w 124"/>
                    <a:gd name="T9" fmla="*/ 105 h 105"/>
                    <a:gd name="T10" fmla="*/ 29 w 124"/>
                    <a:gd name="T11" fmla="*/ 0 h 105"/>
                    <a:gd name="T12" fmla="*/ 29 w 124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5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24" y="105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4" name="Freeform 1684"/>
                <p:cNvSpPr>
                  <a:spLocks/>
                </p:cNvSpPr>
                <p:nvPr/>
              </p:nvSpPr>
              <p:spPr bwMode="auto">
                <a:xfrm>
                  <a:off x="2118" y="1735"/>
                  <a:ext cx="62" cy="53"/>
                </a:xfrm>
                <a:custGeom>
                  <a:avLst/>
                  <a:gdLst>
                    <a:gd name="T0" fmla="*/ 29 w 124"/>
                    <a:gd name="T1" fmla="*/ 0 h 105"/>
                    <a:gd name="T2" fmla="*/ 29 w 124"/>
                    <a:gd name="T3" fmla="*/ 0 h 105"/>
                    <a:gd name="T4" fmla="*/ 0 w 124"/>
                    <a:gd name="T5" fmla="*/ 45 h 105"/>
                    <a:gd name="T6" fmla="*/ 0 w 124"/>
                    <a:gd name="T7" fmla="*/ 45 h 105"/>
                    <a:gd name="T8" fmla="*/ 124 w 124"/>
                    <a:gd name="T9" fmla="*/ 105 h 105"/>
                    <a:gd name="T10" fmla="*/ 29 w 124"/>
                    <a:gd name="T11" fmla="*/ 0 h 105"/>
                    <a:gd name="T12" fmla="*/ 29 w 124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5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24" y="105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5" name="Freeform 1685"/>
                <p:cNvSpPr>
                  <a:spLocks/>
                </p:cNvSpPr>
                <p:nvPr/>
              </p:nvSpPr>
              <p:spPr bwMode="auto">
                <a:xfrm>
                  <a:off x="2118" y="1758"/>
                  <a:ext cx="62" cy="53"/>
                </a:xfrm>
                <a:custGeom>
                  <a:avLst/>
                  <a:gdLst>
                    <a:gd name="T0" fmla="*/ 0 w 124"/>
                    <a:gd name="T1" fmla="*/ 0 h 105"/>
                    <a:gd name="T2" fmla="*/ 0 w 124"/>
                    <a:gd name="T3" fmla="*/ 0 h 105"/>
                    <a:gd name="T4" fmla="*/ 102 w 124"/>
                    <a:gd name="T5" fmla="*/ 105 h 105"/>
                    <a:gd name="T6" fmla="*/ 102 w 124"/>
                    <a:gd name="T7" fmla="*/ 105 h 105"/>
                    <a:gd name="T8" fmla="*/ 124 w 124"/>
                    <a:gd name="T9" fmla="*/ 60 h 105"/>
                    <a:gd name="T10" fmla="*/ 0 w 124"/>
                    <a:gd name="T11" fmla="*/ 0 h 105"/>
                    <a:gd name="T12" fmla="*/ 0 w 124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" y="105"/>
                      </a:lnTo>
                      <a:lnTo>
                        <a:pt x="102" y="105"/>
                      </a:lnTo>
                      <a:lnTo>
                        <a:pt x="124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6" name="Freeform 1686"/>
                <p:cNvSpPr>
                  <a:spLocks/>
                </p:cNvSpPr>
                <p:nvPr/>
              </p:nvSpPr>
              <p:spPr bwMode="auto">
                <a:xfrm>
                  <a:off x="2118" y="1758"/>
                  <a:ext cx="62" cy="53"/>
                </a:xfrm>
                <a:custGeom>
                  <a:avLst/>
                  <a:gdLst>
                    <a:gd name="T0" fmla="*/ 0 w 124"/>
                    <a:gd name="T1" fmla="*/ 0 h 105"/>
                    <a:gd name="T2" fmla="*/ 0 w 124"/>
                    <a:gd name="T3" fmla="*/ 0 h 105"/>
                    <a:gd name="T4" fmla="*/ 102 w 124"/>
                    <a:gd name="T5" fmla="*/ 105 h 105"/>
                    <a:gd name="T6" fmla="*/ 102 w 124"/>
                    <a:gd name="T7" fmla="*/ 105 h 105"/>
                    <a:gd name="T8" fmla="*/ 124 w 124"/>
                    <a:gd name="T9" fmla="*/ 60 h 105"/>
                    <a:gd name="T10" fmla="*/ 0 w 124"/>
                    <a:gd name="T11" fmla="*/ 0 h 105"/>
                    <a:gd name="T12" fmla="*/ 0 w 124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10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" y="105"/>
                      </a:lnTo>
                      <a:lnTo>
                        <a:pt x="102" y="105"/>
                      </a:lnTo>
                      <a:lnTo>
                        <a:pt x="124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7" name="Freeform 1687"/>
                <p:cNvSpPr>
                  <a:spLocks/>
                </p:cNvSpPr>
                <p:nvPr/>
              </p:nvSpPr>
              <p:spPr bwMode="auto">
                <a:xfrm>
                  <a:off x="2110" y="1758"/>
                  <a:ext cx="59" cy="53"/>
                </a:xfrm>
                <a:custGeom>
                  <a:avLst/>
                  <a:gdLst>
                    <a:gd name="T0" fmla="*/ 15 w 117"/>
                    <a:gd name="T1" fmla="*/ 0 h 105"/>
                    <a:gd name="T2" fmla="*/ 15 w 117"/>
                    <a:gd name="T3" fmla="*/ 0 h 105"/>
                    <a:gd name="T4" fmla="*/ 0 w 117"/>
                    <a:gd name="T5" fmla="*/ 37 h 105"/>
                    <a:gd name="T6" fmla="*/ 0 w 117"/>
                    <a:gd name="T7" fmla="*/ 37 h 105"/>
                    <a:gd name="T8" fmla="*/ 117 w 117"/>
                    <a:gd name="T9" fmla="*/ 105 h 105"/>
                    <a:gd name="T10" fmla="*/ 15 w 117"/>
                    <a:gd name="T11" fmla="*/ 0 h 105"/>
                    <a:gd name="T12" fmla="*/ 15 w 117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17" y="10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8" name="Freeform 1688"/>
                <p:cNvSpPr>
                  <a:spLocks/>
                </p:cNvSpPr>
                <p:nvPr/>
              </p:nvSpPr>
              <p:spPr bwMode="auto">
                <a:xfrm>
                  <a:off x="2110" y="1758"/>
                  <a:ext cx="59" cy="53"/>
                </a:xfrm>
                <a:custGeom>
                  <a:avLst/>
                  <a:gdLst>
                    <a:gd name="T0" fmla="*/ 15 w 117"/>
                    <a:gd name="T1" fmla="*/ 0 h 105"/>
                    <a:gd name="T2" fmla="*/ 15 w 117"/>
                    <a:gd name="T3" fmla="*/ 0 h 105"/>
                    <a:gd name="T4" fmla="*/ 0 w 117"/>
                    <a:gd name="T5" fmla="*/ 37 h 105"/>
                    <a:gd name="T6" fmla="*/ 0 w 117"/>
                    <a:gd name="T7" fmla="*/ 37 h 105"/>
                    <a:gd name="T8" fmla="*/ 117 w 117"/>
                    <a:gd name="T9" fmla="*/ 105 h 105"/>
                    <a:gd name="T10" fmla="*/ 15 w 117"/>
                    <a:gd name="T11" fmla="*/ 0 h 105"/>
                    <a:gd name="T12" fmla="*/ 15 w 117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17" y="10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9" name="Freeform 1689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8"/>
                </a:xfrm>
                <a:custGeom>
                  <a:avLst/>
                  <a:gdLst>
                    <a:gd name="T0" fmla="*/ 45 w 45"/>
                    <a:gd name="T1" fmla="*/ 15 h 15"/>
                    <a:gd name="T2" fmla="*/ 45 w 45"/>
                    <a:gd name="T3" fmla="*/ 15 h 15"/>
                    <a:gd name="T4" fmla="*/ 0 w 45"/>
                    <a:gd name="T5" fmla="*/ 0 h 15"/>
                    <a:gd name="T6" fmla="*/ 0 w 45"/>
                    <a:gd name="T7" fmla="*/ 0 h 15"/>
                    <a:gd name="T8" fmla="*/ 0 w 45"/>
                    <a:gd name="T9" fmla="*/ 0 h 15"/>
                    <a:gd name="T10" fmla="*/ 45 w 45"/>
                    <a:gd name="T11" fmla="*/ 15 h 15"/>
                    <a:gd name="T12" fmla="*/ 45 w 45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5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0" name="Freeform 1690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8"/>
                </a:xfrm>
                <a:custGeom>
                  <a:avLst/>
                  <a:gdLst>
                    <a:gd name="T0" fmla="*/ 45 w 45"/>
                    <a:gd name="T1" fmla="*/ 15 h 15"/>
                    <a:gd name="T2" fmla="*/ 45 w 45"/>
                    <a:gd name="T3" fmla="*/ 15 h 15"/>
                    <a:gd name="T4" fmla="*/ 0 w 45"/>
                    <a:gd name="T5" fmla="*/ 0 h 15"/>
                    <a:gd name="T6" fmla="*/ 0 w 45"/>
                    <a:gd name="T7" fmla="*/ 0 h 15"/>
                    <a:gd name="T8" fmla="*/ 0 w 45"/>
                    <a:gd name="T9" fmla="*/ 0 h 15"/>
                    <a:gd name="T10" fmla="*/ 45 w 45"/>
                    <a:gd name="T11" fmla="*/ 15 h 15"/>
                    <a:gd name="T12" fmla="*/ 45 w 45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5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1" name="Freeform 1691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12"/>
                </a:xfrm>
                <a:custGeom>
                  <a:avLst/>
                  <a:gdLst>
                    <a:gd name="T0" fmla="*/ 45 w 45"/>
                    <a:gd name="T1" fmla="*/ 15 h 23"/>
                    <a:gd name="T2" fmla="*/ 45 w 45"/>
                    <a:gd name="T3" fmla="*/ 15 h 23"/>
                    <a:gd name="T4" fmla="*/ 37 w 45"/>
                    <a:gd name="T5" fmla="*/ 23 h 23"/>
                    <a:gd name="T6" fmla="*/ 37 w 45"/>
                    <a:gd name="T7" fmla="*/ 23 h 23"/>
                    <a:gd name="T8" fmla="*/ 0 w 45"/>
                    <a:gd name="T9" fmla="*/ 0 h 23"/>
                    <a:gd name="T10" fmla="*/ 45 w 45"/>
                    <a:gd name="T11" fmla="*/ 15 h 23"/>
                    <a:gd name="T12" fmla="*/ 45 w 45"/>
                    <a:gd name="T1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3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2" name="Freeform 1692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12"/>
                </a:xfrm>
                <a:custGeom>
                  <a:avLst/>
                  <a:gdLst>
                    <a:gd name="T0" fmla="*/ 45 w 45"/>
                    <a:gd name="T1" fmla="*/ 15 h 23"/>
                    <a:gd name="T2" fmla="*/ 45 w 45"/>
                    <a:gd name="T3" fmla="*/ 15 h 23"/>
                    <a:gd name="T4" fmla="*/ 37 w 45"/>
                    <a:gd name="T5" fmla="*/ 23 h 23"/>
                    <a:gd name="T6" fmla="*/ 37 w 45"/>
                    <a:gd name="T7" fmla="*/ 23 h 23"/>
                    <a:gd name="T8" fmla="*/ 0 w 45"/>
                    <a:gd name="T9" fmla="*/ 0 h 23"/>
                    <a:gd name="T10" fmla="*/ 45 w 45"/>
                    <a:gd name="T11" fmla="*/ 15 h 23"/>
                    <a:gd name="T12" fmla="*/ 45 w 45"/>
                    <a:gd name="T1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3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3" name="Freeform 1693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8"/>
                </a:xfrm>
                <a:custGeom>
                  <a:avLst/>
                  <a:gdLst>
                    <a:gd name="T0" fmla="*/ 45 w 45"/>
                    <a:gd name="T1" fmla="*/ 15 h 15"/>
                    <a:gd name="T2" fmla="*/ 45 w 45"/>
                    <a:gd name="T3" fmla="*/ 15 h 15"/>
                    <a:gd name="T4" fmla="*/ 0 w 45"/>
                    <a:gd name="T5" fmla="*/ 0 h 15"/>
                    <a:gd name="T6" fmla="*/ 0 w 45"/>
                    <a:gd name="T7" fmla="*/ 0 h 15"/>
                    <a:gd name="T8" fmla="*/ 0 w 45"/>
                    <a:gd name="T9" fmla="*/ 0 h 15"/>
                    <a:gd name="T10" fmla="*/ 45 w 45"/>
                    <a:gd name="T11" fmla="*/ 15 h 15"/>
                    <a:gd name="T12" fmla="*/ 45 w 45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5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4" name="Freeform 1694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8"/>
                </a:xfrm>
                <a:custGeom>
                  <a:avLst/>
                  <a:gdLst>
                    <a:gd name="T0" fmla="*/ 45 w 45"/>
                    <a:gd name="T1" fmla="*/ 15 h 15"/>
                    <a:gd name="T2" fmla="*/ 45 w 45"/>
                    <a:gd name="T3" fmla="*/ 15 h 15"/>
                    <a:gd name="T4" fmla="*/ 0 w 45"/>
                    <a:gd name="T5" fmla="*/ 0 h 15"/>
                    <a:gd name="T6" fmla="*/ 0 w 45"/>
                    <a:gd name="T7" fmla="*/ 0 h 15"/>
                    <a:gd name="T8" fmla="*/ 0 w 45"/>
                    <a:gd name="T9" fmla="*/ 0 h 15"/>
                    <a:gd name="T10" fmla="*/ 45 w 45"/>
                    <a:gd name="T11" fmla="*/ 15 h 15"/>
                    <a:gd name="T12" fmla="*/ 45 w 45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5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5" name="Freeform 1695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12"/>
                </a:xfrm>
                <a:custGeom>
                  <a:avLst/>
                  <a:gdLst>
                    <a:gd name="T0" fmla="*/ 45 w 45"/>
                    <a:gd name="T1" fmla="*/ 15 h 23"/>
                    <a:gd name="T2" fmla="*/ 45 w 45"/>
                    <a:gd name="T3" fmla="*/ 15 h 23"/>
                    <a:gd name="T4" fmla="*/ 37 w 45"/>
                    <a:gd name="T5" fmla="*/ 23 h 23"/>
                    <a:gd name="T6" fmla="*/ 37 w 45"/>
                    <a:gd name="T7" fmla="*/ 23 h 23"/>
                    <a:gd name="T8" fmla="*/ 0 w 45"/>
                    <a:gd name="T9" fmla="*/ 0 h 23"/>
                    <a:gd name="T10" fmla="*/ 45 w 45"/>
                    <a:gd name="T11" fmla="*/ 15 h 23"/>
                    <a:gd name="T12" fmla="*/ 45 w 45"/>
                    <a:gd name="T1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3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6" name="Freeform 1696"/>
                <p:cNvSpPr>
                  <a:spLocks/>
                </p:cNvSpPr>
                <p:nvPr/>
              </p:nvSpPr>
              <p:spPr bwMode="auto">
                <a:xfrm>
                  <a:off x="2125" y="1799"/>
                  <a:ext cx="22" cy="12"/>
                </a:xfrm>
                <a:custGeom>
                  <a:avLst/>
                  <a:gdLst>
                    <a:gd name="T0" fmla="*/ 45 w 45"/>
                    <a:gd name="T1" fmla="*/ 15 h 23"/>
                    <a:gd name="T2" fmla="*/ 45 w 45"/>
                    <a:gd name="T3" fmla="*/ 15 h 23"/>
                    <a:gd name="T4" fmla="*/ 37 w 45"/>
                    <a:gd name="T5" fmla="*/ 23 h 23"/>
                    <a:gd name="T6" fmla="*/ 37 w 45"/>
                    <a:gd name="T7" fmla="*/ 23 h 23"/>
                    <a:gd name="T8" fmla="*/ 0 w 45"/>
                    <a:gd name="T9" fmla="*/ 0 h 23"/>
                    <a:gd name="T10" fmla="*/ 45 w 45"/>
                    <a:gd name="T11" fmla="*/ 15 h 23"/>
                    <a:gd name="T12" fmla="*/ 45 w 45"/>
                    <a:gd name="T13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3">
                      <a:moveTo>
                        <a:pt x="45" y="15"/>
                      </a:moveTo>
                      <a:lnTo>
                        <a:pt x="45" y="15"/>
                      </a:lnTo>
                      <a:lnTo>
                        <a:pt x="37" y="23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45" y="15"/>
                      </a:lnTo>
                      <a:lnTo>
                        <a:pt x="45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7" name="Freeform 1697"/>
                <p:cNvSpPr>
                  <a:spLocks/>
                </p:cNvSpPr>
                <p:nvPr/>
              </p:nvSpPr>
              <p:spPr bwMode="auto">
                <a:xfrm>
                  <a:off x="2110" y="1814"/>
                  <a:ext cx="30" cy="19"/>
                </a:xfrm>
                <a:custGeom>
                  <a:avLst/>
                  <a:gdLst>
                    <a:gd name="T0" fmla="*/ 59 w 59"/>
                    <a:gd name="T1" fmla="*/ 23 h 38"/>
                    <a:gd name="T2" fmla="*/ 59 w 59"/>
                    <a:gd name="T3" fmla="*/ 23 h 38"/>
                    <a:gd name="T4" fmla="*/ 0 w 59"/>
                    <a:gd name="T5" fmla="*/ 38 h 38"/>
                    <a:gd name="T6" fmla="*/ 0 w 59"/>
                    <a:gd name="T7" fmla="*/ 38 h 38"/>
                    <a:gd name="T8" fmla="*/ 15 w 59"/>
                    <a:gd name="T9" fmla="*/ 0 h 38"/>
                    <a:gd name="T10" fmla="*/ 59 w 59"/>
                    <a:gd name="T11" fmla="*/ 23 h 38"/>
                    <a:gd name="T12" fmla="*/ 59 w 59"/>
                    <a:gd name="T13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8">
                      <a:moveTo>
                        <a:pt x="59" y="23"/>
                      </a:moveTo>
                      <a:lnTo>
                        <a:pt x="59" y="23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59" y="23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8" name="Freeform 1698"/>
                <p:cNvSpPr>
                  <a:spLocks/>
                </p:cNvSpPr>
                <p:nvPr/>
              </p:nvSpPr>
              <p:spPr bwMode="auto">
                <a:xfrm>
                  <a:off x="2110" y="1814"/>
                  <a:ext cx="30" cy="19"/>
                </a:xfrm>
                <a:custGeom>
                  <a:avLst/>
                  <a:gdLst>
                    <a:gd name="T0" fmla="*/ 59 w 59"/>
                    <a:gd name="T1" fmla="*/ 23 h 38"/>
                    <a:gd name="T2" fmla="*/ 59 w 59"/>
                    <a:gd name="T3" fmla="*/ 23 h 38"/>
                    <a:gd name="T4" fmla="*/ 0 w 59"/>
                    <a:gd name="T5" fmla="*/ 38 h 38"/>
                    <a:gd name="T6" fmla="*/ 0 w 59"/>
                    <a:gd name="T7" fmla="*/ 38 h 38"/>
                    <a:gd name="T8" fmla="*/ 15 w 59"/>
                    <a:gd name="T9" fmla="*/ 0 h 38"/>
                    <a:gd name="T10" fmla="*/ 59 w 59"/>
                    <a:gd name="T11" fmla="*/ 23 h 38"/>
                    <a:gd name="T12" fmla="*/ 59 w 59"/>
                    <a:gd name="T13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8">
                      <a:moveTo>
                        <a:pt x="59" y="23"/>
                      </a:moveTo>
                      <a:lnTo>
                        <a:pt x="59" y="23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59" y="23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9" name="Freeform 1699"/>
                <p:cNvSpPr>
                  <a:spLocks/>
                </p:cNvSpPr>
                <p:nvPr/>
              </p:nvSpPr>
              <p:spPr bwMode="auto">
                <a:xfrm>
                  <a:off x="2110" y="1826"/>
                  <a:ext cx="30" cy="15"/>
                </a:xfrm>
                <a:custGeom>
                  <a:avLst/>
                  <a:gdLst>
                    <a:gd name="T0" fmla="*/ 59 w 59"/>
                    <a:gd name="T1" fmla="*/ 0 h 30"/>
                    <a:gd name="T2" fmla="*/ 59 w 59"/>
                    <a:gd name="T3" fmla="*/ 0 h 30"/>
                    <a:gd name="T4" fmla="*/ 44 w 59"/>
                    <a:gd name="T5" fmla="*/ 30 h 30"/>
                    <a:gd name="T6" fmla="*/ 44 w 59"/>
                    <a:gd name="T7" fmla="*/ 30 h 30"/>
                    <a:gd name="T8" fmla="*/ 0 w 59"/>
                    <a:gd name="T9" fmla="*/ 15 h 30"/>
                    <a:gd name="T10" fmla="*/ 59 w 59"/>
                    <a:gd name="T11" fmla="*/ 0 h 30"/>
                    <a:gd name="T12" fmla="*/ 59 w 5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0" name="Freeform 1700"/>
                <p:cNvSpPr>
                  <a:spLocks/>
                </p:cNvSpPr>
                <p:nvPr/>
              </p:nvSpPr>
              <p:spPr bwMode="auto">
                <a:xfrm>
                  <a:off x="2110" y="1826"/>
                  <a:ext cx="30" cy="15"/>
                </a:xfrm>
                <a:custGeom>
                  <a:avLst/>
                  <a:gdLst>
                    <a:gd name="T0" fmla="*/ 59 w 59"/>
                    <a:gd name="T1" fmla="*/ 0 h 30"/>
                    <a:gd name="T2" fmla="*/ 59 w 59"/>
                    <a:gd name="T3" fmla="*/ 0 h 30"/>
                    <a:gd name="T4" fmla="*/ 44 w 59"/>
                    <a:gd name="T5" fmla="*/ 30 h 30"/>
                    <a:gd name="T6" fmla="*/ 44 w 59"/>
                    <a:gd name="T7" fmla="*/ 30 h 30"/>
                    <a:gd name="T8" fmla="*/ 0 w 59"/>
                    <a:gd name="T9" fmla="*/ 15 h 30"/>
                    <a:gd name="T10" fmla="*/ 59 w 59"/>
                    <a:gd name="T11" fmla="*/ 0 h 30"/>
                    <a:gd name="T12" fmla="*/ 59 w 5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0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1" name="Freeform 1701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2" name="Freeform 1702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3" name="Freeform 1703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44 w 44"/>
                    <a:gd name="T5" fmla="*/ 22 h 22"/>
                    <a:gd name="T6" fmla="*/ 44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4" name="Freeform 1704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44 w 44"/>
                    <a:gd name="T5" fmla="*/ 22 h 22"/>
                    <a:gd name="T6" fmla="*/ 44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5" name="Freeform 1705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6" name="Freeform 1706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7" name="Freeform 1707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44 w 44"/>
                    <a:gd name="T5" fmla="*/ 22 h 22"/>
                    <a:gd name="T6" fmla="*/ 44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8" name="Freeform 1708"/>
                <p:cNvSpPr>
                  <a:spLocks/>
                </p:cNvSpPr>
                <p:nvPr/>
              </p:nvSpPr>
              <p:spPr bwMode="auto">
                <a:xfrm>
                  <a:off x="2107" y="1841"/>
                  <a:ext cx="22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44 w 44"/>
                    <a:gd name="T5" fmla="*/ 22 h 22"/>
                    <a:gd name="T6" fmla="*/ 44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9" name="Freeform 1709"/>
                <p:cNvSpPr>
                  <a:spLocks/>
                </p:cNvSpPr>
                <p:nvPr/>
              </p:nvSpPr>
              <p:spPr bwMode="auto">
                <a:xfrm>
                  <a:off x="2099" y="1849"/>
                  <a:ext cx="30" cy="11"/>
                </a:xfrm>
                <a:custGeom>
                  <a:avLst/>
                  <a:gdLst>
                    <a:gd name="T0" fmla="*/ 59 w 59"/>
                    <a:gd name="T1" fmla="*/ 22 h 22"/>
                    <a:gd name="T2" fmla="*/ 59 w 59"/>
                    <a:gd name="T3" fmla="*/ 22 h 22"/>
                    <a:gd name="T4" fmla="*/ 0 w 59"/>
                    <a:gd name="T5" fmla="*/ 14 h 22"/>
                    <a:gd name="T6" fmla="*/ 0 w 59"/>
                    <a:gd name="T7" fmla="*/ 14 h 22"/>
                    <a:gd name="T8" fmla="*/ 8 w 59"/>
                    <a:gd name="T9" fmla="*/ 0 h 22"/>
                    <a:gd name="T10" fmla="*/ 59 w 59"/>
                    <a:gd name="T11" fmla="*/ 22 h 22"/>
                    <a:gd name="T12" fmla="*/ 59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22"/>
                      </a:moveTo>
                      <a:lnTo>
                        <a:pt x="59" y="2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0" name="Freeform 1710"/>
                <p:cNvSpPr>
                  <a:spLocks/>
                </p:cNvSpPr>
                <p:nvPr/>
              </p:nvSpPr>
              <p:spPr bwMode="auto">
                <a:xfrm>
                  <a:off x="2099" y="1849"/>
                  <a:ext cx="30" cy="11"/>
                </a:xfrm>
                <a:custGeom>
                  <a:avLst/>
                  <a:gdLst>
                    <a:gd name="T0" fmla="*/ 59 w 59"/>
                    <a:gd name="T1" fmla="*/ 22 h 22"/>
                    <a:gd name="T2" fmla="*/ 59 w 59"/>
                    <a:gd name="T3" fmla="*/ 22 h 22"/>
                    <a:gd name="T4" fmla="*/ 0 w 59"/>
                    <a:gd name="T5" fmla="*/ 14 h 22"/>
                    <a:gd name="T6" fmla="*/ 0 w 59"/>
                    <a:gd name="T7" fmla="*/ 14 h 22"/>
                    <a:gd name="T8" fmla="*/ 8 w 59"/>
                    <a:gd name="T9" fmla="*/ 0 h 22"/>
                    <a:gd name="T10" fmla="*/ 59 w 59"/>
                    <a:gd name="T11" fmla="*/ 22 h 22"/>
                    <a:gd name="T12" fmla="*/ 59 w 59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22"/>
                      </a:moveTo>
                      <a:lnTo>
                        <a:pt x="59" y="2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1" name="Freeform 1711"/>
                <p:cNvSpPr>
                  <a:spLocks/>
                </p:cNvSpPr>
                <p:nvPr/>
              </p:nvSpPr>
              <p:spPr bwMode="auto">
                <a:xfrm>
                  <a:off x="2099" y="1856"/>
                  <a:ext cx="30" cy="11"/>
                </a:xfrm>
                <a:custGeom>
                  <a:avLst/>
                  <a:gdLst>
                    <a:gd name="T0" fmla="*/ 59 w 59"/>
                    <a:gd name="T1" fmla="*/ 8 h 23"/>
                    <a:gd name="T2" fmla="*/ 59 w 59"/>
                    <a:gd name="T3" fmla="*/ 8 h 23"/>
                    <a:gd name="T4" fmla="*/ 51 w 59"/>
                    <a:gd name="T5" fmla="*/ 23 h 23"/>
                    <a:gd name="T6" fmla="*/ 51 w 59"/>
                    <a:gd name="T7" fmla="*/ 23 h 23"/>
                    <a:gd name="T8" fmla="*/ 0 w 59"/>
                    <a:gd name="T9" fmla="*/ 0 h 23"/>
                    <a:gd name="T10" fmla="*/ 59 w 59"/>
                    <a:gd name="T11" fmla="*/ 8 h 23"/>
                    <a:gd name="T12" fmla="*/ 59 w 59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0" y="0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2" name="Freeform 1712"/>
                <p:cNvSpPr>
                  <a:spLocks/>
                </p:cNvSpPr>
                <p:nvPr/>
              </p:nvSpPr>
              <p:spPr bwMode="auto">
                <a:xfrm>
                  <a:off x="2099" y="1856"/>
                  <a:ext cx="30" cy="11"/>
                </a:xfrm>
                <a:custGeom>
                  <a:avLst/>
                  <a:gdLst>
                    <a:gd name="T0" fmla="*/ 59 w 59"/>
                    <a:gd name="T1" fmla="*/ 8 h 23"/>
                    <a:gd name="T2" fmla="*/ 59 w 59"/>
                    <a:gd name="T3" fmla="*/ 8 h 23"/>
                    <a:gd name="T4" fmla="*/ 51 w 59"/>
                    <a:gd name="T5" fmla="*/ 23 h 23"/>
                    <a:gd name="T6" fmla="*/ 51 w 59"/>
                    <a:gd name="T7" fmla="*/ 23 h 23"/>
                    <a:gd name="T8" fmla="*/ 0 w 59"/>
                    <a:gd name="T9" fmla="*/ 0 h 23"/>
                    <a:gd name="T10" fmla="*/ 59 w 59"/>
                    <a:gd name="T11" fmla="*/ 8 h 23"/>
                    <a:gd name="T12" fmla="*/ 59 w 59"/>
                    <a:gd name="T13" fmla="*/ 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0" y="0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3" name="Freeform 1713"/>
                <p:cNvSpPr>
                  <a:spLocks/>
                </p:cNvSpPr>
                <p:nvPr/>
              </p:nvSpPr>
              <p:spPr bwMode="auto">
                <a:xfrm>
                  <a:off x="2036" y="1995"/>
                  <a:ext cx="30" cy="12"/>
                </a:xfrm>
                <a:custGeom>
                  <a:avLst/>
                  <a:gdLst>
                    <a:gd name="T0" fmla="*/ 59 w 59"/>
                    <a:gd name="T1" fmla="*/ 23 h 23"/>
                    <a:gd name="T2" fmla="*/ 59 w 59"/>
                    <a:gd name="T3" fmla="*/ 23 h 23"/>
                    <a:gd name="T4" fmla="*/ 0 w 59"/>
                    <a:gd name="T5" fmla="*/ 23 h 23"/>
                    <a:gd name="T6" fmla="*/ 0 w 59"/>
                    <a:gd name="T7" fmla="*/ 23 h 23"/>
                    <a:gd name="T8" fmla="*/ 7 w 59"/>
                    <a:gd name="T9" fmla="*/ 0 h 23"/>
                    <a:gd name="T10" fmla="*/ 59 w 59"/>
                    <a:gd name="T11" fmla="*/ 23 h 23"/>
                    <a:gd name="T12" fmla="*/ 59 w 59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59" y="23"/>
                      </a:moveTo>
                      <a:lnTo>
                        <a:pt x="59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59" y="23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4" name="Freeform 1714"/>
                <p:cNvSpPr>
                  <a:spLocks/>
                </p:cNvSpPr>
                <p:nvPr/>
              </p:nvSpPr>
              <p:spPr bwMode="auto">
                <a:xfrm>
                  <a:off x="2036" y="1995"/>
                  <a:ext cx="30" cy="12"/>
                </a:xfrm>
                <a:custGeom>
                  <a:avLst/>
                  <a:gdLst>
                    <a:gd name="T0" fmla="*/ 59 w 59"/>
                    <a:gd name="T1" fmla="*/ 23 h 23"/>
                    <a:gd name="T2" fmla="*/ 59 w 59"/>
                    <a:gd name="T3" fmla="*/ 23 h 23"/>
                    <a:gd name="T4" fmla="*/ 0 w 59"/>
                    <a:gd name="T5" fmla="*/ 23 h 23"/>
                    <a:gd name="T6" fmla="*/ 0 w 59"/>
                    <a:gd name="T7" fmla="*/ 23 h 23"/>
                    <a:gd name="T8" fmla="*/ 7 w 59"/>
                    <a:gd name="T9" fmla="*/ 0 h 23"/>
                    <a:gd name="T10" fmla="*/ 59 w 59"/>
                    <a:gd name="T11" fmla="*/ 23 h 23"/>
                    <a:gd name="T12" fmla="*/ 59 w 59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59" y="23"/>
                      </a:moveTo>
                      <a:lnTo>
                        <a:pt x="59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59" y="23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5" name="Freeform 1715"/>
                <p:cNvSpPr>
                  <a:spLocks/>
                </p:cNvSpPr>
                <p:nvPr/>
              </p:nvSpPr>
              <p:spPr bwMode="auto">
                <a:xfrm>
                  <a:off x="2036" y="2007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1 w 59"/>
                    <a:gd name="T5" fmla="*/ 15 h 15"/>
                    <a:gd name="T6" fmla="*/ 51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6" name="Freeform 1716"/>
                <p:cNvSpPr>
                  <a:spLocks/>
                </p:cNvSpPr>
                <p:nvPr/>
              </p:nvSpPr>
              <p:spPr bwMode="auto">
                <a:xfrm>
                  <a:off x="2036" y="2007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1 w 59"/>
                    <a:gd name="T5" fmla="*/ 15 h 15"/>
                    <a:gd name="T6" fmla="*/ 51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7" name="Freeform 1717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8" name="Freeform 1718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9" name="Freeform 1719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37 w 44"/>
                    <a:gd name="T5" fmla="*/ 22 h 22"/>
                    <a:gd name="T6" fmla="*/ 37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0" name="Freeform 1720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37 w 44"/>
                    <a:gd name="T5" fmla="*/ 22 h 22"/>
                    <a:gd name="T6" fmla="*/ 37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1" name="Freeform 1721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2" name="Freeform 1722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8"/>
                </a:xfrm>
                <a:custGeom>
                  <a:avLst/>
                  <a:gdLst>
                    <a:gd name="T0" fmla="*/ 44 w 44"/>
                    <a:gd name="T1" fmla="*/ 15 h 15"/>
                    <a:gd name="T2" fmla="*/ 44 w 44"/>
                    <a:gd name="T3" fmla="*/ 15 h 15"/>
                    <a:gd name="T4" fmla="*/ 0 w 44"/>
                    <a:gd name="T5" fmla="*/ 0 h 15"/>
                    <a:gd name="T6" fmla="*/ 0 w 44"/>
                    <a:gd name="T7" fmla="*/ 0 h 15"/>
                    <a:gd name="T8" fmla="*/ 0 w 44"/>
                    <a:gd name="T9" fmla="*/ 0 h 15"/>
                    <a:gd name="T10" fmla="*/ 44 w 44"/>
                    <a:gd name="T11" fmla="*/ 15 h 15"/>
                    <a:gd name="T12" fmla="*/ 44 w 44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3" name="Freeform 1723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37 w 44"/>
                    <a:gd name="T5" fmla="*/ 22 h 22"/>
                    <a:gd name="T6" fmla="*/ 37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4" name="Freeform 1724"/>
                <p:cNvSpPr>
                  <a:spLocks/>
                </p:cNvSpPr>
                <p:nvPr/>
              </p:nvSpPr>
              <p:spPr bwMode="auto">
                <a:xfrm>
                  <a:off x="2036" y="2014"/>
                  <a:ext cx="23" cy="11"/>
                </a:xfrm>
                <a:custGeom>
                  <a:avLst/>
                  <a:gdLst>
                    <a:gd name="T0" fmla="*/ 44 w 44"/>
                    <a:gd name="T1" fmla="*/ 15 h 22"/>
                    <a:gd name="T2" fmla="*/ 44 w 44"/>
                    <a:gd name="T3" fmla="*/ 15 h 22"/>
                    <a:gd name="T4" fmla="*/ 37 w 44"/>
                    <a:gd name="T5" fmla="*/ 22 h 22"/>
                    <a:gd name="T6" fmla="*/ 37 w 44"/>
                    <a:gd name="T7" fmla="*/ 22 h 22"/>
                    <a:gd name="T8" fmla="*/ 0 w 44"/>
                    <a:gd name="T9" fmla="*/ 0 h 22"/>
                    <a:gd name="T10" fmla="*/ 44 w 44"/>
                    <a:gd name="T11" fmla="*/ 15 h 22"/>
                    <a:gd name="T12" fmla="*/ 44 w 44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0"/>
                      </a:lnTo>
                      <a:lnTo>
                        <a:pt x="44" y="15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5" name="Freeform 1725"/>
                <p:cNvSpPr>
                  <a:spLocks/>
                </p:cNvSpPr>
                <p:nvPr/>
              </p:nvSpPr>
              <p:spPr bwMode="auto">
                <a:xfrm>
                  <a:off x="2022" y="2022"/>
                  <a:ext cx="33" cy="19"/>
                </a:xfrm>
                <a:custGeom>
                  <a:avLst/>
                  <a:gdLst>
                    <a:gd name="T0" fmla="*/ 66 w 66"/>
                    <a:gd name="T1" fmla="*/ 22 h 37"/>
                    <a:gd name="T2" fmla="*/ 66 w 66"/>
                    <a:gd name="T3" fmla="*/ 22 h 37"/>
                    <a:gd name="T4" fmla="*/ 0 w 66"/>
                    <a:gd name="T5" fmla="*/ 37 h 37"/>
                    <a:gd name="T6" fmla="*/ 0 w 66"/>
                    <a:gd name="T7" fmla="*/ 37 h 37"/>
                    <a:gd name="T8" fmla="*/ 15 w 66"/>
                    <a:gd name="T9" fmla="*/ 0 h 37"/>
                    <a:gd name="T10" fmla="*/ 66 w 66"/>
                    <a:gd name="T11" fmla="*/ 22 h 37"/>
                    <a:gd name="T12" fmla="*/ 66 w 66"/>
                    <a:gd name="T13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6" y="22"/>
                      </a:moveTo>
                      <a:lnTo>
                        <a:pt x="66" y="22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5" y="0"/>
                      </a:lnTo>
                      <a:lnTo>
                        <a:pt x="66" y="22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6" name="Freeform 1726"/>
                <p:cNvSpPr>
                  <a:spLocks/>
                </p:cNvSpPr>
                <p:nvPr/>
              </p:nvSpPr>
              <p:spPr bwMode="auto">
                <a:xfrm>
                  <a:off x="2022" y="2022"/>
                  <a:ext cx="33" cy="19"/>
                </a:xfrm>
                <a:custGeom>
                  <a:avLst/>
                  <a:gdLst>
                    <a:gd name="T0" fmla="*/ 66 w 66"/>
                    <a:gd name="T1" fmla="*/ 22 h 37"/>
                    <a:gd name="T2" fmla="*/ 66 w 66"/>
                    <a:gd name="T3" fmla="*/ 22 h 37"/>
                    <a:gd name="T4" fmla="*/ 0 w 66"/>
                    <a:gd name="T5" fmla="*/ 37 h 37"/>
                    <a:gd name="T6" fmla="*/ 0 w 66"/>
                    <a:gd name="T7" fmla="*/ 37 h 37"/>
                    <a:gd name="T8" fmla="*/ 15 w 66"/>
                    <a:gd name="T9" fmla="*/ 0 h 37"/>
                    <a:gd name="T10" fmla="*/ 66 w 66"/>
                    <a:gd name="T11" fmla="*/ 22 h 37"/>
                    <a:gd name="T12" fmla="*/ 66 w 66"/>
                    <a:gd name="T13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6" y="22"/>
                      </a:moveTo>
                      <a:lnTo>
                        <a:pt x="66" y="22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5" y="0"/>
                      </a:lnTo>
                      <a:lnTo>
                        <a:pt x="66" y="22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7" name="Freeform 1727"/>
                <p:cNvSpPr>
                  <a:spLocks/>
                </p:cNvSpPr>
                <p:nvPr/>
              </p:nvSpPr>
              <p:spPr bwMode="auto">
                <a:xfrm>
                  <a:off x="2022" y="2033"/>
                  <a:ext cx="33" cy="19"/>
                </a:xfrm>
                <a:custGeom>
                  <a:avLst/>
                  <a:gdLst>
                    <a:gd name="T0" fmla="*/ 66 w 66"/>
                    <a:gd name="T1" fmla="*/ 0 h 37"/>
                    <a:gd name="T2" fmla="*/ 66 w 66"/>
                    <a:gd name="T3" fmla="*/ 0 h 37"/>
                    <a:gd name="T4" fmla="*/ 51 w 66"/>
                    <a:gd name="T5" fmla="*/ 37 h 37"/>
                    <a:gd name="T6" fmla="*/ 51 w 66"/>
                    <a:gd name="T7" fmla="*/ 37 h 37"/>
                    <a:gd name="T8" fmla="*/ 0 w 66"/>
                    <a:gd name="T9" fmla="*/ 15 h 37"/>
                    <a:gd name="T10" fmla="*/ 66 w 66"/>
                    <a:gd name="T11" fmla="*/ 0 h 37"/>
                    <a:gd name="T12" fmla="*/ 66 w 66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0" y="15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8" name="Freeform 1728"/>
                <p:cNvSpPr>
                  <a:spLocks/>
                </p:cNvSpPr>
                <p:nvPr/>
              </p:nvSpPr>
              <p:spPr bwMode="auto">
                <a:xfrm>
                  <a:off x="2022" y="2033"/>
                  <a:ext cx="33" cy="19"/>
                </a:xfrm>
                <a:custGeom>
                  <a:avLst/>
                  <a:gdLst>
                    <a:gd name="T0" fmla="*/ 66 w 66"/>
                    <a:gd name="T1" fmla="*/ 0 h 37"/>
                    <a:gd name="T2" fmla="*/ 66 w 66"/>
                    <a:gd name="T3" fmla="*/ 0 h 37"/>
                    <a:gd name="T4" fmla="*/ 51 w 66"/>
                    <a:gd name="T5" fmla="*/ 37 h 37"/>
                    <a:gd name="T6" fmla="*/ 51 w 66"/>
                    <a:gd name="T7" fmla="*/ 37 h 37"/>
                    <a:gd name="T8" fmla="*/ 0 w 66"/>
                    <a:gd name="T9" fmla="*/ 15 h 37"/>
                    <a:gd name="T10" fmla="*/ 66 w 66"/>
                    <a:gd name="T11" fmla="*/ 0 h 37"/>
                    <a:gd name="T12" fmla="*/ 66 w 66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37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51" y="37"/>
                      </a:lnTo>
                      <a:lnTo>
                        <a:pt x="51" y="37"/>
                      </a:lnTo>
                      <a:lnTo>
                        <a:pt x="0" y="15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9" name="Freeform 1729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43 w 43"/>
                    <a:gd name="T3" fmla="*/ 15 h 15"/>
                    <a:gd name="T4" fmla="*/ 0 w 43"/>
                    <a:gd name="T5" fmla="*/ 0 h 15"/>
                    <a:gd name="T6" fmla="*/ 0 w 43"/>
                    <a:gd name="T7" fmla="*/ 0 h 15"/>
                    <a:gd name="T8" fmla="*/ 0 w 43"/>
                    <a:gd name="T9" fmla="*/ 0 h 15"/>
                    <a:gd name="T10" fmla="*/ 43 w 43"/>
                    <a:gd name="T11" fmla="*/ 15 h 15"/>
                    <a:gd name="T12" fmla="*/ 43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0" name="Freeform 1730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43 w 43"/>
                    <a:gd name="T3" fmla="*/ 15 h 15"/>
                    <a:gd name="T4" fmla="*/ 0 w 43"/>
                    <a:gd name="T5" fmla="*/ 0 h 15"/>
                    <a:gd name="T6" fmla="*/ 0 w 43"/>
                    <a:gd name="T7" fmla="*/ 0 h 15"/>
                    <a:gd name="T8" fmla="*/ 0 w 43"/>
                    <a:gd name="T9" fmla="*/ 0 h 15"/>
                    <a:gd name="T10" fmla="*/ 43 w 43"/>
                    <a:gd name="T11" fmla="*/ 15 h 15"/>
                    <a:gd name="T12" fmla="*/ 43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1" name="Freeform 1731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11"/>
                </a:xfrm>
                <a:custGeom>
                  <a:avLst/>
                  <a:gdLst>
                    <a:gd name="T0" fmla="*/ 43 w 43"/>
                    <a:gd name="T1" fmla="*/ 15 h 22"/>
                    <a:gd name="T2" fmla="*/ 43 w 43"/>
                    <a:gd name="T3" fmla="*/ 15 h 22"/>
                    <a:gd name="T4" fmla="*/ 43 w 43"/>
                    <a:gd name="T5" fmla="*/ 22 h 22"/>
                    <a:gd name="T6" fmla="*/ 43 w 43"/>
                    <a:gd name="T7" fmla="*/ 22 h 22"/>
                    <a:gd name="T8" fmla="*/ 0 w 43"/>
                    <a:gd name="T9" fmla="*/ 0 h 22"/>
                    <a:gd name="T10" fmla="*/ 43 w 43"/>
                    <a:gd name="T11" fmla="*/ 15 h 22"/>
                    <a:gd name="T12" fmla="*/ 43 w 43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2" name="Freeform 1732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11"/>
                </a:xfrm>
                <a:custGeom>
                  <a:avLst/>
                  <a:gdLst>
                    <a:gd name="T0" fmla="*/ 43 w 43"/>
                    <a:gd name="T1" fmla="*/ 15 h 22"/>
                    <a:gd name="T2" fmla="*/ 43 w 43"/>
                    <a:gd name="T3" fmla="*/ 15 h 22"/>
                    <a:gd name="T4" fmla="*/ 43 w 43"/>
                    <a:gd name="T5" fmla="*/ 22 h 22"/>
                    <a:gd name="T6" fmla="*/ 43 w 43"/>
                    <a:gd name="T7" fmla="*/ 22 h 22"/>
                    <a:gd name="T8" fmla="*/ 0 w 43"/>
                    <a:gd name="T9" fmla="*/ 0 h 22"/>
                    <a:gd name="T10" fmla="*/ 43 w 43"/>
                    <a:gd name="T11" fmla="*/ 15 h 22"/>
                    <a:gd name="T12" fmla="*/ 43 w 43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3" name="Freeform 1733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43 w 43"/>
                    <a:gd name="T3" fmla="*/ 15 h 15"/>
                    <a:gd name="T4" fmla="*/ 0 w 43"/>
                    <a:gd name="T5" fmla="*/ 0 h 15"/>
                    <a:gd name="T6" fmla="*/ 0 w 43"/>
                    <a:gd name="T7" fmla="*/ 0 h 15"/>
                    <a:gd name="T8" fmla="*/ 0 w 43"/>
                    <a:gd name="T9" fmla="*/ 0 h 15"/>
                    <a:gd name="T10" fmla="*/ 43 w 43"/>
                    <a:gd name="T11" fmla="*/ 15 h 15"/>
                    <a:gd name="T12" fmla="*/ 43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4" name="Freeform 1734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7"/>
                </a:xfrm>
                <a:custGeom>
                  <a:avLst/>
                  <a:gdLst>
                    <a:gd name="T0" fmla="*/ 43 w 43"/>
                    <a:gd name="T1" fmla="*/ 15 h 15"/>
                    <a:gd name="T2" fmla="*/ 43 w 43"/>
                    <a:gd name="T3" fmla="*/ 15 h 15"/>
                    <a:gd name="T4" fmla="*/ 0 w 43"/>
                    <a:gd name="T5" fmla="*/ 0 h 15"/>
                    <a:gd name="T6" fmla="*/ 0 w 43"/>
                    <a:gd name="T7" fmla="*/ 0 h 15"/>
                    <a:gd name="T8" fmla="*/ 0 w 43"/>
                    <a:gd name="T9" fmla="*/ 0 h 15"/>
                    <a:gd name="T10" fmla="*/ 43 w 43"/>
                    <a:gd name="T11" fmla="*/ 15 h 15"/>
                    <a:gd name="T12" fmla="*/ 43 w 43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5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5" name="Freeform 1735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11"/>
                </a:xfrm>
                <a:custGeom>
                  <a:avLst/>
                  <a:gdLst>
                    <a:gd name="T0" fmla="*/ 43 w 43"/>
                    <a:gd name="T1" fmla="*/ 15 h 22"/>
                    <a:gd name="T2" fmla="*/ 43 w 43"/>
                    <a:gd name="T3" fmla="*/ 15 h 22"/>
                    <a:gd name="T4" fmla="*/ 43 w 43"/>
                    <a:gd name="T5" fmla="*/ 22 h 22"/>
                    <a:gd name="T6" fmla="*/ 43 w 43"/>
                    <a:gd name="T7" fmla="*/ 22 h 22"/>
                    <a:gd name="T8" fmla="*/ 0 w 43"/>
                    <a:gd name="T9" fmla="*/ 0 h 22"/>
                    <a:gd name="T10" fmla="*/ 43 w 43"/>
                    <a:gd name="T11" fmla="*/ 15 h 22"/>
                    <a:gd name="T12" fmla="*/ 43 w 43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6" name="Freeform 1736"/>
                <p:cNvSpPr>
                  <a:spLocks/>
                </p:cNvSpPr>
                <p:nvPr/>
              </p:nvSpPr>
              <p:spPr bwMode="auto">
                <a:xfrm>
                  <a:off x="2018" y="2056"/>
                  <a:ext cx="22" cy="11"/>
                </a:xfrm>
                <a:custGeom>
                  <a:avLst/>
                  <a:gdLst>
                    <a:gd name="T0" fmla="*/ 43 w 43"/>
                    <a:gd name="T1" fmla="*/ 15 h 22"/>
                    <a:gd name="T2" fmla="*/ 43 w 43"/>
                    <a:gd name="T3" fmla="*/ 15 h 22"/>
                    <a:gd name="T4" fmla="*/ 43 w 43"/>
                    <a:gd name="T5" fmla="*/ 22 h 22"/>
                    <a:gd name="T6" fmla="*/ 43 w 43"/>
                    <a:gd name="T7" fmla="*/ 22 h 22"/>
                    <a:gd name="T8" fmla="*/ 0 w 43"/>
                    <a:gd name="T9" fmla="*/ 0 h 22"/>
                    <a:gd name="T10" fmla="*/ 43 w 43"/>
                    <a:gd name="T11" fmla="*/ 15 h 22"/>
                    <a:gd name="T12" fmla="*/ 43 w 43"/>
                    <a:gd name="T13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2">
                      <a:moveTo>
                        <a:pt x="43" y="15"/>
                      </a:moveTo>
                      <a:lnTo>
                        <a:pt x="43" y="15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0" y="0"/>
                      </a:lnTo>
                      <a:lnTo>
                        <a:pt x="43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7" name="Freeform 1737"/>
                <p:cNvSpPr>
                  <a:spLocks/>
                </p:cNvSpPr>
                <p:nvPr/>
              </p:nvSpPr>
              <p:spPr bwMode="auto">
                <a:xfrm>
                  <a:off x="1992" y="2060"/>
                  <a:ext cx="67" cy="41"/>
                </a:xfrm>
                <a:custGeom>
                  <a:avLst/>
                  <a:gdLst>
                    <a:gd name="T0" fmla="*/ 0 w 132"/>
                    <a:gd name="T1" fmla="*/ 0 h 82"/>
                    <a:gd name="T2" fmla="*/ 0 w 132"/>
                    <a:gd name="T3" fmla="*/ 0 h 82"/>
                    <a:gd name="T4" fmla="*/ 117 w 132"/>
                    <a:gd name="T5" fmla="*/ 82 h 82"/>
                    <a:gd name="T6" fmla="*/ 117 w 132"/>
                    <a:gd name="T7" fmla="*/ 82 h 82"/>
                    <a:gd name="T8" fmla="*/ 132 w 132"/>
                    <a:gd name="T9" fmla="*/ 44 h 82"/>
                    <a:gd name="T10" fmla="*/ 0 w 132"/>
                    <a:gd name="T11" fmla="*/ 0 h 82"/>
                    <a:gd name="T12" fmla="*/ 0 w 132"/>
                    <a:gd name="T1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7" y="82"/>
                      </a:lnTo>
                      <a:lnTo>
                        <a:pt x="117" y="82"/>
                      </a:lnTo>
                      <a:lnTo>
                        <a:pt x="132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8" name="Freeform 1738"/>
                <p:cNvSpPr>
                  <a:spLocks/>
                </p:cNvSpPr>
                <p:nvPr/>
              </p:nvSpPr>
              <p:spPr bwMode="auto">
                <a:xfrm>
                  <a:off x="1992" y="2060"/>
                  <a:ext cx="67" cy="41"/>
                </a:xfrm>
                <a:custGeom>
                  <a:avLst/>
                  <a:gdLst>
                    <a:gd name="T0" fmla="*/ 0 w 132"/>
                    <a:gd name="T1" fmla="*/ 0 h 82"/>
                    <a:gd name="T2" fmla="*/ 0 w 132"/>
                    <a:gd name="T3" fmla="*/ 0 h 82"/>
                    <a:gd name="T4" fmla="*/ 117 w 132"/>
                    <a:gd name="T5" fmla="*/ 82 h 82"/>
                    <a:gd name="T6" fmla="*/ 117 w 132"/>
                    <a:gd name="T7" fmla="*/ 82 h 82"/>
                    <a:gd name="T8" fmla="*/ 132 w 132"/>
                    <a:gd name="T9" fmla="*/ 44 h 82"/>
                    <a:gd name="T10" fmla="*/ 0 w 132"/>
                    <a:gd name="T11" fmla="*/ 0 h 82"/>
                    <a:gd name="T12" fmla="*/ 0 w 132"/>
                    <a:gd name="T1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7" y="82"/>
                      </a:lnTo>
                      <a:lnTo>
                        <a:pt x="117" y="82"/>
                      </a:lnTo>
                      <a:lnTo>
                        <a:pt x="132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9" name="Freeform 1739"/>
                <p:cNvSpPr>
                  <a:spLocks/>
                </p:cNvSpPr>
                <p:nvPr/>
              </p:nvSpPr>
              <p:spPr bwMode="auto">
                <a:xfrm>
                  <a:off x="1985" y="2060"/>
                  <a:ext cx="66" cy="41"/>
                </a:xfrm>
                <a:custGeom>
                  <a:avLst/>
                  <a:gdLst>
                    <a:gd name="T0" fmla="*/ 14 w 131"/>
                    <a:gd name="T1" fmla="*/ 0 h 82"/>
                    <a:gd name="T2" fmla="*/ 14 w 131"/>
                    <a:gd name="T3" fmla="*/ 0 h 82"/>
                    <a:gd name="T4" fmla="*/ 0 w 131"/>
                    <a:gd name="T5" fmla="*/ 44 h 82"/>
                    <a:gd name="T6" fmla="*/ 0 w 131"/>
                    <a:gd name="T7" fmla="*/ 44 h 82"/>
                    <a:gd name="T8" fmla="*/ 131 w 131"/>
                    <a:gd name="T9" fmla="*/ 82 h 82"/>
                    <a:gd name="T10" fmla="*/ 14 w 131"/>
                    <a:gd name="T11" fmla="*/ 0 h 82"/>
                    <a:gd name="T12" fmla="*/ 14 w 131"/>
                    <a:gd name="T1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8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31" y="8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0" name="Freeform 1740"/>
                <p:cNvSpPr>
                  <a:spLocks/>
                </p:cNvSpPr>
                <p:nvPr/>
              </p:nvSpPr>
              <p:spPr bwMode="auto">
                <a:xfrm>
                  <a:off x="1985" y="2060"/>
                  <a:ext cx="66" cy="41"/>
                </a:xfrm>
                <a:custGeom>
                  <a:avLst/>
                  <a:gdLst>
                    <a:gd name="T0" fmla="*/ 14 w 131"/>
                    <a:gd name="T1" fmla="*/ 0 h 82"/>
                    <a:gd name="T2" fmla="*/ 14 w 131"/>
                    <a:gd name="T3" fmla="*/ 0 h 82"/>
                    <a:gd name="T4" fmla="*/ 0 w 131"/>
                    <a:gd name="T5" fmla="*/ 44 h 82"/>
                    <a:gd name="T6" fmla="*/ 0 w 131"/>
                    <a:gd name="T7" fmla="*/ 44 h 82"/>
                    <a:gd name="T8" fmla="*/ 131 w 131"/>
                    <a:gd name="T9" fmla="*/ 82 h 82"/>
                    <a:gd name="T10" fmla="*/ 14 w 131"/>
                    <a:gd name="T11" fmla="*/ 0 h 82"/>
                    <a:gd name="T12" fmla="*/ 14 w 131"/>
                    <a:gd name="T1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8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31" y="8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1" name="Freeform 1741"/>
                <p:cNvSpPr>
                  <a:spLocks/>
                </p:cNvSpPr>
                <p:nvPr/>
              </p:nvSpPr>
              <p:spPr bwMode="auto">
                <a:xfrm>
                  <a:off x="1985" y="2082"/>
                  <a:ext cx="66" cy="45"/>
                </a:xfrm>
                <a:custGeom>
                  <a:avLst/>
                  <a:gdLst>
                    <a:gd name="T0" fmla="*/ 0 w 131"/>
                    <a:gd name="T1" fmla="*/ 0 h 90"/>
                    <a:gd name="T2" fmla="*/ 0 w 131"/>
                    <a:gd name="T3" fmla="*/ 0 h 90"/>
                    <a:gd name="T4" fmla="*/ 117 w 131"/>
                    <a:gd name="T5" fmla="*/ 90 h 90"/>
                    <a:gd name="T6" fmla="*/ 117 w 131"/>
                    <a:gd name="T7" fmla="*/ 90 h 90"/>
                    <a:gd name="T8" fmla="*/ 131 w 131"/>
                    <a:gd name="T9" fmla="*/ 38 h 90"/>
                    <a:gd name="T10" fmla="*/ 0 w 131"/>
                    <a:gd name="T11" fmla="*/ 0 h 90"/>
                    <a:gd name="T12" fmla="*/ 0 w 131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9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7" y="90"/>
                      </a:lnTo>
                      <a:lnTo>
                        <a:pt x="117" y="90"/>
                      </a:lnTo>
                      <a:lnTo>
                        <a:pt x="13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2" name="Freeform 1742"/>
                <p:cNvSpPr>
                  <a:spLocks/>
                </p:cNvSpPr>
                <p:nvPr/>
              </p:nvSpPr>
              <p:spPr bwMode="auto">
                <a:xfrm>
                  <a:off x="1985" y="2082"/>
                  <a:ext cx="66" cy="45"/>
                </a:xfrm>
                <a:custGeom>
                  <a:avLst/>
                  <a:gdLst>
                    <a:gd name="T0" fmla="*/ 0 w 131"/>
                    <a:gd name="T1" fmla="*/ 0 h 90"/>
                    <a:gd name="T2" fmla="*/ 0 w 131"/>
                    <a:gd name="T3" fmla="*/ 0 h 90"/>
                    <a:gd name="T4" fmla="*/ 117 w 131"/>
                    <a:gd name="T5" fmla="*/ 90 h 90"/>
                    <a:gd name="T6" fmla="*/ 117 w 131"/>
                    <a:gd name="T7" fmla="*/ 90 h 90"/>
                    <a:gd name="T8" fmla="*/ 131 w 131"/>
                    <a:gd name="T9" fmla="*/ 38 h 90"/>
                    <a:gd name="T10" fmla="*/ 0 w 131"/>
                    <a:gd name="T11" fmla="*/ 0 h 90"/>
                    <a:gd name="T12" fmla="*/ 0 w 131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9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7" y="90"/>
                      </a:lnTo>
                      <a:lnTo>
                        <a:pt x="117" y="90"/>
                      </a:lnTo>
                      <a:lnTo>
                        <a:pt x="13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3" name="Freeform 1743"/>
                <p:cNvSpPr>
                  <a:spLocks/>
                </p:cNvSpPr>
                <p:nvPr/>
              </p:nvSpPr>
              <p:spPr bwMode="auto">
                <a:xfrm>
                  <a:off x="1977" y="2082"/>
                  <a:ext cx="67" cy="45"/>
                </a:xfrm>
                <a:custGeom>
                  <a:avLst/>
                  <a:gdLst>
                    <a:gd name="T0" fmla="*/ 15 w 132"/>
                    <a:gd name="T1" fmla="*/ 0 h 90"/>
                    <a:gd name="T2" fmla="*/ 15 w 132"/>
                    <a:gd name="T3" fmla="*/ 0 h 90"/>
                    <a:gd name="T4" fmla="*/ 0 w 132"/>
                    <a:gd name="T5" fmla="*/ 45 h 90"/>
                    <a:gd name="T6" fmla="*/ 0 w 132"/>
                    <a:gd name="T7" fmla="*/ 45 h 90"/>
                    <a:gd name="T8" fmla="*/ 132 w 132"/>
                    <a:gd name="T9" fmla="*/ 90 h 90"/>
                    <a:gd name="T10" fmla="*/ 15 w 132"/>
                    <a:gd name="T11" fmla="*/ 0 h 90"/>
                    <a:gd name="T12" fmla="*/ 15 w 132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9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32" y="9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4" name="Freeform 1744"/>
                <p:cNvSpPr>
                  <a:spLocks/>
                </p:cNvSpPr>
                <p:nvPr/>
              </p:nvSpPr>
              <p:spPr bwMode="auto">
                <a:xfrm>
                  <a:off x="1977" y="2082"/>
                  <a:ext cx="67" cy="45"/>
                </a:xfrm>
                <a:custGeom>
                  <a:avLst/>
                  <a:gdLst>
                    <a:gd name="T0" fmla="*/ 15 w 132"/>
                    <a:gd name="T1" fmla="*/ 0 h 90"/>
                    <a:gd name="T2" fmla="*/ 15 w 132"/>
                    <a:gd name="T3" fmla="*/ 0 h 90"/>
                    <a:gd name="T4" fmla="*/ 0 w 132"/>
                    <a:gd name="T5" fmla="*/ 45 h 90"/>
                    <a:gd name="T6" fmla="*/ 0 w 132"/>
                    <a:gd name="T7" fmla="*/ 45 h 90"/>
                    <a:gd name="T8" fmla="*/ 132 w 132"/>
                    <a:gd name="T9" fmla="*/ 90 h 90"/>
                    <a:gd name="T10" fmla="*/ 15 w 132"/>
                    <a:gd name="T11" fmla="*/ 0 h 90"/>
                    <a:gd name="T12" fmla="*/ 15 w 132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9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32" y="9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5" name="Freeform 1745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6" name="Freeform 1746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7" name="Freeform 1747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8" name="Freeform 1748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9" name="Freeform 1749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0" name="Freeform 1750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0 h 8"/>
                    <a:gd name="T6" fmla="*/ 0 w 44"/>
                    <a:gd name="T7" fmla="*/ 0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1" name="Freeform 1751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2" name="Freeform 1752"/>
                <p:cNvSpPr>
                  <a:spLocks/>
                </p:cNvSpPr>
                <p:nvPr/>
              </p:nvSpPr>
              <p:spPr bwMode="auto">
                <a:xfrm>
                  <a:off x="2000" y="2123"/>
                  <a:ext cx="22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3" name="Freeform 1753"/>
                <p:cNvSpPr>
                  <a:spLocks/>
                </p:cNvSpPr>
                <p:nvPr/>
              </p:nvSpPr>
              <p:spPr bwMode="auto">
                <a:xfrm>
                  <a:off x="1992" y="2131"/>
                  <a:ext cx="30" cy="4"/>
                </a:xfrm>
                <a:custGeom>
                  <a:avLst/>
                  <a:gdLst>
                    <a:gd name="T0" fmla="*/ 59 w 59"/>
                    <a:gd name="T1" fmla="*/ 8 h 8"/>
                    <a:gd name="T2" fmla="*/ 59 w 59"/>
                    <a:gd name="T3" fmla="*/ 8 h 8"/>
                    <a:gd name="T4" fmla="*/ 0 w 59"/>
                    <a:gd name="T5" fmla="*/ 8 h 8"/>
                    <a:gd name="T6" fmla="*/ 0 w 59"/>
                    <a:gd name="T7" fmla="*/ 8 h 8"/>
                    <a:gd name="T8" fmla="*/ 7 w 59"/>
                    <a:gd name="T9" fmla="*/ 0 h 8"/>
                    <a:gd name="T10" fmla="*/ 59 w 59"/>
                    <a:gd name="T11" fmla="*/ 8 h 8"/>
                    <a:gd name="T12" fmla="*/ 59 w 59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8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4" name="Freeform 1754"/>
                <p:cNvSpPr>
                  <a:spLocks/>
                </p:cNvSpPr>
                <p:nvPr/>
              </p:nvSpPr>
              <p:spPr bwMode="auto">
                <a:xfrm>
                  <a:off x="1992" y="2131"/>
                  <a:ext cx="30" cy="4"/>
                </a:xfrm>
                <a:custGeom>
                  <a:avLst/>
                  <a:gdLst>
                    <a:gd name="T0" fmla="*/ 59 w 59"/>
                    <a:gd name="T1" fmla="*/ 8 h 8"/>
                    <a:gd name="T2" fmla="*/ 59 w 59"/>
                    <a:gd name="T3" fmla="*/ 8 h 8"/>
                    <a:gd name="T4" fmla="*/ 0 w 59"/>
                    <a:gd name="T5" fmla="*/ 8 h 8"/>
                    <a:gd name="T6" fmla="*/ 0 w 59"/>
                    <a:gd name="T7" fmla="*/ 8 h 8"/>
                    <a:gd name="T8" fmla="*/ 7 w 59"/>
                    <a:gd name="T9" fmla="*/ 0 h 8"/>
                    <a:gd name="T10" fmla="*/ 59 w 59"/>
                    <a:gd name="T11" fmla="*/ 8 h 8"/>
                    <a:gd name="T12" fmla="*/ 59 w 59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8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5" name="Freeform 1755"/>
                <p:cNvSpPr>
                  <a:spLocks/>
                </p:cNvSpPr>
                <p:nvPr/>
              </p:nvSpPr>
              <p:spPr bwMode="auto">
                <a:xfrm>
                  <a:off x="1992" y="2135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6" name="Freeform 1756"/>
                <p:cNvSpPr>
                  <a:spLocks/>
                </p:cNvSpPr>
                <p:nvPr/>
              </p:nvSpPr>
              <p:spPr bwMode="auto">
                <a:xfrm>
                  <a:off x="1992" y="2135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7" name="Freeform 1757"/>
                <p:cNvSpPr>
                  <a:spLocks/>
                </p:cNvSpPr>
                <p:nvPr/>
              </p:nvSpPr>
              <p:spPr bwMode="auto">
                <a:xfrm>
                  <a:off x="1988" y="2150"/>
                  <a:ext cx="30" cy="7"/>
                </a:xfrm>
                <a:custGeom>
                  <a:avLst/>
                  <a:gdLst>
                    <a:gd name="T0" fmla="*/ 59 w 59"/>
                    <a:gd name="T1" fmla="*/ 8 h 15"/>
                    <a:gd name="T2" fmla="*/ 59 w 59"/>
                    <a:gd name="T3" fmla="*/ 8 h 15"/>
                    <a:gd name="T4" fmla="*/ 0 w 59"/>
                    <a:gd name="T5" fmla="*/ 15 h 15"/>
                    <a:gd name="T6" fmla="*/ 0 w 59"/>
                    <a:gd name="T7" fmla="*/ 15 h 15"/>
                    <a:gd name="T8" fmla="*/ 7 w 59"/>
                    <a:gd name="T9" fmla="*/ 0 h 15"/>
                    <a:gd name="T10" fmla="*/ 59 w 59"/>
                    <a:gd name="T11" fmla="*/ 8 h 15"/>
                    <a:gd name="T12" fmla="*/ 59 w 59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8" name="Freeform 1758"/>
                <p:cNvSpPr>
                  <a:spLocks/>
                </p:cNvSpPr>
                <p:nvPr/>
              </p:nvSpPr>
              <p:spPr bwMode="auto">
                <a:xfrm>
                  <a:off x="1988" y="2150"/>
                  <a:ext cx="30" cy="7"/>
                </a:xfrm>
                <a:custGeom>
                  <a:avLst/>
                  <a:gdLst>
                    <a:gd name="T0" fmla="*/ 59 w 59"/>
                    <a:gd name="T1" fmla="*/ 8 h 15"/>
                    <a:gd name="T2" fmla="*/ 59 w 59"/>
                    <a:gd name="T3" fmla="*/ 8 h 15"/>
                    <a:gd name="T4" fmla="*/ 0 w 59"/>
                    <a:gd name="T5" fmla="*/ 15 h 15"/>
                    <a:gd name="T6" fmla="*/ 0 w 59"/>
                    <a:gd name="T7" fmla="*/ 15 h 15"/>
                    <a:gd name="T8" fmla="*/ 7 w 59"/>
                    <a:gd name="T9" fmla="*/ 0 h 15"/>
                    <a:gd name="T10" fmla="*/ 59 w 59"/>
                    <a:gd name="T11" fmla="*/ 8 h 15"/>
                    <a:gd name="T12" fmla="*/ 59 w 59"/>
                    <a:gd name="T13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8"/>
                      </a:moveTo>
                      <a:lnTo>
                        <a:pt x="59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0"/>
                      </a:lnTo>
                      <a:lnTo>
                        <a:pt x="59" y="8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9" name="Freeform 1759"/>
                <p:cNvSpPr>
                  <a:spLocks/>
                </p:cNvSpPr>
                <p:nvPr/>
              </p:nvSpPr>
              <p:spPr bwMode="auto">
                <a:xfrm>
                  <a:off x="1988" y="2154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7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0" name="Freeform 1760"/>
                <p:cNvSpPr>
                  <a:spLocks/>
                </p:cNvSpPr>
                <p:nvPr/>
              </p:nvSpPr>
              <p:spPr bwMode="auto">
                <a:xfrm>
                  <a:off x="1988" y="2154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7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1" name="Freeform 1761"/>
                <p:cNvSpPr>
                  <a:spLocks/>
                </p:cNvSpPr>
                <p:nvPr/>
              </p:nvSpPr>
              <p:spPr bwMode="auto">
                <a:xfrm>
                  <a:off x="1988" y="2165"/>
                  <a:ext cx="23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7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2" name="Freeform 1762"/>
                <p:cNvSpPr>
                  <a:spLocks/>
                </p:cNvSpPr>
                <p:nvPr/>
              </p:nvSpPr>
              <p:spPr bwMode="auto">
                <a:xfrm>
                  <a:off x="1988" y="2165"/>
                  <a:ext cx="23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7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3" name="Freeform 1763"/>
                <p:cNvSpPr>
                  <a:spLocks/>
                </p:cNvSpPr>
                <p:nvPr/>
              </p:nvSpPr>
              <p:spPr bwMode="auto">
                <a:xfrm>
                  <a:off x="1988" y="2169"/>
                  <a:ext cx="23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0 w 44"/>
                    <a:gd name="T9" fmla="*/ 0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4" name="Freeform 1764"/>
                <p:cNvSpPr>
                  <a:spLocks/>
                </p:cNvSpPr>
                <p:nvPr/>
              </p:nvSpPr>
              <p:spPr bwMode="auto">
                <a:xfrm>
                  <a:off x="1988" y="2169"/>
                  <a:ext cx="23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0 w 44"/>
                    <a:gd name="T9" fmla="*/ 0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5" name="Freeform 1765"/>
                <p:cNvSpPr>
                  <a:spLocks/>
                </p:cNvSpPr>
                <p:nvPr/>
              </p:nvSpPr>
              <p:spPr bwMode="auto">
                <a:xfrm>
                  <a:off x="1988" y="2165"/>
                  <a:ext cx="23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7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6" name="Freeform 1766"/>
                <p:cNvSpPr>
                  <a:spLocks/>
                </p:cNvSpPr>
                <p:nvPr/>
              </p:nvSpPr>
              <p:spPr bwMode="auto">
                <a:xfrm>
                  <a:off x="1988" y="2165"/>
                  <a:ext cx="23" cy="4"/>
                </a:xfrm>
                <a:custGeom>
                  <a:avLst/>
                  <a:gdLst>
                    <a:gd name="T0" fmla="*/ 44 w 44"/>
                    <a:gd name="T1" fmla="*/ 8 h 8"/>
                    <a:gd name="T2" fmla="*/ 44 w 44"/>
                    <a:gd name="T3" fmla="*/ 8 h 8"/>
                    <a:gd name="T4" fmla="*/ 0 w 44"/>
                    <a:gd name="T5" fmla="*/ 8 h 8"/>
                    <a:gd name="T6" fmla="*/ 0 w 44"/>
                    <a:gd name="T7" fmla="*/ 8 h 8"/>
                    <a:gd name="T8" fmla="*/ 7 w 44"/>
                    <a:gd name="T9" fmla="*/ 0 h 8"/>
                    <a:gd name="T10" fmla="*/ 44 w 44"/>
                    <a:gd name="T11" fmla="*/ 8 h 8"/>
                    <a:gd name="T12" fmla="*/ 44 w 4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7" name="Freeform 1767"/>
                <p:cNvSpPr>
                  <a:spLocks/>
                </p:cNvSpPr>
                <p:nvPr/>
              </p:nvSpPr>
              <p:spPr bwMode="auto">
                <a:xfrm>
                  <a:off x="1988" y="2169"/>
                  <a:ext cx="23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0 w 44"/>
                    <a:gd name="T9" fmla="*/ 0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8" name="Freeform 1768"/>
                <p:cNvSpPr>
                  <a:spLocks/>
                </p:cNvSpPr>
                <p:nvPr/>
              </p:nvSpPr>
              <p:spPr bwMode="auto">
                <a:xfrm>
                  <a:off x="1988" y="2169"/>
                  <a:ext cx="23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7 h 7"/>
                    <a:gd name="T6" fmla="*/ 44 w 44"/>
                    <a:gd name="T7" fmla="*/ 7 h 7"/>
                    <a:gd name="T8" fmla="*/ 0 w 44"/>
                    <a:gd name="T9" fmla="*/ 0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9" name="Freeform 1769"/>
                <p:cNvSpPr>
                  <a:spLocks/>
                </p:cNvSpPr>
                <p:nvPr/>
              </p:nvSpPr>
              <p:spPr bwMode="auto">
                <a:xfrm>
                  <a:off x="1985" y="2176"/>
                  <a:ext cx="29" cy="8"/>
                </a:xfrm>
                <a:custGeom>
                  <a:avLst/>
                  <a:gdLst>
                    <a:gd name="T0" fmla="*/ 58 w 58"/>
                    <a:gd name="T1" fmla="*/ 7 h 15"/>
                    <a:gd name="T2" fmla="*/ 58 w 58"/>
                    <a:gd name="T3" fmla="*/ 7 h 15"/>
                    <a:gd name="T4" fmla="*/ 0 w 58"/>
                    <a:gd name="T5" fmla="*/ 15 h 15"/>
                    <a:gd name="T6" fmla="*/ 0 w 58"/>
                    <a:gd name="T7" fmla="*/ 15 h 15"/>
                    <a:gd name="T8" fmla="*/ 0 w 58"/>
                    <a:gd name="T9" fmla="*/ 0 h 15"/>
                    <a:gd name="T10" fmla="*/ 58 w 58"/>
                    <a:gd name="T11" fmla="*/ 7 h 15"/>
                    <a:gd name="T12" fmla="*/ 58 w 58"/>
                    <a:gd name="T1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5">
                      <a:moveTo>
                        <a:pt x="58" y="7"/>
                      </a:moveTo>
                      <a:lnTo>
                        <a:pt x="58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8" y="7"/>
                      </a:lnTo>
                      <a:lnTo>
                        <a:pt x="58" y="7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0" name="Freeform 1770"/>
                <p:cNvSpPr>
                  <a:spLocks/>
                </p:cNvSpPr>
                <p:nvPr/>
              </p:nvSpPr>
              <p:spPr bwMode="auto">
                <a:xfrm>
                  <a:off x="1985" y="2176"/>
                  <a:ext cx="29" cy="8"/>
                </a:xfrm>
                <a:custGeom>
                  <a:avLst/>
                  <a:gdLst>
                    <a:gd name="T0" fmla="*/ 58 w 58"/>
                    <a:gd name="T1" fmla="*/ 7 h 15"/>
                    <a:gd name="T2" fmla="*/ 58 w 58"/>
                    <a:gd name="T3" fmla="*/ 7 h 15"/>
                    <a:gd name="T4" fmla="*/ 0 w 58"/>
                    <a:gd name="T5" fmla="*/ 15 h 15"/>
                    <a:gd name="T6" fmla="*/ 0 w 58"/>
                    <a:gd name="T7" fmla="*/ 15 h 15"/>
                    <a:gd name="T8" fmla="*/ 0 w 58"/>
                    <a:gd name="T9" fmla="*/ 0 h 15"/>
                    <a:gd name="T10" fmla="*/ 58 w 58"/>
                    <a:gd name="T11" fmla="*/ 7 h 15"/>
                    <a:gd name="T12" fmla="*/ 58 w 58"/>
                    <a:gd name="T1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5">
                      <a:moveTo>
                        <a:pt x="58" y="7"/>
                      </a:moveTo>
                      <a:lnTo>
                        <a:pt x="58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8" y="7"/>
                      </a:lnTo>
                      <a:lnTo>
                        <a:pt x="58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1" name="Freeform 1771"/>
                <p:cNvSpPr>
                  <a:spLocks/>
                </p:cNvSpPr>
                <p:nvPr/>
              </p:nvSpPr>
              <p:spPr bwMode="auto">
                <a:xfrm>
                  <a:off x="1985" y="2180"/>
                  <a:ext cx="29" cy="12"/>
                </a:xfrm>
                <a:custGeom>
                  <a:avLst/>
                  <a:gdLst>
                    <a:gd name="T0" fmla="*/ 58 w 58"/>
                    <a:gd name="T1" fmla="*/ 0 h 23"/>
                    <a:gd name="T2" fmla="*/ 58 w 58"/>
                    <a:gd name="T3" fmla="*/ 0 h 23"/>
                    <a:gd name="T4" fmla="*/ 51 w 58"/>
                    <a:gd name="T5" fmla="*/ 23 h 23"/>
                    <a:gd name="T6" fmla="*/ 51 w 58"/>
                    <a:gd name="T7" fmla="*/ 23 h 23"/>
                    <a:gd name="T8" fmla="*/ 0 w 58"/>
                    <a:gd name="T9" fmla="*/ 8 h 23"/>
                    <a:gd name="T10" fmla="*/ 58 w 58"/>
                    <a:gd name="T11" fmla="*/ 0 h 23"/>
                    <a:gd name="T12" fmla="*/ 58 w 58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3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0" y="8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2" name="Freeform 1772"/>
                <p:cNvSpPr>
                  <a:spLocks/>
                </p:cNvSpPr>
                <p:nvPr/>
              </p:nvSpPr>
              <p:spPr bwMode="auto">
                <a:xfrm>
                  <a:off x="1985" y="2180"/>
                  <a:ext cx="29" cy="12"/>
                </a:xfrm>
                <a:custGeom>
                  <a:avLst/>
                  <a:gdLst>
                    <a:gd name="T0" fmla="*/ 58 w 58"/>
                    <a:gd name="T1" fmla="*/ 0 h 23"/>
                    <a:gd name="T2" fmla="*/ 58 w 58"/>
                    <a:gd name="T3" fmla="*/ 0 h 23"/>
                    <a:gd name="T4" fmla="*/ 51 w 58"/>
                    <a:gd name="T5" fmla="*/ 23 h 23"/>
                    <a:gd name="T6" fmla="*/ 51 w 58"/>
                    <a:gd name="T7" fmla="*/ 23 h 23"/>
                    <a:gd name="T8" fmla="*/ 0 w 58"/>
                    <a:gd name="T9" fmla="*/ 8 h 23"/>
                    <a:gd name="T10" fmla="*/ 58 w 58"/>
                    <a:gd name="T11" fmla="*/ 0 h 23"/>
                    <a:gd name="T12" fmla="*/ 58 w 58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23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0" y="8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3" name="Freeform 1773"/>
                <p:cNvSpPr>
                  <a:spLocks/>
                </p:cNvSpPr>
                <p:nvPr/>
              </p:nvSpPr>
              <p:spPr bwMode="auto">
                <a:xfrm>
                  <a:off x="1981" y="2199"/>
                  <a:ext cx="26" cy="4"/>
                </a:xfrm>
                <a:custGeom>
                  <a:avLst/>
                  <a:gdLst>
                    <a:gd name="T0" fmla="*/ 51 w 51"/>
                    <a:gd name="T1" fmla="*/ 8 h 8"/>
                    <a:gd name="T2" fmla="*/ 51 w 51"/>
                    <a:gd name="T3" fmla="*/ 8 h 8"/>
                    <a:gd name="T4" fmla="*/ 0 w 51"/>
                    <a:gd name="T5" fmla="*/ 8 h 8"/>
                    <a:gd name="T6" fmla="*/ 0 w 51"/>
                    <a:gd name="T7" fmla="*/ 8 h 8"/>
                    <a:gd name="T8" fmla="*/ 0 w 51"/>
                    <a:gd name="T9" fmla="*/ 0 h 8"/>
                    <a:gd name="T10" fmla="*/ 51 w 51"/>
                    <a:gd name="T11" fmla="*/ 8 h 8"/>
                    <a:gd name="T12" fmla="*/ 51 w 51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8">
                      <a:moveTo>
                        <a:pt x="51" y="8"/>
                      </a:moveTo>
                      <a:lnTo>
                        <a:pt x="51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51" y="8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4" name="Freeform 1774"/>
                <p:cNvSpPr>
                  <a:spLocks/>
                </p:cNvSpPr>
                <p:nvPr/>
              </p:nvSpPr>
              <p:spPr bwMode="auto">
                <a:xfrm>
                  <a:off x="1981" y="2199"/>
                  <a:ext cx="26" cy="4"/>
                </a:xfrm>
                <a:custGeom>
                  <a:avLst/>
                  <a:gdLst>
                    <a:gd name="T0" fmla="*/ 51 w 51"/>
                    <a:gd name="T1" fmla="*/ 8 h 8"/>
                    <a:gd name="T2" fmla="*/ 51 w 51"/>
                    <a:gd name="T3" fmla="*/ 8 h 8"/>
                    <a:gd name="T4" fmla="*/ 0 w 51"/>
                    <a:gd name="T5" fmla="*/ 8 h 8"/>
                    <a:gd name="T6" fmla="*/ 0 w 51"/>
                    <a:gd name="T7" fmla="*/ 8 h 8"/>
                    <a:gd name="T8" fmla="*/ 0 w 51"/>
                    <a:gd name="T9" fmla="*/ 0 h 8"/>
                    <a:gd name="T10" fmla="*/ 51 w 51"/>
                    <a:gd name="T11" fmla="*/ 8 h 8"/>
                    <a:gd name="T12" fmla="*/ 51 w 51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8">
                      <a:moveTo>
                        <a:pt x="51" y="8"/>
                      </a:moveTo>
                      <a:lnTo>
                        <a:pt x="51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51" y="8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" name="Freeform 1775"/>
                <p:cNvSpPr>
                  <a:spLocks/>
                </p:cNvSpPr>
                <p:nvPr/>
              </p:nvSpPr>
              <p:spPr bwMode="auto">
                <a:xfrm>
                  <a:off x="1981" y="2203"/>
                  <a:ext cx="26" cy="7"/>
                </a:xfrm>
                <a:custGeom>
                  <a:avLst/>
                  <a:gdLst>
                    <a:gd name="T0" fmla="*/ 51 w 51"/>
                    <a:gd name="T1" fmla="*/ 0 h 15"/>
                    <a:gd name="T2" fmla="*/ 51 w 51"/>
                    <a:gd name="T3" fmla="*/ 0 h 15"/>
                    <a:gd name="T4" fmla="*/ 51 w 51"/>
                    <a:gd name="T5" fmla="*/ 15 h 15"/>
                    <a:gd name="T6" fmla="*/ 51 w 51"/>
                    <a:gd name="T7" fmla="*/ 15 h 15"/>
                    <a:gd name="T8" fmla="*/ 0 w 51"/>
                    <a:gd name="T9" fmla="*/ 0 h 15"/>
                    <a:gd name="T10" fmla="*/ 51 w 51"/>
                    <a:gd name="T11" fmla="*/ 0 h 15"/>
                    <a:gd name="T12" fmla="*/ 51 w 51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5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6" name="Freeform 1776"/>
                <p:cNvSpPr>
                  <a:spLocks/>
                </p:cNvSpPr>
                <p:nvPr/>
              </p:nvSpPr>
              <p:spPr bwMode="auto">
                <a:xfrm>
                  <a:off x="1981" y="2203"/>
                  <a:ext cx="26" cy="7"/>
                </a:xfrm>
                <a:custGeom>
                  <a:avLst/>
                  <a:gdLst>
                    <a:gd name="T0" fmla="*/ 51 w 51"/>
                    <a:gd name="T1" fmla="*/ 0 h 15"/>
                    <a:gd name="T2" fmla="*/ 51 w 51"/>
                    <a:gd name="T3" fmla="*/ 0 h 15"/>
                    <a:gd name="T4" fmla="*/ 51 w 51"/>
                    <a:gd name="T5" fmla="*/ 15 h 15"/>
                    <a:gd name="T6" fmla="*/ 51 w 51"/>
                    <a:gd name="T7" fmla="*/ 15 h 15"/>
                    <a:gd name="T8" fmla="*/ 0 w 51"/>
                    <a:gd name="T9" fmla="*/ 0 h 15"/>
                    <a:gd name="T10" fmla="*/ 51 w 51"/>
                    <a:gd name="T11" fmla="*/ 0 h 15"/>
                    <a:gd name="T12" fmla="*/ 51 w 51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5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7" name="Freeform 1777"/>
                <p:cNvSpPr>
                  <a:spLocks/>
                </p:cNvSpPr>
                <p:nvPr/>
              </p:nvSpPr>
              <p:spPr bwMode="auto">
                <a:xfrm>
                  <a:off x="1981" y="2210"/>
                  <a:ext cx="22" cy="4"/>
                </a:xfrm>
                <a:custGeom>
                  <a:avLst/>
                  <a:gdLst>
                    <a:gd name="T0" fmla="*/ 44 w 44"/>
                    <a:gd name="T1" fmla="*/ 7 h 7"/>
                    <a:gd name="T2" fmla="*/ 44 w 44"/>
                    <a:gd name="T3" fmla="*/ 7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0 h 7"/>
                    <a:gd name="T10" fmla="*/ 44 w 44"/>
                    <a:gd name="T11" fmla="*/ 7 h 7"/>
                    <a:gd name="T12" fmla="*/ 44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7"/>
                      </a:move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8" name="Freeform 1778"/>
                <p:cNvSpPr>
                  <a:spLocks/>
                </p:cNvSpPr>
                <p:nvPr/>
              </p:nvSpPr>
              <p:spPr bwMode="auto">
                <a:xfrm>
                  <a:off x="1981" y="2210"/>
                  <a:ext cx="22" cy="4"/>
                </a:xfrm>
                <a:custGeom>
                  <a:avLst/>
                  <a:gdLst>
                    <a:gd name="T0" fmla="*/ 44 w 44"/>
                    <a:gd name="T1" fmla="*/ 7 h 7"/>
                    <a:gd name="T2" fmla="*/ 44 w 44"/>
                    <a:gd name="T3" fmla="*/ 7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0 h 7"/>
                    <a:gd name="T10" fmla="*/ 44 w 44"/>
                    <a:gd name="T11" fmla="*/ 7 h 7"/>
                    <a:gd name="T12" fmla="*/ 44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7"/>
                      </a:move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9" name="Freeform 1779"/>
                <p:cNvSpPr>
                  <a:spLocks/>
                </p:cNvSpPr>
                <p:nvPr/>
              </p:nvSpPr>
              <p:spPr bwMode="auto">
                <a:xfrm>
                  <a:off x="1981" y="2214"/>
                  <a:ext cx="22" cy="4"/>
                </a:xfrm>
                <a:custGeom>
                  <a:avLst/>
                  <a:gdLst>
                    <a:gd name="T0" fmla="*/ 44 w 44"/>
                    <a:gd name="T1" fmla="*/ 0 h 8"/>
                    <a:gd name="T2" fmla="*/ 44 w 44"/>
                    <a:gd name="T3" fmla="*/ 0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0 h 8"/>
                    <a:gd name="T12" fmla="*/ 44 w 4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0" name="Freeform 1780"/>
                <p:cNvSpPr>
                  <a:spLocks/>
                </p:cNvSpPr>
                <p:nvPr/>
              </p:nvSpPr>
              <p:spPr bwMode="auto">
                <a:xfrm>
                  <a:off x="1981" y="2214"/>
                  <a:ext cx="22" cy="4"/>
                </a:xfrm>
                <a:custGeom>
                  <a:avLst/>
                  <a:gdLst>
                    <a:gd name="T0" fmla="*/ 44 w 44"/>
                    <a:gd name="T1" fmla="*/ 0 h 8"/>
                    <a:gd name="T2" fmla="*/ 44 w 44"/>
                    <a:gd name="T3" fmla="*/ 0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0 h 8"/>
                    <a:gd name="T12" fmla="*/ 44 w 4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1" name="Freeform 1781"/>
                <p:cNvSpPr>
                  <a:spLocks/>
                </p:cNvSpPr>
                <p:nvPr/>
              </p:nvSpPr>
              <p:spPr bwMode="auto">
                <a:xfrm>
                  <a:off x="1981" y="2210"/>
                  <a:ext cx="22" cy="4"/>
                </a:xfrm>
                <a:custGeom>
                  <a:avLst/>
                  <a:gdLst>
                    <a:gd name="T0" fmla="*/ 44 w 44"/>
                    <a:gd name="T1" fmla="*/ 7 h 7"/>
                    <a:gd name="T2" fmla="*/ 44 w 44"/>
                    <a:gd name="T3" fmla="*/ 7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0 h 7"/>
                    <a:gd name="T10" fmla="*/ 44 w 44"/>
                    <a:gd name="T11" fmla="*/ 7 h 7"/>
                    <a:gd name="T12" fmla="*/ 44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7"/>
                      </a:move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2" name="Freeform 1782"/>
                <p:cNvSpPr>
                  <a:spLocks/>
                </p:cNvSpPr>
                <p:nvPr/>
              </p:nvSpPr>
              <p:spPr bwMode="auto">
                <a:xfrm>
                  <a:off x="1981" y="2210"/>
                  <a:ext cx="22" cy="4"/>
                </a:xfrm>
                <a:custGeom>
                  <a:avLst/>
                  <a:gdLst>
                    <a:gd name="T0" fmla="*/ 44 w 44"/>
                    <a:gd name="T1" fmla="*/ 7 h 7"/>
                    <a:gd name="T2" fmla="*/ 44 w 44"/>
                    <a:gd name="T3" fmla="*/ 7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0 h 7"/>
                    <a:gd name="T10" fmla="*/ 44 w 44"/>
                    <a:gd name="T11" fmla="*/ 7 h 7"/>
                    <a:gd name="T12" fmla="*/ 44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7"/>
                      </a:moveTo>
                      <a:lnTo>
                        <a:pt x="44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3" name="Freeform 1783"/>
                <p:cNvSpPr>
                  <a:spLocks/>
                </p:cNvSpPr>
                <p:nvPr/>
              </p:nvSpPr>
              <p:spPr bwMode="auto">
                <a:xfrm>
                  <a:off x="1981" y="2214"/>
                  <a:ext cx="22" cy="4"/>
                </a:xfrm>
                <a:custGeom>
                  <a:avLst/>
                  <a:gdLst>
                    <a:gd name="T0" fmla="*/ 44 w 44"/>
                    <a:gd name="T1" fmla="*/ 0 h 8"/>
                    <a:gd name="T2" fmla="*/ 44 w 44"/>
                    <a:gd name="T3" fmla="*/ 0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0 h 8"/>
                    <a:gd name="T12" fmla="*/ 44 w 4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4" name="Freeform 1784"/>
                <p:cNvSpPr>
                  <a:spLocks/>
                </p:cNvSpPr>
                <p:nvPr/>
              </p:nvSpPr>
              <p:spPr bwMode="auto">
                <a:xfrm>
                  <a:off x="1981" y="2214"/>
                  <a:ext cx="22" cy="4"/>
                </a:xfrm>
                <a:custGeom>
                  <a:avLst/>
                  <a:gdLst>
                    <a:gd name="T0" fmla="*/ 44 w 44"/>
                    <a:gd name="T1" fmla="*/ 0 h 8"/>
                    <a:gd name="T2" fmla="*/ 44 w 44"/>
                    <a:gd name="T3" fmla="*/ 0 h 8"/>
                    <a:gd name="T4" fmla="*/ 44 w 44"/>
                    <a:gd name="T5" fmla="*/ 8 h 8"/>
                    <a:gd name="T6" fmla="*/ 44 w 44"/>
                    <a:gd name="T7" fmla="*/ 8 h 8"/>
                    <a:gd name="T8" fmla="*/ 0 w 44"/>
                    <a:gd name="T9" fmla="*/ 0 h 8"/>
                    <a:gd name="T10" fmla="*/ 44 w 44"/>
                    <a:gd name="T11" fmla="*/ 0 h 8"/>
                    <a:gd name="T12" fmla="*/ 44 w 4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5" name="Freeform 1785"/>
                <p:cNvSpPr>
                  <a:spLocks/>
                </p:cNvSpPr>
                <p:nvPr/>
              </p:nvSpPr>
              <p:spPr bwMode="auto">
                <a:xfrm>
                  <a:off x="1955" y="2218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132 w 139"/>
                    <a:gd name="T5" fmla="*/ 60 h 60"/>
                    <a:gd name="T6" fmla="*/ 132 w 139"/>
                    <a:gd name="T7" fmla="*/ 60 h 60"/>
                    <a:gd name="T8" fmla="*/ 139 w 139"/>
                    <a:gd name="T9" fmla="*/ 15 h 60"/>
                    <a:gd name="T10" fmla="*/ 0 w 139"/>
                    <a:gd name="T11" fmla="*/ 0 h 60"/>
                    <a:gd name="T12" fmla="*/ 0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2" y="60"/>
                      </a:lnTo>
                      <a:lnTo>
                        <a:pt x="132" y="60"/>
                      </a:lnTo>
                      <a:lnTo>
                        <a:pt x="139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6" name="Freeform 1786"/>
                <p:cNvSpPr>
                  <a:spLocks/>
                </p:cNvSpPr>
                <p:nvPr/>
              </p:nvSpPr>
              <p:spPr bwMode="auto">
                <a:xfrm>
                  <a:off x="1955" y="2218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132 w 139"/>
                    <a:gd name="T5" fmla="*/ 60 h 60"/>
                    <a:gd name="T6" fmla="*/ 132 w 139"/>
                    <a:gd name="T7" fmla="*/ 60 h 60"/>
                    <a:gd name="T8" fmla="*/ 139 w 139"/>
                    <a:gd name="T9" fmla="*/ 15 h 60"/>
                    <a:gd name="T10" fmla="*/ 0 w 139"/>
                    <a:gd name="T11" fmla="*/ 0 h 60"/>
                    <a:gd name="T12" fmla="*/ 0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2" y="60"/>
                      </a:lnTo>
                      <a:lnTo>
                        <a:pt x="132" y="60"/>
                      </a:lnTo>
                      <a:lnTo>
                        <a:pt x="139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7" name="Freeform 1787"/>
                <p:cNvSpPr>
                  <a:spLocks/>
                </p:cNvSpPr>
                <p:nvPr/>
              </p:nvSpPr>
              <p:spPr bwMode="auto">
                <a:xfrm>
                  <a:off x="1952" y="2218"/>
                  <a:ext cx="70" cy="30"/>
                </a:xfrm>
                <a:custGeom>
                  <a:avLst/>
                  <a:gdLst>
                    <a:gd name="T0" fmla="*/ 7 w 139"/>
                    <a:gd name="T1" fmla="*/ 0 h 60"/>
                    <a:gd name="T2" fmla="*/ 7 w 139"/>
                    <a:gd name="T3" fmla="*/ 0 h 60"/>
                    <a:gd name="T4" fmla="*/ 0 w 139"/>
                    <a:gd name="T5" fmla="*/ 52 h 60"/>
                    <a:gd name="T6" fmla="*/ 0 w 139"/>
                    <a:gd name="T7" fmla="*/ 52 h 60"/>
                    <a:gd name="T8" fmla="*/ 139 w 139"/>
                    <a:gd name="T9" fmla="*/ 60 h 60"/>
                    <a:gd name="T10" fmla="*/ 7 w 139"/>
                    <a:gd name="T11" fmla="*/ 0 h 60"/>
                    <a:gd name="T12" fmla="*/ 7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39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8" name="Freeform 1788"/>
                <p:cNvSpPr>
                  <a:spLocks/>
                </p:cNvSpPr>
                <p:nvPr/>
              </p:nvSpPr>
              <p:spPr bwMode="auto">
                <a:xfrm>
                  <a:off x="1952" y="2218"/>
                  <a:ext cx="70" cy="30"/>
                </a:xfrm>
                <a:custGeom>
                  <a:avLst/>
                  <a:gdLst>
                    <a:gd name="T0" fmla="*/ 7 w 139"/>
                    <a:gd name="T1" fmla="*/ 0 h 60"/>
                    <a:gd name="T2" fmla="*/ 7 w 139"/>
                    <a:gd name="T3" fmla="*/ 0 h 60"/>
                    <a:gd name="T4" fmla="*/ 0 w 139"/>
                    <a:gd name="T5" fmla="*/ 52 h 60"/>
                    <a:gd name="T6" fmla="*/ 0 w 139"/>
                    <a:gd name="T7" fmla="*/ 52 h 60"/>
                    <a:gd name="T8" fmla="*/ 139 w 139"/>
                    <a:gd name="T9" fmla="*/ 60 h 60"/>
                    <a:gd name="T10" fmla="*/ 7 w 139"/>
                    <a:gd name="T11" fmla="*/ 0 h 60"/>
                    <a:gd name="T12" fmla="*/ 7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39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9" name="Freeform 1789"/>
                <p:cNvSpPr>
                  <a:spLocks/>
                </p:cNvSpPr>
                <p:nvPr/>
              </p:nvSpPr>
              <p:spPr bwMode="auto">
                <a:xfrm>
                  <a:off x="1952" y="2244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139 w 139"/>
                    <a:gd name="T5" fmla="*/ 60 h 60"/>
                    <a:gd name="T6" fmla="*/ 139 w 139"/>
                    <a:gd name="T7" fmla="*/ 60 h 60"/>
                    <a:gd name="T8" fmla="*/ 139 w 139"/>
                    <a:gd name="T9" fmla="*/ 8 h 60"/>
                    <a:gd name="T10" fmla="*/ 0 w 139"/>
                    <a:gd name="T11" fmla="*/ 0 h 60"/>
                    <a:gd name="T12" fmla="*/ 0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9" y="60"/>
                      </a:lnTo>
                      <a:lnTo>
                        <a:pt x="139" y="60"/>
                      </a:lnTo>
                      <a:lnTo>
                        <a:pt x="139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0" name="Freeform 1790"/>
                <p:cNvSpPr>
                  <a:spLocks/>
                </p:cNvSpPr>
                <p:nvPr/>
              </p:nvSpPr>
              <p:spPr bwMode="auto">
                <a:xfrm>
                  <a:off x="1952" y="2244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139 w 139"/>
                    <a:gd name="T5" fmla="*/ 60 h 60"/>
                    <a:gd name="T6" fmla="*/ 139 w 139"/>
                    <a:gd name="T7" fmla="*/ 60 h 60"/>
                    <a:gd name="T8" fmla="*/ 139 w 139"/>
                    <a:gd name="T9" fmla="*/ 8 h 60"/>
                    <a:gd name="T10" fmla="*/ 0 w 139"/>
                    <a:gd name="T11" fmla="*/ 0 h 60"/>
                    <a:gd name="T12" fmla="*/ 0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9" y="60"/>
                      </a:lnTo>
                      <a:lnTo>
                        <a:pt x="139" y="60"/>
                      </a:lnTo>
                      <a:lnTo>
                        <a:pt x="139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1" name="Freeform 1791"/>
                <p:cNvSpPr>
                  <a:spLocks/>
                </p:cNvSpPr>
                <p:nvPr/>
              </p:nvSpPr>
              <p:spPr bwMode="auto">
                <a:xfrm>
                  <a:off x="1952" y="2244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0 w 139"/>
                    <a:gd name="T5" fmla="*/ 45 h 60"/>
                    <a:gd name="T6" fmla="*/ 0 w 139"/>
                    <a:gd name="T7" fmla="*/ 45 h 60"/>
                    <a:gd name="T8" fmla="*/ 139 w 139"/>
                    <a:gd name="T9" fmla="*/ 60 h 60"/>
                    <a:gd name="T10" fmla="*/ 0 w 139"/>
                    <a:gd name="T11" fmla="*/ 0 h 60"/>
                    <a:gd name="T12" fmla="*/ 0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39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2" name="Freeform 1792"/>
                <p:cNvSpPr>
                  <a:spLocks/>
                </p:cNvSpPr>
                <p:nvPr/>
              </p:nvSpPr>
              <p:spPr bwMode="auto">
                <a:xfrm>
                  <a:off x="1952" y="2244"/>
                  <a:ext cx="70" cy="30"/>
                </a:xfrm>
                <a:custGeom>
                  <a:avLst/>
                  <a:gdLst>
                    <a:gd name="T0" fmla="*/ 0 w 139"/>
                    <a:gd name="T1" fmla="*/ 0 h 60"/>
                    <a:gd name="T2" fmla="*/ 0 w 139"/>
                    <a:gd name="T3" fmla="*/ 0 h 60"/>
                    <a:gd name="T4" fmla="*/ 0 w 139"/>
                    <a:gd name="T5" fmla="*/ 45 h 60"/>
                    <a:gd name="T6" fmla="*/ 0 w 139"/>
                    <a:gd name="T7" fmla="*/ 45 h 60"/>
                    <a:gd name="T8" fmla="*/ 139 w 139"/>
                    <a:gd name="T9" fmla="*/ 60 h 60"/>
                    <a:gd name="T10" fmla="*/ 0 w 139"/>
                    <a:gd name="T11" fmla="*/ 0 h 60"/>
                    <a:gd name="T12" fmla="*/ 0 w 139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39" y="6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3" name="Freeform 1793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0 w 43"/>
                    <a:gd name="T5" fmla="*/ 8 h 8"/>
                    <a:gd name="T6" fmla="*/ 0 w 43"/>
                    <a:gd name="T7" fmla="*/ 8 h 8"/>
                    <a:gd name="T8" fmla="*/ 0 w 43"/>
                    <a:gd name="T9" fmla="*/ 0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4" name="Freeform 1794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0 w 43"/>
                    <a:gd name="T5" fmla="*/ 8 h 8"/>
                    <a:gd name="T6" fmla="*/ 0 w 43"/>
                    <a:gd name="T7" fmla="*/ 8 h 8"/>
                    <a:gd name="T8" fmla="*/ 0 w 43"/>
                    <a:gd name="T9" fmla="*/ 0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5" name="Freeform 1795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43 w 43"/>
                    <a:gd name="T5" fmla="*/ 8 h 8"/>
                    <a:gd name="T6" fmla="*/ 43 w 43"/>
                    <a:gd name="T7" fmla="*/ 8 h 8"/>
                    <a:gd name="T8" fmla="*/ 0 w 43"/>
                    <a:gd name="T9" fmla="*/ 8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8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6" name="Freeform 1796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43 w 43"/>
                    <a:gd name="T5" fmla="*/ 8 h 8"/>
                    <a:gd name="T6" fmla="*/ 43 w 43"/>
                    <a:gd name="T7" fmla="*/ 8 h 8"/>
                    <a:gd name="T8" fmla="*/ 0 w 43"/>
                    <a:gd name="T9" fmla="*/ 8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8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7" name="Freeform 1797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0 w 43"/>
                    <a:gd name="T5" fmla="*/ 8 h 8"/>
                    <a:gd name="T6" fmla="*/ 0 w 43"/>
                    <a:gd name="T7" fmla="*/ 8 h 8"/>
                    <a:gd name="T8" fmla="*/ 0 w 43"/>
                    <a:gd name="T9" fmla="*/ 0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8" name="Freeform 1798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0 w 43"/>
                    <a:gd name="T5" fmla="*/ 8 h 8"/>
                    <a:gd name="T6" fmla="*/ 0 w 43"/>
                    <a:gd name="T7" fmla="*/ 8 h 8"/>
                    <a:gd name="T8" fmla="*/ 0 w 43"/>
                    <a:gd name="T9" fmla="*/ 0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9" name="Freeform 1799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43 w 43"/>
                    <a:gd name="T5" fmla="*/ 8 h 8"/>
                    <a:gd name="T6" fmla="*/ 43 w 43"/>
                    <a:gd name="T7" fmla="*/ 8 h 8"/>
                    <a:gd name="T8" fmla="*/ 0 w 43"/>
                    <a:gd name="T9" fmla="*/ 8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8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0" name="Freeform 1800"/>
                <p:cNvSpPr>
                  <a:spLocks/>
                </p:cNvSpPr>
                <p:nvPr/>
              </p:nvSpPr>
              <p:spPr bwMode="auto">
                <a:xfrm>
                  <a:off x="1974" y="2278"/>
                  <a:ext cx="22" cy="4"/>
                </a:xfrm>
                <a:custGeom>
                  <a:avLst/>
                  <a:gdLst>
                    <a:gd name="T0" fmla="*/ 43 w 43"/>
                    <a:gd name="T1" fmla="*/ 0 h 8"/>
                    <a:gd name="T2" fmla="*/ 43 w 43"/>
                    <a:gd name="T3" fmla="*/ 0 h 8"/>
                    <a:gd name="T4" fmla="*/ 43 w 43"/>
                    <a:gd name="T5" fmla="*/ 8 h 8"/>
                    <a:gd name="T6" fmla="*/ 43 w 43"/>
                    <a:gd name="T7" fmla="*/ 8 h 8"/>
                    <a:gd name="T8" fmla="*/ 0 w 43"/>
                    <a:gd name="T9" fmla="*/ 8 h 8"/>
                    <a:gd name="T10" fmla="*/ 43 w 43"/>
                    <a:gd name="T11" fmla="*/ 0 h 8"/>
                    <a:gd name="T12" fmla="*/ 43 w 4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8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1" name="Freeform 1801"/>
                <p:cNvSpPr>
                  <a:spLocks/>
                </p:cNvSpPr>
                <p:nvPr/>
              </p:nvSpPr>
              <p:spPr bwMode="auto">
                <a:xfrm>
                  <a:off x="1970" y="2297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0 w 59"/>
                    <a:gd name="T5" fmla="*/ 22 h 22"/>
                    <a:gd name="T6" fmla="*/ 0 w 59"/>
                    <a:gd name="T7" fmla="*/ 22 h 22"/>
                    <a:gd name="T8" fmla="*/ 0 w 59"/>
                    <a:gd name="T9" fmla="*/ 0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2" name="Freeform 1802"/>
                <p:cNvSpPr>
                  <a:spLocks/>
                </p:cNvSpPr>
                <p:nvPr/>
              </p:nvSpPr>
              <p:spPr bwMode="auto">
                <a:xfrm>
                  <a:off x="1970" y="2297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0 w 59"/>
                    <a:gd name="T5" fmla="*/ 22 h 22"/>
                    <a:gd name="T6" fmla="*/ 0 w 59"/>
                    <a:gd name="T7" fmla="*/ 22 h 22"/>
                    <a:gd name="T8" fmla="*/ 0 w 59"/>
                    <a:gd name="T9" fmla="*/ 0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3" name="Freeform 1803"/>
                <p:cNvSpPr>
                  <a:spLocks/>
                </p:cNvSpPr>
                <p:nvPr/>
              </p:nvSpPr>
              <p:spPr bwMode="auto">
                <a:xfrm>
                  <a:off x="1970" y="2297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59 w 59"/>
                    <a:gd name="T5" fmla="*/ 22 h 22"/>
                    <a:gd name="T6" fmla="*/ 59 w 59"/>
                    <a:gd name="T7" fmla="*/ 22 h 22"/>
                    <a:gd name="T8" fmla="*/ 0 w 59"/>
                    <a:gd name="T9" fmla="*/ 22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4" name="Freeform 1804"/>
                <p:cNvSpPr>
                  <a:spLocks/>
                </p:cNvSpPr>
                <p:nvPr/>
              </p:nvSpPr>
              <p:spPr bwMode="auto">
                <a:xfrm>
                  <a:off x="1970" y="2297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59 w 59"/>
                    <a:gd name="T5" fmla="*/ 22 h 22"/>
                    <a:gd name="T6" fmla="*/ 59 w 59"/>
                    <a:gd name="T7" fmla="*/ 22 h 22"/>
                    <a:gd name="T8" fmla="*/ 0 w 59"/>
                    <a:gd name="T9" fmla="*/ 22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5" name="Freeform 1805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6" name="Freeform 1806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7" name="Freeform 1807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8" name="Freeform 1808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9" name="Freeform 1809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0" name="Freeform 1810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1" name="Freeform 1811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2" name="Freeform 1812"/>
                <p:cNvSpPr>
                  <a:spLocks/>
                </p:cNvSpPr>
                <p:nvPr/>
              </p:nvSpPr>
              <p:spPr bwMode="auto">
                <a:xfrm>
                  <a:off x="1974" y="2312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8" name="Group 2014"/>
              <p:cNvGrpSpPr>
                <a:grpSpLocks/>
              </p:cNvGrpSpPr>
              <p:nvPr/>
            </p:nvGrpSpPr>
            <p:grpSpPr bwMode="auto">
              <a:xfrm>
                <a:off x="2717800" y="3696907"/>
                <a:ext cx="596900" cy="1778000"/>
                <a:chOff x="1952" y="2323"/>
                <a:chExt cx="376" cy="1120"/>
              </a:xfrm>
            </p:grpSpPr>
            <p:sp>
              <p:nvSpPr>
                <p:cNvPr id="263" name="Freeform 1814"/>
                <p:cNvSpPr>
                  <a:spLocks/>
                </p:cNvSpPr>
                <p:nvPr/>
              </p:nvSpPr>
              <p:spPr bwMode="auto">
                <a:xfrm>
                  <a:off x="1970" y="2323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" name="Freeform 1815"/>
                <p:cNvSpPr>
                  <a:spLocks/>
                </p:cNvSpPr>
                <p:nvPr/>
              </p:nvSpPr>
              <p:spPr bwMode="auto">
                <a:xfrm>
                  <a:off x="1970" y="2323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" name="Freeform 1816"/>
                <p:cNvSpPr>
                  <a:spLocks/>
                </p:cNvSpPr>
                <p:nvPr/>
              </p:nvSpPr>
              <p:spPr bwMode="auto">
                <a:xfrm>
                  <a:off x="1970" y="2323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" name="Freeform 1817"/>
                <p:cNvSpPr>
                  <a:spLocks/>
                </p:cNvSpPr>
                <p:nvPr/>
              </p:nvSpPr>
              <p:spPr bwMode="auto">
                <a:xfrm>
                  <a:off x="1970" y="2323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" name="Freeform 1818"/>
                <p:cNvSpPr>
                  <a:spLocks/>
                </p:cNvSpPr>
                <p:nvPr/>
              </p:nvSpPr>
              <p:spPr bwMode="auto">
                <a:xfrm>
                  <a:off x="1970" y="2339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" name="Freeform 1819"/>
                <p:cNvSpPr>
                  <a:spLocks/>
                </p:cNvSpPr>
                <p:nvPr/>
              </p:nvSpPr>
              <p:spPr bwMode="auto">
                <a:xfrm>
                  <a:off x="1970" y="2339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" name="Freeform 1820"/>
                <p:cNvSpPr>
                  <a:spLocks/>
                </p:cNvSpPr>
                <p:nvPr/>
              </p:nvSpPr>
              <p:spPr bwMode="auto">
                <a:xfrm>
                  <a:off x="1970" y="2339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" name="Freeform 1821"/>
                <p:cNvSpPr>
                  <a:spLocks/>
                </p:cNvSpPr>
                <p:nvPr/>
              </p:nvSpPr>
              <p:spPr bwMode="auto">
                <a:xfrm>
                  <a:off x="1970" y="2339"/>
                  <a:ext cx="30" cy="7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1" name="Freeform 1822"/>
                <p:cNvSpPr>
                  <a:spLocks/>
                </p:cNvSpPr>
                <p:nvPr/>
              </p:nvSpPr>
              <p:spPr bwMode="auto">
                <a:xfrm>
                  <a:off x="1970" y="2625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2" name="Freeform 1823"/>
                <p:cNvSpPr>
                  <a:spLocks/>
                </p:cNvSpPr>
                <p:nvPr/>
              </p:nvSpPr>
              <p:spPr bwMode="auto">
                <a:xfrm>
                  <a:off x="1970" y="2625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3" name="Freeform 1824"/>
                <p:cNvSpPr>
                  <a:spLocks/>
                </p:cNvSpPr>
                <p:nvPr/>
              </p:nvSpPr>
              <p:spPr bwMode="auto">
                <a:xfrm>
                  <a:off x="1970" y="2625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4" name="Freeform 1825"/>
                <p:cNvSpPr>
                  <a:spLocks/>
                </p:cNvSpPr>
                <p:nvPr/>
              </p:nvSpPr>
              <p:spPr bwMode="auto">
                <a:xfrm>
                  <a:off x="1970" y="2625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5" name="Freeform 1826"/>
                <p:cNvSpPr>
                  <a:spLocks/>
                </p:cNvSpPr>
                <p:nvPr/>
              </p:nvSpPr>
              <p:spPr bwMode="auto">
                <a:xfrm>
                  <a:off x="1970" y="2640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6" name="Freeform 1827"/>
                <p:cNvSpPr>
                  <a:spLocks/>
                </p:cNvSpPr>
                <p:nvPr/>
              </p:nvSpPr>
              <p:spPr bwMode="auto">
                <a:xfrm>
                  <a:off x="1970" y="2640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0 w 59"/>
                    <a:gd name="T5" fmla="*/ 15 h 15"/>
                    <a:gd name="T6" fmla="*/ 0 w 59"/>
                    <a:gd name="T7" fmla="*/ 15 h 15"/>
                    <a:gd name="T8" fmla="*/ 0 w 59"/>
                    <a:gd name="T9" fmla="*/ 0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7" name="Freeform 1828"/>
                <p:cNvSpPr>
                  <a:spLocks/>
                </p:cNvSpPr>
                <p:nvPr/>
              </p:nvSpPr>
              <p:spPr bwMode="auto">
                <a:xfrm>
                  <a:off x="1970" y="2640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8" name="Freeform 1829"/>
                <p:cNvSpPr>
                  <a:spLocks/>
                </p:cNvSpPr>
                <p:nvPr/>
              </p:nvSpPr>
              <p:spPr bwMode="auto">
                <a:xfrm>
                  <a:off x="1970" y="2640"/>
                  <a:ext cx="30" cy="8"/>
                </a:xfrm>
                <a:custGeom>
                  <a:avLst/>
                  <a:gdLst>
                    <a:gd name="T0" fmla="*/ 59 w 59"/>
                    <a:gd name="T1" fmla="*/ 0 h 15"/>
                    <a:gd name="T2" fmla="*/ 59 w 59"/>
                    <a:gd name="T3" fmla="*/ 0 h 15"/>
                    <a:gd name="T4" fmla="*/ 59 w 59"/>
                    <a:gd name="T5" fmla="*/ 15 h 15"/>
                    <a:gd name="T6" fmla="*/ 59 w 59"/>
                    <a:gd name="T7" fmla="*/ 15 h 15"/>
                    <a:gd name="T8" fmla="*/ 0 w 59"/>
                    <a:gd name="T9" fmla="*/ 15 h 15"/>
                    <a:gd name="T10" fmla="*/ 59 w 59"/>
                    <a:gd name="T11" fmla="*/ 0 h 15"/>
                    <a:gd name="T12" fmla="*/ 59 w 5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5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15"/>
                      </a:lnTo>
                      <a:lnTo>
                        <a:pt x="59" y="15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9" name="Freeform 1830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0" name="Freeform 1831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1" name="Freeform 1832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2" name="Freeform 1833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3" name="Freeform 1834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4" name="Freeform 1835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5" name="Freeform 1836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6" name="Freeform 1837"/>
                <p:cNvSpPr>
                  <a:spLocks/>
                </p:cNvSpPr>
                <p:nvPr/>
              </p:nvSpPr>
              <p:spPr bwMode="auto">
                <a:xfrm>
                  <a:off x="1974" y="2655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7" name="Freeform 1838"/>
                <p:cNvSpPr>
                  <a:spLocks/>
                </p:cNvSpPr>
                <p:nvPr/>
              </p:nvSpPr>
              <p:spPr bwMode="auto">
                <a:xfrm>
                  <a:off x="1970" y="2663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0 w 59"/>
                    <a:gd name="T5" fmla="*/ 22 h 22"/>
                    <a:gd name="T6" fmla="*/ 0 w 59"/>
                    <a:gd name="T7" fmla="*/ 22 h 22"/>
                    <a:gd name="T8" fmla="*/ 0 w 59"/>
                    <a:gd name="T9" fmla="*/ 0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8" name="Freeform 1839"/>
                <p:cNvSpPr>
                  <a:spLocks/>
                </p:cNvSpPr>
                <p:nvPr/>
              </p:nvSpPr>
              <p:spPr bwMode="auto">
                <a:xfrm>
                  <a:off x="1970" y="2663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0 w 59"/>
                    <a:gd name="T5" fmla="*/ 22 h 22"/>
                    <a:gd name="T6" fmla="*/ 0 w 59"/>
                    <a:gd name="T7" fmla="*/ 22 h 22"/>
                    <a:gd name="T8" fmla="*/ 0 w 59"/>
                    <a:gd name="T9" fmla="*/ 0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9" name="Freeform 1840"/>
                <p:cNvSpPr>
                  <a:spLocks/>
                </p:cNvSpPr>
                <p:nvPr/>
              </p:nvSpPr>
              <p:spPr bwMode="auto">
                <a:xfrm>
                  <a:off x="1970" y="2663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59 w 59"/>
                    <a:gd name="T5" fmla="*/ 22 h 22"/>
                    <a:gd name="T6" fmla="*/ 59 w 59"/>
                    <a:gd name="T7" fmla="*/ 22 h 22"/>
                    <a:gd name="T8" fmla="*/ 0 w 59"/>
                    <a:gd name="T9" fmla="*/ 22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0" name="Freeform 1841"/>
                <p:cNvSpPr>
                  <a:spLocks/>
                </p:cNvSpPr>
                <p:nvPr/>
              </p:nvSpPr>
              <p:spPr bwMode="auto">
                <a:xfrm>
                  <a:off x="1970" y="2663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59 w 59"/>
                    <a:gd name="T5" fmla="*/ 22 h 22"/>
                    <a:gd name="T6" fmla="*/ 59 w 59"/>
                    <a:gd name="T7" fmla="*/ 22 h 22"/>
                    <a:gd name="T8" fmla="*/ 0 w 59"/>
                    <a:gd name="T9" fmla="*/ 22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0" y="22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1" name="Freeform 1842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2" name="Freeform 1843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3" name="Freeform 1844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4" name="Freeform 1845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5" name="Freeform 1846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6" name="Freeform 1847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0 w 43"/>
                    <a:gd name="T5" fmla="*/ 7 h 7"/>
                    <a:gd name="T6" fmla="*/ 0 w 43"/>
                    <a:gd name="T7" fmla="*/ 7 h 7"/>
                    <a:gd name="T8" fmla="*/ 0 w 43"/>
                    <a:gd name="T9" fmla="*/ 0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7" name="Freeform 1848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8" name="Freeform 1849"/>
                <p:cNvSpPr>
                  <a:spLocks/>
                </p:cNvSpPr>
                <p:nvPr/>
              </p:nvSpPr>
              <p:spPr bwMode="auto">
                <a:xfrm>
                  <a:off x="1974" y="2689"/>
                  <a:ext cx="22" cy="4"/>
                </a:xfrm>
                <a:custGeom>
                  <a:avLst/>
                  <a:gdLst>
                    <a:gd name="T0" fmla="*/ 43 w 43"/>
                    <a:gd name="T1" fmla="*/ 0 h 7"/>
                    <a:gd name="T2" fmla="*/ 43 w 43"/>
                    <a:gd name="T3" fmla="*/ 0 h 7"/>
                    <a:gd name="T4" fmla="*/ 43 w 43"/>
                    <a:gd name="T5" fmla="*/ 7 h 7"/>
                    <a:gd name="T6" fmla="*/ 43 w 43"/>
                    <a:gd name="T7" fmla="*/ 7 h 7"/>
                    <a:gd name="T8" fmla="*/ 0 w 43"/>
                    <a:gd name="T9" fmla="*/ 7 h 7"/>
                    <a:gd name="T10" fmla="*/ 43 w 43"/>
                    <a:gd name="T11" fmla="*/ 0 h 7"/>
                    <a:gd name="T12" fmla="*/ 43 w 43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0" y="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9" name="Freeform 1850"/>
                <p:cNvSpPr>
                  <a:spLocks/>
                </p:cNvSpPr>
                <p:nvPr/>
              </p:nvSpPr>
              <p:spPr bwMode="auto">
                <a:xfrm>
                  <a:off x="1952" y="2697"/>
                  <a:ext cx="70" cy="26"/>
                </a:xfrm>
                <a:custGeom>
                  <a:avLst/>
                  <a:gdLst>
                    <a:gd name="T0" fmla="*/ 0 w 139"/>
                    <a:gd name="T1" fmla="*/ 15 h 52"/>
                    <a:gd name="T2" fmla="*/ 0 w 139"/>
                    <a:gd name="T3" fmla="*/ 15 h 52"/>
                    <a:gd name="T4" fmla="*/ 139 w 139"/>
                    <a:gd name="T5" fmla="*/ 52 h 52"/>
                    <a:gd name="T6" fmla="*/ 139 w 139"/>
                    <a:gd name="T7" fmla="*/ 52 h 52"/>
                    <a:gd name="T8" fmla="*/ 139 w 139"/>
                    <a:gd name="T9" fmla="*/ 0 h 52"/>
                    <a:gd name="T10" fmla="*/ 0 w 139"/>
                    <a:gd name="T11" fmla="*/ 15 h 52"/>
                    <a:gd name="T12" fmla="*/ 0 w 139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39" y="52"/>
                      </a:lnTo>
                      <a:lnTo>
                        <a:pt x="139" y="52"/>
                      </a:lnTo>
                      <a:lnTo>
                        <a:pt x="13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0" name="Freeform 1851"/>
                <p:cNvSpPr>
                  <a:spLocks/>
                </p:cNvSpPr>
                <p:nvPr/>
              </p:nvSpPr>
              <p:spPr bwMode="auto">
                <a:xfrm>
                  <a:off x="1952" y="2697"/>
                  <a:ext cx="70" cy="26"/>
                </a:xfrm>
                <a:custGeom>
                  <a:avLst/>
                  <a:gdLst>
                    <a:gd name="T0" fmla="*/ 0 w 139"/>
                    <a:gd name="T1" fmla="*/ 15 h 52"/>
                    <a:gd name="T2" fmla="*/ 0 w 139"/>
                    <a:gd name="T3" fmla="*/ 15 h 52"/>
                    <a:gd name="T4" fmla="*/ 139 w 139"/>
                    <a:gd name="T5" fmla="*/ 52 h 52"/>
                    <a:gd name="T6" fmla="*/ 139 w 139"/>
                    <a:gd name="T7" fmla="*/ 52 h 52"/>
                    <a:gd name="T8" fmla="*/ 139 w 139"/>
                    <a:gd name="T9" fmla="*/ 0 h 52"/>
                    <a:gd name="T10" fmla="*/ 0 w 139"/>
                    <a:gd name="T11" fmla="*/ 15 h 52"/>
                    <a:gd name="T12" fmla="*/ 0 w 139"/>
                    <a:gd name="T13" fmla="*/ 1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39" y="52"/>
                      </a:lnTo>
                      <a:lnTo>
                        <a:pt x="139" y="52"/>
                      </a:lnTo>
                      <a:lnTo>
                        <a:pt x="139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1" name="Freeform 1852"/>
                <p:cNvSpPr>
                  <a:spLocks/>
                </p:cNvSpPr>
                <p:nvPr/>
              </p:nvSpPr>
              <p:spPr bwMode="auto">
                <a:xfrm>
                  <a:off x="1952" y="2704"/>
                  <a:ext cx="70" cy="23"/>
                </a:xfrm>
                <a:custGeom>
                  <a:avLst/>
                  <a:gdLst>
                    <a:gd name="T0" fmla="*/ 0 w 139"/>
                    <a:gd name="T1" fmla="*/ 0 h 44"/>
                    <a:gd name="T2" fmla="*/ 0 w 139"/>
                    <a:gd name="T3" fmla="*/ 0 h 44"/>
                    <a:gd name="T4" fmla="*/ 0 w 139"/>
                    <a:gd name="T5" fmla="*/ 44 h 44"/>
                    <a:gd name="T6" fmla="*/ 0 w 139"/>
                    <a:gd name="T7" fmla="*/ 44 h 44"/>
                    <a:gd name="T8" fmla="*/ 139 w 139"/>
                    <a:gd name="T9" fmla="*/ 37 h 44"/>
                    <a:gd name="T10" fmla="*/ 0 w 139"/>
                    <a:gd name="T11" fmla="*/ 0 h 44"/>
                    <a:gd name="T12" fmla="*/ 0 w 139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3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2" name="Freeform 1853"/>
                <p:cNvSpPr>
                  <a:spLocks/>
                </p:cNvSpPr>
                <p:nvPr/>
              </p:nvSpPr>
              <p:spPr bwMode="auto">
                <a:xfrm>
                  <a:off x="1952" y="2704"/>
                  <a:ext cx="70" cy="23"/>
                </a:xfrm>
                <a:custGeom>
                  <a:avLst/>
                  <a:gdLst>
                    <a:gd name="T0" fmla="*/ 0 w 139"/>
                    <a:gd name="T1" fmla="*/ 0 h 44"/>
                    <a:gd name="T2" fmla="*/ 0 w 139"/>
                    <a:gd name="T3" fmla="*/ 0 h 44"/>
                    <a:gd name="T4" fmla="*/ 0 w 139"/>
                    <a:gd name="T5" fmla="*/ 44 h 44"/>
                    <a:gd name="T6" fmla="*/ 0 w 139"/>
                    <a:gd name="T7" fmla="*/ 44 h 44"/>
                    <a:gd name="T8" fmla="*/ 139 w 139"/>
                    <a:gd name="T9" fmla="*/ 37 h 44"/>
                    <a:gd name="T10" fmla="*/ 0 w 139"/>
                    <a:gd name="T11" fmla="*/ 0 h 44"/>
                    <a:gd name="T12" fmla="*/ 0 w 139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39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3" name="Freeform 1854"/>
                <p:cNvSpPr>
                  <a:spLocks/>
                </p:cNvSpPr>
                <p:nvPr/>
              </p:nvSpPr>
              <p:spPr bwMode="auto">
                <a:xfrm>
                  <a:off x="1952" y="2723"/>
                  <a:ext cx="73" cy="23"/>
                </a:xfrm>
                <a:custGeom>
                  <a:avLst/>
                  <a:gdLst>
                    <a:gd name="T0" fmla="*/ 0 w 146"/>
                    <a:gd name="T1" fmla="*/ 7 h 45"/>
                    <a:gd name="T2" fmla="*/ 0 w 146"/>
                    <a:gd name="T3" fmla="*/ 7 h 45"/>
                    <a:gd name="T4" fmla="*/ 146 w 146"/>
                    <a:gd name="T5" fmla="*/ 45 h 45"/>
                    <a:gd name="T6" fmla="*/ 146 w 146"/>
                    <a:gd name="T7" fmla="*/ 45 h 45"/>
                    <a:gd name="T8" fmla="*/ 139 w 146"/>
                    <a:gd name="T9" fmla="*/ 0 h 45"/>
                    <a:gd name="T10" fmla="*/ 0 w 146"/>
                    <a:gd name="T11" fmla="*/ 7 h 45"/>
                    <a:gd name="T12" fmla="*/ 0 w 146"/>
                    <a:gd name="T13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lnTo>
                        <a:pt x="139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4" name="Freeform 1855"/>
                <p:cNvSpPr>
                  <a:spLocks/>
                </p:cNvSpPr>
                <p:nvPr/>
              </p:nvSpPr>
              <p:spPr bwMode="auto">
                <a:xfrm>
                  <a:off x="1952" y="2723"/>
                  <a:ext cx="73" cy="23"/>
                </a:xfrm>
                <a:custGeom>
                  <a:avLst/>
                  <a:gdLst>
                    <a:gd name="T0" fmla="*/ 0 w 146"/>
                    <a:gd name="T1" fmla="*/ 7 h 45"/>
                    <a:gd name="T2" fmla="*/ 0 w 146"/>
                    <a:gd name="T3" fmla="*/ 7 h 45"/>
                    <a:gd name="T4" fmla="*/ 146 w 146"/>
                    <a:gd name="T5" fmla="*/ 45 h 45"/>
                    <a:gd name="T6" fmla="*/ 146 w 146"/>
                    <a:gd name="T7" fmla="*/ 45 h 45"/>
                    <a:gd name="T8" fmla="*/ 139 w 146"/>
                    <a:gd name="T9" fmla="*/ 0 h 45"/>
                    <a:gd name="T10" fmla="*/ 0 w 146"/>
                    <a:gd name="T11" fmla="*/ 7 h 45"/>
                    <a:gd name="T12" fmla="*/ 0 w 146"/>
                    <a:gd name="T13" fmla="*/ 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lnTo>
                        <a:pt x="139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5" name="Freeform 1856"/>
                <p:cNvSpPr>
                  <a:spLocks/>
                </p:cNvSpPr>
                <p:nvPr/>
              </p:nvSpPr>
              <p:spPr bwMode="auto">
                <a:xfrm>
                  <a:off x="1952" y="2727"/>
                  <a:ext cx="73" cy="26"/>
                </a:xfrm>
                <a:custGeom>
                  <a:avLst/>
                  <a:gdLst>
                    <a:gd name="T0" fmla="*/ 0 w 146"/>
                    <a:gd name="T1" fmla="*/ 0 h 53"/>
                    <a:gd name="T2" fmla="*/ 0 w 146"/>
                    <a:gd name="T3" fmla="*/ 0 h 53"/>
                    <a:gd name="T4" fmla="*/ 7 w 146"/>
                    <a:gd name="T5" fmla="*/ 53 h 53"/>
                    <a:gd name="T6" fmla="*/ 7 w 146"/>
                    <a:gd name="T7" fmla="*/ 53 h 53"/>
                    <a:gd name="T8" fmla="*/ 146 w 146"/>
                    <a:gd name="T9" fmla="*/ 38 h 53"/>
                    <a:gd name="T10" fmla="*/ 0 w 146"/>
                    <a:gd name="T11" fmla="*/ 0 h 53"/>
                    <a:gd name="T12" fmla="*/ 0 w 146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53"/>
                      </a:lnTo>
                      <a:lnTo>
                        <a:pt x="7" y="53"/>
                      </a:lnTo>
                      <a:lnTo>
                        <a:pt x="146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6" name="Freeform 1857"/>
                <p:cNvSpPr>
                  <a:spLocks/>
                </p:cNvSpPr>
                <p:nvPr/>
              </p:nvSpPr>
              <p:spPr bwMode="auto">
                <a:xfrm>
                  <a:off x="1952" y="2727"/>
                  <a:ext cx="73" cy="26"/>
                </a:xfrm>
                <a:custGeom>
                  <a:avLst/>
                  <a:gdLst>
                    <a:gd name="T0" fmla="*/ 0 w 146"/>
                    <a:gd name="T1" fmla="*/ 0 h 53"/>
                    <a:gd name="T2" fmla="*/ 0 w 146"/>
                    <a:gd name="T3" fmla="*/ 0 h 53"/>
                    <a:gd name="T4" fmla="*/ 7 w 146"/>
                    <a:gd name="T5" fmla="*/ 53 h 53"/>
                    <a:gd name="T6" fmla="*/ 7 w 146"/>
                    <a:gd name="T7" fmla="*/ 53 h 53"/>
                    <a:gd name="T8" fmla="*/ 146 w 146"/>
                    <a:gd name="T9" fmla="*/ 38 h 53"/>
                    <a:gd name="T10" fmla="*/ 0 w 146"/>
                    <a:gd name="T11" fmla="*/ 0 h 53"/>
                    <a:gd name="T12" fmla="*/ 0 w 146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53"/>
                      </a:lnTo>
                      <a:lnTo>
                        <a:pt x="7" y="53"/>
                      </a:lnTo>
                      <a:lnTo>
                        <a:pt x="146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7" name="Freeform 1858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0 w 44"/>
                    <a:gd name="T5" fmla="*/ 15 h 15"/>
                    <a:gd name="T6" fmla="*/ 0 w 44"/>
                    <a:gd name="T7" fmla="*/ 15 h 15"/>
                    <a:gd name="T8" fmla="*/ 0 w 44"/>
                    <a:gd name="T9" fmla="*/ 7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8" name="Freeform 1859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0 w 44"/>
                    <a:gd name="T5" fmla="*/ 15 h 15"/>
                    <a:gd name="T6" fmla="*/ 0 w 44"/>
                    <a:gd name="T7" fmla="*/ 15 h 15"/>
                    <a:gd name="T8" fmla="*/ 0 w 44"/>
                    <a:gd name="T9" fmla="*/ 7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" name="Freeform 1860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44 w 44"/>
                    <a:gd name="T5" fmla="*/ 7 h 15"/>
                    <a:gd name="T6" fmla="*/ 44 w 44"/>
                    <a:gd name="T7" fmla="*/ 7 h 15"/>
                    <a:gd name="T8" fmla="*/ 0 w 44"/>
                    <a:gd name="T9" fmla="*/ 15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0" name="Freeform 1861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44 w 44"/>
                    <a:gd name="T5" fmla="*/ 7 h 15"/>
                    <a:gd name="T6" fmla="*/ 44 w 44"/>
                    <a:gd name="T7" fmla="*/ 7 h 15"/>
                    <a:gd name="T8" fmla="*/ 0 w 44"/>
                    <a:gd name="T9" fmla="*/ 15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1" name="Freeform 1862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0 w 44"/>
                    <a:gd name="T5" fmla="*/ 15 h 15"/>
                    <a:gd name="T6" fmla="*/ 0 w 44"/>
                    <a:gd name="T7" fmla="*/ 15 h 15"/>
                    <a:gd name="T8" fmla="*/ 0 w 44"/>
                    <a:gd name="T9" fmla="*/ 7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2" name="Freeform 1863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0 w 44"/>
                    <a:gd name="T5" fmla="*/ 15 h 15"/>
                    <a:gd name="T6" fmla="*/ 0 w 44"/>
                    <a:gd name="T7" fmla="*/ 15 h 15"/>
                    <a:gd name="T8" fmla="*/ 0 w 44"/>
                    <a:gd name="T9" fmla="*/ 7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3" name="Freeform 1864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44 w 44"/>
                    <a:gd name="T5" fmla="*/ 7 h 15"/>
                    <a:gd name="T6" fmla="*/ 44 w 44"/>
                    <a:gd name="T7" fmla="*/ 7 h 15"/>
                    <a:gd name="T8" fmla="*/ 0 w 44"/>
                    <a:gd name="T9" fmla="*/ 15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4" name="Freeform 1865"/>
                <p:cNvSpPr>
                  <a:spLocks/>
                </p:cNvSpPr>
                <p:nvPr/>
              </p:nvSpPr>
              <p:spPr bwMode="auto">
                <a:xfrm>
                  <a:off x="1981" y="2753"/>
                  <a:ext cx="22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44 w 44"/>
                    <a:gd name="T5" fmla="*/ 7 h 15"/>
                    <a:gd name="T6" fmla="*/ 44 w 44"/>
                    <a:gd name="T7" fmla="*/ 7 h 15"/>
                    <a:gd name="T8" fmla="*/ 0 w 44"/>
                    <a:gd name="T9" fmla="*/ 15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" name="Freeform 1866"/>
                <p:cNvSpPr>
                  <a:spLocks/>
                </p:cNvSpPr>
                <p:nvPr/>
              </p:nvSpPr>
              <p:spPr bwMode="auto">
                <a:xfrm>
                  <a:off x="1981" y="2761"/>
                  <a:ext cx="26" cy="11"/>
                </a:xfrm>
                <a:custGeom>
                  <a:avLst/>
                  <a:gdLst>
                    <a:gd name="T0" fmla="*/ 51 w 51"/>
                    <a:gd name="T1" fmla="*/ 0 h 22"/>
                    <a:gd name="T2" fmla="*/ 51 w 51"/>
                    <a:gd name="T3" fmla="*/ 0 h 22"/>
                    <a:gd name="T4" fmla="*/ 0 w 51"/>
                    <a:gd name="T5" fmla="*/ 22 h 22"/>
                    <a:gd name="T6" fmla="*/ 0 w 51"/>
                    <a:gd name="T7" fmla="*/ 22 h 22"/>
                    <a:gd name="T8" fmla="*/ 0 w 51"/>
                    <a:gd name="T9" fmla="*/ 15 h 22"/>
                    <a:gd name="T10" fmla="*/ 51 w 51"/>
                    <a:gd name="T11" fmla="*/ 0 h 22"/>
                    <a:gd name="T12" fmla="*/ 51 w 51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2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" name="Freeform 1867"/>
                <p:cNvSpPr>
                  <a:spLocks/>
                </p:cNvSpPr>
                <p:nvPr/>
              </p:nvSpPr>
              <p:spPr bwMode="auto">
                <a:xfrm>
                  <a:off x="1981" y="2761"/>
                  <a:ext cx="26" cy="11"/>
                </a:xfrm>
                <a:custGeom>
                  <a:avLst/>
                  <a:gdLst>
                    <a:gd name="T0" fmla="*/ 51 w 51"/>
                    <a:gd name="T1" fmla="*/ 0 h 22"/>
                    <a:gd name="T2" fmla="*/ 51 w 51"/>
                    <a:gd name="T3" fmla="*/ 0 h 22"/>
                    <a:gd name="T4" fmla="*/ 0 w 51"/>
                    <a:gd name="T5" fmla="*/ 22 h 22"/>
                    <a:gd name="T6" fmla="*/ 0 w 51"/>
                    <a:gd name="T7" fmla="*/ 22 h 22"/>
                    <a:gd name="T8" fmla="*/ 0 w 51"/>
                    <a:gd name="T9" fmla="*/ 15 h 22"/>
                    <a:gd name="T10" fmla="*/ 51 w 51"/>
                    <a:gd name="T11" fmla="*/ 0 h 22"/>
                    <a:gd name="T12" fmla="*/ 51 w 51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2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" name="Freeform 1868"/>
                <p:cNvSpPr>
                  <a:spLocks/>
                </p:cNvSpPr>
                <p:nvPr/>
              </p:nvSpPr>
              <p:spPr bwMode="auto">
                <a:xfrm>
                  <a:off x="1981" y="2761"/>
                  <a:ext cx="26" cy="11"/>
                </a:xfrm>
                <a:custGeom>
                  <a:avLst/>
                  <a:gdLst>
                    <a:gd name="T0" fmla="*/ 51 w 51"/>
                    <a:gd name="T1" fmla="*/ 0 h 22"/>
                    <a:gd name="T2" fmla="*/ 51 w 51"/>
                    <a:gd name="T3" fmla="*/ 0 h 22"/>
                    <a:gd name="T4" fmla="*/ 51 w 51"/>
                    <a:gd name="T5" fmla="*/ 15 h 22"/>
                    <a:gd name="T6" fmla="*/ 51 w 51"/>
                    <a:gd name="T7" fmla="*/ 15 h 22"/>
                    <a:gd name="T8" fmla="*/ 0 w 51"/>
                    <a:gd name="T9" fmla="*/ 22 h 22"/>
                    <a:gd name="T10" fmla="*/ 51 w 51"/>
                    <a:gd name="T11" fmla="*/ 0 h 22"/>
                    <a:gd name="T12" fmla="*/ 51 w 51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2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22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8" name="Freeform 1869"/>
                <p:cNvSpPr>
                  <a:spLocks/>
                </p:cNvSpPr>
                <p:nvPr/>
              </p:nvSpPr>
              <p:spPr bwMode="auto">
                <a:xfrm>
                  <a:off x="1981" y="2761"/>
                  <a:ext cx="26" cy="11"/>
                </a:xfrm>
                <a:custGeom>
                  <a:avLst/>
                  <a:gdLst>
                    <a:gd name="T0" fmla="*/ 51 w 51"/>
                    <a:gd name="T1" fmla="*/ 0 h 22"/>
                    <a:gd name="T2" fmla="*/ 51 w 51"/>
                    <a:gd name="T3" fmla="*/ 0 h 22"/>
                    <a:gd name="T4" fmla="*/ 51 w 51"/>
                    <a:gd name="T5" fmla="*/ 15 h 22"/>
                    <a:gd name="T6" fmla="*/ 51 w 51"/>
                    <a:gd name="T7" fmla="*/ 15 h 22"/>
                    <a:gd name="T8" fmla="*/ 0 w 51"/>
                    <a:gd name="T9" fmla="*/ 22 h 22"/>
                    <a:gd name="T10" fmla="*/ 51 w 51"/>
                    <a:gd name="T11" fmla="*/ 0 h 22"/>
                    <a:gd name="T12" fmla="*/ 51 w 51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2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22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9" name="Freeform 1870"/>
                <p:cNvSpPr>
                  <a:spLocks/>
                </p:cNvSpPr>
                <p:nvPr/>
              </p:nvSpPr>
              <p:spPr bwMode="auto">
                <a:xfrm>
                  <a:off x="1985" y="2780"/>
                  <a:ext cx="26" cy="15"/>
                </a:xfrm>
                <a:custGeom>
                  <a:avLst/>
                  <a:gdLst>
                    <a:gd name="T0" fmla="*/ 51 w 51"/>
                    <a:gd name="T1" fmla="*/ 0 h 30"/>
                    <a:gd name="T2" fmla="*/ 51 w 51"/>
                    <a:gd name="T3" fmla="*/ 0 h 30"/>
                    <a:gd name="T4" fmla="*/ 0 w 51"/>
                    <a:gd name="T5" fmla="*/ 30 h 30"/>
                    <a:gd name="T6" fmla="*/ 0 w 51"/>
                    <a:gd name="T7" fmla="*/ 30 h 30"/>
                    <a:gd name="T8" fmla="*/ 0 w 51"/>
                    <a:gd name="T9" fmla="*/ 15 h 30"/>
                    <a:gd name="T10" fmla="*/ 51 w 51"/>
                    <a:gd name="T11" fmla="*/ 0 h 30"/>
                    <a:gd name="T12" fmla="*/ 51 w 51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0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0" name="Freeform 1871"/>
                <p:cNvSpPr>
                  <a:spLocks/>
                </p:cNvSpPr>
                <p:nvPr/>
              </p:nvSpPr>
              <p:spPr bwMode="auto">
                <a:xfrm>
                  <a:off x="1985" y="2780"/>
                  <a:ext cx="26" cy="15"/>
                </a:xfrm>
                <a:custGeom>
                  <a:avLst/>
                  <a:gdLst>
                    <a:gd name="T0" fmla="*/ 51 w 51"/>
                    <a:gd name="T1" fmla="*/ 0 h 30"/>
                    <a:gd name="T2" fmla="*/ 51 w 51"/>
                    <a:gd name="T3" fmla="*/ 0 h 30"/>
                    <a:gd name="T4" fmla="*/ 0 w 51"/>
                    <a:gd name="T5" fmla="*/ 30 h 30"/>
                    <a:gd name="T6" fmla="*/ 0 w 51"/>
                    <a:gd name="T7" fmla="*/ 30 h 30"/>
                    <a:gd name="T8" fmla="*/ 0 w 51"/>
                    <a:gd name="T9" fmla="*/ 15 h 30"/>
                    <a:gd name="T10" fmla="*/ 51 w 51"/>
                    <a:gd name="T11" fmla="*/ 0 h 30"/>
                    <a:gd name="T12" fmla="*/ 51 w 51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0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1" name="Freeform 1872"/>
                <p:cNvSpPr>
                  <a:spLocks/>
                </p:cNvSpPr>
                <p:nvPr/>
              </p:nvSpPr>
              <p:spPr bwMode="auto">
                <a:xfrm>
                  <a:off x="1985" y="2780"/>
                  <a:ext cx="29" cy="15"/>
                </a:xfrm>
                <a:custGeom>
                  <a:avLst/>
                  <a:gdLst>
                    <a:gd name="T0" fmla="*/ 51 w 58"/>
                    <a:gd name="T1" fmla="*/ 0 h 30"/>
                    <a:gd name="T2" fmla="*/ 51 w 58"/>
                    <a:gd name="T3" fmla="*/ 0 h 30"/>
                    <a:gd name="T4" fmla="*/ 58 w 58"/>
                    <a:gd name="T5" fmla="*/ 23 h 30"/>
                    <a:gd name="T6" fmla="*/ 58 w 58"/>
                    <a:gd name="T7" fmla="*/ 23 h 30"/>
                    <a:gd name="T8" fmla="*/ 0 w 58"/>
                    <a:gd name="T9" fmla="*/ 30 h 30"/>
                    <a:gd name="T10" fmla="*/ 51 w 58"/>
                    <a:gd name="T11" fmla="*/ 0 h 30"/>
                    <a:gd name="T12" fmla="*/ 51 w 58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0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8" y="23"/>
                      </a:lnTo>
                      <a:lnTo>
                        <a:pt x="58" y="23"/>
                      </a:lnTo>
                      <a:lnTo>
                        <a:pt x="0" y="3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2" name="Freeform 1873"/>
                <p:cNvSpPr>
                  <a:spLocks/>
                </p:cNvSpPr>
                <p:nvPr/>
              </p:nvSpPr>
              <p:spPr bwMode="auto">
                <a:xfrm>
                  <a:off x="1985" y="2780"/>
                  <a:ext cx="29" cy="15"/>
                </a:xfrm>
                <a:custGeom>
                  <a:avLst/>
                  <a:gdLst>
                    <a:gd name="T0" fmla="*/ 51 w 58"/>
                    <a:gd name="T1" fmla="*/ 0 h 30"/>
                    <a:gd name="T2" fmla="*/ 51 w 58"/>
                    <a:gd name="T3" fmla="*/ 0 h 30"/>
                    <a:gd name="T4" fmla="*/ 58 w 58"/>
                    <a:gd name="T5" fmla="*/ 23 h 30"/>
                    <a:gd name="T6" fmla="*/ 58 w 58"/>
                    <a:gd name="T7" fmla="*/ 23 h 30"/>
                    <a:gd name="T8" fmla="*/ 0 w 58"/>
                    <a:gd name="T9" fmla="*/ 30 h 30"/>
                    <a:gd name="T10" fmla="*/ 51 w 58"/>
                    <a:gd name="T11" fmla="*/ 0 h 30"/>
                    <a:gd name="T12" fmla="*/ 51 w 58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0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58" y="23"/>
                      </a:lnTo>
                      <a:lnTo>
                        <a:pt x="58" y="23"/>
                      </a:lnTo>
                      <a:lnTo>
                        <a:pt x="0" y="3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3" name="Freeform 1874"/>
                <p:cNvSpPr>
                  <a:spLocks/>
                </p:cNvSpPr>
                <p:nvPr/>
              </p:nvSpPr>
              <p:spPr bwMode="auto">
                <a:xfrm>
                  <a:off x="1988" y="2798"/>
                  <a:ext cx="23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7 w 44"/>
                    <a:gd name="T5" fmla="*/ 15 h 15"/>
                    <a:gd name="T6" fmla="*/ 7 w 44"/>
                    <a:gd name="T7" fmla="*/ 15 h 15"/>
                    <a:gd name="T8" fmla="*/ 0 w 44"/>
                    <a:gd name="T9" fmla="*/ 8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4" name="Freeform 1875"/>
                <p:cNvSpPr>
                  <a:spLocks/>
                </p:cNvSpPr>
                <p:nvPr/>
              </p:nvSpPr>
              <p:spPr bwMode="auto">
                <a:xfrm>
                  <a:off x="1988" y="2798"/>
                  <a:ext cx="23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7 w 44"/>
                    <a:gd name="T5" fmla="*/ 15 h 15"/>
                    <a:gd name="T6" fmla="*/ 7 w 44"/>
                    <a:gd name="T7" fmla="*/ 15 h 15"/>
                    <a:gd name="T8" fmla="*/ 0 w 44"/>
                    <a:gd name="T9" fmla="*/ 8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5" name="Freeform 1876"/>
                <p:cNvSpPr>
                  <a:spLocks/>
                </p:cNvSpPr>
                <p:nvPr/>
              </p:nvSpPr>
              <p:spPr bwMode="auto">
                <a:xfrm>
                  <a:off x="1992" y="2798"/>
                  <a:ext cx="19" cy="8"/>
                </a:xfrm>
                <a:custGeom>
                  <a:avLst/>
                  <a:gdLst>
                    <a:gd name="T0" fmla="*/ 37 w 37"/>
                    <a:gd name="T1" fmla="*/ 0 h 15"/>
                    <a:gd name="T2" fmla="*/ 37 w 37"/>
                    <a:gd name="T3" fmla="*/ 0 h 15"/>
                    <a:gd name="T4" fmla="*/ 37 w 37"/>
                    <a:gd name="T5" fmla="*/ 8 h 15"/>
                    <a:gd name="T6" fmla="*/ 37 w 37"/>
                    <a:gd name="T7" fmla="*/ 8 h 15"/>
                    <a:gd name="T8" fmla="*/ 0 w 37"/>
                    <a:gd name="T9" fmla="*/ 15 h 15"/>
                    <a:gd name="T10" fmla="*/ 37 w 37"/>
                    <a:gd name="T11" fmla="*/ 0 h 15"/>
                    <a:gd name="T12" fmla="*/ 37 w 37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5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0" y="15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 1877"/>
                <p:cNvSpPr>
                  <a:spLocks/>
                </p:cNvSpPr>
                <p:nvPr/>
              </p:nvSpPr>
              <p:spPr bwMode="auto">
                <a:xfrm>
                  <a:off x="1992" y="2798"/>
                  <a:ext cx="19" cy="8"/>
                </a:xfrm>
                <a:custGeom>
                  <a:avLst/>
                  <a:gdLst>
                    <a:gd name="T0" fmla="*/ 37 w 37"/>
                    <a:gd name="T1" fmla="*/ 0 h 15"/>
                    <a:gd name="T2" fmla="*/ 37 w 37"/>
                    <a:gd name="T3" fmla="*/ 0 h 15"/>
                    <a:gd name="T4" fmla="*/ 37 w 37"/>
                    <a:gd name="T5" fmla="*/ 8 h 15"/>
                    <a:gd name="T6" fmla="*/ 37 w 37"/>
                    <a:gd name="T7" fmla="*/ 8 h 15"/>
                    <a:gd name="T8" fmla="*/ 0 w 37"/>
                    <a:gd name="T9" fmla="*/ 15 h 15"/>
                    <a:gd name="T10" fmla="*/ 37 w 37"/>
                    <a:gd name="T11" fmla="*/ 0 h 15"/>
                    <a:gd name="T12" fmla="*/ 37 w 37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5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0" y="15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7" name="Freeform 1878"/>
                <p:cNvSpPr>
                  <a:spLocks/>
                </p:cNvSpPr>
                <p:nvPr/>
              </p:nvSpPr>
              <p:spPr bwMode="auto">
                <a:xfrm>
                  <a:off x="1988" y="2798"/>
                  <a:ext cx="23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7 w 44"/>
                    <a:gd name="T5" fmla="*/ 15 h 15"/>
                    <a:gd name="T6" fmla="*/ 7 w 44"/>
                    <a:gd name="T7" fmla="*/ 15 h 15"/>
                    <a:gd name="T8" fmla="*/ 0 w 44"/>
                    <a:gd name="T9" fmla="*/ 8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8" name="Freeform 1879"/>
                <p:cNvSpPr>
                  <a:spLocks/>
                </p:cNvSpPr>
                <p:nvPr/>
              </p:nvSpPr>
              <p:spPr bwMode="auto">
                <a:xfrm>
                  <a:off x="1988" y="2798"/>
                  <a:ext cx="23" cy="8"/>
                </a:xfrm>
                <a:custGeom>
                  <a:avLst/>
                  <a:gdLst>
                    <a:gd name="T0" fmla="*/ 44 w 44"/>
                    <a:gd name="T1" fmla="*/ 0 h 15"/>
                    <a:gd name="T2" fmla="*/ 44 w 44"/>
                    <a:gd name="T3" fmla="*/ 0 h 15"/>
                    <a:gd name="T4" fmla="*/ 7 w 44"/>
                    <a:gd name="T5" fmla="*/ 15 h 15"/>
                    <a:gd name="T6" fmla="*/ 7 w 44"/>
                    <a:gd name="T7" fmla="*/ 15 h 15"/>
                    <a:gd name="T8" fmla="*/ 0 w 44"/>
                    <a:gd name="T9" fmla="*/ 8 h 15"/>
                    <a:gd name="T10" fmla="*/ 44 w 44"/>
                    <a:gd name="T11" fmla="*/ 0 h 15"/>
                    <a:gd name="T12" fmla="*/ 44 w 4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0" y="8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9" name="Freeform 1880"/>
                <p:cNvSpPr>
                  <a:spLocks/>
                </p:cNvSpPr>
                <p:nvPr/>
              </p:nvSpPr>
              <p:spPr bwMode="auto">
                <a:xfrm>
                  <a:off x="1992" y="2798"/>
                  <a:ext cx="19" cy="8"/>
                </a:xfrm>
                <a:custGeom>
                  <a:avLst/>
                  <a:gdLst>
                    <a:gd name="T0" fmla="*/ 37 w 37"/>
                    <a:gd name="T1" fmla="*/ 0 h 15"/>
                    <a:gd name="T2" fmla="*/ 37 w 37"/>
                    <a:gd name="T3" fmla="*/ 0 h 15"/>
                    <a:gd name="T4" fmla="*/ 37 w 37"/>
                    <a:gd name="T5" fmla="*/ 8 h 15"/>
                    <a:gd name="T6" fmla="*/ 37 w 37"/>
                    <a:gd name="T7" fmla="*/ 8 h 15"/>
                    <a:gd name="T8" fmla="*/ 0 w 37"/>
                    <a:gd name="T9" fmla="*/ 15 h 15"/>
                    <a:gd name="T10" fmla="*/ 37 w 37"/>
                    <a:gd name="T11" fmla="*/ 0 h 15"/>
                    <a:gd name="T12" fmla="*/ 37 w 37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5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0" y="15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0" name="Freeform 1881"/>
                <p:cNvSpPr>
                  <a:spLocks/>
                </p:cNvSpPr>
                <p:nvPr/>
              </p:nvSpPr>
              <p:spPr bwMode="auto">
                <a:xfrm>
                  <a:off x="1992" y="2798"/>
                  <a:ext cx="19" cy="8"/>
                </a:xfrm>
                <a:custGeom>
                  <a:avLst/>
                  <a:gdLst>
                    <a:gd name="T0" fmla="*/ 37 w 37"/>
                    <a:gd name="T1" fmla="*/ 0 h 15"/>
                    <a:gd name="T2" fmla="*/ 37 w 37"/>
                    <a:gd name="T3" fmla="*/ 0 h 15"/>
                    <a:gd name="T4" fmla="*/ 37 w 37"/>
                    <a:gd name="T5" fmla="*/ 8 h 15"/>
                    <a:gd name="T6" fmla="*/ 37 w 37"/>
                    <a:gd name="T7" fmla="*/ 8 h 15"/>
                    <a:gd name="T8" fmla="*/ 0 w 37"/>
                    <a:gd name="T9" fmla="*/ 15 h 15"/>
                    <a:gd name="T10" fmla="*/ 37 w 37"/>
                    <a:gd name="T11" fmla="*/ 0 h 15"/>
                    <a:gd name="T12" fmla="*/ 37 w 37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5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0" y="15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1" name="Freeform 1882"/>
                <p:cNvSpPr>
                  <a:spLocks/>
                </p:cNvSpPr>
                <p:nvPr/>
              </p:nvSpPr>
              <p:spPr bwMode="auto">
                <a:xfrm>
                  <a:off x="1988" y="2810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7 w 59"/>
                    <a:gd name="T5" fmla="*/ 22 h 22"/>
                    <a:gd name="T6" fmla="*/ 7 w 59"/>
                    <a:gd name="T7" fmla="*/ 22 h 22"/>
                    <a:gd name="T8" fmla="*/ 0 w 59"/>
                    <a:gd name="T9" fmla="*/ 7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2" name="Freeform 1883"/>
                <p:cNvSpPr>
                  <a:spLocks/>
                </p:cNvSpPr>
                <p:nvPr/>
              </p:nvSpPr>
              <p:spPr bwMode="auto">
                <a:xfrm>
                  <a:off x="1988" y="2810"/>
                  <a:ext cx="30" cy="11"/>
                </a:xfrm>
                <a:custGeom>
                  <a:avLst/>
                  <a:gdLst>
                    <a:gd name="T0" fmla="*/ 59 w 59"/>
                    <a:gd name="T1" fmla="*/ 0 h 22"/>
                    <a:gd name="T2" fmla="*/ 59 w 59"/>
                    <a:gd name="T3" fmla="*/ 0 h 22"/>
                    <a:gd name="T4" fmla="*/ 7 w 59"/>
                    <a:gd name="T5" fmla="*/ 22 h 22"/>
                    <a:gd name="T6" fmla="*/ 7 w 59"/>
                    <a:gd name="T7" fmla="*/ 22 h 22"/>
                    <a:gd name="T8" fmla="*/ 0 w 59"/>
                    <a:gd name="T9" fmla="*/ 7 h 22"/>
                    <a:gd name="T10" fmla="*/ 59 w 59"/>
                    <a:gd name="T11" fmla="*/ 0 h 22"/>
                    <a:gd name="T12" fmla="*/ 59 w 5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2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3" name="Freeform 1884"/>
                <p:cNvSpPr>
                  <a:spLocks/>
                </p:cNvSpPr>
                <p:nvPr/>
              </p:nvSpPr>
              <p:spPr bwMode="auto">
                <a:xfrm>
                  <a:off x="1992" y="2810"/>
                  <a:ext cx="26" cy="11"/>
                </a:xfrm>
                <a:custGeom>
                  <a:avLst/>
                  <a:gdLst>
                    <a:gd name="T0" fmla="*/ 52 w 52"/>
                    <a:gd name="T1" fmla="*/ 0 h 22"/>
                    <a:gd name="T2" fmla="*/ 52 w 52"/>
                    <a:gd name="T3" fmla="*/ 0 h 22"/>
                    <a:gd name="T4" fmla="*/ 52 w 52"/>
                    <a:gd name="T5" fmla="*/ 15 h 22"/>
                    <a:gd name="T6" fmla="*/ 52 w 52"/>
                    <a:gd name="T7" fmla="*/ 15 h 22"/>
                    <a:gd name="T8" fmla="*/ 0 w 52"/>
                    <a:gd name="T9" fmla="*/ 22 h 22"/>
                    <a:gd name="T10" fmla="*/ 52 w 52"/>
                    <a:gd name="T11" fmla="*/ 0 h 22"/>
                    <a:gd name="T12" fmla="*/ 52 w 52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22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0" y="22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4" name="Freeform 1885"/>
                <p:cNvSpPr>
                  <a:spLocks/>
                </p:cNvSpPr>
                <p:nvPr/>
              </p:nvSpPr>
              <p:spPr bwMode="auto">
                <a:xfrm>
                  <a:off x="1992" y="2810"/>
                  <a:ext cx="26" cy="11"/>
                </a:xfrm>
                <a:custGeom>
                  <a:avLst/>
                  <a:gdLst>
                    <a:gd name="T0" fmla="*/ 52 w 52"/>
                    <a:gd name="T1" fmla="*/ 0 h 22"/>
                    <a:gd name="T2" fmla="*/ 52 w 52"/>
                    <a:gd name="T3" fmla="*/ 0 h 22"/>
                    <a:gd name="T4" fmla="*/ 52 w 52"/>
                    <a:gd name="T5" fmla="*/ 15 h 22"/>
                    <a:gd name="T6" fmla="*/ 52 w 52"/>
                    <a:gd name="T7" fmla="*/ 15 h 22"/>
                    <a:gd name="T8" fmla="*/ 0 w 52"/>
                    <a:gd name="T9" fmla="*/ 22 h 22"/>
                    <a:gd name="T10" fmla="*/ 52 w 52"/>
                    <a:gd name="T11" fmla="*/ 0 h 22"/>
                    <a:gd name="T12" fmla="*/ 52 w 52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22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0" y="22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5" name="Freeform 1886"/>
                <p:cNvSpPr>
                  <a:spLocks/>
                </p:cNvSpPr>
                <p:nvPr/>
              </p:nvSpPr>
              <p:spPr bwMode="auto">
                <a:xfrm>
                  <a:off x="1992" y="2829"/>
                  <a:ext cx="30" cy="11"/>
                </a:xfrm>
                <a:custGeom>
                  <a:avLst/>
                  <a:gdLst>
                    <a:gd name="T0" fmla="*/ 59 w 59"/>
                    <a:gd name="T1" fmla="*/ 0 h 23"/>
                    <a:gd name="T2" fmla="*/ 59 w 59"/>
                    <a:gd name="T3" fmla="*/ 0 h 23"/>
                    <a:gd name="T4" fmla="*/ 7 w 59"/>
                    <a:gd name="T5" fmla="*/ 23 h 23"/>
                    <a:gd name="T6" fmla="*/ 7 w 59"/>
                    <a:gd name="T7" fmla="*/ 23 h 23"/>
                    <a:gd name="T8" fmla="*/ 0 w 59"/>
                    <a:gd name="T9" fmla="*/ 15 h 23"/>
                    <a:gd name="T10" fmla="*/ 59 w 59"/>
                    <a:gd name="T11" fmla="*/ 0 h 23"/>
                    <a:gd name="T12" fmla="*/ 59 w 59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6" name="Freeform 1887"/>
                <p:cNvSpPr>
                  <a:spLocks/>
                </p:cNvSpPr>
                <p:nvPr/>
              </p:nvSpPr>
              <p:spPr bwMode="auto">
                <a:xfrm>
                  <a:off x="1992" y="2829"/>
                  <a:ext cx="30" cy="11"/>
                </a:xfrm>
                <a:custGeom>
                  <a:avLst/>
                  <a:gdLst>
                    <a:gd name="T0" fmla="*/ 59 w 59"/>
                    <a:gd name="T1" fmla="*/ 0 h 23"/>
                    <a:gd name="T2" fmla="*/ 59 w 59"/>
                    <a:gd name="T3" fmla="*/ 0 h 23"/>
                    <a:gd name="T4" fmla="*/ 7 w 59"/>
                    <a:gd name="T5" fmla="*/ 23 h 23"/>
                    <a:gd name="T6" fmla="*/ 7 w 59"/>
                    <a:gd name="T7" fmla="*/ 23 h 23"/>
                    <a:gd name="T8" fmla="*/ 0 w 59"/>
                    <a:gd name="T9" fmla="*/ 15 h 23"/>
                    <a:gd name="T10" fmla="*/ 59 w 59"/>
                    <a:gd name="T11" fmla="*/ 0 h 23"/>
                    <a:gd name="T12" fmla="*/ 59 w 59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23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0" y="15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7" name="Freeform 1888"/>
                <p:cNvSpPr>
                  <a:spLocks/>
                </p:cNvSpPr>
                <p:nvPr/>
              </p:nvSpPr>
              <p:spPr bwMode="auto">
                <a:xfrm>
                  <a:off x="1996" y="2829"/>
                  <a:ext cx="26" cy="11"/>
                </a:xfrm>
                <a:custGeom>
                  <a:avLst/>
                  <a:gdLst>
                    <a:gd name="T0" fmla="*/ 52 w 52"/>
                    <a:gd name="T1" fmla="*/ 0 h 23"/>
                    <a:gd name="T2" fmla="*/ 52 w 52"/>
                    <a:gd name="T3" fmla="*/ 0 h 23"/>
                    <a:gd name="T4" fmla="*/ 52 w 52"/>
                    <a:gd name="T5" fmla="*/ 15 h 23"/>
                    <a:gd name="T6" fmla="*/ 52 w 52"/>
                    <a:gd name="T7" fmla="*/ 15 h 23"/>
                    <a:gd name="T8" fmla="*/ 0 w 52"/>
                    <a:gd name="T9" fmla="*/ 23 h 23"/>
                    <a:gd name="T10" fmla="*/ 52 w 52"/>
                    <a:gd name="T11" fmla="*/ 0 h 23"/>
                    <a:gd name="T12" fmla="*/ 52 w 52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23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0" y="23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8" name="Freeform 1889"/>
                <p:cNvSpPr>
                  <a:spLocks/>
                </p:cNvSpPr>
                <p:nvPr/>
              </p:nvSpPr>
              <p:spPr bwMode="auto">
                <a:xfrm>
                  <a:off x="1996" y="2829"/>
                  <a:ext cx="26" cy="11"/>
                </a:xfrm>
                <a:custGeom>
                  <a:avLst/>
                  <a:gdLst>
                    <a:gd name="T0" fmla="*/ 52 w 52"/>
                    <a:gd name="T1" fmla="*/ 0 h 23"/>
                    <a:gd name="T2" fmla="*/ 52 w 52"/>
                    <a:gd name="T3" fmla="*/ 0 h 23"/>
                    <a:gd name="T4" fmla="*/ 52 w 52"/>
                    <a:gd name="T5" fmla="*/ 15 h 23"/>
                    <a:gd name="T6" fmla="*/ 52 w 52"/>
                    <a:gd name="T7" fmla="*/ 15 h 23"/>
                    <a:gd name="T8" fmla="*/ 0 w 52"/>
                    <a:gd name="T9" fmla="*/ 23 h 23"/>
                    <a:gd name="T10" fmla="*/ 52 w 52"/>
                    <a:gd name="T11" fmla="*/ 0 h 23"/>
                    <a:gd name="T12" fmla="*/ 52 w 52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23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0" y="23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9" name="Freeform 1890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0" name="Freeform 1891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1" name="Freeform 1892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2" name="Freeform 1893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3" name="Freeform 1894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4" name="Freeform 1895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0 w 44"/>
                    <a:gd name="T5" fmla="*/ 7 h 7"/>
                    <a:gd name="T6" fmla="*/ 0 w 44"/>
                    <a:gd name="T7" fmla="*/ 7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5" name="Freeform 1896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6" name="Freeform 1897"/>
                <p:cNvSpPr>
                  <a:spLocks/>
                </p:cNvSpPr>
                <p:nvPr/>
              </p:nvSpPr>
              <p:spPr bwMode="auto">
                <a:xfrm>
                  <a:off x="2000" y="2844"/>
                  <a:ext cx="22" cy="3"/>
                </a:xfrm>
                <a:custGeom>
                  <a:avLst/>
                  <a:gdLst>
                    <a:gd name="T0" fmla="*/ 44 w 44"/>
                    <a:gd name="T1" fmla="*/ 0 h 7"/>
                    <a:gd name="T2" fmla="*/ 44 w 44"/>
                    <a:gd name="T3" fmla="*/ 0 h 7"/>
                    <a:gd name="T4" fmla="*/ 44 w 44"/>
                    <a:gd name="T5" fmla="*/ 0 h 7"/>
                    <a:gd name="T6" fmla="*/ 44 w 44"/>
                    <a:gd name="T7" fmla="*/ 0 h 7"/>
                    <a:gd name="T8" fmla="*/ 0 w 44"/>
                    <a:gd name="T9" fmla="*/ 7 h 7"/>
                    <a:gd name="T10" fmla="*/ 44 w 44"/>
                    <a:gd name="T11" fmla="*/ 0 h 7"/>
                    <a:gd name="T12" fmla="*/ 44 w 4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7" name="Freeform 1898"/>
                <p:cNvSpPr>
                  <a:spLocks/>
                </p:cNvSpPr>
                <p:nvPr/>
              </p:nvSpPr>
              <p:spPr bwMode="auto">
                <a:xfrm>
                  <a:off x="1977" y="2844"/>
                  <a:ext cx="74" cy="26"/>
                </a:xfrm>
                <a:custGeom>
                  <a:avLst/>
                  <a:gdLst>
                    <a:gd name="T0" fmla="*/ 0 w 146"/>
                    <a:gd name="T1" fmla="*/ 45 h 52"/>
                    <a:gd name="T2" fmla="*/ 0 w 146"/>
                    <a:gd name="T3" fmla="*/ 45 h 52"/>
                    <a:gd name="T4" fmla="*/ 146 w 146"/>
                    <a:gd name="T5" fmla="*/ 52 h 52"/>
                    <a:gd name="T6" fmla="*/ 146 w 146"/>
                    <a:gd name="T7" fmla="*/ 52 h 52"/>
                    <a:gd name="T8" fmla="*/ 132 w 146"/>
                    <a:gd name="T9" fmla="*/ 0 h 52"/>
                    <a:gd name="T10" fmla="*/ 0 w 146"/>
                    <a:gd name="T11" fmla="*/ 45 h 52"/>
                    <a:gd name="T12" fmla="*/ 0 w 146"/>
                    <a:gd name="T13" fmla="*/ 4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2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46" y="52"/>
                      </a:lnTo>
                      <a:lnTo>
                        <a:pt x="146" y="52"/>
                      </a:lnTo>
                      <a:lnTo>
                        <a:pt x="132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" name="Freeform 1899"/>
                <p:cNvSpPr>
                  <a:spLocks/>
                </p:cNvSpPr>
                <p:nvPr/>
              </p:nvSpPr>
              <p:spPr bwMode="auto">
                <a:xfrm>
                  <a:off x="1977" y="2844"/>
                  <a:ext cx="74" cy="26"/>
                </a:xfrm>
                <a:custGeom>
                  <a:avLst/>
                  <a:gdLst>
                    <a:gd name="T0" fmla="*/ 0 w 146"/>
                    <a:gd name="T1" fmla="*/ 45 h 52"/>
                    <a:gd name="T2" fmla="*/ 0 w 146"/>
                    <a:gd name="T3" fmla="*/ 45 h 52"/>
                    <a:gd name="T4" fmla="*/ 146 w 146"/>
                    <a:gd name="T5" fmla="*/ 52 h 52"/>
                    <a:gd name="T6" fmla="*/ 146 w 146"/>
                    <a:gd name="T7" fmla="*/ 52 h 52"/>
                    <a:gd name="T8" fmla="*/ 132 w 146"/>
                    <a:gd name="T9" fmla="*/ 0 h 52"/>
                    <a:gd name="T10" fmla="*/ 0 w 146"/>
                    <a:gd name="T11" fmla="*/ 45 h 52"/>
                    <a:gd name="T12" fmla="*/ 0 w 146"/>
                    <a:gd name="T13" fmla="*/ 4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2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46" y="52"/>
                      </a:lnTo>
                      <a:lnTo>
                        <a:pt x="146" y="52"/>
                      </a:lnTo>
                      <a:lnTo>
                        <a:pt x="132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" name="Freeform 1900"/>
                <p:cNvSpPr>
                  <a:spLocks/>
                </p:cNvSpPr>
                <p:nvPr/>
              </p:nvSpPr>
              <p:spPr bwMode="auto">
                <a:xfrm>
                  <a:off x="1977" y="2866"/>
                  <a:ext cx="74" cy="23"/>
                </a:xfrm>
                <a:custGeom>
                  <a:avLst/>
                  <a:gdLst>
                    <a:gd name="T0" fmla="*/ 0 w 146"/>
                    <a:gd name="T1" fmla="*/ 0 h 45"/>
                    <a:gd name="T2" fmla="*/ 0 w 146"/>
                    <a:gd name="T3" fmla="*/ 0 h 45"/>
                    <a:gd name="T4" fmla="*/ 15 w 146"/>
                    <a:gd name="T5" fmla="*/ 45 h 45"/>
                    <a:gd name="T6" fmla="*/ 15 w 146"/>
                    <a:gd name="T7" fmla="*/ 45 h 45"/>
                    <a:gd name="T8" fmla="*/ 146 w 146"/>
                    <a:gd name="T9" fmla="*/ 7 h 45"/>
                    <a:gd name="T10" fmla="*/ 0 w 146"/>
                    <a:gd name="T11" fmla="*/ 0 h 45"/>
                    <a:gd name="T12" fmla="*/ 0 w 146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4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0" name="Freeform 1901"/>
                <p:cNvSpPr>
                  <a:spLocks/>
                </p:cNvSpPr>
                <p:nvPr/>
              </p:nvSpPr>
              <p:spPr bwMode="auto">
                <a:xfrm>
                  <a:off x="1977" y="2866"/>
                  <a:ext cx="74" cy="23"/>
                </a:xfrm>
                <a:custGeom>
                  <a:avLst/>
                  <a:gdLst>
                    <a:gd name="T0" fmla="*/ 0 w 146"/>
                    <a:gd name="T1" fmla="*/ 0 h 45"/>
                    <a:gd name="T2" fmla="*/ 0 w 146"/>
                    <a:gd name="T3" fmla="*/ 0 h 45"/>
                    <a:gd name="T4" fmla="*/ 15 w 146"/>
                    <a:gd name="T5" fmla="*/ 45 h 45"/>
                    <a:gd name="T6" fmla="*/ 15 w 146"/>
                    <a:gd name="T7" fmla="*/ 45 h 45"/>
                    <a:gd name="T8" fmla="*/ 146 w 146"/>
                    <a:gd name="T9" fmla="*/ 7 h 45"/>
                    <a:gd name="T10" fmla="*/ 0 w 146"/>
                    <a:gd name="T11" fmla="*/ 0 h 45"/>
                    <a:gd name="T12" fmla="*/ 0 w 146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4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1" name="Freeform 1902"/>
                <p:cNvSpPr>
                  <a:spLocks/>
                </p:cNvSpPr>
                <p:nvPr/>
              </p:nvSpPr>
              <p:spPr bwMode="auto">
                <a:xfrm>
                  <a:off x="1985" y="2870"/>
                  <a:ext cx="74" cy="19"/>
                </a:xfrm>
                <a:custGeom>
                  <a:avLst/>
                  <a:gdLst>
                    <a:gd name="T0" fmla="*/ 0 w 146"/>
                    <a:gd name="T1" fmla="*/ 38 h 38"/>
                    <a:gd name="T2" fmla="*/ 0 w 146"/>
                    <a:gd name="T3" fmla="*/ 38 h 38"/>
                    <a:gd name="T4" fmla="*/ 146 w 146"/>
                    <a:gd name="T5" fmla="*/ 38 h 38"/>
                    <a:gd name="T6" fmla="*/ 146 w 146"/>
                    <a:gd name="T7" fmla="*/ 38 h 38"/>
                    <a:gd name="T8" fmla="*/ 131 w 146"/>
                    <a:gd name="T9" fmla="*/ 0 h 38"/>
                    <a:gd name="T10" fmla="*/ 0 w 146"/>
                    <a:gd name="T11" fmla="*/ 38 h 38"/>
                    <a:gd name="T12" fmla="*/ 0 w 146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46" y="38"/>
                      </a:lnTo>
                      <a:lnTo>
                        <a:pt x="146" y="38"/>
                      </a:lnTo>
                      <a:lnTo>
                        <a:pt x="131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2" name="Freeform 1903"/>
                <p:cNvSpPr>
                  <a:spLocks/>
                </p:cNvSpPr>
                <p:nvPr/>
              </p:nvSpPr>
              <p:spPr bwMode="auto">
                <a:xfrm>
                  <a:off x="1985" y="2870"/>
                  <a:ext cx="74" cy="19"/>
                </a:xfrm>
                <a:custGeom>
                  <a:avLst/>
                  <a:gdLst>
                    <a:gd name="T0" fmla="*/ 0 w 146"/>
                    <a:gd name="T1" fmla="*/ 38 h 38"/>
                    <a:gd name="T2" fmla="*/ 0 w 146"/>
                    <a:gd name="T3" fmla="*/ 38 h 38"/>
                    <a:gd name="T4" fmla="*/ 146 w 146"/>
                    <a:gd name="T5" fmla="*/ 38 h 38"/>
                    <a:gd name="T6" fmla="*/ 146 w 146"/>
                    <a:gd name="T7" fmla="*/ 38 h 38"/>
                    <a:gd name="T8" fmla="*/ 131 w 146"/>
                    <a:gd name="T9" fmla="*/ 0 h 38"/>
                    <a:gd name="T10" fmla="*/ 0 w 146"/>
                    <a:gd name="T11" fmla="*/ 38 h 38"/>
                    <a:gd name="T12" fmla="*/ 0 w 146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46" y="38"/>
                      </a:lnTo>
                      <a:lnTo>
                        <a:pt x="146" y="38"/>
                      </a:lnTo>
                      <a:lnTo>
                        <a:pt x="131" y="0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3" name="Freeform 1904"/>
                <p:cNvSpPr>
                  <a:spLocks/>
                </p:cNvSpPr>
                <p:nvPr/>
              </p:nvSpPr>
              <p:spPr bwMode="auto">
                <a:xfrm>
                  <a:off x="1985" y="2889"/>
                  <a:ext cx="74" cy="22"/>
                </a:xfrm>
                <a:custGeom>
                  <a:avLst/>
                  <a:gdLst>
                    <a:gd name="T0" fmla="*/ 0 w 146"/>
                    <a:gd name="T1" fmla="*/ 0 h 44"/>
                    <a:gd name="T2" fmla="*/ 0 w 146"/>
                    <a:gd name="T3" fmla="*/ 0 h 44"/>
                    <a:gd name="T4" fmla="*/ 14 w 146"/>
                    <a:gd name="T5" fmla="*/ 44 h 44"/>
                    <a:gd name="T6" fmla="*/ 14 w 146"/>
                    <a:gd name="T7" fmla="*/ 44 h 44"/>
                    <a:gd name="T8" fmla="*/ 146 w 146"/>
                    <a:gd name="T9" fmla="*/ 0 h 44"/>
                    <a:gd name="T10" fmla="*/ 0 w 146"/>
                    <a:gd name="T11" fmla="*/ 0 h 44"/>
                    <a:gd name="T12" fmla="*/ 0 w 146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4" name="Freeform 1905"/>
                <p:cNvSpPr>
                  <a:spLocks/>
                </p:cNvSpPr>
                <p:nvPr/>
              </p:nvSpPr>
              <p:spPr bwMode="auto">
                <a:xfrm>
                  <a:off x="1985" y="2889"/>
                  <a:ext cx="74" cy="22"/>
                </a:xfrm>
                <a:custGeom>
                  <a:avLst/>
                  <a:gdLst>
                    <a:gd name="T0" fmla="*/ 0 w 146"/>
                    <a:gd name="T1" fmla="*/ 0 h 44"/>
                    <a:gd name="T2" fmla="*/ 0 w 146"/>
                    <a:gd name="T3" fmla="*/ 0 h 44"/>
                    <a:gd name="T4" fmla="*/ 14 w 146"/>
                    <a:gd name="T5" fmla="*/ 44 h 44"/>
                    <a:gd name="T6" fmla="*/ 14 w 146"/>
                    <a:gd name="T7" fmla="*/ 44 h 44"/>
                    <a:gd name="T8" fmla="*/ 146 w 146"/>
                    <a:gd name="T9" fmla="*/ 0 h 44"/>
                    <a:gd name="T10" fmla="*/ 0 w 146"/>
                    <a:gd name="T11" fmla="*/ 0 h 44"/>
                    <a:gd name="T12" fmla="*/ 0 w 146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5" name="Freeform 1906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0 w 43"/>
                    <a:gd name="T5" fmla="*/ 23 h 23"/>
                    <a:gd name="T6" fmla="*/ 0 w 43"/>
                    <a:gd name="T7" fmla="*/ 23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6" name="Freeform 1907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0 w 43"/>
                    <a:gd name="T5" fmla="*/ 23 h 23"/>
                    <a:gd name="T6" fmla="*/ 0 w 43"/>
                    <a:gd name="T7" fmla="*/ 23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7" name="Freeform 1908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43 w 43"/>
                    <a:gd name="T5" fmla="*/ 8 h 23"/>
                    <a:gd name="T6" fmla="*/ 43 w 43"/>
                    <a:gd name="T7" fmla="*/ 8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8" name="Freeform 1909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43 w 43"/>
                    <a:gd name="T5" fmla="*/ 8 h 23"/>
                    <a:gd name="T6" fmla="*/ 43 w 43"/>
                    <a:gd name="T7" fmla="*/ 8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9" name="Freeform 1910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0 w 43"/>
                    <a:gd name="T5" fmla="*/ 23 h 23"/>
                    <a:gd name="T6" fmla="*/ 0 w 43"/>
                    <a:gd name="T7" fmla="*/ 23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0" name="Freeform 1911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0 w 43"/>
                    <a:gd name="T5" fmla="*/ 23 h 23"/>
                    <a:gd name="T6" fmla="*/ 0 w 43"/>
                    <a:gd name="T7" fmla="*/ 23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" name="Freeform 1912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43 w 43"/>
                    <a:gd name="T5" fmla="*/ 8 h 23"/>
                    <a:gd name="T6" fmla="*/ 43 w 43"/>
                    <a:gd name="T7" fmla="*/ 8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" name="Freeform 1913"/>
                <p:cNvSpPr>
                  <a:spLocks/>
                </p:cNvSpPr>
                <p:nvPr/>
              </p:nvSpPr>
              <p:spPr bwMode="auto">
                <a:xfrm>
                  <a:off x="2018" y="2904"/>
                  <a:ext cx="22" cy="11"/>
                </a:xfrm>
                <a:custGeom>
                  <a:avLst/>
                  <a:gdLst>
                    <a:gd name="T0" fmla="*/ 43 w 43"/>
                    <a:gd name="T1" fmla="*/ 0 h 23"/>
                    <a:gd name="T2" fmla="*/ 43 w 43"/>
                    <a:gd name="T3" fmla="*/ 0 h 23"/>
                    <a:gd name="T4" fmla="*/ 43 w 43"/>
                    <a:gd name="T5" fmla="*/ 8 h 23"/>
                    <a:gd name="T6" fmla="*/ 43 w 43"/>
                    <a:gd name="T7" fmla="*/ 8 h 23"/>
                    <a:gd name="T8" fmla="*/ 0 w 43"/>
                    <a:gd name="T9" fmla="*/ 23 h 23"/>
                    <a:gd name="T10" fmla="*/ 43 w 43"/>
                    <a:gd name="T11" fmla="*/ 0 h 23"/>
                    <a:gd name="T12" fmla="*/ 43 w 4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0" y="23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" name="Freeform 1914"/>
                <p:cNvSpPr>
                  <a:spLocks/>
                </p:cNvSpPr>
                <p:nvPr/>
              </p:nvSpPr>
              <p:spPr bwMode="auto">
                <a:xfrm>
                  <a:off x="2022" y="2919"/>
                  <a:ext cx="25" cy="30"/>
                </a:xfrm>
                <a:custGeom>
                  <a:avLst/>
                  <a:gdLst>
                    <a:gd name="T0" fmla="*/ 51 w 51"/>
                    <a:gd name="T1" fmla="*/ 0 h 60"/>
                    <a:gd name="T2" fmla="*/ 51 w 51"/>
                    <a:gd name="T3" fmla="*/ 0 h 60"/>
                    <a:gd name="T4" fmla="*/ 15 w 51"/>
                    <a:gd name="T5" fmla="*/ 60 h 60"/>
                    <a:gd name="T6" fmla="*/ 15 w 51"/>
                    <a:gd name="T7" fmla="*/ 60 h 60"/>
                    <a:gd name="T8" fmla="*/ 0 w 51"/>
                    <a:gd name="T9" fmla="*/ 23 h 60"/>
                    <a:gd name="T10" fmla="*/ 51 w 51"/>
                    <a:gd name="T11" fmla="*/ 0 h 60"/>
                    <a:gd name="T12" fmla="*/ 51 w 51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0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" name="Freeform 1915"/>
                <p:cNvSpPr>
                  <a:spLocks/>
                </p:cNvSpPr>
                <p:nvPr/>
              </p:nvSpPr>
              <p:spPr bwMode="auto">
                <a:xfrm>
                  <a:off x="2022" y="2919"/>
                  <a:ext cx="25" cy="30"/>
                </a:xfrm>
                <a:custGeom>
                  <a:avLst/>
                  <a:gdLst>
                    <a:gd name="T0" fmla="*/ 51 w 51"/>
                    <a:gd name="T1" fmla="*/ 0 h 60"/>
                    <a:gd name="T2" fmla="*/ 51 w 51"/>
                    <a:gd name="T3" fmla="*/ 0 h 60"/>
                    <a:gd name="T4" fmla="*/ 15 w 51"/>
                    <a:gd name="T5" fmla="*/ 60 h 60"/>
                    <a:gd name="T6" fmla="*/ 15 w 51"/>
                    <a:gd name="T7" fmla="*/ 60 h 60"/>
                    <a:gd name="T8" fmla="*/ 0 w 51"/>
                    <a:gd name="T9" fmla="*/ 23 h 60"/>
                    <a:gd name="T10" fmla="*/ 51 w 51"/>
                    <a:gd name="T11" fmla="*/ 0 h 60"/>
                    <a:gd name="T12" fmla="*/ 51 w 51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0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0" y="23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" name="Freeform 1916"/>
                <p:cNvSpPr>
                  <a:spLocks/>
                </p:cNvSpPr>
                <p:nvPr/>
              </p:nvSpPr>
              <p:spPr bwMode="auto">
                <a:xfrm>
                  <a:off x="2029" y="2919"/>
                  <a:ext cx="26" cy="30"/>
                </a:xfrm>
                <a:custGeom>
                  <a:avLst/>
                  <a:gdLst>
                    <a:gd name="T0" fmla="*/ 36 w 51"/>
                    <a:gd name="T1" fmla="*/ 0 h 60"/>
                    <a:gd name="T2" fmla="*/ 36 w 51"/>
                    <a:gd name="T3" fmla="*/ 0 h 60"/>
                    <a:gd name="T4" fmla="*/ 51 w 51"/>
                    <a:gd name="T5" fmla="*/ 38 h 60"/>
                    <a:gd name="T6" fmla="*/ 51 w 51"/>
                    <a:gd name="T7" fmla="*/ 38 h 60"/>
                    <a:gd name="T8" fmla="*/ 0 w 51"/>
                    <a:gd name="T9" fmla="*/ 60 h 60"/>
                    <a:gd name="T10" fmla="*/ 36 w 51"/>
                    <a:gd name="T11" fmla="*/ 0 h 60"/>
                    <a:gd name="T12" fmla="*/ 36 w 51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51" y="38"/>
                      </a:lnTo>
                      <a:lnTo>
                        <a:pt x="51" y="38"/>
                      </a:lnTo>
                      <a:lnTo>
                        <a:pt x="0" y="6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6" name="Freeform 1917"/>
                <p:cNvSpPr>
                  <a:spLocks/>
                </p:cNvSpPr>
                <p:nvPr/>
              </p:nvSpPr>
              <p:spPr bwMode="auto">
                <a:xfrm>
                  <a:off x="2029" y="2919"/>
                  <a:ext cx="26" cy="30"/>
                </a:xfrm>
                <a:custGeom>
                  <a:avLst/>
                  <a:gdLst>
                    <a:gd name="T0" fmla="*/ 36 w 51"/>
                    <a:gd name="T1" fmla="*/ 0 h 60"/>
                    <a:gd name="T2" fmla="*/ 36 w 51"/>
                    <a:gd name="T3" fmla="*/ 0 h 60"/>
                    <a:gd name="T4" fmla="*/ 51 w 51"/>
                    <a:gd name="T5" fmla="*/ 38 h 60"/>
                    <a:gd name="T6" fmla="*/ 51 w 51"/>
                    <a:gd name="T7" fmla="*/ 38 h 60"/>
                    <a:gd name="T8" fmla="*/ 0 w 51"/>
                    <a:gd name="T9" fmla="*/ 60 h 60"/>
                    <a:gd name="T10" fmla="*/ 36 w 51"/>
                    <a:gd name="T11" fmla="*/ 0 h 60"/>
                    <a:gd name="T12" fmla="*/ 36 w 51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51" y="38"/>
                      </a:lnTo>
                      <a:lnTo>
                        <a:pt x="51" y="38"/>
                      </a:lnTo>
                      <a:lnTo>
                        <a:pt x="0" y="6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7" name="Freeform 1918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19" cy="12"/>
                </a:xfrm>
                <a:custGeom>
                  <a:avLst/>
                  <a:gdLst>
                    <a:gd name="T0" fmla="*/ 37 w 37"/>
                    <a:gd name="T1" fmla="*/ 0 h 23"/>
                    <a:gd name="T2" fmla="*/ 37 w 37"/>
                    <a:gd name="T3" fmla="*/ 0 h 23"/>
                    <a:gd name="T4" fmla="*/ 0 w 37"/>
                    <a:gd name="T5" fmla="*/ 23 h 23"/>
                    <a:gd name="T6" fmla="*/ 0 w 37"/>
                    <a:gd name="T7" fmla="*/ 23 h 23"/>
                    <a:gd name="T8" fmla="*/ 0 w 37"/>
                    <a:gd name="T9" fmla="*/ 23 h 23"/>
                    <a:gd name="T10" fmla="*/ 37 w 37"/>
                    <a:gd name="T11" fmla="*/ 0 h 23"/>
                    <a:gd name="T12" fmla="*/ 37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8" name="Freeform 1919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19" cy="12"/>
                </a:xfrm>
                <a:custGeom>
                  <a:avLst/>
                  <a:gdLst>
                    <a:gd name="T0" fmla="*/ 37 w 37"/>
                    <a:gd name="T1" fmla="*/ 0 h 23"/>
                    <a:gd name="T2" fmla="*/ 37 w 37"/>
                    <a:gd name="T3" fmla="*/ 0 h 23"/>
                    <a:gd name="T4" fmla="*/ 0 w 37"/>
                    <a:gd name="T5" fmla="*/ 23 h 23"/>
                    <a:gd name="T6" fmla="*/ 0 w 37"/>
                    <a:gd name="T7" fmla="*/ 23 h 23"/>
                    <a:gd name="T8" fmla="*/ 0 w 37"/>
                    <a:gd name="T9" fmla="*/ 23 h 23"/>
                    <a:gd name="T10" fmla="*/ 37 w 37"/>
                    <a:gd name="T11" fmla="*/ 0 h 23"/>
                    <a:gd name="T12" fmla="*/ 37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9" name="Freeform 1920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23" cy="12"/>
                </a:xfrm>
                <a:custGeom>
                  <a:avLst/>
                  <a:gdLst>
                    <a:gd name="T0" fmla="*/ 37 w 44"/>
                    <a:gd name="T1" fmla="*/ 0 h 23"/>
                    <a:gd name="T2" fmla="*/ 37 w 44"/>
                    <a:gd name="T3" fmla="*/ 0 h 23"/>
                    <a:gd name="T4" fmla="*/ 44 w 44"/>
                    <a:gd name="T5" fmla="*/ 8 h 23"/>
                    <a:gd name="T6" fmla="*/ 44 w 44"/>
                    <a:gd name="T7" fmla="*/ 8 h 23"/>
                    <a:gd name="T8" fmla="*/ 0 w 44"/>
                    <a:gd name="T9" fmla="*/ 23 h 23"/>
                    <a:gd name="T10" fmla="*/ 37 w 44"/>
                    <a:gd name="T11" fmla="*/ 0 h 23"/>
                    <a:gd name="T12" fmla="*/ 37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0" name="Freeform 1921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23" cy="12"/>
                </a:xfrm>
                <a:custGeom>
                  <a:avLst/>
                  <a:gdLst>
                    <a:gd name="T0" fmla="*/ 37 w 44"/>
                    <a:gd name="T1" fmla="*/ 0 h 23"/>
                    <a:gd name="T2" fmla="*/ 37 w 44"/>
                    <a:gd name="T3" fmla="*/ 0 h 23"/>
                    <a:gd name="T4" fmla="*/ 44 w 44"/>
                    <a:gd name="T5" fmla="*/ 8 h 23"/>
                    <a:gd name="T6" fmla="*/ 44 w 44"/>
                    <a:gd name="T7" fmla="*/ 8 h 23"/>
                    <a:gd name="T8" fmla="*/ 0 w 44"/>
                    <a:gd name="T9" fmla="*/ 23 h 23"/>
                    <a:gd name="T10" fmla="*/ 37 w 44"/>
                    <a:gd name="T11" fmla="*/ 0 h 23"/>
                    <a:gd name="T12" fmla="*/ 37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1" name="Freeform 1922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19" cy="12"/>
                </a:xfrm>
                <a:custGeom>
                  <a:avLst/>
                  <a:gdLst>
                    <a:gd name="T0" fmla="*/ 37 w 37"/>
                    <a:gd name="T1" fmla="*/ 0 h 23"/>
                    <a:gd name="T2" fmla="*/ 37 w 37"/>
                    <a:gd name="T3" fmla="*/ 0 h 23"/>
                    <a:gd name="T4" fmla="*/ 0 w 37"/>
                    <a:gd name="T5" fmla="*/ 23 h 23"/>
                    <a:gd name="T6" fmla="*/ 0 w 37"/>
                    <a:gd name="T7" fmla="*/ 23 h 23"/>
                    <a:gd name="T8" fmla="*/ 0 w 37"/>
                    <a:gd name="T9" fmla="*/ 23 h 23"/>
                    <a:gd name="T10" fmla="*/ 37 w 37"/>
                    <a:gd name="T11" fmla="*/ 0 h 23"/>
                    <a:gd name="T12" fmla="*/ 37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2" name="Freeform 1923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19" cy="12"/>
                </a:xfrm>
                <a:custGeom>
                  <a:avLst/>
                  <a:gdLst>
                    <a:gd name="T0" fmla="*/ 37 w 37"/>
                    <a:gd name="T1" fmla="*/ 0 h 23"/>
                    <a:gd name="T2" fmla="*/ 37 w 37"/>
                    <a:gd name="T3" fmla="*/ 0 h 23"/>
                    <a:gd name="T4" fmla="*/ 0 w 37"/>
                    <a:gd name="T5" fmla="*/ 23 h 23"/>
                    <a:gd name="T6" fmla="*/ 0 w 37"/>
                    <a:gd name="T7" fmla="*/ 23 h 23"/>
                    <a:gd name="T8" fmla="*/ 0 w 37"/>
                    <a:gd name="T9" fmla="*/ 23 h 23"/>
                    <a:gd name="T10" fmla="*/ 37 w 37"/>
                    <a:gd name="T11" fmla="*/ 0 h 23"/>
                    <a:gd name="T12" fmla="*/ 37 w 37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3" name="Freeform 1924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23" cy="12"/>
                </a:xfrm>
                <a:custGeom>
                  <a:avLst/>
                  <a:gdLst>
                    <a:gd name="T0" fmla="*/ 37 w 44"/>
                    <a:gd name="T1" fmla="*/ 0 h 23"/>
                    <a:gd name="T2" fmla="*/ 37 w 44"/>
                    <a:gd name="T3" fmla="*/ 0 h 23"/>
                    <a:gd name="T4" fmla="*/ 44 w 44"/>
                    <a:gd name="T5" fmla="*/ 8 h 23"/>
                    <a:gd name="T6" fmla="*/ 44 w 44"/>
                    <a:gd name="T7" fmla="*/ 8 h 23"/>
                    <a:gd name="T8" fmla="*/ 0 w 44"/>
                    <a:gd name="T9" fmla="*/ 23 h 23"/>
                    <a:gd name="T10" fmla="*/ 37 w 44"/>
                    <a:gd name="T11" fmla="*/ 0 h 23"/>
                    <a:gd name="T12" fmla="*/ 37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4" name="Freeform 1925"/>
                <p:cNvSpPr>
                  <a:spLocks/>
                </p:cNvSpPr>
                <p:nvPr/>
              </p:nvSpPr>
              <p:spPr bwMode="auto">
                <a:xfrm>
                  <a:off x="2036" y="2945"/>
                  <a:ext cx="23" cy="12"/>
                </a:xfrm>
                <a:custGeom>
                  <a:avLst/>
                  <a:gdLst>
                    <a:gd name="T0" fmla="*/ 37 w 44"/>
                    <a:gd name="T1" fmla="*/ 0 h 23"/>
                    <a:gd name="T2" fmla="*/ 37 w 44"/>
                    <a:gd name="T3" fmla="*/ 0 h 23"/>
                    <a:gd name="T4" fmla="*/ 44 w 44"/>
                    <a:gd name="T5" fmla="*/ 8 h 23"/>
                    <a:gd name="T6" fmla="*/ 44 w 44"/>
                    <a:gd name="T7" fmla="*/ 8 h 23"/>
                    <a:gd name="T8" fmla="*/ 0 w 44"/>
                    <a:gd name="T9" fmla="*/ 23 h 23"/>
                    <a:gd name="T10" fmla="*/ 37 w 44"/>
                    <a:gd name="T11" fmla="*/ 0 h 23"/>
                    <a:gd name="T12" fmla="*/ 37 w 44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3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0" y="23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5" name="Freeform 1926"/>
                <p:cNvSpPr>
                  <a:spLocks/>
                </p:cNvSpPr>
                <p:nvPr/>
              </p:nvSpPr>
              <p:spPr bwMode="auto">
                <a:xfrm>
                  <a:off x="2036" y="2957"/>
                  <a:ext cx="26" cy="19"/>
                </a:xfrm>
                <a:custGeom>
                  <a:avLst/>
                  <a:gdLst>
                    <a:gd name="T0" fmla="*/ 51 w 51"/>
                    <a:gd name="T1" fmla="*/ 0 h 37"/>
                    <a:gd name="T2" fmla="*/ 51 w 51"/>
                    <a:gd name="T3" fmla="*/ 0 h 37"/>
                    <a:gd name="T4" fmla="*/ 7 w 51"/>
                    <a:gd name="T5" fmla="*/ 37 h 37"/>
                    <a:gd name="T6" fmla="*/ 7 w 51"/>
                    <a:gd name="T7" fmla="*/ 37 h 37"/>
                    <a:gd name="T8" fmla="*/ 0 w 51"/>
                    <a:gd name="T9" fmla="*/ 15 h 37"/>
                    <a:gd name="T10" fmla="*/ 51 w 51"/>
                    <a:gd name="T11" fmla="*/ 0 h 37"/>
                    <a:gd name="T12" fmla="*/ 51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6" name="Freeform 1927"/>
                <p:cNvSpPr>
                  <a:spLocks/>
                </p:cNvSpPr>
                <p:nvPr/>
              </p:nvSpPr>
              <p:spPr bwMode="auto">
                <a:xfrm>
                  <a:off x="2036" y="2957"/>
                  <a:ext cx="26" cy="19"/>
                </a:xfrm>
                <a:custGeom>
                  <a:avLst/>
                  <a:gdLst>
                    <a:gd name="T0" fmla="*/ 51 w 51"/>
                    <a:gd name="T1" fmla="*/ 0 h 37"/>
                    <a:gd name="T2" fmla="*/ 51 w 51"/>
                    <a:gd name="T3" fmla="*/ 0 h 37"/>
                    <a:gd name="T4" fmla="*/ 7 w 51"/>
                    <a:gd name="T5" fmla="*/ 37 h 37"/>
                    <a:gd name="T6" fmla="*/ 7 w 51"/>
                    <a:gd name="T7" fmla="*/ 37 h 37"/>
                    <a:gd name="T8" fmla="*/ 0 w 51"/>
                    <a:gd name="T9" fmla="*/ 15 h 37"/>
                    <a:gd name="T10" fmla="*/ 51 w 51"/>
                    <a:gd name="T11" fmla="*/ 0 h 37"/>
                    <a:gd name="T12" fmla="*/ 51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0" y="15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7" name="Freeform 1928"/>
                <p:cNvSpPr>
                  <a:spLocks/>
                </p:cNvSpPr>
                <p:nvPr/>
              </p:nvSpPr>
              <p:spPr bwMode="auto">
                <a:xfrm>
                  <a:off x="2040" y="2957"/>
                  <a:ext cx="26" cy="19"/>
                </a:xfrm>
                <a:custGeom>
                  <a:avLst/>
                  <a:gdLst>
                    <a:gd name="T0" fmla="*/ 44 w 52"/>
                    <a:gd name="T1" fmla="*/ 0 h 37"/>
                    <a:gd name="T2" fmla="*/ 44 w 52"/>
                    <a:gd name="T3" fmla="*/ 0 h 37"/>
                    <a:gd name="T4" fmla="*/ 52 w 52"/>
                    <a:gd name="T5" fmla="*/ 15 h 37"/>
                    <a:gd name="T6" fmla="*/ 52 w 52"/>
                    <a:gd name="T7" fmla="*/ 15 h 37"/>
                    <a:gd name="T8" fmla="*/ 0 w 52"/>
                    <a:gd name="T9" fmla="*/ 37 h 37"/>
                    <a:gd name="T10" fmla="*/ 44 w 52"/>
                    <a:gd name="T11" fmla="*/ 0 h 37"/>
                    <a:gd name="T12" fmla="*/ 44 w 5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3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0" y="3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8" name="Freeform 1929"/>
                <p:cNvSpPr>
                  <a:spLocks/>
                </p:cNvSpPr>
                <p:nvPr/>
              </p:nvSpPr>
              <p:spPr bwMode="auto">
                <a:xfrm>
                  <a:off x="2040" y="2957"/>
                  <a:ext cx="26" cy="19"/>
                </a:xfrm>
                <a:custGeom>
                  <a:avLst/>
                  <a:gdLst>
                    <a:gd name="T0" fmla="*/ 44 w 52"/>
                    <a:gd name="T1" fmla="*/ 0 h 37"/>
                    <a:gd name="T2" fmla="*/ 44 w 52"/>
                    <a:gd name="T3" fmla="*/ 0 h 37"/>
                    <a:gd name="T4" fmla="*/ 52 w 52"/>
                    <a:gd name="T5" fmla="*/ 15 h 37"/>
                    <a:gd name="T6" fmla="*/ 52 w 52"/>
                    <a:gd name="T7" fmla="*/ 15 h 37"/>
                    <a:gd name="T8" fmla="*/ 0 w 52"/>
                    <a:gd name="T9" fmla="*/ 37 h 37"/>
                    <a:gd name="T10" fmla="*/ 44 w 52"/>
                    <a:gd name="T11" fmla="*/ 0 h 37"/>
                    <a:gd name="T12" fmla="*/ 44 w 5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37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0" y="3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9" name="Freeform 1930"/>
                <p:cNvSpPr>
                  <a:spLocks/>
                </p:cNvSpPr>
                <p:nvPr/>
              </p:nvSpPr>
              <p:spPr bwMode="auto">
                <a:xfrm>
                  <a:off x="2099" y="3104"/>
                  <a:ext cx="26" cy="19"/>
                </a:xfrm>
                <a:custGeom>
                  <a:avLst/>
                  <a:gdLst>
                    <a:gd name="T0" fmla="*/ 51 w 51"/>
                    <a:gd name="T1" fmla="*/ 0 h 37"/>
                    <a:gd name="T2" fmla="*/ 51 w 51"/>
                    <a:gd name="T3" fmla="*/ 0 h 37"/>
                    <a:gd name="T4" fmla="*/ 8 w 51"/>
                    <a:gd name="T5" fmla="*/ 37 h 37"/>
                    <a:gd name="T6" fmla="*/ 8 w 51"/>
                    <a:gd name="T7" fmla="*/ 37 h 37"/>
                    <a:gd name="T8" fmla="*/ 0 w 51"/>
                    <a:gd name="T9" fmla="*/ 22 h 37"/>
                    <a:gd name="T10" fmla="*/ 51 w 51"/>
                    <a:gd name="T11" fmla="*/ 0 h 37"/>
                    <a:gd name="T12" fmla="*/ 51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0" y="22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0" name="Freeform 1931"/>
                <p:cNvSpPr>
                  <a:spLocks/>
                </p:cNvSpPr>
                <p:nvPr/>
              </p:nvSpPr>
              <p:spPr bwMode="auto">
                <a:xfrm>
                  <a:off x="2099" y="3104"/>
                  <a:ext cx="26" cy="19"/>
                </a:xfrm>
                <a:custGeom>
                  <a:avLst/>
                  <a:gdLst>
                    <a:gd name="T0" fmla="*/ 51 w 51"/>
                    <a:gd name="T1" fmla="*/ 0 h 37"/>
                    <a:gd name="T2" fmla="*/ 51 w 51"/>
                    <a:gd name="T3" fmla="*/ 0 h 37"/>
                    <a:gd name="T4" fmla="*/ 8 w 51"/>
                    <a:gd name="T5" fmla="*/ 37 h 37"/>
                    <a:gd name="T6" fmla="*/ 8 w 51"/>
                    <a:gd name="T7" fmla="*/ 37 h 37"/>
                    <a:gd name="T8" fmla="*/ 0 w 51"/>
                    <a:gd name="T9" fmla="*/ 22 h 37"/>
                    <a:gd name="T10" fmla="*/ 51 w 51"/>
                    <a:gd name="T11" fmla="*/ 0 h 37"/>
                    <a:gd name="T12" fmla="*/ 51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0" y="22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1" name="Freeform 1932"/>
                <p:cNvSpPr>
                  <a:spLocks/>
                </p:cNvSpPr>
                <p:nvPr/>
              </p:nvSpPr>
              <p:spPr bwMode="auto">
                <a:xfrm>
                  <a:off x="2103" y="3104"/>
                  <a:ext cx="26" cy="19"/>
                </a:xfrm>
                <a:custGeom>
                  <a:avLst/>
                  <a:gdLst>
                    <a:gd name="T0" fmla="*/ 43 w 51"/>
                    <a:gd name="T1" fmla="*/ 0 h 37"/>
                    <a:gd name="T2" fmla="*/ 43 w 51"/>
                    <a:gd name="T3" fmla="*/ 0 h 37"/>
                    <a:gd name="T4" fmla="*/ 51 w 51"/>
                    <a:gd name="T5" fmla="*/ 15 h 37"/>
                    <a:gd name="T6" fmla="*/ 51 w 51"/>
                    <a:gd name="T7" fmla="*/ 15 h 37"/>
                    <a:gd name="T8" fmla="*/ 0 w 51"/>
                    <a:gd name="T9" fmla="*/ 37 h 37"/>
                    <a:gd name="T10" fmla="*/ 43 w 51"/>
                    <a:gd name="T11" fmla="*/ 0 h 37"/>
                    <a:gd name="T12" fmla="*/ 43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3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2" name="Freeform 1933"/>
                <p:cNvSpPr>
                  <a:spLocks/>
                </p:cNvSpPr>
                <p:nvPr/>
              </p:nvSpPr>
              <p:spPr bwMode="auto">
                <a:xfrm>
                  <a:off x="2103" y="3104"/>
                  <a:ext cx="26" cy="19"/>
                </a:xfrm>
                <a:custGeom>
                  <a:avLst/>
                  <a:gdLst>
                    <a:gd name="T0" fmla="*/ 43 w 51"/>
                    <a:gd name="T1" fmla="*/ 0 h 37"/>
                    <a:gd name="T2" fmla="*/ 43 w 51"/>
                    <a:gd name="T3" fmla="*/ 0 h 37"/>
                    <a:gd name="T4" fmla="*/ 51 w 51"/>
                    <a:gd name="T5" fmla="*/ 15 h 37"/>
                    <a:gd name="T6" fmla="*/ 51 w 51"/>
                    <a:gd name="T7" fmla="*/ 15 h 37"/>
                    <a:gd name="T8" fmla="*/ 0 w 51"/>
                    <a:gd name="T9" fmla="*/ 37 h 37"/>
                    <a:gd name="T10" fmla="*/ 43 w 51"/>
                    <a:gd name="T11" fmla="*/ 0 h 37"/>
                    <a:gd name="T12" fmla="*/ 43 w 51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7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37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3" name="Freeform 1934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0 w 44"/>
                    <a:gd name="T5" fmla="*/ 22 h 22"/>
                    <a:gd name="T6" fmla="*/ 0 w 44"/>
                    <a:gd name="T7" fmla="*/ 22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4" name="Freeform 1935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0 w 44"/>
                    <a:gd name="T5" fmla="*/ 22 h 22"/>
                    <a:gd name="T6" fmla="*/ 0 w 44"/>
                    <a:gd name="T7" fmla="*/ 22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5" name="Freeform 1936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44 w 44"/>
                    <a:gd name="T5" fmla="*/ 7 h 22"/>
                    <a:gd name="T6" fmla="*/ 44 w 44"/>
                    <a:gd name="T7" fmla="*/ 7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6" name="Freeform 1937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44 w 44"/>
                    <a:gd name="T5" fmla="*/ 7 h 22"/>
                    <a:gd name="T6" fmla="*/ 44 w 44"/>
                    <a:gd name="T7" fmla="*/ 7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" name="Freeform 1938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0 w 44"/>
                    <a:gd name="T5" fmla="*/ 22 h 22"/>
                    <a:gd name="T6" fmla="*/ 0 w 44"/>
                    <a:gd name="T7" fmla="*/ 22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8" name="Freeform 1939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0 w 44"/>
                    <a:gd name="T5" fmla="*/ 22 h 22"/>
                    <a:gd name="T6" fmla="*/ 0 w 44"/>
                    <a:gd name="T7" fmla="*/ 22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9" name="Freeform 1940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44 w 44"/>
                    <a:gd name="T5" fmla="*/ 7 h 22"/>
                    <a:gd name="T6" fmla="*/ 44 w 44"/>
                    <a:gd name="T7" fmla="*/ 7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0" name="Freeform 1941"/>
                <p:cNvSpPr>
                  <a:spLocks/>
                </p:cNvSpPr>
                <p:nvPr/>
              </p:nvSpPr>
              <p:spPr bwMode="auto">
                <a:xfrm>
                  <a:off x="2107" y="3119"/>
                  <a:ext cx="22" cy="11"/>
                </a:xfrm>
                <a:custGeom>
                  <a:avLst/>
                  <a:gdLst>
                    <a:gd name="T0" fmla="*/ 44 w 44"/>
                    <a:gd name="T1" fmla="*/ 0 h 22"/>
                    <a:gd name="T2" fmla="*/ 44 w 44"/>
                    <a:gd name="T3" fmla="*/ 0 h 22"/>
                    <a:gd name="T4" fmla="*/ 44 w 44"/>
                    <a:gd name="T5" fmla="*/ 7 h 22"/>
                    <a:gd name="T6" fmla="*/ 44 w 44"/>
                    <a:gd name="T7" fmla="*/ 7 h 22"/>
                    <a:gd name="T8" fmla="*/ 0 w 44"/>
                    <a:gd name="T9" fmla="*/ 22 h 22"/>
                    <a:gd name="T10" fmla="*/ 44 w 44"/>
                    <a:gd name="T11" fmla="*/ 0 h 22"/>
                    <a:gd name="T12" fmla="*/ 44 w 44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0" y="2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1" name="Freeform 1942"/>
                <p:cNvSpPr>
                  <a:spLocks/>
                </p:cNvSpPr>
                <p:nvPr/>
              </p:nvSpPr>
              <p:spPr bwMode="auto">
                <a:xfrm>
                  <a:off x="2110" y="3130"/>
                  <a:ext cx="22" cy="26"/>
                </a:xfrm>
                <a:custGeom>
                  <a:avLst/>
                  <a:gdLst>
                    <a:gd name="T0" fmla="*/ 44 w 44"/>
                    <a:gd name="T1" fmla="*/ 0 h 52"/>
                    <a:gd name="T2" fmla="*/ 44 w 44"/>
                    <a:gd name="T3" fmla="*/ 0 h 52"/>
                    <a:gd name="T4" fmla="*/ 15 w 44"/>
                    <a:gd name="T5" fmla="*/ 52 h 52"/>
                    <a:gd name="T6" fmla="*/ 15 w 44"/>
                    <a:gd name="T7" fmla="*/ 52 h 52"/>
                    <a:gd name="T8" fmla="*/ 0 w 44"/>
                    <a:gd name="T9" fmla="*/ 15 h 52"/>
                    <a:gd name="T10" fmla="*/ 44 w 44"/>
                    <a:gd name="T11" fmla="*/ 0 h 52"/>
                    <a:gd name="T12" fmla="*/ 44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2" name="Freeform 1943"/>
                <p:cNvSpPr>
                  <a:spLocks/>
                </p:cNvSpPr>
                <p:nvPr/>
              </p:nvSpPr>
              <p:spPr bwMode="auto">
                <a:xfrm>
                  <a:off x="2110" y="3130"/>
                  <a:ext cx="22" cy="26"/>
                </a:xfrm>
                <a:custGeom>
                  <a:avLst/>
                  <a:gdLst>
                    <a:gd name="T0" fmla="*/ 44 w 44"/>
                    <a:gd name="T1" fmla="*/ 0 h 52"/>
                    <a:gd name="T2" fmla="*/ 44 w 44"/>
                    <a:gd name="T3" fmla="*/ 0 h 52"/>
                    <a:gd name="T4" fmla="*/ 15 w 44"/>
                    <a:gd name="T5" fmla="*/ 52 h 52"/>
                    <a:gd name="T6" fmla="*/ 15 w 44"/>
                    <a:gd name="T7" fmla="*/ 52 h 52"/>
                    <a:gd name="T8" fmla="*/ 0 w 44"/>
                    <a:gd name="T9" fmla="*/ 15 h 52"/>
                    <a:gd name="T10" fmla="*/ 44 w 44"/>
                    <a:gd name="T11" fmla="*/ 0 h 52"/>
                    <a:gd name="T12" fmla="*/ 44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15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3" name="Freeform 1944"/>
                <p:cNvSpPr>
                  <a:spLocks/>
                </p:cNvSpPr>
                <p:nvPr/>
              </p:nvSpPr>
              <p:spPr bwMode="auto">
                <a:xfrm>
                  <a:off x="2118" y="3130"/>
                  <a:ext cx="22" cy="26"/>
                </a:xfrm>
                <a:custGeom>
                  <a:avLst/>
                  <a:gdLst>
                    <a:gd name="T0" fmla="*/ 29 w 44"/>
                    <a:gd name="T1" fmla="*/ 0 h 52"/>
                    <a:gd name="T2" fmla="*/ 29 w 44"/>
                    <a:gd name="T3" fmla="*/ 0 h 52"/>
                    <a:gd name="T4" fmla="*/ 44 w 44"/>
                    <a:gd name="T5" fmla="*/ 30 h 52"/>
                    <a:gd name="T6" fmla="*/ 44 w 44"/>
                    <a:gd name="T7" fmla="*/ 30 h 52"/>
                    <a:gd name="T8" fmla="*/ 0 w 44"/>
                    <a:gd name="T9" fmla="*/ 52 h 52"/>
                    <a:gd name="T10" fmla="*/ 29 w 44"/>
                    <a:gd name="T11" fmla="*/ 0 h 52"/>
                    <a:gd name="T12" fmla="*/ 29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52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4" name="Freeform 1945"/>
                <p:cNvSpPr>
                  <a:spLocks/>
                </p:cNvSpPr>
                <p:nvPr/>
              </p:nvSpPr>
              <p:spPr bwMode="auto">
                <a:xfrm>
                  <a:off x="2118" y="3130"/>
                  <a:ext cx="22" cy="26"/>
                </a:xfrm>
                <a:custGeom>
                  <a:avLst/>
                  <a:gdLst>
                    <a:gd name="T0" fmla="*/ 29 w 44"/>
                    <a:gd name="T1" fmla="*/ 0 h 52"/>
                    <a:gd name="T2" fmla="*/ 29 w 44"/>
                    <a:gd name="T3" fmla="*/ 0 h 52"/>
                    <a:gd name="T4" fmla="*/ 44 w 44"/>
                    <a:gd name="T5" fmla="*/ 30 h 52"/>
                    <a:gd name="T6" fmla="*/ 44 w 44"/>
                    <a:gd name="T7" fmla="*/ 30 h 52"/>
                    <a:gd name="T8" fmla="*/ 0 w 44"/>
                    <a:gd name="T9" fmla="*/ 52 h 52"/>
                    <a:gd name="T10" fmla="*/ 29 w 44"/>
                    <a:gd name="T11" fmla="*/ 0 h 52"/>
                    <a:gd name="T12" fmla="*/ 29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0" y="52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5" name="Freeform 1946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18" cy="12"/>
                </a:xfrm>
                <a:custGeom>
                  <a:avLst/>
                  <a:gdLst>
                    <a:gd name="T0" fmla="*/ 37 w 37"/>
                    <a:gd name="T1" fmla="*/ 0 h 22"/>
                    <a:gd name="T2" fmla="*/ 37 w 37"/>
                    <a:gd name="T3" fmla="*/ 0 h 22"/>
                    <a:gd name="T4" fmla="*/ 0 w 37"/>
                    <a:gd name="T5" fmla="*/ 22 h 22"/>
                    <a:gd name="T6" fmla="*/ 0 w 37"/>
                    <a:gd name="T7" fmla="*/ 22 h 22"/>
                    <a:gd name="T8" fmla="*/ 0 w 37"/>
                    <a:gd name="T9" fmla="*/ 22 h 22"/>
                    <a:gd name="T10" fmla="*/ 37 w 37"/>
                    <a:gd name="T11" fmla="*/ 0 h 22"/>
                    <a:gd name="T12" fmla="*/ 37 w 37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6" name="Freeform 1947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18" cy="12"/>
                </a:xfrm>
                <a:custGeom>
                  <a:avLst/>
                  <a:gdLst>
                    <a:gd name="T0" fmla="*/ 37 w 37"/>
                    <a:gd name="T1" fmla="*/ 0 h 22"/>
                    <a:gd name="T2" fmla="*/ 37 w 37"/>
                    <a:gd name="T3" fmla="*/ 0 h 22"/>
                    <a:gd name="T4" fmla="*/ 0 w 37"/>
                    <a:gd name="T5" fmla="*/ 22 h 22"/>
                    <a:gd name="T6" fmla="*/ 0 w 37"/>
                    <a:gd name="T7" fmla="*/ 22 h 22"/>
                    <a:gd name="T8" fmla="*/ 0 w 37"/>
                    <a:gd name="T9" fmla="*/ 22 h 22"/>
                    <a:gd name="T10" fmla="*/ 37 w 37"/>
                    <a:gd name="T11" fmla="*/ 0 h 22"/>
                    <a:gd name="T12" fmla="*/ 37 w 37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7" name="Freeform 1948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22" cy="12"/>
                </a:xfrm>
                <a:custGeom>
                  <a:avLst/>
                  <a:gdLst>
                    <a:gd name="T0" fmla="*/ 37 w 45"/>
                    <a:gd name="T1" fmla="*/ 0 h 22"/>
                    <a:gd name="T2" fmla="*/ 37 w 45"/>
                    <a:gd name="T3" fmla="*/ 0 h 22"/>
                    <a:gd name="T4" fmla="*/ 45 w 45"/>
                    <a:gd name="T5" fmla="*/ 7 h 22"/>
                    <a:gd name="T6" fmla="*/ 45 w 45"/>
                    <a:gd name="T7" fmla="*/ 7 h 22"/>
                    <a:gd name="T8" fmla="*/ 0 w 45"/>
                    <a:gd name="T9" fmla="*/ 22 h 22"/>
                    <a:gd name="T10" fmla="*/ 37 w 45"/>
                    <a:gd name="T11" fmla="*/ 0 h 22"/>
                    <a:gd name="T12" fmla="*/ 37 w 45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8" name="Freeform 1949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22" cy="12"/>
                </a:xfrm>
                <a:custGeom>
                  <a:avLst/>
                  <a:gdLst>
                    <a:gd name="T0" fmla="*/ 37 w 45"/>
                    <a:gd name="T1" fmla="*/ 0 h 22"/>
                    <a:gd name="T2" fmla="*/ 37 w 45"/>
                    <a:gd name="T3" fmla="*/ 0 h 22"/>
                    <a:gd name="T4" fmla="*/ 45 w 45"/>
                    <a:gd name="T5" fmla="*/ 7 h 22"/>
                    <a:gd name="T6" fmla="*/ 45 w 45"/>
                    <a:gd name="T7" fmla="*/ 7 h 22"/>
                    <a:gd name="T8" fmla="*/ 0 w 45"/>
                    <a:gd name="T9" fmla="*/ 22 h 22"/>
                    <a:gd name="T10" fmla="*/ 37 w 45"/>
                    <a:gd name="T11" fmla="*/ 0 h 22"/>
                    <a:gd name="T12" fmla="*/ 37 w 45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9" name="Freeform 1950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18" cy="12"/>
                </a:xfrm>
                <a:custGeom>
                  <a:avLst/>
                  <a:gdLst>
                    <a:gd name="T0" fmla="*/ 37 w 37"/>
                    <a:gd name="T1" fmla="*/ 0 h 22"/>
                    <a:gd name="T2" fmla="*/ 37 w 37"/>
                    <a:gd name="T3" fmla="*/ 0 h 22"/>
                    <a:gd name="T4" fmla="*/ 0 w 37"/>
                    <a:gd name="T5" fmla="*/ 22 h 22"/>
                    <a:gd name="T6" fmla="*/ 0 w 37"/>
                    <a:gd name="T7" fmla="*/ 22 h 22"/>
                    <a:gd name="T8" fmla="*/ 0 w 37"/>
                    <a:gd name="T9" fmla="*/ 22 h 22"/>
                    <a:gd name="T10" fmla="*/ 37 w 37"/>
                    <a:gd name="T11" fmla="*/ 0 h 22"/>
                    <a:gd name="T12" fmla="*/ 37 w 37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0" name="Freeform 1951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18" cy="12"/>
                </a:xfrm>
                <a:custGeom>
                  <a:avLst/>
                  <a:gdLst>
                    <a:gd name="T0" fmla="*/ 37 w 37"/>
                    <a:gd name="T1" fmla="*/ 0 h 22"/>
                    <a:gd name="T2" fmla="*/ 37 w 37"/>
                    <a:gd name="T3" fmla="*/ 0 h 22"/>
                    <a:gd name="T4" fmla="*/ 0 w 37"/>
                    <a:gd name="T5" fmla="*/ 22 h 22"/>
                    <a:gd name="T6" fmla="*/ 0 w 37"/>
                    <a:gd name="T7" fmla="*/ 22 h 22"/>
                    <a:gd name="T8" fmla="*/ 0 w 37"/>
                    <a:gd name="T9" fmla="*/ 22 h 22"/>
                    <a:gd name="T10" fmla="*/ 37 w 37"/>
                    <a:gd name="T11" fmla="*/ 0 h 22"/>
                    <a:gd name="T12" fmla="*/ 37 w 37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1" name="Freeform 1952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22" cy="12"/>
                </a:xfrm>
                <a:custGeom>
                  <a:avLst/>
                  <a:gdLst>
                    <a:gd name="T0" fmla="*/ 37 w 45"/>
                    <a:gd name="T1" fmla="*/ 0 h 22"/>
                    <a:gd name="T2" fmla="*/ 37 w 45"/>
                    <a:gd name="T3" fmla="*/ 0 h 22"/>
                    <a:gd name="T4" fmla="*/ 45 w 45"/>
                    <a:gd name="T5" fmla="*/ 7 h 22"/>
                    <a:gd name="T6" fmla="*/ 45 w 45"/>
                    <a:gd name="T7" fmla="*/ 7 h 22"/>
                    <a:gd name="T8" fmla="*/ 0 w 45"/>
                    <a:gd name="T9" fmla="*/ 22 h 22"/>
                    <a:gd name="T10" fmla="*/ 37 w 45"/>
                    <a:gd name="T11" fmla="*/ 0 h 22"/>
                    <a:gd name="T12" fmla="*/ 37 w 45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2" name="Freeform 1953"/>
                <p:cNvSpPr>
                  <a:spLocks/>
                </p:cNvSpPr>
                <p:nvPr/>
              </p:nvSpPr>
              <p:spPr bwMode="auto">
                <a:xfrm>
                  <a:off x="2125" y="3160"/>
                  <a:ext cx="22" cy="12"/>
                </a:xfrm>
                <a:custGeom>
                  <a:avLst/>
                  <a:gdLst>
                    <a:gd name="T0" fmla="*/ 37 w 45"/>
                    <a:gd name="T1" fmla="*/ 0 h 22"/>
                    <a:gd name="T2" fmla="*/ 37 w 45"/>
                    <a:gd name="T3" fmla="*/ 0 h 22"/>
                    <a:gd name="T4" fmla="*/ 45 w 45"/>
                    <a:gd name="T5" fmla="*/ 7 h 22"/>
                    <a:gd name="T6" fmla="*/ 45 w 45"/>
                    <a:gd name="T7" fmla="*/ 7 h 22"/>
                    <a:gd name="T8" fmla="*/ 0 w 45"/>
                    <a:gd name="T9" fmla="*/ 22 h 22"/>
                    <a:gd name="T10" fmla="*/ 37 w 45"/>
                    <a:gd name="T11" fmla="*/ 0 h 22"/>
                    <a:gd name="T12" fmla="*/ 37 w 45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3" name="Freeform 1954"/>
                <p:cNvSpPr>
                  <a:spLocks/>
                </p:cNvSpPr>
                <p:nvPr/>
              </p:nvSpPr>
              <p:spPr bwMode="auto">
                <a:xfrm>
                  <a:off x="2110" y="3160"/>
                  <a:ext cx="70" cy="34"/>
                </a:xfrm>
                <a:custGeom>
                  <a:avLst/>
                  <a:gdLst>
                    <a:gd name="T0" fmla="*/ 0 w 139"/>
                    <a:gd name="T1" fmla="*/ 67 h 67"/>
                    <a:gd name="T2" fmla="*/ 0 w 139"/>
                    <a:gd name="T3" fmla="*/ 67 h 67"/>
                    <a:gd name="T4" fmla="*/ 139 w 139"/>
                    <a:gd name="T5" fmla="*/ 45 h 67"/>
                    <a:gd name="T6" fmla="*/ 139 w 139"/>
                    <a:gd name="T7" fmla="*/ 45 h 67"/>
                    <a:gd name="T8" fmla="*/ 117 w 139"/>
                    <a:gd name="T9" fmla="*/ 0 h 67"/>
                    <a:gd name="T10" fmla="*/ 0 w 139"/>
                    <a:gd name="T11" fmla="*/ 67 h 67"/>
                    <a:gd name="T12" fmla="*/ 0 w 139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7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139" y="45"/>
                      </a:lnTo>
                      <a:lnTo>
                        <a:pt x="139" y="45"/>
                      </a:lnTo>
                      <a:lnTo>
                        <a:pt x="117" y="0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4" name="Freeform 1955"/>
                <p:cNvSpPr>
                  <a:spLocks/>
                </p:cNvSpPr>
                <p:nvPr/>
              </p:nvSpPr>
              <p:spPr bwMode="auto">
                <a:xfrm>
                  <a:off x="2110" y="3160"/>
                  <a:ext cx="70" cy="34"/>
                </a:xfrm>
                <a:custGeom>
                  <a:avLst/>
                  <a:gdLst>
                    <a:gd name="T0" fmla="*/ 0 w 139"/>
                    <a:gd name="T1" fmla="*/ 67 h 67"/>
                    <a:gd name="T2" fmla="*/ 0 w 139"/>
                    <a:gd name="T3" fmla="*/ 67 h 67"/>
                    <a:gd name="T4" fmla="*/ 139 w 139"/>
                    <a:gd name="T5" fmla="*/ 45 h 67"/>
                    <a:gd name="T6" fmla="*/ 139 w 139"/>
                    <a:gd name="T7" fmla="*/ 45 h 67"/>
                    <a:gd name="T8" fmla="*/ 117 w 139"/>
                    <a:gd name="T9" fmla="*/ 0 h 67"/>
                    <a:gd name="T10" fmla="*/ 0 w 139"/>
                    <a:gd name="T11" fmla="*/ 67 h 67"/>
                    <a:gd name="T12" fmla="*/ 0 w 139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67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139" y="45"/>
                      </a:lnTo>
                      <a:lnTo>
                        <a:pt x="139" y="45"/>
                      </a:lnTo>
                      <a:lnTo>
                        <a:pt x="117" y="0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5" name="Freeform 1956"/>
                <p:cNvSpPr>
                  <a:spLocks/>
                </p:cNvSpPr>
                <p:nvPr/>
              </p:nvSpPr>
              <p:spPr bwMode="auto">
                <a:xfrm>
                  <a:off x="2110" y="3183"/>
                  <a:ext cx="70" cy="30"/>
                </a:xfrm>
                <a:custGeom>
                  <a:avLst/>
                  <a:gdLst>
                    <a:gd name="T0" fmla="*/ 0 w 139"/>
                    <a:gd name="T1" fmla="*/ 22 h 59"/>
                    <a:gd name="T2" fmla="*/ 0 w 139"/>
                    <a:gd name="T3" fmla="*/ 22 h 59"/>
                    <a:gd name="T4" fmla="*/ 15 w 139"/>
                    <a:gd name="T5" fmla="*/ 59 h 59"/>
                    <a:gd name="T6" fmla="*/ 15 w 139"/>
                    <a:gd name="T7" fmla="*/ 59 h 59"/>
                    <a:gd name="T8" fmla="*/ 139 w 139"/>
                    <a:gd name="T9" fmla="*/ 0 h 59"/>
                    <a:gd name="T10" fmla="*/ 0 w 139"/>
                    <a:gd name="T11" fmla="*/ 22 h 59"/>
                    <a:gd name="T12" fmla="*/ 0 w 139"/>
                    <a:gd name="T13" fmla="*/ 2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9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13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6" name="Freeform 1957"/>
                <p:cNvSpPr>
                  <a:spLocks/>
                </p:cNvSpPr>
                <p:nvPr/>
              </p:nvSpPr>
              <p:spPr bwMode="auto">
                <a:xfrm>
                  <a:off x="2110" y="3183"/>
                  <a:ext cx="70" cy="30"/>
                </a:xfrm>
                <a:custGeom>
                  <a:avLst/>
                  <a:gdLst>
                    <a:gd name="T0" fmla="*/ 0 w 139"/>
                    <a:gd name="T1" fmla="*/ 22 h 59"/>
                    <a:gd name="T2" fmla="*/ 0 w 139"/>
                    <a:gd name="T3" fmla="*/ 22 h 59"/>
                    <a:gd name="T4" fmla="*/ 15 w 139"/>
                    <a:gd name="T5" fmla="*/ 59 h 59"/>
                    <a:gd name="T6" fmla="*/ 15 w 139"/>
                    <a:gd name="T7" fmla="*/ 59 h 59"/>
                    <a:gd name="T8" fmla="*/ 139 w 139"/>
                    <a:gd name="T9" fmla="*/ 0 h 59"/>
                    <a:gd name="T10" fmla="*/ 0 w 139"/>
                    <a:gd name="T11" fmla="*/ 22 h 59"/>
                    <a:gd name="T12" fmla="*/ 0 w 139"/>
                    <a:gd name="T13" fmla="*/ 2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59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13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7" name="Freeform 1958"/>
                <p:cNvSpPr>
                  <a:spLocks/>
                </p:cNvSpPr>
                <p:nvPr/>
              </p:nvSpPr>
              <p:spPr bwMode="auto">
                <a:xfrm>
                  <a:off x="2118" y="3183"/>
                  <a:ext cx="73" cy="30"/>
                </a:xfrm>
                <a:custGeom>
                  <a:avLst/>
                  <a:gdLst>
                    <a:gd name="T0" fmla="*/ 0 w 146"/>
                    <a:gd name="T1" fmla="*/ 59 h 59"/>
                    <a:gd name="T2" fmla="*/ 0 w 146"/>
                    <a:gd name="T3" fmla="*/ 59 h 59"/>
                    <a:gd name="T4" fmla="*/ 146 w 146"/>
                    <a:gd name="T5" fmla="*/ 37 h 59"/>
                    <a:gd name="T6" fmla="*/ 146 w 146"/>
                    <a:gd name="T7" fmla="*/ 37 h 59"/>
                    <a:gd name="T8" fmla="*/ 124 w 146"/>
                    <a:gd name="T9" fmla="*/ 0 h 59"/>
                    <a:gd name="T10" fmla="*/ 0 w 146"/>
                    <a:gd name="T11" fmla="*/ 59 h 59"/>
                    <a:gd name="T12" fmla="*/ 0 w 146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146" y="37"/>
                      </a:lnTo>
                      <a:lnTo>
                        <a:pt x="146" y="37"/>
                      </a:lnTo>
                      <a:lnTo>
                        <a:pt x="124" y="0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8" name="Freeform 1959"/>
                <p:cNvSpPr>
                  <a:spLocks/>
                </p:cNvSpPr>
                <p:nvPr/>
              </p:nvSpPr>
              <p:spPr bwMode="auto">
                <a:xfrm>
                  <a:off x="2118" y="3183"/>
                  <a:ext cx="73" cy="30"/>
                </a:xfrm>
                <a:custGeom>
                  <a:avLst/>
                  <a:gdLst>
                    <a:gd name="T0" fmla="*/ 0 w 146"/>
                    <a:gd name="T1" fmla="*/ 59 h 59"/>
                    <a:gd name="T2" fmla="*/ 0 w 146"/>
                    <a:gd name="T3" fmla="*/ 59 h 59"/>
                    <a:gd name="T4" fmla="*/ 146 w 146"/>
                    <a:gd name="T5" fmla="*/ 37 h 59"/>
                    <a:gd name="T6" fmla="*/ 146 w 146"/>
                    <a:gd name="T7" fmla="*/ 37 h 59"/>
                    <a:gd name="T8" fmla="*/ 124 w 146"/>
                    <a:gd name="T9" fmla="*/ 0 h 59"/>
                    <a:gd name="T10" fmla="*/ 0 w 146"/>
                    <a:gd name="T11" fmla="*/ 59 h 59"/>
                    <a:gd name="T12" fmla="*/ 0 w 146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146" y="37"/>
                      </a:lnTo>
                      <a:lnTo>
                        <a:pt x="146" y="37"/>
                      </a:lnTo>
                      <a:lnTo>
                        <a:pt x="124" y="0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9" name="Freeform 1960"/>
                <p:cNvSpPr>
                  <a:spLocks/>
                </p:cNvSpPr>
                <p:nvPr/>
              </p:nvSpPr>
              <p:spPr bwMode="auto">
                <a:xfrm>
                  <a:off x="2118" y="3202"/>
                  <a:ext cx="73" cy="34"/>
                </a:xfrm>
                <a:custGeom>
                  <a:avLst/>
                  <a:gdLst>
                    <a:gd name="T0" fmla="*/ 0 w 146"/>
                    <a:gd name="T1" fmla="*/ 22 h 67"/>
                    <a:gd name="T2" fmla="*/ 0 w 146"/>
                    <a:gd name="T3" fmla="*/ 22 h 67"/>
                    <a:gd name="T4" fmla="*/ 29 w 146"/>
                    <a:gd name="T5" fmla="*/ 67 h 67"/>
                    <a:gd name="T6" fmla="*/ 29 w 146"/>
                    <a:gd name="T7" fmla="*/ 67 h 67"/>
                    <a:gd name="T8" fmla="*/ 146 w 146"/>
                    <a:gd name="T9" fmla="*/ 0 h 67"/>
                    <a:gd name="T10" fmla="*/ 0 w 146"/>
                    <a:gd name="T11" fmla="*/ 22 h 67"/>
                    <a:gd name="T12" fmla="*/ 0 w 146"/>
                    <a:gd name="T13" fmla="*/ 2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6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146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0" name="Freeform 1961"/>
                <p:cNvSpPr>
                  <a:spLocks/>
                </p:cNvSpPr>
                <p:nvPr/>
              </p:nvSpPr>
              <p:spPr bwMode="auto">
                <a:xfrm>
                  <a:off x="2118" y="3202"/>
                  <a:ext cx="73" cy="34"/>
                </a:xfrm>
                <a:custGeom>
                  <a:avLst/>
                  <a:gdLst>
                    <a:gd name="T0" fmla="*/ 0 w 146"/>
                    <a:gd name="T1" fmla="*/ 22 h 67"/>
                    <a:gd name="T2" fmla="*/ 0 w 146"/>
                    <a:gd name="T3" fmla="*/ 22 h 67"/>
                    <a:gd name="T4" fmla="*/ 29 w 146"/>
                    <a:gd name="T5" fmla="*/ 67 h 67"/>
                    <a:gd name="T6" fmla="*/ 29 w 146"/>
                    <a:gd name="T7" fmla="*/ 67 h 67"/>
                    <a:gd name="T8" fmla="*/ 146 w 146"/>
                    <a:gd name="T9" fmla="*/ 0 h 67"/>
                    <a:gd name="T10" fmla="*/ 0 w 146"/>
                    <a:gd name="T11" fmla="*/ 22 h 67"/>
                    <a:gd name="T12" fmla="*/ 0 w 146"/>
                    <a:gd name="T13" fmla="*/ 2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67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146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1" name="Freeform 1962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0 w 36"/>
                    <a:gd name="T5" fmla="*/ 30 h 30"/>
                    <a:gd name="T6" fmla="*/ 0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2" name="Freeform 1963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0 w 36"/>
                    <a:gd name="T5" fmla="*/ 30 h 30"/>
                    <a:gd name="T6" fmla="*/ 0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3" name="Freeform 1964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4" name="Freeform 1965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5" name="Freeform 1966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0 w 36"/>
                    <a:gd name="T5" fmla="*/ 30 h 30"/>
                    <a:gd name="T6" fmla="*/ 0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6" name="Freeform 1967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0 w 36"/>
                    <a:gd name="T5" fmla="*/ 30 h 30"/>
                    <a:gd name="T6" fmla="*/ 0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7" name="Freeform 1968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8" name="Freeform 1969"/>
                <p:cNvSpPr>
                  <a:spLocks/>
                </p:cNvSpPr>
                <p:nvPr/>
              </p:nvSpPr>
              <p:spPr bwMode="auto">
                <a:xfrm>
                  <a:off x="2158" y="3221"/>
                  <a:ext cx="19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9" name="Freeform 1970"/>
                <p:cNvSpPr>
                  <a:spLocks/>
                </p:cNvSpPr>
                <p:nvPr/>
              </p:nvSpPr>
              <p:spPr bwMode="auto">
                <a:xfrm>
                  <a:off x="2169" y="3240"/>
                  <a:ext cx="22" cy="23"/>
                </a:xfrm>
                <a:custGeom>
                  <a:avLst/>
                  <a:gdLst>
                    <a:gd name="T0" fmla="*/ 44 w 44"/>
                    <a:gd name="T1" fmla="*/ 0 h 45"/>
                    <a:gd name="T2" fmla="*/ 44 w 44"/>
                    <a:gd name="T3" fmla="*/ 0 h 45"/>
                    <a:gd name="T4" fmla="*/ 8 w 44"/>
                    <a:gd name="T5" fmla="*/ 45 h 45"/>
                    <a:gd name="T6" fmla="*/ 8 w 44"/>
                    <a:gd name="T7" fmla="*/ 45 h 45"/>
                    <a:gd name="T8" fmla="*/ 0 w 44"/>
                    <a:gd name="T9" fmla="*/ 30 h 45"/>
                    <a:gd name="T10" fmla="*/ 44 w 44"/>
                    <a:gd name="T11" fmla="*/ 0 h 45"/>
                    <a:gd name="T12" fmla="*/ 44 w 44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0" y="3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0" name="Freeform 1971"/>
                <p:cNvSpPr>
                  <a:spLocks/>
                </p:cNvSpPr>
                <p:nvPr/>
              </p:nvSpPr>
              <p:spPr bwMode="auto">
                <a:xfrm>
                  <a:off x="2169" y="3240"/>
                  <a:ext cx="22" cy="23"/>
                </a:xfrm>
                <a:custGeom>
                  <a:avLst/>
                  <a:gdLst>
                    <a:gd name="T0" fmla="*/ 44 w 44"/>
                    <a:gd name="T1" fmla="*/ 0 h 45"/>
                    <a:gd name="T2" fmla="*/ 44 w 44"/>
                    <a:gd name="T3" fmla="*/ 0 h 45"/>
                    <a:gd name="T4" fmla="*/ 8 w 44"/>
                    <a:gd name="T5" fmla="*/ 45 h 45"/>
                    <a:gd name="T6" fmla="*/ 8 w 44"/>
                    <a:gd name="T7" fmla="*/ 45 h 45"/>
                    <a:gd name="T8" fmla="*/ 0 w 44"/>
                    <a:gd name="T9" fmla="*/ 30 h 45"/>
                    <a:gd name="T10" fmla="*/ 44 w 44"/>
                    <a:gd name="T11" fmla="*/ 0 h 45"/>
                    <a:gd name="T12" fmla="*/ 44 w 44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5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0" y="3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1" name="Freeform 1972"/>
                <p:cNvSpPr>
                  <a:spLocks/>
                </p:cNvSpPr>
                <p:nvPr/>
              </p:nvSpPr>
              <p:spPr bwMode="auto">
                <a:xfrm>
                  <a:off x="2173" y="3240"/>
                  <a:ext cx="26" cy="23"/>
                </a:xfrm>
                <a:custGeom>
                  <a:avLst/>
                  <a:gdLst>
                    <a:gd name="T0" fmla="*/ 36 w 51"/>
                    <a:gd name="T1" fmla="*/ 0 h 45"/>
                    <a:gd name="T2" fmla="*/ 36 w 51"/>
                    <a:gd name="T3" fmla="*/ 0 h 45"/>
                    <a:gd name="T4" fmla="*/ 51 w 51"/>
                    <a:gd name="T5" fmla="*/ 15 h 45"/>
                    <a:gd name="T6" fmla="*/ 51 w 51"/>
                    <a:gd name="T7" fmla="*/ 15 h 45"/>
                    <a:gd name="T8" fmla="*/ 0 w 51"/>
                    <a:gd name="T9" fmla="*/ 45 h 45"/>
                    <a:gd name="T10" fmla="*/ 36 w 51"/>
                    <a:gd name="T11" fmla="*/ 0 h 45"/>
                    <a:gd name="T12" fmla="*/ 36 w 51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2" name="Freeform 1973"/>
                <p:cNvSpPr>
                  <a:spLocks/>
                </p:cNvSpPr>
                <p:nvPr/>
              </p:nvSpPr>
              <p:spPr bwMode="auto">
                <a:xfrm>
                  <a:off x="2173" y="3240"/>
                  <a:ext cx="26" cy="23"/>
                </a:xfrm>
                <a:custGeom>
                  <a:avLst/>
                  <a:gdLst>
                    <a:gd name="T0" fmla="*/ 36 w 51"/>
                    <a:gd name="T1" fmla="*/ 0 h 45"/>
                    <a:gd name="T2" fmla="*/ 36 w 51"/>
                    <a:gd name="T3" fmla="*/ 0 h 45"/>
                    <a:gd name="T4" fmla="*/ 51 w 51"/>
                    <a:gd name="T5" fmla="*/ 15 h 45"/>
                    <a:gd name="T6" fmla="*/ 51 w 51"/>
                    <a:gd name="T7" fmla="*/ 15 h 45"/>
                    <a:gd name="T8" fmla="*/ 0 w 51"/>
                    <a:gd name="T9" fmla="*/ 45 h 45"/>
                    <a:gd name="T10" fmla="*/ 36 w 51"/>
                    <a:gd name="T11" fmla="*/ 0 h 45"/>
                    <a:gd name="T12" fmla="*/ 36 w 51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45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3" name="Freeform 1974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0 w 37"/>
                    <a:gd name="T5" fmla="*/ 30 h 30"/>
                    <a:gd name="T6" fmla="*/ 0 w 37"/>
                    <a:gd name="T7" fmla="*/ 30 h 30"/>
                    <a:gd name="T8" fmla="*/ 0 w 37"/>
                    <a:gd name="T9" fmla="*/ 22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4" name="Freeform 1975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0 w 37"/>
                    <a:gd name="T5" fmla="*/ 30 h 30"/>
                    <a:gd name="T6" fmla="*/ 0 w 37"/>
                    <a:gd name="T7" fmla="*/ 30 h 30"/>
                    <a:gd name="T8" fmla="*/ 0 w 37"/>
                    <a:gd name="T9" fmla="*/ 22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5" name="Freeform 1976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37 w 37"/>
                    <a:gd name="T5" fmla="*/ 7 h 30"/>
                    <a:gd name="T6" fmla="*/ 37 w 37"/>
                    <a:gd name="T7" fmla="*/ 7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6" name="Freeform 1977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37 w 37"/>
                    <a:gd name="T5" fmla="*/ 7 h 30"/>
                    <a:gd name="T6" fmla="*/ 37 w 37"/>
                    <a:gd name="T7" fmla="*/ 7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7" name="Freeform 1978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0 w 37"/>
                    <a:gd name="T5" fmla="*/ 30 h 30"/>
                    <a:gd name="T6" fmla="*/ 0 w 37"/>
                    <a:gd name="T7" fmla="*/ 30 h 30"/>
                    <a:gd name="T8" fmla="*/ 0 w 37"/>
                    <a:gd name="T9" fmla="*/ 22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" name="Freeform 1979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0 w 37"/>
                    <a:gd name="T5" fmla="*/ 30 h 30"/>
                    <a:gd name="T6" fmla="*/ 0 w 37"/>
                    <a:gd name="T7" fmla="*/ 30 h 30"/>
                    <a:gd name="T8" fmla="*/ 0 w 37"/>
                    <a:gd name="T9" fmla="*/ 22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" name="Freeform 1980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37 w 37"/>
                    <a:gd name="T5" fmla="*/ 7 h 30"/>
                    <a:gd name="T6" fmla="*/ 37 w 37"/>
                    <a:gd name="T7" fmla="*/ 7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" name="Freeform 1981"/>
                <p:cNvSpPr>
                  <a:spLocks/>
                </p:cNvSpPr>
                <p:nvPr/>
              </p:nvSpPr>
              <p:spPr bwMode="auto">
                <a:xfrm>
                  <a:off x="2180" y="3255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37 w 37"/>
                    <a:gd name="T5" fmla="*/ 7 h 30"/>
                    <a:gd name="T6" fmla="*/ 37 w 37"/>
                    <a:gd name="T7" fmla="*/ 7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1" name="Freeform 1982"/>
                <p:cNvSpPr>
                  <a:spLocks/>
                </p:cNvSpPr>
                <p:nvPr/>
              </p:nvSpPr>
              <p:spPr bwMode="auto">
                <a:xfrm>
                  <a:off x="2232" y="3334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2" name="Freeform 1983"/>
                <p:cNvSpPr>
                  <a:spLocks/>
                </p:cNvSpPr>
                <p:nvPr/>
              </p:nvSpPr>
              <p:spPr bwMode="auto">
                <a:xfrm>
                  <a:off x="2232" y="3334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3" name="Freeform 1984"/>
                <p:cNvSpPr>
                  <a:spLocks/>
                </p:cNvSpPr>
                <p:nvPr/>
              </p:nvSpPr>
              <p:spPr bwMode="auto">
                <a:xfrm>
                  <a:off x="2236" y="3334"/>
                  <a:ext cx="18" cy="15"/>
                </a:xfrm>
                <a:custGeom>
                  <a:avLst/>
                  <a:gdLst>
                    <a:gd name="T0" fmla="*/ 29 w 36"/>
                    <a:gd name="T1" fmla="*/ 0 h 30"/>
                    <a:gd name="T2" fmla="*/ 29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29 w 36"/>
                    <a:gd name="T11" fmla="*/ 0 h 30"/>
                    <a:gd name="T12" fmla="*/ 29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" name="Freeform 1985"/>
                <p:cNvSpPr>
                  <a:spLocks/>
                </p:cNvSpPr>
                <p:nvPr/>
              </p:nvSpPr>
              <p:spPr bwMode="auto">
                <a:xfrm>
                  <a:off x="2236" y="3334"/>
                  <a:ext cx="18" cy="15"/>
                </a:xfrm>
                <a:custGeom>
                  <a:avLst/>
                  <a:gdLst>
                    <a:gd name="T0" fmla="*/ 29 w 36"/>
                    <a:gd name="T1" fmla="*/ 0 h 30"/>
                    <a:gd name="T2" fmla="*/ 29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29 w 36"/>
                    <a:gd name="T11" fmla="*/ 0 h 30"/>
                    <a:gd name="T12" fmla="*/ 29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" name="Freeform 1986"/>
                <p:cNvSpPr>
                  <a:spLocks/>
                </p:cNvSpPr>
                <p:nvPr/>
              </p:nvSpPr>
              <p:spPr bwMode="auto">
                <a:xfrm>
                  <a:off x="2232" y="3334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" name="Freeform 1987"/>
                <p:cNvSpPr>
                  <a:spLocks/>
                </p:cNvSpPr>
                <p:nvPr/>
              </p:nvSpPr>
              <p:spPr bwMode="auto">
                <a:xfrm>
                  <a:off x="2232" y="3334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23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23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" name="Freeform 1988"/>
                <p:cNvSpPr>
                  <a:spLocks/>
                </p:cNvSpPr>
                <p:nvPr/>
              </p:nvSpPr>
              <p:spPr bwMode="auto">
                <a:xfrm>
                  <a:off x="2236" y="3334"/>
                  <a:ext cx="18" cy="15"/>
                </a:xfrm>
                <a:custGeom>
                  <a:avLst/>
                  <a:gdLst>
                    <a:gd name="T0" fmla="*/ 29 w 36"/>
                    <a:gd name="T1" fmla="*/ 0 h 30"/>
                    <a:gd name="T2" fmla="*/ 29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29 w 36"/>
                    <a:gd name="T11" fmla="*/ 0 h 30"/>
                    <a:gd name="T12" fmla="*/ 29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" name="Freeform 1989"/>
                <p:cNvSpPr>
                  <a:spLocks/>
                </p:cNvSpPr>
                <p:nvPr/>
              </p:nvSpPr>
              <p:spPr bwMode="auto">
                <a:xfrm>
                  <a:off x="2236" y="3334"/>
                  <a:ext cx="18" cy="15"/>
                </a:xfrm>
                <a:custGeom>
                  <a:avLst/>
                  <a:gdLst>
                    <a:gd name="T0" fmla="*/ 29 w 36"/>
                    <a:gd name="T1" fmla="*/ 0 h 30"/>
                    <a:gd name="T2" fmla="*/ 29 w 36"/>
                    <a:gd name="T3" fmla="*/ 0 h 30"/>
                    <a:gd name="T4" fmla="*/ 36 w 36"/>
                    <a:gd name="T5" fmla="*/ 0 h 30"/>
                    <a:gd name="T6" fmla="*/ 36 w 36"/>
                    <a:gd name="T7" fmla="*/ 0 h 30"/>
                    <a:gd name="T8" fmla="*/ 0 w 36"/>
                    <a:gd name="T9" fmla="*/ 30 h 30"/>
                    <a:gd name="T10" fmla="*/ 29 w 36"/>
                    <a:gd name="T11" fmla="*/ 0 h 30"/>
                    <a:gd name="T12" fmla="*/ 29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" name="Freeform 1990"/>
                <p:cNvSpPr>
                  <a:spLocks/>
                </p:cNvSpPr>
                <p:nvPr/>
              </p:nvSpPr>
              <p:spPr bwMode="auto">
                <a:xfrm>
                  <a:off x="2236" y="3338"/>
                  <a:ext cx="22" cy="26"/>
                </a:xfrm>
                <a:custGeom>
                  <a:avLst/>
                  <a:gdLst>
                    <a:gd name="T0" fmla="*/ 44 w 44"/>
                    <a:gd name="T1" fmla="*/ 0 h 52"/>
                    <a:gd name="T2" fmla="*/ 44 w 44"/>
                    <a:gd name="T3" fmla="*/ 0 h 52"/>
                    <a:gd name="T4" fmla="*/ 15 w 44"/>
                    <a:gd name="T5" fmla="*/ 52 h 52"/>
                    <a:gd name="T6" fmla="*/ 15 w 44"/>
                    <a:gd name="T7" fmla="*/ 52 h 52"/>
                    <a:gd name="T8" fmla="*/ 0 w 44"/>
                    <a:gd name="T9" fmla="*/ 37 h 52"/>
                    <a:gd name="T10" fmla="*/ 44 w 44"/>
                    <a:gd name="T11" fmla="*/ 0 h 52"/>
                    <a:gd name="T12" fmla="*/ 44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3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" name="Freeform 1991"/>
                <p:cNvSpPr>
                  <a:spLocks/>
                </p:cNvSpPr>
                <p:nvPr/>
              </p:nvSpPr>
              <p:spPr bwMode="auto">
                <a:xfrm>
                  <a:off x="2236" y="3338"/>
                  <a:ext cx="22" cy="26"/>
                </a:xfrm>
                <a:custGeom>
                  <a:avLst/>
                  <a:gdLst>
                    <a:gd name="T0" fmla="*/ 44 w 44"/>
                    <a:gd name="T1" fmla="*/ 0 h 52"/>
                    <a:gd name="T2" fmla="*/ 44 w 44"/>
                    <a:gd name="T3" fmla="*/ 0 h 52"/>
                    <a:gd name="T4" fmla="*/ 15 w 44"/>
                    <a:gd name="T5" fmla="*/ 52 h 52"/>
                    <a:gd name="T6" fmla="*/ 15 w 44"/>
                    <a:gd name="T7" fmla="*/ 52 h 52"/>
                    <a:gd name="T8" fmla="*/ 0 w 44"/>
                    <a:gd name="T9" fmla="*/ 37 h 52"/>
                    <a:gd name="T10" fmla="*/ 44 w 44"/>
                    <a:gd name="T11" fmla="*/ 0 h 52"/>
                    <a:gd name="T12" fmla="*/ 44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3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1" name="Freeform 1992"/>
                <p:cNvSpPr>
                  <a:spLocks/>
                </p:cNvSpPr>
                <p:nvPr/>
              </p:nvSpPr>
              <p:spPr bwMode="auto">
                <a:xfrm>
                  <a:off x="2243" y="3338"/>
                  <a:ext cx="22" cy="26"/>
                </a:xfrm>
                <a:custGeom>
                  <a:avLst/>
                  <a:gdLst>
                    <a:gd name="T0" fmla="*/ 29 w 44"/>
                    <a:gd name="T1" fmla="*/ 0 h 52"/>
                    <a:gd name="T2" fmla="*/ 29 w 44"/>
                    <a:gd name="T3" fmla="*/ 0 h 52"/>
                    <a:gd name="T4" fmla="*/ 44 w 44"/>
                    <a:gd name="T5" fmla="*/ 22 h 52"/>
                    <a:gd name="T6" fmla="*/ 44 w 44"/>
                    <a:gd name="T7" fmla="*/ 22 h 52"/>
                    <a:gd name="T8" fmla="*/ 0 w 44"/>
                    <a:gd name="T9" fmla="*/ 52 h 52"/>
                    <a:gd name="T10" fmla="*/ 29 w 44"/>
                    <a:gd name="T11" fmla="*/ 0 h 52"/>
                    <a:gd name="T12" fmla="*/ 29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0" y="52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2" name="Freeform 1993"/>
                <p:cNvSpPr>
                  <a:spLocks/>
                </p:cNvSpPr>
                <p:nvPr/>
              </p:nvSpPr>
              <p:spPr bwMode="auto">
                <a:xfrm>
                  <a:off x="2243" y="3338"/>
                  <a:ext cx="22" cy="26"/>
                </a:xfrm>
                <a:custGeom>
                  <a:avLst/>
                  <a:gdLst>
                    <a:gd name="T0" fmla="*/ 29 w 44"/>
                    <a:gd name="T1" fmla="*/ 0 h 52"/>
                    <a:gd name="T2" fmla="*/ 29 w 44"/>
                    <a:gd name="T3" fmla="*/ 0 h 52"/>
                    <a:gd name="T4" fmla="*/ 44 w 44"/>
                    <a:gd name="T5" fmla="*/ 22 h 52"/>
                    <a:gd name="T6" fmla="*/ 44 w 44"/>
                    <a:gd name="T7" fmla="*/ 22 h 52"/>
                    <a:gd name="T8" fmla="*/ 0 w 44"/>
                    <a:gd name="T9" fmla="*/ 52 h 52"/>
                    <a:gd name="T10" fmla="*/ 29 w 44"/>
                    <a:gd name="T11" fmla="*/ 0 h 52"/>
                    <a:gd name="T12" fmla="*/ 29 w 44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0" y="52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" name="Freeform 1994"/>
                <p:cNvSpPr>
                  <a:spLocks/>
                </p:cNvSpPr>
                <p:nvPr/>
              </p:nvSpPr>
              <p:spPr bwMode="auto">
                <a:xfrm>
                  <a:off x="2254" y="3368"/>
                  <a:ext cx="19" cy="15"/>
                </a:xfrm>
                <a:custGeom>
                  <a:avLst/>
                  <a:gdLst>
                    <a:gd name="T0" fmla="*/ 37 w 37"/>
                    <a:gd name="T1" fmla="*/ 0 h 29"/>
                    <a:gd name="T2" fmla="*/ 37 w 37"/>
                    <a:gd name="T3" fmla="*/ 0 h 29"/>
                    <a:gd name="T4" fmla="*/ 8 w 37"/>
                    <a:gd name="T5" fmla="*/ 29 h 29"/>
                    <a:gd name="T6" fmla="*/ 8 w 37"/>
                    <a:gd name="T7" fmla="*/ 29 h 29"/>
                    <a:gd name="T8" fmla="*/ 0 w 37"/>
                    <a:gd name="T9" fmla="*/ 22 h 29"/>
                    <a:gd name="T10" fmla="*/ 37 w 37"/>
                    <a:gd name="T11" fmla="*/ 0 h 29"/>
                    <a:gd name="T12" fmla="*/ 37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" name="Freeform 1995"/>
                <p:cNvSpPr>
                  <a:spLocks/>
                </p:cNvSpPr>
                <p:nvPr/>
              </p:nvSpPr>
              <p:spPr bwMode="auto">
                <a:xfrm>
                  <a:off x="2254" y="3368"/>
                  <a:ext cx="19" cy="15"/>
                </a:xfrm>
                <a:custGeom>
                  <a:avLst/>
                  <a:gdLst>
                    <a:gd name="T0" fmla="*/ 37 w 37"/>
                    <a:gd name="T1" fmla="*/ 0 h 29"/>
                    <a:gd name="T2" fmla="*/ 37 w 37"/>
                    <a:gd name="T3" fmla="*/ 0 h 29"/>
                    <a:gd name="T4" fmla="*/ 8 w 37"/>
                    <a:gd name="T5" fmla="*/ 29 h 29"/>
                    <a:gd name="T6" fmla="*/ 8 w 37"/>
                    <a:gd name="T7" fmla="*/ 29 h 29"/>
                    <a:gd name="T8" fmla="*/ 0 w 37"/>
                    <a:gd name="T9" fmla="*/ 22 h 29"/>
                    <a:gd name="T10" fmla="*/ 37 w 37"/>
                    <a:gd name="T11" fmla="*/ 0 h 29"/>
                    <a:gd name="T12" fmla="*/ 37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" name="Freeform 1996"/>
                <p:cNvSpPr>
                  <a:spLocks/>
                </p:cNvSpPr>
                <p:nvPr/>
              </p:nvSpPr>
              <p:spPr bwMode="auto">
                <a:xfrm>
                  <a:off x="2258" y="3368"/>
                  <a:ext cx="19" cy="15"/>
                </a:xfrm>
                <a:custGeom>
                  <a:avLst/>
                  <a:gdLst>
                    <a:gd name="T0" fmla="*/ 29 w 37"/>
                    <a:gd name="T1" fmla="*/ 0 h 29"/>
                    <a:gd name="T2" fmla="*/ 29 w 37"/>
                    <a:gd name="T3" fmla="*/ 0 h 29"/>
                    <a:gd name="T4" fmla="*/ 37 w 37"/>
                    <a:gd name="T5" fmla="*/ 7 h 29"/>
                    <a:gd name="T6" fmla="*/ 37 w 37"/>
                    <a:gd name="T7" fmla="*/ 7 h 29"/>
                    <a:gd name="T8" fmla="*/ 0 w 37"/>
                    <a:gd name="T9" fmla="*/ 29 h 29"/>
                    <a:gd name="T10" fmla="*/ 29 w 37"/>
                    <a:gd name="T11" fmla="*/ 0 h 29"/>
                    <a:gd name="T12" fmla="*/ 29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" name="Freeform 1997"/>
                <p:cNvSpPr>
                  <a:spLocks/>
                </p:cNvSpPr>
                <p:nvPr/>
              </p:nvSpPr>
              <p:spPr bwMode="auto">
                <a:xfrm>
                  <a:off x="2258" y="3368"/>
                  <a:ext cx="19" cy="15"/>
                </a:xfrm>
                <a:custGeom>
                  <a:avLst/>
                  <a:gdLst>
                    <a:gd name="T0" fmla="*/ 29 w 37"/>
                    <a:gd name="T1" fmla="*/ 0 h 29"/>
                    <a:gd name="T2" fmla="*/ 29 w 37"/>
                    <a:gd name="T3" fmla="*/ 0 h 29"/>
                    <a:gd name="T4" fmla="*/ 37 w 37"/>
                    <a:gd name="T5" fmla="*/ 7 h 29"/>
                    <a:gd name="T6" fmla="*/ 37 w 37"/>
                    <a:gd name="T7" fmla="*/ 7 h 29"/>
                    <a:gd name="T8" fmla="*/ 0 w 37"/>
                    <a:gd name="T9" fmla="*/ 29 h 29"/>
                    <a:gd name="T10" fmla="*/ 29 w 37"/>
                    <a:gd name="T11" fmla="*/ 0 h 29"/>
                    <a:gd name="T12" fmla="*/ 29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" name="Freeform 1998"/>
                <p:cNvSpPr>
                  <a:spLocks/>
                </p:cNvSpPr>
                <p:nvPr/>
              </p:nvSpPr>
              <p:spPr bwMode="auto">
                <a:xfrm>
                  <a:off x="2254" y="3368"/>
                  <a:ext cx="19" cy="15"/>
                </a:xfrm>
                <a:custGeom>
                  <a:avLst/>
                  <a:gdLst>
                    <a:gd name="T0" fmla="*/ 37 w 37"/>
                    <a:gd name="T1" fmla="*/ 0 h 29"/>
                    <a:gd name="T2" fmla="*/ 37 w 37"/>
                    <a:gd name="T3" fmla="*/ 0 h 29"/>
                    <a:gd name="T4" fmla="*/ 8 w 37"/>
                    <a:gd name="T5" fmla="*/ 29 h 29"/>
                    <a:gd name="T6" fmla="*/ 8 w 37"/>
                    <a:gd name="T7" fmla="*/ 29 h 29"/>
                    <a:gd name="T8" fmla="*/ 0 w 37"/>
                    <a:gd name="T9" fmla="*/ 22 h 29"/>
                    <a:gd name="T10" fmla="*/ 37 w 37"/>
                    <a:gd name="T11" fmla="*/ 0 h 29"/>
                    <a:gd name="T12" fmla="*/ 37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8" name="Freeform 1999"/>
                <p:cNvSpPr>
                  <a:spLocks/>
                </p:cNvSpPr>
                <p:nvPr/>
              </p:nvSpPr>
              <p:spPr bwMode="auto">
                <a:xfrm>
                  <a:off x="2254" y="3368"/>
                  <a:ext cx="19" cy="15"/>
                </a:xfrm>
                <a:custGeom>
                  <a:avLst/>
                  <a:gdLst>
                    <a:gd name="T0" fmla="*/ 37 w 37"/>
                    <a:gd name="T1" fmla="*/ 0 h 29"/>
                    <a:gd name="T2" fmla="*/ 37 w 37"/>
                    <a:gd name="T3" fmla="*/ 0 h 29"/>
                    <a:gd name="T4" fmla="*/ 8 w 37"/>
                    <a:gd name="T5" fmla="*/ 29 h 29"/>
                    <a:gd name="T6" fmla="*/ 8 w 37"/>
                    <a:gd name="T7" fmla="*/ 29 h 29"/>
                    <a:gd name="T8" fmla="*/ 0 w 37"/>
                    <a:gd name="T9" fmla="*/ 22 h 29"/>
                    <a:gd name="T10" fmla="*/ 37 w 37"/>
                    <a:gd name="T11" fmla="*/ 0 h 29"/>
                    <a:gd name="T12" fmla="*/ 37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0" y="22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9" name="Freeform 2000"/>
                <p:cNvSpPr>
                  <a:spLocks/>
                </p:cNvSpPr>
                <p:nvPr/>
              </p:nvSpPr>
              <p:spPr bwMode="auto">
                <a:xfrm>
                  <a:off x="2258" y="3368"/>
                  <a:ext cx="19" cy="15"/>
                </a:xfrm>
                <a:custGeom>
                  <a:avLst/>
                  <a:gdLst>
                    <a:gd name="T0" fmla="*/ 29 w 37"/>
                    <a:gd name="T1" fmla="*/ 0 h 29"/>
                    <a:gd name="T2" fmla="*/ 29 w 37"/>
                    <a:gd name="T3" fmla="*/ 0 h 29"/>
                    <a:gd name="T4" fmla="*/ 37 w 37"/>
                    <a:gd name="T5" fmla="*/ 7 h 29"/>
                    <a:gd name="T6" fmla="*/ 37 w 37"/>
                    <a:gd name="T7" fmla="*/ 7 h 29"/>
                    <a:gd name="T8" fmla="*/ 0 w 37"/>
                    <a:gd name="T9" fmla="*/ 29 h 29"/>
                    <a:gd name="T10" fmla="*/ 29 w 37"/>
                    <a:gd name="T11" fmla="*/ 0 h 29"/>
                    <a:gd name="T12" fmla="*/ 29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" name="Freeform 2001"/>
                <p:cNvSpPr>
                  <a:spLocks/>
                </p:cNvSpPr>
                <p:nvPr/>
              </p:nvSpPr>
              <p:spPr bwMode="auto">
                <a:xfrm>
                  <a:off x="2258" y="3368"/>
                  <a:ext cx="19" cy="15"/>
                </a:xfrm>
                <a:custGeom>
                  <a:avLst/>
                  <a:gdLst>
                    <a:gd name="T0" fmla="*/ 29 w 37"/>
                    <a:gd name="T1" fmla="*/ 0 h 29"/>
                    <a:gd name="T2" fmla="*/ 29 w 37"/>
                    <a:gd name="T3" fmla="*/ 0 h 29"/>
                    <a:gd name="T4" fmla="*/ 37 w 37"/>
                    <a:gd name="T5" fmla="*/ 7 h 29"/>
                    <a:gd name="T6" fmla="*/ 37 w 37"/>
                    <a:gd name="T7" fmla="*/ 7 h 29"/>
                    <a:gd name="T8" fmla="*/ 0 w 37"/>
                    <a:gd name="T9" fmla="*/ 29 h 29"/>
                    <a:gd name="T10" fmla="*/ 29 w 37"/>
                    <a:gd name="T11" fmla="*/ 0 h 29"/>
                    <a:gd name="T12" fmla="*/ 29 w 37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9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" name="Freeform 2002"/>
                <p:cNvSpPr>
                  <a:spLocks/>
                </p:cNvSpPr>
                <p:nvPr/>
              </p:nvSpPr>
              <p:spPr bwMode="auto">
                <a:xfrm>
                  <a:off x="2243" y="3361"/>
                  <a:ext cx="70" cy="44"/>
                </a:xfrm>
                <a:custGeom>
                  <a:avLst/>
                  <a:gdLst>
                    <a:gd name="T0" fmla="*/ 0 w 139"/>
                    <a:gd name="T1" fmla="*/ 89 h 89"/>
                    <a:gd name="T2" fmla="*/ 0 w 139"/>
                    <a:gd name="T3" fmla="*/ 89 h 89"/>
                    <a:gd name="T4" fmla="*/ 139 w 139"/>
                    <a:gd name="T5" fmla="*/ 37 h 89"/>
                    <a:gd name="T6" fmla="*/ 139 w 139"/>
                    <a:gd name="T7" fmla="*/ 37 h 89"/>
                    <a:gd name="T8" fmla="*/ 109 w 139"/>
                    <a:gd name="T9" fmla="*/ 0 h 89"/>
                    <a:gd name="T10" fmla="*/ 0 w 139"/>
                    <a:gd name="T11" fmla="*/ 89 h 89"/>
                    <a:gd name="T12" fmla="*/ 0 w 139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0" y="89"/>
                      </a:moveTo>
                      <a:lnTo>
                        <a:pt x="0" y="89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lnTo>
                        <a:pt x="109" y="0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" name="Freeform 2003"/>
                <p:cNvSpPr>
                  <a:spLocks/>
                </p:cNvSpPr>
                <p:nvPr/>
              </p:nvSpPr>
              <p:spPr bwMode="auto">
                <a:xfrm>
                  <a:off x="2243" y="3361"/>
                  <a:ext cx="70" cy="44"/>
                </a:xfrm>
                <a:custGeom>
                  <a:avLst/>
                  <a:gdLst>
                    <a:gd name="T0" fmla="*/ 0 w 139"/>
                    <a:gd name="T1" fmla="*/ 89 h 89"/>
                    <a:gd name="T2" fmla="*/ 0 w 139"/>
                    <a:gd name="T3" fmla="*/ 89 h 89"/>
                    <a:gd name="T4" fmla="*/ 139 w 139"/>
                    <a:gd name="T5" fmla="*/ 37 h 89"/>
                    <a:gd name="T6" fmla="*/ 139 w 139"/>
                    <a:gd name="T7" fmla="*/ 37 h 89"/>
                    <a:gd name="T8" fmla="*/ 109 w 139"/>
                    <a:gd name="T9" fmla="*/ 0 h 89"/>
                    <a:gd name="T10" fmla="*/ 0 w 139"/>
                    <a:gd name="T11" fmla="*/ 89 h 89"/>
                    <a:gd name="T12" fmla="*/ 0 w 139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0" y="89"/>
                      </a:moveTo>
                      <a:lnTo>
                        <a:pt x="0" y="89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lnTo>
                        <a:pt x="109" y="0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3" name="Freeform 2004"/>
                <p:cNvSpPr>
                  <a:spLocks/>
                </p:cNvSpPr>
                <p:nvPr/>
              </p:nvSpPr>
              <p:spPr bwMode="auto">
                <a:xfrm>
                  <a:off x="2243" y="3379"/>
                  <a:ext cx="70" cy="45"/>
                </a:xfrm>
                <a:custGeom>
                  <a:avLst/>
                  <a:gdLst>
                    <a:gd name="T0" fmla="*/ 0 w 139"/>
                    <a:gd name="T1" fmla="*/ 52 h 89"/>
                    <a:gd name="T2" fmla="*/ 0 w 139"/>
                    <a:gd name="T3" fmla="*/ 52 h 89"/>
                    <a:gd name="T4" fmla="*/ 29 w 139"/>
                    <a:gd name="T5" fmla="*/ 89 h 89"/>
                    <a:gd name="T6" fmla="*/ 29 w 139"/>
                    <a:gd name="T7" fmla="*/ 89 h 89"/>
                    <a:gd name="T8" fmla="*/ 139 w 139"/>
                    <a:gd name="T9" fmla="*/ 0 h 89"/>
                    <a:gd name="T10" fmla="*/ 0 w 139"/>
                    <a:gd name="T11" fmla="*/ 52 h 89"/>
                    <a:gd name="T12" fmla="*/ 0 w 139"/>
                    <a:gd name="T13" fmla="*/ 5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29" y="89"/>
                      </a:lnTo>
                      <a:lnTo>
                        <a:pt x="29" y="89"/>
                      </a:lnTo>
                      <a:lnTo>
                        <a:pt x="139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4" name="Freeform 2005"/>
                <p:cNvSpPr>
                  <a:spLocks/>
                </p:cNvSpPr>
                <p:nvPr/>
              </p:nvSpPr>
              <p:spPr bwMode="auto">
                <a:xfrm>
                  <a:off x="2243" y="3379"/>
                  <a:ext cx="70" cy="45"/>
                </a:xfrm>
                <a:custGeom>
                  <a:avLst/>
                  <a:gdLst>
                    <a:gd name="T0" fmla="*/ 0 w 139"/>
                    <a:gd name="T1" fmla="*/ 52 h 89"/>
                    <a:gd name="T2" fmla="*/ 0 w 139"/>
                    <a:gd name="T3" fmla="*/ 52 h 89"/>
                    <a:gd name="T4" fmla="*/ 29 w 139"/>
                    <a:gd name="T5" fmla="*/ 89 h 89"/>
                    <a:gd name="T6" fmla="*/ 29 w 139"/>
                    <a:gd name="T7" fmla="*/ 89 h 89"/>
                    <a:gd name="T8" fmla="*/ 139 w 139"/>
                    <a:gd name="T9" fmla="*/ 0 h 89"/>
                    <a:gd name="T10" fmla="*/ 0 w 139"/>
                    <a:gd name="T11" fmla="*/ 52 h 89"/>
                    <a:gd name="T12" fmla="*/ 0 w 139"/>
                    <a:gd name="T13" fmla="*/ 52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29" y="89"/>
                      </a:lnTo>
                      <a:lnTo>
                        <a:pt x="29" y="89"/>
                      </a:lnTo>
                      <a:lnTo>
                        <a:pt x="139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" name="Freeform 2006"/>
                <p:cNvSpPr>
                  <a:spLocks/>
                </p:cNvSpPr>
                <p:nvPr/>
              </p:nvSpPr>
              <p:spPr bwMode="auto">
                <a:xfrm>
                  <a:off x="2258" y="3379"/>
                  <a:ext cx="70" cy="45"/>
                </a:xfrm>
                <a:custGeom>
                  <a:avLst/>
                  <a:gdLst>
                    <a:gd name="T0" fmla="*/ 0 w 139"/>
                    <a:gd name="T1" fmla="*/ 89 h 89"/>
                    <a:gd name="T2" fmla="*/ 0 w 139"/>
                    <a:gd name="T3" fmla="*/ 89 h 89"/>
                    <a:gd name="T4" fmla="*/ 139 w 139"/>
                    <a:gd name="T5" fmla="*/ 37 h 89"/>
                    <a:gd name="T6" fmla="*/ 139 w 139"/>
                    <a:gd name="T7" fmla="*/ 37 h 89"/>
                    <a:gd name="T8" fmla="*/ 110 w 139"/>
                    <a:gd name="T9" fmla="*/ 0 h 89"/>
                    <a:gd name="T10" fmla="*/ 0 w 139"/>
                    <a:gd name="T11" fmla="*/ 89 h 89"/>
                    <a:gd name="T12" fmla="*/ 0 w 139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0" y="89"/>
                      </a:moveTo>
                      <a:lnTo>
                        <a:pt x="0" y="89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lnTo>
                        <a:pt x="110" y="0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" name="Freeform 2007"/>
                <p:cNvSpPr>
                  <a:spLocks/>
                </p:cNvSpPr>
                <p:nvPr/>
              </p:nvSpPr>
              <p:spPr bwMode="auto">
                <a:xfrm>
                  <a:off x="2258" y="3379"/>
                  <a:ext cx="70" cy="45"/>
                </a:xfrm>
                <a:custGeom>
                  <a:avLst/>
                  <a:gdLst>
                    <a:gd name="T0" fmla="*/ 0 w 139"/>
                    <a:gd name="T1" fmla="*/ 89 h 89"/>
                    <a:gd name="T2" fmla="*/ 0 w 139"/>
                    <a:gd name="T3" fmla="*/ 89 h 89"/>
                    <a:gd name="T4" fmla="*/ 139 w 139"/>
                    <a:gd name="T5" fmla="*/ 37 h 89"/>
                    <a:gd name="T6" fmla="*/ 139 w 139"/>
                    <a:gd name="T7" fmla="*/ 37 h 89"/>
                    <a:gd name="T8" fmla="*/ 110 w 139"/>
                    <a:gd name="T9" fmla="*/ 0 h 89"/>
                    <a:gd name="T10" fmla="*/ 0 w 139"/>
                    <a:gd name="T11" fmla="*/ 89 h 89"/>
                    <a:gd name="T12" fmla="*/ 0 w 139"/>
                    <a:gd name="T1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89">
                      <a:moveTo>
                        <a:pt x="0" y="89"/>
                      </a:moveTo>
                      <a:lnTo>
                        <a:pt x="0" y="89"/>
                      </a:lnTo>
                      <a:lnTo>
                        <a:pt x="139" y="37"/>
                      </a:lnTo>
                      <a:lnTo>
                        <a:pt x="139" y="37"/>
                      </a:lnTo>
                      <a:lnTo>
                        <a:pt x="110" y="0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7" name="Freeform 2008"/>
                <p:cNvSpPr>
                  <a:spLocks/>
                </p:cNvSpPr>
                <p:nvPr/>
              </p:nvSpPr>
              <p:spPr bwMode="auto">
                <a:xfrm>
                  <a:off x="2258" y="3398"/>
                  <a:ext cx="70" cy="45"/>
                </a:xfrm>
                <a:custGeom>
                  <a:avLst/>
                  <a:gdLst>
                    <a:gd name="T0" fmla="*/ 0 w 139"/>
                    <a:gd name="T1" fmla="*/ 52 h 90"/>
                    <a:gd name="T2" fmla="*/ 0 w 139"/>
                    <a:gd name="T3" fmla="*/ 52 h 90"/>
                    <a:gd name="T4" fmla="*/ 29 w 139"/>
                    <a:gd name="T5" fmla="*/ 90 h 90"/>
                    <a:gd name="T6" fmla="*/ 29 w 139"/>
                    <a:gd name="T7" fmla="*/ 90 h 90"/>
                    <a:gd name="T8" fmla="*/ 139 w 139"/>
                    <a:gd name="T9" fmla="*/ 0 h 90"/>
                    <a:gd name="T10" fmla="*/ 0 w 139"/>
                    <a:gd name="T11" fmla="*/ 52 h 90"/>
                    <a:gd name="T12" fmla="*/ 0 w 139"/>
                    <a:gd name="T13" fmla="*/ 5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139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8" name="Freeform 2009"/>
                <p:cNvSpPr>
                  <a:spLocks/>
                </p:cNvSpPr>
                <p:nvPr/>
              </p:nvSpPr>
              <p:spPr bwMode="auto">
                <a:xfrm>
                  <a:off x="2258" y="3398"/>
                  <a:ext cx="70" cy="45"/>
                </a:xfrm>
                <a:custGeom>
                  <a:avLst/>
                  <a:gdLst>
                    <a:gd name="T0" fmla="*/ 0 w 139"/>
                    <a:gd name="T1" fmla="*/ 52 h 90"/>
                    <a:gd name="T2" fmla="*/ 0 w 139"/>
                    <a:gd name="T3" fmla="*/ 52 h 90"/>
                    <a:gd name="T4" fmla="*/ 29 w 139"/>
                    <a:gd name="T5" fmla="*/ 90 h 90"/>
                    <a:gd name="T6" fmla="*/ 29 w 139"/>
                    <a:gd name="T7" fmla="*/ 90 h 90"/>
                    <a:gd name="T8" fmla="*/ 139 w 139"/>
                    <a:gd name="T9" fmla="*/ 0 h 90"/>
                    <a:gd name="T10" fmla="*/ 0 w 139"/>
                    <a:gd name="T11" fmla="*/ 52 h 90"/>
                    <a:gd name="T12" fmla="*/ 0 w 139"/>
                    <a:gd name="T13" fmla="*/ 5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90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139" y="0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9" name="Freeform 2010"/>
                <p:cNvSpPr>
                  <a:spLocks/>
                </p:cNvSpPr>
                <p:nvPr/>
              </p:nvSpPr>
              <p:spPr bwMode="auto">
                <a:xfrm>
                  <a:off x="2298" y="3421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8 w 37"/>
                    <a:gd name="T5" fmla="*/ 30 h 30"/>
                    <a:gd name="T6" fmla="*/ 8 w 37"/>
                    <a:gd name="T7" fmla="*/ 30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" name="Freeform 2011"/>
                <p:cNvSpPr>
                  <a:spLocks/>
                </p:cNvSpPr>
                <p:nvPr/>
              </p:nvSpPr>
              <p:spPr bwMode="auto">
                <a:xfrm>
                  <a:off x="2298" y="3421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8 w 37"/>
                    <a:gd name="T5" fmla="*/ 30 h 30"/>
                    <a:gd name="T6" fmla="*/ 8 w 37"/>
                    <a:gd name="T7" fmla="*/ 30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" name="Freeform 2012"/>
                <p:cNvSpPr>
                  <a:spLocks/>
                </p:cNvSpPr>
                <p:nvPr/>
              </p:nvSpPr>
              <p:spPr bwMode="auto">
                <a:xfrm>
                  <a:off x="2302" y="3421"/>
                  <a:ext cx="15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" name="Freeform 2013"/>
                <p:cNvSpPr>
                  <a:spLocks/>
                </p:cNvSpPr>
                <p:nvPr/>
              </p:nvSpPr>
              <p:spPr bwMode="auto">
                <a:xfrm>
                  <a:off x="2302" y="3421"/>
                  <a:ext cx="15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215"/>
              <p:cNvGrpSpPr>
                <a:grpSpLocks/>
              </p:cNvGrpSpPr>
              <p:nvPr/>
            </p:nvGrpSpPr>
            <p:grpSpPr bwMode="auto">
              <a:xfrm>
                <a:off x="3267075" y="5439982"/>
                <a:ext cx="1441450" cy="890588"/>
                <a:chOff x="2298" y="3421"/>
                <a:chExt cx="908" cy="561"/>
              </a:xfrm>
            </p:grpSpPr>
            <p:sp>
              <p:nvSpPr>
                <p:cNvPr id="63" name="Freeform 2015"/>
                <p:cNvSpPr>
                  <a:spLocks/>
                </p:cNvSpPr>
                <p:nvPr/>
              </p:nvSpPr>
              <p:spPr bwMode="auto">
                <a:xfrm>
                  <a:off x="2298" y="3421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8 w 37"/>
                    <a:gd name="T5" fmla="*/ 30 h 30"/>
                    <a:gd name="T6" fmla="*/ 8 w 37"/>
                    <a:gd name="T7" fmla="*/ 30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2016"/>
                <p:cNvSpPr>
                  <a:spLocks/>
                </p:cNvSpPr>
                <p:nvPr/>
              </p:nvSpPr>
              <p:spPr bwMode="auto">
                <a:xfrm>
                  <a:off x="2298" y="3421"/>
                  <a:ext cx="19" cy="15"/>
                </a:xfrm>
                <a:custGeom>
                  <a:avLst/>
                  <a:gdLst>
                    <a:gd name="T0" fmla="*/ 37 w 37"/>
                    <a:gd name="T1" fmla="*/ 0 h 30"/>
                    <a:gd name="T2" fmla="*/ 37 w 37"/>
                    <a:gd name="T3" fmla="*/ 0 h 30"/>
                    <a:gd name="T4" fmla="*/ 8 w 37"/>
                    <a:gd name="T5" fmla="*/ 30 h 30"/>
                    <a:gd name="T6" fmla="*/ 8 w 37"/>
                    <a:gd name="T7" fmla="*/ 30 h 30"/>
                    <a:gd name="T8" fmla="*/ 0 w 37"/>
                    <a:gd name="T9" fmla="*/ 30 h 30"/>
                    <a:gd name="T10" fmla="*/ 37 w 37"/>
                    <a:gd name="T11" fmla="*/ 0 h 30"/>
                    <a:gd name="T12" fmla="*/ 37 w 37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0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0" y="3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017"/>
                <p:cNvSpPr>
                  <a:spLocks/>
                </p:cNvSpPr>
                <p:nvPr/>
              </p:nvSpPr>
              <p:spPr bwMode="auto">
                <a:xfrm>
                  <a:off x="2302" y="3421"/>
                  <a:ext cx="15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2018"/>
                <p:cNvSpPr>
                  <a:spLocks/>
                </p:cNvSpPr>
                <p:nvPr/>
              </p:nvSpPr>
              <p:spPr bwMode="auto">
                <a:xfrm>
                  <a:off x="2302" y="3421"/>
                  <a:ext cx="15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2019"/>
                <p:cNvSpPr>
                  <a:spLocks/>
                </p:cNvSpPr>
                <p:nvPr/>
              </p:nvSpPr>
              <p:spPr bwMode="auto">
                <a:xfrm>
                  <a:off x="2309" y="3428"/>
                  <a:ext cx="19" cy="34"/>
                </a:xfrm>
                <a:custGeom>
                  <a:avLst/>
                  <a:gdLst>
                    <a:gd name="T0" fmla="*/ 37 w 37"/>
                    <a:gd name="T1" fmla="*/ 0 h 67"/>
                    <a:gd name="T2" fmla="*/ 37 w 37"/>
                    <a:gd name="T3" fmla="*/ 0 h 67"/>
                    <a:gd name="T4" fmla="*/ 30 w 37"/>
                    <a:gd name="T5" fmla="*/ 67 h 67"/>
                    <a:gd name="T6" fmla="*/ 30 w 37"/>
                    <a:gd name="T7" fmla="*/ 67 h 67"/>
                    <a:gd name="T8" fmla="*/ 0 w 37"/>
                    <a:gd name="T9" fmla="*/ 45 h 67"/>
                    <a:gd name="T10" fmla="*/ 37 w 37"/>
                    <a:gd name="T11" fmla="*/ 0 h 67"/>
                    <a:gd name="T12" fmla="*/ 37 w 37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0" y="67"/>
                      </a:lnTo>
                      <a:lnTo>
                        <a:pt x="30" y="67"/>
                      </a:lnTo>
                      <a:lnTo>
                        <a:pt x="0" y="45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2020"/>
                <p:cNvSpPr>
                  <a:spLocks/>
                </p:cNvSpPr>
                <p:nvPr/>
              </p:nvSpPr>
              <p:spPr bwMode="auto">
                <a:xfrm>
                  <a:off x="2309" y="3428"/>
                  <a:ext cx="19" cy="34"/>
                </a:xfrm>
                <a:custGeom>
                  <a:avLst/>
                  <a:gdLst>
                    <a:gd name="T0" fmla="*/ 37 w 37"/>
                    <a:gd name="T1" fmla="*/ 0 h 67"/>
                    <a:gd name="T2" fmla="*/ 37 w 37"/>
                    <a:gd name="T3" fmla="*/ 0 h 67"/>
                    <a:gd name="T4" fmla="*/ 30 w 37"/>
                    <a:gd name="T5" fmla="*/ 67 h 67"/>
                    <a:gd name="T6" fmla="*/ 30 w 37"/>
                    <a:gd name="T7" fmla="*/ 67 h 67"/>
                    <a:gd name="T8" fmla="*/ 0 w 37"/>
                    <a:gd name="T9" fmla="*/ 45 h 67"/>
                    <a:gd name="T10" fmla="*/ 37 w 37"/>
                    <a:gd name="T11" fmla="*/ 0 h 67"/>
                    <a:gd name="T12" fmla="*/ 37 w 37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0" y="67"/>
                      </a:lnTo>
                      <a:lnTo>
                        <a:pt x="30" y="67"/>
                      </a:lnTo>
                      <a:lnTo>
                        <a:pt x="0" y="45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2021"/>
                <p:cNvSpPr>
                  <a:spLocks/>
                </p:cNvSpPr>
                <p:nvPr/>
              </p:nvSpPr>
              <p:spPr bwMode="auto">
                <a:xfrm>
                  <a:off x="2324" y="3428"/>
                  <a:ext cx="19" cy="34"/>
                </a:xfrm>
                <a:custGeom>
                  <a:avLst/>
                  <a:gdLst>
                    <a:gd name="T0" fmla="*/ 7 w 36"/>
                    <a:gd name="T1" fmla="*/ 0 h 67"/>
                    <a:gd name="T2" fmla="*/ 7 w 36"/>
                    <a:gd name="T3" fmla="*/ 0 h 67"/>
                    <a:gd name="T4" fmla="*/ 36 w 36"/>
                    <a:gd name="T5" fmla="*/ 30 h 67"/>
                    <a:gd name="T6" fmla="*/ 36 w 36"/>
                    <a:gd name="T7" fmla="*/ 30 h 67"/>
                    <a:gd name="T8" fmla="*/ 0 w 36"/>
                    <a:gd name="T9" fmla="*/ 67 h 67"/>
                    <a:gd name="T10" fmla="*/ 7 w 36"/>
                    <a:gd name="T11" fmla="*/ 0 h 67"/>
                    <a:gd name="T12" fmla="*/ 7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0" y="6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2022"/>
                <p:cNvSpPr>
                  <a:spLocks/>
                </p:cNvSpPr>
                <p:nvPr/>
              </p:nvSpPr>
              <p:spPr bwMode="auto">
                <a:xfrm>
                  <a:off x="2324" y="3428"/>
                  <a:ext cx="19" cy="34"/>
                </a:xfrm>
                <a:custGeom>
                  <a:avLst/>
                  <a:gdLst>
                    <a:gd name="T0" fmla="*/ 7 w 36"/>
                    <a:gd name="T1" fmla="*/ 0 h 67"/>
                    <a:gd name="T2" fmla="*/ 7 w 36"/>
                    <a:gd name="T3" fmla="*/ 0 h 67"/>
                    <a:gd name="T4" fmla="*/ 36 w 36"/>
                    <a:gd name="T5" fmla="*/ 30 h 67"/>
                    <a:gd name="T6" fmla="*/ 36 w 36"/>
                    <a:gd name="T7" fmla="*/ 30 h 67"/>
                    <a:gd name="T8" fmla="*/ 0 w 36"/>
                    <a:gd name="T9" fmla="*/ 67 h 67"/>
                    <a:gd name="T10" fmla="*/ 7 w 36"/>
                    <a:gd name="T11" fmla="*/ 0 h 67"/>
                    <a:gd name="T12" fmla="*/ 7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0" y="6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2023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4" cy="19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29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2024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4" cy="19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29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2025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8" cy="19"/>
                </a:xfrm>
                <a:custGeom>
                  <a:avLst/>
                  <a:gdLst>
                    <a:gd name="T0" fmla="*/ 29 w 37"/>
                    <a:gd name="T1" fmla="*/ 0 h 37"/>
                    <a:gd name="T2" fmla="*/ 29 w 37"/>
                    <a:gd name="T3" fmla="*/ 0 h 37"/>
                    <a:gd name="T4" fmla="*/ 37 w 37"/>
                    <a:gd name="T5" fmla="*/ 7 h 37"/>
                    <a:gd name="T6" fmla="*/ 37 w 37"/>
                    <a:gd name="T7" fmla="*/ 7 h 37"/>
                    <a:gd name="T8" fmla="*/ 0 w 37"/>
                    <a:gd name="T9" fmla="*/ 37 h 37"/>
                    <a:gd name="T10" fmla="*/ 29 w 37"/>
                    <a:gd name="T11" fmla="*/ 0 h 37"/>
                    <a:gd name="T12" fmla="*/ 29 w 37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2026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8" cy="19"/>
                </a:xfrm>
                <a:custGeom>
                  <a:avLst/>
                  <a:gdLst>
                    <a:gd name="T0" fmla="*/ 29 w 37"/>
                    <a:gd name="T1" fmla="*/ 0 h 37"/>
                    <a:gd name="T2" fmla="*/ 29 w 37"/>
                    <a:gd name="T3" fmla="*/ 0 h 37"/>
                    <a:gd name="T4" fmla="*/ 37 w 37"/>
                    <a:gd name="T5" fmla="*/ 7 h 37"/>
                    <a:gd name="T6" fmla="*/ 37 w 37"/>
                    <a:gd name="T7" fmla="*/ 7 h 37"/>
                    <a:gd name="T8" fmla="*/ 0 w 37"/>
                    <a:gd name="T9" fmla="*/ 37 h 37"/>
                    <a:gd name="T10" fmla="*/ 29 w 37"/>
                    <a:gd name="T11" fmla="*/ 0 h 37"/>
                    <a:gd name="T12" fmla="*/ 29 w 37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2027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4" cy="19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29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2028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4" cy="19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29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2029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8" cy="19"/>
                </a:xfrm>
                <a:custGeom>
                  <a:avLst/>
                  <a:gdLst>
                    <a:gd name="T0" fmla="*/ 29 w 37"/>
                    <a:gd name="T1" fmla="*/ 0 h 37"/>
                    <a:gd name="T2" fmla="*/ 29 w 37"/>
                    <a:gd name="T3" fmla="*/ 0 h 37"/>
                    <a:gd name="T4" fmla="*/ 37 w 37"/>
                    <a:gd name="T5" fmla="*/ 7 h 37"/>
                    <a:gd name="T6" fmla="*/ 37 w 37"/>
                    <a:gd name="T7" fmla="*/ 7 h 37"/>
                    <a:gd name="T8" fmla="*/ 0 w 37"/>
                    <a:gd name="T9" fmla="*/ 37 h 37"/>
                    <a:gd name="T10" fmla="*/ 29 w 37"/>
                    <a:gd name="T11" fmla="*/ 0 h 37"/>
                    <a:gd name="T12" fmla="*/ 29 w 37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2030"/>
                <p:cNvSpPr>
                  <a:spLocks/>
                </p:cNvSpPr>
                <p:nvPr/>
              </p:nvSpPr>
              <p:spPr bwMode="auto">
                <a:xfrm>
                  <a:off x="2332" y="3451"/>
                  <a:ext cx="18" cy="19"/>
                </a:xfrm>
                <a:custGeom>
                  <a:avLst/>
                  <a:gdLst>
                    <a:gd name="T0" fmla="*/ 29 w 37"/>
                    <a:gd name="T1" fmla="*/ 0 h 37"/>
                    <a:gd name="T2" fmla="*/ 29 w 37"/>
                    <a:gd name="T3" fmla="*/ 0 h 37"/>
                    <a:gd name="T4" fmla="*/ 37 w 37"/>
                    <a:gd name="T5" fmla="*/ 7 h 37"/>
                    <a:gd name="T6" fmla="*/ 37 w 37"/>
                    <a:gd name="T7" fmla="*/ 7 h 37"/>
                    <a:gd name="T8" fmla="*/ 0 w 37"/>
                    <a:gd name="T9" fmla="*/ 37 h 37"/>
                    <a:gd name="T10" fmla="*/ 29 w 37"/>
                    <a:gd name="T11" fmla="*/ 0 h 37"/>
                    <a:gd name="T12" fmla="*/ 29 w 37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2031"/>
                <p:cNvSpPr>
                  <a:spLocks/>
                </p:cNvSpPr>
                <p:nvPr/>
              </p:nvSpPr>
              <p:spPr bwMode="auto">
                <a:xfrm>
                  <a:off x="2336" y="3454"/>
                  <a:ext cx="21" cy="27"/>
                </a:xfrm>
                <a:custGeom>
                  <a:avLst/>
                  <a:gdLst>
                    <a:gd name="T0" fmla="*/ 43 w 43"/>
                    <a:gd name="T1" fmla="*/ 0 h 53"/>
                    <a:gd name="T2" fmla="*/ 43 w 43"/>
                    <a:gd name="T3" fmla="*/ 0 h 53"/>
                    <a:gd name="T4" fmla="*/ 14 w 43"/>
                    <a:gd name="T5" fmla="*/ 53 h 53"/>
                    <a:gd name="T6" fmla="*/ 14 w 43"/>
                    <a:gd name="T7" fmla="*/ 53 h 53"/>
                    <a:gd name="T8" fmla="*/ 0 w 43"/>
                    <a:gd name="T9" fmla="*/ 45 h 53"/>
                    <a:gd name="T10" fmla="*/ 43 w 43"/>
                    <a:gd name="T11" fmla="*/ 0 h 53"/>
                    <a:gd name="T12" fmla="*/ 43 w 43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5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14" y="53"/>
                      </a:lnTo>
                      <a:lnTo>
                        <a:pt x="14" y="53"/>
                      </a:lnTo>
                      <a:lnTo>
                        <a:pt x="0" y="45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2032"/>
                <p:cNvSpPr>
                  <a:spLocks/>
                </p:cNvSpPr>
                <p:nvPr/>
              </p:nvSpPr>
              <p:spPr bwMode="auto">
                <a:xfrm>
                  <a:off x="2336" y="3454"/>
                  <a:ext cx="21" cy="27"/>
                </a:xfrm>
                <a:custGeom>
                  <a:avLst/>
                  <a:gdLst>
                    <a:gd name="T0" fmla="*/ 43 w 43"/>
                    <a:gd name="T1" fmla="*/ 0 h 53"/>
                    <a:gd name="T2" fmla="*/ 43 w 43"/>
                    <a:gd name="T3" fmla="*/ 0 h 53"/>
                    <a:gd name="T4" fmla="*/ 14 w 43"/>
                    <a:gd name="T5" fmla="*/ 53 h 53"/>
                    <a:gd name="T6" fmla="*/ 14 w 43"/>
                    <a:gd name="T7" fmla="*/ 53 h 53"/>
                    <a:gd name="T8" fmla="*/ 0 w 43"/>
                    <a:gd name="T9" fmla="*/ 45 h 53"/>
                    <a:gd name="T10" fmla="*/ 43 w 43"/>
                    <a:gd name="T11" fmla="*/ 0 h 53"/>
                    <a:gd name="T12" fmla="*/ 43 w 43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53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14" y="53"/>
                      </a:lnTo>
                      <a:lnTo>
                        <a:pt x="14" y="53"/>
                      </a:lnTo>
                      <a:lnTo>
                        <a:pt x="0" y="45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2033"/>
                <p:cNvSpPr>
                  <a:spLocks/>
                </p:cNvSpPr>
                <p:nvPr/>
              </p:nvSpPr>
              <p:spPr bwMode="auto">
                <a:xfrm>
                  <a:off x="2343" y="3454"/>
                  <a:ext cx="18" cy="27"/>
                </a:xfrm>
                <a:custGeom>
                  <a:avLst/>
                  <a:gdLst>
                    <a:gd name="T0" fmla="*/ 29 w 37"/>
                    <a:gd name="T1" fmla="*/ 0 h 53"/>
                    <a:gd name="T2" fmla="*/ 29 w 37"/>
                    <a:gd name="T3" fmla="*/ 0 h 53"/>
                    <a:gd name="T4" fmla="*/ 37 w 37"/>
                    <a:gd name="T5" fmla="*/ 15 h 53"/>
                    <a:gd name="T6" fmla="*/ 37 w 37"/>
                    <a:gd name="T7" fmla="*/ 15 h 53"/>
                    <a:gd name="T8" fmla="*/ 0 w 37"/>
                    <a:gd name="T9" fmla="*/ 53 h 53"/>
                    <a:gd name="T10" fmla="*/ 29 w 37"/>
                    <a:gd name="T11" fmla="*/ 0 h 53"/>
                    <a:gd name="T12" fmla="*/ 29 w 37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2034"/>
                <p:cNvSpPr>
                  <a:spLocks/>
                </p:cNvSpPr>
                <p:nvPr/>
              </p:nvSpPr>
              <p:spPr bwMode="auto">
                <a:xfrm>
                  <a:off x="2343" y="3454"/>
                  <a:ext cx="18" cy="27"/>
                </a:xfrm>
                <a:custGeom>
                  <a:avLst/>
                  <a:gdLst>
                    <a:gd name="T0" fmla="*/ 29 w 37"/>
                    <a:gd name="T1" fmla="*/ 0 h 53"/>
                    <a:gd name="T2" fmla="*/ 29 w 37"/>
                    <a:gd name="T3" fmla="*/ 0 h 53"/>
                    <a:gd name="T4" fmla="*/ 37 w 37"/>
                    <a:gd name="T5" fmla="*/ 15 h 53"/>
                    <a:gd name="T6" fmla="*/ 37 w 37"/>
                    <a:gd name="T7" fmla="*/ 15 h 53"/>
                    <a:gd name="T8" fmla="*/ 0 w 37"/>
                    <a:gd name="T9" fmla="*/ 53 h 53"/>
                    <a:gd name="T10" fmla="*/ 29 w 37"/>
                    <a:gd name="T11" fmla="*/ 0 h 53"/>
                    <a:gd name="T12" fmla="*/ 29 w 37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2035"/>
                <p:cNvSpPr>
                  <a:spLocks/>
                </p:cNvSpPr>
                <p:nvPr/>
              </p:nvSpPr>
              <p:spPr bwMode="auto">
                <a:xfrm>
                  <a:off x="2450" y="3572"/>
                  <a:ext cx="18" cy="22"/>
                </a:xfrm>
                <a:custGeom>
                  <a:avLst/>
                  <a:gdLst>
                    <a:gd name="T0" fmla="*/ 37 w 37"/>
                    <a:gd name="T1" fmla="*/ 0 h 44"/>
                    <a:gd name="T2" fmla="*/ 37 w 37"/>
                    <a:gd name="T3" fmla="*/ 0 h 44"/>
                    <a:gd name="T4" fmla="*/ 15 w 37"/>
                    <a:gd name="T5" fmla="*/ 44 h 44"/>
                    <a:gd name="T6" fmla="*/ 15 w 37"/>
                    <a:gd name="T7" fmla="*/ 44 h 44"/>
                    <a:gd name="T8" fmla="*/ 0 w 37"/>
                    <a:gd name="T9" fmla="*/ 37 h 44"/>
                    <a:gd name="T10" fmla="*/ 37 w 37"/>
                    <a:gd name="T11" fmla="*/ 0 h 44"/>
                    <a:gd name="T12" fmla="*/ 37 w 3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0" y="37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2036"/>
                <p:cNvSpPr>
                  <a:spLocks/>
                </p:cNvSpPr>
                <p:nvPr/>
              </p:nvSpPr>
              <p:spPr bwMode="auto">
                <a:xfrm>
                  <a:off x="2450" y="3572"/>
                  <a:ext cx="18" cy="22"/>
                </a:xfrm>
                <a:custGeom>
                  <a:avLst/>
                  <a:gdLst>
                    <a:gd name="T0" fmla="*/ 37 w 37"/>
                    <a:gd name="T1" fmla="*/ 0 h 44"/>
                    <a:gd name="T2" fmla="*/ 37 w 37"/>
                    <a:gd name="T3" fmla="*/ 0 h 44"/>
                    <a:gd name="T4" fmla="*/ 15 w 37"/>
                    <a:gd name="T5" fmla="*/ 44 h 44"/>
                    <a:gd name="T6" fmla="*/ 15 w 37"/>
                    <a:gd name="T7" fmla="*/ 44 h 44"/>
                    <a:gd name="T8" fmla="*/ 0 w 37"/>
                    <a:gd name="T9" fmla="*/ 37 h 44"/>
                    <a:gd name="T10" fmla="*/ 37 w 37"/>
                    <a:gd name="T11" fmla="*/ 0 h 44"/>
                    <a:gd name="T12" fmla="*/ 37 w 3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0" y="37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2037"/>
                <p:cNvSpPr>
                  <a:spLocks/>
                </p:cNvSpPr>
                <p:nvPr/>
              </p:nvSpPr>
              <p:spPr bwMode="auto">
                <a:xfrm>
                  <a:off x="2457" y="3572"/>
                  <a:ext cx="18" cy="22"/>
                </a:xfrm>
                <a:custGeom>
                  <a:avLst/>
                  <a:gdLst>
                    <a:gd name="T0" fmla="*/ 22 w 36"/>
                    <a:gd name="T1" fmla="*/ 0 h 44"/>
                    <a:gd name="T2" fmla="*/ 22 w 36"/>
                    <a:gd name="T3" fmla="*/ 0 h 44"/>
                    <a:gd name="T4" fmla="*/ 36 w 36"/>
                    <a:gd name="T5" fmla="*/ 7 h 44"/>
                    <a:gd name="T6" fmla="*/ 36 w 36"/>
                    <a:gd name="T7" fmla="*/ 7 h 44"/>
                    <a:gd name="T8" fmla="*/ 0 w 36"/>
                    <a:gd name="T9" fmla="*/ 44 h 44"/>
                    <a:gd name="T10" fmla="*/ 22 w 36"/>
                    <a:gd name="T11" fmla="*/ 0 h 44"/>
                    <a:gd name="T12" fmla="*/ 22 w 36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2038"/>
                <p:cNvSpPr>
                  <a:spLocks/>
                </p:cNvSpPr>
                <p:nvPr/>
              </p:nvSpPr>
              <p:spPr bwMode="auto">
                <a:xfrm>
                  <a:off x="2457" y="3572"/>
                  <a:ext cx="18" cy="22"/>
                </a:xfrm>
                <a:custGeom>
                  <a:avLst/>
                  <a:gdLst>
                    <a:gd name="T0" fmla="*/ 22 w 36"/>
                    <a:gd name="T1" fmla="*/ 0 h 44"/>
                    <a:gd name="T2" fmla="*/ 22 w 36"/>
                    <a:gd name="T3" fmla="*/ 0 h 44"/>
                    <a:gd name="T4" fmla="*/ 36 w 36"/>
                    <a:gd name="T5" fmla="*/ 7 h 44"/>
                    <a:gd name="T6" fmla="*/ 36 w 36"/>
                    <a:gd name="T7" fmla="*/ 7 h 44"/>
                    <a:gd name="T8" fmla="*/ 0 w 36"/>
                    <a:gd name="T9" fmla="*/ 44 h 44"/>
                    <a:gd name="T10" fmla="*/ 22 w 36"/>
                    <a:gd name="T11" fmla="*/ 0 h 44"/>
                    <a:gd name="T12" fmla="*/ 22 w 36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4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0" y="44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Freeform 2039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30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Freeform 2040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30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2041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29 w 29"/>
                    <a:gd name="T5" fmla="*/ 7 h 37"/>
                    <a:gd name="T6" fmla="*/ 29 w 29"/>
                    <a:gd name="T7" fmla="*/ 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Freeform 2042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29 w 29"/>
                    <a:gd name="T5" fmla="*/ 7 h 37"/>
                    <a:gd name="T6" fmla="*/ 29 w 29"/>
                    <a:gd name="T7" fmla="*/ 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Freeform 2043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30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2044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0 w 29"/>
                    <a:gd name="T5" fmla="*/ 37 h 37"/>
                    <a:gd name="T6" fmla="*/ 0 w 29"/>
                    <a:gd name="T7" fmla="*/ 37 h 37"/>
                    <a:gd name="T8" fmla="*/ 0 w 29"/>
                    <a:gd name="T9" fmla="*/ 30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2045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29 w 29"/>
                    <a:gd name="T5" fmla="*/ 7 h 37"/>
                    <a:gd name="T6" fmla="*/ 29 w 29"/>
                    <a:gd name="T7" fmla="*/ 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2046"/>
                <p:cNvSpPr>
                  <a:spLocks/>
                </p:cNvSpPr>
                <p:nvPr/>
              </p:nvSpPr>
              <p:spPr bwMode="auto">
                <a:xfrm>
                  <a:off x="2465" y="3583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29 w 29"/>
                    <a:gd name="T5" fmla="*/ 7 h 37"/>
                    <a:gd name="T6" fmla="*/ 29 w 29"/>
                    <a:gd name="T7" fmla="*/ 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Freeform 2047"/>
                <p:cNvSpPr>
                  <a:spLocks/>
                </p:cNvSpPr>
                <p:nvPr/>
              </p:nvSpPr>
              <p:spPr bwMode="auto">
                <a:xfrm>
                  <a:off x="2468" y="3590"/>
                  <a:ext cx="18" cy="34"/>
                </a:xfrm>
                <a:custGeom>
                  <a:avLst/>
                  <a:gdLst>
                    <a:gd name="T0" fmla="*/ 36 w 36"/>
                    <a:gd name="T1" fmla="*/ 0 h 67"/>
                    <a:gd name="T2" fmla="*/ 36 w 36"/>
                    <a:gd name="T3" fmla="*/ 0 h 67"/>
                    <a:gd name="T4" fmla="*/ 29 w 36"/>
                    <a:gd name="T5" fmla="*/ 67 h 67"/>
                    <a:gd name="T6" fmla="*/ 29 w 36"/>
                    <a:gd name="T7" fmla="*/ 67 h 67"/>
                    <a:gd name="T8" fmla="*/ 0 w 36"/>
                    <a:gd name="T9" fmla="*/ 37 h 67"/>
                    <a:gd name="T10" fmla="*/ 36 w 36"/>
                    <a:gd name="T11" fmla="*/ 0 h 67"/>
                    <a:gd name="T12" fmla="*/ 36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0" y="37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 2048"/>
                <p:cNvSpPr>
                  <a:spLocks/>
                </p:cNvSpPr>
                <p:nvPr/>
              </p:nvSpPr>
              <p:spPr bwMode="auto">
                <a:xfrm>
                  <a:off x="2468" y="3590"/>
                  <a:ext cx="18" cy="34"/>
                </a:xfrm>
                <a:custGeom>
                  <a:avLst/>
                  <a:gdLst>
                    <a:gd name="T0" fmla="*/ 36 w 36"/>
                    <a:gd name="T1" fmla="*/ 0 h 67"/>
                    <a:gd name="T2" fmla="*/ 36 w 36"/>
                    <a:gd name="T3" fmla="*/ 0 h 67"/>
                    <a:gd name="T4" fmla="*/ 29 w 36"/>
                    <a:gd name="T5" fmla="*/ 67 h 67"/>
                    <a:gd name="T6" fmla="*/ 29 w 36"/>
                    <a:gd name="T7" fmla="*/ 67 h 67"/>
                    <a:gd name="T8" fmla="*/ 0 w 36"/>
                    <a:gd name="T9" fmla="*/ 37 h 67"/>
                    <a:gd name="T10" fmla="*/ 36 w 36"/>
                    <a:gd name="T11" fmla="*/ 0 h 67"/>
                    <a:gd name="T12" fmla="*/ 36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0" y="37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2049"/>
                <p:cNvSpPr>
                  <a:spLocks/>
                </p:cNvSpPr>
                <p:nvPr/>
              </p:nvSpPr>
              <p:spPr bwMode="auto">
                <a:xfrm>
                  <a:off x="2483" y="3590"/>
                  <a:ext cx="19" cy="34"/>
                </a:xfrm>
                <a:custGeom>
                  <a:avLst/>
                  <a:gdLst>
                    <a:gd name="T0" fmla="*/ 7 w 37"/>
                    <a:gd name="T1" fmla="*/ 0 h 67"/>
                    <a:gd name="T2" fmla="*/ 7 w 37"/>
                    <a:gd name="T3" fmla="*/ 0 h 67"/>
                    <a:gd name="T4" fmla="*/ 37 w 37"/>
                    <a:gd name="T5" fmla="*/ 22 h 67"/>
                    <a:gd name="T6" fmla="*/ 37 w 37"/>
                    <a:gd name="T7" fmla="*/ 22 h 67"/>
                    <a:gd name="T8" fmla="*/ 0 w 37"/>
                    <a:gd name="T9" fmla="*/ 67 h 67"/>
                    <a:gd name="T10" fmla="*/ 7 w 37"/>
                    <a:gd name="T11" fmla="*/ 0 h 67"/>
                    <a:gd name="T12" fmla="*/ 7 w 37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6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2050"/>
                <p:cNvSpPr>
                  <a:spLocks/>
                </p:cNvSpPr>
                <p:nvPr/>
              </p:nvSpPr>
              <p:spPr bwMode="auto">
                <a:xfrm>
                  <a:off x="2483" y="3590"/>
                  <a:ext cx="19" cy="34"/>
                </a:xfrm>
                <a:custGeom>
                  <a:avLst/>
                  <a:gdLst>
                    <a:gd name="T0" fmla="*/ 7 w 37"/>
                    <a:gd name="T1" fmla="*/ 0 h 67"/>
                    <a:gd name="T2" fmla="*/ 7 w 37"/>
                    <a:gd name="T3" fmla="*/ 0 h 67"/>
                    <a:gd name="T4" fmla="*/ 37 w 37"/>
                    <a:gd name="T5" fmla="*/ 22 h 67"/>
                    <a:gd name="T6" fmla="*/ 37 w 37"/>
                    <a:gd name="T7" fmla="*/ 22 h 67"/>
                    <a:gd name="T8" fmla="*/ 0 w 37"/>
                    <a:gd name="T9" fmla="*/ 67 h 67"/>
                    <a:gd name="T10" fmla="*/ 7 w 37"/>
                    <a:gd name="T11" fmla="*/ 0 h 67"/>
                    <a:gd name="T12" fmla="*/ 7 w 37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0" y="6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2051"/>
                <p:cNvSpPr>
                  <a:spLocks/>
                </p:cNvSpPr>
                <p:nvPr/>
              </p:nvSpPr>
              <p:spPr bwMode="auto">
                <a:xfrm>
                  <a:off x="2494" y="3617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2052"/>
                <p:cNvSpPr>
                  <a:spLocks/>
                </p:cNvSpPr>
                <p:nvPr/>
              </p:nvSpPr>
              <p:spPr bwMode="auto">
                <a:xfrm>
                  <a:off x="2494" y="3617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Freeform 2053"/>
                <p:cNvSpPr>
                  <a:spLocks/>
                </p:cNvSpPr>
                <p:nvPr/>
              </p:nvSpPr>
              <p:spPr bwMode="auto">
                <a:xfrm>
                  <a:off x="2498" y="3617"/>
                  <a:ext cx="14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Freeform 2054"/>
                <p:cNvSpPr>
                  <a:spLocks/>
                </p:cNvSpPr>
                <p:nvPr/>
              </p:nvSpPr>
              <p:spPr bwMode="auto">
                <a:xfrm>
                  <a:off x="2498" y="3617"/>
                  <a:ext cx="14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" name="Freeform 2055"/>
                <p:cNvSpPr>
                  <a:spLocks/>
                </p:cNvSpPr>
                <p:nvPr/>
              </p:nvSpPr>
              <p:spPr bwMode="auto">
                <a:xfrm>
                  <a:off x="2494" y="3617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Freeform 2056"/>
                <p:cNvSpPr>
                  <a:spLocks/>
                </p:cNvSpPr>
                <p:nvPr/>
              </p:nvSpPr>
              <p:spPr bwMode="auto">
                <a:xfrm>
                  <a:off x="2494" y="3617"/>
                  <a:ext cx="18" cy="15"/>
                </a:xfrm>
                <a:custGeom>
                  <a:avLst/>
                  <a:gdLst>
                    <a:gd name="T0" fmla="*/ 36 w 36"/>
                    <a:gd name="T1" fmla="*/ 0 h 30"/>
                    <a:gd name="T2" fmla="*/ 36 w 36"/>
                    <a:gd name="T3" fmla="*/ 0 h 30"/>
                    <a:gd name="T4" fmla="*/ 7 w 36"/>
                    <a:gd name="T5" fmla="*/ 30 h 30"/>
                    <a:gd name="T6" fmla="*/ 7 w 36"/>
                    <a:gd name="T7" fmla="*/ 30 h 30"/>
                    <a:gd name="T8" fmla="*/ 0 w 36"/>
                    <a:gd name="T9" fmla="*/ 30 h 30"/>
                    <a:gd name="T10" fmla="*/ 36 w 36"/>
                    <a:gd name="T11" fmla="*/ 0 h 30"/>
                    <a:gd name="T12" fmla="*/ 36 w 3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0" y="3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2057"/>
                <p:cNvSpPr>
                  <a:spLocks/>
                </p:cNvSpPr>
                <p:nvPr/>
              </p:nvSpPr>
              <p:spPr bwMode="auto">
                <a:xfrm>
                  <a:off x="2498" y="3617"/>
                  <a:ext cx="14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Freeform 2058"/>
                <p:cNvSpPr>
                  <a:spLocks/>
                </p:cNvSpPr>
                <p:nvPr/>
              </p:nvSpPr>
              <p:spPr bwMode="auto">
                <a:xfrm>
                  <a:off x="2498" y="3617"/>
                  <a:ext cx="14" cy="15"/>
                </a:xfrm>
                <a:custGeom>
                  <a:avLst/>
                  <a:gdLst>
                    <a:gd name="T0" fmla="*/ 29 w 29"/>
                    <a:gd name="T1" fmla="*/ 0 h 30"/>
                    <a:gd name="T2" fmla="*/ 29 w 29"/>
                    <a:gd name="T3" fmla="*/ 0 h 30"/>
                    <a:gd name="T4" fmla="*/ 29 w 29"/>
                    <a:gd name="T5" fmla="*/ 0 h 30"/>
                    <a:gd name="T6" fmla="*/ 29 w 29"/>
                    <a:gd name="T7" fmla="*/ 0 h 30"/>
                    <a:gd name="T8" fmla="*/ 0 w 29"/>
                    <a:gd name="T9" fmla="*/ 30 h 30"/>
                    <a:gd name="T10" fmla="*/ 29 w 29"/>
                    <a:gd name="T11" fmla="*/ 0 h 30"/>
                    <a:gd name="T12" fmla="*/ 29 w 29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0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" name="Freeform 2059"/>
                <p:cNvSpPr>
                  <a:spLocks/>
                </p:cNvSpPr>
                <p:nvPr/>
              </p:nvSpPr>
              <p:spPr bwMode="auto">
                <a:xfrm>
                  <a:off x="2490" y="3606"/>
                  <a:ext cx="59" cy="52"/>
                </a:xfrm>
                <a:custGeom>
                  <a:avLst/>
                  <a:gdLst>
                    <a:gd name="T0" fmla="*/ 0 w 117"/>
                    <a:gd name="T1" fmla="*/ 104 h 104"/>
                    <a:gd name="T2" fmla="*/ 0 w 117"/>
                    <a:gd name="T3" fmla="*/ 104 h 104"/>
                    <a:gd name="T4" fmla="*/ 117 w 117"/>
                    <a:gd name="T5" fmla="*/ 30 h 104"/>
                    <a:gd name="T6" fmla="*/ 117 w 117"/>
                    <a:gd name="T7" fmla="*/ 30 h 104"/>
                    <a:gd name="T8" fmla="*/ 88 w 117"/>
                    <a:gd name="T9" fmla="*/ 0 h 104"/>
                    <a:gd name="T10" fmla="*/ 0 w 117"/>
                    <a:gd name="T11" fmla="*/ 104 h 104"/>
                    <a:gd name="T12" fmla="*/ 0 w 117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4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17" y="30"/>
                      </a:lnTo>
                      <a:lnTo>
                        <a:pt x="117" y="30"/>
                      </a:lnTo>
                      <a:lnTo>
                        <a:pt x="88" y="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Freeform 2060"/>
                <p:cNvSpPr>
                  <a:spLocks/>
                </p:cNvSpPr>
                <p:nvPr/>
              </p:nvSpPr>
              <p:spPr bwMode="auto">
                <a:xfrm>
                  <a:off x="2490" y="3606"/>
                  <a:ext cx="59" cy="52"/>
                </a:xfrm>
                <a:custGeom>
                  <a:avLst/>
                  <a:gdLst>
                    <a:gd name="T0" fmla="*/ 0 w 117"/>
                    <a:gd name="T1" fmla="*/ 104 h 104"/>
                    <a:gd name="T2" fmla="*/ 0 w 117"/>
                    <a:gd name="T3" fmla="*/ 104 h 104"/>
                    <a:gd name="T4" fmla="*/ 117 w 117"/>
                    <a:gd name="T5" fmla="*/ 30 h 104"/>
                    <a:gd name="T6" fmla="*/ 117 w 117"/>
                    <a:gd name="T7" fmla="*/ 30 h 104"/>
                    <a:gd name="T8" fmla="*/ 88 w 117"/>
                    <a:gd name="T9" fmla="*/ 0 h 104"/>
                    <a:gd name="T10" fmla="*/ 0 w 117"/>
                    <a:gd name="T11" fmla="*/ 104 h 104"/>
                    <a:gd name="T12" fmla="*/ 0 w 117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4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17" y="30"/>
                      </a:lnTo>
                      <a:lnTo>
                        <a:pt x="117" y="30"/>
                      </a:lnTo>
                      <a:lnTo>
                        <a:pt x="88" y="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Freeform 2061"/>
                <p:cNvSpPr>
                  <a:spLocks/>
                </p:cNvSpPr>
                <p:nvPr/>
              </p:nvSpPr>
              <p:spPr bwMode="auto">
                <a:xfrm>
                  <a:off x="2490" y="3621"/>
                  <a:ext cx="59" cy="52"/>
                </a:xfrm>
                <a:custGeom>
                  <a:avLst/>
                  <a:gdLst>
                    <a:gd name="T0" fmla="*/ 0 w 117"/>
                    <a:gd name="T1" fmla="*/ 74 h 104"/>
                    <a:gd name="T2" fmla="*/ 0 w 117"/>
                    <a:gd name="T3" fmla="*/ 74 h 104"/>
                    <a:gd name="T4" fmla="*/ 36 w 117"/>
                    <a:gd name="T5" fmla="*/ 104 h 104"/>
                    <a:gd name="T6" fmla="*/ 36 w 117"/>
                    <a:gd name="T7" fmla="*/ 104 h 104"/>
                    <a:gd name="T8" fmla="*/ 117 w 117"/>
                    <a:gd name="T9" fmla="*/ 0 h 104"/>
                    <a:gd name="T10" fmla="*/ 0 w 117"/>
                    <a:gd name="T11" fmla="*/ 74 h 104"/>
                    <a:gd name="T12" fmla="*/ 0 w 117"/>
                    <a:gd name="T13" fmla="*/ 7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4">
                      <a:moveTo>
                        <a:pt x="0" y="74"/>
                      </a:moveTo>
                      <a:lnTo>
                        <a:pt x="0" y="74"/>
                      </a:lnTo>
                      <a:lnTo>
                        <a:pt x="36" y="104"/>
                      </a:lnTo>
                      <a:lnTo>
                        <a:pt x="36" y="104"/>
                      </a:lnTo>
                      <a:lnTo>
                        <a:pt x="117" y="0"/>
                      </a:lnTo>
                      <a:lnTo>
                        <a:pt x="0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2062"/>
                <p:cNvSpPr>
                  <a:spLocks/>
                </p:cNvSpPr>
                <p:nvPr/>
              </p:nvSpPr>
              <p:spPr bwMode="auto">
                <a:xfrm>
                  <a:off x="2490" y="3621"/>
                  <a:ext cx="59" cy="52"/>
                </a:xfrm>
                <a:custGeom>
                  <a:avLst/>
                  <a:gdLst>
                    <a:gd name="T0" fmla="*/ 0 w 117"/>
                    <a:gd name="T1" fmla="*/ 74 h 104"/>
                    <a:gd name="T2" fmla="*/ 0 w 117"/>
                    <a:gd name="T3" fmla="*/ 74 h 104"/>
                    <a:gd name="T4" fmla="*/ 36 w 117"/>
                    <a:gd name="T5" fmla="*/ 104 h 104"/>
                    <a:gd name="T6" fmla="*/ 36 w 117"/>
                    <a:gd name="T7" fmla="*/ 104 h 104"/>
                    <a:gd name="T8" fmla="*/ 117 w 117"/>
                    <a:gd name="T9" fmla="*/ 0 h 104"/>
                    <a:gd name="T10" fmla="*/ 0 w 117"/>
                    <a:gd name="T11" fmla="*/ 74 h 104"/>
                    <a:gd name="T12" fmla="*/ 0 w 117"/>
                    <a:gd name="T13" fmla="*/ 7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104">
                      <a:moveTo>
                        <a:pt x="0" y="74"/>
                      </a:moveTo>
                      <a:lnTo>
                        <a:pt x="0" y="74"/>
                      </a:lnTo>
                      <a:lnTo>
                        <a:pt x="36" y="104"/>
                      </a:lnTo>
                      <a:lnTo>
                        <a:pt x="36" y="104"/>
                      </a:lnTo>
                      <a:lnTo>
                        <a:pt x="117" y="0"/>
                      </a:lnTo>
                      <a:lnTo>
                        <a:pt x="0" y="7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Freeform 2063"/>
                <p:cNvSpPr>
                  <a:spLocks/>
                </p:cNvSpPr>
                <p:nvPr/>
              </p:nvSpPr>
              <p:spPr bwMode="auto">
                <a:xfrm>
                  <a:off x="2509" y="3621"/>
                  <a:ext cx="63" cy="52"/>
                </a:xfrm>
                <a:custGeom>
                  <a:avLst/>
                  <a:gdLst>
                    <a:gd name="T0" fmla="*/ 0 w 125"/>
                    <a:gd name="T1" fmla="*/ 104 h 104"/>
                    <a:gd name="T2" fmla="*/ 0 w 125"/>
                    <a:gd name="T3" fmla="*/ 104 h 104"/>
                    <a:gd name="T4" fmla="*/ 125 w 125"/>
                    <a:gd name="T5" fmla="*/ 29 h 104"/>
                    <a:gd name="T6" fmla="*/ 125 w 125"/>
                    <a:gd name="T7" fmla="*/ 29 h 104"/>
                    <a:gd name="T8" fmla="*/ 81 w 125"/>
                    <a:gd name="T9" fmla="*/ 0 h 104"/>
                    <a:gd name="T10" fmla="*/ 0 w 125"/>
                    <a:gd name="T11" fmla="*/ 104 h 104"/>
                    <a:gd name="T12" fmla="*/ 0 w 125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104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25" y="29"/>
                      </a:lnTo>
                      <a:lnTo>
                        <a:pt x="125" y="29"/>
                      </a:lnTo>
                      <a:lnTo>
                        <a:pt x="81" y="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" name="Freeform 2064"/>
                <p:cNvSpPr>
                  <a:spLocks/>
                </p:cNvSpPr>
                <p:nvPr/>
              </p:nvSpPr>
              <p:spPr bwMode="auto">
                <a:xfrm>
                  <a:off x="2509" y="3621"/>
                  <a:ext cx="63" cy="52"/>
                </a:xfrm>
                <a:custGeom>
                  <a:avLst/>
                  <a:gdLst>
                    <a:gd name="T0" fmla="*/ 0 w 125"/>
                    <a:gd name="T1" fmla="*/ 104 h 104"/>
                    <a:gd name="T2" fmla="*/ 0 w 125"/>
                    <a:gd name="T3" fmla="*/ 104 h 104"/>
                    <a:gd name="T4" fmla="*/ 125 w 125"/>
                    <a:gd name="T5" fmla="*/ 29 h 104"/>
                    <a:gd name="T6" fmla="*/ 125 w 125"/>
                    <a:gd name="T7" fmla="*/ 29 h 104"/>
                    <a:gd name="T8" fmla="*/ 81 w 125"/>
                    <a:gd name="T9" fmla="*/ 0 h 104"/>
                    <a:gd name="T10" fmla="*/ 0 w 125"/>
                    <a:gd name="T11" fmla="*/ 104 h 104"/>
                    <a:gd name="T12" fmla="*/ 0 w 125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104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25" y="29"/>
                      </a:lnTo>
                      <a:lnTo>
                        <a:pt x="125" y="29"/>
                      </a:lnTo>
                      <a:lnTo>
                        <a:pt x="81" y="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" name="Freeform 2065"/>
                <p:cNvSpPr>
                  <a:spLocks/>
                </p:cNvSpPr>
                <p:nvPr/>
              </p:nvSpPr>
              <p:spPr bwMode="auto">
                <a:xfrm>
                  <a:off x="2509" y="3635"/>
                  <a:ext cx="63" cy="53"/>
                </a:xfrm>
                <a:custGeom>
                  <a:avLst/>
                  <a:gdLst>
                    <a:gd name="T0" fmla="*/ 0 w 125"/>
                    <a:gd name="T1" fmla="*/ 75 h 105"/>
                    <a:gd name="T2" fmla="*/ 0 w 125"/>
                    <a:gd name="T3" fmla="*/ 75 h 105"/>
                    <a:gd name="T4" fmla="*/ 37 w 125"/>
                    <a:gd name="T5" fmla="*/ 105 h 105"/>
                    <a:gd name="T6" fmla="*/ 37 w 125"/>
                    <a:gd name="T7" fmla="*/ 105 h 105"/>
                    <a:gd name="T8" fmla="*/ 125 w 125"/>
                    <a:gd name="T9" fmla="*/ 0 h 105"/>
                    <a:gd name="T10" fmla="*/ 0 w 125"/>
                    <a:gd name="T11" fmla="*/ 75 h 105"/>
                    <a:gd name="T12" fmla="*/ 0 w 125"/>
                    <a:gd name="T13" fmla="*/ 7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10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37" y="105"/>
                      </a:lnTo>
                      <a:lnTo>
                        <a:pt x="37" y="105"/>
                      </a:lnTo>
                      <a:lnTo>
                        <a:pt x="125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2066"/>
                <p:cNvSpPr>
                  <a:spLocks/>
                </p:cNvSpPr>
                <p:nvPr/>
              </p:nvSpPr>
              <p:spPr bwMode="auto">
                <a:xfrm>
                  <a:off x="2509" y="3635"/>
                  <a:ext cx="63" cy="53"/>
                </a:xfrm>
                <a:custGeom>
                  <a:avLst/>
                  <a:gdLst>
                    <a:gd name="T0" fmla="*/ 0 w 125"/>
                    <a:gd name="T1" fmla="*/ 75 h 105"/>
                    <a:gd name="T2" fmla="*/ 0 w 125"/>
                    <a:gd name="T3" fmla="*/ 75 h 105"/>
                    <a:gd name="T4" fmla="*/ 37 w 125"/>
                    <a:gd name="T5" fmla="*/ 105 h 105"/>
                    <a:gd name="T6" fmla="*/ 37 w 125"/>
                    <a:gd name="T7" fmla="*/ 105 h 105"/>
                    <a:gd name="T8" fmla="*/ 125 w 125"/>
                    <a:gd name="T9" fmla="*/ 0 h 105"/>
                    <a:gd name="T10" fmla="*/ 0 w 125"/>
                    <a:gd name="T11" fmla="*/ 75 h 105"/>
                    <a:gd name="T12" fmla="*/ 0 w 125"/>
                    <a:gd name="T13" fmla="*/ 7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10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37" y="105"/>
                      </a:lnTo>
                      <a:lnTo>
                        <a:pt x="37" y="105"/>
                      </a:lnTo>
                      <a:lnTo>
                        <a:pt x="125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5" name="Freeform 2067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2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6" name="Freeform 2068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2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Freeform 2069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5" cy="19"/>
                </a:xfrm>
                <a:custGeom>
                  <a:avLst/>
                  <a:gdLst>
                    <a:gd name="T0" fmla="*/ 22 w 29"/>
                    <a:gd name="T1" fmla="*/ 0 h 37"/>
                    <a:gd name="T2" fmla="*/ 22 w 29"/>
                    <a:gd name="T3" fmla="*/ 0 h 37"/>
                    <a:gd name="T4" fmla="*/ 29 w 29"/>
                    <a:gd name="T5" fmla="*/ 0 h 37"/>
                    <a:gd name="T6" fmla="*/ 29 w 29"/>
                    <a:gd name="T7" fmla="*/ 0 h 37"/>
                    <a:gd name="T8" fmla="*/ 0 w 29"/>
                    <a:gd name="T9" fmla="*/ 37 h 37"/>
                    <a:gd name="T10" fmla="*/ 22 w 29"/>
                    <a:gd name="T11" fmla="*/ 0 h 37"/>
                    <a:gd name="T12" fmla="*/ 22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Freeform 2070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5" cy="19"/>
                </a:xfrm>
                <a:custGeom>
                  <a:avLst/>
                  <a:gdLst>
                    <a:gd name="T0" fmla="*/ 22 w 29"/>
                    <a:gd name="T1" fmla="*/ 0 h 37"/>
                    <a:gd name="T2" fmla="*/ 22 w 29"/>
                    <a:gd name="T3" fmla="*/ 0 h 37"/>
                    <a:gd name="T4" fmla="*/ 29 w 29"/>
                    <a:gd name="T5" fmla="*/ 0 h 37"/>
                    <a:gd name="T6" fmla="*/ 29 w 29"/>
                    <a:gd name="T7" fmla="*/ 0 h 37"/>
                    <a:gd name="T8" fmla="*/ 0 w 29"/>
                    <a:gd name="T9" fmla="*/ 37 h 37"/>
                    <a:gd name="T10" fmla="*/ 22 w 29"/>
                    <a:gd name="T11" fmla="*/ 0 h 37"/>
                    <a:gd name="T12" fmla="*/ 22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9" name="Freeform 2071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2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" name="Freeform 2072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2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" name="Freeform 2073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5" cy="19"/>
                </a:xfrm>
                <a:custGeom>
                  <a:avLst/>
                  <a:gdLst>
                    <a:gd name="T0" fmla="*/ 22 w 29"/>
                    <a:gd name="T1" fmla="*/ 0 h 37"/>
                    <a:gd name="T2" fmla="*/ 22 w 29"/>
                    <a:gd name="T3" fmla="*/ 0 h 37"/>
                    <a:gd name="T4" fmla="*/ 29 w 29"/>
                    <a:gd name="T5" fmla="*/ 0 h 37"/>
                    <a:gd name="T6" fmla="*/ 29 w 29"/>
                    <a:gd name="T7" fmla="*/ 0 h 37"/>
                    <a:gd name="T8" fmla="*/ 0 w 29"/>
                    <a:gd name="T9" fmla="*/ 37 h 37"/>
                    <a:gd name="T10" fmla="*/ 22 w 29"/>
                    <a:gd name="T11" fmla="*/ 0 h 37"/>
                    <a:gd name="T12" fmla="*/ 22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" name="Freeform 2074"/>
                <p:cNvSpPr>
                  <a:spLocks/>
                </p:cNvSpPr>
                <p:nvPr/>
              </p:nvSpPr>
              <p:spPr bwMode="auto">
                <a:xfrm>
                  <a:off x="2549" y="3658"/>
                  <a:ext cx="15" cy="19"/>
                </a:xfrm>
                <a:custGeom>
                  <a:avLst/>
                  <a:gdLst>
                    <a:gd name="T0" fmla="*/ 22 w 29"/>
                    <a:gd name="T1" fmla="*/ 0 h 37"/>
                    <a:gd name="T2" fmla="*/ 22 w 29"/>
                    <a:gd name="T3" fmla="*/ 0 h 37"/>
                    <a:gd name="T4" fmla="*/ 29 w 29"/>
                    <a:gd name="T5" fmla="*/ 0 h 37"/>
                    <a:gd name="T6" fmla="*/ 29 w 29"/>
                    <a:gd name="T7" fmla="*/ 0 h 37"/>
                    <a:gd name="T8" fmla="*/ 0 w 29"/>
                    <a:gd name="T9" fmla="*/ 37 h 37"/>
                    <a:gd name="T10" fmla="*/ 22 w 29"/>
                    <a:gd name="T11" fmla="*/ 0 h 37"/>
                    <a:gd name="T12" fmla="*/ 22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" name="Freeform 2075"/>
                <p:cNvSpPr>
                  <a:spLocks/>
                </p:cNvSpPr>
                <p:nvPr/>
              </p:nvSpPr>
              <p:spPr bwMode="auto">
                <a:xfrm>
                  <a:off x="2568" y="3670"/>
                  <a:ext cx="15" cy="26"/>
                </a:xfrm>
                <a:custGeom>
                  <a:avLst/>
                  <a:gdLst>
                    <a:gd name="T0" fmla="*/ 30 w 30"/>
                    <a:gd name="T1" fmla="*/ 0 h 52"/>
                    <a:gd name="T2" fmla="*/ 30 w 30"/>
                    <a:gd name="T3" fmla="*/ 0 h 52"/>
                    <a:gd name="T4" fmla="*/ 15 w 30"/>
                    <a:gd name="T5" fmla="*/ 52 h 52"/>
                    <a:gd name="T6" fmla="*/ 15 w 30"/>
                    <a:gd name="T7" fmla="*/ 52 h 52"/>
                    <a:gd name="T8" fmla="*/ 0 w 30"/>
                    <a:gd name="T9" fmla="*/ 44 h 52"/>
                    <a:gd name="T10" fmla="*/ 30 w 30"/>
                    <a:gd name="T11" fmla="*/ 0 h 52"/>
                    <a:gd name="T12" fmla="*/ 30 w 30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44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4" name="Freeform 2076"/>
                <p:cNvSpPr>
                  <a:spLocks/>
                </p:cNvSpPr>
                <p:nvPr/>
              </p:nvSpPr>
              <p:spPr bwMode="auto">
                <a:xfrm>
                  <a:off x="2568" y="3670"/>
                  <a:ext cx="15" cy="26"/>
                </a:xfrm>
                <a:custGeom>
                  <a:avLst/>
                  <a:gdLst>
                    <a:gd name="T0" fmla="*/ 30 w 30"/>
                    <a:gd name="T1" fmla="*/ 0 h 52"/>
                    <a:gd name="T2" fmla="*/ 30 w 30"/>
                    <a:gd name="T3" fmla="*/ 0 h 52"/>
                    <a:gd name="T4" fmla="*/ 15 w 30"/>
                    <a:gd name="T5" fmla="*/ 52 h 52"/>
                    <a:gd name="T6" fmla="*/ 15 w 30"/>
                    <a:gd name="T7" fmla="*/ 52 h 52"/>
                    <a:gd name="T8" fmla="*/ 0 w 30"/>
                    <a:gd name="T9" fmla="*/ 44 h 52"/>
                    <a:gd name="T10" fmla="*/ 30 w 30"/>
                    <a:gd name="T11" fmla="*/ 0 h 52"/>
                    <a:gd name="T12" fmla="*/ 30 w 30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5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44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2077"/>
                <p:cNvSpPr>
                  <a:spLocks/>
                </p:cNvSpPr>
                <p:nvPr/>
              </p:nvSpPr>
              <p:spPr bwMode="auto">
                <a:xfrm>
                  <a:off x="2575" y="3670"/>
                  <a:ext cx="19" cy="26"/>
                </a:xfrm>
                <a:custGeom>
                  <a:avLst/>
                  <a:gdLst>
                    <a:gd name="T0" fmla="*/ 15 w 37"/>
                    <a:gd name="T1" fmla="*/ 0 h 52"/>
                    <a:gd name="T2" fmla="*/ 15 w 37"/>
                    <a:gd name="T3" fmla="*/ 0 h 52"/>
                    <a:gd name="T4" fmla="*/ 37 w 37"/>
                    <a:gd name="T5" fmla="*/ 7 h 52"/>
                    <a:gd name="T6" fmla="*/ 37 w 37"/>
                    <a:gd name="T7" fmla="*/ 7 h 52"/>
                    <a:gd name="T8" fmla="*/ 0 w 37"/>
                    <a:gd name="T9" fmla="*/ 52 h 52"/>
                    <a:gd name="T10" fmla="*/ 15 w 37"/>
                    <a:gd name="T11" fmla="*/ 0 h 52"/>
                    <a:gd name="T12" fmla="*/ 15 w 37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2078"/>
                <p:cNvSpPr>
                  <a:spLocks/>
                </p:cNvSpPr>
                <p:nvPr/>
              </p:nvSpPr>
              <p:spPr bwMode="auto">
                <a:xfrm>
                  <a:off x="2575" y="3670"/>
                  <a:ext cx="19" cy="26"/>
                </a:xfrm>
                <a:custGeom>
                  <a:avLst/>
                  <a:gdLst>
                    <a:gd name="T0" fmla="*/ 15 w 37"/>
                    <a:gd name="T1" fmla="*/ 0 h 52"/>
                    <a:gd name="T2" fmla="*/ 15 w 37"/>
                    <a:gd name="T3" fmla="*/ 0 h 52"/>
                    <a:gd name="T4" fmla="*/ 37 w 37"/>
                    <a:gd name="T5" fmla="*/ 7 h 52"/>
                    <a:gd name="T6" fmla="*/ 37 w 37"/>
                    <a:gd name="T7" fmla="*/ 7 h 52"/>
                    <a:gd name="T8" fmla="*/ 0 w 37"/>
                    <a:gd name="T9" fmla="*/ 52 h 52"/>
                    <a:gd name="T10" fmla="*/ 15 w 37"/>
                    <a:gd name="T11" fmla="*/ 0 h 52"/>
                    <a:gd name="T12" fmla="*/ 15 w 37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2079"/>
                <p:cNvSpPr>
                  <a:spLocks/>
                </p:cNvSpPr>
                <p:nvPr/>
              </p:nvSpPr>
              <p:spPr bwMode="auto">
                <a:xfrm>
                  <a:off x="2583" y="3681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7 w 29"/>
                    <a:gd name="T5" fmla="*/ 37 h 37"/>
                    <a:gd name="T6" fmla="*/ 7 w 29"/>
                    <a:gd name="T7" fmla="*/ 3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2080"/>
                <p:cNvSpPr>
                  <a:spLocks/>
                </p:cNvSpPr>
                <p:nvPr/>
              </p:nvSpPr>
              <p:spPr bwMode="auto">
                <a:xfrm>
                  <a:off x="2583" y="3681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7 w 29"/>
                    <a:gd name="T5" fmla="*/ 37 h 37"/>
                    <a:gd name="T6" fmla="*/ 7 w 29"/>
                    <a:gd name="T7" fmla="*/ 3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2081"/>
                <p:cNvSpPr>
                  <a:spLocks/>
                </p:cNvSpPr>
                <p:nvPr/>
              </p:nvSpPr>
              <p:spPr bwMode="auto">
                <a:xfrm>
                  <a:off x="2586" y="3681"/>
                  <a:ext cx="11" cy="18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2082"/>
                <p:cNvSpPr>
                  <a:spLocks/>
                </p:cNvSpPr>
                <p:nvPr/>
              </p:nvSpPr>
              <p:spPr bwMode="auto">
                <a:xfrm>
                  <a:off x="2586" y="3681"/>
                  <a:ext cx="11" cy="18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2083"/>
                <p:cNvSpPr>
                  <a:spLocks/>
                </p:cNvSpPr>
                <p:nvPr/>
              </p:nvSpPr>
              <p:spPr bwMode="auto">
                <a:xfrm>
                  <a:off x="2583" y="3681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7 w 29"/>
                    <a:gd name="T5" fmla="*/ 37 h 37"/>
                    <a:gd name="T6" fmla="*/ 7 w 29"/>
                    <a:gd name="T7" fmla="*/ 3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2084"/>
                <p:cNvSpPr>
                  <a:spLocks/>
                </p:cNvSpPr>
                <p:nvPr/>
              </p:nvSpPr>
              <p:spPr bwMode="auto">
                <a:xfrm>
                  <a:off x="2583" y="3681"/>
                  <a:ext cx="14" cy="18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0 h 37"/>
                    <a:gd name="T4" fmla="*/ 7 w 29"/>
                    <a:gd name="T5" fmla="*/ 37 h 37"/>
                    <a:gd name="T6" fmla="*/ 7 w 29"/>
                    <a:gd name="T7" fmla="*/ 37 h 37"/>
                    <a:gd name="T8" fmla="*/ 0 w 29"/>
                    <a:gd name="T9" fmla="*/ 37 h 37"/>
                    <a:gd name="T10" fmla="*/ 29 w 29"/>
                    <a:gd name="T11" fmla="*/ 0 h 37"/>
                    <a:gd name="T12" fmla="*/ 29 w 29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2085"/>
                <p:cNvSpPr>
                  <a:spLocks/>
                </p:cNvSpPr>
                <p:nvPr/>
              </p:nvSpPr>
              <p:spPr bwMode="auto">
                <a:xfrm>
                  <a:off x="2586" y="3681"/>
                  <a:ext cx="11" cy="18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2086"/>
                <p:cNvSpPr>
                  <a:spLocks/>
                </p:cNvSpPr>
                <p:nvPr/>
              </p:nvSpPr>
              <p:spPr bwMode="auto">
                <a:xfrm>
                  <a:off x="2586" y="3681"/>
                  <a:ext cx="11" cy="18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2087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2088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2089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8" name="Freeform 2090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2091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" name="Freeform 2092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0 w 22"/>
                    <a:gd name="T5" fmla="*/ 37 h 37"/>
                    <a:gd name="T6" fmla="*/ 0 w 22"/>
                    <a:gd name="T7" fmla="*/ 37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1" name="Freeform 2093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" name="Freeform 2094"/>
                <p:cNvSpPr>
                  <a:spLocks/>
                </p:cNvSpPr>
                <p:nvPr/>
              </p:nvSpPr>
              <p:spPr bwMode="auto">
                <a:xfrm>
                  <a:off x="2664" y="3734"/>
                  <a:ext cx="11" cy="19"/>
                </a:xfrm>
                <a:custGeom>
                  <a:avLst/>
                  <a:gdLst>
                    <a:gd name="T0" fmla="*/ 22 w 22"/>
                    <a:gd name="T1" fmla="*/ 0 h 37"/>
                    <a:gd name="T2" fmla="*/ 22 w 22"/>
                    <a:gd name="T3" fmla="*/ 0 h 37"/>
                    <a:gd name="T4" fmla="*/ 22 w 22"/>
                    <a:gd name="T5" fmla="*/ 0 h 37"/>
                    <a:gd name="T6" fmla="*/ 22 w 22"/>
                    <a:gd name="T7" fmla="*/ 0 h 37"/>
                    <a:gd name="T8" fmla="*/ 0 w 22"/>
                    <a:gd name="T9" fmla="*/ 37 h 37"/>
                    <a:gd name="T10" fmla="*/ 22 w 22"/>
                    <a:gd name="T11" fmla="*/ 0 h 37"/>
                    <a:gd name="T12" fmla="*/ 22 w 2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" name="Freeform 2095"/>
                <p:cNvSpPr>
                  <a:spLocks/>
                </p:cNvSpPr>
                <p:nvPr/>
              </p:nvSpPr>
              <p:spPr bwMode="auto">
                <a:xfrm>
                  <a:off x="2668" y="3737"/>
                  <a:ext cx="14" cy="27"/>
                </a:xfrm>
                <a:custGeom>
                  <a:avLst/>
                  <a:gdLst>
                    <a:gd name="T0" fmla="*/ 29 w 29"/>
                    <a:gd name="T1" fmla="*/ 0 h 52"/>
                    <a:gd name="T2" fmla="*/ 29 w 29"/>
                    <a:gd name="T3" fmla="*/ 0 h 52"/>
                    <a:gd name="T4" fmla="*/ 22 w 29"/>
                    <a:gd name="T5" fmla="*/ 52 h 52"/>
                    <a:gd name="T6" fmla="*/ 22 w 29"/>
                    <a:gd name="T7" fmla="*/ 52 h 52"/>
                    <a:gd name="T8" fmla="*/ 0 w 29"/>
                    <a:gd name="T9" fmla="*/ 45 h 52"/>
                    <a:gd name="T10" fmla="*/ 29 w 29"/>
                    <a:gd name="T11" fmla="*/ 0 h 52"/>
                    <a:gd name="T12" fmla="*/ 29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45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" name="Freeform 2096"/>
                <p:cNvSpPr>
                  <a:spLocks/>
                </p:cNvSpPr>
                <p:nvPr/>
              </p:nvSpPr>
              <p:spPr bwMode="auto">
                <a:xfrm>
                  <a:off x="2668" y="3737"/>
                  <a:ext cx="14" cy="27"/>
                </a:xfrm>
                <a:custGeom>
                  <a:avLst/>
                  <a:gdLst>
                    <a:gd name="T0" fmla="*/ 29 w 29"/>
                    <a:gd name="T1" fmla="*/ 0 h 52"/>
                    <a:gd name="T2" fmla="*/ 29 w 29"/>
                    <a:gd name="T3" fmla="*/ 0 h 52"/>
                    <a:gd name="T4" fmla="*/ 22 w 29"/>
                    <a:gd name="T5" fmla="*/ 52 h 52"/>
                    <a:gd name="T6" fmla="*/ 22 w 29"/>
                    <a:gd name="T7" fmla="*/ 52 h 52"/>
                    <a:gd name="T8" fmla="*/ 0 w 29"/>
                    <a:gd name="T9" fmla="*/ 45 h 52"/>
                    <a:gd name="T10" fmla="*/ 29 w 29"/>
                    <a:gd name="T11" fmla="*/ 0 h 52"/>
                    <a:gd name="T12" fmla="*/ 29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45"/>
                      </a:lnTo>
                      <a:lnTo>
                        <a:pt x="29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" name="Freeform 2097"/>
                <p:cNvSpPr>
                  <a:spLocks/>
                </p:cNvSpPr>
                <p:nvPr/>
              </p:nvSpPr>
              <p:spPr bwMode="auto">
                <a:xfrm>
                  <a:off x="2679" y="3737"/>
                  <a:ext cx="14" cy="27"/>
                </a:xfrm>
                <a:custGeom>
                  <a:avLst/>
                  <a:gdLst>
                    <a:gd name="T0" fmla="*/ 7 w 29"/>
                    <a:gd name="T1" fmla="*/ 0 h 52"/>
                    <a:gd name="T2" fmla="*/ 7 w 29"/>
                    <a:gd name="T3" fmla="*/ 0 h 52"/>
                    <a:gd name="T4" fmla="*/ 29 w 29"/>
                    <a:gd name="T5" fmla="*/ 8 h 52"/>
                    <a:gd name="T6" fmla="*/ 29 w 29"/>
                    <a:gd name="T7" fmla="*/ 8 h 52"/>
                    <a:gd name="T8" fmla="*/ 0 w 29"/>
                    <a:gd name="T9" fmla="*/ 52 h 52"/>
                    <a:gd name="T10" fmla="*/ 7 w 29"/>
                    <a:gd name="T11" fmla="*/ 0 h 52"/>
                    <a:gd name="T12" fmla="*/ 7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9" y="8"/>
                      </a:lnTo>
                      <a:lnTo>
                        <a:pt x="29" y="8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" name="Freeform 2098"/>
                <p:cNvSpPr>
                  <a:spLocks/>
                </p:cNvSpPr>
                <p:nvPr/>
              </p:nvSpPr>
              <p:spPr bwMode="auto">
                <a:xfrm>
                  <a:off x="2679" y="3737"/>
                  <a:ext cx="14" cy="27"/>
                </a:xfrm>
                <a:custGeom>
                  <a:avLst/>
                  <a:gdLst>
                    <a:gd name="T0" fmla="*/ 7 w 29"/>
                    <a:gd name="T1" fmla="*/ 0 h 52"/>
                    <a:gd name="T2" fmla="*/ 7 w 29"/>
                    <a:gd name="T3" fmla="*/ 0 h 52"/>
                    <a:gd name="T4" fmla="*/ 29 w 29"/>
                    <a:gd name="T5" fmla="*/ 8 h 52"/>
                    <a:gd name="T6" fmla="*/ 29 w 29"/>
                    <a:gd name="T7" fmla="*/ 8 h 52"/>
                    <a:gd name="T8" fmla="*/ 0 w 29"/>
                    <a:gd name="T9" fmla="*/ 52 h 52"/>
                    <a:gd name="T10" fmla="*/ 7 w 29"/>
                    <a:gd name="T11" fmla="*/ 0 h 52"/>
                    <a:gd name="T12" fmla="*/ 7 w 29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2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9" y="8"/>
                      </a:lnTo>
                      <a:lnTo>
                        <a:pt x="29" y="8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" name="Freeform 2099"/>
                <p:cNvSpPr>
                  <a:spLocks/>
                </p:cNvSpPr>
                <p:nvPr/>
              </p:nvSpPr>
              <p:spPr bwMode="auto">
                <a:xfrm>
                  <a:off x="2697" y="3756"/>
                  <a:ext cx="11" cy="19"/>
                </a:xfrm>
                <a:custGeom>
                  <a:avLst/>
                  <a:gdLst>
                    <a:gd name="T0" fmla="*/ 22 w 22"/>
                    <a:gd name="T1" fmla="*/ 0 h 38"/>
                    <a:gd name="T2" fmla="*/ 22 w 22"/>
                    <a:gd name="T3" fmla="*/ 0 h 38"/>
                    <a:gd name="T4" fmla="*/ 8 w 22"/>
                    <a:gd name="T5" fmla="*/ 38 h 38"/>
                    <a:gd name="T6" fmla="*/ 8 w 22"/>
                    <a:gd name="T7" fmla="*/ 38 h 38"/>
                    <a:gd name="T8" fmla="*/ 0 w 22"/>
                    <a:gd name="T9" fmla="*/ 38 h 38"/>
                    <a:gd name="T10" fmla="*/ 22 w 22"/>
                    <a:gd name="T11" fmla="*/ 0 h 38"/>
                    <a:gd name="T12" fmla="*/ 22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2100"/>
                <p:cNvSpPr>
                  <a:spLocks/>
                </p:cNvSpPr>
                <p:nvPr/>
              </p:nvSpPr>
              <p:spPr bwMode="auto">
                <a:xfrm>
                  <a:off x="2697" y="3756"/>
                  <a:ext cx="11" cy="19"/>
                </a:xfrm>
                <a:custGeom>
                  <a:avLst/>
                  <a:gdLst>
                    <a:gd name="T0" fmla="*/ 22 w 22"/>
                    <a:gd name="T1" fmla="*/ 0 h 38"/>
                    <a:gd name="T2" fmla="*/ 22 w 22"/>
                    <a:gd name="T3" fmla="*/ 0 h 38"/>
                    <a:gd name="T4" fmla="*/ 8 w 22"/>
                    <a:gd name="T5" fmla="*/ 38 h 38"/>
                    <a:gd name="T6" fmla="*/ 8 w 22"/>
                    <a:gd name="T7" fmla="*/ 38 h 38"/>
                    <a:gd name="T8" fmla="*/ 0 w 22"/>
                    <a:gd name="T9" fmla="*/ 38 h 38"/>
                    <a:gd name="T10" fmla="*/ 22 w 22"/>
                    <a:gd name="T11" fmla="*/ 0 h 38"/>
                    <a:gd name="T12" fmla="*/ 22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2101"/>
                <p:cNvSpPr>
                  <a:spLocks/>
                </p:cNvSpPr>
                <p:nvPr/>
              </p:nvSpPr>
              <p:spPr bwMode="auto">
                <a:xfrm>
                  <a:off x="2701" y="3756"/>
                  <a:ext cx="11" cy="19"/>
                </a:xfrm>
                <a:custGeom>
                  <a:avLst/>
                  <a:gdLst>
                    <a:gd name="T0" fmla="*/ 14 w 22"/>
                    <a:gd name="T1" fmla="*/ 0 h 38"/>
                    <a:gd name="T2" fmla="*/ 14 w 22"/>
                    <a:gd name="T3" fmla="*/ 0 h 38"/>
                    <a:gd name="T4" fmla="*/ 22 w 22"/>
                    <a:gd name="T5" fmla="*/ 0 h 38"/>
                    <a:gd name="T6" fmla="*/ 22 w 22"/>
                    <a:gd name="T7" fmla="*/ 0 h 38"/>
                    <a:gd name="T8" fmla="*/ 0 w 22"/>
                    <a:gd name="T9" fmla="*/ 38 h 38"/>
                    <a:gd name="T10" fmla="*/ 14 w 22"/>
                    <a:gd name="T11" fmla="*/ 0 h 38"/>
                    <a:gd name="T12" fmla="*/ 14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2102"/>
                <p:cNvSpPr>
                  <a:spLocks/>
                </p:cNvSpPr>
                <p:nvPr/>
              </p:nvSpPr>
              <p:spPr bwMode="auto">
                <a:xfrm>
                  <a:off x="2701" y="3756"/>
                  <a:ext cx="11" cy="19"/>
                </a:xfrm>
                <a:custGeom>
                  <a:avLst/>
                  <a:gdLst>
                    <a:gd name="T0" fmla="*/ 14 w 22"/>
                    <a:gd name="T1" fmla="*/ 0 h 38"/>
                    <a:gd name="T2" fmla="*/ 14 w 22"/>
                    <a:gd name="T3" fmla="*/ 0 h 38"/>
                    <a:gd name="T4" fmla="*/ 22 w 22"/>
                    <a:gd name="T5" fmla="*/ 0 h 38"/>
                    <a:gd name="T6" fmla="*/ 22 w 22"/>
                    <a:gd name="T7" fmla="*/ 0 h 38"/>
                    <a:gd name="T8" fmla="*/ 0 w 22"/>
                    <a:gd name="T9" fmla="*/ 38 h 38"/>
                    <a:gd name="T10" fmla="*/ 14 w 22"/>
                    <a:gd name="T11" fmla="*/ 0 h 38"/>
                    <a:gd name="T12" fmla="*/ 14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" name="Freeform 2103"/>
                <p:cNvSpPr>
                  <a:spLocks/>
                </p:cNvSpPr>
                <p:nvPr/>
              </p:nvSpPr>
              <p:spPr bwMode="auto">
                <a:xfrm>
                  <a:off x="2697" y="3756"/>
                  <a:ext cx="11" cy="19"/>
                </a:xfrm>
                <a:custGeom>
                  <a:avLst/>
                  <a:gdLst>
                    <a:gd name="T0" fmla="*/ 22 w 22"/>
                    <a:gd name="T1" fmla="*/ 0 h 38"/>
                    <a:gd name="T2" fmla="*/ 22 w 22"/>
                    <a:gd name="T3" fmla="*/ 0 h 38"/>
                    <a:gd name="T4" fmla="*/ 8 w 22"/>
                    <a:gd name="T5" fmla="*/ 38 h 38"/>
                    <a:gd name="T6" fmla="*/ 8 w 22"/>
                    <a:gd name="T7" fmla="*/ 38 h 38"/>
                    <a:gd name="T8" fmla="*/ 0 w 22"/>
                    <a:gd name="T9" fmla="*/ 38 h 38"/>
                    <a:gd name="T10" fmla="*/ 22 w 22"/>
                    <a:gd name="T11" fmla="*/ 0 h 38"/>
                    <a:gd name="T12" fmla="*/ 22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2104"/>
                <p:cNvSpPr>
                  <a:spLocks/>
                </p:cNvSpPr>
                <p:nvPr/>
              </p:nvSpPr>
              <p:spPr bwMode="auto">
                <a:xfrm>
                  <a:off x="2697" y="3756"/>
                  <a:ext cx="11" cy="19"/>
                </a:xfrm>
                <a:custGeom>
                  <a:avLst/>
                  <a:gdLst>
                    <a:gd name="T0" fmla="*/ 22 w 22"/>
                    <a:gd name="T1" fmla="*/ 0 h 38"/>
                    <a:gd name="T2" fmla="*/ 22 w 22"/>
                    <a:gd name="T3" fmla="*/ 0 h 38"/>
                    <a:gd name="T4" fmla="*/ 8 w 22"/>
                    <a:gd name="T5" fmla="*/ 38 h 38"/>
                    <a:gd name="T6" fmla="*/ 8 w 22"/>
                    <a:gd name="T7" fmla="*/ 38 h 38"/>
                    <a:gd name="T8" fmla="*/ 0 w 22"/>
                    <a:gd name="T9" fmla="*/ 38 h 38"/>
                    <a:gd name="T10" fmla="*/ 22 w 22"/>
                    <a:gd name="T11" fmla="*/ 0 h 38"/>
                    <a:gd name="T12" fmla="*/ 22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2105"/>
                <p:cNvSpPr>
                  <a:spLocks/>
                </p:cNvSpPr>
                <p:nvPr/>
              </p:nvSpPr>
              <p:spPr bwMode="auto">
                <a:xfrm>
                  <a:off x="2701" y="3756"/>
                  <a:ext cx="11" cy="19"/>
                </a:xfrm>
                <a:custGeom>
                  <a:avLst/>
                  <a:gdLst>
                    <a:gd name="T0" fmla="*/ 14 w 22"/>
                    <a:gd name="T1" fmla="*/ 0 h 38"/>
                    <a:gd name="T2" fmla="*/ 14 w 22"/>
                    <a:gd name="T3" fmla="*/ 0 h 38"/>
                    <a:gd name="T4" fmla="*/ 22 w 22"/>
                    <a:gd name="T5" fmla="*/ 0 h 38"/>
                    <a:gd name="T6" fmla="*/ 22 w 22"/>
                    <a:gd name="T7" fmla="*/ 0 h 38"/>
                    <a:gd name="T8" fmla="*/ 0 w 22"/>
                    <a:gd name="T9" fmla="*/ 38 h 38"/>
                    <a:gd name="T10" fmla="*/ 14 w 22"/>
                    <a:gd name="T11" fmla="*/ 0 h 38"/>
                    <a:gd name="T12" fmla="*/ 14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2106"/>
                <p:cNvSpPr>
                  <a:spLocks/>
                </p:cNvSpPr>
                <p:nvPr/>
              </p:nvSpPr>
              <p:spPr bwMode="auto">
                <a:xfrm>
                  <a:off x="2701" y="3756"/>
                  <a:ext cx="11" cy="19"/>
                </a:xfrm>
                <a:custGeom>
                  <a:avLst/>
                  <a:gdLst>
                    <a:gd name="T0" fmla="*/ 14 w 22"/>
                    <a:gd name="T1" fmla="*/ 0 h 38"/>
                    <a:gd name="T2" fmla="*/ 14 w 22"/>
                    <a:gd name="T3" fmla="*/ 0 h 38"/>
                    <a:gd name="T4" fmla="*/ 22 w 22"/>
                    <a:gd name="T5" fmla="*/ 0 h 38"/>
                    <a:gd name="T6" fmla="*/ 22 w 22"/>
                    <a:gd name="T7" fmla="*/ 0 h 38"/>
                    <a:gd name="T8" fmla="*/ 0 w 22"/>
                    <a:gd name="T9" fmla="*/ 38 h 38"/>
                    <a:gd name="T10" fmla="*/ 14 w 22"/>
                    <a:gd name="T11" fmla="*/ 0 h 38"/>
                    <a:gd name="T12" fmla="*/ 14 w 2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3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38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5" name="Freeform 2107"/>
                <p:cNvSpPr>
                  <a:spLocks/>
                </p:cNvSpPr>
                <p:nvPr/>
              </p:nvSpPr>
              <p:spPr bwMode="auto">
                <a:xfrm>
                  <a:off x="2697" y="3741"/>
                  <a:ext cx="52" cy="61"/>
                </a:xfrm>
                <a:custGeom>
                  <a:avLst/>
                  <a:gdLst>
                    <a:gd name="T0" fmla="*/ 0 w 103"/>
                    <a:gd name="T1" fmla="*/ 119 h 119"/>
                    <a:gd name="T2" fmla="*/ 0 w 103"/>
                    <a:gd name="T3" fmla="*/ 119 h 119"/>
                    <a:gd name="T4" fmla="*/ 103 w 103"/>
                    <a:gd name="T5" fmla="*/ 22 h 119"/>
                    <a:gd name="T6" fmla="*/ 103 w 103"/>
                    <a:gd name="T7" fmla="*/ 22 h 119"/>
                    <a:gd name="T8" fmla="*/ 59 w 103"/>
                    <a:gd name="T9" fmla="*/ 0 h 119"/>
                    <a:gd name="T10" fmla="*/ 0 w 103"/>
                    <a:gd name="T11" fmla="*/ 119 h 119"/>
                    <a:gd name="T12" fmla="*/ 0 w 103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103" y="22"/>
                      </a:lnTo>
                      <a:lnTo>
                        <a:pt x="103" y="22"/>
                      </a:lnTo>
                      <a:lnTo>
                        <a:pt x="59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2108"/>
                <p:cNvSpPr>
                  <a:spLocks/>
                </p:cNvSpPr>
                <p:nvPr/>
              </p:nvSpPr>
              <p:spPr bwMode="auto">
                <a:xfrm>
                  <a:off x="2697" y="3741"/>
                  <a:ext cx="52" cy="61"/>
                </a:xfrm>
                <a:custGeom>
                  <a:avLst/>
                  <a:gdLst>
                    <a:gd name="T0" fmla="*/ 0 w 103"/>
                    <a:gd name="T1" fmla="*/ 119 h 119"/>
                    <a:gd name="T2" fmla="*/ 0 w 103"/>
                    <a:gd name="T3" fmla="*/ 119 h 119"/>
                    <a:gd name="T4" fmla="*/ 103 w 103"/>
                    <a:gd name="T5" fmla="*/ 22 h 119"/>
                    <a:gd name="T6" fmla="*/ 103 w 103"/>
                    <a:gd name="T7" fmla="*/ 22 h 119"/>
                    <a:gd name="T8" fmla="*/ 59 w 103"/>
                    <a:gd name="T9" fmla="*/ 0 h 119"/>
                    <a:gd name="T10" fmla="*/ 0 w 103"/>
                    <a:gd name="T11" fmla="*/ 119 h 119"/>
                    <a:gd name="T12" fmla="*/ 0 w 103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103" y="22"/>
                      </a:lnTo>
                      <a:lnTo>
                        <a:pt x="103" y="22"/>
                      </a:lnTo>
                      <a:lnTo>
                        <a:pt x="59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2109"/>
                <p:cNvSpPr>
                  <a:spLocks/>
                </p:cNvSpPr>
                <p:nvPr/>
              </p:nvSpPr>
              <p:spPr bwMode="auto">
                <a:xfrm>
                  <a:off x="2697" y="3753"/>
                  <a:ext cx="52" cy="60"/>
                </a:xfrm>
                <a:custGeom>
                  <a:avLst/>
                  <a:gdLst>
                    <a:gd name="T0" fmla="*/ 0 w 103"/>
                    <a:gd name="T1" fmla="*/ 97 h 119"/>
                    <a:gd name="T2" fmla="*/ 0 w 103"/>
                    <a:gd name="T3" fmla="*/ 97 h 119"/>
                    <a:gd name="T4" fmla="*/ 37 w 103"/>
                    <a:gd name="T5" fmla="*/ 119 h 119"/>
                    <a:gd name="T6" fmla="*/ 37 w 103"/>
                    <a:gd name="T7" fmla="*/ 119 h 119"/>
                    <a:gd name="T8" fmla="*/ 103 w 103"/>
                    <a:gd name="T9" fmla="*/ 0 h 119"/>
                    <a:gd name="T10" fmla="*/ 0 w 103"/>
                    <a:gd name="T11" fmla="*/ 97 h 119"/>
                    <a:gd name="T12" fmla="*/ 0 w 103"/>
                    <a:gd name="T13" fmla="*/ 9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19">
                      <a:moveTo>
                        <a:pt x="0" y="97"/>
                      </a:moveTo>
                      <a:lnTo>
                        <a:pt x="0" y="97"/>
                      </a:lnTo>
                      <a:lnTo>
                        <a:pt x="37" y="119"/>
                      </a:lnTo>
                      <a:lnTo>
                        <a:pt x="37" y="119"/>
                      </a:lnTo>
                      <a:lnTo>
                        <a:pt x="103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2110"/>
                <p:cNvSpPr>
                  <a:spLocks/>
                </p:cNvSpPr>
                <p:nvPr/>
              </p:nvSpPr>
              <p:spPr bwMode="auto">
                <a:xfrm>
                  <a:off x="2697" y="3753"/>
                  <a:ext cx="52" cy="60"/>
                </a:xfrm>
                <a:custGeom>
                  <a:avLst/>
                  <a:gdLst>
                    <a:gd name="T0" fmla="*/ 0 w 103"/>
                    <a:gd name="T1" fmla="*/ 97 h 119"/>
                    <a:gd name="T2" fmla="*/ 0 w 103"/>
                    <a:gd name="T3" fmla="*/ 97 h 119"/>
                    <a:gd name="T4" fmla="*/ 37 w 103"/>
                    <a:gd name="T5" fmla="*/ 119 h 119"/>
                    <a:gd name="T6" fmla="*/ 37 w 103"/>
                    <a:gd name="T7" fmla="*/ 119 h 119"/>
                    <a:gd name="T8" fmla="*/ 103 w 103"/>
                    <a:gd name="T9" fmla="*/ 0 h 119"/>
                    <a:gd name="T10" fmla="*/ 0 w 103"/>
                    <a:gd name="T11" fmla="*/ 97 h 119"/>
                    <a:gd name="T12" fmla="*/ 0 w 103"/>
                    <a:gd name="T13" fmla="*/ 97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19">
                      <a:moveTo>
                        <a:pt x="0" y="97"/>
                      </a:moveTo>
                      <a:lnTo>
                        <a:pt x="0" y="97"/>
                      </a:lnTo>
                      <a:lnTo>
                        <a:pt x="37" y="119"/>
                      </a:lnTo>
                      <a:lnTo>
                        <a:pt x="37" y="119"/>
                      </a:lnTo>
                      <a:lnTo>
                        <a:pt x="103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2111"/>
                <p:cNvSpPr>
                  <a:spLocks/>
                </p:cNvSpPr>
                <p:nvPr/>
              </p:nvSpPr>
              <p:spPr bwMode="auto">
                <a:xfrm>
                  <a:off x="2715" y="3753"/>
                  <a:ext cx="56" cy="60"/>
                </a:xfrm>
                <a:custGeom>
                  <a:avLst/>
                  <a:gdLst>
                    <a:gd name="T0" fmla="*/ 0 w 110"/>
                    <a:gd name="T1" fmla="*/ 119 h 119"/>
                    <a:gd name="T2" fmla="*/ 0 w 110"/>
                    <a:gd name="T3" fmla="*/ 119 h 119"/>
                    <a:gd name="T4" fmla="*/ 110 w 110"/>
                    <a:gd name="T5" fmla="*/ 22 h 119"/>
                    <a:gd name="T6" fmla="*/ 110 w 110"/>
                    <a:gd name="T7" fmla="*/ 22 h 119"/>
                    <a:gd name="T8" fmla="*/ 66 w 110"/>
                    <a:gd name="T9" fmla="*/ 0 h 119"/>
                    <a:gd name="T10" fmla="*/ 0 w 110"/>
                    <a:gd name="T11" fmla="*/ 119 h 119"/>
                    <a:gd name="T12" fmla="*/ 0 w 110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66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2112"/>
                <p:cNvSpPr>
                  <a:spLocks/>
                </p:cNvSpPr>
                <p:nvPr/>
              </p:nvSpPr>
              <p:spPr bwMode="auto">
                <a:xfrm>
                  <a:off x="2715" y="3753"/>
                  <a:ext cx="56" cy="60"/>
                </a:xfrm>
                <a:custGeom>
                  <a:avLst/>
                  <a:gdLst>
                    <a:gd name="T0" fmla="*/ 0 w 110"/>
                    <a:gd name="T1" fmla="*/ 119 h 119"/>
                    <a:gd name="T2" fmla="*/ 0 w 110"/>
                    <a:gd name="T3" fmla="*/ 119 h 119"/>
                    <a:gd name="T4" fmla="*/ 110 w 110"/>
                    <a:gd name="T5" fmla="*/ 22 h 119"/>
                    <a:gd name="T6" fmla="*/ 110 w 110"/>
                    <a:gd name="T7" fmla="*/ 22 h 119"/>
                    <a:gd name="T8" fmla="*/ 66 w 110"/>
                    <a:gd name="T9" fmla="*/ 0 h 119"/>
                    <a:gd name="T10" fmla="*/ 0 w 110"/>
                    <a:gd name="T11" fmla="*/ 119 h 119"/>
                    <a:gd name="T12" fmla="*/ 0 w 110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66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2113"/>
                <p:cNvSpPr>
                  <a:spLocks/>
                </p:cNvSpPr>
                <p:nvPr/>
              </p:nvSpPr>
              <p:spPr bwMode="auto">
                <a:xfrm>
                  <a:off x="2715" y="3764"/>
                  <a:ext cx="56" cy="60"/>
                </a:xfrm>
                <a:custGeom>
                  <a:avLst/>
                  <a:gdLst>
                    <a:gd name="T0" fmla="*/ 0 w 110"/>
                    <a:gd name="T1" fmla="*/ 97 h 120"/>
                    <a:gd name="T2" fmla="*/ 0 w 110"/>
                    <a:gd name="T3" fmla="*/ 97 h 120"/>
                    <a:gd name="T4" fmla="*/ 44 w 110"/>
                    <a:gd name="T5" fmla="*/ 120 h 120"/>
                    <a:gd name="T6" fmla="*/ 44 w 110"/>
                    <a:gd name="T7" fmla="*/ 120 h 120"/>
                    <a:gd name="T8" fmla="*/ 110 w 110"/>
                    <a:gd name="T9" fmla="*/ 0 h 120"/>
                    <a:gd name="T10" fmla="*/ 0 w 110"/>
                    <a:gd name="T11" fmla="*/ 97 h 120"/>
                    <a:gd name="T12" fmla="*/ 0 w 110"/>
                    <a:gd name="T13" fmla="*/ 9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0">
                      <a:moveTo>
                        <a:pt x="0" y="97"/>
                      </a:moveTo>
                      <a:lnTo>
                        <a:pt x="0" y="97"/>
                      </a:lnTo>
                      <a:lnTo>
                        <a:pt x="44" y="120"/>
                      </a:lnTo>
                      <a:lnTo>
                        <a:pt x="44" y="120"/>
                      </a:lnTo>
                      <a:lnTo>
                        <a:pt x="110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2114"/>
                <p:cNvSpPr>
                  <a:spLocks/>
                </p:cNvSpPr>
                <p:nvPr/>
              </p:nvSpPr>
              <p:spPr bwMode="auto">
                <a:xfrm>
                  <a:off x="2715" y="3764"/>
                  <a:ext cx="56" cy="60"/>
                </a:xfrm>
                <a:custGeom>
                  <a:avLst/>
                  <a:gdLst>
                    <a:gd name="T0" fmla="*/ 0 w 110"/>
                    <a:gd name="T1" fmla="*/ 97 h 120"/>
                    <a:gd name="T2" fmla="*/ 0 w 110"/>
                    <a:gd name="T3" fmla="*/ 97 h 120"/>
                    <a:gd name="T4" fmla="*/ 44 w 110"/>
                    <a:gd name="T5" fmla="*/ 120 h 120"/>
                    <a:gd name="T6" fmla="*/ 44 w 110"/>
                    <a:gd name="T7" fmla="*/ 120 h 120"/>
                    <a:gd name="T8" fmla="*/ 110 w 110"/>
                    <a:gd name="T9" fmla="*/ 0 h 120"/>
                    <a:gd name="T10" fmla="*/ 0 w 110"/>
                    <a:gd name="T11" fmla="*/ 97 h 120"/>
                    <a:gd name="T12" fmla="*/ 0 w 110"/>
                    <a:gd name="T13" fmla="*/ 9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20">
                      <a:moveTo>
                        <a:pt x="0" y="97"/>
                      </a:moveTo>
                      <a:lnTo>
                        <a:pt x="0" y="97"/>
                      </a:lnTo>
                      <a:lnTo>
                        <a:pt x="44" y="120"/>
                      </a:lnTo>
                      <a:lnTo>
                        <a:pt x="44" y="120"/>
                      </a:lnTo>
                      <a:lnTo>
                        <a:pt x="110" y="0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3" name="Freeform 2115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2116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2117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8 h 45"/>
                    <a:gd name="T6" fmla="*/ 22 w 22"/>
                    <a:gd name="T7" fmla="*/ 8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2118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8 h 45"/>
                    <a:gd name="T6" fmla="*/ 22 w 22"/>
                    <a:gd name="T7" fmla="*/ 8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" name="Freeform 2119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2120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2121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8 h 45"/>
                    <a:gd name="T6" fmla="*/ 22 w 22"/>
                    <a:gd name="T7" fmla="*/ 8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2122"/>
                <p:cNvSpPr>
                  <a:spLocks/>
                </p:cNvSpPr>
                <p:nvPr/>
              </p:nvSpPr>
              <p:spPr bwMode="auto">
                <a:xfrm>
                  <a:off x="2760" y="3786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8 h 45"/>
                    <a:gd name="T6" fmla="*/ 22 w 22"/>
                    <a:gd name="T7" fmla="*/ 8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1" name="Freeform 2123"/>
                <p:cNvSpPr>
                  <a:spLocks/>
                </p:cNvSpPr>
                <p:nvPr/>
              </p:nvSpPr>
              <p:spPr bwMode="auto">
                <a:xfrm>
                  <a:off x="2775" y="3790"/>
                  <a:ext cx="18" cy="34"/>
                </a:xfrm>
                <a:custGeom>
                  <a:avLst/>
                  <a:gdLst>
                    <a:gd name="T0" fmla="*/ 22 w 37"/>
                    <a:gd name="T1" fmla="*/ 0 h 67"/>
                    <a:gd name="T2" fmla="*/ 22 w 37"/>
                    <a:gd name="T3" fmla="*/ 0 h 67"/>
                    <a:gd name="T4" fmla="*/ 37 w 37"/>
                    <a:gd name="T5" fmla="*/ 67 h 67"/>
                    <a:gd name="T6" fmla="*/ 37 w 37"/>
                    <a:gd name="T7" fmla="*/ 67 h 67"/>
                    <a:gd name="T8" fmla="*/ 0 w 37"/>
                    <a:gd name="T9" fmla="*/ 52 h 67"/>
                    <a:gd name="T10" fmla="*/ 22 w 37"/>
                    <a:gd name="T11" fmla="*/ 0 h 67"/>
                    <a:gd name="T12" fmla="*/ 22 w 37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37" y="67"/>
                      </a:lnTo>
                      <a:lnTo>
                        <a:pt x="37" y="67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2" name="Freeform 2124"/>
                <p:cNvSpPr>
                  <a:spLocks/>
                </p:cNvSpPr>
                <p:nvPr/>
              </p:nvSpPr>
              <p:spPr bwMode="auto">
                <a:xfrm>
                  <a:off x="2775" y="3790"/>
                  <a:ext cx="18" cy="34"/>
                </a:xfrm>
                <a:custGeom>
                  <a:avLst/>
                  <a:gdLst>
                    <a:gd name="T0" fmla="*/ 22 w 37"/>
                    <a:gd name="T1" fmla="*/ 0 h 67"/>
                    <a:gd name="T2" fmla="*/ 22 w 37"/>
                    <a:gd name="T3" fmla="*/ 0 h 67"/>
                    <a:gd name="T4" fmla="*/ 37 w 37"/>
                    <a:gd name="T5" fmla="*/ 67 h 67"/>
                    <a:gd name="T6" fmla="*/ 37 w 37"/>
                    <a:gd name="T7" fmla="*/ 67 h 67"/>
                    <a:gd name="T8" fmla="*/ 0 w 37"/>
                    <a:gd name="T9" fmla="*/ 52 h 67"/>
                    <a:gd name="T10" fmla="*/ 22 w 37"/>
                    <a:gd name="T11" fmla="*/ 0 h 67"/>
                    <a:gd name="T12" fmla="*/ 22 w 37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6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37" y="67"/>
                      </a:lnTo>
                      <a:lnTo>
                        <a:pt x="37" y="67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3" name="Freeform 2125"/>
                <p:cNvSpPr>
                  <a:spLocks/>
                </p:cNvSpPr>
                <p:nvPr/>
              </p:nvSpPr>
              <p:spPr bwMode="auto">
                <a:xfrm>
                  <a:off x="2786" y="3790"/>
                  <a:ext cx="14" cy="34"/>
                </a:xfrm>
                <a:custGeom>
                  <a:avLst/>
                  <a:gdLst>
                    <a:gd name="T0" fmla="*/ 0 w 29"/>
                    <a:gd name="T1" fmla="*/ 0 h 67"/>
                    <a:gd name="T2" fmla="*/ 0 w 29"/>
                    <a:gd name="T3" fmla="*/ 0 h 67"/>
                    <a:gd name="T4" fmla="*/ 29 w 29"/>
                    <a:gd name="T5" fmla="*/ 15 h 67"/>
                    <a:gd name="T6" fmla="*/ 29 w 29"/>
                    <a:gd name="T7" fmla="*/ 15 h 67"/>
                    <a:gd name="T8" fmla="*/ 15 w 29"/>
                    <a:gd name="T9" fmla="*/ 67 h 67"/>
                    <a:gd name="T10" fmla="*/ 0 w 29"/>
                    <a:gd name="T11" fmla="*/ 0 h 67"/>
                    <a:gd name="T12" fmla="*/ 0 w 29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15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2126"/>
                <p:cNvSpPr>
                  <a:spLocks/>
                </p:cNvSpPr>
                <p:nvPr/>
              </p:nvSpPr>
              <p:spPr bwMode="auto">
                <a:xfrm>
                  <a:off x="2786" y="3790"/>
                  <a:ext cx="14" cy="34"/>
                </a:xfrm>
                <a:custGeom>
                  <a:avLst/>
                  <a:gdLst>
                    <a:gd name="T0" fmla="*/ 0 w 29"/>
                    <a:gd name="T1" fmla="*/ 0 h 67"/>
                    <a:gd name="T2" fmla="*/ 0 w 29"/>
                    <a:gd name="T3" fmla="*/ 0 h 67"/>
                    <a:gd name="T4" fmla="*/ 29 w 29"/>
                    <a:gd name="T5" fmla="*/ 15 h 67"/>
                    <a:gd name="T6" fmla="*/ 29 w 29"/>
                    <a:gd name="T7" fmla="*/ 15 h 67"/>
                    <a:gd name="T8" fmla="*/ 15 w 29"/>
                    <a:gd name="T9" fmla="*/ 67 h 67"/>
                    <a:gd name="T10" fmla="*/ 0 w 29"/>
                    <a:gd name="T11" fmla="*/ 0 h 67"/>
                    <a:gd name="T12" fmla="*/ 0 w 29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15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2127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8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2128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8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2129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2130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2131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8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2132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8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2133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2134"/>
                <p:cNvSpPr>
                  <a:spLocks/>
                </p:cNvSpPr>
                <p:nvPr/>
              </p:nvSpPr>
              <p:spPr bwMode="auto">
                <a:xfrm>
                  <a:off x="2800" y="3805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2135"/>
                <p:cNvSpPr>
                  <a:spLocks/>
                </p:cNvSpPr>
                <p:nvPr/>
              </p:nvSpPr>
              <p:spPr bwMode="auto">
                <a:xfrm>
                  <a:off x="2808" y="3805"/>
                  <a:ext cx="11" cy="30"/>
                </a:xfrm>
                <a:custGeom>
                  <a:avLst/>
                  <a:gdLst>
                    <a:gd name="T0" fmla="*/ 22 w 22"/>
                    <a:gd name="T1" fmla="*/ 0 h 60"/>
                    <a:gd name="T2" fmla="*/ 22 w 22"/>
                    <a:gd name="T3" fmla="*/ 0 h 60"/>
                    <a:gd name="T4" fmla="*/ 15 w 22"/>
                    <a:gd name="T5" fmla="*/ 60 h 60"/>
                    <a:gd name="T6" fmla="*/ 15 w 22"/>
                    <a:gd name="T7" fmla="*/ 60 h 60"/>
                    <a:gd name="T8" fmla="*/ 0 w 22"/>
                    <a:gd name="T9" fmla="*/ 53 h 60"/>
                    <a:gd name="T10" fmla="*/ 22 w 22"/>
                    <a:gd name="T11" fmla="*/ 0 h 60"/>
                    <a:gd name="T12" fmla="*/ 22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0" y="5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2136"/>
                <p:cNvSpPr>
                  <a:spLocks/>
                </p:cNvSpPr>
                <p:nvPr/>
              </p:nvSpPr>
              <p:spPr bwMode="auto">
                <a:xfrm>
                  <a:off x="2808" y="3805"/>
                  <a:ext cx="11" cy="30"/>
                </a:xfrm>
                <a:custGeom>
                  <a:avLst/>
                  <a:gdLst>
                    <a:gd name="T0" fmla="*/ 22 w 22"/>
                    <a:gd name="T1" fmla="*/ 0 h 60"/>
                    <a:gd name="T2" fmla="*/ 22 w 22"/>
                    <a:gd name="T3" fmla="*/ 0 h 60"/>
                    <a:gd name="T4" fmla="*/ 15 w 22"/>
                    <a:gd name="T5" fmla="*/ 60 h 60"/>
                    <a:gd name="T6" fmla="*/ 15 w 22"/>
                    <a:gd name="T7" fmla="*/ 60 h 60"/>
                    <a:gd name="T8" fmla="*/ 0 w 22"/>
                    <a:gd name="T9" fmla="*/ 53 h 60"/>
                    <a:gd name="T10" fmla="*/ 22 w 22"/>
                    <a:gd name="T11" fmla="*/ 0 h 60"/>
                    <a:gd name="T12" fmla="*/ 22 w 2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0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5" y="60"/>
                      </a:lnTo>
                      <a:lnTo>
                        <a:pt x="15" y="60"/>
                      </a:lnTo>
                      <a:lnTo>
                        <a:pt x="0" y="5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2137"/>
                <p:cNvSpPr>
                  <a:spLocks/>
                </p:cNvSpPr>
                <p:nvPr/>
              </p:nvSpPr>
              <p:spPr bwMode="auto">
                <a:xfrm>
                  <a:off x="2815" y="3805"/>
                  <a:ext cx="11" cy="30"/>
                </a:xfrm>
                <a:custGeom>
                  <a:avLst/>
                  <a:gdLst>
                    <a:gd name="T0" fmla="*/ 7 w 21"/>
                    <a:gd name="T1" fmla="*/ 0 h 60"/>
                    <a:gd name="T2" fmla="*/ 7 w 21"/>
                    <a:gd name="T3" fmla="*/ 0 h 60"/>
                    <a:gd name="T4" fmla="*/ 21 w 21"/>
                    <a:gd name="T5" fmla="*/ 8 h 60"/>
                    <a:gd name="T6" fmla="*/ 21 w 21"/>
                    <a:gd name="T7" fmla="*/ 8 h 60"/>
                    <a:gd name="T8" fmla="*/ 0 w 21"/>
                    <a:gd name="T9" fmla="*/ 60 h 60"/>
                    <a:gd name="T10" fmla="*/ 7 w 21"/>
                    <a:gd name="T11" fmla="*/ 0 h 60"/>
                    <a:gd name="T12" fmla="*/ 7 w 21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0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2138"/>
                <p:cNvSpPr>
                  <a:spLocks/>
                </p:cNvSpPr>
                <p:nvPr/>
              </p:nvSpPr>
              <p:spPr bwMode="auto">
                <a:xfrm>
                  <a:off x="2815" y="3805"/>
                  <a:ext cx="11" cy="30"/>
                </a:xfrm>
                <a:custGeom>
                  <a:avLst/>
                  <a:gdLst>
                    <a:gd name="T0" fmla="*/ 7 w 21"/>
                    <a:gd name="T1" fmla="*/ 0 h 60"/>
                    <a:gd name="T2" fmla="*/ 7 w 21"/>
                    <a:gd name="T3" fmla="*/ 0 h 60"/>
                    <a:gd name="T4" fmla="*/ 21 w 21"/>
                    <a:gd name="T5" fmla="*/ 8 h 60"/>
                    <a:gd name="T6" fmla="*/ 21 w 21"/>
                    <a:gd name="T7" fmla="*/ 8 h 60"/>
                    <a:gd name="T8" fmla="*/ 0 w 21"/>
                    <a:gd name="T9" fmla="*/ 60 h 60"/>
                    <a:gd name="T10" fmla="*/ 7 w 21"/>
                    <a:gd name="T11" fmla="*/ 0 h 60"/>
                    <a:gd name="T12" fmla="*/ 7 w 21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0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" name="Freeform 2139"/>
                <p:cNvSpPr>
                  <a:spLocks/>
                </p:cNvSpPr>
                <p:nvPr/>
              </p:nvSpPr>
              <p:spPr bwMode="auto">
                <a:xfrm>
                  <a:off x="2955" y="3869"/>
                  <a:ext cx="11" cy="26"/>
                </a:xfrm>
                <a:custGeom>
                  <a:avLst/>
                  <a:gdLst>
                    <a:gd name="T0" fmla="*/ 22 w 22"/>
                    <a:gd name="T1" fmla="*/ 0 h 52"/>
                    <a:gd name="T2" fmla="*/ 22 w 22"/>
                    <a:gd name="T3" fmla="*/ 0 h 52"/>
                    <a:gd name="T4" fmla="*/ 15 w 22"/>
                    <a:gd name="T5" fmla="*/ 52 h 52"/>
                    <a:gd name="T6" fmla="*/ 15 w 22"/>
                    <a:gd name="T7" fmla="*/ 52 h 52"/>
                    <a:gd name="T8" fmla="*/ 0 w 22"/>
                    <a:gd name="T9" fmla="*/ 45 h 52"/>
                    <a:gd name="T10" fmla="*/ 22 w 22"/>
                    <a:gd name="T11" fmla="*/ 0 h 52"/>
                    <a:gd name="T12" fmla="*/ 22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45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" name="Freeform 2140"/>
                <p:cNvSpPr>
                  <a:spLocks/>
                </p:cNvSpPr>
                <p:nvPr/>
              </p:nvSpPr>
              <p:spPr bwMode="auto">
                <a:xfrm>
                  <a:off x="2955" y="3869"/>
                  <a:ext cx="11" cy="26"/>
                </a:xfrm>
                <a:custGeom>
                  <a:avLst/>
                  <a:gdLst>
                    <a:gd name="T0" fmla="*/ 22 w 22"/>
                    <a:gd name="T1" fmla="*/ 0 h 52"/>
                    <a:gd name="T2" fmla="*/ 22 w 22"/>
                    <a:gd name="T3" fmla="*/ 0 h 52"/>
                    <a:gd name="T4" fmla="*/ 15 w 22"/>
                    <a:gd name="T5" fmla="*/ 52 h 52"/>
                    <a:gd name="T6" fmla="*/ 15 w 22"/>
                    <a:gd name="T7" fmla="*/ 52 h 52"/>
                    <a:gd name="T8" fmla="*/ 0 w 22"/>
                    <a:gd name="T9" fmla="*/ 45 h 52"/>
                    <a:gd name="T10" fmla="*/ 22 w 22"/>
                    <a:gd name="T11" fmla="*/ 0 h 52"/>
                    <a:gd name="T12" fmla="*/ 22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45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2141"/>
                <p:cNvSpPr>
                  <a:spLocks/>
                </p:cNvSpPr>
                <p:nvPr/>
              </p:nvSpPr>
              <p:spPr bwMode="auto">
                <a:xfrm>
                  <a:off x="2963" y="3869"/>
                  <a:ext cx="11" cy="26"/>
                </a:xfrm>
                <a:custGeom>
                  <a:avLst/>
                  <a:gdLst>
                    <a:gd name="T0" fmla="*/ 7 w 22"/>
                    <a:gd name="T1" fmla="*/ 0 h 52"/>
                    <a:gd name="T2" fmla="*/ 7 w 22"/>
                    <a:gd name="T3" fmla="*/ 0 h 52"/>
                    <a:gd name="T4" fmla="*/ 22 w 22"/>
                    <a:gd name="T5" fmla="*/ 0 h 52"/>
                    <a:gd name="T6" fmla="*/ 22 w 22"/>
                    <a:gd name="T7" fmla="*/ 0 h 52"/>
                    <a:gd name="T8" fmla="*/ 0 w 22"/>
                    <a:gd name="T9" fmla="*/ 52 h 52"/>
                    <a:gd name="T10" fmla="*/ 7 w 22"/>
                    <a:gd name="T11" fmla="*/ 0 h 52"/>
                    <a:gd name="T12" fmla="*/ 7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2142"/>
                <p:cNvSpPr>
                  <a:spLocks/>
                </p:cNvSpPr>
                <p:nvPr/>
              </p:nvSpPr>
              <p:spPr bwMode="auto">
                <a:xfrm>
                  <a:off x="2963" y="3869"/>
                  <a:ext cx="11" cy="26"/>
                </a:xfrm>
                <a:custGeom>
                  <a:avLst/>
                  <a:gdLst>
                    <a:gd name="T0" fmla="*/ 7 w 22"/>
                    <a:gd name="T1" fmla="*/ 0 h 52"/>
                    <a:gd name="T2" fmla="*/ 7 w 22"/>
                    <a:gd name="T3" fmla="*/ 0 h 52"/>
                    <a:gd name="T4" fmla="*/ 22 w 22"/>
                    <a:gd name="T5" fmla="*/ 0 h 52"/>
                    <a:gd name="T6" fmla="*/ 22 w 22"/>
                    <a:gd name="T7" fmla="*/ 0 h 52"/>
                    <a:gd name="T8" fmla="*/ 0 w 22"/>
                    <a:gd name="T9" fmla="*/ 52 h 52"/>
                    <a:gd name="T10" fmla="*/ 7 w 22"/>
                    <a:gd name="T11" fmla="*/ 0 h 52"/>
                    <a:gd name="T12" fmla="*/ 7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5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2143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7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" name="Freeform 2144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7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2145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2146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2147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7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6" name="Freeform 2148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7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37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149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2150"/>
                <p:cNvSpPr>
                  <a:spLocks/>
                </p:cNvSpPr>
                <p:nvPr/>
              </p:nvSpPr>
              <p:spPr bwMode="auto">
                <a:xfrm>
                  <a:off x="2974" y="3877"/>
                  <a:ext cx="11" cy="23"/>
                </a:xfrm>
                <a:custGeom>
                  <a:avLst/>
                  <a:gdLst>
                    <a:gd name="T0" fmla="*/ 15 w 22"/>
                    <a:gd name="T1" fmla="*/ 0 h 45"/>
                    <a:gd name="T2" fmla="*/ 15 w 22"/>
                    <a:gd name="T3" fmla="*/ 0 h 45"/>
                    <a:gd name="T4" fmla="*/ 22 w 22"/>
                    <a:gd name="T5" fmla="*/ 0 h 45"/>
                    <a:gd name="T6" fmla="*/ 22 w 22"/>
                    <a:gd name="T7" fmla="*/ 0 h 45"/>
                    <a:gd name="T8" fmla="*/ 0 w 22"/>
                    <a:gd name="T9" fmla="*/ 45 h 45"/>
                    <a:gd name="T10" fmla="*/ 15 w 22"/>
                    <a:gd name="T11" fmla="*/ 0 h 45"/>
                    <a:gd name="T12" fmla="*/ 15 w 22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2151"/>
                <p:cNvSpPr>
                  <a:spLocks/>
                </p:cNvSpPr>
                <p:nvPr/>
              </p:nvSpPr>
              <p:spPr bwMode="auto">
                <a:xfrm>
                  <a:off x="2981" y="3877"/>
                  <a:ext cx="19" cy="34"/>
                </a:xfrm>
                <a:custGeom>
                  <a:avLst/>
                  <a:gdLst>
                    <a:gd name="T0" fmla="*/ 22 w 36"/>
                    <a:gd name="T1" fmla="*/ 0 h 67"/>
                    <a:gd name="T2" fmla="*/ 22 w 36"/>
                    <a:gd name="T3" fmla="*/ 0 h 67"/>
                    <a:gd name="T4" fmla="*/ 36 w 36"/>
                    <a:gd name="T5" fmla="*/ 67 h 67"/>
                    <a:gd name="T6" fmla="*/ 36 w 36"/>
                    <a:gd name="T7" fmla="*/ 67 h 67"/>
                    <a:gd name="T8" fmla="*/ 0 w 36"/>
                    <a:gd name="T9" fmla="*/ 52 h 67"/>
                    <a:gd name="T10" fmla="*/ 22 w 36"/>
                    <a:gd name="T11" fmla="*/ 0 h 67"/>
                    <a:gd name="T12" fmla="*/ 22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36" y="67"/>
                      </a:lnTo>
                      <a:lnTo>
                        <a:pt x="36" y="67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2152"/>
                <p:cNvSpPr>
                  <a:spLocks/>
                </p:cNvSpPr>
                <p:nvPr/>
              </p:nvSpPr>
              <p:spPr bwMode="auto">
                <a:xfrm>
                  <a:off x="2981" y="3877"/>
                  <a:ext cx="19" cy="34"/>
                </a:xfrm>
                <a:custGeom>
                  <a:avLst/>
                  <a:gdLst>
                    <a:gd name="T0" fmla="*/ 22 w 36"/>
                    <a:gd name="T1" fmla="*/ 0 h 67"/>
                    <a:gd name="T2" fmla="*/ 22 w 36"/>
                    <a:gd name="T3" fmla="*/ 0 h 67"/>
                    <a:gd name="T4" fmla="*/ 36 w 36"/>
                    <a:gd name="T5" fmla="*/ 67 h 67"/>
                    <a:gd name="T6" fmla="*/ 36 w 36"/>
                    <a:gd name="T7" fmla="*/ 67 h 67"/>
                    <a:gd name="T8" fmla="*/ 0 w 36"/>
                    <a:gd name="T9" fmla="*/ 52 h 67"/>
                    <a:gd name="T10" fmla="*/ 22 w 36"/>
                    <a:gd name="T11" fmla="*/ 0 h 67"/>
                    <a:gd name="T12" fmla="*/ 22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36" y="67"/>
                      </a:lnTo>
                      <a:lnTo>
                        <a:pt x="36" y="67"/>
                      </a:lnTo>
                      <a:lnTo>
                        <a:pt x="0" y="52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2153"/>
                <p:cNvSpPr>
                  <a:spLocks/>
                </p:cNvSpPr>
                <p:nvPr/>
              </p:nvSpPr>
              <p:spPr bwMode="auto">
                <a:xfrm>
                  <a:off x="2992" y="3877"/>
                  <a:ext cx="19" cy="34"/>
                </a:xfrm>
                <a:custGeom>
                  <a:avLst/>
                  <a:gdLst>
                    <a:gd name="T0" fmla="*/ 0 w 36"/>
                    <a:gd name="T1" fmla="*/ 0 h 67"/>
                    <a:gd name="T2" fmla="*/ 0 w 36"/>
                    <a:gd name="T3" fmla="*/ 0 h 67"/>
                    <a:gd name="T4" fmla="*/ 36 w 36"/>
                    <a:gd name="T5" fmla="*/ 15 h 67"/>
                    <a:gd name="T6" fmla="*/ 36 w 36"/>
                    <a:gd name="T7" fmla="*/ 15 h 67"/>
                    <a:gd name="T8" fmla="*/ 14 w 36"/>
                    <a:gd name="T9" fmla="*/ 67 h 67"/>
                    <a:gd name="T10" fmla="*/ 0 w 36"/>
                    <a:gd name="T11" fmla="*/ 0 h 67"/>
                    <a:gd name="T12" fmla="*/ 0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14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2154"/>
                <p:cNvSpPr>
                  <a:spLocks/>
                </p:cNvSpPr>
                <p:nvPr/>
              </p:nvSpPr>
              <p:spPr bwMode="auto">
                <a:xfrm>
                  <a:off x="2992" y="3877"/>
                  <a:ext cx="19" cy="34"/>
                </a:xfrm>
                <a:custGeom>
                  <a:avLst/>
                  <a:gdLst>
                    <a:gd name="T0" fmla="*/ 0 w 36"/>
                    <a:gd name="T1" fmla="*/ 0 h 67"/>
                    <a:gd name="T2" fmla="*/ 0 w 36"/>
                    <a:gd name="T3" fmla="*/ 0 h 67"/>
                    <a:gd name="T4" fmla="*/ 36 w 36"/>
                    <a:gd name="T5" fmla="*/ 15 h 67"/>
                    <a:gd name="T6" fmla="*/ 36 w 36"/>
                    <a:gd name="T7" fmla="*/ 15 h 67"/>
                    <a:gd name="T8" fmla="*/ 14 w 36"/>
                    <a:gd name="T9" fmla="*/ 67 h 67"/>
                    <a:gd name="T10" fmla="*/ 0 w 36"/>
                    <a:gd name="T11" fmla="*/ 0 h 67"/>
                    <a:gd name="T12" fmla="*/ 0 w 36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14" y="6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2155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" name="Freeform 2156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157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12" cy="23"/>
                </a:xfrm>
                <a:custGeom>
                  <a:avLst/>
                  <a:gdLst>
                    <a:gd name="T0" fmla="*/ 15 w 23"/>
                    <a:gd name="T1" fmla="*/ 0 h 45"/>
                    <a:gd name="T2" fmla="*/ 15 w 23"/>
                    <a:gd name="T3" fmla="*/ 0 h 45"/>
                    <a:gd name="T4" fmla="*/ 23 w 23"/>
                    <a:gd name="T5" fmla="*/ 7 h 45"/>
                    <a:gd name="T6" fmla="*/ 23 w 23"/>
                    <a:gd name="T7" fmla="*/ 7 h 45"/>
                    <a:gd name="T8" fmla="*/ 0 w 23"/>
                    <a:gd name="T9" fmla="*/ 45 h 45"/>
                    <a:gd name="T10" fmla="*/ 15 w 23"/>
                    <a:gd name="T11" fmla="*/ 0 h 45"/>
                    <a:gd name="T12" fmla="*/ 15 w 23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158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12" cy="23"/>
                </a:xfrm>
                <a:custGeom>
                  <a:avLst/>
                  <a:gdLst>
                    <a:gd name="T0" fmla="*/ 15 w 23"/>
                    <a:gd name="T1" fmla="*/ 0 h 45"/>
                    <a:gd name="T2" fmla="*/ 15 w 23"/>
                    <a:gd name="T3" fmla="*/ 0 h 45"/>
                    <a:gd name="T4" fmla="*/ 23 w 23"/>
                    <a:gd name="T5" fmla="*/ 7 h 45"/>
                    <a:gd name="T6" fmla="*/ 23 w 23"/>
                    <a:gd name="T7" fmla="*/ 7 h 45"/>
                    <a:gd name="T8" fmla="*/ 0 w 23"/>
                    <a:gd name="T9" fmla="*/ 45 h 45"/>
                    <a:gd name="T10" fmla="*/ 15 w 23"/>
                    <a:gd name="T11" fmla="*/ 0 h 45"/>
                    <a:gd name="T12" fmla="*/ 15 w 23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159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" name="Freeform 2160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8" cy="23"/>
                </a:xfrm>
                <a:custGeom>
                  <a:avLst/>
                  <a:gdLst>
                    <a:gd name="T0" fmla="*/ 15 w 15"/>
                    <a:gd name="T1" fmla="*/ 0 h 45"/>
                    <a:gd name="T2" fmla="*/ 15 w 15"/>
                    <a:gd name="T3" fmla="*/ 0 h 45"/>
                    <a:gd name="T4" fmla="*/ 0 w 15"/>
                    <a:gd name="T5" fmla="*/ 45 h 45"/>
                    <a:gd name="T6" fmla="*/ 0 w 15"/>
                    <a:gd name="T7" fmla="*/ 45 h 45"/>
                    <a:gd name="T8" fmla="*/ 0 w 15"/>
                    <a:gd name="T9" fmla="*/ 45 h 45"/>
                    <a:gd name="T10" fmla="*/ 15 w 15"/>
                    <a:gd name="T11" fmla="*/ 0 h 45"/>
                    <a:gd name="T12" fmla="*/ 15 w 15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2161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12" cy="23"/>
                </a:xfrm>
                <a:custGeom>
                  <a:avLst/>
                  <a:gdLst>
                    <a:gd name="T0" fmla="*/ 15 w 23"/>
                    <a:gd name="T1" fmla="*/ 0 h 45"/>
                    <a:gd name="T2" fmla="*/ 15 w 23"/>
                    <a:gd name="T3" fmla="*/ 0 h 45"/>
                    <a:gd name="T4" fmla="*/ 23 w 23"/>
                    <a:gd name="T5" fmla="*/ 7 h 45"/>
                    <a:gd name="T6" fmla="*/ 23 w 23"/>
                    <a:gd name="T7" fmla="*/ 7 h 45"/>
                    <a:gd name="T8" fmla="*/ 0 w 23"/>
                    <a:gd name="T9" fmla="*/ 45 h 45"/>
                    <a:gd name="T10" fmla="*/ 15 w 23"/>
                    <a:gd name="T11" fmla="*/ 0 h 45"/>
                    <a:gd name="T12" fmla="*/ 15 w 23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2162"/>
                <p:cNvSpPr>
                  <a:spLocks/>
                </p:cNvSpPr>
                <p:nvPr/>
              </p:nvSpPr>
              <p:spPr bwMode="auto">
                <a:xfrm>
                  <a:off x="3014" y="3892"/>
                  <a:ext cx="12" cy="23"/>
                </a:xfrm>
                <a:custGeom>
                  <a:avLst/>
                  <a:gdLst>
                    <a:gd name="T0" fmla="*/ 15 w 23"/>
                    <a:gd name="T1" fmla="*/ 0 h 45"/>
                    <a:gd name="T2" fmla="*/ 15 w 23"/>
                    <a:gd name="T3" fmla="*/ 0 h 45"/>
                    <a:gd name="T4" fmla="*/ 23 w 23"/>
                    <a:gd name="T5" fmla="*/ 7 h 45"/>
                    <a:gd name="T6" fmla="*/ 23 w 23"/>
                    <a:gd name="T7" fmla="*/ 7 h 45"/>
                    <a:gd name="T8" fmla="*/ 0 w 23"/>
                    <a:gd name="T9" fmla="*/ 45 h 45"/>
                    <a:gd name="T10" fmla="*/ 15 w 23"/>
                    <a:gd name="T11" fmla="*/ 0 h 45"/>
                    <a:gd name="T12" fmla="*/ 15 w 23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4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0" y="4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2163"/>
                <p:cNvSpPr>
                  <a:spLocks/>
                </p:cNvSpPr>
                <p:nvPr/>
              </p:nvSpPr>
              <p:spPr bwMode="auto">
                <a:xfrm>
                  <a:off x="3018" y="3877"/>
                  <a:ext cx="45" cy="64"/>
                </a:xfrm>
                <a:custGeom>
                  <a:avLst/>
                  <a:gdLst>
                    <a:gd name="T0" fmla="*/ 0 w 88"/>
                    <a:gd name="T1" fmla="*/ 127 h 127"/>
                    <a:gd name="T2" fmla="*/ 0 w 88"/>
                    <a:gd name="T3" fmla="*/ 127 h 127"/>
                    <a:gd name="T4" fmla="*/ 88 w 88"/>
                    <a:gd name="T5" fmla="*/ 15 h 127"/>
                    <a:gd name="T6" fmla="*/ 88 w 88"/>
                    <a:gd name="T7" fmla="*/ 15 h 127"/>
                    <a:gd name="T8" fmla="*/ 44 w 88"/>
                    <a:gd name="T9" fmla="*/ 0 h 127"/>
                    <a:gd name="T10" fmla="*/ 0 w 88"/>
                    <a:gd name="T11" fmla="*/ 127 h 127"/>
                    <a:gd name="T12" fmla="*/ 0 w 8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88" y="15"/>
                      </a:lnTo>
                      <a:lnTo>
                        <a:pt x="88" y="15"/>
                      </a:lnTo>
                      <a:lnTo>
                        <a:pt x="44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" name="Freeform 2164"/>
                <p:cNvSpPr>
                  <a:spLocks/>
                </p:cNvSpPr>
                <p:nvPr/>
              </p:nvSpPr>
              <p:spPr bwMode="auto">
                <a:xfrm>
                  <a:off x="3018" y="3877"/>
                  <a:ext cx="45" cy="64"/>
                </a:xfrm>
                <a:custGeom>
                  <a:avLst/>
                  <a:gdLst>
                    <a:gd name="T0" fmla="*/ 0 w 88"/>
                    <a:gd name="T1" fmla="*/ 127 h 127"/>
                    <a:gd name="T2" fmla="*/ 0 w 88"/>
                    <a:gd name="T3" fmla="*/ 127 h 127"/>
                    <a:gd name="T4" fmla="*/ 88 w 88"/>
                    <a:gd name="T5" fmla="*/ 15 h 127"/>
                    <a:gd name="T6" fmla="*/ 88 w 88"/>
                    <a:gd name="T7" fmla="*/ 15 h 127"/>
                    <a:gd name="T8" fmla="*/ 44 w 88"/>
                    <a:gd name="T9" fmla="*/ 0 h 127"/>
                    <a:gd name="T10" fmla="*/ 0 w 88"/>
                    <a:gd name="T11" fmla="*/ 127 h 127"/>
                    <a:gd name="T12" fmla="*/ 0 w 8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88" y="15"/>
                      </a:lnTo>
                      <a:lnTo>
                        <a:pt x="88" y="15"/>
                      </a:lnTo>
                      <a:lnTo>
                        <a:pt x="44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" name="Freeform 2165"/>
                <p:cNvSpPr>
                  <a:spLocks/>
                </p:cNvSpPr>
                <p:nvPr/>
              </p:nvSpPr>
              <p:spPr bwMode="auto">
                <a:xfrm>
                  <a:off x="3018" y="3884"/>
                  <a:ext cx="45" cy="65"/>
                </a:xfrm>
                <a:custGeom>
                  <a:avLst/>
                  <a:gdLst>
                    <a:gd name="T0" fmla="*/ 0 w 88"/>
                    <a:gd name="T1" fmla="*/ 112 h 127"/>
                    <a:gd name="T2" fmla="*/ 0 w 88"/>
                    <a:gd name="T3" fmla="*/ 112 h 127"/>
                    <a:gd name="T4" fmla="*/ 44 w 88"/>
                    <a:gd name="T5" fmla="*/ 127 h 127"/>
                    <a:gd name="T6" fmla="*/ 44 w 88"/>
                    <a:gd name="T7" fmla="*/ 127 h 127"/>
                    <a:gd name="T8" fmla="*/ 88 w 88"/>
                    <a:gd name="T9" fmla="*/ 0 h 127"/>
                    <a:gd name="T10" fmla="*/ 0 w 88"/>
                    <a:gd name="T11" fmla="*/ 112 h 127"/>
                    <a:gd name="T12" fmla="*/ 0 w 88"/>
                    <a:gd name="T13" fmla="*/ 11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7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44" y="127"/>
                      </a:lnTo>
                      <a:lnTo>
                        <a:pt x="44" y="127"/>
                      </a:lnTo>
                      <a:lnTo>
                        <a:pt x="88" y="0"/>
                      </a:lnTo>
                      <a:lnTo>
                        <a:pt x="0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" name="Freeform 2166"/>
                <p:cNvSpPr>
                  <a:spLocks/>
                </p:cNvSpPr>
                <p:nvPr/>
              </p:nvSpPr>
              <p:spPr bwMode="auto">
                <a:xfrm>
                  <a:off x="3018" y="3884"/>
                  <a:ext cx="45" cy="65"/>
                </a:xfrm>
                <a:custGeom>
                  <a:avLst/>
                  <a:gdLst>
                    <a:gd name="T0" fmla="*/ 0 w 88"/>
                    <a:gd name="T1" fmla="*/ 112 h 127"/>
                    <a:gd name="T2" fmla="*/ 0 w 88"/>
                    <a:gd name="T3" fmla="*/ 112 h 127"/>
                    <a:gd name="T4" fmla="*/ 44 w 88"/>
                    <a:gd name="T5" fmla="*/ 127 h 127"/>
                    <a:gd name="T6" fmla="*/ 44 w 88"/>
                    <a:gd name="T7" fmla="*/ 127 h 127"/>
                    <a:gd name="T8" fmla="*/ 88 w 88"/>
                    <a:gd name="T9" fmla="*/ 0 h 127"/>
                    <a:gd name="T10" fmla="*/ 0 w 88"/>
                    <a:gd name="T11" fmla="*/ 112 h 127"/>
                    <a:gd name="T12" fmla="*/ 0 w 88"/>
                    <a:gd name="T13" fmla="*/ 11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7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44" y="127"/>
                      </a:lnTo>
                      <a:lnTo>
                        <a:pt x="44" y="127"/>
                      </a:lnTo>
                      <a:lnTo>
                        <a:pt x="88" y="0"/>
                      </a:lnTo>
                      <a:lnTo>
                        <a:pt x="0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" name="Freeform 2167"/>
                <p:cNvSpPr>
                  <a:spLocks/>
                </p:cNvSpPr>
                <p:nvPr/>
              </p:nvSpPr>
              <p:spPr bwMode="auto">
                <a:xfrm>
                  <a:off x="3040" y="3884"/>
                  <a:ext cx="44" cy="65"/>
                </a:xfrm>
                <a:custGeom>
                  <a:avLst/>
                  <a:gdLst>
                    <a:gd name="T0" fmla="*/ 0 w 87"/>
                    <a:gd name="T1" fmla="*/ 127 h 127"/>
                    <a:gd name="T2" fmla="*/ 0 w 87"/>
                    <a:gd name="T3" fmla="*/ 127 h 127"/>
                    <a:gd name="T4" fmla="*/ 87 w 87"/>
                    <a:gd name="T5" fmla="*/ 8 h 127"/>
                    <a:gd name="T6" fmla="*/ 87 w 87"/>
                    <a:gd name="T7" fmla="*/ 8 h 127"/>
                    <a:gd name="T8" fmla="*/ 44 w 87"/>
                    <a:gd name="T9" fmla="*/ 0 h 127"/>
                    <a:gd name="T10" fmla="*/ 0 w 87"/>
                    <a:gd name="T11" fmla="*/ 127 h 127"/>
                    <a:gd name="T12" fmla="*/ 0 w 87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87" y="8"/>
                      </a:lnTo>
                      <a:lnTo>
                        <a:pt x="87" y="8"/>
                      </a:lnTo>
                      <a:lnTo>
                        <a:pt x="44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6" name="Freeform 2168"/>
                <p:cNvSpPr>
                  <a:spLocks/>
                </p:cNvSpPr>
                <p:nvPr/>
              </p:nvSpPr>
              <p:spPr bwMode="auto">
                <a:xfrm>
                  <a:off x="3040" y="3884"/>
                  <a:ext cx="44" cy="65"/>
                </a:xfrm>
                <a:custGeom>
                  <a:avLst/>
                  <a:gdLst>
                    <a:gd name="T0" fmla="*/ 0 w 87"/>
                    <a:gd name="T1" fmla="*/ 127 h 127"/>
                    <a:gd name="T2" fmla="*/ 0 w 87"/>
                    <a:gd name="T3" fmla="*/ 127 h 127"/>
                    <a:gd name="T4" fmla="*/ 87 w 87"/>
                    <a:gd name="T5" fmla="*/ 8 h 127"/>
                    <a:gd name="T6" fmla="*/ 87 w 87"/>
                    <a:gd name="T7" fmla="*/ 8 h 127"/>
                    <a:gd name="T8" fmla="*/ 44 w 87"/>
                    <a:gd name="T9" fmla="*/ 0 h 127"/>
                    <a:gd name="T10" fmla="*/ 0 w 87"/>
                    <a:gd name="T11" fmla="*/ 127 h 127"/>
                    <a:gd name="T12" fmla="*/ 0 w 87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87" y="8"/>
                      </a:lnTo>
                      <a:lnTo>
                        <a:pt x="87" y="8"/>
                      </a:lnTo>
                      <a:lnTo>
                        <a:pt x="44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2169"/>
                <p:cNvSpPr>
                  <a:spLocks/>
                </p:cNvSpPr>
                <p:nvPr/>
              </p:nvSpPr>
              <p:spPr bwMode="auto">
                <a:xfrm>
                  <a:off x="3040" y="3888"/>
                  <a:ext cx="44" cy="68"/>
                </a:xfrm>
                <a:custGeom>
                  <a:avLst/>
                  <a:gdLst>
                    <a:gd name="T0" fmla="*/ 0 w 87"/>
                    <a:gd name="T1" fmla="*/ 119 h 134"/>
                    <a:gd name="T2" fmla="*/ 0 w 87"/>
                    <a:gd name="T3" fmla="*/ 119 h 134"/>
                    <a:gd name="T4" fmla="*/ 51 w 87"/>
                    <a:gd name="T5" fmla="*/ 134 h 134"/>
                    <a:gd name="T6" fmla="*/ 51 w 87"/>
                    <a:gd name="T7" fmla="*/ 134 h 134"/>
                    <a:gd name="T8" fmla="*/ 87 w 87"/>
                    <a:gd name="T9" fmla="*/ 0 h 134"/>
                    <a:gd name="T10" fmla="*/ 0 w 87"/>
                    <a:gd name="T11" fmla="*/ 119 h 134"/>
                    <a:gd name="T12" fmla="*/ 0 w 87"/>
                    <a:gd name="T13" fmla="*/ 11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34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51" y="134"/>
                      </a:lnTo>
                      <a:lnTo>
                        <a:pt x="51" y="134"/>
                      </a:lnTo>
                      <a:lnTo>
                        <a:pt x="87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2170"/>
                <p:cNvSpPr>
                  <a:spLocks/>
                </p:cNvSpPr>
                <p:nvPr/>
              </p:nvSpPr>
              <p:spPr bwMode="auto">
                <a:xfrm>
                  <a:off x="3040" y="3888"/>
                  <a:ext cx="44" cy="68"/>
                </a:xfrm>
                <a:custGeom>
                  <a:avLst/>
                  <a:gdLst>
                    <a:gd name="T0" fmla="*/ 0 w 87"/>
                    <a:gd name="T1" fmla="*/ 119 h 134"/>
                    <a:gd name="T2" fmla="*/ 0 w 87"/>
                    <a:gd name="T3" fmla="*/ 119 h 134"/>
                    <a:gd name="T4" fmla="*/ 51 w 87"/>
                    <a:gd name="T5" fmla="*/ 134 h 134"/>
                    <a:gd name="T6" fmla="*/ 51 w 87"/>
                    <a:gd name="T7" fmla="*/ 134 h 134"/>
                    <a:gd name="T8" fmla="*/ 87 w 87"/>
                    <a:gd name="T9" fmla="*/ 0 h 134"/>
                    <a:gd name="T10" fmla="*/ 0 w 87"/>
                    <a:gd name="T11" fmla="*/ 119 h 134"/>
                    <a:gd name="T12" fmla="*/ 0 w 87"/>
                    <a:gd name="T13" fmla="*/ 11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134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51" y="134"/>
                      </a:lnTo>
                      <a:lnTo>
                        <a:pt x="51" y="134"/>
                      </a:lnTo>
                      <a:lnTo>
                        <a:pt x="87" y="0"/>
                      </a:lnTo>
                      <a:lnTo>
                        <a:pt x="0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2171"/>
                <p:cNvSpPr>
                  <a:spLocks/>
                </p:cNvSpPr>
                <p:nvPr/>
              </p:nvSpPr>
              <p:spPr bwMode="auto">
                <a:xfrm>
                  <a:off x="3081" y="3915"/>
                  <a:ext cx="3" cy="22"/>
                </a:xfrm>
                <a:custGeom>
                  <a:avLst/>
                  <a:gdLst>
                    <a:gd name="T0" fmla="*/ 7 w 7"/>
                    <a:gd name="T1" fmla="*/ 0 h 45"/>
                    <a:gd name="T2" fmla="*/ 7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37 h 45"/>
                    <a:gd name="T10" fmla="*/ 7 w 7"/>
                    <a:gd name="T11" fmla="*/ 0 h 45"/>
                    <a:gd name="T12" fmla="*/ 7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" name="Freeform 2172"/>
                <p:cNvSpPr>
                  <a:spLocks/>
                </p:cNvSpPr>
                <p:nvPr/>
              </p:nvSpPr>
              <p:spPr bwMode="auto">
                <a:xfrm>
                  <a:off x="3081" y="3915"/>
                  <a:ext cx="3" cy="22"/>
                </a:xfrm>
                <a:custGeom>
                  <a:avLst/>
                  <a:gdLst>
                    <a:gd name="T0" fmla="*/ 7 w 7"/>
                    <a:gd name="T1" fmla="*/ 0 h 45"/>
                    <a:gd name="T2" fmla="*/ 7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37 h 45"/>
                    <a:gd name="T10" fmla="*/ 7 w 7"/>
                    <a:gd name="T11" fmla="*/ 0 h 45"/>
                    <a:gd name="T12" fmla="*/ 7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2173"/>
                <p:cNvSpPr>
                  <a:spLocks/>
                </p:cNvSpPr>
                <p:nvPr/>
              </p:nvSpPr>
              <p:spPr bwMode="auto">
                <a:xfrm>
                  <a:off x="3084" y="3915"/>
                  <a:ext cx="4" cy="22"/>
                </a:xfrm>
                <a:custGeom>
                  <a:avLst/>
                  <a:gdLst>
                    <a:gd name="T0" fmla="*/ 0 w 8"/>
                    <a:gd name="T1" fmla="*/ 0 h 45"/>
                    <a:gd name="T2" fmla="*/ 0 w 8"/>
                    <a:gd name="T3" fmla="*/ 0 h 45"/>
                    <a:gd name="T4" fmla="*/ 8 w 8"/>
                    <a:gd name="T5" fmla="*/ 0 h 45"/>
                    <a:gd name="T6" fmla="*/ 8 w 8"/>
                    <a:gd name="T7" fmla="*/ 0 h 45"/>
                    <a:gd name="T8" fmla="*/ 0 w 8"/>
                    <a:gd name="T9" fmla="*/ 45 h 45"/>
                    <a:gd name="T10" fmla="*/ 0 w 8"/>
                    <a:gd name="T11" fmla="*/ 0 h 45"/>
                    <a:gd name="T12" fmla="*/ 0 w 8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2174"/>
                <p:cNvSpPr>
                  <a:spLocks/>
                </p:cNvSpPr>
                <p:nvPr/>
              </p:nvSpPr>
              <p:spPr bwMode="auto">
                <a:xfrm>
                  <a:off x="3084" y="3915"/>
                  <a:ext cx="4" cy="22"/>
                </a:xfrm>
                <a:custGeom>
                  <a:avLst/>
                  <a:gdLst>
                    <a:gd name="T0" fmla="*/ 0 w 8"/>
                    <a:gd name="T1" fmla="*/ 0 h 45"/>
                    <a:gd name="T2" fmla="*/ 0 w 8"/>
                    <a:gd name="T3" fmla="*/ 0 h 45"/>
                    <a:gd name="T4" fmla="*/ 8 w 8"/>
                    <a:gd name="T5" fmla="*/ 0 h 45"/>
                    <a:gd name="T6" fmla="*/ 8 w 8"/>
                    <a:gd name="T7" fmla="*/ 0 h 45"/>
                    <a:gd name="T8" fmla="*/ 0 w 8"/>
                    <a:gd name="T9" fmla="*/ 45 h 45"/>
                    <a:gd name="T10" fmla="*/ 0 w 8"/>
                    <a:gd name="T11" fmla="*/ 0 h 45"/>
                    <a:gd name="T12" fmla="*/ 0 w 8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2175"/>
                <p:cNvSpPr>
                  <a:spLocks/>
                </p:cNvSpPr>
                <p:nvPr/>
              </p:nvSpPr>
              <p:spPr bwMode="auto">
                <a:xfrm>
                  <a:off x="3081" y="3915"/>
                  <a:ext cx="3" cy="22"/>
                </a:xfrm>
                <a:custGeom>
                  <a:avLst/>
                  <a:gdLst>
                    <a:gd name="T0" fmla="*/ 7 w 7"/>
                    <a:gd name="T1" fmla="*/ 0 h 45"/>
                    <a:gd name="T2" fmla="*/ 7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37 h 45"/>
                    <a:gd name="T10" fmla="*/ 7 w 7"/>
                    <a:gd name="T11" fmla="*/ 0 h 45"/>
                    <a:gd name="T12" fmla="*/ 7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4" name="Freeform 2176"/>
                <p:cNvSpPr>
                  <a:spLocks/>
                </p:cNvSpPr>
                <p:nvPr/>
              </p:nvSpPr>
              <p:spPr bwMode="auto">
                <a:xfrm>
                  <a:off x="3081" y="3915"/>
                  <a:ext cx="3" cy="22"/>
                </a:xfrm>
                <a:custGeom>
                  <a:avLst/>
                  <a:gdLst>
                    <a:gd name="T0" fmla="*/ 7 w 7"/>
                    <a:gd name="T1" fmla="*/ 0 h 45"/>
                    <a:gd name="T2" fmla="*/ 7 w 7"/>
                    <a:gd name="T3" fmla="*/ 0 h 45"/>
                    <a:gd name="T4" fmla="*/ 7 w 7"/>
                    <a:gd name="T5" fmla="*/ 45 h 45"/>
                    <a:gd name="T6" fmla="*/ 7 w 7"/>
                    <a:gd name="T7" fmla="*/ 45 h 45"/>
                    <a:gd name="T8" fmla="*/ 0 w 7"/>
                    <a:gd name="T9" fmla="*/ 37 h 45"/>
                    <a:gd name="T10" fmla="*/ 7 w 7"/>
                    <a:gd name="T11" fmla="*/ 0 h 45"/>
                    <a:gd name="T12" fmla="*/ 7 w 7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3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5" name="Freeform 2177"/>
                <p:cNvSpPr>
                  <a:spLocks/>
                </p:cNvSpPr>
                <p:nvPr/>
              </p:nvSpPr>
              <p:spPr bwMode="auto">
                <a:xfrm>
                  <a:off x="3084" y="3915"/>
                  <a:ext cx="4" cy="22"/>
                </a:xfrm>
                <a:custGeom>
                  <a:avLst/>
                  <a:gdLst>
                    <a:gd name="T0" fmla="*/ 0 w 8"/>
                    <a:gd name="T1" fmla="*/ 0 h 45"/>
                    <a:gd name="T2" fmla="*/ 0 w 8"/>
                    <a:gd name="T3" fmla="*/ 0 h 45"/>
                    <a:gd name="T4" fmla="*/ 8 w 8"/>
                    <a:gd name="T5" fmla="*/ 0 h 45"/>
                    <a:gd name="T6" fmla="*/ 8 w 8"/>
                    <a:gd name="T7" fmla="*/ 0 h 45"/>
                    <a:gd name="T8" fmla="*/ 0 w 8"/>
                    <a:gd name="T9" fmla="*/ 45 h 45"/>
                    <a:gd name="T10" fmla="*/ 0 w 8"/>
                    <a:gd name="T11" fmla="*/ 0 h 45"/>
                    <a:gd name="T12" fmla="*/ 0 w 8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6" name="Freeform 2178"/>
                <p:cNvSpPr>
                  <a:spLocks/>
                </p:cNvSpPr>
                <p:nvPr/>
              </p:nvSpPr>
              <p:spPr bwMode="auto">
                <a:xfrm>
                  <a:off x="3084" y="3915"/>
                  <a:ext cx="4" cy="22"/>
                </a:xfrm>
                <a:custGeom>
                  <a:avLst/>
                  <a:gdLst>
                    <a:gd name="T0" fmla="*/ 0 w 8"/>
                    <a:gd name="T1" fmla="*/ 0 h 45"/>
                    <a:gd name="T2" fmla="*/ 0 w 8"/>
                    <a:gd name="T3" fmla="*/ 0 h 45"/>
                    <a:gd name="T4" fmla="*/ 8 w 8"/>
                    <a:gd name="T5" fmla="*/ 0 h 45"/>
                    <a:gd name="T6" fmla="*/ 8 w 8"/>
                    <a:gd name="T7" fmla="*/ 0 h 45"/>
                    <a:gd name="T8" fmla="*/ 0 w 8"/>
                    <a:gd name="T9" fmla="*/ 45 h 45"/>
                    <a:gd name="T10" fmla="*/ 0 w 8"/>
                    <a:gd name="T11" fmla="*/ 0 h 45"/>
                    <a:gd name="T12" fmla="*/ 0 w 8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" name="Freeform 2179"/>
                <p:cNvSpPr>
                  <a:spLocks/>
                </p:cNvSpPr>
                <p:nvPr/>
              </p:nvSpPr>
              <p:spPr bwMode="auto">
                <a:xfrm>
                  <a:off x="3088" y="3911"/>
                  <a:ext cx="7" cy="30"/>
                </a:xfrm>
                <a:custGeom>
                  <a:avLst/>
                  <a:gdLst>
                    <a:gd name="T0" fmla="*/ 14 w 14"/>
                    <a:gd name="T1" fmla="*/ 0 h 60"/>
                    <a:gd name="T2" fmla="*/ 14 w 14"/>
                    <a:gd name="T3" fmla="*/ 0 h 60"/>
                    <a:gd name="T4" fmla="*/ 7 w 14"/>
                    <a:gd name="T5" fmla="*/ 60 h 60"/>
                    <a:gd name="T6" fmla="*/ 7 w 14"/>
                    <a:gd name="T7" fmla="*/ 60 h 60"/>
                    <a:gd name="T8" fmla="*/ 0 w 14"/>
                    <a:gd name="T9" fmla="*/ 60 h 60"/>
                    <a:gd name="T10" fmla="*/ 14 w 14"/>
                    <a:gd name="T11" fmla="*/ 0 h 60"/>
                    <a:gd name="T12" fmla="*/ 14 w 14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7" y="60"/>
                      </a:lnTo>
                      <a:lnTo>
                        <a:pt x="7" y="60"/>
                      </a:lnTo>
                      <a:lnTo>
                        <a:pt x="0" y="6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2180"/>
                <p:cNvSpPr>
                  <a:spLocks/>
                </p:cNvSpPr>
                <p:nvPr/>
              </p:nvSpPr>
              <p:spPr bwMode="auto">
                <a:xfrm>
                  <a:off x="3088" y="3911"/>
                  <a:ext cx="7" cy="30"/>
                </a:xfrm>
                <a:custGeom>
                  <a:avLst/>
                  <a:gdLst>
                    <a:gd name="T0" fmla="*/ 14 w 14"/>
                    <a:gd name="T1" fmla="*/ 0 h 60"/>
                    <a:gd name="T2" fmla="*/ 14 w 14"/>
                    <a:gd name="T3" fmla="*/ 0 h 60"/>
                    <a:gd name="T4" fmla="*/ 7 w 14"/>
                    <a:gd name="T5" fmla="*/ 60 h 60"/>
                    <a:gd name="T6" fmla="*/ 7 w 14"/>
                    <a:gd name="T7" fmla="*/ 60 h 60"/>
                    <a:gd name="T8" fmla="*/ 0 w 14"/>
                    <a:gd name="T9" fmla="*/ 60 h 60"/>
                    <a:gd name="T10" fmla="*/ 14 w 14"/>
                    <a:gd name="T11" fmla="*/ 0 h 60"/>
                    <a:gd name="T12" fmla="*/ 14 w 14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6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7" y="60"/>
                      </a:lnTo>
                      <a:lnTo>
                        <a:pt x="7" y="60"/>
                      </a:lnTo>
                      <a:lnTo>
                        <a:pt x="0" y="6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2181"/>
                <p:cNvSpPr>
                  <a:spLocks/>
                </p:cNvSpPr>
                <p:nvPr/>
              </p:nvSpPr>
              <p:spPr bwMode="auto">
                <a:xfrm>
                  <a:off x="3092" y="3911"/>
                  <a:ext cx="7" cy="30"/>
                </a:xfrm>
                <a:custGeom>
                  <a:avLst/>
                  <a:gdLst>
                    <a:gd name="T0" fmla="*/ 7 w 15"/>
                    <a:gd name="T1" fmla="*/ 0 h 60"/>
                    <a:gd name="T2" fmla="*/ 7 w 15"/>
                    <a:gd name="T3" fmla="*/ 0 h 60"/>
                    <a:gd name="T4" fmla="*/ 15 w 15"/>
                    <a:gd name="T5" fmla="*/ 8 h 60"/>
                    <a:gd name="T6" fmla="*/ 15 w 15"/>
                    <a:gd name="T7" fmla="*/ 8 h 60"/>
                    <a:gd name="T8" fmla="*/ 0 w 15"/>
                    <a:gd name="T9" fmla="*/ 60 h 60"/>
                    <a:gd name="T10" fmla="*/ 7 w 15"/>
                    <a:gd name="T11" fmla="*/ 0 h 60"/>
                    <a:gd name="T12" fmla="*/ 7 w 15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0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2182"/>
                <p:cNvSpPr>
                  <a:spLocks/>
                </p:cNvSpPr>
                <p:nvPr/>
              </p:nvSpPr>
              <p:spPr bwMode="auto">
                <a:xfrm>
                  <a:off x="3092" y="3911"/>
                  <a:ext cx="7" cy="30"/>
                </a:xfrm>
                <a:custGeom>
                  <a:avLst/>
                  <a:gdLst>
                    <a:gd name="T0" fmla="*/ 7 w 15"/>
                    <a:gd name="T1" fmla="*/ 0 h 60"/>
                    <a:gd name="T2" fmla="*/ 7 w 15"/>
                    <a:gd name="T3" fmla="*/ 0 h 60"/>
                    <a:gd name="T4" fmla="*/ 15 w 15"/>
                    <a:gd name="T5" fmla="*/ 8 h 60"/>
                    <a:gd name="T6" fmla="*/ 15 w 15"/>
                    <a:gd name="T7" fmla="*/ 8 h 60"/>
                    <a:gd name="T8" fmla="*/ 0 w 15"/>
                    <a:gd name="T9" fmla="*/ 60 h 60"/>
                    <a:gd name="T10" fmla="*/ 7 w 15"/>
                    <a:gd name="T11" fmla="*/ 0 h 60"/>
                    <a:gd name="T12" fmla="*/ 7 w 15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6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0" y="6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2183"/>
                <p:cNvSpPr>
                  <a:spLocks/>
                </p:cNvSpPr>
                <p:nvPr/>
              </p:nvSpPr>
              <p:spPr bwMode="auto">
                <a:xfrm>
                  <a:off x="3107" y="3915"/>
                  <a:ext cx="7" cy="29"/>
                </a:xfrm>
                <a:custGeom>
                  <a:avLst/>
                  <a:gdLst>
                    <a:gd name="T0" fmla="*/ 8 w 15"/>
                    <a:gd name="T1" fmla="*/ 0 h 59"/>
                    <a:gd name="T2" fmla="*/ 8 w 15"/>
                    <a:gd name="T3" fmla="*/ 0 h 59"/>
                    <a:gd name="T4" fmla="*/ 15 w 15"/>
                    <a:gd name="T5" fmla="*/ 59 h 59"/>
                    <a:gd name="T6" fmla="*/ 15 w 15"/>
                    <a:gd name="T7" fmla="*/ 59 h 59"/>
                    <a:gd name="T8" fmla="*/ 0 w 15"/>
                    <a:gd name="T9" fmla="*/ 59 h 59"/>
                    <a:gd name="T10" fmla="*/ 8 w 15"/>
                    <a:gd name="T11" fmla="*/ 0 h 59"/>
                    <a:gd name="T12" fmla="*/ 8 w 15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2184"/>
                <p:cNvSpPr>
                  <a:spLocks/>
                </p:cNvSpPr>
                <p:nvPr/>
              </p:nvSpPr>
              <p:spPr bwMode="auto">
                <a:xfrm>
                  <a:off x="3107" y="3915"/>
                  <a:ext cx="7" cy="29"/>
                </a:xfrm>
                <a:custGeom>
                  <a:avLst/>
                  <a:gdLst>
                    <a:gd name="T0" fmla="*/ 8 w 15"/>
                    <a:gd name="T1" fmla="*/ 0 h 59"/>
                    <a:gd name="T2" fmla="*/ 8 w 15"/>
                    <a:gd name="T3" fmla="*/ 0 h 59"/>
                    <a:gd name="T4" fmla="*/ 15 w 15"/>
                    <a:gd name="T5" fmla="*/ 59 h 59"/>
                    <a:gd name="T6" fmla="*/ 15 w 15"/>
                    <a:gd name="T7" fmla="*/ 59 h 59"/>
                    <a:gd name="T8" fmla="*/ 0 w 15"/>
                    <a:gd name="T9" fmla="*/ 59 h 59"/>
                    <a:gd name="T10" fmla="*/ 8 w 15"/>
                    <a:gd name="T11" fmla="*/ 0 h 59"/>
                    <a:gd name="T12" fmla="*/ 8 w 15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9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5" y="59"/>
                      </a:lnTo>
                      <a:lnTo>
                        <a:pt x="15" y="59"/>
                      </a:lnTo>
                      <a:lnTo>
                        <a:pt x="0" y="59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2185"/>
                <p:cNvSpPr>
                  <a:spLocks/>
                </p:cNvSpPr>
                <p:nvPr/>
              </p:nvSpPr>
              <p:spPr bwMode="auto">
                <a:xfrm>
                  <a:off x="3111" y="3915"/>
                  <a:ext cx="10" cy="29"/>
                </a:xfrm>
                <a:custGeom>
                  <a:avLst/>
                  <a:gdLst>
                    <a:gd name="T0" fmla="*/ 0 w 21"/>
                    <a:gd name="T1" fmla="*/ 0 h 59"/>
                    <a:gd name="T2" fmla="*/ 0 w 21"/>
                    <a:gd name="T3" fmla="*/ 0 h 59"/>
                    <a:gd name="T4" fmla="*/ 21 w 21"/>
                    <a:gd name="T5" fmla="*/ 7 h 59"/>
                    <a:gd name="T6" fmla="*/ 21 w 21"/>
                    <a:gd name="T7" fmla="*/ 7 h 59"/>
                    <a:gd name="T8" fmla="*/ 7 w 21"/>
                    <a:gd name="T9" fmla="*/ 59 h 59"/>
                    <a:gd name="T10" fmla="*/ 0 w 21"/>
                    <a:gd name="T11" fmla="*/ 0 h 59"/>
                    <a:gd name="T12" fmla="*/ 0 w 21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7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" name="Freeform 2186"/>
                <p:cNvSpPr>
                  <a:spLocks/>
                </p:cNvSpPr>
                <p:nvPr/>
              </p:nvSpPr>
              <p:spPr bwMode="auto">
                <a:xfrm>
                  <a:off x="3111" y="3915"/>
                  <a:ext cx="10" cy="29"/>
                </a:xfrm>
                <a:custGeom>
                  <a:avLst/>
                  <a:gdLst>
                    <a:gd name="T0" fmla="*/ 0 w 21"/>
                    <a:gd name="T1" fmla="*/ 0 h 59"/>
                    <a:gd name="T2" fmla="*/ 0 w 21"/>
                    <a:gd name="T3" fmla="*/ 0 h 59"/>
                    <a:gd name="T4" fmla="*/ 21 w 21"/>
                    <a:gd name="T5" fmla="*/ 7 h 59"/>
                    <a:gd name="T6" fmla="*/ 21 w 21"/>
                    <a:gd name="T7" fmla="*/ 7 h 59"/>
                    <a:gd name="T8" fmla="*/ 7 w 21"/>
                    <a:gd name="T9" fmla="*/ 59 h 59"/>
                    <a:gd name="T10" fmla="*/ 0 w 21"/>
                    <a:gd name="T11" fmla="*/ 0 h 59"/>
                    <a:gd name="T12" fmla="*/ 0 w 21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7" y="5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2187"/>
                <p:cNvSpPr>
                  <a:spLocks/>
                </p:cNvSpPr>
                <p:nvPr/>
              </p:nvSpPr>
              <p:spPr bwMode="auto">
                <a:xfrm>
                  <a:off x="3121" y="3922"/>
                  <a:ext cx="8" cy="22"/>
                </a:xfrm>
                <a:custGeom>
                  <a:avLst/>
                  <a:gdLst>
                    <a:gd name="T0" fmla="*/ 15 w 15"/>
                    <a:gd name="T1" fmla="*/ 0 h 44"/>
                    <a:gd name="T2" fmla="*/ 15 w 15"/>
                    <a:gd name="T3" fmla="*/ 0 h 44"/>
                    <a:gd name="T4" fmla="*/ 8 w 15"/>
                    <a:gd name="T5" fmla="*/ 44 h 44"/>
                    <a:gd name="T6" fmla="*/ 8 w 15"/>
                    <a:gd name="T7" fmla="*/ 44 h 44"/>
                    <a:gd name="T8" fmla="*/ 0 w 15"/>
                    <a:gd name="T9" fmla="*/ 44 h 44"/>
                    <a:gd name="T10" fmla="*/ 15 w 15"/>
                    <a:gd name="T11" fmla="*/ 0 h 44"/>
                    <a:gd name="T12" fmla="*/ 15 w 15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188"/>
                <p:cNvSpPr>
                  <a:spLocks/>
                </p:cNvSpPr>
                <p:nvPr/>
              </p:nvSpPr>
              <p:spPr bwMode="auto">
                <a:xfrm>
                  <a:off x="3121" y="3922"/>
                  <a:ext cx="8" cy="22"/>
                </a:xfrm>
                <a:custGeom>
                  <a:avLst/>
                  <a:gdLst>
                    <a:gd name="T0" fmla="*/ 15 w 15"/>
                    <a:gd name="T1" fmla="*/ 0 h 44"/>
                    <a:gd name="T2" fmla="*/ 15 w 15"/>
                    <a:gd name="T3" fmla="*/ 0 h 44"/>
                    <a:gd name="T4" fmla="*/ 8 w 15"/>
                    <a:gd name="T5" fmla="*/ 44 h 44"/>
                    <a:gd name="T6" fmla="*/ 8 w 15"/>
                    <a:gd name="T7" fmla="*/ 44 h 44"/>
                    <a:gd name="T8" fmla="*/ 0 w 15"/>
                    <a:gd name="T9" fmla="*/ 44 h 44"/>
                    <a:gd name="T10" fmla="*/ 15 w 15"/>
                    <a:gd name="T11" fmla="*/ 0 h 44"/>
                    <a:gd name="T12" fmla="*/ 15 w 15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2189"/>
                <p:cNvSpPr>
                  <a:spLocks/>
                </p:cNvSpPr>
                <p:nvPr/>
              </p:nvSpPr>
              <p:spPr bwMode="auto">
                <a:xfrm>
                  <a:off x="3125" y="3922"/>
                  <a:ext cx="4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2190"/>
                <p:cNvSpPr>
                  <a:spLocks/>
                </p:cNvSpPr>
                <p:nvPr/>
              </p:nvSpPr>
              <p:spPr bwMode="auto">
                <a:xfrm>
                  <a:off x="3125" y="3922"/>
                  <a:ext cx="4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2191"/>
                <p:cNvSpPr>
                  <a:spLocks/>
                </p:cNvSpPr>
                <p:nvPr/>
              </p:nvSpPr>
              <p:spPr bwMode="auto">
                <a:xfrm>
                  <a:off x="3121" y="3922"/>
                  <a:ext cx="8" cy="22"/>
                </a:xfrm>
                <a:custGeom>
                  <a:avLst/>
                  <a:gdLst>
                    <a:gd name="T0" fmla="*/ 15 w 15"/>
                    <a:gd name="T1" fmla="*/ 0 h 44"/>
                    <a:gd name="T2" fmla="*/ 15 w 15"/>
                    <a:gd name="T3" fmla="*/ 0 h 44"/>
                    <a:gd name="T4" fmla="*/ 8 w 15"/>
                    <a:gd name="T5" fmla="*/ 44 h 44"/>
                    <a:gd name="T6" fmla="*/ 8 w 15"/>
                    <a:gd name="T7" fmla="*/ 44 h 44"/>
                    <a:gd name="T8" fmla="*/ 0 w 15"/>
                    <a:gd name="T9" fmla="*/ 44 h 44"/>
                    <a:gd name="T10" fmla="*/ 15 w 15"/>
                    <a:gd name="T11" fmla="*/ 0 h 44"/>
                    <a:gd name="T12" fmla="*/ 15 w 15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2192"/>
                <p:cNvSpPr>
                  <a:spLocks/>
                </p:cNvSpPr>
                <p:nvPr/>
              </p:nvSpPr>
              <p:spPr bwMode="auto">
                <a:xfrm>
                  <a:off x="3121" y="3922"/>
                  <a:ext cx="8" cy="22"/>
                </a:xfrm>
                <a:custGeom>
                  <a:avLst/>
                  <a:gdLst>
                    <a:gd name="T0" fmla="*/ 15 w 15"/>
                    <a:gd name="T1" fmla="*/ 0 h 44"/>
                    <a:gd name="T2" fmla="*/ 15 w 15"/>
                    <a:gd name="T3" fmla="*/ 0 h 44"/>
                    <a:gd name="T4" fmla="*/ 8 w 15"/>
                    <a:gd name="T5" fmla="*/ 44 h 44"/>
                    <a:gd name="T6" fmla="*/ 8 w 15"/>
                    <a:gd name="T7" fmla="*/ 44 h 44"/>
                    <a:gd name="T8" fmla="*/ 0 w 15"/>
                    <a:gd name="T9" fmla="*/ 44 h 44"/>
                    <a:gd name="T10" fmla="*/ 15 w 15"/>
                    <a:gd name="T11" fmla="*/ 0 h 44"/>
                    <a:gd name="T12" fmla="*/ 15 w 15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0" y="4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2193"/>
                <p:cNvSpPr>
                  <a:spLocks/>
                </p:cNvSpPr>
                <p:nvPr/>
              </p:nvSpPr>
              <p:spPr bwMode="auto">
                <a:xfrm>
                  <a:off x="3125" y="3922"/>
                  <a:ext cx="4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" name="Freeform 2194"/>
                <p:cNvSpPr>
                  <a:spLocks/>
                </p:cNvSpPr>
                <p:nvPr/>
              </p:nvSpPr>
              <p:spPr bwMode="auto">
                <a:xfrm>
                  <a:off x="3125" y="3922"/>
                  <a:ext cx="4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2195"/>
                <p:cNvSpPr>
                  <a:spLocks/>
                </p:cNvSpPr>
                <p:nvPr/>
              </p:nvSpPr>
              <p:spPr bwMode="auto">
                <a:xfrm>
                  <a:off x="3132" y="3922"/>
                  <a:ext cx="11" cy="27"/>
                </a:xfrm>
                <a:custGeom>
                  <a:avLst/>
                  <a:gdLst>
                    <a:gd name="T0" fmla="*/ 15 w 22"/>
                    <a:gd name="T1" fmla="*/ 0 h 52"/>
                    <a:gd name="T2" fmla="*/ 15 w 22"/>
                    <a:gd name="T3" fmla="*/ 0 h 52"/>
                    <a:gd name="T4" fmla="*/ 22 w 22"/>
                    <a:gd name="T5" fmla="*/ 52 h 52"/>
                    <a:gd name="T6" fmla="*/ 22 w 22"/>
                    <a:gd name="T7" fmla="*/ 52 h 52"/>
                    <a:gd name="T8" fmla="*/ 0 w 22"/>
                    <a:gd name="T9" fmla="*/ 52 h 52"/>
                    <a:gd name="T10" fmla="*/ 15 w 22"/>
                    <a:gd name="T11" fmla="*/ 0 h 52"/>
                    <a:gd name="T12" fmla="*/ 15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2196"/>
                <p:cNvSpPr>
                  <a:spLocks/>
                </p:cNvSpPr>
                <p:nvPr/>
              </p:nvSpPr>
              <p:spPr bwMode="auto">
                <a:xfrm>
                  <a:off x="3132" y="3922"/>
                  <a:ext cx="11" cy="27"/>
                </a:xfrm>
                <a:custGeom>
                  <a:avLst/>
                  <a:gdLst>
                    <a:gd name="T0" fmla="*/ 15 w 22"/>
                    <a:gd name="T1" fmla="*/ 0 h 52"/>
                    <a:gd name="T2" fmla="*/ 15 w 22"/>
                    <a:gd name="T3" fmla="*/ 0 h 52"/>
                    <a:gd name="T4" fmla="*/ 22 w 22"/>
                    <a:gd name="T5" fmla="*/ 52 h 52"/>
                    <a:gd name="T6" fmla="*/ 22 w 22"/>
                    <a:gd name="T7" fmla="*/ 52 h 52"/>
                    <a:gd name="T8" fmla="*/ 0 w 22"/>
                    <a:gd name="T9" fmla="*/ 52 h 52"/>
                    <a:gd name="T10" fmla="*/ 15 w 22"/>
                    <a:gd name="T11" fmla="*/ 0 h 52"/>
                    <a:gd name="T12" fmla="*/ 15 w 22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5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2197"/>
                <p:cNvSpPr>
                  <a:spLocks/>
                </p:cNvSpPr>
                <p:nvPr/>
              </p:nvSpPr>
              <p:spPr bwMode="auto">
                <a:xfrm>
                  <a:off x="3140" y="3922"/>
                  <a:ext cx="7" cy="27"/>
                </a:xfrm>
                <a:custGeom>
                  <a:avLst/>
                  <a:gdLst>
                    <a:gd name="T0" fmla="*/ 0 w 15"/>
                    <a:gd name="T1" fmla="*/ 0 h 52"/>
                    <a:gd name="T2" fmla="*/ 0 w 15"/>
                    <a:gd name="T3" fmla="*/ 0 h 52"/>
                    <a:gd name="T4" fmla="*/ 15 w 15"/>
                    <a:gd name="T5" fmla="*/ 0 h 52"/>
                    <a:gd name="T6" fmla="*/ 15 w 15"/>
                    <a:gd name="T7" fmla="*/ 0 h 52"/>
                    <a:gd name="T8" fmla="*/ 7 w 15"/>
                    <a:gd name="T9" fmla="*/ 52 h 52"/>
                    <a:gd name="T10" fmla="*/ 0 w 15"/>
                    <a:gd name="T11" fmla="*/ 0 h 52"/>
                    <a:gd name="T12" fmla="*/ 0 w 15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7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6" name="Freeform 2198"/>
                <p:cNvSpPr>
                  <a:spLocks/>
                </p:cNvSpPr>
                <p:nvPr/>
              </p:nvSpPr>
              <p:spPr bwMode="auto">
                <a:xfrm>
                  <a:off x="3140" y="3922"/>
                  <a:ext cx="7" cy="27"/>
                </a:xfrm>
                <a:custGeom>
                  <a:avLst/>
                  <a:gdLst>
                    <a:gd name="T0" fmla="*/ 0 w 15"/>
                    <a:gd name="T1" fmla="*/ 0 h 52"/>
                    <a:gd name="T2" fmla="*/ 0 w 15"/>
                    <a:gd name="T3" fmla="*/ 0 h 52"/>
                    <a:gd name="T4" fmla="*/ 15 w 15"/>
                    <a:gd name="T5" fmla="*/ 0 h 52"/>
                    <a:gd name="T6" fmla="*/ 15 w 15"/>
                    <a:gd name="T7" fmla="*/ 0 h 52"/>
                    <a:gd name="T8" fmla="*/ 7 w 15"/>
                    <a:gd name="T9" fmla="*/ 52 h 52"/>
                    <a:gd name="T10" fmla="*/ 0 w 15"/>
                    <a:gd name="T11" fmla="*/ 0 h 52"/>
                    <a:gd name="T12" fmla="*/ 0 w 15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7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2199"/>
                <p:cNvSpPr>
                  <a:spLocks/>
                </p:cNvSpPr>
                <p:nvPr/>
              </p:nvSpPr>
              <p:spPr bwMode="auto">
                <a:xfrm>
                  <a:off x="3154" y="3926"/>
                  <a:ext cx="8" cy="26"/>
                </a:xfrm>
                <a:custGeom>
                  <a:avLst/>
                  <a:gdLst>
                    <a:gd name="T0" fmla="*/ 15 w 15"/>
                    <a:gd name="T1" fmla="*/ 0 h 52"/>
                    <a:gd name="T2" fmla="*/ 15 w 15"/>
                    <a:gd name="T3" fmla="*/ 0 h 52"/>
                    <a:gd name="T4" fmla="*/ 15 w 15"/>
                    <a:gd name="T5" fmla="*/ 52 h 52"/>
                    <a:gd name="T6" fmla="*/ 15 w 15"/>
                    <a:gd name="T7" fmla="*/ 52 h 52"/>
                    <a:gd name="T8" fmla="*/ 0 w 15"/>
                    <a:gd name="T9" fmla="*/ 52 h 52"/>
                    <a:gd name="T10" fmla="*/ 15 w 15"/>
                    <a:gd name="T11" fmla="*/ 0 h 52"/>
                    <a:gd name="T12" fmla="*/ 15 w 15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2200"/>
                <p:cNvSpPr>
                  <a:spLocks/>
                </p:cNvSpPr>
                <p:nvPr/>
              </p:nvSpPr>
              <p:spPr bwMode="auto">
                <a:xfrm>
                  <a:off x="3154" y="3926"/>
                  <a:ext cx="8" cy="26"/>
                </a:xfrm>
                <a:custGeom>
                  <a:avLst/>
                  <a:gdLst>
                    <a:gd name="T0" fmla="*/ 15 w 15"/>
                    <a:gd name="T1" fmla="*/ 0 h 52"/>
                    <a:gd name="T2" fmla="*/ 15 w 15"/>
                    <a:gd name="T3" fmla="*/ 0 h 52"/>
                    <a:gd name="T4" fmla="*/ 15 w 15"/>
                    <a:gd name="T5" fmla="*/ 52 h 52"/>
                    <a:gd name="T6" fmla="*/ 15 w 15"/>
                    <a:gd name="T7" fmla="*/ 52 h 52"/>
                    <a:gd name="T8" fmla="*/ 0 w 15"/>
                    <a:gd name="T9" fmla="*/ 52 h 52"/>
                    <a:gd name="T10" fmla="*/ 15 w 15"/>
                    <a:gd name="T11" fmla="*/ 0 h 52"/>
                    <a:gd name="T12" fmla="*/ 15 w 15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5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52"/>
                      </a:lnTo>
                      <a:lnTo>
                        <a:pt x="15" y="52"/>
                      </a:lnTo>
                      <a:lnTo>
                        <a:pt x="0" y="5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2201"/>
                <p:cNvSpPr>
                  <a:spLocks/>
                </p:cNvSpPr>
                <p:nvPr/>
              </p:nvSpPr>
              <p:spPr bwMode="auto">
                <a:xfrm>
                  <a:off x="3162" y="3926"/>
                  <a:ext cx="4" cy="26"/>
                </a:xfrm>
                <a:custGeom>
                  <a:avLst/>
                  <a:gdLst>
                    <a:gd name="T0" fmla="*/ 0 w 7"/>
                    <a:gd name="T1" fmla="*/ 0 h 52"/>
                    <a:gd name="T2" fmla="*/ 0 w 7"/>
                    <a:gd name="T3" fmla="*/ 0 h 52"/>
                    <a:gd name="T4" fmla="*/ 7 w 7"/>
                    <a:gd name="T5" fmla="*/ 0 h 52"/>
                    <a:gd name="T6" fmla="*/ 7 w 7"/>
                    <a:gd name="T7" fmla="*/ 0 h 52"/>
                    <a:gd name="T8" fmla="*/ 0 w 7"/>
                    <a:gd name="T9" fmla="*/ 52 h 52"/>
                    <a:gd name="T10" fmla="*/ 0 w 7"/>
                    <a:gd name="T11" fmla="*/ 0 h 52"/>
                    <a:gd name="T12" fmla="*/ 0 w 7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396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0" name="Freeform 2202"/>
                <p:cNvSpPr>
                  <a:spLocks/>
                </p:cNvSpPr>
                <p:nvPr/>
              </p:nvSpPr>
              <p:spPr bwMode="auto">
                <a:xfrm>
                  <a:off x="3162" y="3926"/>
                  <a:ext cx="4" cy="26"/>
                </a:xfrm>
                <a:custGeom>
                  <a:avLst/>
                  <a:gdLst>
                    <a:gd name="T0" fmla="*/ 0 w 7"/>
                    <a:gd name="T1" fmla="*/ 0 h 52"/>
                    <a:gd name="T2" fmla="*/ 0 w 7"/>
                    <a:gd name="T3" fmla="*/ 0 h 52"/>
                    <a:gd name="T4" fmla="*/ 7 w 7"/>
                    <a:gd name="T5" fmla="*/ 0 h 52"/>
                    <a:gd name="T6" fmla="*/ 7 w 7"/>
                    <a:gd name="T7" fmla="*/ 0 h 52"/>
                    <a:gd name="T8" fmla="*/ 0 w 7"/>
                    <a:gd name="T9" fmla="*/ 52 h 52"/>
                    <a:gd name="T10" fmla="*/ 0 w 7"/>
                    <a:gd name="T11" fmla="*/ 0 h 52"/>
                    <a:gd name="T12" fmla="*/ 0 w 7"/>
                    <a:gd name="T1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BD396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2203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0 w 7"/>
                    <a:gd name="T5" fmla="*/ 44 h 44"/>
                    <a:gd name="T6" fmla="*/ 0 w 7"/>
                    <a:gd name="T7" fmla="*/ 44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2204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0 w 7"/>
                    <a:gd name="T5" fmla="*/ 44 h 44"/>
                    <a:gd name="T6" fmla="*/ 0 w 7"/>
                    <a:gd name="T7" fmla="*/ 44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2205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" name="Freeform 2206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" name="Freeform 2207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0 w 7"/>
                    <a:gd name="T5" fmla="*/ 44 h 44"/>
                    <a:gd name="T6" fmla="*/ 0 w 7"/>
                    <a:gd name="T7" fmla="*/ 44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" name="Freeform 2208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0 w 7"/>
                    <a:gd name="T5" fmla="*/ 44 h 44"/>
                    <a:gd name="T6" fmla="*/ 0 w 7"/>
                    <a:gd name="T7" fmla="*/ 44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" name="Freeform 2209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9D4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" name="Freeform 2210"/>
                <p:cNvSpPr>
                  <a:spLocks/>
                </p:cNvSpPr>
                <p:nvPr/>
              </p:nvSpPr>
              <p:spPr bwMode="auto">
                <a:xfrm>
                  <a:off x="3170" y="3930"/>
                  <a:ext cx="3" cy="22"/>
                </a:xfrm>
                <a:custGeom>
                  <a:avLst/>
                  <a:gdLst>
                    <a:gd name="T0" fmla="*/ 7 w 7"/>
                    <a:gd name="T1" fmla="*/ 0 h 44"/>
                    <a:gd name="T2" fmla="*/ 7 w 7"/>
                    <a:gd name="T3" fmla="*/ 0 h 44"/>
                    <a:gd name="T4" fmla="*/ 7 w 7"/>
                    <a:gd name="T5" fmla="*/ 0 h 44"/>
                    <a:gd name="T6" fmla="*/ 7 w 7"/>
                    <a:gd name="T7" fmla="*/ 0 h 44"/>
                    <a:gd name="T8" fmla="*/ 0 w 7"/>
                    <a:gd name="T9" fmla="*/ 44 h 44"/>
                    <a:gd name="T10" fmla="*/ 7 w 7"/>
                    <a:gd name="T11" fmla="*/ 0 h 44"/>
                    <a:gd name="T12" fmla="*/ 7 w 7"/>
                    <a:gd name="T1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009D4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" name="Freeform 2211"/>
                <p:cNvSpPr>
                  <a:spLocks/>
                </p:cNvSpPr>
                <p:nvPr/>
              </p:nvSpPr>
              <p:spPr bwMode="auto">
                <a:xfrm>
                  <a:off x="3177" y="3911"/>
                  <a:ext cx="29" cy="68"/>
                </a:xfrm>
                <a:custGeom>
                  <a:avLst/>
                  <a:gdLst>
                    <a:gd name="T0" fmla="*/ 0 w 59"/>
                    <a:gd name="T1" fmla="*/ 135 h 135"/>
                    <a:gd name="T2" fmla="*/ 0 w 59"/>
                    <a:gd name="T3" fmla="*/ 135 h 135"/>
                    <a:gd name="T4" fmla="*/ 59 w 59"/>
                    <a:gd name="T5" fmla="*/ 8 h 135"/>
                    <a:gd name="T6" fmla="*/ 59 w 59"/>
                    <a:gd name="T7" fmla="*/ 8 h 135"/>
                    <a:gd name="T8" fmla="*/ 15 w 59"/>
                    <a:gd name="T9" fmla="*/ 0 h 135"/>
                    <a:gd name="T10" fmla="*/ 0 w 59"/>
                    <a:gd name="T11" fmla="*/ 135 h 135"/>
                    <a:gd name="T12" fmla="*/ 0 w 59"/>
                    <a:gd name="T13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5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59" y="8"/>
                      </a:lnTo>
                      <a:lnTo>
                        <a:pt x="59" y="8"/>
                      </a:lnTo>
                      <a:lnTo>
                        <a:pt x="15" y="0"/>
                      </a:lnTo>
                      <a:lnTo>
                        <a:pt x="0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" name="Freeform 2212"/>
                <p:cNvSpPr>
                  <a:spLocks/>
                </p:cNvSpPr>
                <p:nvPr/>
              </p:nvSpPr>
              <p:spPr bwMode="auto">
                <a:xfrm>
                  <a:off x="3177" y="3911"/>
                  <a:ext cx="29" cy="68"/>
                </a:xfrm>
                <a:custGeom>
                  <a:avLst/>
                  <a:gdLst>
                    <a:gd name="T0" fmla="*/ 0 w 59"/>
                    <a:gd name="T1" fmla="*/ 135 h 135"/>
                    <a:gd name="T2" fmla="*/ 0 w 59"/>
                    <a:gd name="T3" fmla="*/ 135 h 135"/>
                    <a:gd name="T4" fmla="*/ 59 w 59"/>
                    <a:gd name="T5" fmla="*/ 8 h 135"/>
                    <a:gd name="T6" fmla="*/ 59 w 59"/>
                    <a:gd name="T7" fmla="*/ 8 h 135"/>
                    <a:gd name="T8" fmla="*/ 15 w 59"/>
                    <a:gd name="T9" fmla="*/ 0 h 135"/>
                    <a:gd name="T10" fmla="*/ 0 w 59"/>
                    <a:gd name="T11" fmla="*/ 135 h 135"/>
                    <a:gd name="T12" fmla="*/ 0 w 59"/>
                    <a:gd name="T13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5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59" y="8"/>
                      </a:lnTo>
                      <a:lnTo>
                        <a:pt x="59" y="8"/>
                      </a:lnTo>
                      <a:lnTo>
                        <a:pt x="15" y="0"/>
                      </a:lnTo>
                      <a:lnTo>
                        <a:pt x="0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1" name="Freeform 2213"/>
                <p:cNvSpPr>
                  <a:spLocks/>
                </p:cNvSpPr>
                <p:nvPr/>
              </p:nvSpPr>
              <p:spPr bwMode="auto">
                <a:xfrm>
                  <a:off x="3177" y="3915"/>
                  <a:ext cx="29" cy="67"/>
                </a:xfrm>
                <a:custGeom>
                  <a:avLst/>
                  <a:gdLst>
                    <a:gd name="T0" fmla="*/ 0 w 59"/>
                    <a:gd name="T1" fmla="*/ 127 h 134"/>
                    <a:gd name="T2" fmla="*/ 0 w 59"/>
                    <a:gd name="T3" fmla="*/ 127 h 134"/>
                    <a:gd name="T4" fmla="*/ 51 w 59"/>
                    <a:gd name="T5" fmla="*/ 134 h 134"/>
                    <a:gd name="T6" fmla="*/ 51 w 59"/>
                    <a:gd name="T7" fmla="*/ 134 h 134"/>
                    <a:gd name="T8" fmla="*/ 59 w 59"/>
                    <a:gd name="T9" fmla="*/ 0 h 134"/>
                    <a:gd name="T10" fmla="*/ 0 w 59"/>
                    <a:gd name="T11" fmla="*/ 127 h 134"/>
                    <a:gd name="T12" fmla="*/ 0 w 59"/>
                    <a:gd name="T13" fmla="*/ 12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4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51" y="134"/>
                      </a:lnTo>
                      <a:lnTo>
                        <a:pt x="51" y="134"/>
                      </a:lnTo>
                      <a:lnTo>
                        <a:pt x="59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382578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" name="Freeform 2214"/>
                <p:cNvSpPr>
                  <a:spLocks/>
                </p:cNvSpPr>
                <p:nvPr/>
              </p:nvSpPr>
              <p:spPr bwMode="auto">
                <a:xfrm>
                  <a:off x="3177" y="3915"/>
                  <a:ext cx="29" cy="67"/>
                </a:xfrm>
                <a:custGeom>
                  <a:avLst/>
                  <a:gdLst>
                    <a:gd name="T0" fmla="*/ 0 w 59"/>
                    <a:gd name="T1" fmla="*/ 127 h 134"/>
                    <a:gd name="T2" fmla="*/ 0 w 59"/>
                    <a:gd name="T3" fmla="*/ 127 h 134"/>
                    <a:gd name="T4" fmla="*/ 51 w 59"/>
                    <a:gd name="T5" fmla="*/ 134 h 134"/>
                    <a:gd name="T6" fmla="*/ 51 w 59"/>
                    <a:gd name="T7" fmla="*/ 134 h 134"/>
                    <a:gd name="T8" fmla="*/ 59 w 59"/>
                    <a:gd name="T9" fmla="*/ 0 h 134"/>
                    <a:gd name="T10" fmla="*/ 0 w 59"/>
                    <a:gd name="T11" fmla="*/ 127 h 134"/>
                    <a:gd name="T12" fmla="*/ 0 w 59"/>
                    <a:gd name="T13" fmla="*/ 12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34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51" y="134"/>
                      </a:lnTo>
                      <a:lnTo>
                        <a:pt x="51" y="134"/>
                      </a:lnTo>
                      <a:lnTo>
                        <a:pt x="59" y="0"/>
                      </a:lnTo>
                      <a:lnTo>
                        <a:pt x="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rgbClr val="38257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0" name="Freeform 2216"/>
              <p:cNvSpPr>
                <a:spLocks/>
              </p:cNvSpPr>
              <p:nvPr/>
            </p:nvSpPr>
            <p:spPr bwMode="auto">
              <a:xfrm>
                <a:off x="4702175" y="6224207"/>
                <a:ext cx="47625" cy="106363"/>
              </a:xfrm>
              <a:custGeom>
                <a:avLst/>
                <a:gdLst>
                  <a:gd name="T0" fmla="*/ 0 w 59"/>
                  <a:gd name="T1" fmla="*/ 134 h 134"/>
                  <a:gd name="T2" fmla="*/ 0 w 59"/>
                  <a:gd name="T3" fmla="*/ 134 h 134"/>
                  <a:gd name="T4" fmla="*/ 59 w 59"/>
                  <a:gd name="T5" fmla="*/ 0 h 134"/>
                  <a:gd name="T6" fmla="*/ 59 w 59"/>
                  <a:gd name="T7" fmla="*/ 0 h 134"/>
                  <a:gd name="T8" fmla="*/ 8 w 59"/>
                  <a:gd name="T9" fmla="*/ 0 h 134"/>
                  <a:gd name="T10" fmla="*/ 0 w 59"/>
                  <a:gd name="T11" fmla="*/ 134 h 134"/>
                  <a:gd name="T12" fmla="*/ 0 w 59"/>
                  <a:gd name="T1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34">
                    <a:moveTo>
                      <a:pt x="0" y="134"/>
                    </a:moveTo>
                    <a:lnTo>
                      <a:pt x="0" y="134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8" y="0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38257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217"/>
              <p:cNvSpPr>
                <a:spLocks/>
              </p:cNvSpPr>
              <p:nvPr/>
            </p:nvSpPr>
            <p:spPr bwMode="auto">
              <a:xfrm>
                <a:off x="4702175" y="6224207"/>
                <a:ext cx="47625" cy="106363"/>
              </a:xfrm>
              <a:custGeom>
                <a:avLst/>
                <a:gdLst>
                  <a:gd name="T0" fmla="*/ 0 w 59"/>
                  <a:gd name="T1" fmla="*/ 134 h 134"/>
                  <a:gd name="T2" fmla="*/ 0 w 59"/>
                  <a:gd name="T3" fmla="*/ 134 h 134"/>
                  <a:gd name="T4" fmla="*/ 59 w 59"/>
                  <a:gd name="T5" fmla="*/ 0 h 134"/>
                  <a:gd name="T6" fmla="*/ 59 w 59"/>
                  <a:gd name="T7" fmla="*/ 0 h 134"/>
                  <a:gd name="T8" fmla="*/ 8 w 59"/>
                  <a:gd name="T9" fmla="*/ 0 h 134"/>
                  <a:gd name="T10" fmla="*/ 0 w 59"/>
                  <a:gd name="T11" fmla="*/ 134 h 134"/>
                  <a:gd name="T12" fmla="*/ 0 w 59"/>
                  <a:gd name="T1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34">
                    <a:moveTo>
                      <a:pt x="0" y="134"/>
                    </a:moveTo>
                    <a:lnTo>
                      <a:pt x="0" y="134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8" y="0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3825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218"/>
              <p:cNvSpPr>
                <a:spLocks/>
              </p:cNvSpPr>
              <p:nvPr/>
            </p:nvSpPr>
            <p:spPr bwMode="auto">
              <a:xfrm>
                <a:off x="4702175" y="6224207"/>
                <a:ext cx="47625" cy="106363"/>
              </a:xfrm>
              <a:custGeom>
                <a:avLst/>
                <a:gdLst>
                  <a:gd name="T0" fmla="*/ 0 w 59"/>
                  <a:gd name="T1" fmla="*/ 134 h 134"/>
                  <a:gd name="T2" fmla="*/ 0 w 59"/>
                  <a:gd name="T3" fmla="*/ 134 h 134"/>
                  <a:gd name="T4" fmla="*/ 44 w 59"/>
                  <a:gd name="T5" fmla="*/ 134 h 134"/>
                  <a:gd name="T6" fmla="*/ 44 w 59"/>
                  <a:gd name="T7" fmla="*/ 134 h 134"/>
                  <a:gd name="T8" fmla="*/ 59 w 59"/>
                  <a:gd name="T9" fmla="*/ 0 h 134"/>
                  <a:gd name="T10" fmla="*/ 0 w 59"/>
                  <a:gd name="T11" fmla="*/ 134 h 134"/>
                  <a:gd name="T12" fmla="*/ 0 w 59"/>
                  <a:gd name="T1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34">
                    <a:moveTo>
                      <a:pt x="0" y="134"/>
                    </a:moveTo>
                    <a:lnTo>
                      <a:pt x="0" y="134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59" y="0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38257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219"/>
              <p:cNvSpPr>
                <a:spLocks/>
              </p:cNvSpPr>
              <p:nvPr/>
            </p:nvSpPr>
            <p:spPr bwMode="auto">
              <a:xfrm>
                <a:off x="4702175" y="6224207"/>
                <a:ext cx="47625" cy="106363"/>
              </a:xfrm>
              <a:custGeom>
                <a:avLst/>
                <a:gdLst>
                  <a:gd name="T0" fmla="*/ 0 w 59"/>
                  <a:gd name="T1" fmla="*/ 134 h 134"/>
                  <a:gd name="T2" fmla="*/ 0 w 59"/>
                  <a:gd name="T3" fmla="*/ 134 h 134"/>
                  <a:gd name="T4" fmla="*/ 44 w 59"/>
                  <a:gd name="T5" fmla="*/ 134 h 134"/>
                  <a:gd name="T6" fmla="*/ 44 w 59"/>
                  <a:gd name="T7" fmla="*/ 134 h 134"/>
                  <a:gd name="T8" fmla="*/ 59 w 59"/>
                  <a:gd name="T9" fmla="*/ 0 h 134"/>
                  <a:gd name="T10" fmla="*/ 0 w 59"/>
                  <a:gd name="T11" fmla="*/ 134 h 134"/>
                  <a:gd name="T12" fmla="*/ 0 w 59"/>
                  <a:gd name="T1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34">
                    <a:moveTo>
                      <a:pt x="0" y="134"/>
                    </a:moveTo>
                    <a:lnTo>
                      <a:pt x="0" y="134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59" y="0"/>
                    </a:lnTo>
                    <a:lnTo>
                      <a:pt x="0" y="134"/>
                    </a:lnTo>
                    <a:lnTo>
                      <a:pt x="0" y="1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3825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220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45 h 45"/>
                  <a:gd name="T6" fmla="*/ 8 w 8"/>
                  <a:gd name="T7" fmla="*/ 45 h 45"/>
                  <a:gd name="T8" fmla="*/ 0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221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45 h 45"/>
                  <a:gd name="T6" fmla="*/ 8 w 8"/>
                  <a:gd name="T7" fmla="*/ 45 h 45"/>
                  <a:gd name="T8" fmla="*/ 0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222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0 h 45"/>
                  <a:gd name="T6" fmla="*/ 8 w 8"/>
                  <a:gd name="T7" fmla="*/ 0 h 45"/>
                  <a:gd name="T8" fmla="*/ 8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223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0 h 45"/>
                  <a:gd name="T6" fmla="*/ 8 w 8"/>
                  <a:gd name="T7" fmla="*/ 0 h 45"/>
                  <a:gd name="T8" fmla="*/ 8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224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45 h 45"/>
                  <a:gd name="T6" fmla="*/ 8 w 8"/>
                  <a:gd name="T7" fmla="*/ 45 h 45"/>
                  <a:gd name="T8" fmla="*/ 0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225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45 h 45"/>
                  <a:gd name="T6" fmla="*/ 8 w 8"/>
                  <a:gd name="T7" fmla="*/ 45 h 45"/>
                  <a:gd name="T8" fmla="*/ 0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226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0 h 45"/>
                  <a:gd name="T6" fmla="*/ 8 w 8"/>
                  <a:gd name="T7" fmla="*/ 0 h 45"/>
                  <a:gd name="T8" fmla="*/ 8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227"/>
              <p:cNvSpPr>
                <a:spLocks/>
              </p:cNvSpPr>
              <p:nvPr/>
            </p:nvSpPr>
            <p:spPr bwMode="auto">
              <a:xfrm>
                <a:off x="4756150" y="6259132"/>
                <a:ext cx="6350" cy="36513"/>
              </a:xfrm>
              <a:custGeom>
                <a:avLst/>
                <a:gdLst>
                  <a:gd name="T0" fmla="*/ 0 w 8"/>
                  <a:gd name="T1" fmla="*/ 0 h 45"/>
                  <a:gd name="T2" fmla="*/ 0 w 8"/>
                  <a:gd name="T3" fmla="*/ 0 h 45"/>
                  <a:gd name="T4" fmla="*/ 8 w 8"/>
                  <a:gd name="T5" fmla="*/ 0 h 45"/>
                  <a:gd name="T6" fmla="*/ 8 w 8"/>
                  <a:gd name="T7" fmla="*/ 0 h 45"/>
                  <a:gd name="T8" fmla="*/ 8 w 8"/>
                  <a:gd name="T9" fmla="*/ 45 h 45"/>
                  <a:gd name="T10" fmla="*/ 0 w 8"/>
                  <a:gd name="T11" fmla="*/ 0 h 45"/>
                  <a:gd name="T12" fmla="*/ 0 w 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5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228"/>
              <p:cNvSpPr>
                <a:spLocks/>
              </p:cNvSpPr>
              <p:nvPr/>
            </p:nvSpPr>
            <p:spPr bwMode="auto">
              <a:xfrm>
                <a:off x="4784725" y="6252782"/>
                <a:ext cx="17463" cy="49213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0 h 60"/>
                  <a:gd name="T4" fmla="*/ 22 w 22"/>
                  <a:gd name="T5" fmla="*/ 60 h 60"/>
                  <a:gd name="T6" fmla="*/ 22 w 22"/>
                  <a:gd name="T7" fmla="*/ 60 h 60"/>
                  <a:gd name="T8" fmla="*/ 0 w 22"/>
                  <a:gd name="T9" fmla="*/ 60 h 60"/>
                  <a:gd name="T10" fmla="*/ 0 w 22"/>
                  <a:gd name="T11" fmla="*/ 0 h 60"/>
                  <a:gd name="T12" fmla="*/ 0 w 22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0" y="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396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2229"/>
              <p:cNvSpPr>
                <a:spLocks/>
              </p:cNvSpPr>
              <p:nvPr/>
            </p:nvSpPr>
            <p:spPr bwMode="auto">
              <a:xfrm>
                <a:off x="4784725" y="6252782"/>
                <a:ext cx="17463" cy="49213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0 h 60"/>
                  <a:gd name="T4" fmla="*/ 22 w 22"/>
                  <a:gd name="T5" fmla="*/ 60 h 60"/>
                  <a:gd name="T6" fmla="*/ 22 w 22"/>
                  <a:gd name="T7" fmla="*/ 60 h 60"/>
                  <a:gd name="T8" fmla="*/ 0 w 22"/>
                  <a:gd name="T9" fmla="*/ 60 h 60"/>
                  <a:gd name="T10" fmla="*/ 0 w 22"/>
                  <a:gd name="T11" fmla="*/ 0 h 60"/>
                  <a:gd name="T12" fmla="*/ 0 w 22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0" y="0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D39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230"/>
              <p:cNvSpPr>
                <a:spLocks/>
              </p:cNvSpPr>
              <p:nvPr/>
            </p:nvSpPr>
            <p:spPr bwMode="auto">
              <a:xfrm>
                <a:off x="4784725" y="6252782"/>
                <a:ext cx="17463" cy="49213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0 h 60"/>
                  <a:gd name="T4" fmla="*/ 22 w 22"/>
                  <a:gd name="T5" fmla="*/ 0 h 60"/>
                  <a:gd name="T6" fmla="*/ 22 w 22"/>
                  <a:gd name="T7" fmla="*/ 0 h 60"/>
                  <a:gd name="T8" fmla="*/ 22 w 22"/>
                  <a:gd name="T9" fmla="*/ 60 h 60"/>
                  <a:gd name="T10" fmla="*/ 0 w 22"/>
                  <a:gd name="T11" fmla="*/ 0 h 60"/>
                  <a:gd name="T12" fmla="*/ 0 w 22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396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2231"/>
              <p:cNvSpPr>
                <a:spLocks/>
              </p:cNvSpPr>
              <p:nvPr/>
            </p:nvSpPr>
            <p:spPr bwMode="auto">
              <a:xfrm>
                <a:off x="4784725" y="6252782"/>
                <a:ext cx="17463" cy="49213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0 h 60"/>
                  <a:gd name="T4" fmla="*/ 22 w 22"/>
                  <a:gd name="T5" fmla="*/ 0 h 60"/>
                  <a:gd name="T6" fmla="*/ 22 w 22"/>
                  <a:gd name="T7" fmla="*/ 0 h 60"/>
                  <a:gd name="T8" fmla="*/ 22 w 22"/>
                  <a:gd name="T9" fmla="*/ 60 h 60"/>
                  <a:gd name="T10" fmla="*/ 0 w 22"/>
                  <a:gd name="T11" fmla="*/ 0 h 60"/>
                  <a:gd name="T12" fmla="*/ 0 w 22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D39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232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45 h 45"/>
                  <a:gd name="T3" fmla="*/ 45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233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45 h 45"/>
                  <a:gd name="T3" fmla="*/ 45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234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0 h 45"/>
                  <a:gd name="T3" fmla="*/ 0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235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0 h 45"/>
                  <a:gd name="T3" fmla="*/ 0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236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45 h 45"/>
                  <a:gd name="T3" fmla="*/ 45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237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45 h 45"/>
                  <a:gd name="T3" fmla="*/ 45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38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0 h 45"/>
                  <a:gd name="T3" fmla="*/ 0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4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239"/>
              <p:cNvSpPr>
                <a:spLocks/>
              </p:cNvSpPr>
              <p:nvPr/>
            </p:nvSpPr>
            <p:spPr bwMode="auto">
              <a:xfrm>
                <a:off x="4814888" y="6259132"/>
                <a:ext cx="0" cy="36513"/>
              </a:xfrm>
              <a:custGeom>
                <a:avLst/>
                <a:gdLst>
                  <a:gd name="T0" fmla="*/ 0 h 45"/>
                  <a:gd name="T1" fmla="*/ 0 h 45"/>
                  <a:gd name="T2" fmla="*/ 0 h 45"/>
                  <a:gd name="T3" fmla="*/ 0 h 45"/>
                  <a:gd name="T4" fmla="*/ 45 h 45"/>
                  <a:gd name="T5" fmla="*/ 0 h 45"/>
                  <a:gd name="T6" fmla="*/ 0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9D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240"/>
              <p:cNvSpPr>
                <a:spLocks/>
              </p:cNvSpPr>
              <p:nvPr/>
            </p:nvSpPr>
            <p:spPr bwMode="auto">
              <a:xfrm>
                <a:off x="4826000" y="6252782"/>
                <a:ext cx="12700" cy="49213"/>
              </a:xfrm>
              <a:custGeom>
                <a:avLst/>
                <a:gdLst>
                  <a:gd name="T0" fmla="*/ 0 w 15"/>
                  <a:gd name="T1" fmla="*/ 0 h 60"/>
                  <a:gd name="T2" fmla="*/ 0 w 15"/>
                  <a:gd name="T3" fmla="*/ 0 h 60"/>
                  <a:gd name="T4" fmla="*/ 15 w 15"/>
                  <a:gd name="T5" fmla="*/ 60 h 60"/>
                  <a:gd name="T6" fmla="*/ 15 w 15"/>
                  <a:gd name="T7" fmla="*/ 60 h 60"/>
                  <a:gd name="T8" fmla="*/ 0 w 15"/>
                  <a:gd name="T9" fmla="*/ 60 h 60"/>
                  <a:gd name="T10" fmla="*/ 0 w 15"/>
                  <a:gd name="T11" fmla="*/ 0 h 60"/>
                  <a:gd name="T12" fmla="*/ 0 w 1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0" y="0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396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241"/>
              <p:cNvSpPr>
                <a:spLocks/>
              </p:cNvSpPr>
              <p:nvPr/>
            </p:nvSpPr>
            <p:spPr bwMode="auto">
              <a:xfrm>
                <a:off x="4826000" y="6252782"/>
                <a:ext cx="12700" cy="49213"/>
              </a:xfrm>
              <a:custGeom>
                <a:avLst/>
                <a:gdLst>
                  <a:gd name="T0" fmla="*/ 0 w 15"/>
                  <a:gd name="T1" fmla="*/ 0 h 60"/>
                  <a:gd name="T2" fmla="*/ 0 w 15"/>
                  <a:gd name="T3" fmla="*/ 0 h 60"/>
                  <a:gd name="T4" fmla="*/ 15 w 15"/>
                  <a:gd name="T5" fmla="*/ 60 h 60"/>
                  <a:gd name="T6" fmla="*/ 15 w 15"/>
                  <a:gd name="T7" fmla="*/ 60 h 60"/>
                  <a:gd name="T8" fmla="*/ 0 w 15"/>
                  <a:gd name="T9" fmla="*/ 60 h 60"/>
                  <a:gd name="T10" fmla="*/ 0 w 15"/>
                  <a:gd name="T11" fmla="*/ 0 h 60"/>
                  <a:gd name="T12" fmla="*/ 0 w 1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0" y="0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D39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242"/>
              <p:cNvSpPr>
                <a:spLocks/>
              </p:cNvSpPr>
              <p:nvPr/>
            </p:nvSpPr>
            <p:spPr bwMode="auto">
              <a:xfrm>
                <a:off x="4826000" y="6252782"/>
                <a:ext cx="12700" cy="49213"/>
              </a:xfrm>
              <a:custGeom>
                <a:avLst/>
                <a:gdLst>
                  <a:gd name="T0" fmla="*/ 0 w 15"/>
                  <a:gd name="T1" fmla="*/ 0 h 60"/>
                  <a:gd name="T2" fmla="*/ 0 w 15"/>
                  <a:gd name="T3" fmla="*/ 0 h 60"/>
                  <a:gd name="T4" fmla="*/ 15 w 15"/>
                  <a:gd name="T5" fmla="*/ 0 h 60"/>
                  <a:gd name="T6" fmla="*/ 15 w 15"/>
                  <a:gd name="T7" fmla="*/ 0 h 60"/>
                  <a:gd name="T8" fmla="*/ 15 w 15"/>
                  <a:gd name="T9" fmla="*/ 60 h 60"/>
                  <a:gd name="T10" fmla="*/ 0 w 15"/>
                  <a:gd name="T11" fmla="*/ 0 h 60"/>
                  <a:gd name="T12" fmla="*/ 0 w 1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396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243"/>
              <p:cNvSpPr>
                <a:spLocks/>
              </p:cNvSpPr>
              <p:nvPr/>
            </p:nvSpPr>
            <p:spPr bwMode="auto">
              <a:xfrm>
                <a:off x="4826000" y="6252782"/>
                <a:ext cx="12700" cy="49213"/>
              </a:xfrm>
              <a:custGeom>
                <a:avLst/>
                <a:gdLst>
                  <a:gd name="T0" fmla="*/ 0 w 15"/>
                  <a:gd name="T1" fmla="*/ 0 h 60"/>
                  <a:gd name="T2" fmla="*/ 0 w 15"/>
                  <a:gd name="T3" fmla="*/ 0 h 60"/>
                  <a:gd name="T4" fmla="*/ 15 w 15"/>
                  <a:gd name="T5" fmla="*/ 0 h 60"/>
                  <a:gd name="T6" fmla="*/ 15 w 15"/>
                  <a:gd name="T7" fmla="*/ 0 h 60"/>
                  <a:gd name="T8" fmla="*/ 15 w 15"/>
                  <a:gd name="T9" fmla="*/ 60 h 60"/>
                  <a:gd name="T10" fmla="*/ 0 w 15"/>
                  <a:gd name="T11" fmla="*/ 0 h 60"/>
                  <a:gd name="T12" fmla="*/ 0 w 1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D39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244"/>
              <p:cNvSpPr>
                <a:spLocks/>
              </p:cNvSpPr>
              <p:nvPr/>
            </p:nvSpPr>
            <p:spPr bwMode="auto">
              <a:xfrm>
                <a:off x="4849813" y="6252782"/>
                <a:ext cx="17463" cy="49213"/>
              </a:xfrm>
              <a:custGeom>
                <a:avLst/>
                <a:gdLst>
                  <a:gd name="T0" fmla="*/ 0 w 21"/>
                  <a:gd name="T1" fmla="*/ 0 h 60"/>
                  <a:gd name="T2" fmla="*/ 0 w 21"/>
                  <a:gd name="T3" fmla="*/ 0 h 60"/>
                  <a:gd name="T4" fmla="*/ 21 w 21"/>
                  <a:gd name="T5" fmla="*/ 60 h 60"/>
                  <a:gd name="T6" fmla="*/ 21 w 21"/>
                  <a:gd name="T7" fmla="*/ 60 h 60"/>
                  <a:gd name="T8" fmla="*/ 0 w 21"/>
                  <a:gd name="T9" fmla="*/ 60 h 60"/>
                  <a:gd name="T10" fmla="*/ 0 w 21"/>
                  <a:gd name="T11" fmla="*/ 0 h 60"/>
                  <a:gd name="T12" fmla="*/ 0 w 21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0" y="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396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245"/>
              <p:cNvSpPr>
                <a:spLocks/>
              </p:cNvSpPr>
              <p:nvPr/>
            </p:nvSpPr>
            <p:spPr bwMode="auto">
              <a:xfrm>
                <a:off x="4849813" y="6252782"/>
                <a:ext cx="17463" cy="49213"/>
              </a:xfrm>
              <a:custGeom>
                <a:avLst/>
                <a:gdLst>
                  <a:gd name="T0" fmla="*/ 0 w 21"/>
                  <a:gd name="T1" fmla="*/ 0 h 60"/>
                  <a:gd name="T2" fmla="*/ 0 w 21"/>
                  <a:gd name="T3" fmla="*/ 0 h 60"/>
                  <a:gd name="T4" fmla="*/ 21 w 21"/>
                  <a:gd name="T5" fmla="*/ 60 h 60"/>
                  <a:gd name="T6" fmla="*/ 21 w 21"/>
                  <a:gd name="T7" fmla="*/ 60 h 60"/>
                  <a:gd name="T8" fmla="*/ 0 w 21"/>
                  <a:gd name="T9" fmla="*/ 60 h 60"/>
                  <a:gd name="T10" fmla="*/ 0 w 21"/>
                  <a:gd name="T11" fmla="*/ 0 h 60"/>
                  <a:gd name="T12" fmla="*/ 0 w 21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0" y="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D39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2246"/>
              <p:cNvSpPr>
                <a:spLocks/>
              </p:cNvSpPr>
              <p:nvPr/>
            </p:nvSpPr>
            <p:spPr bwMode="auto">
              <a:xfrm>
                <a:off x="4849813" y="6252782"/>
                <a:ext cx="17463" cy="49213"/>
              </a:xfrm>
              <a:custGeom>
                <a:avLst/>
                <a:gdLst>
                  <a:gd name="T0" fmla="*/ 0 w 21"/>
                  <a:gd name="T1" fmla="*/ 0 h 60"/>
                  <a:gd name="T2" fmla="*/ 0 w 21"/>
                  <a:gd name="T3" fmla="*/ 0 h 60"/>
                  <a:gd name="T4" fmla="*/ 21 w 21"/>
                  <a:gd name="T5" fmla="*/ 0 h 60"/>
                  <a:gd name="T6" fmla="*/ 21 w 21"/>
                  <a:gd name="T7" fmla="*/ 0 h 60"/>
                  <a:gd name="T8" fmla="*/ 21 w 21"/>
                  <a:gd name="T9" fmla="*/ 60 h 60"/>
                  <a:gd name="T10" fmla="*/ 0 w 21"/>
                  <a:gd name="T11" fmla="*/ 0 h 60"/>
                  <a:gd name="T12" fmla="*/ 0 w 21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396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2247"/>
              <p:cNvSpPr>
                <a:spLocks/>
              </p:cNvSpPr>
              <p:nvPr/>
            </p:nvSpPr>
            <p:spPr bwMode="auto">
              <a:xfrm>
                <a:off x="4849813" y="6252782"/>
                <a:ext cx="17463" cy="49213"/>
              </a:xfrm>
              <a:custGeom>
                <a:avLst/>
                <a:gdLst>
                  <a:gd name="T0" fmla="*/ 0 w 21"/>
                  <a:gd name="T1" fmla="*/ 0 h 60"/>
                  <a:gd name="T2" fmla="*/ 0 w 21"/>
                  <a:gd name="T3" fmla="*/ 0 h 60"/>
                  <a:gd name="T4" fmla="*/ 21 w 21"/>
                  <a:gd name="T5" fmla="*/ 0 h 60"/>
                  <a:gd name="T6" fmla="*/ 21 w 21"/>
                  <a:gd name="T7" fmla="*/ 0 h 60"/>
                  <a:gd name="T8" fmla="*/ 21 w 21"/>
                  <a:gd name="T9" fmla="*/ 60 h 60"/>
                  <a:gd name="T10" fmla="*/ 0 w 21"/>
                  <a:gd name="T11" fmla="*/ 0 h 60"/>
                  <a:gd name="T12" fmla="*/ 0 w 21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D39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2476"/>
              <p:cNvSpPr>
                <a:spLocks noChangeArrowheads="1"/>
              </p:cNvSpPr>
              <p:nvPr/>
            </p:nvSpPr>
            <p:spPr bwMode="auto">
              <a:xfrm rot="2100000">
                <a:off x="6317716" y="1868563"/>
                <a:ext cx="185220" cy="43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264" name="Freeform 2477"/>
            <p:cNvSpPr>
              <a:spLocks/>
            </p:cNvSpPr>
            <p:nvPr/>
          </p:nvSpPr>
          <p:spPr bwMode="auto">
            <a:xfrm>
              <a:off x="8367213" y="1265711"/>
              <a:ext cx="903288" cy="695325"/>
            </a:xfrm>
            <a:custGeom>
              <a:avLst/>
              <a:gdLst>
                <a:gd name="T0" fmla="*/ 58 w 1128"/>
                <a:gd name="T1" fmla="*/ 283 h 867"/>
                <a:gd name="T2" fmla="*/ 58 w 1128"/>
                <a:gd name="T3" fmla="*/ 283 h 867"/>
                <a:gd name="T4" fmla="*/ 668 w 1128"/>
                <a:gd name="T5" fmla="*/ 81 h 867"/>
                <a:gd name="T6" fmla="*/ 1071 w 1128"/>
                <a:gd name="T7" fmla="*/ 583 h 867"/>
                <a:gd name="T8" fmla="*/ 460 w 1128"/>
                <a:gd name="T9" fmla="*/ 784 h 867"/>
                <a:gd name="T10" fmla="*/ 58 w 1128"/>
                <a:gd name="T11" fmla="*/ 283 h 867"/>
                <a:gd name="T12" fmla="*/ 58 w 1128"/>
                <a:gd name="T13" fmla="*/ 2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8" h="867">
                  <a:moveTo>
                    <a:pt x="58" y="283"/>
                  </a:moveTo>
                  <a:lnTo>
                    <a:pt x="58" y="283"/>
                  </a:lnTo>
                  <a:cubicBezTo>
                    <a:pt x="115" y="89"/>
                    <a:pt x="389" y="0"/>
                    <a:pt x="668" y="81"/>
                  </a:cubicBezTo>
                  <a:cubicBezTo>
                    <a:pt x="948" y="164"/>
                    <a:pt x="1128" y="388"/>
                    <a:pt x="1071" y="583"/>
                  </a:cubicBezTo>
                  <a:cubicBezTo>
                    <a:pt x="1014" y="777"/>
                    <a:pt x="740" y="867"/>
                    <a:pt x="460" y="784"/>
                  </a:cubicBezTo>
                  <a:cubicBezTo>
                    <a:pt x="181" y="702"/>
                    <a:pt x="0" y="477"/>
                    <a:pt x="58" y="283"/>
                  </a:cubicBezTo>
                  <a:lnTo>
                    <a:pt x="58" y="283"/>
                  </a:lnTo>
                  <a:close/>
                </a:path>
              </a:pathLst>
            </a:custGeom>
            <a:noFill/>
            <a:ln w="206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1" name="TextBox 2270"/>
            <p:cNvSpPr txBox="1"/>
            <p:nvPr/>
          </p:nvSpPr>
          <p:spPr>
            <a:xfrm>
              <a:off x="8946794" y="1058452"/>
              <a:ext cx="1725270" cy="4809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0000FF"/>
                  </a:solidFill>
                </a:rPr>
                <a:t>matching cell</a:t>
              </a:r>
            </a:p>
          </p:txBody>
        </p:sp>
        <p:sp>
          <p:nvSpPr>
            <p:cNvPr id="2272" name="TextBox 2271"/>
            <p:cNvSpPr txBox="1"/>
            <p:nvPr/>
          </p:nvSpPr>
          <p:spPr>
            <a:xfrm>
              <a:off x="9830933" y="1507988"/>
              <a:ext cx="1169612" cy="4809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unit cell</a:t>
              </a:r>
            </a:p>
          </p:txBody>
        </p:sp>
        <p:pic>
          <p:nvPicPr>
            <p:cNvPr id="2273" name="Picture 2" descr="https://www.cells.es/en/accelerators/im-accelerators_lattic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" t="6347" r="1704" b="6734"/>
            <a:stretch/>
          </p:blipFill>
          <p:spPr bwMode="auto">
            <a:xfrm>
              <a:off x="6341396" y="2917908"/>
              <a:ext cx="4038600" cy="1948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171439" y="1708804"/>
            <a:ext cx="2556068" cy="2563636"/>
            <a:chOff x="5961223" y="1454820"/>
            <a:chExt cx="4765907" cy="4780018"/>
          </a:xfrm>
        </p:grpSpPr>
        <p:pic>
          <p:nvPicPr>
            <p:cNvPr id="2274" name="Picture 22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223" y="1454820"/>
              <a:ext cx="4765907" cy="4780018"/>
            </a:xfrm>
            <a:prstGeom prst="rect">
              <a:avLst/>
            </a:prstGeom>
          </p:spPr>
        </p:pic>
        <p:pic>
          <p:nvPicPr>
            <p:cNvPr id="2275" name="Picture 2274">
              <a:extLst>
                <a:ext uri="{FF2B5EF4-FFF2-40B4-BE49-F238E27FC236}">
                  <a16:creationId xmlns:a16="http://schemas.microsoft.com/office/drawing/2014/main" id="{89FD592C-342D-8B4D-9F8B-E0F9D551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6205" y="2902908"/>
              <a:ext cx="4020405" cy="1892320"/>
            </a:xfrm>
            <a:prstGeom prst="rect">
              <a:avLst/>
            </a:prstGeom>
          </p:spPr>
        </p:pic>
      </p:grpSp>
      <p:pic>
        <p:nvPicPr>
          <p:cNvPr id="2278" name="Picture 22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" y="4423813"/>
            <a:ext cx="3261643" cy="615749"/>
          </a:xfrm>
          <a:prstGeom prst="rect">
            <a:avLst/>
          </a:prstGeom>
        </p:spPr>
      </p:pic>
      <p:pic>
        <p:nvPicPr>
          <p:cNvPr id="2279" name="Picture 22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3" y="4387629"/>
            <a:ext cx="3346994" cy="1121761"/>
          </a:xfrm>
          <a:prstGeom prst="rect">
            <a:avLst/>
          </a:prstGeom>
        </p:spPr>
      </p:pic>
      <p:pic>
        <p:nvPicPr>
          <p:cNvPr id="2280" name="Picture 22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" y="5076027"/>
            <a:ext cx="3080138" cy="497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5444" y="5651021"/>
            <a:ext cx="481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Benedetti et al.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 distributed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lattice for the ALBA low emittance upgrade”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IPAC21, WEPB074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32685" y="3440211"/>
            <a:ext cx="501161" cy="832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s-ES" b="1" dirty="0" err="1" smtClean="0">
                <a:solidFill>
                  <a:srgbClr val="092F56"/>
                </a:solidFill>
                <a:latin typeface="+mn-lt"/>
              </a:rPr>
              <a:t>Upgrade</a:t>
            </a:r>
            <a:r>
              <a:rPr lang="es-ES" b="1" dirty="0" smtClean="0">
                <a:solidFill>
                  <a:srgbClr val="092F56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92F56"/>
                </a:solidFill>
                <a:latin typeface="+mn-lt"/>
              </a:rPr>
              <a:t>plans</a:t>
            </a:r>
            <a:r>
              <a:rPr lang="es-ES" b="1" dirty="0" smtClean="0">
                <a:solidFill>
                  <a:srgbClr val="092F56"/>
                </a:solidFill>
                <a:latin typeface="+mn-lt"/>
              </a:rPr>
              <a:t> at ALBA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308"/>
            <a:ext cx="10015728" cy="47157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The </a:t>
            </a:r>
            <a:r>
              <a:rPr lang="en-US" b="1" dirty="0"/>
              <a:t>tentative cost</a:t>
            </a:r>
            <a:r>
              <a:rPr lang="en-US" dirty="0"/>
              <a:t> for the upgrade is </a:t>
            </a:r>
            <a:r>
              <a:rPr lang="en-US" b="1" dirty="0">
                <a:solidFill>
                  <a:srgbClr val="125E9F"/>
                </a:solidFill>
              </a:rPr>
              <a:t>120M€</a:t>
            </a:r>
            <a:r>
              <a:rPr lang="en-US" dirty="0"/>
              <a:t>, to be added to ALBA budget along </a:t>
            </a:r>
            <a:r>
              <a:rPr lang="en-US" b="1" dirty="0"/>
              <a:t>10 years </a:t>
            </a:r>
            <a:r>
              <a:rPr lang="en-US" dirty="0"/>
              <a:t>(increase of </a:t>
            </a:r>
            <a:r>
              <a:rPr lang="en-US" b="1" dirty="0"/>
              <a:t>30%</a:t>
            </a:r>
            <a:r>
              <a:rPr lang="en-US" dirty="0"/>
              <a:t> on average)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The upgrade project </a:t>
            </a:r>
            <a:r>
              <a:rPr lang="en-US" b="1" dirty="0">
                <a:solidFill>
                  <a:srgbClr val="125E9F"/>
                </a:solidFill>
              </a:rPr>
              <a:t>is still not funded</a:t>
            </a:r>
            <a:r>
              <a:rPr lang="en-US" dirty="0"/>
              <a:t>, but we have received the </a:t>
            </a:r>
            <a:r>
              <a:rPr lang="en-US" b="1" dirty="0">
                <a:solidFill>
                  <a:srgbClr val="00B050"/>
                </a:solidFill>
              </a:rPr>
              <a:t>approval (Dec 2020) from our Governing Body</a:t>
            </a:r>
            <a:r>
              <a:rPr lang="en-US" dirty="0"/>
              <a:t> to start a </a:t>
            </a:r>
            <a:r>
              <a:rPr lang="en-US" b="1" dirty="0">
                <a:solidFill>
                  <a:srgbClr val="125E9F"/>
                </a:solidFill>
              </a:rPr>
              <a:t>design study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The project’s </a:t>
            </a:r>
            <a:r>
              <a:rPr lang="en-US" b="1" dirty="0" smtClean="0">
                <a:solidFill>
                  <a:srgbClr val="125E9F"/>
                </a:solidFill>
              </a:rPr>
              <a:t>White Paper</a:t>
            </a:r>
            <a:r>
              <a:rPr lang="en-US" dirty="0" smtClean="0"/>
              <a:t> is </a:t>
            </a:r>
            <a:r>
              <a:rPr lang="en-US" dirty="0"/>
              <a:t>foreseen to be issued by the </a:t>
            </a:r>
            <a:r>
              <a:rPr lang="en-US" b="1" dirty="0" smtClean="0"/>
              <a:t>end </a:t>
            </a:r>
            <a:r>
              <a:rPr lang="en-US" b="1" dirty="0"/>
              <a:t>of 2022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In parallel, a </a:t>
            </a:r>
            <a:r>
              <a:rPr lang="en-US" b="1" dirty="0"/>
              <a:t>4-year</a:t>
            </a:r>
            <a:r>
              <a:rPr lang="en-US" dirty="0"/>
              <a:t> project (</a:t>
            </a:r>
            <a:r>
              <a:rPr lang="en-US" b="1" dirty="0">
                <a:solidFill>
                  <a:srgbClr val="125E9F"/>
                </a:solidFill>
              </a:rPr>
              <a:t>ALBA01</a:t>
            </a:r>
            <a:r>
              <a:rPr lang="en-US" dirty="0"/>
              <a:t>) devoted to the development of prototypes and funded with </a:t>
            </a:r>
            <a:r>
              <a:rPr lang="en-US" b="1" dirty="0">
                <a:solidFill>
                  <a:srgbClr val="125E9F"/>
                </a:solidFill>
              </a:rPr>
              <a:t>7.5M€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already </a:t>
            </a:r>
            <a:r>
              <a:rPr lang="en-US" b="1" dirty="0" smtClean="0">
                <a:solidFill>
                  <a:srgbClr val="00B050"/>
                </a:solidFill>
              </a:rPr>
              <a:t>ongoing</a:t>
            </a:r>
            <a:endParaRPr lang="en-US" b="1" dirty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600" dirty="0"/>
              <a:t>Development of </a:t>
            </a:r>
            <a:r>
              <a:rPr lang="en-US" sz="2600" b="1" u="sng" dirty="0" smtClean="0"/>
              <a:t>magnets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rgbClr val="125E9F"/>
                </a:solidFill>
              </a:rPr>
              <a:t>1.76M€</a:t>
            </a:r>
            <a:r>
              <a:rPr lang="en-US" sz="2600" b="1" dirty="0" smtClean="0"/>
              <a:t>)</a:t>
            </a:r>
            <a:r>
              <a:rPr lang="en-US" sz="2600" dirty="0" smtClean="0"/>
              <a:t>, </a:t>
            </a:r>
            <a:r>
              <a:rPr lang="en-US" sz="2600" b="1" dirty="0"/>
              <a:t>vacuum chambers</a:t>
            </a:r>
            <a:r>
              <a:rPr lang="en-US" sz="2600" dirty="0"/>
              <a:t>, </a:t>
            </a:r>
            <a:r>
              <a:rPr lang="en-US" sz="2600" b="1" dirty="0"/>
              <a:t>girders</a:t>
            </a:r>
            <a:r>
              <a:rPr lang="en-US" sz="2600" dirty="0"/>
              <a:t>, </a:t>
            </a:r>
            <a:r>
              <a:rPr lang="en-US" sz="2600" b="1" dirty="0"/>
              <a:t>IDs</a:t>
            </a:r>
            <a:r>
              <a:rPr lang="en-US" sz="2600" dirty="0"/>
              <a:t> and </a:t>
            </a:r>
            <a:r>
              <a:rPr lang="en-US" sz="2600" b="1" dirty="0" err="1"/>
              <a:t>nanopositioning</a:t>
            </a:r>
            <a:r>
              <a:rPr lang="en-US" sz="2600" b="1" dirty="0"/>
              <a:t> systems</a:t>
            </a:r>
            <a:r>
              <a:rPr lang="en-US" sz="2600" dirty="0"/>
              <a:t> for BL optics &amp; instrumentation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s-ES" b="1" dirty="0" err="1" smtClean="0">
                <a:solidFill>
                  <a:srgbClr val="092F56"/>
                </a:solidFill>
                <a:latin typeface="+mn-lt"/>
              </a:rPr>
              <a:t>Upgrade</a:t>
            </a:r>
            <a:r>
              <a:rPr lang="es-ES" b="1" dirty="0" smtClean="0">
                <a:solidFill>
                  <a:srgbClr val="092F56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92F56"/>
                </a:solidFill>
                <a:latin typeface="+mn-lt"/>
              </a:rPr>
              <a:t>plans</a:t>
            </a:r>
            <a:r>
              <a:rPr lang="es-ES" b="1" dirty="0" smtClean="0">
                <a:solidFill>
                  <a:srgbClr val="092F56"/>
                </a:solidFill>
                <a:latin typeface="+mn-lt"/>
              </a:rPr>
              <a:t> at ALBA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930"/>
            <a:ext cx="10015728" cy="5029124"/>
          </a:xfrm>
        </p:spPr>
        <p:txBody>
          <a:bodyPr>
            <a:normAutofit/>
          </a:bodyPr>
          <a:lstStyle/>
          <a:p>
            <a:r>
              <a:rPr lang="en-US" b="1" dirty="0"/>
              <a:t>Tentative ALBA II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80340" y="1933809"/>
            <a:ext cx="7694228" cy="4038600"/>
            <a:chOff x="201811" y="1219200"/>
            <a:chExt cx="8420100" cy="44196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D54C9A-D2F1-4FF1-A9D4-3CF9E477C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4"/>
            <a:stretch/>
          </p:blipFill>
          <p:spPr>
            <a:xfrm>
              <a:off x="228600" y="1219200"/>
              <a:ext cx="8393311" cy="4152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11" y="4191000"/>
              <a:ext cx="1131689" cy="495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11" y="2405624"/>
              <a:ext cx="981567" cy="48997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4953000" y="5371300"/>
              <a:ext cx="914400" cy="26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hevron 12"/>
            <p:cNvSpPr/>
            <p:nvPr/>
          </p:nvSpPr>
          <p:spPr>
            <a:xfrm>
              <a:off x="4962525" y="5371301"/>
              <a:ext cx="228600" cy="267500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5638800" y="5371301"/>
              <a:ext cx="228600" cy="267500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16768" y="5707078"/>
            <a:ext cx="481426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ALBA01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“Enabling advanced technologies for ALBA II”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07431" y="1705209"/>
            <a:ext cx="0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77238" y="1171809"/>
            <a:ext cx="524603" cy="777841"/>
            <a:chOff x="4961796" y="1043039"/>
            <a:chExt cx="524603" cy="777841"/>
          </a:xfrm>
        </p:grpSpPr>
        <p:sp>
          <p:nvSpPr>
            <p:cNvPr id="20" name="Folded Corner 19"/>
            <p:cNvSpPr/>
            <p:nvPr/>
          </p:nvSpPr>
          <p:spPr>
            <a:xfrm>
              <a:off x="4961796" y="1043039"/>
              <a:ext cx="524603" cy="77784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516" y="1127159"/>
              <a:ext cx="348089" cy="1524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389617" y="1150920"/>
            <a:ext cx="34333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ALBA II White Paper (Dec ‘22)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92F56"/>
                </a:solidFill>
                <a:latin typeface="+mn-lt"/>
              </a:rPr>
              <a:t>Internal organization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015728" cy="4856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team that designed the magnets for original ALBA accelerator (</a:t>
            </a:r>
            <a:r>
              <a:rPr lang="en-US" sz="2400" b="1" dirty="0" smtClean="0"/>
              <a:t>Magnets and Injector section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ceased to exist </a:t>
            </a:r>
            <a:r>
              <a:rPr lang="en-US" sz="2400" dirty="0" smtClean="0"/>
              <a:t>after the </a:t>
            </a:r>
            <a:r>
              <a:rPr lang="en-US" sz="2400" b="1" dirty="0" smtClean="0"/>
              <a:t>start of ALBA operations</a:t>
            </a:r>
            <a:r>
              <a:rPr lang="en-US" sz="2400" dirty="0" smtClean="0"/>
              <a:t> on </a:t>
            </a:r>
            <a:r>
              <a:rPr lang="en-US" sz="2400" b="1" dirty="0" smtClean="0"/>
              <a:t>2012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Since then, the </a:t>
            </a:r>
            <a:r>
              <a:rPr lang="en-US" sz="2400" b="1" dirty="0" smtClean="0"/>
              <a:t>internal demands on magnetic design </a:t>
            </a:r>
            <a:r>
              <a:rPr lang="en-US" sz="2400" dirty="0" smtClean="0"/>
              <a:t>have been covered by Insertion Devices and Front Ends (</a:t>
            </a:r>
            <a:r>
              <a:rPr lang="en-US" sz="2400" b="1" dirty="0" smtClean="0">
                <a:solidFill>
                  <a:srgbClr val="125E9F"/>
                </a:solidFill>
              </a:rPr>
              <a:t>IDFE</a:t>
            </a:r>
            <a:r>
              <a:rPr lang="en-US" sz="2400" dirty="0" smtClean="0"/>
              <a:t>) section, in charge of ID design and acceptance, and which operates the Magnetic Measurements laboratory at ALBA.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When at the </a:t>
            </a:r>
            <a:r>
              <a:rPr lang="en-US" sz="2400" b="1" dirty="0" smtClean="0"/>
              <a:t>beginning of 2021 </a:t>
            </a:r>
            <a:r>
              <a:rPr lang="en-US" sz="2400" dirty="0" smtClean="0"/>
              <a:t>arose the necessity to </a:t>
            </a:r>
            <a:r>
              <a:rPr lang="en-US" sz="2400" b="1" dirty="0" smtClean="0"/>
              <a:t>design the magnets for ALBA II</a:t>
            </a:r>
            <a:r>
              <a:rPr lang="en-US" sz="2400" dirty="0" smtClean="0"/>
              <a:t> Storage Ring, it was assigned to IDFE section, that has been renamed Insertion Devices, Magnets, and Front Ends (</a:t>
            </a:r>
            <a:r>
              <a:rPr lang="en-US" sz="2400" b="1" dirty="0" smtClean="0">
                <a:solidFill>
                  <a:srgbClr val="125E9F"/>
                </a:solidFill>
              </a:rPr>
              <a:t>IDMAFE</a:t>
            </a:r>
            <a:r>
              <a:rPr lang="en-US" sz="2400" dirty="0" smtClean="0"/>
              <a:t>) section.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786813" y="6492874"/>
            <a:ext cx="2566987" cy="307975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92F56"/>
                </a:solidFill>
                <a:latin typeface="+mn-lt"/>
              </a:rPr>
              <a:t>Internal organization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308"/>
            <a:ext cx="10015728" cy="4607655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During the last </a:t>
            </a:r>
            <a:r>
              <a:rPr lang="en-US" sz="2000" dirty="0" smtClean="0"/>
              <a:t>1.5 year </a:t>
            </a:r>
            <a:r>
              <a:rPr lang="en-US" sz="2000" dirty="0" smtClean="0"/>
              <a:t>the </a:t>
            </a:r>
            <a:r>
              <a:rPr lang="en-US" sz="2000" b="1" dirty="0" smtClean="0"/>
              <a:t>IDMAFE Section </a:t>
            </a:r>
            <a:r>
              <a:rPr lang="en-US" sz="2000" dirty="0" smtClean="0"/>
              <a:t>has been </a:t>
            </a:r>
            <a:r>
              <a:rPr lang="en-US" sz="2000" b="1" dirty="0" smtClean="0">
                <a:solidFill>
                  <a:srgbClr val="125E9F"/>
                </a:solidFill>
              </a:rPr>
              <a:t>rearranged</a:t>
            </a:r>
            <a:r>
              <a:rPr lang="en-US" sz="2000" dirty="0" smtClean="0"/>
              <a:t> and </a:t>
            </a:r>
            <a:r>
              <a:rPr lang="en-US" sz="2000" b="1" dirty="0" smtClean="0"/>
              <a:t>expanded</a:t>
            </a:r>
            <a:r>
              <a:rPr lang="en-US" sz="2000" dirty="0" smtClean="0"/>
              <a:t> in order to be ready to deal with the challenge of </a:t>
            </a:r>
            <a:r>
              <a:rPr lang="en-US" sz="2000" b="1" dirty="0" smtClean="0"/>
              <a:t>designing</a:t>
            </a:r>
            <a:r>
              <a:rPr lang="en-US" sz="2000" dirty="0" smtClean="0"/>
              <a:t>, </a:t>
            </a:r>
            <a:r>
              <a:rPr lang="en-US" sz="2000" b="1" dirty="0" smtClean="0"/>
              <a:t>supervise the manufacturing</a:t>
            </a:r>
            <a:r>
              <a:rPr lang="en-US" sz="2000" dirty="0" smtClean="0"/>
              <a:t>, and </a:t>
            </a:r>
            <a:r>
              <a:rPr lang="en-US" sz="2000" b="1" dirty="0" smtClean="0"/>
              <a:t>test </a:t>
            </a:r>
            <a:r>
              <a:rPr lang="en-US" sz="2000" dirty="0" smtClean="0"/>
              <a:t>the magnets for ALBA 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smtClean="0"/>
              <a:t>Magnets design for ALBA II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51741140"/>
              </p:ext>
            </p:extLst>
          </p:nvPr>
        </p:nvGraphicFramePr>
        <p:xfrm>
          <a:off x="3541199" y="3388660"/>
          <a:ext cx="3415990" cy="8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65">
                  <a:extLst>
                    <a:ext uri="{9D8B030D-6E8A-4147-A177-3AD203B41FA5}">
                      <a16:colId xmlns:a16="http://schemas.microsoft.com/office/drawing/2014/main" val="1317018974"/>
                    </a:ext>
                  </a:extLst>
                </a:gridCol>
                <a:gridCol w="292165">
                  <a:extLst>
                    <a:ext uri="{9D8B030D-6E8A-4147-A177-3AD203B41FA5}">
                      <a16:colId xmlns:a16="http://schemas.microsoft.com/office/drawing/2014/main" val="3204422931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761373906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2513339300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4047132901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3628470689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2905484053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1006020761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3840215483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140155420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545346779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858408530"/>
                    </a:ext>
                  </a:extLst>
                </a:gridCol>
              </a:tblGrid>
              <a:tr h="236130">
                <a:tc gridSpan="12">
                  <a:txBody>
                    <a:bodyPr/>
                    <a:lstStyle/>
                    <a:p>
                      <a:r>
                        <a:rPr lang="es-E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39645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63755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092293"/>
                  </a:ext>
                </a:extLst>
              </a:tr>
            </a:tbl>
          </a:graphicData>
        </a:graphic>
      </p:graphicFrame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7" y="3887354"/>
            <a:ext cx="665216" cy="665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651" y="3161339"/>
            <a:ext cx="273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Insertion Devices and Front Ends Section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9" y="4720266"/>
            <a:ext cx="665216" cy="66521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6" y="4720266"/>
            <a:ext cx="665216" cy="66521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60963" y="3116763"/>
            <a:ext cx="2733799" cy="2423894"/>
          </a:xfrm>
          <a:prstGeom prst="roundRect">
            <a:avLst>
              <a:gd name="adj" fmla="val 64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97137" y="5585233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persons since 2005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965446"/>
              </p:ext>
            </p:extLst>
          </p:nvPr>
        </p:nvGraphicFramePr>
        <p:xfrm>
          <a:off x="6960751" y="3388660"/>
          <a:ext cx="3415990" cy="8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65">
                  <a:extLst>
                    <a:ext uri="{9D8B030D-6E8A-4147-A177-3AD203B41FA5}">
                      <a16:colId xmlns:a16="http://schemas.microsoft.com/office/drawing/2014/main" val="1317018974"/>
                    </a:ext>
                  </a:extLst>
                </a:gridCol>
                <a:gridCol w="292165">
                  <a:extLst>
                    <a:ext uri="{9D8B030D-6E8A-4147-A177-3AD203B41FA5}">
                      <a16:colId xmlns:a16="http://schemas.microsoft.com/office/drawing/2014/main" val="3204422931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761373906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2513339300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4047132901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3628470689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2905484053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1006020761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3840215483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140155420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545346779"/>
                    </a:ext>
                  </a:extLst>
                </a:gridCol>
                <a:gridCol w="284666">
                  <a:extLst>
                    <a:ext uri="{9D8B030D-6E8A-4147-A177-3AD203B41FA5}">
                      <a16:colId xmlns:a16="http://schemas.microsoft.com/office/drawing/2014/main" val="858408530"/>
                    </a:ext>
                  </a:extLst>
                </a:gridCol>
              </a:tblGrid>
              <a:tr h="236130">
                <a:tc gridSpan="12">
                  <a:txBody>
                    <a:bodyPr/>
                    <a:lstStyle/>
                    <a:p>
                      <a:r>
                        <a:rPr lang="es-E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39645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63755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092293"/>
                  </a:ext>
                </a:extLst>
              </a:tr>
            </a:tbl>
          </a:graphicData>
        </a:graphic>
      </p:graphicFrame>
      <p:sp>
        <p:nvSpPr>
          <p:cNvPr id="41" name="Right Arrow 40"/>
          <p:cNvSpPr/>
          <p:nvPr/>
        </p:nvSpPr>
        <p:spPr>
          <a:xfrm rot="5400000" flipV="1">
            <a:off x="6251267" y="4403893"/>
            <a:ext cx="541090" cy="380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16200000">
            <a:off x="5689292" y="4387643"/>
            <a:ext cx="541090" cy="3800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16200000">
            <a:off x="8550627" y="4387643"/>
            <a:ext cx="541090" cy="3800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16200000">
            <a:off x="10111816" y="4387643"/>
            <a:ext cx="541090" cy="3800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Content Placeholder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08" y="4904621"/>
            <a:ext cx="402096" cy="402096"/>
          </a:xfrm>
          <a:prstGeom prst="rect">
            <a:avLst/>
          </a:prstGeom>
        </p:spPr>
      </p:pic>
      <p:pic>
        <p:nvPicPr>
          <p:cNvPr id="4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89" y="4902525"/>
            <a:ext cx="402096" cy="402096"/>
          </a:xfrm>
          <a:prstGeom prst="rect">
            <a:avLst/>
          </a:prstGeom>
        </p:spPr>
      </p:pic>
      <p:pic>
        <p:nvPicPr>
          <p:cNvPr id="4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4" y="4902525"/>
            <a:ext cx="402096" cy="402096"/>
          </a:xfrm>
          <a:prstGeom prst="rect">
            <a:avLst/>
          </a:prstGeom>
        </p:spPr>
      </p:pic>
      <p:pic>
        <p:nvPicPr>
          <p:cNvPr id="4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57" y="4902525"/>
            <a:ext cx="402096" cy="4020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52945" y="5283540"/>
            <a:ext cx="114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FE responsible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0311" y="5261076"/>
            <a:ext cx="61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sick leave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66838" y="5283540"/>
            <a:ext cx="1149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 ID &amp; magnets staff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29842" y="5283540"/>
            <a:ext cx="1149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ID &amp; magnets staff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48858" y="3982064"/>
            <a:ext cx="287809" cy="2878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15932" y="3982064"/>
            <a:ext cx="287809" cy="2878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367105" y="3982064"/>
            <a:ext cx="287809" cy="2878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72032" y="3982064"/>
            <a:ext cx="287809" cy="2878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232836" y="3982064"/>
            <a:ext cx="287809" cy="2878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96929" y="5608740"/>
            <a:ext cx="287809" cy="2878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2" y="5318587"/>
            <a:ext cx="665216" cy="6652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667609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92F56"/>
                </a:solidFill>
                <a:latin typeface="+mn-lt"/>
              </a:rPr>
              <a:t>Internal organization</a:t>
            </a:r>
            <a:endParaRPr lang="en-US" b="1" dirty="0">
              <a:solidFill>
                <a:srgbClr val="092F5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1569308"/>
            <a:ext cx="10935222" cy="4607655"/>
          </a:xfrm>
        </p:spPr>
        <p:txBody>
          <a:bodyPr/>
          <a:lstStyle/>
          <a:p>
            <a:pPr marL="357188" indent="-300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On top of the section’s own personnel, we have the support from people from other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8547" y="6492874"/>
            <a:ext cx="2743200" cy="365125"/>
          </a:xfrm>
        </p:spPr>
        <p:txBody>
          <a:bodyPr/>
          <a:lstStyle/>
          <a:p>
            <a:r>
              <a:rPr lang="en-US" dirty="0" smtClean="0"/>
              <a:t>03/11/2022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</p:spPr>
        <p:txBody>
          <a:bodyPr/>
          <a:lstStyle/>
          <a:p>
            <a:r>
              <a:rPr lang="en-US" dirty="0" smtClean="0"/>
              <a:t>Magnets design for ALBA II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978997" y="2277881"/>
            <a:ext cx="613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Insertion Devices, Magnets and Front Ends Section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56" y="2816336"/>
            <a:ext cx="665216" cy="665216"/>
          </a:xfrm>
          <a:prstGeom prst="rect">
            <a:avLst/>
          </a:prstGeom>
        </p:spPr>
      </p:pic>
      <p:pic>
        <p:nvPicPr>
          <p:cNvPr id="6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5" y="4094546"/>
            <a:ext cx="665216" cy="665216"/>
          </a:xfrm>
          <a:prstGeom prst="rect">
            <a:avLst/>
          </a:prstGeom>
        </p:spPr>
      </p:pic>
      <p:pic>
        <p:nvPicPr>
          <p:cNvPr id="6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5" y="4830004"/>
            <a:ext cx="665216" cy="665216"/>
          </a:xfrm>
          <a:prstGeom prst="rect">
            <a:avLst/>
          </a:prstGeom>
        </p:spPr>
      </p:pic>
      <p:pic>
        <p:nvPicPr>
          <p:cNvPr id="6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5" y="5580264"/>
            <a:ext cx="665216" cy="665216"/>
          </a:xfrm>
          <a:prstGeom prst="rect">
            <a:avLst/>
          </a:prstGeom>
          <a:noFill/>
        </p:spPr>
      </p:pic>
      <p:pic>
        <p:nvPicPr>
          <p:cNvPr id="6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8" y="4094546"/>
            <a:ext cx="665216" cy="66521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012403" y="296023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Jordi Marcos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6231" y="425829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Valentí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Massana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76231" y="5041871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Andrea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Fontanet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6231" y="5784756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Jan 2023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83402" y="427326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Raquel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41015" y="3655815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IDs &amp; Magnets Group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01725" y="3655815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FEs Group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140747" y="3655815"/>
            <a:ext cx="2715904" cy="2665042"/>
          </a:xfrm>
          <a:prstGeom prst="roundRect">
            <a:avLst>
              <a:gd name="adj" fmla="val 64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4402669" y="3655815"/>
            <a:ext cx="2436661" cy="1284675"/>
          </a:xfrm>
          <a:prstGeom prst="roundRect">
            <a:avLst>
              <a:gd name="adj" fmla="val 133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01544" y="2154477"/>
            <a:ext cx="2557181" cy="1401008"/>
          </a:xfrm>
          <a:prstGeom prst="roundRect">
            <a:avLst>
              <a:gd name="adj" fmla="val 1333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43" y="2698325"/>
            <a:ext cx="665216" cy="66521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182277" y="287704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Manuel Rodríguez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05571" y="2259594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operator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82426" y="2154477"/>
            <a:ext cx="6235024" cy="4246064"/>
          </a:xfrm>
          <a:prstGeom prst="roundRect">
            <a:avLst>
              <a:gd name="adj" fmla="val 64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401544" y="3673946"/>
            <a:ext cx="2557181" cy="2726595"/>
          </a:xfrm>
          <a:prstGeom prst="roundRect">
            <a:avLst>
              <a:gd name="adj" fmla="val 1333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182277" y="549707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Jan 2023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48474" y="3779063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engineers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43" y="4299459"/>
            <a:ext cx="665216" cy="66521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182277" y="4478178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José Ramón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García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08715" y="2647059"/>
            <a:ext cx="180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and lab activities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08715" y="4288654"/>
            <a:ext cx="207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 maintenance and lab developments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008715" y="5381217"/>
            <a:ext cx="207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ALBA II magnets mechanical design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81" y="304797"/>
            <a:ext cx="2983075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24698</TotalTime>
  <Words>2936</Words>
  <Application>Microsoft Office PowerPoint</Application>
  <PresentationFormat>Widescreen</PresentationFormat>
  <Paragraphs>575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ClanOT-Book</vt:lpstr>
      <vt:lpstr>Roboto</vt:lpstr>
      <vt:lpstr>Symbol</vt:lpstr>
      <vt:lpstr>Tema de Office</vt:lpstr>
      <vt:lpstr>PowerPoint Presentation</vt:lpstr>
      <vt:lpstr>Outline</vt:lpstr>
      <vt:lpstr>Upgrade plans at ALBA</vt:lpstr>
      <vt:lpstr>Upgrade plans at ALBA</vt:lpstr>
      <vt:lpstr>Upgrade plans at ALBA</vt:lpstr>
      <vt:lpstr>Upgrade plans at ALBA</vt:lpstr>
      <vt:lpstr>Internal organization</vt:lpstr>
      <vt:lpstr>Internal organization</vt:lpstr>
      <vt:lpstr>Internal organization</vt:lpstr>
      <vt:lpstr>ALBA II magnets requirements</vt:lpstr>
      <vt:lpstr>ALBA II magnets requirements</vt:lpstr>
      <vt:lpstr>ALBA II magnets requirements</vt:lpstr>
      <vt:lpstr>ALBA II magnets requirements</vt:lpstr>
      <vt:lpstr>ALBA II magnet design</vt:lpstr>
      <vt:lpstr>ALBA II magnet design</vt:lpstr>
      <vt:lpstr>ALBA II magnet design</vt:lpstr>
      <vt:lpstr>ALBA II magnet design</vt:lpstr>
      <vt:lpstr>ALBA II magnet design</vt:lpstr>
      <vt:lpstr>ALBA II magnet design</vt:lpstr>
      <vt:lpstr>ALBA II magnet design</vt:lpstr>
      <vt:lpstr>ALBA II magnet design</vt:lpstr>
      <vt:lpstr>ALBA II magnet design</vt:lpstr>
      <vt:lpstr>ALBA II magnet design</vt:lpstr>
      <vt:lpstr>ALBA II magnet design</vt:lpstr>
      <vt:lpstr>Conclusions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Microsoft Office User</dc:creator>
  <cp:keywords/>
  <dc:description/>
  <cp:lastModifiedBy>Jordi Marcos Ruzafa</cp:lastModifiedBy>
  <cp:revision>253</cp:revision>
  <cp:lastPrinted>2022-05-24T08:07:15Z</cp:lastPrinted>
  <dcterms:created xsi:type="dcterms:W3CDTF">2020-10-01T11:03:13Z</dcterms:created>
  <dcterms:modified xsi:type="dcterms:W3CDTF">2022-11-03T12:55:00Z</dcterms:modified>
  <cp:category/>
</cp:coreProperties>
</file>