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58" r:id="rId2"/>
    <p:sldMasterId id="2147483771" r:id="rId3"/>
    <p:sldMasterId id="2147483784" r:id="rId4"/>
    <p:sldMasterId id="2147483853" r:id="rId5"/>
    <p:sldMasterId id="2147483867" r:id="rId6"/>
    <p:sldMasterId id="2147483881" r:id="rId7"/>
  </p:sldMasterIdLst>
  <p:notesMasterIdLst>
    <p:notesMasterId r:id="rId69"/>
  </p:notesMasterIdLst>
  <p:handoutMasterIdLst>
    <p:handoutMasterId r:id="rId70"/>
  </p:handoutMasterIdLst>
  <p:sldIdLst>
    <p:sldId id="256" r:id="rId8"/>
    <p:sldId id="331" r:id="rId9"/>
    <p:sldId id="471" r:id="rId10"/>
    <p:sldId id="413" r:id="rId11"/>
    <p:sldId id="407" r:id="rId12"/>
    <p:sldId id="479" r:id="rId13"/>
    <p:sldId id="414" r:id="rId14"/>
    <p:sldId id="429" r:id="rId15"/>
    <p:sldId id="472" r:id="rId16"/>
    <p:sldId id="430" r:id="rId17"/>
    <p:sldId id="431" r:id="rId18"/>
    <p:sldId id="432" r:id="rId19"/>
    <p:sldId id="433" r:id="rId20"/>
    <p:sldId id="434" r:id="rId21"/>
    <p:sldId id="326" r:id="rId22"/>
    <p:sldId id="474" r:id="rId23"/>
    <p:sldId id="427" r:id="rId24"/>
    <p:sldId id="473" r:id="rId25"/>
    <p:sldId id="426" r:id="rId26"/>
    <p:sldId id="468" r:id="rId27"/>
    <p:sldId id="425" r:id="rId28"/>
    <p:sldId id="418" r:id="rId29"/>
    <p:sldId id="420" r:id="rId30"/>
    <p:sldId id="481" r:id="rId31"/>
    <p:sldId id="393" r:id="rId32"/>
    <p:sldId id="422" r:id="rId33"/>
    <p:sldId id="416" r:id="rId34"/>
    <p:sldId id="417" r:id="rId35"/>
    <p:sldId id="475" r:id="rId36"/>
    <p:sldId id="476" r:id="rId37"/>
    <p:sldId id="477" r:id="rId38"/>
    <p:sldId id="478" r:id="rId39"/>
    <p:sldId id="460" r:id="rId40"/>
    <p:sldId id="461" r:id="rId41"/>
    <p:sldId id="353" r:id="rId42"/>
    <p:sldId id="462" r:id="rId43"/>
    <p:sldId id="463" r:id="rId44"/>
    <p:sldId id="436" r:id="rId45"/>
    <p:sldId id="437" r:id="rId46"/>
    <p:sldId id="409" r:id="rId47"/>
    <p:sldId id="406" r:id="rId48"/>
    <p:sldId id="396" r:id="rId49"/>
    <p:sldId id="397" r:id="rId50"/>
    <p:sldId id="392" r:id="rId51"/>
    <p:sldId id="327" r:id="rId52"/>
    <p:sldId id="387" r:id="rId53"/>
    <p:sldId id="398" r:id="rId54"/>
    <p:sldId id="405" r:id="rId55"/>
    <p:sldId id="350" r:id="rId56"/>
    <p:sldId id="400" r:id="rId57"/>
    <p:sldId id="401" r:id="rId58"/>
    <p:sldId id="389" r:id="rId59"/>
    <p:sldId id="402" r:id="rId60"/>
    <p:sldId id="377" r:id="rId61"/>
    <p:sldId id="412" r:id="rId62"/>
    <p:sldId id="349" r:id="rId63"/>
    <p:sldId id="410" r:id="rId64"/>
    <p:sldId id="403" r:id="rId65"/>
    <p:sldId id="448" r:id="rId66"/>
    <p:sldId id="447" r:id="rId67"/>
    <p:sldId id="452" r:id="rId6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81" autoAdjust="0"/>
    <p:restoredTop sz="94634" autoAdjust="0"/>
  </p:normalViewPr>
  <p:slideViewPr>
    <p:cSldViewPr snapToGrid="0">
      <p:cViewPr varScale="1">
        <p:scale>
          <a:sx n="83" d="100"/>
          <a:sy n="83" d="100"/>
        </p:scale>
        <p:origin x="11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28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image" Target="../media/image7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image" Target="../media/image8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image" Target="../media/image9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ECEDA-1F1D-E046-855D-E9D86B1DB7C6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7D1A9-83A6-2641-8812-7E85392B2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353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64059-89E1-BA44-859F-D6FA5C9F3A15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04435-46F8-A24C-8311-CDD952793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018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27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04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07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5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82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56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93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51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8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93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58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56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4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40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25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Installation</a:t>
            </a:r>
            <a:r>
              <a:rPr lang="en-GB" baseline="0" dirty="0" smtClean="0"/>
              <a:t> in Feb 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5BAE1-3792-41FB-8CA3-425F0E5D0C4D}" type="slidenum">
              <a:rPr lang="en-GB" smtClean="0">
                <a:solidFill>
                  <a:prstClr val="black"/>
                </a:solidFill>
              </a:rPr>
              <a:pPr/>
              <a:t>59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47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5BAE1-3792-41FB-8CA3-425F0E5D0C4D}" type="slidenum">
              <a:rPr lang="en-GB" smtClean="0">
                <a:solidFill>
                  <a:prstClr val="black"/>
                </a:solidFill>
              </a:rPr>
              <a:pPr/>
              <a:t>60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84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58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29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65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5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90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2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04435-46F8-A24C-8311-CDD952793A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9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0" y="-1588"/>
            <a:ext cx="9144000" cy="6865938"/>
            <a:chOff x="0" y="-2373"/>
            <a:chExt cx="12192000" cy="6867027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378220357 w 15356"/>
                <a:gd name="T13" fmla="*/ 2147483647 h 8638"/>
                <a:gd name="T14" fmla="*/ 378220357 w 15356"/>
                <a:gd name="T15" fmla="*/ 372983152 h 8638"/>
                <a:gd name="T16" fmla="*/ 2147483647 w 15356"/>
                <a:gd name="T17" fmla="*/ 372983152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828360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2099733"/>
            <a:ext cx="6619244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43788" y="1830388"/>
            <a:ext cx="990600" cy="228600"/>
          </a:xfrm>
        </p:spPr>
        <p:txBody>
          <a:bodyPr/>
          <a:lstStyle>
            <a:lvl1pPr algn="l">
              <a:defRPr b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0DD8B64-AA05-C149-922B-578EFDCC46C4}" type="datetime1">
              <a:rPr lang="en-US" smtClean="0"/>
              <a:t>1/29/2018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8082" y="3264694"/>
            <a:ext cx="3859212" cy="2286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2875" y="292100"/>
            <a:ext cx="628650" cy="768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8E0C7E-C224-2A47-A0BE-E2A4D1CDD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78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0" y="-1588"/>
            <a:ext cx="9144000" cy="6865938"/>
            <a:chOff x="0" y="-2373"/>
            <a:chExt cx="12192000" cy="6867027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147483647 h 2856"/>
                <a:gd name="T4" fmla="*/ 2147483647 w 7104"/>
                <a:gd name="T5" fmla="*/ 2147483647 h 2856"/>
                <a:gd name="T6" fmla="*/ 2147483647 w 7104"/>
                <a:gd name="T7" fmla="*/ 2520950 h 2856"/>
                <a:gd name="T8" fmla="*/ 2147483647 w 7104"/>
                <a:gd name="T9" fmla="*/ 2520950 h 2856"/>
                <a:gd name="T10" fmla="*/ 2147483647 w 7104"/>
                <a:gd name="T11" fmla="*/ 65524063 h 2856"/>
                <a:gd name="T12" fmla="*/ 2147483647 w 7104"/>
                <a:gd name="T13" fmla="*/ 126007813 h 2856"/>
                <a:gd name="T14" fmla="*/ 2147483647 w 7104"/>
                <a:gd name="T15" fmla="*/ 183972200 h 2856"/>
                <a:gd name="T16" fmla="*/ 2147483647 w 7104"/>
                <a:gd name="T17" fmla="*/ 234375325 h 2856"/>
                <a:gd name="T18" fmla="*/ 2147483647 w 7104"/>
                <a:gd name="T19" fmla="*/ 284778450 h 2856"/>
                <a:gd name="T20" fmla="*/ 2147483647 w 7104"/>
                <a:gd name="T21" fmla="*/ 332660625 h 2856"/>
                <a:gd name="T22" fmla="*/ 2147483647 w 7104"/>
                <a:gd name="T23" fmla="*/ 372983125 h 2856"/>
                <a:gd name="T24" fmla="*/ 2147483647 w 7104"/>
                <a:gd name="T25" fmla="*/ 410786263 h 2856"/>
                <a:gd name="T26" fmla="*/ 2147483647 w 7104"/>
                <a:gd name="T27" fmla="*/ 446068450 h 2856"/>
                <a:gd name="T28" fmla="*/ 2147483647 w 7104"/>
                <a:gd name="T29" fmla="*/ 476310325 h 2856"/>
                <a:gd name="T30" fmla="*/ 2147483647 w 7104"/>
                <a:gd name="T31" fmla="*/ 506552200 h 2856"/>
                <a:gd name="T32" fmla="*/ 2147483647 w 7104"/>
                <a:gd name="T33" fmla="*/ 531753763 h 2856"/>
                <a:gd name="T34" fmla="*/ 2147483647 w 7104"/>
                <a:gd name="T35" fmla="*/ 551915013 h 2856"/>
                <a:gd name="T36" fmla="*/ 2147483647 w 7104"/>
                <a:gd name="T37" fmla="*/ 572076263 h 2856"/>
                <a:gd name="T38" fmla="*/ 2147483647 w 7104"/>
                <a:gd name="T39" fmla="*/ 589716563 h 2856"/>
                <a:gd name="T40" fmla="*/ 2147483647 w 7104"/>
                <a:gd name="T41" fmla="*/ 602318138 h 2856"/>
                <a:gd name="T42" fmla="*/ 2147483647 w 7104"/>
                <a:gd name="T43" fmla="*/ 612398763 h 2856"/>
                <a:gd name="T44" fmla="*/ 2147483647 w 7104"/>
                <a:gd name="T45" fmla="*/ 622479388 h 2856"/>
                <a:gd name="T46" fmla="*/ 2147483647 w 7104"/>
                <a:gd name="T47" fmla="*/ 627519700 h 2856"/>
                <a:gd name="T48" fmla="*/ 2147483647 w 7104"/>
                <a:gd name="T49" fmla="*/ 632560013 h 2856"/>
                <a:gd name="T50" fmla="*/ 2147483647 w 7104"/>
                <a:gd name="T51" fmla="*/ 635079375 h 2856"/>
                <a:gd name="T52" fmla="*/ 2147483647 w 7104"/>
                <a:gd name="T53" fmla="*/ 632560013 h 2856"/>
                <a:gd name="T54" fmla="*/ 2147483647 w 7104"/>
                <a:gd name="T55" fmla="*/ 632560013 h 2856"/>
                <a:gd name="T56" fmla="*/ 2147483647 w 7104"/>
                <a:gd name="T57" fmla="*/ 627519700 h 2856"/>
                <a:gd name="T58" fmla="*/ 2147483647 w 7104"/>
                <a:gd name="T59" fmla="*/ 619958438 h 2856"/>
                <a:gd name="T60" fmla="*/ 2147483647 w 7104"/>
                <a:gd name="T61" fmla="*/ 612398763 h 2856"/>
                <a:gd name="T62" fmla="*/ 2147483647 w 7104"/>
                <a:gd name="T63" fmla="*/ 604837500 h 2856"/>
                <a:gd name="T64" fmla="*/ 2147483647 w 7104"/>
                <a:gd name="T65" fmla="*/ 592237513 h 2856"/>
                <a:gd name="T66" fmla="*/ 2147483647 w 7104"/>
                <a:gd name="T67" fmla="*/ 579635938 h 2856"/>
                <a:gd name="T68" fmla="*/ 2147483647 w 7104"/>
                <a:gd name="T69" fmla="*/ 567035950 h 2856"/>
                <a:gd name="T70" fmla="*/ 2147483647 w 7104"/>
                <a:gd name="T71" fmla="*/ 534273125 h 2856"/>
                <a:gd name="T72" fmla="*/ 2147483647 w 7104"/>
                <a:gd name="T73" fmla="*/ 498990938 h 2856"/>
                <a:gd name="T74" fmla="*/ 2147483647 w 7104"/>
                <a:gd name="T75" fmla="*/ 461189388 h 2856"/>
                <a:gd name="T76" fmla="*/ 2147483647 w 7104"/>
                <a:gd name="T77" fmla="*/ 420866888 h 2856"/>
                <a:gd name="T78" fmla="*/ 2147483647 w 7104"/>
                <a:gd name="T79" fmla="*/ 378023438 h 2856"/>
                <a:gd name="T80" fmla="*/ 2147483647 w 7104"/>
                <a:gd name="T81" fmla="*/ 332660625 h 2856"/>
                <a:gd name="T82" fmla="*/ 2147483647 w 7104"/>
                <a:gd name="T83" fmla="*/ 287297813 h 2856"/>
                <a:gd name="T84" fmla="*/ 1978323450 w 7104"/>
                <a:gd name="T85" fmla="*/ 241935000 h 2856"/>
                <a:gd name="T86" fmla="*/ 1580138763 w 7104"/>
                <a:gd name="T87" fmla="*/ 199093138 h 2856"/>
                <a:gd name="T88" fmla="*/ 1227316888 w 7104"/>
                <a:gd name="T89" fmla="*/ 158770638 h 2856"/>
                <a:gd name="T90" fmla="*/ 909777200 w 7104"/>
                <a:gd name="T91" fmla="*/ 120967500 h 2856"/>
                <a:gd name="T92" fmla="*/ 640119688 w 7104"/>
                <a:gd name="T93" fmla="*/ 88206263 h 2856"/>
                <a:gd name="T94" fmla="*/ 415826575 w 7104"/>
                <a:gd name="T95" fmla="*/ 57964388 h 2856"/>
                <a:gd name="T96" fmla="*/ 105846563 w 7104"/>
                <a:gd name="T97" fmla="*/ 15120938 h 2856"/>
                <a:gd name="T98" fmla="*/ 0 w 7104"/>
                <a:gd name="T99" fmla="*/ 0 h 2856"/>
                <a:gd name="T100" fmla="*/ 0 w 7104"/>
                <a:gd name="T101" fmla="*/ 0 h 28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378220357 w 15356"/>
                <a:gd name="T13" fmla="*/ 2147483647 h 8638"/>
                <a:gd name="T14" fmla="*/ 378220357 w 15356"/>
                <a:gd name="T15" fmla="*/ 372983152 h 8638"/>
                <a:gd name="T16" fmla="*/ 2147483647 w 15356"/>
                <a:gd name="T17" fmla="*/ 372983152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828360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966674"/>
            <a:ext cx="661924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7" y="553666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DBA073-3640-504C-918F-00A53DFF4BCA}" type="datetime1">
              <a:rPr lang="en-US" smtClean="0"/>
              <a:t>1/29/2018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84678A2-4B13-C644-8EE9-F9A96FDFA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81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0" y="-1588"/>
            <a:ext cx="9144000" cy="6865938"/>
            <a:chOff x="0" y="-2373"/>
            <a:chExt cx="12192000" cy="6867027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-589932">
              <a:off x="8490951" y="2714874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>
                <a:gd name="T0" fmla="*/ 0 w 10000"/>
                <a:gd name="T1" fmla="*/ 0 h 7946"/>
                <a:gd name="T2" fmla="*/ 0 w 10000"/>
                <a:gd name="T3" fmla="*/ 1633194231 h 7946"/>
                <a:gd name="T4" fmla="*/ 2147483647 w 10000"/>
                <a:gd name="T5" fmla="*/ 1633399617 h 7946"/>
                <a:gd name="T6" fmla="*/ 2147483647 w 10000"/>
                <a:gd name="T7" fmla="*/ 822449 h 7946"/>
                <a:gd name="T8" fmla="*/ 2147483647 w 10000"/>
                <a:gd name="T9" fmla="*/ 822449 h 7946"/>
                <a:gd name="T10" fmla="*/ 2147483647 w 10000"/>
                <a:gd name="T11" fmla="*/ 18705965 h 7946"/>
                <a:gd name="T12" fmla="*/ 2147483647 w 10000"/>
                <a:gd name="T13" fmla="*/ 35973323 h 7946"/>
                <a:gd name="T14" fmla="*/ 2147483647 w 10000"/>
                <a:gd name="T15" fmla="*/ 52624071 h 7946"/>
                <a:gd name="T16" fmla="*/ 2147483647 w 10000"/>
                <a:gd name="T17" fmla="*/ 67013310 h 7946"/>
                <a:gd name="T18" fmla="*/ 2147483647 w 10000"/>
                <a:gd name="T19" fmla="*/ 81402549 h 7946"/>
                <a:gd name="T20" fmla="*/ 2147483647 w 10000"/>
                <a:gd name="T21" fmla="*/ 94969791 h 7946"/>
                <a:gd name="T22" fmla="*/ 2147483647 w 10000"/>
                <a:gd name="T23" fmla="*/ 106481364 h 7946"/>
                <a:gd name="T24" fmla="*/ 2147483647 w 10000"/>
                <a:gd name="T25" fmla="*/ 117376325 h 7946"/>
                <a:gd name="T26" fmla="*/ 2147483647 w 10000"/>
                <a:gd name="T27" fmla="*/ 127448838 h 7946"/>
                <a:gd name="T28" fmla="*/ 2147483647 w 10000"/>
                <a:gd name="T29" fmla="*/ 136082290 h 7946"/>
                <a:gd name="T30" fmla="*/ 2147483647 w 10000"/>
                <a:gd name="T31" fmla="*/ 144716196 h 7946"/>
                <a:gd name="T32" fmla="*/ 2147483647 w 10000"/>
                <a:gd name="T33" fmla="*/ 151910589 h 7946"/>
                <a:gd name="T34" fmla="*/ 2147483647 w 10000"/>
                <a:gd name="T35" fmla="*/ 157666375 h 7946"/>
                <a:gd name="T36" fmla="*/ 2147483647 w 10000"/>
                <a:gd name="T37" fmla="*/ 163422161 h 7946"/>
                <a:gd name="T38" fmla="*/ 2147483647 w 10000"/>
                <a:gd name="T39" fmla="*/ 168355498 h 7946"/>
                <a:gd name="T40" fmla="*/ 2147483647 w 10000"/>
                <a:gd name="T41" fmla="*/ 172055614 h 7946"/>
                <a:gd name="T42" fmla="*/ 2147483647 w 10000"/>
                <a:gd name="T43" fmla="*/ 174933734 h 7946"/>
                <a:gd name="T44" fmla="*/ 2147483647 w 10000"/>
                <a:gd name="T45" fmla="*/ 177811400 h 7946"/>
                <a:gd name="T46" fmla="*/ 2147483647 w 10000"/>
                <a:gd name="T47" fmla="*/ 179250460 h 7946"/>
                <a:gd name="T48" fmla="*/ 2147483647 w 10000"/>
                <a:gd name="T49" fmla="*/ 180689520 h 7946"/>
                <a:gd name="T50" fmla="*/ 2147483647 w 10000"/>
                <a:gd name="T51" fmla="*/ 181306130 h 7946"/>
                <a:gd name="T52" fmla="*/ 2147483647 w 10000"/>
                <a:gd name="T53" fmla="*/ 180689520 h 7946"/>
                <a:gd name="T54" fmla="*/ 2147483647 w 10000"/>
                <a:gd name="T55" fmla="*/ 180689520 h 7946"/>
                <a:gd name="T56" fmla="*/ 2147483647 w 10000"/>
                <a:gd name="T57" fmla="*/ 179250460 h 7946"/>
                <a:gd name="T58" fmla="*/ 2147483647 w 10000"/>
                <a:gd name="T59" fmla="*/ 176989404 h 7946"/>
                <a:gd name="T60" fmla="*/ 2147483647 w 10000"/>
                <a:gd name="T61" fmla="*/ 174933734 h 7946"/>
                <a:gd name="T62" fmla="*/ 2147483647 w 10000"/>
                <a:gd name="T63" fmla="*/ 172672678 h 7946"/>
                <a:gd name="T64" fmla="*/ 2147483647 w 10000"/>
                <a:gd name="T65" fmla="*/ 169177947 h 7946"/>
                <a:gd name="T66" fmla="*/ 2147483647 w 10000"/>
                <a:gd name="T67" fmla="*/ 165477832 h 7946"/>
                <a:gd name="T68" fmla="*/ 2147483647 w 10000"/>
                <a:gd name="T69" fmla="*/ 161983101 h 7946"/>
                <a:gd name="T70" fmla="*/ 2147483647 w 10000"/>
                <a:gd name="T71" fmla="*/ 152527199 h 7946"/>
                <a:gd name="T72" fmla="*/ 2147483647 w 10000"/>
                <a:gd name="T73" fmla="*/ 142454687 h 7946"/>
                <a:gd name="T74" fmla="*/ 2147483647 w 10000"/>
                <a:gd name="T75" fmla="*/ 131765564 h 7946"/>
                <a:gd name="T76" fmla="*/ 2147483647 w 10000"/>
                <a:gd name="T77" fmla="*/ 120253992 h 7946"/>
                <a:gd name="T78" fmla="*/ 2147483647 w 10000"/>
                <a:gd name="T79" fmla="*/ 107920423 h 7946"/>
                <a:gd name="T80" fmla="*/ 2047667065 w 10000"/>
                <a:gd name="T81" fmla="*/ 94969791 h 7946"/>
                <a:gd name="T82" fmla="*/ 1713172322 w 10000"/>
                <a:gd name="T83" fmla="*/ 82019613 h 7946"/>
                <a:gd name="T84" fmla="*/ 1405386318 w 10000"/>
                <a:gd name="T85" fmla="*/ 69068980 h 7946"/>
                <a:gd name="T86" fmla="*/ 1123036941 w 10000"/>
                <a:gd name="T87" fmla="*/ 56940798 h 7946"/>
                <a:gd name="T88" fmla="*/ 872483630 w 10000"/>
                <a:gd name="T89" fmla="*/ 45429225 h 7946"/>
                <a:gd name="T90" fmla="*/ 646095960 w 10000"/>
                <a:gd name="T91" fmla="*/ 34534717 h 7946"/>
                <a:gd name="T92" fmla="*/ 455319567 w 10000"/>
                <a:gd name="T93" fmla="*/ 25284201 h 7946"/>
                <a:gd name="T94" fmla="*/ 295067126 w 10000"/>
                <a:gd name="T95" fmla="*/ 16650748 h 7946"/>
                <a:gd name="T96" fmla="*/ 75038895 w 10000"/>
                <a:gd name="T97" fmla="*/ 4316726 h 7946"/>
                <a:gd name="T98" fmla="*/ 0 w 10000"/>
                <a:gd name="T99" fmla="*/ 0 h 7946"/>
                <a:gd name="T100" fmla="*/ 0 w 10000"/>
                <a:gd name="T101" fmla="*/ 0 h 79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378220357 w 15356"/>
                <a:gd name="T13" fmla="*/ 2147483647 h 8638"/>
                <a:gd name="T14" fmla="*/ 378220357 w 15356"/>
                <a:gd name="T15" fmla="*/ 372983152 h 8638"/>
                <a:gd name="T16" fmla="*/ 2147483647 w 15356"/>
                <a:gd name="T17" fmla="*/ 372983152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828360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63416"/>
            <a:ext cx="6619244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CB26BD-14C6-6540-BF35-AB5CF559CE65}" type="datetime1">
              <a:rPr lang="en-US" smtClean="0"/>
              <a:t>1/29/2018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255524-2B5A-064E-913B-FA0E1EA4E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03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0" y="-1588"/>
            <a:ext cx="9144000" cy="6865938"/>
            <a:chOff x="0" y="-2373"/>
            <a:chExt cx="12192000" cy="6867027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89932">
              <a:off x="8490951" y="4185117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680229833 h 8000"/>
                <a:gd name="T4" fmla="*/ 2147483647 w 10000"/>
                <a:gd name="T5" fmla="*/ 682790192 h 8000"/>
                <a:gd name="T6" fmla="*/ 2147483647 w 10000"/>
                <a:gd name="T7" fmla="*/ 597437 h 8000"/>
                <a:gd name="T8" fmla="*/ 2147483647 w 10000"/>
                <a:gd name="T9" fmla="*/ 597437 h 8000"/>
                <a:gd name="T10" fmla="*/ 2147483647 w 10000"/>
                <a:gd name="T11" fmla="*/ 13314514 h 8000"/>
                <a:gd name="T12" fmla="*/ 2147483647 w 10000"/>
                <a:gd name="T13" fmla="*/ 25433862 h 8000"/>
                <a:gd name="T14" fmla="*/ 2147483647 w 10000"/>
                <a:gd name="T15" fmla="*/ 37297292 h 8000"/>
                <a:gd name="T16" fmla="*/ 2147483647 w 10000"/>
                <a:gd name="T17" fmla="*/ 47454009 h 8000"/>
                <a:gd name="T18" fmla="*/ 2147483647 w 10000"/>
                <a:gd name="T19" fmla="*/ 57695741 h 8000"/>
                <a:gd name="T20" fmla="*/ 2147483647 w 10000"/>
                <a:gd name="T21" fmla="*/ 67254729 h 8000"/>
                <a:gd name="T22" fmla="*/ 2147483647 w 10000"/>
                <a:gd name="T23" fmla="*/ 75448231 h 8000"/>
                <a:gd name="T24" fmla="*/ 2147483647 w 10000"/>
                <a:gd name="T25" fmla="*/ 83214910 h 8000"/>
                <a:gd name="T26" fmla="*/ 2147483647 w 10000"/>
                <a:gd name="T27" fmla="*/ 90299137 h 8000"/>
                <a:gd name="T28" fmla="*/ 2147483647 w 10000"/>
                <a:gd name="T29" fmla="*/ 96444117 h 8000"/>
                <a:gd name="T30" fmla="*/ 2147483647 w 10000"/>
                <a:gd name="T31" fmla="*/ 102589098 h 8000"/>
                <a:gd name="T32" fmla="*/ 2147483647 w 10000"/>
                <a:gd name="T33" fmla="*/ 107710110 h 8000"/>
                <a:gd name="T34" fmla="*/ 2147483647 w 10000"/>
                <a:gd name="T35" fmla="*/ 111721554 h 8000"/>
                <a:gd name="T36" fmla="*/ 2147483647 w 10000"/>
                <a:gd name="T37" fmla="*/ 115903612 h 8000"/>
                <a:gd name="T38" fmla="*/ 2147483647 w 10000"/>
                <a:gd name="T39" fmla="*/ 119402926 h 8000"/>
                <a:gd name="T40" fmla="*/ 2147483647 w 10000"/>
                <a:gd name="T41" fmla="*/ 121877980 h 8000"/>
                <a:gd name="T42" fmla="*/ 2147483647 w 10000"/>
                <a:gd name="T43" fmla="*/ 124011808 h 8000"/>
                <a:gd name="T44" fmla="*/ 2147483647 w 10000"/>
                <a:gd name="T45" fmla="*/ 126060037 h 8000"/>
                <a:gd name="T46" fmla="*/ 2147483647 w 10000"/>
                <a:gd name="T47" fmla="*/ 126998992 h 8000"/>
                <a:gd name="T48" fmla="*/ 2147483647 w 10000"/>
                <a:gd name="T49" fmla="*/ 128023252 h 8000"/>
                <a:gd name="T50" fmla="*/ 2147483647 w 10000"/>
                <a:gd name="T51" fmla="*/ 128535383 h 8000"/>
                <a:gd name="T52" fmla="*/ 2147483647 w 10000"/>
                <a:gd name="T53" fmla="*/ 128023252 h 8000"/>
                <a:gd name="T54" fmla="*/ 2147483647 w 10000"/>
                <a:gd name="T55" fmla="*/ 128023252 h 8000"/>
                <a:gd name="T56" fmla="*/ 2147483647 w 10000"/>
                <a:gd name="T57" fmla="*/ 126998992 h 8000"/>
                <a:gd name="T58" fmla="*/ 2147483647 w 10000"/>
                <a:gd name="T59" fmla="*/ 125462600 h 8000"/>
                <a:gd name="T60" fmla="*/ 2147483647 w 10000"/>
                <a:gd name="T61" fmla="*/ 124011808 h 8000"/>
                <a:gd name="T62" fmla="*/ 2147483647 w 10000"/>
                <a:gd name="T63" fmla="*/ 122390110 h 8000"/>
                <a:gd name="T64" fmla="*/ 2147483647 w 10000"/>
                <a:gd name="T65" fmla="*/ 119915057 h 8000"/>
                <a:gd name="T66" fmla="*/ 2147483647 w 10000"/>
                <a:gd name="T67" fmla="*/ 117269098 h 8000"/>
                <a:gd name="T68" fmla="*/ 2147483647 w 10000"/>
                <a:gd name="T69" fmla="*/ 114879351 h 8000"/>
                <a:gd name="T70" fmla="*/ 2147483647 w 10000"/>
                <a:gd name="T71" fmla="*/ 108136934 h 8000"/>
                <a:gd name="T72" fmla="*/ 2147483647 w 10000"/>
                <a:gd name="T73" fmla="*/ 100967692 h 8000"/>
                <a:gd name="T74" fmla="*/ 2147483647 w 10000"/>
                <a:gd name="T75" fmla="*/ 93456933 h 8000"/>
                <a:gd name="T76" fmla="*/ 2147483647 w 10000"/>
                <a:gd name="T77" fmla="*/ 85178125 h 8000"/>
                <a:gd name="T78" fmla="*/ 2147483647 w 10000"/>
                <a:gd name="T79" fmla="*/ 76557799 h 8000"/>
                <a:gd name="T80" fmla="*/ 2047667065 w 10000"/>
                <a:gd name="T81" fmla="*/ 67254729 h 8000"/>
                <a:gd name="T82" fmla="*/ 1713172322 w 10000"/>
                <a:gd name="T83" fmla="*/ 58122565 h 8000"/>
                <a:gd name="T84" fmla="*/ 1405386318 w 10000"/>
                <a:gd name="T85" fmla="*/ 48990108 h 8000"/>
                <a:gd name="T86" fmla="*/ 1123036941 w 10000"/>
                <a:gd name="T87" fmla="*/ 40370074 h 8000"/>
                <a:gd name="T88" fmla="*/ 872483630 w 10000"/>
                <a:gd name="T89" fmla="*/ 32176572 h 8000"/>
                <a:gd name="T90" fmla="*/ 646095960 w 10000"/>
                <a:gd name="T91" fmla="*/ 24409894 h 8000"/>
                <a:gd name="T92" fmla="*/ 455319567 w 10000"/>
                <a:gd name="T93" fmla="*/ 17923103 h 8000"/>
                <a:gd name="T94" fmla="*/ 295067126 w 10000"/>
                <a:gd name="T95" fmla="*/ 11778123 h 8000"/>
                <a:gd name="T96" fmla="*/ 75038895 w 10000"/>
                <a:gd name="T97" fmla="*/ 2987184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378220357 w 15356"/>
                <a:gd name="T13" fmla="*/ 2147483647 h 8638"/>
                <a:gd name="T14" fmla="*/ 378220357 w 15356"/>
                <a:gd name="T15" fmla="*/ 372983152 h 8638"/>
                <a:gd name="T16" fmla="*/ 2147483647 w 15356"/>
                <a:gd name="T17" fmla="*/ 372983152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289007" y="2632075"/>
            <a:ext cx="602456" cy="15700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ja-JP" altLang="en-US" sz="9600" smtClean="0">
                <a:solidFill>
                  <a:schemeClr val="accent1"/>
                </a:solidFill>
                <a:latin typeface="Arial" charset="0"/>
                <a:cs typeface="Arial" charset="0"/>
              </a:rPr>
              <a:t>”</a:t>
            </a:r>
            <a:endParaRPr lang="en-US" sz="960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894" y="590550"/>
            <a:ext cx="601266" cy="15700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ja-JP" altLang="en-US" sz="9600" smtClean="0">
                <a:solidFill>
                  <a:schemeClr val="accent1"/>
                </a:solidFill>
                <a:latin typeface="Arial" charset="0"/>
                <a:cs typeface="Arial" charset="0"/>
              </a:rPr>
              <a:t>“</a:t>
            </a:r>
            <a:endParaRPr lang="en-US" sz="9600" smtClean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828360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980518"/>
            <a:ext cx="6340430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3678766"/>
            <a:ext cx="5794329" cy="342174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209AAE-5DD7-424C-977E-EC7D0B2DEAEE}" type="datetime1">
              <a:rPr lang="en-US" smtClean="0"/>
              <a:t>1/29/2018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08204A-3A7C-9343-A211-C1990EE2F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96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0" y="-1588"/>
            <a:ext cx="9144000" cy="6865938"/>
            <a:chOff x="0" y="-2373"/>
            <a:chExt cx="12192000" cy="6867027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>
              <a:spLocks/>
            </p:cNvSpPr>
            <p:nvPr/>
          </p:nvSpPr>
          <p:spPr bwMode="gray">
            <a:xfrm rot="-589932">
              <a:off x="8490951" y="4193583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680229833 h 8000"/>
                <a:gd name="T4" fmla="*/ 2147483647 w 10000"/>
                <a:gd name="T5" fmla="*/ 682790192 h 8000"/>
                <a:gd name="T6" fmla="*/ 2147483647 w 10000"/>
                <a:gd name="T7" fmla="*/ 597437 h 8000"/>
                <a:gd name="T8" fmla="*/ 2147483647 w 10000"/>
                <a:gd name="T9" fmla="*/ 597437 h 8000"/>
                <a:gd name="T10" fmla="*/ 2147483647 w 10000"/>
                <a:gd name="T11" fmla="*/ 13314514 h 8000"/>
                <a:gd name="T12" fmla="*/ 2147483647 w 10000"/>
                <a:gd name="T13" fmla="*/ 25433862 h 8000"/>
                <a:gd name="T14" fmla="*/ 2147483647 w 10000"/>
                <a:gd name="T15" fmla="*/ 37297292 h 8000"/>
                <a:gd name="T16" fmla="*/ 2147483647 w 10000"/>
                <a:gd name="T17" fmla="*/ 47454009 h 8000"/>
                <a:gd name="T18" fmla="*/ 2147483647 w 10000"/>
                <a:gd name="T19" fmla="*/ 57695741 h 8000"/>
                <a:gd name="T20" fmla="*/ 2147483647 w 10000"/>
                <a:gd name="T21" fmla="*/ 67254729 h 8000"/>
                <a:gd name="T22" fmla="*/ 2147483647 w 10000"/>
                <a:gd name="T23" fmla="*/ 75448231 h 8000"/>
                <a:gd name="T24" fmla="*/ 2147483647 w 10000"/>
                <a:gd name="T25" fmla="*/ 83214910 h 8000"/>
                <a:gd name="T26" fmla="*/ 2147483647 w 10000"/>
                <a:gd name="T27" fmla="*/ 90299137 h 8000"/>
                <a:gd name="T28" fmla="*/ 2147483647 w 10000"/>
                <a:gd name="T29" fmla="*/ 96444117 h 8000"/>
                <a:gd name="T30" fmla="*/ 2147483647 w 10000"/>
                <a:gd name="T31" fmla="*/ 102589098 h 8000"/>
                <a:gd name="T32" fmla="*/ 2147483647 w 10000"/>
                <a:gd name="T33" fmla="*/ 107710110 h 8000"/>
                <a:gd name="T34" fmla="*/ 2147483647 w 10000"/>
                <a:gd name="T35" fmla="*/ 111721554 h 8000"/>
                <a:gd name="T36" fmla="*/ 2147483647 w 10000"/>
                <a:gd name="T37" fmla="*/ 115903612 h 8000"/>
                <a:gd name="T38" fmla="*/ 2147483647 w 10000"/>
                <a:gd name="T39" fmla="*/ 119402926 h 8000"/>
                <a:gd name="T40" fmla="*/ 2147483647 w 10000"/>
                <a:gd name="T41" fmla="*/ 121877980 h 8000"/>
                <a:gd name="T42" fmla="*/ 2147483647 w 10000"/>
                <a:gd name="T43" fmla="*/ 124011808 h 8000"/>
                <a:gd name="T44" fmla="*/ 2147483647 w 10000"/>
                <a:gd name="T45" fmla="*/ 126060037 h 8000"/>
                <a:gd name="T46" fmla="*/ 2147483647 w 10000"/>
                <a:gd name="T47" fmla="*/ 126998992 h 8000"/>
                <a:gd name="T48" fmla="*/ 2147483647 w 10000"/>
                <a:gd name="T49" fmla="*/ 128023252 h 8000"/>
                <a:gd name="T50" fmla="*/ 2147483647 w 10000"/>
                <a:gd name="T51" fmla="*/ 128535383 h 8000"/>
                <a:gd name="T52" fmla="*/ 2147483647 w 10000"/>
                <a:gd name="T53" fmla="*/ 128023252 h 8000"/>
                <a:gd name="T54" fmla="*/ 2147483647 w 10000"/>
                <a:gd name="T55" fmla="*/ 128023252 h 8000"/>
                <a:gd name="T56" fmla="*/ 2147483647 w 10000"/>
                <a:gd name="T57" fmla="*/ 126998992 h 8000"/>
                <a:gd name="T58" fmla="*/ 2147483647 w 10000"/>
                <a:gd name="T59" fmla="*/ 125462600 h 8000"/>
                <a:gd name="T60" fmla="*/ 2147483647 w 10000"/>
                <a:gd name="T61" fmla="*/ 124011808 h 8000"/>
                <a:gd name="T62" fmla="*/ 2147483647 w 10000"/>
                <a:gd name="T63" fmla="*/ 122390110 h 8000"/>
                <a:gd name="T64" fmla="*/ 2147483647 w 10000"/>
                <a:gd name="T65" fmla="*/ 119915057 h 8000"/>
                <a:gd name="T66" fmla="*/ 2147483647 w 10000"/>
                <a:gd name="T67" fmla="*/ 117269098 h 8000"/>
                <a:gd name="T68" fmla="*/ 2147483647 w 10000"/>
                <a:gd name="T69" fmla="*/ 114879351 h 8000"/>
                <a:gd name="T70" fmla="*/ 2147483647 w 10000"/>
                <a:gd name="T71" fmla="*/ 108136934 h 8000"/>
                <a:gd name="T72" fmla="*/ 2147483647 w 10000"/>
                <a:gd name="T73" fmla="*/ 100967692 h 8000"/>
                <a:gd name="T74" fmla="*/ 2147483647 w 10000"/>
                <a:gd name="T75" fmla="*/ 93456933 h 8000"/>
                <a:gd name="T76" fmla="*/ 2147483647 w 10000"/>
                <a:gd name="T77" fmla="*/ 85178125 h 8000"/>
                <a:gd name="T78" fmla="*/ 2147483647 w 10000"/>
                <a:gd name="T79" fmla="*/ 76557799 h 8000"/>
                <a:gd name="T80" fmla="*/ 2047667065 w 10000"/>
                <a:gd name="T81" fmla="*/ 67254729 h 8000"/>
                <a:gd name="T82" fmla="*/ 1713172322 w 10000"/>
                <a:gd name="T83" fmla="*/ 58122565 h 8000"/>
                <a:gd name="T84" fmla="*/ 1405386318 w 10000"/>
                <a:gd name="T85" fmla="*/ 48990108 h 8000"/>
                <a:gd name="T86" fmla="*/ 1123036941 w 10000"/>
                <a:gd name="T87" fmla="*/ 40370074 h 8000"/>
                <a:gd name="T88" fmla="*/ 872483630 w 10000"/>
                <a:gd name="T89" fmla="*/ 32176572 h 8000"/>
                <a:gd name="T90" fmla="*/ 646095960 w 10000"/>
                <a:gd name="T91" fmla="*/ 24409894 h 8000"/>
                <a:gd name="T92" fmla="*/ 455319567 w 10000"/>
                <a:gd name="T93" fmla="*/ 17923103 h 8000"/>
                <a:gd name="T94" fmla="*/ 295067126 w 10000"/>
                <a:gd name="T95" fmla="*/ 11778123 h 8000"/>
                <a:gd name="T96" fmla="*/ 75038895 w 10000"/>
                <a:gd name="T97" fmla="*/ 2987184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378220357 w 15356"/>
                <a:gd name="T13" fmla="*/ 2147483647 h 8638"/>
                <a:gd name="T14" fmla="*/ 378220357 w 15356"/>
                <a:gd name="T15" fmla="*/ 372983152 h 8638"/>
                <a:gd name="T16" fmla="*/ 2147483647 w 15356"/>
                <a:gd name="T17" fmla="*/ 372983152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828360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70667"/>
            <a:ext cx="6619245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5033068"/>
            <a:ext cx="6619244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7E0241-5EB3-F24A-A625-8C0E3D0F7AFB}" type="datetime1">
              <a:rPr lang="en-US" smtClean="0"/>
              <a:t>1/29/2018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43A9E7-8BFB-224C-BECF-DC8B2B8B0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29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302794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29300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17299"/>
            <a:ext cx="23468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6" y="3193561"/>
            <a:ext cx="2346876" cy="28334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2603502"/>
            <a:ext cx="23590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3193562"/>
            <a:ext cx="2359035" cy="283349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5025" y="2617300"/>
            <a:ext cx="2370772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5026" y="3193562"/>
            <a:ext cx="2373539" cy="28334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A061AF-47FB-684A-8ADC-B025FE62DA10}" type="datetime1">
              <a:rPr lang="en-US" smtClean="0"/>
              <a:t>1/29/2018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137331-88D3-EA4D-A570-F30215C0C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58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290888" y="2603500"/>
            <a:ext cx="0" cy="35179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51922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4532845"/>
            <a:ext cx="228782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4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5109108"/>
            <a:ext cx="2287828" cy="9179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9403" y="4532846"/>
            <a:ext cx="2285075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8" y="2603500"/>
            <a:ext cx="201843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6649" y="5184002"/>
            <a:ext cx="2287829" cy="84305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575" y="4532847"/>
            <a:ext cx="2287829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576" y="5184001"/>
            <a:ext cx="2287828" cy="8430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7C4B4B-2161-C748-93F0-7CA53B2EB1F5}" type="datetime1">
              <a:rPr lang="en-US" smtClean="0"/>
              <a:t>1/29/2018</a:t>
            </a:fld>
            <a:endParaRPr lang="en-US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FB5A21-E720-714C-9CA5-DC6EDBDCB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30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973668"/>
            <a:ext cx="6619245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8C98B-BF8F-8348-8175-9E5E805C20BE}" type="datetime1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84F99-EB57-BC4C-BBC9-1C7F33184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20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0" y="-1588"/>
            <a:ext cx="9144000" cy="6865938"/>
            <a:chOff x="0" y="-2373"/>
            <a:chExt cx="12192000" cy="6867027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>
              <a:spLocks/>
            </p:cNvSpPr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4338" y="402504"/>
              <a:ext cx="6511925" cy="6054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196001635 h 8000"/>
                <a:gd name="T4" fmla="*/ 2147483647 w 10000"/>
                <a:gd name="T5" fmla="*/ 196739472 h 8000"/>
                <a:gd name="T6" fmla="*/ 2147483647 w 10000"/>
                <a:gd name="T7" fmla="*/ 172188 h 8000"/>
                <a:gd name="T8" fmla="*/ 2147483647 w 10000"/>
                <a:gd name="T9" fmla="*/ 172188 h 8000"/>
                <a:gd name="T10" fmla="*/ 2147483647 w 10000"/>
                <a:gd name="T11" fmla="*/ 3836438 h 8000"/>
                <a:gd name="T12" fmla="*/ 2147483647 w 10000"/>
                <a:gd name="T13" fmla="*/ 7328501 h 8000"/>
                <a:gd name="T14" fmla="*/ 2147483647 w 10000"/>
                <a:gd name="T15" fmla="*/ 10746857 h 8000"/>
                <a:gd name="T16" fmla="*/ 2147483647 w 10000"/>
                <a:gd name="T17" fmla="*/ 13673428 h 8000"/>
                <a:gd name="T18" fmla="*/ 2147483647 w 10000"/>
                <a:gd name="T19" fmla="*/ 16624462 h 8000"/>
                <a:gd name="T20" fmla="*/ 2147483647 w 10000"/>
                <a:gd name="T21" fmla="*/ 19378844 h 8000"/>
                <a:gd name="T22" fmla="*/ 2147483647 w 10000"/>
                <a:gd name="T23" fmla="*/ 21739765 h 8000"/>
                <a:gd name="T24" fmla="*/ 2147483647 w 10000"/>
                <a:gd name="T25" fmla="*/ 23977583 h 8000"/>
                <a:gd name="T26" fmla="*/ 2147483647 w 10000"/>
                <a:gd name="T27" fmla="*/ 26018749 h 8000"/>
                <a:gd name="T28" fmla="*/ 2147483647 w 10000"/>
                <a:gd name="T29" fmla="*/ 27789401 h 8000"/>
                <a:gd name="T30" fmla="*/ 2147483647 w 10000"/>
                <a:gd name="T31" fmla="*/ 29560052 h 8000"/>
                <a:gd name="T32" fmla="*/ 2147483647 w 10000"/>
                <a:gd name="T33" fmla="*/ 31035726 h 8000"/>
                <a:gd name="T34" fmla="*/ 2147483647 w 10000"/>
                <a:gd name="T35" fmla="*/ 32191488 h 8000"/>
                <a:gd name="T36" fmla="*/ 2147483647 w 10000"/>
                <a:gd name="T37" fmla="*/ 33396491 h 8000"/>
                <a:gd name="T38" fmla="*/ 2147483647 w 10000"/>
                <a:gd name="T39" fmla="*/ 34404842 h 8000"/>
                <a:gd name="T40" fmla="*/ 2147483647 w 10000"/>
                <a:gd name="T41" fmla="*/ 35118058 h 8000"/>
                <a:gd name="T42" fmla="*/ 2147483647 w 10000"/>
                <a:gd name="T43" fmla="*/ 35732791 h 8000"/>
                <a:gd name="T44" fmla="*/ 2147483647 w 10000"/>
                <a:gd name="T45" fmla="*/ 36323061 h 8000"/>
                <a:gd name="T46" fmla="*/ 2109030222 w 10000"/>
                <a:gd name="T47" fmla="*/ 36593575 h 8000"/>
                <a:gd name="T48" fmla="*/ 2030972384 w 10000"/>
                <a:gd name="T49" fmla="*/ 36888710 h 8000"/>
                <a:gd name="T50" fmla="*/ 1954013894 w 10000"/>
                <a:gd name="T51" fmla="*/ 37036277 h 8000"/>
                <a:gd name="T52" fmla="*/ 1877788503 w 10000"/>
                <a:gd name="T53" fmla="*/ 36888710 h 8000"/>
                <a:gd name="T54" fmla="*/ 1802295606 w 10000"/>
                <a:gd name="T55" fmla="*/ 36888710 h 8000"/>
                <a:gd name="T56" fmla="*/ 1727535808 w 10000"/>
                <a:gd name="T57" fmla="*/ 36593575 h 8000"/>
                <a:gd name="T58" fmla="*/ 1654242209 w 10000"/>
                <a:gd name="T59" fmla="*/ 36150873 h 8000"/>
                <a:gd name="T60" fmla="*/ 1581681104 w 10000"/>
                <a:gd name="T61" fmla="*/ 35732791 h 8000"/>
                <a:gd name="T62" fmla="*/ 1510586199 w 10000"/>
                <a:gd name="T63" fmla="*/ 35265625 h 8000"/>
                <a:gd name="T64" fmla="*/ 1439857540 w 10000"/>
                <a:gd name="T65" fmla="*/ 34552409 h 8000"/>
                <a:gd name="T66" fmla="*/ 1370228227 w 10000"/>
                <a:gd name="T67" fmla="*/ 33789952 h 8000"/>
                <a:gd name="T68" fmla="*/ 1302065114 w 10000"/>
                <a:gd name="T69" fmla="*/ 33101356 h 8000"/>
                <a:gd name="T70" fmla="*/ 1169036926 w 10000"/>
                <a:gd name="T71" fmla="*/ 31158673 h 8000"/>
                <a:gd name="T72" fmla="*/ 1041505471 w 10000"/>
                <a:gd name="T73" fmla="*/ 29092886 h 8000"/>
                <a:gd name="T74" fmla="*/ 919104501 w 10000"/>
                <a:gd name="T75" fmla="*/ 26928774 h 8000"/>
                <a:gd name="T76" fmla="*/ 803300216 w 10000"/>
                <a:gd name="T77" fmla="*/ 24543232 h 8000"/>
                <a:gd name="T78" fmla="*/ 692627021 w 10000"/>
                <a:gd name="T79" fmla="*/ 22059364 h 8000"/>
                <a:gd name="T80" fmla="*/ 590015498 w 10000"/>
                <a:gd name="T81" fmla="*/ 19378844 h 8000"/>
                <a:gd name="T82" fmla="*/ 493633807 w 10000"/>
                <a:gd name="T83" fmla="*/ 16747408 h 8000"/>
                <a:gd name="T84" fmla="*/ 404948753 w 10000"/>
                <a:gd name="T85" fmla="*/ 14116130 h 8000"/>
                <a:gd name="T86" fmla="*/ 323592271 w 10000"/>
                <a:gd name="T87" fmla="*/ 11632262 h 8000"/>
                <a:gd name="T88" fmla="*/ 251398018 w 10000"/>
                <a:gd name="T89" fmla="*/ 9271340 h 8000"/>
                <a:gd name="T90" fmla="*/ 186166092 w 10000"/>
                <a:gd name="T91" fmla="*/ 7033366 h 8000"/>
                <a:gd name="T92" fmla="*/ 131195742 w 10000"/>
                <a:gd name="T93" fmla="*/ 5164388 h 8000"/>
                <a:gd name="T94" fmla="*/ 85020768 w 10000"/>
                <a:gd name="T95" fmla="*/ 3393736 h 8000"/>
                <a:gd name="T96" fmla="*/ 21621893 w 10000"/>
                <a:gd name="T97" fmla="*/ 860784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378220357 w 15356"/>
                <a:gd name="T13" fmla="*/ 2147483647 h 8638"/>
                <a:gd name="T14" fmla="*/ 378220357 w 15356"/>
                <a:gd name="T15" fmla="*/ 372983152 h 8638"/>
                <a:gd name="T16" fmla="*/ 2147483647 w 15356"/>
                <a:gd name="T17" fmla="*/ 372983152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828360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2567" y="1278468"/>
            <a:ext cx="1060450" cy="4748589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1278468"/>
            <a:ext cx="4685660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FCEE9B-1B30-F64E-9778-048CC8E9833A}" type="datetime1">
              <a:rPr lang="en-US" smtClean="0"/>
              <a:t>1/29/2018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C3EEA3-52B9-E04A-843A-B78333D21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349B1-F051-9E42-838B-16DD5B2F2515}" type="datetime1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AAF74-2E20-E041-8021-52145EF68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06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4480" y="6064373"/>
            <a:ext cx="1598854" cy="79315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984260" y="6356353"/>
            <a:ext cx="2057400" cy="365125"/>
          </a:xfrm>
        </p:spPr>
        <p:txBody>
          <a:bodyPr/>
          <a:lstStyle/>
          <a:p>
            <a:fld id="{FC0B991F-AE59-4111-B360-E436F9E24B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LogoOutline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" y="6071720"/>
            <a:ext cx="786280" cy="78628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0" y="-1588"/>
            <a:ext cx="9144000" cy="6865938"/>
            <a:chOff x="0" y="-2373"/>
            <a:chExt cx="12192000" cy="6867027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7289800" y="402504"/>
              <a:ext cx="4478338" cy="6054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-5677511">
              <a:off x="4698352" y="1826078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400000">
              <a:off x="3787244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196001635 h 8000"/>
                <a:gd name="T4" fmla="*/ 2147483647 w 10000"/>
                <a:gd name="T5" fmla="*/ 196739472 h 8000"/>
                <a:gd name="T6" fmla="*/ 2147483647 w 10000"/>
                <a:gd name="T7" fmla="*/ 172188 h 8000"/>
                <a:gd name="T8" fmla="*/ 2147483647 w 10000"/>
                <a:gd name="T9" fmla="*/ 172188 h 8000"/>
                <a:gd name="T10" fmla="*/ 2147483647 w 10000"/>
                <a:gd name="T11" fmla="*/ 3836438 h 8000"/>
                <a:gd name="T12" fmla="*/ 2147483647 w 10000"/>
                <a:gd name="T13" fmla="*/ 7328501 h 8000"/>
                <a:gd name="T14" fmla="*/ 2147483647 w 10000"/>
                <a:gd name="T15" fmla="*/ 10746857 h 8000"/>
                <a:gd name="T16" fmla="*/ 2147483647 w 10000"/>
                <a:gd name="T17" fmla="*/ 13673428 h 8000"/>
                <a:gd name="T18" fmla="*/ 2147483647 w 10000"/>
                <a:gd name="T19" fmla="*/ 16624462 h 8000"/>
                <a:gd name="T20" fmla="*/ 2147483647 w 10000"/>
                <a:gd name="T21" fmla="*/ 19378844 h 8000"/>
                <a:gd name="T22" fmla="*/ 2147483647 w 10000"/>
                <a:gd name="T23" fmla="*/ 21739765 h 8000"/>
                <a:gd name="T24" fmla="*/ 2147483647 w 10000"/>
                <a:gd name="T25" fmla="*/ 23977583 h 8000"/>
                <a:gd name="T26" fmla="*/ 2147483647 w 10000"/>
                <a:gd name="T27" fmla="*/ 26018749 h 8000"/>
                <a:gd name="T28" fmla="*/ 2147483647 w 10000"/>
                <a:gd name="T29" fmla="*/ 27789401 h 8000"/>
                <a:gd name="T30" fmla="*/ 2147483647 w 10000"/>
                <a:gd name="T31" fmla="*/ 29560052 h 8000"/>
                <a:gd name="T32" fmla="*/ 2147483647 w 10000"/>
                <a:gd name="T33" fmla="*/ 31035726 h 8000"/>
                <a:gd name="T34" fmla="*/ 2147483647 w 10000"/>
                <a:gd name="T35" fmla="*/ 32191488 h 8000"/>
                <a:gd name="T36" fmla="*/ 2147483647 w 10000"/>
                <a:gd name="T37" fmla="*/ 33396491 h 8000"/>
                <a:gd name="T38" fmla="*/ 2147483647 w 10000"/>
                <a:gd name="T39" fmla="*/ 34404842 h 8000"/>
                <a:gd name="T40" fmla="*/ 2147483647 w 10000"/>
                <a:gd name="T41" fmla="*/ 35118058 h 8000"/>
                <a:gd name="T42" fmla="*/ 2147483647 w 10000"/>
                <a:gd name="T43" fmla="*/ 35732791 h 8000"/>
                <a:gd name="T44" fmla="*/ 2147483647 w 10000"/>
                <a:gd name="T45" fmla="*/ 36323061 h 8000"/>
                <a:gd name="T46" fmla="*/ 2109030222 w 10000"/>
                <a:gd name="T47" fmla="*/ 36593575 h 8000"/>
                <a:gd name="T48" fmla="*/ 2030972384 w 10000"/>
                <a:gd name="T49" fmla="*/ 36888710 h 8000"/>
                <a:gd name="T50" fmla="*/ 1954013894 w 10000"/>
                <a:gd name="T51" fmla="*/ 37036277 h 8000"/>
                <a:gd name="T52" fmla="*/ 1877788503 w 10000"/>
                <a:gd name="T53" fmla="*/ 36888710 h 8000"/>
                <a:gd name="T54" fmla="*/ 1802295606 w 10000"/>
                <a:gd name="T55" fmla="*/ 36888710 h 8000"/>
                <a:gd name="T56" fmla="*/ 1727535808 w 10000"/>
                <a:gd name="T57" fmla="*/ 36593575 h 8000"/>
                <a:gd name="T58" fmla="*/ 1654242209 w 10000"/>
                <a:gd name="T59" fmla="*/ 36150873 h 8000"/>
                <a:gd name="T60" fmla="*/ 1581681104 w 10000"/>
                <a:gd name="T61" fmla="*/ 35732791 h 8000"/>
                <a:gd name="T62" fmla="*/ 1510586199 w 10000"/>
                <a:gd name="T63" fmla="*/ 35265625 h 8000"/>
                <a:gd name="T64" fmla="*/ 1439857540 w 10000"/>
                <a:gd name="T65" fmla="*/ 34552409 h 8000"/>
                <a:gd name="T66" fmla="*/ 1370228227 w 10000"/>
                <a:gd name="T67" fmla="*/ 33789952 h 8000"/>
                <a:gd name="T68" fmla="*/ 1302065114 w 10000"/>
                <a:gd name="T69" fmla="*/ 33101356 h 8000"/>
                <a:gd name="T70" fmla="*/ 1169036926 w 10000"/>
                <a:gd name="T71" fmla="*/ 31158673 h 8000"/>
                <a:gd name="T72" fmla="*/ 1041505471 w 10000"/>
                <a:gd name="T73" fmla="*/ 29092886 h 8000"/>
                <a:gd name="T74" fmla="*/ 919104501 w 10000"/>
                <a:gd name="T75" fmla="*/ 26928774 h 8000"/>
                <a:gd name="T76" fmla="*/ 803300216 w 10000"/>
                <a:gd name="T77" fmla="*/ 24543232 h 8000"/>
                <a:gd name="T78" fmla="*/ 692627021 w 10000"/>
                <a:gd name="T79" fmla="*/ 22059364 h 8000"/>
                <a:gd name="T80" fmla="*/ 590015498 w 10000"/>
                <a:gd name="T81" fmla="*/ 19378844 h 8000"/>
                <a:gd name="T82" fmla="*/ 493633807 w 10000"/>
                <a:gd name="T83" fmla="*/ 16747408 h 8000"/>
                <a:gd name="T84" fmla="*/ 404948753 w 10000"/>
                <a:gd name="T85" fmla="*/ 14116130 h 8000"/>
                <a:gd name="T86" fmla="*/ 323592271 w 10000"/>
                <a:gd name="T87" fmla="*/ 11632262 h 8000"/>
                <a:gd name="T88" fmla="*/ 251398018 w 10000"/>
                <a:gd name="T89" fmla="*/ 9271340 h 8000"/>
                <a:gd name="T90" fmla="*/ 186166092 w 10000"/>
                <a:gd name="T91" fmla="*/ 7033366 h 8000"/>
                <a:gd name="T92" fmla="*/ 131195742 w 10000"/>
                <a:gd name="T93" fmla="*/ 5164388 h 8000"/>
                <a:gd name="T94" fmla="*/ 85020768 w 10000"/>
                <a:gd name="T95" fmla="*/ 3393736 h 8000"/>
                <a:gd name="T96" fmla="*/ 21621893 w 10000"/>
                <a:gd name="T97" fmla="*/ 860784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378220357 w 15356"/>
                <a:gd name="T13" fmla="*/ 2147483647 h 8638"/>
                <a:gd name="T14" fmla="*/ 378220357 w 15356"/>
                <a:gd name="T15" fmla="*/ 372983152 h 8638"/>
                <a:gd name="T16" fmla="*/ 2147483647 w 15356"/>
                <a:gd name="T17" fmla="*/ 372983152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828360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2677645"/>
            <a:ext cx="3263267" cy="2283824"/>
          </a:xfrm>
        </p:spPr>
        <p:txBody>
          <a:bodyPr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69" y="2677645"/>
            <a:ext cx="2816534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3C0204-6E7A-0546-9683-C8966E6814E5}" type="datetime1">
              <a:rPr lang="en-US" smtClean="0"/>
              <a:t>1/29/2018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AA7C4E-B63F-9D42-A6E9-E0606FA0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69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2603501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B1C9A-5EA5-7D48-8C00-29FE90D0E130}" type="datetime1">
              <a:rPr lang="en-US" smtClean="0"/>
              <a:t>1/29/2018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0678A-8B09-3443-AAE4-DF27EBE7F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468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4480" y="6064373"/>
            <a:ext cx="1598854" cy="79315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984260" y="6356353"/>
            <a:ext cx="2057400" cy="365125"/>
          </a:xfrm>
        </p:spPr>
        <p:txBody>
          <a:bodyPr/>
          <a:lstStyle/>
          <a:p>
            <a:fld id="{FC0B991F-AE59-4111-B360-E436F9E24B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LogoOutline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" y="6071720"/>
            <a:ext cx="786280" cy="78628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36188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2603500"/>
            <a:ext cx="361886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3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B6D17-D34F-3842-8854-E5FE2C84947A}" type="datetime1">
              <a:rPr lang="en-US" smtClean="0"/>
              <a:t>1/29/2018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FC03C-AAB2-F547-86A9-DFF062F10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330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4480" y="6064373"/>
            <a:ext cx="1598854" cy="79315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984260" y="6356353"/>
            <a:ext cx="2057400" cy="365125"/>
          </a:xfrm>
        </p:spPr>
        <p:txBody>
          <a:bodyPr/>
          <a:lstStyle/>
          <a:p>
            <a:fld id="{FC0B991F-AE59-4111-B360-E436F9E24BC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29/01/2018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LogoOutline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" y="6071720"/>
            <a:ext cx="786280" cy="78628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2663938"/>
            <a:ext cx="1545657" cy="1530123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3959440" y="2765964"/>
            <a:ext cx="1221946" cy="1261931"/>
          </a:xfrm>
          <a:prstGeom prst="rect">
            <a:avLst/>
          </a:prstGeom>
        </p:spPr>
      </p:pic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316EC-BCAD-744B-AC5B-CA72AAFFBD03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5E21B-44FD-EF4A-9053-818D079FB94E}" type="datetime1">
              <a:rPr lang="en-US" smtClean="0"/>
              <a:t>1/29/2018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5CA83-F2B1-9A4E-AD30-67FBEC3D7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488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5068B-3227-1947-8954-D8553E1E89A1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724D2-EBB8-C94D-B350-58B3654FCD98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07CF3-919D-9C40-A518-ED333C928E32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13E92-AFCE-7848-BC28-6FD6413249A3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7099D-9AAF-BF4B-9524-DAB849C23E1B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9793D-156F-A64E-9A9E-8731ABA3CF8E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2663938"/>
            <a:ext cx="1545657" cy="1530123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2663938"/>
            <a:ext cx="1545657" cy="1530123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828360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D7FB9D-2A57-F749-B3A7-93C3DB47C1B7}" type="datetime1">
              <a:rPr lang="en-US" smtClean="0"/>
              <a:t>1/29/2018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EDB279-A4A4-814E-BF3E-2F6866B08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498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3959440" y="2765964"/>
            <a:ext cx="1221946" cy="1261931"/>
          </a:xfrm>
          <a:prstGeom prst="rect">
            <a:avLst/>
          </a:prstGeom>
        </p:spPr>
      </p:pic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316EC-BCAD-744B-AC5B-CA72AAFFBD03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5068B-3227-1947-8954-D8553E1E89A1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724D2-EBB8-C94D-B350-58B3654FCD98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07CF3-919D-9C40-A518-ED333C928E32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13E92-AFCE-7848-BC28-6FD6413249A3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7099D-9AAF-BF4B-9524-DAB849C23E1B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9793D-156F-A64E-9A9E-8731ABA3CF8E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2663938"/>
            <a:ext cx="1545657" cy="1530123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0" y="-1588"/>
            <a:ext cx="9144000" cy="6865938"/>
            <a:chOff x="0" y="-2373"/>
            <a:chExt cx="12192000" cy="6867027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5713413" y="402504"/>
              <a:ext cx="6054725" cy="6054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677511">
              <a:off x="3140485" y="1826078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400000">
              <a:off x="2229377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196001635 h 8000"/>
                <a:gd name="T4" fmla="*/ 2147483647 w 10000"/>
                <a:gd name="T5" fmla="*/ 196739472 h 8000"/>
                <a:gd name="T6" fmla="*/ 2147483647 w 10000"/>
                <a:gd name="T7" fmla="*/ 172188 h 8000"/>
                <a:gd name="T8" fmla="*/ 2147483647 w 10000"/>
                <a:gd name="T9" fmla="*/ 172188 h 8000"/>
                <a:gd name="T10" fmla="*/ 2147483647 w 10000"/>
                <a:gd name="T11" fmla="*/ 3836438 h 8000"/>
                <a:gd name="T12" fmla="*/ 2147483647 w 10000"/>
                <a:gd name="T13" fmla="*/ 7328501 h 8000"/>
                <a:gd name="T14" fmla="*/ 2147483647 w 10000"/>
                <a:gd name="T15" fmla="*/ 10746857 h 8000"/>
                <a:gd name="T16" fmla="*/ 2147483647 w 10000"/>
                <a:gd name="T17" fmla="*/ 13673428 h 8000"/>
                <a:gd name="T18" fmla="*/ 2147483647 w 10000"/>
                <a:gd name="T19" fmla="*/ 16624462 h 8000"/>
                <a:gd name="T20" fmla="*/ 2147483647 w 10000"/>
                <a:gd name="T21" fmla="*/ 19378844 h 8000"/>
                <a:gd name="T22" fmla="*/ 2147483647 w 10000"/>
                <a:gd name="T23" fmla="*/ 21739765 h 8000"/>
                <a:gd name="T24" fmla="*/ 2147483647 w 10000"/>
                <a:gd name="T25" fmla="*/ 23977583 h 8000"/>
                <a:gd name="T26" fmla="*/ 2147483647 w 10000"/>
                <a:gd name="T27" fmla="*/ 26018749 h 8000"/>
                <a:gd name="T28" fmla="*/ 2147483647 w 10000"/>
                <a:gd name="T29" fmla="*/ 27789401 h 8000"/>
                <a:gd name="T30" fmla="*/ 2147483647 w 10000"/>
                <a:gd name="T31" fmla="*/ 29560052 h 8000"/>
                <a:gd name="T32" fmla="*/ 2147483647 w 10000"/>
                <a:gd name="T33" fmla="*/ 31035726 h 8000"/>
                <a:gd name="T34" fmla="*/ 2147483647 w 10000"/>
                <a:gd name="T35" fmla="*/ 32191488 h 8000"/>
                <a:gd name="T36" fmla="*/ 2147483647 w 10000"/>
                <a:gd name="T37" fmla="*/ 33396491 h 8000"/>
                <a:gd name="T38" fmla="*/ 2147483647 w 10000"/>
                <a:gd name="T39" fmla="*/ 34404842 h 8000"/>
                <a:gd name="T40" fmla="*/ 2147483647 w 10000"/>
                <a:gd name="T41" fmla="*/ 35118058 h 8000"/>
                <a:gd name="T42" fmla="*/ 2147483647 w 10000"/>
                <a:gd name="T43" fmla="*/ 35732791 h 8000"/>
                <a:gd name="T44" fmla="*/ 2147483647 w 10000"/>
                <a:gd name="T45" fmla="*/ 36323061 h 8000"/>
                <a:gd name="T46" fmla="*/ 2109030222 w 10000"/>
                <a:gd name="T47" fmla="*/ 36593575 h 8000"/>
                <a:gd name="T48" fmla="*/ 2030972384 w 10000"/>
                <a:gd name="T49" fmla="*/ 36888710 h 8000"/>
                <a:gd name="T50" fmla="*/ 1954013894 w 10000"/>
                <a:gd name="T51" fmla="*/ 37036277 h 8000"/>
                <a:gd name="T52" fmla="*/ 1877788503 w 10000"/>
                <a:gd name="T53" fmla="*/ 36888710 h 8000"/>
                <a:gd name="T54" fmla="*/ 1802295606 w 10000"/>
                <a:gd name="T55" fmla="*/ 36888710 h 8000"/>
                <a:gd name="T56" fmla="*/ 1727535808 w 10000"/>
                <a:gd name="T57" fmla="*/ 36593575 h 8000"/>
                <a:gd name="T58" fmla="*/ 1654242209 w 10000"/>
                <a:gd name="T59" fmla="*/ 36150873 h 8000"/>
                <a:gd name="T60" fmla="*/ 1581681104 w 10000"/>
                <a:gd name="T61" fmla="*/ 35732791 h 8000"/>
                <a:gd name="T62" fmla="*/ 1510586199 w 10000"/>
                <a:gd name="T63" fmla="*/ 35265625 h 8000"/>
                <a:gd name="T64" fmla="*/ 1439857540 w 10000"/>
                <a:gd name="T65" fmla="*/ 34552409 h 8000"/>
                <a:gd name="T66" fmla="*/ 1370228227 w 10000"/>
                <a:gd name="T67" fmla="*/ 33789952 h 8000"/>
                <a:gd name="T68" fmla="*/ 1302065114 w 10000"/>
                <a:gd name="T69" fmla="*/ 33101356 h 8000"/>
                <a:gd name="T70" fmla="*/ 1169036926 w 10000"/>
                <a:gd name="T71" fmla="*/ 31158673 h 8000"/>
                <a:gd name="T72" fmla="*/ 1041505471 w 10000"/>
                <a:gd name="T73" fmla="*/ 29092886 h 8000"/>
                <a:gd name="T74" fmla="*/ 919104501 w 10000"/>
                <a:gd name="T75" fmla="*/ 26928774 h 8000"/>
                <a:gd name="T76" fmla="*/ 803300216 w 10000"/>
                <a:gd name="T77" fmla="*/ 24543232 h 8000"/>
                <a:gd name="T78" fmla="*/ 692627021 w 10000"/>
                <a:gd name="T79" fmla="*/ 22059364 h 8000"/>
                <a:gd name="T80" fmla="*/ 590015498 w 10000"/>
                <a:gd name="T81" fmla="*/ 19378844 h 8000"/>
                <a:gd name="T82" fmla="*/ 493633807 w 10000"/>
                <a:gd name="T83" fmla="*/ 16747408 h 8000"/>
                <a:gd name="T84" fmla="*/ 404948753 w 10000"/>
                <a:gd name="T85" fmla="*/ 14116130 h 8000"/>
                <a:gd name="T86" fmla="*/ 323592271 w 10000"/>
                <a:gd name="T87" fmla="*/ 11632262 h 8000"/>
                <a:gd name="T88" fmla="*/ 251398018 w 10000"/>
                <a:gd name="T89" fmla="*/ 9271340 h 8000"/>
                <a:gd name="T90" fmla="*/ 186166092 w 10000"/>
                <a:gd name="T91" fmla="*/ 7033366 h 8000"/>
                <a:gd name="T92" fmla="*/ 131195742 w 10000"/>
                <a:gd name="T93" fmla="*/ 5164388 h 8000"/>
                <a:gd name="T94" fmla="*/ 85020768 w 10000"/>
                <a:gd name="T95" fmla="*/ 3393736 h 8000"/>
                <a:gd name="T96" fmla="*/ 21621893 w 10000"/>
                <a:gd name="T97" fmla="*/ 860784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378220357 w 15356"/>
                <a:gd name="T13" fmla="*/ 2147483647 h 8638"/>
                <a:gd name="T14" fmla="*/ 378220357 w 15356"/>
                <a:gd name="T15" fmla="*/ 372983152 h 8638"/>
                <a:gd name="T16" fmla="*/ 2147483647 w 15356"/>
                <a:gd name="T17" fmla="*/ 372983152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828360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95400"/>
            <a:ext cx="209486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60" y="1447800"/>
            <a:ext cx="3892549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895601"/>
            <a:ext cx="2094869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EC964F-212F-1749-91FE-8EDCB7FA90C9}" type="datetime1">
              <a:rPr lang="en-US" smtClean="0"/>
              <a:t>1/29/2018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A4356D-66E3-D543-89D7-2F22E1B7B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272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2663938"/>
            <a:ext cx="1545657" cy="1530123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3959440" y="2765964"/>
            <a:ext cx="1221946" cy="1261931"/>
          </a:xfrm>
          <a:prstGeom prst="rect">
            <a:avLst/>
          </a:prstGeom>
        </p:spPr>
      </p:pic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316EC-BCAD-744B-AC5B-CA72AAFFBD03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5068B-3227-1947-8954-D8553E1E89A1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724D2-EBB8-C94D-B350-58B3654FCD98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07CF3-919D-9C40-A518-ED333C928E32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13E92-AFCE-7848-BC28-6FD6413249A3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0" y="-1588"/>
            <a:ext cx="9144000" cy="6865938"/>
            <a:chOff x="0" y="-2373"/>
            <a:chExt cx="12192000" cy="6867027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6172200" y="402504"/>
              <a:ext cx="5595938" cy="6054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400000">
              <a:off x="3295432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196001635 h 8000"/>
                <a:gd name="T4" fmla="*/ 2147483647 w 10000"/>
                <a:gd name="T5" fmla="*/ 196739472 h 8000"/>
                <a:gd name="T6" fmla="*/ 2147483647 w 10000"/>
                <a:gd name="T7" fmla="*/ 172188 h 8000"/>
                <a:gd name="T8" fmla="*/ 2147483647 w 10000"/>
                <a:gd name="T9" fmla="*/ 172188 h 8000"/>
                <a:gd name="T10" fmla="*/ 2147483647 w 10000"/>
                <a:gd name="T11" fmla="*/ 3836438 h 8000"/>
                <a:gd name="T12" fmla="*/ 2147483647 w 10000"/>
                <a:gd name="T13" fmla="*/ 7328501 h 8000"/>
                <a:gd name="T14" fmla="*/ 2147483647 w 10000"/>
                <a:gd name="T15" fmla="*/ 10746857 h 8000"/>
                <a:gd name="T16" fmla="*/ 2147483647 w 10000"/>
                <a:gd name="T17" fmla="*/ 13673428 h 8000"/>
                <a:gd name="T18" fmla="*/ 2147483647 w 10000"/>
                <a:gd name="T19" fmla="*/ 16624462 h 8000"/>
                <a:gd name="T20" fmla="*/ 2147483647 w 10000"/>
                <a:gd name="T21" fmla="*/ 19378844 h 8000"/>
                <a:gd name="T22" fmla="*/ 2147483647 w 10000"/>
                <a:gd name="T23" fmla="*/ 21739765 h 8000"/>
                <a:gd name="T24" fmla="*/ 2147483647 w 10000"/>
                <a:gd name="T25" fmla="*/ 23977583 h 8000"/>
                <a:gd name="T26" fmla="*/ 2147483647 w 10000"/>
                <a:gd name="T27" fmla="*/ 26018749 h 8000"/>
                <a:gd name="T28" fmla="*/ 2147483647 w 10000"/>
                <a:gd name="T29" fmla="*/ 27789401 h 8000"/>
                <a:gd name="T30" fmla="*/ 2147483647 w 10000"/>
                <a:gd name="T31" fmla="*/ 29560052 h 8000"/>
                <a:gd name="T32" fmla="*/ 2147483647 w 10000"/>
                <a:gd name="T33" fmla="*/ 31035726 h 8000"/>
                <a:gd name="T34" fmla="*/ 2147483647 w 10000"/>
                <a:gd name="T35" fmla="*/ 32191488 h 8000"/>
                <a:gd name="T36" fmla="*/ 2147483647 w 10000"/>
                <a:gd name="T37" fmla="*/ 33396491 h 8000"/>
                <a:gd name="T38" fmla="*/ 2147483647 w 10000"/>
                <a:gd name="T39" fmla="*/ 34404842 h 8000"/>
                <a:gd name="T40" fmla="*/ 2147483647 w 10000"/>
                <a:gd name="T41" fmla="*/ 35118058 h 8000"/>
                <a:gd name="T42" fmla="*/ 2147483647 w 10000"/>
                <a:gd name="T43" fmla="*/ 35732791 h 8000"/>
                <a:gd name="T44" fmla="*/ 2147483647 w 10000"/>
                <a:gd name="T45" fmla="*/ 36323061 h 8000"/>
                <a:gd name="T46" fmla="*/ 2109030222 w 10000"/>
                <a:gd name="T47" fmla="*/ 36593575 h 8000"/>
                <a:gd name="T48" fmla="*/ 2030972384 w 10000"/>
                <a:gd name="T49" fmla="*/ 36888710 h 8000"/>
                <a:gd name="T50" fmla="*/ 1954013894 w 10000"/>
                <a:gd name="T51" fmla="*/ 37036277 h 8000"/>
                <a:gd name="T52" fmla="*/ 1877788503 w 10000"/>
                <a:gd name="T53" fmla="*/ 36888710 h 8000"/>
                <a:gd name="T54" fmla="*/ 1802295606 w 10000"/>
                <a:gd name="T55" fmla="*/ 36888710 h 8000"/>
                <a:gd name="T56" fmla="*/ 1727535808 w 10000"/>
                <a:gd name="T57" fmla="*/ 36593575 h 8000"/>
                <a:gd name="T58" fmla="*/ 1654242209 w 10000"/>
                <a:gd name="T59" fmla="*/ 36150873 h 8000"/>
                <a:gd name="T60" fmla="*/ 1581681104 w 10000"/>
                <a:gd name="T61" fmla="*/ 35732791 h 8000"/>
                <a:gd name="T62" fmla="*/ 1510586199 w 10000"/>
                <a:gd name="T63" fmla="*/ 35265625 h 8000"/>
                <a:gd name="T64" fmla="*/ 1439857540 w 10000"/>
                <a:gd name="T65" fmla="*/ 34552409 h 8000"/>
                <a:gd name="T66" fmla="*/ 1370228227 w 10000"/>
                <a:gd name="T67" fmla="*/ 33789952 h 8000"/>
                <a:gd name="T68" fmla="*/ 1302065114 w 10000"/>
                <a:gd name="T69" fmla="*/ 33101356 h 8000"/>
                <a:gd name="T70" fmla="*/ 1169036926 w 10000"/>
                <a:gd name="T71" fmla="*/ 31158673 h 8000"/>
                <a:gd name="T72" fmla="*/ 1041505471 w 10000"/>
                <a:gd name="T73" fmla="*/ 29092886 h 8000"/>
                <a:gd name="T74" fmla="*/ 919104501 w 10000"/>
                <a:gd name="T75" fmla="*/ 26928774 h 8000"/>
                <a:gd name="T76" fmla="*/ 803300216 w 10000"/>
                <a:gd name="T77" fmla="*/ 24543232 h 8000"/>
                <a:gd name="T78" fmla="*/ 692627021 w 10000"/>
                <a:gd name="T79" fmla="*/ 22059364 h 8000"/>
                <a:gd name="T80" fmla="*/ 590015498 w 10000"/>
                <a:gd name="T81" fmla="*/ 19378844 h 8000"/>
                <a:gd name="T82" fmla="*/ 493633807 w 10000"/>
                <a:gd name="T83" fmla="*/ 16747408 h 8000"/>
                <a:gd name="T84" fmla="*/ 404948753 w 10000"/>
                <a:gd name="T85" fmla="*/ 14116130 h 8000"/>
                <a:gd name="T86" fmla="*/ 323592271 w 10000"/>
                <a:gd name="T87" fmla="*/ 11632262 h 8000"/>
                <a:gd name="T88" fmla="*/ 251398018 w 10000"/>
                <a:gd name="T89" fmla="*/ 9271340 h 8000"/>
                <a:gd name="T90" fmla="*/ 186166092 w 10000"/>
                <a:gd name="T91" fmla="*/ 7033366 h 8000"/>
                <a:gd name="T92" fmla="*/ 131195742 w 10000"/>
                <a:gd name="T93" fmla="*/ 5164388 h 8000"/>
                <a:gd name="T94" fmla="*/ 85020768 w 10000"/>
                <a:gd name="T95" fmla="*/ 3393736 h 8000"/>
                <a:gd name="T96" fmla="*/ 21621893 w 10000"/>
                <a:gd name="T97" fmla="*/ 860784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677511">
              <a:off x="4203594" y="1826078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378220357 w 15356"/>
                <a:gd name="T13" fmla="*/ 2147483647 h 8638"/>
                <a:gd name="T14" fmla="*/ 378220357 w 15356"/>
                <a:gd name="T15" fmla="*/ 372983152 h 8638"/>
                <a:gd name="T16" fmla="*/ 2147483647 w 15356"/>
                <a:gd name="T17" fmla="*/ 372983152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828360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693332"/>
            <a:ext cx="2895195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1143000"/>
            <a:ext cx="242039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AA0B2D-F998-6C46-8150-9EF249DACA8C}" type="datetime1">
              <a:rPr lang="en-US" smtClean="0"/>
              <a:t>1/29/2018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5E8FD3-5192-F048-B64C-C6141F190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654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7099D-9AAF-BF4B-9524-DAB849C23E1B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9793D-156F-A64E-9A9E-8731ABA3CF8E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 smtClean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71" y="2663938"/>
            <a:ext cx="1545657" cy="1530123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8"/>
          <p:cNvGrpSpPr>
            <a:grpSpLocks/>
          </p:cNvGrpSpPr>
          <p:nvPr/>
        </p:nvGrpSpPr>
        <p:grpSpPr bwMode="auto">
          <a:xfrm>
            <a:off x="0" y="-1588"/>
            <a:ext cx="9144000" cy="6865938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51" name="Freeform 5"/>
            <p:cNvSpPr>
              <a:spLocks/>
            </p:cNvSpPr>
            <p:nvPr/>
          </p:nvSpPr>
          <p:spPr bwMode="gray">
            <a:xfrm rot="-589932">
              <a:off x="8490951" y="1797517"/>
              <a:ext cx="3299407" cy="440924"/>
            </a:xfrm>
            <a:custGeom>
              <a:avLst/>
              <a:gdLst>
                <a:gd name="T0" fmla="*/ 9253187 w 10000"/>
                <a:gd name="T1" fmla="*/ 17583959 h 5291"/>
                <a:gd name="T2" fmla="*/ 1084036337 w 10000"/>
                <a:gd name="T3" fmla="*/ 36744278 h 5291"/>
                <a:gd name="T4" fmla="*/ 1088608655 w 10000"/>
                <a:gd name="T5" fmla="*/ 0 h 5291"/>
                <a:gd name="T6" fmla="*/ 1088608655 w 10000"/>
                <a:gd name="T7" fmla="*/ 0 h 5291"/>
                <a:gd name="T8" fmla="*/ 1052358070 w 10000"/>
                <a:gd name="T9" fmla="*/ 1416690 h 5291"/>
                <a:gd name="T10" fmla="*/ 1016107156 w 10000"/>
                <a:gd name="T11" fmla="*/ 2777880 h 5291"/>
                <a:gd name="T12" fmla="*/ 979856571 w 10000"/>
                <a:gd name="T13" fmla="*/ 4097318 h 5291"/>
                <a:gd name="T14" fmla="*/ 943497106 w 10000"/>
                <a:gd name="T15" fmla="*/ 5229337 h 5291"/>
                <a:gd name="T16" fmla="*/ 907137641 w 10000"/>
                <a:gd name="T17" fmla="*/ 6368273 h 5291"/>
                <a:gd name="T18" fmla="*/ 870778176 w 10000"/>
                <a:gd name="T19" fmla="*/ 7437707 h 5291"/>
                <a:gd name="T20" fmla="*/ 834853902 w 10000"/>
                <a:gd name="T21" fmla="*/ 8347472 h 5291"/>
                <a:gd name="T22" fmla="*/ 798276676 w 10000"/>
                <a:gd name="T23" fmla="*/ 9201736 h 5291"/>
                <a:gd name="T24" fmla="*/ 762026092 w 10000"/>
                <a:gd name="T25" fmla="*/ 10000333 h 5291"/>
                <a:gd name="T26" fmla="*/ 726428460 w 10000"/>
                <a:gd name="T27" fmla="*/ 10680928 h 5291"/>
                <a:gd name="T28" fmla="*/ 690177875 w 10000"/>
                <a:gd name="T29" fmla="*/ 11361522 h 5291"/>
                <a:gd name="T30" fmla="*/ 654580243 w 10000"/>
                <a:gd name="T31" fmla="*/ 11937865 h 5291"/>
                <a:gd name="T32" fmla="*/ 618982941 w 10000"/>
                <a:gd name="T33" fmla="*/ 12389289 h 5291"/>
                <a:gd name="T34" fmla="*/ 583385309 w 10000"/>
                <a:gd name="T35" fmla="*/ 12847630 h 5291"/>
                <a:gd name="T36" fmla="*/ 548223198 w 10000"/>
                <a:gd name="T37" fmla="*/ 13236553 h 5291"/>
                <a:gd name="T38" fmla="*/ 513496610 w 10000"/>
                <a:gd name="T39" fmla="*/ 13528225 h 5291"/>
                <a:gd name="T40" fmla="*/ 478552260 w 10000"/>
                <a:gd name="T41" fmla="*/ 13750479 h 5291"/>
                <a:gd name="T42" fmla="*/ 444043432 w 10000"/>
                <a:gd name="T43" fmla="*/ 13979649 h 5291"/>
                <a:gd name="T44" fmla="*/ 409970126 w 10000"/>
                <a:gd name="T45" fmla="*/ 14090734 h 5291"/>
                <a:gd name="T46" fmla="*/ 376005371 w 10000"/>
                <a:gd name="T47" fmla="*/ 14208820 h 5291"/>
                <a:gd name="T48" fmla="*/ 342367587 w 10000"/>
                <a:gd name="T49" fmla="*/ 14257404 h 5291"/>
                <a:gd name="T50" fmla="*/ 309056114 w 10000"/>
                <a:gd name="T51" fmla="*/ 14208820 h 5291"/>
                <a:gd name="T52" fmla="*/ 276180162 w 10000"/>
                <a:gd name="T53" fmla="*/ 14208820 h 5291"/>
                <a:gd name="T54" fmla="*/ 243630522 w 10000"/>
                <a:gd name="T55" fmla="*/ 14090734 h 5291"/>
                <a:gd name="T56" fmla="*/ 211516734 w 10000"/>
                <a:gd name="T57" fmla="*/ 13917148 h 5291"/>
                <a:gd name="T58" fmla="*/ 179947018 w 10000"/>
                <a:gd name="T59" fmla="*/ 13750479 h 5291"/>
                <a:gd name="T60" fmla="*/ 148921704 w 10000"/>
                <a:gd name="T61" fmla="*/ 13576809 h 5291"/>
                <a:gd name="T62" fmla="*/ 118114151 w 10000"/>
                <a:gd name="T63" fmla="*/ 13299055 h 5291"/>
                <a:gd name="T64" fmla="*/ 87741790 w 10000"/>
                <a:gd name="T65" fmla="*/ 13007383 h 5291"/>
                <a:gd name="T66" fmla="*/ 58022712 w 10000"/>
                <a:gd name="T67" fmla="*/ 12729628 h 5291"/>
                <a:gd name="T68" fmla="*/ 0 w 10000"/>
                <a:gd name="T69" fmla="*/ 11986533 h 5291"/>
                <a:gd name="T70" fmla="*/ 9253187 w 10000"/>
                <a:gd name="T71" fmla="*/ 17583959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5"/>
            <p:cNvSpPr>
              <a:spLocks/>
            </p:cNvSpPr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147483647 h 2856"/>
                <a:gd name="T4" fmla="*/ 2147483647 w 7104"/>
                <a:gd name="T5" fmla="*/ 2147483647 h 2856"/>
                <a:gd name="T6" fmla="*/ 2147483647 w 7104"/>
                <a:gd name="T7" fmla="*/ 2520950 h 2856"/>
                <a:gd name="T8" fmla="*/ 2147483647 w 7104"/>
                <a:gd name="T9" fmla="*/ 2520950 h 2856"/>
                <a:gd name="T10" fmla="*/ 2147483647 w 7104"/>
                <a:gd name="T11" fmla="*/ 65524063 h 2856"/>
                <a:gd name="T12" fmla="*/ 2147483647 w 7104"/>
                <a:gd name="T13" fmla="*/ 126007813 h 2856"/>
                <a:gd name="T14" fmla="*/ 2147483647 w 7104"/>
                <a:gd name="T15" fmla="*/ 183972200 h 2856"/>
                <a:gd name="T16" fmla="*/ 2147483647 w 7104"/>
                <a:gd name="T17" fmla="*/ 234375325 h 2856"/>
                <a:gd name="T18" fmla="*/ 2147483647 w 7104"/>
                <a:gd name="T19" fmla="*/ 284778450 h 2856"/>
                <a:gd name="T20" fmla="*/ 2147483647 w 7104"/>
                <a:gd name="T21" fmla="*/ 332660625 h 2856"/>
                <a:gd name="T22" fmla="*/ 2147483647 w 7104"/>
                <a:gd name="T23" fmla="*/ 372983125 h 2856"/>
                <a:gd name="T24" fmla="*/ 2147483647 w 7104"/>
                <a:gd name="T25" fmla="*/ 410786263 h 2856"/>
                <a:gd name="T26" fmla="*/ 2147483647 w 7104"/>
                <a:gd name="T27" fmla="*/ 446068450 h 2856"/>
                <a:gd name="T28" fmla="*/ 2147483647 w 7104"/>
                <a:gd name="T29" fmla="*/ 476310325 h 2856"/>
                <a:gd name="T30" fmla="*/ 2147483647 w 7104"/>
                <a:gd name="T31" fmla="*/ 506552200 h 2856"/>
                <a:gd name="T32" fmla="*/ 2147483647 w 7104"/>
                <a:gd name="T33" fmla="*/ 531753763 h 2856"/>
                <a:gd name="T34" fmla="*/ 2147483647 w 7104"/>
                <a:gd name="T35" fmla="*/ 551915013 h 2856"/>
                <a:gd name="T36" fmla="*/ 2147483647 w 7104"/>
                <a:gd name="T37" fmla="*/ 572076263 h 2856"/>
                <a:gd name="T38" fmla="*/ 2147483647 w 7104"/>
                <a:gd name="T39" fmla="*/ 589716563 h 2856"/>
                <a:gd name="T40" fmla="*/ 2147483647 w 7104"/>
                <a:gd name="T41" fmla="*/ 602318138 h 2856"/>
                <a:gd name="T42" fmla="*/ 2147483647 w 7104"/>
                <a:gd name="T43" fmla="*/ 612398763 h 2856"/>
                <a:gd name="T44" fmla="*/ 2147483647 w 7104"/>
                <a:gd name="T45" fmla="*/ 622479388 h 2856"/>
                <a:gd name="T46" fmla="*/ 2147483647 w 7104"/>
                <a:gd name="T47" fmla="*/ 627519700 h 2856"/>
                <a:gd name="T48" fmla="*/ 2147483647 w 7104"/>
                <a:gd name="T49" fmla="*/ 632560013 h 2856"/>
                <a:gd name="T50" fmla="*/ 2147483647 w 7104"/>
                <a:gd name="T51" fmla="*/ 635079375 h 2856"/>
                <a:gd name="T52" fmla="*/ 2147483647 w 7104"/>
                <a:gd name="T53" fmla="*/ 632560013 h 2856"/>
                <a:gd name="T54" fmla="*/ 2147483647 w 7104"/>
                <a:gd name="T55" fmla="*/ 632560013 h 2856"/>
                <a:gd name="T56" fmla="*/ 2147483647 w 7104"/>
                <a:gd name="T57" fmla="*/ 627519700 h 2856"/>
                <a:gd name="T58" fmla="*/ 2147483647 w 7104"/>
                <a:gd name="T59" fmla="*/ 619958438 h 2856"/>
                <a:gd name="T60" fmla="*/ 2147483647 w 7104"/>
                <a:gd name="T61" fmla="*/ 612398763 h 2856"/>
                <a:gd name="T62" fmla="*/ 2147483647 w 7104"/>
                <a:gd name="T63" fmla="*/ 604837500 h 2856"/>
                <a:gd name="T64" fmla="*/ 2147483647 w 7104"/>
                <a:gd name="T65" fmla="*/ 592237513 h 2856"/>
                <a:gd name="T66" fmla="*/ 2147483647 w 7104"/>
                <a:gd name="T67" fmla="*/ 579635938 h 2856"/>
                <a:gd name="T68" fmla="*/ 2147483647 w 7104"/>
                <a:gd name="T69" fmla="*/ 567035950 h 2856"/>
                <a:gd name="T70" fmla="*/ 2147483647 w 7104"/>
                <a:gd name="T71" fmla="*/ 534273125 h 2856"/>
                <a:gd name="T72" fmla="*/ 2147483647 w 7104"/>
                <a:gd name="T73" fmla="*/ 498990938 h 2856"/>
                <a:gd name="T74" fmla="*/ 2147483647 w 7104"/>
                <a:gd name="T75" fmla="*/ 461189388 h 2856"/>
                <a:gd name="T76" fmla="*/ 2147483647 w 7104"/>
                <a:gd name="T77" fmla="*/ 420866888 h 2856"/>
                <a:gd name="T78" fmla="*/ 2147483647 w 7104"/>
                <a:gd name="T79" fmla="*/ 378023438 h 2856"/>
                <a:gd name="T80" fmla="*/ 2147483647 w 7104"/>
                <a:gd name="T81" fmla="*/ 332660625 h 2856"/>
                <a:gd name="T82" fmla="*/ 2147483647 w 7104"/>
                <a:gd name="T83" fmla="*/ 287297813 h 2856"/>
                <a:gd name="T84" fmla="*/ 1978323450 w 7104"/>
                <a:gd name="T85" fmla="*/ 241935000 h 2856"/>
                <a:gd name="T86" fmla="*/ 1580138763 w 7104"/>
                <a:gd name="T87" fmla="*/ 199093138 h 2856"/>
                <a:gd name="T88" fmla="*/ 1227316888 w 7104"/>
                <a:gd name="T89" fmla="*/ 158770638 h 2856"/>
                <a:gd name="T90" fmla="*/ 909777200 w 7104"/>
                <a:gd name="T91" fmla="*/ 120967500 h 2856"/>
                <a:gd name="T92" fmla="*/ 640119688 w 7104"/>
                <a:gd name="T93" fmla="*/ 88206263 h 2856"/>
                <a:gd name="T94" fmla="*/ 415826575 w 7104"/>
                <a:gd name="T95" fmla="*/ 57964388 h 2856"/>
                <a:gd name="T96" fmla="*/ 105846563 w 7104"/>
                <a:gd name="T97" fmla="*/ 15120938 h 2856"/>
                <a:gd name="T98" fmla="*/ 0 w 7104"/>
                <a:gd name="T99" fmla="*/ 0 h 2856"/>
                <a:gd name="T100" fmla="*/ 0 w 7104"/>
                <a:gd name="T101" fmla="*/ 0 h 28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7 h 8638"/>
                <a:gd name="T4" fmla="*/ 2147483647 w 15356"/>
                <a:gd name="T5" fmla="*/ 2147483647 h 8638"/>
                <a:gd name="T6" fmla="*/ 2147483647 w 15356"/>
                <a:gd name="T7" fmla="*/ 0 h 8638"/>
                <a:gd name="T8" fmla="*/ 0 w 15356"/>
                <a:gd name="T9" fmla="*/ 0 h 8638"/>
                <a:gd name="T10" fmla="*/ 2147483647 w 15356"/>
                <a:gd name="T11" fmla="*/ 2147483647 h 8638"/>
                <a:gd name="T12" fmla="*/ 378220357 w 15356"/>
                <a:gd name="T13" fmla="*/ 2147483647 h 8638"/>
                <a:gd name="T14" fmla="*/ 378220357 w 15356"/>
                <a:gd name="T15" fmla="*/ 372983152 h 8638"/>
                <a:gd name="T16" fmla="*/ 2147483647 w 15356"/>
                <a:gd name="T17" fmla="*/ 372983152 h 8638"/>
                <a:gd name="T18" fmla="*/ 2147483647 w 15356"/>
                <a:gd name="T19" fmla="*/ 2147483647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gray">
          <a:xfrm>
            <a:off x="866775" y="973139"/>
            <a:ext cx="6571060" cy="708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66775" y="2603500"/>
            <a:ext cx="6571060" cy="3416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7904" y="6394450"/>
            <a:ext cx="74295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smtClean="0">
                <a:solidFill>
                  <a:schemeClr val="accent1"/>
                </a:solidFill>
                <a:cs typeface="+mn-cs"/>
              </a:defRPr>
            </a:lvl1pPr>
          </a:lstStyle>
          <a:p>
            <a:pPr>
              <a:defRPr/>
            </a:pPr>
            <a:fld id="{AE221A2E-730A-E544-A56B-A5A9381321D0}" type="datetime1">
              <a:rPr lang="en-US" smtClean="0"/>
              <a:t>1/29/2018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479" y="6391275"/>
            <a:ext cx="2894409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828360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6940" dir="5400000" rotWithShape="0">
              <a:srgbClr val="000000">
                <a:alpha val="4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066" y="295275"/>
            <a:ext cx="628650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2800" smtClean="0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fld id="{2BF447C5-E4F2-D84D-B474-2096C93AD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1" r:id="rId2"/>
    <p:sldLayoutId id="2147483747" r:id="rId3"/>
    <p:sldLayoutId id="2147483742" r:id="rId4"/>
    <p:sldLayoutId id="2147483743" r:id="rId5"/>
    <p:sldLayoutId id="2147483744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45" r:id="rId16"/>
    <p:sldLayoutId id="2147483757" r:id="rId17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2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anose="020B0502020202020204" pitchFamily="34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anose="020B0502020202020204" pitchFamily="34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anose="020B0502020202020204" pitchFamily="34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anose="020B0502020202020204" pitchFamily="34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0"/>
        <a:buChar char=""/>
        <a:defRPr kern="1200">
          <a:solidFill>
            <a:srgbClr val="40404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0"/>
        <a:buChar char=""/>
        <a:defRPr sz="1600" kern="1200">
          <a:solidFill>
            <a:srgbClr val="404040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0"/>
        <a:buChar char=""/>
        <a:defRPr sz="1400" kern="1200">
          <a:solidFill>
            <a:srgbClr val="404040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0"/>
        <a:buChar char=""/>
        <a:defRPr sz="1200" kern="1200">
          <a:solidFill>
            <a:srgbClr val="404040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0"/>
        <a:buChar char=""/>
        <a:defRPr sz="1200" kern="1200">
          <a:solidFill>
            <a:srgbClr val="404040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29/01/2018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0484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29/01/2018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6951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5EE18602-9504-4E72-9C1D-8831BBD5D54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29/01/2018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C045417A-77AD-4A1E-BA69-C6CAD64C00A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0524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A7ECD58-429E-D944-8599-A822E58A08ED}" type="datetime1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  <a:ea typeface=""/>
                <a:cs typeface="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  <a:ea typeface=""/>
              <a:cs typeface="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  <a:ea typeface=""/>
                <a:cs typeface=""/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  <a:ea typeface=""/>
              <a:cs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  <a:ea typeface=""/>
                <a:cs typeface="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8709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A7ECD58-429E-D944-8599-A822E58A08ED}" type="datetime1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  <a:ea typeface=""/>
                <a:cs typeface="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  <a:ea typeface=""/>
              <a:cs typeface="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  <a:ea typeface=""/>
                <a:cs typeface=""/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  <a:ea typeface=""/>
              <a:cs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  <a:ea typeface=""/>
                <a:cs typeface="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7398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A7ECD58-429E-D944-8599-A822E58A08ED}" type="datetime1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  <a:ea typeface=""/>
                <a:cs typeface="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  <a:ea typeface=""/>
              <a:cs typeface="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  <a:ea typeface=""/>
                <a:cs typeface=""/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  <a:ea typeface=""/>
              <a:cs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  <a:ea typeface=""/>
                <a:cs typeface="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8588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1.emf"/><Relationship Id="rId7" Type="http://schemas.openxmlformats.org/officeDocument/2006/relationships/image" Target="../media/image5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file:///E:\Collimation%20Picture%20Gallery\IMG_3385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file:///E:\Collimation%20Picture%20Gallery\IMG_3385.JPG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87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9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1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1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5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94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9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8.png"/><Relationship Id="rId4" Type="http://schemas.openxmlformats.org/officeDocument/2006/relationships/image" Target="../media/image99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/>
          </p:nvPr>
        </p:nvSpPr>
        <p:spPr>
          <a:xfrm>
            <a:off x="550069" y="1917701"/>
            <a:ext cx="7959329" cy="2678113"/>
          </a:xfrm>
        </p:spPr>
        <p:txBody>
          <a:bodyPr/>
          <a:lstStyle/>
          <a:p>
            <a:pPr eaLnBrk="1" hangingPunct="1"/>
            <a:r>
              <a:rPr lang="en-GB" sz="3200" dirty="0" smtClean="0"/>
              <a:t>Cherenkov </a:t>
            </a:r>
            <a:r>
              <a:rPr lang="en-GB" sz="3200" dirty="0"/>
              <a:t>Diffraction Radiation as a potential Beam size measurement technique</a:t>
            </a:r>
            <a:endParaRPr lang="en-GB" sz="3200" dirty="0">
              <a:solidFill>
                <a:srgbClr val="FF0000"/>
              </a:solidFill>
              <a:latin typeface="Century 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8E0C7E-C224-2A47-A0BE-E2A4D1CDD4C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550069" y="4875215"/>
            <a:ext cx="7841456" cy="129698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000" b="0" kern="1200" smtClean="0">
                <a:solidFill>
                  <a:schemeClr val="bg1"/>
                </a:solidFill>
                <a:latin typeface="Century Gothic" charset="0"/>
                <a:ea typeface="ＭＳ Ｐゴシック" charset="0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M. Bergamaschi</a:t>
            </a:r>
            <a:r>
              <a:rPr lang="en-US" baseline="30000" dirty="0" smtClean="0"/>
              <a:t>1</a:t>
            </a:r>
            <a:r>
              <a:rPr lang="en-US" dirty="0" smtClean="0"/>
              <a:t>, V.V. Bleko</a:t>
            </a:r>
            <a:r>
              <a:rPr lang="en-US" baseline="30000" dirty="0" smtClean="0"/>
              <a:t>2</a:t>
            </a:r>
            <a:r>
              <a:rPr lang="en-US" dirty="0" smtClean="0"/>
              <a:t>, M. Billing</a:t>
            </a:r>
            <a:r>
              <a:rPr lang="en-US" baseline="30000" dirty="0" smtClean="0"/>
              <a:t>3</a:t>
            </a:r>
            <a:r>
              <a:rPr lang="en-US" dirty="0" smtClean="0"/>
              <a:t>, L. Bobb</a:t>
            </a:r>
            <a:r>
              <a:rPr lang="en-US" baseline="30000" dirty="0" smtClean="0"/>
              <a:t>4</a:t>
            </a:r>
            <a:r>
              <a:rPr lang="en-US" dirty="0" smtClean="0"/>
              <a:t>, J. Conway</a:t>
            </a:r>
            <a:r>
              <a:rPr lang="en-US" baseline="30000" dirty="0" smtClean="0"/>
              <a:t>3</a:t>
            </a:r>
            <a:r>
              <a:rPr lang="en-US" dirty="0" smtClean="0"/>
              <a:t>, R</a:t>
            </a:r>
            <a:r>
              <a:rPr lang="en-US" dirty="0"/>
              <a:t>. </a:t>
            </a:r>
            <a:r>
              <a:rPr lang="en-US" dirty="0" smtClean="0"/>
              <a:t>Kieffer</a:t>
            </a:r>
            <a:r>
              <a:rPr lang="en-US" baseline="30000" dirty="0" smtClean="0"/>
              <a:t>1</a:t>
            </a:r>
            <a:r>
              <a:rPr lang="en-US" dirty="0" smtClean="0"/>
              <a:t>,</a:t>
            </a:r>
            <a:r>
              <a:rPr lang="en-US" baseline="30000" dirty="0" smtClean="0"/>
              <a:t> </a:t>
            </a:r>
            <a:r>
              <a:rPr lang="en-US" dirty="0" smtClean="0"/>
              <a:t>A.S. Konkov</a:t>
            </a:r>
            <a:r>
              <a:rPr lang="en-US" baseline="30000" dirty="0" smtClean="0"/>
              <a:t>2</a:t>
            </a:r>
            <a:r>
              <a:rPr lang="en-US" dirty="0" smtClean="0"/>
              <a:t> P. Karataev</a:t>
            </a:r>
            <a:r>
              <a:rPr lang="en-US" baseline="30000" dirty="0" smtClean="0"/>
              <a:t>5</a:t>
            </a:r>
            <a:r>
              <a:rPr lang="en-US" dirty="0" smtClean="0"/>
              <a:t>, R.O. Jones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b="1" dirty="0" smtClean="0"/>
              <a:t>T. Lefevre</a:t>
            </a:r>
            <a:r>
              <a:rPr lang="en-US" b="1" baseline="30000" dirty="0" smtClean="0"/>
              <a:t>1</a:t>
            </a:r>
            <a:r>
              <a:rPr lang="en-US" dirty="0" smtClean="0"/>
              <a:t>, J.S. Markova</a:t>
            </a:r>
            <a:r>
              <a:rPr lang="en-US" baseline="30000" dirty="0" smtClean="0"/>
              <a:t>2</a:t>
            </a:r>
            <a:r>
              <a:rPr lang="en-US" dirty="0" smtClean="0"/>
              <a:t>, S. Mazzoni</a:t>
            </a:r>
            <a:r>
              <a:rPr lang="en-US" baseline="30000" dirty="0" smtClean="0"/>
              <a:t>1</a:t>
            </a:r>
            <a:r>
              <a:rPr lang="en-US" dirty="0" smtClean="0"/>
              <a:t>, Y. Padilla Fuentes</a:t>
            </a:r>
            <a:r>
              <a:rPr lang="en-US" baseline="30000" dirty="0"/>
              <a:t>3</a:t>
            </a:r>
            <a:r>
              <a:rPr lang="en-US" dirty="0" smtClean="0"/>
              <a:t>, A.P. Potylitsyn</a:t>
            </a:r>
            <a:r>
              <a:rPr lang="en-US" baseline="30000" dirty="0" smtClean="0"/>
              <a:t>2</a:t>
            </a:r>
            <a:r>
              <a:rPr lang="en-US" dirty="0" smtClean="0"/>
              <a:t>, J. Shanks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</a:p>
          <a:p>
            <a:r>
              <a:rPr lang="en-US" dirty="0" smtClean="0"/>
              <a:t>1. CERN, Geneva, Switzerland</a:t>
            </a:r>
            <a:br>
              <a:rPr lang="en-US" dirty="0" smtClean="0"/>
            </a:br>
            <a:r>
              <a:rPr lang="en-US" dirty="0" smtClean="0"/>
              <a:t>2. Tomsk Polytechnic University, Tomsk, Russia</a:t>
            </a:r>
            <a:br>
              <a:rPr lang="en-US" dirty="0" smtClean="0"/>
            </a:br>
            <a:r>
              <a:rPr lang="en-US" dirty="0" smtClean="0"/>
              <a:t>3. Cornell University, Ithaca, New York, USA</a:t>
            </a:r>
            <a:br>
              <a:rPr lang="en-US" dirty="0" smtClean="0"/>
            </a:br>
            <a:r>
              <a:rPr lang="en-US" dirty="0" smtClean="0"/>
              <a:t>4. Diamond Light Source, </a:t>
            </a:r>
            <a:r>
              <a:rPr lang="en-US" dirty="0" err="1" smtClean="0"/>
              <a:t>Oxfordshire</a:t>
            </a:r>
            <a:r>
              <a:rPr lang="en-US" dirty="0" smtClean="0"/>
              <a:t>, United Kingdom</a:t>
            </a:r>
            <a:br>
              <a:rPr lang="en-US" dirty="0" smtClean="0"/>
            </a:br>
            <a:r>
              <a:rPr lang="en-US" dirty="0" smtClean="0"/>
              <a:t>5. John Adams Institute at Royal Holloway, University of London, </a:t>
            </a:r>
            <a:r>
              <a:rPr lang="en-US" dirty="0" err="1" smtClean="0"/>
              <a:t>Egham</a:t>
            </a:r>
            <a:r>
              <a:rPr lang="en-US" dirty="0" smtClean="0"/>
              <a:t>, United Kingdom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4" b="18368"/>
          <a:stretch/>
        </p:blipFill>
        <p:spPr>
          <a:xfrm>
            <a:off x="3540650" y="1682932"/>
            <a:ext cx="1442617" cy="1008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421513" y="2275158"/>
            <a:ext cx="1504232" cy="437772"/>
          </a:xfrm>
          <a:prstGeom prst="rect">
            <a:avLst/>
          </a:prstGeom>
        </p:spPr>
      </p:pic>
      <p:pic>
        <p:nvPicPr>
          <p:cNvPr id="9" name="Picture 8" descr="Diamo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109" y="1530648"/>
            <a:ext cx="1496636" cy="5925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88" y="1682932"/>
            <a:ext cx="1009874" cy="1009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52" y="1709457"/>
            <a:ext cx="1031522" cy="1009252"/>
          </a:xfrm>
          <a:prstGeom prst="rect">
            <a:avLst/>
          </a:prstGeom>
        </p:spPr>
      </p:pic>
      <p:pic>
        <p:nvPicPr>
          <p:cNvPr id="12" name="Picture 2" descr="ésultat de recherche d'images pour &quot;tomsk polytechnic university logo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81" y="1557106"/>
            <a:ext cx="1302713" cy="130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data : Positron at 5.3GeV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10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3116" y="2230787"/>
            <a:ext cx="5174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u="sng" dirty="0" err="1" smtClean="0"/>
              <a:t>ChDR</a:t>
            </a:r>
            <a:r>
              <a:rPr lang="en-US" sz="1400" i="1" u="sng" dirty="0" smtClean="0"/>
              <a:t> @600±10nm ; </a:t>
            </a:r>
            <a:r>
              <a:rPr lang="en-US" sz="1400" i="1" u="sng" dirty="0" err="1" smtClean="0"/>
              <a:t>h</a:t>
            </a:r>
            <a:r>
              <a:rPr lang="en-US" sz="1400" i="1" u="sng" baseline="-25000" dirty="0" err="1" smtClean="0"/>
              <a:t>mean</a:t>
            </a:r>
            <a:r>
              <a:rPr lang="en-US" sz="1400" i="1" u="sng" dirty="0" smtClean="0"/>
              <a:t> = 1.5mm</a:t>
            </a:r>
            <a:endParaRPr lang="en-US" sz="1400" i="1" u="sng" dirty="0"/>
          </a:p>
        </p:txBody>
      </p:sp>
      <p:sp>
        <p:nvSpPr>
          <p:cNvPr id="62" name="Rectangle 61"/>
          <p:cNvSpPr/>
          <p:nvPr/>
        </p:nvSpPr>
        <p:spPr>
          <a:xfrm>
            <a:off x="645703" y="6111539"/>
            <a:ext cx="7177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dirty="0" smtClean="0"/>
              <a:t>‘Measuring </a:t>
            </a: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</a:rPr>
              <a:t>Beam tilt angle </a:t>
            </a:r>
            <a:r>
              <a:rPr lang="en-US" sz="1600" dirty="0"/>
              <a:t>with respect to the surface of </a:t>
            </a:r>
            <a:r>
              <a:rPr lang="en-US" sz="1600" dirty="0" smtClean="0"/>
              <a:t>dielectric</a:t>
            </a:r>
          </a:p>
          <a:p>
            <a:pPr algn="ctr" eaLnBrk="1" hangingPunct="1"/>
            <a:r>
              <a:rPr lang="en-US" sz="1600" dirty="0" smtClean="0"/>
              <a:t>as the light intensity strongly depends on the </a:t>
            </a:r>
            <a:r>
              <a:rPr lang="en-US" sz="1600" dirty="0" smtClean="0">
                <a:solidFill>
                  <a:srgbClr val="FF0000"/>
                </a:solidFill>
              </a:rPr>
              <a:t>impact parameter’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340903" y="2302981"/>
            <a:ext cx="3064148" cy="79919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u="sng" dirty="0" smtClean="0">
                <a:latin typeface="Century Gothic" charset="0"/>
              </a:rPr>
              <a:t>Rotating the target </a:t>
            </a:r>
            <a:r>
              <a:rPr lang="en-US" dirty="0" smtClean="0">
                <a:latin typeface="Century Gothic" charset="0"/>
              </a:rPr>
              <a:t>: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81" y="4384065"/>
            <a:ext cx="1872493" cy="181603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193" y="2638516"/>
            <a:ext cx="1822328" cy="1767384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11" y="4350898"/>
            <a:ext cx="1930194" cy="18719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85" y="2649035"/>
            <a:ext cx="1788968" cy="1735029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554526" y="2780020"/>
            <a:ext cx="3204493" cy="1079125"/>
            <a:chOff x="663838" y="3711111"/>
            <a:chExt cx="3204493" cy="1079125"/>
          </a:xfrm>
        </p:grpSpPr>
        <p:grpSp>
          <p:nvGrpSpPr>
            <p:cNvPr id="59" name="Group 58"/>
            <p:cNvGrpSpPr/>
            <p:nvPr/>
          </p:nvGrpSpPr>
          <p:grpSpPr>
            <a:xfrm>
              <a:off x="663838" y="3711111"/>
              <a:ext cx="1857631" cy="1079125"/>
              <a:chOff x="840171" y="3592935"/>
              <a:chExt cx="1857631" cy="1079125"/>
            </a:xfrm>
          </p:grpSpPr>
          <p:sp>
            <p:nvSpPr>
              <p:cNvPr id="41" name="Right Triangle 40"/>
              <p:cNvSpPr/>
              <p:nvPr/>
            </p:nvSpPr>
            <p:spPr>
              <a:xfrm rot="21360000" flipH="1">
                <a:off x="1361832" y="3592935"/>
                <a:ext cx="1044288" cy="689772"/>
              </a:xfrm>
              <a:prstGeom prst="rt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H="1">
                <a:off x="887076" y="4398038"/>
                <a:ext cx="181072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1471126" y="4333506"/>
                <a:ext cx="12266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Positrons</a:t>
                </a:r>
                <a:endParaRPr lang="en-US" sz="16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 rot="21360000" flipH="1">
                <a:off x="1185006" y="4285838"/>
                <a:ext cx="1396796" cy="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prstDash val="dash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Arc 44"/>
              <p:cNvSpPr/>
              <p:nvPr/>
            </p:nvSpPr>
            <p:spPr>
              <a:xfrm>
                <a:off x="2477780" y="4243735"/>
                <a:ext cx="76812" cy="301048"/>
              </a:xfrm>
              <a:prstGeom prst="arc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1127173" y="3803914"/>
                <a:ext cx="721326" cy="477953"/>
              </a:xfrm>
              <a:prstGeom prst="straightConnector1">
                <a:avLst/>
              </a:prstGeom>
              <a:ln w="9525">
                <a:solidFill>
                  <a:srgbClr val="FF0000">
                    <a:alpha val="65000"/>
                  </a:srgb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H="1" flipV="1">
                <a:off x="1008371" y="3817115"/>
                <a:ext cx="721326" cy="477953"/>
              </a:xfrm>
              <a:prstGeom prst="straightConnector1">
                <a:avLst/>
              </a:prstGeom>
              <a:ln w="9525">
                <a:solidFill>
                  <a:srgbClr val="FF0000">
                    <a:alpha val="65000"/>
                  </a:srgb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H="1" flipV="1">
                <a:off x="1266347" y="3790684"/>
                <a:ext cx="721326" cy="477953"/>
              </a:xfrm>
              <a:prstGeom prst="straightConnector1">
                <a:avLst/>
              </a:prstGeom>
              <a:ln w="9525">
                <a:solidFill>
                  <a:srgbClr val="FF0000">
                    <a:alpha val="65000"/>
                  </a:srgb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H="1" flipV="1">
                <a:off x="919296" y="3826967"/>
                <a:ext cx="721326" cy="477953"/>
              </a:xfrm>
              <a:prstGeom prst="straightConnector1">
                <a:avLst/>
              </a:prstGeom>
              <a:ln w="9525">
                <a:solidFill>
                  <a:srgbClr val="FF0000">
                    <a:alpha val="65000"/>
                  </a:srgb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 flipH="1" flipV="1">
                <a:off x="1702919" y="3764224"/>
                <a:ext cx="721326" cy="477953"/>
              </a:xfrm>
              <a:prstGeom prst="straightConnector1">
                <a:avLst/>
              </a:prstGeom>
              <a:ln w="9525">
                <a:solidFill>
                  <a:srgbClr val="FF0000">
                    <a:alpha val="65000"/>
                  </a:srgb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H="1" flipV="1">
                <a:off x="1451822" y="3784324"/>
                <a:ext cx="721326" cy="477953"/>
              </a:xfrm>
              <a:prstGeom prst="straightConnector1">
                <a:avLst/>
              </a:prstGeom>
              <a:ln w="9525">
                <a:solidFill>
                  <a:srgbClr val="FF0000">
                    <a:alpha val="65000"/>
                  </a:srgb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H="1" flipV="1">
                <a:off x="840171" y="3827222"/>
                <a:ext cx="721326" cy="477953"/>
              </a:xfrm>
              <a:prstGeom prst="straightConnector1">
                <a:avLst/>
              </a:prstGeom>
              <a:ln w="9525">
                <a:solidFill>
                  <a:srgbClr val="FF0000">
                    <a:alpha val="65000"/>
                  </a:srgb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/>
            <p:cNvSpPr txBox="1"/>
            <p:nvPr/>
          </p:nvSpPr>
          <p:spPr>
            <a:xfrm>
              <a:off x="2393996" y="4217536"/>
              <a:ext cx="14743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 charset="0"/>
                  <a:ea typeface="Times New Roman" charset="0"/>
                  <a:cs typeface="Times New Roman" charset="0"/>
                </a:rPr>
                <a:t>Target angle, </a:t>
              </a:r>
              <a:r>
                <a:rPr lang="en-US" sz="1600" dirty="0" smtClean="0">
                  <a:latin typeface="Symbol" charset="2"/>
                  <a:ea typeface="Symbol" charset="2"/>
                  <a:cs typeface="Symbol" charset="2"/>
                </a:rPr>
                <a:t>a</a:t>
              </a:r>
              <a:endParaRPr lang="en-US" sz="1600" dirty="0">
                <a:latin typeface="Symbol" charset="2"/>
                <a:ea typeface="Symbol" charset="2"/>
                <a:cs typeface="Symbol" charset="2"/>
              </a:endParaRPr>
            </a:p>
          </p:txBody>
        </p:sp>
      </p:grpSp>
      <p:cxnSp>
        <p:nvCxnSpPr>
          <p:cNvPr id="4" name="Straight Arrow Connector 3"/>
          <p:cNvCxnSpPr/>
          <p:nvPr/>
        </p:nvCxnSpPr>
        <p:spPr>
          <a:xfrm>
            <a:off x="5529943" y="2960337"/>
            <a:ext cx="0" cy="760938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77982" y="3105594"/>
            <a:ext cx="769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1.5mm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962731" y="2973608"/>
            <a:ext cx="0" cy="40645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962731" y="2999735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350um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32" name="Рисунок 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60" y="4134998"/>
            <a:ext cx="2419716" cy="181096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111742" y="2551564"/>
            <a:ext cx="18357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Symbol" charset="2"/>
                <a:ea typeface="Symbol" charset="2"/>
                <a:cs typeface="Symbol" charset="2"/>
              </a:rPr>
              <a:t>a </a:t>
            </a:r>
            <a:r>
              <a:rPr lang="en-US" sz="1200" i="1" dirty="0" smtClean="0">
                <a:latin typeface="+mn-lt"/>
                <a:ea typeface="Times New Roman" charset="0"/>
                <a:cs typeface="Times New Roman" charset="0"/>
              </a:rPr>
              <a:t>= </a:t>
            </a:r>
            <a:r>
              <a:rPr lang="en-US" sz="1200" i="1" dirty="0">
                <a:latin typeface="+mn-lt"/>
                <a:ea typeface="Times New Roman" charset="0"/>
                <a:cs typeface="Times New Roman" charset="0"/>
              </a:rPr>
              <a:t>4.28 </a:t>
            </a:r>
            <a:r>
              <a:rPr lang="en-US" sz="1200" i="1" dirty="0" err="1" smtClean="0">
                <a:latin typeface="+mn-lt"/>
                <a:ea typeface="Times New Roman" charset="0"/>
                <a:cs typeface="Times New Roman" charset="0"/>
              </a:rPr>
              <a:t>deg</a:t>
            </a:r>
            <a:r>
              <a:rPr lang="en-US" sz="1200" i="1" dirty="0" smtClean="0">
                <a:latin typeface="+mn-lt"/>
                <a:ea typeface="Times New Roman" charset="0"/>
                <a:cs typeface="Times New Roman" charset="0"/>
              </a:rPr>
              <a:t> (74mrad)</a:t>
            </a:r>
            <a:endParaRPr lang="en-US" sz="1200" i="1" dirty="0">
              <a:latin typeface="+mn-lt"/>
              <a:ea typeface="Times New Roman" charset="0"/>
              <a:cs typeface="Times New Roman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549329" y="2530273"/>
            <a:ext cx="18357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Symbol" charset="2"/>
                <a:ea typeface="Symbol" charset="2"/>
                <a:cs typeface="Symbol" charset="2"/>
              </a:rPr>
              <a:t>a </a:t>
            </a:r>
            <a:r>
              <a:rPr lang="en-US" sz="1200" i="1" dirty="0" smtClean="0">
                <a:latin typeface="+mn-lt"/>
                <a:ea typeface="Times New Roman" charset="0"/>
                <a:cs typeface="Times New Roman" charset="0"/>
              </a:rPr>
              <a:t>= 0.98 </a:t>
            </a:r>
            <a:r>
              <a:rPr lang="en-US" sz="1200" i="1" dirty="0" err="1" smtClean="0">
                <a:latin typeface="+mn-lt"/>
                <a:ea typeface="Times New Roman" charset="0"/>
                <a:cs typeface="Times New Roman" charset="0"/>
              </a:rPr>
              <a:t>deg</a:t>
            </a:r>
            <a:r>
              <a:rPr lang="en-US" sz="1200" i="1" dirty="0" smtClean="0">
                <a:latin typeface="+mn-lt"/>
                <a:ea typeface="Times New Roman" charset="0"/>
                <a:cs typeface="Times New Roman" charset="0"/>
              </a:rPr>
              <a:t> (17mrad)</a:t>
            </a:r>
            <a:endParaRPr lang="en-US" sz="1200" i="1" dirty="0">
              <a:latin typeface="+mn-lt"/>
              <a:ea typeface="Times New Roman" charset="0"/>
              <a:cs typeface="Times New Roman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417274" y="4664858"/>
            <a:ext cx="0" cy="10968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13263" y="4439144"/>
            <a:ext cx="6591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800" smtClean="0"/>
              <a:t>= 600nm</a:t>
            </a:r>
            <a:endParaRPr lang="en-US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5238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data : Measuring counter-propagating beams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11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903" y="2322159"/>
            <a:ext cx="8415866" cy="3416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smtClean="0">
                <a:latin typeface="Century Gothic" charset="0"/>
              </a:rPr>
              <a:t>Measuring counter-propagating beams using </a:t>
            </a:r>
            <a:r>
              <a:rPr lang="en-US" dirty="0" smtClean="0">
                <a:latin typeface="Century Gothic" charset="0"/>
              </a:rPr>
              <a:t>the prismatic target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636792" y="1681165"/>
            <a:ext cx="507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(a)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91" y="2783711"/>
            <a:ext cx="5432385" cy="40742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8272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data : Measuring counter-propagating beams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12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903" y="2259136"/>
            <a:ext cx="8415866" cy="3416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Imaging both beams with the prismatic target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7" t="26993" r="14479" b="15937"/>
          <a:stretch/>
        </p:blipFill>
        <p:spPr>
          <a:xfrm>
            <a:off x="1191803" y="3030162"/>
            <a:ext cx="2094714" cy="11361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636792" y="1681165"/>
            <a:ext cx="507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(a)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05382" y="4021087"/>
            <a:ext cx="2074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Electron Beam</a:t>
            </a:r>
            <a:endParaRPr lang="en-US" sz="1400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56958" y="2732075"/>
            <a:ext cx="1472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2C7DBA"/>
                </a:solidFill>
                <a:latin typeface="Times New Roman" charset="0"/>
                <a:ea typeface="Times New Roman" charset="0"/>
                <a:cs typeface="Times New Roman" charset="0"/>
              </a:rPr>
              <a:t>Cherenkov</a:t>
            </a:r>
          </a:p>
          <a:p>
            <a:r>
              <a:rPr lang="en-US" sz="1400" dirty="0" smtClean="0">
                <a:solidFill>
                  <a:srgbClr val="2C7DBA"/>
                </a:solidFill>
                <a:latin typeface="Times New Roman" charset="0"/>
                <a:ea typeface="Times New Roman" charset="0"/>
                <a:cs typeface="Times New Roman" charset="0"/>
              </a:rPr>
              <a:t>Diffraction</a:t>
            </a:r>
          </a:p>
          <a:p>
            <a:r>
              <a:rPr lang="en-US" sz="1400" dirty="0" smtClean="0">
                <a:solidFill>
                  <a:srgbClr val="2C7DBA"/>
                </a:solidFill>
                <a:latin typeface="Times New Roman" charset="0"/>
                <a:ea typeface="Times New Roman" charset="0"/>
                <a:cs typeface="Times New Roman" charset="0"/>
              </a:rPr>
              <a:t>Radiation</a:t>
            </a:r>
            <a:endParaRPr lang="en-US" sz="1400" dirty="0">
              <a:solidFill>
                <a:srgbClr val="2C7DB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32836" y="2621319"/>
            <a:ext cx="1351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Electron Beam</a:t>
            </a:r>
            <a:endParaRPr lang="en-US" sz="1400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356" y="605912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</a:t>
            </a:r>
            <a:r>
              <a:rPr lang="en-US" sz="1600" dirty="0" smtClean="0"/>
              <a:t>he photons produced by </a:t>
            </a:r>
            <a:r>
              <a:rPr lang="en-US" sz="1600" dirty="0" smtClean="0">
                <a:solidFill>
                  <a:srgbClr val="FF0000"/>
                </a:solidFill>
              </a:rPr>
              <a:t>electrons and positrons appear on a different part of the target </a:t>
            </a:r>
            <a:r>
              <a:rPr lang="en-US" sz="1600" dirty="0" smtClean="0"/>
              <a:t>and give the possibility to </a:t>
            </a:r>
            <a:r>
              <a:rPr lang="en-US" sz="1600" dirty="0" smtClean="0">
                <a:solidFill>
                  <a:srgbClr val="FF0000"/>
                </a:solidFill>
              </a:rPr>
              <a:t>high directivity beam measurements </a:t>
            </a:r>
            <a:r>
              <a:rPr lang="en-US" sz="1600" dirty="0" smtClean="0"/>
              <a:t>(measured more than </a:t>
            </a:r>
            <a:r>
              <a:rPr lang="en-US" sz="1600" dirty="0" smtClean="0">
                <a:solidFill>
                  <a:srgbClr val="FF0000"/>
                </a:solidFill>
              </a:rPr>
              <a:t>60dB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1342206" y="4278649"/>
            <a:ext cx="2838960" cy="1617003"/>
            <a:chOff x="681806" y="4418349"/>
            <a:chExt cx="2838960" cy="161700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7" t="25034" r="31120" b="25017"/>
            <a:stretch/>
          </p:blipFill>
          <p:spPr>
            <a:xfrm>
              <a:off x="696947" y="4527204"/>
              <a:ext cx="1987405" cy="129562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81806" y="5727575"/>
              <a:ext cx="1245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Positron Beam</a:t>
              </a:r>
              <a:endParaRPr lang="en-US" sz="1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99552" y="4418349"/>
              <a:ext cx="15212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2C7DB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Cherenkov</a:t>
              </a:r>
            </a:p>
            <a:p>
              <a:r>
                <a:rPr lang="en-US" sz="1400" dirty="0" smtClean="0">
                  <a:solidFill>
                    <a:srgbClr val="2C7DB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Diffraction</a:t>
              </a:r>
            </a:p>
            <a:p>
              <a:r>
                <a:rPr lang="en-US" sz="1400" dirty="0" smtClean="0">
                  <a:solidFill>
                    <a:srgbClr val="2C7DB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Radiation</a:t>
              </a:r>
              <a:endParaRPr lang="en-US" sz="1400" dirty="0">
                <a:solidFill>
                  <a:srgbClr val="2C7DBA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068176" y="5487069"/>
            <a:ext cx="1244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Positron Beam</a:t>
            </a:r>
            <a:endParaRPr lang="en-US" sz="1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1" t="15592" r="36833" b="18070"/>
          <a:stretch/>
        </p:blipFill>
        <p:spPr>
          <a:xfrm>
            <a:off x="5274387" y="3108617"/>
            <a:ext cx="1582591" cy="24538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539" b="64767" l="49497" r="66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97" t="17242" r="35017" b="29749"/>
          <a:stretch/>
        </p:blipFill>
        <p:spPr>
          <a:xfrm rot="16039460" flipV="1">
            <a:off x="5617863" y="2892740"/>
            <a:ext cx="685767" cy="20755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3" t="22518" r="60197" b="67399"/>
          <a:stretch/>
        </p:blipFill>
        <p:spPr>
          <a:xfrm>
            <a:off x="5543078" y="2895431"/>
            <a:ext cx="341707" cy="38303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856978" y="3544033"/>
            <a:ext cx="23623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70C0"/>
                </a:solidFill>
              </a:rPr>
              <a:t>Images from e</a:t>
            </a:r>
            <a:r>
              <a:rPr lang="en-US" sz="1400" i="1" baseline="30000" dirty="0" smtClean="0">
                <a:solidFill>
                  <a:srgbClr val="0070C0"/>
                </a:solidFill>
              </a:rPr>
              <a:t>-</a:t>
            </a:r>
            <a:r>
              <a:rPr lang="en-US" sz="1400" i="1" dirty="0" smtClean="0">
                <a:solidFill>
                  <a:srgbClr val="0070C0"/>
                </a:solidFill>
              </a:rPr>
              <a:t> is truncated due to the limited aperture of the </a:t>
            </a:r>
            <a:r>
              <a:rPr lang="en-US" sz="1400" i="1" smtClean="0">
                <a:solidFill>
                  <a:srgbClr val="0070C0"/>
                </a:solidFill>
              </a:rPr>
              <a:t>current detection system</a:t>
            </a:r>
            <a:endParaRPr lang="en-US" sz="1400" i="1" dirty="0">
              <a:solidFill>
                <a:srgbClr val="0070C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497" b="75261" l="23368" r="803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48" t="18152" r="23157" b="18393"/>
          <a:stretch/>
        </p:blipFill>
        <p:spPr>
          <a:xfrm rot="16200000">
            <a:off x="5271363" y="3995963"/>
            <a:ext cx="1033964" cy="108760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26670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Summary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13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272955" y="2322636"/>
            <a:ext cx="8502555" cy="45353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Incoherent </a:t>
            </a:r>
            <a:r>
              <a:rPr lang="en-US" dirty="0" err="1" smtClean="0">
                <a:solidFill>
                  <a:srgbClr val="FF0000"/>
                </a:solidFill>
                <a:latin typeface="Century Gothic" charset="0"/>
              </a:rPr>
              <a:t>ChDR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 </a:t>
            </a:r>
            <a:r>
              <a:rPr lang="en-US" dirty="0" smtClean="0">
                <a:latin typeface="Century Gothic" charset="0"/>
              </a:rPr>
              <a:t>has been studied in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IR and visible </a:t>
            </a:r>
            <a:r>
              <a:rPr lang="en-US" dirty="0" smtClean="0">
                <a:latin typeface="Century Gothic" charset="0"/>
              </a:rPr>
              <a:t>range for beams propagating at a distance of 1-3mm from the edge of the dielectric</a:t>
            </a:r>
            <a:endParaRPr lang="en-US" dirty="0">
              <a:latin typeface="Century Gothic" charset="0"/>
            </a:endParaRPr>
          </a:p>
          <a:p>
            <a:pPr eaLnBrk="1" hangingPunct="1">
              <a:buClr>
                <a:schemeClr val="tx2"/>
              </a:buClr>
            </a:pPr>
            <a:endParaRPr lang="en-US" sz="1000" dirty="0" smtClean="0">
              <a:latin typeface="Century Gothic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The light is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polarized</a:t>
            </a:r>
            <a:r>
              <a:rPr lang="en-US" dirty="0">
                <a:latin typeface="Century Gothic" charset="0"/>
              </a:rPr>
              <a:t> </a:t>
            </a:r>
            <a:r>
              <a:rPr lang="en-US" dirty="0" smtClean="0">
                <a:latin typeface="Century Gothic" charset="0"/>
              </a:rPr>
              <a:t>and emitted in a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narrow cone angle</a:t>
            </a:r>
            <a:r>
              <a:rPr lang="en-US" dirty="0" smtClean="0">
                <a:latin typeface="Century Gothic" charset="0"/>
              </a:rPr>
              <a:t>, different from SR angle providing excellent S/N ratio </a:t>
            </a:r>
          </a:p>
          <a:p>
            <a:pPr eaLnBrk="1" hangingPunct="1">
              <a:buClr>
                <a:schemeClr val="tx2"/>
              </a:buClr>
            </a:pPr>
            <a:endParaRPr lang="en-US" sz="1000" dirty="0" smtClean="0">
              <a:latin typeface="Century Gothic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en-US" dirty="0">
                <a:latin typeface="Century Gothic" charset="0"/>
              </a:rPr>
              <a:t>T</a:t>
            </a:r>
            <a:r>
              <a:rPr lang="en-US" dirty="0" smtClean="0">
                <a:latin typeface="Century Gothic" charset="0"/>
              </a:rPr>
              <a:t>he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number of photons </a:t>
            </a:r>
            <a:r>
              <a:rPr lang="en-US" dirty="0" smtClean="0">
                <a:latin typeface="Century Gothic" charset="0"/>
              </a:rPr>
              <a:t>scales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linearly</a:t>
            </a:r>
            <a:r>
              <a:rPr lang="en-US" dirty="0" smtClean="0">
                <a:latin typeface="Century Gothic" charset="0"/>
              </a:rPr>
              <a:t> with the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length of the radiator </a:t>
            </a:r>
            <a:r>
              <a:rPr lang="en-US" dirty="0" smtClean="0">
                <a:latin typeface="Century Gothic" charset="0"/>
              </a:rPr>
              <a:t>and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exponentially</a:t>
            </a:r>
            <a:r>
              <a:rPr lang="en-US" dirty="0" smtClean="0">
                <a:latin typeface="Century Gothic" charset="0"/>
              </a:rPr>
              <a:t> with the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impact parameter</a:t>
            </a:r>
          </a:p>
          <a:p>
            <a:pPr lvl="1" eaLnBrk="1" hangingPunct="1">
              <a:buClr>
                <a:schemeClr val="tx2"/>
              </a:buClr>
            </a:pPr>
            <a:r>
              <a:rPr lang="en-US" dirty="0">
                <a:solidFill>
                  <a:srgbClr val="FF0000"/>
                </a:solidFill>
                <a:latin typeface="Century Gothic" charset="0"/>
              </a:rPr>
              <a:t>e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.g. for 5.3GeV and h=1.5mm, measured 10</a:t>
            </a:r>
            <a:r>
              <a:rPr lang="en-US" baseline="30000" dirty="0" smtClean="0">
                <a:solidFill>
                  <a:srgbClr val="FF0000"/>
                </a:solidFill>
                <a:latin typeface="Century Gothic" charset="0"/>
              </a:rPr>
              <a:t>-3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photons/turn/particle</a:t>
            </a:r>
          </a:p>
          <a:p>
            <a:pPr marL="0" indent="0" eaLnBrk="1" hangingPunct="1">
              <a:buClr>
                <a:schemeClr val="tx2"/>
              </a:buClr>
              <a:buNone/>
            </a:pPr>
            <a:endParaRPr lang="en-US" sz="1000" dirty="0" smtClean="0">
              <a:latin typeface="Century Gothic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Qualitative concept </a:t>
            </a:r>
            <a:r>
              <a:rPr lang="en-US" dirty="0" smtClean="0">
                <a:latin typeface="Century Gothic" charset="0"/>
              </a:rPr>
              <a:t>proved </a:t>
            </a:r>
            <a:r>
              <a:rPr lang="en-US" dirty="0" smtClean="0">
                <a:latin typeface="Century Gothic" charset="0"/>
              </a:rPr>
              <a:t>for mm beam size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4143" y="6611779"/>
            <a:ext cx="2239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8433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Perspectives for beam instrumentation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14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903" y="2201360"/>
            <a:ext cx="8415866" cy="43067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Imaging system for relativistic beam</a:t>
            </a:r>
          </a:p>
          <a:p>
            <a:pPr lvl="1" eaLnBrk="1" hangingPunct="1">
              <a:buClr>
                <a:schemeClr val="tx2"/>
              </a:buClr>
            </a:pPr>
            <a:r>
              <a:rPr lang="en-US" dirty="0">
                <a:latin typeface="Century Gothic" charset="0"/>
              </a:rPr>
              <a:t>W</a:t>
            </a:r>
            <a:r>
              <a:rPr lang="en-US" dirty="0" smtClean="0">
                <a:latin typeface="Century Gothic" charset="0"/>
              </a:rPr>
              <a:t>hat is the the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smallest beam size measurable </a:t>
            </a:r>
            <a:r>
              <a:rPr lang="en-US" dirty="0" smtClean="0">
                <a:latin typeface="Century Gothic" charset="0"/>
              </a:rPr>
              <a:t>?</a:t>
            </a:r>
          </a:p>
          <a:p>
            <a:pPr marL="936000" lvl="2"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The Cherenkov diffraction PSF should be smaller than transition radiation PSF</a:t>
            </a:r>
          </a:p>
          <a:p>
            <a:pPr marL="504000" lvl="1" indent="0" eaLnBrk="1" hangingPunct="1">
              <a:buClr>
                <a:schemeClr val="tx2"/>
              </a:buClr>
              <a:buNone/>
            </a:pPr>
            <a:r>
              <a:rPr lang="en-US" sz="1400" dirty="0">
                <a:solidFill>
                  <a:srgbClr val="FF0000"/>
                </a:solidFill>
                <a:latin typeface="Century Gothic" charset="0"/>
              </a:rPr>
              <a:t>	</a:t>
            </a:r>
            <a:r>
              <a:rPr lang="en-US" sz="1400" dirty="0" smtClean="0">
                <a:solidFill>
                  <a:srgbClr val="FF0000"/>
                </a:solidFill>
                <a:latin typeface="Century Gothic" charset="0"/>
                <a:sym typeface="Wingdings"/>
              </a:rPr>
              <a:t> </a:t>
            </a:r>
            <a:r>
              <a:rPr lang="en-US" sz="1400" dirty="0" smtClean="0">
                <a:solidFill>
                  <a:srgbClr val="FF0000"/>
                </a:solidFill>
                <a:latin typeface="Century Gothic" charset="0"/>
              </a:rPr>
              <a:t>possible tests in 2018 with micron </a:t>
            </a:r>
            <a:r>
              <a:rPr lang="en-US" sz="1400" dirty="0" smtClean="0">
                <a:solidFill>
                  <a:srgbClr val="FF0000"/>
                </a:solidFill>
                <a:latin typeface="Century Gothic" charset="0"/>
              </a:rPr>
              <a:t>beam </a:t>
            </a:r>
            <a:r>
              <a:rPr lang="en-US" sz="1400" dirty="0" smtClean="0">
                <a:solidFill>
                  <a:srgbClr val="FF0000"/>
                </a:solidFill>
                <a:latin typeface="Century Gothic" charset="0"/>
              </a:rPr>
              <a:t>sizes on ATF2 </a:t>
            </a:r>
            <a:endParaRPr lang="en-US" sz="800" dirty="0" smtClean="0">
              <a:latin typeface="Century Gothic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What is the smallest the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beam tilt angle </a:t>
            </a:r>
            <a:r>
              <a:rPr lang="en-US" dirty="0" smtClean="0">
                <a:latin typeface="Century Gothic" charset="0"/>
              </a:rPr>
              <a:t>measurable ?</a:t>
            </a:r>
          </a:p>
          <a:p>
            <a:pPr lvl="1"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A non linear response depending on wavelength, beam energy and impact parameter</a:t>
            </a:r>
          </a:p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Measuring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counter-propagating beams with very high directivity </a:t>
            </a:r>
            <a:r>
              <a:rPr lang="en-US" dirty="0" smtClean="0">
                <a:latin typeface="Century Gothic" charset="0"/>
              </a:rPr>
              <a:t>: BPM for FCC, HE-LHC, </a:t>
            </a:r>
            <a:r>
              <a:rPr lang="mr-IN" dirty="0" smtClean="0">
                <a:latin typeface="Century Gothic" charset="0"/>
              </a:rPr>
              <a:t>…</a:t>
            </a:r>
            <a:endParaRPr lang="en-US" sz="1000" dirty="0" smtClean="0">
              <a:latin typeface="Century Gothic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A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Beam Position Monitor</a:t>
            </a:r>
            <a:r>
              <a:rPr lang="en-US" dirty="0" smtClean="0">
                <a:latin typeface="Century Gothic" charset="0"/>
              </a:rPr>
              <a:t> for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Crystal collimator on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LHC</a:t>
            </a:r>
          </a:p>
          <a:p>
            <a:pPr eaLnBrk="1" hangingPunct="1">
              <a:buClr>
                <a:schemeClr val="tx2"/>
              </a:buClr>
            </a:pPr>
            <a:endParaRPr lang="en-US" sz="800" dirty="0" smtClean="0">
              <a:solidFill>
                <a:srgbClr val="FF0000"/>
              </a:solidFill>
              <a:latin typeface="Century Gothic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A </a:t>
            </a:r>
            <a:r>
              <a:rPr lang="en-US" dirty="0">
                <a:solidFill>
                  <a:srgbClr val="FF0000"/>
                </a:solidFill>
                <a:latin typeface="Century Gothic" charset="0"/>
              </a:rPr>
              <a:t>Beam Position Monitor</a:t>
            </a:r>
            <a:r>
              <a:rPr lang="en-US" dirty="0">
                <a:latin typeface="Century Gothic" charset="0"/>
              </a:rPr>
              <a:t> </a:t>
            </a:r>
            <a:r>
              <a:rPr lang="en-US" dirty="0" smtClean="0">
                <a:latin typeface="Century Gothic" charset="0"/>
              </a:rPr>
              <a:t> in </a:t>
            </a:r>
            <a:r>
              <a:rPr lang="en-GB" dirty="0" smtClean="0"/>
              <a:t>Dielectric </a:t>
            </a:r>
            <a:r>
              <a:rPr lang="en-GB" dirty="0"/>
              <a:t>Wakefield acceleration</a:t>
            </a:r>
            <a:endParaRPr lang="en-US" dirty="0" smtClean="0">
              <a:solidFill>
                <a:srgbClr val="FF0000"/>
              </a:solidFill>
              <a:latin typeface="Century Gothic" charset="0"/>
            </a:endParaRPr>
          </a:p>
          <a:p>
            <a:pPr eaLnBrk="1" hangingPunct="1">
              <a:buClr>
                <a:schemeClr val="tx2"/>
              </a:buClr>
            </a:pPr>
            <a:endParaRPr lang="en-US" dirty="0">
              <a:latin typeface="Century Gothic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4143" y="5025284"/>
            <a:ext cx="1196552" cy="93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81465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entury Gothic" charset="0"/>
              </a:rPr>
              <a:t>Thanks for your attention</a:t>
            </a:r>
            <a:endParaRPr lang="en-GB" dirty="0">
              <a:latin typeface="Century Gothic" charset="0"/>
            </a:endParaRPr>
          </a:p>
        </p:txBody>
      </p:sp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8EE51BF6-6CF2-4A41-816F-D7E2EF64CEB8}" type="slidenum">
              <a:rPr lang="en-US" sz="2800">
                <a:solidFill>
                  <a:schemeClr val="bg1"/>
                </a:solidFill>
              </a:rPr>
              <a:pPr/>
              <a:t>15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759075" y="4465915"/>
            <a:ext cx="7841456" cy="186521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000" b="0" kern="1200" smtClean="0">
                <a:solidFill>
                  <a:schemeClr val="bg1"/>
                </a:solidFill>
                <a:latin typeface="Century Gothic" charset="0"/>
                <a:ea typeface="ＭＳ Ｐゴシック" charset="0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M. Bergamaschi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V.V. Bleko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, M. Billing</a:t>
            </a:r>
            <a:r>
              <a:rPr lang="en-US" baseline="30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, L. Bobb</a:t>
            </a:r>
            <a:r>
              <a:rPr lang="en-US" baseline="30000" dirty="0" smtClean="0">
                <a:solidFill>
                  <a:schemeClr val="tx1"/>
                </a:solidFill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, J. Conway</a:t>
            </a:r>
            <a:r>
              <a:rPr lang="en-US" baseline="30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, R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smtClean="0">
                <a:solidFill>
                  <a:schemeClr val="tx1"/>
                </a:solidFill>
              </a:rPr>
              <a:t>Kieffer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  <a:r>
              <a:rPr lang="en-US" baseline="300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A.S. Konkov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P. Karataev</a:t>
            </a:r>
            <a:r>
              <a:rPr lang="en-US" baseline="30000" dirty="0" smtClean="0">
                <a:solidFill>
                  <a:schemeClr val="tx1"/>
                </a:solidFill>
              </a:rPr>
              <a:t>5</a:t>
            </a:r>
            <a:r>
              <a:rPr lang="en-US" dirty="0" smtClean="0">
                <a:solidFill>
                  <a:schemeClr val="tx1"/>
                </a:solidFill>
              </a:rPr>
              <a:t>, R.O. Jones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T. Lefevre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J.S. Markova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, S. Mazzoni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Y. Padilla Fuentes</a:t>
            </a:r>
            <a:r>
              <a:rPr lang="en-US" baseline="30000" dirty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, A.P. Potylitsyn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, J. Shanks</a:t>
            </a:r>
            <a:r>
              <a:rPr lang="en-US" baseline="30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1. CERN, Geneva, Switzerland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2. Tomsk Polytechnic University, Tomsk, Russia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3. Cornell University, Ithaca, New York, USA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4. Diamond Light Source, </a:t>
            </a:r>
            <a:r>
              <a:rPr lang="en-US" dirty="0" err="1" smtClean="0">
                <a:solidFill>
                  <a:schemeClr val="tx1"/>
                </a:solidFill>
              </a:rPr>
              <a:t>Oxfordshire</a:t>
            </a:r>
            <a:r>
              <a:rPr lang="en-US" dirty="0" smtClean="0">
                <a:solidFill>
                  <a:schemeClr val="tx1"/>
                </a:solidFill>
              </a:rPr>
              <a:t>, United Kingdom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5. John Adams Institute at Royal Holloway, University of London, </a:t>
            </a:r>
            <a:r>
              <a:rPr lang="en-US" dirty="0" err="1" smtClean="0">
                <a:solidFill>
                  <a:schemeClr val="tx1"/>
                </a:solidFill>
              </a:rPr>
              <a:t>Egham</a:t>
            </a:r>
            <a:r>
              <a:rPr lang="en-US" dirty="0" smtClean="0">
                <a:solidFill>
                  <a:schemeClr val="tx1"/>
                </a:solidFill>
              </a:rPr>
              <a:t>, United Kingdom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4" b="18368"/>
          <a:stretch/>
        </p:blipFill>
        <p:spPr>
          <a:xfrm>
            <a:off x="3558067" y="2788922"/>
            <a:ext cx="1442617" cy="1008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438930" y="3381148"/>
            <a:ext cx="1504232" cy="437772"/>
          </a:xfrm>
          <a:prstGeom prst="rect">
            <a:avLst/>
          </a:prstGeom>
        </p:spPr>
      </p:pic>
      <p:pic>
        <p:nvPicPr>
          <p:cNvPr id="8" name="Picture 7" descr="Diamo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526" y="2636638"/>
            <a:ext cx="1496636" cy="592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05" y="2788922"/>
            <a:ext cx="1009874" cy="1009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69" y="2815447"/>
            <a:ext cx="1031522" cy="1009252"/>
          </a:xfrm>
          <a:prstGeom prst="rect">
            <a:avLst/>
          </a:prstGeom>
        </p:spPr>
      </p:pic>
      <p:pic>
        <p:nvPicPr>
          <p:cNvPr id="11" name="Picture 2" descr="ésultat de recherche d'images pour &quot;tomsk polytechnic university logo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98" y="2663096"/>
            <a:ext cx="1302713" cy="130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Back-up slides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AAF74-2E20-E041-8021-52145EF685F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44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data : Positron at 5.3GeV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17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903" y="2302981"/>
            <a:ext cx="8415866" cy="3416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Imaging the Flat radiator (diffusive coating to extract the photons out of the target)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t="10924" r="17725" b="14538"/>
          <a:stretch/>
        </p:blipFill>
        <p:spPr>
          <a:xfrm>
            <a:off x="4691514" y="3533556"/>
            <a:ext cx="3523439" cy="2386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661" b="78661" l="25207" r="784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7" t="15661" r="14941" b="14339"/>
          <a:stretch/>
        </p:blipFill>
        <p:spPr>
          <a:xfrm rot="16470514">
            <a:off x="4894397" y="3730041"/>
            <a:ext cx="1503085" cy="1320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 t="26345" r="20565" b="28193"/>
          <a:stretch/>
        </p:blipFill>
        <p:spPr>
          <a:xfrm>
            <a:off x="233347" y="3961284"/>
            <a:ext cx="3632226" cy="13723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3834" y="3305881"/>
            <a:ext cx="170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C7DBA"/>
                </a:solidFill>
                <a:latin typeface="+mn-lt"/>
                <a:ea typeface="Times New Roman" charset="0"/>
                <a:cs typeface="Times New Roman" charset="0"/>
              </a:rPr>
              <a:t>Cherenkov</a:t>
            </a:r>
          </a:p>
          <a:p>
            <a:r>
              <a:rPr lang="en-US" sz="1600" dirty="0" smtClean="0">
                <a:solidFill>
                  <a:srgbClr val="2C7DBA"/>
                </a:solidFill>
                <a:latin typeface="+mn-lt"/>
                <a:ea typeface="Times New Roman" charset="0"/>
                <a:cs typeface="Times New Roman" charset="0"/>
              </a:rPr>
              <a:t>Diffraction</a:t>
            </a:r>
          </a:p>
          <a:p>
            <a:r>
              <a:rPr lang="en-US" sz="1600" dirty="0" smtClean="0">
                <a:solidFill>
                  <a:srgbClr val="2C7DBA"/>
                </a:solidFill>
                <a:latin typeface="+mn-lt"/>
                <a:ea typeface="Times New Roman" charset="0"/>
                <a:cs typeface="Times New Roman" charset="0"/>
              </a:rPr>
              <a:t>Radiation</a:t>
            </a:r>
            <a:endParaRPr lang="en-US" sz="1600" dirty="0">
              <a:solidFill>
                <a:srgbClr val="2C7DBA"/>
              </a:solidFill>
              <a:latin typeface="+mn-lt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160" y="5089650"/>
            <a:ext cx="2025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  <a:t>Positron </a:t>
            </a:r>
          </a:p>
          <a:p>
            <a:r>
              <a:rPr lang="en-US" sz="1600" dirty="0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  <a:t>B</a:t>
            </a:r>
            <a:r>
              <a:rPr lang="en-US" sz="1600" dirty="0" smtClean="0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  <a:t>eam</a:t>
            </a:r>
            <a:endParaRPr lang="en-US" sz="1600" dirty="0">
              <a:solidFill>
                <a:srgbClr val="FF0000"/>
              </a:solidFill>
              <a:latin typeface="+mn-lt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14737" y="5255569"/>
            <a:ext cx="165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  <a:t>Positron </a:t>
            </a:r>
          </a:p>
          <a:p>
            <a:r>
              <a:rPr lang="en-US" sz="1600" dirty="0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  <a:t>B</a:t>
            </a:r>
            <a:r>
              <a:rPr lang="en-US" sz="1600" dirty="0" smtClean="0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  <a:t>eam</a:t>
            </a:r>
            <a:endParaRPr lang="en-US" sz="1600" dirty="0">
              <a:solidFill>
                <a:srgbClr val="FF0000"/>
              </a:solidFill>
              <a:latin typeface="+mn-lt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3174" y="2989014"/>
            <a:ext cx="170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C7DBA"/>
                </a:solidFill>
                <a:latin typeface="+mn-lt"/>
                <a:ea typeface="Times New Roman" charset="0"/>
                <a:cs typeface="Times New Roman" charset="0"/>
              </a:rPr>
              <a:t>Cherenkov</a:t>
            </a:r>
          </a:p>
          <a:p>
            <a:r>
              <a:rPr lang="en-US" sz="1600" dirty="0" smtClean="0">
                <a:solidFill>
                  <a:srgbClr val="2C7DBA"/>
                </a:solidFill>
                <a:latin typeface="+mn-lt"/>
                <a:ea typeface="Times New Roman" charset="0"/>
                <a:cs typeface="Times New Roman" charset="0"/>
              </a:rPr>
              <a:t>Diffraction</a:t>
            </a:r>
          </a:p>
          <a:p>
            <a:r>
              <a:rPr lang="en-US" sz="1600" dirty="0" smtClean="0">
                <a:solidFill>
                  <a:srgbClr val="2C7DBA"/>
                </a:solidFill>
                <a:latin typeface="+mn-lt"/>
                <a:ea typeface="Times New Roman" charset="0"/>
                <a:cs typeface="Times New Roman" charset="0"/>
              </a:rPr>
              <a:t>Radiation</a:t>
            </a:r>
            <a:endParaRPr lang="en-US" sz="1600" dirty="0">
              <a:solidFill>
                <a:srgbClr val="2C7DBA"/>
              </a:solidFill>
              <a:latin typeface="+mn-lt"/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2608" y="6014890"/>
            <a:ext cx="5881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</a:rPr>
              <a:t>‘Cherenkov </a:t>
            </a:r>
            <a:r>
              <a:rPr lang="en-US" sz="1600" dirty="0" smtClean="0">
                <a:solidFill>
                  <a:srgbClr val="FF0000"/>
                </a:solidFill>
              </a:rPr>
              <a:t>photons emitted all along the </a:t>
            </a:r>
            <a:r>
              <a:rPr lang="en-US" sz="1600" smtClean="0">
                <a:solidFill>
                  <a:srgbClr val="FF0000"/>
                </a:solidFill>
              </a:rPr>
              <a:t>target surface’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007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18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903" y="2302981"/>
            <a:ext cx="8415866" cy="3416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Pictures of the radiators</a:t>
            </a:r>
          </a:p>
        </p:txBody>
      </p:sp>
      <p:pic>
        <p:nvPicPr>
          <p:cNvPr id="14" name="Picture 13" descr="IMG_049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0" t="5624" r="32975" b="3245"/>
          <a:stretch/>
        </p:blipFill>
        <p:spPr>
          <a:xfrm rot="10800000">
            <a:off x="991030" y="4011131"/>
            <a:ext cx="1055099" cy="2353206"/>
          </a:xfrm>
          <a:prstGeom prst="rect">
            <a:avLst/>
          </a:prstGeom>
        </p:spPr>
      </p:pic>
      <p:pic>
        <p:nvPicPr>
          <p:cNvPr id="15" name="Picture 14" descr="IMG_049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5" r="32072" b="5332"/>
          <a:stretch/>
        </p:blipFill>
        <p:spPr>
          <a:xfrm rot="10800000">
            <a:off x="3168028" y="4011130"/>
            <a:ext cx="1060328" cy="2353207"/>
          </a:xfrm>
          <a:prstGeom prst="rect">
            <a:avLst/>
          </a:prstGeom>
        </p:spPr>
      </p:pic>
      <p:pic>
        <p:nvPicPr>
          <p:cNvPr id="16" name="Picture 15" descr="IMG_048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5651" r="50344" b="1740"/>
          <a:stretch/>
        </p:blipFill>
        <p:spPr>
          <a:xfrm rot="10800000">
            <a:off x="5662359" y="4011128"/>
            <a:ext cx="988874" cy="23532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1731" y="3304181"/>
            <a:ext cx="2045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Depolished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 smtClean="0"/>
              <a:t> &amp; Coated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289386" y="3187832"/>
            <a:ext cx="210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Depolished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 smtClean="0"/>
              <a:t>Area - no coating</a:t>
            </a:r>
            <a:endParaRPr lang="en-US" sz="1600" dirty="0"/>
          </a:p>
        </p:txBody>
      </p:sp>
      <p:cxnSp>
        <p:nvCxnSpPr>
          <p:cNvPr id="19" name="Straight Arrow Connector 18"/>
          <p:cNvCxnSpPr>
            <a:stCxn id="17" idx="2"/>
          </p:cNvCxnSpPr>
          <p:nvPr/>
        </p:nvCxnSpPr>
        <p:spPr>
          <a:xfrm flipH="1">
            <a:off x="1377290" y="3888956"/>
            <a:ext cx="207115" cy="4954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894915" y="3772607"/>
            <a:ext cx="321308" cy="10129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62358" y="3169311"/>
            <a:ext cx="1646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</a:t>
            </a:r>
            <a:r>
              <a:rPr lang="en-US" sz="1600" dirty="0" smtClean="0"/>
              <a:t>olished </a:t>
            </a:r>
          </a:p>
          <a:p>
            <a:r>
              <a:rPr lang="en-US" sz="1600" dirty="0" smtClean="0"/>
              <a:t>&amp; Coated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217920" y="3795579"/>
            <a:ext cx="65372" cy="9038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2"/>
          </p:cNvCxnSpPr>
          <p:nvPr/>
        </p:nvCxnSpPr>
        <p:spPr>
          <a:xfrm flipH="1">
            <a:off x="3762127" y="3772607"/>
            <a:ext cx="578943" cy="6809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Screen Shot 2017-11-21 at 5.25.0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19" y="5064159"/>
            <a:ext cx="1866344" cy="1300178"/>
          </a:xfrm>
          <a:prstGeom prst="rect">
            <a:avLst/>
          </a:prstGeom>
        </p:spPr>
      </p:pic>
      <p:pic>
        <p:nvPicPr>
          <p:cNvPr id="30" name="Picture 29" descr="Screen Shot 2017-11-21 at 5.25.0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9547">
            <a:off x="7287044" y="2810200"/>
            <a:ext cx="1473200" cy="17187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364346" y="6611779"/>
            <a:ext cx="17796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T. Lefevre, LER 2018, CERN</a:t>
            </a:r>
            <a:endParaRPr lang="en-US" sz="1000" i="1" dirty="0"/>
          </a:p>
        </p:txBody>
      </p:sp>
      <p:sp>
        <p:nvSpPr>
          <p:cNvPr id="24" name="Title 1"/>
          <p:cNvSpPr txBox="1">
            <a:spLocks/>
          </p:cNvSpPr>
          <p:nvPr/>
        </p:nvSpPr>
        <p:spPr bwMode="gray">
          <a:xfrm>
            <a:off x="663838" y="973139"/>
            <a:ext cx="7129037" cy="708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GB" sz="2800" dirty="0" smtClean="0">
                <a:latin typeface="Century Gothic" charset="0"/>
              </a:rPr>
              <a:t>Cherenkov radiators (2/2)</a:t>
            </a:r>
            <a:endParaRPr lang="en-GB" sz="2800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6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data : Positron at 5.3GeV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19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64052" y="2302980"/>
            <a:ext cx="8641051" cy="3416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Angular distributions with Prismatic radiator </a:t>
            </a:r>
            <a:r>
              <a:rPr lang="en-US" dirty="0">
                <a:latin typeface="Century Gothic" charset="0"/>
              </a:rPr>
              <a:t>: </a:t>
            </a:r>
            <a:r>
              <a:rPr lang="en-US" dirty="0" smtClean="0">
                <a:latin typeface="Century Gothic" charset="0"/>
              </a:rPr>
              <a:t>Comparison with simulations</a:t>
            </a:r>
            <a:endParaRPr lang="en-US" dirty="0">
              <a:latin typeface="Century Gothic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  <p:pic>
        <p:nvPicPr>
          <p:cNvPr id="123908" name="Picture 4" descr="20171021_234141.271img422_Histo2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926162"/>
            <a:ext cx="1852914" cy="17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7" name="Picture 1" descr="20171021_195636.359img337_Histo2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812" y="2926162"/>
            <a:ext cx="1865733" cy="181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622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31234" y="3534550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Measurements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334127" y="5696663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Simulations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243678" y="2731187"/>
            <a:ext cx="2097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Horizontal polarization</a:t>
            </a:r>
            <a:endParaRPr lang="en-US" sz="1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4080351" y="2731187"/>
            <a:ext cx="1912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Vertical polarization</a:t>
            </a:r>
            <a:endParaRPr lang="en-US" sz="1400" i="1" dirty="0"/>
          </a:p>
        </p:txBody>
      </p:sp>
      <p:pic>
        <p:nvPicPr>
          <p:cNvPr id="15" name="Рисунок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78" y="4958972"/>
            <a:ext cx="1742590" cy="1899028"/>
          </a:xfrm>
          <a:prstGeom prst="rect">
            <a:avLst/>
          </a:prstGeom>
          <a:noFill/>
        </p:spPr>
      </p:pic>
      <p:pic>
        <p:nvPicPr>
          <p:cNvPr id="19" name="Рисунок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812" y="4920686"/>
            <a:ext cx="1764698" cy="1890507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93195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Outline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152" y="2678733"/>
            <a:ext cx="7940029" cy="355123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Development of non-invasive beam size monitor for CLIC</a:t>
            </a: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From the emission of Diffraction radiation in Slits to Cherenkov Diffraction Radiation in longer dielectric</a:t>
            </a: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endParaRPr lang="en-GB" sz="20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Experimental set-up on CESR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endParaRPr lang="en-GB" sz="20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Experimental results obtained in 2017</a:t>
            </a: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endParaRPr lang="en-GB" sz="20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Perspectives </a:t>
            </a:r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and outlook for beam instrumentation</a:t>
            </a:r>
            <a:endParaRPr lang="en-GB" sz="20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AAF74-2E20-E041-8021-52145EF685F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349" y="2787700"/>
            <a:ext cx="6674158" cy="337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9" y="973139"/>
            <a:ext cx="6117962" cy="708025"/>
          </a:xfrm>
        </p:spPr>
        <p:txBody>
          <a:bodyPr/>
          <a:lstStyle/>
          <a:p>
            <a:pPr eaLnBrk="1" hangingPunct="1"/>
            <a:r>
              <a:rPr lang="en-GB" sz="2800" dirty="0">
                <a:latin typeface="Century Gothic" charset="0"/>
              </a:rPr>
              <a:t>Incoherent Diffraction </a:t>
            </a:r>
            <a:r>
              <a:rPr lang="en-GB" sz="2800" dirty="0" smtClean="0">
                <a:latin typeface="Century Gothic" charset="0"/>
              </a:rPr>
              <a:t>Radiation on CESR (4/6)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20</a:t>
            </a:fld>
            <a:endParaRPr lang="en-US" sz="280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0087" y="2972949"/>
            <a:ext cx="2244846" cy="1552837"/>
            <a:chOff x="5987351" y="625863"/>
            <a:chExt cx="2244846" cy="1552837"/>
          </a:xfrm>
        </p:grpSpPr>
        <p:sp>
          <p:nvSpPr>
            <p:cNvPr id="12" name="Parallelogram 11"/>
            <p:cNvSpPr/>
            <p:nvPr/>
          </p:nvSpPr>
          <p:spPr>
            <a:xfrm rot="16200000">
              <a:off x="6831451" y="531186"/>
              <a:ext cx="639234" cy="828588"/>
            </a:xfrm>
            <a:prstGeom prst="parallelogram">
              <a:avLst/>
            </a:prstGeom>
            <a:solidFill>
              <a:srgbClr val="4D4D4D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13" name="Parallelogram 12"/>
            <p:cNvSpPr/>
            <p:nvPr/>
          </p:nvSpPr>
          <p:spPr>
            <a:xfrm rot="16200000">
              <a:off x="6844285" y="1446393"/>
              <a:ext cx="627421" cy="828588"/>
            </a:xfrm>
            <a:prstGeom prst="parallelogram">
              <a:avLst/>
            </a:prstGeom>
            <a:solidFill>
              <a:srgbClr val="4D4D4D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Arial"/>
                <a:ea typeface=""/>
                <a:cs typeface="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7565362" y="625863"/>
              <a:ext cx="419671" cy="302779"/>
            </a:xfrm>
            <a:prstGeom prst="straightConnector1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tailEnd type="stealth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>
            <a:xfrm flipV="1">
              <a:off x="7170997" y="1289050"/>
              <a:ext cx="0" cy="150571"/>
            </a:xfrm>
            <a:prstGeom prst="straightConnector1">
              <a:avLst/>
            </a:prstGeom>
            <a:noFill/>
            <a:ln w="12700" cap="flat" cmpd="sng" algn="ctr">
              <a:solidFill>
                <a:srgbClr val="4D4D4D">
                  <a:lumMod val="50000"/>
                </a:srgbClr>
              </a:solidFill>
              <a:prstDash val="solid"/>
              <a:headEnd type="none" w="med" len="sm"/>
              <a:tailEnd type="triangle" w="sm" len="sm"/>
            </a:ln>
            <a:effectLst/>
          </p:spPr>
        </p:cxnSp>
        <p:grpSp>
          <p:nvGrpSpPr>
            <p:cNvPr id="16" name="Group 15"/>
            <p:cNvGrpSpPr/>
            <p:nvPr/>
          </p:nvGrpSpPr>
          <p:grpSpPr>
            <a:xfrm>
              <a:off x="5987351" y="1486068"/>
              <a:ext cx="604558" cy="665157"/>
              <a:chOff x="2037197" y="4675309"/>
              <a:chExt cx="1597454" cy="1583267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H="1" flipV="1">
                <a:off x="2456296" y="4788639"/>
                <a:ext cx="758826" cy="1372570"/>
              </a:xfrm>
              <a:prstGeom prst="line">
                <a:avLst/>
              </a:prstGeom>
              <a:noFill/>
              <a:ln w="19050" cap="flat" cmpd="sng" algn="ctr">
                <a:solidFill>
                  <a:srgbClr val="4D4D4D">
                    <a:lumMod val="50000"/>
                  </a:srgbClr>
                </a:solidFill>
                <a:prstDash val="solid"/>
                <a:headEnd type="stealth" w="sm" len="med"/>
                <a:tailEnd type="stealth" w="sm" len="me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2835924" y="4675309"/>
                <a:ext cx="0" cy="1583267"/>
              </a:xfrm>
              <a:prstGeom prst="line">
                <a:avLst/>
              </a:prstGeom>
              <a:noFill/>
              <a:ln w="19050" cap="flat" cmpd="sng" algn="ctr">
                <a:solidFill>
                  <a:srgbClr val="4D4D4D">
                    <a:lumMod val="50000"/>
                  </a:srgbClr>
                </a:solidFill>
                <a:prstDash val="solid"/>
                <a:headEnd type="stealth" w="sm" len="med"/>
                <a:tailEnd type="stealth" w="sm" len="med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2271139" y="4907172"/>
                <a:ext cx="1129569" cy="1119539"/>
              </a:xfrm>
              <a:prstGeom prst="line">
                <a:avLst/>
              </a:prstGeom>
              <a:noFill/>
              <a:ln w="19050" cap="flat" cmpd="sng" algn="ctr">
                <a:solidFill>
                  <a:srgbClr val="4D4D4D">
                    <a:lumMod val="50000"/>
                  </a:srgbClr>
                </a:solidFill>
                <a:prstDash val="solid"/>
                <a:headEnd type="stealth" w="sm" len="med"/>
                <a:tailEnd type="stealth" w="sm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037197" y="5466943"/>
                <a:ext cx="1597454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4D4D4D">
                    <a:lumMod val="50000"/>
                  </a:srgbClr>
                </a:solidFill>
                <a:prstDash val="solid"/>
                <a:headEnd type="stealth" w="sm" len="med"/>
                <a:tailEnd type="stealth" w="sm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2129271" y="5083826"/>
                <a:ext cx="1406525" cy="762000"/>
              </a:xfrm>
              <a:prstGeom prst="line">
                <a:avLst/>
              </a:prstGeom>
              <a:noFill/>
              <a:ln w="19050" cap="flat" cmpd="sng" algn="ctr">
                <a:solidFill>
                  <a:srgbClr val="4D4D4D">
                    <a:lumMod val="50000"/>
                  </a:srgbClr>
                </a:solidFill>
                <a:prstDash val="solid"/>
                <a:headEnd type="stealth" w="sm" len="med"/>
                <a:tailEnd type="stealth" w="sm" len="me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2156759" y="5058426"/>
                <a:ext cx="1363162" cy="809625"/>
              </a:xfrm>
              <a:prstGeom prst="line">
                <a:avLst/>
              </a:prstGeom>
              <a:noFill/>
              <a:ln w="19050" cap="flat" cmpd="sng" algn="ctr">
                <a:solidFill>
                  <a:srgbClr val="4D4D4D">
                    <a:lumMod val="50000"/>
                  </a:srgbClr>
                </a:solidFill>
                <a:prstDash val="solid"/>
                <a:headEnd type="stealth" w="sm" len="med"/>
                <a:tailEnd type="stealth" w="sm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2062597" y="5242576"/>
                <a:ext cx="1546224" cy="431800"/>
              </a:xfrm>
              <a:prstGeom prst="line">
                <a:avLst/>
              </a:prstGeom>
              <a:noFill/>
              <a:ln w="19050" cap="flat" cmpd="sng" algn="ctr">
                <a:solidFill>
                  <a:srgbClr val="4D4D4D">
                    <a:lumMod val="50000"/>
                  </a:srgbClr>
                </a:solidFill>
                <a:prstDash val="solid"/>
                <a:headEnd type="stealth" w="sm" len="med"/>
                <a:tailEnd type="stealth" w="sm" len="med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2271139" y="4907172"/>
                <a:ext cx="1129569" cy="1119539"/>
              </a:xfrm>
              <a:prstGeom prst="line">
                <a:avLst/>
              </a:prstGeom>
              <a:noFill/>
              <a:ln w="19050" cap="flat" cmpd="sng" algn="ctr">
                <a:solidFill>
                  <a:srgbClr val="4D4D4D">
                    <a:lumMod val="50000"/>
                  </a:srgbClr>
                </a:solidFill>
                <a:prstDash val="solid"/>
                <a:headEnd type="stealth" w="sm" len="med"/>
                <a:tailEnd type="stealth" w="sm" len="med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2621396" y="4713985"/>
                <a:ext cx="431800" cy="1509666"/>
              </a:xfrm>
              <a:prstGeom prst="line">
                <a:avLst/>
              </a:prstGeom>
              <a:noFill/>
              <a:ln w="19050" cap="flat" cmpd="sng" algn="ctr">
                <a:solidFill>
                  <a:srgbClr val="4D4D4D">
                    <a:lumMod val="50000"/>
                  </a:srgbClr>
                </a:solidFill>
                <a:prstDash val="solid"/>
                <a:headEnd type="stealth" w="sm" len="med"/>
                <a:tailEnd type="stealth" w="sm" len="me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>
              <a:xfrm flipH="1" flipV="1">
                <a:off x="2653146" y="4713985"/>
                <a:ext cx="375806" cy="1509666"/>
              </a:xfrm>
              <a:prstGeom prst="line">
                <a:avLst/>
              </a:prstGeom>
              <a:noFill/>
              <a:ln w="19050" cap="flat" cmpd="sng" algn="ctr">
                <a:solidFill>
                  <a:srgbClr val="4D4D4D">
                    <a:lumMod val="50000"/>
                  </a:srgbClr>
                </a:solidFill>
                <a:prstDash val="solid"/>
                <a:headEnd type="stealth" w="sm" len="med"/>
                <a:tailEnd type="stealth" w="sm" len="med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2421371" y="4788639"/>
                <a:ext cx="823481" cy="1372570"/>
              </a:xfrm>
              <a:prstGeom prst="line">
                <a:avLst/>
              </a:prstGeom>
              <a:noFill/>
              <a:ln w="19050" cap="flat" cmpd="sng" algn="ctr">
                <a:solidFill>
                  <a:srgbClr val="4D4D4D">
                    <a:lumMod val="50000"/>
                  </a:srgbClr>
                </a:solidFill>
                <a:prstDash val="solid"/>
                <a:headEnd type="stealth" w="sm" len="med"/>
                <a:tailEnd type="stealth" w="sm" len="med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039942" y="5266918"/>
                <a:ext cx="1568879" cy="407458"/>
              </a:xfrm>
              <a:prstGeom prst="line">
                <a:avLst/>
              </a:prstGeom>
              <a:noFill/>
              <a:ln w="19050" cap="flat" cmpd="sng" algn="ctr">
                <a:solidFill>
                  <a:srgbClr val="4D4D4D">
                    <a:lumMod val="50000"/>
                  </a:srgbClr>
                </a:solidFill>
                <a:prstDash val="solid"/>
                <a:headEnd type="stealth" w="sm" len="med"/>
                <a:tailEnd type="stealth" w="sm" len="med"/>
              </a:ln>
              <a:effectLst/>
            </p:spPr>
          </p:cxnSp>
          <p:sp>
            <p:nvSpPr>
              <p:cNvPr id="36" name="Oval 35"/>
              <p:cNvSpPr/>
              <p:nvPr/>
            </p:nvSpPr>
            <p:spPr>
              <a:xfrm>
                <a:off x="2731473" y="5347087"/>
                <a:ext cx="225743" cy="239712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smtClean="0">
                  <a:solidFill>
                    <a:prstClr val="white"/>
                  </a:solidFill>
                  <a:latin typeface="Arial"/>
                  <a:ea typeface=""/>
                  <a:cs typeface="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6736775" y="804837"/>
              <a:ext cx="835516" cy="1031836"/>
            </a:xfrm>
            <a:prstGeom prst="rect">
              <a:avLst/>
            </a:prstGeom>
            <a:gradFill flip="none" rotWithShape="1">
              <a:gsLst>
                <a:gs pos="13000">
                  <a:srgbClr val="0000FF"/>
                </a:gs>
                <a:gs pos="74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18" name="Parallelogram 17"/>
            <p:cNvSpPr/>
            <p:nvPr/>
          </p:nvSpPr>
          <p:spPr>
            <a:xfrm rot="16200000">
              <a:off x="6840082" y="993903"/>
              <a:ext cx="632376" cy="828589"/>
            </a:xfrm>
            <a:prstGeom prst="parallelogram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Arial"/>
                <a:ea typeface=""/>
                <a:cs typeface="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6166850" y="1238250"/>
              <a:ext cx="1272175" cy="940450"/>
            </a:xfrm>
            <a:prstGeom prst="straightConnector1">
              <a:avLst/>
            </a:prstGeom>
            <a:noFill/>
            <a:ln w="9525" cap="flat" cmpd="sng" algn="ctr">
              <a:solidFill>
                <a:srgbClr val="4D4D4D">
                  <a:lumMod val="50000"/>
                </a:srgbClr>
              </a:solidFill>
              <a:prstDash val="lgDash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>
            <a:xfrm flipV="1">
              <a:off x="7565362" y="765565"/>
              <a:ext cx="518684" cy="379729"/>
            </a:xfrm>
            <a:prstGeom prst="straightConnector1">
              <a:avLst/>
            </a:prstGeom>
            <a:noFill/>
            <a:ln w="9525" cap="flat" cmpd="sng" algn="ctr">
              <a:solidFill>
                <a:srgbClr val="4D4D4D">
                  <a:lumMod val="50000"/>
                </a:srgbClr>
              </a:solidFill>
              <a:prstDash val="lgDash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>
            <a:xfrm flipV="1">
              <a:off x="6274768" y="1173935"/>
              <a:ext cx="930365" cy="674892"/>
            </a:xfrm>
            <a:prstGeom prst="straightConnector1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>
            <a:xfrm flipV="1">
              <a:off x="7117203" y="1243767"/>
              <a:ext cx="970" cy="217132"/>
            </a:xfrm>
            <a:prstGeom prst="straightConnector1">
              <a:avLst/>
            </a:prstGeom>
            <a:noFill/>
            <a:ln w="12700" cap="flat" cmpd="sng" algn="ctr">
              <a:solidFill>
                <a:srgbClr val="4D4D4D">
                  <a:lumMod val="50000"/>
                </a:srgbClr>
              </a:solidFill>
              <a:prstDash val="solid"/>
              <a:headEnd type="stealth" w="med" len="sm"/>
              <a:tailEnd type="stealth" w="med" len="sm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7170997" y="1348936"/>
              <a:ext cx="1061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kern="0" dirty="0" smtClean="0">
                  <a:solidFill>
                    <a:srgbClr val="262626"/>
                  </a:solidFill>
                  <a:latin typeface="Arial"/>
                  <a:ea typeface=""/>
                  <a:cs typeface=""/>
                </a:rPr>
                <a:t>Offset</a:t>
              </a:r>
            </a:p>
          </p:txBody>
        </p:sp>
      </p:grp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688181" y="2253854"/>
            <a:ext cx="5928122" cy="1346597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dirty="0" smtClean="0"/>
              <a:t>Steering the beam through the slit</a:t>
            </a:r>
          </a:p>
        </p:txBody>
      </p:sp>
      <p:sp>
        <p:nvSpPr>
          <p:cNvPr id="61" name="TextBox 26"/>
          <p:cNvSpPr txBox="1">
            <a:spLocks noChangeArrowheads="1"/>
          </p:cNvSpPr>
          <p:nvPr/>
        </p:nvSpPr>
        <p:spPr bwMode="auto">
          <a:xfrm>
            <a:off x="2276782" y="2718994"/>
            <a:ext cx="69541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 i="1" dirty="0">
                <a:solidFill>
                  <a:schemeClr val="tx1"/>
                </a:solidFill>
              </a:rPr>
              <a:t>Conditions: </a:t>
            </a:r>
            <a:r>
              <a:rPr lang="en-US" altLang="en-US" sz="1400" i="1">
                <a:solidFill>
                  <a:schemeClr val="tx1"/>
                </a:solidFill>
              </a:rPr>
              <a:t>wavelength </a:t>
            </a:r>
            <a:r>
              <a:rPr lang="en-US" altLang="en-US" sz="1400" i="1" smtClean="0">
                <a:solidFill>
                  <a:schemeClr val="tx1"/>
                </a:solidFill>
              </a:rPr>
              <a:t>400/600 </a:t>
            </a:r>
            <a:r>
              <a:rPr lang="en-US" altLang="en-US" sz="1400" i="1" dirty="0">
                <a:solidFill>
                  <a:schemeClr val="tx1"/>
                </a:solidFill>
              </a:rPr>
              <a:t>nm, beam size</a:t>
            </a:r>
            <a:r>
              <a:rPr lang="en-US" altLang="en-US" sz="1400" i="1">
                <a:solidFill>
                  <a:schemeClr val="tx1"/>
                </a:solidFill>
              </a:rPr>
              <a:t>: </a:t>
            </a:r>
            <a:r>
              <a:rPr lang="en-US" altLang="en-US" sz="1400" i="1" smtClean="0">
                <a:solidFill>
                  <a:schemeClr val="tx1"/>
                </a:solidFill>
              </a:rPr>
              <a:t>16.2/23.7 </a:t>
            </a:r>
            <a:r>
              <a:rPr lang="en-US" altLang="en-US" sz="1400" i="1" dirty="0">
                <a:solidFill>
                  <a:schemeClr val="tx1"/>
                </a:solidFill>
              </a:rPr>
              <a:t>um, slit width 0.5mm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0553" y="6247105"/>
            <a:ext cx="51074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 smtClean="0">
                <a:solidFill>
                  <a:srgbClr val="FF0000"/>
                </a:solidFill>
              </a:rPr>
              <a:t>Different sensitivity depending on the wavelength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64346" y="6611779"/>
            <a:ext cx="17796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T. Lefevre, LER 2018, CERN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769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21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903" y="2302981"/>
            <a:ext cx="8415866" cy="3416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Pictures of the radiators</a:t>
            </a:r>
          </a:p>
        </p:txBody>
      </p:sp>
      <p:pic>
        <p:nvPicPr>
          <p:cNvPr id="14" name="Picture 13" descr="IMG_049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0" t="5624" r="32975" b="3245"/>
          <a:stretch/>
        </p:blipFill>
        <p:spPr>
          <a:xfrm rot="10800000">
            <a:off x="991030" y="4011131"/>
            <a:ext cx="1055099" cy="2353206"/>
          </a:xfrm>
          <a:prstGeom prst="rect">
            <a:avLst/>
          </a:prstGeom>
        </p:spPr>
      </p:pic>
      <p:pic>
        <p:nvPicPr>
          <p:cNvPr id="15" name="Picture 14" descr="IMG_049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5" r="32072" b="5332"/>
          <a:stretch/>
        </p:blipFill>
        <p:spPr>
          <a:xfrm rot="10800000">
            <a:off x="3168028" y="4011130"/>
            <a:ext cx="1060328" cy="2353207"/>
          </a:xfrm>
          <a:prstGeom prst="rect">
            <a:avLst/>
          </a:prstGeom>
        </p:spPr>
      </p:pic>
      <p:pic>
        <p:nvPicPr>
          <p:cNvPr id="16" name="Picture 15" descr="IMG_048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5651" r="50344" b="1740"/>
          <a:stretch/>
        </p:blipFill>
        <p:spPr>
          <a:xfrm rot="10800000">
            <a:off x="5662359" y="4011128"/>
            <a:ext cx="988874" cy="23532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1731" y="3304181"/>
            <a:ext cx="2045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Depolished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 smtClean="0"/>
              <a:t> &amp; Coated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289386" y="3187832"/>
            <a:ext cx="210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Depolished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 smtClean="0"/>
              <a:t>Area - no coating</a:t>
            </a:r>
            <a:endParaRPr lang="en-US" sz="1600" dirty="0"/>
          </a:p>
        </p:txBody>
      </p:sp>
      <p:cxnSp>
        <p:nvCxnSpPr>
          <p:cNvPr id="19" name="Straight Arrow Connector 18"/>
          <p:cNvCxnSpPr>
            <a:stCxn id="17" idx="2"/>
          </p:cNvCxnSpPr>
          <p:nvPr/>
        </p:nvCxnSpPr>
        <p:spPr>
          <a:xfrm flipH="1">
            <a:off x="1377290" y="3888956"/>
            <a:ext cx="207115" cy="4954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894915" y="3772607"/>
            <a:ext cx="321308" cy="10129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62358" y="3169311"/>
            <a:ext cx="1646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</a:t>
            </a:r>
            <a:r>
              <a:rPr lang="en-US" sz="1600" dirty="0" smtClean="0"/>
              <a:t>olished </a:t>
            </a:r>
          </a:p>
          <a:p>
            <a:r>
              <a:rPr lang="en-US" sz="1600" dirty="0" smtClean="0"/>
              <a:t>&amp; Coated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217920" y="3795579"/>
            <a:ext cx="65372" cy="9038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2"/>
          </p:cNvCxnSpPr>
          <p:nvPr/>
        </p:nvCxnSpPr>
        <p:spPr>
          <a:xfrm flipH="1">
            <a:off x="3762127" y="3772607"/>
            <a:ext cx="578943" cy="6809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Screen Shot 2017-11-21 at 5.25.0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19" y="5064159"/>
            <a:ext cx="1866344" cy="1300178"/>
          </a:xfrm>
          <a:prstGeom prst="rect">
            <a:avLst/>
          </a:prstGeom>
        </p:spPr>
      </p:pic>
      <p:pic>
        <p:nvPicPr>
          <p:cNvPr id="30" name="Picture 29" descr="Screen Shot 2017-11-21 at 5.25.0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9547">
            <a:off x="7287044" y="2810200"/>
            <a:ext cx="1473200" cy="1718733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 bwMode="gray">
          <a:xfrm>
            <a:off x="663838" y="973139"/>
            <a:ext cx="7129037" cy="708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GB" sz="2800" dirty="0" smtClean="0">
                <a:latin typeface="Century Gothic" charset="0"/>
              </a:rPr>
              <a:t>Cherenkov radiators (2/2)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01584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data : Positron at 5.3GeV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22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425977" y="2302980"/>
            <a:ext cx="8415866" cy="3416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Imaging the prismatic target </a:t>
            </a:r>
            <a:r>
              <a:rPr lang="en-US" dirty="0">
                <a:latin typeface="Century Gothic" charset="0"/>
              </a:rPr>
              <a:t>at </a:t>
            </a:r>
            <a:r>
              <a:rPr lang="en-US" dirty="0" smtClean="0">
                <a:latin typeface="Century Gothic" charset="0"/>
              </a:rPr>
              <a:t>wavelength of 600</a:t>
            </a:r>
            <a:r>
              <a:rPr lang="en-US" dirty="0" smtClean="0">
                <a:solidFill>
                  <a:schemeClr val="tx1"/>
                </a:solidFill>
              </a:rPr>
              <a:t>±10</a:t>
            </a:r>
            <a:r>
              <a:rPr lang="en-US" dirty="0" smtClean="0">
                <a:latin typeface="Century Gothic" charset="0"/>
              </a:rPr>
              <a:t>nm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4299" r="32637" b="18070"/>
          <a:stretch/>
        </p:blipFill>
        <p:spPr>
          <a:xfrm>
            <a:off x="5519352" y="2782430"/>
            <a:ext cx="2818803" cy="3156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7" b="75261" l="23368" r="803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48" t="18152" r="22951" b="18393"/>
          <a:stretch/>
        </p:blipFill>
        <p:spPr>
          <a:xfrm rot="16200000">
            <a:off x="6039081" y="3954879"/>
            <a:ext cx="1278811" cy="13913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6885" y="2958707"/>
            <a:ext cx="4649478" cy="2837463"/>
            <a:chOff x="146885" y="2958707"/>
            <a:chExt cx="4649478" cy="28374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7" t="25034" r="31120" b="25017"/>
            <a:stretch/>
          </p:blipFill>
          <p:spPr>
            <a:xfrm>
              <a:off x="146885" y="2958707"/>
              <a:ext cx="3974811" cy="259124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26326" y="5396060"/>
              <a:ext cx="220153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Positron Beam</a:t>
              </a:r>
              <a:endPara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86908" y="2995468"/>
              <a:ext cx="19094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2C7DB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Cherenkov</a:t>
              </a:r>
            </a:p>
            <a:p>
              <a:r>
                <a:rPr lang="en-US" sz="2000" dirty="0" smtClean="0">
                  <a:solidFill>
                    <a:srgbClr val="2C7DB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Diffraction</a:t>
              </a:r>
            </a:p>
            <a:p>
              <a:r>
                <a:rPr lang="en-US" sz="2000" dirty="0" smtClean="0">
                  <a:solidFill>
                    <a:srgbClr val="2C7DB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Radiation</a:t>
              </a:r>
              <a:endParaRPr lang="en-US" sz="2000" dirty="0">
                <a:solidFill>
                  <a:srgbClr val="2C7DBA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188557" y="3398318"/>
            <a:ext cx="1350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2C7DBA"/>
                </a:solidFill>
              </a:defRPr>
            </a:lvl1pPr>
          </a:lstStyle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Cherenkov</a:t>
            </a:r>
          </a:p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Diffraction</a:t>
            </a:r>
          </a:p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Radiation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85615" y="5396060"/>
            <a:ext cx="1956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Positron Beam</a:t>
            </a:r>
            <a:endParaRPr lang="en-US" sz="2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06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data : Positron at 5.3GeV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23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903" y="2302981"/>
            <a:ext cx="8415866" cy="3416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r>
              <a:rPr lang="en-US" dirty="0">
                <a:solidFill>
                  <a:schemeClr val="tx1"/>
                </a:solidFill>
              </a:rPr>
              <a:t>Steering the beam </a:t>
            </a:r>
            <a:r>
              <a:rPr lang="en-US" dirty="0" smtClean="0">
                <a:solidFill>
                  <a:schemeClr val="tx1"/>
                </a:solidFill>
              </a:rPr>
              <a:t>vertically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chemeClr val="tx1"/>
                </a:solidFill>
              </a:rPr>
              <a:t>W</a:t>
            </a:r>
            <a:r>
              <a:rPr lang="en-US" dirty="0" smtClean="0">
                <a:solidFill>
                  <a:schemeClr val="tx1"/>
                </a:solidFill>
              </a:rPr>
              <a:t>avelength 600±10nm</a:t>
            </a:r>
          </a:p>
          <a:p>
            <a:pPr lvl="1">
              <a:buClr>
                <a:schemeClr val="tx2"/>
              </a:buClr>
            </a:pPr>
            <a:r>
              <a:rPr lang="en-US" dirty="0" smtClean="0">
                <a:solidFill>
                  <a:schemeClr val="tx1"/>
                </a:solidFill>
              </a:rPr>
              <a:t>Vertical Polarization component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14" descr="Vertical_Polaris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8404"/>
          <a:stretch/>
        </p:blipFill>
        <p:spPr>
          <a:xfrm>
            <a:off x="163208" y="4235405"/>
            <a:ext cx="8593561" cy="16519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7530" y="3896851"/>
            <a:ext cx="828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h=  0.96mm		1.17mm	</a:t>
            </a:r>
            <a:r>
              <a:rPr lang="en-US" sz="1600" smtClean="0"/>
              <a:t>		1.52mm</a:t>
            </a:r>
            <a:r>
              <a:rPr lang="en-US" sz="1600" dirty="0" smtClean="0"/>
              <a:t>	</a:t>
            </a:r>
            <a:r>
              <a:rPr lang="en-US" sz="1600" smtClean="0"/>
              <a:t>		2.09mm</a:t>
            </a:r>
            <a:r>
              <a:rPr lang="en-US" sz="1600" dirty="0" smtClean="0"/>
              <a:t>	</a:t>
            </a:r>
            <a:r>
              <a:rPr lang="en-US" sz="1600" smtClean="0"/>
              <a:t>		2.43mm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40903" y="6341098"/>
            <a:ext cx="844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Cherenkov photons yield increasing strongly for smaller </a:t>
            </a:r>
            <a:r>
              <a:rPr lang="en-US" smtClean="0">
                <a:solidFill>
                  <a:srgbClr val="FF0000"/>
                </a:solidFill>
              </a:rPr>
              <a:t>impact parameter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2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24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902" y="2302981"/>
            <a:ext cx="8663397" cy="3416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Design a </a:t>
            </a:r>
            <a:r>
              <a:rPr lang="en-US" dirty="0">
                <a:solidFill>
                  <a:srgbClr val="FF0000"/>
                </a:solidFill>
                <a:latin typeface="Century Gothic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cm long </a:t>
            </a:r>
            <a:r>
              <a:rPr lang="en-US" dirty="0">
                <a:solidFill>
                  <a:srgbClr val="FF0000"/>
                </a:solidFill>
                <a:latin typeface="Century Gothic" charset="0"/>
              </a:rPr>
              <a:t>SiO2 (n=1.46) </a:t>
            </a:r>
            <a:r>
              <a:rPr lang="en-US" dirty="0" smtClean="0">
                <a:latin typeface="Century Gothic" charset="0"/>
              </a:rPr>
              <a:t>Cherenkov Diffraction Radiation target</a:t>
            </a:r>
          </a:p>
          <a:p>
            <a:pPr lvl="1"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Testing </a:t>
            </a:r>
            <a:r>
              <a:rPr lang="en-US" dirty="0">
                <a:latin typeface="Century Gothic" charset="0"/>
              </a:rPr>
              <a:t>with </a:t>
            </a:r>
            <a:r>
              <a:rPr lang="en-US" dirty="0" smtClean="0">
                <a:latin typeface="Century Gothic" charset="0"/>
              </a:rPr>
              <a:t>5.3GeV e</a:t>
            </a:r>
            <a:r>
              <a:rPr lang="en-US" baseline="30000" dirty="0" smtClean="0">
                <a:latin typeface="Century Gothic" charset="0"/>
              </a:rPr>
              <a:t>-</a:t>
            </a:r>
            <a:r>
              <a:rPr lang="en-US" dirty="0" smtClean="0">
                <a:latin typeface="Century Gothic" charset="0"/>
              </a:rPr>
              <a:t> / e</a:t>
            </a:r>
            <a:r>
              <a:rPr lang="en-US" baseline="30000" dirty="0" smtClean="0">
                <a:latin typeface="Century Gothic" charset="0"/>
              </a:rPr>
              <a:t>+</a:t>
            </a:r>
            <a:r>
              <a:rPr lang="en-US" dirty="0" smtClean="0">
                <a:latin typeface="Century Gothic" charset="0"/>
              </a:rPr>
              <a:t> </a:t>
            </a:r>
            <a:r>
              <a:rPr lang="en-US" dirty="0">
                <a:latin typeface="Century Gothic" charset="0"/>
              </a:rPr>
              <a:t>and measuring in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visible </a:t>
            </a:r>
            <a:r>
              <a:rPr lang="en-US" dirty="0">
                <a:solidFill>
                  <a:srgbClr val="FF0000"/>
                </a:solidFill>
                <a:latin typeface="Century Gothic" charset="0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0.3-0.7um) </a:t>
            </a:r>
            <a:r>
              <a:rPr lang="mr-IN" dirty="0" smtClean="0">
                <a:solidFill>
                  <a:srgbClr val="FF0000"/>
                </a:solidFill>
                <a:latin typeface="Century Gothic" charset="0"/>
              </a:rPr>
              <a:t>–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 October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2017</a:t>
            </a:r>
          </a:p>
        </p:txBody>
      </p:sp>
      <p:pic>
        <p:nvPicPr>
          <p:cNvPr id="5" name="Picture 4" descr="Screen Shot 2017-11-14 at 5.5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7" y="4225969"/>
            <a:ext cx="3416058" cy="214246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957765" y="4060132"/>
            <a:ext cx="26533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Gated </a:t>
            </a: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intensified camera</a:t>
            </a:r>
            <a:endParaRPr lang="en-US" sz="1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2057" y="3344461"/>
            <a:ext cx="5043658" cy="3405211"/>
            <a:chOff x="340901" y="3237345"/>
            <a:chExt cx="5043658" cy="3405211"/>
          </a:xfrm>
        </p:grpSpPr>
        <p:pic>
          <p:nvPicPr>
            <p:cNvPr id="16" name="Рисунок 3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01" y="3237345"/>
              <a:ext cx="5043658" cy="3405211"/>
            </a:xfrm>
            <a:prstGeom prst="rect">
              <a:avLst/>
            </a:prstGeom>
            <a:noFill/>
          </p:spPr>
        </p:pic>
        <p:cxnSp>
          <p:nvCxnSpPr>
            <p:cNvPr id="3" name="Straight Connector 2"/>
            <p:cNvCxnSpPr/>
            <p:nvPr/>
          </p:nvCxnSpPr>
          <p:spPr>
            <a:xfrm flipH="1" flipV="1">
              <a:off x="1215676" y="3446178"/>
              <a:ext cx="21142" cy="2843625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1708183" y="4198631"/>
              <a:ext cx="21142" cy="209117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649090" y="4011131"/>
              <a:ext cx="87395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US" sz="800" dirty="0" smtClean="0"/>
                <a:t>= 600±10nm</a:t>
              </a:r>
              <a:endParaRPr lang="en-US" sz="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77795" y="3299241"/>
              <a:ext cx="87395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US" sz="800" dirty="0" smtClean="0"/>
                <a:t>= 400±10nm</a:t>
              </a:r>
              <a:endParaRPr lang="en-US" sz="8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" y="6641950"/>
            <a:ext cx="3670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latin typeface="+mn-lt"/>
              </a:rPr>
              <a:t>M.V</a:t>
            </a:r>
            <a:r>
              <a:rPr lang="en-US" sz="800" i="1" dirty="0">
                <a:latin typeface="+mn-lt"/>
              </a:rPr>
              <a:t>. </a:t>
            </a:r>
            <a:r>
              <a:rPr lang="en-US" sz="800" i="1" dirty="0" err="1">
                <a:latin typeface="+mn-lt"/>
              </a:rPr>
              <a:t>Shevelev</a:t>
            </a:r>
            <a:r>
              <a:rPr lang="en-US" sz="800" i="1" dirty="0">
                <a:latin typeface="+mn-lt"/>
              </a:rPr>
              <a:t> and A.S. </a:t>
            </a:r>
            <a:r>
              <a:rPr lang="en-US" sz="800" i="1" dirty="0" err="1" smtClean="0">
                <a:latin typeface="+mn-lt"/>
              </a:rPr>
              <a:t>Konkov</a:t>
            </a:r>
            <a:r>
              <a:rPr lang="en-US" sz="800" i="1" dirty="0" smtClean="0">
                <a:latin typeface="+mn-lt"/>
              </a:rPr>
              <a:t>, JETP </a:t>
            </a:r>
            <a:r>
              <a:rPr lang="en-US" sz="800" b="1" i="1" dirty="0">
                <a:latin typeface="+mn-lt"/>
              </a:rPr>
              <a:t>118,</a:t>
            </a:r>
            <a:r>
              <a:rPr lang="en-US" sz="800" i="1" dirty="0">
                <a:latin typeface="+mn-lt"/>
              </a:rPr>
              <a:t> 501 (2014</a:t>
            </a:r>
            <a:r>
              <a:rPr lang="en-US" sz="800" i="1" dirty="0" smtClean="0">
                <a:latin typeface="+mn-lt"/>
              </a:rPr>
              <a:t>)</a:t>
            </a:r>
            <a:r>
              <a:rPr lang="en-GB" sz="800" i="1" dirty="0" smtClean="0">
                <a:latin typeface="+mn-lt"/>
              </a:rPr>
              <a:t> </a:t>
            </a:r>
            <a:endParaRPr lang="en-US" sz="800" i="1" dirty="0">
              <a:latin typeface="+mn-lt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set-up on CESR (2/2)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5361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25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902" y="2302981"/>
            <a:ext cx="8707045" cy="3416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Design a </a:t>
            </a:r>
            <a:r>
              <a:rPr lang="en-US" dirty="0">
                <a:solidFill>
                  <a:srgbClr val="FF0000"/>
                </a:solidFill>
                <a:latin typeface="Century Gothic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cm long SiO2 (n=1.46) </a:t>
            </a:r>
            <a:r>
              <a:rPr lang="en-US" dirty="0" smtClean="0">
                <a:latin typeface="Century Gothic" charset="0"/>
              </a:rPr>
              <a:t>Cherenkov Diffraction Radiation target</a:t>
            </a:r>
          </a:p>
          <a:p>
            <a:pPr lvl="1"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Testing with 2.1GeV </a:t>
            </a:r>
            <a:r>
              <a:rPr lang="en-US" dirty="0">
                <a:latin typeface="Century Gothic" charset="0"/>
              </a:rPr>
              <a:t>e</a:t>
            </a:r>
            <a:r>
              <a:rPr lang="en-US" baseline="30000" dirty="0">
                <a:latin typeface="Century Gothic" charset="0"/>
              </a:rPr>
              <a:t>-</a:t>
            </a:r>
            <a:r>
              <a:rPr lang="en-US" dirty="0" smtClean="0">
                <a:latin typeface="Century Gothic" charset="0"/>
              </a:rPr>
              <a:t> and measuring in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IR (0.9-1.7um) </a:t>
            </a:r>
            <a:r>
              <a:rPr lang="mr-IN" dirty="0" smtClean="0">
                <a:solidFill>
                  <a:srgbClr val="FF0000"/>
                </a:solidFill>
                <a:latin typeface="Century Gothic" charset="0"/>
              </a:rPr>
              <a:t>–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 April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71" y="3164898"/>
            <a:ext cx="4579532" cy="2964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167" y="4328580"/>
            <a:ext cx="1734453" cy="176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14277" y="3151250"/>
            <a:ext cx="20643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Xenics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Bobcat 640 GigE</a:t>
            </a:r>
          </a:p>
          <a:p>
            <a:pPr marL="171450" indent="-1714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Cooled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InGaAs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640x512 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pixels 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20um pixel pitch</a:t>
            </a:r>
          </a:p>
          <a:p>
            <a:pPr marL="171450" indent="-1714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QE up to 80% at 1.6um</a:t>
            </a:r>
          </a:p>
          <a:p>
            <a:pPr marL="171450" indent="-1714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14bit ADC</a:t>
            </a:r>
          </a:p>
          <a:p>
            <a:pPr marL="171450" indent="-1714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1us-40ms integration window</a:t>
            </a:r>
          </a:p>
        </p:txBody>
      </p:sp>
      <p:pic>
        <p:nvPicPr>
          <p:cNvPr id="8" name="Picture 6" descr="ésultat de recherche d'images pour &quot;Bobcat camera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85" y="3705891"/>
            <a:ext cx="1291376" cy="129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" y="6641950"/>
            <a:ext cx="3670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latin typeface="+mn-lt"/>
              </a:rPr>
              <a:t>M.V</a:t>
            </a:r>
            <a:r>
              <a:rPr lang="en-US" sz="800" i="1" dirty="0">
                <a:latin typeface="+mn-lt"/>
              </a:rPr>
              <a:t>. </a:t>
            </a:r>
            <a:r>
              <a:rPr lang="en-US" sz="800" i="1" dirty="0" err="1">
                <a:latin typeface="+mn-lt"/>
              </a:rPr>
              <a:t>Shevelev</a:t>
            </a:r>
            <a:r>
              <a:rPr lang="en-US" sz="800" i="1" dirty="0">
                <a:latin typeface="+mn-lt"/>
              </a:rPr>
              <a:t> and A.S. </a:t>
            </a:r>
            <a:r>
              <a:rPr lang="en-US" sz="800" i="1" dirty="0" err="1" smtClean="0">
                <a:latin typeface="+mn-lt"/>
              </a:rPr>
              <a:t>Konkov</a:t>
            </a:r>
            <a:r>
              <a:rPr lang="en-US" sz="800" i="1" dirty="0" smtClean="0">
                <a:latin typeface="+mn-lt"/>
              </a:rPr>
              <a:t>, JETP </a:t>
            </a:r>
            <a:r>
              <a:rPr lang="en-US" sz="800" b="1" i="1" dirty="0">
                <a:latin typeface="+mn-lt"/>
              </a:rPr>
              <a:t>118,</a:t>
            </a:r>
            <a:r>
              <a:rPr lang="en-US" sz="800" i="1" dirty="0">
                <a:latin typeface="+mn-lt"/>
              </a:rPr>
              <a:t> 501 (2014</a:t>
            </a:r>
            <a:r>
              <a:rPr lang="en-US" sz="800" i="1" dirty="0" smtClean="0">
                <a:latin typeface="+mn-lt"/>
              </a:rPr>
              <a:t>)</a:t>
            </a:r>
            <a:r>
              <a:rPr lang="en-GB" sz="800" i="1" dirty="0" smtClean="0">
                <a:latin typeface="+mn-lt"/>
              </a:rPr>
              <a:t> </a:t>
            </a:r>
            <a:endParaRPr lang="en-US" sz="800" i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771" y="6136130"/>
            <a:ext cx="588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+mn-lt"/>
                <a:ea typeface=""/>
                <a:cs typeface=""/>
              </a:rPr>
              <a:t>‘The </a:t>
            </a:r>
            <a:r>
              <a:rPr lang="en-US" sz="1200" i="1" dirty="0">
                <a:solidFill>
                  <a:srgbClr val="FF0000"/>
                </a:solidFill>
                <a:latin typeface="+mn-lt"/>
                <a:ea typeface=""/>
                <a:cs typeface=""/>
              </a:rPr>
              <a:t>red curve as been scaled down by 1/3 for better presentation</a:t>
            </a:r>
            <a:endParaRPr lang="en-US" sz="12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set-up </a:t>
            </a:r>
            <a:r>
              <a:rPr lang="en-GB" sz="2800" smtClean="0">
                <a:latin typeface="Century Gothic" charset="0"/>
              </a:rPr>
              <a:t>on CESR (2/3)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70684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data : Positron at 5.3GeV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26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903" y="2302981"/>
            <a:ext cx="8415866" cy="3416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 smtClean="0">
                <a:latin typeface="Century Gothic" charset="0"/>
              </a:rPr>
              <a:t>Prismatic target : Angular distribution and polarization study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gray">
          <a:xfrm>
            <a:off x="457200" y="2665165"/>
            <a:ext cx="8229600" cy="4564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 smtClean="0">
                <a:solidFill>
                  <a:srgbClr val="FF0000"/>
                </a:solidFill>
              </a:rPr>
              <a:t>Impact parameter fixed , 600±10nm wavelength, Polarization Scan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5" name="Picture 14" descr="PolariserSc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5556"/>
            <a:ext cx="9144000" cy="352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3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data : electron at 2.1GeV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27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903" y="2302981"/>
            <a:ext cx="8415866" cy="3416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 smtClean="0">
                <a:latin typeface="Century Gothic" charset="0"/>
              </a:rPr>
              <a:t>Prismatic target for the detection of electrons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 r="12561" b="19554"/>
          <a:stretch/>
        </p:blipFill>
        <p:spPr bwMode="auto">
          <a:xfrm>
            <a:off x="629692" y="3178755"/>
            <a:ext cx="4370571" cy="2353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 r="6854" b="6990"/>
          <a:stretch/>
        </p:blipFill>
        <p:spPr bwMode="auto">
          <a:xfrm>
            <a:off x="5445304" y="3417775"/>
            <a:ext cx="3096811" cy="21149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</p:spTree>
    <p:extLst>
      <p:ext uri="{BB962C8B-B14F-4D97-AF65-F5344CB8AC3E}">
        <p14:creationId xmlns:p14="http://schemas.microsoft.com/office/powerpoint/2010/main" val="93537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data : electron at 2.1GeV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28</a:t>
            </a:fld>
            <a:endParaRPr lang="en-US" sz="280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940" y="4299397"/>
            <a:ext cx="8942118" cy="1765004"/>
            <a:chOff x="22411364" y="27554691"/>
            <a:chExt cx="5296235" cy="866557"/>
          </a:xfrm>
        </p:grpSpPr>
        <p:pic>
          <p:nvPicPr>
            <p:cNvPr id="12" name="Picture 11" descr="InsertionPos_25700_000_Average_Histo2D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63" t="33969" r="35510" b="29879"/>
            <a:stretch/>
          </p:blipFill>
          <p:spPr>
            <a:xfrm>
              <a:off x="22411364" y="27559385"/>
              <a:ext cx="991287" cy="861863"/>
            </a:xfrm>
            <a:prstGeom prst="rect">
              <a:avLst/>
            </a:prstGeom>
          </p:spPr>
        </p:pic>
        <p:pic>
          <p:nvPicPr>
            <p:cNvPr id="13" name="Picture 12" descr="InsertionPos_26300_000_Average_Histo2D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34" t="34631" r="34532" b="26246"/>
            <a:stretch/>
          </p:blipFill>
          <p:spPr>
            <a:xfrm>
              <a:off x="23546667" y="27560235"/>
              <a:ext cx="976650" cy="859134"/>
            </a:xfrm>
            <a:prstGeom prst="rect">
              <a:avLst/>
            </a:prstGeom>
          </p:spPr>
        </p:pic>
        <p:pic>
          <p:nvPicPr>
            <p:cNvPr id="14" name="Picture 13" descr="InsertionPos_26700_000_Average_Histo2D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5" t="30898" r="34670" b="31208"/>
            <a:stretch/>
          </p:blipFill>
          <p:spPr>
            <a:xfrm>
              <a:off x="24626787" y="27559385"/>
              <a:ext cx="956697" cy="860180"/>
            </a:xfrm>
            <a:prstGeom prst="rect">
              <a:avLst/>
            </a:prstGeom>
          </p:spPr>
        </p:pic>
        <p:pic>
          <p:nvPicPr>
            <p:cNvPr id="15" name="Picture 14" descr="InsertionPos_27700_000_Average_Histo2D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67" t="32827" r="35204" b="29205"/>
            <a:stretch/>
          </p:blipFill>
          <p:spPr>
            <a:xfrm>
              <a:off x="26747282" y="27554691"/>
              <a:ext cx="960317" cy="861863"/>
            </a:xfrm>
            <a:prstGeom prst="rect">
              <a:avLst/>
            </a:prstGeom>
          </p:spPr>
        </p:pic>
        <p:pic>
          <p:nvPicPr>
            <p:cNvPr id="16" name="Picture 15" descr="InsertionPos_27000_000_Average_Histo2D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87" t="32473" r="34517" b="29585"/>
            <a:stretch/>
          </p:blipFill>
          <p:spPr>
            <a:xfrm>
              <a:off x="25706907" y="27555273"/>
              <a:ext cx="936118" cy="861281"/>
            </a:xfrm>
            <a:prstGeom prst="rect">
              <a:avLst/>
            </a:prstGeom>
          </p:spPr>
        </p:pic>
      </p:grpSp>
      <p:cxnSp>
        <p:nvCxnSpPr>
          <p:cNvPr id="17" name="Straight Arrow Connector 16"/>
          <p:cNvCxnSpPr/>
          <p:nvPr/>
        </p:nvCxnSpPr>
        <p:spPr>
          <a:xfrm>
            <a:off x="4336962" y="4954772"/>
            <a:ext cx="0" cy="54226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57604" y="4412512"/>
            <a:ext cx="8210" cy="1084520"/>
          </a:xfrm>
          <a:prstGeom prst="straightConnector1">
            <a:avLst/>
          </a:prstGeom>
          <a:ln w="635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476" y="3991620"/>
            <a:ext cx="2137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Target Movement</a:t>
            </a:r>
            <a:endParaRPr lang="en-US" sz="1400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07842" y="2268305"/>
            <a:ext cx="5001995" cy="1682291"/>
          </a:xfrm>
        </p:spPr>
        <p:txBody>
          <a:bodyPr>
            <a:normAutofit/>
          </a:bodyPr>
          <a:lstStyle/>
          <a:p>
            <a:pPr marL="322326" indent="-285750">
              <a:buClr>
                <a:schemeClr val="tx2"/>
              </a:buClr>
            </a:pPr>
            <a:r>
              <a:rPr lang="en-US" sz="1600" dirty="0" smtClean="0"/>
              <a:t>Optically polished </a:t>
            </a:r>
            <a:r>
              <a:rPr lang="en-US" sz="1600" dirty="0" err="1" smtClean="0"/>
              <a:t>ChDR</a:t>
            </a:r>
            <a:r>
              <a:rPr lang="en-US" sz="1600" dirty="0" smtClean="0"/>
              <a:t> target insertion passing over a 3mm de-polished strip on the surface.</a:t>
            </a:r>
          </a:p>
          <a:p>
            <a:pPr marL="322326" indent="-285750">
              <a:buClr>
                <a:schemeClr val="tx2"/>
              </a:buClr>
            </a:pPr>
            <a:r>
              <a:rPr lang="en-US" sz="1600" dirty="0" smtClean="0"/>
              <a:t>Diffusive surface =&gt;We loose the highly directional </a:t>
            </a:r>
            <a:r>
              <a:rPr lang="en-US" sz="1600" dirty="0" err="1" smtClean="0"/>
              <a:t>ChDR</a:t>
            </a:r>
            <a:r>
              <a:rPr lang="en-US" sz="1600" dirty="0" smtClean="0"/>
              <a:t> emission.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470629" y="5224413"/>
            <a:ext cx="2137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3mm Strip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78286" y="2359028"/>
            <a:ext cx="2225604" cy="1811900"/>
            <a:chOff x="5140367" y="1222319"/>
            <a:chExt cx="3459911" cy="27754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82" t="35580" r="34375" b="32695"/>
            <a:stretch/>
          </p:blipFill>
          <p:spPr>
            <a:xfrm>
              <a:off x="5140367" y="1222319"/>
              <a:ext cx="3459911" cy="277543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843332" y="1827873"/>
              <a:ext cx="1478533" cy="424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3mm Strip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7421667" y="2221106"/>
              <a:ext cx="0" cy="367663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758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AAF74-2E20-E041-8021-52145EF685F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14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Motivation to develop Incoherent </a:t>
            </a:r>
            <a:r>
              <a:rPr lang="en-GB" sz="2800" dirty="0">
                <a:latin typeface="Century Gothic" charset="0"/>
              </a:rPr>
              <a:t>C</a:t>
            </a:r>
            <a:r>
              <a:rPr lang="en-GB" sz="2800" dirty="0" smtClean="0">
                <a:latin typeface="Century Gothic" charset="0"/>
              </a:rPr>
              <a:t>herenkov Diffraction Radiation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AAF74-2E20-E041-8021-52145EF685F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52400" y="77955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0055A0"/>
                </a:solidFill>
                <a:latin typeface="Arial"/>
                <a:ea typeface=""/>
                <a:cs typeface=""/>
              </a:rPr>
              <a:t>Ref: </a:t>
            </a:r>
            <a:r>
              <a:rPr lang="en-US" sz="1200" dirty="0" smtClean="0">
                <a:solidFill>
                  <a:srgbClr val="0055A0"/>
                </a:solidFill>
                <a:latin typeface="Arial"/>
                <a:ea typeface=""/>
                <a:cs typeface=""/>
              </a:rPr>
              <a:t>A.P</a:t>
            </a:r>
            <a:r>
              <a:rPr lang="en-US" sz="1200" dirty="0">
                <a:solidFill>
                  <a:srgbClr val="0055A0"/>
                </a:solidFill>
                <a:latin typeface="Arial"/>
                <a:ea typeface=""/>
                <a:cs typeface=""/>
              </a:rPr>
              <a:t>. </a:t>
            </a:r>
            <a:r>
              <a:rPr lang="en-US" sz="1200" dirty="0" err="1">
                <a:solidFill>
                  <a:srgbClr val="0055A0"/>
                </a:solidFill>
                <a:latin typeface="Arial"/>
                <a:ea typeface=""/>
                <a:cs typeface=""/>
              </a:rPr>
              <a:t>Potylitsyn</a:t>
            </a:r>
            <a:r>
              <a:rPr lang="en-US" sz="1200" dirty="0">
                <a:solidFill>
                  <a:srgbClr val="0055A0"/>
                </a:solidFill>
                <a:latin typeface="Arial"/>
                <a:ea typeface=""/>
                <a:cs typeface=""/>
              </a:rPr>
              <a:t> et al, Diffraction radiation from charged particles, STMP 29 (Springer Berlin </a:t>
            </a:r>
            <a:r>
              <a:rPr lang="en-US" sz="1200" dirty="0" err="1">
                <a:solidFill>
                  <a:srgbClr val="0055A0"/>
                </a:solidFill>
                <a:latin typeface="Arial"/>
                <a:ea typeface=""/>
                <a:cs typeface=""/>
              </a:rPr>
              <a:t>Hedeilberg</a:t>
            </a:r>
            <a:r>
              <a:rPr lang="en-US" sz="1200" dirty="0">
                <a:solidFill>
                  <a:srgbClr val="0055A0"/>
                </a:solidFill>
                <a:latin typeface="Arial"/>
                <a:ea typeface=""/>
                <a:cs typeface=""/>
              </a:rPr>
              <a:t> 2010</a:t>
            </a:r>
            <a:r>
              <a:rPr lang="en-US" sz="1200" dirty="0" smtClean="0">
                <a:solidFill>
                  <a:srgbClr val="0055A0"/>
                </a:solidFill>
                <a:latin typeface="Arial"/>
                <a:ea typeface=""/>
                <a:cs typeface=""/>
              </a:rPr>
              <a:t>)</a:t>
            </a:r>
            <a:endParaRPr lang="en-US" sz="1200" dirty="0">
              <a:solidFill>
                <a:srgbClr val="0055A0"/>
              </a:solidFill>
              <a:latin typeface="Arial"/>
              <a:ea typeface=""/>
              <a:cs typeface="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0055A0"/>
              </a:solidFill>
              <a:latin typeface="Arial"/>
              <a:ea typeface=""/>
              <a:cs typeface="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989" y="2376125"/>
            <a:ext cx="8379555" cy="419400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r>
              <a:rPr lang="en-GB" sz="2000" dirty="0">
                <a:solidFill>
                  <a:srgbClr val="FF0000"/>
                </a:solidFill>
              </a:rPr>
              <a:t>Suppress Synchrotron radiation </a:t>
            </a:r>
            <a:r>
              <a:rPr lang="en-GB" sz="2000" dirty="0">
                <a:solidFill>
                  <a:schemeClr val="tx1"/>
                </a:solidFill>
                <a:sym typeface="Wingdings"/>
              </a:rPr>
              <a:t></a:t>
            </a:r>
            <a:r>
              <a:rPr lang="en-GB" sz="2000" dirty="0">
                <a:solidFill>
                  <a:schemeClr val="tx1"/>
                </a:solidFill>
              </a:rPr>
              <a:t> cleaner signal</a:t>
            </a: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r>
              <a:rPr lang="en-GB" dirty="0">
                <a:solidFill>
                  <a:schemeClr val="tx1"/>
                </a:solidFill>
              </a:rPr>
              <a:t>DR and SR are emitted at similar angles</a:t>
            </a: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r>
              <a:rPr lang="en-GB" dirty="0">
                <a:solidFill>
                  <a:schemeClr val="tx1"/>
                </a:solidFill>
              </a:rPr>
              <a:t>Looking for a physical process emitted at larger angles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2"/>
              </a:buClr>
              <a:buNone/>
              <a:defRPr/>
            </a:pPr>
            <a:endParaRPr lang="en-GB" sz="2000" dirty="0" smtClean="0">
              <a:solidFill>
                <a:srgbClr val="FF0000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r>
              <a:rPr lang="en-GB" sz="2000" dirty="0" smtClean="0">
                <a:solidFill>
                  <a:srgbClr val="FF0000"/>
                </a:solidFill>
                <a:ea typeface="+mn-ea"/>
                <a:cs typeface="+mn-cs"/>
              </a:rPr>
              <a:t>Larger aperture slits (&gt;500 um)</a:t>
            </a:r>
            <a:endParaRPr lang="en-GB" sz="2000" dirty="0">
              <a:solidFill>
                <a:srgbClr val="FF0000"/>
              </a:solidFill>
              <a:ea typeface="+mn-ea"/>
              <a:cs typeface="+mn-cs"/>
              <a:sym typeface="Wingdings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r>
              <a:rPr lang="en-GB" dirty="0" smtClean="0">
                <a:solidFill>
                  <a:schemeClr val="tx1"/>
                </a:solidFill>
                <a:ea typeface="+mn-ea"/>
                <a:sym typeface="Wingdings"/>
              </a:rPr>
              <a:t>Difficult as DR will provide less photons</a:t>
            </a:r>
          </a:p>
          <a:p>
            <a:pPr lvl="1" eaLnBrk="1" fontAlgn="auto" hangingPunct="1">
              <a:spcAft>
                <a:spcPts val="0"/>
              </a:spcAft>
              <a:buClr>
                <a:schemeClr val="tx2"/>
              </a:buClr>
              <a:buFont typeface="Wingdings 3" charset="2"/>
              <a:buChar char=""/>
              <a:defRPr/>
            </a:pPr>
            <a:r>
              <a:rPr lang="en-GB" dirty="0" smtClean="0">
                <a:solidFill>
                  <a:schemeClr val="tx1"/>
                </a:solidFill>
                <a:ea typeface="+mn-ea"/>
                <a:sym typeface="Wingdings"/>
              </a:rPr>
              <a:t>Looking for a physical process providing </a:t>
            </a:r>
            <a:r>
              <a:rPr lang="en-GB" dirty="0">
                <a:solidFill>
                  <a:schemeClr val="tx1"/>
                </a:solidFill>
                <a:ea typeface="+mn-ea"/>
                <a:sym typeface="Wingdings"/>
              </a:rPr>
              <a:t>m</a:t>
            </a:r>
            <a:r>
              <a:rPr lang="en-GB" dirty="0" smtClean="0">
                <a:solidFill>
                  <a:schemeClr val="tx1"/>
                </a:solidFill>
                <a:ea typeface="+mn-ea"/>
              </a:rPr>
              <a:t>ore photons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930400" y="5875220"/>
            <a:ext cx="622300" cy="33020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47950" y="5628469"/>
            <a:ext cx="4716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‘Generating Cherenkov diffraction radiation in longer dielectric’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2017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42552" y="2205140"/>
            <a:ext cx="2401448" cy="1319443"/>
            <a:chOff x="6742552" y="2492526"/>
            <a:chExt cx="2401448" cy="1319443"/>
          </a:xfrm>
        </p:grpSpPr>
        <p:pic>
          <p:nvPicPr>
            <p:cNvPr id="9" name="Picture 8" descr="Cern request 26.07.2016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889" t="71258" r="39358" b="10706"/>
            <a:stretch/>
          </p:blipFill>
          <p:spPr>
            <a:xfrm flipH="1">
              <a:off x="6873902" y="2742829"/>
              <a:ext cx="2270098" cy="1069140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35" name="Group 34"/>
            <p:cNvGrpSpPr/>
            <p:nvPr/>
          </p:nvGrpSpPr>
          <p:grpSpPr>
            <a:xfrm>
              <a:off x="6742552" y="2492526"/>
              <a:ext cx="2401332" cy="853697"/>
              <a:chOff x="6742552" y="2492525"/>
              <a:chExt cx="2401332" cy="853697"/>
            </a:xfrm>
          </p:grpSpPr>
          <p:sp>
            <p:nvSpPr>
              <p:cNvPr id="14" name="TextBox 13"/>
              <p:cNvSpPr txBox="1"/>
              <p:nvPr/>
            </p:nvSpPr>
            <p:spPr>
              <a:xfrm flipH="1">
                <a:off x="7428847" y="2869937"/>
                <a:ext cx="82918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err="1" smtClean="0">
                    <a:solidFill>
                      <a:srgbClr val="0070C0"/>
                    </a:solidFill>
                    <a:latin typeface="+mn-lt"/>
                    <a:ea typeface=""/>
                    <a:cs typeface=""/>
                  </a:rPr>
                  <a:t>ChDR</a:t>
                </a:r>
                <a:endParaRPr lang="en-US" sz="1400" dirty="0">
                  <a:solidFill>
                    <a:srgbClr val="0070C0"/>
                  </a:solidFill>
                  <a:latin typeface="+mn-lt"/>
                  <a:ea typeface=""/>
                  <a:cs typeface="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523" t="41651" r="12374" b="41764"/>
              <a:stretch/>
            </p:blipFill>
            <p:spPr>
              <a:xfrm>
                <a:off x="6742552" y="2492525"/>
                <a:ext cx="1756839" cy="384314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 flipH="1">
                <a:off x="8410032" y="2885382"/>
                <a:ext cx="7338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smtClean="0">
                    <a:solidFill>
                      <a:srgbClr val="C00000"/>
                    </a:solidFill>
                    <a:latin typeface="+mn-lt"/>
                    <a:ea typeface=""/>
                    <a:cs typeface=""/>
                  </a:rPr>
                  <a:t>Beam</a:t>
                </a:r>
                <a:endParaRPr lang="en-US" sz="1400" dirty="0">
                  <a:solidFill>
                    <a:srgbClr val="C00000"/>
                  </a:solidFill>
                  <a:latin typeface="+mn-lt"/>
                  <a:ea typeface=""/>
                  <a:cs typeface=""/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H="1" flipV="1">
                <a:off x="6984619" y="3140068"/>
                <a:ext cx="2083892" cy="1436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7477831" y="2940175"/>
                <a:ext cx="6798" cy="400432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/>
              <p:cNvGrpSpPr/>
              <p:nvPr/>
            </p:nvGrpSpPr>
            <p:grpSpPr>
              <a:xfrm>
                <a:off x="7641817" y="3245029"/>
                <a:ext cx="1453128" cy="101193"/>
                <a:chOff x="6899318" y="6120725"/>
                <a:chExt cx="1716214" cy="197078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7477831" y="6131859"/>
                  <a:ext cx="143140" cy="174812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H="1" flipV="1">
                  <a:off x="7625206" y="6126292"/>
                  <a:ext cx="143140" cy="174812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V="1">
                  <a:off x="7764157" y="6127243"/>
                  <a:ext cx="143140" cy="174812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H="1" flipV="1">
                  <a:off x="7906914" y="6126294"/>
                  <a:ext cx="143140" cy="174812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V="1">
                  <a:off x="8043309" y="6126292"/>
                  <a:ext cx="143140" cy="174812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 flipV="1">
                  <a:off x="8190684" y="6120725"/>
                  <a:ext cx="143140" cy="174812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8329635" y="6121676"/>
                  <a:ext cx="143140" cy="174812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 flipV="1">
                  <a:off x="8472392" y="6120727"/>
                  <a:ext cx="143140" cy="174812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6899318" y="6142991"/>
                  <a:ext cx="143140" cy="174812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H="1" flipV="1">
                  <a:off x="7046693" y="6137424"/>
                  <a:ext cx="143140" cy="174812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7185644" y="6138375"/>
                  <a:ext cx="143140" cy="174812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 flipV="1">
                  <a:off x="7328401" y="6137426"/>
                  <a:ext cx="143140" cy="174812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Perspectives on radiator’s shapes and material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30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3916" y="2322636"/>
            <a:ext cx="8415866" cy="453536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Prismatic or flat targets ? Something else ?</a:t>
            </a:r>
          </a:p>
          <a:p>
            <a:pPr lvl="1"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BPM using flat target </a:t>
            </a:r>
            <a:r>
              <a:rPr lang="mr-IN" dirty="0" smtClean="0">
                <a:latin typeface="Century Gothic" charset="0"/>
              </a:rPr>
              <a:t>–</a:t>
            </a:r>
            <a:r>
              <a:rPr lang="en-US" dirty="0" smtClean="0">
                <a:latin typeface="Century Gothic" charset="0"/>
              </a:rPr>
              <a:t> possibly using long(</a:t>
            </a:r>
            <a:r>
              <a:rPr lang="en-US" dirty="0" err="1" smtClean="0">
                <a:latin typeface="Century Gothic" charset="0"/>
              </a:rPr>
              <a:t>er</a:t>
            </a:r>
            <a:r>
              <a:rPr lang="en-US" dirty="0" smtClean="0">
                <a:latin typeface="Century Gothic" charset="0"/>
              </a:rPr>
              <a:t>) target</a:t>
            </a:r>
          </a:p>
          <a:p>
            <a:pPr lvl="1"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Imaging system requiring to select the appropriate polarization </a:t>
            </a:r>
          </a:p>
          <a:p>
            <a:pPr eaLnBrk="1" hangingPunct="1">
              <a:buClr>
                <a:schemeClr val="tx2"/>
              </a:buClr>
            </a:pPr>
            <a:endParaRPr lang="en-US" sz="800" dirty="0" smtClean="0">
              <a:latin typeface="Century Gothic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How thick should a target be ?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cm/mm/um</a:t>
            </a:r>
            <a:r>
              <a:rPr lang="en-US" dirty="0" smtClean="0">
                <a:latin typeface="Century Gothic" charset="0"/>
              </a:rPr>
              <a:t> ?</a:t>
            </a:r>
          </a:p>
          <a:p>
            <a:pPr lvl="1" eaLnBrk="1" hangingPunct="1">
              <a:buClr>
                <a:schemeClr val="tx2"/>
              </a:buClr>
            </a:pPr>
            <a:r>
              <a:rPr lang="en-US" dirty="0" err="1" smtClean="0">
                <a:latin typeface="Century Gothic" charset="0"/>
              </a:rPr>
              <a:t>ChDR</a:t>
            </a:r>
            <a:r>
              <a:rPr lang="en-US" dirty="0" smtClean="0">
                <a:latin typeface="Century Gothic" charset="0"/>
              </a:rPr>
              <a:t> is mainly emitted within the first atomic layer of the dielectric since the beam field decreases as it penetrates inside the material </a:t>
            </a:r>
            <a:endParaRPr lang="en-US" dirty="0">
              <a:latin typeface="Century Gothic" charset="0"/>
            </a:endParaRPr>
          </a:p>
          <a:p>
            <a:pPr eaLnBrk="1" hangingPunct="1">
              <a:buClr>
                <a:schemeClr val="tx2"/>
              </a:buClr>
            </a:pPr>
            <a:endParaRPr lang="en-US" sz="800" dirty="0" smtClean="0">
              <a:latin typeface="Century Gothic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Testing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different materials </a:t>
            </a:r>
            <a:r>
              <a:rPr lang="en-US" dirty="0" smtClean="0">
                <a:latin typeface="Century Gothic" charset="0"/>
              </a:rPr>
              <a:t>for different applications /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wavelength </a:t>
            </a:r>
            <a:endParaRPr lang="en-US" dirty="0">
              <a:solidFill>
                <a:srgbClr val="FF0000"/>
              </a:solidFill>
              <a:latin typeface="Century Gothic" charset="0"/>
            </a:endParaRPr>
          </a:p>
        </p:txBody>
      </p:sp>
      <p:pic>
        <p:nvPicPr>
          <p:cNvPr id="5" name="Picture 2" descr="http://www.almazoptics.com/images/Si-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6"/>
          <a:stretch>
            <a:fillRect/>
          </a:stretch>
        </p:blipFill>
        <p:spPr bwMode="auto">
          <a:xfrm>
            <a:off x="4387244" y="5340735"/>
            <a:ext cx="2493169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93" y="5379924"/>
            <a:ext cx="1883569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5514346" y="5511183"/>
            <a:ext cx="721672" cy="30777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</a:rPr>
              <a:t>Silicon</a:t>
            </a:r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2319444" y="5867452"/>
            <a:ext cx="994183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</a:rPr>
              <a:t>Diamond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23693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Century Gothic" charset="0"/>
              </a:rPr>
              <a:t>Conclusions</a:t>
            </a:r>
            <a:endParaRPr lang="en-GB" dirty="0">
              <a:latin typeface="Century Gothic" charset="0"/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322729" y="2238374"/>
            <a:ext cx="8760311" cy="4530726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GB" dirty="0" smtClean="0">
                <a:solidFill>
                  <a:srgbClr val="FF0000"/>
                </a:solidFill>
              </a:rPr>
              <a:t>Incoherent Cherenkov Diffraction </a:t>
            </a:r>
            <a:r>
              <a:rPr lang="en-GB" dirty="0">
                <a:solidFill>
                  <a:srgbClr val="FF0000"/>
                </a:solidFill>
              </a:rPr>
              <a:t>R</a:t>
            </a:r>
            <a:r>
              <a:rPr lang="en-GB" dirty="0" smtClean="0">
                <a:solidFill>
                  <a:srgbClr val="FF0000"/>
                </a:solidFill>
              </a:rPr>
              <a:t>adiation </a:t>
            </a:r>
            <a:r>
              <a:rPr lang="en-GB" dirty="0" smtClean="0"/>
              <a:t>looks promising for Beam diagnostic applications on both high-energy leptons and hadrons</a:t>
            </a:r>
            <a:endParaRPr lang="en-GB" dirty="0" smtClean="0">
              <a:solidFill>
                <a:srgbClr val="FF0000"/>
              </a:solidFill>
            </a:endParaRPr>
          </a:p>
          <a:p>
            <a:pPr eaLnBrk="1" hangingPunct="1">
              <a:buClr>
                <a:schemeClr val="tx2"/>
              </a:buClr>
            </a:pPr>
            <a:r>
              <a:rPr lang="en-GB" dirty="0" smtClean="0"/>
              <a:t>After CESR, several </a:t>
            </a:r>
            <a:r>
              <a:rPr lang="en-GB" dirty="0" smtClean="0">
                <a:solidFill>
                  <a:srgbClr val="FF0000"/>
                </a:solidFill>
              </a:rPr>
              <a:t>beam tests </a:t>
            </a:r>
            <a:r>
              <a:rPr lang="en-GB" dirty="0" smtClean="0"/>
              <a:t>prepared at </a:t>
            </a:r>
            <a:r>
              <a:rPr lang="en-GB" dirty="0" smtClean="0">
                <a:solidFill>
                  <a:srgbClr val="FF0000"/>
                </a:solidFill>
              </a:rPr>
              <a:t>CERN/CLEAR</a:t>
            </a:r>
            <a:r>
              <a:rPr lang="en-GB" dirty="0" smtClean="0"/>
              <a:t> and possibly at </a:t>
            </a:r>
            <a:r>
              <a:rPr lang="en-GB" dirty="0" smtClean="0">
                <a:solidFill>
                  <a:srgbClr val="FF0000"/>
                </a:solidFill>
              </a:rPr>
              <a:t>KEK/ATF2</a:t>
            </a:r>
            <a:r>
              <a:rPr lang="en-GB" dirty="0"/>
              <a:t> </a:t>
            </a:r>
            <a:r>
              <a:rPr lang="en-GB" dirty="0" smtClean="0"/>
              <a:t>and </a:t>
            </a:r>
            <a:r>
              <a:rPr lang="en-GB" dirty="0" smtClean="0">
                <a:solidFill>
                  <a:srgbClr val="FF0000"/>
                </a:solidFill>
              </a:rPr>
              <a:t>Diamond</a:t>
            </a:r>
            <a:r>
              <a:rPr lang="en-GB" dirty="0" smtClean="0"/>
              <a:t> in order to continue the R&amp;D</a:t>
            </a:r>
          </a:p>
          <a:p>
            <a:pPr eaLnBrk="1" hangingPunct="1">
              <a:buClr>
                <a:schemeClr val="tx2"/>
              </a:buClr>
            </a:pPr>
            <a:r>
              <a:rPr lang="en-GB" dirty="0" smtClean="0">
                <a:solidFill>
                  <a:srgbClr val="FF0000"/>
                </a:solidFill>
              </a:rPr>
              <a:t>Optimisation of the radiator geometry for a given application</a:t>
            </a:r>
            <a:endParaRPr lang="en-GB" altLang="en-US" dirty="0" smtClean="0"/>
          </a:p>
          <a:p>
            <a:pPr marL="800100" lvl="1">
              <a:buClr>
                <a:schemeClr val="tx2"/>
              </a:buClr>
            </a:pPr>
            <a:r>
              <a:rPr lang="en-GB" altLang="en-US" dirty="0" smtClean="0"/>
              <a:t>Best shape/configuration for light extraction and polarization selection</a:t>
            </a:r>
            <a:endParaRPr lang="en-GB" altLang="en-US" dirty="0"/>
          </a:p>
          <a:p>
            <a:pPr eaLnBrk="1" hangingPunct="1">
              <a:buClr>
                <a:schemeClr val="tx2"/>
              </a:buClr>
            </a:pPr>
            <a:r>
              <a:rPr lang="en-GB" dirty="0" smtClean="0">
                <a:solidFill>
                  <a:srgbClr val="FF0000"/>
                </a:solidFill>
              </a:rPr>
              <a:t>Motivation to study the Beam dynamic involved in the emission of </a:t>
            </a:r>
            <a:r>
              <a:rPr lang="en-GB" dirty="0" err="1" smtClean="0">
                <a:solidFill>
                  <a:srgbClr val="FF0000"/>
                </a:solidFill>
              </a:rPr>
              <a:t>ChDR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</a:p>
          <a:p>
            <a:pPr lvl="1" eaLnBrk="1" hangingPunct="1">
              <a:buClr>
                <a:schemeClr val="tx2"/>
              </a:buClr>
            </a:pPr>
            <a:r>
              <a:rPr lang="en-GB" altLang="en-US" dirty="0" err="1" smtClean="0"/>
              <a:t>ChDR</a:t>
            </a:r>
            <a:r>
              <a:rPr lang="en-GB" altLang="en-US" dirty="0" smtClean="0"/>
              <a:t> is the emission of </a:t>
            </a:r>
            <a:r>
              <a:rPr lang="en-GB" altLang="en-US" dirty="0" err="1" smtClean="0"/>
              <a:t>wakefield</a:t>
            </a:r>
            <a:r>
              <a:rPr lang="en-GB" altLang="en-US" dirty="0" smtClean="0"/>
              <a:t> in a dielectric materiel</a:t>
            </a:r>
          </a:p>
          <a:p>
            <a:pPr lvl="1" eaLnBrk="1" hangingPunct="1">
              <a:buClr>
                <a:schemeClr val="tx2"/>
              </a:buClr>
            </a:pPr>
            <a:r>
              <a:rPr lang="en-GB" altLang="en-US" dirty="0" smtClean="0"/>
              <a:t>Coherent and incoherent emissions should lead to very different beam dynamic effects</a:t>
            </a:r>
            <a:endParaRPr lang="en-GB" altLang="en-US" dirty="0"/>
          </a:p>
          <a:p>
            <a:pPr lvl="1">
              <a:buClr>
                <a:schemeClr val="tx2"/>
              </a:buClr>
            </a:pPr>
            <a:r>
              <a:rPr lang="en-GB" altLang="en-US" dirty="0" smtClean="0"/>
              <a:t>Some work on-going on the simulation/theoretical sides (Tomsk Univ.)</a:t>
            </a:r>
          </a:p>
          <a:p>
            <a:pPr lvl="2">
              <a:buClr>
                <a:schemeClr val="tx2"/>
              </a:buClr>
            </a:pPr>
            <a:r>
              <a:rPr lang="en-GB" altLang="en-US" dirty="0" smtClean="0"/>
              <a:t>Simulations of coherent </a:t>
            </a:r>
            <a:r>
              <a:rPr lang="en-GB" altLang="en-US" dirty="0" err="1" smtClean="0"/>
              <a:t>ChDR</a:t>
            </a:r>
            <a:r>
              <a:rPr lang="en-GB" altLang="en-US" dirty="0" smtClean="0"/>
              <a:t> is being studied with codes such as Particle studio, Magic or </a:t>
            </a:r>
            <a:r>
              <a:rPr lang="en-GB" altLang="en-US" dirty="0" err="1" smtClean="0"/>
              <a:t>Vsim</a:t>
            </a:r>
            <a:r>
              <a:rPr lang="en-GB" altLang="en-US" dirty="0" smtClean="0"/>
              <a:t> for different applications (Dielectric acceleration and THz source)</a:t>
            </a: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31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1188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AAF74-2E20-E041-8021-52145EF685F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64" y="2892173"/>
            <a:ext cx="4774002" cy="31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22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30" y="2776227"/>
            <a:ext cx="8724900" cy="173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3492"/>
            <a:ext cx="9144000" cy="940443"/>
          </a:xfrm>
        </p:spPr>
        <p:txBody>
          <a:bodyPr>
            <a:normAutofit/>
          </a:bodyPr>
          <a:lstStyle/>
          <a:p>
            <a:r>
              <a:rPr lang="en-US" dirty="0" err="1" smtClean="0"/>
              <a:t>ChDR</a:t>
            </a:r>
            <a:r>
              <a:rPr lang="en-US" dirty="0" smtClean="0"/>
              <a:t> measurements at 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930" y="1173936"/>
            <a:ext cx="8723370" cy="168853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Previously named CTF3-</a:t>
            </a:r>
            <a:r>
              <a:rPr lang="en-US" b="1" dirty="0" smtClean="0"/>
              <a:t>CALIFES</a:t>
            </a:r>
            <a:r>
              <a:rPr lang="en-US" dirty="0" smtClean="0"/>
              <a:t>, the new CERN electron beam test facility </a:t>
            </a:r>
            <a:r>
              <a:rPr lang="en-US" b="1" dirty="0" smtClean="0"/>
              <a:t>CLEAR</a:t>
            </a:r>
            <a:r>
              <a:rPr lang="en-US" dirty="0" smtClean="0"/>
              <a:t> is being commissioned at present.</a:t>
            </a:r>
          </a:p>
          <a:p>
            <a:r>
              <a:rPr lang="en-US" dirty="0" smtClean="0"/>
              <a:t>Beam: </a:t>
            </a:r>
            <a:r>
              <a:rPr lang="en-US" b="1" dirty="0" smtClean="0"/>
              <a:t>130-220MeV</a:t>
            </a:r>
            <a:r>
              <a:rPr lang="en-US" dirty="0" smtClean="0"/>
              <a:t> electrons </a:t>
            </a:r>
          </a:p>
          <a:p>
            <a:r>
              <a:rPr lang="en-US" b="1" dirty="0" smtClean="0"/>
              <a:t>Up to 0.5nC per bunch</a:t>
            </a:r>
            <a:r>
              <a:rPr lang="en-US" dirty="0" smtClean="0"/>
              <a:t>, trains available 1-100 bunches.</a:t>
            </a:r>
          </a:p>
          <a:p>
            <a:r>
              <a:rPr lang="en-US" dirty="0" smtClean="0"/>
              <a:t>CLEAR Proposal online:  </a:t>
            </a:r>
            <a:r>
              <a:rPr lang="en-US" sz="2000" dirty="0"/>
              <a:t>https://</a:t>
            </a:r>
            <a:r>
              <a:rPr lang="en-US" sz="2000" dirty="0" err="1"/>
              <a:t>clear.web.cern.ch</a:t>
            </a:r>
            <a:r>
              <a:rPr lang="en-US" sz="2000" dirty="0"/>
              <a:t>/sites/</a:t>
            </a:r>
            <a:r>
              <a:rPr lang="en-US" sz="2000" dirty="0" err="1"/>
              <a:t>clear.web.cern.ch</a:t>
            </a:r>
            <a:r>
              <a:rPr lang="en-US" sz="2000" dirty="0"/>
              <a:t>/files/documents/</a:t>
            </a:r>
            <a:r>
              <a:rPr lang="en-US" sz="2000" dirty="0" err="1"/>
              <a:t>CLEAR_proposal.pdf</a:t>
            </a: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D4C7953-A699-1542-8912-53FBA45A427D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33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0895" y="4792989"/>
            <a:ext cx="85455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u="sng" dirty="0" smtClean="0">
                <a:solidFill>
                  <a:srgbClr val="0055A0"/>
                </a:solidFill>
                <a:latin typeface="Arial"/>
                <a:ea typeface=""/>
                <a:cs typeface=""/>
              </a:rPr>
              <a:t>End of </a:t>
            </a:r>
            <a:r>
              <a:rPr lang="en-US" sz="2000" u="sng" dirty="0">
                <a:solidFill>
                  <a:srgbClr val="0055A0"/>
                </a:solidFill>
                <a:latin typeface="Arial"/>
                <a:ea typeface=""/>
                <a:cs typeface=""/>
              </a:rPr>
              <a:t>2017 </a:t>
            </a:r>
            <a:r>
              <a:rPr lang="en-US" sz="2000" u="sng" dirty="0" smtClean="0">
                <a:solidFill>
                  <a:srgbClr val="0055A0"/>
                </a:solidFill>
                <a:latin typeface="Arial"/>
                <a:ea typeface=""/>
                <a:cs typeface=""/>
              </a:rPr>
              <a:t>two </a:t>
            </a:r>
            <a:r>
              <a:rPr lang="en-US" sz="2000" b="1" u="sng" dirty="0" err="1" smtClean="0">
                <a:solidFill>
                  <a:srgbClr val="0055A0"/>
                </a:solidFill>
                <a:latin typeface="Arial"/>
                <a:ea typeface=""/>
                <a:cs typeface=""/>
              </a:rPr>
              <a:t>ChDR</a:t>
            </a:r>
            <a:r>
              <a:rPr lang="en-US" sz="2000" u="sng" dirty="0" smtClean="0">
                <a:solidFill>
                  <a:srgbClr val="0055A0"/>
                </a:solidFill>
                <a:latin typeface="Arial"/>
                <a:ea typeface=""/>
                <a:cs typeface=""/>
              </a:rPr>
              <a:t> experiments foreseen, in the </a:t>
            </a:r>
            <a:r>
              <a:rPr lang="en-US" sz="2000" u="sng" dirty="0">
                <a:solidFill>
                  <a:srgbClr val="0055A0"/>
                </a:solidFill>
                <a:latin typeface="Arial"/>
                <a:ea typeface=""/>
                <a:cs typeface=""/>
              </a:rPr>
              <a:t>infrared </a:t>
            </a:r>
            <a:r>
              <a:rPr lang="en-US" sz="2000" u="sng" dirty="0" smtClean="0">
                <a:solidFill>
                  <a:srgbClr val="0055A0"/>
                </a:solidFill>
                <a:latin typeface="Arial"/>
                <a:ea typeface=""/>
                <a:cs typeface=""/>
              </a:rPr>
              <a:t>range:</a:t>
            </a:r>
            <a:endParaRPr lang="en-US" sz="2000" u="sng" dirty="0">
              <a:solidFill>
                <a:srgbClr val="0055A0"/>
              </a:solidFill>
              <a:latin typeface="Arial"/>
              <a:ea typeface=""/>
              <a:cs typeface=""/>
            </a:endParaRPr>
          </a:p>
          <a:p>
            <a:pPr marL="962406" lvl="1" indent="-514350" defTabSz="9144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55A0"/>
                </a:solidFill>
                <a:latin typeface="Arial"/>
                <a:ea typeface=""/>
                <a:cs typeface=""/>
              </a:rPr>
              <a:t>Under vacuum, using </a:t>
            </a:r>
            <a:r>
              <a:rPr lang="en-US" sz="2000" b="1" dirty="0">
                <a:solidFill>
                  <a:srgbClr val="0055A0"/>
                </a:solidFill>
                <a:latin typeface="Arial"/>
                <a:ea typeface=""/>
                <a:cs typeface=""/>
              </a:rPr>
              <a:t>CVD</a:t>
            </a:r>
            <a:r>
              <a:rPr lang="en-US" sz="2000" dirty="0">
                <a:solidFill>
                  <a:srgbClr val="0055A0"/>
                </a:solidFill>
                <a:latin typeface="Arial"/>
                <a:ea typeface=""/>
                <a:cs typeface=""/>
              </a:rPr>
              <a:t> </a:t>
            </a:r>
            <a:r>
              <a:rPr lang="en-US" sz="2000" b="1" dirty="0">
                <a:solidFill>
                  <a:srgbClr val="0055A0"/>
                </a:solidFill>
                <a:latin typeface="Arial"/>
                <a:ea typeface=""/>
                <a:cs typeface=""/>
              </a:rPr>
              <a:t>diamond</a:t>
            </a:r>
            <a:r>
              <a:rPr lang="en-US" sz="2000" dirty="0">
                <a:solidFill>
                  <a:srgbClr val="0055A0"/>
                </a:solidFill>
                <a:latin typeface="Arial"/>
                <a:ea typeface=""/>
                <a:cs typeface=""/>
              </a:rPr>
              <a:t> radiator.</a:t>
            </a:r>
          </a:p>
          <a:p>
            <a:pPr marL="962406" lvl="1" indent="-514350" defTabSz="9144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55A0"/>
                </a:solidFill>
                <a:latin typeface="Arial"/>
                <a:ea typeface=""/>
                <a:cs typeface=""/>
              </a:rPr>
              <a:t>In-air, using crystalline </a:t>
            </a:r>
            <a:r>
              <a:rPr lang="en-US" sz="2000" b="1" dirty="0">
                <a:solidFill>
                  <a:srgbClr val="0055A0"/>
                </a:solidFill>
                <a:latin typeface="Arial"/>
                <a:ea typeface=""/>
                <a:cs typeface=""/>
              </a:rPr>
              <a:t>silicon</a:t>
            </a:r>
            <a:r>
              <a:rPr lang="en-US" sz="2000" dirty="0">
                <a:solidFill>
                  <a:srgbClr val="0055A0"/>
                </a:solidFill>
                <a:latin typeface="Arial"/>
                <a:ea typeface=""/>
                <a:cs typeface=""/>
              </a:rPr>
              <a:t> radiator.</a:t>
            </a:r>
          </a:p>
        </p:txBody>
      </p:sp>
    </p:spTree>
    <p:extLst>
      <p:ext uri="{BB962C8B-B14F-4D97-AF65-F5344CB8AC3E}">
        <p14:creationId xmlns:p14="http://schemas.microsoft.com/office/powerpoint/2010/main" val="855271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332" y="4406271"/>
            <a:ext cx="1808829" cy="1756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3492"/>
            <a:ext cx="9144000" cy="9404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Diamond </a:t>
            </a:r>
            <a:r>
              <a:rPr lang="en-US" dirty="0" err="1" smtClean="0"/>
              <a:t>ChDR</a:t>
            </a:r>
            <a:r>
              <a:rPr lang="en-US" dirty="0" smtClean="0"/>
              <a:t> on CLEAR at CERN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0CC76C4-3EC0-CC41-BA96-37FC868944CA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34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4169"/>
            <a:ext cx="6299741" cy="3939631"/>
          </a:xfrm>
        </p:spPr>
        <p:txBody>
          <a:bodyPr>
            <a:normAutofit fontScale="700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CVD diamond radiator under vacuum.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 smtClean="0"/>
              <a:t>Goal:</a:t>
            </a:r>
            <a:r>
              <a:rPr lang="en-US" b="1" dirty="0" smtClean="0"/>
              <a:t> </a:t>
            </a:r>
            <a:r>
              <a:rPr lang="en-US" dirty="0" smtClean="0"/>
              <a:t>Comparison between OTR, Cherenkov, and </a:t>
            </a:r>
            <a:r>
              <a:rPr lang="en-US" dirty="0" err="1" smtClean="0"/>
              <a:t>ChDR</a:t>
            </a:r>
            <a:r>
              <a:rPr lang="en-US" dirty="0" smtClean="0"/>
              <a:t> light emission.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 smtClean="0"/>
              <a:t>Already tested cameras on that setup:</a:t>
            </a:r>
          </a:p>
          <a:p>
            <a:pPr marL="457200">
              <a:spcBef>
                <a:spcPts val="0"/>
              </a:spcBef>
              <a:buClrTx/>
              <a:buSzTx/>
            </a:pPr>
            <a:r>
              <a:rPr lang="en-US" b="1" dirty="0" err="1" smtClean="0"/>
              <a:t>Ueye</a:t>
            </a:r>
            <a:r>
              <a:rPr lang="en-US" dirty="0" smtClean="0"/>
              <a:t> (visible range) =&gt;</a:t>
            </a:r>
            <a:r>
              <a:rPr lang="en-US" i="1" dirty="0" smtClean="0"/>
              <a:t>Nice images, but inappropriate wavelength for diffraction radiation studies at 200 MeV</a:t>
            </a:r>
          </a:p>
          <a:p>
            <a:pPr marL="457200">
              <a:spcBef>
                <a:spcPts val="0"/>
              </a:spcBef>
              <a:buClrTx/>
              <a:buSzTx/>
            </a:pPr>
            <a:r>
              <a:rPr lang="en-US" b="1" dirty="0" err="1"/>
              <a:t>Onca</a:t>
            </a:r>
            <a:r>
              <a:rPr lang="en-US" b="1" dirty="0"/>
              <a:t>-MWIR-</a:t>
            </a:r>
            <a:r>
              <a:rPr lang="en-US" b="1" dirty="0" err="1"/>
              <a:t>InSb</a:t>
            </a:r>
            <a:r>
              <a:rPr lang="en-US" dirty="0"/>
              <a:t> </a:t>
            </a:r>
            <a:r>
              <a:rPr lang="en-US" dirty="0" smtClean="0"/>
              <a:t>(2-5um)</a:t>
            </a:r>
            <a:r>
              <a:rPr lang="en-US" dirty="0"/>
              <a:t> </a:t>
            </a:r>
            <a:r>
              <a:rPr lang="en-US" dirty="0" smtClean="0"/>
              <a:t>=&gt;</a:t>
            </a:r>
            <a:r>
              <a:rPr lang="en-US" dirty="0"/>
              <a:t>Bad </a:t>
            </a:r>
            <a:r>
              <a:rPr lang="en-US" dirty="0" smtClean="0"/>
              <a:t>SNR </a:t>
            </a:r>
            <a:endParaRPr lang="en-US" dirty="0"/>
          </a:p>
          <a:p>
            <a:pPr marL="457200">
              <a:spcBef>
                <a:spcPts val="0"/>
              </a:spcBef>
              <a:buClrTx/>
              <a:buSzTx/>
            </a:pPr>
            <a:r>
              <a:rPr lang="en-US" b="1" dirty="0" smtClean="0"/>
              <a:t>Gobi-LWIR</a:t>
            </a:r>
            <a:r>
              <a:rPr lang="en-US" dirty="0" smtClean="0"/>
              <a:t>(8-15um) =&gt;Bad SNR (bolometer)</a:t>
            </a:r>
          </a:p>
          <a:p>
            <a:pPr marL="457200">
              <a:spcBef>
                <a:spcPts val="0"/>
              </a:spcBef>
              <a:buClrTx/>
              <a:buSzTx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 smtClean="0"/>
              <a:t>To be tested soon:</a:t>
            </a:r>
          </a:p>
          <a:p>
            <a:pPr marL="457200">
              <a:spcBef>
                <a:spcPts val="0"/>
              </a:spcBef>
              <a:buClrTx/>
              <a:buSzTx/>
            </a:pPr>
            <a:r>
              <a:rPr lang="en-US" b="1" dirty="0" smtClean="0"/>
              <a:t>Bobcat-SWIR</a:t>
            </a:r>
            <a:r>
              <a:rPr lang="en-US" dirty="0" smtClean="0"/>
              <a:t>(0.8-1.6um) Might be the right one for this measurement.</a:t>
            </a:r>
          </a:p>
        </p:txBody>
      </p:sp>
      <p:pic>
        <p:nvPicPr>
          <p:cNvPr id="29" name="Picture 28" descr="Cern request 26.07.2016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51" t="71258" r="39358" b="10706"/>
          <a:stretch/>
        </p:blipFill>
        <p:spPr>
          <a:xfrm>
            <a:off x="6087660" y="1351846"/>
            <a:ext cx="3043935" cy="12729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 descr="IMG_2661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927"/>
          <a:stretch/>
        </p:blipFill>
        <p:spPr>
          <a:xfrm>
            <a:off x="6439763" y="2500701"/>
            <a:ext cx="2590646" cy="202814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601353" y="2791172"/>
            <a:ext cx="1003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ea typeface=""/>
                <a:cs typeface=""/>
              </a:rPr>
              <a:t>TR screen</a:t>
            </a:r>
            <a:endParaRPr lang="en-US" sz="1400" b="1" dirty="0">
              <a:solidFill>
                <a:srgbClr val="FF0000"/>
              </a:solidFill>
              <a:latin typeface="Arial"/>
              <a:ea typeface=""/>
              <a:cs typeface=""/>
            </a:endParaRPr>
          </a:p>
        </p:txBody>
      </p:sp>
      <p:cxnSp>
        <p:nvCxnSpPr>
          <p:cNvPr id="32" name="Straight Arrow Connector 31"/>
          <p:cNvCxnSpPr>
            <a:stCxn id="32" idx="2"/>
          </p:cNvCxnSpPr>
          <p:nvPr/>
        </p:nvCxnSpPr>
        <p:spPr>
          <a:xfrm>
            <a:off x="7103034" y="3098949"/>
            <a:ext cx="401276" cy="533493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927843" y="3187065"/>
            <a:ext cx="318625" cy="38333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693753" y="2816570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smtClean="0">
                <a:solidFill>
                  <a:srgbClr val="FF0000"/>
                </a:solidFill>
                <a:latin typeface="Arial"/>
                <a:ea typeface=""/>
                <a:cs typeface=""/>
              </a:rPr>
              <a:t>ChDR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ea typeface=""/>
                <a:cs typeface=""/>
              </a:rPr>
              <a:t> radiator</a:t>
            </a:r>
            <a:endParaRPr lang="en-US" sz="1400" b="1" dirty="0">
              <a:solidFill>
                <a:srgbClr val="FF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26450" y="1389160"/>
            <a:ext cx="134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C00000"/>
                </a:solidFill>
                <a:latin typeface="Arial"/>
                <a:ea typeface=""/>
                <a:cs typeface=""/>
              </a:rPr>
              <a:t>e- Beam</a:t>
            </a:r>
            <a:endParaRPr lang="en-US" dirty="0">
              <a:solidFill>
                <a:srgbClr val="C00000"/>
              </a:solidFill>
              <a:latin typeface="Arial"/>
              <a:ea typeface=""/>
              <a:cs typeface="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447032" y="1702674"/>
            <a:ext cx="2621477" cy="214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8426576" y="1945172"/>
            <a:ext cx="146209" cy="100672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8566061" y="1389160"/>
            <a:ext cx="1019" cy="649962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042794" y="1029106"/>
            <a:ext cx="99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0055A0">
                    <a:lumMod val="60000"/>
                    <a:lumOff val="40000"/>
                  </a:srgbClr>
                </a:solidFill>
                <a:latin typeface="Arial"/>
                <a:ea typeface=""/>
                <a:cs typeface=""/>
              </a:rPr>
              <a:t>ChDR</a:t>
            </a:r>
            <a:endParaRPr lang="en-US" dirty="0">
              <a:solidFill>
                <a:srgbClr val="0055A0">
                  <a:lumMod val="60000"/>
                  <a:lumOff val="40000"/>
                </a:srgbClr>
              </a:solidFill>
              <a:latin typeface="Arial"/>
              <a:ea typeface=""/>
              <a:cs typeface="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8186283" y="1960306"/>
            <a:ext cx="886231" cy="144425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965943" y="2101840"/>
            <a:ext cx="139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DDDDDD">
                    <a:lumMod val="10000"/>
                  </a:srgbClr>
                </a:solidFill>
                <a:latin typeface="Arial"/>
                <a:ea typeface=""/>
                <a:cs typeface=""/>
              </a:rPr>
              <a:t>Al coating</a:t>
            </a:r>
            <a:endParaRPr lang="en-US" dirty="0">
              <a:solidFill>
                <a:srgbClr val="DDDDDD">
                  <a:lumMod val="10000"/>
                </a:srgbClr>
              </a:solidFill>
              <a:latin typeface="Arial"/>
              <a:ea typeface=""/>
              <a:cs typeface="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7542410" y="1725687"/>
            <a:ext cx="0" cy="208424"/>
          </a:xfrm>
          <a:prstGeom prst="straightConnector1">
            <a:avLst/>
          </a:prstGeom>
          <a:ln w="19050">
            <a:solidFill>
              <a:schemeClr val="accent1">
                <a:lumMod val="1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536325" y="1647916"/>
            <a:ext cx="46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4D4D4D">
                    <a:lumMod val="50000"/>
                  </a:srgbClr>
                </a:solidFill>
                <a:latin typeface="Arial"/>
                <a:ea typeface=""/>
                <a:cs typeface=""/>
              </a:rPr>
              <a:t>h</a:t>
            </a:r>
            <a:endParaRPr lang="en-US" dirty="0">
              <a:solidFill>
                <a:srgbClr val="4D4D4D">
                  <a:lumMod val="50000"/>
                </a:srgbClr>
              </a:solidFill>
              <a:latin typeface="Arial"/>
              <a:ea typeface=""/>
              <a:cs typeface=""/>
            </a:endParaRPr>
          </a:p>
        </p:txBody>
      </p:sp>
      <p:pic>
        <p:nvPicPr>
          <p:cNvPr id="2050" name="Picture 2" descr="ésultat de recherche d'images pour &quot;ONCA camera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190" y="4709467"/>
            <a:ext cx="1238480" cy="123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ésultat de recherche d'images pour &quot;GOBI camera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35" y="4719185"/>
            <a:ext cx="1710471" cy="135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ésultat de recherche d'images pour &quot;Bobcat camera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36" y="4778181"/>
            <a:ext cx="1291376" cy="129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ésultat de recherche d'images pour &quot;Ueye ids camera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99" y="4966863"/>
            <a:ext cx="1229550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431715" y="580340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4D4D4D">
                    <a:lumMod val="50000"/>
                  </a:srgbClr>
                </a:solidFill>
                <a:latin typeface="Arial"/>
                <a:ea typeface=""/>
                <a:cs typeface=""/>
              </a:rPr>
              <a:t>Ueye</a:t>
            </a:r>
            <a:endParaRPr lang="en-US" dirty="0">
              <a:solidFill>
                <a:srgbClr val="4D4D4D">
                  <a:lumMod val="50000"/>
                </a:srgbClr>
              </a:solidFill>
              <a:latin typeface="Arial"/>
              <a:ea typeface=""/>
              <a:cs typeface="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816556" y="580340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4D4D4D">
                    <a:lumMod val="50000"/>
                  </a:srgbClr>
                </a:solidFill>
                <a:latin typeface="Arial"/>
                <a:ea typeface=""/>
                <a:cs typeface=""/>
              </a:rPr>
              <a:t>Onca</a:t>
            </a:r>
            <a:endParaRPr lang="en-US" dirty="0">
              <a:solidFill>
                <a:srgbClr val="4D4D4D">
                  <a:lumMod val="50000"/>
                </a:srgbClr>
              </a:solidFill>
              <a:latin typeface="Arial"/>
              <a:ea typeface=""/>
              <a:cs typeface="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509760" y="5834477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4D4D4D">
                    <a:lumMod val="50000"/>
                  </a:srgbClr>
                </a:solidFill>
                <a:latin typeface="Arial"/>
                <a:ea typeface=""/>
                <a:cs typeface=""/>
              </a:rPr>
              <a:t>Gobi</a:t>
            </a:r>
            <a:endParaRPr lang="en-US" dirty="0">
              <a:solidFill>
                <a:srgbClr val="4D4D4D">
                  <a:lumMod val="50000"/>
                </a:srgbClr>
              </a:solidFill>
              <a:latin typeface="Arial"/>
              <a:ea typeface=""/>
              <a:cs typeface="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942394" y="5828300"/>
            <a:ext cx="98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4D4D4D">
                    <a:lumMod val="50000"/>
                  </a:srgbClr>
                </a:solidFill>
                <a:latin typeface="Arial"/>
                <a:ea typeface=""/>
                <a:cs typeface=""/>
              </a:rPr>
              <a:t>Bobcat</a:t>
            </a:r>
            <a:endParaRPr lang="en-US" dirty="0">
              <a:solidFill>
                <a:srgbClr val="4D4D4D">
                  <a:lumMod val="50000"/>
                </a:srgbClr>
              </a:solidFill>
              <a:latin typeface="Arial"/>
              <a:ea typeface=""/>
              <a:cs typeface="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96958" y="5592726"/>
            <a:ext cx="1476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rgbClr val="4D4D4D">
                    <a:lumMod val="50000"/>
                  </a:srgbClr>
                </a:solidFill>
                <a:latin typeface="Arial"/>
                <a:ea typeface=""/>
                <a:cs typeface=""/>
              </a:rPr>
              <a:t>Ueye</a:t>
            </a:r>
            <a:r>
              <a:rPr lang="en-US" b="1" dirty="0" smtClean="0">
                <a:solidFill>
                  <a:srgbClr val="4D4D4D">
                    <a:lumMod val="50000"/>
                  </a:srgbClr>
                </a:solidFill>
                <a:latin typeface="Arial"/>
                <a:ea typeface=""/>
                <a:cs typeface=""/>
              </a:rPr>
              <a:t> image</a:t>
            </a:r>
            <a:endParaRPr lang="en-US" b="1" dirty="0">
              <a:solidFill>
                <a:srgbClr val="4D4D4D">
                  <a:lumMod val="50000"/>
                </a:srgbClr>
              </a:solidFill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98311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set-up at </a:t>
            </a:r>
            <a:r>
              <a:rPr lang="en-GB" sz="2800" dirty="0" err="1" smtClean="0">
                <a:latin typeface="Century Gothic" charset="0"/>
              </a:rPr>
              <a:t>Califes@CERN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663178" y="2327275"/>
            <a:ext cx="8080772" cy="3416300"/>
          </a:xfrm>
        </p:spPr>
        <p:txBody>
          <a:bodyPr/>
          <a:lstStyle/>
          <a:p>
            <a:pPr eaLnBrk="1" hangingPunct="1"/>
            <a:r>
              <a:rPr lang="en-GB" sz="1600" dirty="0" smtClean="0">
                <a:latin typeface="Century Gothic" charset="0"/>
              </a:rPr>
              <a:t>CALIFES : </a:t>
            </a:r>
            <a:r>
              <a:rPr lang="en-GB" sz="1600" dirty="0" smtClean="0">
                <a:solidFill>
                  <a:srgbClr val="FF0000"/>
                </a:solidFill>
                <a:latin typeface="Century Gothic" charset="0"/>
              </a:rPr>
              <a:t>200MeV electrons </a:t>
            </a:r>
            <a:r>
              <a:rPr lang="en-GB" sz="1600" dirty="0" smtClean="0">
                <a:latin typeface="Century Gothic" charset="0"/>
              </a:rPr>
              <a:t>– up to </a:t>
            </a:r>
            <a:r>
              <a:rPr lang="en-GB" sz="1600" dirty="0" smtClean="0">
                <a:solidFill>
                  <a:srgbClr val="FF0000"/>
                </a:solidFill>
                <a:latin typeface="Century Gothic" charset="0"/>
              </a:rPr>
              <a:t>15nC</a:t>
            </a:r>
            <a:r>
              <a:rPr lang="en-GB" sz="1600" dirty="0" smtClean="0">
                <a:latin typeface="Century Gothic" charset="0"/>
              </a:rPr>
              <a:t> per bunch train</a:t>
            </a:r>
          </a:p>
          <a:p>
            <a:pPr eaLnBrk="1" hangingPunct="1"/>
            <a:r>
              <a:rPr lang="en-GB" sz="1600" dirty="0" smtClean="0">
                <a:latin typeface="Century Gothic" charset="0"/>
              </a:rPr>
              <a:t>15x2x1.2mm </a:t>
            </a:r>
            <a:r>
              <a:rPr lang="en-GB" sz="1600" dirty="0" smtClean="0">
                <a:solidFill>
                  <a:srgbClr val="FF0000"/>
                </a:solidFill>
                <a:latin typeface="Century Gothic" charset="0"/>
              </a:rPr>
              <a:t>Diamond crystal </a:t>
            </a:r>
            <a:r>
              <a:rPr lang="en-GB" sz="1600" dirty="0" smtClean="0">
                <a:latin typeface="Century Gothic" charset="0"/>
              </a:rPr>
              <a:t>with one face cut and Al Coated to reflect the </a:t>
            </a:r>
            <a:r>
              <a:rPr lang="en-GB" sz="1600" dirty="0" err="1" smtClean="0">
                <a:latin typeface="Century Gothic" charset="0"/>
              </a:rPr>
              <a:t>ChDR</a:t>
            </a:r>
            <a:r>
              <a:rPr lang="en-GB" sz="1600" dirty="0" smtClean="0">
                <a:latin typeface="Century Gothic" charset="0"/>
              </a:rPr>
              <a:t> photons on a FIR Camera (</a:t>
            </a:r>
            <a:r>
              <a:rPr lang="en-GB" sz="1600" dirty="0" err="1" smtClean="0">
                <a:latin typeface="Century Gothic" charset="0"/>
              </a:rPr>
              <a:t>microbolometer</a:t>
            </a:r>
            <a:r>
              <a:rPr lang="en-GB" sz="1600" dirty="0" smtClean="0">
                <a:latin typeface="Century Gothic" charset="0"/>
              </a:rPr>
              <a:t>, 16bit, 8-14um)</a:t>
            </a:r>
          </a:p>
          <a:p>
            <a:pPr eaLnBrk="1" hangingPunct="1"/>
            <a:r>
              <a:rPr lang="en-GB" sz="1600" dirty="0" smtClean="0">
                <a:latin typeface="Century Gothic" charset="0"/>
              </a:rPr>
              <a:t>Measuring and comparing Transition, Cherenkov and Cherenkov Diffraction radiation</a:t>
            </a:r>
          </a:p>
          <a:p>
            <a:pPr lvl="1" eaLnBrk="1" hangingPunct="1"/>
            <a:endParaRPr lang="en-GB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35</a:t>
            </a:fld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2" y="3807408"/>
            <a:ext cx="2706358" cy="2624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36" y="3807408"/>
            <a:ext cx="2706359" cy="2624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09" y="3807408"/>
            <a:ext cx="2891554" cy="280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1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3492"/>
            <a:ext cx="9144000" cy="9404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Silicon </a:t>
            </a:r>
            <a:r>
              <a:rPr lang="en-US" dirty="0" err="1" smtClean="0"/>
              <a:t>ChDR</a:t>
            </a:r>
            <a:r>
              <a:rPr lang="en-US" dirty="0" smtClean="0"/>
              <a:t> on CLEAR at CERN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17D1A3-13F2-2146-8673-0428AA086E18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36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66" y="963591"/>
            <a:ext cx="4427034" cy="518689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3935"/>
            <a:ext cx="5288332" cy="4667421"/>
          </a:xfrm>
        </p:spPr>
        <p:txBody>
          <a:bodyPr>
            <a:normAutofit fontScale="925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In-air spectral-angular measurement of </a:t>
            </a:r>
            <a:r>
              <a:rPr lang="en-US" b="1" dirty="0" err="1" smtClean="0"/>
              <a:t>ChDR</a:t>
            </a:r>
            <a:r>
              <a:rPr lang="en-US" b="1" dirty="0" smtClean="0"/>
              <a:t> in an half silicon wafer radiator.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en-US" u="sng" dirty="0" smtClean="0"/>
              <a:t>Detector:</a:t>
            </a:r>
            <a:r>
              <a:rPr lang="en-US" dirty="0"/>
              <a:t> </a:t>
            </a:r>
            <a:r>
              <a:rPr lang="en-US" dirty="0" smtClean="0"/>
              <a:t>PDA10 </a:t>
            </a:r>
            <a:r>
              <a:rPr lang="en-US" dirty="0" err="1" smtClean="0"/>
              <a:t>InGaAs</a:t>
            </a:r>
            <a:r>
              <a:rPr lang="en-US" dirty="0" smtClean="0"/>
              <a:t> </a:t>
            </a:r>
            <a:r>
              <a:rPr lang="en-US" dirty="0"/>
              <a:t>(0.9-2.6um) </a:t>
            </a:r>
            <a:r>
              <a:rPr lang="en-US" dirty="0" smtClean="0"/>
              <a:t>single pixel photodiode mounted on a motorized Goniometer.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Set of bandpass filters used to select wavelength (BW 30nm).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257115" y="5781157"/>
            <a:ext cx="134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55A0"/>
                </a:solidFill>
                <a:latin typeface="Arial"/>
                <a:ea typeface=""/>
                <a:cs typeface=""/>
              </a:rPr>
              <a:t>Si Radiator</a:t>
            </a:r>
            <a:endParaRPr lang="en-US" dirty="0">
              <a:solidFill>
                <a:srgbClr val="0055A0"/>
              </a:solidFill>
              <a:latin typeface="Arial"/>
              <a:ea typeface=""/>
              <a:cs typeface=""/>
            </a:endParaRPr>
          </a:p>
        </p:txBody>
      </p:sp>
      <p:sp>
        <p:nvSpPr>
          <p:cNvPr id="11" name="TextBox 10"/>
          <p:cNvSpPr txBox="1"/>
          <p:nvPr/>
        </p:nvSpPr>
        <p:spPr>
          <a:xfrm rot="20665905">
            <a:off x="7476389" y="3957297"/>
            <a:ext cx="134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C00000"/>
                </a:solidFill>
                <a:latin typeface="Arial"/>
                <a:ea typeface=""/>
                <a:cs typeface=""/>
              </a:rPr>
              <a:t>e- Beam</a:t>
            </a:r>
            <a:endParaRPr lang="en-US" dirty="0">
              <a:solidFill>
                <a:srgbClr val="C00000"/>
              </a:solidFill>
              <a:latin typeface="Arial"/>
              <a:ea typeface=""/>
              <a:cs typeface=""/>
            </a:endParaRPr>
          </a:p>
        </p:txBody>
      </p:sp>
      <p:cxnSp>
        <p:nvCxnSpPr>
          <p:cNvPr id="13" name="Straight Arrow Connector 12"/>
          <p:cNvCxnSpPr>
            <a:stCxn id="10" idx="0"/>
          </p:cNvCxnSpPr>
          <p:nvPr/>
        </p:nvCxnSpPr>
        <p:spPr>
          <a:xfrm flipV="1">
            <a:off x="6930483" y="5153262"/>
            <a:ext cx="178697" cy="627895"/>
          </a:xfrm>
          <a:prstGeom prst="straightConnector1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411055" y="4141963"/>
            <a:ext cx="3275745" cy="96675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432675" y="4902200"/>
            <a:ext cx="128880" cy="9068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28774" y="5097996"/>
            <a:ext cx="134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FFFF00"/>
                </a:solidFill>
                <a:latin typeface="Arial"/>
                <a:ea typeface=""/>
                <a:cs typeface=""/>
              </a:rPr>
              <a:t>ChDR</a:t>
            </a:r>
            <a:endParaRPr lang="en-US" dirty="0">
              <a:solidFill>
                <a:srgbClr val="FFFF00"/>
              </a:solidFill>
              <a:latin typeface="Arial"/>
              <a:ea typeface=""/>
              <a:cs typeface="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09180" y="4683517"/>
            <a:ext cx="329652" cy="221858"/>
          </a:xfrm>
          <a:prstGeom prst="straightConnector1">
            <a:avLst/>
          </a:prstGeom>
          <a:ln w="19050">
            <a:solidFill>
              <a:srgbClr val="FFFF00">
                <a:alpha val="27000"/>
              </a:srgb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722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96" y="1297695"/>
            <a:ext cx="6579860" cy="4934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3492"/>
            <a:ext cx="9144000" cy="9404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Silicon </a:t>
            </a:r>
            <a:r>
              <a:rPr lang="en-US" dirty="0" err="1" smtClean="0"/>
              <a:t>ChDR</a:t>
            </a:r>
            <a:r>
              <a:rPr lang="en-US" dirty="0" smtClean="0"/>
              <a:t> on CLEAR at CERN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17D1A3-13F2-2146-8673-0428AA086E18}" type="datetime1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1/29/2018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55A0">
                    <a:tint val="75000"/>
                  </a:srgbClr>
                </a:solidFill>
              </a:rPr>
              <a:t>R.Kieffer, RREPS 2017 DESY</a:t>
            </a:r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37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352" y="5605657"/>
            <a:ext cx="6337004" cy="457200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bg1"/>
                </a:solidFill>
              </a:rPr>
              <a:t>Installation on </a:t>
            </a:r>
            <a:r>
              <a:rPr lang="en-US" b="1" smtClean="0">
                <a:solidFill>
                  <a:schemeClr val="bg1"/>
                </a:solidFill>
              </a:rPr>
              <a:t>going in CALIFES</a:t>
            </a:r>
            <a:endParaRPr lang="en-US" dirty="0">
              <a:solidFill>
                <a:schemeClr val="bg1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5003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Cherenkov radiation (1/2)</a:t>
            </a:r>
          </a:p>
        </p:txBody>
      </p:sp>
      <p:sp>
        <p:nvSpPr>
          <p:cNvPr id="18435" name="Text Box 14"/>
          <p:cNvSpPr txBox="1">
            <a:spLocks noChangeArrowheads="1"/>
          </p:cNvSpPr>
          <p:nvPr/>
        </p:nvSpPr>
        <p:spPr bwMode="auto">
          <a:xfrm>
            <a:off x="1003698" y="2728912"/>
            <a:ext cx="524855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i="1">
                <a:solidFill>
                  <a:schemeClr val="tx1"/>
                </a:solidFill>
              </a:rPr>
              <a:t>‘Equivalent to the supersonic boom but for photons’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500" u="sng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u="sng">
                <a:solidFill>
                  <a:schemeClr val="tx1"/>
                </a:solidFill>
              </a:rPr>
              <a:t>Threshold process:</a:t>
            </a:r>
            <a:r>
              <a:rPr lang="en-US" altLang="en-US" sz="1500">
                <a:solidFill>
                  <a:schemeClr val="tx1"/>
                </a:solidFill>
              </a:rPr>
              <a:t>  Particles go faster than light </a:t>
            </a:r>
            <a:r>
              <a:rPr lang="en-US" altLang="en-US" sz="1500" i="1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US" altLang="en-US" sz="1500" i="1">
                <a:solidFill>
                  <a:schemeClr val="tx1"/>
                </a:solidFill>
              </a:rPr>
              <a:t> &gt; 1/n</a:t>
            </a:r>
            <a:endParaRPr lang="en-US" altLang="en-US" sz="1500" i="1" u="sng">
              <a:solidFill>
                <a:schemeClr val="tx1"/>
              </a:solidFill>
            </a:endParaRPr>
          </a:p>
        </p:txBody>
      </p:sp>
      <p:sp>
        <p:nvSpPr>
          <p:cNvPr id="18436" name="TextBox 23"/>
          <p:cNvSpPr txBox="1">
            <a:spLocks noChangeArrowheads="1"/>
          </p:cNvSpPr>
          <p:nvPr/>
        </p:nvSpPr>
        <p:spPr bwMode="auto">
          <a:xfrm>
            <a:off x="6421041" y="3182541"/>
            <a:ext cx="2681288" cy="186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050">
                <a:solidFill>
                  <a:schemeClr val="tx1"/>
                </a:solidFill>
              </a:rPr>
              <a:t> n is the index of refraction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050">
                <a:solidFill>
                  <a:schemeClr val="tx1"/>
                </a:solidFill>
              </a:rPr>
              <a:t> </a:t>
            </a:r>
            <a:r>
              <a:rPr lang="en-US" altLang="en-US" sz="105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US" altLang="en-US" sz="1050">
                <a:solidFill>
                  <a:schemeClr val="tx1"/>
                </a:solidFill>
              </a:rPr>
              <a:t> is the relative particle velocity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5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105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050">
                <a:solidFill>
                  <a:schemeClr val="tx1"/>
                </a:solidFill>
              </a:rPr>
              <a:t> </a:t>
            </a:r>
            <a:r>
              <a:rPr lang="en-US" altLang="en-US" sz="1050">
                <a:solidFill>
                  <a:schemeClr val="tx1"/>
                </a:solidFill>
                <a:latin typeface="Symbol" panose="05050102010706020507" pitchFamily="18" charset="2"/>
              </a:rPr>
              <a:t>q</a:t>
            </a:r>
            <a:r>
              <a:rPr lang="en-US" altLang="en-US" sz="1050" baseline="-25000">
                <a:solidFill>
                  <a:schemeClr val="tx1"/>
                </a:solidFill>
              </a:rPr>
              <a:t>c</a:t>
            </a:r>
            <a:r>
              <a:rPr lang="en-US" altLang="en-US" sz="1050">
                <a:solidFill>
                  <a:schemeClr val="tx1"/>
                </a:solidFill>
              </a:rPr>
              <a:t> is the Cherenkov light emission angle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5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105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105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1050">
                <a:solidFill>
                  <a:schemeClr val="tx1"/>
                </a:solidFill>
              </a:rPr>
              <a:t> d the length of the cherenkov radiator</a:t>
            </a:r>
          </a:p>
        </p:txBody>
      </p:sp>
      <p:graphicFrame>
        <p:nvGraphicFramePr>
          <p:cNvPr id="18437" name="Object 16"/>
          <p:cNvGraphicFramePr>
            <a:graphicFrameLocks noChangeAspect="1"/>
          </p:cNvGraphicFramePr>
          <p:nvPr/>
        </p:nvGraphicFramePr>
        <p:xfrm>
          <a:off x="7031831" y="4088606"/>
          <a:ext cx="9429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48" name="Equation" r:id="rId3" imgW="822600" imgH="420480" progId="Equation.3">
                  <p:embed/>
                </p:oleObj>
              </mc:Choice>
              <mc:Fallback>
                <p:oleObj name="Equation" r:id="rId3" imgW="822600" imgH="420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1831" y="4088606"/>
                        <a:ext cx="9429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17"/>
          <p:cNvGraphicFramePr>
            <a:graphicFrameLocks noChangeAspect="1"/>
          </p:cNvGraphicFramePr>
          <p:nvPr/>
        </p:nvGraphicFramePr>
        <p:xfrm>
          <a:off x="5289947" y="5445919"/>
          <a:ext cx="2471738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49" name="Equation" r:id="rId5" imgW="2184840" imgH="530280" progId="Equation.3">
                  <p:embed/>
                </p:oleObj>
              </mc:Choice>
              <mc:Fallback>
                <p:oleObj name="Equation" r:id="rId5" imgW="2184840" imgH="530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9947" y="5445919"/>
                        <a:ext cx="2471738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Content Placeholder 2"/>
          <p:cNvSpPr txBox="1">
            <a:spLocks/>
          </p:cNvSpPr>
          <p:nvPr/>
        </p:nvSpPr>
        <p:spPr bwMode="auto">
          <a:xfrm>
            <a:off x="320279" y="5188744"/>
            <a:ext cx="8155781" cy="104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/>
              <a:t>The total number of photons proportional to the thickness of the Cherenkov radiator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/>
              <a:t>Almost no dependency on beam energy</a:t>
            </a:r>
          </a:p>
        </p:txBody>
      </p:sp>
      <p:pic>
        <p:nvPicPr>
          <p:cNvPr id="18440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048" y="3474244"/>
            <a:ext cx="1854994" cy="171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0" y="2556272"/>
            <a:ext cx="681038" cy="96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557213" indent="-214313">
              <a:spcBef>
                <a:spcPts val="75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857250" indent="-171450">
              <a:spcBef>
                <a:spcPts val="75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5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200150" indent="-171450">
              <a:spcBef>
                <a:spcPts val="75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1543050" indent="-171450">
              <a:spcBef>
                <a:spcPts val="75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18859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2288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25717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29146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7CD7D9F-1CC4-4170-BBEC-DCB2D90CFEBB}" type="slidenum">
              <a:rPr lang="en-US" alt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38</a:t>
            </a:fld>
            <a:endParaRPr lang="en-US" altLang="en-US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3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Cherenkov radiation (2/2)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 Emitted (measurable) power spectrum depends on the materiel transparency (</a:t>
            </a:r>
            <a:r>
              <a:rPr lang="en-GB" altLang="en-US" i="1" smtClean="0"/>
              <a:t>Tr(</a:t>
            </a:r>
            <a:r>
              <a:rPr lang="en-GB" altLang="en-US" i="1" smtClean="0">
                <a:latin typeface="Symbol" panose="05050102010706020507" pitchFamily="18" charset="2"/>
              </a:rPr>
              <a:t>l</a:t>
            </a:r>
            <a:r>
              <a:rPr lang="en-GB" altLang="en-US" i="1" smtClean="0"/>
              <a:t>)</a:t>
            </a:r>
            <a:r>
              <a:rPr lang="en-GB" altLang="en-US" smtClean="0"/>
              <a:t>)</a:t>
            </a:r>
          </a:p>
        </p:txBody>
      </p:sp>
      <p:pic>
        <p:nvPicPr>
          <p:cNvPr id="19460" name="Picture 2" descr="http://www.almazoptics.com/images/Si-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6"/>
          <a:stretch>
            <a:fillRect/>
          </a:stretch>
        </p:blipFill>
        <p:spPr bwMode="auto">
          <a:xfrm>
            <a:off x="6269832" y="3218260"/>
            <a:ext cx="2493169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691" y="3182541"/>
            <a:ext cx="1883569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19" y="4691062"/>
            <a:ext cx="2121694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" descr="http://www.mdcvacuum.com/graphics/isi/silicatranscurv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97" y="3614738"/>
            <a:ext cx="2319338" cy="131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5999560" y="5468542"/>
            <a:ext cx="111921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CVD SiC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275910" y="3398044"/>
            <a:ext cx="88036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Silicon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1081088" y="4241006"/>
            <a:ext cx="67518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SiO2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4192191" y="3938588"/>
            <a:ext cx="122661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Diamond</a:t>
            </a:r>
          </a:p>
        </p:txBody>
      </p:sp>
      <p:pic>
        <p:nvPicPr>
          <p:cNvPr id="19468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4755357"/>
            <a:ext cx="2037160" cy="119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3504010" y="5307806"/>
            <a:ext cx="85953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Al2O3</a:t>
            </a:r>
          </a:p>
        </p:txBody>
      </p:sp>
      <p:sp>
        <p:nvSpPr>
          <p:cNvPr id="194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75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557213" indent="-214313">
              <a:spcBef>
                <a:spcPts val="75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857250" indent="-171450">
              <a:spcBef>
                <a:spcPts val="75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05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200150" indent="-171450">
              <a:spcBef>
                <a:spcPts val="75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1543050" indent="-171450">
              <a:spcBef>
                <a:spcPts val="75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18859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2288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25717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2914650" indent="-171450" defTabSz="34290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9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1A327611-F009-439B-B890-956B8D6C2AEB}" type="slidenum">
              <a:rPr lang="en-US" alt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39</a:t>
            </a:fld>
            <a:endParaRPr lang="en-US" altLang="en-US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2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Incoherent </a:t>
            </a:r>
            <a:r>
              <a:rPr lang="en-GB" sz="2800" dirty="0">
                <a:latin typeface="Century Gothic" charset="0"/>
              </a:rPr>
              <a:t>C</a:t>
            </a:r>
            <a:r>
              <a:rPr lang="en-GB" sz="2800" dirty="0" smtClean="0">
                <a:latin typeface="Century Gothic" charset="0"/>
              </a:rPr>
              <a:t>herenkov Diffraction Radiation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AAF74-2E20-E041-8021-52145EF685F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212397" y="2418663"/>
                <a:ext cx="5913748" cy="2365730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charset="0"/>
                  <a:buChar char=""/>
                  <a:defRPr kern="1200">
                    <a:solidFill>
                      <a:srgbClr val="404040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742950" indent="-28575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charset="0"/>
                  <a:buChar char=""/>
                  <a:defRPr sz="1600" kern="1200">
                    <a:solidFill>
                      <a:srgbClr val="404040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charset="0"/>
                  <a:buChar char=""/>
                  <a:defRPr sz="1400" kern="1200">
                    <a:solidFill>
                      <a:srgbClr val="404040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charset="0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charset="0"/>
                  <a:buChar char=""/>
                  <a:defRPr sz="1200" kern="1200">
                    <a:solidFill>
                      <a:srgbClr val="404040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576" indent="0">
                  <a:buFont typeface="Wingdings 3" charset="0"/>
                  <a:buNone/>
                </a:pPr>
                <a:r>
                  <a:rPr lang="en-US" b="1" dirty="0" smtClean="0"/>
                  <a:t>Incoherent</a:t>
                </a:r>
                <a:r>
                  <a:rPr lang="en-US" dirty="0"/>
                  <a:t> </a:t>
                </a:r>
                <a:r>
                  <a:rPr lang="en-US" b="1" dirty="0" smtClean="0"/>
                  <a:t>Cherenkov Diffraction Radiation (</a:t>
                </a:r>
                <a:r>
                  <a:rPr lang="en-US" b="1" dirty="0" err="1" smtClean="0"/>
                  <a:t>ChDR</a:t>
                </a:r>
                <a:r>
                  <a:rPr lang="en-US" b="1" dirty="0" smtClean="0"/>
                  <a:t>)</a:t>
                </a:r>
              </a:p>
              <a:p>
                <a:pPr marL="36576" indent="0">
                  <a:buFont typeface="Wingdings 3" charset="0"/>
                  <a:buNone/>
                </a:pPr>
                <a:r>
                  <a:rPr lang="en-US" sz="1600" dirty="0" smtClean="0"/>
                  <a:t>The electric field of ultra-relativistic charged particles passing in the vicinity of a dielectric radiator produce photons by Cherenkov mechanism </a:t>
                </a:r>
                <a:r>
                  <a:rPr lang="en-US" sz="1600" dirty="0"/>
                  <a:t>(</a:t>
                </a:r>
                <a:r>
                  <a:rPr lang="en-US" sz="1600" dirty="0" smtClean="0"/>
                  <a:t>polarization effect).</a:t>
                </a:r>
              </a:p>
              <a:p>
                <a:pPr marL="322326" indent="-285750">
                  <a:buClr>
                    <a:schemeClr val="tx2"/>
                  </a:buClr>
                </a:pPr>
                <a:r>
                  <a:rPr lang="en-US" dirty="0" smtClean="0">
                    <a:solidFill>
                      <a:schemeClr val="tx2"/>
                    </a:solidFill>
                  </a:rPr>
                  <a:t>Large emission angle: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mr-IN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de-CH" i="1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  <m:t>𝐶h</m:t>
                                </m:r>
                              </m:sub>
                            </m:sSub>
                          </m:e>
                        </m:d>
                        <m:r>
                          <a:rPr lang="de-CH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mr-IN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CH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mr-IN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  <m:r>
                              <a:rPr lang="de-CH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den>
                        </m:f>
                      </m:e>
                    </m:func>
                  </m:oMath>
                </a14:m>
                <a:endParaRPr lang="en-US" dirty="0" smtClean="0">
                  <a:solidFill>
                    <a:schemeClr val="tx2"/>
                  </a:solidFill>
                </a:endParaRPr>
              </a:p>
              <a:p>
                <a:pPr marL="322326" indent="-285750">
                  <a:buClr>
                    <a:schemeClr val="tx2"/>
                  </a:buClr>
                </a:pPr>
                <a:r>
                  <a:rPr lang="en-US" dirty="0" smtClean="0">
                    <a:solidFill>
                      <a:schemeClr val="tx2"/>
                    </a:solidFill>
                  </a:rPr>
                  <a:t>Photons emitted along the target</a:t>
                </a:r>
              </a:p>
              <a:p>
                <a:pPr marL="36576" indent="0">
                  <a:buFont typeface="Wingdings 3" charset="0"/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97" y="2418663"/>
                <a:ext cx="5913748" cy="2365730"/>
              </a:xfrm>
              <a:prstGeom prst="rect">
                <a:avLst/>
              </a:prstGeom>
              <a:blipFill rotWithShape="0">
                <a:blip r:embed="rId2"/>
                <a:stretch>
                  <a:fillRect l="-309" t="-1546"/>
                </a:stretch>
              </a:blipFill>
              <a:ln>
                <a:noFill/>
              </a:ln>
              <a:extLst>
                <a:ext uri="{FAA26D3D-D897-4be2-8F04-BA451C77F1D7}">
                  <ma14:placeholderFlag xmlns:ma14="http://schemas.microsoft.com/office/mac/drawingml/2011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-445489" y="5673158"/>
                <a:ext cx="7491551" cy="11513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"/>
                              <a:cs typeface="Mangal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  <a:ea typeface=""/>
                                  <a:cs typeface="Mangal" charset="0"/>
                                </a:rPr>
                              </m:ctrlPr>
                            </m:sSupPr>
                            <m:e>
                              <m:r>
                                <a:rPr lang="de-CH" i="1">
                                  <a:solidFill>
                                    <a:srgbClr val="0055A0"/>
                                  </a:solidFill>
                                  <a:latin typeface="Cambria Math" charset="0"/>
                                  <a:ea typeface=""/>
                                  <a:cs typeface="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mr-IN" i="1">
                                  <a:solidFill>
                                    <a:srgbClr val="0055A0"/>
                                  </a:solidFill>
                                  <a:latin typeface="Cambria Math" charset="0"/>
                                  <a:ea typeface=""/>
                                  <a:cs typeface="Mangal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  <a:ea typeface=""/>
                                  <a:cs typeface=""/>
                                </a:rPr>
                              </m:ctrlPr>
                            </m:sSubPr>
                            <m:e>
                              <m:r>
                                <a:rPr lang="de-CH" i="1">
                                  <a:solidFill>
                                    <a:srgbClr val="0055A0"/>
                                  </a:solidFill>
                                  <a:latin typeface="Cambria Math" charset="0"/>
                                  <a:ea typeface=""/>
                                  <a:cs typeface="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CH" i="1">
                                  <a:solidFill>
                                    <a:srgbClr val="0055A0"/>
                                  </a:solidFill>
                                  <a:latin typeface="Cambria Math" charset="0"/>
                                  <a:ea typeface=""/>
                                  <a:cs typeface=""/>
                                </a:rPr>
                                <m:t>𝐷𝑐𝑝h</m:t>
                              </m:r>
                            </m:sub>
                          </m:sSub>
                        </m:num>
                        <m:den>
                          <m:r>
                            <a:rPr lang="de-CH" i="1" smtClean="0">
                              <a:solidFill>
                                <a:srgbClr val="0055A0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0055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Ω</m:t>
                          </m:r>
                          <m:r>
                            <a:rPr lang="de-CH" i="1" smtClean="0">
                              <a:solidFill>
                                <a:srgbClr val="0055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r>
                            <a:rPr lang="de-CH" i="1" smtClean="0">
                              <a:solidFill>
                                <a:srgbClr val="0055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den>
                      </m:f>
                      <m:r>
                        <a:rPr lang="de-CH" i="1" smtClean="0">
                          <a:solidFill>
                            <a:srgbClr val="0055A0"/>
                          </a:solidFill>
                          <a:latin typeface="Cambria Math" charset="0"/>
                          <a:ea typeface=""/>
                          <a:cs typeface=""/>
                        </a:rPr>
                        <m:t>=</m:t>
                      </m:r>
                      <m:f>
                        <m:fPr>
                          <m:ctrlPr>
                            <a:rPr lang="mr-IN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"/>
                              <a:cs typeface="Mangal" charset="0"/>
                            </a:rPr>
                          </m:ctrlPr>
                        </m:fPr>
                        <m:num>
                          <m:r>
                            <a:rPr lang="mr-IN" i="1" smtClean="0">
                              <a:solidFill>
                                <a:srgbClr val="0055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  <m:r>
                            <a:rPr lang="de-CH" i="1" smtClean="0">
                              <a:solidFill>
                                <a:srgbClr val="0055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mr-IN" i="1" smtClean="0">
                              <a:solidFill>
                                <a:srgbClr val="0055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den>
                      </m:f>
                      <m:sSup>
                        <m:sSupPr>
                          <m:ctrlPr>
                            <a:rPr lang="mr-IN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"/>
                              <a:cs typeface="Mangal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mr-IN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  <a:ea typeface=""/>
                                  <a:cs typeface="Mangal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mr-IN" i="1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Mangal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CH" i="1">
                                      <a:solidFill>
                                        <a:srgbClr val="0055A0"/>
                                      </a:solidFill>
                                      <a:latin typeface="Cambria Math" charset="0"/>
                                      <a:ea typeface=""/>
                                      <a:cs typeface="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mr-IN" i="1">
                                      <a:solidFill>
                                        <a:srgbClr val="0055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CH" i="1" smtClean="0">
                              <a:solidFill>
                                <a:srgbClr val="0055A0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mr-IN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"/>
                              <a:cs typeface="Mangal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i="1" smtClean="0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  <a:ea typeface=""/>
                                  <a:cs typeface="Mangal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i="1" smtClean="0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solidFill>
                                        <a:srgbClr val="0055A0"/>
                                      </a:solidFill>
                                      <a:latin typeface="Cambria Math" charset="0"/>
                                      <a:ea typeface=""/>
                                      <a:cs typeface="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mr-IN" i="1" smtClean="0">
                                          <a:solidFill>
                                            <a:srgbClr val="0055A0"/>
                                          </a:solidFill>
                                          <a:latin typeface="Cambria Math" panose="02040503050406030204" pitchFamily="18" charset="0"/>
                                          <a:ea typeface=""/>
                                          <a:cs typeface="Mangal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mr-IN" i="1">
                                              <a:solidFill>
                                                <a:srgbClr val="0055A0"/>
                                              </a:solidFill>
                                              <a:latin typeface="Cambria Math" panose="02040503050406030204" pitchFamily="18" charset="0"/>
                                              <a:ea typeface=""/>
                                              <a:cs typeface="Mangal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mr-IN" i="1">
                                              <a:solidFill>
                                                <a:srgbClr val="0055A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𝜋</m:t>
                                          </m:r>
                                          <m:r>
                                            <a:rPr lang="de-CH" i="1">
                                              <a:solidFill>
                                                <a:srgbClr val="0055A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𝐿</m:t>
                                          </m:r>
                                        </m:num>
                                        <m:den>
                                          <m:r>
                                            <a:rPr lang="mr-IN" i="1">
                                              <a:solidFill>
                                                <a:srgbClr val="0055A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𝛽𝜆</m:t>
                                          </m:r>
                                        </m:den>
                                      </m:f>
                                      <m:d>
                                        <m:dPr>
                                          <m:ctrlPr>
                                            <a:rPr lang="mr-IN" i="1">
                                              <a:solidFill>
                                                <a:srgbClr val="0055A0"/>
                                              </a:solidFill>
                                              <a:latin typeface="Cambria Math" panose="02040503050406030204" pitchFamily="18" charset="0"/>
                                              <a:ea typeface=""/>
                                              <a:cs typeface="Mangal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CH" i="1">
                                              <a:solidFill>
                                                <a:srgbClr val="0055A0"/>
                                              </a:solidFill>
                                              <a:latin typeface="Cambria Math" charset="0"/>
                                              <a:ea typeface=""/>
                                              <a:cs typeface=""/>
                                            </a:rPr>
                                            <m:t>1−</m:t>
                                          </m:r>
                                          <m:r>
                                            <a:rPr lang="de-CH" i="1">
                                              <a:solidFill>
                                                <a:srgbClr val="0055A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𝛽</m:t>
                                          </m:r>
                                          <m:r>
                                            <a:rPr lang="de-CH" i="1">
                                              <a:solidFill>
                                                <a:srgbClr val="0055A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𝑛</m:t>
                                          </m:r>
                                          <m:func>
                                            <m:funcPr>
                                              <m:ctrlPr>
                                                <a:rPr lang="de-CH" i="1">
                                                  <a:solidFill>
                                                    <a:srgbClr val="0055A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CH">
                                                  <a:solidFill>
                                                    <a:srgbClr val="0055A0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cos</m:t>
                                              </m:r>
                                            </m:fName>
                                            <m:e>
                                              <m:r>
                                                <a:rPr lang="de-CH" i="1">
                                                  <a:solidFill>
                                                    <a:srgbClr val="0055A0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func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num>
                            <m:den>
                              <m:f>
                                <m:fPr>
                                  <m:ctrlPr>
                                    <a:rPr lang="mr-IN" i="1" smtClean="0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Mangal" charset="0"/>
                                    </a:rPr>
                                  </m:ctrlPr>
                                </m:fPr>
                                <m:num>
                                  <m:r>
                                    <a:rPr lang="mr-IN" i="1" smtClean="0">
                                      <a:solidFill>
                                        <a:srgbClr val="0055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  <m:r>
                                    <a:rPr lang="de-CH" i="1" smtClean="0">
                                      <a:solidFill>
                                        <a:srgbClr val="0055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mr-IN" i="1" smtClean="0">
                                      <a:solidFill>
                                        <a:srgbClr val="0055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𝛽𝜆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mr-IN" i="1" smtClean="0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  <a:ea typeface=""/>
                                      <a:cs typeface="Mangal" charset="0"/>
                                    </a:rPr>
                                  </m:ctrlPr>
                                </m:dPr>
                                <m:e>
                                  <m:r>
                                    <a:rPr lang="de-CH" i="1" smtClean="0">
                                      <a:solidFill>
                                        <a:srgbClr val="0055A0"/>
                                      </a:solidFill>
                                      <a:latin typeface="Cambria Math" charset="0"/>
                                      <a:ea typeface=""/>
                                      <a:cs typeface=""/>
                                    </a:rPr>
                                    <m:t>1−</m:t>
                                  </m:r>
                                  <m:r>
                                    <a:rPr lang="de-CH" i="1" smtClean="0">
                                      <a:solidFill>
                                        <a:srgbClr val="0055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  <m:r>
                                    <a:rPr lang="de-CH" i="1" smtClean="0">
                                      <a:solidFill>
                                        <a:srgbClr val="0055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  <m:func>
                                    <m:funcPr>
                                      <m:ctrlPr>
                                        <a:rPr lang="de-CH" i="1" smtClean="0">
                                          <a:solidFill>
                                            <a:srgbClr val="0055A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CH" smtClean="0">
                                          <a:solidFill>
                                            <a:srgbClr val="0055A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de-CH" i="1" smtClean="0">
                                          <a:solidFill>
                                            <a:srgbClr val="0055A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den>
                          </m:f>
                        </m:e>
                      </m:d>
                      <m:sSup>
                        <m:sSupPr>
                          <m:ctrlPr>
                            <a:rPr lang="mr-IN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"/>
                              <a:cs typeface="Mangal" charset="0"/>
                            </a:rPr>
                          </m:ctrlPr>
                        </m:sSupPr>
                        <m:e>
                          <m:r>
                            <a:rPr lang="de-CH" i="1" smtClean="0">
                              <a:solidFill>
                                <a:srgbClr val="0055A0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  <m:t>𝑠𝑖𝑛</m:t>
                          </m:r>
                        </m:e>
                        <m:sup>
                          <m:r>
                            <a:rPr lang="de-CH" i="1" smtClean="0">
                              <a:solidFill>
                                <a:srgbClr val="0055A0"/>
                              </a:solidFill>
                              <a:latin typeface="Cambria Math" charset="0"/>
                              <a:ea typeface=""/>
                              <a:cs typeface=""/>
                            </a:rPr>
                            <m:t>2</m:t>
                          </m:r>
                        </m:sup>
                      </m:sSup>
                      <m:r>
                        <a:rPr lang="mr-IN" i="1" smtClean="0">
                          <a:solidFill>
                            <a:srgbClr val="0055A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de-CH" i="1" smtClean="0">
                          <a:solidFill>
                            <a:srgbClr val="0055A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.</m:t>
                      </m:r>
                      <m:sSup>
                        <m:sSupPr>
                          <m:ctrlPr>
                            <a:rPr lang="de-CH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de-CH" i="1" smtClean="0">
                              <a:solidFill>
                                <a:srgbClr val="0055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ctrlPr>
                                <a:rPr lang="mr-IN" i="1" smtClean="0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de-CH" i="1" smtClean="0">
                                  <a:solidFill>
                                    <a:srgbClr val="0055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rgbClr val="0055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</m:t>
                              </m:r>
                              <m:r>
                                <a:rPr lang="de-CH" i="1" smtClean="0">
                                  <a:solidFill>
                                    <a:srgbClr val="0055A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  <m:f>
                                <m:fPr>
                                  <m:ctrlPr>
                                    <a:rPr lang="mr-IN" i="1" smtClean="0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CH" i="1" smtClean="0">
                                      <a:solidFill>
                                        <a:srgbClr val="0055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mr-IN" i="1" smtClean="0">
                                      <a:solidFill>
                                        <a:srgbClr val="0055A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𝛾𝛽𝜆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55A0"/>
                  </a:solidFill>
                  <a:latin typeface="Arial"/>
                  <a:ea typeface=""/>
                  <a:cs typeface="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5489" y="5673158"/>
                <a:ext cx="7491551" cy="115134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51526" y="5112272"/>
            <a:ext cx="489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+mn-lt"/>
                <a:ea typeface=""/>
                <a:cs typeface=""/>
              </a:rPr>
              <a:t>For a cylindrical geometry</a:t>
            </a:r>
            <a:endParaRPr lang="en-US" b="1" dirty="0">
              <a:solidFill>
                <a:srgbClr val="0070C0"/>
              </a:solidFill>
              <a:latin typeface="+mn-lt"/>
              <a:ea typeface=""/>
              <a:cs typeface="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56433" y="4987570"/>
            <a:ext cx="46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4D4D4D">
                    <a:lumMod val="50000"/>
                  </a:srgbClr>
                </a:solidFill>
                <a:latin typeface="Arial"/>
                <a:ea typeface=""/>
                <a:cs typeface=""/>
              </a:rPr>
              <a:t>L</a:t>
            </a:r>
            <a:endParaRPr lang="en-US" dirty="0">
              <a:solidFill>
                <a:srgbClr val="4D4D4D">
                  <a:lumMod val="50000"/>
                </a:srgbClr>
              </a:solidFill>
              <a:latin typeface="Arial"/>
              <a:ea typeface=""/>
              <a:cs typeface="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240267" y="5673599"/>
            <a:ext cx="4120445" cy="1164150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448155" y="5842152"/>
            <a:ext cx="982135" cy="818279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29293" y="5443768"/>
            <a:ext cx="1349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0000"/>
                </a:solidFill>
                <a:latin typeface="+mn-lt"/>
                <a:ea typeface=""/>
                <a:cs typeface=""/>
              </a:rPr>
              <a:t>Exponential decay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FF0000"/>
                </a:solidFill>
                <a:latin typeface="+mn-lt"/>
                <a:ea typeface=""/>
                <a:cs typeface=""/>
              </a:rPr>
              <a:t>of the particle field</a:t>
            </a:r>
            <a:endParaRPr lang="en-US" sz="1000" dirty="0">
              <a:solidFill>
                <a:srgbClr val="FF0000"/>
              </a:solidFill>
              <a:latin typeface="+mn-lt"/>
              <a:ea typeface=""/>
              <a:cs typeface="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15365" y="5694119"/>
            <a:ext cx="2012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i="1" dirty="0" smtClean="0">
                <a:solidFill>
                  <a:srgbClr val="0055A0"/>
                </a:solidFill>
                <a:latin typeface="Symbol" charset="2"/>
                <a:ea typeface=""/>
                <a:cs typeface="Symbol" charset="2"/>
              </a:rPr>
              <a:t>a, </a:t>
            </a:r>
            <a:r>
              <a:rPr lang="en-GB" sz="1200" i="1" dirty="0" smtClean="0">
                <a:solidFill>
                  <a:srgbClr val="0055A0"/>
                </a:solidFill>
                <a:latin typeface="Times New Roman"/>
                <a:ea typeface=""/>
                <a:cs typeface="Times New Roman"/>
              </a:rPr>
              <a:t>fine </a:t>
            </a:r>
            <a:r>
              <a:rPr lang="en-GB" sz="1200" i="1" dirty="0">
                <a:solidFill>
                  <a:srgbClr val="0055A0"/>
                </a:solidFill>
                <a:latin typeface="Times New Roman"/>
                <a:ea typeface=""/>
                <a:cs typeface="Times New Roman"/>
              </a:rPr>
              <a:t>structure </a:t>
            </a:r>
            <a:r>
              <a:rPr lang="en-GB" sz="1200" i="1" dirty="0" smtClean="0">
                <a:solidFill>
                  <a:srgbClr val="0055A0"/>
                </a:solidFill>
                <a:latin typeface="Times New Roman"/>
                <a:ea typeface=""/>
                <a:cs typeface="Times New Roman"/>
              </a:rPr>
              <a:t>constant</a:t>
            </a:r>
            <a:endParaRPr lang="en-GB" sz="1200" i="1" dirty="0">
              <a:solidFill>
                <a:srgbClr val="0055A0"/>
              </a:solidFill>
              <a:latin typeface="Times New Roman"/>
              <a:ea typeface=""/>
              <a:cs typeface="Times New Roman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i="1" dirty="0" smtClean="0">
                <a:solidFill>
                  <a:srgbClr val="0055A0"/>
                </a:solidFill>
                <a:latin typeface="Symbol" charset="2"/>
                <a:ea typeface=""/>
                <a:cs typeface="Symbol" charset="2"/>
              </a:rPr>
              <a:t>b, </a:t>
            </a:r>
            <a:r>
              <a:rPr lang="en-GB" sz="1200" i="1" dirty="0" smtClean="0">
                <a:solidFill>
                  <a:srgbClr val="0055A0"/>
                </a:solidFill>
                <a:latin typeface="Times New Roman"/>
                <a:ea typeface=""/>
                <a:cs typeface="Times New Roman"/>
              </a:rPr>
              <a:t>normalised beam velocity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i="1" dirty="0" smtClean="0">
                <a:solidFill>
                  <a:srgbClr val="0055A0"/>
                </a:solidFill>
                <a:latin typeface="Symbol" charset="2"/>
                <a:ea typeface=""/>
                <a:cs typeface="Symbol" charset="2"/>
              </a:rPr>
              <a:t>g,</a:t>
            </a:r>
            <a:r>
              <a:rPr lang="en-GB" sz="1200" i="1" dirty="0" smtClean="0">
                <a:solidFill>
                  <a:srgbClr val="0055A0"/>
                </a:solidFill>
                <a:latin typeface="Times New Roman"/>
                <a:ea typeface=""/>
                <a:cs typeface="Times New Roman"/>
              </a:rPr>
              <a:t> beam relativistic factor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i="1" dirty="0" smtClean="0">
                <a:solidFill>
                  <a:srgbClr val="0055A0"/>
                </a:solidFill>
                <a:latin typeface="Symbol" charset="2"/>
                <a:ea typeface=""/>
                <a:cs typeface="Symbol" charset="2"/>
              </a:rPr>
              <a:t>q, </a:t>
            </a:r>
            <a:r>
              <a:rPr lang="en-GB" sz="1200" i="1" dirty="0" smtClean="0">
                <a:solidFill>
                  <a:srgbClr val="0055A0"/>
                </a:solidFill>
                <a:latin typeface="Times New Roman"/>
                <a:ea typeface=""/>
                <a:cs typeface="Times New Roman"/>
              </a:rPr>
              <a:t>angle of observation</a:t>
            </a:r>
            <a:endParaRPr lang="en-GB" sz="1200" i="1" dirty="0">
              <a:solidFill>
                <a:srgbClr val="0055A0"/>
              </a:solidFill>
              <a:latin typeface="Symbol" charset="2"/>
              <a:ea typeface=""/>
              <a:cs typeface="Symbol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12400" y="5443119"/>
            <a:ext cx="250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55A0">
                    <a:lumMod val="60000"/>
                    <a:lumOff val="40000"/>
                  </a:srgbClr>
                </a:solidFill>
                <a:latin typeface="+mn-lt"/>
                <a:ea typeface=""/>
                <a:cs typeface=""/>
              </a:rPr>
              <a:t>Cherenkov emission</a:t>
            </a:r>
            <a:endParaRPr lang="en-US" sz="1000" dirty="0">
              <a:solidFill>
                <a:srgbClr val="0055A0">
                  <a:lumMod val="60000"/>
                  <a:lumOff val="40000"/>
                </a:srgbClr>
              </a:solidFill>
              <a:latin typeface="+mn-lt"/>
              <a:ea typeface=""/>
              <a:cs typeface="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400" y="77955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0055A0"/>
                </a:solidFill>
                <a:latin typeface="Arial"/>
                <a:ea typeface=""/>
                <a:cs typeface=""/>
              </a:rPr>
              <a:t>Ref: </a:t>
            </a:r>
            <a:r>
              <a:rPr lang="en-US" sz="1200" dirty="0" smtClean="0">
                <a:solidFill>
                  <a:srgbClr val="0055A0"/>
                </a:solidFill>
                <a:latin typeface="Arial"/>
                <a:ea typeface=""/>
                <a:cs typeface=""/>
              </a:rPr>
              <a:t>A.P</a:t>
            </a:r>
            <a:r>
              <a:rPr lang="en-US" sz="1200" dirty="0">
                <a:solidFill>
                  <a:srgbClr val="0055A0"/>
                </a:solidFill>
                <a:latin typeface="Arial"/>
                <a:ea typeface=""/>
                <a:cs typeface=""/>
              </a:rPr>
              <a:t>. </a:t>
            </a:r>
            <a:r>
              <a:rPr lang="en-US" sz="1200" dirty="0" err="1">
                <a:solidFill>
                  <a:srgbClr val="0055A0"/>
                </a:solidFill>
                <a:latin typeface="Arial"/>
                <a:ea typeface=""/>
                <a:cs typeface=""/>
              </a:rPr>
              <a:t>Potylitsyn</a:t>
            </a:r>
            <a:r>
              <a:rPr lang="en-US" sz="1200" dirty="0">
                <a:solidFill>
                  <a:srgbClr val="0055A0"/>
                </a:solidFill>
                <a:latin typeface="Arial"/>
                <a:ea typeface=""/>
                <a:cs typeface=""/>
              </a:rPr>
              <a:t> et al, Diffraction radiation from charged particles, STMP 29 (Springer Berlin </a:t>
            </a:r>
            <a:r>
              <a:rPr lang="en-US" sz="1200" dirty="0" err="1">
                <a:solidFill>
                  <a:srgbClr val="0055A0"/>
                </a:solidFill>
                <a:latin typeface="Arial"/>
                <a:ea typeface=""/>
                <a:cs typeface=""/>
              </a:rPr>
              <a:t>Hedeilberg</a:t>
            </a:r>
            <a:r>
              <a:rPr lang="en-US" sz="1200" dirty="0">
                <a:solidFill>
                  <a:srgbClr val="0055A0"/>
                </a:solidFill>
                <a:latin typeface="Arial"/>
                <a:ea typeface=""/>
                <a:cs typeface=""/>
              </a:rPr>
              <a:t> 2010</a:t>
            </a:r>
            <a:r>
              <a:rPr lang="en-US" sz="1200" dirty="0" smtClean="0">
                <a:solidFill>
                  <a:srgbClr val="0055A0"/>
                </a:solidFill>
                <a:latin typeface="Arial"/>
                <a:ea typeface=""/>
                <a:cs typeface=""/>
              </a:rPr>
              <a:t>)</a:t>
            </a:r>
            <a:endParaRPr lang="en-US" sz="1200" dirty="0">
              <a:solidFill>
                <a:srgbClr val="0055A0"/>
              </a:solidFill>
              <a:latin typeface="Arial"/>
              <a:ea typeface=""/>
              <a:cs typeface="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0055A0"/>
              </a:solidFill>
              <a:latin typeface="Arial"/>
              <a:ea typeface=""/>
              <a:cs typeface="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03403" y="2199387"/>
            <a:ext cx="3142365" cy="3091911"/>
            <a:chOff x="5825603" y="2516887"/>
            <a:chExt cx="3142365" cy="3091911"/>
          </a:xfrm>
        </p:grpSpPr>
        <p:sp>
          <p:nvSpPr>
            <p:cNvPr id="5" name="Rectangle 4"/>
            <p:cNvSpPr/>
            <p:nvPr/>
          </p:nvSpPr>
          <p:spPr>
            <a:xfrm>
              <a:off x="5937537" y="2572254"/>
              <a:ext cx="2901662" cy="9004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37538" y="4555568"/>
              <a:ext cx="2901662" cy="9004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492665" y="3841245"/>
              <a:ext cx="735496" cy="406557"/>
            </a:xfrm>
            <a:prstGeom prst="ellipse">
              <a:avLst/>
            </a:prstGeom>
            <a:gradFill flip="none" rotWithShape="1">
              <a:gsLst>
                <a:gs pos="19000">
                  <a:schemeClr val="tx2">
                    <a:lumMod val="60000"/>
                    <a:lumOff val="40000"/>
                  </a:schemeClr>
                </a:gs>
                <a:gs pos="72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5825603" y="4034062"/>
              <a:ext cx="3025141" cy="7264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6741667" y="3123517"/>
              <a:ext cx="192505" cy="1873072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860413" y="4576957"/>
              <a:ext cx="864605" cy="900459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8495144" y="4057223"/>
              <a:ext cx="0" cy="538450"/>
            </a:xfrm>
            <a:prstGeom prst="straightConnector1">
              <a:avLst/>
            </a:prstGeom>
            <a:ln w="19050"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502747" y="4119471"/>
              <a:ext cx="465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4D4D4D">
                      <a:lumMod val="50000"/>
                    </a:srgbClr>
                  </a:solidFill>
                  <a:latin typeface="Arial"/>
                  <a:ea typeface=""/>
                  <a:cs typeface=""/>
                </a:rPr>
                <a:t>h</a:t>
              </a:r>
              <a:endParaRPr lang="en-US" dirty="0">
                <a:solidFill>
                  <a:srgbClr val="4D4D4D">
                    <a:lumMod val="50000"/>
                  </a:srgbClr>
                </a:solidFill>
                <a:latin typeface="Arial"/>
                <a:ea typeface=""/>
                <a:cs typeface="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6837919" y="2559495"/>
              <a:ext cx="769231" cy="874463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937537" y="5599872"/>
              <a:ext cx="2901662" cy="8926"/>
            </a:xfrm>
            <a:prstGeom prst="straightConnector1">
              <a:avLst/>
            </a:prstGeom>
            <a:ln w="19050"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317914" y="2754927"/>
              <a:ext cx="14961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7030A0"/>
                  </a:solidFill>
                  <a:latin typeface="Arial"/>
                  <a:ea typeface=""/>
                  <a:cs typeface=""/>
                </a:rPr>
                <a:t>Cherenkov DR</a:t>
              </a:r>
            </a:p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7030A0"/>
                  </a:solidFill>
                  <a:latin typeface="Arial"/>
                  <a:ea typeface=""/>
                  <a:cs typeface=""/>
                </a:rPr>
                <a:t>photons</a:t>
              </a:r>
              <a:endParaRPr lang="en-US" sz="1400" b="1" dirty="0">
                <a:solidFill>
                  <a:srgbClr val="7030A0"/>
                </a:solidFill>
                <a:latin typeface="Arial"/>
                <a:ea typeface=""/>
                <a:cs typeface="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7346143" y="4584960"/>
                  <a:ext cx="5911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9144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"/>
                                <a:cs typeface="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CH" i="1">
                                <a:solidFill>
                                  <a:srgbClr val="7030A0"/>
                                </a:solidFill>
                                <a:latin typeface="Cambria Math" charset="0"/>
                                <a:ea typeface=""/>
                                <a:cs typeface=""/>
                              </a:rPr>
                              <m:t>𝐶h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7030A0"/>
                    </a:solidFill>
                    <a:latin typeface="Arial"/>
                    <a:ea typeface=""/>
                    <a:cs typeface="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6143" y="4584960"/>
                  <a:ext cx="591124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Arc 23"/>
            <p:cNvSpPr/>
            <p:nvPr/>
          </p:nvSpPr>
          <p:spPr>
            <a:xfrm rot="3880591">
              <a:off x="6592850" y="4148546"/>
              <a:ext cx="891641" cy="767330"/>
            </a:xfrm>
            <a:prstGeom prst="arc">
              <a:avLst>
                <a:gd name="adj1" fmla="val 18144146"/>
                <a:gd name="adj2" fmla="val 0"/>
              </a:avLst>
            </a:prstGeom>
            <a:ln>
              <a:solidFill>
                <a:schemeClr val="bg2">
                  <a:lumMod val="1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55A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37538" y="2516887"/>
              <a:ext cx="25015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smtClean="0">
                  <a:solidFill>
                    <a:srgbClr val="0055A0">
                      <a:lumMod val="60000"/>
                      <a:lumOff val="40000"/>
                    </a:srgbClr>
                  </a:solidFill>
                  <a:latin typeface="Arial"/>
                  <a:ea typeface=""/>
                  <a:cs typeface=""/>
                </a:rPr>
                <a:t>Dielectric</a:t>
              </a:r>
              <a:endParaRPr lang="en-US" sz="1400" dirty="0">
                <a:solidFill>
                  <a:srgbClr val="0055A0">
                    <a:lumMod val="60000"/>
                    <a:lumOff val="40000"/>
                  </a:srgbClr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899654" y="3436694"/>
              <a:ext cx="10702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70C0"/>
                  </a:solidFill>
                  <a:latin typeface="Arial"/>
                  <a:ea typeface=""/>
                  <a:cs typeface=""/>
                </a:rPr>
                <a:t>E Field</a:t>
              </a:r>
              <a:endParaRPr lang="en-US" sz="1400" dirty="0">
                <a:solidFill>
                  <a:srgbClr val="0070C0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04868" y="4284833"/>
              <a:ext cx="11593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F8F8F8">
                      <a:lumMod val="10000"/>
                    </a:srgbClr>
                  </a:solidFill>
                  <a:latin typeface="Arial"/>
                  <a:ea typeface=""/>
                  <a:cs typeface=""/>
                </a:rPr>
                <a:t>Vacuum</a:t>
              </a:r>
              <a:endParaRPr lang="en-US" sz="1400" dirty="0">
                <a:solidFill>
                  <a:srgbClr val="F8F8F8">
                    <a:lumMod val="10000"/>
                  </a:srgbClr>
                </a:solidFill>
                <a:latin typeface="Arial"/>
                <a:ea typeface=""/>
                <a:cs typeface=""/>
              </a:endParaRPr>
            </a:p>
          </p:txBody>
        </p:sp>
      </p:grpSp>
      <p:sp>
        <p:nvSpPr>
          <p:cNvPr id="3" name="Left Brace 2"/>
          <p:cNvSpPr/>
          <p:nvPr/>
        </p:nvSpPr>
        <p:spPr>
          <a:xfrm>
            <a:off x="6829925" y="5683261"/>
            <a:ext cx="153042" cy="875614"/>
          </a:xfrm>
          <a:prstGeom prst="lef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08156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s-IS" sz="2800" dirty="0" smtClean="0">
                <a:latin typeface="Century Gothic" charset="0"/>
              </a:rPr>
              <a:t>…</a:t>
            </a:r>
            <a:r>
              <a:rPr lang="en-GB" sz="2800" dirty="0" smtClean="0">
                <a:latin typeface="Century Gothic" charset="0"/>
              </a:rPr>
              <a:t>Using beam parameters of LHC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40</a:t>
            </a:fld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71" r="-242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1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e.g. Positioning </a:t>
            </a:r>
            <a:r>
              <a:rPr lang="en-GB" sz="2800" dirty="0">
                <a:latin typeface="Century Gothic" charset="0"/>
              </a:rPr>
              <a:t>of Crystal collimator in LHC or FCC </a:t>
            </a: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41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e.g. Positioning </a:t>
            </a:r>
            <a:r>
              <a:rPr lang="en-GB" sz="2800" dirty="0">
                <a:latin typeface="Century Gothic" charset="0"/>
              </a:rPr>
              <a:t>of Crystal collimator in LHC or FCC </a:t>
            </a: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42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9" name="Content Placeholder 10"/>
          <p:cNvSpPr>
            <a:spLocks noGrp="1"/>
          </p:cNvSpPr>
          <p:nvPr>
            <p:ph idx="1"/>
          </p:nvPr>
        </p:nvSpPr>
        <p:spPr>
          <a:xfrm>
            <a:off x="358709" y="2364374"/>
            <a:ext cx="8311521" cy="80052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LHC </a:t>
            </a:r>
            <a:r>
              <a:rPr lang="en-GB" dirty="0"/>
              <a:t>collimators </a:t>
            </a:r>
            <a:r>
              <a:rPr lang="en-GB" dirty="0" smtClean="0"/>
              <a:t>are </a:t>
            </a:r>
            <a:r>
              <a:rPr lang="en-GB" dirty="0"/>
              <a:t>equipped with </a:t>
            </a:r>
            <a:r>
              <a:rPr lang="en-GB" dirty="0" smtClean="0">
                <a:solidFill>
                  <a:srgbClr val="FF0000"/>
                </a:solidFill>
              </a:rPr>
              <a:t>electrostatic BPM </a:t>
            </a:r>
            <a:r>
              <a:rPr lang="en-GB" dirty="0" smtClean="0"/>
              <a:t>to allow their alignment with a resolution better than </a:t>
            </a:r>
            <a:r>
              <a:rPr lang="en-GB" dirty="0" smtClean="0">
                <a:solidFill>
                  <a:srgbClr val="FF0000"/>
                </a:solidFill>
              </a:rPr>
              <a:t>10microns in10-20seconds </a:t>
            </a:r>
            <a:r>
              <a:rPr lang="en-GB" dirty="0" smtClean="0"/>
              <a:t>at a distance of few mm from the beam</a:t>
            </a:r>
            <a:endParaRPr lang="en-GB" dirty="0"/>
          </a:p>
        </p:txBody>
      </p:sp>
      <p:sp>
        <p:nvSpPr>
          <p:cNvPr id="30" name="Slide Number Placeholder 5"/>
          <p:cNvSpPr txBox="1">
            <a:spLocks/>
          </p:cNvSpPr>
          <p:nvPr/>
        </p:nvSpPr>
        <p:spPr>
          <a:xfrm>
            <a:off x="8185377" y="6364303"/>
            <a:ext cx="501424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 smtClean="0">
                <a:solidFill>
                  <a:schemeClr val="bg1"/>
                </a:solidFill>
                <a:latin typeface="Century Gothic" charset="0"/>
                <a:ea typeface="ＭＳ Ｐゴシック" charset="0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fld id="{17918391-D411-FE40-AAD7-861AE5233E0E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1" name="Picture 11" descr="Click for original image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7552" y="3299099"/>
            <a:ext cx="1972162" cy="197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8332" y="5394028"/>
            <a:ext cx="2848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LHC collimator aperture </a:t>
            </a:r>
          </a:p>
          <a:p>
            <a:pPr algn="ctr"/>
            <a:r>
              <a:rPr lang="en-US" dirty="0" smtClean="0"/>
              <a:t>(≈1mm) at 7TeV</a:t>
            </a:r>
            <a:endParaRPr lang="en-US" dirty="0"/>
          </a:p>
        </p:txBody>
      </p:sp>
      <p:pic>
        <p:nvPicPr>
          <p:cNvPr id="13" name="Picture 7" descr="P1040943_jpg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90096" y="3299678"/>
            <a:ext cx="1956028" cy="198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412054" y="5315492"/>
            <a:ext cx="3897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Equipped with </a:t>
            </a:r>
            <a:r>
              <a:rPr lang="en-US" dirty="0" smtClean="0">
                <a:solidFill>
                  <a:srgbClr val="FF0000"/>
                </a:solidFill>
              </a:rPr>
              <a:t>BPM button</a:t>
            </a:r>
          </a:p>
          <a:p>
            <a:pPr algn="ctr"/>
            <a:r>
              <a:rPr lang="en-US" dirty="0" smtClean="0"/>
              <a:t>on both end of the jaw (1m long)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6334652" y="4536260"/>
            <a:ext cx="37108" cy="64332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80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e.g. Positioning </a:t>
            </a:r>
            <a:r>
              <a:rPr lang="en-GB" sz="2800" dirty="0">
                <a:latin typeface="Century Gothic" charset="0"/>
              </a:rPr>
              <a:t>of Crystal collimator in LHC or FCC </a:t>
            </a: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43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0" name="Slide Number Placeholder 5"/>
          <p:cNvSpPr txBox="1">
            <a:spLocks/>
          </p:cNvSpPr>
          <p:nvPr/>
        </p:nvSpPr>
        <p:spPr>
          <a:xfrm>
            <a:off x="8185377" y="6364303"/>
            <a:ext cx="501424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kern="1200" smtClean="0">
                <a:solidFill>
                  <a:schemeClr val="bg1"/>
                </a:solidFill>
                <a:latin typeface="Century Gothic" charset="0"/>
                <a:ea typeface="ＭＳ Ｐゴシック" charset="0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fld id="{17918391-D411-FE40-AAD7-861AE5233E0E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6194" y="4123874"/>
            <a:ext cx="2903233" cy="22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ontent Placeholder 10"/>
          <p:cNvSpPr txBox="1">
            <a:spLocks/>
          </p:cNvSpPr>
          <p:nvPr/>
        </p:nvSpPr>
        <p:spPr bwMode="auto">
          <a:xfrm>
            <a:off x="466462" y="4493941"/>
            <a:ext cx="5609954" cy="12002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FF0000"/>
                </a:solidFill>
              </a:rPr>
              <a:t>Crystal collimators </a:t>
            </a:r>
            <a:r>
              <a:rPr lang="en-GB" dirty="0" smtClean="0"/>
              <a:t>are now seriously considered as the future </a:t>
            </a:r>
            <a:r>
              <a:rPr lang="en-GB" dirty="0" smtClean="0">
                <a:solidFill>
                  <a:srgbClr val="FF0000"/>
                </a:solidFill>
              </a:rPr>
              <a:t>primary collimators </a:t>
            </a:r>
            <a:r>
              <a:rPr lang="en-GB" dirty="0" smtClean="0"/>
              <a:t>in LHC and FCC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Investigating the use of Cherenkov Diffraction Radiation </a:t>
            </a:r>
            <a:r>
              <a:rPr lang="en-GB" dirty="0" smtClean="0"/>
              <a:t>as way to measure the position of the crystal with respect to the beam</a:t>
            </a:r>
            <a:endParaRPr lang="en-GB" dirty="0"/>
          </a:p>
        </p:txBody>
      </p:sp>
      <p:pic>
        <p:nvPicPr>
          <p:cNvPr id="10" name="Picture 11" descr="Click for original image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3879" y="3187566"/>
            <a:ext cx="1039052" cy="103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1040943_jpg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977424" y="3179112"/>
            <a:ext cx="1039214" cy="105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10"/>
          <p:cNvSpPr>
            <a:spLocks noGrp="1"/>
          </p:cNvSpPr>
          <p:nvPr>
            <p:ph idx="1"/>
          </p:nvPr>
        </p:nvSpPr>
        <p:spPr>
          <a:xfrm>
            <a:off x="358709" y="2364374"/>
            <a:ext cx="8311521" cy="80052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LHC </a:t>
            </a:r>
            <a:r>
              <a:rPr lang="en-GB" dirty="0">
                <a:solidFill>
                  <a:schemeClr val="tx1"/>
                </a:solidFill>
              </a:rPr>
              <a:t>collimators </a:t>
            </a:r>
            <a:r>
              <a:rPr lang="en-GB" dirty="0" smtClean="0">
                <a:solidFill>
                  <a:schemeClr val="tx1"/>
                </a:solidFill>
              </a:rPr>
              <a:t>are </a:t>
            </a:r>
            <a:r>
              <a:rPr lang="en-GB" dirty="0">
                <a:solidFill>
                  <a:schemeClr val="tx1"/>
                </a:solidFill>
              </a:rPr>
              <a:t>equipped with </a:t>
            </a:r>
            <a:r>
              <a:rPr lang="en-GB" dirty="0" smtClean="0">
                <a:solidFill>
                  <a:schemeClr val="tx1"/>
                </a:solidFill>
              </a:rPr>
              <a:t>electrostatic BPM to allow their alignment with a resolution better than 10microns in10-20seconds at a distance of few mm from the beam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1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55275" y="2508436"/>
            <a:ext cx="5514067" cy="4217605"/>
            <a:chOff x="3352079" y="2508436"/>
            <a:chExt cx="5514067" cy="4217605"/>
          </a:xfrm>
        </p:grpSpPr>
        <p:grpSp>
          <p:nvGrpSpPr>
            <p:cNvPr id="29" name="Group 28"/>
            <p:cNvGrpSpPr/>
            <p:nvPr/>
          </p:nvGrpSpPr>
          <p:grpSpPr>
            <a:xfrm>
              <a:off x="3352079" y="2508436"/>
              <a:ext cx="5514067" cy="4217605"/>
              <a:chOff x="3997765" y="3019424"/>
              <a:chExt cx="6278222" cy="3601238"/>
            </a:xfrm>
          </p:grpSpPr>
          <p:graphicFrame>
            <p:nvGraphicFramePr>
              <p:cNvPr id="30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81257432"/>
                  </p:ext>
                </p:extLst>
              </p:nvPr>
            </p:nvGraphicFramePr>
            <p:xfrm>
              <a:off x="3997765" y="3019424"/>
              <a:ext cx="6278222" cy="36012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803" name="Unknown" r:id="rId3" imgW="3886200" imgH="2228850" progId="Mathcad">
                      <p:embed/>
                    </p:oleObj>
                  </mc:Choice>
                  <mc:Fallback>
                    <p:oleObj name="Unknown" r:id="rId3" imgW="3886200" imgH="2228850" progId="Mathcad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97765" y="3019424"/>
                            <a:ext cx="6278222" cy="36012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TextBox 17"/>
              <p:cNvSpPr txBox="1">
                <a:spLocks noChangeArrowheads="1"/>
              </p:cNvSpPr>
              <p:nvPr/>
            </p:nvSpPr>
            <p:spPr bwMode="auto">
              <a:xfrm>
                <a:off x="7083387" y="6249314"/>
                <a:ext cx="2632267" cy="2627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400" i="1" dirty="0"/>
                  <a:t>	Wavelength (m)       </a:t>
                </a:r>
              </a:p>
            </p:txBody>
          </p:sp>
          <p:sp>
            <p:nvSpPr>
              <p:cNvPr id="32" name="TextBox 21"/>
              <p:cNvSpPr txBox="1">
                <a:spLocks noChangeArrowheads="1"/>
              </p:cNvSpPr>
              <p:nvPr/>
            </p:nvSpPr>
            <p:spPr bwMode="auto">
              <a:xfrm>
                <a:off x="8905442" y="3587001"/>
                <a:ext cx="896421" cy="5518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dirty="0" smtClean="0">
                    <a:solidFill>
                      <a:srgbClr val="3366FF"/>
                    </a:solidFill>
                  </a:rPr>
                  <a:t>h</a:t>
                </a:r>
                <a:r>
                  <a:rPr lang="en-US" sz="1200" dirty="0">
                    <a:solidFill>
                      <a:srgbClr val="3366FF"/>
                    </a:solidFill>
                  </a:rPr>
                  <a:t>=1mm</a:t>
                </a:r>
              </a:p>
              <a:p>
                <a:pPr eaLnBrk="1" hangingPunct="1"/>
                <a:r>
                  <a:rPr lang="en-US" sz="1200" dirty="0" smtClean="0">
                    <a:solidFill>
                      <a:srgbClr val="FF0000"/>
                    </a:solidFill>
                  </a:rPr>
                  <a:t>h</a:t>
                </a:r>
                <a:r>
                  <a:rPr lang="en-US" sz="1200" dirty="0">
                    <a:solidFill>
                      <a:srgbClr val="FF0000"/>
                    </a:solidFill>
                  </a:rPr>
                  <a:t>=2mm</a:t>
                </a:r>
                <a:endParaRPr lang="en-US" sz="1200" dirty="0">
                  <a:latin typeface="Symbol" charset="0"/>
                  <a:cs typeface="Symbol" charset="0"/>
                </a:endParaRPr>
              </a:p>
              <a:p>
                <a:pPr eaLnBrk="1" hangingPunct="1"/>
                <a:r>
                  <a:rPr lang="en-US" sz="1200" dirty="0" smtClean="0">
                    <a:solidFill>
                      <a:srgbClr val="008000"/>
                    </a:solidFill>
                  </a:rPr>
                  <a:t>h</a:t>
                </a:r>
                <a:r>
                  <a:rPr lang="en-US" sz="1200" dirty="0">
                    <a:solidFill>
                      <a:srgbClr val="008000"/>
                    </a:solidFill>
                  </a:rPr>
                  <a:t>=3mm</a:t>
                </a:r>
                <a:endParaRPr lang="en-US" sz="1200" dirty="0">
                  <a:solidFill>
                    <a:srgbClr val="008000"/>
                  </a:solidFill>
                  <a:latin typeface="Symbol" charset="0"/>
                  <a:cs typeface="Symbol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98592" y="3351213"/>
                <a:ext cx="2811785" cy="2811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34" name="TextBox 16"/>
              <p:cNvSpPr txBox="1">
                <a:spLocks noChangeArrowheads="1"/>
              </p:cNvSpPr>
              <p:nvPr/>
            </p:nvSpPr>
            <p:spPr bwMode="auto">
              <a:xfrm rot="16200000">
                <a:off x="5880331" y="4131416"/>
                <a:ext cx="1293273" cy="59572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400" i="1" dirty="0"/>
                  <a:t>Photon</a:t>
                </a:r>
              </a:p>
              <a:p>
                <a:pPr algn="ctr" eaLnBrk="1" hangingPunct="1"/>
                <a:r>
                  <a:rPr lang="en-GB" sz="1400" i="1" dirty="0"/>
                  <a:t>Spectrum (</a:t>
                </a:r>
                <a:r>
                  <a:rPr lang="en-GB" sz="1400" i="1" dirty="0" err="1"/>
                  <a:t>a.u</a:t>
                </a:r>
                <a:r>
                  <a:rPr lang="en-GB" sz="1400" i="1" dirty="0"/>
                  <a:t>)</a:t>
                </a: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6976281" y="3002179"/>
              <a:ext cx="296864" cy="2655774"/>
            </a:xfrm>
            <a:prstGeom prst="rect">
              <a:avLst/>
            </a:prstGeom>
            <a:solidFill>
              <a:schemeClr val="bg2">
                <a:alpha val="1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85514" y="4123874"/>
              <a:ext cx="144761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Peaking @1-3um</a:t>
              </a:r>
              <a:endParaRPr lang="en-US" sz="1200" i="1" dirty="0"/>
            </a:p>
          </p:txBody>
        </p:sp>
      </p:grpSp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e.g. Cherenkov Diffraction Radiation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663178" y="2208744"/>
            <a:ext cx="8080772" cy="3416300"/>
          </a:xfrm>
        </p:spPr>
        <p:txBody>
          <a:bodyPr/>
          <a:lstStyle/>
          <a:p>
            <a:pPr eaLnBrk="1" hangingPunct="1"/>
            <a:r>
              <a:rPr lang="en-GB" sz="1600" dirty="0" err="1" smtClean="0">
                <a:latin typeface="Century Gothic" charset="0"/>
              </a:rPr>
              <a:t>ChDR</a:t>
            </a:r>
            <a:r>
              <a:rPr lang="en-GB" sz="1600" dirty="0" smtClean="0">
                <a:latin typeface="Century Gothic" charset="0"/>
              </a:rPr>
              <a:t> Photons spectrum in </a:t>
            </a:r>
            <a:r>
              <a:rPr lang="en-GB" sz="1600" dirty="0" smtClean="0">
                <a:solidFill>
                  <a:srgbClr val="FF0000"/>
                </a:solidFill>
                <a:latin typeface="Century Gothic" charset="0"/>
              </a:rPr>
              <a:t>Silicon</a:t>
            </a:r>
            <a:r>
              <a:rPr lang="en-GB" sz="1600" dirty="0" smtClean="0">
                <a:latin typeface="Century Gothic" charset="0"/>
              </a:rPr>
              <a:t> for LHC (</a:t>
            </a:r>
            <a:r>
              <a:rPr lang="en-GB" sz="1600" dirty="0" smtClean="0">
                <a:solidFill>
                  <a:srgbClr val="FF0000"/>
                </a:solidFill>
                <a:latin typeface="Century Gothic" charset="0"/>
              </a:rPr>
              <a:t>7TeV protons</a:t>
            </a:r>
            <a:r>
              <a:rPr lang="en-GB" sz="1600" dirty="0" smtClean="0">
                <a:latin typeface="Century Gothic" charset="0"/>
              </a:rPr>
              <a:t>) and different impact parameters</a:t>
            </a:r>
            <a:endParaRPr lang="en-GB" sz="16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44</a:t>
            </a:fld>
            <a:endParaRPr lang="en-US" sz="2800">
              <a:solidFill>
                <a:schemeClr val="bg1"/>
              </a:solidFill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9270631"/>
              </p:ext>
            </p:extLst>
          </p:nvPr>
        </p:nvGraphicFramePr>
        <p:xfrm>
          <a:off x="811876" y="3000375"/>
          <a:ext cx="2621756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04" name="Equation" r:id="rId5" imgW="2311400" imgH="546100" progId="Equation.3">
                  <p:embed/>
                </p:oleObj>
              </mc:Choice>
              <mc:Fallback>
                <p:oleObj name="Equation" r:id="rId5" imgW="23114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876" y="3000375"/>
                        <a:ext cx="2621756" cy="825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80998" y="4053557"/>
            <a:ext cx="3254376" cy="2675198"/>
            <a:chOff x="7572760" y="3506144"/>
            <a:chExt cx="4339168" cy="2675198"/>
          </a:xfrm>
          <a:solidFill>
            <a:schemeClr val="bg1"/>
          </a:solidFill>
        </p:grpSpPr>
        <p:pic>
          <p:nvPicPr>
            <p:cNvPr id="37" name="Picture 2" descr="http://www.almazoptics.com/images/Si-2.gif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606"/>
            <a:stretch>
              <a:fillRect/>
            </a:stretch>
          </p:blipFill>
          <p:spPr bwMode="auto">
            <a:xfrm>
              <a:off x="7572760" y="3506144"/>
              <a:ext cx="4339168" cy="267519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12"/>
            <p:cNvSpPr txBox="1">
              <a:spLocks noChangeArrowheads="1"/>
            </p:cNvSpPr>
            <p:nvPr/>
          </p:nvSpPr>
          <p:spPr bwMode="auto">
            <a:xfrm>
              <a:off x="8914197" y="3865608"/>
              <a:ext cx="1943011" cy="2769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200" dirty="0" smtClean="0"/>
                <a:t>Silicon – n=3.45</a:t>
              </a:r>
              <a:endParaRPr lang="en-GB" sz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34266" y="4928782"/>
            <a:ext cx="2184402" cy="1006225"/>
            <a:chOff x="1830641" y="6301277"/>
            <a:chExt cx="2962865" cy="1006225"/>
          </a:xfrm>
        </p:grpSpPr>
        <p:sp>
          <p:nvSpPr>
            <p:cNvPr id="16" name="TextBox 15"/>
            <p:cNvSpPr txBox="1"/>
            <p:nvPr/>
          </p:nvSpPr>
          <p:spPr>
            <a:xfrm>
              <a:off x="1899562" y="6369084"/>
              <a:ext cx="28939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Photon spectrum only calculated over the transmission bandwidth of</a:t>
              </a:r>
            </a:p>
            <a:p>
              <a:r>
                <a:rPr lang="en-US" sz="1200" i="1" dirty="0"/>
                <a:t>c</a:t>
              </a:r>
              <a:r>
                <a:rPr lang="en-US" sz="1200" i="1" dirty="0" smtClean="0"/>
                <a:t>orresponding material </a:t>
              </a:r>
              <a:endParaRPr lang="en-US" sz="1200" i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830641" y="6301277"/>
              <a:ext cx="3490" cy="10062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198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14935" y="2787494"/>
            <a:ext cx="4528918" cy="3806586"/>
            <a:chOff x="5886580" y="2787494"/>
            <a:chExt cx="6038557" cy="3806586"/>
          </a:xfrm>
        </p:grpSpPr>
        <p:grpSp>
          <p:nvGrpSpPr>
            <p:cNvPr id="2" name="Group 1"/>
            <p:cNvGrpSpPr/>
            <p:nvPr/>
          </p:nvGrpSpPr>
          <p:grpSpPr>
            <a:xfrm>
              <a:off x="5886580" y="2787494"/>
              <a:ext cx="5926095" cy="3806586"/>
              <a:chOff x="6791325" y="3448050"/>
              <a:chExt cx="5400675" cy="3384046"/>
            </a:xfrm>
          </p:grpSpPr>
          <p:graphicFrame>
            <p:nvGraphicFramePr>
              <p:cNvPr id="29709" name="Object 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53572769"/>
                  </p:ext>
                </p:extLst>
              </p:nvPr>
            </p:nvGraphicFramePr>
            <p:xfrm>
              <a:off x="6791325" y="3471358"/>
              <a:ext cx="5400675" cy="33607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686" name="Unknown" r:id="rId3" imgW="3581400" imgH="2228850" progId="Mathcad">
                      <p:embed/>
                    </p:oleObj>
                  </mc:Choice>
                  <mc:Fallback>
                    <p:oleObj name="Unknown" r:id="rId3" imgW="3581400" imgH="2228850" progId="Mathcad">
                      <p:embed/>
                      <p:pic>
                        <p:nvPicPr>
                          <p:cNvPr id="0" name="Object 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91325" y="3471358"/>
                            <a:ext cx="5400675" cy="33607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9710" name="TextBox 33"/>
              <p:cNvSpPr txBox="1">
                <a:spLocks noChangeArrowheads="1"/>
              </p:cNvSpPr>
              <p:nvPr/>
            </p:nvSpPr>
            <p:spPr bwMode="auto">
              <a:xfrm>
                <a:off x="9053128" y="6456899"/>
                <a:ext cx="2873374" cy="2736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400" i="1" dirty="0"/>
                  <a:t>	Wavelength (m)       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803339" y="3448050"/>
                <a:ext cx="2219325" cy="2813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29712" name="TextBox 35"/>
              <p:cNvSpPr txBox="1">
                <a:spLocks noChangeArrowheads="1"/>
              </p:cNvSpPr>
              <p:nvPr/>
            </p:nvSpPr>
            <p:spPr bwMode="auto">
              <a:xfrm rot="16200000">
                <a:off x="7976518" y="4415730"/>
                <a:ext cx="1346495" cy="635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400" i="1" dirty="0"/>
                  <a:t>Photon</a:t>
                </a:r>
              </a:p>
              <a:p>
                <a:pPr algn="ctr" eaLnBrk="1" hangingPunct="1"/>
                <a:r>
                  <a:rPr lang="en-GB" sz="1400" i="1" dirty="0"/>
                  <a:t>Spectrum (</a:t>
                </a:r>
                <a:r>
                  <a:rPr lang="en-GB" sz="1400" i="1" dirty="0" err="1"/>
                  <a:t>a.u</a:t>
                </a:r>
                <a:r>
                  <a:rPr lang="en-GB" sz="1400" i="1" dirty="0"/>
                  <a:t>)</a:t>
                </a:r>
              </a:p>
            </p:txBody>
          </p:sp>
          <p:sp>
            <p:nvSpPr>
              <p:cNvPr id="29713" name="TextBox 36"/>
              <p:cNvSpPr txBox="1">
                <a:spLocks noChangeArrowheads="1"/>
              </p:cNvSpPr>
              <p:nvPr/>
            </p:nvSpPr>
            <p:spPr bwMode="auto">
              <a:xfrm>
                <a:off x="9515777" y="4325585"/>
                <a:ext cx="1677050" cy="410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200" dirty="0" smtClean="0"/>
                  <a:t>Better to Detect</a:t>
                </a:r>
                <a:endParaRPr lang="en-GB" sz="1200" dirty="0"/>
              </a:p>
              <a:p>
                <a:pPr algn="ctr" eaLnBrk="1" hangingPunct="1"/>
                <a:r>
                  <a:rPr lang="en-GB" sz="1200" dirty="0"/>
                  <a:t>in the </a:t>
                </a:r>
                <a:r>
                  <a:rPr lang="en-GB" sz="1200" dirty="0" smtClean="0"/>
                  <a:t>FIR</a:t>
                </a:r>
                <a:endParaRPr lang="en-GB" sz="1200" dirty="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0965118" y="4174610"/>
                <a:ext cx="419100" cy="676275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sp>
          <p:nvSpPr>
            <p:cNvPr id="24" name="Rectangle 31"/>
            <p:cNvSpPr>
              <a:spLocks noChangeArrowheads="1"/>
            </p:cNvSpPr>
            <p:nvPr/>
          </p:nvSpPr>
          <p:spPr bwMode="auto">
            <a:xfrm>
              <a:off x="10498668" y="4600107"/>
              <a:ext cx="1426469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/>
            <a:p>
              <a:pPr marL="285750" indent="-285750" eaLnBrk="1" hangingPunct="1">
                <a:buFont typeface="Arial" charset="0"/>
                <a:buChar char="•"/>
              </a:pPr>
              <a:r>
                <a:rPr lang="en-US" sz="1200" i="1" dirty="0" smtClean="0">
                  <a:solidFill>
                    <a:srgbClr val="0070C0"/>
                  </a:solidFill>
                </a:rPr>
                <a:t>450GeV</a:t>
              </a:r>
              <a:endParaRPr lang="en-US" sz="1200" i="1" dirty="0">
                <a:solidFill>
                  <a:srgbClr val="0070C0"/>
                </a:solidFill>
              </a:endParaRPr>
            </a:p>
            <a:p>
              <a:pPr marL="285750" indent="-285750" eaLnBrk="1" hangingPunct="1">
                <a:buFont typeface="Arial" charset="0"/>
                <a:buChar char="•"/>
              </a:pPr>
              <a:r>
                <a:rPr lang="en-US" sz="1200" i="1" dirty="0" smtClean="0">
                  <a:solidFill>
                    <a:srgbClr val="FF0000"/>
                  </a:solidFill>
                </a:rPr>
                <a:t>7TeV</a:t>
              </a:r>
              <a:endParaRPr lang="en-US" sz="1200" i="1" dirty="0">
                <a:solidFill>
                  <a:srgbClr val="FF0000"/>
                </a:solidFill>
              </a:endParaRPr>
            </a:p>
            <a:p>
              <a:pPr marL="285750" indent="-285750" eaLnBrk="1" hangingPunct="1">
                <a:buFont typeface="Arial" charset="0"/>
                <a:buChar char="•"/>
              </a:pPr>
              <a:r>
                <a:rPr lang="en-US" sz="1200" i="1" dirty="0" smtClean="0">
                  <a:solidFill>
                    <a:srgbClr val="00B050"/>
                  </a:solidFill>
                </a:rPr>
                <a:t>50TeV</a:t>
              </a:r>
              <a:endParaRPr lang="en-US" sz="1200" i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e.g. Cherenkov Diffraction Radiation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346341" y="2327275"/>
            <a:ext cx="8522443" cy="3416300"/>
          </a:xfrm>
        </p:spPr>
        <p:txBody>
          <a:bodyPr/>
          <a:lstStyle/>
          <a:p>
            <a:pPr eaLnBrk="1" hangingPunct="1"/>
            <a:r>
              <a:rPr lang="en-GB" dirty="0">
                <a:latin typeface="Century Gothic" charset="0"/>
              </a:rPr>
              <a:t>Number of </a:t>
            </a:r>
            <a:r>
              <a:rPr lang="en-GB" dirty="0" err="1" smtClean="0">
                <a:latin typeface="Century Gothic" charset="0"/>
              </a:rPr>
              <a:t>ChDR</a:t>
            </a:r>
            <a:r>
              <a:rPr lang="en-GB" dirty="0" smtClean="0">
                <a:latin typeface="Century Gothic" charset="0"/>
              </a:rPr>
              <a:t> photons </a:t>
            </a:r>
            <a:r>
              <a:rPr lang="en-GB" dirty="0">
                <a:latin typeface="Century Gothic" charset="0"/>
              </a:rPr>
              <a:t>and </a:t>
            </a:r>
            <a:r>
              <a:rPr lang="en-GB" dirty="0" err="1" smtClean="0">
                <a:latin typeface="Century Gothic" charset="0"/>
              </a:rPr>
              <a:t>ChDR</a:t>
            </a:r>
            <a:r>
              <a:rPr lang="en-GB" dirty="0" smtClean="0">
                <a:latin typeface="Century Gothic" charset="0"/>
              </a:rPr>
              <a:t> power </a:t>
            </a:r>
            <a:r>
              <a:rPr lang="en-GB" dirty="0">
                <a:latin typeface="Century Gothic" charset="0"/>
              </a:rPr>
              <a:t>spectrum as function </a:t>
            </a:r>
            <a:r>
              <a:rPr lang="en-GB" dirty="0" smtClean="0">
                <a:latin typeface="Century Gothic" charset="0"/>
              </a:rPr>
              <a:t>of beam Energy (LHC-FCC)</a:t>
            </a:r>
          </a:p>
          <a:p>
            <a:pPr lvl="1" eaLnBrk="1" hangingPunct="1"/>
            <a:r>
              <a:rPr lang="en-GB" dirty="0" smtClean="0">
                <a:solidFill>
                  <a:srgbClr val="FF0000"/>
                </a:solidFill>
                <a:latin typeface="Century Gothic" charset="0"/>
              </a:rPr>
              <a:t>1m Si crystal </a:t>
            </a:r>
            <a:r>
              <a:rPr lang="en-GB" dirty="0" smtClean="0">
                <a:latin typeface="Century Gothic" charset="0"/>
              </a:rPr>
              <a:t>and impact parameter </a:t>
            </a:r>
            <a:r>
              <a:rPr lang="en-GB" dirty="0" smtClean="0">
                <a:solidFill>
                  <a:srgbClr val="FF0000"/>
                </a:solidFill>
                <a:latin typeface="Century Gothic" charset="0"/>
              </a:rPr>
              <a:t>h = 2mm</a:t>
            </a: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45</a:t>
            </a:fld>
            <a:endParaRPr lang="en-US" sz="280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" y="3420533"/>
            <a:ext cx="4842932" cy="3437469"/>
            <a:chOff x="0" y="3232395"/>
            <a:chExt cx="6075534" cy="3625606"/>
          </a:xfrm>
        </p:grpSpPr>
        <p:grpSp>
          <p:nvGrpSpPr>
            <p:cNvPr id="29701" name="Group 24"/>
            <p:cNvGrpSpPr>
              <a:grpSpLocks/>
            </p:cNvGrpSpPr>
            <p:nvPr/>
          </p:nvGrpSpPr>
          <p:grpSpPr bwMode="auto">
            <a:xfrm>
              <a:off x="0" y="3232395"/>
              <a:ext cx="5820546" cy="3625606"/>
              <a:chOff x="2810174" y="2958435"/>
              <a:chExt cx="4941164" cy="3023011"/>
            </a:xfrm>
          </p:grpSpPr>
          <p:graphicFrame>
            <p:nvGraphicFramePr>
              <p:cNvPr id="29720" name="Object 2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02691696"/>
                  </p:ext>
                </p:extLst>
              </p:nvPr>
            </p:nvGraphicFramePr>
            <p:xfrm>
              <a:off x="2810174" y="2958435"/>
              <a:ext cx="4941164" cy="30230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687" name="Unknown" r:id="rId5" imgW="3067050" imgH="1876425" progId="Mathcad">
                      <p:embed/>
                    </p:oleObj>
                  </mc:Choice>
                  <mc:Fallback>
                    <p:oleObj name="Unknown" r:id="rId5" imgW="3067050" imgH="1876425" progId="Mathcad">
                      <p:embed/>
                      <p:pic>
                        <p:nvPicPr>
                          <p:cNvPr id="0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10174" y="2958435"/>
                            <a:ext cx="4941164" cy="30230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9721" name="TextBox 17"/>
              <p:cNvSpPr txBox="1">
                <a:spLocks noChangeArrowheads="1"/>
              </p:cNvSpPr>
              <p:nvPr/>
            </p:nvSpPr>
            <p:spPr bwMode="auto">
              <a:xfrm>
                <a:off x="4787910" y="5607496"/>
                <a:ext cx="2801182" cy="2402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400" i="1" dirty="0" smtClean="0"/>
                  <a:t>Proton Beam </a:t>
                </a:r>
                <a:r>
                  <a:rPr lang="en-GB" sz="1400" i="1" dirty="0"/>
                  <a:t>Energy (MeV)       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16894" y="3387118"/>
                <a:ext cx="1610013" cy="20941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29723" name="TextBox 16"/>
              <p:cNvSpPr txBox="1">
                <a:spLocks noChangeArrowheads="1"/>
              </p:cNvSpPr>
              <p:nvPr/>
            </p:nvSpPr>
            <p:spPr bwMode="auto">
              <a:xfrm rot="16200000">
                <a:off x="3759986" y="3881882"/>
                <a:ext cx="894665" cy="557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400" i="1" dirty="0" err="1"/>
                  <a:t>N</a:t>
                </a:r>
                <a:r>
                  <a:rPr lang="en-GB" sz="1400" i="1" baseline="-25000" dirty="0" err="1"/>
                  <a:t>ph</a:t>
                </a:r>
                <a:r>
                  <a:rPr lang="en-GB" sz="1400" i="1" dirty="0"/>
                  <a:t> </a:t>
                </a:r>
              </a:p>
              <a:p>
                <a:pPr algn="ctr" eaLnBrk="1" hangingPunct="1"/>
                <a:r>
                  <a:rPr lang="en-GB" sz="1400" i="1" dirty="0"/>
                  <a:t>per </a:t>
                </a:r>
                <a:r>
                  <a:rPr lang="en-GB" sz="1400" i="1" dirty="0" smtClean="0"/>
                  <a:t>proton</a:t>
                </a:r>
                <a:endParaRPr lang="en-GB" sz="1400" i="1" dirty="0"/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4025151" y="3961553"/>
              <a:ext cx="80962" cy="127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4910801" y="3688778"/>
              <a:ext cx="80962" cy="12541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2954601" y="4768269"/>
              <a:ext cx="80963" cy="12541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9705" name="TextBox 28"/>
            <p:cNvSpPr txBox="1">
              <a:spLocks noChangeArrowheads="1"/>
            </p:cNvSpPr>
            <p:nvPr/>
          </p:nvSpPr>
          <p:spPr bwMode="auto">
            <a:xfrm>
              <a:off x="2816225" y="5012049"/>
              <a:ext cx="1610436" cy="288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>
                  <a:solidFill>
                    <a:srgbClr val="0070C0"/>
                  </a:solidFill>
                </a:rPr>
                <a:t>LHC 450GeV</a:t>
              </a:r>
            </a:p>
          </p:txBody>
        </p:sp>
        <p:sp>
          <p:nvSpPr>
            <p:cNvPr id="29706" name="TextBox 29"/>
            <p:cNvSpPr txBox="1">
              <a:spLocks noChangeArrowheads="1"/>
            </p:cNvSpPr>
            <p:nvPr/>
          </p:nvSpPr>
          <p:spPr bwMode="auto">
            <a:xfrm>
              <a:off x="3224810" y="3636078"/>
              <a:ext cx="1249276" cy="288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dirty="0">
                  <a:solidFill>
                    <a:srgbClr val="FF0000"/>
                  </a:solidFill>
                </a:rPr>
                <a:t>LHC 7TeV</a:t>
              </a:r>
            </a:p>
          </p:txBody>
        </p:sp>
        <p:sp>
          <p:nvSpPr>
            <p:cNvPr id="29707" name="TextBox 30"/>
            <p:cNvSpPr txBox="1">
              <a:spLocks noChangeArrowheads="1"/>
            </p:cNvSpPr>
            <p:nvPr/>
          </p:nvSpPr>
          <p:spPr bwMode="auto">
            <a:xfrm>
              <a:off x="4476289" y="3841973"/>
              <a:ext cx="707093" cy="288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 dirty="0">
                  <a:solidFill>
                    <a:srgbClr val="00B050"/>
                  </a:solidFill>
                </a:rPr>
                <a:t>FCC</a:t>
              </a:r>
            </a:p>
          </p:txBody>
        </p:sp>
        <p:sp>
          <p:nvSpPr>
            <p:cNvPr id="29708" name="Rectangle 31"/>
            <p:cNvSpPr>
              <a:spLocks noChangeArrowheads="1"/>
            </p:cNvSpPr>
            <p:nvPr/>
          </p:nvSpPr>
          <p:spPr bwMode="auto">
            <a:xfrm>
              <a:off x="4795838" y="4629150"/>
              <a:ext cx="1279696" cy="6817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200" i="1" dirty="0" err="1">
                  <a:solidFill>
                    <a:srgbClr val="0070C0"/>
                  </a:solidFill>
                </a:rPr>
                <a:t>Nph</a:t>
              </a:r>
              <a:r>
                <a:rPr lang="en-US" sz="1200" i="1" dirty="0">
                  <a:solidFill>
                    <a:srgbClr val="0070C0"/>
                  </a:solidFill>
                </a:rPr>
                <a:t>=</a:t>
              </a:r>
              <a:r>
                <a:rPr lang="en-US" sz="1200" i="1" dirty="0" smtClean="0">
                  <a:solidFill>
                    <a:srgbClr val="0070C0"/>
                  </a:solidFill>
                </a:rPr>
                <a:t>300</a:t>
              </a:r>
              <a:endParaRPr lang="en-US" sz="1200" i="1" dirty="0">
                <a:solidFill>
                  <a:srgbClr val="0070C0"/>
                </a:solidFill>
              </a:endParaRPr>
            </a:p>
            <a:p>
              <a:pPr eaLnBrk="1" hangingPunct="1"/>
              <a:r>
                <a:rPr lang="en-US" sz="1200" i="1" dirty="0" err="1">
                  <a:solidFill>
                    <a:srgbClr val="FF0000"/>
                  </a:solidFill>
                </a:rPr>
                <a:t>Nph</a:t>
              </a:r>
              <a:r>
                <a:rPr lang="en-US" sz="1200" i="1" dirty="0">
                  <a:solidFill>
                    <a:srgbClr val="FF0000"/>
                  </a:solidFill>
                </a:rPr>
                <a:t>=</a:t>
              </a:r>
              <a:r>
                <a:rPr lang="en-US" sz="1200" i="1" dirty="0" smtClean="0">
                  <a:solidFill>
                    <a:srgbClr val="FF0000"/>
                  </a:solidFill>
                </a:rPr>
                <a:t>11500</a:t>
              </a:r>
              <a:endParaRPr lang="en-US" sz="1200" i="1" dirty="0">
                <a:solidFill>
                  <a:srgbClr val="FF0000"/>
                </a:solidFill>
              </a:endParaRPr>
            </a:p>
            <a:p>
              <a:pPr eaLnBrk="1" hangingPunct="1"/>
              <a:r>
                <a:rPr lang="en-US" sz="1200" i="1" dirty="0" err="1">
                  <a:solidFill>
                    <a:srgbClr val="00B050"/>
                  </a:solidFill>
                </a:rPr>
                <a:t>Nph</a:t>
              </a:r>
              <a:r>
                <a:rPr lang="en-US" sz="1200" i="1" dirty="0">
                  <a:solidFill>
                    <a:srgbClr val="00B050"/>
                  </a:solidFill>
                </a:rPr>
                <a:t>=</a:t>
              </a:r>
              <a:r>
                <a:rPr lang="en-US" sz="1200" i="1" dirty="0" smtClean="0">
                  <a:solidFill>
                    <a:srgbClr val="00B050"/>
                  </a:solidFill>
                </a:rPr>
                <a:t>39000</a:t>
              </a:r>
              <a:endParaRPr lang="en-US" sz="1200" i="1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60549" y="2469906"/>
            <a:ext cx="5549585" cy="3964760"/>
            <a:chOff x="1047854" y="4144511"/>
            <a:chExt cx="5717223" cy="2877797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9791034"/>
                </p:ext>
              </p:extLst>
            </p:nvPr>
          </p:nvGraphicFramePr>
          <p:xfrm>
            <a:off x="1047854" y="4144511"/>
            <a:ext cx="5717223" cy="28777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009" name="Unknown" r:id="rId3" imgW="4257720" imgH="2143080" progId="Mathcad">
                    <p:embed/>
                  </p:oleObj>
                </mc:Choice>
                <mc:Fallback>
                  <p:oleObj name="Unknown" r:id="rId3" imgW="4257720" imgH="2143080" progId="Mathcad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47854" y="4144511"/>
                          <a:ext cx="5717223" cy="2877797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1097202" y="4270301"/>
              <a:ext cx="5309985" cy="2678519"/>
              <a:chOff x="1296768" y="3996897"/>
              <a:chExt cx="5309758" cy="2679446"/>
            </a:xfrm>
          </p:grpSpPr>
          <p:sp>
            <p:nvSpPr>
              <p:cNvPr id="14" name="TextBox 17"/>
              <p:cNvSpPr txBox="1">
                <a:spLocks noChangeArrowheads="1"/>
              </p:cNvSpPr>
              <p:nvPr/>
            </p:nvSpPr>
            <p:spPr bwMode="auto">
              <a:xfrm>
                <a:off x="3608721" y="6455538"/>
                <a:ext cx="2997805" cy="2208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altLang="en-US" sz="1600" i="1" dirty="0">
                    <a:solidFill>
                      <a:schemeClr val="tx1"/>
                    </a:solidFill>
                  </a:rPr>
                  <a:t>Impact parameter (m)       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96768" y="3996897"/>
                <a:ext cx="2386490" cy="2123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8" name="TextBox 16"/>
              <p:cNvSpPr txBox="1">
                <a:spLocks noChangeArrowheads="1"/>
              </p:cNvSpPr>
              <p:nvPr/>
            </p:nvSpPr>
            <p:spPr bwMode="auto">
              <a:xfrm rot="16200000">
                <a:off x="2789649" y="4694567"/>
                <a:ext cx="1312403" cy="348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altLang="en-US" sz="1600" i="1" dirty="0" smtClean="0">
                    <a:solidFill>
                      <a:schemeClr val="tx1"/>
                    </a:solidFill>
                  </a:rPr>
                  <a:t>Photon Power </a:t>
                </a:r>
                <a:r>
                  <a:rPr lang="en-GB" altLang="en-US" sz="1600" i="1" dirty="0">
                    <a:solidFill>
                      <a:schemeClr val="tx1"/>
                    </a:solidFill>
                  </a:rPr>
                  <a:t>(W)</a:t>
                </a:r>
              </a:p>
            </p:txBody>
          </p:sp>
        </p:grpSp>
      </p:grp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39380" y="2459166"/>
            <a:ext cx="5282487" cy="173068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charset="2"/>
              <a:buChar char="Ø"/>
            </a:pPr>
            <a:r>
              <a:rPr lang="en-US" altLang="en-US" sz="1600" i="1" dirty="0" smtClean="0">
                <a:solidFill>
                  <a:srgbClr val="FF0000"/>
                </a:solidFill>
              </a:rPr>
              <a:t>3mm </a:t>
            </a:r>
            <a:r>
              <a:rPr lang="en-US" altLang="en-US" sz="1600" i="1" dirty="0">
                <a:solidFill>
                  <a:srgbClr val="FF0000"/>
                </a:solidFill>
              </a:rPr>
              <a:t>long Silicon</a:t>
            </a:r>
            <a:r>
              <a:rPr lang="en-US" altLang="en-US" sz="1600" i="1" dirty="0">
                <a:solidFill>
                  <a:schemeClr val="tx1"/>
                </a:solidFill>
              </a:rPr>
              <a:t> </a:t>
            </a:r>
            <a:r>
              <a:rPr lang="en-US" altLang="en-US" sz="1600" i="1" dirty="0" smtClean="0">
                <a:solidFill>
                  <a:schemeClr val="tx1"/>
                </a:solidFill>
              </a:rPr>
              <a:t>Crystal </a:t>
            </a:r>
            <a:r>
              <a:rPr lang="en-US" altLang="en-US" sz="1600" i="1" dirty="0">
                <a:solidFill>
                  <a:schemeClr val="tx1"/>
                </a:solidFill>
              </a:rPr>
              <a:t>and </a:t>
            </a:r>
            <a:r>
              <a:rPr lang="en-US" altLang="en-US" sz="1600" i="1" dirty="0">
                <a:solidFill>
                  <a:srgbClr val="FF0000"/>
                </a:solidFill>
              </a:rPr>
              <a:t>7TeV</a:t>
            </a:r>
            <a:r>
              <a:rPr lang="en-US" altLang="en-US" sz="1600" i="1" dirty="0">
                <a:solidFill>
                  <a:schemeClr val="tx1"/>
                </a:solidFill>
              </a:rPr>
              <a:t> </a:t>
            </a:r>
            <a:r>
              <a:rPr lang="en-US" altLang="en-US" sz="1600" i="1" dirty="0" smtClean="0">
                <a:solidFill>
                  <a:schemeClr val="tx1"/>
                </a:solidFill>
              </a:rPr>
              <a:t>protons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charset="2"/>
              <a:buChar char="Ø"/>
            </a:pPr>
            <a:endParaRPr lang="en-US" altLang="en-US" sz="1600" i="1" dirty="0" smtClean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charset="2"/>
              <a:buChar char="Ø"/>
            </a:pPr>
            <a:r>
              <a:rPr lang="en-US" altLang="en-US" sz="1600" i="1" dirty="0" smtClean="0">
                <a:solidFill>
                  <a:schemeClr val="tx1"/>
                </a:solidFill>
              </a:rPr>
              <a:t>Emitted Photon </a:t>
            </a:r>
            <a:r>
              <a:rPr lang="en-US" altLang="en-US" sz="1600" i="1" dirty="0">
                <a:solidFill>
                  <a:schemeClr val="tx1"/>
                </a:solidFill>
              </a:rPr>
              <a:t>power </a:t>
            </a:r>
            <a:r>
              <a:rPr lang="en-US" altLang="en-US" sz="1600" i="1" dirty="0" smtClean="0">
                <a:solidFill>
                  <a:schemeClr val="tx1"/>
                </a:solidFill>
              </a:rPr>
              <a:t>for </a:t>
            </a:r>
            <a:r>
              <a:rPr lang="en-US" altLang="en-US" sz="1600" i="1" dirty="0">
                <a:solidFill>
                  <a:srgbClr val="FF0000"/>
                </a:solidFill>
              </a:rPr>
              <a:t>h=1mm </a:t>
            </a:r>
            <a:r>
              <a:rPr lang="en-US" altLang="en-US" sz="1600" i="1" dirty="0">
                <a:solidFill>
                  <a:schemeClr val="tx1"/>
                </a:solidFill>
              </a:rPr>
              <a:t>(typical for primary collimators</a:t>
            </a:r>
            <a:r>
              <a:rPr lang="en-US" altLang="en-US" sz="1600" i="1" dirty="0" smtClean="0">
                <a:solidFill>
                  <a:schemeClr val="tx1"/>
                </a:solidFill>
              </a:rPr>
              <a:t>) ≈ </a:t>
            </a:r>
            <a:r>
              <a:rPr lang="en-US" altLang="en-US" sz="1600" i="1" dirty="0">
                <a:solidFill>
                  <a:srgbClr val="FF0000"/>
                </a:solidFill>
              </a:rPr>
              <a:t>5watts for </a:t>
            </a:r>
            <a:r>
              <a:rPr lang="en-US" altLang="en-US" sz="1600" i="1" dirty="0" smtClean="0">
                <a:solidFill>
                  <a:srgbClr val="FF0000"/>
                </a:solidFill>
              </a:rPr>
              <a:t>full LHC beam</a:t>
            </a:r>
            <a:endParaRPr lang="en-US" altLang="en-US" sz="1600" i="1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600" i="1" dirty="0" smtClean="0">
                <a:solidFill>
                  <a:srgbClr val="FF0000"/>
                </a:solidFill>
              </a:rPr>
              <a:t> 	</a:t>
            </a:r>
            <a:r>
              <a:rPr lang="en-US" altLang="en-US" sz="1600" i="1" dirty="0" smtClean="0">
                <a:solidFill>
                  <a:schemeClr val="tx1"/>
                </a:solidFill>
              </a:rPr>
              <a:t>2808 nominal bunches (1.1E11 protons)</a:t>
            </a:r>
            <a:endParaRPr lang="en-US" altLang="en-US" sz="1600" i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AAF74-2E20-E041-8021-52145EF685F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866775" y="973139"/>
            <a:ext cx="6571060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e.g. Positioning </a:t>
            </a:r>
            <a:r>
              <a:rPr lang="en-GB" sz="2800" dirty="0">
                <a:latin typeface="Century Gothic" charset="0"/>
              </a:rPr>
              <a:t>of Crystal collimator in LHC or FCC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27315" y="3352800"/>
            <a:ext cx="1240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Wavelength</a:t>
            </a:r>
          </a:p>
          <a:p>
            <a:pPr algn="ctr"/>
            <a:r>
              <a:rPr lang="en-US" sz="1400" dirty="0" smtClean="0"/>
              <a:t>[1-20um]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281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79625" y="2450346"/>
            <a:ext cx="3809742" cy="2319040"/>
            <a:chOff x="1047729" y="4046183"/>
            <a:chExt cx="5717223" cy="2877797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1488494"/>
                </p:ext>
              </p:extLst>
            </p:nvPr>
          </p:nvGraphicFramePr>
          <p:xfrm>
            <a:off x="1047729" y="4046183"/>
            <a:ext cx="5717223" cy="28777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613" name="Unknown" r:id="rId3" imgW="4257720" imgH="2143080" progId="Mathcad">
                    <p:embed/>
                  </p:oleObj>
                </mc:Choice>
                <mc:Fallback>
                  <p:oleObj name="Unknown" r:id="rId3" imgW="4257720" imgH="2143080" progId="Mathcad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47729" y="4046183"/>
                          <a:ext cx="5717223" cy="2877797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1097202" y="4176988"/>
              <a:ext cx="5309985" cy="2695905"/>
              <a:chOff x="1296768" y="3903553"/>
              <a:chExt cx="5309758" cy="2696840"/>
            </a:xfrm>
          </p:grpSpPr>
          <p:sp>
            <p:nvSpPr>
              <p:cNvPr id="14" name="TextBox 17"/>
              <p:cNvSpPr txBox="1">
                <a:spLocks noChangeArrowheads="1"/>
              </p:cNvSpPr>
              <p:nvPr/>
            </p:nvSpPr>
            <p:spPr bwMode="auto">
              <a:xfrm>
                <a:off x="3608721" y="6256534"/>
                <a:ext cx="2997805" cy="3438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altLang="en-US" sz="1200" i="1" dirty="0">
                    <a:solidFill>
                      <a:schemeClr val="tx1"/>
                    </a:solidFill>
                  </a:rPr>
                  <a:t>Impact parameter (m)       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96768" y="3996897"/>
                <a:ext cx="2386490" cy="2123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8" name="TextBox 16"/>
              <p:cNvSpPr txBox="1">
                <a:spLocks noChangeArrowheads="1"/>
              </p:cNvSpPr>
              <p:nvPr/>
            </p:nvSpPr>
            <p:spPr bwMode="auto">
              <a:xfrm rot="16200000">
                <a:off x="2410680" y="4661115"/>
                <a:ext cx="1930793" cy="4156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GB" altLang="en-US" sz="1200" i="1" dirty="0" smtClean="0">
                    <a:solidFill>
                      <a:schemeClr val="tx1"/>
                    </a:solidFill>
                  </a:rPr>
                  <a:t>Photon Power </a:t>
                </a:r>
                <a:r>
                  <a:rPr lang="en-GB" altLang="en-US" sz="1200" i="1" dirty="0">
                    <a:solidFill>
                      <a:schemeClr val="tx1"/>
                    </a:solidFill>
                  </a:rPr>
                  <a:t>(W)</a:t>
                </a:r>
              </a:p>
            </p:txBody>
          </p:sp>
        </p:grpSp>
      </p:grpSp>
      <p:cxnSp>
        <p:nvCxnSpPr>
          <p:cNvPr id="19" name="Straight Arrow Connector 18"/>
          <p:cNvCxnSpPr/>
          <p:nvPr/>
        </p:nvCxnSpPr>
        <p:spPr bwMode="auto">
          <a:xfrm flipV="1">
            <a:off x="1363356" y="5002954"/>
            <a:ext cx="873919" cy="206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 bwMode="auto">
          <a:xfrm>
            <a:off x="914491" y="5208587"/>
            <a:ext cx="2453878" cy="109855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 bwMode="auto">
          <a:xfrm flipV="1">
            <a:off x="1690779" y="4918816"/>
            <a:ext cx="250031" cy="18732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 bwMode="auto">
          <a:xfrm>
            <a:off x="1800316" y="4585441"/>
            <a:ext cx="46434" cy="85407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3" name="Straight Arrow Connector 22"/>
          <p:cNvCxnSpPr>
            <a:endCxn id="20" idx="2"/>
          </p:cNvCxnSpPr>
          <p:nvPr/>
        </p:nvCxnSpPr>
        <p:spPr>
          <a:xfrm>
            <a:off x="1821747" y="5173663"/>
            <a:ext cx="320278" cy="11334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 rot="17319811">
            <a:off x="2040624" y="5971182"/>
            <a:ext cx="158750" cy="11311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2150360" y="5815012"/>
            <a:ext cx="7144" cy="6873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/>
          <p:cNvSpPr/>
          <p:nvPr/>
        </p:nvSpPr>
        <p:spPr>
          <a:xfrm rot="5400000">
            <a:off x="1724910" y="5118497"/>
            <a:ext cx="360362" cy="226219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1968194" y="5315147"/>
            <a:ext cx="9843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altLang="en-US" sz="1600" baseline="-25000" dirty="0" smtClean="0">
                <a:solidFill>
                  <a:srgbClr val="FF0000"/>
                </a:solidFill>
              </a:rPr>
              <a:t>c</a:t>
            </a:r>
            <a:r>
              <a:rPr lang="en-US" altLang="en-US" sz="1600" dirty="0" smtClean="0">
                <a:solidFill>
                  <a:srgbClr val="FF0000"/>
                </a:solidFill>
              </a:rPr>
              <a:t>=73.1°</a:t>
            </a:r>
            <a:endParaRPr lang="en-GB" altLang="en-US" sz="16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188460" y="6483351"/>
            <a:ext cx="1608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dirty="0">
                <a:solidFill>
                  <a:srgbClr val="0070C0"/>
                </a:solidFill>
                <a:latin typeface="Symbol" panose="05050102010706020507" pitchFamily="18" charset="2"/>
              </a:rPr>
              <a:t>p/2 - q</a:t>
            </a:r>
            <a:r>
              <a:rPr lang="en-US" altLang="en-US" baseline="-25000" dirty="0">
                <a:solidFill>
                  <a:srgbClr val="0070C0"/>
                </a:solidFill>
                <a:latin typeface="+mn-lt"/>
              </a:rPr>
              <a:t>c</a:t>
            </a:r>
            <a:r>
              <a:rPr lang="en-US" altLang="en-US" dirty="0">
                <a:solidFill>
                  <a:srgbClr val="0070C0"/>
                </a:solidFill>
                <a:latin typeface="Symbol" panose="05050102010706020507" pitchFamily="18" charset="2"/>
              </a:rPr>
              <a:t> &lt; </a:t>
            </a:r>
            <a:r>
              <a:rPr lang="en-US" altLang="en-US" dirty="0" err="1">
                <a:solidFill>
                  <a:srgbClr val="0070C0"/>
                </a:solidFill>
                <a:latin typeface="Symbol" panose="05050102010706020507" pitchFamily="18" charset="2"/>
              </a:rPr>
              <a:t>q</a:t>
            </a:r>
            <a:r>
              <a:rPr lang="en-US" altLang="en-US" baseline="-25000" dirty="0" err="1">
                <a:solidFill>
                  <a:srgbClr val="0070C0"/>
                </a:solidFill>
              </a:rPr>
              <a:t>TotR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endParaRPr lang="en-GB" altLang="en-US" dirty="0">
              <a:solidFill>
                <a:srgbClr val="0070C0"/>
              </a:solidFill>
            </a:endParaRPr>
          </a:p>
        </p:txBody>
      </p:sp>
      <p:sp>
        <p:nvSpPr>
          <p:cNvPr id="29" name="Flowchart: Manual Input 10"/>
          <p:cNvSpPr/>
          <p:nvPr/>
        </p:nvSpPr>
        <p:spPr>
          <a:xfrm rot="10800000">
            <a:off x="906156" y="5236937"/>
            <a:ext cx="2462213" cy="1454375"/>
          </a:xfrm>
          <a:prstGeom prst="flowChartManualInpu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30" name="Straight Connector 29"/>
          <p:cNvCxnSpPr/>
          <p:nvPr/>
        </p:nvCxnSpPr>
        <p:spPr>
          <a:xfrm>
            <a:off x="2094400" y="5832476"/>
            <a:ext cx="97631" cy="1025525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2137262" y="5567362"/>
            <a:ext cx="6092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altLang="en-US" baseline="-25000">
                <a:solidFill>
                  <a:srgbClr val="FF0000"/>
                </a:solidFill>
              </a:rPr>
              <a:t>TotR</a:t>
            </a: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39380" y="2459166"/>
            <a:ext cx="5548403" cy="173068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charset="2"/>
              <a:buChar char="Ø"/>
            </a:pPr>
            <a:r>
              <a:rPr lang="en-US" altLang="en-US" sz="1400" i="1" dirty="0" smtClean="0">
                <a:solidFill>
                  <a:schemeClr val="tx1"/>
                </a:solidFill>
              </a:rPr>
              <a:t>3mm </a:t>
            </a:r>
            <a:r>
              <a:rPr lang="en-US" altLang="en-US" sz="1400" i="1" dirty="0">
                <a:solidFill>
                  <a:schemeClr val="tx1"/>
                </a:solidFill>
              </a:rPr>
              <a:t>long Silicon </a:t>
            </a:r>
            <a:r>
              <a:rPr lang="en-US" altLang="en-US" sz="1400" i="1" dirty="0" smtClean="0">
                <a:solidFill>
                  <a:schemeClr val="tx1"/>
                </a:solidFill>
              </a:rPr>
              <a:t>Crystal </a:t>
            </a:r>
            <a:r>
              <a:rPr lang="en-US" altLang="en-US" sz="1400" i="1" dirty="0">
                <a:solidFill>
                  <a:schemeClr val="tx1"/>
                </a:solidFill>
              </a:rPr>
              <a:t>and 7TeV </a:t>
            </a:r>
            <a:r>
              <a:rPr lang="en-US" altLang="en-US" sz="1400" i="1" dirty="0" smtClean="0">
                <a:solidFill>
                  <a:schemeClr val="tx1"/>
                </a:solidFill>
              </a:rPr>
              <a:t>protons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charset="2"/>
              <a:buChar char="Ø"/>
            </a:pPr>
            <a:endParaRPr lang="en-US" altLang="en-US" sz="1400" i="1" dirty="0" smtClean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charset="2"/>
              <a:buChar char="Ø"/>
            </a:pPr>
            <a:r>
              <a:rPr lang="en-US" altLang="en-US" sz="1400" i="1" dirty="0" smtClean="0">
                <a:solidFill>
                  <a:schemeClr val="tx1"/>
                </a:solidFill>
              </a:rPr>
              <a:t>Emitted Photon </a:t>
            </a:r>
            <a:r>
              <a:rPr lang="en-US" altLang="en-US" sz="1400" i="1" dirty="0">
                <a:solidFill>
                  <a:schemeClr val="tx1"/>
                </a:solidFill>
              </a:rPr>
              <a:t>power </a:t>
            </a:r>
            <a:r>
              <a:rPr lang="en-US" altLang="en-US" sz="1400" i="1" dirty="0" smtClean="0">
                <a:solidFill>
                  <a:schemeClr val="tx1"/>
                </a:solidFill>
              </a:rPr>
              <a:t>for </a:t>
            </a:r>
            <a:r>
              <a:rPr lang="en-US" altLang="en-US" sz="1400" i="1" dirty="0">
                <a:solidFill>
                  <a:schemeClr val="tx1"/>
                </a:solidFill>
              </a:rPr>
              <a:t>h=1mm (typical for primary collimators</a:t>
            </a:r>
            <a:r>
              <a:rPr lang="en-US" altLang="en-US" sz="1400" i="1" dirty="0" smtClean="0">
                <a:solidFill>
                  <a:schemeClr val="tx1"/>
                </a:solidFill>
              </a:rPr>
              <a:t>) ≈ </a:t>
            </a:r>
            <a:r>
              <a:rPr lang="en-US" altLang="en-US" sz="1400" i="1" dirty="0">
                <a:solidFill>
                  <a:schemeClr val="tx1"/>
                </a:solidFill>
              </a:rPr>
              <a:t>5watts for </a:t>
            </a:r>
            <a:r>
              <a:rPr lang="en-US" altLang="en-US" sz="1400" i="1" dirty="0" smtClean="0">
                <a:solidFill>
                  <a:schemeClr val="tx1"/>
                </a:solidFill>
              </a:rPr>
              <a:t>full LHC beam</a:t>
            </a:r>
            <a:endParaRPr lang="en-US" altLang="en-US" sz="1400" i="1" dirty="0">
              <a:solidFill>
                <a:schemeClr val="tx1"/>
              </a:solidFill>
            </a:endParaRPr>
          </a:p>
          <a:p>
            <a:pPr marL="0" indent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400" i="1" dirty="0" smtClean="0">
                <a:solidFill>
                  <a:schemeClr val="tx1"/>
                </a:solidFill>
              </a:rPr>
              <a:t>	 2808 nominal bunches (1.1E11 protons)</a:t>
            </a:r>
            <a:endParaRPr lang="en-US" altLang="en-US" sz="1400" i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9458" y="3676500"/>
            <a:ext cx="52963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charset="2"/>
              <a:buChar char="Ø"/>
            </a:pPr>
            <a:r>
              <a:rPr lang="en-US" altLang="en-US" i="1" dirty="0" smtClean="0"/>
              <a:t> </a:t>
            </a:r>
            <a:r>
              <a:rPr lang="en-US" altLang="en-US" i="1" dirty="0" smtClean="0">
                <a:solidFill>
                  <a:srgbClr val="FF0000"/>
                </a:solidFill>
              </a:rPr>
              <a:t>In current design </a:t>
            </a:r>
            <a:r>
              <a:rPr lang="en-US" altLang="en-US" i="1" dirty="0" smtClean="0"/>
              <a:t>(i.e. parallel crystal faces), </a:t>
            </a:r>
            <a:r>
              <a:rPr lang="en-US" altLang="en-US" i="1" dirty="0"/>
              <a:t>a large fraction of the power would be </a:t>
            </a:r>
            <a:r>
              <a:rPr lang="en-US" altLang="en-US" i="1" dirty="0">
                <a:solidFill>
                  <a:srgbClr val="FF0000"/>
                </a:solidFill>
              </a:rPr>
              <a:t>totally reflected </a:t>
            </a:r>
            <a:r>
              <a:rPr lang="en-US" altLang="en-US" i="1" dirty="0"/>
              <a:t>(16,9°) and possibly </a:t>
            </a:r>
            <a:r>
              <a:rPr lang="en-US" altLang="en-US" i="1" dirty="0" smtClean="0">
                <a:solidFill>
                  <a:srgbClr val="FF0000"/>
                </a:solidFill>
              </a:rPr>
              <a:t>absorbed</a:t>
            </a:r>
            <a:endParaRPr lang="en-US" altLang="en-US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7095" y="5187692"/>
            <a:ext cx="5421438" cy="1323439"/>
          </a:xfrm>
          <a:prstGeom prst="rect">
            <a:avLst/>
          </a:prstGeom>
          <a:solidFill>
            <a:srgbClr val="EBEBEB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1" eaLnBrk="1" hangingPunct="1">
              <a:buFont typeface="Wingdings" charset="2"/>
              <a:buChar char="Ø"/>
            </a:pPr>
            <a:r>
              <a:rPr lang="en-US" altLang="en-US" sz="1600" i="1" dirty="0" smtClean="0"/>
              <a:t> Crystal </a:t>
            </a:r>
            <a:r>
              <a:rPr lang="en-US" altLang="en-US" sz="1600" i="1" dirty="0"/>
              <a:t>outer face built with different angle or with a high roughness to diffusive the light out</a:t>
            </a:r>
          </a:p>
          <a:p>
            <a:pPr lvl="1" eaLnBrk="1" hangingPunct="1">
              <a:buFont typeface="Wingdings" charset="2"/>
              <a:buChar char="Ø"/>
            </a:pPr>
            <a:endParaRPr lang="en-US" altLang="en-US" sz="1600" i="1" dirty="0" smtClean="0"/>
          </a:p>
          <a:p>
            <a:pPr lvl="1" eaLnBrk="1" hangingPunct="1">
              <a:buFont typeface="Wingdings" charset="2"/>
              <a:buChar char="Ø"/>
            </a:pPr>
            <a:r>
              <a:rPr lang="en-US" altLang="en-US" sz="1600" i="1" dirty="0" smtClean="0"/>
              <a:t> Measuring </a:t>
            </a:r>
            <a:r>
              <a:rPr lang="en-US" altLang="en-US" sz="1600" i="1" dirty="0"/>
              <a:t>infrared photons coupled in a optical fiber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3AAF74-2E20-E041-8021-52145EF685F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866775" y="973139"/>
            <a:ext cx="6571060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e.g. Positioning </a:t>
            </a:r>
            <a:r>
              <a:rPr lang="en-GB" sz="2800" dirty="0">
                <a:latin typeface="Century Gothic" charset="0"/>
              </a:rPr>
              <a:t>of Crystal collimator in LHC or FCC </a:t>
            </a:r>
          </a:p>
        </p:txBody>
      </p:sp>
      <p:sp>
        <p:nvSpPr>
          <p:cNvPr id="7" name="Rectangle 6"/>
          <p:cNvSpPr/>
          <p:nvPr/>
        </p:nvSpPr>
        <p:spPr>
          <a:xfrm>
            <a:off x="940067" y="5229070"/>
            <a:ext cx="2374905" cy="214442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0"/>
                </a:srgb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8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err="1" smtClean="0">
                <a:latin typeface="Century Gothic" charset="0"/>
              </a:rPr>
              <a:t>ChDR</a:t>
            </a:r>
            <a:r>
              <a:rPr lang="en-GB" sz="2800" dirty="0" smtClean="0">
                <a:latin typeface="Century Gothic" charset="0"/>
              </a:rPr>
              <a:t> for Beam cooling ?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48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6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err="1" smtClean="0">
                <a:latin typeface="Century Gothic" charset="0"/>
              </a:rPr>
              <a:t>ChDR</a:t>
            </a:r>
            <a:r>
              <a:rPr lang="en-GB" sz="2800" dirty="0" smtClean="0">
                <a:latin typeface="Century Gothic" charset="0"/>
              </a:rPr>
              <a:t> for Beam cooling ?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348790" y="2293410"/>
            <a:ext cx="8371877" cy="1973791"/>
          </a:xfrm>
          <a:ln>
            <a:noFill/>
          </a:ln>
        </p:spPr>
        <p:txBody>
          <a:bodyPr/>
          <a:lstStyle/>
          <a:p>
            <a:pPr eaLnBrk="1" hangingPunct="1"/>
            <a:r>
              <a:rPr lang="en-GB" sz="1600" dirty="0" smtClean="0">
                <a:latin typeface="Century Gothic" charset="0"/>
              </a:rPr>
              <a:t>During normal operation, LHC luminosity drops over a fill due to beam losses</a:t>
            </a:r>
            <a:endParaRPr lang="en-GB" sz="1600" dirty="0">
              <a:latin typeface="Century Gothic" charset="0"/>
            </a:endParaRPr>
          </a:p>
          <a:p>
            <a:pPr eaLnBrk="1" hangingPunct="1"/>
            <a:r>
              <a:rPr lang="en-GB" sz="1600" dirty="0" smtClean="0">
                <a:latin typeface="Century Gothic" charset="0"/>
              </a:rPr>
              <a:t>Synchrotron Radiation </a:t>
            </a:r>
            <a:r>
              <a:rPr lang="en-GB" sz="1600" dirty="0">
                <a:latin typeface="Century Gothic" charset="0"/>
              </a:rPr>
              <a:t>cooling time is </a:t>
            </a:r>
            <a:r>
              <a:rPr lang="en-GB" sz="1600" dirty="0" smtClean="0">
                <a:solidFill>
                  <a:srgbClr val="FF0000"/>
                </a:solidFill>
                <a:latin typeface="Century Gothic" charset="0"/>
              </a:rPr>
              <a:t>21hours</a:t>
            </a:r>
          </a:p>
          <a:p>
            <a:pPr lvl="1" eaLnBrk="1" hangingPunct="1"/>
            <a:r>
              <a:rPr lang="en-GB" sz="1400" dirty="0">
                <a:latin typeface="Century Gothic" charset="0"/>
              </a:rPr>
              <a:t>P</a:t>
            </a:r>
            <a:r>
              <a:rPr lang="en-GB" sz="1400" dirty="0" smtClean="0">
                <a:latin typeface="Century Gothic" charset="0"/>
              </a:rPr>
              <a:t>article energy lost by SR is approximately </a:t>
            </a:r>
            <a:r>
              <a:rPr lang="en-GB" sz="1400" dirty="0" smtClean="0">
                <a:solidFill>
                  <a:srgbClr val="FF0000"/>
                </a:solidFill>
                <a:latin typeface="Century Gothic" charset="0"/>
              </a:rPr>
              <a:t>7keV per turn</a:t>
            </a:r>
            <a:r>
              <a:rPr lang="en-GB" sz="1400" dirty="0" smtClean="0">
                <a:latin typeface="Century Gothic" charset="0"/>
              </a:rPr>
              <a:t> (80MeV.s</a:t>
            </a:r>
            <a:r>
              <a:rPr lang="en-GB" sz="1400" baseline="30000" dirty="0" smtClean="0">
                <a:latin typeface="Century Gothic" charset="0"/>
              </a:rPr>
              <a:t>-1</a:t>
            </a:r>
            <a:r>
              <a:rPr lang="en-GB" sz="1400" dirty="0" smtClean="0">
                <a:latin typeface="Century Gothic" charset="0"/>
              </a:rPr>
              <a:t>) with a critical energy at 42eV</a:t>
            </a:r>
          </a:p>
          <a:p>
            <a:pPr lvl="1" eaLnBrk="1" hangingPunct="1"/>
            <a:r>
              <a:rPr lang="en-GB" sz="1400" dirty="0" smtClean="0">
                <a:latin typeface="Century Gothic" charset="0"/>
              </a:rPr>
              <a:t>Effect of SR Transverse beam cooling is not </a:t>
            </a:r>
            <a:r>
              <a:rPr lang="en-GB" sz="1400" dirty="0" smtClean="0">
                <a:solidFill>
                  <a:srgbClr val="FF0000"/>
                </a:solidFill>
                <a:latin typeface="Century Gothic" charset="0"/>
              </a:rPr>
              <a:t>visible on the  peak luminosity</a:t>
            </a: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49</a:t>
            </a:fld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984" y="3986745"/>
            <a:ext cx="6858000" cy="233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set-up on CESR (1/2)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5</a:t>
            </a:fld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1"/>
          <a:stretch/>
        </p:blipFill>
        <p:spPr>
          <a:xfrm>
            <a:off x="3021395" y="2479599"/>
            <a:ext cx="6122605" cy="4214433"/>
          </a:xfrm>
          <a:prstGeom prst="rect">
            <a:avLst/>
          </a:prstGeom>
        </p:spPr>
      </p:pic>
      <p:pic>
        <p:nvPicPr>
          <p:cNvPr id="14" name="Picture 3" descr="CesR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46" y="2942099"/>
            <a:ext cx="3372869" cy="360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 rot="21292881">
            <a:off x="8143613" y="4269460"/>
            <a:ext cx="1025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70C0"/>
                </a:solidFill>
                <a:latin typeface="+mn-lt"/>
                <a:ea typeface=""/>
                <a:cs typeface=""/>
              </a:rPr>
              <a:t>One bunch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b="1" dirty="0" smtClean="0">
              <a:solidFill>
                <a:srgbClr val="0070C0"/>
              </a:solidFill>
              <a:latin typeface="+mn-lt"/>
              <a:ea typeface=""/>
              <a:cs typeface="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70C0"/>
                </a:solidFill>
                <a:latin typeface="+mn-lt"/>
                <a:ea typeface=""/>
                <a:cs typeface=""/>
              </a:rPr>
              <a:t>2.5nC </a:t>
            </a:r>
            <a:endParaRPr lang="en-US" sz="1400" b="1" dirty="0">
              <a:solidFill>
                <a:srgbClr val="0070C0"/>
              </a:solidFill>
              <a:latin typeface="+mn-lt"/>
              <a:ea typeface=""/>
              <a:cs typeface="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4317" y="3137891"/>
            <a:ext cx="1068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 smtClean="0">
                <a:solidFill>
                  <a:srgbClr val="C00000"/>
                </a:solidFill>
                <a:latin typeface="+mn-lt"/>
                <a:ea typeface=""/>
                <a:cs typeface=""/>
              </a:rPr>
              <a:t>ChDR</a:t>
            </a:r>
            <a:endParaRPr lang="en-US" sz="1400" b="1" dirty="0">
              <a:solidFill>
                <a:srgbClr val="C00000"/>
              </a:solidFill>
              <a:latin typeface="+mn-lt"/>
              <a:ea typeface=""/>
              <a:cs typeface="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11396" y="6063734"/>
            <a:ext cx="1068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4D4D4D">
                    <a:lumMod val="50000"/>
                  </a:srgbClr>
                </a:solidFill>
                <a:latin typeface="+mn-lt"/>
                <a:ea typeface=""/>
                <a:cs typeface=""/>
              </a:rPr>
              <a:t>Target</a:t>
            </a:r>
            <a:endParaRPr lang="en-US" sz="1400" b="1" dirty="0">
              <a:solidFill>
                <a:srgbClr val="4D4D4D">
                  <a:lumMod val="50000"/>
                </a:srgbClr>
              </a:solidFill>
              <a:latin typeface="+mn-lt"/>
              <a:ea typeface=""/>
              <a:cs typeface="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923298" y="5152813"/>
            <a:ext cx="327743" cy="910921"/>
          </a:xfrm>
          <a:prstGeom prst="straightConnector1">
            <a:avLst/>
          </a:prstGeom>
          <a:ln w="15875">
            <a:solidFill>
              <a:schemeClr val="bg2">
                <a:lumMod val="1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96740" y="3044977"/>
            <a:ext cx="1068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smtClean="0">
                <a:solidFill>
                  <a:srgbClr val="4D4D4D">
                    <a:lumMod val="50000"/>
                  </a:srgbClr>
                </a:solidFill>
                <a:latin typeface="+mn-lt"/>
                <a:ea typeface=""/>
                <a:cs typeface=""/>
              </a:rPr>
              <a:t>Camera</a:t>
            </a:r>
            <a:endParaRPr lang="en-US" sz="1400" b="1" dirty="0">
              <a:solidFill>
                <a:srgbClr val="4D4D4D">
                  <a:lumMod val="50000"/>
                </a:srgbClr>
              </a:solidFill>
              <a:latin typeface="+mn-lt"/>
              <a:ea typeface=""/>
              <a:cs typeface="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665520" y="3229643"/>
            <a:ext cx="404477" cy="0"/>
          </a:xfrm>
          <a:prstGeom prst="straightConnector1">
            <a:avLst/>
          </a:prstGeom>
          <a:ln w="15875">
            <a:solidFill>
              <a:schemeClr val="bg2">
                <a:lumMod val="1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75184" y="2966550"/>
            <a:ext cx="76095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>
                <a:solidFill>
                  <a:srgbClr val="4D4D4D">
                    <a:lumMod val="50000"/>
                  </a:srgbClr>
                </a:solidFill>
                <a:latin typeface="Arial"/>
                <a:ea typeface=""/>
                <a:cs typeface=""/>
              </a:rPr>
              <a:t>ChDR</a:t>
            </a:r>
            <a:endParaRPr lang="en-US" sz="1600" dirty="0">
              <a:solidFill>
                <a:srgbClr val="4D4D4D">
                  <a:lumMod val="50000"/>
                </a:srgbClr>
              </a:solidFill>
              <a:latin typeface="Arial"/>
              <a:ea typeface=""/>
              <a:cs typeface="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688181" y="2253854"/>
            <a:ext cx="8173300" cy="1346597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dirty="0" smtClean="0"/>
              <a:t>Re-using the DR vacuum chamber and optical system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65099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err="1" smtClean="0">
                <a:latin typeface="Century Gothic" charset="0"/>
              </a:rPr>
              <a:t>ChDR</a:t>
            </a:r>
            <a:r>
              <a:rPr lang="en-GB" sz="2800" dirty="0" smtClean="0">
                <a:latin typeface="Century Gothic" charset="0"/>
              </a:rPr>
              <a:t> for Beam cooling ?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50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3885" y="2777604"/>
            <a:ext cx="6728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Cool the beam transversely in 4-5 hours to maintain the peak luminosity constant : 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ain in integrated luminosity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984" y="3986745"/>
            <a:ext cx="6858000" cy="23373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5352584" y="4535079"/>
            <a:ext cx="1489065" cy="12879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1931759" y="4642411"/>
            <a:ext cx="2240306" cy="1216417"/>
          </a:xfrm>
          <a:custGeom>
            <a:avLst/>
            <a:gdLst>
              <a:gd name="connsiteX0" fmla="*/ 0 w 3058620"/>
              <a:gd name="connsiteY0" fmla="*/ 1216417 h 1216417"/>
              <a:gd name="connsiteX1" fmla="*/ 0 w 3058620"/>
              <a:gd name="connsiteY1" fmla="*/ 0 h 1216417"/>
              <a:gd name="connsiteX2" fmla="*/ 3040734 w 3058620"/>
              <a:gd name="connsiteY2" fmla="*/ 0 h 1216417"/>
              <a:gd name="connsiteX3" fmla="*/ 3058620 w 3058620"/>
              <a:gd name="connsiteY3" fmla="*/ 1180640 h 1216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8620" h="1216417">
                <a:moveTo>
                  <a:pt x="0" y="1216417"/>
                </a:moveTo>
                <a:lnTo>
                  <a:pt x="0" y="0"/>
                </a:lnTo>
                <a:lnTo>
                  <a:pt x="3040734" y="0"/>
                </a:lnTo>
                <a:lnTo>
                  <a:pt x="3058620" y="118064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5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ontent Placeholder 2"/>
          <p:cNvSpPr>
            <a:spLocks noGrp="1"/>
          </p:cNvSpPr>
          <p:nvPr>
            <p:ph idx="1"/>
          </p:nvPr>
        </p:nvSpPr>
        <p:spPr>
          <a:xfrm>
            <a:off x="521960" y="2379828"/>
            <a:ext cx="8478281" cy="3416300"/>
          </a:xfrm>
          <a:ln>
            <a:noFill/>
          </a:ln>
        </p:spPr>
        <p:txBody>
          <a:bodyPr/>
          <a:lstStyle/>
          <a:p>
            <a:pPr eaLnBrk="1" hangingPunct="1">
              <a:buFont typeface="Wingdings" charset="2"/>
              <a:buChar char="Ø"/>
            </a:pPr>
            <a:r>
              <a:rPr lang="en-GB" altLang="en-US" sz="1600" dirty="0"/>
              <a:t>Assuming a </a:t>
            </a:r>
            <a:r>
              <a:rPr lang="en-GB" altLang="en-US" sz="1600" b="1" i="1" dirty="0"/>
              <a:t>ring shaped radiator</a:t>
            </a:r>
            <a:r>
              <a:rPr lang="en-GB" altLang="en-US" sz="1600" dirty="0"/>
              <a:t>, the energy lost by one proton in a </a:t>
            </a:r>
            <a:r>
              <a:rPr lang="en-GB" altLang="en-US" sz="1600" dirty="0">
                <a:solidFill>
                  <a:srgbClr val="FF0000"/>
                </a:solidFill>
              </a:rPr>
              <a:t>1m long Diamond radiator</a:t>
            </a:r>
            <a:r>
              <a:rPr lang="en-GB" altLang="en-US" sz="1600" dirty="0"/>
              <a:t> as function of impact parameter h</a:t>
            </a:r>
          </a:p>
          <a:p>
            <a:pPr eaLnBrk="1" hangingPunct="1">
              <a:buFont typeface="Wingdings" charset="2"/>
              <a:buChar char="Ø"/>
            </a:pPr>
            <a:endParaRPr lang="en-GB" altLang="en-US" sz="1600" dirty="0"/>
          </a:p>
          <a:p>
            <a:pPr eaLnBrk="1" hangingPunct="1">
              <a:buFont typeface="Wingdings" charset="2"/>
              <a:buChar char="Ø"/>
            </a:pPr>
            <a:endParaRPr lang="en-GB" altLang="en-US" sz="1600" dirty="0" smtClean="0"/>
          </a:p>
          <a:p>
            <a:pPr eaLnBrk="1" hangingPunct="1">
              <a:buFont typeface="Wingdings" charset="2"/>
              <a:buChar char="Ø"/>
            </a:pPr>
            <a:endParaRPr lang="en-GB" altLang="en-US" sz="1600" dirty="0"/>
          </a:p>
          <a:p>
            <a:pPr eaLnBrk="1" hangingPunct="1">
              <a:buFont typeface="Wingdings" charset="2"/>
              <a:buChar char="Ø"/>
            </a:pPr>
            <a:endParaRPr lang="en-GB" altLang="en-US" sz="1600" dirty="0" smtClean="0"/>
          </a:p>
          <a:p>
            <a:pPr eaLnBrk="1" hangingPunct="1">
              <a:buFont typeface="Wingdings" charset="2"/>
              <a:buChar char="Ø"/>
            </a:pPr>
            <a:endParaRPr lang="en-GB" altLang="en-US" sz="1600" dirty="0"/>
          </a:p>
          <a:p>
            <a:pPr eaLnBrk="1" hangingPunct="1">
              <a:buFont typeface="Wingdings" charset="2"/>
              <a:buChar char="Ø"/>
            </a:pPr>
            <a:endParaRPr lang="en-GB" altLang="en-US" sz="1600" dirty="0" smtClean="0"/>
          </a:p>
          <a:p>
            <a:pPr eaLnBrk="1" hangingPunct="1">
              <a:buFont typeface="Wingdings" charset="2"/>
              <a:buChar char="Ø"/>
            </a:pPr>
            <a:endParaRPr lang="en-GB" altLang="en-US" sz="1600" dirty="0"/>
          </a:p>
          <a:p>
            <a:pPr marL="0" indent="0" eaLnBrk="1" hangingPunct="1">
              <a:buNone/>
            </a:pPr>
            <a:endParaRPr lang="en-GB" altLang="en-US" sz="1600" dirty="0" smtClean="0"/>
          </a:p>
          <a:p>
            <a:pPr marL="0" indent="0" eaLnBrk="1" hangingPunct="1">
              <a:buNone/>
            </a:pPr>
            <a:endParaRPr lang="en-GB" altLang="en-US" sz="1600" dirty="0" smtClean="0"/>
          </a:p>
          <a:p>
            <a:pPr eaLnBrk="1" hangingPunct="1">
              <a:buFont typeface="Wingdings" charset="2"/>
              <a:buChar char="Ø"/>
            </a:pPr>
            <a:r>
              <a:rPr lang="en-GB" altLang="en-US" sz="1600" dirty="0" smtClean="0"/>
              <a:t>To </a:t>
            </a:r>
            <a:r>
              <a:rPr lang="en-GB" altLang="en-US" sz="1600" dirty="0"/>
              <a:t>be compared to </a:t>
            </a:r>
            <a:r>
              <a:rPr lang="en-GB" altLang="en-US" sz="1600" dirty="0">
                <a:solidFill>
                  <a:srgbClr val="FF0000"/>
                </a:solidFill>
              </a:rPr>
              <a:t>7keV energy lost per turn by SR</a:t>
            </a:r>
          </a:p>
          <a:p>
            <a:pPr eaLnBrk="1" hangingPunct="1">
              <a:buFont typeface="Wingdings" charset="2"/>
              <a:buChar char="Ø"/>
            </a:pPr>
            <a:endParaRPr lang="en-GB" sz="1600" dirty="0" smtClean="0">
              <a:solidFill>
                <a:srgbClr val="FF0000"/>
              </a:solidFill>
              <a:latin typeface="Century Gothic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1662464" y="2963334"/>
            <a:ext cx="4044068" cy="3172570"/>
            <a:chOff x="1535887" y="3407707"/>
            <a:chExt cx="4639010" cy="2652557"/>
          </a:xfrm>
        </p:grpSpPr>
        <p:sp>
          <p:nvSpPr>
            <p:cNvPr id="68" name="TextBox 13"/>
            <p:cNvSpPr txBox="1">
              <a:spLocks noChangeArrowheads="1"/>
            </p:cNvSpPr>
            <p:nvPr/>
          </p:nvSpPr>
          <p:spPr bwMode="auto">
            <a:xfrm rot="16200000">
              <a:off x="1251102" y="4021722"/>
              <a:ext cx="1240376" cy="670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i="1" dirty="0">
                  <a:solidFill>
                    <a:schemeClr val="tx1"/>
                  </a:solidFill>
                </a:rPr>
                <a:t>Energy lost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i="1" dirty="0">
                  <a:solidFill>
                    <a:schemeClr val="tx1"/>
                  </a:solidFill>
                </a:rPr>
                <a:t>per turn (</a:t>
              </a:r>
              <a:r>
                <a:rPr lang="en-GB" altLang="en-US" sz="1600" i="1" dirty="0" err="1">
                  <a:solidFill>
                    <a:schemeClr val="tx1"/>
                  </a:solidFill>
                </a:rPr>
                <a:t>eV</a:t>
              </a:r>
              <a:r>
                <a:rPr lang="en-GB" altLang="en-US" sz="1600" i="1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83" name="TextBox 14"/>
            <p:cNvSpPr txBox="1">
              <a:spLocks noChangeArrowheads="1"/>
            </p:cNvSpPr>
            <p:nvPr/>
          </p:nvSpPr>
          <p:spPr bwMode="auto">
            <a:xfrm>
              <a:off x="2876862" y="5777202"/>
              <a:ext cx="3298035" cy="28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i="1" dirty="0">
                  <a:solidFill>
                    <a:schemeClr val="tx1"/>
                  </a:solidFill>
                </a:rPr>
                <a:t>Impact parameter h (m)       </a:t>
              </a:r>
            </a:p>
          </p:txBody>
        </p:sp>
        <p:pic>
          <p:nvPicPr>
            <p:cNvPr id="84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467" y="3407707"/>
              <a:ext cx="3981430" cy="2427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9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419DF82-2126-DD43-AD85-6ACBCC42A28C}" type="slidenum">
              <a:rPr lang="en-US" sz="2800">
                <a:solidFill>
                  <a:schemeClr val="bg1"/>
                </a:solidFill>
              </a:rPr>
              <a:pPr/>
              <a:t>51</a:t>
            </a:fld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8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667" y="3135569"/>
            <a:ext cx="2615764" cy="240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TextBox 14"/>
          <p:cNvSpPr txBox="1">
            <a:spLocks noChangeArrowheads="1"/>
          </p:cNvSpPr>
          <p:nvPr/>
        </p:nvSpPr>
        <p:spPr bwMode="auto">
          <a:xfrm>
            <a:off x="7157318" y="4160565"/>
            <a:ext cx="1254515" cy="27699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 smtClean="0">
                <a:solidFill>
                  <a:srgbClr val="FF0000"/>
                </a:solidFill>
              </a:rPr>
              <a:t>CVD Diamond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err="1" smtClean="0">
                <a:latin typeface="Century Gothic" charset="0"/>
              </a:rPr>
              <a:t>ChDR</a:t>
            </a:r>
            <a:r>
              <a:rPr lang="en-GB" sz="2800" dirty="0" smtClean="0">
                <a:latin typeface="Century Gothic" charset="0"/>
              </a:rPr>
              <a:t> for Beam cooling ?</a:t>
            </a:r>
            <a:endParaRPr lang="en-GB" sz="2800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419DF82-2126-DD43-AD85-6ACBCC42A28C}" type="slidenum">
              <a:rPr lang="en-US" sz="2800">
                <a:solidFill>
                  <a:schemeClr val="bg1"/>
                </a:solidFill>
              </a:rPr>
              <a:pPr/>
              <a:t>52</a:t>
            </a:fld>
            <a:endParaRPr lang="en-US" sz="280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1887" y="2901379"/>
            <a:ext cx="7873031" cy="2136742"/>
            <a:chOff x="1003044" y="2373736"/>
            <a:chExt cx="10497376" cy="2136742"/>
          </a:xfrm>
        </p:grpSpPr>
        <p:grpSp>
          <p:nvGrpSpPr>
            <p:cNvPr id="10" name="Group 9"/>
            <p:cNvGrpSpPr/>
            <p:nvPr/>
          </p:nvGrpSpPr>
          <p:grpSpPr>
            <a:xfrm>
              <a:off x="4266190" y="2743241"/>
              <a:ext cx="1321647" cy="1093013"/>
              <a:chOff x="8895485" y="3226920"/>
              <a:chExt cx="910022" cy="1093013"/>
            </a:xfrm>
          </p:grpSpPr>
          <p:sp>
            <p:nvSpPr>
              <p:cNvPr id="81" name="Rectangle 80"/>
              <p:cNvSpPr/>
              <p:nvPr/>
            </p:nvSpPr>
            <p:spPr bwMode="auto">
              <a:xfrm>
                <a:off x="8895485" y="3226920"/>
                <a:ext cx="896770" cy="25154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>
                <a:off x="8908737" y="4070890"/>
                <a:ext cx="896770" cy="24904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28683" name="Group 28682"/>
            <p:cNvGrpSpPr/>
            <p:nvPr/>
          </p:nvGrpSpPr>
          <p:grpSpPr>
            <a:xfrm>
              <a:off x="2138422" y="2735412"/>
              <a:ext cx="2365258" cy="1107527"/>
              <a:chOff x="787490" y="2556527"/>
              <a:chExt cx="2365258" cy="1107527"/>
            </a:xfrm>
          </p:grpSpPr>
          <p:sp>
            <p:nvSpPr>
              <p:cNvPr id="27" name="Rectangle 26"/>
              <p:cNvSpPr/>
              <p:nvPr/>
            </p:nvSpPr>
            <p:spPr bwMode="auto">
              <a:xfrm>
                <a:off x="787490" y="2556527"/>
                <a:ext cx="2352006" cy="26605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800742" y="3397997"/>
                <a:ext cx="2352006" cy="26605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 flipV="1">
                <a:off x="1758005" y="3001124"/>
                <a:ext cx="333375" cy="1873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321442" y="2667749"/>
                <a:ext cx="1165225" cy="854075"/>
                <a:chOff x="5426090" y="3330313"/>
                <a:chExt cx="1165225" cy="854075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 bwMode="auto">
                <a:xfrm flipV="1">
                  <a:off x="5426090" y="3747825"/>
                  <a:ext cx="1165225" cy="2063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 bwMode="auto">
                <a:xfrm>
                  <a:off x="6008703" y="3330313"/>
                  <a:ext cx="61912" cy="854075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 rot="20624270">
                <a:off x="1326590" y="2691316"/>
                <a:ext cx="1165225" cy="854075"/>
                <a:chOff x="5426090" y="3330313"/>
                <a:chExt cx="1165225" cy="854075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 bwMode="auto">
                <a:xfrm flipV="1">
                  <a:off x="5426090" y="3747825"/>
                  <a:ext cx="1165225" cy="20638"/>
                </a:xfrm>
                <a:prstGeom prst="straightConnector1">
                  <a:avLst/>
                </a:prstGeom>
                <a:ln>
                  <a:solidFill>
                    <a:srgbClr val="5AA0F5"/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/>
                <p:cNvSpPr/>
                <p:nvPr/>
              </p:nvSpPr>
              <p:spPr bwMode="auto">
                <a:xfrm>
                  <a:off x="6008703" y="3330313"/>
                  <a:ext cx="61912" cy="854075"/>
                </a:xfrm>
                <a:prstGeom prst="ellipse">
                  <a:avLst/>
                </a:prstGeom>
                <a:noFill/>
                <a:ln>
                  <a:solidFill>
                    <a:srgbClr val="5AA0F5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 rot="992598">
                <a:off x="1313336" y="2659666"/>
                <a:ext cx="1165225" cy="854075"/>
                <a:chOff x="5426090" y="3330313"/>
                <a:chExt cx="1165225" cy="854075"/>
              </a:xfrm>
            </p:grpSpPr>
            <p:cxnSp>
              <p:nvCxnSpPr>
                <p:cNvPr id="44" name="Straight Arrow Connector 43"/>
                <p:cNvCxnSpPr/>
                <p:nvPr/>
              </p:nvCxnSpPr>
              <p:spPr bwMode="auto">
                <a:xfrm flipV="1">
                  <a:off x="5426090" y="3747825"/>
                  <a:ext cx="1165225" cy="20638"/>
                </a:xfrm>
                <a:prstGeom prst="straightConnector1">
                  <a:avLst/>
                </a:prstGeom>
                <a:ln>
                  <a:solidFill>
                    <a:srgbClr val="5AA0F5"/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Oval 44"/>
                <p:cNvSpPr/>
                <p:nvPr/>
              </p:nvSpPr>
              <p:spPr bwMode="auto">
                <a:xfrm>
                  <a:off x="6008703" y="3330313"/>
                  <a:ext cx="61912" cy="854075"/>
                </a:xfrm>
                <a:prstGeom prst="ellipse">
                  <a:avLst/>
                </a:prstGeom>
                <a:noFill/>
                <a:ln>
                  <a:solidFill>
                    <a:srgbClr val="5AA0F5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 bwMode="auto">
              <a:xfrm>
                <a:off x="2501574" y="3087181"/>
                <a:ext cx="267574" cy="583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 bwMode="auto">
              <a:xfrm flipV="1">
                <a:off x="2484583" y="2858314"/>
                <a:ext cx="252425" cy="70957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prstDash val="sysDash"/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 bwMode="auto">
              <a:xfrm>
                <a:off x="2476807" y="3246681"/>
                <a:ext cx="273352" cy="79646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prstDash val="sysDash"/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7075803" y="2743947"/>
              <a:ext cx="910022" cy="1090513"/>
              <a:chOff x="8895485" y="3222462"/>
              <a:chExt cx="910022" cy="1090513"/>
            </a:xfrm>
          </p:grpSpPr>
          <p:sp>
            <p:nvSpPr>
              <p:cNvPr id="86" name="Rectangle 85"/>
              <p:cNvSpPr/>
              <p:nvPr/>
            </p:nvSpPr>
            <p:spPr bwMode="auto">
              <a:xfrm>
                <a:off x="8895485" y="3222462"/>
                <a:ext cx="896770" cy="24904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>
                <a:off x="8908737" y="4063932"/>
                <a:ext cx="896770" cy="24904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8687" name="Right Arrow 28686"/>
            <p:cNvSpPr/>
            <p:nvPr/>
          </p:nvSpPr>
          <p:spPr>
            <a:xfrm>
              <a:off x="7319267" y="3167859"/>
              <a:ext cx="365125" cy="13493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688" name="TextBox 28687"/>
            <p:cNvSpPr txBox="1"/>
            <p:nvPr/>
          </p:nvSpPr>
          <p:spPr>
            <a:xfrm>
              <a:off x="7001767" y="3259138"/>
              <a:ext cx="1543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Acceleration</a:t>
              </a:r>
              <a:endParaRPr lang="en-US" sz="12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13" name="Right Arrow 112"/>
            <p:cNvSpPr/>
            <p:nvPr/>
          </p:nvSpPr>
          <p:spPr>
            <a:xfrm>
              <a:off x="4728411" y="3184317"/>
              <a:ext cx="365125" cy="13493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410911" y="3275596"/>
              <a:ext cx="1543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Acceleration</a:t>
              </a:r>
              <a:endParaRPr lang="en-US" sz="12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8689" name="TextBox 28688"/>
            <p:cNvSpPr txBox="1"/>
            <p:nvPr/>
          </p:nvSpPr>
          <p:spPr>
            <a:xfrm>
              <a:off x="2687703" y="2373736"/>
              <a:ext cx="67075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Turn 1 ------------------------------------------&gt; </a:t>
              </a:r>
              <a:r>
                <a:rPr lang="en-US" dirty="0"/>
                <a:t>Turn n</a:t>
              </a:r>
            </a:p>
            <a:p>
              <a:endParaRPr lang="en-US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003044" y="4141146"/>
              <a:ext cx="10497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It requires that Particle recoils opposite to its direction of propagation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grpSp>
          <p:nvGrpSpPr>
            <p:cNvPr id="28693" name="Group 28692"/>
            <p:cNvGrpSpPr/>
            <p:nvPr/>
          </p:nvGrpSpPr>
          <p:grpSpPr>
            <a:xfrm>
              <a:off x="5390519" y="2742259"/>
              <a:ext cx="1711803" cy="1093994"/>
              <a:chOff x="4639279" y="2563374"/>
              <a:chExt cx="1711803" cy="1093994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639279" y="2563374"/>
                <a:ext cx="1711803" cy="1093994"/>
                <a:chOff x="5503541" y="2563374"/>
                <a:chExt cx="1711803" cy="1093994"/>
              </a:xfrm>
            </p:grpSpPr>
            <p:sp>
              <p:nvSpPr>
                <p:cNvPr id="79" name="Rectangle 78"/>
                <p:cNvSpPr/>
                <p:nvPr/>
              </p:nvSpPr>
              <p:spPr bwMode="auto">
                <a:xfrm>
                  <a:off x="5503541" y="2563374"/>
                  <a:ext cx="1698551" cy="2525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 bwMode="auto">
                <a:xfrm>
                  <a:off x="5516793" y="3404844"/>
                  <a:ext cx="1698551" cy="2525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69" name="Oval 68"/>
              <p:cNvSpPr/>
              <p:nvPr/>
            </p:nvSpPr>
            <p:spPr bwMode="auto">
              <a:xfrm flipV="1">
                <a:off x="5309691" y="2974639"/>
                <a:ext cx="333375" cy="1873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73" name="Group 72"/>
              <p:cNvGrpSpPr/>
              <p:nvPr/>
            </p:nvGrpSpPr>
            <p:grpSpPr>
              <a:xfrm rot="20992903">
                <a:off x="4878276" y="2654394"/>
                <a:ext cx="1165225" cy="854075"/>
                <a:chOff x="5426090" y="3330313"/>
                <a:chExt cx="1165225" cy="854075"/>
              </a:xfrm>
            </p:grpSpPr>
            <p:cxnSp>
              <p:nvCxnSpPr>
                <p:cNvPr id="74" name="Straight Arrow Connector 73"/>
                <p:cNvCxnSpPr/>
                <p:nvPr/>
              </p:nvCxnSpPr>
              <p:spPr bwMode="auto">
                <a:xfrm flipV="1">
                  <a:off x="5426090" y="3747825"/>
                  <a:ext cx="1165225" cy="20638"/>
                </a:xfrm>
                <a:prstGeom prst="straightConnector1">
                  <a:avLst/>
                </a:prstGeom>
                <a:ln>
                  <a:solidFill>
                    <a:srgbClr val="5AA0F5"/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Oval 74"/>
                <p:cNvSpPr/>
                <p:nvPr/>
              </p:nvSpPr>
              <p:spPr bwMode="auto">
                <a:xfrm>
                  <a:off x="6008703" y="3330313"/>
                  <a:ext cx="61912" cy="854075"/>
                </a:xfrm>
                <a:prstGeom prst="ellipse">
                  <a:avLst/>
                </a:prstGeom>
                <a:noFill/>
                <a:ln>
                  <a:solidFill>
                    <a:srgbClr val="5AA0F5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76" name="Group 75"/>
              <p:cNvGrpSpPr/>
              <p:nvPr/>
            </p:nvGrpSpPr>
            <p:grpSpPr>
              <a:xfrm rot="585864">
                <a:off x="4869361" y="2630120"/>
                <a:ext cx="1162912" cy="854075"/>
                <a:chOff x="5430456" y="3330313"/>
                <a:chExt cx="1162912" cy="854075"/>
              </a:xfrm>
            </p:grpSpPr>
            <p:cxnSp>
              <p:nvCxnSpPr>
                <p:cNvPr id="77" name="Straight Arrow Connector 76"/>
                <p:cNvCxnSpPr/>
                <p:nvPr/>
              </p:nvCxnSpPr>
              <p:spPr bwMode="auto">
                <a:xfrm rot="21151126">
                  <a:off x="5430456" y="3692147"/>
                  <a:ext cx="1162912" cy="143087"/>
                </a:xfrm>
                <a:prstGeom prst="straightConnector1">
                  <a:avLst/>
                </a:prstGeom>
                <a:ln>
                  <a:solidFill>
                    <a:srgbClr val="5AA0F5"/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Oval 77"/>
                <p:cNvSpPr/>
                <p:nvPr/>
              </p:nvSpPr>
              <p:spPr bwMode="auto">
                <a:xfrm>
                  <a:off x="6008703" y="3330313"/>
                  <a:ext cx="61912" cy="854075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4873128" y="2641264"/>
                <a:ext cx="1165225" cy="854075"/>
                <a:chOff x="5426090" y="3330313"/>
                <a:chExt cx="1165225" cy="854075"/>
              </a:xfrm>
            </p:grpSpPr>
            <p:sp>
              <p:nvSpPr>
                <p:cNvPr id="72" name="Oval 71"/>
                <p:cNvSpPr/>
                <p:nvPr/>
              </p:nvSpPr>
              <p:spPr bwMode="auto">
                <a:xfrm>
                  <a:off x="6008703" y="3330313"/>
                  <a:ext cx="61912" cy="854075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71" name="Straight Arrow Connector 70"/>
                <p:cNvCxnSpPr/>
                <p:nvPr/>
              </p:nvCxnSpPr>
              <p:spPr bwMode="auto">
                <a:xfrm flipV="1">
                  <a:off x="5426090" y="3747825"/>
                  <a:ext cx="1165225" cy="2063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Straight Arrow Connector 117"/>
              <p:cNvCxnSpPr/>
              <p:nvPr/>
            </p:nvCxnSpPr>
            <p:spPr bwMode="auto">
              <a:xfrm>
                <a:off x="6044200" y="3061289"/>
                <a:ext cx="267574" cy="583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 bwMode="auto">
              <a:xfrm flipV="1">
                <a:off x="6045617" y="2919417"/>
                <a:ext cx="261041" cy="43703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prstDash val="sysDash"/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/>
              <p:cNvCxnSpPr/>
              <p:nvPr/>
            </p:nvCxnSpPr>
            <p:spPr bwMode="auto">
              <a:xfrm>
                <a:off x="6041593" y="3168191"/>
                <a:ext cx="283852" cy="48052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prstDash val="sysDash"/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699" name="Group 28698"/>
            <p:cNvGrpSpPr/>
            <p:nvPr/>
          </p:nvGrpSpPr>
          <p:grpSpPr>
            <a:xfrm>
              <a:off x="7871084" y="2743827"/>
              <a:ext cx="1711803" cy="1093994"/>
              <a:chOff x="7119844" y="2564942"/>
              <a:chExt cx="1711803" cy="1093994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7119844" y="2564942"/>
                <a:ext cx="1711803" cy="1093994"/>
                <a:chOff x="5503541" y="2563374"/>
                <a:chExt cx="1711803" cy="1093994"/>
              </a:xfrm>
            </p:grpSpPr>
            <p:sp>
              <p:nvSpPr>
                <p:cNvPr id="108" name="Rectangle 107"/>
                <p:cNvSpPr/>
                <p:nvPr/>
              </p:nvSpPr>
              <p:spPr bwMode="auto">
                <a:xfrm>
                  <a:off x="5503541" y="2563374"/>
                  <a:ext cx="1698551" cy="2525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 bwMode="auto">
                <a:xfrm>
                  <a:off x="5516793" y="3404844"/>
                  <a:ext cx="1698551" cy="2525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98" name="Oval 97"/>
              <p:cNvSpPr/>
              <p:nvPr/>
            </p:nvSpPr>
            <p:spPr bwMode="auto">
              <a:xfrm flipV="1">
                <a:off x="7737822" y="2976207"/>
                <a:ext cx="333375" cy="1873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99" name="Group 98"/>
              <p:cNvGrpSpPr/>
              <p:nvPr/>
            </p:nvGrpSpPr>
            <p:grpSpPr>
              <a:xfrm rot="21377171">
                <a:off x="7306407" y="2655962"/>
                <a:ext cx="1165225" cy="854075"/>
                <a:chOff x="5426090" y="3330313"/>
                <a:chExt cx="1165225" cy="854075"/>
              </a:xfrm>
            </p:grpSpPr>
            <p:cxnSp>
              <p:nvCxnSpPr>
                <p:cNvPr id="106" name="Straight Arrow Connector 105"/>
                <p:cNvCxnSpPr/>
                <p:nvPr/>
              </p:nvCxnSpPr>
              <p:spPr bwMode="auto">
                <a:xfrm flipV="1">
                  <a:off x="5426090" y="3747825"/>
                  <a:ext cx="1165225" cy="20638"/>
                </a:xfrm>
                <a:prstGeom prst="straightConnector1">
                  <a:avLst/>
                </a:prstGeom>
                <a:ln>
                  <a:solidFill>
                    <a:srgbClr val="5AA0F5"/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Oval 106"/>
                <p:cNvSpPr/>
                <p:nvPr/>
              </p:nvSpPr>
              <p:spPr bwMode="auto">
                <a:xfrm>
                  <a:off x="6008703" y="3330313"/>
                  <a:ext cx="61912" cy="854075"/>
                </a:xfrm>
                <a:prstGeom prst="ellipse">
                  <a:avLst/>
                </a:prstGeom>
                <a:noFill/>
                <a:ln>
                  <a:solidFill>
                    <a:srgbClr val="5AA0F5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 rot="163658">
                <a:off x="7297492" y="2631688"/>
                <a:ext cx="1162912" cy="854075"/>
                <a:chOff x="5430456" y="3330313"/>
                <a:chExt cx="1162912" cy="854075"/>
              </a:xfrm>
            </p:grpSpPr>
            <p:cxnSp>
              <p:nvCxnSpPr>
                <p:cNvPr id="104" name="Straight Arrow Connector 103"/>
                <p:cNvCxnSpPr/>
                <p:nvPr/>
              </p:nvCxnSpPr>
              <p:spPr bwMode="auto">
                <a:xfrm rot="21151126">
                  <a:off x="5430456" y="3692147"/>
                  <a:ext cx="1162912" cy="143087"/>
                </a:xfrm>
                <a:prstGeom prst="straightConnector1">
                  <a:avLst/>
                </a:prstGeom>
                <a:ln>
                  <a:solidFill>
                    <a:srgbClr val="5AA0F5"/>
                  </a:solidFill>
                  <a:prstDash val="sysDash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Oval 104"/>
                <p:cNvSpPr/>
                <p:nvPr/>
              </p:nvSpPr>
              <p:spPr bwMode="auto">
                <a:xfrm>
                  <a:off x="6008703" y="3330313"/>
                  <a:ext cx="61912" cy="854075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>
                <a:off x="7301259" y="2642832"/>
                <a:ext cx="1165225" cy="854075"/>
                <a:chOff x="5426090" y="3330313"/>
                <a:chExt cx="1165225" cy="854075"/>
              </a:xfrm>
            </p:grpSpPr>
            <p:sp>
              <p:nvSpPr>
                <p:cNvPr id="102" name="Oval 101"/>
                <p:cNvSpPr/>
                <p:nvPr/>
              </p:nvSpPr>
              <p:spPr bwMode="auto">
                <a:xfrm>
                  <a:off x="6008703" y="3330313"/>
                  <a:ext cx="61912" cy="854075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103" name="Straight Arrow Connector 102"/>
                <p:cNvCxnSpPr/>
                <p:nvPr/>
              </p:nvCxnSpPr>
              <p:spPr bwMode="auto">
                <a:xfrm flipV="1">
                  <a:off x="5426090" y="3747825"/>
                  <a:ext cx="1165225" cy="2063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4" name="Straight Arrow Connector 123"/>
              <p:cNvCxnSpPr/>
              <p:nvPr/>
            </p:nvCxnSpPr>
            <p:spPr bwMode="auto">
              <a:xfrm>
                <a:off x="8480323" y="3056401"/>
                <a:ext cx="267574" cy="583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/>
              <p:nvPr/>
            </p:nvCxnSpPr>
            <p:spPr bwMode="auto">
              <a:xfrm flipV="1">
                <a:off x="8487566" y="2994276"/>
                <a:ext cx="268647" cy="39687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prstDash val="sysDash"/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/>
              <p:nvPr/>
            </p:nvCxnSpPr>
            <p:spPr bwMode="auto">
              <a:xfrm>
                <a:off x="8483542" y="3087573"/>
                <a:ext cx="278497" cy="23213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prstDash val="sysDash"/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700" name="TextBox 28699"/>
          <p:cNvSpPr txBox="1"/>
          <p:nvPr/>
        </p:nvSpPr>
        <p:spPr>
          <a:xfrm>
            <a:off x="812799" y="5414062"/>
            <a:ext cx="7941734" cy="1077218"/>
          </a:xfrm>
          <a:prstGeom prst="rect">
            <a:avLst/>
          </a:prstGeom>
          <a:solidFill>
            <a:srgbClr val="EBEBEB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Assuming this is true (or partially true), the </a:t>
            </a:r>
            <a:r>
              <a:rPr lang="en-US" sz="1600" dirty="0" err="1" smtClean="0"/>
              <a:t>emittance</a:t>
            </a:r>
            <a:r>
              <a:rPr lang="en-US" sz="1600" dirty="0" smtClean="0"/>
              <a:t> of the beam would then decrease down to an </a:t>
            </a:r>
            <a:r>
              <a:rPr lang="en-US" sz="1600" dirty="0" err="1" smtClean="0"/>
              <a:t>equilibirum</a:t>
            </a:r>
            <a:r>
              <a:rPr lang="en-US" sz="1600" dirty="0" smtClean="0"/>
              <a:t> </a:t>
            </a:r>
            <a:r>
              <a:rPr lang="en-US" sz="1600" dirty="0" err="1" smtClean="0"/>
              <a:t>emittance</a:t>
            </a:r>
            <a:r>
              <a:rPr lang="en-US" sz="1600" dirty="0" smtClean="0"/>
              <a:t> – </a:t>
            </a:r>
            <a:r>
              <a:rPr lang="en-US" sz="1600" dirty="0" smtClean="0">
                <a:solidFill>
                  <a:srgbClr val="FF0000"/>
                </a:solidFill>
              </a:rPr>
              <a:t>What would that be ?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Assumed that </a:t>
            </a:r>
            <a:r>
              <a:rPr lang="en-US" sz="1600" dirty="0" smtClean="0">
                <a:solidFill>
                  <a:srgbClr val="FF0000"/>
                </a:solidFill>
              </a:rPr>
              <a:t>radiator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is thin enough so that there is no coherent emission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0259" y="2372690"/>
            <a:ext cx="3010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R</a:t>
            </a:r>
            <a:r>
              <a:rPr lang="en-US" sz="2000" u="sng" dirty="0" smtClean="0"/>
              <a:t>adiating and </a:t>
            </a:r>
            <a:r>
              <a:rPr lang="en-US" sz="2000" u="sng" dirty="0"/>
              <a:t>C</a:t>
            </a:r>
            <a:r>
              <a:rPr lang="en-US" sz="2000" u="sng" dirty="0" smtClean="0"/>
              <a:t>ooling </a:t>
            </a:r>
            <a:endParaRPr lang="en-US" sz="2000" u="sng" dirty="0"/>
          </a:p>
        </p:txBody>
      </p:sp>
      <p:sp>
        <p:nvSpPr>
          <p:cNvPr id="83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err="1" smtClean="0">
                <a:latin typeface="Century Gothic" charset="0"/>
              </a:rPr>
              <a:t>ChDR</a:t>
            </a:r>
            <a:r>
              <a:rPr lang="en-GB" sz="2800" dirty="0" smtClean="0">
                <a:latin typeface="Century Gothic" charset="0"/>
              </a:rPr>
              <a:t> for Beam cooling ?</a:t>
            </a:r>
            <a:endParaRPr lang="en-GB" sz="2800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56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419DF82-2126-DD43-AD85-6ACBCC42A28C}" type="slidenum">
              <a:rPr lang="en-US" sz="2800">
                <a:solidFill>
                  <a:schemeClr val="bg1"/>
                </a:solidFill>
              </a:rPr>
              <a:pPr/>
              <a:t>53</a:t>
            </a:fld>
            <a:endParaRPr lang="en-US" sz="280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5600" y="2293749"/>
            <a:ext cx="8585200" cy="4361051"/>
            <a:chOff x="1195546" y="2160912"/>
            <a:chExt cx="10923445" cy="4361051"/>
          </a:xfrm>
        </p:grpSpPr>
        <p:graphicFrame>
          <p:nvGraphicFramePr>
            <p:cNvPr id="8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1777611"/>
                </p:ext>
              </p:extLst>
            </p:nvPr>
          </p:nvGraphicFramePr>
          <p:xfrm>
            <a:off x="2737736" y="2610363"/>
            <a:ext cx="5871293" cy="3911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030" name="Unknown" r:id="rId3" imgW="3743325" imgH="2895600" progId="Mathcad">
                    <p:embed/>
                  </p:oleObj>
                </mc:Choice>
                <mc:Fallback>
                  <p:oleObj name="Unknown" r:id="rId3" imgW="3743325" imgH="2895600" progId="Mathcad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7736" y="2610363"/>
                          <a:ext cx="5871293" cy="3911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0" name="TextBox 29"/>
            <p:cNvSpPr txBox="1">
              <a:spLocks noChangeArrowheads="1"/>
            </p:cNvSpPr>
            <p:nvPr/>
          </p:nvSpPr>
          <p:spPr bwMode="auto">
            <a:xfrm rot="16200000">
              <a:off x="1612321" y="3337461"/>
              <a:ext cx="3315623" cy="168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600" dirty="0" smtClean="0">
                <a:solidFill>
                  <a:schemeClr val="tx1"/>
                </a:solidFill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600" dirty="0" smtClean="0">
                <a:solidFill>
                  <a:schemeClr val="tx1"/>
                </a:solidFill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600" dirty="0">
                <a:solidFill>
                  <a:schemeClr val="tx1"/>
                </a:solidFill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dirty="0" err="1" smtClean="0">
                  <a:solidFill>
                    <a:schemeClr val="tx1"/>
                  </a:solidFill>
                  <a:latin typeface="Century Gothic"/>
                  <a:ea typeface="Symbol" panose="05050102010706020507" pitchFamily="18" charset="2"/>
                  <a:cs typeface="Century Gothic"/>
                </a:rPr>
                <a:t>Emittance</a:t>
              </a:r>
              <a:r>
                <a:rPr lang="en-GB" altLang="en-US" sz="1600" dirty="0" smtClean="0">
                  <a:solidFill>
                    <a:schemeClr val="tx1"/>
                  </a:solidFill>
                  <a:latin typeface="Century Gothic"/>
                  <a:ea typeface="Symbol" panose="05050102010706020507" pitchFamily="18" charset="2"/>
                  <a:cs typeface="Century Gothic"/>
                </a:rPr>
                <a:t>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dirty="0" smtClean="0">
                  <a:solidFill>
                    <a:schemeClr val="tx1"/>
                  </a:solidFill>
                  <a:latin typeface="Century Gothic"/>
                  <a:ea typeface="Symbol" panose="05050102010706020507" pitchFamily="18" charset="2"/>
                  <a:cs typeface="Century Gothic"/>
                </a:rPr>
                <a:t>reduction </a:t>
              </a:r>
              <a:r>
                <a:rPr lang="en-GB" altLang="en-US" sz="1600" dirty="0" smtClean="0">
                  <a:solidFill>
                    <a:schemeClr val="tx1"/>
                  </a:solidFill>
                  <a:latin typeface="Symbol" panose="05050102010706020507" pitchFamily="18" charset="2"/>
                  <a:ea typeface="Symbol" panose="05050102010706020507" pitchFamily="18" charset="2"/>
                  <a:cs typeface="Symbol" panose="05050102010706020507" pitchFamily="18" charset="2"/>
                </a:rPr>
                <a:t>De</a:t>
              </a:r>
              <a:endParaRPr lang="en-GB" altLang="en-US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91" name="TextBox 30"/>
            <p:cNvSpPr txBox="1">
              <a:spLocks noChangeArrowheads="1"/>
            </p:cNvSpPr>
            <p:nvPr/>
          </p:nvSpPr>
          <p:spPr bwMode="auto">
            <a:xfrm>
              <a:off x="4254973" y="5958054"/>
              <a:ext cx="4246323" cy="500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dirty="0">
                  <a:solidFill>
                    <a:schemeClr val="tx1"/>
                  </a:solidFill>
                </a:rPr>
                <a:t>Time (</a:t>
              </a:r>
              <a:r>
                <a:rPr lang="en-GB" altLang="en-US" sz="1600" dirty="0" smtClean="0">
                  <a:solidFill>
                    <a:schemeClr val="tx1"/>
                  </a:solidFill>
                </a:rPr>
                <a:t>h)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050" dirty="0" smtClean="0">
                <a:solidFill>
                  <a:schemeClr val="tx1"/>
                </a:solidFill>
              </a:endParaRPr>
            </a:p>
          </p:txBody>
        </p:sp>
        <p:graphicFrame>
          <p:nvGraphicFramePr>
            <p:cNvPr id="92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5760334"/>
                </p:ext>
              </p:extLst>
            </p:nvPr>
          </p:nvGraphicFramePr>
          <p:xfrm>
            <a:off x="7922282" y="2980921"/>
            <a:ext cx="2343816" cy="7980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031" name="Equation" r:id="rId5" imgW="1016000" imgH="342900" progId="Equation.3">
                    <p:embed/>
                  </p:oleObj>
                </mc:Choice>
                <mc:Fallback>
                  <p:oleObj name="Equation" r:id="rId5" imgW="1016000" imgH="342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22282" y="2980921"/>
                          <a:ext cx="2343816" cy="798085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solidFill>
                            <a:schemeClr val="tx1"/>
                          </a:solidFill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" name="Rectangle 92"/>
            <p:cNvSpPr/>
            <p:nvPr/>
          </p:nvSpPr>
          <p:spPr>
            <a:xfrm>
              <a:off x="1195546" y="2160912"/>
              <a:ext cx="1092344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GB" altLang="en-US" sz="1600" i="1" dirty="0" smtClean="0"/>
                <a:t>Time evolution of the LHC beam </a:t>
              </a:r>
              <a:r>
                <a:rPr lang="en-GB" altLang="en-US" sz="1600" i="1" dirty="0" err="1" smtClean="0"/>
                <a:t>emittance</a:t>
              </a:r>
              <a:r>
                <a:rPr lang="en-GB" altLang="en-US" sz="1600" i="1" dirty="0" smtClean="0"/>
                <a:t> at 7TeV for different impact parameter h</a:t>
              </a:r>
              <a:endParaRPr lang="en-GB" altLang="en-US" sz="1600" i="1" dirty="0"/>
            </a:p>
          </p:txBody>
        </p:sp>
        <p:sp>
          <p:nvSpPr>
            <p:cNvPr id="84" name="TextBox 33"/>
            <p:cNvSpPr txBox="1">
              <a:spLocks noChangeArrowheads="1"/>
            </p:cNvSpPr>
            <p:nvPr/>
          </p:nvSpPr>
          <p:spPr bwMode="auto">
            <a:xfrm>
              <a:off x="8055028" y="4542297"/>
              <a:ext cx="1257673" cy="7386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dirty="0">
                  <a:solidFill>
                    <a:srgbClr val="FF0000"/>
                  </a:solidFill>
                </a:rPr>
                <a:t>h=1mm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dirty="0">
                  <a:solidFill>
                    <a:srgbClr val="3366FF"/>
                  </a:solidFill>
                </a:rPr>
                <a:t>h=1.5mm</a:t>
              </a:r>
              <a:endParaRPr lang="en-US" altLang="en-US" sz="1400" dirty="0">
                <a:solidFill>
                  <a:schemeClr val="tx1"/>
                </a:solidFill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endParaRP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dirty="0">
                  <a:solidFill>
                    <a:srgbClr val="008000"/>
                  </a:solidFill>
                </a:rPr>
                <a:t>h=2mm</a:t>
              </a:r>
              <a:endParaRPr lang="en-US" altLang="en-US" sz="1400" dirty="0">
                <a:solidFill>
                  <a:srgbClr val="008000"/>
                </a:solidFill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6488668"/>
            <a:ext cx="4276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/>
              <a:t>Assuming </a:t>
            </a:r>
            <a:r>
              <a:rPr lang="en-US" altLang="en-US" sz="1600" b="1" dirty="0">
                <a:solidFill>
                  <a:srgbClr val="FF0000"/>
                </a:solidFill>
              </a:rPr>
              <a:t>10x 1m long Diamond radiators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err="1" smtClean="0">
                <a:latin typeface="Century Gothic" charset="0"/>
              </a:rPr>
              <a:t>ChDR</a:t>
            </a:r>
            <a:r>
              <a:rPr lang="en-GB" sz="2800" dirty="0" smtClean="0">
                <a:latin typeface="Century Gothic" charset="0"/>
              </a:rPr>
              <a:t> for Beam cooling ?</a:t>
            </a:r>
            <a:endParaRPr lang="en-GB" sz="2800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96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80535" y="2395337"/>
            <a:ext cx="7247466" cy="4014606"/>
            <a:chOff x="-563347" y="3305046"/>
            <a:chExt cx="8178331" cy="3231011"/>
          </a:xfrm>
        </p:grpSpPr>
        <p:pic>
          <p:nvPicPr>
            <p:cNvPr id="29699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900" y="3380588"/>
              <a:ext cx="4152898" cy="2916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0" name="TextBox 19"/>
            <p:cNvSpPr txBox="1">
              <a:spLocks noChangeArrowheads="1"/>
            </p:cNvSpPr>
            <p:nvPr/>
          </p:nvSpPr>
          <p:spPr bwMode="auto">
            <a:xfrm rot="16200000">
              <a:off x="103867" y="4520603"/>
              <a:ext cx="2061935" cy="38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dirty="0">
                  <a:solidFill>
                    <a:schemeClr val="tx1"/>
                  </a:solidFill>
                  <a:ea typeface="Symbol" panose="05050102010706020507" pitchFamily="18" charset="2"/>
                  <a:cs typeface="Symbol" panose="05050102010706020507" pitchFamily="18" charset="2"/>
                </a:rPr>
                <a:t>Damping </a:t>
              </a:r>
              <a:r>
                <a:rPr lang="en-GB" altLang="en-US" sz="1600" b="1" dirty="0" smtClean="0">
                  <a:solidFill>
                    <a:schemeClr val="tx1"/>
                  </a:solidFill>
                  <a:ea typeface="Symbol" panose="05050102010706020507" pitchFamily="18" charset="2"/>
                  <a:cs typeface="Symbol" panose="05050102010706020507" pitchFamily="18" charset="2"/>
                </a:rPr>
                <a:t>time </a:t>
              </a:r>
              <a:r>
                <a:rPr lang="en-GB" altLang="en-US" sz="1600" b="1" dirty="0">
                  <a:solidFill>
                    <a:schemeClr val="tx1"/>
                  </a:solidFill>
                  <a:ea typeface="Symbol" panose="05050102010706020507" pitchFamily="18" charset="2"/>
                  <a:cs typeface="Symbol" panose="05050102010706020507" pitchFamily="18" charset="2"/>
                </a:rPr>
                <a:t>(h)</a:t>
              </a:r>
              <a:r>
                <a:rPr lang="en-GB" altLang="en-US" sz="1600" b="1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9701" name="TextBox 20"/>
            <p:cNvSpPr txBox="1">
              <a:spLocks noChangeArrowheads="1"/>
            </p:cNvSpPr>
            <p:nvPr/>
          </p:nvSpPr>
          <p:spPr bwMode="auto">
            <a:xfrm>
              <a:off x="2030449" y="6263584"/>
              <a:ext cx="2840038" cy="272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="1" dirty="0">
                  <a:solidFill>
                    <a:schemeClr val="tx1"/>
                  </a:solidFill>
                </a:rPr>
                <a:t>Beam energy (MeV)         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2309461" y="3987873"/>
              <a:ext cx="250825" cy="250825"/>
            </a:xfrm>
            <a:prstGeom prst="ellipse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591629" y="4808191"/>
              <a:ext cx="249237" cy="24923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704" name="TextBox 23"/>
            <p:cNvSpPr txBox="1">
              <a:spLocks noChangeArrowheads="1"/>
            </p:cNvSpPr>
            <p:nvPr/>
          </p:nvSpPr>
          <p:spPr bwMode="auto">
            <a:xfrm>
              <a:off x="2335921" y="3788947"/>
              <a:ext cx="2385896" cy="247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dirty="0" smtClean="0">
                  <a:solidFill>
                    <a:srgbClr val="FF0000"/>
                  </a:solidFill>
                </a:rPr>
                <a:t>LHC@450GeV (weeks)</a:t>
              </a:r>
              <a:endParaRPr lang="en-US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9705" name="TextBox 24"/>
            <p:cNvSpPr txBox="1">
              <a:spLocks noChangeArrowheads="1"/>
            </p:cNvSpPr>
            <p:nvPr/>
          </p:nvSpPr>
          <p:spPr bwMode="auto">
            <a:xfrm>
              <a:off x="3429529" y="4361428"/>
              <a:ext cx="1243325" cy="42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dirty="0" smtClean="0">
                  <a:solidFill>
                    <a:srgbClr val="0000FF"/>
                  </a:solidFill>
                </a:rPr>
                <a:t>LHC@7TeV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dirty="0" smtClean="0">
                  <a:solidFill>
                    <a:srgbClr val="0000FF"/>
                  </a:solidFill>
                </a:rPr>
                <a:t>(≈5hours)</a:t>
              </a:r>
              <a:endParaRPr lang="en-US" alt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510410" y="5407618"/>
              <a:ext cx="244475" cy="23336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9707" name="TextBox 26"/>
            <p:cNvSpPr txBox="1">
              <a:spLocks noChangeArrowheads="1"/>
            </p:cNvSpPr>
            <p:nvPr/>
          </p:nvSpPr>
          <p:spPr bwMode="auto">
            <a:xfrm>
              <a:off x="2975328" y="5410066"/>
              <a:ext cx="1597967" cy="247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dirty="0" smtClean="0">
                  <a:solidFill>
                    <a:srgbClr val="00B050"/>
                  </a:solidFill>
                </a:rPr>
                <a:t>FCC (minutes)</a:t>
              </a:r>
              <a:endParaRPr lang="en-GB" alt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-563347" y="3305046"/>
              <a:ext cx="8178331" cy="2724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GB" altLang="en-US" sz="1600" i="1" dirty="0"/>
                <a:t>Damping time as function of beam </a:t>
              </a:r>
              <a:r>
                <a:rPr lang="en-GB" altLang="en-US" sz="1600" i="1" dirty="0" smtClean="0"/>
                <a:t>energy (h=1.5mm)</a:t>
              </a:r>
              <a:endParaRPr lang="en-GB" altLang="en-US" sz="1600" i="1" dirty="0"/>
            </a:p>
          </p:txBody>
        </p:sp>
      </p:grp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1122959-D2ED-4607-9740-DE3413228B50}" type="slidenum">
              <a:rPr lang="en-US" alt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54</a:t>
            </a:fld>
            <a:endParaRPr lang="en-US" altLang="en-US" smtClean="0">
              <a:solidFill>
                <a:schemeClr val="bg1"/>
              </a:solidFill>
            </a:endParaRPr>
          </a:p>
        </p:txBody>
      </p:sp>
      <p:sp>
        <p:nvSpPr>
          <p:cNvPr id="29708" name="Content Placeholder 2"/>
          <p:cNvSpPr txBox="1">
            <a:spLocks/>
          </p:cNvSpPr>
          <p:nvPr/>
        </p:nvSpPr>
        <p:spPr bwMode="auto">
          <a:xfrm>
            <a:off x="6124339" y="3576541"/>
            <a:ext cx="2748582" cy="94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600" i="1" dirty="0" smtClean="0">
                <a:solidFill>
                  <a:srgbClr val="FF0000"/>
                </a:solidFill>
              </a:rPr>
              <a:t>Damping time </a:t>
            </a:r>
            <a:r>
              <a:rPr lang="en-US" altLang="en-US" sz="1600" i="1" dirty="0" smtClean="0"/>
              <a:t>= </a:t>
            </a:r>
            <a:r>
              <a:rPr lang="en-US" sz="1600" i="1" dirty="0"/>
              <a:t>the time it would take particle to </a:t>
            </a:r>
            <a:r>
              <a:rPr lang="en-US" sz="1600" i="1" dirty="0" smtClean="0"/>
              <a:t>lose half </a:t>
            </a:r>
            <a:r>
              <a:rPr lang="en-US" sz="1600" i="1" dirty="0"/>
              <a:t>of its </a:t>
            </a:r>
            <a:r>
              <a:rPr lang="en-US" sz="1600" i="1" dirty="0" smtClean="0"/>
              <a:t>energy</a:t>
            </a:r>
            <a:endParaRPr lang="en-US" altLang="en-US" sz="1600" i="1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0" y="6522534"/>
            <a:ext cx="4276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 dirty="0"/>
              <a:t>Assuming </a:t>
            </a:r>
            <a:r>
              <a:rPr lang="en-US" altLang="en-US" sz="1600" b="1" dirty="0">
                <a:solidFill>
                  <a:srgbClr val="FF0000"/>
                </a:solidFill>
              </a:rPr>
              <a:t>10x 1m long Diamond radiators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err="1" smtClean="0">
                <a:latin typeface="Century Gothic" charset="0"/>
              </a:rPr>
              <a:t>ChDR</a:t>
            </a:r>
            <a:r>
              <a:rPr lang="en-GB" sz="2800" dirty="0" smtClean="0">
                <a:latin typeface="Century Gothic" charset="0"/>
              </a:rPr>
              <a:t> for Beam cooling ?</a:t>
            </a:r>
            <a:endParaRPr lang="en-GB" sz="2800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err="1" smtClean="0">
                <a:latin typeface="Century Gothic" charset="0"/>
              </a:rPr>
              <a:t>ChDR</a:t>
            </a:r>
            <a:r>
              <a:rPr lang="en-GB" sz="2800" dirty="0" smtClean="0">
                <a:latin typeface="Century Gothic" charset="0"/>
              </a:rPr>
              <a:t> as source of Radiation ?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55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1760" y="6611779"/>
            <a:ext cx="3512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T. Lefevre, 7</a:t>
            </a:r>
            <a:r>
              <a:rPr lang="en-US" sz="1000" i="1" baseline="30000" dirty="0" smtClean="0"/>
              <a:t>th</a:t>
            </a:r>
            <a:r>
              <a:rPr lang="en-US" sz="1000" i="1" dirty="0" smtClean="0"/>
              <a:t> Channeling Conference, </a:t>
            </a:r>
            <a:r>
              <a:rPr lang="en-US" sz="1000" i="1" dirty="0" err="1" smtClean="0"/>
              <a:t>Sirmione</a:t>
            </a:r>
            <a:r>
              <a:rPr lang="en-US" sz="1000" i="1" dirty="0" smtClean="0"/>
              <a:t>, 2016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3180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err="1" smtClean="0">
                <a:latin typeface="Century Gothic" charset="0"/>
              </a:rPr>
              <a:t>ChDR</a:t>
            </a:r>
            <a:r>
              <a:rPr lang="en-GB" sz="2800" dirty="0" smtClean="0">
                <a:latin typeface="Century Gothic" charset="0"/>
              </a:rPr>
              <a:t> as source of Radiation ?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56</a:t>
            </a:fld>
            <a:endParaRPr lang="en-US" sz="280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443228"/>
              </p:ext>
            </p:extLst>
          </p:nvPr>
        </p:nvGraphicFramePr>
        <p:xfrm>
          <a:off x="2923829" y="2432362"/>
          <a:ext cx="3256837" cy="11125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090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energy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</a:t>
                      </a:r>
                      <a:r>
                        <a:rPr lang="en-US" sz="1600" dirty="0" err="1" smtClean="0"/>
                        <a:t>GeV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current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200mA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Ring </a:t>
                      </a:r>
                      <a:r>
                        <a:rPr lang="en-US" sz="1600" dirty="0" err="1" smtClean="0"/>
                        <a:t>Circonference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220m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00" y="2279457"/>
            <a:ext cx="2394306" cy="1989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04" y="3777468"/>
            <a:ext cx="3396913" cy="30805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7274" y="5278559"/>
            <a:ext cx="865853" cy="874261"/>
          </a:xfrm>
          <a:prstGeom prst="rect">
            <a:avLst/>
          </a:prstGeom>
          <a:solidFill>
            <a:schemeClr val="bg2">
              <a:alpha val="1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75950" y="3925926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bending magnet photon flux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2918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22484" y="2845760"/>
            <a:ext cx="4202983" cy="3913270"/>
            <a:chOff x="-124441" y="3496566"/>
            <a:chExt cx="4669998" cy="3314700"/>
          </a:xfrm>
        </p:grpSpPr>
        <p:grpSp>
          <p:nvGrpSpPr>
            <p:cNvPr id="11" name="Group 4"/>
            <p:cNvGrpSpPr>
              <a:grpSpLocks/>
            </p:cNvGrpSpPr>
            <p:nvPr/>
          </p:nvGrpSpPr>
          <p:grpSpPr bwMode="auto">
            <a:xfrm>
              <a:off x="-124441" y="3496566"/>
              <a:ext cx="4669998" cy="3314700"/>
              <a:chOff x="2098960" y="3428355"/>
              <a:chExt cx="4670735" cy="3315100"/>
            </a:xfrm>
          </p:grpSpPr>
          <p:graphicFrame>
            <p:nvGraphicFramePr>
              <p:cNvPr id="1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37395686"/>
                  </p:ext>
                </p:extLst>
              </p:nvPr>
            </p:nvGraphicFramePr>
            <p:xfrm>
              <a:off x="2135321" y="3428355"/>
              <a:ext cx="4634374" cy="3315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2051" name="Unknown" r:id="rId3" imgW="3914640" imgH="2800440" progId="Mathcad">
                      <p:embed/>
                    </p:oleObj>
                  </mc:Choice>
                  <mc:Fallback>
                    <p:oleObj name="Unknown" r:id="rId3" imgW="3914640" imgH="2800440" progId="Mathcad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35321" y="3428355"/>
                            <a:ext cx="4634374" cy="33151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" name="TextBox 17"/>
              <p:cNvSpPr txBox="1">
                <a:spLocks noChangeArrowheads="1"/>
              </p:cNvSpPr>
              <p:nvPr/>
            </p:nvSpPr>
            <p:spPr bwMode="auto">
              <a:xfrm>
                <a:off x="4135196" y="6397228"/>
                <a:ext cx="2474928" cy="260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>
                  <a:defRPr sz="16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2pPr>
                <a:lvl3pPr>
                  <a:defRPr sz="14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3pPr>
                <a:lvl4pPr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4pPr>
                <a:lvl5pPr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Wingdings 3" charset="0"/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Wingdings 3" charset="0"/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Wingdings 3" charset="0"/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Wingdings 3" charset="0"/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400" dirty="0">
                    <a:solidFill>
                      <a:schemeClr val="tx1"/>
                    </a:solidFill>
                  </a:rPr>
                  <a:t>	Wavelength (m)       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098960" y="3438579"/>
                <a:ext cx="2098670" cy="28118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17" name="TextBox 16"/>
              <p:cNvSpPr txBox="1">
                <a:spLocks noChangeArrowheads="1"/>
              </p:cNvSpPr>
              <p:nvPr/>
            </p:nvSpPr>
            <p:spPr bwMode="auto">
              <a:xfrm rot="16200000">
                <a:off x="3025597" y="4630073"/>
                <a:ext cx="1933357" cy="360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>
                  <a:defRPr sz="16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2pPr>
                <a:lvl3pPr>
                  <a:defRPr sz="14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3pPr>
                <a:lvl4pPr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4pPr>
                <a:lvl5pPr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Wingdings 3" charset="0"/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Wingdings 3" charset="0"/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Wingdings 3" charset="0"/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Wingdings 3" charset="0"/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GB" sz="1400" dirty="0">
                    <a:solidFill>
                      <a:schemeClr val="tx1"/>
                    </a:solidFill>
                  </a:rPr>
                  <a:t>Flux (photons/s/0.1%BW)</a:t>
                </a:r>
              </a:p>
            </p:txBody>
          </p:sp>
        </p:grpSp>
        <p:sp>
          <p:nvSpPr>
            <p:cNvPr id="12" name="TextBox 30"/>
            <p:cNvSpPr txBox="1">
              <a:spLocks noChangeArrowheads="1"/>
            </p:cNvSpPr>
            <p:nvPr/>
          </p:nvSpPr>
          <p:spPr bwMode="auto">
            <a:xfrm>
              <a:off x="3168901" y="5059457"/>
              <a:ext cx="932509" cy="6256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rgbClr val="404040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>
                <a:defRPr sz="1600">
                  <a:solidFill>
                    <a:srgbClr val="404040"/>
                  </a:solidFill>
                  <a:latin typeface="Century Gothic" charset="0"/>
                  <a:ea typeface="ＭＳ Ｐゴシック" charset="0"/>
                </a:defRPr>
              </a:lvl2pPr>
              <a:lvl3pPr>
                <a:defRPr sz="1400">
                  <a:solidFill>
                    <a:srgbClr val="404040"/>
                  </a:solidFill>
                  <a:latin typeface="Century Gothic" charset="0"/>
                  <a:ea typeface="ＭＳ Ｐゴシック" charset="0"/>
                </a:defRPr>
              </a:lvl3pPr>
              <a:lvl4pPr>
                <a:defRPr sz="1200">
                  <a:solidFill>
                    <a:srgbClr val="404040"/>
                  </a:solidFill>
                  <a:latin typeface="Century Gothic" charset="0"/>
                  <a:ea typeface="ＭＳ Ｐゴシック" charset="0"/>
                </a:defRPr>
              </a:lvl4pPr>
              <a:lvl5pPr>
                <a:defRPr sz="1200">
                  <a:solidFill>
                    <a:srgbClr val="404040"/>
                  </a:solidFill>
                  <a:latin typeface="Century Gothic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Wingdings 3" charset="0"/>
                <a:defRPr sz="1200">
                  <a:solidFill>
                    <a:srgbClr val="404040"/>
                  </a:solidFill>
                  <a:latin typeface="Century Gothic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Wingdings 3" charset="0"/>
                <a:defRPr sz="1200">
                  <a:solidFill>
                    <a:srgbClr val="404040"/>
                  </a:solidFill>
                  <a:latin typeface="Century Gothic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Wingdings 3" charset="0"/>
                <a:defRPr sz="1200">
                  <a:solidFill>
                    <a:srgbClr val="404040"/>
                  </a:solidFill>
                  <a:latin typeface="Century Gothic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Wingdings 3" charset="0"/>
                <a:defRPr sz="1200">
                  <a:solidFill>
                    <a:srgbClr val="404040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 smtClean="0">
                  <a:solidFill>
                    <a:srgbClr val="008000"/>
                  </a:solidFill>
                </a:rPr>
                <a:t>h</a:t>
              </a:r>
              <a:r>
                <a:rPr lang="en-US" sz="1400" dirty="0">
                  <a:solidFill>
                    <a:srgbClr val="008000"/>
                  </a:solidFill>
                </a:rPr>
                <a:t>=1mm</a:t>
              </a:r>
              <a:endParaRPr lang="en-US" sz="1400" dirty="0">
                <a:solidFill>
                  <a:srgbClr val="008000"/>
                </a:solidFill>
                <a:latin typeface="Symbol" charset="0"/>
                <a:cs typeface="Symbol" charset="0"/>
              </a:endParaRPr>
            </a:p>
            <a:p>
              <a:pPr eaLnBrk="1" hangingPunct="1"/>
              <a:r>
                <a:rPr lang="en-US" sz="1400" dirty="0" smtClean="0">
                  <a:solidFill>
                    <a:srgbClr val="3366FF"/>
                  </a:solidFill>
                </a:rPr>
                <a:t>h</a:t>
              </a:r>
              <a:r>
                <a:rPr lang="en-US" sz="1400" dirty="0">
                  <a:solidFill>
                    <a:srgbClr val="3366FF"/>
                  </a:solidFill>
                </a:rPr>
                <a:t>=2mm</a:t>
              </a:r>
            </a:p>
            <a:p>
              <a:pPr eaLnBrk="1" hangingPunct="1"/>
              <a:r>
                <a:rPr lang="en-US" sz="1400" dirty="0" smtClean="0">
                  <a:solidFill>
                    <a:srgbClr val="FF0000"/>
                  </a:solidFill>
                </a:rPr>
                <a:t>h=3mm</a:t>
              </a:r>
              <a:endParaRPr lang="en-US" sz="1400" dirty="0">
                <a:solidFill>
                  <a:schemeClr val="tx1"/>
                </a:solidFill>
                <a:latin typeface="Symbol" charset="0"/>
                <a:cs typeface="Symbol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6518459" y="2423767"/>
            <a:ext cx="245091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 err="1" smtClean="0"/>
              <a:t>ChDR</a:t>
            </a:r>
            <a:r>
              <a:rPr lang="en-GB" sz="1600" dirty="0" smtClean="0"/>
              <a:t> from </a:t>
            </a:r>
            <a:r>
              <a:rPr lang="en-GB" sz="1600" dirty="0"/>
              <a:t>a 1cm </a:t>
            </a:r>
            <a:r>
              <a:rPr lang="en-GB" sz="1600" dirty="0" smtClean="0"/>
              <a:t>long</a:t>
            </a:r>
          </a:p>
          <a:p>
            <a:pPr algn="ctr"/>
            <a:r>
              <a:rPr lang="en-GB" sz="1600" dirty="0" smtClean="0"/>
              <a:t> </a:t>
            </a:r>
            <a:r>
              <a:rPr lang="en-GB" sz="1600" dirty="0"/>
              <a:t>diamond radiator</a:t>
            </a:r>
          </a:p>
        </p:txBody>
      </p:sp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err="1" smtClean="0">
                <a:latin typeface="Century Gothic" charset="0"/>
              </a:rPr>
              <a:t>ChDR</a:t>
            </a:r>
            <a:r>
              <a:rPr lang="en-GB" sz="2800" dirty="0" smtClean="0">
                <a:latin typeface="Century Gothic" charset="0"/>
              </a:rPr>
              <a:t> as source of Radiation ?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57</a:t>
            </a:fld>
            <a:endParaRPr lang="en-US" sz="280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891543"/>
              </p:ext>
            </p:extLst>
          </p:nvPr>
        </p:nvGraphicFramePr>
        <p:xfrm>
          <a:off x="2923829" y="2432362"/>
          <a:ext cx="3256837" cy="11125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090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energy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</a:t>
                      </a:r>
                      <a:r>
                        <a:rPr lang="en-US" sz="1600" dirty="0" err="1" smtClean="0"/>
                        <a:t>GeV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current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200mA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Ring </a:t>
                      </a:r>
                      <a:r>
                        <a:rPr lang="en-US" sz="1600" dirty="0" err="1" smtClean="0"/>
                        <a:t>Circonference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220m</a:t>
                      </a:r>
                      <a:endParaRPr lang="en-US" sz="16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200" y="2279457"/>
            <a:ext cx="2394306" cy="1989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604" y="3777468"/>
            <a:ext cx="3396913" cy="30805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7274" y="5278559"/>
            <a:ext cx="865853" cy="874261"/>
          </a:xfrm>
          <a:prstGeom prst="rect">
            <a:avLst/>
          </a:prstGeom>
          <a:solidFill>
            <a:schemeClr val="bg2">
              <a:alpha val="1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75950" y="3925926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bending magnet photon flux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7644023" y="3151226"/>
            <a:ext cx="941177" cy="692811"/>
          </a:xfrm>
          <a:prstGeom prst="rect">
            <a:avLst/>
          </a:prstGeom>
          <a:solidFill>
            <a:srgbClr val="EBEBEB">
              <a:alpha val="22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2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804830" y="2931769"/>
            <a:ext cx="1063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i="1" dirty="0" smtClean="0"/>
              <a:t>1cm long</a:t>
            </a:r>
          </a:p>
          <a:p>
            <a:pPr algn="ctr"/>
            <a:r>
              <a:rPr lang="en-GB" sz="1400" i="1" dirty="0" smtClean="0"/>
              <a:t> diamond</a:t>
            </a:r>
            <a:endParaRPr lang="en-GB" sz="140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3857303" y="2270038"/>
            <a:ext cx="4202983" cy="3913270"/>
            <a:chOff x="4822484" y="2811894"/>
            <a:chExt cx="4202983" cy="3913270"/>
          </a:xfrm>
        </p:grpSpPr>
        <p:grpSp>
          <p:nvGrpSpPr>
            <p:cNvPr id="30" name="Group 29"/>
            <p:cNvGrpSpPr/>
            <p:nvPr/>
          </p:nvGrpSpPr>
          <p:grpSpPr>
            <a:xfrm>
              <a:off x="4822484" y="2811894"/>
              <a:ext cx="4202983" cy="3913270"/>
              <a:chOff x="-124441" y="3525252"/>
              <a:chExt cx="4669998" cy="3314700"/>
            </a:xfrm>
          </p:grpSpPr>
          <p:grpSp>
            <p:nvGrpSpPr>
              <p:cNvPr id="31" name="Group 4"/>
              <p:cNvGrpSpPr>
                <a:grpSpLocks/>
              </p:cNvGrpSpPr>
              <p:nvPr/>
            </p:nvGrpSpPr>
            <p:grpSpPr bwMode="auto">
              <a:xfrm>
                <a:off x="-124441" y="3525252"/>
                <a:ext cx="4669998" cy="3314700"/>
                <a:chOff x="2098960" y="3457045"/>
                <a:chExt cx="4670735" cy="3315100"/>
              </a:xfrm>
            </p:grpSpPr>
            <p:graphicFrame>
              <p:nvGraphicFramePr>
                <p:cNvPr id="33" name="Object 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9546962"/>
                    </p:ext>
                  </p:extLst>
                </p:nvPr>
              </p:nvGraphicFramePr>
              <p:xfrm>
                <a:off x="2135321" y="3457045"/>
                <a:ext cx="4634374" cy="33151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7999" name="Unknown" r:id="rId3" imgW="3914640" imgH="2800440" progId="Mathcad">
                        <p:embed/>
                      </p:oleObj>
                    </mc:Choice>
                    <mc:Fallback>
                      <p:oleObj name="Unknown" r:id="rId3" imgW="3914640" imgH="2800440" progId="Mathcad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321" y="3457045"/>
                              <a:ext cx="4634374" cy="33151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4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4135196" y="6397228"/>
                  <a:ext cx="2474928" cy="2607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  <a:cs typeface="ＭＳ Ｐゴシック" charset="0"/>
                    </a:defRPr>
                  </a:lvl1pPr>
                  <a:lvl2pPr>
                    <a:defRPr sz="1600"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</a:defRPr>
                  </a:lvl2pPr>
                  <a:lvl3pPr>
                    <a:defRPr sz="1400"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</a:defRPr>
                  </a:lvl3pPr>
                  <a:lvl4pPr>
                    <a:defRPr sz="1200"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</a:defRPr>
                  </a:lvl4pPr>
                  <a:lvl5pPr>
                    <a:defRPr sz="1200"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Wingdings 3" charset="0"/>
                    <a:defRPr sz="1200"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Wingdings 3" charset="0"/>
                    <a:defRPr sz="1200"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Wingdings 3" charset="0"/>
                    <a:defRPr sz="1200"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Wingdings 3" charset="0"/>
                    <a:defRPr sz="1200"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400" dirty="0">
                      <a:solidFill>
                        <a:schemeClr val="tx1"/>
                      </a:solidFill>
                    </a:rPr>
                    <a:t>	Wavelength (m)       </a:t>
                  </a: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2098960" y="3510303"/>
                  <a:ext cx="2098670" cy="28118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 dirty="0"/>
                </a:p>
              </p:txBody>
            </p:sp>
            <p:sp>
              <p:nvSpPr>
                <p:cNvPr id="36" name="TextBox 35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3025597" y="4630073"/>
                  <a:ext cx="1933357" cy="3604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  <a:cs typeface="ＭＳ Ｐゴシック" charset="0"/>
                    </a:defRPr>
                  </a:lvl1pPr>
                  <a:lvl2pPr>
                    <a:defRPr sz="1600"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</a:defRPr>
                  </a:lvl2pPr>
                  <a:lvl3pPr>
                    <a:defRPr sz="1400"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</a:defRPr>
                  </a:lvl3pPr>
                  <a:lvl4pPr>
                    <a:defRPr sz="1200"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</a:defRPr>
                  </a:lvl4pPr>
                  <a:lvl5pPr>
                    <a:defRPr sz="1200"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Wingdings 3" charset="0"/>
                    <a:defRPr sz="1200"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Wingdings 3" charset="0"/>
                    <a:defRPr sz="1200"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Wingdings 3" charset="0"/>
                    <a:defRPr sz="1200"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Wingdings 3" charset="0"/>
                    <a:defRPr sz="1200">
                      <a:solidFill>
                        <a:srgbClr val="404040"/>
                      </a:solidFill>
                      <a:latin typeface="Century Gothic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GB" sz="1400" dirty="0">
                      <a:solidFill>
                        <a:schemeClr val="tx1"/>
                      </a:solidFill>
                    </a:rPr>
                    <a:t>Flux (photons/s/0.1%BW)</a:t>
                  </a:r>
                </a:p>
              </p:txBody>
            </p:sp>
          </p:grpSp>
          <p:sp>
            <p:nvSpPr>
              <p:cNvPr id="32" name="TextBox 30"/>
              <p:cNvSpPr txBox="1">
                <a:spLocks noChangeArrowheads="1"/>
              </p:cNvSpPr>
              <p:nvPr/>
            </p:nvSpPr>
            <p:spPr bwMode="auto">
              <a:xfrm>
                <a:off x="3319420" y="5059457"/>
                <a:ext cx="932509" cy="62567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>
                  <a:defRPr sz="16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2pPr>
                <a:lvl3pPr>
                  <a:defRPr sz="14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3pPr>
                <a:lvl4pPr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4pPr>
                <a:lvl5pPr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Wingdings 3" charset="0"/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Wingdings 3" charset="0"/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Wingdings 3" charset="0"/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Wingdings 3" charset="0"/>
                  <a:defRPr sz="1200">
                    <a:solidFill>
                      <a:srgbClr val="404040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dirty="0" smtClean="0">
                    <a:solidFill>
                      <a:srgbClr val="008000"/>
                    </a:solidFill>
                  </a:rPr>
                  <a:t>h</a:t>
                </a:r>
                <a:r>
                  <a:rPr lang="en-US" sz="1400" dirty="0">
                    <a:solidFill>
                      <a:srgbClr val="008000"/>
                    </a:solidFill>
                  </a:rPr>
                  <a:t>=1mm</a:t>
                </a:r>
                <a:endParaRPr lang="en-US" sz="1400" dirty="0">
                  <a:solidFill>
                    <a:srgbClr val="008000"/>
                  </a:solidFill>
                  <a:latin typeface="Symbol" charset="0"/>
                  <a:cs typeface="Symbol" charset="0"/>
                </a:endParaRPr>
              </a:p>
              <a:p>
                <a:pPr eaLnBrk="1" hangingPunct="1"/>
                <a:r>
                  <a:rPr lang="en-US" sz="1400" dirty="0" smtClean="0">
                    <a:solidFill>
                      <a:srgbClr val="3366FF"/>
                    </a:solidFill>
                  </a:rPr>
                  <a:t>h</a:t>
                </a:r>
                <a:r>
                  <a:rPr lang="en-US" sz="1400" dirty="0">
                    <a:solidFill>
                      <a:srgbClr val="3366FF"/>
                    </a:solidFill>
                  </a:rPr>
                  <a:t>=2mm</a:t>
                </a:r>
              </a:p>
              <a:p>
                <a:pPr eaLnBrk="1" hangingPunct="1"/>
                <a:r>
                  <a:rPr lang="en-US" sz="1400" dirty="0" smtClean="0">
                    <a:solidFill>
                      <a:srgbClr val="FF0000"/>
                    </a:solidFill>
                  </a:rPr>
                  <a:t>h=3mm</a:t>
                </a:r>
                <a:endParaRPr lang="en-US" sz="1400" dirty="0">
                  <a:solidFill>
                    <a:schemeClr val="tx1"/>
                  </a:solidFill>
                  <a:latin typeface="Symbol" charset="0"/>
                  <a:cs typeface="Symbol" charset="0"/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7644023" y="3083494"/>
              <a:ext cx="941177" cy="692811"/>
            </a:xfrm>
            <a:prstGeom prst="rect">
              <a:avLst/>
            </a:prstGeom>
            <a:solidFill>
              <a:srgbClr val="EBEBEB">
                <a:alpha val="22000"/>
              </a:srgb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err="1" smtClean="0">
                <a:latin typeface="Century Gothic" charset="0"/>
              </a:rPr>
              <a:t>ChDR</a:t>
            </a:r>
            <a:r>
              <a:rPr lang="en-GB" sz="2800" dirty="0" smtClean="0">
                <a:latin typeface="Century Gothic" charset="0"/>
              </a:rPr>
              <a:t> as source of Radiation ?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58</a:t>
            </a:fld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96" y="2309372"/>
            <a:ext cx="3396913" cy="30805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40066" y="3810464"/>
            <a:ext cx="865853" cy="874261"/>
          </a:xfrm>
          <a:prstGeom prst="rect">
            <a:avLst/>
          </a:prstGeom>
          <a:solidFill>
            <a:schemeClr val="bg2">
              <a:alpha val="1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397731" y="3002183"/>
            <a:ext cx="5652767" cy="1418612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0977355">
            <a:off x="1423906" y="3352005"/>
            <a:ext cx="45684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Several orders of magnitude difference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≈10</a:t>
            </a:r>
            <a:r>
              <a:rPr lang="en-US" baseline="30000" dirty="0" smtClean="0">
                <a:solidFill>
                  <a:srgbClr val="FF0000"/>
                </a:solidFill>
              </a:rPr>
              <a:t>7</a:t>
            </a:r>
            <a:r>
              <a:rPr lang="en-US" dirty="0" smtClean="0">
                <a:solidFill>
                  <a:srgbClr val="FF0000"/>
                </a:solidFill>
              </a:rPr>
              <a:t>-10</a:t>
            </a:r>
            <a:r>
              <a:rPr lang="en-US" baseline="30000" dirty="0" smtClean="0">
                <a:solidFill>
                  <a:srgbClr val="FF0000"/>
                </a:solidFill>
              </a:rPr>
              <a:t>8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337" y="6046715"/>
            <a:ext cx="7772663" cy="584776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Beware, this is the </a:t>
            </a:r>
            <a:r>
              <a:rPr lang="en-US" sz="1600" dirty="0" err="1" smtClean="0">
                <a:solidFill>
                  <a:srgbClr val="FF0000"/>
                </a:solidFill>
              </a:rPr>
              <a:t>ChDR</a:t>
            </a:r>
            <a:r>
              <a:rPr lang="en-US" sz="1600" dirty="0" smtClean="0">
                <a:solidFill>
                  <a:srgbClr val="FF0000"/>
                </a:solidFill>
              </a:rPr>
              <a:t> photon flux produced and not extracted (x10</a:t>
            </a:r>
            <a:r>
              <a:rPr lang="en-US" sz="1600" baseline="30000" dirty="0" smtClean="0">
                <a:solidFill>
                  <a:srgbClr val="FF0000"/>
                </a:solidFill>
              </a:rPr>
              <a:t>-3</a:t>
            </a:r>
            <a:r>
              <a:rPr lang="en-US" sz="1600" dirty="0" smtClean="0">
                <a:solidFill>
                  <a:srgbClr val="FF0000"/>
                </a:solidFill>
              </a:rPr>
              <a:t>) !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If interested in longer wavelength </a:t>
            </a:r>
            <a:r>
              <a:rPr lang="en-US" sz="1600" i="1" dirty="0" smtClean="0">
                <a:solidFill>
                  <a:srgbClr val="FF0000"/>
                </a:solidFill>
              </a:rPr>
              <a:t>(FIR/THz) – use larger impact parameter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0066" y="2490823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bending magnet photon flux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41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ontent Placeholder 2"/>
          <p:cNvSpPr txBox="1">
            <a:spLocks/>
          </p:cNvSpPr>
          <p:nvPr/>
        </p:nvSpPr>
        <p:spPr>
          <a:xfrm>
            <a:off x="276405" y="1132265"/>
            <a:ext cx="8867596" cy="12963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just" defTabSz="914400" fontAlgn="auto">
              <a:spcAft>
                <a:spcPts val="0"/>
              </a:spcAft>
              <a:buClr>
                <a:srgbClr val="0055A0"/>
              </a:buClr>
              <a:buFont typeface="Arial"/>
              <a:buNone/>
              <a:defRPr/>
            </a:pPr>
            <a:r>
              <a:rPr lang="en-US" sz="2600" dirty="0" smtClean="0">
                <a:solidFill>
                  <a:prstClr val="black"/>
                </a:solidFill>
              </a:rPr>
              <a:t>Experiment installed at ATF2 in February 2016, in the laser-wire previous location where vertical beam can be focused to &lt; 1um </a:t>
            </a:r>
          </a:p>
        </p:txBody>
      </p:sp>
      <p:pic>
        <p:nvPicPr>
          <p:cNvPr id="86" name="Picture 85" descr="IMG_0440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67" y="2267229"/>
            <a:ext cx="6129781" cy="4086520"/>
          </a:xfrm>
          <a:prstGeom prst="rect">
            <a:avLst/>
          </a:prstGeom>
        </p:spPr>
      </p:pic>
      <p:sp>
        <p:nvSpPr>
          <p:cNvPr id="94" name="Title 1"/>
          <p:cNvSpPr txBox="1">
            <a:spLocks/>
          </p:cNvSpPr>
          <p:nvPr/>
        </p:nvSpPr>
        <p:spPr>
          <a:xfrm>
            <a:off x="530405" y="190625"/>
            <a:ext cx="7645407" cy="6460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rgbClr val="0055A0"/>
                </a:solidFill>
              </a:rPr>
              <a:t>ODRI </a:t>
            </a:r>
            <a:r>
              <a:rPr lang="en-US" sz="3600" dirty="0">
                <a:solidFill>
                  <a:srgbClr val="0055A0"/>
                </a:solidFill>
              </a:rPr>
              <a:t>experiment at KEK ATF2</a:t>
            </a:r>
          </a:p>
          <a:p>
            <a:pPr fontAlgn="auto">
              <a:spcAft>
                <a:spcPts val="0"/>
              </a:spcAft>
            </a:pPr>
            <a:endParaRPr lang="en-US" sz="3600" dirty="0">
              <a:solidFill>
                <a:srgbClr val="2550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47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6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902" y="2302981"/>
            <a:ext cx="8663397" cy="3416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Design a </a:t>
            </a:r>
            <a:r>
              <a:rPr lang="en-US" dirty="0">
                <a:solidFill>
                  <a:srgbClr val="FF0000"/>
                </a:solidFill>
                <a:latin typeface="Century Gothic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cm long </a:t>
            </a:r>
            <a:r>
              <a:rPr lang="en-US" dirty="0">
                <a:solidFill>
                  <a:srgbClr val="FF0000"/>
                </a:solidFill>
                <a:latin typeface="Century Gothic" charset="0"/>
              </a:rPr>
              <a:t>SiO2 (n=1.46) </a:t>
            </a:r>
            <a:r>
              <a:rPr lang="en-US" dirty="0" smtClean="0">
                <a:latin typeface="Century Gothic" charset="0"/>
              </a:rPr>
              <a:t>Cherenkov Diffraction Radiation target</a:t>
            </a:r>
          </a:p>
          <a:p>
            <a:pPr lvl="1"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Testing </a:t>
            </a:r>
            <a:r>
              <a:rPr lang="en-US" dirty="0">
                <a:latin typeface="Century Gothic" charset="0"/>
              </a:rPr>
              <a:t>with </a:t>
            </a:r>
            <a:r>
              <a:rPr lang="en-US" dirty="0" smtClean="0">
                <a:latin typeface="Century Gothic" charset="0"/>
              </a:rPr>
              <a:t>5.3GeV e</a:t>
            </a:r>
            <a:r>
              <a:rPr lang="en-US" baseline="30000" dirty="0" smtClean="0">
                <a:latin typeface="Century Gothic" charset="0"/>
              </a:rPr>
              <a:t>-</a:t>
            </a:r>
            <a:r>
              <a:rPr lang="en-US" dirty="0" smtClean="0">
                <a:latin typeface="Century Gothic" charset="0"/>
              </a:rPr>
              <a:t> / e</a:t>
            </a:r>
            <a:r>
              <a:rPr lang="en-US" baseline="30000" dirty="0" smtClean="0">
                <a:latin typeface="Century Gothic" charset="0"/>
              </a:rPr>
              <a:t>+</a:t>
            </a:r>
            <a:r>
              <a:rPr lang="en-US" dirty="0" smtClean="0">
                <a:latin typeface="Century Gothic" charset="0"/>
              </a:rPr>
              <a:t> </a:t>
            </a:r>
            <a:r>
              <a:rPr lang="en-US" dirty="0">
                <a:latin typeface="Century Gothic" charset="0"/>
              </a:rPr>
              <a:t>and measuring in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visible </a:t>
            </a:r>
            <a:r>
              <a:rPr lang="en-US" dirty="0">
                <a:solidFill>
                  <a:srgbClr val="FF0000"/>
                </a:solidFill>
                <a:latin typeface="Century Gothic" charset="0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0.3-0.7um) </a:t>
            </a:r>
            <a:r>
              <a:rPr lang="mr-IN" dirty="0" smtClean="0">
                <a:solidFill>
                  <a:srgbClr val="FF0000"/>
                </a:solidFill>
                <a:latin typeface="Century Gothic" charset="0"/>
              </a:rPr>
              <a:t>–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 October </a:t>
            </a:r>
            <a:r>
              <a:rPr lang="en-US" dirty="0" smtClean="0">
                <a:solidFill>
                  <a:srgbClr val="FF0000"/>
                </a:solidFill>
                <a:latin typeface="Century Gothic" charset="0"/>
              </a:rPr>
              <a:t>2017</a:t>
            </a:r>
          </a:p>
          <a:p>
            <a:pPr lvl="1" eaLnBrk="1" hangingPunct="1">
              <a:buClr>
                <a:schemeClr val="tx2"/>
              </a:buClr>
            </a:pPr>
            <a:r>
              <a:rPr lang="en-US" dirty="0">
                <a:latin typeface="Century Gothic" charset="0"/>
              </a:rPr>
              <a:t>Testing with 2.1GeV e</a:t>
            </a:r>
            <a:r>
              <a:rPr lang="en-US" baseline="30000" dirty="0">
                <a:latin typeface="Century Gothic" charset="0"/>
              </a:rPr>
              <a:t>-</a:t>
            </a:r>
            <a:r>
              <a:rPr lang="en-US" dirty="0">
                <a:latin typeface="Century Gothic" charset="0"/>
              </a:rPr>
              <a:t> and measuring in </a:t>
            </a:r>
            <a:r>
              <a:rPr lang="en-US" dirty="0">
                <a:solidFill>
                  <a:srgbClr val="FF0000"/>
                </a:solidFill>
                <a:latin typeface="Century Gothic" charset="0"/>
              </a:rPr>
              <a:t>IR (0.9-1.7um) </a:t>
            </a:r>
            <a:r>
              <a:rPr lang="mr-IN" dirty="0">
                <a:solidFill>
                  <a:srgbClr val="FF0000"/>
                </a:solidFill>
                <a:latin typeface="Century Gothic" charset="0"/>
              </a:rPr>
              <a:t>–</a:t>
            </a:r>
            <a:r>
              <a:rPr lang="en-US" dirty="0">
                <a:solidFill>
                  <a:srgbClr val="FF0000"/>
                </a:solidFill>
                <a:latin typeface="Century Gothic" charset="0"/>
              </a:rPr>
              <a:t> April 2017</a:t>
            </a:r>
          </a:p>
          <a:p>
            <a:pPr lvl="1" eaLnBrk="1" hangingPunct="1">
              <a:buClr>
                <a:schemeClr val="tx2"/>
              </a:buClr>
            </a:pPr>
            <a:endParaRPr lang="en-US" dirty="0">
              <a:solidFill>
                <a:srgbClr val="FF0000"/>
              </a:solidFill>
              <a:latin typeface="Century Gothic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" y="3389745"/>
            <a:ext cx="4904508" cy="3359927"/>
            <a:chOff x="340901" y="3237345"/>
            <a:chExt cx="5043658" cy="3405211"/>
          </a:xfrm>
        </p:grpSpPr>
        <p:pic>
          <p:nvPicPr>
            <p:cNvPr id="16" name="Рисунок 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01" y="3237345"/>
              <a:ext cx="5043658" cy="3405211"/>
            </a:xfrm>
            <a:prstGeom prst="rect">
              <a:avLst/>
            </a:prstGeom>
            <a:noFill/>
          </p:spPr>
        </p:pic>
        <p:cxnSp>
          <p:nvCxnSpPr>
            <p:cNvPr id="3" name="Straight Connector 2"/>
            <p:cNvCxnSpPr/>
            <p:nvPr/>
          </p:nvCxnSpPr>
          <p:spPr>
            <a:xfrm flipH="1" flipV="1">
              <a:off x="1215676" y="3446178"/>
              <a:ext cx="21142" cy="2843625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1708183" y="4198631"/>
              <a:ext cx="21142" cy="209117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649090" y="4011131"/>
              <a:ext cx="87395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US" sz="800" dirty="0" smtClean="0"/>
                <a:t>= 600±10nm</a:t>
              </a:r>
              <a:endParaRPr lang="en-US" sz="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77795" y="3299241"/>
              <a:ext cx="87395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US" sz="800" dirty="0" smtClean="0"/>
                <a:t>= 400±10nm</a:t>
              </a:r>
              <a:endParaRPr lang="en-US" sz="8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" y="6641950"/>
            <a:ext cx="3670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latin typeface="+mn-lt"/>
              </a:rPr>
              <a:t>M.V</a:t>
            </a:r>
            <a:r>
              <a:rPr lang="en-US" sz="800" i="1" dirty="0">
                <a:latin typeface="+mn-lt"/>
              </a:rPr>
              <a:t>. </a:t>
            </a:r>
            <a:r>
              <a:rPr lang="en-US" sz="800" i="1" dirty="0" err="1">
                <a:latin typeface="+mn-lt"/>
              </a:rPr>
              <a:t>Shevelev</a:t>
            </a:r>
            <a:r>
              <a:rPr lang="en-US" sz="800" i="1" dirty="0">
                <a:latin typeface="+mn-lt"/>
              </a:rPr>
              <a:t> and A.S. </a:t>
            </a:r>
            <a:r>
              <a:rPr lang="en-US" sz="800" i="1" dirty="0" err="1" smtClean="0">
                <a:latin typeface="+mn-lt"/>
              </a:rPr>
              <a:t>Konkov</a:t>
            </a:r>
            <a:r>
              <a:rPr lang="en-US" sz="800" i="1" dirty="0" smtClean="0">
                <a:latin typeface="+mn-lt"/>
              </a:rPr>
              <a:t>, JETP </a:t>
            </a:r>
            <a:r>
              <a:rPr lang="en-US" sz="800" b="1" i="1" dirty="0">
                <a:latin typeface="+mn-lt"/>
              </a:rPr>
              <a:t>118,</a:t>
            </a:r>
            <a:r>
              <a:rPr lang="en-US" sz="800" i="1" dirty="0">
                <a:latin typeface="+mn-lt"/>
              </a:rPr>
              <a:t> 501 (2014</a:t>
            </a:r>
            <a:r>
              <a:rPr lang="en-US" sz="800" i="1" dirty="0" smtClean="0">
                <a:latin typeface="+mn-lt"/>
              </a:rPr>
              <a:t>)</a:t>
            </a:r>
            <a:r>
              <a:rPr lang="en-GB" sz="800" i="1" dirty="0" smtClean="0">
                <a:latin typeface="+mn-lt"/>
              </a:rPr>
              <a:t> </a:t>
            </a:r>
            <a:endParaRPr lang="en-US" sz="800" i="1" dirty="0">
              <a:latin typeface="+mn-lt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set-up on CESR (2/2)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09" y="3589980"/>
            <a:ext cx="4246741" cy="274928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474300" y="6237730"/>
            <a:ext cx="3529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  <a:latin typeface="+mn-lt"/>
                <a:ea typeface=""/>
                <a:cs typeface=""/>
              </a:rPr>
              <a:t>‘The </a:t>
            </a:r>
            <a:r>
              <a:rPr lang="en-US" sz="1200" i="1" dirty="0">
                <a:solidFill>
                  <a:srgbClr val="FF0000"/>
                </a:solidFill>
                <a:latin typeface="+mn-lt"/>
                <a:ea typeface=""/>
                <a:cs typeface=""/>
              </a:rPr>
              <a:t>red curve as been scaled down by 1/3 for better presentation</a:t>
            </a:r>
            <a:endParaRPr lang="en-US" sz="1200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798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0405" y="190625"/>
            <a:ext cx="7645407" cy="6460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55A0"/>
                </a:solidFill>
              </a:rPr>
              <a:t>ODRI experiment at ATF2</a:t>
            </a:r>
            <a:endParaRPr lang="en-US" sz="3600" dirty="0">
              <a:solidFill>
                <a:srgbClr val="0055A0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3600" dirty="0">
              <a:solidFill>
                <a:srgbClr val="2550A3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7922" y="1103966"/>
            <a:ext cx="8575040" cy="129632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The </a:t>
            </a:r>
            <a:r>
              <a:rPr lang="en-US" b="1" dirty="0" smtClean="0">
                <a:solidFill>
                  <a:prstClr val="black"/>
                </a:solidFill>
              </a:rPr>
              <a:t>target</a:t>
            </a:r>
            <a:r>
              <a:rPr lang="en-US" dirty="0" smtClean="0">
                <a:solidFill>
                  <a:prstClr val="black"/>
                </a:solidFill>
              </a:rPr>
              <a:t> as </a:t>
            </a:r>
            <a:r>
              <a:rPr lang="en-US" b="1" dirty="0" smtClean="0">
                <a:solidFill>
                  <a:prstClr val="black"/>
                </a:solidFill>
              </a:rPr>
              <a:t>4 slits for DR (50 to 201 µm)</a:t>
            </a:r>
            <a:endParaRPr lang="en-US" dirty="0" smtClean="0">
              <a:solidFill>
                <a:prstClr val="black"/>
              </a:solidFill>
            </a:endParaRPr>
          </a:p>
          <a:p>
            <a:pPr algn="just"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A couple of vertical and horizontal </a:t>
            </a:r>
            <a:r>
              <a:rPr lang="en-US" b="1" dirty="0" smtClean="0">
                <a:solidFill>
                  <a:prstClr val="black"/>
                </a:solidFill>
              </a:rPr>
              <a:t>mask slits </a:t>
            </a:r>
            <a:r>
              <a:rPr lang="en-US" dirty="0" smtClean="0">
                <a:solidFill>
                  <a:prstClr val="black"/>
                </a:solidFill>
              </a:rPr>
              <a:t>can be inserted 13 cm upstream the target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3768" y="2593932"/>
            <a:ext cx="5134213" cy="3336244"/>
            <a:chOff x="4148885" y="2791965"/>
            <a:chExt cx="5134213" cy="3336244"/>
          </a:xfrm>
        </p:grpSpPr>
        <p:grpSp>
          <p:nvGrpSpPr>
            <p:cNvPr id="6" name="Group 5"/>
            <p:cNvGrpSpPr/>
            <p:nvPr/>
          </p:nvGrpSpPr>
          <p:grpSpPr>
            <a:xfrm>
              <a:off x="4148885" y="2791965"/>
              <a:ext cx="4936763" cy="3336244"/>
              <a:chOff x="4148885" y="2791965"/>
              <a:chExt cx="4936763" cy="3336244"/>
            </a:xfrm>
          </p:grpSpPr>
          <p:pic>
            <p:nvPicPr>
              <p:cNvPr id="8" name="Picture 7" descr="ODR_Mask_Vertical_horizontal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8885" y="2791965"/>
                <a:ext cx="4936763" cy="3336244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6035675" y="4054325"/>
                <a:ext cx="961616" cy="382536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H="1" flipV="1">
                <a:off x="7366000" y="4576561"/>
                <a:ext cx="127000" cy="42914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8210551" y="4909937"/>
                <a:ext cx="768349" cy="306438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ight Arrow 11"/>
              <p:cNvSpPr/>
              <p:nvPr/>
            </p:nvSpPr>
            <p:spPr>
              <a:xfrm rot="10053843">
                <a:off x="5261861" y="4069482"/>
                <a:ext cx="703543" cy="155344"/>
              </a:xfrm>
              <a:prstGeom prst="rightArrow">
                <a:avLst/>
              </a:prstGeom>
              <a:solidFill>
                <a:schemeClr val="bg1">
                  <a:alpha val="99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20785037">
                <a:off x="5315556" y="4143174"/>
                <a:ext cx="58119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 smtClean="0">
                    <a:solidFill>
                      <a:prstClr val="white"/>
                    </a:solidFill>
                    <a:latin typeface="Calibri"/>
                    <a:ea typeface=""/>
                    <a:cs typeface=""/>
                  </a:rPr>
                  <a:t>ODR</a:t>
                </a:r>
                <a:endParaRPr lang="en-US" sz="1200" b="1" dirty="0">
                  <a:solidFill>
                    <a:prstClr val="white"/>
                  </a:solidFill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20975145">
                <a:off x="6591338" y="4837307"/>
                <a:ext cx="81190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i="1" dirty="0" smtClean="0">
                    <a:solidFill>
                      <a:srgbClr val="F8F8F8">
                        <a:lumMod val="10000"/>
                      </a:srgbClr>
                    </a:solidFill>
                    <a:latin typeface="Calibri"/>
                    <a:ea typeface=""/>
                    <a:cs typeface=""/>
                  </a:rPr>
                  <a:t>Masks</a:t>
                </a:r>
                <a:endParaRPr lang="en-US" sz="1200" b="1" i="1" dirty="0">
                  <a:solidFill>
                    <a:srgbClr val="F8F8F8">
                      <a:lumMod val="10000"/>
                    </a:srgbClr>
                  </a:solidFill>
                  <a:latin typeface="Calibri"/>
                  <a:ea typeface=""/>
                  <a:cs typeface="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010775" y="3718551"/>
                <a:ext cx="11046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 smtClean="0">
                    <a:solidFill>
                      <a:prstClr val="white"/>
                    </a:solidFill>
                    <a:latin typeface="Calibri"/>
                    <a:ea typeface=""/>
                    <a:cs typeface=""/>
                  </a:rPr>
                  <a:t>TARGET</a:t>
                </a:r>
                <a:endParaRPr lang="en-US" sz="1200" b="1" dirty="0">
                  <a:solidFill>
                    <a:prstClr val="white"/>
                  </a:solidFill>
                  <a:latin typeface="Calibri"/>
                  <a:ea typeface=""/>
                  <a:cs typeface="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1224431">
              <a:off x="8085009" y="4765965"/>
              <a:ext cx="1198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00FF"/>
                  </a:solidFill>
                  <a:latin typeface="Calibri"/>
                  <a:ea typeface=""/>
                  <a:cs typeface=""/>
                </a:rPr>
                <a:t>e</a:t>
              </a:r>
              <a:r>
                <a:rPr lang="en-US" b="1" dirty="0" smtClean="0">
                  <a:solidFill>
                    <a:srgbClr val="0000FF"/>
                  </a:solidFill>
                  <a:latin typeface="Calibri"/>
                  <a:ea typeface=""/>
                  <a:cs typeface=""/>
                </a:rPr>
                <a:t>- Beam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275328" y="6025437"/>
            <a:ext cx="6155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Calibri"/>
                <a:ea typeface=""/>
                <a:cs typeface=""/>
              </a:rPr>
              <a:t>Synchronous Imaging and Angular acquisition for position filtering in angular</a:t>
            </a:r>
            <a:endParaRPr lang="en-GB" sz="24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76" y="2521573"/>
            <a:ext cx="3994339" cy="352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0405" y="190625"/>
            <a:ext cx="7645407" cy="6460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600" dirty="0" smtClean="0">
                <a:solidFill>
                  <a:srgbClr val="0055A0"/>
                </a:solidFill>
              </a:rPr>
              <a:t>ODRI at ATF2</a:t>
            </a:r>
            <a:endParaRPr lang="en-US" sz="3600" dirty="0">
              <a:solidFill>
                <a:srgbClr val="2550A3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1341134"/>
            <a:ext cx="4391140" cy="4308044"/>
            <a:chOff x="0" y="1341134"/>
            <a:chExt cx="4391140" cy="4308044"/>
          </a:xfrm>
        </p:grpSpPr>
        <p:pic>
          <p:nvPicPr>
            <p:cNvPr id="3" name="Picture 2" descr="QM14FF_-50_Amp_QM15FF_0_Amp_img_Imaging_Histo2D_Summed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5"/>
            <a:stretch/>
          </p:blipFill>
          <p:spPr>
            <a:xfrm>
              <a:off x="0" y="1710465"/>
              <a:ext cx="4391140" cy="393871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27448" y="1341134"/>
              <a:ext cx="25714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Direct Image of </a:t>
              </a:r>
              <a:r>
                <a:rPr lang="en-US" smtClean="0"/>
                <a:t>the ODRI </a:t>
              </a:r>
              <a:endParaRPr lang="en-GB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18212" y="1341134"/>
            <a:ext cx="4426482" cy="4336737"/>
            <a:chOff x="4518212" y="1341134"/>
            <a:chExt cx="4426482" cy="4336737"/>
          </a:xfrm>
        </p:grpSpPr>
        <p:pic>
          <p:nvPicPr>
            <p:cNvPr id="2" name="Picture 1" descr="QM14FF_-50_Amp_QM15FF_0_Amp_ang_Angular_Histo2D_Summed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36"/>
            <a:stretch/>
          </p:blipFill>
          <p:spPr>
            <a:xfrm>
              <a:off x="4518212" y="1742739"/>
              <a:ext cx="4426482" cy="393513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52600" y="1341134"/>
              <a:ext cx="35644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2D Angular distribution of the ODRI 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00460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7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903" y="2302981"/>
            <a:ext cx="8415866" cy="3416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Two different geometries have </a:t>
            </a:r>
            <a:r>
              <a:rPr lang="en-US" dirty="0">
                <a:latin typeface="Century Gothic" charset="0"/>
              </a:rPr>
              <a:t>been </a:t>
            </a:r>
            <a:r>
              <a:rPr lang="en-US" dirty="0" smtClean="0">
                <a:latin typeface="Century Gothic" charset="0"/>
              </a:rPr>
              <a:t>tested</a:t>
            </a:r>
          </a:p>
          <a:p>
            <a:pPr lvl="1" eaLnBrk="1" hangingPunct="1">
              <a:buClr>
                <a:schemeClr val="tx2"/>
              </a:buClr>
            </a:pPr>
            <a:r>
              <a:rPr lang="en-US" b="1" dirty="0">
                <a:latin typeface="Century Gothic" charset="0"/>
              </a:rPr>
              <a:t>P</a:t>
            </a:r>
            <a:r>
              <a:rPr lang="en-US" b="1" dirty="0" smtClean="0">
                <a:latin typeface="Century Gothic" charset="0"/>
              </a:rPr>
              <a:t>rismatic radiator</a:t>
            </a:r>
          </a:p>
          <a:p>
            <a:pPr lvl="1" eaLnBrk="1" hangingPunct="1">
              <a:buClr>
                <a:schemeClr val="tx2"/>
              </a:buClr>
            </a:pPr>
            <a:endParaRPr lang="en-US" dirty="0">
              <a:latin typeface="Century Gothic" charset="0"/>
            </a:endParaRPr>
          </a:p>
          <a:p>
            <a:pPr lvl="1" eaLnBrk="1" hangingPunct="1">
              <a:buClr>
                <a:schemeClr val="tx2"/>
              </a:buClr>
            </a:pPr>
            <a:endParaRPr lang="en-US" dirty="0" smtClean="0">
              <a:latin typeface="Century Gothic" charset="0"/>
            </a:endParaRPr>
          </a:p>
          <a:p>
            <a:pPr lvl="1" eaLnBrk="1" hangingPunct="1">
              <a:buClr>
                <a:schemeClr val="tx2"/>
              </a:buClr>
            </a:pPr>
            <a:endParaRPr lang="en-US" dirty="0">
              <a:latin typeface="Century Gothic" charset="0"/>
            </a:endParaRPr>
          </a:p>
          <a:p>
            <a:pPr lvl="1" eaLnBrk="1" hangingPunct="1">
              <a:buClr>
                <a:schemeClr val="tx2"/>
              </a:buClr>
            </a:pPr>
            <a:endParaRPr lang="en-US" dirty="0" smtClean="0">
              <a:latin typeface="Century Gothic" charset="0"/>
            </a:endParaRPr>
          </a:p>
          <a:p>
            <a:pPr lvl="1" eaLnBrk="1" hangingPunct="1">
              <a:buClr>
                <a:schemeClr val="tx2"/>
              </a:buClr>
            </a:pPr>
            <a:endParaRPr lang="en-US" dirty="0">
              <a:latin typeface="Century Gothic" charset="0"/>
            </a:endParaRPr>
          </a:p>
          <a:p>
            <a:pPr lvl="1" eaLnBrk="1" hangingPunct="1">
              <a:buClr>
                <a:schemeClr val="tx2"/>
              </a:buClr>
            </a:pPr>
            <a:endParaRPr lang="en-US" dirty="0" smtClean="0">
              <a:latin typeface="Century Gothic" charset="0"/>
            </a:endParaRPr>
          </a:p>
          <a:p>
            <a:pPr lvl="1" eaLnBrk="1" hangingPunct="1">
              <a:buClr>
                <a:schemeClr val="tx2"/>
              </a:buClr>
            </a:pPr>
            <a:r>
              <a:rPr lang="en-US" b="1" dirty="0" smtClean="0">
                <a:latin typeface="Century Gothic" charset="0"/>
              </a:rPr>
              <a:t>Flat radiator </a:t>
            </a:r>
            <a:r>
              <a:rPr lang="en-US" dirty="0" smtClean="0">
                <a:latin typeface="Century Gothic" charset="0"/>
              </a:rPr>
              <a:t>(simpler and cheaper)</a:t>
            </a:r>
            <a:endParaRPr lang="en-US" dirty="0">
              <a:latin typeface="Century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b="62248"/>
          <a:stretch/>
        </p:blipFill>
        <p:spPr>
          <a:xfrm>
            <a:off x="1225806" y="5642327"/>
            <a:ext cx="3804700" cy="12156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gray">
          <a:xfrm>
            <a:off x="663838" y="973139"/>
            <a:ext cx="7129037" cy="708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GB" sz="2800" dirty="0" smtClean="0">
                <a:latin typeface="Century Gothic" charset="0"/>
              </a:rPr>
              <a:t>Cherenkov radiators </a:t>
            </a:r>
            <a:endParaRPr lang="en-GB" sz="2800" dirty="0">
              <a:latin typeface="Century Gothic" charset="0"/>
            </a:endParaRPr>
          </a:p>
        </p:txBody>
      </p:sp>
      <p:pic>
        <p:nvPicPr>
          <p:cNvPr id="7" name="Picture 6" descr="Screen Shot 2017-11-21 at 5.25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9547">
            <a:off x="6325475" y="2982026"/>
            <a:ext cx="1473200" cy="1718733"/>
          </a:xfrm>
          <a:prstGeom prst="rect">
            <a:avLst/>
          </a:prstGeom>
        </p:spPr>
      </p:pic>
      <p:pic>
        <p:nvPicPr>
          <p:cNvPr id="8" name="Picture 7" descr="Screen Shot 2017-11-21 at 5.25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02" y="4885554"/>
            <a:ext cx="1879194" cy="1309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t="37732"/>
          <a:stretch/>
        </p:blipFill>
        <p:spPr>
          <a:xfrm>
            <a:off x="1314705" y="3118578"/>
            <a:ext cx="3752596" cy="19776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8100" y="3098800"/>
            <a:ext cx="86065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228356" y="2982267"/>
            <a:ext cx="1790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rgbClr val="FF0000"/>
                </a:solidFill>
              </a:rPr>
              <a:t>Prismatic target </a:t>
            </a:r>
            <a:r>
              <a:rPr lang="en-US" sz="1200" i="1" smtClean="0">
                <a:solidFill>
                  <a:srgbClr val="FF0000"/>
                </a:solidFill>
              </a:rPr>
              <a:t>for polarization </a:t>
            </a:r>
            <a:r>
              <a:rPr lang="en-US" sz="1200" i="1" dirty="0" smtClean="0">
                <a:solidFill>
                  <a:srgbClr val="FF0000"/>
                </a:solidFill>
              </a:rPr>
              <a:t>studies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07501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data : Positron at 5.3GeV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8</a:t>
            </a:fld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5" name="Picture 4" descr="Vertical_Polaris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r="59872"/>
          <a:stretch/>
        </p:blipFill>
        <p:spPr>
          <a:xfrm>
            <a:off x="6717618" y="2412486"/>
            <a:ext cx="2179583" cy="4112348"/>
          </a:xfrm>
          <a:prstGeom prst="rect">
            <a:avLst/>
          </a:prstGeom>
        </p:spPr>
      </p:pic>
      <p:pic>
        <p:nvPicPr>
          <p:cNvPr id="6" name="Picture 5" descr="Horizontal_Polarisatio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7" t="-2374" r="59739" b="2374"/>
          <a:stretch/>
        </p:blipFill>
        <p:spPr>
          <a:xfrm>
            <a:off x="4195889" y="2328088"/>
            <a:ext cx="2219987" cy="41693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5898" y="2205139"/>
            <a:ext cx="2097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Horizontal polarization</a:t>
            </a:r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037477" y="2171652"/>
            <a:ext cx="1912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Vertical polarization</a:t>
            </a:r>
            <a:endParaRPr lang="en-US" sz="1400" i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203865" y="2646107"/>
            <a:ext cx="2624548" cy="1785988"/>
            <a:chOff x="1575566" y="3065310"/>
            <a:chExt cx="4561405" cy="29448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7" t="25034" r="31120" b="25017"/>
            <a:stretch/>
          </p:blipFill>
          <p:spPr>
            <a:xfrm>
              <a:off x="1575566" y="3065310"/>
              <a:ext cx="3974812" cy="259124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255007" y="5502663"/>
              <a:ext cx="2201531" cy="507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Positron Beam</a:t>
              </a:r>
              <a:endParaRPr lang="en-US" sz="1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27516" y="3493885"/>
              <a:ext cx="1909455" cy="121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2C7DB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Cherenkov</a:t>
              </a:r>
            </a:p>
            <a:p>
              <a:r>
                <a:rPr lang="en-US" sz="1400" dirty="0" smtClean="0">
                  <a:solidFill>
                    <a:srgbClr val="2C7DB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Diffraction</a:t>
              </a:r>
            </a:p>
            <a:p>
              <a:r>
                <a:rPr lang="en-US" sz="1400" dirty="0" smtClean="0">
                  <a:solidFill>
                    <a:srgbClr val="2C7DB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Radiation</a:t>
              </a:r>
              <a:endParaRPr lang="en-US" sz="1400" dirty="0">
                <a:solidFill>
                  <a:srgbClr val="2C7DBA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28852" y="4412775"/>
            <a:ext cx="2228152" cy="1899818"/>
            <a:chOff x="5519352" y="2782430"/>
            <a:chExt cx="3322491" cy="315615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1" t="14299" r="32637" b="18070"/>
            <a:stretch/>
          </p:blipFill>
          <p:spPr>
            <a:xfrm>
              <a:off x="5519352" y="2782430"/>
              <a:ext cx="2818803" cy="31561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497" b="75261" l="23368" r="803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8" t="18152" r="23969" b="18393"/>
            <a:stretch/>
          </p:blipFill>
          <p:spPr>
            <a:xfrm rot="16200000">
              <a:off x="6038940" y="3954736"/>
              <a:ext cx="1279093" cy="139131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85615" y="5396061"/>
              <a:ext cx="1956228" cy="51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Positron Beam</a:t>
              </a:r>
              <a:endParaRPr lang="en-US" sz="1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-927920" y="6437889"/>
            <a:ext cx="89088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dirty="0" smtClean="0">
                <a:solidFill>
                  <a:srgbClr val="FF0000"/>
                </a:solidFill>
              </a:rPr>
              <a:t>‘Vertically polarized photons give the best spatial resolution (</a:t>
            </a:r>
            <a:r>
              <a:rPr lang="en-US" sz="1600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1600" dirty="0" smtClean="0">
                <a:solidFill>
                  <a:srgbClr val="FF0000"/>
                </a:solidFill>
              </a:rPr>
              <a:t>=2mm)’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40903" y="2226781"/>
            <a:ext cx="3463394" cy="79919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Century Gothic" charset="0"/>
              </a:rPr>
              <a:t>Measuring the horizontal Beam size :</a:t>
            </a:r>
          </a:p>
        </p:txBody>
      </p:sp>
      <p:sp>
        <p:nvSpPr>
          <p:cNvPr id="2" name="Oval 1"/>
          <p:cNvSpPr/>
          <p:nvPr/>
        </p:nvSpPr>
        <p:spPr>
          <a:xfrm>
            <a:off x="5518223" y="4987636"/>
            <a:ext cx="897653" cy="375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8012185" y="4964684"/>
            <a:ext cx="897653" cy="375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66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663838" y="973139"/>
            <a:ext cx="7129037" cy="708025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entury Gothic" charset="0"/>
              </a:rPr>
              <a:t>Experimental data : </a:t>
            </a:r>
            <a:r>
              <a:rPr lang="en-GB" sz="2800" dirty="0">
                <a:latin typeface="Century Gothic" charset="0"/>
              </a:rPr>
              <a:t>E</a:t>
            </a:r>
            <a:r>
              <a:rPr lang="en-GB" sz="2800" dirty="0" smtClean="0">
                <a:latin typeface="Century Gothic" charset="0"/>
              </a:rPr>
              <a:t>lectron at 2.1GeV</a:t>
            </a:r>
            <a:endParaRPr lang="en-GB" sz="2800" dirty="0">
              <a:latin typeface="Century Gothic" charset="0"/>
            </a:endParaRPr>
          </a:p>
        </p:txBody>
      </p:sp>
      <p:sp>
        <p:nvSpPr>
          <p:cNvPr id="29700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5A65AE35-4EE5-B040-8242-1C4028E7655C}" type="slidenum">
              <a:rPr lang="en-US" sz="2800">
                <a:solidFill>
                  <a:schemeClr val="bg1"/>
                </a:solidFill>
              </a:rPr>
              <a:pPr/>
              <a:t>9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97530" y="2226781"/>
            <a:ext cx="4453870" cy="11387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6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2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r>
              <a:rPr lang="en-US" dirty="0">
                <a:solidFill>
                  <a:schemeClr val="tx1"/>
                </a:solidFill>
              </a:rPr>
              <a:t>Steering the beam </a:t>
            </a:r>
            <a:r>
              <a:rPr lang="en-US" dirty="0" smtClean="0">
                <a:solidFill>
                  <a:schemeClr val="tx1"/>
                </a:solidFill>
              </a:rPr>
              <a:t>vertically</a:t>
            </a:r>
          </a:p>
          <a:p>
            <a:pPr lvl="1">
              <a:buClr>
                <a:schemeClr val="tx2"/>
              </a:buClr>
            </a:pPr>
            <a:r>
              <a:rPr lang="en-US" dirty="0" smtClean="0">
                <a:solidFill>
                  <a:schemeClr val="tx1"/>
                </a:solidFill>
              </a:rPr>
              <a:t>No wavelength filter </a:t>
            </a:r>
            <a:r>
              <a:rPr lang="mr-IN" dirty="0" smtClean="0">
                <a:solidFill>
                  <a:schemeClr val="tx1"/>
                </a:solidFill>
              </a:rPr>
              <a:t>–</a:t>
            </a:r>
            <a:r>
              <a:rPr lang="en-US" dirty="0" smtClean="0">
                <a:solidFill>
                  <a:schemeClr val="tx1"/>
                </a:solidFill>
              </a:rPr>
              <a:t> no polarizer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-1357"/>
          <a:stretch/>
        </p:blipFill>
        <p:spPr>
          <a:xfrm>
            <a:off x="72190" y="4071194"/>
            <a:ext cx="7075843" cy="27868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190" y="3310114"/>
            <a:ext cx="4788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‘Cherenkov photons yield increasing strongly for smaller impact parameter’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4143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M. Bergamaschi, TWEMLSF, ALBA</a:t>
            </a:r>
            <a:endParaRPr lang="en-US" sz="1000" i="1" dirty="0"/>
          </a:p>
        </p:txBody>
      </p:sp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855" y="2096007"/>
            <a:ext cx="3784356" cy="216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14892</TotalTime>
  <Words>3030</Words>
  <Application>Microsoft Office PowerPoint</Application>
  <PresentationFormat>On-screen Show (4:3)</PresentationFormat>
  <Paragraphs>606</Paragraphs>
  <Slides>61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82" baseType="lpstr">
      <vt:lpstr>ＭＳ Ｐゴシック</vt:lpstr>
      <vt:lpstr>Arial</vt:lpstr>
      <vt:lpstr>Calibri</vt:lpstr>
      <vt:lpstr>Calibri Light</vt:lpstr>
      <vt:lpstr>Cambria Math</vt:lpstr>
      <vt:lpstr>Century Gothic</vt:lpstr>
      <vt:lpstr>Mangal</vt:lpstr>
      <vt:lpstr>Optima</vt:lpstr>
      <vt:lpstr>Symbol</vt:lpstr>
      <vt:lpstr>Times New Roman</vt:lpstr>
      <vt:lpstr>Wingdings</vt:lpstr>
      <vt:lpstr>Wingdings 3</vt:lpstr>
      <vt:lpstr>Ion Boardroom</vt:lpstr>
      <vt:lpstr>Office Theme</vt:lpstr>
      <vt:lpstr>1_Office Theme</vt:lpstr>
      <vt:lpstr>2_Office Theme</vt:lpstr>
      <vt:lpstr>4_CERNCorporate4-3</vt:lpstr>
      <vt:lpstr>5_CERNCorporate4-3</vt:lpstr>
      <vt:lpstr>6_CERNCorporate4-3</vt:lpstr>
      <vt:lpstr>Equation</vt:lpstr>
      <vt:lpstr>Unknown</vt:lpstr>
      <vt:lpstr>Cherenkov Diffraction Radiation as a potential Beam size measurement technique</vt:lpstr>
      <vt:lpstr>Outline</vt:lpstr>
      <vt:lpstr>Motivation to develop Incoherent Cherenkov Diffraction Radiation</vt:lpstr>
      <vt:lpstr>Incoherent Cherenkov Diffraction Radiation</vt:lpstr>
      <vt:lpstr>Experimental set-up on CESR (1/2)</vt:lpstr>
      <vt:lpstr>Experimental set-up on CESR (2/2)</vt:lpstr>
      <vt:lpstr>PowerPoint Presentation</vt:lpstr>
      <vt:lpstr>Experimental data : Positron at 5.3GeV</vt:lpstr>
      <vt:lpstr>Experimental data : Electron at 2.1GeV</vt:lpstr>
      <vt:lpstr>Experimental data : Positron at 5.3GeV</vt:lpstr>
      <vt:lpstr>Experimental data : Measuring counter-propagating beams</vt:lpstr>
      <vt:lpstr>Experimental data : Measuring counter-propagating beams</vt:lpstr>
      <vt:lpstr>Summary</vt:lpstr>
      <vt:lpstr>Perspectives for beam instrumentation</vt:lpstr>
      <vt:lpstr>Thanks for your attention</vt:lpstr>
      <vt:lpstr>Back-up slides</vt:lpstr>
      <vt:lpstr>Experimental data : Positron at 5.3GeV</vt:lpstr>
      <vt:lpstr>PowerPoint Presentation</vt:lpstr>
      <vt:lpstr>Experimental data : Positron at 5.3GeV</vt:lpstr>
      <vt:lpstr>Incoherent Diffraction Radiation on CESR (4/6)</vt:lpstr>
      <vt:lpstr>PowerPoint Presentation</vt:lpstr>
      <vt:lpstr>Experimental data : Positron at 5.3GeV</vt:lpstr>
      <vt:lpstr>Experimental data : Positron at 5.3GeV</vt:lpstr>
      <vt:lpstr>Experimental set-up on CESR (2/2)</vt:lpstr>
      <vt:lpstr>Experimental set-up on CESR (2/3)</vt:lpstr>
      <vt:lpstr>Experimental data : Positron at 5.3GeV</vt:lpstr>
      <vt:lpstr>Experimental data : electron at 2.1GeV</vt:lpstr>
      <vt:lpstr>Experimental data : electron at 2.1GeV</vt:lpstr>
      <vt:lpstr>PowerPoint Presentation</vt:lpstr>
      <vt:lpstr>Perspectives on radiator’s shapes and material</vt:lpstr>
      <vt:lpstr>Conclusions</vt:lpstr>
      <vt:lpstr>PowerPoint Presentation</vt:lpstr>
      <vt:lpstr>ChDR measurements at CERN</vt:lpstr>
      <vt:lpstr>1. Diamond ChDR on CLEAR at CERN</vt:lpstr>
      <vt:lpstr>Experimental set-up at Califes@CERN</vt:lpstr>
      <vt:lpstr>2. Silicon ChDR on CLEAR at CERN</vt:lpstr>
      <vt:lpstr>2. Silicon ChDR on CLEAR at CERN</vt:lpstr>
      <vt:lpstr>Cherenkov radiation (1/2)</vt:lpstr>
      <vt:lpstr>Cherenkov radiation (2/2)</vt:lpstr>
      <vt:lpstr>…Using beam parameters of LHC</vt:lpstr>
      <vt:lpstr>e.g. Positioning of Crystal collimator in LHC or FCC </vt:lpstr>
      <vt:lpstr>e.g. Positioning of Crystal collimator in LHC or FCC </vt:lpstr>
      <vt:lpstr>e.g. Positioning of Crystal collimator in LHC or FCC </vt:lpstr>
      <vt:lpstr>e.g. Cherenkov Diffraction Radiation</vt:lpstr>
      <vt:lpstr>e.g. Cherenkov Diffraction Radiation</vt:lpstr>
      <vt:lpstr>e.g. Positioning of Crystal collimator in LHC or FCC </vt:lpstr>
      <vt:lpstr>e.g. Positioning of Crystal collimator in LHC or FCC </vt:lpstr>
      <vt:lpstr>ChDR for Beam cooling ?</vt:lpstr>
      <vt:lpstr>ChDR for Beam cooling ?</vt:lpstr>
      <vt:lpstr>ChDR for Beam cooling ?</vt:lpstr>
      <vt:lpstr>ChDR for Beam cooling ?</vt:lpstr>
      <vt:lpstr>ChDR for Beam cooling ?</vt:lpstr>
      <vt:lpstr>ChDR for Beam cooling ?</vt:lpstr>
      <vt:lpstr>ChDR for Beam cooling ?</vt:lpstr>
      <vt:lpstr>ChDR as source of Radiation ?</vt:lpstr>
      <vt:lpstr>ChDR as source of Radiation ?</vt:lpstr>
      <vt:lpstr>ChDR as source of Radiation ?</vt:lpstr>
      <vt:lpstr>ChDR as source of Radiation ?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energy proton cooling by Diffraction Cherenkov radiation</dc:title>
  <dc:creator>Thibaut Lefevre</dc:creator>
  <cp:lastModifiedBy>Michele Bergamaschi</cp:lastModifiedBy>
  <cp:revision>455</cp:revision>
  <dcterms:created xsi:type="dcterms:W3CDTF">2016-01-14T16:53:15Z</dcterms:created>
  <dcterms:modified xsi:type="dcterms:W3CDTF">2018-01-29T00:48:44Z</dcterms:modified>
</cp:coreProperties>
</file>