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handoutMasterIdLst>
    <p:handoutMasterId r:id="rId36"/>
  </p:handoutMasterIdLst>
  <p:sldIdLst>
    <p:sldId id="257" r:id="rId2"/>
    <p:sldId id="259" r:id="rId3"/>
    <p:sldId id="289" r:id="rId4"/>
    <p:sldId id="260" r:id="rId5"/>
    <p:sldId id="261" r:id="rId6"/>
    <p:sldId id="275" r:id="rId7"/>
    <p:sldId id="276" r:id="rId8"/>
    <p:sldId id="277" r:id="rId9"/>
    <p:sldId id="263" r:id="rId10"/>
    <p:sldId id="294" r:id="rId11"/>
    <p:sldId id="295" r:id="rId12"/>
    <p:sldId id="296" r:id="rId13"/>
    <p:sldId id="293" r:id="rId14"/>
    <p:sldId id="279" r:id="rId15"/>
    <p:sldId id="278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80" r:id="rId24"/>
    <p:sldId id="281" r:id="rId25"/>
    <p:sldId id="282" r:id="rId26"/>
    <p:sldId id="283" r:id="rId27"/>
    <p:sldId id="273" r:id="rId28"/>
    <p:sldId id="284" r:id="rId29"/>
    <p:sldId id="285" r:id="rId30"/>
    <p:sldId id="287" r:id="rId31"/>
    <p:sldId id="288" r:id="rId32"/>
    <p:sldId id="274" r:id="rId33"/>
    <p:sldId id="291" r:id="rId34"/>
    <p:sldId id="29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intro" id="{DA25AFAD-A55E-4E89-8B95-905603573CC0}">
          <p14:sldIdLst>
            <p14:sldId id="257"/>
            <p14:sldId id="259"/>
          </p14:sldIdLst>
        </p14:section>
        <p14:section name="SPS" id="{E7B604A4-F427-498D-952B-FBFC7BF9EB15}">
          <p14:sldIdLst>
            <p14:sldId id="289"/>
            <p14:sldId id="260"/>
            <p14:sldId id="261"/>
            <p14:sldId id="275"/>
            <p14:sldId id="276"/>
            <p14:sldId id="277"/>
            <p14:sldId id="263"/>
            <p14:sldId id="294"/>
            <p14:sldId id="295"/>
            <p14:sldId id="296"/>
            <p14:sldId id="293"/>
          </p14:sldIdLst>
        </p14:section>
        <p14:section name="LHC" id="{3EA4C9FA-D96C-4931-B13A-B3EE56C065E9}">
          <p14:sldIdLst>
            <p14:sldId id="279"/>
            <p14:sldId id="278"/>
            <p14:sldId id="265"/>
            <p14:sldId id="266"/>
            <p14:sldId id="267"/>
            <p14:sldId id="268"/>
            <p14:sldId id="269"/>
            <p14:sldId id="270"/>
            <p14:sldId id="271"/>
            <p14:sldId id="280"/>
            <p14:sldId id="281"/>
            <p14:sldId id="282"/>
            <p14:sldId id="283"/>
            <p14:sldId id="273"/>
            <p14:sldId id="284"/>
            <p14:sldId id="285"/>
            <p14:sldId id="287"/>
            <p14:sldId id="288"/>
          </p14:sldIdLst>
        </p14:section>
        <p14:section name="Conclusion &amp; outlook" id="{CF207897-1CA8-4992-9B8B-83E45A68A627}">
          <p14:sldIdLst>
            <p14:sldId id="274"/>
            <p14:sldId id="291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B2CCC-C188-41B6-B3B5-F3069D0EA790}" type="datetimeFigureOut">
              <a:rPr lang="en-GB" smtClean="0"/>
              <a:t>30/01/2018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92B98-C40B-46D8-8CD9-D62AF24590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222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7558-A5B4-E842-B1DF-677745561FCD}" type="datetime1">
              <a:rPr lang="en-US" smtClean="0"/>
              <a:t>1/30/2018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C63EC-9147-6E43-B1C5-595DF9CCBB2A}" type="datetime1">
              <a:rPr lang="en-US" smtClean="0"/>
              <a:t>1/30/2018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Document reference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F5549-2B01-B242-8802-82B8589C809D}" type="datetime1">
              <a:rPr lang="en-US" smtClean="0"/>
              <a:t>1/30/2018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Document reference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A0D1B-B268-524A-8345-D1626C161D9C}" type="datetime1">
              <a:rPr lang="en-US" smtClean="0"/>
              <a:t>1/30/2018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Document reference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C2D24-40FC-7D40-8933-20B3F8593012}" type="datetime1">
              <a:rPr lang="en-US" smtClean="0"/>
              <a:t>1/30/2018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Document reference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8756" y="6356350"/>
            <a:ext cx="51570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000" b="1" i="0" smtClean="0">
                <a:effectLst/>
                <a:latin typeface="Calibri" panose="020F0502020204030204" pitchFamily="34" charset="0"/>
              </a:defRPr>
            </a:lvl1pPr>
          </a:lstStyle>
          <a:p>
            <a:r>
              <a:rPr lang="en-GB" dirty="0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>
                <a:latin typeface="Calibri" panose="020F0502020204030204" pitchFamily="34" charset="0"/>
              </a:defRPr>
            </a:lvl1pPr>
          </a:lstStyle>
          <a:p>
            <a:r>
              <a:rPr kumimoji="0" lang="fr-CH" dirty="0" smtClean="0"/>
              <a:t>Click to </a:t>
            </a:r>
            <a:r>
              <a:rPr kumimoji="0" lang="fr-CH" dirty="0" err="1" smtClean="0"/>
              <a:t>edit</a:t>
            </a:r>
            <a:r>
              <a:rPr kumimoji="0" lang="fr-CH" dirty="0" smtClean="0"/>
              <a:t> Master </a:t>
            </a:r>
            <a:r>
              <a:rPr kumimoji="0" lang="fr-CH" dirty="0" err="1" smtClean="0"/>
              <a:t>title</a:t>
            </a:r>
            <a:r>
              <a:rPr kumimoji="0" lang="fr-CH" dirty="0" smtClean="0"/>
              <a:t>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  <a:lvl2pPr>
              <a:defRPr baseline="0">
                <a:latin typeface="Calibri" panose="020F0502020204030204" pitchFamily="34" charset="0"/>
              </a:defRPr>
            </a:lvl2pPr>
            <a:lvl3pPr>
              <a:defRPr baseline="0">
                <a:latin typeface="Calibri" panose="020F0502020204030204" pitchFamily="34" charset="0"/>
              </a:defRPr>
            </a:lvl3pPr>
            <a:lvl4pPr>
              <a:defRPr baseline="0">
                <a:latin typeface="Calibri" panose="020F0502020204030204" pitchFamily="34" charset="0"/>
              </a:defRPr>
            </a:lvl4pPr>
            <a:lvl5pPr>
              <a:defRPr baseline="0">
                <a:latin typeface="Calibri" panose="020F0502020204030204" pitchFamily="34" charset="0"/>
              </a:defRPr>
            </a:lvl5pPr>
          </a:lstStyle>
          <a:p>
            <a:pPr lvl="0" eaLnBrk="1" latinLnBrk="0" hangingPunct="1"/>
            <a:r>
              <a:rPr lang="fr-CH" dirty="0" smtClean="0"/>
              <a:t>Click to </a:t>
            </a:r>
            <a:r>
              <a:rPr lang="fr-CH" dirty="0" err="1" smtClean="0"/>
              <a:t>edit</a:t>
            </a:r>
            <a:r>
              <a:rPr lang="fr-CH" dirty="0" smtClean="0"/>
              <a:t> Master </a:t>
            </a:r>
            <a:r>
              <a:rPr lang="fr-CH" dirty="0" err="1" smtClean="0"/>
              <a:t>text</a:t>
            </a:r>
            <a:r>
              <a:rPr lang="fr-CH" dirty="0" smtClean="0"/>
              <a:t> styles</a:t>
            </a:r>
          </a:p>
          <a:p>
            <a:pPr lvl="1" eaLnBrk="1" latinLnBrk="0" hangingPunct="1"/>
            <a:r>
              <a:rPr lang="fr-CH" dirty="0" smtClean="0"/>
              <a:t>Second </a:t>
            </a:r>
            <a:r>
              <a:rPr lang="fr-CH" dirty="0" err="1" smtClean="0"/>
              <a:t>level</a:t>
            </a:r>
            <a:endParaRPr lang="fr-CH" dirty="0" smtClean="0"/>
          </a:p>
          <a:p>
            <a:pPr lvl="2" eaLnBrk="1" latinLnBrk="0" hangingPunct="1"/>
            <a:r>
              <a:rPr lang="fr-CH" dirty="0" err="1" smtClean="0"/>
              <a:t>Third</a:t>
            </a:r>
            <a:r>
              <a:rPr lang="fr-CH" dirty="0" smtClean="0"/>
              <a:t> </a:t>
            </a:r>
            <a:r>
              <a:rPr lang="fr-CH" dirty="0" err="1" smtClean="0"/>
              <a:t>level</a:t>
            </a:r>
            <a:endParaRPr lang="fr-CH" dirty="0" smtClean="0"/>
          </a:p>
          <a:p>
            <a:pPr lvl="3" eaLnBrk="1" latinLnBrk="0" hangingPunct="1"/>
            <a:r>
              <a:rPr lang="fr-CH" dirty="0" err="1" smtClean="0"/>
              <a:t>Fourth</a:t>
            </a:r>
            <a:r>
              <a:rPr lang="fr-CH" dirty="0" smtClean="0"/>
              <a:t> </a:t>
            </a:r>
            <a:r>
              <a:rPr lang="fr-CH" dirty="0" err="1" smtClean="0"/>
              <a:t>level</a:t>
            </a:r>
            <a:endParaRPr lang="fr-CH" dirty="0" smtClean="0"/>
          </a:p>
          <a:p>
            <a:pPr lvl="4" eaLnBrk="1" latinLnBrk="0" hangingPunct="1"/>
            <a:r>
              <a:rPr lang="fr-CH" dirty="0" err="1" smtClean="0"/>
              <a:t>Fifth</a:t>
            </a:r>
            <a:r>
              <a:rPr lang="fr-CH" dirty="0" smtClean="0"/>
              <a:t> </a:t>
            </a:r>
            <a:r>
              <a:rPr lang="fr-CH" dirty="0" err="1" smtClean="0"/>
              <a:t>level</a:t>
            </a:r>
            <a:endParaRPr kumimoji="0"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7202911" y="6362377"/>
            <a:ext cx="807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30/1/2018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kumimoji="0" lang="fr-CH" dirty="0" smtClean="0"/>
              <a:t>Click to </a:t>
            </a:r>
            <a:r>
              <a:rPr kumimoji="0" lang="fr-CH" dirty="0" err="1" smtClean="0"/>
              <a:t>edit</a:t>
            </a:r>
            <a:r>
              <a:rPr kumimoji="0" lang="fr-CH" dirty="0" smtClean="0"/>
              <a:t> Master </a:t>
            </a:r>
            <a:r>
              <a:rPr kumimoji="0" lang="fr-CH" dirty="0" err="1" smtClean="0"/>
              <a:t>title</a:t>
            </a:r>
            <a:r>
              <a:rPr kumimoji="0" lang="fr-CH" dirty="0" smtClean="0"/>
              <a:t>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 baseline="0">
                <a:solidFill>
                  <a:schemeClr val="tx1"/>
                </a:solidFill>
                <a:effectLst/>
                <a:latin typeface="Calibri" panose="020F050202020403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H" dirty="0" smtClean="0"/>
              <a:t>Click to </a:t>
            </a:r>
            <a:r>
              <a:rPr kumimoji="0" lang="fr-CH" dirty="0" err="1" smtClean="0"/>
              <a:t>edit</a:t>
            </a:r>
            <a:r>
              <a:rPr kumimoji="0" lang="fr-CH" dirty="0" smtClean="0"/>
              <a:t> Master </a:t>
            </a:r>
            <a:r>
              <a:rPr kumimoji="0" lang="fr-CH" dirty="0" err="1" smtClean="0"/>
              <a:t>text</a:t>
            </a:r>
            <a:r>
              <a:rPr kumimoji="0" lang="fr-CH" dirty="0" smtClean="0"/>
              <a:t>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30/1/2017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Document reference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FC4CC-83A5-5945-BB56-0701AF6952BE}" type="datetime1">
              <a:rPr lang="en-US" smtClean="0"/>
              <a:t>1/30/2018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Document reference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1CA52-547C-E34D-BE14-8174050EC035}" type="datetime1">
              <a:rPr lang="en-US" smtClean="0"/>
              <a:t>1/30/2018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 baseline="0">
                <a:latin typeface="Calibri" panose="020F0502020204030204" pitchFamily="34" charset="0"/>
              </a:defRPr>
            </a:lvl1pPr>
          </a:lstStyle>
          <a:p>
            <a:r>
              <a:rPr kumimoji="0" lang="fr-CH" dirty="0" smtClean="0"/>
              <a:t>Click to </a:t>
            </a:r>
            <a:r>
              <a:rPr kumimoji="0" lang="fr-CH" dirty="0" err="1" smtClean="0"/>
              <a:t>edit</a:t>
            </a:r>
            <a:r>
              <a:rPr kumimoji="0" lang="fr-CH" dirty="0" smtClean="0"/>
              <a:t> Master </a:t>
            </a:r>
            <a:r>
              <a:rPr kumimoji="0" lang="fr-CH" dirty="0" err="1" smtClean="0"/>
              <a:t>title</a:t>
            </a:r>
            <a:r>
              <a:rPr kumimoji="0" lang="fr-CH" dirty="0" smtClean="0"/>
              <a:t> style</a:t>
            </a:r>
            <a:endParaRPr kumimoji="0" lang="en-US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00418-891E-6547-86F4-9C60FA69BAAC}" type="datetime1">
              <a:rPr lang="en-US" smtClean="0"/>
              <a:t>1/30/2018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Document reference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t>1/30/2018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4" r:id="rId15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178335"/>
            <a:ext cx="8265984" cy="1826363"/>
          </a:xfrm>
        </p:spPr>
        <p:txBody>
          <a:bodyPr>
            <a:normAutofit/>
          </a:bodyPr>
          <a:lstStyle/>
          <a:p>
            <a:r>
              <a:rPr lang="en-US" dirty="0" smtClean="0"/>
              <a:t>Synchrotron Radiation monitors in Hadron Machines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614" y="2771411"/>
            <a:ext cx="8418773" cy="3335962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1800" dirty="0" smtClean="0"/>
              <a:t>E. Bravin</a:t>
            </a:r>
            <a:r>
              <a:rPr lang="en-US" sz="1800" baseline="30000" dirty="0"/>
              <a:t>1</a:t>
            </a:r>
            <a:r>
              <a:rPr lang="en-US" sz="1800" dirty="0" smtClean="0"/>
              <a:t>, </a:t>
            </a:r>
            <a:r>
              <a:rPr lang="en-US" sz="1800" u="sng" dirty="0" smtClean="0"/>
              <a:t>S. Mazzoni</a:t>
            </a:r>
            <a:r>
              <a:rPr lang="en-US" sz="1800" baseline="30000" dirty="0"/>
              <a:t>1</a:t>
            </a:r>
            <a:r>
              <a:rPr lang="en-US" sz="1800" dirty="0" smtClean="0"/>
              <a:t>, T. Mitsuhashi</a:t>
            </a:r>
            <a:r>
              <a:rPr lang="en-US" sz="1800" baseline="30000" dirty="0" smtClean="0"/>
              <a:t>1,2</a:t>
            </a:r>
            <a:r>
              <a:rPr lang="en-US" sz="1800" dirty="0" smtClean="0"/>
              <a:t>, M. Palm</a:t>
            </a:r>
            <a:r>
              <a:rPr lang="en-US" sz="1800" baseline="30000" dirty="0"/>
              <a:t>1</a:t>
            </a:r>
            <a:r>
              <a:rPr lang="en-US" sz="1800" dirty="0" smtClean="0"/>
              <a:t>, F. Roncarolo</a:t>
            </a:r>
            <a:r>
              <a:rPr lang="en-US" sz="1800" baseline="30000" dirty="0"/>
              <a:t>1</a:t>
            </a:r>
            <a:r>
              <a:rPr lang="en-US" sz="1800" dirty="0" smtClean="0"/>
              <a:t> &amp; G. Trad</a:t>
            </a:r>
            <a:r>
              <a:rPr lang="en-US" sz="1800" baseline="30000" dirty="0" smtClean="0"/>
              <a:t>1</a:t>
            </a:r>
          </a:p>
          <a:p>
            <a:endParaRPr lang="en-US" sz="1800" dirty="0" smtClean="0"/>
          </a:p>
          <a:p>
            <a:r>
              <a:rPr lang="en-US" sz="1400" baseline="30000" dirty="0" smtClean="0"/>
              <a:t>1</a:t>
            </a:r>
            <a:r>
              <a:rPr lang="en-US" sz="1400" dirty="0" smtClean="0"/>
              <a:t> CERN Beam Instrumentation group, Geneva (CH)</a:t>
            </a:r>
          </a:p>
          <a:p>
            <a:r>
              <a:rPr lang="en-US" sz="1400" baseline="30000" dirty="0" smtClean="0"/>
              <a:t>2</a:t>
            </a:r>
            <a:r>
              <a:rPr lang="en-US" sz="1400" dirty="0" smtClean="0"/>
              <a:t> KEK, Tsukuba (JP)</a:t>
            </a:r>
          </a:p>
          <a:p>
            <a:r>
              <a:rPr lang="en-US" sz="1600" dirty="0" smtClean="0"/>
              <a:t> 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GB" sz="1600" dirty="0"/>
              <a:t>Topical Workshop on Emittance Measurements for Light Sources and FELs, </a:t>
            </a:r>
            <a:r>
              <a:rPr lang="en-GB" sz="1600" dirty="0" smtClean="0"/>
              <a:t>ALBA, 29-30 January 2018</a:t>
            </a:r>
            <a:endParaRPr lang="en-GB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GB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4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slit scan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212850"/>
            <a:ext cx="7696502" cy="475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2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slit scan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65" y="1405478"/>
            <a:ext cx="6758924" cy="44489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36142" y="3445295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PMT Voltage [mV]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087962" y="5716656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Samples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27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slit scan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161" y="940897"/>
            <a:ext cx="3484928" cy="19625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5982" y="2888751"/>
            <a:ext cx="75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allows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BbyB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profile reconstruction for emittance estimation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610" y="3182682"/>
            <a:ext cx="5058031" cy="284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summary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defTabSz="4572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</a:rPr>
              <a:t>In 2017, while waiting for SW to exploit the BSRT for routinely beam size measurement in the SPS:</a:t>
            </a:r>
          </a:p>
          <a:p>
            <a:pPr marL="914400" lvl="1" defTabSz="4572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</a:rPr>
              <a:t>successfully tested digital cameras</a:t>
            </a:r>
          </a:p>
          <a:p>
            <a:pPr marL="914400" lvl="1" defTabSz="4572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</a:rPr>
              <a:t>successfully demonstrated slit scanner as a viable alternative</a:t>
            </a:r>
          </a:p>
          <a:p>
            <a:pPr lvl="1" defTabSz="4572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</a:rPr>
              <a:t>	Assess whether to invest in a readout system and faster </a:t>
            </a:r>
            <a:r>
              <a:rPr lang="en-GB" dirty="0" smtClean="0">
                <a:latin typeface="Calibri"/>
              </a:rPr>
              <a:t>motors to </a:t>
            </a:r>
            <a:r>
              <a:rPr lang="en-GB" dirty="0">
                <a:latin typeface="Calibri"/>
              </a:rPr>
              <a:t>make it operational.</a:t>
            </a:r>
          </a:p>
          <a:p>
            <a:pPr defTabSz="457200">
              <a:buFont typeface="Arial" panose="020B0604020202020204" pitchFamily="34" charset="0"/>
              <a:buChar char="•"/>
            </a:pPr>
            <a:endParaRPr lang="en-GB" dirty="0">
              <a:latin typeface="Calibri"/>
            </a:endParaRPr>
          </a:p>
          <a:p>
            <a:pPr marL="457200" defTabSz="4572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</a:rPr>
              <a:t>FESA server:</a:t>
            </a:r>
          </a:p>
          <a:p>
            <a:pPr marL="914400" lvl="1" defTabSz="4572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</a:rPr>
              <a:t>1</a:t>
            </a:r>
            <a:r>
              <a:rPr lang="en-GB" baseline="30000" dirty="0">
                <a:latin typeface="Calibri"/>
              </a:rPr>
              <a:t>st</a:t>
            </a:r>
            <a:r>
              <a:rPr lang="en-GB" dirty="0">
                <a:latin typeface="Calibri"/>
              </a:rPr>
              <a:t> release implementing basic functionalities just saw the light</a:t>
            </a:r>
          </a:p>
          <a:p>
            <a:pPr marL="914400" lvl="1" defTabSz="4572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</a:rPr>
              <a:t>to be heavily tested (not possible with beam, only lab).</a:t>
            </a:r>
          </a:p>
          <a:p>
            <a:pPr marL="914400" lvl="1" defTabSz="4572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</a:rPr>
              <a:t>development to be continued to reach operational level	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0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blogs-images.forbes.com/startswithabang/files/2015/12/CERN_Aerial_View-1200x9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Large Hadron Collider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SACLA, 25 July 2016</a:t>
            </a:r>
          </a:p>
        </p:txBody>
      </p:sp>
    </p:spTree>
    <p:extLst>
      <p:ext uri="{BB962C8B-B14F-4D97-AF65-F5344CB8AC3E}">
        <p14:creationId xmlns:p14="http://schemas.microsoft.com/office/powerpoint/2010/main" val="70385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blogs-images.forbes.com/startswithabang/files/2015/12/CERN_Aerial_View-1200x9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Large Hadron Collider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813577"/>
              </p:ext>
            </p:extLst>
          </p:nvPr>
        </p:nvGraphicFramePr>
        <p:xfrm>
          <a:off x="5845782" y="4348624"/>
          <a:ext cx="3260487" cy="247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5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LHC Beam parameters [p+]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71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Energy [GeV]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450-7500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71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Gamma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479-7460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811"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latin typeface="Calibri" panose="020F0502020204030204" pitchFamily="34" charset="0"/>
                        </a:rPr>
                        <a:t>Transv</a:t>
                      </a: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. Norm emittance [</a:t>
                      </a:r>
                      <a:r>
                        <a:rPr lang="en-US" sz="110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 rad]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3.75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71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RMS bunch length [</a:t>
                      </a:r>
                      <a:r>
                        <a:rPr lang="en-US" sz="1100" dirty="0" err="1" smtClean="0">
                          <a:latin typeface="Calibri" panose="020F0502020204030204" pitchFamily="34" charset="0"/>
                        </a:rPr>
                        <a:t>ps</a:t>
                      </a:r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]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250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71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number of bunches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2808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71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Min bunch spacing [ns]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25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71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Bunch population [p+]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1.1x10</a:t>
                      </a:r>
                      <a:r>
                        <a:rPr lang="en-US" sz="1100" baseline="30000" dirty="0" smtClean="0">
                          <a:latin typeface="Calibri" panose="020F0502020204030204" pitchFamily="34" charset="0"/>
                        </a:rPr>
                        <a:t>11</a:t>
                      </a:r>
                      <a:endParaRPr lang="en-GB" sz="1100" baseline="30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509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Approx. beam size at flat top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 [</a:t>
                      </a:r>
                      <a:r>
                        <a:rPr lang="en-US" sz="1100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100" baseline="0" dirty="0" smtClean="0">
                          <a:latin typeface="Calibri" panose="020F0502020204030204" pitchFamily="34" charset="0"/>
                        </a:rPr>
                        <a:t>m]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 panose="020F0502020204030204" pitchFamily="34" charset="0"/>
                        </a:rPr>
                        <a:t>310-400 </a:t>
                      </a:r>
                      <a:endParaRPr lang="en-GB" sz="11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SACLA, 25 July 2016</a:t>
            </a:r>
          </a:p>
        </p:txBody>
      </p:sp>
      <p:sp>
        <p:nvSpPr>
          <p:cNvPr id="7" name="Arc 6"/>
          <p:cNvSpPr/>
          <p:nvPr/>
        </p:nvSpPr>
        <p:spPr>
          <a:xfrm rot="11180609">
            <a:off x="984926" y="4075131"/>
            <a:ext cx="4204059" cy="1262407"/>
          </a:xfrm>
          <a:prstGeom prst="arc">
            <a:avLst>
              <a:gd name="adj1" fmla="val 16200000"/>
              <a:gd name="adj2" fmla="val 19305569"/>
            </a:avLst>
          </a:prstGeom>
          <a:noFill/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163922" y="4638598"/>
            <a:ext cx="1773242" cy="46166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LHC POINT 4</a:t>
            </a:r>
            <a:endParaRPr lang="en-GB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60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SRM in the LHC: source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6206147" y="3116409"/>
            <a:ext cx="1872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Helvetica"/>
              </a:rPr>
              <a:t>Undulator</a:t>
            </a:r>
            <a:endParaRPr lang="en-US" b="1" dirty="0" smtClean="0">
              <a:solidFill>
                <a:srgbClr val="00B050"/>
              </a:solidFill>
              <a:latin typeface="Calibri" panose="020F0502020204030204" pitchFamily="34" charset="0"/>
              <a:cs typeface="Helvetica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Helvetica"/>
              </a:rPr>
              <a:t>2 periods of 68cm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Helvetica"/>
              </a:rPr>
              <a:t>B= 5 T </a:t>
            </a:r>
            <a:r>
              <a:rPr lang="en-US" dirty="0" err="1" smtClean="0">
                <a:latin typeface="Calibri" panose="020F0502020204030204" pitchFamily="34" charset="0"/>
                <a:cs typeface="Helvetica"/>
              </a:rPr>
              <a:t>cte</a:t>
            </a:r>
            <a:endParaRPr lang="en-US" dirty="0">
              <a:latin typeface="Calibri" panose="020F0502020204030204" pitchFamily="34" charset="0"/>
              <a:cs typeface="Helvetic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34563" y="4005296"/>
            <a:ext cx="8049491" cy="1615279"/>
            <a:chOff x="2525234" y="2073349"/>
            <a:chExt cx="4134998" cy="99561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302" y="2356097"/>
              <a:ext cx="4070930" cy="71286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679405" y="2073349"/>
              <a:ext cx="1041990" cy="639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25234" y="2270286"/>
              <a:ext cx="166576" cy="639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 flipH="1">
            <a:off x="3552414" y="3120914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Calibri" panose="020F0502020204030204" pitchFamily="34" charset="0"/>
                <a:cs typeface="Helvetica"/>
              </a:rPr>
              <a:t>Dipole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Helvetica"/>
              </a:rPr>
              <a:t>D3, Length   = 9.45 m</a:t>
            </a:r>
          </a:p>
          <a:p>
            <a:pPr algn="ctr"/>
            <a:r>
              <a:rPr lang="en-US" dirty="0" err="1" smtClean="0">
                <a:latin typeface="Calibri" panose="020F0502020204030204" pitchFamily="34" charset="0"/>
                <a:cs typeface="Helvetica"/>
              </a:rPr>
              <a:t>Bend.angle</a:t>
            </a:r>
            <a:r>
              <a:rPr lang="en-US" dirty="0">
                <a:latin typeface="Calibri" panose="020F0502020204030204" pitchFamily="34" charset="0"/>
                <a:cs typeface="Helvetica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Helvetica"/>
              </a:rPr>
              <a:t> = 1.58 </a:t>
            </a:r>
            <a:r>
              <a:rPr lang="en-US" dirty="0" err="1" smtClean="0">
                <a:latin typeface="Calibri" panose="020F0502020204030204" pitchFamily="34" charset="0"/>
                <a:cs typeface="Helvetica"/>
              </a:rPr>
              <a:t>mrad</a:t>
            </a:r>
            <a:endParaRPr lang="en-US" dirty="0" smtClean="0">
              <a:latin typeface="Calibri" panose="020F0502020204030204" pitchFamily="34" charset="0"/>
              <a:cs typeface="Helvetica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Helvetica"/>
              </a:rPr>
              <a:t>Radius </a:t>
            </a:r>
            <a:r>
              <a:rPr lang="en-US" dirty="0" err="1" smtClean="0">
                <a:latin typeface="Calibri" panose="020F0502020204030204" pitchFamily="34" charset="0"/>
                <a:cs typeface="Helvetica"/>
              </a:rPr>
              <a:t>curv</a:t>
            </a:r>
            <a:r>
              <a:rPr lang="en-US" dirty="0" smtClean="0">
                <a:latin typeface="Calibri" panose="020F0502020204030204" pitchFamily="34" charset="0"/>
                <a:cs typeface="Helvetica"/>
              </a:rPr>
              <a:t>.= 6 km</a:t>
            </a:r>
            <a:endParaRPr lang="en-US" dirty="0">
              <a:latin typeface="Calibri" panose="020F0502020204030204" pitchFamily="34" charset="0"/>
              <a:cs typeface="Helvetica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2" r="11386"/>
          <a:stretch/>
        </p:blipFill>
        <p:spPr bwMode="auto">
          <a:xfrm>
            <a:off x="457200" y="2090155"/>
            <a:ext cx="216341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 flipH="1">
            <a:off x="100333" y="120473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Calibri" panose="020F0502020204030204" pitchFamily="34" charset="0"/>
                <a:cs typeface="Helvetica"/>
              </a:rPr>
              <a:t>In-vacuum extraction mirror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948458" y="1122497"/>
            <a:ext cx="4248472" cy="1089412"/>
            <a:chOff x="2323916" y="4282463"/>
            <a:chExt cx="4248472" cy="1089412"/>
          </a:xfrm>
        </p:grpSpPr>
        <p:sp>
          <p:nvSpPr>
            <p:cNvPr id="20" name="TextBox 19"/>
            <p:cNvSpPr txBox="1"/>
            <p:nvPr/>
          </p:nvSpPr>
          <p:spPr>
            <a:xfrm>
              <a:off x="2323916" y="4282463"/>
              <a:ext cx="4248472" cy="369332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</a:rPr>
                <a:t>Low Energy  : </a:t>
              </a:r>
              <a:r>
                <a:rPr lang="en-GB" b="1" dirty="0" err="1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</a:rPr>
                <a:t>Undulator</a:t>
              </a:r>
              <a:r>
                <a:rPr lang="en-GB" b="1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</a:rPr>
                <a:t> main Light source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23916" y="4633211"/>
              <a:ext cx="4248472" cy="369332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Int.  Energy  : Undulator  +  D3 Edge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23916" y="5002543"/>
              <a:ext cx="4248472" cy="369332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High Energy :     </a:t>
              </a:r>
              <a:r>
                <a:rPr lang="en-GB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D3 Edge  </a:t>
              </a:r>
              <a:r>
                <a:rPr lang="en-GB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+  D3 core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6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SR source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UND_and_D3_VISIBLE_POW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615" y="1054789"/>
            <a:ext cx="6978741" cy="392554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5736368" y="654679"/>
            <a:ext cx="2341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PhD thesis of G. </a:t>
            </a:r>
            <a:r>
              <a:rPr lang="en-US" sz="2000" dirty="0" err="1" smtClean="0">
                <a:latin typeface="Calibri" panose="020F0502020204030204" pitchFamily="34" charset="0"/>
              </a:rPr>
              <a:t>Trad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373" y="5062963"/>
            <a:ext cx="9144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 Light" panose="020F0302020204030204" pitchFamily="34" charset="0"/>
              </a:rPr>
              <a:t>LHC SR power (in units of W/mm</a:t>
            </a:r>
            <a:r>
              <a:rPr lang="en-GB" b="1" baseline="30000" dirty="0">
                <a:latin typeface="Calibri Light" panose="020F0302020204030204" pitchFamily="34" charset="0"/>
              </a:rPr>
              <a:t>2</a:t>
            </a:r>
            <a:r>
              <a:rPr lang="en-GB" b="1" dirty="0">
                <a:latin typeface="Calibri Light" panose="020F0302020204030204" pitchFamily="34" charset="0"/>
              </a:rPr>
              <a:t> per proton) </a:t>
            </a:r>
            <a:r>
              <a:rPr lang="en-GB" b="1" dirty="0" smtClean="0">
                <a:latin typeface="Calibri Light" panose="020F0302020204030204" pitchFamily="34" charset="0"/>
              </a:rPr>
              <a:t>at the </a:t>
            </a:r>
            <a:r>
              <a:rPr lang="en-GB" b="1" dirty="0">
                <a:latin typeface="Calibri Light" panose="020F0302020204030204" pitchFamily="34" charset="0"/>
              </a:rPr>
              <a:t>extraction mirror, for different beam </a:t>
            </a:r>
            <a:r>
              <a:rPr lang="en-GB" b="1" dirty="0" smtClean="0">
                <a:latin typeface="Calibri Light" panose="020F0302020204030204" pitchFamily="34" charset="0"/>
              </a:rPr>
              <a:t>energies</a:t>
            </a:r>
            <a:endParaRPr lang="en-GB" dirty="0">
              <a:latin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 Light" panose="020F0302020204030204" pitchFamily="34" charset="0"/>
              </a:rPr>
              <a:t>E&lt;800 GeV 1</a:t>
            </a:r>
            <a:r>
              <a:rPr lang="en-GB" baseline="30000" dirty="0" smtClean="0">
                <a:latin typeface="Calibri Light" panose="020F0302020204030204" pitchFamily="34" charset="0"/>
              </a:rPr>
              <a:t>st</a:t>
            </a:r>
            <a:r>
              <a:rPr lang="en-GB" dirty="0" smtClean="0">
                <a:latin typeface="Calibri Light" panose="020F0302020204030204" pitchFamily="34" charset="0"/>
              </a:rPr>
              <a:t> harmonic emitted by undulator (light cone centred at (0,0))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Calibri Light" panose="020F0302020204030204" pitchFamily="34" charset="0"/>
              </a:rPr>
              <a:t>800 GeV &lt;E&lt;1400 GeV external lobes from </a:t>
            </a:r>
            <a:r>
              <a:rPr lang="en-GB" dirty="0" err="1">
                <a:latin typeface="Calibri Light" panose="020F0302020204030204" pitchFamily="34" charset="0"/>
              </a:rPr>
              <a:t>undulator</a:t>
            </a:r>
            <a:r>
              <a:rPr lang="en-GB" dirty="0">
                <a:latin typeface="Calibri Light" panose="020F0302020204030204" pitchFamily="34" charset="0"/>
              </a:rPr>
              <a:t> </a:t>
            </a:r>
            <a:r>
              <a:rPr lang="en-GB" dirty="0" smtClean="0">
                <a:latin typeface="Calibri Light" panose="020F0302020204030204" pitchFamily="34" charset="0"/>
              </a:rPr>
              <a:t>radiation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 Light" panose="020F0302020204030204" pitchFamily="34" charset="0"/>
              </a:rPr>
              <a:t>1.4 TeV&lt;E&lt;1.7 TeV Edge light emitting at (0,0)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 Light" panose="020F0302020204030204" pitchFamily="34" charset="0"/>
              </a:rPr>
              <a:t>&gt;1.8 TeV dominating source is the Dipole Core</a:t>
            </a:r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2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SR source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3" y="1065780"/>
            <a:ext cx="4497367" cy="276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75" y="2949678"/>
            <a:ext cx="3968881" cy="313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08317" y="3725655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Visible spectrum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7136" y="2581983"/>
            <a:ext cx="2404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SR power (visible)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4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5507"/>
            <a:ext cx="8226854" cy="940443"/>
          </a:xfrm>
        </p:spPr>
        <p:txBody>
          <a:bodyPr/>
          <a:lstStyle/>
          <a:p>
            <a:r>
              <a:rPr lang="en-US" dirty="0" smtClean="0"/>
              <a:t>LHC BSRT: imaging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85057" y="993060"/>
            <a:ext cx="3200401" cy="5143500"/>
            <a:chOff x="574157" y="993060"/>
            <a:chExt cx="3200401" cy="5143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19" b="9817"/>
            <a:stretch/>
          </p:blipFill>
          <p:spPr>
            <a:xfrm rot="5400000">
              <a:off x="-397392" y="1964609"/>
              <a:ext cx="5143500" cy="3200401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2182839" y="4151393"/>
              <a:ext cx="520604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2626242" y="1158949"/>
              <a:ext cx="77201" cy="2992444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626242" y="1167189"/>
              <a:ext cx="223284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849526" y="1175430"/>
              <a:ext cx="244548" cy="1259426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47907"/>
          <a:stretch/>
        </p:blipFill>
        <p:spPr>
          <a:xfrm rot="5400000">
            <a:off x="5265781" y="-928983"/>
            <a:ext cx="1868373" cy="57124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30010" y="2987753"/>
            <a:ext cx="55261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BSRT is the only instrument measuring continuously beam size bunch by bunch (not during ramp) in the LHC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Optical line optimized for 600 nm (injection) and 250 nm (high energy)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BSRT does not provide an absolute beam size, it needs to be cross calibrated w.r.t. </a:t>
            </a:r>
            <a:r>
              <a:rPr lang="en-GB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Wirescanners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(3 in 2017)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stfc.ac.uk/stfc/includes/themes/MuraSTFC/assets/legacy/LHCinteractive/LHC_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0"/>
          <a:stretch/>
        </p:blipFill>
        <p:spPr bwMode="auto">
          <a:xfrm>
            <a:off x="1173943" y="1173935"/>
            <a:ext cx="6796115" cy="485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Line Callout 1 6"/>
          <p:cNvSpPr/>
          <p:nvPr/>
        </p:nvSpPr>
        <p:spPr>
          <a:xfrm>
            <a:off x="136919" y="3778250"/>
            <a:ext cx="2193531" cy="909637"/>
          </a:xfrm>
          <a:prstGeom prst="borderCallout1">
            <a:avLst>
              <a:gd name="adj1" fmla="val 13233"/>
              <a:gd name="adj2" fmla="val 106666"/>
              <a:gd name="adj3" fmla="val -115559"/>
              <a:gd name="adj4" fmla="val 211944"/>
            </a:avLst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smtClean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</a:rPr>
              <a:t>SRM for transverse profile: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</a:rPr>
              <a:t>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</a:rPr>
              <a:t>Slit scan</a:t>
            </a:r>
            <a:endParaRPr lang="en-GB" sz="14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6676103" y="152400"/>
            <a:ext cx="2290097" cy="1420761"/>
          </a:xfrm>
          <a:prstGeom prst="borderCallout1">
            <a:avLst>
              <a:gd name="adj1" fmla="val 121652"/>
              <a:gd name="adj2" fmla="val -139373"/>
              <a:gd name="adj3" fmla="val 85612"/>
              <a:gd name="adj4" fmla="val -2302"/>
            </a:avLst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smtClean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</a:rPr>
              <a:t>SRM for transverse &amp; longitudinal profile, Halo measurement: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</a:rPr>
              <a:t>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</a:rPr>
              <a:t>Interferometry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</a:rPr>
              <a:t>(Single photon counting)</a:t>
            </a:r>
          </a:p>
        </p:txBody>
      </p:sp>
      <p:sp>
        <p:nvSpPr>
          <p:cNvPr id="8" name="Oval 7"/>
          <p:cNvSpPr/>
          <p:nvPr/>
        </p:nvSpPr>
        <p:spPr>
          <a:xfrm>
            <a:off x="2922801" y="1761983"/>
            <a:ext cx="545910" cy="272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784678" y="2547582"/>
            <a:ext cx="545910" cy="272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36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BSRT calibration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6" y="1362764"/>
                <a:ext cx="5762847" cy="2226623"/>
              </a:xfrm>
            </p:spPr>
            <p:txBody>
              <a:bodyPr>
                <a:normAutofit/>
              </a:bodyPr>
              <a:lstStyle/>
              <a:p>
                <a:pPr marL="36576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𝑚𝑒𝑎𝑠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𝑃𝑆𝐹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sz="2400" dirty="0" smtClean="0"/>
                  <a:t> </a:t>
                </a:r>
              </a:p>
              <a:p>
                <a:pPr marL="36576" indent="0" algn="ctr">
                  <a:buNone/>
                </a:pPr>
                <a:endParaRPr lang="en-US" sz="2400" dirty="0"/>
              </a:p>
              <a:p>
                <a:pPr marL="36576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𝑚𝑒𝑎𝑠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𝐵𝑆𝑅𝑇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𝑊𝑆</m:t>
                                </m:r>
                              </m:sub>
                            </m:sSub>
                          </m:den>
                        </m:f>
                      </m:e>
                    </m:d>
                    <m:sSubSup>
                      <m:sSub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𝑊𝑆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𝑆𝐹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sz="2400" dirty="0"/>
                  <a:t> </a:t>
                </a:r>
                <a:endParaRPr lang="en-GB" sz="2400" dirty="0" smtClean="0"/>
              </a:p>
              <a:p>
                <a:pPr marL="36576" indent="0" algn="ctr">
                  <a:buNone/>
                </a:pPr>
                <a:r>
                  <a:rPr lang="en-US" sz="2400" dirty="0" smtClean="0"/>
                  <a:t>Calibrated against wire scanner</a:t>
                </a:r>
              </a:p>
              <a:p>
                <a:pPr marL="36576" indent="0" algn="ctr">
                  <a:buNone/>
                </a:pPr>
                <a:endParaRPr lang="en-US" sz="2400" dirty="0"/>
              </a:p>
              <a:p>
                <a:pPr marL="36576" indent="0" algn="ctr"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2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6" y="1362764"/>
                <a:ext cx="5762847" cy="2226623"/>
              </a:xfrm>
              <a:blipFill>
                <a:blip r:embed="rId2"/>
                <a:stretch>
                  <a:fillRect b="-16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302900" y="1495287"/>
                <a:ext cx="3841099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6576" indent="0">
                  <a:buNone/>
                </a:pP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magnification, </a:t>
                </a:r>
                <a:endPara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6576" indent="0">
                  <a:buNone/>
                </a:pPr>
                <a:r>
                  <a:rPr lang="el-GR" sz="1600" dirty="0" smtClean="0"/>
                  <a:t>β</a:t>
                </a:r>
                <a:r>
                  <a:rPr lang="en-US" sz="1600" dirty="0" smtClean="0"/>
                  <a:t> </a:t>
                </a:r>
                <a:r>
                  <a:rPr lang="en-US" sz="1600" dirty="0"/>
                  <a:t>=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beta function at WS and BSRT </a:t>
                </a:r>
                <a:r>
                  <a:rPr lang="en-US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locations</a:t>
                </a:r>
              </a:p>
              <a:p>
                <a:pPr marL="36576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𝑊𝑆</m:t>
                        </m:r>
                      </m:sub>
                    </m:sSub>
                  </m:oMath>
                </a14:m>
                <a:r>
                  <a:rPr lang="en-GB" sz="1600" dirty="0"/>
                  <a:t> =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eam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size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as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measured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by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WS</m:t>
                    </m:r>
                  </m:oMath>
                </a14:m>
                <a:endPara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6576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𝑃𝑆𝐹</m:t>
                        </m:r>
                      </m:sub>
                    </m:sSub>
                  </m:oMath>
                </a14:m>
                <a:r>
                  <a:rPr lang="en-GB" sz="1600" dirty="0"/>
                  <a:t> = 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point spread function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900" y="1495287"/>
                <a:ext cx="3841099" cy="1077218"/>
              </a:xfrm>
              <a:prstGeom prst="rect">
                <a:avLst/>
              </a:prstGeom>
              <a:blipFill>
                <a:blip r:embed="rId3"/>
                <a:stretch>
                  <a:fillRect t="-1695" b="-62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t="-155"/>
          <a:stretch/>
        </p:blipFill>
        <p:spPr>
          <a:xfrm>
            <a:off x="1604230" y="3530009"/>
            <a:ext cx="5932793" cy="2423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30" name="Date Placeholder 4"/>
          <p:cNvSpPr>
            <a:spLocks noGrp="1"/>
          </p:cNvSpPr>
          <p:nvPr>
            <p:ph type="dt" sz="half" idx="2"/>
          </p:nvPr>
        </p:nvSpPr>
        <p:spPr>
          <a:xfrm>
            <a:off x="7202911" y="6362377"/>
            <a:ext cx="807011" cy="365125"/>
          </a:xfrm>
        </p:spPr>
        <p:txBody>
          <a:bodyPr/>
          <a:lstStyle/>
          <a:p>
            <a:r>
              <a:rPr lang="en-US" dirty="0" smtClean="0"/>
              <a:t>30/1/2018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5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BSRT calibration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85" y="1340162"/>
            <a:ext cx="6624084" cy="418602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258585" y="3315186"/>
            <a:ext cx="1179815" cy="6784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2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BSRT: issues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98323" y="3085580"/>
            <a:ext cx="8917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/>
              <a:t>Clear effect of ageing: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800" dirty="0" smtClean="0"/>
              <a:t>Reduction of sensor sensitivity, deforming the sensor response.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/>
              <a:t>Mitigation </a:t>
            </a:r>
            <a:endParaRPr lang="en-GB" sz="20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800" dirty="0" smtClean="0"/>
              <a:t>Working point optimized to increase I.I. lifetime (attenuate SR input and MCP gain at the cost of SNR)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800" dirty="0" smtClean="0"/>
              <a:t>Change of working point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800" dirty="0" smtClean="0"/>
              <a:t>SW compensation of the non uniformity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800" dirty="0" smtClean="0"/>
              <a:t>Ongoing investigations with Hamamatsu to identify source (photocathode or MCP</a:t>
            </a:r>
            <a:r>
              <a:rPr lang="en-GB" sz="1800" dirty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17" y="1079434"/>
            <a:ext cx="3614069" cy="2269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65" y="1079434"/>
            <a:ext cx="3616626" cy="22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26143" y="1143800"/>
            <a:ext cx="2428870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Ageing of the I.I. June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053493" y="1143800"/>
            <a:ext cx="305724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Ageing of the I.I. September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3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LHC Intensity and longitudinal profiles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6"/>
            <a:ext cx="3943386" cy="5030743"/>
          </a:xfrm>
        </p:spPr>
        <p:txBody>
          <a:bodyPr>
            <a:normAutofit fontScale="62500" lnSpcReduction="2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en-US" b="1" dirty="0"/>
              <a:t>DCCT</a:t>
            </a:r>
            <a:r>
              <a:rPr lang="en-US" dirty="0"/>
              <a:t>: Total number of particles in the ring</a:t>
            </a:r>
            <a:endParaRPr lang="en-GB" dirty="0"/>
          </a:p>
          <a:p>
            <a:pPr lvl="0"/>
            <a:endParaRPr lang="en-US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FBCT</a:t>
            </a:r>
            <a:r>
              <a:rPr lang="en-US" dirty="0"/>
              <a:t>: Number of particles per nominal bunch</a:t>
            </a:r>
            <a:endParaRPr lang="en-GB" dirty="0"/>
          </a:p>
          <a:p>
            <a:pPr lvl="0"/>
            <a:endParaRPr lang="en-US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b="1" u="sng" dirty="0"/>
              <a:t>BSRL</a:t>
            </a:r>
            <a:r>
              <a:rPr lang="en-US" dirty="0"/>
              <a:t>: Measure the longitudinal distribution of particles in the LHC with a sufficiently high dynamic range to quantify the relative population in nominally empty buckets. </a:t>
            </a:r>
            <a:endParaRPr lang="en-GB" dirty="0"/>
          </a:p>
          <a:p>
            <a:pPr lvl="1"/>
            <a:r>
              <a:rPr lang="en-US" dirty="0"/>
              <a:t>Luminosity calibration</a:t>
            </a:r>
            <a:endParaRPr lang="en-GB" dirty="0"/>
          </a:p>
          <a:p>
            <a:pPr lvl="1"/>
            <a:r>
              <a:rPr lang="en-US" dirty="0"/>
              <a:t>Injection quality</a:t>
            </a:r>
            <a:endParaRPr lang="en-GB" dirty="0"/>
          </a:p>
          <a:p>
            <a:pPr lvl="1"/>
            <a:r>
              <a:rPr lang="en-US" dirty="0"/>
              <a:t>Origin of background signal at </a:t>
            </a:r>
            <a:r>
              <a:rPr lang="en-US" dirty="0" smtClean="0"/>
              <a:t>IPs </a:t>
            </a:r>
          </a:p>
          <a:p>
            <a:pPr lvl="1"/>
            <a:endParaRPr lang="en-US" dirty="0" smtClean="0"/>
          </a:p>
          <a:p>
            <a:pPr marL="448056" lvl="1" indent="0">
              <a:buNone/>
            </a:pPr>
            <a:r>
              <a:rPr lang="en-US" sz="2900" b="1" dirty="0" smtClean="0"/>
              <a:t>Requirements</a:t>
            </a:r>
            <a:r>
              <a:rPr lang="en-US" sz="2900" dirty="0"/>
              <a:t>: A dynamic range of 5 orders of magnitude, and a time resolution of 100 </a:t>
            </a:r>
            <a:r>
              <a:rPr lang="en-US" sz="2900" dirty="0" err="1"/>
              <a:t>ps</a:t>
            </a:r>
            <a:endParaRPr lang="en-US" sz="29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00" y="3256835"/>
            <a:ext cx="3463347" cy="282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4075280" y="951566"/>
            <a:ext cx="4784782" cy="2200210"/>
            <a:chOff x="6171278" y="1768792"/>
            <a:chExt cx="3301282" cy="1518045"/>
          </a:xfrm>
        </p:grpSpPr>
        <p:grpSp>
          <p:nvGrpSpPr>
            <p:cNvPr id="13" name="Group 12"/>
            <p:cNvGrpSpPr/>
            <p:nvPr/>
          </p:nvGrpSpPr>
          <p:grpSpPr>
            <a:xfrm>
              <a:off x="6171278" y="1814933"/>
              <a:ext cx="3301282" cy="1471904"/>
              <a:chOff x="4575184" y="1034255"/>
              <a:chExt cx="4292307" cy="164467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5184" y="1034255"/>
                <a:ext cx="4292307" cy="1644676"/>
              </a:xfrm>
              <a:prstGeom prst="rect">
                <a:avLst/>
              </a:prstGeom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4982863" y="1196902"/>
                <a:ext cx="3752851" cy="1276897"/>
                <a:chOff x="4982863" y="1196902"/>
                <a:chExt cx="3752851" cy="1276897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468638" y="1882629"/>
                  <a:ext cx="1190625" cy="591170"/>
                </a:xfrm>
                <a:prstGeom prst="rect">
                  <a:avLst/>
                </a:prstGeom>
                <a:solidFill>
                  <a:srgbClr val="92D050">
                    <a:alpha val="20000"/>
                  </a:srgb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6892626" y="1882629"/>
                  <a:ext cx="947737" cy="588788"/>
                </a:xfrm>
                <a:prstGeom prst="rect">
                  <a:avLst/>
                </a:prstGeom>
                <a:solidFill>
                  <a:srgbClr val="92D050">
                    <a:alpha val="20000"/>
                  </a:srgb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7840364" y="1882629"/>
                  <a:ext cx="895350" cy="588788"/>
                </a:xfrm>
                <a:prstGeom prst="rect">
                  <a:avLst/>
                </a:prstGeom>
                <a:solidFill>
                  <a:srgbClr val="00B0F0">
                    <a:alpha val="20000"/>
                  </a:srgbClr>
                </a:solidFill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4982863" y="1886457"/>
                  <a:ext cx="485775" cy="582580"/>
                </a:xfrm>
                <a:prstGeom prst="rect">
                  <a:avLst/>
                </a:prstGeom>
                <a:solidFill>
                  <a:srgbClr val="00B0F0">
                    <a:alpha val="20000"/>
                  </a:srgbClr>
                </a:solidFill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654090" y="1196902"/>
                  <a:ext cx="233901" cy="1273176"/>
                </a:xfrm>
                <a:prstGeom prst="rect">
                  <a:avLst/>
                </a:prstGeom>
                <a:solidFill>
                  <a:srgbClr val="FFC000">
                    <a:alpha val="20000"/>
                  </a:srgb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6961188" y="2351087"/>
              <a:ext cx="7024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Satellites</a:t>
              </a:r>
              <a:endParaRPr lang="en-GB" sz="1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96038" y="2339974"/>
              <a:ext cx="5886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Ghosts</a:t>
              </a:r>
              <a:endParaRPr lang="en-GB" sz="1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58138" y="2357437"/>
              <a:ext cx="7024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Satellites</a:t>
              </a:r>
              <a:endParaRPr lang="en-GB" sz="1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764588" y="2352674"/>
              <a:ext cx="5886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Ghosts</a:t>
              </a:r>
              <a:endParaRPr lang="en-GB" sz="1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07618" y="1768792"/>
              <a:ext cx="4908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Filled</a:t>
              </a:r>
              <a:endParaRPr lang="en-GB" sz="10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457200" y="2879520"/>
            <a:ext cx="3906982" cy="3392329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88756" y="6356350"/>
            <a:ext cx="5157026" cy="365125"/>
          </a:xfrm>
        </p:spPr>
        <p:txBody>
          <a:bodyPr/>
          <a:lstStyle/>
          <a:p>
            <a:r>
              <a:rPr lang="en-GB" dirty="0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27" name="Date Placeholder 4"/>
          <p:cNvSpPr>
            <a:spLocks noGrp="1"/>
          </p:cNvSpPr>
          <p:nvPr>
            <p:ph type="dt" sz="half" idx="2"/>
          </p:nvPr>
        </p:nvSpPr>
        <p:spPr>
          <a:xfrm>
            <a:off x="7202911" y="6362377"/>
            <a:ext cx="807011" cy="365125"/>
          </a:xfrm>
        </p:spPr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29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349973" y="3195488"/>
            <a:ext cx="4927622" cy="2728201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LDM layout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747215" y="1000435"/>
            <a:ext cx="4261605" cy="5010330"/>
            <a:chOff x="4271621" y="665556"/>
            <a:chExt cx="4780601" cy="5620509"/>
          </a:xfrm>
        </p:grpSpPr>
        <p:sp>
          <p:nvSpPr>
            <p:cNvPr id="10" name="TextBox 9"/>
            <p:cNvSpPr txBox="1"/>
            <p:nvPr/>
          </p:nvSpPr>
          <p:spPr>
            <a:xfrm>
              <a:off x="5293049" y="961605"/>
              <a:ext cx="1260151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Abort gap</a:t>
              </a:r>
            </a:p>
            <a:p>
              <a:pPr algn="ctr"/>
              <a:r>
                <a:rPr lang="en-US" sz="1200" dirty="0" smtClean="0"/>
                <a:t>monitor</a:t>
              </a:r>
              <a:endParaRPr lang="en-GB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06332" y="1153587"/>
              <a:ext cx="835037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System A</a:t>
              </a:r>
              <a:endParaRPr lang="en-GB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46247" y="1154384"/>
              <a:ext cx="843501" cy="276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System B</a:t>
              </a:r>
              <a:endParaRPr lang="en-GB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67491" y="368833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271621" y="1422526"/>
              <a:ext cx="4709454" cy="4863539"/>
              <a:chOff x="3340031" y="852805"/>
              <a:chExt cx="5316308" cy="5490248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3340031" y="852805"/>
                <a:ext cx="5316308" cy="5490248"/>
                <a:chOff x="3432497" y="1351281"/>
                <a:chExt cx="4225471" cy="4363720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63" t="19756" r="7926" b="17444"/>
                <a:stretch/>
              </p:blipFill>
              <p:spPr>
                <a:xfrm>
                  <a:off x="4253100" y="1351281"/>
                  <a:ext cx="3404868" cy="4363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6" name="Straight Arrow Connector 25"/>
                <p:cNvCxnSpPr>
                  <a:stCxn id="86" idx="0"/>
                </p:cNvCxnSpPr>
                <p:nvPr/>
              </p:nvCxnSpPr>
              <p:spPr>
                <a:xfrm>
                  <a:off x="3432497" y="4676547"/>
                  <a:ext cx="3349303" cy="2133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V="1">
                  <a:off x="4941570" y="2301240"/>
                  <a:ext cx="270510" cy="2383790"/>
                </a:xfrm>
                <a:prstGeom prst="straightConnector1">
                  <a:avLst/>
                </a:prstGeom>
                <a:ln>
                  <a:solidFill>
                    <a:srgbClr val="6AEC12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H="1" flipV="1">
                  <a:off x="6179820" y="2453640"/>
                  <a:ext cx="19050" cy="222504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H="1" flipV="1">
                  <a:off x="6652260" y="1965960"/>
                  <a:ext cx="274320" cy="248412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 rot="21179895">
                <a:off x="7698614" y="3019555"/>
                <a:ext cx="721035" cy="33128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Filters</a:t>
                </a:r>
                <a:endParaRPr lang="en-GB" sz="11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21179895">
                <a:off x="5957339" y="3077095"/>
                <a:ext cx="721035" cy="33128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Filters</a:t>
                </a:r>
                <a:endParaRPr lang="en-GB" sz="11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21179895">
                <a:off x="6057119" y="1822780"/>
                <a:ext cx="621568" cy="33128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Lens</a:t>
                </a:r>
                <a:endParaRPr lang="en-GB" sz="11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21179895">
                <a:off x="5940021" y="1110713"/>
                <a:ext cx="751484" cy="33128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Hybrid</a:t>
                </a:r>
                <a:endParaRPr lang="en-GB" sz="11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1179895">
                <a:off x="7525658" y="1367208"/>
                <a:ext cx="1039736" cy="33128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Collimator</a:t>
                </a:r>
                <a:endParaRPr lang="en-GB" sz="11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21179895">
                <a:off x="7623429" y="1773844"/>
                <a:ext cx="869220" cy="33128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BP-filter</a:t>
                </a:r>
                <a:endParaRPr lang="en-GB" sz="11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21179895">
                <a:off x="7652649" y="919909"/>
                <a:ext cx="641868" cy="33128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100" dirty="0" err="1" smtClean="0"/>
                  <a:t>Fibre</a:t>
                </a:r>
                <a:endParaRPr lang="en-GB" sz="1100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806332" y="854324"/>
              <a:ext cx="1983416" cy="30777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BSRL</a:t>
              </a:r>
              <a:endParaRPr lang="en-GB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93049" y="665556"/>
              <a:ext cx="1260151" cy="30777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BSRA</a:t>
              </a:r>
              <a:endParaRPr lang="en-GB" sz="1400" dirty="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976613" y="1226243"/>
            <a:ext cx="99713" cy="88057"/>
          </a:xfrm>
          <a:prstGeom prst="rect">
            <a:avLst/>
          </a:prstGeom>
          <a:noFill/>
          <a:ln w="12700">
            <a:solidFill>
              <a:schemeClr val="accent1">
                <a:lumMod val="1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/>
          <p:cNvGrpSpPr/>
          <p:nvPr/>
        </p:nvGrpSpPr>
        <p:grpSpPr>
          <a:xfrm>
            <a:off x="460124" y="1023941"/>
            <a:ext cx="4953000" cy="1856726"/>
            <a:chOff x="497031" y="3916343"/>
            <a:chExt cx="4953000" cy="185672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" r="10655"/>
            <a:stretch/>
          </p:blipFill>
          <p:spPr>
            <a:xfrm>
              <a:off x="497031" y="3960559"/>
              <a:ext cx="4953000" cy="14057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4" name="Freeform 43"/>
            <p:cNvSpPr/>
            <p:nvPr/>
          </p:nvSpPr>
          <p:spPr>
            <a:xfrm>
              <a:off x="1473993" y="4089411"/>
              <a:ext cx="3851432" cy="292089"/>
            </a:xfrm>
            <a:custGeom>
              <a:avLst/>
              <a:gdLst>
                <a:gd name="connsiteX0" fmla="*/ 3881346 w 3881346"/>
                <a:gd name="connsiteY0" fmla="*/ 321859 h 321859"/>
                <a:gd name="connsiteX1" fmla="*/ 627606 w 3881346"/>
                <a:gd name="connsiteY1" fmla="*/ 1819 h 321859"/>
                <a:gd name="connsiteX2" fmla="*/ 2766 w 3881346"/>
                <a:gd name="connsiteY2" fmla="*/ 215179 h 321859"/>
                <a:gd name="connsiteX0" fmla="*/ 3878648 w 3878648"/>
                <a:gd name="connsiteY0" fmla="*/ 298441 h 298441"/>
                <a:gd name="connsiteX1" fmla="*/ 1929833 w 3878648"/>
                <a:gd name="connsiteY1" fmla="*/ 2213 h 298441"/>
                <a:gd name="connsiteX2" fmla="*/ 68 w 3878648"/>
                <a:gd name="connsiteY2" fmla="*/ 191761 h 298441"/>
                <a:gd name="connsiteX0" fmla="*/ 4054860 w 4054860"/>
                <a:gd name="connsiteY0" fmla="*/ 273848 h 273848"/>
                <a:gd name="connsiteX1" fmla="*/ 1929833 w 4054860"/>
                <a:gd name="connsiteY1" fmla="*/ 1433 h 273848"/>
                <a:gd name="connsiteX2" fmla="*/ 68 w 4054860"/>
                <a:gd name="connsiteY2" fmla="*/ 190981 h 273848"/>
                <a:gd name="connsiteX0" fmla="*/ 4054860 w 4054860"/>
                <a:gd name="connsiteY0" fmla="*/ 273848 h 273848"/>
                <a:gd name="connsiteX1" fmla="*/ 1929833 w 4054860"/>
                <a:gd name="connsiteY1" fmla="*/ 1433 h 273848"/>
                <a:gd name="connsiteX2" fmla="*/ 68 w 4054860"/>
                <a:gd name="connsiteY2" fmla="*/ 190981 h 273848"/>
                <a:gd name="connsiteX0" fmla="*/ 4092958 w 4092958"/>
                <a:gd name="connsiteY0" fmla="*/ 275594 h 275594"/>
                <a:gd name="connsiteX1" fmla="*/ 1967931 w 4092958"/>
                <a:gd name="connsiteY1" fmla="*/ 3179 h 275594"/>
                <a:gd name="connsiteX2" fmla="*/ 66 w 4092958"/>
                <a:gd name="connsiteY2" fmla="*/ 164152 h 275594"/>
                <a:gd name="connsiteX0" fmla="*/ 4092892 w 4092892"/>
                <a:gd name="connsiteY0" fmla="*/ 274101 h 274101"/>
                <a:gd name="connsiteX1" fmla="*/ 1967865 w 4092892"/>
                <a:gd name="connsiteY1" fmla="*/ 1686 h 274101"/>
                <a:gd name="connsiteX2" fmla="*/ 0 w 4092892"/>
                <a:gd name="connsiteY2" fmla="*/ 162659 h 274101"/>
                <a:gd name="connsiteX0" fmla="*/ 3964305 w 3964305"/>
                <a:gd name="connsiteY0" fmla="*/ 281793 h 281793"/>
                <a:gd name="connsiteX1" fmla="*/ 1839278 w 3964305"/>
                <a:gd name="connsiteY1" fmla="*/ 9378 h 281793"/>
                <a:gd name="connsiteX2" fmla="*/ 0 w 3964305"/>
                <a:gd name="connsiteY2" fmla="*/ 79864 h 281793"/>
                <a:gd name="connsiteX0" fmla="*/ 3959415 w 3959415"/>
                <a:gd name="connsiteY0" fmla="*/ 352795 h 352795"/>
                <a:gd name="connsiteX1" fmla="*/ 1839278 w 3959415"/>
                <a:gd name="connsiteY1" fmla="*/ 13705 h 352795"/>
                <a:gd name="connsiteX2" fmla="*/ 0 w 3959415"/>
                <a:gd name="connsiteY2" fmla="*/ 84191 h 352795"/>
                <a:gd name="connsiteX0" fmla="*/ 3959415 w 3959415"/>
                <a:gd name="connsiteY0" fmla="*/ 332519 h 332519"/>
                <a:gd name="connsiteX1" fmla="*/ 1849058 w 3959415"/>
                <a:gd name="connsiteY1" fmla="*/ 17242 h 332519"/>
                <a:gd name="connsiteX2" fmla="*/ 0 w 3959415"/>
                <a:gd name="connsiteY2" fmla="*/ 63915 h 332519"/>
                <a:gd name="connsiteX0" fmla="*/ 3959415 w 3959415"/>
                <a:gd name="connsiteY0" fmla="*/ 325828 h 325828"/>
                <a:gd name="connsiteX1" fmla="*/ 1849058 w 3959415"/>
                <a:gd name="connsiteY1" fmla="*/ 10551 h 325828"/>
                <a:gd name="connsiteX2" fmla="*/ 0 w 3959415"/>
                <a:gd name="connsiteY2" fmla="*/ 90561 h 325828"/>
                <a:gd name="connsiteX0" fmla="*/ 3959415 w 3959415"/>
                <a:gd name="connsiteY0" fmla="*/ 304785 h 304785"/>
                <a:gd name="connsiteX1" fmla="*/ 1849058 w 3959415"/>
                <a:gd name="connsiteY1" fmla="*/ 13320 h 304785"/>
                <a:gd name="connsiteX2" fmla="*/ 0 w 3959415"/>
                <a:gd name="connsiteY2" fmla="*/ 69518 h 304785"/>
                <a:gd name="connsiteX0" fmla="*/ 3959415 w 3959415"/>
                <a:gd name="connsiteY0" fmla="*/ 299885 h 299885"/>
                <a:gd name="connsiteX1" fmla="*/ 1849058 w 3959415"/>
                <a:gd name="connsiteY1" fmla="*/ 8420 h 299885"/>
                <a:gd name="connsiteX2" fmla="*/ 0 w 3959415"/>
                <a:gd name="connsiteY2" fmla="*/ 93193 h 299885"/>
                <a:gd name="connsiteX0" fmla="*/ 3959415 w 3959415"/>
                <a:gd name="connsiteY0" fmla="*/ 291465 h 291465"/>
                <a:gd name="connsiteX1" fmla="*/ 1849058 w 3959415"/>
                <a:gd name="connsiteY1" fmla="*/ 0 h 291465"/>
                <a:gd name="connsiteX2" fmla="*/ 0 w 3959415"/>
                <a:gd name="connsiteY2" fmla="*/ 84773 h 291465"/>
                <a:gd name="connsiteX0" fmla="*/ 3959415 w 3959415"/>
                <a:gd name="connsiteY0" fmla="*/ 291465 h 291465"/>
                <a:gd name="connsiteX1" fmla="*/ 1849058 w 3959415"/>
                <a:gd name="connsiteY1" fmla="*/ 0 h 291465"/>
                <a:gd name="connsiteX2" fmla="*/ 0 w 3959415"/>
                <a:gd name="connsiteY2" fmla="*/ 84773 h 291465"/>
                <a:gd name="connsiteX0" fmla="*/ 3959415 w 3959415"/>
                <a:gd name="connsiteY0" fmla="*/ 291465 h 291465"/>
                <a:gd name="connsiteX1" fmla="*/ 1849058 w 3959415"/>
                <a:gd name="connsiteY1" fmla="*/ 0 h 291465"/>
                <a:gd name="connsiteX2" fmla="*/ 0 w 3959415"/>
                <a:gd name="connsiteY2" fmla="*/ 84773 h 291465"/>
                <a:gd name="connsiteX0" fmla="*/ 3959415 w 3959415"/>
                <a:gd name="connsiteY0" fmla="*/ 291465 h 291465"/>
                <a:gd name="connsiteX1" fmla="*/ 1849058 w 3959415"/>
                <a:gd name="connsiteY1" fmla="*/ 0 h 291465"/>
                <a:gd name="connsiteX2" fmla="*/ 0 w 3959415"/>
                <a:gd name="connsiteY2" fmla="*/ 84773 h 291465"/>
                <a:gd name="connsiteX0" fmla="*/ 3959415 w 3959415"/>
                <a:gd name="connsiteY0" fmla="*/ 302225 h 302225"/>
                <a:gd name="connsiteX1" fmla="*/ 1849058 w 3959415"/>
                <a:gd name="connsiteY1" fmla="*/ 10760 h 302225"/>
                <a:gd name="connsiteX2" fmla="*/ 0 w 3959415"/>
                <a:gd name="connsiteY2" fmla="*/ 95533 h 302225"/>
                <a:gd name="connsiteX0" fmla="*/ 3959415 w 3959415"/>
                <a:gd name="connsiteY0" fmla="*/ 323215 h 323215"/>
                <a:gd name="connsiteX1" fmla="*/ 1849058 w 3959415"/>
                <a:gd name="connsiteY1" fmla="*/ 0 h 323215"/>
                <a:gd name="connsiteX2" fmla="*/ 0 w 3959415"/>
                <a:gd name="connsiteY2" fmla="*/ 116523 h 323215"/>
                <a:gd name="connsiteX0" fmla="*/ 3959415 w 3959415"/>
                <a:gd name="connsiteY0" fmla="*/ 333771 h 333771"/>
                <a:gd name="connsiteX1" fmla="*/ 1849058 w 3959415"/>
                <a:gd name="connsiteY1" fmla="*/ 10556 h 333771"/>
                <a:gd name="connsiteX2" fmla="*/ 0 w 3959415"/>
                <a:gd name="connsiteY2" fmla="*/ 127079 h 333771"/>
                <a:gd name="connsiteX0" fmla="*/ 3959415 w 3959415"/>
                <a:gd name="connsiteY0" fmla="*/ 336562 h 336562"/>
                <a:gd name="connsiteX1" fmla="*/ 1849058 w 3959415"/>
                <a:gd name="connsiteY1" fmla="*/ 13347 h 336562"/>
                <a:gd name="connsiteX2" fmla="*/ 0 w 3959415"/>
                <a:gd name="connsiteY2" fmla="*/ 129870 h 336562"/>
                <a:gd name="connsiteX0" fmla="*/ 3959415 w 3959415"/>
                <a:gd name="connsiteY0" fmla="*/ 337960 h 337960"/>
                <a:gd name="connsiteX1" fmla="*/ 1849058 w 3959415"/>
                <a:gd name="connsiteY1" fmla="*/ 14745 h 337960"/>
                <a:gd name="connsiteX2" fmla="*/ 0 w 3959415"/>
                <a:gd name="connsiteY2" fmla="*/ 131268 h 337960"/>
                <a:gd name="connsiteX0" fmla="*/ 3959415 w 3959415"/>
                <a:gd name="connsiteY0" fmla="*/ 331628 h 331628"/>
                <a:gd name="connsiteX1" fmla="*/ 1849058 w 3959415"/>
                <a:gd name="connsiteY1" fmla="*/ 17938 h 331628"/>
                <a:gd name="connsiteX2" fmla="*/ 0 w 3959415"/>
                <a:gd name="connsiteY2" fmla="*/ 124936 h 331628"/>
                <a:gd name="connsiteX0" fmla="*/ 3959415 w 3959415"/>
                <a:gd name="connsiteY0" fmla="*/ 328904 h 328904"/>
                <a:gd name="connsiteX1" fmla="*/ 1849058 w 3959415"/>
                <a:gd name="connsiteY1" fmla="*/ 15214 h 328904"/>
                <a:gd name="connsiteX2" fmla="*/ 0 w 3959415"/>
                <a:gd name="connsiteY2" fmla="*/ 122212 h 328904"/>
                <a:gd name="connsiteX0" fmla="*/ 3954525 w 3954525"/>
                <a:gd name="connsiteY0" fmla="*/ 313991 h 313991"/>
                <a:gd name="connsiteX1" fmla="*/ 1849058 w 3954525"/>
                <a:gd name="connsiteY1" fmla="*/ 24114 h 313991"/>
                <a:gd name="connsiteX2" fmla="*/ 0 w 3954525"/>
                <a:gd name="connsiteY2" fmla="*/ 131112 h 313991"/>
                <a:gd name="connsiteX0" fmla="*/ 3954525 w 3954525"/>
                <a:gd name="connsiteY0" fmla="*/ 313991 h 313991"/>
                <a:gd name="connsiteX1" fmla="*/ 1849058 w 3954525"/>
                <a:gd name="connsiteY1" fmla="*/ 24114 h 313991"/>
                <a:gd name="connsiteX2" fmla="*/ 0 w 3954525"/>
                <a:gd name="connsiteY2" fmla="*/ 131112 h 313991"/>
                <a:gd name="connsiteX0" fmla="*/ 3954525 w 3954525"/>
                <a:gd name="connsiteY0" fmla="*/ 311926 h 311926"/>
                <a:gd name="connsiteX1" fmla="*/ 1849058 w 3954525"/>
                <a:gd name="connsiteY1" fmla="*/ 22049 h 311926"/>
                <a:gd name="connsiteX2" fmla="*/ 0 w 3954525"/>
                <a:gd name="connsiteY2" fmla="*/ 129047 h 311926"/>
                <a:gd name="connsiteX0" fmla="*/ 3954525 w 3954525"/>
                <a:gd name="connsiteY0" fmla="*/ 303070 h 303070"/>
                <a:gd name="connsiteX1" fmla="*/ 1849058 w 3954525"/>
                <a:gd name="connsiteY1" fmla="*/ 27481 h 303070"/>
                <a:gd name="connsiteX2" fmla="*/ 0 w 3954525"/>
                <a:gd name="connsiteY2" fmla="*/ 120191 h 303070"/>
                <a:gd name="connsiteX0" fmla="*/ 3954525 w 3954525"/>
                <a:gd name="connsiteY0" fmla="*/ 292089 h 292089"/>
                <a:gd name="connsiteX1" fmla="*/ 1849058 w 3954525"/>
                <a:gd name="connsiteY1" fmla="*/ 16500 h 292089"/>
                <a:gd name="connsiteX2" fmla="*/ 0 w 3954525"/>
                <a:gd name="connsiteY2" fmla="*/ 109210 h 29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4525" h="292089">
                  <a:moveTo>
                    <a:pt x="3954525" y="292089"/>
                  </a:moveTo>
                  <a:cubicBezTo>
                    <a:pt x="3413707" y="183822"/>
                    <a:pt x="2505699" y="42217"/>
                    <a:pt x="1849058" y="16500"/>
                  </a:cubicBezTo>
                  <a:cubicBezTo>
                    <a:pt x="1192417" y="-9217"/>
                    <a:pt x="619613" y="-21441"/>
                    <a:pt x="0" y="109210"/>
                  </a:cubicBezTo>
                </a:path>
              </a:pathLst>
            </a:custGeom>
            <a:noFill/>
            <a:ln w="25400">
              <a:solidFill>
                <a:srgbClr val="6AEC1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" name="Straight Arrow Connector 44"/>
            <p:cNvCxnSpPr>
              <a:endCxn id="44" idx="2"/>
            </p:cNvCxnSpPr>
            <p:nvPr/>
          </p:nvCxnSpPr>
          <p:spPr>
            <a:xfrm flipV="1">
              <a:off x="1473993" y="4198621"/>
              <a:ext cx="0" cy="398779"/>
            </a:xfrm>
            <a:prstGeom prst="straightConnector1">
              <a:avLst/>
            </a:prstGeom>
            <a:ln>
              <a:solidFill>
                <a:srgbClr val="6AEC12"/>
              </a:solidFill>
              <a:headEnd type="stealt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 rot="409412">
              <a:off x="3293141" y="3916343"/>
              <a:ext cx="1527982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Synchrotron light</a:t>
              </a:r>
              <a:endParaRPr lang="en-GB" sz="14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4224" y="5463540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BSRL+BSRA</a:t>
              </a:r>
              <a:endParaRPr lang="en-GB" sz="1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695247" y="5465292"/>
              <a:ext cx="6606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BSRT</a:t>
              </a:r>
              <a:endParaRPr lang="en-GB" sz="1400" dirty="0"/>
            </a:p>
          </p:txBody>
        </p:sp>
        <p:sp>
          <p:nvSpPr>
            <p:cNvPr id="49" name="Right Arrow 48"/>
            <p:cNvSpPr/>
            <p:nvPr/>
          </p:nvSpPr>
          <p:spPr>
            <a:xfrm rot="15726530">
              <a:off x="1120141" y="5022838"/>
              <a:ext cx="609600" cy="267195"/>
            </a:xfrm>
            <a:prstGeom prst="rightArrow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ight Arrow 49"/>
            <p:cNvSpPr/>
            <p:nvPr/>
          </p:nvSpPr>
          <p:spPr>
            <a:xfrm rot="16600249">
              <a:off x="2796541" y="5030457"/>
              <a:ext cx="609600" cy="267195"/>
            </a:xfrm>
            <a:prstGeom prst="rightArrow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5" name="Straight Connector 54"/>
          <p:cNvCxnSpPr/>
          <p:nvPr/>
        </p:nvCxnSpPr>
        <p:spPr>
          <a:xfrm>
            <a:off x="504707" y="4251894"/>
            <a:ext cx="3941187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 rot="16200000">
            <a:off x="4848460" y="4389724"/>
            <a:ext cx="396342" cy="364109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endCxn id="62" idx="6"/>
          </p:cNvCxnSpPr>
          <p:nvPr/>
        </p:nvCxnSpPr>
        <p:spPr>
          <a:xfrm flipH="1" flipV="1">
            <a:off x="4783973" y="4554479"/>
            <a:ext cx="262659" cy="6281"/>
          </a:xfrm>
          <a:prstGeom prst="line">
            <a:avLst/>
          </a:prstGeom>
          <a:ln w="1270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Diagonal Stripe 57"/>
          <p:cNvSpPr/>
          <p:nvPr/>
        </p:nvSpPr>
        <p:spPr>
          <a:xfrm rot="5400000">
            <a:off x="4511107" y="3608473"/>
            <a:ext cx="335082" cy="323870"/>
          </a:xfrm>
          <a:prstGeom prst="diagStripe">
            <a:avLst>
              <a:gd name="adj" fmla="val 6967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 flipV="1">
            <a:off x="4687749" y="3770408"/>
            <a:ext cx="1" cy="680252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Diagonal Stripe 59"/>
          <p:cNvSpPr/>
          <p:nvPr/>
        </p:nvSpPr>
        <p:spPr>
          <a:xfrm rot="21204994">
            <a:off x="404747" y="4362257"/>
            <a:ext cx="277027" cy="391741"/>
          </a:xfrm>
          <a:prstGeom prst="diagStripe">
            <a:avLst>
              <a:gd name="adj" fmla="val 6967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61" name="Straight Connector 60"/>
          <p:cNvCxnSpPr>
            <a:stCxn id="62" idx="2"/>
            <a:endCxn id="60" idx="0"/>
          </p:cNvCxnSpPr>
          <p:nvPr/>
        </p:nvCxnSpPr>
        <p:spPr>
          <a:xfrm flipH="1">
            <a:off x="543260" y="4554479"/>
            <a:ext cx="4048266" cy="364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r 11"/>
          <p:cNvSpPr/>
          <p:nvPr/>
        </p:nvSpPr>
        <p:spPr>
          <a:xfrm>
            <a:off x="4591526" y="4449108"/>
            <a:ext cx="192445" cy="210741"/>
          </a:xfrm>
          <a:prstGeom prst="flowChartOr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iagonal Stripe 62"/>
          <p:cNvSpPr/>
          <p:nvPr/>
        </p:nvSpPr>
        <p:spPr>
          <a:xfrm rot="16200000">
            <a:off x="395088" y="5398389"/>
            <a:ext cx="335082" cy="323870"/>
          </a:xfrm>
          <a:prstGeom prst="diagStripe">
            <a:avLst>
              <a:gd name="adj" fmla="val 6967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flipH="1">
            <a:off x="550062" y="5544899"/>
            <a:ext cx="305844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63" idx="0"/>
          </p:cNvCxnSpPr>
          <p:nvPr/>
        </p:nvCxnSpPr>
        <p:spPr>
          <a:xfrm flipH="1" flipV="1">
            <a:off x="550062" y="4538971"/>
            <a:ext cx="12567" cy="102135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4078520" y="4318861"/>
            <a:ext cx="90633" cy="52208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594139" y="5360308"/>
            <a:ext cx="72817" cy="38347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 rot="10800000">
            <a:off x="4166035" y="5473331"/>
            <a:ext cx="309470" cy="143134"/>
            <a:chOff x="4799826" y="560847"/>
            <a:chExt cx="560806" cy="214441"/>
          </a:xfrm>
        </p:grpSpPr>
        <p:sp>
          <p:nvSpPr>
            <p:cNvPr id="83" name="Rounded Rectangle 82"/>
            <p:cNvSpPr/>
            <p:nvPr/>
          </p:nvSpPr>
          <p:spPr>
            <a:xfrm>
              <a:off x="4799826" y="560847"/>
              <a:ext cx="329885" cy="214441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Trapezoid 83"/>
            <p:cNvSpPr/>
            <p:nvPr/>
          </p:nvSpPr>
          <p:spPr>
            <a:xfrm rot="16200000">
              <a:off x="5154446" y="569102"/>
              <a:ext cx="214441" cy="197931"/>
            </a:xfrm>
            <a:prstGeom prst="trapezoid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Or 74"/>
          <p:cNvSpPr/>
          <p:nvPr/>
        </p:nvSpPr>
        <p:spPr>
          <a:xfrm>
            <a:off x="3521902" y="5439527"/>
            <a:ext cx="192445" cy="210741"/>
          </a:xfrm>
          <a:prstGeom prst="flowChartOr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>
            <a:stCxn id="84" idx="2"/>
          </p:cNvCxnSpPr>
          <p:nvPr/>
        </p:nvCxnSpPr>
        <p:spPr>
          <a:xfrm flipH="1">
            <a:off x="3385460" y="5544899"/>
            <a:ext cx="780575" cy="0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Curved Down Arrow 70"/>
          <p:cNvSpPr/>
          <p:nvPr/>
        </p:nvSpPr>
        <p:spPr>
          <a:xfrm rot="20022498">
            <a:off x="4817855" y="4241176"/>
            <a:ext cx="270667" cy="164673"/>
          </a:xfrm>
          <a:prstGeom prst="curvedDownArrow">
            <a:avLst/>
          </a:prstGeom>
          <a:ln>
            <a:headEnd type="triangl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Curved Down Arrow 71"/>
          <p:cNvSpPr/>
          <p:nvPr/>
        </p:nvSpPr>
        <p:spPr>
          <a:xfrm rot="4713242" flipH="1">
            <a:off x="4952859" y="4625481"/>
            <a:ext cx="190412" cy="238612"/>
          </a:xfrm>
          <a:prstGeom prst="curved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flipH="1" flipV="1">
            <a:off x="2522039" y="5244170"/>
            <a:ext cx="233767" cy="300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Rounded Rectangle 73"/>
          <p:cNvSpPr/>
          <p:nvPr/>
        </p:nvSpPr>
        <p:spPr>
          <a:xfrm>
            <a:off x="1414400" y="5439527"/>
            <a:ext cx="172939" cy="24174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urved Down Arrow 74"/>
          <p:cNvSpPr/>
          <p:nvPr/>
        </p:nvSpPr>
        <p:spPr>
          <a:xfrm rot="7637811">
            <a:off x="1463976" y="5651827"/>
            <a:ext cx="283924" cy="152078"/>
          </a:xfrm>
          <a:prstGeom prst="curved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H="1" flipV="1">
            <a:off x="4260186" y="5717981"/>
            <a:ext cx="233767" cy="300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" name="Curved Down Arrow 76"/>
          <p:cNvSpPr/>
          <p:nvPr/>
        </p:nvSpPr>
        <p:spPr>
          <a:xfrm rot="7637811">
            <a:off x="2536459" y="5651826"/>
            <a:ext cx="283924" cy="152078"/>
          </a:xfrm>
          <a:prstGeom prst="curved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Curved Down Arrow 77"/>
          <p:cNvSpPr/>
          <p:nvPr/>
        </p:nvSpPr>
        <p:spPr>
          <a:xfrm rot="2150147">
            <a:off x="4043235" y="4267744"/>
            <a:ext cx="234733" cy="183948"/>
          </a:xfrm>
          <a:prstGeom prst="curved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Flowchart: Multidocument 78"/>
          <p:cNvSpPr/>
          <p:nvPr/>
        </p:nvSpPr>
        <p:spPr>
          <a:xfrm>
            <a:off x="3775747" y="5389380"/>
            <a:ext cx="307257" cy="325327"/>
          </a:xfrm>
          <a:prstGeom prst="flowChartMultidocument">
            <a:avLst/>
          </a:prstGeom>
          <a:solidFill>
            <a:srgbClr val="002060"/>
          </a:solidFill>
          <a:scene3d>
            <a:camera prst="isometricOffAxis1Lef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lowchart: Multidocument 79"/>
          <p:cNvSpPr/>
          <p:nvPr/>
        </p:nvSpPr>
        <p:spPr>
          <a:xfrm>
            <a:off x="3718734" y="5413520"/>
            <a:ext cx="307257" cy="325327"/>
          </a:xfrm>
          <a:prstGeom prst="flowChartMultidocument">
            <a:avLst/>
          </a:prstGeom>
          <a:solidFill>
            <a:srgbClr val="002060"/>
          </a:solidFill>
          <a:scene3d>
            <a:camera prst="isometricOffAxis1Lef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Curved Down Arrow 80"/>
          <p:cNvSpPr/>
          <p:nvPr/>
        </p:nvSpPr>
        <p:spPr>
          <a:xfrm rot="20022498">
            <a:off x="4471736" y="3532686"/>
            <a:ext cx="270667" cy="164673"/>
          </a:xfrm>
          <a:prstGeom prst="curvedDownArrow">
            <a:avLst/>
          </a:prstGeom>
          <a:ln>
            <a:headEnd type="triangle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Curved Down Arrow 81"/>
          <p:cNvSpPr/>
          <p:nvPr/>
        </p:nvSpPr>
        <p:spPr>
          <a:xfrm rot="4792902" flipH="1">
            <a:off x="4821580" y="3749271"/>
            <a:ext cx="190412" cy="238612"/>
          </a:xfrm>
          <a:prstGeom prst="curved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Diagonal Stripe 85"/>
          <p:cNvSpPr/>
          <p:nvPr/>
        </p:nvSpPr>
        <p:spPr>
          <a:xfrm rot="16200000">
            <a:off x="4579674" y="4817082"/>
            <a:ext cx="335082" cy="323870"/>
          </a:xfrm>
          <a:prstGeom prst="diagStripe">
            <a:avLst>
              <a:gd name="adj" fmla="val 6967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 flipV="1">
            <a:off x="4687749" y="4659557"/>
            <a:ext cx="1" cy="25694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88756" y="6356350"/>
            <a:ext cx="5157026" cy="365125"/>
          </a:xfrm>
        </p:spPr>
        <p:txBody>
          <a:bodyPr/>
          <a:lstStyle/>
          <a:p>
            <a:r>
              <a:rPr lang="en-GB" dirty="0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88" name="Date Placeholder 4"/>
          <p:cNvSpPr>
            <a:spLocks noGrp="1"/>
          </p:cNvSpPr>
          <p:nvPr>
            <p:ph type="dt" sz="half" idx="2"/>
          </p:nvPr>
        </p:nvSpPr>
        <p:spPr>
          <a:xfrm>
            <a:off x="7202911" y="6362377"/>
            <a:ext cx="807011" cy="365125"/>
          </a:xfrm>
        </p:spPr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29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LDM principle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191785" y="3611329"/>
            <a:ext cx="3866877" cy="2548377"/>
            <a:chOff x="4570627" y="644593"/>
            <a:chExt cx="3866877" cy="2548377"/>
          </a:xfrm>
        </p:grpSpPr>
        <p:pic>
          <p:nvPicPr>
            <p:cNvPr id="7" name="Content Placeholder 8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47" t="51127" r="21748" b="-1448"/>
            <a:stretch/>
          </p:blipFill>
          <p:spPr>
            <a:xfrm>
              <a:off x="4570627" y="644593"/>
              <a:ext cx="3852937" cy="25483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7618823" y="644593"/>
              <a:ext cx="818681" cy="1349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06" y="496093"/>
            <a:ext cx="3223318" cy="56076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" y="1440873"/>
            <a:ext cx="48490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Time-correlated single photon counting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Resolution: 50 </a:t>
            </a:r>
            <a:r>
              <a:rPr lang="en-US" sz="2400" dirty="0" err="1" smtClean="0">
                <a:latin typeface="Calibri" panose="020F0502020204030204" pitchFamily="34" charset="0"/>
              </a:rPr>
              <a:t>ps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1.780.000 bins per histogram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5 minutes integration time for 10</a:t>
            </a:r>
            <a:r>
              <a:rPr lang="en-US" sz="2400" baseline="30000" dirty="0" smtClean="0">
                <a:latin typeface="Calibri" panose="020F0502020204030204" pitchFamily="34" charset="0"/>
              </a:rPr>
              <a:t>5</a:t>
            </a:r>
            <a:r>
              <a:rPr lang="en-US" sz="2400" dirty="0" smtClean="0">
                <a:latin typeface="Calibri" panose="020F0502020204030204" pitchFamily="34" charset="0"/>
              </a:rPr>
              <a:t> dynamic range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88756" y="6356350"/>
            <a:ext cx="5157026" cy="365125"/>
          </a:xfrm>
        </p:spPr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2"/>
          </p:nvPr>
        </p:nvSpPr>
        <p:spPr>
          <a:xfrm>
            <a:off x="7202911" y="6362377"/>
            <a:ext cx="807011" cy="365125"/>
          </a:xfrm>
        </p:spPr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80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4822707" y="3851047"/>
            <a:ext cx="1448393" cy="472266"/>
          </a:xfrm>
          <a:prstGeom prst="line">
            <a:avLst/>
          </a:prstGeom>
          <a:ln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LHC LDM detector and data treatment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8432" y="1242499"/>
                <a:ext cx="4508296" cy="2606217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>
                    <a:latin typeface="Calibri" panose="020F0502020204030204" pitchFamily="34" charset="0"/>
                  </a:rPr>
                  <a:t>Dynamic range &gt; 10</a:t>
                </a:r>
                <a:r>
                  <a:rPr lang="en-US" sz="2400" baseline="30000" dirty="0" smtClean="0">
                    <a:latin typeface="Calibri" panose="020F0502020204030204" pitchFamily="34" charset="0"/>
                  </a:rPr>
                  <a:t>5</a:t>
                </a:r>
              </a:p>
              <a:p>
                <a:r>
                  <a:rPr lang="en-US" sz="2400" dirty="0" smtClean="0">
                    <a:latin typeface="Calibri" panose="020F0502020204030204" pitchFamily="34" charset="0"/>
                  </a:rPr>
                  <a:t>Data correction: availability:</a:t>
                </a:r>
              </a:p>
              <a:p>
                <a:pPr marL="36576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𝑐𝑜𝑟𝑟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1−(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)[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GB" sz="2000" dirty="0">
                  <a:latin typeface="Calibri" panose="020F0502020204030204" pitchFamily="34" charset="0"/>
                </a:endParaRPr>
              </a:p>
              <a:p>
                <a:pPr lvl="1"/>
                <a:endParaRPr lang="en-GB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432" y="1242499"/>
                <a:ext cx="4508296" cy="2606217"/>
              </a:xfrm>
              <a:blipFill rotWithShape="0">
                <a:blip r:embed="rId2"/>
                <a:stretch>
                  <a:fillRect l="-271" t="-18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188432" y="4009018"/>
            <a:ext cx="8414577" cy="1989688"/>
            <a:chOff x="-9998233" y="-1685079"/>
            <a:chExt cx="9589097" cy="2338111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7" r="3683"/>
            <a:stretch/>
          </p:blipFill>
          <p:spPr>
            <a:xfrm>
              <a:off x="-9998233" y="-1565351"/>
              <a:ext cx="9589097" cy="221838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-8529650" y="-1685079"/>
              <a:ext cx="5365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Lab test: LHC-like pulse train (pulsed sub-ns laser)</a:t>
              </a:r>
              <a:endParaRPr lang="en-GB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-5633306" y="-281259"/>
              <a:ext cx="0" cy="44234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-6477604" y="-236818"/>
              <a:ext cx="684803" cy="369332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x100</a:t>
              </a:r>
              <a:endParaRPr lang="en-GB" dirty="0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V="1">
              <a:off x="-3666686" y="-1315747"/>
              <a:ext cx="0" cy="143560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-4490934" y="-849601"/>
              <a:ext cx="660758" cy="369332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&gt;10</a:t>
              </a:r>
              <a:r>
                <a:rPr lang="en-GB" baseline="30000" dirty="0" smtClean="0"/>
                <a:t>5</a:t>
              </a:r>
              <a:endParaRPr lang="en-GB" baseline="30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-1583656" y="-1336656"/>
              <a:ext cx="1029920" cy="34051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Raw data</a:t>
              </a:r>
              <a:endParaRPr lang="en-GB" sz="1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-1266604" y="20983"/>
              <a:ext cx="705556" cy="28944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Hybrid</a:t>
              </a:r>
              <a:endParaRPr lang="en-GB" sz="11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-1266604" y="-421366"/>
              <a:ext cx="705556" cy="28944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SPAD</a:t>
              </a:r>
              <a:endParaRPr lang="en-GB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-3066536" y="-1315747"/>
              <a:ext cx="100800" cy="1621556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8060223" y="205115"/>
              <a:ext cx="2380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Signal level at end of “abort gap”</a:t>
              </a:r>
              <a:endParaRPr lang="en-GB" sz="1100" dirty="0"/>
            </a:p>
          </p:txBody>
        </p:sp>
        <p:cxnSp>
          <p:nvCxnSpPr>
            <p:cNvPr id="50" name="Straight Connector 49"/>
            <p:cNvCxnSpPr>
              <a:stCxn id="49" idx="0"/>
            </p:cNvCxnSpPr>
            <p:nvPr/>
          </p:nvCxnSpPr>
          <p:spPr>
            <a:xfrm flipV="1">
              <a:off x="-6869756" y="161089"/>
              <a:ext cx="259845" cy="4402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9" idx="0"/>
            </p:cNvCxnSpPr>
            <p:nvPr/>
          </p:nvCxnSpPr>
          <p:spPr>
            <a:xfrm flipV="1">
              <a:off x="-6869756" y="-281260"/>
              <a:ext cx="189995" cy="48637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7" r="3236"/>
          <a:stretch/>
        </p:blipFill>
        <p:spPr>
          <a:xfrm>
            <a:off x="4822707" y="1191376"/>
            <a:ext cx="3653413" cy="2657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2" name="Straight Arrow Connector 51"/>
          <p:cNvCxnSpPr/>
          <p:nvPr/>
        </p:nvCxnSpPr>
        <p:spPr>
          <a:xfrm>
            <a:off x="5676952" y="1802996"/>
            <a:ext cx="276148" cy="0"/>
          </a:xfrm>
          <a:prstGeom prst="straightConnector1">
            <a:avLst/>
          </a:prstGeom>
          <a:ln>
            <a:headEnd type="stealth"/>
            <a:tailEnd type="stealt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612285" y="1587552"/>
            <a:ext cx="4667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tx1">
                    <a:lumMod val="50000"/>
                  </a:schemeClr>
                </a:solidFill>
              </a:rPr>
              <a:t>2.5 ns</a:t>
            </a:r>
            <a:endParaRPr lang="en-GB" sz="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254928" y="1048516"/>
            <a:ext cx="1174108" cy="10556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 smtClean="0"/>
              <a:t>Last pulse: raw and corrected data</a:t>
            </a:r>
            <a:endParaRPr lang="en-GB" sz="14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21" y="2752259"/>
            <a:ext cx="1424459" cy="1098788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V="1">
            <a:off x="6380864" y="3866157"/>
            <a:ext cx="2104347" cy="493004"/>
          </a:xfrm>
          <a:prstGeom prst="line">
            <a:avLst/>
          </a:prstGeom>
          <a:ln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88756" y="6356350"/>
            <a:ext cx="5157026" cy="365125"/>
          </a:xfrm>
        </p:spPr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29" name="Date Placeholder 4"/>
          <p:cNvSpPr>
            <a:spLocks noGrp="1"/>
          </p:cNvSpPr>
          <p:nvPr>
            <p:ph type="dt" sz="half" idx="2"/>
          </p:nvPr>
        </p:nvSpPr>
        <p:spPr>
          <a:xfrm>
            <a:off x="7202911" y="6362377"/>
            <a:ext cx="807011" cy="365125"/>
          </a:xfrm>
        </p:spPr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13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R&amp;D instruments: BSRI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551" y="1202254"/>
            <a:ext cx="6981825" cy="2266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444" y="4365504"/>
            <a:ext cx="5088037" cy="61377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220509" y="5169322"/>
            <a:ext cx="4899627" cy="694084"/>
            <a:chOff x="2595917" y="5160099"/>
            <a:chExt cx="4899627" cy="6940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2243" y="5160099"/>
              <a:ext cx="3103301" cy="69408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95917" y="5322475"/>
              <a:ext cx="18400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Fringe Visibility: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63794" y="3469204"/>
            <a:ext cx="8613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spatial coherence of the SR is probed by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measuring the fringe visibility and calculating the first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order degree of mutual spatial coherence Γ at the slits plane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90574" y="1517129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GB" b="1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4080910" y="2662168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GB" b="1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3267269" y="2076085"/>
            <a:ext cx="330540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GB" b="1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5456098" y="3035521"/>
            <a:ext cx="31451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endParaRPr lang="en-GB" b="1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864077" y="3353195"/>
            <a:ext cx="3338834" cy="21752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94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BSRI principle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4405" y="4807104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Fixed Slit Separation </a:t>
            </a:r>
          </a:p>
          <a:p>
            <a:r>
              <a:rPr lang="en-GB" sz="1600" b="1" dirty="0"/>
              <a:t>	</a:t>
            </a:r>
            <a:r>
              <a:rPr lang="en-GB" sz="1600" dirty="0"/>
              <a:t>(</a:t>
            </a:r>
            <a:r>
              <a:rPr lang="en-GB" sz="1600" dirty="0" err="1"/>
              <a:t>Hyp</a:t>
            </a:r>
            <a:r>
              <a:rPr lang="en-GB" sz="1600" dirty="0"/>
              <a:t>. Gaussian)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01" y="4406064"/>
            <a:ext cx="2292488" cy="17449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77677" y="1229033"/>
            <a:ext cx="3220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u="sng" dirty="0" smtClean="0"/>
              <a:t>SR Interferometry</a:t>
            </a:r>
            <a:endParaRPr lang="en-GB" sz="2800" b="1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873" y="1702772"/>
            <a:ext cx="3577363" cy="11615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4405" y="1632828"/>
            <a:ext cx="37631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/>
              <a:t>The </a:t>
            </a:r>
            <a:r>
              <a:rPr lang="en-GB" dirty="0"/>
              <a:t>beam size is derived based </a:t>
            </a:r>
            <a:r>
              <a:rPr lang="en-GB" dirty="0" smtClean="0"/>
              <a:t>on the </a:t>
            </a:r>
            <a:r>
              <a:rPr lang="en-GB" dirty="0"/>
              <a:t>Van </a:t>
            </a:r>
            <a:r>
              <a:rPr lang="en-GB" dirty="0" err="1"/>
              <a:t>Cittert</a:t>
            </a:r>
            <a:r>
              <a:rPr lang="en-GB" dirty="0"/>
              <a:t>-Zernike </a:t>
            </a:r>
            <a:r>
              <a:rPr lang="en-GB" dirty="0" smtClean="0"/>
              <a:t>theorem, </a:t>
            </a:r>
            <a:r>
              <a:rPr lang="en-GB" dirty="0"/>
              <a:t>where the degree </a:t>
            </a:r>
            <a:r>
              <a:rPr lang="en-GB" dirty="0" smtClean="0"/>
              <a:t>of coherence </a:t>
            </a:r>
            <a:r>
              <a:rPr lang="en-GB" dirty="0"/>
              <a:t>Γ is the Fourier transform of the intensity </a:t>
            </a:r>
            <a:r>
              <a:rPr lang="en-GB" dirty="0" smtClean="0"/>
              <a:t>distribution of </a:t>
            </a:r>
            <a:r>
              <a:rPr lang="en-GB" dirty="0"/>
              <a:t>the source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810" y="3061979"/>
            <a:ext cx="1811185" cy="141261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227631" y="4008774"/>
            <a:ext cx="468923" cy="4237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85297" y="3442428"/>
            <a:ext cx="19131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Inverse Fourier Transformation,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Obtain beam profile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6256" y="3914726"/>
            <a:ext cx="39272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Slit </a:t>
            </a:r>
            <a:r>
              <a:rPr lang="en-GB" b="1" dirty="0"/>
              <a:t>Separation Scanning </a:t>
            </a:r>
            <a:r>
              <a:rPr lang="en-GB" b="1" dirty="0" smtClean="0"/>
              <a:t>Mode</a:t>
            </a:r>
          </a:p>
          <a:p>
            <a:pPr lvl="1"/>
            <a:r>
              <a:rPr lang="en-GB" sz="1400" dirty="0" smtClean="0"/>
              <a:t>f(x</a:t>
            </a:r>
            <a:r>
              <a:rPr lang="en-GB" sz="1400" dirty="0"/>
              <a:t>) is obtained by applying </a:t>
            </a:r>
            <a:r>
              <a:rPr lang="en-GB" sz="1400" dirty="0" smtClean="0"/>
              <a:t>an inverse </a:t>
            </a:r>
            <a:r>
              <a:rPr lang="en-GB" sz="1400" dirty="0"/>
              <a:t>Fourier </a:t>
            </a:r>
            <a:r>
              <a:rPr lang="en-GB" sz="1400" dirty="0" smtClean="0"/>
              <a:t>transf. </a:t>
            </a:r>
            <a:r>
              <a:rPr lang="en-GB" sz="1400" dirty="0"/>
              <a:t>of </a:t>
            </a:r>
            <a:r>
              <a:rPr lang="en-GB" sz="1400" dirty="0" smtClean="0"/>
              <a:t>the resulting </a:t>
            </a:r>
            <a:r>
              <a:rPr lang="en-GB" sz="1400" dirty="0"/>
              <a:t>curve Γ(D)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966" y="5378877"/>
            <a:ext cx="2209977" cy="77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1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BSRI layout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804517" y="1381429"/>
            <a:ext cx="7532220" cy="1778042"/>
            <a:chOff x="646014" y="1870831"/>
            <a:chExt cx="7532220" cy="17780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5390" t="30403" r="66720" b="36600"/>
            <a:stretch/>
          </p:blipFill>
          <p:spPr>
            <a:xfrm flipH="1">
              <a:off x="6444532" y="2224749"/>
              <a:ext cx="1733702" cy="768097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1382413" y="2458972"/>
              <a:ext cx="5579019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5400000">
              <a:off x="7401382" y="3014725"/>
              <a:ext cx="96051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Undulator</a:t>
              </a:r>
              <a:endParaRPr lang="en-GB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 rot="5400000">
              <a:off x="7104434" y="2769731"/>
              <a:ext cx="41389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D3</a:t>
              </a:r>
              <a:endParaRPr lang="en-GB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57509" y="2950895"/>
              <a:ext cx="65274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Beam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5587384" y="2113127"/>
              <a:ext cx="0" cy="693421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312571" y="2784320"/>
              <a:ext cx="8499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</a:rPr>
                <a:t>Slits</a:t>
              </a:r>
            </a:p>
            <a:p>
              <a:pPr algn="ctr"/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</a:rPr>
                <a:t>Assembly</a:t>
              </a:r>
              <a:endParaRPr lang="en-GB" sz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993983" y="2027562"/>
              <a:ext cx="0" cy="83282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627118" y="2233801"/>
              <a:ext cx="0" cy="470109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2760856" y="2233801"/>
              <a:ext cx="45719" cy="45455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826173" y="2230695"/>
              <a:ext cx="45719" cy="45455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72293" y="2227590"/>
              <a:ext cx="45719" cy="45455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978091" y="2325433"/>
              <a:ext cx="370737" cy="2550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rapezoid 20"/>
            <p:cNvSpPr/>
            <p:nvPr/>
          </p:nvSpPr>
          <p:spPr>
            <a:xfrm rot="16200000">
              <a:off x="1327101" y="2365823"/>
              <a:ext cx="242596" cy="186298"/>
            </a:xfrm>
            <a:prstGeom prst="trapezoid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69770" y="2758125"/>
              <a:ext cx="8499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C000"/>
                  </a:solidFill>
                </a:rPr>
                <a:t>Focusing </a:t>
              </a:r>
            </a:p>
            <a:p>
              <a:pPr algn="ctr"/>
              <a:r>
                <a:rPr lang="en-US" sz="1200" dirty="0" smtClean="0">
                  <a:solidFill>
                    <a:srgbClr val="FFC000"/>
                  </a:solidFill>
                </a:rPr>
                <a:t>Lens</a:t>
              </a:r>
            </a:p>
            <a:p>
              <a:pPr algn="ctr"/>
              <a:r>
                <a:rPr lang="en-US" sz="1200" dirty="0" smtClean="0">
                  <a:solidFill>
                    <a:srgbClr val="FFC000"/>
                  </a:solidFill>
                </a:rPr>
                <a:t>f~800mm</a:t>
              </a:r>
              <a:endParaRPr lang="en-GB" sz="1200" dirty="0">
                <a:solidFill>
                  <a:srgbClr val="FFC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29696" y="2716671"/>
              <a:ext cx="8146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C000"/>
                  </a:solidFill>
                </a:rPr>
                <a:t>Eyepiece</a:t>
              </a:r>
            </a:p>
            <a:p>
              <a:pPr algn="ctr"/>
              <a:r>
                <a:rPr lang="en-US" sz="1200" dirty="0" smtClean="0">
                  <a:solidFill>
                    <a:srgbClr val="FFC000"/>
                  </a:solidFill>
                </a:rPr>
                <a:t>f~30mm</a:t>
              </a:r>
              <a:endParaRPr lang="en-GB" sz="1200" dirty="0">
                <a:solidFill>
                  <a:srgbClr val="FFC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31118" y="2553487"/>
              <a:ext cx="12586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7030A0"/>
                  </a:solidFill>
                </a:rPr>
                <a:t>ND</a:t>
              </a:r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</a:rPr>
                <a:t> &amp; </a:t>
              </a:r>
              <a:r>
                <a:rPr lang="en-US" sz="1200" dirty="0" smtClean="0">
                  <a:solidFill>
                    <a:srgbClr val="00B0F0"/>
                  </a:solidFill>
                </a:rPr>
                <a:t>bandpass</a:t>
              </a:r>
            </a:p>
            <a:p>
              <a:pPr algn="ctr"/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</a:rPr>
                <a:t>Filters</a:t>
              </a:r>
              <a:endParaRPr lang="en-GB" sz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84184" y="1870831"/>
              <a:ext cx="788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50"/>
                  </a:solidFill>
                </a:rPr>
                <a:t>Linear</a:t>
              </a:r>
            </a:p>
            <a:p>
              <a:pPr algn="ctr"/>
              <a:r>
                <a:rPr lang="en-US" sz="1200" dirty="0" smtClean="0">
                  <a:solidFill>
                    <a:srgbClr val="00B050"/>
                  </a:solidFill>
                </a:rPr>
                <a:t>Polarizer</a:t>
              </a:r>
              <a:endParaRPr lang="en-GB" sz="1200" dirty="0">
                <a:solidFill>
                  <a:srgbClr val="00B05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6014" y="2659550"/>
              <a:ext cx="883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Intensified</a:t>
              </a:r>
            </a:p>
            <a:p>
              <a:pPr algn="ctr"/>
              <a:r>
                <a:rPr lang="en-US" sz="1200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sCMOS</a:t>
              </a:r>
              <a:endParaRPr lang="en-GB" sz="12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7" y="3200129"/>
            <a:ext cx="4119448" cy="258790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248299" y="3225026"/>
            <a:ext cx="479737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sCMOS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sensor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Optical coupling to Image Intensifier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HQ Linear Polarizer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(polymer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polarizing film between two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high-precision glass substrates with flatness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better than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λ/6) motorized rotational stage allowing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IN/OUT movement.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Motorised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Apochromat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Lens and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eyepiece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Slit width and distance can be adjusted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3075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LSS5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8525" r="22422"/>
          <a:stretch/>
        </p:blipFill>
        <p:spPr>
          <a:xfrm>
            <a:off x="1106425" y="4693125"/>
            <a:ext cx="6592824" cy="1051520"/>
          </a:xfrm>
          <a:prstGeom prst="rect">
            <a:avLst/>
          </a:prstGeom>
        </p:spPr>
      </p:pic>
      <p:pic>
        <p:nvPicPr>
          <p:cNvPr id="1026" name="Picture 2" descr="Image result for SPS lay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269" y="96470"/>
            <a:ext cx="5715000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949440" y="4818888"/>
            <a:ext cx="749809" cy="8595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5-Point Star 10"/>
          <p:cNvSpPr/>
          <p:nvPr/>
        </p:nvSpPr>
        <p:spPr>
          <a:xfrm>
            <a:off x="3694176" y="4979582"/>
            <a:ext cx="512064" cy="484632"/>
          </a:xfrm>
          <a:prstGeom prst="star5">
            <a:avLst/>
          </a:prstGeom>
          <a:solidFill>
            <a:srgbClr val="FFC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528816" y="1692883"/>
            <a:ext cx="749809" cy="8595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95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9" y="2708860"/>
            <a:ext cx="4167705" cy="312401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54" y="2708860"/>
            <a:ext cx="4164200" cy="312401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614563" y="2607631"/>
            <a:ext cx="863634" cy="3000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</a:rPr>
              <a:t>Bunch 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02324" y="2607631"/>
            <a:ext cx="981730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bg1"/>
                </a:solidFill>
              </a:rPr>
              <a:t>Bunch 1785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/>
              <a:buNone/>
            </a:pPr>
            <a:r>
              <a:rPr lang="en-US" dirty="0" smtClean="0">
                <a:latin typeface="Calibri Light" panose="020F0302020204030204" pitchFamily="34" charset="0"/>
              </a:rPr>
              <a:t>Slit scan from 3 to 21 mm. Bunch 0 (left), bunch 1785 (right). Emittance blow-up on bunch 1785</a:t>
            </a:r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 panose="020F0502020204030204" pitchFamily="34" charset="0"/>
              </a:rPr>
              <a:t>BSRI example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88756" y="6356350"/>
            <a:ext cx="5157026" cy="365125"/>
          </a:xfrm>
        </p:spPr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>
          <a:xfrm>
            <a:off x="7202911" y="6362377"/>
            <a:ext cx="807011" cy="365125"/>
          </a:xfrm>
        </p:spPr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80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937" y="1690476"/>
            <a:ext cx="3994268" cy="9014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803" y="2824656"/>
            <a:ext cx="3440126" cy="2968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7499" y="3349589"/>
            <a:ext cx="39676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At Flat Top Energy</a:t>
            </a:r>
          </a:p>
          <a:p>
            <a:pPr algn="just"/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Beam size from the interferometer larger by a factor of ~1,3.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1449" y="4921251"/>
            <a:ext cx="4066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However, relative bunch by bunch size measured via interferometry is compatible with Imaging.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29803" y="1438170"/>
            <a:ext cx="3935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At Injection Energy</a:t>
            </a:r>
          </a:p>
          <a:p>
            <a:pPr algn="just"/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Good agreement with Imaging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37129" y="2518972"/>
            <a:ext cx="3927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Discrepancies  with the imaging values are ~5%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 panose="020F0502020204030204" pitchFamily="34" charset="0"/>
              </a:rPr>
              <a:t>BSRI comparison w imaging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2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88756" y="6356350"/>
            <a:ext cx="5157026" cy="365125"/>
          </a:xfrm>
        </p:spPr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26" name="Date Placeholder 4"/>
          <p:cNvSpPr>
            <a:spLocks noGrp="1"/>
          </p:cNvSpPr>
          <p:nvPr>
            <p:ph type="dt" sz="half" idx="2"/>
          </p:nvPr>
        </p:nvSpPr>
        <p:spPr>
          <a:xfrm>
            <a:off x="7202911" y="6362377"/>
            <a:ext cx="807011" cy="365125"/>
          </a:xfrm>
        </p:spPr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9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SR monitors present in SPS and LHC</a:t>
            </a:r>
          </a:p>
          <a:p>
            <a:r>
              <a:rPr lang="en-US" dirty="0" smtClean="0"/>
              <a:t>Various experimental challenges: radiation, energy ramp, distance from the source</a:t>
            </a:r>
          </a:p>
          <a:p>
            <a:r>
              <a:rPr lang="en-US" dirty="0" smtClean="0"/>
              <a:t>LHC &amp; SPS  BSRS  and BSRT routinely used for bunch by bunch emittance measurement</a:t>
            </a:r>
          </a:p>
          <a:p>
            <a:r>
              <a:rPr lang="en-US" dirty="0" smtClean="0"/>
              <a:t>Commissioning of LHC BSRI </a:t>
            </a:r>
            <a:r>
              <a:rPr lang="en-US" dirty="0" smtClean="0"/>
              <a:t>ongoing. High energy discrepancy w </a:t>
            </a:r>
            <a:r>
              <a:rPr lang="en-US" dirty="0" err="1" smtClean="0"/>
              <a:t>ws</a:t>
            </a:r>
            <a:r>
              <a:rPr lang="en-US" dirty="0" smtClean="0"/>
              <a:t> and imaging under investigation. 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1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3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5" b="4827"/>
          <a:stretch/>
        </p:blipFill>
        <p:spPr>
          <a:xfrm rot="5400000">
            <a:off x="3708838" y="1422837"/>
            <a:ext cx="6858000" cy="4012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7" b="5271"/>
          <a:stretch/>
        </p:blipFill>
        <p:spPr>
          <a:xfrm rot="5400000">
            <a:off x="-1308536" y="1308536"/>
            <a:ext cx="6858000" cy="42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8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Proton Synchrotron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9946" y="4307980"/>
            <a:ext cx="8226854" cy="466742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Challenges: bunch by bunch profile measurements over 288 bunch, 25 ns train</a:t>
            </a:r>
          </a:p>
          <a:p>
            <a:r>
              <a:rPr lang="en-US" sz="1800" dirty="0" smtClean="0"/>
              <a:t>Energy: from 26 to 450 GeV in 4.3 s. </a:t>
            </a:r>
          </a:p>
          <a:p>
            <a:r>
              <a:rPr lang="en-US" sz="1800" dirty="0" smtClean="0"/>
              <a:t>Visible SR monitoring: edge radiation extracted to optical system with mirror @ 68 mm from beam axis</a:t>
            </a:r>
          </a:p>
          <a:p>
            <a:r>
              <a:rPr lang="en-US" sz="1800" dirty="0" smtClean="0"/>
              <a:t>SR sent to IMAGING and SLIT SCAN instruments</a:t>
            </a:r>
            <a:endParaRPr lang="en-GB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517" y="989173"/>
            <a:ext cx="5704219" cy="32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BSRT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15" y="858402"/>
            <a:ext cx="7416824" cy="519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BSRT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75" y="976172"/>
            <a:ext cx="6688854" cy="501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1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BSRT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27" y="1173935"/>
            <a:ext cx="7521761" cy="452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BSRT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080" y="1065780"/>
            <a:ext cx="4834104" cy="466742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SR intensity -&gt; </a:t>
            </a:r>
            <a:r>
              <a:rPr lang="en-US" sz="2000" b="1" dirty="0" smtClean="0">
                <a:latin typeface="Symbol" panose="05050102010706020507" pitchFamily="18" charset="2"/>
              </a:rPr>
              <a:t>g</a:t>
            </a:r>
            <a:r>
              <a:rPr lang="en-US" sz="2000" b="1" baseline="30000" dirty="0" smtClean="0"/>
              <a:t>11</a:t>
            </a:r>
            <a:r>
              <a:rPr lang="en-US" sz="2000" dirty="0" smtClean="0"/>
              <a:t>, detectable &gt; 270 GeV</a:t>
            </a:r>
          </a:p>
          <a:p>
            <a:pPr marL="36576" indent="0">
              <a:buNone/>
            </a:pPr>
            <a:endParaRPr lang="en-US" sz="2000" dirty="0" smtClean="0"/>
          </a:p>
          <a:p>
            <a:r>
              <a:rPr lang="en-US" sz="2000" dirty="0" smtClean="0"/>
              <a:t>Typical size: 700 </a:t>
            </a:r>
            <a:r>
              <a:rPr lang="en-US" sz="2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/>
              <a:t>m (</a:t>
            </a: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)</a:t>
            </a:r>
          </a:p>
          <a:p>
            <a:pPr marL="36576" indent="0">
              <a:buNone/>
            </a:pPr>
            <a:endParaRPr lang="en-US" sz="2000" dirty="0" smtClean="0"/>
          </a:p>
          <a:p>
            <a:r>
              <a:rPr lang="en-US" sz="2000" dirty="0" smtClean="0"/>
              <a:t>Good radiation tolerance for digital camera. </a:t>
            </a:r>
            <a:r>
              <a:rPr lang="en-GB" sz="2000" dirty="0" smtClean="0"/>
              <a:t>Routinely used </a:t>
            </a:r>
            <a:r>
              <a:rPr lang="en-GB" sz="2000" dirty="0"/>
              <a:t>in all SPS </a:t>
            </a:r>
            <a:r>
              <a:rPr lang="en-GB" sz="2000" b="1" dirty="0"/>
              <a:t>coast at 270 GeV </a:t>
            </a:r>
            <a:r>
              <a:rPr lang="en-GB" sz="2000" dirty="0"/>
              <a:t>to monitor emittance change for dynamic studies related to crab cavity test </a:t>
            </a:r>
            <a:r>
              <a:rPr lang="en-GB" sz="2000" dirty="0" smtClean="0"/>
              <a:t>feasibility</a:t>
            </a:r>
          </a:p>
          <a:p>
            <a:pPr marL="36576" indent="0">
              <a:buNone/>
            </a:pPr>
            <a:endParaRPr lang="en-GB" sz="2000" dirty="0" smtClean="0"/>
          </a:p>
          <a:p>
            <a:r>
              <a:rPr lang="en-US" sz="2000" dirty="0"/>
              <a:t>fps: 20 (analogue) to 300 (digital): </a:t>
            </a:r>
            <a:r>
              <a:rPr lang="en-US" sz="2000" b="1" dirty="0"/>
              <a:t>at the limit for single bunch measurement</a:t>
            </a:r>
          </a:p>
          <a:p>
            <a:endParaRPr lang="en-GB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GB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639" y="666115"/>
            <a:ext cx="4055622" cy="229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72" y="3022492"/>
            <a:ext cx="4041669" cy="30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8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Topical Workshop on Emittance Measurements for Light Sources and FELs, ALBA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slit scan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30/1/2018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919" y="3888568"/>
            <a:ext cx="1746656" cy="1897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128" y="983921"/>
            <a:ext cx="4286250" cy="2471738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412272" y="1086708"/>
            <a:ext cx="2366871" cy="2717705"/>
            <a:chOff x="1516871" y="1297387"/>
            <a:chExt cx="2366871" cy="271770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4628" y="1297387"/>
              <a:ext cx="2299114" cy="2717705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 rot="9000000" flipH="1" flipV="1">
              <a:off x="1516871" y="2664784"/>
              <a:ext cx="704467" cy="328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3241160" y="2021251"/>
              <a:ext cx="179130" cy="1003818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459109" y="1871210"/>
              <a:ext cx="55015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b="1" dirty="0">
                  <a:solidFill>
                    <a:srgbClr val="00B050"/>
                  </a:solidFill>
                </a:rPr>
                <a:t>PMT</a:t>
              </a:r>
            </a:p>
          </p:txBody>
        </p:sp>
        <p:sp>
          <p:nvSpPr>
            <p:cNvPr id="32" name="Rectangle 31"/>
            <p:cNvSpPr/>
            <p:nvPr/>
          </p:nvSpPr>
          <p:spPr>
            <a:xfrm rot="16949706">
              <a:off x="3006270" y="2381212"/>
              <a:ext cx="973344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350" b="1" dirty="0">
                  <a:solidFill>
                    <a:srgbClr val="0070C0"/>
                  </a:solidFill>
                </a:rPr>
                <a:t>500 mm/s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93533" y="2705467"/>
              <a:ext cx="42511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b="1" dirty="0">
                  <a:solidFill>
                    <a:srgbClr val="FF0000"/>
                  </a:solidFill>
                </a:rPr>
                <a:t>SR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817778" y="893602"/>
            <a:ext cx="915635" cy="5078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1350" b="1" dirty="0">
                <a:solidFill>
                  <a:schemeClr val="bg1"/>
                </a:solidFill>
              </a:rPr>
              <a:t>Working</a:t>
            </a:r>
          </a:p>
          <a:p>
            <a:r>
              <a:rPr lang="en-GB" sz="1350" b="1" dirty="0">
                <a:solidFill>
                  <a:schemeClr val="bg1"/>
                </a:solidFill>
              </a:rPr>
              <a:t>Principle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94822" y="3771479"/>
            <a:ext cx="819455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350" b="1" dirty="0"/>
              <a:t>Profiles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02253" y="3771479"/>
            <a:ext cx="103105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350" b="1" dirty="0"/>
              <a:t>Beam size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780" y="4086942"/>
            <a:ext cx="3066044" cy="1701932"/>
          </a:xfrm>
          <a:prstGeom prst="rect">
            <a:avLst/>
          </a:prstGeom>
        </p:spPr>
      </p:pic>
      <p:sp>
        <p:nvSpPr>
          <p:cNvPr id="39" name="Content Placeholder 3"/>
          <p:cNvSpPr>
            <a:spLocks noGrp="1"/>
          </p:cNvSpPr>
          <p:nvPr>
            <p:ph idx="1"/>
          </p:nvPr>
        </p:nvSpPr>
        <p:spPr>
          <a:xfrm>
            <a:off x="154095" y="3869509"/>
            <a:ext cx="4098145" cy="2242533"/>
          </a:xfrm>
        </p:spPr>
        <p:txBody>
          <a:bodyPr>
            <a:noAutofit/>
          </a:bodyPr>
          <a:lstStyle/>
          <a:p>
            <a:r>
              <a:rPr lang="en-US" sz="1800" dirty="0" smtClean="0"/>
              <a:t>Fast moving slits to sample SR beam image</a:t>
            </a:r>
          </a:p>
          <a:p>
            <a:r>
              <a:rPr lang="en-GB" sz="1800" dirty="0"/>
              <a:t>Photons passing through the slit are detected with a photomultiplier </a:t>
            </a:r>
            <a:r>
              <a:rPr lang="en-GB" sz="1800" dirty="0" smtClean="0"/>
              <a:t>tube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GB" sz="1800" dirty="0" smtClean="0"/>
              <a:t>Bunch by Bunch beam size in &lt;50 </a:t>
            </a:r>
            <a:r>
              <a:rPr lang="en-GB" sz="1800" dirty="0" err="1" smtClean="0"/>
              <a:t>ms</a:t>
            </a:r>
            <a:r>
              <a:rPr lang="en-GB" sz="1800" dirty="0" smtClean="0"/>
              <a:t>  =&gt; 4 measurements at SPS Flat Top</a:t>
            </a:r>
          </a:p>
          <a:p>
            <a:endParaRPr lang="en-GB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2745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(4-3)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CERN(4-3).thmx</Template>
  <TotalTime>3030</TotalTime>
  <Words>1580</Words>
  <Application>Microsoft Office PowerPoint</Application>
  <PresentationFormat>On-screen Show (4:3)</PresentationFormat>
  <Paragraphs>343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Helvetica</vt:lpstr>
      <vt:lpstr>Symbol</vt:lpstr>
      <vt:lpstr>Wingdings</vt:lpstr>
      <vt:lpstr>CERN(4-3)</vt:lpstr>
      <vt:lpstr>Synchrotron Radiation monitors in Hadron Machines</vt:lpstr>
      <vt:lpstr>Outline</vt:lpstr>
      <vt:lpstr>SPS LSS5</vt:lpstr>
      <vt:lpstr>Super Proton Synchrotron</vt:lpstr>
      <vt:lpstr>SPS BSRT</vt:lpstr>
      <vt:lpstr>SPS BSRT</vt:lpstr>
      <vt:lpstr>SPS BSRT</vt:lpstr>
      <vt:lpstr>SPS BSRT</vt:lpstr>
      <vt:lpstr>SPS slit scan</vt:lpstr>
      <vt:lpstr>SPS slit scan</vt:lpstr>
      <vt:lpstr>SPS slit scan</vt:lpstr>
      <vt:lpstr>SPS slit scan</vt:lpstr>
      <vt:lpstr>SPS summary</vt:lpstr>
      <vt:lpstr>The Large Hadron Collider</vt:lpstr>
      <vt:lpstr>The Large Hadron Collider</vt:lpstr>
      <vt:lpstr>SRM in the LHC: source</vt:lpstr>
      <vt:lpstr>LHC SR source</vt:lpstr>
      <vt:lpstr>LHC SR source</vt:lpstr>
      <vt:lpstr>LHC BSRT: imaging</vt:lpstr>
      <vt:lpstr>LHC BSRT calibration</vt:lpstr>
      <vt:lpstr>LHC BSRT calibration</vt:lpstr>
      <vt:lpstr>BSRT: issues</vt:lpstr>
      <vt:lpstr>LHC Intensity and longitudinal profiles </vt:lpstr>
      <vt:lpstr>LDM layout</vt:lpstr>
      <vt:lpstr>LHC LDM principle</vt:lpstr>
      <vt:lpstr>LHC LDM detector and data treatment</vt:lpstr>
      <vt:lpstr>R&amp;D instruments: BSRI</vt:lpstr>
      <vt:lpstr>BSRI principle</vt:lpstr>
      <vt:lpstr>BSRI layout</vt:lpstr>
      <vt:lpstr>PowerPoint Presentation</vt:lpstr>
      <vt:lpstr>PowerPoint Presentation</vt:lpstr>
      <vt:lpstr>Conclusion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Stefano Mazzoni</cp:lastModifiedBy>
  <cp:revision>78</cp:revision>
  <dcterms:created xsi:type="dcterms:W3CDTF">2012-11-30T11:04:26Z</dcterms:created>
  <dcterms:modified xsi:type="dcterms:W3CDTF">2018-01-30T08:26:27Z</dcterms:modified>
</cp:coreProperties>
</file>