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6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slideLayouts/slideLayout49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docProps/custom.xml" ContentType="application/vnd.openxmlformats-officedocument.custom-properties+xml"/>
  <Override PartName="/ppt/slideLayouts/slideLayout5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slideLayouts/slideLayout6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72.xml" ContentType="application/vnd.openxmlformats-officedocument.presentationml.slideLayout+xml"/>
  <Default Extension="png" ContentType="image/png"/>
  <Override PartName="/ppt/slideLayouts/slideLayout55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7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9.xml" ContentType="application/vnd.openxmlformats-officedocument.presentationml.slideLayout+xml"/>
  <Default Extension="wmf" ContentType="image/x-wmf"/>
  <Override PartName="/ppt/slideLayouts/slideLayout36.xml" ContentType="application/vnd.openxmlformats-officedocument.presentationml.slideLayout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59.xml" ContentType="application/vnd.openxmlformats-officedocument.presentationml.slideLayout+xml"/>
  <Default Extension="jpeg" ContentType="image/jpeg"/>
  <Override PartName="/ppt/slideLayouts/slideLayout52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68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Masters/slideMaster3.xml" ContentType="application/vnd.openxmlformats-officedocument.presentationml.slideMaster+xml"/>
  <Override PartName="/ppt/slideLayouts/slideLayout5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</p:sldMasterIdLst>
  <p:notesMasterIdLst>
    <p:notesMasterId r:id="rId16"/>
  </p:notesMasterIdLst>
  <p:sldIdLst>
    <p:sldId id="256" r:id="rId7"/>
    <p:sldId id="257" r:id="rId8"/>
    <p:sldId id="263" r:id="rId9"/>
    <p:sldId id="268" r:id="rId10"/>
    <p:sldId id="265" r:id="rId11"/>
    <p:sldId id="270" r:id="rId12"/>
    <p:sldId id="266" r:id="rId13"/>
    <p:sldId id="267" r:id="rId14"/>
    <p:sldId id="261" r:id="rId1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164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0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724C7EB-7028-4421-A670-21DF50F36C7F}" type="slidenum">
              <a:rPr lang="de-DE" sz="1400" b="0" strike="noStrike" spc="-1">
                <a:latin typeface="Times New Roman"/>
              </a:rPr>
              <a:pPr algn="r"/>
              <a:t>‹#›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77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2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3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4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5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7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8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D3AC9553-9AEC-4E46-B12D-2771F1275260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pPr algn="r">
                <a:lnSpc>
                  <a:spcPct val="100000"/>
                </a:lnSpc>
              </a:pPr>
              <a:t>9</a:t>
            </a:fld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.wm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5"/>
          <a:srcRect t="3436" b="7667"/>
          <a:stretch/>
        </p:blipFill>
        <p:spPr>
          <a:xfrm>
            <a:off x="2642400" y="282600"/>
            <a:ext cx="5673600" cy="33616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814320" y="4572000"/>
            <a:ext cx="7968960" cy="1388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30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0" y="282600"/>
            <a:ext cx="25340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Bild 24"/>
          <p:cNvPicPr/>
          <p:nvPr/>
        </p:nvPicPr>
        <p:blipFill>
          <a:blip r:embed="rId14"/>
          <a:stretch/>
        </p:blipFill>
        <p:spPr>
          <a:xfrm>
            <a:off x="830160" y="548640"/>
            <a:ext cx="1218960" cy="43452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292000" y="3412800"/>
            <a:ext cx="3024000" cy="23220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1100" b="1" strike="noStrike" spc="29">
                <a:solidFill>
                  <a:srgbClr val="505150"/>
                </a:solidFill>
                <a:latin typeface="Calibri"/>
                <a:ea typeface="ヒラギノ角ゴ Pro W3"/>
              </a:rPr>
              <a:t>WIR SCHAFFEN WISSEN – HEUTE FÜR MORGEN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8424000" y="282600"/>
            <a:ext cx="7196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828000" y="6138720"/>
            <a:ext cx="720360" cy="71892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42920" y="1341360"/>
            <a:ext cx="7741800" cy="467964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653B7423-BE70-4A33-9AE8-29E3F2AF2D2D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‹#›</a:t>
            </a:fld>
            <a:endParaRPr lang="de-DE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7636CFB3-EA2F-4161-816D-C6732B8B94EA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934920" y="1484640"/>
            <a:ext cx="7885440" cy="460800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ADC8C028-D526-486C-8D51-3D722D377AF6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938520" y="1449720"/>
            <a:ext cx="3781080" cy="45712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899240" y="1446120"/>
            <a:ext cx="3781080" cy="45748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8576B5B4-756E-47A6-A738-B0440CCDB28C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57" name="Picture 2"/>
          <p:cNvPicPr/>
          <p:nvPr/>
        </p:nvPicPr>
        <p:blipFill>
          <a:blip r:embed="rId15"/>
          <a:stretch/>
        </p:blipFill>
        <p:spPr>
          <a:xfrm>
            <a:off x="826920" y="1019880"/>
            <a:ext cx="8370360" cy="5578920"/>
          </a:xfrm>
          <a:prstGeom prst="rect">
            <a:avLst/>
          </a:prstGeom>
          <a:ln>
            <a:noFill/>
          </a:ln>
        </p:spPr>
      </p:pic>
      <p:sp>
        <p:nvSpPr>
          <p:cNvPr id="258" name="PlaceHolder 2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2C1B35D5-6C11-4592-8041-AB9330599EF8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72000" tIns="360000" rIns="36000" bIns="3600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Textmasterformat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2" indent="1843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62" name="CustomShape 5"/>
          <p:cNvSpPr/>
          <p:nvPr/>
        </p:nvSpPr>
        <p:spPr>
          <a:xfrm>
            <a:off x="0" y="101988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814320" y="4572000"/>
            <a:ext cx="7968960" cy="109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0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Requirements from the LS BD Community for the Emittance Measurements Scientists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814320" y="4140000"/>
            <a:ext cx="7968960" cy="36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Volker Schlott   for   </a:t>
            </a:r>
            <a:r>
              <a:rPr lang="en-US" sz="1800" b="1" u="sng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Michael </a:t>
            </a:r>
            <a:r>
              <a:rPr lang="en-US" sz="1800" b="1" u="sng" strike="noStrike" spc="-1" dirty="0" err="1" smtClean="0">
                <a:solidFill>
                  <a:srgbClr val="969696"/>
                </a:solidFill>
                <a:latin typeface="Calibri"/>
                <a:ea typeface="ヒラギノ角ゴ Pro W3"/>
              </a:rPr>
              <a:t>Böge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, Paul </a:t>
            </a:r>
            <a:r>
              <a:rPr lang="en-US" sz="1800" b="1" strike="noStrike" spc="-1" dirty="0" err="1" smtClean="0">
                <a:solidFill>
                  <a:srgbClr val="969696"/>
                </a:solidFill>
                <a:latin typeface="Calibri"/>
                <a:ea typeface="ヒラギノ角ゴ Pro W3"/>
              </a:rPr>
              <a:t>Scherrer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</a:t>
            </a:r>
            <a:r>
              <a:rPr lang="en-US" sz="1800" b="1" strike="noStrike" spc="-1" dirty="0" err="1" smtClean="0">
                <a:solidFill>
                  <a:srgbClr val="969696"/>
                </a:solidFill>
                <a:latin typeface="Calibri"/>
                <a:ea typeface="ヒラギノ角ゴ Pro W3"/>
              </a:rPr>
              <a:t>Institut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814320" y="5662800"/>
            <a:ext cx="685368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Topical WS on Emittance Measurements for LS, Monday Jan 29</a:t>
            </a:r>
            <a:r>
              <a:rPr lang="en-US" sz="1800" b="1" strike="noStrike" spc="-1" baseline="30000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th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2018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07" name="TextShape 4"/>
          <p:cNvSpPr txBox="1"/>
          <p:nvPr/>
        </p:nvSpPr>
        <p:spPr>
          <a:xfrm>
            <a:off x="-1365120" y="5687640"/>
            <a:ext cx="4386960" cy="232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de-DE" sz="1000" b="0" strike="noStrike" spc="-1">
                <a:latin typeface="Arial"/>
              </a:rPr>
              <a:t>Topical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Longitudinal</a:t>
            </a: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 </a:t>
            </a:r>
            <a:r>
              <a:rPr lang="en-US" sz="2500" b="0" strike="noStrike" spc="-1" dirty="0" err="1" smtClean="0">
                <a:solidFill>
                  <a:srgbClr val="686868"/>
                </a:solidFill>
                <a:latin typeface="Georgia"/>
                <a:ea typeface="ヒラギノ角ゴ Pro W3"/>
              </a:rPr>
              <a:t>Emittance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2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1043608" y="1124744"/>
            <a:ext cx="7306456" cy="4824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Transverse &amp; longitudinal emittances are </a:t>
            </a: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important indicators </a:t>
            </a:r>
            <a:r>
              <a:rPr lang="en-US" sz="2400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f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or the achieved performance </a:t>
            </a: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of a Synchrotron Radiation Light Source !</a:t>
            </a:r>
            <a:endParaRPr lang="en-US" sz="2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17784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Longitudinal Emittance</a:t>
            </a: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 </a:t>
            </a:r>
            <a:r>
              <a:rPr lang="en-US" sz="1500" spc="-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ヒラギノ角ゴ Pro W3"/>
              </a:rPr>
              <a:t>(short excursion – not so important for SRLS)</a:t>
            </a:r>
            <a:endParaRPr lang="en-US" sz="1500" b="0" strike="noStrike" spc="-1" dirty="0" smtClean="0">
              <a:solidFill>
                <a:schemeClr val="bg1">
                  <a:lumMod val="50000"/>
                </a:schemeClr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…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is determined by the RF system and the applied effective voltage</a:t>
            </a:r>
          </a:p>
          <a:p>
            <a:pPr marL="457560" lvl="1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… can be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tuned by using n-</a:t>
            </a:r>
            <a:r>
              <a:rPr lang="en-US" sz="1500" b="0" strike="noStrike" spc="-1" dirty="0" err="1" smtClean="0">
                <a:solidFill>
                  <a:srgbClr val="000000"/>
                </a:solidFill>
                <a:latin typeface="Calibri"/>
                <a:ea typeface="ヒラギノ角ゴ Pro W3"/>
              </a:rPr>
              <a:t>th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harmonic RF systems </a:t>
            </a:r>
          </a:p>
          <a:p>
            <a:pPr marL="914760" lvl="2">
              <a:lnSpc>
                <a:spcPct val="110000"/>
              </a:lnSpc>
              <a:buClr>
                <a:srgbClr val="000000"/>
              </a:buClr>
            </a:pPr>
            <a:r>
              <a:rPr lang="en-US" sz="1500" b="0" strike="noStrike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lengthening of bunches to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increase the </a:t>
            </a:r>
            <a:r>
              <a:rPr lang="en-US" sz="1500" b="0" strike="noStrike" spc="-1" dirty="0" err="1" smtClean="0">
                <a:solidFill>
                  <a:srgbClr val="000000"/>
                </a:solidFill>
                <a:latin typeface="Calibri"/>
                <a:ea typeface="ヒラギノ角ゴ Pro W3"/>
              </a:rPr>
              <a:t>Touschek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lifetime</a:t>
            </a:r>
          </a:p>
          <a:p>
            <a:pPr marL="914760" lvl="2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 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shortening of bunches at the expense of lifetime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914760" lvl="2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      (can become more important for time </a:t>
            </a: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resolved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experiments)</a:t>
            </a:r>
            <a:endParaRPr lang="en-US" sz="1500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…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emittance measurements (e.g. using streak cameras) </a:t>
            </a:r>
          </a:p>
          <a:p>
            <a:pPr marL="914760" lvl="2">
              <a:lnSpc>
                <a:spcPct val="110000"/>
              </a:lnSpc>
              <a:buClr>
                <a:srgbClr val="000000"/>
              </a:buClr>
            </a:pPr>
            <a:r>
              <a:rPr lang="en-US" sz="1500" b="0" strike="noStrike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allow the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fine tuning of the n-</a:t>
            </a:r>
            <a:r>
              <a:rPr lang="en-US" sz="1500" b="0" strike="noStrike" spc="-1" dirty="0" err="1" smtClean="0">
                <a:solidFill>
                  <a:srgbClr val="000000"/>
                </a:solidFill>
                <a:latin typeface="Calibri"/>
                <a:ea typeface="ヒラギノ角ゴ Pro W3"/>
              </a:rPr>
              <a:t>th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harmonic system (powered or passive) </a:t>
            </a:r>
            <a:endParaRPr lang="en-US" sz="1500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914760" lvl="2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 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provide a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judgement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on the performance of the RF system </a:t>
            </a:r>
          </a:p>
          <a:p>
            <a:pPr marL="914760" lvl="2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     (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additional to lifetime measurements)</a:t>
            </a:r>
            <a:endParaRPr lang="en-US" sz="15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endParaRPr lang="en-US" sz="1500" b="0" strike="noStrike" spc="-1" dirty="0" smtClean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Horizontal </a:t>
            </a:r>
            <a:r>
              <a:rPr lang="en-US" sz="2500" b="0" strike="noStrike" spc="-1" dirty="0" err="1" smtClean="0">
                <a:solidFill>
                  <a:srgbClr val="686868"/>
                </a:solidFill>
                <a:latin typeface="Georgia"/>
                <a:ea typeface="ヒラギノ角ゴ Pro W3"/>
              </a:rPr>
              <a:t>Emittance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3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99592" y="980728"/>
            <a:ext cx="7594096" cy="27700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7784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Horizontal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Emittance</a:t>
            </a:r>
            <a:endParaRPr lang="en-US" u="sng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… is mainly determined by the ideal optics and the operated insertion devices in a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SRLS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for 3</a:t>
            </a:r>
            <a:r>
              <a:rPr lang="en-US" sz="1500" spc="-1" baseline="30000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rd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generation SRLS horizontal </a:t>
            </a:r>
            <a:r>
              <a:rPr lang="en-US" sz="1500" spc="-1" dirty="0" err="1" smtClean="0">
                <a:solidFill>
                  <a:srgbClr val="000000"/>
                </a:solidFill>
                <a:latin typeface="Symbol" charset="2"/>
                <a:ea typeface="ヒラギノ角ゴ Pro W3"/>
                <a:cs typeface="Symbol" charset="2"/>
              </a:rPr>
              <a:t>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is rather large:  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nmrad</a:t>
            </a:r>
            <a:endParaRPr lang="en-US" sz="1500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DL-SRLS (generation 3+) have comparable horizontal and vertical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… the measurement allows to judge whether the design goals have been achieved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  <a:cs typeface="Calibri"/>
              </a:rPr>
              <a:t>for DL-SRLS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it will require high resolution beam size monitors in both planes 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for longitudinal gradient bends (SLS-2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LGBs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) a horizontal position measurement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in the LBG center may also be important</a:t>
            </a:r>
            <a:endParaRPr lang="en-US" sz="1500" spc="-1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6840000" cy="254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372806" y="5827704"/>
            <a:ext cx="144000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04983" y="6020639"/>
            <a:ext cx="8086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spc="-1" dirty="0" smtClean="0">
                <a:solidFill>
                  <a:srgbClr val="92D050"/>
                </a:solidFill>
                <a:latin typeface="Optima" pitchFamily="34" charset="0"/>
                <a:ea typeface="ヒラギノ角ゴ Pro W3"/>
              </a:rPr>
              <a:t>SLS  beam</a:t>
            </a:r>
            <a:endParaRPr lang="en-US" sz="1100" b="1" dirty="0">
              <a:solidFill>
                <a:srgbClr val="92D050"/>
              </a:solidFill>
              <a:latin typeface="Opti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1240" y="6084250"/>
            <a:ext cx="9334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spc="-1" dirty="0" smtClean="0">
                <a:solidFill>
                  <a:srgbClr val="FF0000"/>
                </a:solidFill>
                <a:latin typeface="Optima" pitchFamily="34" charset="0"/>
                <a:ea typeface="ヒラギノ角ゴ Pro W3"/>
              </a:rPr>
              <a:t>SLS -2 beam</a:t>
            </a:r>
            <a:endParaRPr lang="en-US" sz="1100" b="1" dirty="0">
              <a:solidFill>
                <a:srgbClr val="FF0000"/>
              </a:solidFill>
              <a:latin typeface="Opti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976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Vertical</a:t>
            </a: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 </a:t>
            </a:r>
            <a:r>
              <a:rPr lang="en-US" sz="2500" b="0" strike="noStrike" spc="-1" dirty="0" err="1" smtClean="0">
                <a:solidFill>
                  <a:srgbClr val="686868"/>
                </a:solidFill>
                <a:latin typeface="Georgia"/>
                <a:ea typeface="ヒラギノ角ゴ Pro W3"/>
              </a:rPr>
              <a:t>Emittance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4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14921" y="853723"/>
            <a:ext cx="7981941" cy="549627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7784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Vertic</a:t>
            </a:r>
            <a:r>
              <a:rPr lang="en-US" b="1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al </a:t>
            </a:r>
            <a:r>
              <a:rPr lang="en-US" b="1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Emittance</a:t>
            </a:r>
            <a:r>
              <a:rPr lang="en-US" sz="1500" b="0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…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is strongly depending on the alignment tolerances of a LS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… without quantum effects, the vertical </a:t>
            </a:r>
            <a:r>
              <a:rPr lang="en-US" sz="1500" b="0" strike="noStrike" spc="-1" dirty="0" err="1" smtClean="0">
                <a:solidFill>
                  <a:srgbClr val="000000"/>
                </a:solidFill>
                <a:latin typeface="Calibri"/>
                <a:ea typeface="ヒラギノ角ゴ Pro W3"/>
              </a:rPr>
              <a:t>emittance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could </a:t>
            </a:r>
            <a:r>
              <a:rPr lang="en-US" sz="1500" b="0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be zero in an ideal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storage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ring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360" algn="ctr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u="sng" spc="-1" dirty="0" smtClean="0">
                <a:solidFill>
                  <a:srgbClr val="0000FF"/>
                </a:solidFill>
                <a:latin typeface="Calibri"/>
                <a:ea typeface="ヒラギノ角ゴ Pro W3"/>
              </a:rPr>
              <a:t>Coupling Control as primary goal for a SRLS to minimize vertical </a:t>
            </a:r>
            <a:r>
              <a:rPr lang="en-US" b="1" u="sng" spc="-1" dirty="0" err="1" smtClean="0">
                <a:solidFill>
                  <a:srgbClr val="0000FF"/>
                </a:solidFill>
                <a:latin typeface="Calibri"/>
                <a:ea typeface="ヒラギノ角ゴ Pro W3"/>
              </a:rPr>
              <a:t>emittance</a:t>
            </a:r>
            <a:r>
              <a:rPr lang="en-US" b="1" u="sng" spc="-1" dirty="0" smtClean="0">
                <a:solidFill>
                  <a:srgbClr val="0000FF"/>
                </a:solidFill>
                <a:latin typeface="Calibri"/>
                <a:ea typeface="ヒラギノ角ゴ Pro W3"/>
              </a:rPr>
              <a:t>…</a:t>
            </a:r>
            <a:r>
              <a:rPr lang="en-US" sz="1500" u="sng" spc="-1" dirty="0" smtClean="0">
                <a:solidFill>
                  <a:srgbClr val="0000FF"/>
                </a:solidFill>
                <a:latin typeface="Calibri"/>
                <a:ea typeface="ヒラギノ角ゴ Pro W3"/>
              </a:rPr>
              <a:t>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requires excellent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alignment of all magnetic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components and girders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element to element alignment tolerances  &lt; 30 </a:t>
            </a:r>
            <a:r>
              <a:rPr lang="en-US" sz="1500" spc="-1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m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 (2</a:t>
            </a:r>
            <a:r>
              <a:rPr lang="en-US" sz="1500" spc="-1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) are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achievable</a:t>
            </a:r>
            <a:endParaRPr lang="en-US" sz="1500" b="1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girder to girder alignment tolerances &lt; 50 </a:t>
            </a:r>
            <a:r>
              <a:rPr lang="en-US" sz="1500" spc="-1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m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 (2</a:t>
            </a:r>
            <a:r>
              <a:rPr lang="en-US" sz="1500" spc="-1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) are achievable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monitoring of girder positions (ground motions) with HLS &amp; HPS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remote alignment (even) with stored beam to minimize corrector strength 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requires knowledge about BPM roll errors (often caused by electronics)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avoid fake vertical dispersion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measurements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requires correction techniques to reduce </a:t>
            </a:r>
            <a:r>
              <a:rPr lang="en-US" sz="1500" b="1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betatron</a:t>
            </a: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coupling and spurious vertical dispersion</a:t>
            </a:r>
            <a:endParaRPr lang="en-US" sz="1500" b="1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model-based corrections of measured coupled orbit response matrices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	        and measured coupling terms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skew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quadrupoles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are used as correctors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endParaRPr lang="en-US" sz="1500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19762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5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46848" y="964825"/>
            <a:ext cx="7966564" cy="53167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Reliable and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H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igh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R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esolution Emittance Measurements…</a:t>
            </a:r>
            <a:r>
              <a:rPr lang="en-US" sz="1500" b="0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are required to judge continuously the success of the optimization process</a:t>
            </a:r>
            <a:endParaRPr lang="en-US" sz="1500" b="1" strike="noStrike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u="sng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systematic (model-based) correction schemes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are limited by 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 deficiencies of the LOCO (linear optics from closed orbits) machine model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and the BPM resolution</a:t>
            </a:r>
            <a:endParaRPr lang="en-US" sz="15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u="sng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empirical tuning (e.g. random walk)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of skew quadrupoles rely on </a:t>
            </a:r>
            <a:endParaRPr lang="en-US" sz="1500" spc="-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measurements without a machine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model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</a:t>
            </a: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would ideally be required at different locations in the storage ring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resolution is depending on optical functions at the monitor location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for modern LS with few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pmrad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vertical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and small beta functions &lt; 10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</a:t>
            </a:r>
            <a:endParaRPr lang="en-US" sz="1500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</a:t>
            </a:r>
            <a:r>
              <a:rPr lang="en-US" sz="1500" u="sng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beam sizes of a few </a:t>
            </a:r>
            <a:r>
              <a:rPr lang="en-US" sz="1500" u="sng" spc="-1" dirty="0" smtClean="0">
                <a:solidFill>
                  <a:srgbClr val="000000"/>
                </a:solidFill>
                <a:latin typeface="Symbol" panose="05050102010706020507" pitchFamily="18" charset="2"/>
                <a:ea typeface="ヒラギノ角ゴ Pro W3"/>
              </a:rPr>
              <a:t>m</a:t>
            </a:r>
            <a:r>
              <a:rPr lang="en-US" sz="1500" u="sng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m (smaller beam size changes) need to be resolved</a:t>
            </a:r>
          </a:p>
          <a:p>
            <a:pPr marL="36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b="1" u="sng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Operational Aspects…:</a:t>
            </a:r>
            <a:endParaRPr lang="en-US" b="1" u="sng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beam lifetime is increased to the desired value (on user demand) by introducing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a “customized” vertical dispersion (zero dispersion in the straights)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monitor allows such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control and potential </a:t>
            </a:r>
            <a:r>
              <a:rPr lang="en-US" sz="1500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feedback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endParaRPr lang="en-US" sz="1500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Requirements on </a:t>
            </a: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Emittance Measurements I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780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425985" y="748243"/>
            <a:ext cx="6906154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ct val="25000"/>
              </a:spcAft>
              <a:tabLst>
                <a:tab pos="182563" algn="l"/>
                <a:tab pos="444500" algn="l"/>
                <a:tab pos="715963" algn="l"/>
                <a:tab pos="4397375" algn="l"/>
              </a:tabLst>
            </a:pPr>
            <a:r>
              <a:rPr lang="en-US" sz="2400" b="1" u="sng" dirty="0" smtClean="0">
                <a:latin typeface="Calibri"/>
                <a:cs typeface="Calibri"/>
              </a:rPr>
              <a:t>Example: SLS </a:t>
            </a:r>
            <a:r>
              <a:rPr lang="en-US" sz="2400" b="1" u="sng" dirty="0">
                <a:latin typeface="Calibri"/>
                <a:cs typeface="Calibri"/>
              </a:rPr>
              <a:t>Vertical </a:t>
            </a:r>
            <a:r>
              <a:rPr lang="en-US" sz="2400" b="1" u="sng" dirty="0" err="1">
                <a:latin typeface="Calibri"/>
                <a:cs typeface="Calibri"/>
              </a:rPr>
              <a:t>Emittance</a:t>
            </a:r>
            <a:r>
              <a:rPr lang="en-US" sz="2400" b="1" u="sng" dirty="0">
                <a:latin typeface="Calibri"/>
                <a:cs typeface="Calibri"/>
              </a:rPr>
              <a:t> </a:t>
            </a:r>
            <a:r>
              <a:rPr lang="en-US" sz="2400" b="1" u="sng" dirty="0" smtClean="0">
                <a:latin typeface="Calibri"/>
                <a:cs typeface="Calibri"/>
              </a:rPr>
              <a:t>Optimization</a:t>
            </a:r>
            <a:endParaRPr lang="en-US" sz="2400" b="1" u="sng" dirty="0">
              <a:latin typeface="Calibri"/>
              <a:cs typeface="Calibri"/>
            </a:endParaRPr>
          </a:p>
        </p:txBody>
      </p:sp>
      <p:pic>
        <p:nvPicPr>
          <p:cNvPr id="46086" name="Picture 5" descr="SLS_vert-beam-size-tuning_NIM-pap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71" y="1399655"/>
            <a:ext cx="48482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5581650" y="1394893"/>
            <a:ext cx="3427413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5000"/>
              </a:spcBef>
            </a:pPr>
            <a:r>
              <a:rPr lang="en-US" b="1" u="sng" dirty="0">
                <a:solidFill>
                  <a:srgbClr val="0066FF"/>
                </a:solidFill>
                <a:latin typeface="Arial Narrow" pitchFamily="-109" charset="0"/>
              </a:rPr>
              <a:t>Iterative Minimization Procedure</a:t>
            </a:r>
          </a:p>
          <a:p>
            <a:pPr>
              <a:spcBef>
                <a:spcPct val="25000"/>
              </a:spcBef>
            </a:pPr>
            <a:r>
              <a:rPr lang="en-US" sz="1600" b="1" dirty="0">
                <a:solidFill>
                  <a:schemeClr val="bg2"/>
                </a:solidFill>
                <a:latin typeface="Arial Narrow" pitchFamily="-109" charset="0"/>
              </a:rPr>
              <a:t>   →   BPM roll error corrections</a:t>
            </a:r>
          </a:p>
          <a:p>
            <a:pPr>
              <a:spcBef>
                <a:spcPct val="25000"/>
              </a:spcBef>
            </a:pPr>
            <a:r>
              <a:rPr lang="en-US" sz="1600" b="1" dirty="0">
                <a:solidFill>
                  <a:schemeClr val="bg2"/>
                </a:solidFill>
                <a:latin typeface="Arial Narrow" pitchFamily="-109" charset="0"/>
              </a:rPr>
              <a:t>   →   beam-based girder alignment</a:t>
            </a:r>
          </a:p>
          <a:p>
            <a:pPr>
              <a:spcBef>
                <a:spcPct val="75000"/>
              </a:spcBef>
            </a:pPr>
            <a:r>
              <a:rPr lang="en-US" sz="1600" b="1" dirty="0">
                <a:latin typeface="Arial Narrow" pitchFamily="-109" charset="0"/>
              </a:rPr>
              <a:t>   →   dispersion &amp; coupling corrections</a:t>
            </a:r>
          </a:p>
          <a:p>
            <a:pPr>
              <a:spcBef>
                <a:spcPct val="25000"/>
              </a:spcBef>
            </a:pPr>
            <a:r>
              <a:rPr lang="en-US" sz="1600" b="1" dirty="0">
                <a:latin typeface="Arial Narrow" pitchFamily="-109" charset="0"/>
              </a:rPr>
              <a:t>   →   beam size monitor tuning</a:t>
            </a:r>
          </a:p>
          <a:p>
            <a:pPr>
              <a:spcBef>
                <a:spcPct val="25000"/>
              </a:spcBef>
            </a:pPr>
            <a:r>
              <a:rPr lang="en-US" sz="1600" b="1" dirty="0">
                <a:latin typeface="Arial Narrow" pitchFamily="-109" charset="0"/>
              </a:rPr>
              <a:t>   →   random walk optimization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86847" y="3379268"/>
            <a:ext cx="8342841" cy="3117373"/>
            <a:chOff x="586847" y="3133725"/>
            <a:chExt cx="8342841" cy="3117373"/>
          </a:xfrm>
        </p:grpSpPr>
        <p:pic>
          <p:nvPicPr>
            <p:cNvPr id="46090" name="Picture 7" descr="SLS_vert-beam-size-optimization-RO_NIM-pap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75188" y="3133725"/>
              <a:ext cx="4254500" cy="306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1" name="Rectangle 26"/>
            <p:cNvSpPr>
              <a:spLocks noChangeArrowheads="1"/>
            </p:cNvSpPr>
            <p:nvPr/>
          </p:nvSpPr>
          <p:spPr bwMode="auto">
            <a:xfrm>
              <a:off x="586847" y="5850988"/>
              <a:ext cx="42814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-109" charset="2"/>
                <a:buChar char="3"/>
                <a:tabLst>
                  <a:tab pos="182563" algn="l"/>
                </a:tabLst>
              </a:pPr>
              <a:r>
                <a:rPr lang="en-US" sz="1000" b="1" dirty="0" smtClean="0">
                  <a:solidFill>
                    <a:schemeClr val="accent2"/>
                  </a:solidFill>
                </a:rPr>
                <a:t> M</a:t>
              </a:r>
              <a:r>
                <a:rPr lang="en-US" sz="1000" b="1" dirty="0">
                  <a:solidFill>
                    <a:schemeClr val="accent2"/>
                  </a:solidFill>
                </a:rPr>
                <a:t>. </a:t>
              </a:r>
              <a:r>
                <a:rPr lang="en-US" sz="1000" b="1" dirty="0" err="1">
                  <a:solidFill>
                    <a:schemeClr val="accent2"/>
                  </a:solidFill>
                </a:rPr>
                <a:t>Aiba</a:t>
              </a:r>
              <a:r>
                <a:rPr lang="en-US" sz="1000" b="1" dirty="0">
                  <a:solidFill>
                    <a:schemeClr val="accent2"/>
                  </a:solidFill>
                </a:rPr>
                <a:t>, et al., </a:t>
              </a:r>
              <a:r>
                <a:rPr lang="en-US" sz="1000" b="1" i="1" dirty="0">
                  <a:solidFill>
                    <a:schemeClr val="accent2"/>
                  </a:solidFill>
                </a:rPr>
                <a:t>Ultra Low Vertical </a:t>
              </a:r>
              <a:r>
                <a:rPr lang="en-US" sz="1000" b="1" i="1" dirty="0" err="1">
                  <a:solidFill>
                    <a:schemeClr val="accent2"/>
                  </a:solidFill>
                </a:rPr>
                <a:t>Emittance</a:t>
              </a:r>
              <a:r>
                <a:rPr lang="en-US" sz="1000" b="1" i="1" dirty="0">
                  <a:solidFill>
                    <a:schemeClr val="accent2"/>
                  </a:solidFill>
                </a:rPr>
                <a:t> at SLS Through</a:t>
              </a:r>
              <a:r>
                <a:rPr lang="en-US" sz="1000" b="1" i="1" dirty="0" smtClean="0">
                  <a:solidFill>
                    <a:schemeClr val="accent2"/>
                  </a:solidFill>
                </a:rPr>
                <a:t> </a:t>
              </a:r>
            </a:p>
            <a:p>
              <a:pPr>
                <a:tabLst>
                  <a:tab pos="182563" algn="l"/>
                </a:tabLst>
              </a:pPr>
              <a:r>
                <a:rPr lang="en-US" sz="1000" b="1" i="1" dirty="0" smtClean="0">
                  <a:solidFill>
                    <a:schemeClr val="accent2"/>
                  </a:solidFill>
                </a:rPr>
                <a:t>   Systematic and </a:t>
              </a:r>
              <a:r>
                <a:rPr lang="en-US" sz="1000" b="1" i="1" dirty="0">
                  <a:solidFill>
                    <a:schemeClr val="accent2"/>
                  </a:solidFill>
                </a:rPr>
                <a:t>Random Optimization,</a:t>
              </a:r>
              <a:r>
                <a:rPr lang="en-US" sz="1000" b="1" dirty="0">
                  <a:solidFill>
                    <a:schemeClr val="accent2"/>
                  </a:solidFill>
                </a:rPr>
                <a:t> NIM-A 694 (2012) 133-139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  <a:cs typeface="DejaVu Sans"/>
              </a:rPr>
              <a:t>Example of </a:t>
            </a:r>
            <a:r>
              <a:rPr kumimoji="0" lang="en-US" sz="2500" b="0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  <a:cs typeface="DejaVu Sans"/>
              </a:rPr>
              <a:t>Emittance</a:t>
            </a:r>
            <a:r>
              <a:rPr kumimoji="0" lang="en-US" sz="2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  <a:cs typeface="DejaVu Sans"/>
              </a:rPr>
              <a:t> Optimization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7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03730" y="909168"/>
            <a:ext cx="7966564" cy="53167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Reliable and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H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igh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R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esolution Emittance Measurements…</a:t>
            </a:r>
            <a:r>
              <a:rPr lang="en-US" sz="1500" b="0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should ideally provide horizontal and vertical emittances simultaneously</a:t>
            </a:r>
            <a:endParaRPr lang="en-US" sz="1500" b="1" strike="noStrike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allows determination of local coupling 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 which can be measured by fitting the major / minor axes to the beam ellipse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should ideally be very sensitive (but also with high dynamic range)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for determination of emittances at low or single bunch currents 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during LS start-up or at early stage of commissioning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should ideally </a:t>
            </a: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allow time resolved emittance measurements</a:t>
            </a:r>
            <a:endParaRPr lang="en-US" sz="1500" b="1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on specifically manipulated pilot bunches without disturbing the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main bunch train during user operation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on isolated cam-shaft bunches used for time resolved experiments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should ideally </a:t>
            </a: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provide measurement bandwidth of several hundred Hz to kHz</a:t>
            </a:r>
            <a:endParaRPr lang="en-US" sz="1500" b="1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to fight fast emittance transients due caused by ID movements or</a:t>
            </a:r>
            <a:endParaRPr lang="en-US" sz="1500" spc="-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deliberate fast orbit manipulations (e.g. large local bumps for polarization switching)</a:t>
            </a:r>
            <a:endParaRPr lang="en-US" sz="1500" spc="-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	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to allow brilliance (beam size) feedbacks rather than “only” keeping lifetime constant </a:t>
            </a:r>
            <a:endParaRPr lang="en-US" sz="1500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endParaRPr lang="en-US" sz="1500" spc="-1" dirty="0" smtClean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</a:t>
            </a:r>
            <a:endParaRPr lang="en-US" sz="1500" spc="-1" dirty="0">
              <a:solidFill>
                <a:srgbClr val="000000"/>
              </a:solidFill>
              <a:latin typeface="Calibri" panose="020F0502020204030204" pitchFamily="34" charset="0"/>
              <a:ea typeface="ヒラギノ角ゴ Pro W3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Requirements on </a:t>
            </a: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Emittance Measurements II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949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8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99142" y="948923"/>
            <a:ext cx="7704166" cy="43864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Reliable and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H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igh </a:t>
            </a:r>
            <a:r>
              <a:rPr lang="en-US" b="1" u="sng" spc="-1" dirty="0">
                <a:solidFill>
                  <a:srgbClr val="000000"/>
                </a:solidFill>
                <a:latin typeface="Calibri"/>
                <a:ea typeface="ヒラギノ角ゴ Pro W3"/>
              </a:rPr>
              <a:t>R</a:t>
            </a:r>
            <a:r>
              <a:rPr lang="en-US" b="1" u="sng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esolution Emittance Measurements…</a:t>
            </a:r>
            <a:r>
              <a:rPr lang="en-US" sz="1500" b="0" u="sng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should ideally be fully integrated with a fast orbit feedback</a:t>
            </a:r>
            <a:endParaRPr lang="en-US" sz="1500" b="1" strike="noStrike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>
                <a:solidFill>
                  <a:srgbClr val="000000"/>
                </a:solidFill>
                <a:latin typeface="Arial Narrow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control the same set of skew quadrupoles for local coupling control,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 avoiding undesired crosstalk of independent FBs working on the same actuators</a:t>
            </a:r>
            <a:endParaRPr lang="en-US" sz="1500" spc="-1" dirty="0" smtClean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need to be as reliable as BPMs in a common feedback loop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	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poses quite strict requirements on complexity of monitor designs and 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and constraints on the stability of beam size measurement algorithms</a:t>
            </a:r>
          </a:p>
          <a:p>
            <a:pPr marL="457560" lvl="1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requires exception handling procedures as for BPM based orbit feedbacks </a:t>
            </a: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b="1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… </a:t>
            </a:r>
            <a:r>
              <a:rPr lang="en-US" sz="1500" b="1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should have low complexity and cost:   the more beam size monitors, the better! </a:t>
            </a:r>
            <a:endParaRPr lang="en-US" sz="1500" b="1" spc="-1" dirty="0">
              <a:solidFill>
                <a:srgbClr val="000000"/>
              </a:solidFill>
              <a:latin typeface="Calibri"/>
              <a:ea typeface="ヒラギノ角ゴ Pro W3"/>
            </a:endParaRPr>
          </a:p>
          <a:p>
            <a:pPr marL="457560" lvl="1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emittance is a global ring property measured at only some selected locations</a:t>
            </a:r>
          </a:p>
          <a:p>
            <a:pPr marL="457560" lvl="1">
              <a:lnSpc>
                <a:spcPct val="110000"/>
              </a:lnSpc>
              <a:buClr>
                <a:srgbClr val="000000"/>
              </a:buClr>
            </a:pPr>
            <a:r>
              <a:rPr lang="en-US" sz="1500" spc="-1" dirty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Arial Narrow"/>
                <a:ea typeface="ヒラギノ角ゴ Pro W3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ideally use many emittance monitors like BPMs (beam centroid) in the response</a:t>
            </a:r>
          </a:p>
          <a:p>
            <a:pPr marL="457560" lvl="1">
              <a:lnSpc>
                <a:spcPct val="110000"/>
              </a:lnSpc>
              <a:spcAft>
                <a:spcPts val="3000"/>
              </a:spcAft>
              <a:buClr>
                <a:srgbClr val="000000"/>
              </a:buClr>
            </a:pPr>
            <a:r>
              <a:rPr lang="en-US" sz="1500" spc="-1" dirty="0" smtClean="0">
                <a:solidFill>
                  <a:srgbClr val="000000"/>
                </a:solidFill>
                <a:latin typeface="Calibri" panose="020F0502020204030204" pitchFamily="34" charset="0"/>
                <a:ea typeface="ヒラギノ角ゴ Pro W3"/>
              </a:rPr>
              <a:t>                  matrix measurements, which eases the determination of local optics parameters</a:t>
            </a:r>
            <a:endParaRPr lang="en-US" sz="1500" spc="-1" dirty="0">
              <a:solidFill>
                <a:srgbClr val="000000"/>
              </a:solidFill>
              <a:latin typeface="Calibri"/>
              <a:ea typeface="ヒラギノ角ゴ Pro W3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Requirements on </a:t>
            </a:r>
            <a:r>
              <a:rPr lang="en-US" sz="25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Emittance Measurements III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6059" y="5437124"/>
            <a:ext cx="6710900" cy="7109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1" spc="-1" dirty="0">
                <a:solidFill>
                  <a:srgbClr val="0070C0"/>
                </a:solidFill>
                <a:latin typeface="Calibri"/>
                <a:ea typeface="ヒラギノ角ゴ Pro W3"/>
              </a:rPr>
              <a:t>… so don’t forget about “cheap emittance monitors”, which may not </a:t>
            </a:r>
            <a:r>
              <a:rPr lang="en-US" sz="1600" b="1" spc="-1" dirty="0" smtClean="0">
                <a:solidFill>
                  <a:srgbClr val="0070C0"/>
                </a:solidFill>
                <a:latin typeface="Calibri"/>
                <a:ea typeface="ヒラギノ角ゴ Pro W3"/>
              </a:rPr>
              <a:t>provide</a:t>
            </a:r>
          </a:p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600" b="1" spc="-1" dirty="0">
                <a:solidFill>
                  <a:srgbClr val="0070C0"/>
                </a:solidFill>
                <a:latin typeface="Calibri"/>
                <a:ea typeface="ヒラギノ角ゴ Pro W3"/>
              </a:rPr>
              <a:t> </a:t>
            </a:r>
            <a:r>
              <a:rPr lang="en-US" sz="1600" b="1" spc="-1" dirty="0" smtClean="0">
                <a:solidFill>
                  <a:srgbClr val="0070C0"/>
                </a:solidFill>
                <a:latin typeface="Calibri"/>
                <a:ea typeface="ヒラギノ角ゴ Pro W3"/>
              </a:rPr>
              <a:t>   the </a:t>
            </a:r>
            <a:r>
              <a:rPr lang="en-US" sz="1600" b="1" spc="-1" dirty="0">
                <a:solidFill>
                  <a:srgbClr val="0070C0"/>
                </a:solidFill>
                <a:latin typeface="Calibri"/>
                <a:ea typeface="ヒラギノ角ゴ Pro W3"/>
              </a:rPr>
              <a:t>ultimate resolution but quite valuable information for DL-LS operation</a:t>
            </a:r>
            <a:endParaRPr lang="en-US" sz="1400" b="1" spc="-1" dirty="0">
              <a:solidFill>
                <a:srgbClr val="0070C0"/>
              </a:solidFill>
              <a:latin typeface="Calibri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4363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8D62036B-A84F-434D-B87B-1E9971BB4F76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pPr algn="r">
                <a:lnSpc>
                  <a:spcPct val="100000"/>
                </a:lnSpc>
              </a:pPr>
              <a:t>9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21" name="TextShape 2"/>
          <p:cNvSpPr txBox="1"/>
          <p:nvPr/>
        </p:nvSpPr>
        <p:spPr>
          <a:xfrm>
            <a:off x="2077200" y="291600"/>
            <a:ext cx="670752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Summary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878759" y="1118520"/>
            <a:ext cx="2500545" cy="54334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lIns="72000" tIns="180000" rIns="36000" bIns="36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High resolution fast emittance monitors will have to become reliable working horses in a LS. They will be used in fast feedback loops in order to auto-tune the emittance (the 2nd order orbit correction). Control of complex RF bucket manipulations for bunch lengthening or on-axis injection schemes necessitates</a:t>
            </a:r>
            <a:endParaRPr lang="en-US" sz="18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excellent longitudinal emittance measurements as well.</a:t>
            </a:r>
          </a:p>
          <a:p>
            <a:pPr>
              <a:lnSpc>
                <a:spcPct val="100000"/>
              </a:lnSpc>
            </a:pPr>
            <a:endParaRPr lang="en-US" sz="18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Thank You :-)</a:t>
            </a:r>
            <a:endParaRPr lang="en-US" sz="1800" b="1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</TotalTime>
  <Words>1157</Words>
  <Application>Microsoft Macintosh PowerPoint</Application>
  <PresentationFormat>On-screen Show (4:3)</PresentationFormat>
  <Paragraphs>125</Paragraphs>
  <Slides>9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Example of Emittance Optimization </vt:lpstr>
      <vt:lpstr>Slide 7</vt:lpstr>
      <vt:lpstr>Slide 8</vt:lpstr>
      <vt:lpstr>Slide 9</vt:lpstr>
    </vt:vector>
  </TitlesOfParts>
  <Company>Paul Scherrer Institut [PSI.CH]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Aktueller Power Point Vortrag  «Das PSI in Kürze»</dc:title>
  <dc:creator>Michael Boege</dc:creator>
  <cp:lastModifiedBy>Volker Schlott</cp:lastModifiedBy>
  <cp:revision>302</cp:revision>
  <dcterms:created xsi:type="dcterms:W3CDTF">2000-01-04T01:25:43Z</dcterms:created>
  <dcterms:modified xsi:type="dcterms:W3CDTF">2000-01-05T12:21:34Z</dcterms:modified>
  <dc:language>de-CH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Paul Scherrer Institut [PSI.CH]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