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</p:sldMasterIdLst>
  <p:notesMasterIdLst>
    <p:notesMasterId r:id="rId25"/>
  </p:notesMasterIdLst>
  <p:handoutMasterIdLst>
    <p:handoutMasterId r:id="rId26"/>
  </p:handoutMasterIdLst>
  <p:sldIdLst>
    <p:sldId id="257" r:id="rId6"/>
    <p:sldId id="637" r:id="rId7"/>
    <p:sldId id="613" r:id="rId8"/>
    <p:sldId id="667" r:id="rId9"/>
    <p:sldId id="666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80" r:id="rId18"/>
    <p:sldId id="681" r:id="rId19"/>
    <p:sldId id="678" r:id="rId20"/>
    <p:sldId id="679" r:id="rId21"/>
    <p:sldId id="677" r:id="rId22"/>
    <p:sldId id="676" r:id="rId23"/>
    <p:sldId id="570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000000"/>
    <a:srgbClr val="7A1AC9"/>
    <a:srgbClr val="17375E"/>
    <a:srgbClr val="005C98"/>
    <a:srgbClr val="4E7601"/>
    <a:srgbClr val="920204"/>
    <a:srgbClr val="094875"/>
    <a:srgbClr val="760001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89587" autoAdjust="0"/>
  </p:normalViewPr>
  <p:slideViewPr>
    <p:cSldViewPr snapToGrid="0">
      <p:cViewPr varScale="1">
        <p:scale>
          <a:sx n="129" d="100"/>
          <a:sy n="129" d="100"/>
        </p:scale>
        <p:origin x="5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8"/>
    </p:cViewPr>
  </p:sorterViewPr>
  <p:notesViewPr>
    <p:cSldViewPr snapToGrid="0" snapToObjects="1">
      <p:cViewPr varScale="1">
        <p:scale>
          <a:sx n="84" d="100"/>
          <a:sy n="84" d="100"/>
        </p:scale>
        <p:origin x="3174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691EE03-8B86-4483-A61E-7F251E4A6480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1AF9D93D-2DCD-4941-9148-539F4B11DA5A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1530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7266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2999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8733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4BE3096-FF3B-1648-A643-D3909CD99245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" y="0"/>
            <a:ext cx="1623" cy="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680" tIns="45843" rIns="91680" bIns="45843"/>
          <a:lstStyle/>
          <a:p>
            <a:pPr defTabSz="9316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04040"/>
                </a:solidFill>
                <a:latin typeface="Calibri" charset="0"/>
                <a:ea typeface="+mn-ea"/>
              </a:rPr>
              <a:t>Univ of Chicago Review, Aug. 30, 2010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" y="0"/>
            <a:ext cx="1623" cy="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680" tIns="45843" rIns="91680" bIns="45843"/>
          <a:lstStyle/>
          <a:p>
            <a:pPr defTabSz="931672" fontAlgn="auto">
              <a:spcBef>
                <a:spcPts val="0"/>
              </a:spcBef>
              <a:spcAft>
                <a:spcPts val="0"/>
              </a:spcAft>
              <a:defRPr/>
            </a:pPr>
            <a:fld id="{D8C02FBE-B1A1-9949-B8FC-82EFBC57DDE8}" type="slidenum">
              <a:rPr lang="en-US">
                <a:solidFill>
                  <a:srgbClr val="404040"/>
                </a:solidFill>
                <a:latin typeface="Calibri" charset="0"/>
                <a:ea typeface="+mn-ea"/>
              </a:rPr>
              <a:pPr defTabSz="931672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srgbClr val="404040"/>
              </a:solidFill>
              <a:latin typeface="Calibri" charset="0"/>
              <a:ea typeface="+mn-ea"/>
            </a:endParaRPr>
          </a:p>
        </p:txBody>
      </p:sp>
      <p:sp>
        <p:nvSpPr>
          <p:cNvPr id="16387" name="Text Box 3"/>
          <p:cNvSpPr>
            <a:spLocks noGrp="1" noChangeArrowheads="1"/>
          </p:cNvSpPr>
          <p:nvPr>
            <p:ph type="body"/>
          </p:nvPr>
        </p:nvSpPr>
        <p:spPr>
          <a:xfrm>
            <a:off x="6" y="2"/>
            <a:ext cx="289337" cy="4572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defRPr/>
            </a:pPr>
            <a:endParaRPr lang="en-US" sz="2000" dirty="0">
              <a:latin typeface="Arial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8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62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973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6131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649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09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7715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774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47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42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01/12/15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Go to "View | Header and Footer" to add your organization, sponsor, meeting name here; then, click "Apply to All"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5013" algn="l"/>
                <a:tab pos="1471613" algn="l"/>
                <a:tab pos="2206625" algn="l"/>
                <a:tab pos="294322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C936F1-6F4A-4FE6-A994-644C1426F735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DejaVu LGC Sans"/>
                <a:cs typeface="DejaVu LGC Sans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DejaVu LGC Sans"/>
              <a:cs typeface="DejaVu LGC Sans"/>
            </a:endParaRPr>
          </a:p>
        </p:txBody>
      </p:sp>
      <p:sp>
        <p:nvSpPr>
          <p:cNvPr id="15361" name="Text Box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087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1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02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56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02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50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441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3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891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62975" y="6471466"/>
            <a:ext cx="4572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dirty="0"/>
              <a:t>Robert Lill, Machine Advisory Committee Review, 25-27 July 2017 </a:t>
            </a:r>
          </a:p>
        </p:txBody>
      </p:sp>
    </p:spTree>
    <p:extLst>
      <p:ext uri="{BB962C8B-B14F-4D97-AF65-F5344CB8AC3E}">
        <p14:creationId xmlns:p14="http://schemas.microsoft.com/office/powerpoint/2010/main" val="13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62975" y="6513801"/>
            <a:ext cx="457200" cy="182880"/>
          </a:xfrm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fld id="{AEFAAC5A-9C4F-4278-920D-DF2BAB59574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246" y="6497523"/>
            <a:ext cx="489996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dirty="0"/>
              <a:t>Robert Lill, Machine Advisory Committee Review, 25-27 July 2017 </a:t>
            </a:r>
          </a:p>
        </p:txBody>
      </p:sp>
    </p:spTree>
    <p:extLst>
      <p:ext uri="{BB962C8B-B14F-4D97-AF65-F5344CB8AC3E}">
        <p14:creationId xmlns:p14="http://schemas.microsoft.com/office/powerpoint/2010/main" val="3954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tx2">
              <a:lumMod val="7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54587" y="5747818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5625" y="523875"/>
            <a:ext cx="1781208" cy="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03263"/>
            <a:ext cx="4033838" cy="541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703263"/>
            <a:ext cx="4033837" cy="541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Robert Lill, Machine Advisory Committee Review, 25-27 July 2017 </a:t>
            </a: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3DE0-144E-4FFE-9478-4E5B824258D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6777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725"/>
            <a:ext cx="8372901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32pt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60" y="1207515"/>
            <a:ext cx="8320695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489007"/>
            <a:ext cx="4572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242782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dirty="0">
              <a:solidFill>
                <a:srgbClr val="7AB800"/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651" y="6443287"/>
            <a:ext cx="1017270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472729"/>
            <a:ext cx="6925733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Robert Lill, Machine Advisory Committee Review, 25-27 July 2017 </a:t>
            </a:r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3889" r:id="rId2"/>
    <p:sldLayoutId id="2147484064" r:id="rId3"/>
    <p:sldLayoutId id="2147484309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88900" y="1774825"/>
            <a:ext cx="93218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spc="-50" dirty="0">
                <a:solidFill>
                  <a:srgbClr val="1F497D"/>
                </a:solidFill>
                <a:latin typeface="Trebuchet MS" charset="0"/>
                <a:ea typeface="+mn-ea"/>
              </a:rPr>
              <a:t>Source</a:t>
            </a:r>
          </a:p>
        </p:txBody>
      </p:sp>
      <p:pic>
        <p:nvPicPr>
          <p:cNvPr id="27" name="Content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09" t="-1089" r="12480" b="1089"/>
          <a:stretch/>
        </p:blipFill>
        <p:spPr>
          <a:xfrm>
            <a:off x="6933363" y="1583679"/>
            <a:ext cx="2210637" cy="2684166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1" y="1558968"/>
            <a:ext cx="6913115" cy="2733587"/>
          </a:xfr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PLANNED X-RAY DIFFRACTION DIAGNOSTICS FOR APS-U EMITTANCE MEASUREMENTS</a:t>
            </a:r>
            <a:br>
              <a:rPr lang="en-US" sz="3200" dirty="0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-2" y="1530348"/>
            <a:ext cx="228601" cy="2730501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9713" y="6404165"/>
            <a:ext cx="1522412" cy="406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077" y="4448175"/>
            <a:ext cx="5827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Bingxin Yang and </a:t>
            </a:r>
            <a:r>
              <a:rPr lang="en-US" sz="22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Soonhong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Lee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Advanced Photon 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Argonne National Laboratory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Emittance Measurements for Light Sources and FELs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January 29-30, 2018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91386" y="204383"/>
            <a:ext cx="2324741" cy="1035943"/>
            <a:chOff x="6491386" y="204383"/>
            <a:chExt cx="2324741" cy="1035943"/>
          </a:xfrm>
        </p:grpSpPr>
        <p:sp>
          <p:nvSpPr>
            <p:cNvPr id="10" name="Rectangle 9"/>
            <p:cNvSpPr/>
            <p:nvPr/>
          </p:nvSpPr>
          <p:spPr>
            <a:xfrm>
              <a:off x="6810191" y="445626"/>
              <a:ext cx="1938343" cy="79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rgonne_cmyk_black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386" y="204383"/>
              <a:ext cx="2324741" cy="909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99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60"/>
    </mc:Choice>
    <mc:Fallback>
      <p:transition advTm="170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EBD40-9BDC-4249-904C-9EE3F6C33D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/>
          <a:stretch/>
        </p:blipFill>
        <p:spPr>
          <a:xfrm>
            <a:off x="2130725" y="2705030"/>
            <a:ext cx="5565867" cy="353261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8-keV X-ray Fresnel Diffractometer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5"/>
            <a:ext cx="8264797" cy="9800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we widen the diffraction aperture to include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second Fresnel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zones, the diffraction profile will have a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minimum. The entire profiles can be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for image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analyses to extract beam size information.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12534" y="6453076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5" y="6167557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Fresnel diffractometer profiles for source size 2 – 18 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C2AB1-C140-49A4-B03F-1EA89E73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98662"/>
              </p:ext>
            </p:extLst>
          </p:nvPr>
        </p:nvGraphicFramePr>
        <p:xfrm>
          <a:off x="565303" y="1855221"/>
          <a:ext cx="8264796" cy="76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22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1756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943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  <a:gridCol w="802616">
                  <a:extLst>
                    <a:ext uri="{9D8B030D-6E8A-4147-A177-3AD203B41FA5}">
                      <a16:colId xmlns:a16="http://schemas.microsoft.com/office/drawing/2014/main" val="1584208205"/>
                    </a:ext>
                  </a:extLst>
                </a:gridCol>
                <a:gridCol w="1828256">
                  <a:extLst>
                    <a:ext uri="{9D8B030D-6E8A-4147-A177-3AD203B41FA5}">
                      <a16:colId xmlns:a16="http://schemas.microsoft.com/office/drawing/2014/main" val="3304373106"/>
                    </a:ext>
                  </a:extLst>
                </a:gridCol>
              </a:tblGrid>
              <a:tr h="4008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Pinhole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Image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sizes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6.6 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70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 × 70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13.4 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2.6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4 – 14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5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4641">
        <p:fade/>
      </p:transition>
    </mc:Choice>
    <mc:Fallback>
      <p:transition advTm="84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9B3414-AE2A-4694-B22A-37B1617E64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72" y="3594516"/>
            <a:ext cx="4994395" cy="2814664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8-keV Young’s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Interferometer (Vertical)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5"/>
            <a:ext cx="8264797" cy="166964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very small beam sizes,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pair of double slits will be used to make a Young’s Interferometer, which produces sinusoidal interference fringes.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Full diffraction profiles will be used for image analyses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Expect longer integration time</a:t>
            </a: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necessary, a larger slit spacing can be used for even smaller beam sizes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798" y="6487476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5" y="6201957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Young’s interference pattern from two 8-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 slits with 80-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 spacing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C2AB1-C140-49A4-B03F-1EA89E73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27964"/>
              </p:ext>
            </p:extLst>
          </p:nvPr>
        </p:nvGraphicFramePr>
        <p:xfrm>
          <a:off x="565303" y="2553579"/>
          <a:ext cx="8264796" cy="104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697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037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  <a:gridCol w="637988">
                  <a:extLst>
                    <a:ext uri="{9D8B030D-6E8A-4147-A177-3AD203B41FA5}">
                      <a16:colId xmlns:a16="http://schemas.microsoft.com/office/drawing/2014/main" val="1584208205"/>
                    </a:ext>
                  </a:extLst>
                </a:gridCol>
                <a:gridCol w="1828256">
                  <a:extLst>
                    <a:ext uri="{9D8B030D-6E8A-4147-A177-3AD203B41FA5}">
                      <a16:colId xmlns:a16="http://schemas.microsoft.com/office/drawing/2014/main" val="3304373106"/>
                    </a:ext>
                  </a:extLst>
                </a:gridCol>
              </a:tblGrid>
              <a:tr h="4008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Slits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Image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Y-Beam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sizes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6.6 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 × 8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 </a:t>
                      </a:r>
                      <a:endParaRPr lang="en-US" sz="18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80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m spacing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13.4 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2.6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 – 6 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(0.2 – 1.8 pm)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50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67652">
        <p:fade/>
      </p:transition>
    </mc:Choice>
    <mc:Fallback>
      <p:transition advTm="67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BSM: Double-Slits Collimator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6"/>
            <a:ext cx="8264797" cy="136806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One-dimensional 15-keV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x-ray pinhole camera:</a:t>
            </a: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Pinhole-slit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width is chosen to maximize the peak intensity at the detector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slits’ length increases the x-ray flux by five fold (relative to a pinhole).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Detector slits width is chosen to balance good resolution and good signal level.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7" y="6109341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Concept of the APS-U relative beam size monitor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C2AB1-C140-49A4-B03F-1EA89E73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35308"/>
              </p:ext>
            </p:extLst>
          </p:nvPr>
        </p:nvGraphicFramePr>
        <p:xfrm>
          <a:off x="565302" y="2383208"/>
          <a:ext cx="826479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132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3676526991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1584208205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val="3304373106"/>
                    </a:ext>
                  </a:extLst>
                </a:gridCol>
              </a:tblGrid>
              <a:tr h="4008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Pinhole slits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Detector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Detector slits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sizes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6.6 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34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 × 150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13.4 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 × 400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2.6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 – 100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03966" y="3434231"/>
            <a:ext cx="5667769" cy="2675110"/>
            <a:chOff x="2103966" y="3434231"/>
            <a:chExt cx="5667769" cy="2675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966" y="3434231"/>
              <a:ext cx="5667769" cy="2675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29345" y="3585587"/>
              <a:ext cx="215591" cy="1447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78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77886">
        <p:fade/>
      </p:transition>
    </mc:Choice>
    <mc:Fallback>
      <p:transition advTm="77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BSM: Two Modes of Operations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4" y="787045"/>
            <a:ext cx="8264797" cy="2592579"/>
          </a:xfrm>
        </p:spPr>
        <p:txBody>
          <a:bodyPr/>
          <a:lstStyle/>
          <a:p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 mode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scanning a narrow slit across the pinhole image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518" lvl="1" indent="-285750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slow, but accurate absolute beam size monitor, free from degradation by x-ray imaging detectors</a:t>
            </a:r>
          </a:p>
          <a:p>
            <a:pPr marL="584518" lvl="1" indent="-285750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Beam size obtained by fitting the entire intensity profile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Reliable calibration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mode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area and peak signal intensities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518" lvl="1" indent="-285750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user operations, the area-to-peak intensity ratio will be used to monitor beam size /emittance variations for emittance feedback system.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7" y="6178925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Beam Size Monitor detector slits scanning profiles and peak intensity depends on source sizes.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" b="6224"/>
          <a:stretch/>
        </p:blipFill>
        <p:spPr>
          <a:xfrm>
            <a:off x="679541" y="3458095"/>
            <a:ext cx="3964109" cy="2694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/>
          <a:stretch/>
        </p:blipFill>
        <p:spPr>
          <a:xfrm>
            <a:off x="5144299" y="3406384"/>
            <a:ext cx="3847965" cy="27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96658">
        <p:fade/>
      </p:transition>
    </mc:Choice>
    <mc:Fallback>
      <p:transition advTm="96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RBSM: Alignment Requirements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7"/>
            <a:ext cx="8264797" cy="1937564"/>
          </a:xfrm>
        </p:spPr>
        <p:txBody>
          <a:bodyPr/>
          <a:lstStyle/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vertical plane, the pinhole slits needs to be centered in the BM x-ray fan.</a:t>
            </a: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both horizontal and vertical planes, the two-slit collimators need to be aimed precisely at the source. Any misalignment will cause detector signal drop, which may be misinterpreted as source size increase.</a:t>
            </a: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keep detector centered within top 2% of the peak intensity, we need to center the collimator within </a:t>
            </a: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800" b="1" dirty="0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source center.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" b="6224"/>
          <a:stretch/>
        </p:blipFill>
        <p:spPr>
          <a:xfrm>
            <a:off x="2576768" y="2743201"/>
            <a:ext cx="4967886" cy="337625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7" y="6144561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Beam Size Monitor detector slits scanning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profiles indicate alignment requirements.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2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8955">
        <p:fade/>
      </p:transition>
    </mc:Choice>
    <mc:Fallback>
      <p:transition advTm="389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1363" b="6420"/>
          <a:stretch/>
        </p:blipFill>
        <p:spPr>
          <a:xfrm>
            <a:off x="4191380" y="3799641"/>
            <a:ext cx="4752377" cy="2128187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X-ray Beam Position Monitors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9388" y="6490876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559206" y="5941866"/>
            <a:ext cx="2889995" cy="47272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XBPM1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(for beam angle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is mounted on the x-ray aperture holder.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5F46C0-D6B2-419C-AEC1-6096639675F7}"/>
              </a:ext>
            </a:extLst>
          </p:cNvPr>
          <p:cNvSpPr txBox="1">
            <a:spLocks/>
          </p:cNvSpPr>
          <p:nvPr/>
        </p:nvSpPr>
        <p:spPr>
          <a:xfrm>
            <a:off x="4941454" y="5978013"/>
            <a:ext cx="3888645" cy="47272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XBPM2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(for source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point) shares the same mono and support with the RBSM detectors.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609" t="30317" r="11583"/>
          <a:stretch/>
        </p:blipFill>
        <p:spPr>
          <a:xfrm>
            <a:off x="505275" y="3489519"/>
            <a:ext cx="2178522" cy="2338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9628" y="4189500"/>
            <a:ext cx="161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XBPM1 Ta blades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75172" y="4495309"/>
            <a:ext cx="715852" cy="8478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4492" y="5057455"/>
            <a:ext cx="141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X-ray apertures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2068795" y="5211344"/>
            <a:ext cx="405697" cy="286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541649" y="4929486"/>
            <a:ext cx="1447327" cy="1069627"/>
            <a:chOff x="3321345" y="4516326"/>
            <a:chExt cx="1447327" cy="106962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83612" y="4516326"/>
              <a:ext cx="485060" cy="8274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21345" y="5324343"/>
              <a:ext cx="11254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Detector Slits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05871" y="4651979"/>
            <a:ext cx="697873" cy="311795"/>
            <a:chOff x="3823843" y="4255797"/>
            <a:chExt cx="697873" cy="311795"/>
          </a:xfrm>
        </p:grpSpPr>
        <p:sp>
          <p:nvSpPr>
            <p:cNvPr id="22" name="TextBox 21"/>
            <p:cNvSpPr txBox="1"/>
            <p:nvPr/>
          </p:nvSpPr>
          <p:spPr>
            <a:xfrm>
              <a:off x="3823843" y="4255797"/>
              <a:ext cx="6978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BEAM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844030" y="4567592"/>
              <a:ext cx="66385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45614" y="3551720"/>
            <a:ext cx="1947820" cy="1312013"/>
            <a:chOff x="3321345" y="5324343"/>
            <a:chExt cx="1947820" cy="105231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4345101" y="5538880"/>
              <a:ext cx="924064" cy="8377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321345" y="5324343"/>
              <a:ext cx="11254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Si(111) crystal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79735" y="3417996"/>
            <a:ext cx="1186631" cy="1240970"/>
            <a:chOff x="3555733" y="5276347"/>
            <a:chExt cx="1186631" cy="1240970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3555733" y="5694430"/>
              <a:ext cx="379346" cy="822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616948" y="5276347"/>
              <a:ext cx="11254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Si-PIN photodiode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6826782" y="3836079"/>
            <a:ext cx="1100418" cy="866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>
            <a:spLocks noGrp="1"/>
          </p:cNvSpPr>
          <p:nvPr>
            <p:ph sz="half" idx="1"/>
          </p:nvPr>
        </p:nvSpPr>
        <p:spPr>
          <a:xfrm>
            <a:off x="530380" y="736805"/>
            <a:ext cx="8426961" cy="2604904"/>
          </a:xfrm>
        </p:spPr>
        <p:txBody>
          <a:bodyPr/>
          <a:lstStyle/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XBPM1 is for centering the bend magnet fan vertically on the aperture array</a:t>
            </a:r>
          </a:p>
          <a:p>
            <a:pPr marL="584518" lvl="1" indent="-285750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Photoemission XBPM design integrated with the aperture holder (@6.56 m)</a:t>
            </a:r>
          </a:p>
          <a:p>
            <a:pPr marL="584518" lvl="1" indent="-285750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of several microns is more than adequate for BM fan height of 500 microns.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XBPM2 is for aligning the source, pinhole slits, and the detector slits on the same straight line.</a:t>
            </a:r>
          </a:p>
          <a:p>
            <a:pPr marL="584518" lvl="1" indent="-285750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pinhole (300 </a:t>
            </a:r>
            <a:r>
              <a:rPr lang="en-US" altLang="en-US" sz="16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× 200 </a:t>
            </a:r>
            <a:r>
              <a:rPr lang="en-US" altLang="en-US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m) between XBPM1 blades</a:t>
            </a:r>
          </a:p>
          <a:p>
            <a:pPr marL="584518" lvl="1" indent="-285750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15-keV mono and 2-D position-sensitive detector to readout source point position</a:t>
            </a:r>
          </a:p>
          <a:p>
            <a:pPr marL="0" lvl="1" indent="0" algn="ctr">
              <a:buNone/>
            </a:pPr>
            <a:r>
              <a:rPr lang="en-US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beam in the XBPMs centers the beam in the relative beam size monitors!</a:t>
            </a:r>
          </a:p>
          <a:p>
            <a:pPr marL="298768" lvl="1" indent="0">
              <a:buNone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5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05362">
        <p:fade/>
      </p:transition>
    </mc:Choice>
    <mc:Fallback>
      <p:transition advTm="1053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53" y="2259175"/>
            <a:ext cx="5643871" cy="4231702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Implementation: Optics &amp; Mechanics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604911" y="805635"/>
            <a:ext cx="8225189" cy="1166111"/>
          </a:xfrm>
        </p:spPr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 Size Monitor will use S38A:M1 as the source, sharing the same straight section with the RF cavities in S37ID.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Enclosure’s radiation shielding managed 37-ID Front End.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9388" y="6490876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" y="2096917"/>
            <a:ext cx="6566383" cy="3948234"/>
            <a:chOff x="1082198" y="2563793"/>
            <a:chExt cx="6373450" cy="3540445"/>
          </a:xfrm>
        </p:grpSpPr>
        <p:sp>
          <p:nvSpPr>
            <p:cNvPr id="8" name="TextBox 7"/>
            <p:cNvSpPr txBox="1"/>
            <p:nvPr/>
          </p:nvSpPr>
          <p:spPr>
            <a:xfrm>
              <a:off x="1082198" y="5294658"/>
              <a:ext cx="1735774" cy="27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RF Cavity (Z = 0 m)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751438" y="5482693"/>
              <a:ext cx="1243913" cy="6215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82760" y="4810814"/>
              <a:ext cx="1960955" cy="27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A:M1 source (3.84 m)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373394" y="5118591"/>
              <a:ext cx="1007619" cy="5209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88044" y="4346153"/>
              <a:ext cx="2435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X-ray apertures (10.40 m)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110681" y="4653930"/>
              <a:ext cx="976817" cy="4842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772473" y="3885161"/>
              <a:ext cx="2159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Photon shutter and valve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23492" y="4066896"/>
              <a:ext cx="1018135" cy="4744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43715" y="2563793"/>
              <a:ext cx="3040448" cy="46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Windows, monochromators, detector and </a:t>
              </a:r>
              <a:r>
                <a:rPr lang="en-US" sz="1400" dirty="0" smtClean="0">
                  <a:solidFill>
                    <a:srgbClr val="FF0000"/>
                  </a:solidFill>
                </a:rPr>
                <a:t>cameras (18.5 – 20 m)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270566" y="2910974"/>
              <a:ext cx="1185082" cy="4919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670883" y="2792382"/>
            <a:ext cx="262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Radiation enclosure equivalent to 37-ID front end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744065" y="3151942"/>
            <a:ext cx="966402" cy="491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51832">
        <p:fade/>
      </p:transition>
    </mc:Choice>
    <mc:Fallback>
      <p:transition advTm="518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Mechanical Design: Vibration Control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6"/>
            <a:ext cx="8264797" cy="173570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“Vibration-free” mounting for the pinhole apertures:</a:t>
            </a: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Water-cooled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absorber incepts ~75% beam power, lowers aperture flow req.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Water-cooled x-ray apertures are mounted rigidly on the storage ring chamber.</a:t>
            </a:r>
          </a:p>
          <a:p>
            <a:pPr marL="285750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chamber flexing by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placing support column under the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apertures.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RMS vibration amplitude &lt; 0.1 </a:t>
            </a:r>
            <a:r>
              <a:rPr lang="en-US" altLang="en-US" sz="1800" b="1" dirty="0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XBPM handles slow motion.</a:t>
            </a:r>
            <a:endParaRPr lang="en-US" alt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grpSp>
        <p:nvGrpSpPr>
          <p:cNvPr id="15364" name="Group 15363"/>
          <p:cNvGrpSpPr/>
          <p:nvPr/>
        </p:nvGrpSpPr>
        <p:grpSpPr>
          <a:xfrm>
            <a:off x="1680453" y="2756780"/>
            <a:ext cx="7374298" cy="3698408"/>
            <a:chOff x="1289382" y="2576086"/>
            <a:chExt cx="7374298" cy="36984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382" y="2576086"/>
              <a:ext cx="6563449" cy="3698408"/>
            </a:xfrm>
            <a:prstGeom prst="rect">
              <a:avLst/>
            </a:prstGeom>
          </p:spPr>
        </p:pic>
        <p:grpSp>
          <p:nvGrpSpPr>
            <p:cNvPr id="15361" name="Group 15360"/>
            <p:cNvGrpSpPr/>
            <p:nvPr/>
          </p:nvGrpSpPr>
          <p:grpSpPr>
            <a:xfrm>
              <a:off x="2876821" y="2585731"/>
              <a:ext cx="5786859" cy="3490263"/>
              <a:chOff x="2876821" y="2585731"/>
              <a:chExt cx="5786859" cy="349026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140270" y="3325780"/>
                <a:ext cx="12673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X-ray Beam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85587" y="5378547"/>
                <a:ext cx="20241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Old Support Column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4674471" y="4952588"/>
                <a:ext cx="1211116" cy="5620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511107" y="4971910"/>
                <a:ext cx="2152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Power Absorber (&gt;75%)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11" idx="1"/>
              </p:cNvCxnSpPr>
              <p:nvPr/>
            </p:nvCxnSpPr>
            <p:spPr>
              <a:xfrm flipH="1" flipV="1">
                <a:off x="4810046" y="4575705"/>
                <a:ext cx="1701061" cy="5500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196577" y="5768217"/>
                <a:ext cx="20862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New Support Column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Straight Arrow Connector 17"/>
              <p:cNvCxnSpPr>
                <a:stCxn id="17" idx="1"/>
              </p:cNvCxnSpPr>
              <p:nvPr/>
            </p:nvCxnSpPr>
            <p:spPr>
              <a:xfrm flipH="1" flipV="1">
                <a:off x="3896951" y="5069385"/>
                <a:ext cx="1299626" cy="85272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876821" y="2585731"/>
                <a:ext cx="185056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</a:rPr>
                  <a:t>Water-Cooled Pinhole Apertures (6.56 m from source)</a:t>
                </a:r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765932" y="3325780"/>
                <a:ext cx="131019" cy="88264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370" name="Picture 15369"/>
          <p:cNvPicPr>
            <a:picLocks noChangeAspect="1"/>
          </p:cNvPicPr>
          <p:nvPr/>
        </p:nvPicPr>
        <p:blipFill rotWithShape="1">
          <a:blip r:embed="rId4"/>
          <a:srcRect t="3819" r="3590" b="1507"/>
          <a:stretch/>
        </p:blipFill>
        <p:spPr>
          <a:xfrm>
            <a:off x="546868" y="2805349"/>
            <a:ext cx="2013666" cy="14498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1731" y="4330891"/>
            <a:ext cx="161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Water-Cooled </a:t>
            </a:r>
            <a:r>
              <a:rPr lang="en-US" sz="1400" dirty="0" err="1" smtClean="0">
                <a:solidFill>
                  <a:srgbClr val="0070C0"/>
                </a:solidFill>
              </a:rPr>
              <a:t>GlidCop</a:t>
            </a:r>
            <a:r>
              <a:rPr lang="en-US" sz="1400" dirty="0" smtClean="0">
                <a:solidFill>
                  <a:srgbClr val="0070C0"/>
                </a:solidFill>
              </a:rPr>
              <a:t> absorber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5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65687">
        <p:fade/>
      </p:transition>
    </mc:Choice>
    <mc:Fallback>
      <p:transition advTm="656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783" t="7775" r="7158" b="5123"/>
          <a:stretch/>
        </p:blipFill>
        <p:spPr>
          <a:xfrm>
            <a:off x="615703" y="3153600"/>
            <a:ext cx="8129890" cy="239760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X-ray Optics Design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6"/>
            <a:ext cx="8264797" cy="189358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Coherence preservation is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Place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optics (window, lens, filters,…) at the very end.</a:t>
            </a: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Place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reflective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optics (mirrors, monochromators,…) at the very end.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photons travel in vacuum in the first </a:t>
            </a: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beamline</a:t>
            </a: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Its </a:t>
            </a:r>
            <a:r>
              <a:rPr lang="en-US" alt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wavefront</a:t>
            </a:r>
            <a:r>
              <a:rPr lang="en-US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disturbed by diffraction apertures. Aperture edge perfection is important.</a:t>
            </a:r>
            <a:endParaRPr lang="en-US" alt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965067" y="6159010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preserve coherence, the first window is placed 1.5 M upstream of the last YAG screen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82" name="Group 15381"/>
          <p:cNvGrpSpPr/>
          <p:nvPr/>
        </p:nvGrpSpPr>
        <p:grpSpPr>
          <a:xfrm>
            <a:off x="565303" y="2653875"/>
            <a:ext cx="7676521" cy="3111945"/>
            <a:chOff x="565303" y="2653875"/>
            <a:chExt cx="7676521" cy="3111945"/>
          </a:xfrm>
        </p:grpSpPr>
        <p:sp>
          <p:nvSpPr>
            <p:cNvPr id="3" name="TextBox 2"/>
            <p:cNvSpPr txBox="1"/>
            <p:nvPr/>
          </p:nvSpPr>
          <p:spPr>
            <a:xfrm>
              <a:off x="565303" y="2970580"/>
              <a:ext cx="96829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Be Window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015800" y="3227460"/>
              <a:ext cx="432000" cy="1065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447800" y="2970580"/>
              <a:ext cx="864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I0 Monitor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533600" y="3227460"/>
              <a:ext cx="314297" cy="1065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07797" y="2938980"/>
              <a:ext cx="10722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Detector slits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43897" y="3164259"/>
              <a:ext cx="463903" cy="1065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78241" y="2653875"/>
              <a:ext cx="120490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Si(111) Mono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80693" y="2938980"/>
              <a:ext cx="1" cy="1354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002291" y="2938980"/>
              <a:ext cx="82170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Si-PIN PD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 flipH="1">
              <a:off x="4216097" y="3200590"/>
              <a:ext cx="197049" cy="10292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39897" y="2653875"/>
              <a:ext cx="11112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15-keV Mono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 flipH="1">
              <a:off x="4975997" y="2915485"/>
              <a:ext cx="19528" cy="13143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084968" y="2938980"/>
              <a:ext cx="11112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8-keV Mono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5386852" y="3200590"/>
              <a:ext cx="253744" cy="10292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715572" y="5334933"/>
              <a:ext cx="111125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Mono Be Window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8" idx="0"/>
            </p:cNvCxnSpPr>
            <p:nvPr/>
          </p:nvCxnSpPr>
          <p:spPr>
            <a:xfrm flipV="1">
              <a:off x="6271200" y="4413601"/>
              <a:ext cx="0" cy="921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429600" y="4903182"/>
              <a:ext cx="6264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YAG-1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H="1" flipV="1">
              <a:off x="6624000" y="4359144"/>
              <a:ext cx="118800" cy="5440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615424" y="4903182"/>
              <a:ext cx="6264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YAG-2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H="1" flipV="1">
              <a:off x="7677000" y="4359144"/>
              <a:ext cx="251624" cy="5440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00813" y="2767192"/>
              <a:ext cx="85004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sCMOS-1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0" idx="2"/>
            </p:cNvCxnSpPr>
            <p:nvPr/>
          </p:nvCxnSpPr>
          <p:spPr>
            <a:xfrm>
              <a:off x="6825838" y="3028802"/>
              <a:ext cx="220641" cy="5207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391775" y="2763752"/>
              <a:ext cx="85004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sCMOS-2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2"/>
            </p:cNvCxnSpPr>
            <p:nvPr/>
          </p:nvCxnSpPr>
          <p:spPr>
            <a:xfrm>
              <a:off x="7816800" y="3025362"/>
              <a:ext cx="220641" cy="5207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74" name="Straight Connector 15373"/>
          <p:cNvCxnSpPr/>
          <p:nvPr/>
        </p:nvCxnSpPr>
        <p:spPr>
          <a:xfrm>
            <a:off x="1447800" y="4679782"/>
            <a:ext cx="0" cy="13628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624800" y="4382994"/>
            <a:ext cx="1800" cy="16596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319916" y="5761266"/>
            <a:ext cx="6756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1.5 M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5378" name="Straight Arrow Connector 15377"/>
          <p:cNvCxnSpPr>
            <a:stCxn id="62" idx="3"/>
          </p:cNvCxnSpPr>
          <p:nvPr/>
        </p:nvCxnSpPr>
        <p:spPr>
          <a:xfrm>
            <a:off x="4995525" y="5915155"/>
            <a:ext cx="2629275" cy="292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1"/>
          </p:cNvCxnSpPr>
          <p:nvPr/>
        </p:nvCxnSpPr>
        <p:spPr>
          <a:xfrm flipH="1">
            <a:off x="1447801" y="5915155"/>
            <a:ext cx="2872115" cy="292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2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2085">
        <p:fade/>
      </p:transition>
    </mc:Choice>
    <mc:Fallback>
      <p:transition advTm="820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79725"/>
            <a:ext cx="8372901" cy="527887"/>
          </a:xfrm>
        </p:spPr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9155" name="Content Placeholder 2"/>
          <p:cNvSpPr txBox="1">
            <a:spLocks/>
          </p:cNvSpPr>
          <p:nvPr/>
        </p:nvSpPr>
        <p:spPr bwMode="auto">
          <a:xfrm>
            <a:off x="598517" y="707612"/>
            <a:ext cx="8362604" cy="56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cs typeface="Arial" charset="0"/>
              </a:rPr>
              <a:t>The </a:t>
            </a:r>
            <a:r>
              <a:rPr lang="en-GB" dirty="0" smtClean="0">
                <a:cs typeface="Arial" charset="0"/>
              </a:rPr>
              <a:t>A:M1 </a:t>
            </a:r>
            <a:r>
              <a:rPr lang="en-GB" dirty="0" smtClean="0">
                <a:cs typeface="Arial" charset="0"/>
              </a:rPr>
              <a:t>source </a:t>
            </a:r>
            <a:r>
              <a:rPr lang="en-GB" dirty="0">
                <a:cs typeface="Arial" charset="0"/>
              </a:rPr>
              <a:t>is </a:t>
            </a:r>
            <a:r>
              <a:rPr lang="en-GB" dirty="0" smtClean="0">
                <a:cs typeface="Arial" charset="0"/>
              </a:rPr>
              <a:t>very important </a:t>
            </a:r>
            <a:r>
              <a:rPr lang="en-GB" dirty="0" smtClean="0">
                <a:cs typeface="Arial" charset="0"/>
              </a:rPr>
              <a:t>to successful </a:t>
            </a:r>
            <a:r>
              <a:rPr lang="en-GB" dirty="0" smtClean="0">
                <a:cs typeface="Arial" charset="0"/>
              </a:rPr>
              <a:t>APS-U storage ring </a:t>
            </a:r>
            <a:r>
              <a:rPr lang="en-GB" dirty="0" smtClean="0">
                <a:cs typeface="Arial" charset="0"/>
              </a:rPr>
              <a:t>emittance </a:t>
            </a:r>
            <a:r>
              <a:rPr lang="en-GB" dirty="0" smtClean="0">
                <a:cs typeface="Arial" charset="0"/>
              </a:rPr>
              <a:t>diagnostics:</a:t>
            </a:r>
            <a:endParaRPr lang="en-GB" dirty="0"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cs typeface="Arial" charset="0"/>
              </a:rPr>
              <a:t>Low dispersion allows for </a:t>
            </a:r>
            <a:r>
              <a:rPr lang="en-GB" dirty="0" smtClean="0">
                <a:cs typeface="Arial" charset="0"/>
              </a:rPr>
              <a:t>clean </a:t>
            </a:r>
            <a:r>
              <a:rPr lang="en-GB" dirty="0">
                <a:cs typeface="Arial" charset="0"/>
              </a:rPr>
              <a:t>emittance </a:t>
            </a:r>
            <a:r>
              <a:rPr lang="en-GB" dirty="0" smtClean="0">
                <a:cs typeface="Arial" charset="0"/>
              </a:rPr>
              <a:t>measurements</a:t>
            </a:r>
            <a:endParaRPr lang="en-GB" dirty="0"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cs typeface="Arial" charset="0"/>
              </a:rPr>
              <a:t>Larger beam </a:t>
            </a:r>
            <a:r>
              <a:rPr lang="en-GB" dirty="0" smtClean="0">
                <a:cs typeface="Arial" charset="0"/>
              </a:rPr>
              <a:t>sizes relax resolution </a:t>
            </a:r>
            <a:r>
              <a:rPr lang="en-GB" dirty="0">
                <a:cs typeface="Arial" charset="0"/>
              </a:rPr>
              <a:t>requirements </a:t>
            </a:r>
            <a:r>
              <a:rPr lang="en-GB" dirty="0" smtClean="0">
                <a:cs typeface="Arial" charset="0"/>
              </a:rPr>
              <a:t>(&gt;2x</a:t>
            </a:r>
            <a:r>
              <a:rPr lang="en-GB" dirty="0"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cs typeface="Arial" charset="0"/>
              </a:rPr>
              <a:t>An </a:t>
            </a:r>
            <a:r>
              <a:rPr lang="en-GB" dirty="0">
                <a:cs typeface="Arial" charset="0"/>
              </a:rPr>
              <a:t>array of </a:t>
            </a:r>
            <a:r>
              <a:rPr lang="en-GB" dirty="0" smtClean="0">
                <a:cs typeface="Arial" charset="0"/>
              </a:rPr>
              <a:t>six x-ray </a:t>
            </a:r>
            <a:r>
              <a:rPr lang="en-GB" dirty="0">
                <a:cs typeface="Arial" charset="0"/>
              </a:rPr>
              <a:t>diffraction apertures will be </a:t>
            </a:r>
            <a:r>
              <a:rPr lang="en-GB" dirty="0" smtClean="0">
                <a:cs typeface="Arial" charset="0"/>
              </a:rPr>
              <a:t>used:</a:t>
            </a:r>
            <a:endParaRPr lang="en-GB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cs typeface="Arial" charset="0"/>
              </a:rPr>
              <a:t>For </a:t>
            </a:r>
            <a:r>
              <a:rPr lang="en-GB" dirty="0">
                <a:cs typeface="Arial" charset="0"/>
              </a:rPr>
              <a:t>absolute beam size measurements, we </a:t>
            </a:r>
            <a:r>
              <a:rPr lang="en-GB" dirty="0" smtClean="0">
                <a:cs typeface="Arial" charset="0"/>
              </a:rPr>
              <a:t>will use </a:t>
            </a:r>
            <a:r>
              <a:rPr lang="en-GB" dirty="0" smtClean="0">
                <a:cs typeface="Arial" charset="0"/>
              </a:rPr>
              <a:t>a pinhole camera, a wide </a:t>
            </a:r>
            <a:r>
              <a:rPr lang="en-GB" dirty="0">
                <a:cs typeface="Arial" charset="0"/>
              </a:rPr>
              <a:t>aperture </a:t>
            </a:r>
            <a:r>
              <a:rPr lang="en-GB" dirty="0" smtClean="0">
                <a:cs typeface="Arial" charset="0"/>
              </a:rPr>
              <a:t>Fresnel diffractometer and a Young’s double-slit interferometer.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cs typeface="Arial" charset="0"/>
              </a:rPr>
              <a:t>For relative beam </a:t>
            </a:r>
            <a:r>
              <a:rPr lang="en-GB" dirty="0" smtClean="0">
                <a:cs typeface="Arial" charset="0"/>
              </a:rPr>
              <a:t>size changes, 1-D </a:t>
            </a:r>
            <a:r>
              <a:rPr lang="en-GB" dirty="0" smtClean="0">
                <a:cs typeface="Arial" charset="0"/>
              </a:rPr>
              <a:t>double-slit </a:t>
            </a:r>
            <a:r>
              <a:rPr lang="en-GB" dirty="0" smtClean="0">
                <a:cs typeface="Arial" charset="0"/>
              </a:rPr>
              <a:t>collimator will be used to monitor normalized peak intensities.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GB" dirty="0" smtClean="0">
                <a:cs typeface="Arial" charset="0"/>
              </a:rPr>
              <a:t>Coherence preservation is the most important concern.</a:t>
            </a:r>
            <a:endParaRPr lang="en-GB" dirty="0">
              <a:cs typeface="Arial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The diagnostics cover all expected storage ring beam conditions, including extremely small vertical beam emittance (&lt; 0.4 pm). Upgrade to 0.1-pm is possible with different set of double slits.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17EFA1-13B9-4E64-98D8-F1779FCCF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800" y="6455188"/>
            <a:ext cx="6824133" cy="215436"/>
          </a:xfrm>
        </p:spPr>
        <p:txBody>
          <a:bodyPr/>
          <a:lstStyle/>
          <a:p>
            <a:r>
              <a:rPr lang="en-US" dirty="0" err="1"/>
              <a:t>Bingxin</a:t>
            </a:r>
            <a:r>
              <a:rPr lang="en-US" dirty="0"/>
              <a:t> Yang, Emittance 2018 Workshop, 29-30 January 2018</a:t>
            </a:r>
          </a:p>
        </p:txBody>
      </p:sp>
    </p:spTree>
    <p:extLst>
      <p:ext uri="{BB962C8B-B14F-4D97-AF65-F5344CB8AC3E}">
        <p14:creationId xmlns:p14="http://schemas.microsoft.com/office/powerpoint/2010/main" val="13996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1891">
        <p:fade/>
      </p:transition>
    </mc:Choice>
    <mc:Fallback>
      <p:transition advTm="81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7759"/>
            <a:ext cx="8229600" cy="490538"/>
          </a:xfrm>
        </p:spPr>
        <p:txBody>
          <a:bodyPr/>
          <a:lstStyle/>
          <a:p>
            <a:pPr eaLnBrk="1" hangingPunct="1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ea typeface="+mj-ea"/>
              </a:rPr>
              <a:t>Outline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6800" y="975881"/>
            <a:ext cx="8229600" cy="512413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dirty="0">
                <a:ea typeface="ＭＳ Ｐゴシック" pitchFamily="34" charset="-128"/>
              </a:rPr>
              <a:t>Emittance monitor specifications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ea typeface="ＭＳ Ｐゴシック" pitchFamily="34" charset="-128"/>
              </a:rPr>
              <a:t>Right x-ray source is half </a:t>
            </a: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>
                <a:ea typeface="ＭＳ Ｐゴシック" pitchFamily="34" charset="-128"/>
              </a:rPr>
              <a:t>success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ea typeface="ＭＳ Ｐゴシック" pitchFamily="34" charset="-128"/>
              </a:rPr>
              <a:t>Design of </a:t>
            </a:r>
            <a:r>
              <a:rPr lang="en-US" dirty="0" smtClean="0">
                <a:ea typeface="ＭＳ Ｐゴシック" pitchFamily="34" charset="-128"/>
              </a:rPr>
              <a:t>x-ray </a:t>
            </a:r>
            <a:r>
              <a:rPr lang="en-US" dirty="0">
                <a:ea typeface="ＭＳ Ｐゴシック" pitchFamily="34" charset="-128"/>
              </a:rPr>
              <a:t>diffraction apertures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Simulation of diffraction profiles and estimation of beam </a:t>
            </a:r>
            <a:r>
              <a:rPr lang="en-US" dirty="0">
                <a:ea typeface="ＭＳ Ｐゴシック" pitchFamily="34" charset="-128"/>
              </a:rPr>
              <a:t>size monitor performance 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ea typeface="ＭＳ Ｐゴシック" pitchFamily="34" charset="-128"/>
              </a:rPr>
              <a:t>Key features of </a:t>
            </a:r>
            <a:r>
              <a:rPr lang="en-US" dirty="0" smtClean="0">
                <a:ea typeface="ＭＳ Ｐゴシック" pitchFamily="34" charset="-128"/>
              </a:rPr>
              <a:t>optical / mechanical </a:t>
            </a:r>
            <a:r>
              <a:rPr lang="en-US" dirty="0">
                <a:ea typeface="ＭＳ Ｐゴシック" pitchFamily="34" charset="-128"/>
              </a:rPr>
              <a:t>design 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ea typeface="ＭＳ Ｐゴシック" pitchFamily="34" charset="-128"/>
              </a:rPr>
              <a:t>Summary</a:t>
            </a:r>
          </a:p>
          <a:p>
            <a:pPr marL="0" indent="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47800" y="6455188"/>
            <a:ext cx="6824133" cy="215436"/>
          </a:xfrm>
        </p:spPr>
        <p:txBody>
          <a:bodyPr/>
          <a:lstStyle/>
          <a:p>
            <a:r>
              <a:rPr lang="en-US" dirty="0" err="1"/>
              <a:t>Bingxin</a:t>
            </a:r>
            <a:r>
              <a:rPr lang="en-US" dirty="0"/>
              <a:t> Yang, Emittance 2018 Workshop, 29-30 January 2018</a:t>
            </a:r>
          </a:p>
        </p:txBody>
      </p:sp>
    </p:spTree>
    <p:extLst>
      <p:ext uri="{BB962C8B-B14F-4D97-AF65-F5344CB8AC3E}">
        <p14:creationId xmlns:p14="http://schemas.microsoft.com/office/powerpoint/2010/main" val="3911548007"/>
      </p:ext>
    </p:extLst>
  </p:cSld>
  <p:clrMapOvr>
    <a:masterClrMapping/>
  </p:clrMapOvr>
  <p:transition spd="med" advTm="408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1749" y="179725"/>
            <a:ext cx="8372901" cy="707461"/>
          </a:xfrm>
        </p:spPr>
        <p:txBody>
          <a:bodyPr/>
          <a:lstStyle/>
          <a:p>
            <a:r>
              <a:rPr lang="en-US" dirty="0"/>
              <a:t>APS-U Storage Ring Emittance Monitor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71891"/>
              </p:ext>
            </p:extLst>
          </p:nvPr>
        </p:nvGraphicFramePr>
        <p:xfrm>
          <a:off x="796372" y="1131336"/>
          <a:ext cx="7871487" cy="247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852">
                  <a:extLst>
                    <a:ext uri="{9D8B030D-6E8A-4147-A177-3AD203B41FA5}">
                      <a16:colId xmlns:a16="http://schemas.microsoft.com/office/drawing/2014/main" val="749772216"/>
                    </a:ext>
                  </a:extLst>
                </a:gridCol>
                <a:gridCol w="1449659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144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752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</a:tblGrid>
              <a:tr h="6454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0000"/>
                          </a:solidFill>
                        </a:rPr>
                        <a:t>Operating Mode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Horizontal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Emittance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Vertical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Emittance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Beam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0" dirty="0">
                          <a:solidFill>
                            <a:srgbClr val="000000"/>
                          </a:solidFill>
                        </a:rPr>
                        <a:t>Timing</a:t>
                      </a:r>
                      <a:r>
                        <a:rPr lang="en-US" altLang="en-US" sz="1800" b="0" baseline="0" dirty="0">
                          <a:solidFill>
                            <a:srgbClr val="000000"/>
                          </a:solidFill>
                        </a:rPr>
                        <a:t> Mode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31.9 pm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31.7 pm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200 mA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113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0" dirty="0">
                          <a:solidFill>
                            <a:srgbClr val="000000"/>
                          </a:solidFill>
                        </a:rPr>
                        <a:t>Brightness Mode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44 pm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4.2 pm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200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5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Initial Commissioning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Mode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25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Beam Instability?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1000 pm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00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Low emittance ratio study (1%)?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0.4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pm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Bingxin</a:t>
            </a:r>
            <a:r>
              <a:rPr lang="en-US" dirty="0"/>
              <a:t> Yang, Emittance 2018 Workshop, 29-30 January 2018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5668" y="718607"/>
            <a:ext cx="8372901" cy="4570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Expected storage ring emittance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7838"/>
              </p:ext>
            </p:extLst>
          </p:nvPr>
        </p:nvGraphicFramePr>
        <p:xfrm>
          <a:off x="782139" y="4783016"/>
          <a:ext cx="7899958" cy="77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468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267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341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</a:tblGrid>
              <a:tr h="4043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Horizontal Emittance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Vertical Emittance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Beam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25 – 1000 pm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0.4 –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500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– 200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45668" y="4330840"/>
            <a:ext cx="8372901" cy="45217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b="1" dirty="0">
                <a:solidFill>
                  <a:srgbClr val="0070C0"/>
                </a:solidFill>
              </a:rPr>
              <a:t>Emittance monitor operating </a:t>
            </a:r>
            <a:r>
              <a:rPr lang="en-US" b="1" dirty="0" smtClean="0">
                <a:solidFill>
                  <a:srgbClr val="0070C0"/>
                </a:solidFill>
              </a:rPr>
              <a:t>requirements*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118" y="3656375"/>
            <a:ext cx="7764320" cy="36296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800" dirty="0"/>
              <a:t>* </a:t>
            </a:r>
            <a:r>
              <a:rPr lang="en-US" sz="1600" dirty="0"/>
              <a:t>Two planned operating modes for user operation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47118" y="5617477"/>
            <a:ext cx="7764320" cy="6828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800" dirty="0"/>
              <a:t>* P</a:t>
            </a:r>
            <a:r>
              <a:rPr lang="en-US" sz="1600" dirty="0"/>
              <a:t>lanned bandwidths: 0.1 – 1 Hz for absolute beam size monitor; 1 – 10 Hz for relative beam size monitor.</a:t>
            </a:r>
          </a:p>
        </p:txBody>
      </p:sp>
    </p:spTree>
    <p:extLst>
      <p:ext uri="{BB962C8B-B14F-4D97-AF65-F5344CB8AC3E}">
        <p14:creationId xmlns:p14="http://schemas.microsoft.com/office/powerpoint/2010/main" val="318752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3721">
        <p:fade/>
      </p:transition>
    </mc:Choice>
    <mc:Fallback>
      <p:transition advTm="837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X-ray Source for Beam Size Monitor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4" y="805637"/>
            <a:ext cx="8186810" cy="161672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SR emittance will be calculated from measured beam sizes. Choosing proper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x-ray source is a critical step to the successful emittance monitor! The APS-U storage ring chamber has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ports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looking at 7 – 8 x-ray source points: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port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insertion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+ bend magnet sources B:M1 and A:M1</a:t>
            </a:r>
          </a:p>
          <a:p>
            <a:pPr marL="285750" indent="-285750"/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 port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M4, Q8 (too weak), M3, and optional three-pole wiggler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7" y="6160168"/>
            <a:ext cx="8264797" cy="23469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APS-U storage ring lattice functions.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7118" y="2527835"/>
            <a:ext cx="37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ID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4118" y="2527834"/>
            <a:ext cx="73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A:M1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0369" y="2527834"/>
            <a:ext cx="73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B</a:t>
            </a:r>
            <a:r>
              <a:rPr lang="en-US" sz="1400" b="1" dirty="0" smtClean="0">
                <a:solidFill>
                  <a:srgbClr val="0070C0"/>
                </a:solidFill>
              </a:rPr>
              <a:t>:M1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3250" y="2896948"/>
            <a:ext cx="7450917" cy="3263219"/>
            <a:chOff x="933250" y="2896948"/>
            <a:chExt cx="7450917" cy="32632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1845"/>
            <a:stretch/>
          </p:blipFill>
          <p:spPr>
            <a:xfrm>
              <a:off x="933250" y="2896948"/>
              <a:ext cx="7450917" cy="32632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89373" y="5599688"/>
              <a:ext cx="364142" cy="283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15713" y="5599688"/>
              <a:ext cx="364142" cy="283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>
            <a:off x="2783235" y="2835612"/>
            <a:ext cx="8517" cy="2589786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50629" y="2827514"/>
            <a:ext cx="8517" cy="2589786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1451" y="2835611"/>
            <a:ext cx="45430" cy="2581689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4924" y="2511998"/>
            <a:ext cx="73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A:M4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97784" y="2809493"/>
            <a:ext cx="197155" cy="259971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884" y="2363082"/>
            <a:ext cx="73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3PW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55913" y="2701140"/>
            <a:ext cx="34851" cy="26941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3425" y="2516971"/>
            <a:ext cx="73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B:M3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673083" y="2809493"/>
            <a:ext cx="32938" cy="258579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9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66564">
        <p:fade/>
      </p:transition>
    </mc:Choice>
    <mc:Fallback>
      <p:transition advTm="66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1749" y="109388"/>
            <a:ext cx="8372901" cy="543756"/>
          </a:xfrm>
        </p:spPr>
        <p:txBody>
          <a:bodyPr/>
          <a:lstStyle/>
          <a:p>
            <a:r>
              <a:rPr lang="en-US"/>
              <a:t>X-ray Source for the Emittance </a:t>
            </a:r>
            <a:r>
              <a:rPr lang="en-US" dirty="0"/>
              <a:t>Monitor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40840"/>
              </p:ext>
            </p:extLst>
          </p:nvPr>
        </p:nvGraphicFramePr>
        <p:xfrm>
          <a:off x="796372" y="1131336"/>
          <a:ext cx="787148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428">
                  <a:extLst>
                    <a:ext uri="{9D8B030D-6E8A-4147-A177-3AD203B41FA5}">
                      <a16:colId xmlns:a16="http://schemas.microsoft.com/office/drawing/2014/main" val="749772216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823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</a:tblGrid>
              <a:tr h="3227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0000"/>
                          </a:solidFill>
                        </a:rPr>
                        <a:t>Port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3227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A:M1/B:M1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3PW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X-size from emittance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7.2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12.5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5.0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113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X-size from energy-spread**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0.9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8.0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11.0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4.9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5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Horizontal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beam size (X)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7.2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12.6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9.4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12.8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Vertical beam size (Y)*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9.1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2.8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3.2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Bingxin</a:t>
            </a:r>
            <a:r>
              <a:rPr lang="en-US" dirty="0"/>
              <a:t> Yang, Emittance 2018 Workshop, 29-30 January 2018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5668" y="718607"/>
            <a:ext cx="8372901" cy="4570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Minimum source sizes for APS-U </a:t>
            </a:r>
            <a:r>
              <a:rPr lang="en-US" b="1" dirty="0" smtClean="0">
                <a:solidFill>
                  <a:srgbClr val="0070C0"/>
                </a:solidFill>
              </a:rPr>
              <a:t>user operations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668" y="4189698"/>
            <a:ext cx="8372901" cy="20197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000" b="1" dirty="0">
                <a:solidFill>
                  <a:srgbClr val="0070C0"/>
                </a:solidFill>
              </a:rPr>
              <a:t>[Observations]</a:t>
            </a:r>
          </a:p>
          <a:p>
            <a:pPr marL="514350" indent="-273050" fontAlgn="auto"/>
            <a:r>
              <a:rPr lang="en-US" sz="1800" dirty="0" smtClean="0"/>
              <a:t>At </a:t>
            </a:r>
            <a:r>
              <a:rPr lang="en-US" sz="1800" dirty="0"/>
              <a:t>the BM </a:t>
            </a:r>
            <a:r>
              <a:rPr lang="en-US" sz="1800" dirty="0" smtClean="0"/>
              <a:t>port, </a:t>
            </a:r>
            <a:r>
              <a:rPr lang="en-US" sz="1800" dirty="0"/>
              <a:t>the source sizes are dominated by </a:t>
            </a:r>
            <a:r>
              <a:rPr lang="en-US" sz="1800" dirty="0" smtClean="0"/>
              <a:t>contributions </a:t>
            </a:r>
            <a:r>
              <a:rPr lang="en-US" sz="1800" dirty="0"/>
              <a:t>from beam energy spread, making pure emittance measurement difficult!</a:t>
            </a:r>
          </a:p>
          <a:p>
            <a:pPr marL="514350" indent="-273050" fontAlgn="auto"/>
            <a:r>
              <a:rPr lang="en-US" sz="1800" dirty="0" smtClean="0"/>
              <a:t>At the </a:t>
            </a:r>
            <a:r>
              <a:rPr lang="en-US" sz="1800" dirty="0"/>
              <a:t>ID port, the vertical ID source size is small, difficult to measure!</a:t>
            </a:r>
          </a:p>
          <a:p>
            <a:pPr marL="514350" indent="-273050" fontAlgn="auto"/>
            <a:r>
              <a:rPr lang="en-US" sz="1800" dirty="0"/>
              <a:t>The B:M1 is 7.7 m upstream of A:M1, farther away from the x-ray optics!</a:t>
            </a:r>
          </a:p>
          <a:p>
            <a:pPr marL="514350" indent="-273050" fontAlgn="auto"/>
            <a:r>
              <a:rPr lang="en-US" sz="1800" b="1" dirty="0">
                <a:solidFill>
                  <a:srgbClr val="0070C0"/>
                </a:solidFill>
              </a:rPr>
              <a:t>The A:M1 source is ideal for emittance measurement!</a:t>
            </a:r>
          </a:p>
          <a:p>
            <a:pPr marL="514350" indent="-273050" fontAlgn="auto"/>
            <a:endParaRPr lang="en-US" sz="1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9668" y="3385068"/>
            <a:ext cx="7884900" cy="55885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500" dirty="0"/>
              <a:t>* Minimum emittances in </a:t>
            </a:r>
            <a:r>
              <a:rPr lang="en-US" sz="1500" dirty="0" smtClean="0"/>
              <a:t>user operations </a:t>
            </a:r>
            <a:r>
              <a:rPr lang="en-US" sz="1500" dirty="0"/>
              <a:t>are 31.9pm / 4.2pm in horizontal / vertical planes. </a:t>
            </a:r>
          </a:p>
          <a:p>
            <a:pPr marL="0" indent="0" fontAlgn="auto">
              <a:buNone/>
            </a:pPr>
            <a:r>
              <a:rPr lang="en-US" sz="1500" dirty="0"/>
              <a:t>** </a:t>
            </a:r>
            <a:r>
              <a:rPr lang="en-US" sz="1500" dirty="0" smtClean="0"/>
              <a:t>Nominal electron beam </a:t>
            </a:r>
            <a:r>
              <a:rPr lang="en-US" sz="1500" dirty="0"/>
              <a:t>energy spread is 0.136%.</a:t>
            </a:r>
          </a:p>
        </p:txBody>
      </p:sp>
    </p:spTree>
    <p:extLst>
      <p:ext uri="{BB962C8B-B14F-4D97-AF65-F5344CB8AC3E}">
        <p14:creationId xmlns:p14="http://schemas.microsoft.com/office/powerpoint/2010/main" val="8295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91563">
        <p:fade/>
      </p:transition>
    </mc:Choice>
    <mc:Fallback>
      <p:transition advTm="91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1749" y="179725"/>
            <a:ext cx="8372901" cy="707461"/>
          </a:xfrm>
        </p:spPr>
        <p:txBody>
          <a:bodyPr/>
          <a:lstStyle/>
          <a:p>
            <a:r>
              <a:rPr lang="en-US" dirty="0"/>
              <a:t>APS-U Storage Ring Beam Size Monitor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94994"/>
              </p:ext>
            </p:extLst>
          </p:nvPr>
        </p:nvGraphicFramePr>
        <p:xfrm>
          <a:off x="796372" y="1131336"/>
          <a:ext cx="7871487" cy="247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813">
                  <a:extLst>
                    <a:ext uri="{9D8B030D-6E8A-4147-A177-3AD203B41FA5}">
                      <a16:colId xmlns:a16="http://schemas.microsoft.com/office/drawing/2014/main" val="749772216"/>
                    </a:ext>
                  </a:extLst>
                </a:gridCol>
                <a:gridCol w="1434791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145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081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</a:tblGrid>
              <a:tr h="6454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0000"/>
                          </a:solidFill>
                        </a:rPr>
                        <a:t>Operating Mode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Horizontal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Beam Size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Vertical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Beam Size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Beam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0" dirty="0">
                          <a:solidFill>
                            <a:srgbClr val="000000"/>
                          </a:solidFill>
                        </a:rPr>
                        <a:t>Timing</a:t>
                      </a:r>
                      <a:r>
                        <a:rPr lang="en-US" altLang="en-US" sz="18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en-US" sz="1800" b="0" baseline="0" dirty="0" smtClean="0">
                          <a:solidFill>
                            <a:srgbClr val="000000"/>
                          </a:solidFill>
                        </a:rPr>
                        <a:t>Mode (User Op)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7.3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25.1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200 mA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113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0" dirty="0">
                          <a:solidFill>
                            <a:srgbClr val="000000"/>
                          </a:solidFill>
                        </a:rPr>
                        <a:t>Brightness </a:t>
                      </a:r>
                      <a:r>
                        <a:rPr lang="en-US" altLang="en-US" sz="1800" b="0" dirty="0" smtClean="0">
                          <a:solidFill>
                            <a:srgbClr val="000000"/>
                          </a:solidFill>
                        </a:rPr>
                        <a:t>Mode (User Op)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8.5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9.1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200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5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Initial Commissioning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Mode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25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Beam Instability?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41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100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Low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emittance ratio study (1%?)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Bingxin</a:t>
            </a:r>
            <a:r>
              <a:rPr lang="en-US" dirty="0"/>
              <a:t> Yang, Emittance 2018 Workshop, 29-30 January 2018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5668" y="718607"/>
            <a:ext cx="8372901" cy="4570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Expected electron beam sizes at A:M1 source point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90633"/>
              </p:ext>
            </p:extLst>
          </p:nvPr>
        </p:nvGraphicFramePr>
        <p:xfrm>
          <a:off x="782139" y="4783016"/>
          <a:ext cx="7899958" cy="77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468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267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341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</a:tblGrid>
              <a:tr h="4043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Horizontal Beam Size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Vertical Beam Size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Beam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6.5 –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41+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100+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20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– 200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45668" y="4330840"/>
            <a:ext cx="8372901" cy="45217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b="1" dirty="0">
                <a:solidFill>
                  <a:srgbClr val="0070C0"/>
                </a:solidFill>
              </a:rPr>
              <a:t>Beam size monitor operating range requirements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118" y="3656375"/>
            <a:ext cx="7764320" cy="36296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800" dirty="0"/>
              <a:t>* </a:t>
            </a:r>
            <a:r>
              <a:rPr lang="en-US" sz="1600" dirty="0"/>
              <a:t>Two planned </a:t>
            </a:r>
            <a:r>
              <a:rPr lang="en-US" sz="1600" dirty="0" smtClean="0"/>
              <a:t>modes </a:t>
            </a:r>
            <a:r>
              <a:rPr lang="en-US" sz="1600" dirty="0"/>
              <a:t>for user operation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47118" y="5617477"/>
            <a:ext cx="7764320" cy="6828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800" dirty="0"/>
              <a:t>* </a:t>
            </a:r>
            <a:r>
              <a:rPr lang="en-US" sz="1600" dirty="0"/>
              <a:t>Planned bandwidths: 0.1 – 1 Hz for absolute beam size monitor; 1 – 10 Hz for relative beam size monitor.</a:t>
            </a:r>
          </a:p>
        </p:txBody>
      </p:sp>
    </p:spTree>
    <p:extLst>
      <p:ext uri="{BB962C8B-B14F-4D97-AF65-F5344CB8AC3E}">
        <p14:creationId xmlns:p14="http://schemas.microsoft.com/office/powerpoint/2010/main" val="203838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5580">
        <p:fade/>
      </p:transition>
    </mc:Choice>
    <mc:Fallback>
      <p:transition advTm="45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X-ray Diffraction Optics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46830" y="731745"/>
            <a:ext cx="8372901" cy="5315372"/>
          </a:xfrm>
        </p:spPr>
        <p:txBody>
          <a:bodyPr/>
          <a:lstStyle/>
          <a:p>
            <a:pPr marL="285750" indent="-285750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x-ray optics is a 0.1-mm tungsten foil with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apertures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518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Aperture spacing is 0.5 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(3.3 mm), making separate images at detector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518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apertures are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6.56 m from the source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518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Apertures may be put into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two function groups.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Absolute beam size monitor (ABSM)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obtain beam sizes by analyzing x-ray diffraction profiles, operating in 0.1 – 1 Hz range. Three apertures cover different beam size ranges:</a:t>
            </a:r>
          </a:p>
          <a:p>
            <a:pPr marL="584518" lvl="1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Monochromatic x-ray pinhole camera (15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): for 8 –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100+ </a:t>
            </a: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 beam sizes.</a:t>
            </a:r>
          </a:p>
          <a:p>
            <a:pPr marL="584518" lvl="1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Wide-aperture Fresnel diffractometer (8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): 4 – 14 </a:t>
            </a: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</a:p>
          <a:p>
            <a:pPr marL="584518" lvl="1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Young’s double slits interferometer (8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285750" indent="-285750"/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beam size monitor (RBSM)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obtain beam size information by monitoring x-ray diffraction peak intensities, operating at 1 –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10+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Hz:</a:t>
            </a:r>
          </a:p>
          <a:p>
            <a:pPr marL="584518" lvl="1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Double-slits collimator for horizontal beam size (15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): 4 – 100 </a:t>
            </a: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584518" lvl="1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Double-slits collimator for vertical beam size (15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): 4 – 100 </a:t>
            </a:r>
            <a:r>
              <a:rPr lang="en-US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584518" lvl="1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X-ray beam position monitor (15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for maintaining collimator alignment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</p:spTree>
    <p:extLst>
      <p:ext uri="{BB962C8B-B14F-4D97-AF65-F5344CB8AC3E}">
        <p14:creationId xmlns:p14="http://schemas.microsoft.com/office/powerpoint/2010/main" val="10684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11163">
        <p:fade/>
      </p:transition>
    </mc:Choice>
    <mc:Fallback>
      <p:transition advTm="1111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4443"/>
            <a:ext cx="8372901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15-keV X-ray Pinhole Camera: Geometry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6"/>
            <a:ext cx="8264797" cy="19006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Today, most x-ray pinhole-camera emittance monitors use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white beams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But the monochromatic beam has several unique advantages:</a:t>
            </a: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Diffraction profiles can be more precisely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modelled, resulting in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size data.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Photon energy can be chosen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a opaque region for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tungsten, making the pinhole slits easier to make, and with a better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quality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62D31-C2D6-4972-805B-53D53D67D5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74" y="3598551"/>
            <a:ext cx="3475059" cy="2626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F82BF6-A1F1-4A5C-9321-F05252C916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7" y="3657599"/>
            <a:ext cx="3551429" cy="25677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727467" y="6109341"/>
            <a:ext cx="8264797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Pinhole camera profiles for source size 2 – 18 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 (left panel) and 5 – 80 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 (right panel)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C2AB1-C140-49A4-B03F-1EA89E73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4811"/>
              </p:ext>
            </p:extLst>
          </p:nvPr>
        </p:nvGraphicFramePr>
        <p:xfrm>
          <a:off x="565304" y="2860818"/>
          <a:ext cx="8264796" cy="76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22">
                  <a:extLst>
                    <a:ext uri="{9D8B030D-6E8A-4147-A177-3AD203B41FA5}">
                      <a16:colId xmlns:a16="http://schemas.microsoft.com/office/drawing/2014/main" val="1157005177"/>
                    </a:ext>
                  </a:extLst>
                </a:gridCol>
                <a:gridCol w="1756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943">
                  <a:extLst>
                    <a:ext uri="{9D8B030D-6E8A-4147-A177-3AD203B41FA5}">
                      <a16:colId xmlns:a16="http://schemas.microsoft.com/office/drawing/2014/main" val="1251376455"/>
                    </a:ext>
                  </a:extLst>
                </a:gridCol>
                <a:gridCol w="802616">
                  <a:extLst>
                    <a:ext uri="{9D8B030D-6E8A-4147-A177-3AD203B41FA5}">
                      <a16:colId xmlns:a16="http://schemas.microsoft.com/office/drawing/2014/main" val="1584208205"/>
                    </a:ext>
                  </a:extLst>
                </a:gridCol>
                <a:gridCol w="1828256">
                  <a:extLst>
                    <a:ext uri="{9D8B030D-6E8A-4147-A177-3AD203B41FA5}">
                      <a16:colId xmlns:a16="http://schemas.microsoft.com/office/drawing/2014/main" val="3304373106"/>
                    </a:ext>
                  </a:extLst>
                </a:gridCol>
              </a:tblGrid>
              <a:tr h="4008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Pinhole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Image distance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Source sizes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6.6 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34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 × 34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13.4 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2.6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8 – 100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08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8286">
        <p:fade/>
      </p:transition>
    </mc:Choice>
    <mc:Fallback>
      <p:transition advTm="88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2309" y="34443"/>
            <a:ext cx="8652295" cy="8289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15-keV X-ray Pinhole Camera: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65303" y="805636"/>
            <a:ext cx="8264797" cy="2460887"/>
          </a:xfrm>
        </p:spPr>
        <p:txBody>
          <a:bodyPr/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small sources, full diffraction profiles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curve-fitting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results. 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Shortcut for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larger beam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sizes (&gt; 8 </a:t>
            </a:r>
            <a:r>
              <a:rPr lang="en-US" alt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m):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Fit 60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of the peak data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Gaussian curve. The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peak width </a:t>
            </a:r>
            <a:r>
              <a:rPr lang="en-US" altLang="en-US" sz="20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“corrected for resolution effect” using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with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/>
              <a:t>Bingxin</a:t>
            </a:r>
            <a:r>
              <a:rPr lang="en-US" sz="1200" dirty="0"/>
              <a:t> Yang, Emittance 2018 Workshop, 29-30 January 2018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D66231-6C31-4273-BC3E-EE32BDB32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7035"/>
              </p:ext>
            </p:extLst>
          </p:nvPr>
        </p:nvGraphicFramePr>
        <p:xfrm>
          <a:off x="2789260" y="2186117"/>
          <a:ext cx="3816882" cy="65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r:id="rId4" imgW="1663700" imgH="292100" progId="Equation.DSMT4">
                  <p:embed/>
                </p:oleObj>
              </mc:Choice>
              <mc:Fallback>
                <p:oleObj r:id="rId4" imgW="16637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60" y="2186117"/>
                        <a:ext cx="3816882" cy="65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99D65692-CEBA-4C4F-B559-3E54BDB61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055CFF6-A4B6-4D63-9D7A-92B5A9D18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83833"/>
              </p:ext>
            </p:extLst>
          </p:nvPr>
        </p:nvGraphicFramePr>
        <p:xfrm>
          <a:off x="1447800" y="2923075"/>
          <a:ext cx="4728570" cy="36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r:id="rId6" imgW="2971800" imgH="228600" progId="Equation.DSMT4">
                  <p:embed/>
                </p:oleObj>
              </mc:Choice>
              <mc:Fallback>
                <p:oleObj r:id="rId6" imgW="2971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23075"/>
                        <a:ext cx="4728570" cy="360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F56D21D-2A25-41B0-B3FB-731D970C468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2" y="3300171"/>
            <a:ext cx="4565225" cy="27521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13DA28-3754-44E1-96DA-116ED4447135}"/>
              </a:ext>
            </a:extLst>
          </p:cNvPr>
          <p:cNvSpPr txBox="1">
            <a:spLocks/>
          </p:cNvSpPr>
          <p:nvPr/>
        </p:nvSpPr>
        <p:spPr>
          <a:xfrm>
            <a:off x="457200" y="5997614"/>
            <a:ext cx="4427963" cy="28551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charset="2"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resolution-corrected source sizes carry an error below 1 </a:t>
            </a:r>
            <a:r>
              <a:rPr lang="en-US" altLang="en-US" sz="12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 for source size &lt; 8 </a:t>
            </a:r>
            <a:r>
              <a:rPr lang="en-US" altLang="en-US" sz="12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3DF565-FB27-40B2-B838-4E8449EE3E5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04" y="3429000"/>
            <a:ext cx="3044825" cy="22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5B566F-570D-42AC-8AE5-7BDC65C16FE3}"/>
              </a:ext>
            </a:extLst>
          </p:cNvPr>
          <p:cNvSpPr txBox="1">
            <a:spLocks/>
          </p:cNvSpPr>
          <p:nvPr/>
        </p:nvSpPr>
        <p:spPr>
          <a:xfrm>
            <a:off x="5483872" y="5757206"/>
            <a:ext cx="3367090" cy="46496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charset="2"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X-ray absorption by tungsten is strong at 15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A 50-</a:t>
            </a:r>
            <a:r>
              <a:rPr lang="en-US" altLang="en-US" sz="12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 foil has less than 0.01% transmission.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762" y="4545462"/>
            <a:ext cx="5580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0000"/>
                </a:solidFill>
              </a:rPr>
              <a:t>0.001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068" y="5734569"/>
            <a:ext cx="5580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-0.002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69897">
        <p:fade/>
      </p:transition>
    </mc:Choice>
    <mc:Fallback>
      <p:transition advTm="698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d72c6-42f8-434b-b2e3-facad2d01f31">APSU-1115-212</_dlc_DocId>
    <_dlc_DocIdUrl xmlns="3c1d72c6-42f8-434b-b2e3-facad2d01f31">
      <Url>https://apsshare.aps.anl.gov/apsu/ProjectReviews/DirectorsDOECD3b/_layouts/DocIdRedir.aspx?ID=APSU-1115-212</Url>
      <Description>APSU-1115-212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7E88405A4D2842882AAFEF0D9A40A8" ma:contentTypeVersion="7" ma:contentTypeDescription="Create a new document." ma:contentTypeScope="" ma:versionID="0babcfd2ba07345768fc881f247b0d87">
  <xsd:schema xmlns:xsd="http://www.w3.org/2001/XMLSchema" xmlns:xs="http://www.w3.org/2001/XMLSchema" xmlns:p="http://schemas.microsoft.com/office/2006/metadata/properties" xmlns:ns2="3c1d72c6-42f8-434b-b2e3-facad2d01f31" targetNamespace="http://schemas.microsoft.com/office/2006/metadata/properties" ma:root="true" ma:fieldsID="9a159ecd85bc16b0cfbbfca3ac168a4c" ns2:_="">
    <xsd:import namespace="3c1d72c6-42f8-434b-b2e3-facad2d01f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d72c6-42f8-434b-b2e3-facad2d01f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E60D92-EC7B-437A-AF37-55618E86DE12}">
  <ds:schemaRefs>
    <ds:schemaRef ds:uri="3c1d72c6-42f8-434b-b2e3-facad2d01f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0D0C73-1D92-412D-8800-9C1E03376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346C8-3DBC-4A02-AA0E-36F83AD8F4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0A2DC5-3DC6-47DB-AC31-30BE5C338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d72c6-42f8-434b-b2e3-facad2d01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25941</TotalTime>
  <Words>2178</Words>
  <Application>Microsoft Office PowerPoint</Application>
  <PresentationFormat>On-screen Show (4:3)</PresentationFormat>
  <Paragraphs>320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Courier New</vt:lpstr>
      <vt:lpstr>DejaVu LGC Sans</vt:lpstr>
      <vt:lpstr>Lucida Grande</vt:lpstr>
      <vt:lpstr>Symbol</vt:lpstr>
      <vt:lpstr>Times New Roman</vt:lpstr>
      <vt:lpstr>Trebuchet MS</vt:lpstr>
      <vt:lpstr>WenQuanYi Zen Hei</vt:lpstr>
      <vt:lpstr>Wingdings</vt:lpstr>
      <vt:lpstr>1_presentation_4x3</vt:lpstr>
      <vt:lpstr>MathType 6.0 Equation</vt:lpstr>
      <vt:lpstr>PLANNED X-RAY DIFFRACTION DIAGNOSTICS FOR APS-U EMITTANCE MEASUREMENTS </vt:lpstr>
      <vt:lpstr>Outline</vt:lpstr>
      <vt:lpstr>APS-U Storage Ring Emittance Monitor </vt:lpstr>
      <vt:lpstr>X-ray Source for Beam Size Monitor</vt:lpstr>
      <vt:lpstr>X-ray Source for the Emittance Monitor</vt:lpstr>
      <vt:lpstr>APS-U Storage Ring Beam Size Monitor </vt:lpstr>
      <vt:lpstr>X-ray Diffraction Optics</vt:lpstr>
      <vt:lpstr>15-keV X-ray Pinhole Camera: Geometry</vt:lpstr>
      <vt:lpstr>15-keV X-ray Pinhole Camera: Data Analysis</vt:lpstr>
      <vt:lpstr>8-keV X-ray Fresnel Diffractometer</vt:lpstr>
      <vt:lpstr>8-keV Young’s Interferometer (Vertical)</vt:lpstr>
      <vt:lpstr>Relative BSM: Double-Slits Collimator</vt:lpstr>
      <vt:lpstr>Relative BSM: Two Modes of Operations</vt:lpstr>
      <vt:lpstr>RBSM: Alignment Requirements</vt:lpstr>
      <vt:lpstr>X-ray Beam Position Monitors</vt:lpstr>
      <vt:lpstr>Implementation: Optics &amp; Mechanics </vt:lpstr>
      <vt:lpstr>Mechanical Design: Vibration Control</vt:lpstr>
      <vt:lpstr>X-ray Optics Design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Yang, Bingxin</cp:lastModifiedBy>
  <cp:revision>1072</cp:revision>
  <cp:lastPrinted>2016-06-16T13:04:54Z</cp:lastPrinted>
  <dcterms:created xsi:type="dcterms:W3CDTF">2016-03-31T16:17:22Z</dcterms:created>
  <dcterms:modified xsi:type="dcterms:W3CDTF">2018-01-28T23:37:44Z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0x010100D47E88405A4D2842882AAFEF0D9A40A8</vt:lpwstr>
  </property>
  <property fmtid="{D5CDD505-2E9C-101B-9397-08002B2CF9AE}" pid="3" name="_dlc_DocIdItemGuid">
    <vt:lpwstr>91b97b4b-3318-4073-8ecc-312e75fe710e</vt:lpwstr>
  </property>
</Properties>
</file>