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4" r:id="rId2"/>
    <p:sldId id="265" r:id="rId3"/>
    <p:sldId id="284" r:id="rId4"/>
    <p:sldId id="266" r:id="rId5"/>
    <p:sldId id="256" r:id="rId6"/>
    <p:sldId id="258" r:id="rId7"/>
    <p:sldId id="259" r:id="rId8"/>
    <p:sldId id="260" r:id="rId9"/>
    <p:sldId id="271" r:id="rId10"/>
    <p:sldId id="272" r:id="rId11"/>
    <p:sldId id="273" r:id="rId12"/>
    <p:sldId id="261" r:id="rId13"/>
    <p:sldId id="285" r:id="rId14"/>
    <p:sldId id="286" r:id="rId15"/>
    <p:sldId id="262" r:id="rId16"/>
    <p:sldId id="263" r:id="rId17"/>
    <p:sldId id="267" r:id="rId18"/>
    <p:sldId id="268" r:id="rId19"/>
    <p:sldId id="287" r:id="rId20"/>
    <p:sldId id="269" r:id="rId21"/>
    <p:sldId id="270" r:id="rId22"/>
    <p:sldId id="288" r:id="rId23"/>
    <p:sldId id="289" r:id="rId24"/>
    <p:sldId id="290" r:id="rId25"/>
    <p:sldId id="291" r:id="rId26"/>
    <p:sldId id="292" r:id="rId27"/>
    <p:sldId id="293" r:id="rId28"/>
    <p:sldId id="29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191" autoAdjust="0"/>
    <p:restoredTop sz="94660"/>
  </p:normalViewPr>
  <p:slideViewPr>
    <p:cSldViewPr>
      <p:cViewPr>
        <p:scale>
          <a:sx n="100" d="100"/>
          <a:sy n="100" d="100"/>
        </p:scale>
        <p:origin x="-282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3949A-F2E8-44DA-BBDB-47D2F9394229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40B3F-7C44-4B5B-90B9-DBA4C195A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677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>
            <a:lvl1pPr>
              <a:defRPr sz="1800">
                <a:solidFill>
                  <a:srgbClr val="FF0000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3074" name="Picture 2" descr="C:\Users\Artem\Documents\потылицын_разное\Презентация_для_Геро\Logo_desy.sv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216" y="188640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rtem\Documents\потылицын_разное\Презентация_для_Геро\TPU_e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8640"/>
            <a:ext cx="193470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179512" y="188640"/>
            <a:ext cx="5471889" cy="6480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6"/>
          </p:nvPr>
        </p:nvSpPr>
        <p:spPr>
          <a:xfrm>
            <a:off x="6902896" y="6448251"/>
            <a:ext cx="2133600" cy="365125"/>
          </a:xfrm>
        </p:spPr>
        <p:txBody>
          <a:bodyPr/>
          <a:lstStyle>
            <a:lvl1pPr>
              <a:defRPr sz="1800">
                <a:solidFill>
                  <a:srgbClr val="FF0000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053" name="Picture 5" descr="C:\Users\Artem\Documents\потылицын_разное\Презентация_для_Геро\Logo_desy.sv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970" y="70644"/>
            <a:ext cx="838075" cy="83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70644"/>
            <a:ext cx="979438" cy="83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0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coherent optical transition radiation for measurements of the transverse beam size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52664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en-US" sz="2500" u="sng" dirty="0" smtClean="0">
                <a:solidFill>
                  <a:schemeClr val="tx1"/>
                </a:solidFill>
              </a:rPr>
              <a:t>A. </a:t>
            </a:r>
            <a:r>
              <a:rPr lang="en-US" sz="2500" u="sng" dirty="0" err="1" smtClean="0">
                <a:solidFill>
                  <a:schemeClr val="tx1"/>
                </a:solidFill>
              </a:rPr>
              <a:t>Potylitsyn</a:t>
            </a:r>
            <a:r>
              <a:rPr lang="en-US" sz="2500" dirty="0" smtClean="0">
                <a:solidFill>
                  <a:schemeClr val="tx1"/>
                </a:solidFill>
              </a:rPr>
              <a:t>, L. </a:t>
            </a:r>
            <a:r>
              <a:rPr lang="en-US" sz="2500" dirty="0" err="1" smtClean="0">
                <a:solidFill>
                  <a:schemeClr val="tx1"/>
                </a:solidFill>
              </a:rPr>
              <a:t>Sukhikh</a:t>
            </a:r>
            <a:endParaRPr lang="en-US" sz="2500" dirty="0" smtClean="0">
              <a:solidFill>
                <a:schemeClr val="tx1"/>
              </a:solidFill>
            </a:endParaRPr>
          </a:p>
          <a:p>
            <a:pPr algn="l"/>
            <a:r>
              <a:rPr lang="en-US" sz="2500" dirty="0" smtClean="0"/>
              <a:t>	Tomsk Polytechnic University</a:t>
            </a:r>
          </a:p>
          <a:p>
            <a:pPr algn="l"/>
            <a:r>
              <a:rPr lang="en-US" sz="2500" dirty="0" smtClean="0">
                <a:solidFill>
                  <a:schemeClr val="tx1"/>
                </a:solidFill>
              </a:rPr>
              <a:t>G. </a:t>
            </a:r>
            <a:r>
              <a:rPr lang="en-US" sz="2500" dirty="0" err="1" smtClean="0">
                <a:solidFill>
                  <a:schemeClr val="tx1"/>
                </a:solidFill>
              </a:rPr>
              <a:t>Kube</a:t>
            </a:r>
            <a:endParaRPr lang="en-US" sz="2500" dirty="0" smtClean="0">
              <a:solidFill>
                <a:schemeClr val="tx1"/>
              </a:solidFill>
            </a:endParaRPr>
          </a:p>
          <a:p>
            <a:pPr algn="l"/>
            <a:r>
              <a:rPr lang="en-US" sz="2500" dirty="0" smtClean="0"/>
              <a:t>	</a:t>
            </a:r>
            <a:r>
              <a:rPr lang="en-US" sz="2500" dirty="0" err="1" smtClean="0"/>
              <a:t>Deutsches</a:t>
            </a:r>
            <a:r>
              <a:rPr lang="en-US" sz="2500" dirty="0" smtClean="0"/>
              <a:t> </a:t>
            </a:r>
            <a:r>
              <a:rPr lang="en-US" sz="2500" dirty="0" err="1" smtClean="0"/>
              <a:t>Elektronen</a:t>
            </a:r>
            <a:r>
              <a:rPr lang="en-US" sz="2500" dirty="0" smtClean="0"/>
              <a:t> Synchrotron</a:t>
            </a:r>
            <a:endParaRPr lang="ru-RU" sz="2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08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OTR </a:t>
            </a:r>
            <a:r>
              <a:rPr lang="en-US" dirty="0"/>
              <a:t>P</a:t>
            </a:r>
            <a:r>
              <a:rPr lang="en-US" dirty="0" smtClean="0"/>
              <a:t>SF </a:t>
            </a:r>
            <a:r>
              <a:rPr lang="en-US" dirty="0" smtClean="0"/>
              <a:t>for different masks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79" y="1340768"/>
            <a:ext cx="8083261" cy="518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70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179512" y="188640"/>
            <a:ext cx="6480720" cy="1440160"/>
          </a:xfrm>
        </p:spPr>
        <p:txBody>
          <a:bodyPr>
            <a:normAutofit/>
          </a:bodyPr>
          <a:lstStyle/>
          <a:p>
            <a:r>
              <a:rPr lang="en-US" dirty="0" smtClean="0"/>
              <a:t>Space distribution of OTR on the CCD (M=1)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79" y="1333917"/>
            <a:ext cx="8083261" cy="5335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77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887674" cy="5355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179512" y="188640"/>
            <a:ext cx="5471889" cy="1152128"/>
          </a:xfrm>
        </p:spPr>
        <p:txBody>
          <a:bodyPr>
            <a:normAutofit/>
          </a:bodyPr>
          <a:lstStyle/>
          <a:p>
            <a:r>
              <a:rPr lang="en-US" dirty="0" smtClean="0"/>
              <a:t>Point spread function</a:t>
            </a:r>
          </a:p>
          <a:p>
            <a:r>
              <a:rPr lang="en-US" sz="2600" dirty="0" smtClean="0"/>
              <a:t>(OTR off-axis case)</a:t>
            </a:r>
            <a:endParaRPr lang="ru-RU" sz="2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251520" y="2420888"/>
            <a:ext cx="2880320" cy="1944216"/>
            <a:chOff x="1331640" y="2492896"/>
            <a:chExt cx="2880320" cy="1944216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331640" y="2492896"/>
              <a:ext cx="2880320" cy="1944216"/>
              <a:chOff x="1547664" y="2132856"/>
              <a:chExt cx="2880320" cy="1944216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1547664" y="2132856"/>
                <a:ext cx="2808312" cy="1944216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7" name="Группа 6"/>
              <p:cNvGrpSpPr/>
              <p:nvPr/>
            </p:nvGrpSpPr>
            <p:grpSpPr>
              <a:xfrm>
                <a:off x="1647073" y="2132856"/>
                <a:ext cx="2780911" cy="1861175"/>
                <a:chOff x="62897" y="1268760"/>
                <a:chExt cx="2780911" cy="1861175"/>
              </a:xfrm>
            </p:grpSpPr>
            <p:pic>
              <p:nvPicPr>
                <p:cNvPr id="8" name="Picture 8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897" y="1666139"/>
                  <a:ext cx="1916815" cy="12433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9" name="TextBox 8"/>
                <p:cNvSpPr txBox="1"/>
                <p:nvPr/>
              </p:nvSpPr>
              <p:spPr>
                <a:xfrm>
                  <a:off x="648256" y="1268760"/>
                  <a:ext cx="10246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dirty="0" smtClean="0"/>
                    <a:t>θ</a:t>
                  </a:r>
                  <a:r>
                    <a:rPr lang="en-US" baseline="-25000" dirty="0" smtClean="0"/>
                    <a:t>m</a:t>
                  </a:r>
                  <a:r>
                    <a:rPr lang="en-US" dirty="0" smtClean="0"/>
                    <a:t>&gt;&gt; 1/</a:t>
                  </a:r>
                  <a:r>
                    <a:rPr lang="el-GR" dirty="0" smtClean="0"/>
                    <a:t>γ</a:t>
                  </a:r>
                  <a:endParaRPr lang="ru-RU" dirty="0"/>
                </a:p>
              </p:txBody>
            </p:sp>
            <p:sp>
              <p:nvSpPr>
                <p:cNvPr id="10" name="Левая фигурная скобка 9"/>
                <p:cNvSpPr/>
                <p:nvPr/>
              </p:nvSpPr>
              <p:spPr>
                <a:xfrm rot="16200000">
                  <a:off x="2201018" y="2343598"/>
                  <a:ext cx="162019" cy="892662"/>
                </a:xfrm>
                <a:prstGeom prst="leftBrac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1763191" y="2852936"/>
                  <a:ext cx="108061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/>
                    <a:t>Lens Aperture</a:t>
                  </a:r>
                  <a:endParaRPr lang="ru-RU" sz="1200" b="1" dirty="0"/>
                </a:p>
              </p:txBody>
            </p:sp>
          </p:grpSp>
        </p:grpSp>
        <p:sp>
          <p:nvSpPr>
            <p:cNvPr id="14" name="Левая фигурная скобка 13"/>
            <p:cNvSpPr/>
            <p:nvPr/>
          </p:nvSpPr>
          <p:spPr>
            <a:xfrm rot="16200000">
              <a:off x="2738094" y="3678731"/>
              <a:ext cx="162019" cy="670670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31636" y="4077072"/>
              <a:ext cx="3561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b="1" dirty="0" smtClean="0"/>
                <a:t>Δθ</a:t>
              </a:r>
              <a:endParaRPr lang="ru-RU" sz="1200" b="1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83568" y="4725144"/>
            <a:ext cx="2088232" cy="1944216"/>
            <a:chOff x="827584" y="4581128"/>
            <a:chExt cx="2088232" cy="1944216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827584" y="4581128"/>
              <a:ext cx="2088232" cy="1944216"/>
              <a:chOff x="6948264" y="3951312"/>
              <a:chExt cx="2088232" cy="1944216"/>
            </a:xfrm>
          </p:grpSpPr>
          <p:sp>
            <p:nvSpPr>
              <p:cNvPr id="23" name="Прямоугольник 22"/>
              <p:cNvSpPr/>
              <p:nvPr/>
            </p:nvSpPr>
            <p:spPr>
              <a:xfrm>
                <a:off x="6948264" y="3951312"/>
                <a:ext cx="2088232" cy="1944216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828782" y="5497487"/>
                <a:ext cx="4876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F0000"/>
                    </a:solidFill>
                  </a:rPr>
                  <a:t>CCD</a:t>
                </a:r>
                <a:endParaRPr lang="ru-RU" sz="14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4910153"/>
              <a:ext cx="1935068" cy="1255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635886"/>
              </p:ext>
            </p:extLst>
          </p:nvPr>
        </p:nvGraphicFramePr>
        <p:xfrm>
          <a:off x="1752600" y="2924175"/>
          <a:ext cx="120173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Equation" r:id="rId6" imgW="647640" imgH="241200" progId="Equation.DSMT4">
                  <p:embed/>
                </p:oleObj>
              </mc:Choice>
              <mc:Fallback>
                <p:oleObj name="Equation" r:id="rId6" imgW="6476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52600" y="2924175"/>
                        <a:ext cx="1201738" cy="504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106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179512" y="188640"/>
            <a:ext cx="6840760" cy="86409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Overlapping of the OTR pattern by a lens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54885"/>
            <a:ext cx="6940501" cy="5370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915" y="1340768"/>
            <a:ext cx="15335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18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Displacement of a lens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6146" name="Picture 2" descr="C:\Users\Artem\Documents\потылицын_разное\Презентация_для_Геро\fig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296" y="1104984"/>
            <a:ext cx="5588000" cy="542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>
            <a:stCxn id="6146" idx="3"/>
          </p:cNvCxnSpPr>
          <p:nvPr/>
        </p:nvCxnSpPr>
        <p:spPr>
          <a:xfrm flipH="1">
            <a:off x="6112792" y="3815164"/>
            <a:ext cx="1123504" cy="184608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96136" y="4875986"/>
            <a:ext cx="4956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b="1" dirty="0" smtClean="0">
                <a:solidFill>
                  <a:srgbClr val="FFFF00"/>
                </a:solidFill>
              </a:rPr>
              <a:t>θ</a:t>
            </a:r>
            <a:r>
              <a:rPr lang="en-US" sz="2200" b="1" baseline="-25000" dirty="0" smtClean="0">
                <a:solidFill>
                  <a:srgbClr val="FFFF00"/>
                </a:solidFill>
                <a:latin typeface="Times" pitchFamily="18" charset="0"/>
              </a:rPr>
              <a:t>m</a:t>
            </a:r>
            <a:endParaRPr lang="ru-RU" sz="2200" b="1" dirty="0">
              <a:solidFill>
                <a:srgbClr val="FFFF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988840"/>
            <a:ext cx="15335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4644008" y="1268760"/>
            <a:ext cx="0" cy="244827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644008" y="1556792"/>
            <a:ext cx="2592288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96247" y="1124744"/>
            <a:ext cx="11052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b="1" dirty="0" smtClean="0">
                <a:solidFill>
                  <a:srgbClr val="FF0000"/>
                </a:solidFill>
              </a:rPr>
              <a:t>θ</a:t>
            </a:r>
            <a:r>
              <a:rPr lang="en-US" sz="2200" b="1" baseline="-25000" dirty="0" smtClean="0">
                <a:solidFill>
                  <a:srgbClr val="FF0000"/>
                </a:solidFill>
                <a:latin typeface="Times" pitchFamily="18" charset="0"/>
              </a:rPr>
              <a:t>m</a:t>
            </a:r>
            <a:r>
              <a:rPr lang="en-US" sz="2200" b="1" dirty="0" smtClean="0">
                <a:solidFill>
                  <a:srgbClr val="FF0000"/>
                </a:solidFill>
                <a:latin typeface="Times" pitchFamily="18" charset="0"/>
              </a:rPr>
              <a:t> + </a:t>
            </a:r>
            <a:r>
              <a:rPr lang="el-GR" sz="2200" b="1" dirty="0" smtClean="0">
                <a:solidFill>
                  <a:srgbClr val="FF0000"/>
                </a:solidFill>
                <a:latin typeface="Times" pitchFamily="18" charset="0"/>
              </a:rPr>
              <a:t>Δθ</a:t>
            </a:r>
            <a:endParaRPr lang="ru-RU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95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OTR off-axis PSF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9546"/>
            <a:ext cx="8083261" cy="542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17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67802"/>
            <a:ext cx="8083261" cy="5485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Airy distribution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2842359" cy="65122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34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179512" y="188640"/>
            <a:ext cx="6624736" cy="13681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Space distribution of OTR photons (off-axis case) on the CCD (M=1) from a beam with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53" y="980728"/>
            <a:ext cx="2131095" cy="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01194" y="1064167"/>
                <a:ext cx="5854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00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0</a:t>
                </a:r>
                <a:endParaRPr lang="ru-RU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194" y="1064167"/>
                <a:ext cx="585417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7692" r="-10417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52031"/>
            <a:ext cx="7099103" cy="494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1652031"/>
            <a:ext cx="2088232" cy="408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15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179512" y="188640"/>
            <a:ext cx="6984776" cy="1076176"/>
          </a:xfrm>
        </p:spPr>
        <p:txBody>
          <a:bodyPr>
            <a:normAutofit/>
          </a:bodyPr>
          <a:lstStyle/>
          <a:p>
            <a:r>
              <a:rPr lang="en-US" dirty="0" smtClean="0"/>
              <a:t>Focused off-axis OTR yield (</a:t>
            </a:r>
            <a:r>
              <a:rPr lang="el-GR" dirty="0" smtClean="0"/>
              <a:t>γ</a:t>
            </a:r>
            <a:r>
              <a:rPr lang="en-US" dirty="0" smtClean="0"/>
              <a:t> = 2000)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4816"/>
            <a:ext cx="61595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84811"/>
            <a:ext cx="5074449" cy="408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74" y="4221088"/>
            <a:ext cx="61785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80" y="5085184"/>
            <a:ext cx="2224950" cy="403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3304896" cy="572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41" y="5788864"/>
            <a:ext cx="3142255" cy="52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77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OTR photons yield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98072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number of OTR photons with wavelengths                 ,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338" y="1560799"/>
            <a:ext cx="3907325" cy="64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20798"/>
            <a:ext cx="479056" cy="33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8224" y="98072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the filter bandwidth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48" y="2612806"/>
            <a:ext cx="1925688" cy="390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95736" y="2603038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exact formula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713" y="2420888"/>
            <a:ext cx="5028909" cy="774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1520" y="3717032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Ultrarelativistic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approximation   →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363" y="3655093"/>
            <a:ext cx="3382965" cy="56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1520" y="4541058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Accuracy is better than 3%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48623"/>
            <a:ext cx="5582227" cy="39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330247"/>
            <a:ext cx="5009392" cy="119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96085"/>
            <a:ext cx="995373" cy="39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62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179512" y="188640"/>
            <a:ext cx="5472608" cy="1080120"/>
          </a:xfrm>
        </p:spPr>
        <p:txBody>
          <a:bodyPr>
            <a:normAutofit/>
          </a:bodyPr>
          <a:lstStyle/>
          <a:p>
            <a:r>
              <a:rPr lang="en-US" dirty="0" smtClean="0"/>
              <a:t>Spectral-angular distribution of COTR from a bunch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655955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54" y="2417054"/>
            <a:ext cx="448894" cy="43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35863"/>
            <a:ext cx="1051972" cy="56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19083"/>
            <a:ext cx="3831859" cy="87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03648" y="2452826"/>
            <a:ext cx="5845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bunch population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4797152"/>
            <a:ext cx="5845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rms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sizes of a bunch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5748182" cy="750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1560" y="3212976"/>
            <a:ext cx="5845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Ultra-relativistic case (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&gt;&gt; 1)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03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Schwarzschi</a:t>
            </a:r>
            <a:r>
              <a:rPr lang="en-US" dirty="0" smtClean="0"/>
              <a:t>ld</a:t>
            </a:r>
            <a:r>
              <a:rPr lang="en-US" dirty="0" smtClean="0"/>
              <a:t> </a:t>
            </a:r>
            <a:r>
              <a:rPr lang="en-US" dirty="0" smtClean="0"/>
              <a:t>objective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35496" y="1700808"/>
            <a:ext cx="9036829" cy="3096344"/>
            <a:chOff x="35496" y="1700808"/>
            <a:chExt cx="9036829" cy="3096344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35496" y="1700808"/>
              <a:ext cx="9036829" cy="3096344"/>
              <a:chOff x="70741" y="1628800"/>
              <a:chExt cx="9036829" cy="3096344"/>
            </a:xfrm>
          </p:grpSpPr>
          <p:grpSp>
            <p:nvGrpSpPr>
              <p:cNvPr id="38" name="Группа 37"/>
              <p:cNvGrpSpPr/>
              <p:nvPr/>
            </p:nvGrpSpPr>
            <p:grpSpPr>
              <a:xfrm>
                <a:off x="70741" y="1628800"/>
                <a:ext cx="8749731" cy="3096344"/>
                <a:chOff x="70741" y="1523352"/>
                <a:chExt cx="8965755" cy="3201792"/>
              </a:xfrm>
            </p:grpSpPr>
            <p:grpSp>
              <p:nvGrpSpPr>
                <p:cNvPr id="36" name="Группа 35"/>
                <p:cNvGrpSpPr/>
                <p:nvPr/>
              </p:nvGrpSpPr>
              <p:grpSpPr>
                <a:xfrm>
                  <a:off x="70741" y="1523352"/>
                  <a:ext cx="8965755" cy="3201792"/>
                  <a:chOff x="35496" y="1523352"/>
                  <a:chExt cx="8965755" cy="3201792"/>
                </a:xfrm>
              </p:grpSpPr>
              <p:grpSp>
                <p:nvGrpSpPr>
                  <p:cNvPr id="28" name="Группа 27"/>
                  <p:cNvGrpSpPr/>
                  <p:nvPr/>
                </p:nvGrpSpPr>
                <p:grpSpPr>
                  <a:xfrm>
                    <a:off x="35496" y="1523352"/>
                    <a:ext cx="8965755" cy="3201792"/>
                    <a:chOff x="35496" y="1523352"/>
                    <a:chExt cx="8965755" cy="3201792"/>
                  </a:xfrm>
                </p:grpSpPr>
                <p:grpSp>
                  <p:nvGrpSpPr>
                    <p:cNvPr id="26" name="Группа 25"/>
                    <p:cNvGrpSpPr/>
                    <p:nvPr/>
                  </p:nvGrpSpPr>
                  <p:grpSpPr>
                    <a:xfrm>
                      <a:off x="251520" y="1523352"/>
                      <a:ext cx="8749731" cy="3201792"/>
                      <a:chOff x="70741" y="1332408"/>
                      <a:chExt cx="8749731" cy="3201792"/>
                    </a:xfrm>
                  </p:grpSpPr>
                  <p:grpSp>
                    <p:nvGrpSpPr>
                      <p:cNvPr id="22" name="Группа 21"/>
                      <p:cNvGrpSpPr/>
                      <p:nvPr/>
                    </p:nvGrpSpPr>
                    <p:grpSpPr>
                      <a:xfrm>
                        <a:off x="70741" y="1332408"/>
                        <a:ext cx="8749731" cy="3201792"/>
                        <a:chOff x="142749" y="1844824"/>
                        <a:chExt cx="8749731" cy="3201792"/>
                      </a:xfrm>
                    </p:grpSpPr>
                    <p:grpSp>
                      <p:nvGrpSpPr>
                        <p:cNvPr id="6" name="Группа 5"/>
                        <p:cNvGrpSpPr/>
                        <p:nvPr/>
                      </p:nvGrpSpPr>
                      <p:grpSpPr>
                        <a:xfrm>
                          <a:off x="142749" y="1844824"/>
                          <a:ext cx="8749731" cy="3201792"/>
                          <a:chOff x="142749" y="1811384"/>
                          <a:chExt cx="8749731" cy="3201792"/>
                        </a:xfrm>
                      </p:grpSpPr>
                      <p:pic>
                        <p:nvPicPr>
                          <p:cNvPr id="4" name="Рисунок 3" descr="Fig_SO_off_axis_eng.png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 cstate="print"/>
                          <a:stretch>
                            <a:fillRect/>
                          </a:stretch>
                        </p:blipFill>
                        <p:spPr>
                          <a:xfrm>
                            <a:off x="142749" y="1811384"/>
                            <a:ext cx="8749731" cy="3201792"/>
                          </a:xfrm>
                          <a:prstGeom prst="rect">
                            <a:avLst/>
                          </a:prstGeom>
                        </p:spPr>
                      </p:pic>
                      <p:sp>
                        <p:nvSpPr>
                          <p:cNvPr id="5" name="Прямоугольник 4"/>
                          <p:cNvSpPr/>
                          <p:nvPr/>
                        </p:nvSpPr>
                        <p:spPr>
                          <a:xfrm rot="21090705">
                            <a:off x="1559837" y="2829767"/>
                            <a:ext cx="1658791" cy="28803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</p:grpSp>
                    <p:cxnSp>
                      <p:nvCxnSpPr>
                        <p:cNvPr id="8" name="Прямая соединительная линия 7"/>
                        <p:cNvCxnSpPr/>
                        <p:nvPr/>
                      </p:nvCxnSpPr>
                      <p:spPr>
                        <a:xfrm flipV="1">
                          <a:off x="747479" y="2420888"/>
                          <a:ext cx="7280905" cy="1024832"/>
                        </a:xfrm>
                        <a:prstGeom prst="line">
                          <a:avLst/>
                        </a:prstGeom>
                        <a:ln w="34925">
                          <a:solidFill>
                            <a:schemeClr val="accent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" name="Прямая соединительная линия 14"/>
                        <p:cNvCxnSpPr/>
                        <p:nvPr/>
                      </p:nvCxnSpPr>
                      <p:spPr>
                        <a:xfrm flipV="1">
                          <a:off x="4387931" y="2420888"/>
                          <a:ext cx="3640453" cy="936104"/>
                        </a:xfrm>
                        <a:prstGeom prst="line">
                          <a:avLst/>
                        </a:prstGeom>
                        <a:ln w="34925">
                          <a:solidFill>
                            <a:schemeClr val="accent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" name="Прямая соединительная линия 17"/>
                        <p:cNvCxnSpPr/>
                        <p:nvPr/>
                      </p:nvCxnSpPr>
                      <p:spPr>
                        <a:xfrm>
                          <a:off x="4387931" y="3356992"/>
                          <a:ext cx="4432541" cy="0"/>
                        </a:xfrm>
                        <a:prstGeom prst="line">
                          <a:avLst/>
                        </a:prstGeom>
                        <a:ln w="34925">
                          <a:solidFill>
                            <a:schemeClr val="accent1"/>
                          </a:solidFill>
                          <a:tailEnd type="triangle" w="med" len="lg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5" name="Дуга 24"/>
                      <p:cNvSpPr/>
                      <p:nvPr/>
                    </p:nvSpPr>
                    <p:spPr>
                      <a:xfrm>
                        <a:off x="135471" y="2349000"/>
                        <a:ext cx="1080000" cy="1080000"/>
                      </a:xfrm>
                      <a:prstGeom prst="arc">
                        <a:avLst>
                          <a:gd name="adj1" fmla="val 5308071"/>
                          <a:gd name="adj2" fmla="val 7868151"/>
                        </a:avLst>
                      </a:prstGeom>
                      <a:ln w="22225">
                        <a:solidFill>
                          <a:schemeClr val="tx1"/>
                        </a:solidFill>
                        <a:headEnd type="stealth" w="med" len="lg"/>
                        <a:tailEnd type="stealth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7" name="TextBox 26"/>
                        <p:cNvSpPr txBox="1"/>
                        <p:nvPr/>
                      </p:nvSpPr>
                      <p:spPr>
                        <a:xfrm>
                          <a:off x="35496" y="3645024"/>
                          <a:ext cx="886268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1400" i="1" smtClean="0">
                                    <a:latin typeface="Cambria Math"/>
                                    <a:ea typeface="Cambria Math"/>
                                  </a:rPr>
                                  <m:t>Ψ</m:t>
                                </m:r>
                                <m:r>
                                  <a:rPr lang="en-US" sz="1400" b="0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  <a:ea typeface="Cambria Math"/>
                                      </a:rPr>
                                      <m:t>45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/>
                                        <a:ea typeface="Cambria Math"/>
                                      </a:rPr>
                                      <m:t>𝑜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dirty="0"/>
                        </a:p>
                      </p:txBody>
                    </p:sp>
                  </mc:Choice>
                  <mc:Fallback xmlns="">
                    <p:sp>
                      <p:nvSpPr>
                        <p:cNvPr id="27" name="TextBox 26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5496" y="3645024"/>
                          <a:ext cx="886268" cy="307777"/>
                        </a:xfrm>
                        <a:prstGeom prst="rect">
                          <a:avLst/>
                        </a:prstGeom>
                        <a:blipFill rotWithShape="1">
                          <a:blip r:embed="rId3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ru-RU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32" name="Прямая соединительная линия 31"/>
                  <p:cNvCxnSpPr/>
                  <p:nvPr/>
                </p:nvCxnSpPr>
                <p:spPr>
                  <a:xfrm flipV="1">
                    <a:off x="856250" y="2919148"/>
                    <a:ext cx="2483322" cy="205100"/>
                  </a:xfrm>
                  <a:prstGeom prst="line">
                    <a:avLst/>
                  </a:prstGeom>
                  <a:ln w="254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Прямая соединительная линия 33"/>
                  <p:cNvCxnSpPr/>
                  <p:nvPr/>
                </p:nvCxnSpPr>
                <p:spPr>
                  <a:xfrm>
                    <a:off x="860730" y="3124248"/>
                    <a:ext cx="2483322" cy="205100"/>
                  </a:xfrm>
                  <a:prstGeom prst="line">
                    <a:avLst/>
                  </a:prstGeom>
                  <a:ln w="254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" name="Дуга 34"/>
                  <p:cNvSpPr/>
                  <p:nvPr/>
                </p:nvSpPr>
                <p:spPr>
                  <a:xfrm>
                    <a:off x="3015536" y="2919149"/>
                    <a:ext cx="641336" cy="184222"/>
                  </a:xfrm>
                  <a:prstGeom prst="arc">
                    <a:avLst>
                      <a:gd name="adj1" fmla="val 16200000"/>
                      <a:gd name="adj2" fmla="val 4326804"/>
                    </a:avLst>
                  </a:prstGeom>
                  <a:ln w="254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TextBox 36"/>
                    <p:cNvSpPr txBox="1"/>
                    <p:nvPr/>
                  </p:nvSpPr>
                  <p:spPr>
                    <a:xfrm>
                      <a:off x="1907704" y="3284984"/>
                      <a:ext cx="1382110" cy="2811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ru-RU" sz="1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~</m:t>
                            </m:r>
                            <m:sSup>
                              <m:sSupPr>
                                <m:ctrlPr>
                                  <a:rPr lang="ru-RU" sz="1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1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𝜸</m:t>
                                </m:r>
                              </m:e>
                              <m:sup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ru-RU" sz="1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~</m:t>
                            </m:r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.</m:t>
                            </m:r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𝟓</m:t>
                            </m:r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𝒎𝒓𝒂𝒅</m:t>
                            </m:r>
                          </m:oMath>
                        </m:oMathPara>
                      </a14:m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7" name="TextBox 3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07704" y="3284984"/>
                      <a:ext cx="1382110" cy="281167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8820472" y="2452519"/>
                <a:ext cx="0" cy="1408529"/>
              </a:xfrm>
              <a:prstGeom prst="line">
                <a:avLst/>
              </a:prstGeom>
              <a:ln w="635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8533374" y="4080670"/>
                <a:ext cx="5741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3"/>
                    </a:solidFill>
                  </a:rPr>
                  <a:t>CCD</a:t>
                </a:r>
                <a:endParaRPr lang="ru-RU" b="1" dirty="0">
                  <a:solidFill>
                    <a:schemeClr val="accent3"/>
                  </a:solidFill>
                </a:endParaRPr>
              </a:p>
            </p:txBody>
          </p:sp>
        </p:grpSp>
        <p:sp>
          <p:nvSpPr>
            <p:cNvPr id="24" name="Дуга 23"/>
            <p:cNvSpPr/>
            <p:nvPr/>
          </p:nvSpPr>
          <p:spPr>
            <a:xfrm>
              <a:off x="2949464" y="3284983"/>
              <a:ext cx="620154" cy="162341"/>
            </a:xfrm>
            <a:prstGeom prst="arc">
              <a:avLst>
                <a:gd name="adj1" fmla="val 17099671"/>
                <a:gd name="adj2" fmla="val 5608087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>
              <a:off x="2438671" y="3248980"/>
              <a:ext cx="884409" cy="3600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>
              <a:endCxn id="35" idx="2"/>
            </p:cNvCxnSpPr>
            <p:nvPr/>
          </p:nvCxnSpPr>
          <p:spPr>
            <a:xfrm flipV="1">
              <a:off x="2438671" y="3228417"/>
              <a:ext cx="846632" cy="2504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157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179512" y="188639"/>
            <a:ext cx="6912768" cy="85201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OTR pattern measured by the </a:t>
            </a:r>
            <a:r>
              <a:rPr lang="en-US" dirty="0" smtClean="0"/>
              <a:t>Schwarzschild objective (data are not published yet)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12663"/>
            <a:ext cx="6969125" cy="570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12360" y="1845985"/>
            <a:ext cx="10580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off-axis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12360" y="3646185"/>
            <a:ext cx="10150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on-axis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12360" y="5446385"/>
            <a:ext cx="10580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off-axis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07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179512" y="188640"/>
            <a:ext cx="6912768" cy="1008112"/>
          </a:xfrm>
        </p:spPr>
        <p:txBody>
          <a:bodyPr>
            <a:normAutofit fontScale="70000" lnSpcReduction="20000"/>
          </a:bodyPr>
          <a:lstStyle/>
          <a:p>
            <a:r>
              <a:rPr lang="en-US" sz="4600" dirty="0" smtClean="0"/>
              <a:t>PSF for OTR on-axis </a:t>
            </a:r>
            <a:r>
              <a:rPr lang="en-US" sz="4600" dirty="0" smtClean="0"/>
              <a:t>lens</a:t>
            </a:r>
          </a:p>
          <a:p>
            <a:r>
              <a:rPr lang="en-US" sz="2300" i="1" dirty="0"/>
              <a:t>Simulation of transition radiation based beam imaging from tilted targets/L. G. </a:t>
            </a:r>
            <a:r>
              <a:rPr lang="en-US" sz="2300" i="1" dirty="0" err="1" smtClean="0"/>
              <a:t>Sukhikh</a:t>
            </a:r>
            <a:r>
              <a:rPr lang="en-US" sz="2300" i="1" dirty="0" smtClean="0"/>
              <a:t>, </a:t>
            </a:r>
            <a:r>
              <a:rPr lang="en-US" sz="2300" i="1" dirty="0"/>
              <a:t>G. </a:t>
            </a:r>
            <a:r>
              <a:rPr lang="en-US" sz="2300" i="1" dirty="0" smtClean="0"/>
              <a:t>Kube </a:t>
            </a:r>
            <a:r>
              <a:rPr lang="en-US" sz="2300" i="1" dirty="0"/>
              <a:t>and A. P. </a:t>
            </a:r>
            <a:r>
              <a:rPr lang="en-US" sz="2300" i="1" dirty="0" err="1" smtClean="0"/>
              <a:t>Potylitsyn</a:t>
            </a:r>
            <a:r>
              <a:rPr lang="en-US" sz="2300" i="1" dirty="0" smtClean="0"/>
              <a:t>/PR AB 20</a:t>
            </a:r>
            <a:r>
              <a:rPr lang="en-US" sz="2300" i="1" dirty="0"/>
              <a:t>, 032802 (2017)</a:t>
            </a:r>
            <a:endParaRPr lang="ru-RU" sz="2300" i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63" y="1398358"/>
            <a:ext cx="7939245" cy="512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61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Beam image (OTR on-axis lens)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23</a:t>
            </a:fld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71" y="1233348"/>
            <a:ext cx="8083261" cy="521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23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Beam image (OTR on-axis lens)</a:t>
            </a:r>
            <a:endParaRPr lang="ru-RU" dirty="0"/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24</a:t>
            </a:fld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71" y="1268760"/>
            <a:ext cx="8083261" cy="521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59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PSF for OTR off-axis lens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012666"/>
            <a:ext cx="778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the distance between lens axis and OTR minimum on the lens surface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083261" cy="521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26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Beam images (</a:t>
            </a:r>
            <a:r>
              <a:rPr lang="el-GR" dirty="0" smtClean="0"/>
              <a:t>σ</a:t>
            </a:r>
            <a:r>
              <a:rPr lang="en-US" baseline="30000" dirty="0" smtClean="0"/>
              <a:t>t</a:t>
            </a:r>
            <a:r>
              <a:rPr lang="en-US" dirty="0" smtClean="0"/>
              <a:t> = 5</a:t>
            </a:r>
            <a:r>
              <a:rPr lang="el-GR" dirty="0" smtClean="0"/>
              <a:t>μ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26</a:t>
            </a:fld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083261" cy="521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89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Beam images (</a:t>
            </a:r>
            <a:r>
              <a:rPr lang="el-GR" dirty="0"/>
              <a:t>σ</a:t>
            </a:r>
            <a:r>
              <a:rPr lang="en-US" baseline="30000" dirty="0"/>
              <a:t>t</a:t>
            </a:r>
            <a:r>
              <a:rPr lang="en-US" dirty="0"/>
              <a:t> = </a:t>
            </a:r>
            <a:r>
              <a:rPr lang="en-US" dirty="0" smtClean="0"/>
              <a:t>10</a:t>
            </a:r>
            <a:r>
              <a:rPr lang="el-GR" dirty="0" smtClean="0"/>
              <a:t>μ</a:t>
            </a:r>
            <a:r>
              <a:rPr lang="en-US" dirty="0"/>
              <a:t>)</a:t>
            </a:r>
            <a:endParaRPr lang="ru-RU" dirty="0"/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27</a:t>
            </a:fld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05356"/>
            <a:ext cx="8083261" cy="521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25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241903"/>
            <a:ext cx="86409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large emission angles                                         COTR is suppressed strongly and the photon yield is caused by OTR process only;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OTR photon yield collected by a lens with a large aperture (~100/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displaced at the angle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≤ 10/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with respect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the specular reflection direction (off-axis lens) is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about one order of magnitude less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than for on-axis geometry;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PSF for the off-axis lens possesses the single-maximum shape closed to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gaussian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distribution (in contrast with on-axis geometry);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geometry with off-axis light collection can provide more precise beam profile measurements in comparison with the traditional scheme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off-axis light collection geometry can be used for spatial separation of COTR photons in order to measure a transverse beam size if                   and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168816"/>
              </p:ext>
            </p:extLst>
          </p:nvPr>
        </p:nvGraphicFramePr>
        <p:xfrm>
          <a:off x="3419872" y="1256196"/>
          <a:ext cx="2356323" cy="372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6" name="Equation" r:id="rId3" imgW="1523880" imgH="241200" progId="Equation.DSMT4">
                  <p:embed/>
                </p:oleObj>
              </mc:Choice>
              <mc:Fallback>
                <p:oleObj name="Equation" r:id="rId3" imgW="15238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9872" y="1256196"/>
                        <a:ext cx="2356323" cy="372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057410"/>
              </p:ext>
            </p:extLst>
          </p:nvPr>
        </p:nvGraphicFramePr>
        <p:xfrm>
          <a:off x="6156176" y="5517232"/>
          <a:ext cx="104140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7" name="Equation" r:id="rId5" imgW="672840" imgH="241200" progId="Equation.DSMT4">
                  <p:embed/>
                </p:oleObj>
              </mc:Choice>
              <mc:Fallback>
                <p:oleObj name="Equation" r:id="rId5" imgW="672840" imgH="241200" progId="Equation.DSMT4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5517232"/>
                        <a:ext cx="1041400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181218"/>
              </p:ext>
            </p:extLst>
          </p:nvPr>
        </p:nvGraphicFramePr>
        <p:xfrm>
          <a:off x="7811269" y="5516563"/>
          <a:ext cx="865187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8" name="Equation" r:id="rId7" imgW="558720" imgH="241200" progId="Equation.DSMT4">
                  <p:embed/>
                </p:oleObj>
              </mc:Choice>
              <mc:Fallback>
                <p:oleObj name="Equation" r:id="rId7" imgW="558720" imgH="241200" progId="Equation.DSMT4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1269" y="5516563"/>
                        <a:ext cx="865187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74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COTR angular dependence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124744"/>
            <a:ext cx="5845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large emission angles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027" y="1079364"/>
            <a:ext cx="1942045" cy="53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1732746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COTR is suppressed exponentially, but OTR – as a power one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84292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At the angle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10988"/>
            <a:ext cx="444793" cy="48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39752" y="2842926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intensity of the COTR and OTR are equal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274" y="3364707"/>
            <a:ext cx="2140870" cy="62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758" y="5464310"/>
            <a:ext cx="1880740" cy="48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92" y="4864675"/>
            <a:ext cx="6261740" cy="43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00771"/>
            <a:ext cx="3146395" cy="53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5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55" y="1025530"/>
            <a:ext cx="8083261" cy="542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Angular distribution of COTR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7884368" y="4653136"/>
            <a:ext cx="0" cy="50405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165472"/>
            <a:ext cx="598265" cy="46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6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1" y="1321225"/>
            <a:ext cx="4897625" cy="268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9497"/>
            <a:ext cx="32194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OTR optical system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5508104" y="2435404"/>
            <a:ext cx="3456384" cy="1569660"/>
            <a:chOff x="4932040" y="2060848"/>
            <a:chExt cx="3456384" cy="1569660"/>
          </a:xfrm>
        </p:grpSpPr>
        <p:sp>
          <p:nvSpPr>
            <p:cNvPr id="5" name="TextBox 4"/>
            <p:cNvSpPr txBox="1"/>
            <p:nvPr/>
          </p:nvSpPr>
          <p:spPr>
            <a:xfrm>
              <a:off x="4932040" y="2060848"/>
              <a:ext cx="34563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Lorentz-factor </a:t>
              </a:r>
              <a:r>
                <a:rPr lang="el-GR" sz="1600" b="1" i="1" dirty="0" smtClean="0"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en-US" sz="16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&gt;&gt;</a:t>
              </a:r>
              <a:r>
                <a:rPr lang="en-US" sz="1600" b="1" i="1" dirty="0" smtClean="0">
                  <a:latin typeface="Times New Roman" pitchFamily="18" charset="0"/>
                  <a:cs typeface="Times New Roman" pitchFamily="18" charset="0"/>
                </a:rPr>
                <a:t> 1</a:t>
              </a:r>
            </a:p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Wavelength </a:t>
              </a:r>
              <a:r>
                <a:rPr lang="el-GR" sz="1600" b="1" i="1" dirty="0" smtClean="0">
                  <a:latin typeface="Times New Roman" pitchFamily="18" charset="0"/>
                  <a:cs typeface="Times New Roman" pitchFamily="18" charset="0"/>
                </a:rPr>
                <a:t>λ</a:t>
              </a:r>
              <a:endParaRPr lang="en-US" sz="1600" b="1" i="1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Focusing condition  →</a:t>
              </a:r>
            </a:p>
            <a:p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600" b="1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is the lens focus distance</a:t>
              </a: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7541" y="2636912"/>
              <a:ext cx="1112851" cy="602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360107" y="404013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Dimensionless variables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78" y="4480300"/>
            <a:ext cx="7033346" cy="88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52128" y="4976234"/>
            <a:ext cx="7991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coordinates on the surface of the target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→ T), lens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→ L) and detector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→ D)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5685281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Far field is characterized by the parameter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873" y="6074855"/>
            <a:ext cx="3862247" cy="66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37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Pre-wave zone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908720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 field on the lens surface: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67" y="2023788"/>
            <a:ext cx="2865065" cy="541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95736" y="2668850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 intensity distribution on the lens surface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70586"/>
            <a:ext cx="8558904" cy="59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72457"/>
            <a:ext cx="5520976" cy="351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11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Fields on the detector surface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95562"/>
            <a:ext cx="8070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3645024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the far-field zone: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31" y="5400289"/>
            <a:ext cx="3258765" cy="62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71" y="1196752"/>
            <a:ext cx="4589477" cy="46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18" y="4509120"/>
            <a:ext cx="7550150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87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739" y="1055715"/>
            <a:ext cx="5214501" cy="525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179512" y="188640"/>
            <a:ext cx="5471889" cy="1080120"/>
          </a:xfrm>
        </p:spPr>
        <p:txBody>
          <a:bodyPr>
            <a:normAutofit/>
          </a:bodyPr>
          <a:lstStyle/>
          <a:p>
            <a:r>
              <a:rPr lang="en-US" dirty="0" smtClean="0"/>
              <a:t>Point spread function</a:t>
            </a:r>
          </a:p>
          <a:p>
            <a:r>
              <a:rPr lang="en-US" sz="2400" dirty="0" smtClean="0"/>
              <a:t>(OTR case, on-axis light collection)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6948264" y="1844824"/>
            <a:ext cx="2088232" cy="1944216"/>
            <a:chOff x="1547664" y="2132856"/>
            <a:chExt cx="2088232" cy="194421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547664" y="2132856"/>
              <a:ext cx="2088232" cy="194421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1647073" y="2132856"/>
              <a:ext cx="1916815" cy="1861175"/>
              <a:chOff x="62897" y="1268760"/>
              <a:chExt cx="1916815" cy="1861175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97" y="1666139"/>
                <a:ext cx="1916815" cy="12433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648256" y="1268760"/>
                <a:ext cx="10246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θ</a:t>
                </a:r>
                <a:r>
                  <a:rPr lang="en-US" baseline="-25000" dirty="0" smtClean="0"/>
                  <a:t>m</a:t>
                </a:r>
                <a:r>
                  <a:rPr lang="en-US" dirty="0" smtClean="0"/>
                  <a:t>&gt;&gt; 1/</a:t>
                </a:r>
                <a:r>
                  <a:rPr lang="el-GR" dirty="0" smtClean="0"/>
                  <a:t>γ</a:t>
                </a:r>
                <a:endParaRPr lang="ru-RU" dirty="0"/>
              </a:p>
            </p:txBody>
          </p:sp>
          <p:sp>
            <p:nvSpPr>
              <p:cNvPr id="5" name="Левая фигурная скобка 4"/>
              <p:cNvSpPr/>
              <p:nvPr/>
            </p:nvSpPr>
            <p:spPr>
              <a:xfrm rot="16200000">
                <a:off x="1034607" y="2141858"/>
                <a:ext cx="162017" cy="1296142"/>
              </a:xfrm>
              <a:prstGeom prst="leftBrac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39552" y="2852936"/>
                <a:ext cx="108061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Lens Aperture</a:t>
                </a:r>
                <a:endParaRPr lang="ru-RU" sz="1200" b="1" dirty="0"/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6948264" y="3951312"/>
            <a:ext cx="2088232" cy="1944216"/>
            <a:chOff x="6948264" y="3951312"/>
            <a:chExt cx="2088232" cy="1944216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6948264" y="3951312"/>
              <a:ext cx="2088232" cy="1944216"/>
              <a:chOff x="1547664" y="4239344"/>
              <a:chExt cx="2088232" cy="194421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1547664" y="4239344"/>
                <a:ext cx="2088232" cy="1944216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3688" y="4653136"/>
                <a:ext cx="1713966" cy="11166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7884368" y="5497487"/>
              <a:ext cx="4876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CCD</a:t>
              </a:r>
              <a:endParaRPr lang="ru-RU" sz="1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35" y="4078002"/>
            <a:ext cx="3770901" cy="259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28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179512" y="188640"/>
            <a:ext cx="5544616" cy="1512168"/>
          </a:xfrm>
        </p:spPr>
        <p:txBody>
          <a:bodyPr>
            <a:normAutofit/>
          </a:bodyPr>
          <a:lstStyle/>
          <a:p>
            <a:r>
              <a:rPr lang="en-US" dirty="0" smtClean="0"/>
              <a:t>OTR p</a:t>
            </a:r>
            <a:r>
              <a:rPr lang="en-US" dirty="0" smtClean="0"/>
              <a:t>oint </a:t>
            </a:r>
            <a:r>
              <a:rPr lang="en-US" dirty="0" smtClean="0"/>
              <a:t>spread function</a:t>
            </a:r>
          </a:p>
          <a:p>
            <a:r>
              <a:rPr lang="en-US" dirty="0" smtClean="0"/>
              <a:t>(on-axis light collection + mask)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19" y="3579343"/>
            <a:ext cx="5019069" cy="323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14" y="1573051"/>
            <a:ext cx="3155266" cy="464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" name="Группа 30"/>
          <p:cNvGrpSpPr/>
          <p:nvPr/>
        </p:nvGrpSpPr>
        <p:grpSpPr>
          <a:xfrm>
            <a:off x="625338" y="1484784"/>
            <a:ext cx="4596046" cy="1832931"/>
            <a:chOff x="1460565" y="4797152"/>
            <a:chExt cx="5055651" cy="2016224"/>
          </a:xfrm>
        </p:grpSpPr>
        <p:pic>
          <p:nvPicPr>
            <p:cNvPr id="24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6369" y="4797152"/>
              <a:ext cx="2329847" cy="1517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5224443" y="6165304"/>
              <a:ext cx="4876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CCD</a:t>
              </a:r>
              <a:endParaRPr lang="ru-RU" sz="1400" b="1" dirty="0">
                <a:solidFill>
                  <a:srgbClr val="FF0000"/>
                </a:solidFill>
              </a:endParaRPr>
            </a:p>
          </p:txBody>
        </p:sp>
        <p:pic>
          <p:nvPicPr>
            <p:cNvPr id="26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0565" y="4810620"/>
              <a:ext cx="2319347" cy="1504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Левая фигурная скобка 26"/>
            <p:cNvSpPr/>
            <p:nvPr/>
          </p:nvSpPr>
          <p:spPr>
            <a:xfrm rot="16200000">
              <a:off x="2375756" y="5553234"/>
              <a:ext cx="720081" cy="1656186"/>
            </a:xfrm>
            <a:prstGeom prst="leftBrace">
              <a:avLst>
                <a:gd name="adj1" fmla="val 5604"/>
                <a:gd name="adj2" fmla="val 49265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99792" y="6536377"/>
              <a:ext cx="10806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Lens Aperture</a:t>
              </a:r>
              <a:endParaRPr lang="ru-RU" sz="1200" b="1" dirty="0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2483768" y="6129833"/>
              <a:ext cx="504056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 flipH="1">
              <a:off x="2987824" y="5517232"/>
              <a:ext cx="373256" cy="61260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096424" y="5238685"/>
              <a:ext cx="5293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Mask</a:t>
              </a:r>
              <a:endParaRPr lang="ru-RU" sz="1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147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1083</TotalTime>
  <Words>584</Words>
  <Application>Microsoft Office PowerPoint</Application>
  <PresentationFormat>Экран (4:3)</PresentationFormat>
  <Paragraphs>117</Paragraphs>
  <Slides>28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Equation</vt:lpstr>
      <vt:lpstr>Use coherent optical transition radiation for measurements of the transverse beam size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Artem</dc:creator>
  <cp:lastModifiedBy>potylitsyn</cp:lastModifiedBy>
  <cp:revision>170</cp:revision>
  <dcterms:created xsi:type="dcterms:W3CDTF">2017-12-18T07:32:35Z</dcterms:created>
  <dcterms:modified xsi:type="dcterms:W3CDTF">2018-01-27T18:28:14Z</dcterms:modified>
</cp:coreProperties>
</file>