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67" r:id="rId2"/>
    <p:sldId id="266" r:id="rId3"/>
    <p:sldId id="265" r:id="rId4"/>
    <p:sldId id="270" r:id="rId5"/>
    <p:sldId id="300" r:id="rId6"/>
    <p:sldId id="283" r:id="rId7"/>
    <p:sldId id="279" r:id="rId8"/>
    <p:sldId id="284" r:id="rId9"/>
    <p:sldId id="282" r:id="rId10"/>
    <p:sldId id="281" r:id="rId11"/>
    <p:sldId id="271" r:id="rId12"/>
    <p:sldId id="276" r:id="rId13"/>
    <p:sldId id="275" r:id="rId14"/>
    <p:sldId id="285" r:id="rId15"/>
    <p:sldId id="286" r:id="rId16"/>
    <p:sldId id="278" r:id="rId17"/>
    <p:sldId id="287" r:id="rId18"/>
    <p:sldId id="288" r:id="rId19"/>
    <p:sldId id="277" r:id="rId20"/>
    <p:sldId id="291" r:id="rId21"/>
    <p:sldId id="294" r:id="rId22"/>
    <p:sldId id="297" r:id="rId23"/>
    <p:sldId id="293" r:id="rId24"/>
    <p:sldId id="292" r:id="rId25"/>
    <p:sldId id="304" r:id="rId26"/>
    <p:sldId id="295" r:id="rId27"/>
    <p:sldId id="296" r:id="rId28"/>
    <p:sldId id="302" r:id="rId29"/>
    <p:sldId id="289" r:id="rId30"/>
    <p:sldId id="301" r:id="rId31"/>
    <p:sldId id="290" r:id="rId32"/>
    <p:sldId id="29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13" userDrawn="1">
          <p15:clr>
            <a:srgbClr val="A4A3A4"/>
          </p15:clr>
        </p15:guide>
        <p15:guide id="2" pos="249" userDrawn="1">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9" autoAdjust="0"/>
    <p:restoredTop sz="94660" autoAdjust="0"/>
  </p:normalViewPr>
  <p:slideViewPr>
    <p:cSldViewPr showGuides="1">
      <p:cViewPr varScale="1">
        <p:scale>
          <a:sx n="94" d="100"/>
          <a:sy n="94" d="100"/>
        </p:scale>
        <p:origin x="-427" y="-67"/>
      </p:cViewPr>
      <p:guideLst>
        <p:guide orient="horz" pos="913"/>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480" y="7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30.01.2018</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30.01.2018</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7B5255-5329-45F9-87F3-A2F9FB4734DF}" type="slidenum">
              <a:rPr lang="de-DE" smtClean="0"/>
              <a:t>2</a:t>
            </a:fld>
            <a:endParaRPr lang="de-DE"/>
          </a:p>
        </p:txBody>
      </p:sp>
    </p:spTree>
    <p:extLst>
      <p:ext uri="{BB962C8B-B14F-4D97-AF65-F5344CB8AC3E}">
        <p14:creationId xmlns:p14="http://schemas.microsoft.com/office/powerpoint/2010/main" val="2949246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7800" y="5669579"/>
            <a:ext cx="793750" cy="794719"/>
          </a:xfrm>
          <a:prstGeom prst="rect">
            <a:avLst/>
          </a:prstGeom>
        </p:spPr>
      </p:pic>
      <p:sp>
        <p:nvSpPr>
          <p:cNvPr id="2" name="Title 1"/>
          <p:cNvSpPr>
            <a:spLocks noGrp="1"/>
          </p:cNvSpPr>
          <p:nvPr>
            <p:ph type="ctrTitle"/>
          </p:nvPr>
        </p:nvSpPr>
        <p:spPr>
          <a:xfrm>
            <a:off x="395288" y="349611"/>
            <a:ext cx="8353425" cy="1855254"/>
          </a:xfrm>
        </p:spPr>
        <p:txBody>
          <a:bodyPr anchor="t"/>
          <a:lstStyle>
            <a:lvl1pPr algn="l">
              <a:lnSpc>
                <a:spcPct val="100000"/>
              </a:lnSpc>
              <a:defRPr sz="6000"/>
            </a:lvl1pPr>
          </a:lstStyle>
          <a:p>
            <a:r>
              <a:rPr lang="en-US" noProof="0" smtClean="0"/>
              <a:t>Click to edit Master title style</a:t>
            </a:r>
            <a:endParaRPr lang="en-US" noProof="0" dirty="0"/>
          </a:p>
        </p:txBody>
      </p:sp>
      <p:sp>
        <p:nvSpPr>
          <p:cNvPr id="3" name="Subtitle 2"/>
          <p:cNvSpPr>
            <a:spLocks noGrp="1"/>
          </p:cNvSpPr>
          <p:nvPr>
            <p:ph type="subTitle" idx="1"/>
          </p:nvPr>
        </p:nvSpPr>
        <p:spPr>
          <a:xfrm>
            <a:off x="395287" y="2335013"/>
            <a:ext cx="83534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12" name="Textplatzhalter 11"/>
          <p:cNvSpPr>
            <a:spLocks noGrp="1"/>
          </p:cNvSpPr>
          <p:nvPr>
            <p:ph type="body" sz="quarter" idx="10"/>
          </p:nvPr>
        </p:nvSpPr>
        <p:spPr>
          <a:xfrm>
            <a:off x="400043" y="4096779"/>
            <a:ext cx="8348669" cy="700373"/>
          </a:xfrm>
        </p:spPr>
        <p:txBody>
          <a:bodyPr/>
          <a:lstStyle>
            <a:lvl1pPr marL="0" indent="0">
              <a:spcAft>
                <a:spcPts val="0"/>
              </a:spcAft>
              <a:buNone/>
              <a:defRPr sz="1400"/>
            </a:lvl1pPr>
          </a:lstStyle>
          <a:p>
            <a:pPr lvl="0"/>
            <a:r>
              <a:rPr lang="en-US" noProof="0" smtClean="0"/>
              <a:t>Click to edit Master text styles</a:t>
            </a:r>
          </a:p>
        </p:txBody>
      </p:sp>
      <p:pic>
        <p:nvPicPr>
          <p:cNvPr id="9" name="Grafik 8">
            <a:extLst>
              <a:ext uri="{FF2B5EF4-FFF2-40B4-BE49-F238E27FC236}">
                <a16:creationId xmlns:a16="http://schemas.microsoft.com/office/drawing/2014/main" xmlns="" id="{2CB474CB-8C66-4FF2-A00C-C65D968948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612" y="6287602"/>
            <a:ext cx="1802188" cy="132766"/>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smtClean="0"/>
              <a:t>| Beam size measurements using Wire Scanners |  </a:t>
            </a:r>
            <a:endParaRPr lang="en-US" noProof="0" dirty="0"/>
          </a:p>
        </p:txBody>
      </p:sp>
    </p:spTree>
    <p:extLst>
      <p:ext uri="{BB962C8B-B14F-4D97-AF65-F5344CB8AC3E}">
        <p14:creationId xmlns:p14="http://schemas.microsoft.com/office/powerpoint/2010/main" val="375989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1" y="0"/>
            <a:ext cx="9143998" cy="3429001"/>
          </a:xfrm>
          <a:solidFill>
            <a:schemeClr val="tx2"/>
          </a:solidFill>
        </p:spPr>
        <p:txBody>
          <a:bodyPr anchor="ctr"/>
          <a:lstStyle>
            <a:lvl1pPr marL="0" indent="0" algn="ctr">
              <a:buNone/>
              <a:defRPr/>
            </a:lvl1pPr>
          </a:lstStyle>
          <a:p>
            <a:r>
              <a:rPr lang="en-US" noProof="0" smtClean="0"/>
              <a:t>Click icon to add picture</a:t>
            </a:r>
            <a:endParaRPr lang="en-US" noProof="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7800" y="5669579"/>
            <a:ext cx="793750" cy="794719"/>
          </a:xfrm>
          <a:prstGeom prst="rect">
            <a:avLst/>
          </a:prstGeom>
        </p:spPr>
      </p:pic>
      <p:sp>
        <p:nvSpPr>
          <p:cNvPr id="2" name="Title 1"/>
          <p:cNvSpPr>
            <a:spLocks noGrp="1"/>
          </p:cNvSpPr>
          <p:nvPr>
            <p:ph type="ctrTitle"/>
          </p:nvPr>
        </p:nvSpPr>
        <p:spPr>
          <a:xfrm>
            <a:off x="395288" y="349611"/>
            <a:ext cx="8353425" cy="1099777"/>
          </a:xfrm>
        </p:spPr>
        <p:txBody>
          <a:bodyPr anchor="t"/>
          <a:lstStyle>
            <a:lvl1pPr algn="l">
              <a:lnSpc>
                <a:spcPct val="100000"/>
              </a:lnSpc>
              <a:defRPr sz="6000">
                <a:solidFill>
                  <a:schemeClr val="bg1"/>
                </a:solidFill>
              </a:defRPr>
            </a:lvl1pPr>
          </a:lstStyle>
          <a:p>
            <a:r>
              <a:rPr lang="en-US" noProof="0" smtClean="0"/>
              <a:t>Click to edit Master title style</a:t>
            </a:r>
            <a:endParaRPr lang="en-US" noProof="0" dirty="0"/>
          </a:p>
        </p:txBody>
      </p:sp>
      <p:sp>
        <p:nvSpPr>
          <p:cNvPr id="3" name="Subtitle 2"/>
          <p:cNvSpPr>
            <a:spLocks noGrp="1"/>
          </p:cNvSpPr>
          <p:nvPr>
            <p:ph type="subTitle" idx="1"/>
          </p:nvPr>
        </p:nvSpPr>
        <p:spPr>
          <a:xfrm>
            <a:off x="395287" y="2335013"/>
            <a:ext cx="83534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12" name="Textplatzhalter 11"/>
          <p:cNvSpPr>
            <a:spLocks noGrp="1"/>
          </p:cNvSpPr>
          <p:nvPr>
            <p:ph type="body" sz="quarter" idx="10"/>
          </p:nvPr>
        </p:nvSpPr>
        <p:spPr>
          <a:xfrm>
            <a:off x="400043" y="4096779"/>
            <a:ext cx="8348669" cy="700373"/>
          </a:xfrm>
        </p:spPr>
        <p:txBody>
          <a:bodyPr/>
          <a:lstStyle>
            <a:lvl1pPr marL="0" indent="0">
              <a:spcAft>
                <a:spcPts val="0"/>
              </a:spcAft>
              <a:buNone/>
              <a:defRPr sz="1400"/>
            </a:lvl1pPr>
          </a:lstStyle>
          <a:p>
            <a:pPr lvl="0"/>
            <a:r>
              <a:rPr lang="en-US" noProof="0" smtClean="0"/>
              <a:t>Click to edit Master text styles</a:t>
            </a:r>
          </a:p>
        </p:txBody>
      </p:sp>
      <p:pic>
        <p:nvPicPr>
          <p:cNvPr id="11" name="Grafik 10">
            <a:extLst>
              <a:ext uri="{FF2B5EF4-FFF2-40B4-BE49-F238E27FC236}">
                <a16:creationId xmlns:a16="http://schemas.microsoft.com/office/drawing/2014/main" xmlns="" id="{6F05E75A-9C41-4B93-A423-A9C3B6E94C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612" y="6287602"/>
            <a:ext cx="1802188" cy="132766"/>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288" y="349610"/>
            <a:ext cx="8353425" cy="1854000"/>
          </a:xfrm>
        </p:spPr>
        <p:txBody>
          <a:bodyPr anchor="t"/>
          <a:lstStyle>
            <a:lvl1pPr algn="l">
              <a:lnSpc>
                <a:spcPct val="100000"/>
              </a:lnSpc>
              <a:defRPr sz="6000">
                <a:solidFill>
                  <a:schemeClr val="bg1"/>
                </a:solidFill>
              </a:defRPr>
            </a:lvl1pPr>
          </a:lstStyle>
          <a:p>
            <a:r>
              <a:rPr lang="en-US" noProof="0" smtClean="0"/>
              <a:t>Click to edit Master title style</a:t>
            </a:r>
            <a:endParaRPr lang="en-US" noProof="0" dirty="0"/>
          </a:p>
        </p:txBody>
      </p:sp>
      <p:sp>
        <p:nvSpPr>
          <p:cNvPr id="3" name="Subtitle 2"/>
          <p:cNvSpPr>
            <a:spLocks noGrp="1"/>
          </p:cNvSpPr>
          <p:nvPr>
            <p:ph type="subTitle" idx="1"/>
          </p:nvPr>
        </p:nvSpPr>
        <p:spPr>
          <a:xfrm>
            <a:off x="395287" y="2335013"/>
            <a:ext cx="83534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3" name="Content Placeholder 2"/>
          <p:cNvSpPr>
            <a:spLocks noGrp="1"/>
          </p:cNvSpPr>
          <p:nvPr>
            <p:ph idx="1"/>
          </p:nvPr>
        </p:nvSpPr>
        <p:spPr/>
        <p:txBody>
          <a:bodyPr/>
          <a:lstStyle/>
          <a:p>
            <a:pPr lvl="0"/>
            <a:r>
              <a:rPr lang="en-US" noProof="0" smtClean="0"/>
              <a:t>Click to edit Master text styles</a:t>
            </a:r>
          </a:p>
        </p:txBody>
      </p:sp>
      <p:sp>
        <p:nvSpPr>
          <p:cNvPr id="5" name="Footer Placeholder 4"/>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8" name="Textplatzhalter 7"/>
          <p:cNvSpPr>
            <a:spLocks noGrp="1"/>
          </p:cNvSpPr>
          <p:nvPr>
            <p:ph type="body" sz="quarter" idx="13"/>
          </p:nvPr>
        </p:nvSpPr>
        <p:spPr>
          <a:xfrm>
            <a:off x="395287" y="817500"/>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smtClean="0"/>
              <a:t>Click to edit Master text styles</a:t>
            </a:r>
          </a:p>
        </p:txBody>
      </p:sp>
    </p:spTree>
    <p:extLst>
      <p:ext uri="{BB962C8B-B14F-4D97-AF65-F5344CB8AC3E}">
        <p14:creationId xmlns:p14="http://schemas.microsoft.com/office/powerpoint/2010/main" val="173340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3" name="Content Placeholder 2"/>
          <p:cNvSpPr>
            <a:spLocks noGrp="1"/>
          </p:cNvSpPr>
          <p:nvPr>
            <p:ph idx="1"/>
          </p:nvPr>
        </p:nvSpPr>
        <p:spPr>
          <a:xfrm>
            <a:off x="395288" y="1406426"/>
            <a:ext cx="4105276" cy="5010249"/>
          </a:xfrm>
        </p:spPr>
        <p:txBody>
          <a:bodyPr/>
          <a:lstStyle/>
          <a:p>
            <a:pPr lvl="0"/>
            <a:r>
              <a:rPr lang="en-US" noProof="0" smtClean="0"/>
              <a:t>Click to edit Master text styles</a:t>
            </a:r>
          </a:p>
        </p:txBody>
      </p:sp>
      <p:sp>
        <p:nvSpPr>
          <p:cNvPr id="5" name="Footer Placeholder 4"/>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8" name="Textplatzhalter 7"/>
          <p:cNvSpPr>
            <a:spLocks noGrp="1"/>
          </p:cNvSpPr>
          <p:nvPr>
            <p:ph type="body" sz="quarter" idx="13"/>
          </p:nvPr>
        </p:nvSpPr>
        <p:spPr>
          <a:xfrm>
            <a:off x="395287" y="817500"/>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smtClean="0"/>
              <a:t>Click to edit Master text styles</a:t>
            </a:r>
          </a:p>
        </p:txBody>
      </p:sp>
      <p:sp>
        <p:nvSpPr>
          <p:cNvPr id="6" name="Content Placeholder 2"/>
          <p:cNvSpPr>
            <a:spLocks noGrp="1"/>
          </p:cNvSpPr>
          <p:nvPr>
            <p:ph idx="14"/>
          </p:nvPr>
        </p:nvSpPr>
        <p:spPr>
          <a:xfrm>
            <a:off x="4643438" y="1406426"/>
            <a:ext cx="4116548" cy="5010249"/>
          </a:xfrm>
        </p:spPr>
        <p:txBody>
          <a:bodyPr/>
          <a:lstStyle/>
          <a:p>
            <a:pPr lvl="0"/>
            <a:r>
              <a:rPr lang="en-US" noProof="0" smtClean="0"/>
              <a:t>Click to edit Master text styles</a:t>
            </a:r>
          </a:p>
        </p:txBody>
      </p:sp>
    </p:spTree>
    <p:extLst>
      <p:ext uri="{BB962C8B-B14F-4D97-AF65-F5344CB8AC3E}">
        <p14:creationId xmlns:p14="http://schemas.microsoft.com/office/powerpoint/2010/main" val="354871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8" name="Textplatzhalter 7"/>
          <p:cNvSpPr>
            <a:spLocks noGrp="1"/>
          </p:cNvSpPr>
          <p:nvPr>
            <p:ph type="body" sz="quarter" idx="13"/>
          </p:nvPr>
        </p:nvSpPr>
        <p:spPr>
          <a:xfrm>
            <a:off x="395287" y="817500"/>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smtClean="0"/>
              <a:t>Click to edit Master text styles</a:t>
            </a:r>
          </a:p>
        </p:txBody>
      </p:sp>
      <p:sp>
        <p:nvSpPr>
          <p:cNvPr id="7" name="Textplatzhalter 6"/>
          <p:cNvSpPr>
            <a:spLocks noGrp="1"/>
          </p:cNvSpPr>
          <p:nvPr>
            <p:ph type="body" sz="quarter" idx="15"/>
          </p:nvPr>
        </p:nvSpPr>
        <p:spPr>
          <a:xfrm>
            <a:off x="395289" y="1406427"/>
            <a:ext cx="4105276" cy="2454374"/>
          </a:xfrm>
        </p:spPr>
        <p:txBody>
          <a:bodyPr/>
          <a:lstStyle/>
          <a:p>
            <a:pPr lvl="0"/>
            <a:r>
              <a:rPr lang="en-US" noProof="0" smtClean="0"/>
              <a:t>Click to edit Master text styles</a:t>
            </a:r>
          </a:p>
        </p:txBody>
      </p:sp>
      <p:sp>
        <p:nvSpPr>
          <p:cNvPr id="9" name="Textplatzhalter 6"/>
          <p:cNvSpPr>
            <a:spLocks noGrp="1"/>
          </p:cNvSpPr>
          <p:nvPr>
            <p:ph type="body" sz="quarter" idx="16"/>
          </p:nvPr>
        </p:nvSpPr>
        <p:spPr>
          <a:xfrm>
            <a:off x="395289" y="3963533"/>
            <a:ext cx="4105276" cy="2454374"/>
          </a:xfrm>
        </p:spPr>
        <p:txBody>
          <a:bodyPr/>
          <a:lstStyle/>
          <a:p>
            <a:pPr lvl="0"/>
            <a:r>
              <a:rPr lang="en-US" noProof="0" smtClean="0"/>
              <a:t>Click to edit Master text styles</a:t>
            </a:r>
          </a:p>
        </p:txBody>
      </p:sp>
      <p:sp>
        <p:nvSpPr>
          <p:cNvPr id="10" name="Bildplatzhalter 6"/>
          <p:cNvSpPr>
            <a:spLocks noGrp="1"/>
          </p:cNvSpPr>
          <p:nvPr>
            <p:ph type="pic" sz="quarter" idx="14"/>
          </p:nvPr>
        </p:nvSpPr>
        <p:spPr>
          <a:xfrm>
            <a:off x="4643438" y="1449389"/>
            <a:ext cx="4105274" cy="2411412"/>
          </a:xfrm>
          <a:solidFill>
            <a:schemeClr val="bg1">
              <a:lumMod val="95000"/>
            </a:schemeClr>
          </a:solidFill>
        </p:spPr>
        <p:txBody>
          <a:bodyPr anchor="ctr"/>
          <a:lstStyle>
            <a:lvl1pPr marL="0" indent="0" algn="ctr">
              <a:buNone/>
              <a:defRPr/>
            </a:lvl1pPr>
          </a:lstStyle>
          <a:p>
            <a:r>
              <a:rPr lang="en-US" noProof="0" smtClean="0"/>
              <a:t>Click icon to add picture</a:t>
            </a:r>
            <a:endParaRPr lang="en-US" noProof="0"/>
          </a:p>
        </p:txBody>
      </p:sp>
      <p:sp>
        <p:nvSpPr>
          <p:cNvPr id="11" name="Bildplatzhalter 6"/>
          <p:cNvSpPr>
            <a:spLocks noGrp="1"/>
          </p:cNvSpPr>
          <p:nvPr>
            <p:ph type="pic" sz="quarter" idx="17"/>
          </p:nvPr>
        </p:nvSpPr>
        <p:spPr>
          <a:xfrm>
            <a:off x="4643439" y="4005263"/>
            <a:ext cx="4105274" cy="2412644"/>
          </a:xfrm>
          <a:solidFill>
            <a:schemeClr val="bg1">
              <a:lumMod val="95000"/>
            </a:schemeClr>
          </a:solidFill>
        </p:spPr>
        <p:txBody>
          <a:bodyPr anchor="ctr"/>
          <a:lstStyle>
            <a:lvl1pPr marL="0" indent="0" algn="ctr">
              <a:buNone/>
              <a:defRPr/>
            </a:lvl1pPr>
          </a:lstStyle>
          <a:p>
            <a:r>
              <a:rPr lang="en-US" noProof="0" smtClean="0"/>
              <a:t>Click icon to add picture</a:t>
            </a:r>
            <a:endParaRPr lang="en-US" noProof="0"/>
          </a:p>
        </p:txBody>
      </p:sp>
    </p:spTree>
    <p:extLst>
      <p:ext uri="{BB962C8B-B14F-4D97-AF65-F5344CB8AC3E}">
        <p14:creationId xmlns:p14="http://schemas.microsoft.com/office/powerpoint/2010/main" val="471160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8" name="Textplatzhalter 7"/>
          <p:cNvSpPr>
            <a:spLocks noGrp="1"/>
          </p:cNvSpPr>
          <p:nvPr>
            <p:ph type="body" sz="quarter" idx="13"/>
          </p:nvPr>
        </p:nvSpPr>
        <p:spPr>
          <a:xfrm>
            <a:off x="395287" y="817500"/>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smtClean="0"/>
              <a:t>Click to edit Master text styles</a:t>
            </a:r>
          </a:p>
        </p:txBody>
      </p:sp>
      <p:sp>
        <p:nvSpPr>
          <p:cNvPr id="7" name="Textplatzhalter 6"/>
          <p:cNvSpPr>
            <a:spLocks noGrp="1"/>
          </p:cNvSpPr>
          <p:nvPr>
            <p:ph type="body" sz="quarter" idx="15"/>
          </p:nvPr>
        </p:nvSpPr>
        <p:spPr>
          <a:xfrm>
            <a:off x="395289" y="1406427"/>
            <a:ext cx="4105276" cy="2454374"/>
          </a:xfrm>
        </p:spPr>
        <p:txBody>
          <a:bodyPr/>
          <a:lstStyle/>
          <a:p>
            <a:pPr lvl="0"/>
            <a:r>
              <a:rPr lang="en-US" noProof="0" smtClean="0"/>
              <a:t>Click to edit Master text styles</a:t>
            </a:r>
          </a:p>
        </p:txBody>
      </p:sp>
      <p:sp>
        <p:nvSpPr>
          <p:cNvPr id="9" name="Textplatzhalter 6"/>
          <p:cNvSpPr>
            <a:spLocks noGrp="1"/>
          </p:cNvSpPr>
          <p:nvPr>
            <p:ph type="body" sz="quarter" idx="16"/>
          </p:nvPr>
        </p:nvSpPr>
        <p:spPr>
          <a:xfrm>
            <a:off x="395289" y="3963533"/>
            <a:ext cx="4105276" cy="2454374"/>
          </a:xfrm>
        </p:spPr>
        <p:txBody>
          <a:bodyPr/>
          <a:lstStyle/>
          <a:p>
            <a:pPr lvl="0"/>
            <a:r>
              <a:rPr lang="en-US" noProof="0" smtClean="0"/>
              <a:t>Click to edit Master text styles</a:t>
            </a:r>
          </a:p>
        </p:txBody>
      </p:sp>
      <p:sp>
        <p:nvSpPr>
          <p:cNvPr id="12" name="Inhaltsplatzhalter 10">
            <a:extLst>
              <a:ext uri="{FF2B5EF4-FFF2-40B4-BE49-F238E27FC236}">
                <a16:creationId xmlns:a16="http://schemas.microsoft.com/office/drawing/2014/main" xmlns="" id="{3940162A-D75D-4335-9E40-1D7B2D50CB14}"/>
              </a:ext>
            </a:extLst>
          </p:cNvPr>
          <p:cNvSpPr>
            <a:spLocks noGrp="1"/>
          </p:cNvSpPr>
          <p:nvPr>
            <p:ph sz="quarter" idx="18" hasCustomPrompt="1"/>
          </p:nvPr>
        </p:nvSpPr>
        <p:spPr>
          <a:xfrm>
            <a:off x="4643438" y="1449389"/>
            <a:ext cx="4105274" cy="2411411"/>
          </a:xfrm>
          <a:solidFill>
            <a:schemeClr val="bg1">
              <a:lumMod val="95000"/>
            </a:schemeClr>
          </a:solidFill>
        </p:spPr>
        <p:txBody>
          <a:bodyPr lIns="72000" tIns="36000" rIns="72000" bIns="36000"/>
          <a:lstStyle>
            <a:lvl1pPr marL="0" indent="0">
              <a:buNone/>
              <a:defRPr/>
            </a:lvl1pPr>
          </a:lstStyle>
          <a:p>
            <a:r>
              <a:rPr lang="de-DE" dirty="0" err="1"/>
              <a:t>Object</a:t>
            </a:r>
            <a:endParaRPr lang="de-DE" dirty="0"/>
          </a:p>
        </p:txBody>
      </p:sp>
      <p:sp>
        <p:nvSpPr>
          <p:cNvPr id="13" name="Inhaltsplatzhalter 11">
            <a:extLst>
              <a:ext uri="{FF2B5EF4-FFF2-40B4-BE49-F238E27FC236}">
                <a16:creationId xmlns:a16="http://schemas.microsoft.com/office/drawing/2014/main" xmlns="" id="{383D9EF4-C943-4128-A189-76FB47C215CE}"/>
              </a:ext>
            </a:extLst>
          </p:cNvPr>
          <p:cNvSpPr>
            <a:spLocks noGrp="1"/>
          </p:cNvSpPr>
          <p:nvPr>
            <p:ph sz="quarter" idx="19" hasCustomPrompt="1"/>
          </p:nvPr>
        </p:nvSpPr>
        <p:spPr>
          <a:xfrm>
            <a:off x="4643438" y="4005263"/>
            <a:ext cx="4105274" cy="2412644"/>
          </a:xfrm>
          <a:solidFill>
            <a:schemeClr val="bg1">
              <a:lumMod val="95000"/>
            </a:schemeClr>
          </a:solidFill>
        </p:spPr>
        <p:txBody>
          <a:bodyPr lIns="72000" tIns="36000" rIns="72000" bIns="36000"/>
          <a:lstStyle>
            <a:lvl1pPr marL="0" indent="0">
              <a:buNone/>
              <a:defRPr/>
            </a:lvl1pPr>
          </a:lstStyle>
          <a:p>
            <a:r>
              <a:rPr lang="de-DE" dirty="0" err="1"/>
              <a:t>Object</a:t>
            </a:r>
            <a:r>
              <a:rPr lang="de-DE" dirty="0"/>
              <a:t> </a:t>
            </a:r>
          </a:p>
        </p:txBody>
      </p:sp>
    </p:spTree>
    <p:extLst>
      <p:ext uri="{BB962C8B-B14F-4D97-AF65-F5344CB8AC3E}">
        <p14:creationId xmlns:p14="http://schemas.microsoft.com/office/powerpoint/2010/main" val="860804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8" name="Textplatzhalter 7"/>
          <p:cNvSpPr>
            <a:spLocks noGrp="1"/>
          </p:cNvSpPr>
          <p:nvPr>
            <p:ph type="body" sz="quarter" idx="13"/>
          </p:nvPr>
        </p:nvSpPr>
        <p:spPr>
          <a:xfrm>
            <a:off x="395287" y="817500"/>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smtClean="0"/>
              <a:t>Click to edit Master text styles</a:t>
            </a:r>
          </a:p>
        </p:txBody>
      </p:sp>
      <p:sp>
        <p:nvSpPr>
          <p:cNvPr id="7" name="Bildplatzhalter 6"/>
          <p:cNvSpPr>
            <a:spLocks noGrp="1"/>
          </p:cNvSpPr>
          <p:nvPr>
            <p:ph type="pic" sz="quarter" idx="14"/>
          </p:nvPr>
        </p:nvSpPr>
        <p:spPr>
          <a:xfrm>
            <a:off x="395288" y="1449388"/>
            <a:ext cx="8353424" cy="4967287"/>
          </a:xfrm>
          <a:solidFill>
            <a:schemeClr val="bg1">
              <a:lumMod val="95000"/>
            </a:schemeClr>
          </a:solidFill>
        </p:spPr>
        <p:txBody>
          <a:bodyPr anchor="ctr"/>
          <a:lstStyle>
            <a:lvl1pPr marL="0" indent="0" algn="ctr">
              <a:buNone/>
              <a:defRPr/>
            </a:lvl1pPr>
          </a:lstStyle>
          <a:p>
            <a:r>
              <a:rPr lang="en-US" noProof="0" smtClean="0"/>
              <a:t>Click icon to add picture</a:t>
            </a:r>
            <a:endParaRPr lang="en-US" noProof="0"/>
          </a:p>
        </p:txBody>
      </p:sp>
    </p:spTree>
    <p:extLst>
      <p:ext uri="{BB962C8B-B14F-4D97-AF65-F5344CB8AC3E}">
        <p14:creationId xmlns:p14="http://schemas.microsoft.com/office/powerpoint/2010/main" val="389694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dirty="0"/>
          </a:p>
        </p:txBody>
      </p:sp>
      <p:sp>
        <p:nvSpPr>
          <p:cNvPr id="4" name="Footer Placeholder 3"/>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6" name="Textplatzhalter 7"/>
          <p:cNvSpPr>
            <a:spLocks noGrp="1"/>
          </p:cNvSpPr>
          <p:nvPr>
            <p:ph type="body" sz="quarter" idx="13"/>
          </p:nvPr>
        </p:nvSpPr>
        <p:spPr>
          <a:xfrm>
            <a:off x="395287" y="817500"/>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smtClean="0"/>
              <a:t>Click to edit Master text styles</a:t>
            </a:r>
          </a:p>
        </p:txBody>
      </p:sp>
    </p:spTree>
    <p:extLst>
      <p:ext uri="{BB962C8B-B14F-4D97-AF65-F5344CB8AC3E}">
        <p14:creationId xmlns:p14="http://schemas.microsoft.com/office/powerpoint/2010/main" val="3472297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349611"/>
            <a:ext cx="8353425"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395287" y="1406426"/>
            <a:ext cx="83534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48433" y="6554527"/>
            <a:ext cx="7315956" cy="186841"/>
          </a:xfrm>
          <a:prstGeom prst="rect">
            <a:avLst/>
          </a:prstGeom>
        </p:spPr>
        <p:txBody>
          <a:bodyPr vert="horz" lIns="0" tIns="0" rIns="0" bIns="0" rtlCol="0" anchor="t" anchorCtr="0">
            <a:noAutofit/>
          </a:bodyPr>
          <a:lstStyle>
            <a:lvl1pPr algn="l">
              <a:defRPr sz="900">
                <a:solidFill>
                  <a:schemeClr val="tx1"/>
                </a:solidFill>
              </a:defRPr>
            </a:lvl1pPr>
          </a:lstStyle>
          <a:p>
            <a:r>
              <a:rPr lang="en-US" noProof="0" smtClean="0"/>
              <a:t>| Beam size measurements using Wire Scanners |  </a:t>
            </a:r>
            <a:endParaRPr lang="en-US" noProof="0" dirty="0"/>
          </a:p>
        </p:txBody>
      </p:sp>
      <p:sp>
        <p:nvSpPr>
          <p:cNvPr id="14" name="Textfeld 13"/>
          <p:cNvSpPr txBox="1"/>
          <p:nvPr/>
        </p:nvSpPr>
        <p:spPr>
          <a:xfrm>
            <a:off x="8136396" y="6554527"/>
            <a:ext cx="612316" cy="186841"/>
          </a:xfrm>
          <a:prstGeom prst="rect">
            <a:avLst/>
          </a:prstGeom>
          <a:noFill/>
        </p:spPr>
        <p:txBody>
          <a:bodyPr wrap="square" lIns="0" tIns="0" rIns="0" bIns="0" rtlCol="0">
            <a:noAutofit/>
          </a:bodyPr>
          <a:lstStyle/>
          <a:p>
            <a:pPr algn="r"/>
            <a:r>
              <a:rPr lang="en-US" sz="900" b="1" noProof="0" dirty="0"/>
              <a:t>Page </a:t>
            </a:r>
            <a:fld id="{0427E4B2-AC28-443E-BE04-5CD55098A90B}" type="slidenum">
              <a:rPr lang="en-US" sz="900" b="1" noProof="0" smtClean="0"/>
              <a:pPr algn="r"/>
              <a:t>‹Nr.›</a:t>
            </a:fld>
            <a:endParaRPr lang="en-US" sz="900" b="1" noProof="0" dirty="0"/>
          </a:p>
        </p:txBody>
      </p:sp>
      <p:pic>
        <p:nvPicPr>
          <p:cNvPr id="7" name="Grafik 6">
            <a:extLst>
              <a:ext uri="{FF2B5EF4-FFF2-40B4-BE49-F238E27FC236}">
                <a16:creationId xmlns:a16="http://schemas.microsoft.com/office/drawing/2014/main" xmlns="" id="{C7A7ECE4-9C2A-4FF5-8078-5F95EEE70B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7917" y="6582959"/>
            <a:ext cx="287966" cy="86400"/>
          </a:xfrm>
          <a:prstGeom prst="rect">
            <a:avLst/>
          </a:prstGeom>
        </p:spPr>
      </p:pic>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62" r:id="rId4"/>
    <p:sldLayoutId id="2147483668" r:id="rId5"/>
    <p:sldLayoutId id="2147483670" r:id="rId6"/>
    <p:sldLayoutId id="2147483673" r:id="rId7"/>
    <p:sldLayoutId id="2147483669" r:id="rId8"/>
    <p:sldLayoutId id="2147483666" r:id="rId9"/>
    <p:sldLayoutId id="2147483667" r:id="rId10"/>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800"/>
        </a:spcAft>
        <a:buFont typeface="Arial" panose="020B0604020202020204" pitchFamily="34" charset="0"/>
        <a:buChar char="•"/>
        <a:tabLst>
          <a:tab pos="266700" algn="l"/>
        </a:tabLst>
        <a:defRPr sz="1600" kern="1200">
          <a:solidFill>
            <a:schemeClr val="tx1"/>
          </a:solidFill>
          <a:latin typeface="+mn-lt"/>
          <a:ea typeface="+mn-ea"/>
          <a:cs typeface="+mn-cs"/>
        </a:defRPr>
      </a:lvl1pPr>
      <a:lvl2pPr marL="54292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0763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3430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913" userDrawn="1">
          <p15:clr>
            <a:srgbClr val="F26B43"/>
          </p15:clr>
        </p15:guide>
        <p15:guide id="2" pos="2925" userDrawn="1">
          <p15:clr>
            <a:srgbClr val="F26B43"/>
          </p15:clr>
        </p15:guide>
        <p15:guide id="3" pos="2835" userDrawn="1">
          <p15:clr>
            <a:srgbClr val="F26B43"/>
          </p15:clr>
        </p15:guide>
        <p15:guide id="4" pos="5511" userDrawn="1">
          <p15:clr>
            <a:srgbClr val="F26B43"/>
          </p15:clr>
        </p15:guide>
        <p15:guide id="5" pos="249"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dico.cells.es/indico/event/128/"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2.pn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hyperlink" Target="http://doc.cern.ch/archive/electronic/physics/0008/0008084.pdf" TargetMode="Externa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hyperlink" Target="http://tesla.desy.de/new_pages/TESLA_Reports/2002/pdf_files/tesla2002-08.pdf" TargetMode="Externa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hyperlink" Target="http://www-library.desy.de/spires/find/wwwhepau/wwwscan?rawcmd=fin+%22Hahn,%20U.%22" TargetMode="Externa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library.desy.de/spires/find/wwwhepau/wwwscan?rawcmd=fin+%22Hahn,%20U.%22" TargetMode="Externa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sciencedirect.com/science?_ob=MImg&amp;_imagekey=B73DN-471XSCB-1FM-1&amp;_cdi=11475&amp;_user=104183&amp;_pii=0029554X6490299X&amp;_origin=&amp;_coverDate=11/02/1964&amp;_sk=999699997&amp;view=c&amp;wchp=dGLzVzz-zSkWB&amp;md5=ec10e3657ffcfae7815f2b590444fc53&amp;ie=/sdarticle.pdf" TargetMode="External"/><Relationship Id="rId7" Type="http://schemas.openxmlformats.org/officeDocument/2006/relationships/image" Target="../media/image11.png"/><Relationship Id="rId2" Type="http://schemas.openxmlformats.org/officeDocument/2006/relationships/hyperlink" Target="http://www.slac.stanford.edu/cgi-wrap/getdoc/slac-pub-0186.pdf" TargetMode="Externa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hyperlink" Target="http://www.sciencedirect.com/science?_ob=MImg&amp;_imagekey=B73DN-471XS4W-1B7-1&amp;_cdi=11475&amp;_user=104183&amp;_pii=0029554X76903712&amp;_origin=&amp;_coverDate=08/01/1976&amp;_sk=998639996&amp;view=c&amp;wchp=dGLzVzz-zSkWz&amp;md5=a8c769a1cc1e578ecf9596a5d2fa13ed&amp;ie=/sdarticle.pdf" TargetMode="External"/><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hyperlink" Target="http://epaper.kek.jp/p87/PDF/PAC1987_0553.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epaper.kek.jp/p91/PDF/PAC1991_1186.PDF"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wmf"/></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sz="4800" dirty="0" smtClean="0"/>
              <a:t>Beam size measurements using Wire Scanners</a:t>
            </a:r>
            <a:endParaRPr lang="en-US" sz="4800" dirty="0"/>
          </a:p>
        </p:txBody>
      </p:sp>
      <p:sp>
        <p:nvSpPr>
          <p:cNvPr id="3" name="Untertitel 2"/>
          <p:cNvSpPr>
            <a:spLocks noGrp="1"/>
          </p:cNvSpPr>
          <p:nvPr>
            <p:ph type="subTitle" idx="1"/>
          </p:nvPr>
        </p:nvSpPr>
        <p:spPr/>
        <p:txBody>
          <a:bodyPr/>
          <a:lstStyle/>
          <a:p>
            <a:r>
              <a:rPr lang="en-US" dirty="0"/>
              <a:t>a</a:t>
            </a:r>
            <a:r>
              <a:rPr lang="en-US" dirty="0" smtClean="0"/>
              <a:t>t Synchrotron Light </a:t>
            </a:r>
            <a:r>
              <a:rPr lang="en-US" dirty="0"/>
              <a:t>S</a:t>
            </a:r>
            <a:r>
              <a:rPr lang="en-US" dirty="0" smtClean="0"/>
              <a:t>ources and FELs.</a:t>
            </a:r>
          </a:p>
          <a:p>
            <a:r>
              <a:rPr lang="en-US" dirty="0"/>
              <a:t>o</a:t>
            </a:r>
            <a:r>
              <a:rPr lang="en-US" dirty="0" smtClean="0"/>
              <a:t>r</a:t>
            </a:r>
          </a:p>
          <a:p>
            <a:r>
              <a:rPr lang="en-US" dirty="0" smtClean="0"/>
              <a:t>Wire scanners for Electron Beams </a:t>
            </a:r>
            <a:br>
              <a:rPr lang="en-US" dirty="0" smtClean="0"/>
            </a:br>
            <a:r>
              <a:rPr lang="en-US" dirty="0" smtClean="0"/>
              <a:t>(excluding Hadron Beams)</a:t>
            </a:r>
            <a:endParaRPr lang="en-US" dirty="0"/>
          </a:p>
        </p:txBody>
      </p:sp>
      <p:sp>
        <p:nvSpPr>
          <p:cNvPr id="4" name="Textplatzhalter 3"/>
          <p:cNvSpPr>
            <a:spLocks noGrp="1"/>
          </p:cNvSpPr>
          <p:nvPr>
            <p:ph type="body" sz="quarter" idx="10"/>
          </p:nvPr>
        </p:nvSpPr>
        <p:spPr/>
        <p:txBody>
          <a:bodyPr/>
          <a:lstStyle/>
          <a:p>
            <a:r>
              <a:rPr lang="en-US" dirty="0" smtClean="0"/>
              <a:t>Kay Wittenburg</a:t>
            </a:r>
            <a:endParaRPr lang="en-US" dirty="0"/>
          </a:p>
          <a:p>
            <a:r>
              <a:rPr lang="en-US" dirty="0">
                <a:hlinkClick r:id="rId2"/>
              </a:rPr>
              <a:t>Topical Workshop on Emittance Measurements for Light Sources and FELs</a:t>
            </a:r>
            <a:r>
              <a:rPr lang="en-US" dirty="0" smtClean="0"/>
              <a:t>; </a:t>
            </a:r>
            <a:br>
              <a:rPr lang="en-US" dirty="0" smtClean="0"/>
            </a:br>
            <a:r>
              <a:rPr lang="en-US" dirty="0" smtClean="0"/>
              <a:t>ALBA </a:t>
            </a:r>
            <a:r>
              <a:rPr lang="en-US" dirty="0"/>
              <a:t>Synchrotron </a:t>
            </a:r>
            <a:r>
              <a:rPr lang="en-US" dirty="0" smtClean="0"/>
              <a:t>,</a:t>
            </a:r>
            <a:r>
              <a:rPr lang="en-US" dirty="0"/>
              <a:t> January 29 - 30, 2018</a:t>
            </a:r>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844824"/>
            <a:ext cx="3829486" cy="328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206823" y="4725144"/>
            <a:ext cx="1937177" cy="523220"/>
          </a:xfrm>
          <a:prstGeom prst="rect">
            <a:avLst/>
          </a:prstGeom>
          <a:noFill/>
        </p:spPr>
        <p:txBody>
          <a:bodyPr wrap="square" rtlCol="0">
            <a:spAutoFit/>
          </a:bodyPr>
          <a:lstStyle/>
          <a:p>
            <a:r>
              <a:rPr lang="en-US" sz="700" dirty="0"/>
              <a:t>U. Vogel; </a:t>
            </a:r>
            <a:r>
              <a:rPr lang="en-US" sz="700" b="1" dirty="0"/>
              <a:t>The Measurement of AGS spatial Beam Density distribution by means of flipping Targets</a:t>
            </a:r>
            <a:r>
              <a:rPr lang="en-US" sz="700" dirty="0"/>
              <a:t>, </a:t>
            </a:r>
            <a:endParaRPr lang="en-US" sz="700" dirty="0" smtClean="0"/>
          </a:p>
          <a:p>
            <a:r>
              <a:rPr lang="en-US" sz="700" dirty="0" smtClean="0"/>
              <a:t>IEEE </a:t>
            </a:r>
            <a:r>
              <a:rPr lang="en-US" sz="700" dirty="0"/>
              <a:t>NS-16 No, 3 (1969</a:t>
            </a:r>
            <a:r>
              <a:rPr lang="en-US" sz="700" dirty="0" smtClean="0"/>
              <a:t>)</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7262" y="17433"/>
            <a:ext cx="566738"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234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232" y="3861048"/>
            <a:ext cx="3794679" cy="26485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el 1"/>
          <p:cNvSpPr>
            <a:spLocks noGrp="1"/>
          </p:cNvSpPr>
          <p:nvPr>
            <p:ph type="title"/>
          </p:nvPr>
        </p:nvSpPr>
        <p:spPr/>
        <p:txBody>
          <a:bodyPr/>
          <a:lstStyle/>
          <a:p>
            <a:r>
              <a:rPr lang="en-US" sz="2400" dirty="0"/>
              <a:t>Wire Scanners in Electron </a:t>
            </a:r>
            <a:r>
              <a:rPr lang="en-US" sz="2400" dirty="0" err="1"/>
              <a:t>Linacs</a:t>
            </a:r>
            <a:r>
              <a:rPr lang="en-US" sz="2400" dirty="0"/>
              <a:t> and FELs</a:t>
            </a:r>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Vibrations: Experiences </a:t>
            </a:r>
            <a:r>
              <a:rPr lang="en-US" dirty="0"/>
              <a:t>at</a:t>
            </a:r>
          </a:p>
        </p:txBody>
      </p:sp>
      <p:sp>
        <p:nvSpPr>
          <p:cNvPr id="8" name="Textplatzhalter 7"/>
          <p:cNvSpPr>
            <a:spLocks noGrp="1"/>
          </p:cNvSpPr>
          <p:nvPr>
            <p:ph type="body" sz="quarter" idx="15"/>
          </p:nvPr>
        </p:nvSpPr>
        <p:spPr/>
        <p:txBody>
          <a:bodyPr/>
          <a:lstStyle/>
          <a:p>
            <a:pPr marL="0" indent="0">
              <a:buNone/>
            </a:pPr>
            <a:r>
              <a:rPr lang="en-US" b="1" dirty="0" smtClean="0"/>
              <a:t>LCLS I </a:t>
            </a:r>
          </a:p>
          <a:p>
            <a:pPr marL="0" indent="0">
              <a:buNone/>
            </a:pPr>
            <a:r>
              <a:rPr lang="en-US" sz="1400" dirty="0"/>
              <a:t>The LCLS wire scanners use 20-micron Tungsten wires driven by a stepper motor / leadscrew </a:t>
            </a:r>
            <a:r>
              <a:rPr lang="en-US" sz="1400" dirty="0" smtClean="0"/>
              <a:t>actuator … with </a:t>
            </a:r>
            <a:r>
              <a:rPr lang="en-US" sz="1400" dirty="0"/>
              <a:t>a step size of 5 microns. The wire vibration was found to be unacceptable and 10X gear reducers were added, reducing the vibration, but decreasing the maximum scan speed. With the reducers, the step size is now 0.5 microns.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9232" y="908623"/>
            <a:ext cx="3742505" cy="2842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983936" y="3551306"/>
            <a:ext cx="2759804" cy="400110"/>
          </a:xfrm>
          <a:prstGeom prst="rect">
            <a:avLst/>
          </a:prstGeom>
          <a:noFill/>
          <a:ln>
            <a:solidFill>
              <a:schemeClr val="tx1"/>
            </a:solidFill>
          </a:ln>
        </p:spPr>
        <p:txBody>
          <a:bodyPr wrap="square" rtlCol="0">
            <a:spAutoFit/>
          </a:bodyPr>
          <a:lstStyle/>
          <a:p>
            <a:r>
              <a:rPr lang="en-US" sz="1000" b="1" dirty="0"/>
              <a:t>BEAM MEASUREMENTS AT </a:t>
            </a:r>
            <a:r>
              <a:rPr lang="en-US" sz="1000" b="1" dirty="0" smtClean="0"/>
              <a:t>LCLS</a:t>
            </a:r>
            <a:endParaRPr lang="en-US" sz="1000" dirty="0"/>
          </a:p>
          <a:p>
            <a:r>
              <a:rPr lang="de-DE" sz="1000" dirty="0"/>
              <a:t>J. </a:t>
            </a:r>
            <a:r>
              <a:rPr lang="de-DE" sz="1000" dirty="0" err="1"/>
              <a:t>Frisch,et</a:t>
            </a:r>
            <a:r>
              <a:rPr lang="de-DE" sz="1000" dirty="0"/>
              <a:t> al, </a:t>
            </a:r>
            <a:r>
              <a:rPr lang="de-DE" sz="1000" dirty="0" smtClean="0"/>
              <a:t>SLAC-PUB-15018</a:t>
            </a:r>
            <a:r>
              <a:rPr lang="en-US" sz="1000" dirty="0"/>
              <a:t> </a:t>
            </a:r>
            <a:r>
              <a:rPr lang="en-US" sz="1000" dirty="0" smtClean="0"/>
              <a:t>(BIW08</a:t>
            </a:r>
            <a:r>
              <a:rPr lang="en-US" sz="1000" dirty="0"/>
              <a:t>) </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626232" y="0"/>
            <a:ext cx="525963" cy="5002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02289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4" name="Text Placeholder 3"/>
          <p:cNvSpPr>
            <a:spLocks noGrp="1"/>
          </p:cNvSpPr>
          <p:nvPr>
            <p:ph type="body" sz="quarter" idx="13"/>
          </p:nvPr>
        </p:nvSpPr>
        <p:spPr/>
        <p:txBody>
          <a:bodyPr/>
          <a:lstStyle/>
          <a:p>
            <a:r>
              <a:rPr lang="en-US" dirty="0" smtClean="0"/>
              <a:t>Vibrations of the support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4" y="1772816"/>
            <a:ext cx="4765374" cy="453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516216" y="6136273"/>
            <a:ext cx="2326278" cy="338554"/>
          </a:xfrm>
          <a:prstGeom prst="rect">
            <a:avLst/>
          </a:prstGeom>
          <a:noFill/>
        </p:spPr>
        <p:txBody>
          <a:bodyPr wrap="none" rtlCol="0">
            <a:spAutoFit/>
          </a:bodyPr>
          <a:lstStyle/>
          <a:p>
            <a:r>
              <a:rPr lang="en-US" sz="1600" dirty="0" smtClean="0"/>
              <a:t>SLAC-Pub-5556 (1991)</a:t>
            </a:r>
          </a:p>
        </p:txBody>
      </p:sp>
      <p:sp>
        <p:nvSpPr>
          <p:cNvPr id="7" name="Arc 6"/>
          <p:cNvSpPr/>
          <p:nvPr/>
        </p:nvSpPr>
        <p:spPr>
          <a:xfrm>
            <a:off x="2064716" y="1556791"/>
            <a:ext cx="4248472" cy="3909923"/>
          </a:xfrm>
          <a:prstGeom prst="arc">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5347967" y="2420888"/>
            <a:ext cx="144016" cy="144016"/>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9" name="TextBox 8"/>
          <p:cNvSpPr txBox="1"/>
          <p:nvPr/>
        </p:nvSpPr>
        <p:spPr>
          <a:xfrm>
            <a:off x="6443479" y="3173198"/>
            <a:ext cx="988860" cy="338554"/>
          </a:xfrm>
          <a:prstGeom prst="rect">
            <a:avLst/>
          </a:prstGeom>
          <a:noFill/>
        </p:spPr>
        <p:txBody>
          <a:bodyPr wrap="none" rtlCol="0">
            <a:spAutoFit/>
          </a:bodyPr>
          <a:lstStyle/>
          <a:p>
            <a:r>
              <a:rPr lang="en-US" sz="1600" dirty="0" smtClean="0">
                <a:solidFill>
                  <a:srgbClr val="FF0000"/>
                </a:solidFill>
              </a:rPr>
              <a:t>Vibration</a:t>
            </a:r>
          </a:p>
        </p:txBody>
      </p:sp>
      <p:sp>
        <p:nvSpPr>
          <p:cNvPr id="11" name="Rectangle 10"/>
          <p:cNvSpPr/>
          <p:nvPr/>
        </p:nvSpPr>
        <p:spPr>
          <a:xfrm>
            <a:off x="1547815" y="6041341"/>
            <a:ext cx="4889848" cy="33855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6041341"/>
            <a:ext cx="33051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30501" y="4869160"/>
            <a:ext cx="1424039" cy="6480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15" name="Rectangle 14"/>
          <p:cNvSpPr/>
          <p:nvPr/>
        </p:nvSpPr>
        <p:spPr>
          <a:xfrm rot="2705656">
            <a:off x="5034399" y="3400053"/>
            <a:ext cx="1176259" cy="90203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722731"/>
            <a:ext cx="16097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5815" y="4437112"/>
            <a:ext cx="7334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rot="2705656">
            <a:off x="5661105" y="2894393"/>
            <a:ext cx="424967" cy="5219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2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8672" y="3184313"/>
            <a:ext cx="494006" cy="31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8626232" y="0"/>
            <a:ext cx="525963" cy="5002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4838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4" name="Text Placeholder 3"/>
          <p:cNvSpPr>
            <a:spLocks noGrp="1"/>
          </p:cNvSpPr>
          <p:nvPr>
            <p:ph type="body" sz="quarter" idx="13"/>
          </p:nvPr>
        </p:nvSpPr>
        <p:spPr/>
        <p:txBody>
          <a:bodyPr/>
          <a:lstStyle/>
          <a:p>
            <a:r>
              <a:rPr lang="en-US" dirty="0"/>
              <a:t>Vibrations of the support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23339">
            <a:off x="1547814" y="1772816"/>
            <a:ext cx="4765374" cy="453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516216" y="6136273"/>
            <a:ext cx="2326278" cy="338554"/>
          </a:xfrm>
          <a:prstGeom prst="rect">
            <a:avLst/>
          </a:prstGeom>
          <a:noFill/>
        </p:spPr>
        <p:txBody>
          <a:bodyPr wrap="none" rtlCol="0">
            <a:spAutoFit/>
          </a:bodyPr>
          <a:lstStyle/>
          <a:p>
            <a:r>
              <a:rPr lang="en-US" sz="1600" dirty="0" smtClean="0"/>
              <a:t>SLAC-Pub-5556 (1991)</a:t>
            </a:r>
          </a:p>
        </p:txBody>
      </p:sp>
      <p:sp>
        <p:nvSpPr>
          <p:cNvPr id="7" name="Arc 6"/>
          <p:cNvSpPr/>
          <p:nvPr/>
        </p:nvSpPr>
        <p:spPr>
          <a:xfrm>
            <a:off x="2064716" y="1556791"/>
            <a:ext cx="4248472" cy="3909923"/>
          </a:xfrm>
          <a:prstGeom prst="arc">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5347967" y="2420888"/>
            <a:ext cx="144016" cy="144016"/>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9" name="TextBox 8"/>
          <p:cNvSpPr txBox="1"/>
          <p:nvPr/>
        </p:nvSpPr>
        <p:spPr>
          <a:xfrm>
            <a:off x="6443479" y="3173198"/>
            <a:ext cx="988860" cy="338554"/>
          </a:xfrm>
          <a:prstGeom prst="rect">
            <a:avLst/>
          </a:prstGeom>
          <a:noFill/>
        </p:spPr>
        <p:txBody>
          <a:bodyPr wrap="none" rtlCol="0">
            <a:spAutoFit/>
          </a:bodyPr>
          <a:lstStyle/>
          <a:p>
            <a:r>
              <a:rPr lang="en-US" sz="1600" dirty="0" smtClean="0">
                <a:solidFill>
                  <a:srgbClr val="FF0000"/>
                </a:solidFill>
              </a:rPr>
              <a:t>Vibration</a:t>
            </a:r>
          </a:p>
        </p:txBody>
      </p:sp>
      <p:sp>
        <p:nvSpPr>
          <p:cNvPr id="5" name="Rectangle 4"/>
          <p:cNvSpPr/>
          <p:nvPr/>
        </p:nvSpPr>
        <p:spPr>
          <a:xfrm rot="21392820">
            <a:off x="1613855" y="6041341"/>
            <a:ext cx="4823807" cy="33855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6041341"/>
            <a:ext cx="33051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475656" y="2881208"/>
            <a:ext cx="1512168" cy="90783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14" name="Rectangle 13"/>
          <p:cNvSpPr/>
          <p:nvPr/>
        </p:nvSpPr>
        <p:spPr>
          <a:xfrm rot="2626206">
            <a:off x="4977855" y="3383253"/>
            <a:ext cx="1424039" cy="9773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15" name="Rectangle 14"/>
          <p:cNvSpPr/>
          <p:nvPr/>
        </p:nvSpPr>
        <p:spPr>
          <a:xfrm>
            <a:off x="5107568" y="4515415"/>
            <a:ext cx="1424039" cy="6480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16" name="Rectangle 15"/>
          <p:cNvSpPr/>
          <p:nvPr/>
        </p:nvSpPr>
        <p:spPr>
          <a:xfrm>
            <a:off x="3930501" y="4869160"/>
            <a:ext cx="1424039" cy="6480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733924"/>
            <a:ext cx="16097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581" y="2944300"/>
            <a:ext cx="157108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5815" y="4437112"/>
            <a:ext cx="7334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528" y="2955554"/>
            <a:ext cx="494006" cy="31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rot="2705656">
            <a:off x="5597734" y="2980743"/>
            <a:ext cx="543595" cy="3849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8672" y="3184313"/>
            <a:ext cx="494006" cy="31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8626232" y="0"/>
            <a:ext cx="525963" cy="5002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4969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4" name="Text Placeholder 3"/>
          <p:cNvSpPr>
            <a:spLocks noGrp="1"/>
          </p:cNvSpPr>
          <p:nvPr>
            <p:ph type="body" sz="quarter" idx="13"/>
          </p:nvPr>
        </p:nvSpPr>
        <p:spPr/>
        <p:txBody>
          <a:bodyPr/>
          <a:lstStyle/>
          <a:p>
            <a:r>
              <a:rPr lang="en-US" dirty="0"/>
              <a:t>Vibrations of the support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0164">
            <a:off x="1547814" y="1772816"/>
            <a:ext cx="4765374" cy="453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516216" y="6136273"/>
            <a:ext cx="2326278" cy="338554"/>
          </a:xfrm>
          <a:prstGeom prst="rect">
            <a:avLst/>
          </a:prstGeom>
          <a:noFill/>
        </p:spPr>
        <p:txBody>
          <a:bodyPr wrap="none" rtlCol="0">
            <a:spAutoFit/>
          </a:bodyPr>
          <a:lstStyle/>
          <a:p>
            <a:r>
              <a:rPr lang="en-US" sz="1600" dirty="0" smtClean="0"/>
              <a:t>SLAC-Pub-5556 (1991)</a:t>
            </a:r>
          </a:p>
        </p:txBody>
      </p:sp>
      <p:sp>
        <p:nvSpPr>
          <p:cNvPr id="7" name="Arc 6"/>
          <p:cNvSpPr/>
          <p:nvPr/>
        </p:nvSpPr>
        <p:spPr>
          <a:xfrm>
            <a:off x="2064716" y="1556791"/>
            <a:ext cx="4248472" cy="3909923"/>
          </a:xfrm>
          <a:prstGeom prst="arc">
            <a:avLst/>
          </a:prstGeom>
          <a:noFill/>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5347967" y="2420888"/>
            <a:ext cx="144016" cy="144016"/>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9" name="TextBox 8"/>
          <p:cNvSpPr txBox="1"/>
          <p:nvPr/>
        </p:nvSpPr>
        <p:spPr>
          <a:xfrm>
            <a:off x="6443479" y="3173198"/>
            <a:ext cx="988860" cy="338554"/>
          </a:xfrm>
          <a:prstGeom prst="rect">
            <a:avLst/>
          </a:prstGeom>
          <a:noFill/>
        </p:spPr>
        <p:txBody>
          <a:bodyPr wrap="none" rtlCol="0">
            <a:spAutoFit/>
          </a:bodyPr>
          <a:lstStyle/>
          <a:p>
            <a:r>
              <a:rPr lang="en-US" sz="1600" dirty="0" smtClean="0">
                <a:solidFill>
                  <a:srgbClr val="FF0000"/>
                </a:solidFill>
              </a:rPr>
              <a:t>Vibration</a:t>
            </a:r>
          </a:p>
        </p:txBody>
      </p:sp>
      <p:sp>
        <p:nvSpPr>
          <p:cNvPr id="10" name="Rectangle 9"/>
          <p:cNvSpPr/>
          <p:nvPr/>
        </p:nvSpPr>
        <p:spPr>
          <a:xfrm rot="167744">
            <a:off x="1436059" y="6037003"/>
            <a:ext cx="5001710" cy="33855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6041341"/>
            <a:ext cx="33051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475656" y="2881208"/>
            <a:ext cx="1584176" cy="8358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13" name="Rectangle 12"/>
          <p:cNvSpPr/>
          <p:nvPr/>
        </p:nvSpPr>
        <p:spPr>
          <a:xfrm rot="2861035">
            <a:off x="5047953" y="3529164"/>
            <a:ext cx="1240556" cy="91039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14" name="Rectangle 13"/>
          <p:cNvSpPr/>
          <p:nvPr/>
        </p:nvSpPr>
        <p:spPr>
          <a:xfrm>
            <a:off x="5107568" y="4515415"/>
            <a:ext cx="1424039" cy="6480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15" name="Rectangle 14"/>
          <p:cNvSpPr/>
          <p:nvPr/>
        </p:nvSpPr>
        <p:spPr>
          <a:xfrm>
            <a:off x="3930501" y="4869160"/>
            <a:ext cx="1424039" cy="6480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749946"/>
            <a:ext cx="16097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4420791" y="1752654"/>
            <a:ext cx="151209" cy="8358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581" y="2944300"/>
            <a:ext cx="1571084"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5815" y="4437112"/>
            <a:ext cx="7334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rot="2705656">
            <a:off x="5713206" y="3106665"/>
            <a:ext cx="543595" cy="3849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2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8672" y="3184313"/>
            <a:ext cx="494006" cy="31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8626232" y="0"/>
            <a:ext cx="525963" cy="50028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1928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Wire Scanners in Electron </a:t>
            </a:r>
            <a:r>
              <a:rPr lang="en-US" sz="2400" dirty="0" err="1"/>
              <a:t>Linacs</a:t>
            </a:r>
            <a:r>
              <a:rPr lang="en-US" sz="2400" dirty="0"/>
              <a:t> and FELs</a:t>
            </a:r>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Vibrations: Experiences </a:t>
            </a:r>
            <a:r>
              <a:rPr lang="en-US" dirty="0"/>
              <a:t>at</a:t>
            </a:r>
          </a:p>
        </p:txBody>
      </p:sp>
      <p:sp>
        <p:nvSpPr>
          <p:cNvPr id="8" name="Textplatzhalter 7"/>
          <p:cNvSpPr>
            <a:spLocks noGrp="1"/>
          </p:cNvSpPr>
          <p:nvPr>
            <p:ph type="body" sz="quarter" idx="15"/>
          </p:nvPr>
        </p:nvSpPr>
        <p:spPr/>
        <p:txBody>
          <a:bodyPr/>
          <a:lstStyle/>
          <a:p>
            <a:pPr marL="0" indent="0">
              <a:buNone/>
            </a:pPr>
            <a:r>
              <a:rPr lang="en-US" b="1" dirty="0" smtClean="0"/>
              <a:t>LANCE and SNS (Protons)</a:t>
            </a:r>
          </a:p>
        </p:txBody>
      </p:sp>
      <p:sp>
        <p:nvSpPr>
          <p:cNvPr id="7" name="TextBox 6"/>
          <p:cNvSpPr txBox="1"/>
          <p:nvPr/>
        </p:nvSpPr>
        <p:spPr>
          <a:xfrm>
            <a:off x="1279443" y="1700808"/>
            <a:ext cx="2759804" cy="553998"/>
          </a:xfrm>
          <a:prstGeom prst="rect">
            <a:avLst/>
          </a:prstGeom>
          <a:noFill/>
          <a:ln>
            <a:solidFill>
              <a:schemeClr val="tx1"/>
            </a:solidFill>
          </a:ln>
        </p:spPr>
        <p:txBody>
          <a:bodyPr wrap="square" rtlCol="0">
            <a:spAutoFit/>
          </a:bodyPr>
          <a:lstStyle/>
          <a:p>
            <a:r>
              <a:rPr lang="en-US" sz="1000" b="1" dirty="0"/>
              <a:t>Mechanical Design and Evaluation of the MP-11-like Wire Scanner Prototype</a:t>
            </a:r>
            <a:endParaRPr lang="en-US" sz="1000" dirty="0"/>
          </a:p>
          <a:p>
            <a:r>
              <a:rPr lang="en-US" sz="1000" dirty="0" smtClean="0"/>
              <a:t>Sergio </a:t>
            </a:r>
            <a:r>
              <a:rPr lang="en-US" sz="1000" dirty="0"/>
              <a:t>Rodriguez Esparza, </a:t>
            </a:r>
            <a:r>
              <a:rPr lang="en-US" sz="1000" dirty="0" smtClean="0"/>
              <a:t>et al., IPAC12</a:t>
            </a:r>
            <a:endParaRPr lang="en-US" sz="1000" dirty="0"/>
          </a:p>
        </p:txBody>
      </p:sp>
      <p:sp>
        <p:nvSpPr>
          <p:cNvPr id="14" name="Textplatzhalter 7"/>
          <p:cNvSpPr>
            <a:spLocks noGrp="1"/>
          </p:cNvSpPr>
          <p:nvPr>
            <p:ph type="body" sz="quarter" idx="15"/>
          </p:nvPr>
        </p:nvSpPr>
        <p:spPr>
          <a:xfrm>
            <a:off x="323528" y="3356992"/>
            <a:ext cx="4105276" cy="2454374"/>
          </a:xfrm>
        </p:spPr>
        <p:txBody>
          <a:bodyPr/>
          <a:lstStyle/>
          <a:p>
            <a:pPr marL="0" indent="0">
              <a:buNone/>
            </a:pPr>
            <a:r>
              <a:rPr lang="en-US" b="1" dirty="0" smtClean="0"/>
              <a:t>KEKB </a:t>
            </a:r>
            <a:r>
              <a:rPr lang="en-US" b="1" dirty="0" err="1" smtClean="0"/>
              <a:t>Linac</a:t>
            </a:r>
            <a:r>
              <a:rPr lang="en-US" b="1" dirty="0" smtClean="0"/>
              <a:t> (Electrons)</a:t>
            </a:r>
          </a:p>
        </p:txBody>
      </p:sp>
      <p:pic>
        <p:nvPicPr>
          <p:cNvPr id="92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9452" y="815813"/>
            <a:ext cx="1504802" cy="118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246" y="2132856"/>
            <a:ext cx="3650754" cy="26571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692696"/>
            <a:ext cx="3111127" cy="21648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2176496" y="5942141"/>
            <a:ext cx="3782895" cy="338554"/>
          </a:xfrm>
          <a:prstGeom prst="rect">
            <a:avLst/>
          </a:prstGeom>
          <a:noFill/>
          <a:ln>
            <a:solidFill>
              <a:srgbClr val="FF0000"/>
            </a:solidFill>
          </a:ln>
        </p:spPr>
        <p:txBody>
          <a:bodyPr wrap="none" rtlCol="0">
            <a:spAutoFit/>
          </a:bodyPr>
          <a:lstStyle/>
          <a:p>
            <a:r>
              <a:rPr lang="en-US" sz="1600" b="1" dirty="0" smtClean="0">
                <a:solidFill>
                  <a:srgbClr val="FF0000"/>
                </a:solidFill>
              </a:rPr>
              <a:t>=&gt; Vibration amplitudes of many </a:t>
            </a:r>
            <a:r>
              <a:rPr lang="en-US" sz="1600" b="1" dirty="0" smtClean="0">
                <a:solidFill>
                  <a:srgbClr val="FF0000"/>
                </a:solidFill>
                <a:latin typeface="Symbol" panose="05050102010706020507" pitchFamily="18" charset="2"/>
              </a:rPr>
              <a:t>m</a:t>
            </a:r>
            <a:r>
              <a:rPr lang="en-US" sz="1600" b="1" dirty="0" smtClean="0">
                <a:solidFill>
                  <a:srgbClr val="FF0000"/>
                </a:solidFill>
              </a:rPr>
              <a:t>m!</a:t>
            </a:r>
          </a:p>
        </p:txBody>
      </p:sp>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3645024"/>
            <a:ext cx="3200772" cy="21079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84150" y="3645024"/>
            <a:ext cx="1368152" cy="1323439"/>
          </a:xfrm>
          <a:prstGeom prst="rect">
            <a:avLst/>
          </a:prstGeom>
          <a:noFill/>
          <a:ln>
            <a:solidFill>
              <a:schemeClr val="tx1"/>
            </a:solidFill>
          </a:ln>
        </p:spPr>
        <p:txBody>
          <a:bodyPr wrap="square" rtlCol="0">
            <a:spAutoFit/>
          </a:bodyPr>
          <a:lstStyle/>
          <a:p>
            <a:r>
              <a:rPr lang="en-US" sz="1000" dirty="0"/>
              <a:t>A METHOD FOR MEASURING VIBRATIONS IN WIRE SCANNER BEAM PROFILE MONITORS</a:t>
            </a:r>
            <a:r>
              <a:rPr lang="en-US" sz="1000" b="1" dirty="0"/>
              <a:t> </a:t>
            </a:r>
            <a:r>
              <a:rPr lang="en-US" sz="1000" dirty="0"/>
              <a:t/>
            </a:r>
            <a:br>
              <a:rPr lang="en-US" sz="1000" dirty="0"/>
            </a:br>
            <a:r>
              <a:rPr lang="en-US" sz="1000" dirty="0" smtClean="0"/>
              <a:t>N</a:t>
            </a:r>
            <a:r>
              <a:rPr lang="en-US" sz="1000" dirty="0"/>
              <a:t>. Iida, </a:t>
            </a:r>
            <a:r>
              <a:rPr lang="en-US" sz="1000" dirty="0" smtClean="0"/>
              <a:t>et al., </a:t>
            </a:r>
            <a:endParaRPr lang="en-US" sz="1000" dirty="0"/>
          </a:p>
          <a:p>
            <a:r>
              <a:rPr lang="en-US" sz="1000" dirty="0" smtClean="0"/>
              <a:t>APAC98</a:t>
            </a:r>
            <a:endParaRPr lang="en-US" sz="1000" dirty="0"/>
          </a:p>
        </p:txBody>
      </p:sp>
      <p:sp>
        <p:nvSpPr>
          <p:cNvPr id="13" name="Oval 12"/>
          <p:cNvSpPr/>
          <p:nvPr/>
        </p:nvSpPr>
        <p:spPr>
          <a:xfrm>
            <a:off x="2176496" y="5517232"/>
            <a:ext cx="1027352" cy="23576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92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6416" y="44624"/>
            <a:ext cx="743521" cy="363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712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Wire Scanners in Electron </a:t>
            </a:r>
            <a:r>
              <a:rPr lang="en-US" sz="2400" dirty="0" err="1"/>
              <a:t>Linacs</a:t>
            </a:r>
            <a:r>
              <a:rPr lang="en-US" sz="2400" dirty="0"/>
              <a:t> and FELs</a:t>
            </a:r>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Vibrations: Experiences at (for completeness)</a:t>
            </a:r>
            <a:endParaRPr lang="en-US" dirty="0"/>
          </a:p>
        </p:txBody>
      </p:sp>
      <p:sp>
        <p:nvSpPr>
          <p:cNvPr id="8" name="Textplatzhalter 7"/>
          <p:cNvSpPr>
            <a:spLocks noGrp="1"/>
          </p:cNvSpPr>
          <p:nvPr>
            <p:ph type="body" sz="quarter" idx="15"/>
          </p:nvPr>
        </p:nvSpPr>
        <p:spPr>
          <a:xfrm>
            <a:off x="395536" y="1354664"/>
            <a:ext cx="4105276" cy="2454374"/>
          </a:xfrm>
        </p:spPr>
        <p:txBody>
          <a:bodyPr/>
          <a:lstStyle/>
          <a:p>
            <a:pPr marL="0" indent="0">
              <a:buNone/>
            </a:pPr>
            <a:r>
              <a:rPr lang="en-US" b="1" dirty="0" smtClean="0"/>
              <a:t>LHC (Proton Synchrotron)</a:t>
            </a:r>
          </a:p>
          <a:p>
            <a:r>
              <a:rPr lang="en-US" sz="1400" dirty="0" smtClean="0"/>
              <a:t>Very fast scanner (20m/s). </a:t>
            </a:r>
            <a:r>
              <a:rPr lang="en-US" sz="1400" dirty="0"/>
              <a:t>The vibration of the thin </a:t>
            </a:r>
            <a:r>
              <a:rPr lang="en-US" sz="1400" dirty="0" smtClean="0"/>
              <a:t>carbon wires </a:t>
            </a:r>
            <a:r>
              <a:rPr lang="en-US" sz="1400" dirty="0"/>
              <a:t>used has been identified as one of the major </a:t>
            </a:r>
            <a:r>
              <a:rPr lang="en-US" sz="1400" dirty="0" smtClean="0"/>
              <a:t>error sources </a:t>
            </a:r>
            <a:r>
              <a:rPr lang="en-US" sz="1400" dirty="0"/>
              <a:t>on the wire position accuracy.</a:t>
            </a:r>
          </a:p>
        </p:txBody>
      </p:sp>
      <p:sp>
        <p:nvSpPr>
          <p:cNvPr id="7" name="TextBox 6"/>
          <p:cNvSpPr txBox="1"/>
          <p:nvPr/>
        </p:nvSpPr>
        <p:spPr>
          <a:xfrm>
            <a:off x="2172236" y="2948661"/>
            <a:ext cx="2759804" cy="861774"/>
          </a:xfrm>
          <a:prstGeom prst="rect">
            <a:avLst/>
          </a:prstGeom>
          <a:noFill/>
          <a:ln>
            <a:solidFill>
              <a:schemeClr val="tx1"/>
            </a:solidFill>
          </a:ln>
        </p:spPr>
        <p:txBody>
          <a:bodyPr wrap="square" rtlCol="0">
            <a:spAutoFit/>
          </a:bodyPr>
          <a:lstStyle/>
          <a:p>
            <a:r>
              <a:rPr lang="en-US" sz="1000" b="1" dirty="0"/>
              <a:t>Vibration measurements of a wire scanner – Experimental setup and models</a:t>
            </a:r>
          </a:p>
          <a:p>
            <a:r>
              <a:rPr lang="en-US" sz="1000" dirty="0" smtClean="0"/>
              <a:t>Juan </a:t>
            </a:r>
            <a:r>
              <a:rPr lang="en-US" sz="1000" dirty="0" err="1" smtClean="0"/>
              <a:t>Herranz</a:t>
            </a:r>
            <a:r>
              <a:rPr lang="en-US" sz="1000" dirty="0"/>
              <a:t>, </a:t>
            </a:r>
            <a:r>
              <a:rPr lang="en-US" sz="1000" dirty="0" smtClean="0"/>
              <a:t>Ana </a:t>
            </a:r>
            <a:r>
              <a:rPr lang="en-US" sz="1000" dirty="0" err="1" smtClean="0"/>
              <a:t>Barjau</a:t>
            </a:r>
            <a:r>
              <a:rPr lang="en-US" sz="1000" dirty="0"/>
              <a:t>, </a:t>
            </a:r>
            <a:r>
              <a:rPr lang="en-US" sz="1000" dirty="0" smtClean="0"/>
              <a:t>Bernd </a:t>
            </a:r>
            <a:r>
              <a:rPr lang="en-US" sz="1000" dirty="0" err="1" smtClean="0"/>
              <a:t>Dehning</a:t>
            </a:r>
            <a:r>
              <a:rPr lang="en-US" sz="1000" u="sng" dirty="0" smtClean="0"/>
              <a:t> </a:t>
            </a:r>
            <a:r>
              <a:rPr lang="en-US" sz="1000" dirty="0" smtClean="0"/>
              <a:t>Mechanical </a:t>
            </a:r>
            <a:r>
              <a:rPr lang="en-US" sz="1000" dirty="0"/>
              <a:t>Systems and Signal </a:t>
            </a:r>
            <a:r>
              <a:rPr lang="en-US" sz="1000" dirty="0" smtClean="0"/>
              <a:t>Processing, Volumes </a:t>
            </a:r>
            <a:r>
              <a:rPr lang="en-US" sz="1000" dirty="0"/>
              <a:t>70–71, March 2016, Pages </a:t>
            </a:r>
            <a:r>
              <a:rPr lang="en-US" sz="1000" dirty="0" smtClean="0"/>
              <a:t>974-994</a:t>
            </a:r>
            <a:endParaRPr lang="en-US" sz="10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84820"/>
            <a:ext cx="3584662" cy="28256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3681460412"/>
              </p:ext>
            </p:extLst>
          </p:nvPr>
        </p:nvGraphicFramePr>
        <p:xfrm>
          <a:off x="395288" y="4797425"/>
          <a:ext cx="3911600" cy="1727200"/>
        </p:xfrm>
        <a:graphic>
          <a:graphicData uri="http://schemas.openxmlformats.org/presentationml/2006/ole">
            <mc:AlternateContent xmlns:mc="http://schemas.openxmlformats.org/markup-compatibility/2006">
              <mc:Choice xmlns:v="urn:schemas-microsoft-com:vml" Requires="v">
                <p:oleObj spid="_x0000_s10299" name="Bitmap Image" r:id="rId4" imgW="6935168" imgH="4915586" progId="PBrush">
                  <p:embed/>
                </p:oleObj>
              </mc:Choice>
              <mc:Fallback>
                <p:oleObj name="Bitmap Image" r:id="rId4" imgW="6935168" imgH="4915586" progId="PBrus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797425"/>
                        <a:ext cx="3911600" cy="172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platzhalter 8"/>
          <p:cNvSpPr>
            <a:spLocks noGrp="1"/>
          </p:cNvSpPr>
          <p:nvPr>
            <p:ph type="body" sz="quarter" idx="16"/>
          </p:nvPr>
        </p:nvSpPr>
        <p:spPr>
          <a:xfrm>
            <a:off x="395289" y="3963533"/>
            <a:ext cx="4105276" cy="2454374"/>
          </a:xfrm>
        </p:spPr>
        <p:txBody>
          <a:bodyPr/>
          <a:lstStyle/>
          <a:p>
            <a:pPr marL="0" indent="0">
              <a:buNone/>
            </a:pPr>
            <a:r>
              <a:rPr lang="en-US" b="1" dirty="0" smtClean="0"/>
              <a:t>DESY III  (Proton Synchrotron)</a:t>
            </a:r>
            <a:endParaRPr lang="en-US" b="1" dirty="0"/>
          </a:p>
          <a:p>
            <a:pPr marL="0" indent="0">
              <a:buNone/>
            </a:pPr>
            <a:r>
              <a:rPr lang="en-US" altLang="en-US" sz="1400" dirty="0" smtClean="0"/>
              <a:t>Swinging </a:t>
            </a:r>
            <a:r>
              <a:rPr lang="en-US" altLang="en-US" sz="1400" dirty="0"/>
              <a:t>wire due to not well </a:t>
            </a:r>
            <a:r>
              <a:rPr lang="en-US" altLang="en-US" sz="1400" dirty="0" smtClean="0"/>
              <a:t>stretched/fixed wire.</a:t>
            </a:r>
          </a:p>
          <a:p>
            <a:pPr marL="0" indent="0">
              <a:buNone/>
            </a:pPr>
            <a:r>
              <a:rPr lang="en-US" sz="1100" dirty="0" smtClean="0"/>
              <a:t>Simulation of swinging wire + Gaussian (unpublished):</a:t>
            </a:r>
            <a:endParaRPr lang="en-US" sz="1100" dirty="0"/>
          </a:p>
        </p:txBody>
      </p:sp>
      <p:graphicFrame>
        <p:nvGraphicFramePr>
          <p:cNvPr id="9" name="Object 8"/>
          <p:cNvGraphicFramePr>
            <a:graphicFrameLocks noChangeAspect="1"/>
          </p:cNvGraphicFramePr>
          <p:nvPr>
            <p:extLst>
              <p:ext uri="{D42A27DB-BD31-4B8C-83A1-F6EECF244321}">
                <p14:modId xmlns:p14="http://schemas.microsoft.com/office/powerpoint/2010/main" val="4024139935"/>
              </p:ext>
            </p:extLst>
          </p:nvPr>
        </p:nvGraphicFramePr>
        <p:xfrm>
          <a:off x="4932040" y="3861048"/>
          <a:ext cx="3746500" cy="2890838"/>
        </p:xfrm>
        <a:graphic>
          <a:graphicData uri="http://schemas.openxmlformats.org/presentationml/2006/ole">
            <mc:AlternateContent xmlns:mc="http://schemas.openxmlformats.org/markup-compatibility/2006">
              <mc:Choice xmlns:v="urn:schemas-microsoft-com:vml" Requires="v">
                <p:oleObj spid="_x0000_s10300" name="Bitmap Image" r:id="rId6" imgW="7009524" imgH="5582429" progId="PBrush">
                  <p:embed/>
                </p:oleObj>
              </mc:Choice>
              <mc:Fallback>
                <p:oleObj name="Bitmap Image" r:id="rId6" imgW="7009524" imgH="5582429"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3861048"/>
                        <a:ext cx="3746500" cy="2890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56"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80559" y="0"/>
            <a:ext cx="636463" cy="664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013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Wire Scanners in Electron </a:t>
            </a:r>
            <a:r>
              <a:rPr lang="en-US" sz="2400" dirty="0" err="1"/>
              <a:t>Linacs</a:t>
            </a:r>
            <a:r>
              <a:rPr lang="en-US" sz="2400" dirty="0"/>
              <a:t> and FELs</a:t>
            </a:r>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Vibrations: Solutions at </a:t>
            </a:r>
            <a:endParaRPr lang="en-US" dirty="0"/>
          </a:p>
        </p:txBody>
      </p:sp>
      <p:sp>
        <p:nvSpPr>
          <p:cNvPr id="8" name="Textplatzhalter 7"/>
          <p:cNvSpPr>
            <a:spLocks noGrp="1"/>
          </p:cNvSpPr>
          <p:nvPr>
            <p:ph type="body" sz="quarter" idx="15"/>
          </p:nvPr>
        </p:nvSpPr>
        <p:spPr>
          <a:xfrm>
            <a:off x="395536" y="1196753"/>
            <a:ext cx="4105276" cy="3312367"/>
          </a:xfrm>
        </p:spPr>
        <p:txBody>
          <a:bodyPr/>
          <a:lstStyle/>
          <a:p>
            <a:pPr marL="0" indent="0">
              <a:buNone/>
            </a:pPr>
            <a:r>
              <a:rPr lang="en-US" b="1" dirty="0" smtClean="0"/>
              <a:t>LCLS II (high speed)</a:t>
            </a:r>
          </a:p>
          <a:p>
            <a:pPr marL="0" indent="0">
              <a:buNone/>
            </a:pPr>
            <a:r>
              <a:rPr lang="en-US" sz="1400" dirty="0" smtClean="0"/>
              <a:t>- The </a:t>
            </a:r>
            <a:r>
              <a:rPr lang="en-US" sz="1400" dirty="0"/>
              <a:t>carriage moves smoothly on a linear slide </a:t>
            </a:r>
            <a:r>
              <a:rPr lang="en-US" sz="1400" dirty="0" smtClean="0"/>
              <a:t>integrated </a:t>
            </a:r>
            <a:r>
              <a:rPr lang="en-US" sz="1400" dirty="0"/>
              <a:t>into </a:t>
            </a:r>
            <a:r>
              <a:rPr lang="en-US" sz="1400" dirty="0" smtClean="0"/>
              <a:t>a </a:t>
            </a:r>
            <a:r>
              <a:rPr lang="en-US" sz="1400" b="1" dirty="0" smtClean="0"/>
              <a:t>dc </a:t>
            </a:r>
            <a:r>
              <a:rPr lang="en-US" sz="1400" b="1" dirty="0"/>
              <a:t>linear servo motor </a:t>
            </a:r>
            <a:r>
              <a:rPr lang="en-US" sz="1400" dirty="0"/>
              <a:t>assembly</a:t>
            </a:r>
            <a:endParaRPr lang="en-US" sz="1400" dirty="0" smtClean="0"/>
          </a:p>
          <a:p>
            <a:pPr marL="0" indent="0">
              <a:buNone/>
            </a:pPr>
            <a:r>
              <a:rPr lang="en-US" sz="1400" dirty="0" smtClean="0"/>
              <a:t>- The </a:t>
            </a:r>
            <a:r>
              <a:rPr lang="en-US" sz="1400" dirty="0"/>
              <a:t>wire card is </a:t>
            </a:r>
            <a:r>
              <a:rPr lang="en-US" sz="1400" b="1" dirty="0"/>
              <a:t>held at both ends </a:t>
            </a:r>
            <a:r>
              <a:rPr lang="en-US" sz="1400" dirty="0"/>
              <a:t>rather than cantilevered as in the old design</a:t>
            </a:r>
          </a:p>
          <a:p>
            <a:pPr marL="0" indent="0">
              <a:buNone/>
            </a:pPr>
            <a:r>
              <a:rPr lang="en-US" sz="1400" dirty="0" smtClean="0"/>
              <a:t>- The </a:t>
            </a:r>
            <a:r>
              <a:rPr lang="en-US" sz="1400" dirty="0"/>
              <a:t>low vibration design allows for </a:t>
            </a:r>
            <a:r>
              <a:rPr lang="en-US" sz="1400" b="1" dirty="0"/>
              <a:t>wire speeds up to 1 </a:t>
            </a:r>
            <a:r>
              <a:rPr lang="en-US" sz="1400" b="1" dirty="0" smtClean="0"/>
              <a:t>m/s</a:t>
            </a:r>
            <a:r>
              <a:rPr lang="en-US" sz="1400" dirty="0" smtClean="0"/>
              <a:t>, high </a:t>
            </a:r>
            <a:r>
              <a:rPr lang="en-US" sz="1400" dirty="0"/>
              <a:t>wire speeds are essential to prevent wire breakage from the high power electron beam with a 1 MHz repetition rate</a:t>
            </a:r>
            <a:r>
              <a:rPr lang="en-US" sz="1400" dirty="0" smtClean="0"/>
              <a:t>.</a:t>
            </a:r>
          </a:p>
          <a:p>
            <a:pPr marL="0" indent="0">
              <a:buNone/>
            </a:pPr>
            <a:r>
              <a:rPr lang="en-US" sz="1400" dirty="0" smtClean="0"/>
              <a:t>- The </a:t>
            </a:r>
            <a:r>
              <a:rPr lang="en-US" sz="1400" dirty="0"/>
              <a:t>wires may typically range from 10 µm carbon filaments to 30 µm tungsten wire. Different materials and thicknesses according to how great a beam loss signal we wish to generate</a:t>
            </a:r>
            <a:r>
              <a:rPr lang="en-US" sz="1400" dirty="0" smtClean="0"/>
              <a:t>.</a:t>
            </a:r>
            <a:endParaRPr lang="en-US" sz="1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32" y="804957"/>
            <a:ext cx="2757604" cy="34881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223096"/>
            <a:ext cx="1429020" cy="10398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596336" y="2262963"/>
            <a:ext cx="1429020" cy="861774"/>
          </a:xfrm>
          <a:prstGeom prst="rect">
            <a:avLst/>
          </a:prstGeom>
          <a:solidFill>
            <a:schemeClr val="bg1"/>
          </a:solidFill>
          <a:ln>
            <a:solidFill>
              <a:schemeClr val="tx1"/>
            </a:solidFill>
          </a:ln>
        </p:spPr>
        <p:txBody>
          <a:bodyPr wrap="square" rtlCol="0">
            <a:spAutoFit/>
          </a:bodyPr>
          <a:lstStyle/>
          <a:p>
            <a:r>
              <a:rPr lang="en-US" sz="1000" b="1" dirty="0"/>
              <a:t>Performance of the New Fast Wire Scanner at the LCLS</a:t>
            </a:r>
            <a:endParaRPr lang="en-US" sz="1000" dirty="0"/>
          </a:p>
          <a:p>
            <a:r>
              <a:rPr lang="en-US" sz="1000" dirty="0"/>
              <a:t>P. </a:t>
            </a:r>
            <a:r>
              <a:rPr lang="en-US" sz="1000" dirty="0" err="1"/>
              <a:t>Krejcik</a:t>
            </a:r>
            <a:r>
              <a:rPr lang="en-US" sz="1000" dirty="0"/>
              <a:t>, </a:t>
            </a:r>
            <a:r>
              <a:rPr lang="en-US" sz="1000" dirty="0" smtClean="0"/>
              <a:t>et al IBIC2015</a:t>
            </a:r>
            <a:endParaRPr lang="en-US" sz="1000" dirty="0"/>
          </a:p>
        </p:txBody>
      </p:sp>
      <p:sp>
        <p:nvSpPr>
          <p:cNvPr id="13" name="Textplatzhalter 7"/>
          <p:cNvSpPr>
            <a:spLocks noGrp="1"/>
          </p:cNvSpPr>
          <p:nvPr>
            <p:ph type="body" sz="quarter" idx="15"/>
          </p:nvPr>
        </p:nvSpPr>
        <p:spPr>
          <a:xfrm>
            <a:off x="395536" y="4581128"/>
            <a:ext cx="4320480" cy="1800200"/>
          </a:xfrm>
        </p:spPr>
        <p:txBody>
          <a:bodyPr/>
          <a:lstStyle/>
          <a:p>
            <a:pPr marL="0" indent="0">
              <a:buNone/>
            </a:pPr>
            <a:r>
              <a:rPr lang="en-US" b="1" dirty="0" smtClean="0"/>
              <a:t>ATF (low speed)</a:t>
            </a:r>
          </a:p>
          <a:p>
            <a:pPr marL="0" indent="0">
              <a:buNone/>
            </a:pPr>
            <a:r>
              <a:rPr lang="en-US" sz="1400" dirty="0" smtClean="0"/>
              <a:t>- Furthermore </a:t>
            </a:r>
            <a:r>
              <a:rPr lang="en-US" sz="1400" dirty="0"/>
              <a:t>a vibration of the wire mount is reduced by using </a:t>
            </a:r>
            <a:r>
              <a:rPr lang="en-US" sz="1400" b="1" dirty="0"/>
              <a:t>this double support stage </a:t>
            </a:r>
            <a:r>
              <a:rPr lang="en-US" sz="1400" dirty="0"/>
              <a:t>compared with a single end support</a:t>
            </a:r>
            <a:r>
              <a:rPr lang="en-US" sz="1400" dirty="0" smtClean="0"/>
              <a:t>.</a:t>
            </a:r>
          </a:p>
          <a:p>
            <a:pPr marL="0" indent="0">
              <a:buNone/>
            </a:pPr>
            <a:r>
              <a:rPr lang="en-US" sz="1400" dirty="0"/>
              <a:t>- The scanning speed </a:t>
            </a:r>
            <a:r>
              <a:rPr lang="en-US" sz="1400" dirty="0" smtClean="0"/>
              <a:t>is low, ~500µm/sec. With clock </a:t>
            </a:r>
            <a:r>
              <a:rPr lang="en-US" sz="1400" dirty="0"/>
              <a:t>speed for the stepping motor more than 150 Hz reduce the </a:t>
            </a:r>
            <a:r>
              <a:rPr lang="en-US" sz="1400" b="1" dirty="0"/>
              <a:t>vibration amplitude </a:t>
            </a:r>
            <a:r>
              <a:rPr lang="en-US" sz="1400" b="1" dirty="0" smtClean="0"/>
              <a:t>from 0.3 to 0.2 µm p.p</a:t>
            </a:r>
            <a:r>
              <a:rPr lang="en-US" sz="1400" dirty="0"/>
              <a:t>.</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32" y="4364198"/>
            <a:ext cx="2471936" cy="24719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310666" y="4364198"/>
            <a:ext cx="1807693" cy="707886"/>
          </a:xfrm>
          <a:prstGeom prst="rect">
            <a:avLst/>
          </a:prstGeom>
          <a:noFill/>
          <a:ln>
            <a:solidFill>
              <a:schemeClr val="tx1"/>
            </a:solidFill>
          </a:ln>
        </p:spPr>
        <p:txBody>
          <a:bodyPr wrap="square" rtlCol="0">
            <a:spAutoFit/>
          </a:bodyPr>
          <a:lstStyle/>
          <a:p>
            <a:r>
              <a:rPr lang="en-US" sz="1000" b="1" u="sng" dirty="0">
                <a:hlinkClick r:id="rId5"/>
              </a:rPr>
              <a:t>Wire Scanners for Small Emittance Beam Measurement in ATF</a:t>
            </a:r>
            <a:endParaRPr lang="en-US" sz="1000" dirty="0"/>
          </a:p>
          <a:p>
            <a:r>
              <a:rPr lang="en-US" sz="1000" dirty="0" err="1"/>
              <a:t>Hayano</a:t>
            </a:r>
            <a:r>
              <a:rPr lang="en-US" sz="1000" dirty="0"/>
              <a:t>, H </a:t>
            </a:r>
            <a:r>
              <a:rPr lang="en-US" sz="1000" dirty="0" smtClean="0"/>
              <a:t>, LINAC2000</a:t>
            </a:r>
            <a:endParaRPr lang="en-US" sz="1000" dirty="0"/>
          </a:p>
        </p:txBody>
      </p:sp>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146465">
            <a:off x="8175410" y="281208"/>
            <a:ext cx="959996" cy="27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080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Wire Scanners in Electron </a:t>
            </a:r>
            <a:r>
              <a:rPr lang="en-US" sz="2400" dirty="0" err="1"/>
              <a:t>Linacs</a:t>
            </a:r>
            <a:r>
              <a:rPr lang="en-US" sz="2400" dirty="0"/>
              <a:t> and FELs</a:t>
            </a:r>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Vibrations: Solutions at </a:t>
            </a:r>
            <a:endParaRPr lang="en-US" dirty="0"/>
          </a:p>
        </p:txBody>
      </p:sp>
      <p:sp>
        <p:nvSpPr>
          <p:cNvPr id="8" name="Textplatzhalter 7"/>
          <p:cNvSpPr>
            <a:spLocks noGrp="1"/>
          </p:cNvSpPr>
          <p:nvPr>
            <p:ph type="body" sz="quarter" idx="15"/>
          </p:nvPr>
        </p:nvSpPr>
        <p:spPr>
          <a:xfrm>
            <a:off x="395536" y="1196753"/>
            <a:ext cx="4968552" cy="3312367"/>
          </a:xfrm>
        </p:spPr>
        <p:txBody>
          <a:bodyPr/>
          <a:lstStyle/>
          <a:p>
            <a:pPr marL="0" indent="0">
              <a:buNone/>
            </a:pPr>
            <a:r>
              <a:rPr lang="en-US" b="1" dirty="0" smtClean="0"/>
              <a:t>SWISS FEL (low speed):</a:t>
            </a:r>
          </a:p>
          <a:p>
            <a:pPr marL="0" indent="0">
              <a:buNone/>
            </a:pPr>
            <a:r>
              <a:rPr lang="en-US" sz="1400" dirty="0"/>
              <a:t>- </a:t>
            </a:r>
            <a:r>
              <a:rPr lang="en-US" sz="1400" dirty="0" smtClean="0"/>
              <a:t>Single </a:t>
            </a:r>
            <a:r>
              <a:rPr lang="en-US" sz="1400" dirty="0"/>
              <a:t>end </a:t>
            </a:r>
            <a:r>
              <a:rPr lang="en-US" sz="1400" dirty="0" smtClean="0"/>
              <a:t>support: Wire-vibration </a:t>
            </a:r>
            <a:r>
              <a:rPr lang="en-US" sz="1400" dirty="0"/>
              <a:t>measurements showed </a:t>
            </a:r>
            <a:r>
              <a:rPr lang="en-US" sz="1400" dirty="0" smtClean="0"/>
              <a:t>1.3 </a:t>
            </a:r>
            <a:r>
              <a:rPr lang="en-US" sz="1400" dirty="0"/>
              <a:t>µm (</a:t>
            </a:r>
            <a:r>
              <a:rPr lang="en-US" sz="1400" dirty="0" err="1"/>
              <a:t>rms</a:t>
            </a:r>
            <a:r>
              <a:rPr lang="en-US" sz="1400" dirty="0"/>
              <a:t>) of the wire in the motor speed range 0.1-6.0 mm/s with the exception of the motor speed range 0.5-0.6 mm/s where an anomalous wire vibration - 2.1-1.6 µm was observed. </a:t>
            </a:r>
            <a:r>
              <a:rPr lang="en-US" sz="1400" b="1" u="sng" dirty="0"/>
              <a:t>Narrow </a:t>
            </a:r>
            <a:r>
              <a:rPr lang="en-US" sz="1400" b="1" u="sng" dirty="0" smtClean="0"/>
              <a:t>resonances </a:t>
            </a:r>
            <a:r>
              <a:rPr lang="en-US" sz="1400" b="1" u="sng" dirty="0"/>
              <a:t>are a unavoidable feature in a stepper-motor driven linear-stage</a:t>
            </a:r>
          </a:p>
        </p:txBody>
      </p:sp>
      <p:sp>
        <p:nvSpPr>
          <p:cNvPr id="5" name="TextBox 4"/>
          <p:cNvSpPr txBox="1"/>
          <p:nvPr/>
        </p:nvSpPr>
        <p:spPr>
          <a:xfrm>
            <a:off x="7591818" y="1552846"/>
            <a:ext cx="1429020" cy="1169551"/>
          </a:xfrm>
          <a:prstGeom prst="rect">
            <a:avLst/>
          </a:prstGeom>
          <a:solidFill>
            <a:schemeClr val="bg1"/>
          </a:solidFill>
          <a:ln>
            <a:solidFill>
              <a:schemeClr val="tx1"/>
            </a:solidFill>
          </a:ln>
        </p:spPr>
        <p:txBody>
          <a:bodyPr wrap="square" rtlCol="0">
            <a:spAutoFit/>
          </a:bodyPr>
          <a:lstStyle/>
          <a:p>
            <a:r>
              <a:rPr lang="en-US" sz="1000" b="1" dirty="0"/>
              <a:t>First Experimental Results of the Commissioning of the </a:t>
            </a:r>
            <a:r>
              <a:rPr lang="en-US" sz="1000" b="1" dirty="0" err="1"/>
              <a:t>SwissFEL</a:t>
            </a:r>
            <a:r>
              <a:rPr lang="en-US" sz="1000" b="1" dirty="0"/>
              <a:t> Wire-Scanners</a:t>
            </a:r>
            <a:endParaRPr lang="en-US" sz="1000" dirty="0"/>
          </a:p>
          <a:p>
            <a:r>
              <a:rPr lang="en-US" sz="1000" dirty="0" err="1"/>
              <a:t>Gian</a:t>
            </a:r>
            <a:r>
              <a:rPr lang="en-US" sz="1000" dirty="0"/>
              <a:t> Luca </a:t>
            </a:r>
            <a:r>
              <a:rPr lang="en-US" sz="1000" dirty="0" err="1" smtClean="0"/>
              <a:t>Orlandi</a:t>
            </a:r>
            <a:endParaRPr lang="en-US" sz="1000" dirty="0"/>
          </a:p>
          <a:p>
            <a:r>
              <a:rPr lang="en-US" sz="1000" dirty="0" smtClean="0"/>
              <a:t>IBIC 17</a:t>
            </a:r>
            <a:endParaRPr lang="en-US" sz="1000" dirty="0"/>
          </a:p>
        </p:txBody>
      </p:sp>
      <p:sp>
        <p:nvSpPr>
          <p:cNvPr id="13" name="Textplatzhalter 7"/>
          <p:cNvSpPr>
            <a:spLocks noGrp="1"/>
          </p:cNvSpPr>
          <p:nvPr>
            <p:ph type="body" sz="quarter" idx="15"/>
          </p:nvPr>
        </p:nvSpPr>
        <p:spPr>
          <a:xfrm>
            <a:off x="395536" y="2974713"/>
            <a:ext cx="3744416" cy="2304256"/>
          </a:xfrm>
        </p:spPr>
        <p:txBody>
          <a:bodyPr/>
          <a:lstStyle/>
          <a:p>
            <a:pPr marL="0" indent="0">
              <a:buNone/>
            </a:pPr>
            <a:r>
              <a:rPr lang="en-US" b="1" dirty="0" smtClean="0"/>
              <a:t>FLASH (low + high speed):</a:t>
            </a:r>
          </a:p>
          <a:p>
            <a:pPr marL="0" indent="0">
              <a:buNone/>
            </a:pPr>
            <a:r>
              <a:rPr lang="en-US" sz="1400" b="1" dirty="0" smtClean="0"/>
              <a:t>- 2 scanners at 90</a:t>
            </a:r>
            <a:r>
              <a:rPr lang="en-US" sz="1400" b="1" baseline="30000" dirty="0" smtClean="0"/>
              <a:t>0</a:t>
            </a:r>
            <a:r>
              <a:rPr lang="en-US" sz="1400" dirty="0" smtClean="0"/>
              <a:t> at all positions. </a:t>
            </a:r>
          </a:p>
          <a:p>
            <a:pPr marL="0" indent="0">
              <a:buNone/>
            </a:pPr>
            <a:r>
              <a:rPr lang="en-US" sz="1400" b="1" dirty="0" smtClean="0"/>
              <a:t>- DC Motors, optimized acceleration curves</a:t>
            </a:r>
          </a:p>
          <a:p>
            <a:pPr marL="0" indent="0">
              <a:buNone/>
            </a:pPr>
            <a:r>
              <a:rPr lang="en-US" sz="1400" dirty="0" smtClean="0"/>
              <a:t>- Successful use of </a:t>
            </a:r>
            <a:r>
              <a:rPr lang="en-US" sz="1400" b="1" dirty="0" smtClean="0"/>
              <a:t>LEP Wire Scanner </a:t>
            </a:r>
            <a:r>
              <a:rPr lang="en-US" sz="1400" dirty="0" smtClean="0"/>
              <a:t>design (</a:t>
            </a:r>
            <a:r>
              <a:rPr lang="en-US" sz="1400" dirty="0"/>
              <a:t>Scanners used from HERA) </a:t>
            </a:r>
          </a:p>
          <a:p>
            <a:pPr marL="0" indent="0">
              <a:buNone/>
            </a:pPr>
            <a:r>
              <a:rPr lang="en-US" sz="1400" b="1" dirty="0" smtClean="0"/>
              <a:t>- </a:t>
            </a:r>
            <a:r>
              <a:rPr lang="en-US" sz="1400" b="1" dirty="0"/>
              <a:t>Vibrations were never </a:t>
            </a:r>
            <a:r>
              <a:rPr lang="en-US" sz="1400" b="1" dirty="0" smtClean="0"/>
              <a:t/>
            </a:r>
            <a:br>
              <a:rPr lang="en-US" sz="1400" b="1" dirty="0" smtClean="0"/>
            </a:br>
            <a:r>
              <a:rPr lang="en-US" sz="1400" b="1" dirty="0" smtClean="0"/>
              <a:t>observed </a:t>
            </a:r>
            <a:r>
              <a:rPr lang="en-US" sz="1400" b="1" dirty="0"/>
              <a:t>on the beam </a:t>
            </a:r>
            <a:r>
              <a:rPr lang="en-US" sz="1400" b="1" dirty="0" smtClean="0"/>
              <a:t/>
            </a:r>
            <a:br>
              <a:rPr lang="en-US" sz="1400" b="1" dirty="0" smtClean="0"/>
            </a:br>
            <a:r>
              <a:rPr lang="en-US" sz="1400" b="1" dirty="0" smtClean="0"/>
              <a:t>profiles.</a:t>
            </a:r>
            <a:endParaRPr lang="en-US" sz="1400" b="1" dirty="0"/>
          </a:p>
        </p:txBody>
      </p:sp>
      <p:sp>
        <p:nvSpPr>
          <p:cNvPr id="6" name="TextBox 5"/>
          <p:cNvSpPr txBox="1"/>
          <p:nvPr/>
        </p:nvSpPr>
        <p:spPr>
          <a:xfrm>
            <a:off x="6077837" y="5159897"/>
            <a:ext cx="1807693" cy="707886"/>
          </a:xfrm>
          <a:prstGeom prst="rect">
            <a:avLst/>
          </a:prstGeom>
          <a:noFill/>
          <a:ln>
            <a:solidFill>
              <a:schemeClr val="tx1"/>
            </a:solidFill>
          </a:ln>
        </p:spPr>
        <p:txBody>
          <a:bodyPr wrap="square" rtlCol="0">
            <a:spAutoFit/>
          </a:bodyPr>
          <a:lstStyle/>
          <a:p>
            <a:r>
              <a:rPr lang="en-US" sz="1000" dirty="0"/>
              <a:t>TESLA Report 2002-08</a:t>
            </a:r>
          </a:p>
          <a:p>
            <a:r>
              <a:rPr lang="en-US" sz="1000" b="1" u="sng" dirty="0" err="1">
                <a:hlinkClick r:id="rId2"/>
              </a:rPr>
              <a:t>Prototyp</a:t>
            </a:r>
            <a:r>
              <a:rPr lang="en-US" sz="1000" b="1" u="sng" dirty="0">
                <a:hlinkClick r:id="rId2"/>
              </a:rPr>
              <a:t> </a:t>
            </a:r>
            <a:r>
              <a:rPr lang="en-US" sz="1000" b="1" u="sng" dirty="0" err="1">
                <a:hlinkClick r:id="rId2"/>
              </a:rPr>
              <a:t>eines</a:t>
            </a:r>
            <a:r>
              <a:rPr lang="en-US" sz="1000" b="1" u="sng" dirty="0">
                <a:hlinkClick r:id="rId2"/>
              </a:rPr>
              <a:t> </a:t>
            </a:r>
            <a:r>
              <a:rPr lang="en-US" sz="1000" b="1" u="sng" dirty="0" err="1">
                <a:hlinkClick r:id="rId2"/>
              </a:rPr>
              <a:t>Wirescanners</a:t>
            </a:r>
            <a:r>
              <a:rPr lang="en-US" sz="1000" b="1" u="sng" dirty="0">
                <a:hlinkClick r:id="rId2"/>
              </a:rPr>
              <a:t> </a:t>
            </a:r>
            <a:r>
              <a:rPr lang="en-US" sz="1000" b="1" u="sng" dirty="0" err="1" smtClean="0">
                <a:hlinkClick r:id="rId2"/>
              </a:rPr>
              <a:t>für</a:t>
            </a:r>
            <a:r>
              <a:rPr lang="en-US" sz="1000" b="1" u="sng" dirty="0" smtClean="0">
                <a:hlinkClick r:id="rId2"/>
              </a:rPr>
              <a:t> </a:t>
            </a:r>
            <a:r>
              <a:rPr lang="en-US" sz="1000" b="1" u="sng" dirty="0">
                <a:hlinkClick r:id="rId2"/>
              </a:rPr>
              <a:t>TTF II</a:t>
            </a:r>
            <a:endParaRPr lang="en-US" sz="1000" dirty="0"/>
          </a:p>
          <a:p>
            <a:r>
              <a:rPr lang="de-DE" sz="1000" dirty="0"/>
              <a:t>N. von Bargen, </a:t>
            </a:r>
            <a:r>
              <a:rPr lang="en-US" sz="1000" dirty="0" smtClean="0"/>
              <a:t>et al.</a:t>
            </a:r>
            <a:endParaRPr lang="en-US" sz="1000"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592" y="967250"/>
            <a:ext cx="2121024" cy="17551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466301" y="2589284"/>
            <a:ext cx="2306960" cy="28342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5629" y="2996952"/>
            <a:ext cx="1872208" cy="12467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4163" y="4365104"/>
            <a:ext cx="3353674" cy="21911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5159897"/>
            <a:ext cx="2444940" cy="1698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8484544" y="44624"/>
            <a:ext cx="628373" cy="295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173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Wire scanners with </a:t>
            </a:r>
            <a:r>
              <a:rPr lang="en-US" sz="2400" dirty="0"/>
              <a:t>long bunch </a:t>
            </a:r>
            <a:r>
              <a:rPr lang="en-US" sz="2400" dirty="0" smtClean="0"/>
              <a:t>trains (</a:t>
            </a:r>
            <a:r>
              <a:rPr lang="en-US" sz="2400" dirty="0"/>
              <a:t>in SC </a:t>
            </a:r>
            <a:r>
              <a:rPr lang="en-US" sz="2400" dirty="0" smtClean="0"/>
              <a:t>FELs) </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Long pulse trains (or CW) req.</a:t>
            </a:r>
            <a:endParaRPr lang="en-US" dirty="0"/>
          </a:p>
        </p:txBody>
      </p:sp>
      <p:sp>
        <p:nvSpPr>
          <p:cNvPr id="8" name="Textplatzhalter 7"/>
          <p:cNvSpPr>
            <a:spLocks noGrp="1"/>
          </p:cNvSpPr>
          <p:nvPr>
            <p:ph type="body" sz="quarter" idx="15"/>
          </p:nvPr>
        </p:nvSpPr>
        <p:spPr>
          <a:xfrm>
            <a:off x="323528" y="1196753"/>
            <a:ext cx="3024336" cy="5256583"/>
          </a:xfrm>
        </p:spPr>
        <p:txBody>
          <a:bodyPr/>
          <a:lstStyle/>
          <a:p>
            <a:pPr marL="0" indent="0">
              <a:buNone/>
            </a:pPr>
            <a:r>
              <a:rPr lang="en-US" b="1" dirty="0" smtClean="0"/>
              <a:t>European XFEL</a:t>
            </a:r>
          </a:p>
          <a:p>
            <a:pPr marL="0" indent="0">
              <a:buNone/>
            </a:pPr>
            <a:r>
              <a:rPr lang="en-US" sz="1400" dirty="0" smtClean="0"/>
              <a:t>- </a:t>
            </a:r>
            <a:r>
              <a:rPr lang="en-US" sz="1400" b="1" dirty="0" smtClean="0"/>
              <a:t>High </a:t>
            </a:r>
            <a:r>
              <a:rPr lang="en-US" sz="1400" b="1" dirty="0"/>
              <a:t>wire speeds </a:t>
            </a:r>
            <a:r>
              <a:rPr lang="en-US" sz="1400" b="1" dirty="0" smtClean="0"/>
              <a:t>(1 m/s) are </a:t>
            </a:r>
            <a:r>
              <a:rPr lang="en-US" sz="1400" b="1" dirty="0"/>
              <a:t>essential to prevent wire breakage </a:t>
            </a:r>
            <a:r>
              <a:rPr lang="en-US" sz="1400" dirty="0"/>
              <a:t>from the high power electron beam with </a:t>
            </a:r>
            <a:r>
              <a:rPr lang="en-US" sz="1400" dirty="0" smtClean="0"/>
              <a:t>4.5 </a:t>
            </a:r>
            <a:r>
              <a:rPr lang="en-US" sz="1400" dirty="0"/>
              <a:t>MHz repetition </a:t>
            </a:r>
            <a:r>
              <a:rPr lang="en-US" sz="1400" dirty="0" smtClean="0"/>
              <a:t>rate (220 ns, 2700 bunches/pulse (650 </a:t>
            </a:r>
            <a:r>
              <a:rPr lang="en-US" sz="1400" dirty="0" err="1" smtClean="0">
                <a:latin typeface="Symbol" panose="05050102010706020507" pitchFamily="18" charset="2"/>
              </a:rPr>
              <a:t>m</a:t>
            </a:r>
            <a:r>
              <a:rPr lang="en-US" sz="1400" dirty="0" err="1" smtClean="0"/>
              <a:t>s</a:t>
            </a:r>
            <a:r>
              <a:rPr lang="en-US" sz="1400" dirty="0" smtClean="0"/>
              <a:t>)) with charge up to 1 </a:t>
            </a:r>
            <a:r>
              <a:rPr lang="en-US" sz="1400" dirty="0" err="1" smtClean="0"/>
              <a:t>nC</a:t>
            </a:r>
            <a:r>
              <a:rPr lang="en-US" sz="1400" dirty="0" smtClean="0"/>
              <a:t>/bunch.</a:t>
            </a:r>
          </a:p>
          <a:p>
            <a:pPr marL="0" indent="0">
              <a:buNone/>
            </a:pPr>
            <a:r>
              <a:rPr lang="en-US" sz="1400" dirty="0" smtClean="0"/>
              <a:t>- </a:t>
            </a:r>
            <a:r>
              <a:rPr lang="en-US" sz="1400" b="1" dirty="0" smtClean="0"/>
              <a:t>Linear DC Motors, 90</a:t>
            </a:r>
            <a:r>
              <a:rPr lang="en-US" sz="1400" b="1" baseline="30000" dirty="0" smtClean="0"/>
              <a:t>0</a:t>
            </a:r>
            <a:r>
              <a:rPr lang="en-US" sz="1400" b="1" dirty="0" smtClean="0"/>
              <a:t> </a:t>
            </a:r>
            <a:r>
              <a:rPr lang="en-US" sz="1400" b="1" dirty="0"/>
              <a:t>arrangement </a:t>
            </a:r>
            <a:r>
              <a:rPr lang="en-US" sz="1400" dirty="0"/>
              <a:t>(E-XFEL) </a:t>
            </a:r>
            <a:r>
              <a:rPr lang="en-US" sz="1400" dirty="0" smtClean="0"/>
              <a:t>to prevent vibrations</a:t>
            </a:r>
          </a:p>
          <a:p>
            <a:pPr marL="0" indent="0">
              <a:buNone/>
            </a:pPr>
            <a:r>
              <a:rPr lang="en-US" sz="1400" dirty="0" smtClean="0"/>
              <a:t>- Resolution of  ≈ 1 </a:t>
            </a:r>
            <a:r>
              <a:rPr lang="en-US" sz="1400" dirty="0" smtClean="0">
                <a:latin typeface="Symbol" panose="05050102010706020507" pitchFamily="18" charset="2"/>
              </a:rPr>
              <a:t>m</a:t>
            </a:r>
            <a:r>
              <a:rPr lang="en-US" sz="1400" dirty="0" smtClean="0"/>
              <a:t>m required since beam size goes down to 10 </a:t>
            </a:r>
            <a:r>
              <a:rPr lang="en-US" sz="1400" dirty="0" smtClean="0">
                <a:latin typeface="Symbol" panose="05050102010706020507" pitchFamily="18" charset="2"/>
              </a:rPr>
              <a:t>m</a:t>
            </a:r>
            <a:r>
              <a:rPr lang="en-US" sz="1400" dirty="0" smtClean="0"/>
              <a:t>m -&gt; </a:t>
            </a:r>
            <a:r>
              <a:rPr lang="en-US" sz="1400" b="1" dirty="0" smtClean="0"/>
              <a:t>optical encoder</a:t>
            </a:r>
          </a:p>
          <a:p>
            <a:pPr marL="0" indent="0">
              <a:buNone/>
            </a:pPr>
            <a:r>
              <a:rPr lang="en-US" sz="1400" dirty="0" smtClean="0"/>
              <a:t>- </a:t>
            </a:r>
            <a:r>
              <a:rPr lang="en-US" sz="1400" dirty="0" err="1" smtClean="0"/>
              <a:t>Triggerable</a:t>
            </a:r>
            <a:r>
              <a:rPr lang="en-US" sz="1400" dirty="0" smtClean="0"/>
              <a:t>: </a:t>
            </a:r>
            <a:r>
              <a:rPr lang="en-US" sz="1400" dirty="0"/>
              <a:t>A fast scan is performed by receiving a pre-trigger </a:t>
            </a:r>
            <a:r>
              <a:rPr lang="en-US" sz="1400" dirty="0" smtClean="0"/>
              <a:t>60 </a:t>
            </a:r>
            <a:r>
              <a:rPr lang="en-US" sz="1400" dirty="0" err="1"/>
              <a:t>ms</a:t>
            </a:r>
            <a:r>
              <a:rPr lang="en-US" sz="1400" dirty="0"/>
              <a:t> before arrival of the first bunch</a:t>
            </a:r>
            <a:r>
              <a:rPr lang="en-US" sz="1400" dirty="0" smtClean="0"/>
              <a:t>. </a:t>
            </a:r>
            <a:r>
              <a:rPr lang="en-US" sz="1400" dirty="0"/>
              <a:t>Upon reception of a trigger </a:t>
            </a:r>
            <a:r>
              <a:rPr lang="en-US" sz="1400" dirty="0" smtClean="0"/>
              <a:t>the motor </a:t>
            </a:r>
            <a:r>
              <a:rPr lang="en-US" sz="1400" dirty="0"/>
              <a:t>controller starts the motor </a:t>
            </a:r>
            <a:r>
              <a:rPr lang="en-US" sz="1400" dirty="0" smtClean="0"/>
              <a:t>after a pre-defined delay with </a:t>
            </a:r>
            <a:r>
              <a:rPr lang="en-US" sz="1400" dirty="0"/>
              <a:t>a </a:t>
            </a:r>
            <a:r>
              <a:rPr lang="en-US" sz="1400" b="1" dirty="0"/>
              <a:t>jitter of &lt; 1 </a:t>
            </a:r>
            <a:r>
              <a:rPr lang="en-US" sz="1400" b="1" dirty="0" err="1" smtClean="0"/>
              <a:t>μs</a:t>
            </a:r>
            <a:r>
              <a:rPr lang="en-US" sz="1400" dirty="0" smtClean="0"/>
              <a:t> (± few bunches).</a:t>
            </a:r>
          </a:p>
          <a:p>
            <a:pPr>
              <a:buFontTx/>
              <a:buChar char="-"/>
            </a:pPr>
            <a:endParaRPr lang="en-US" sz="1400" dirty="0" smtClean="0"/>
          </a:p>
          <a:p>
            <a:pPr marL="0" indent="0">
              <a:buNone/>
            </a:pPr>
            <a:endParaRPr lang="en-US" sz="1400" b="1" dirty="0"/>
          </a:p>
        </p:txBody>
      </p:sp>
      <p:pic>
        <p:nvPicPr>
          <p:cNvPr id="12290" name="Picture 2" descr="C:\Users\kay\Desktop\XFEL_WS_Bilder\DSC_0424_mechani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3" y="692696"/>
            <a:ext cx="2800777" cy="30094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721442"/>
            <a:ext cx="2803446" cy="30094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310" y="692696"/>
            <a:ext cx="2885186" cy="60327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683567" y="5949280"/>
            <a:ext cx="2664297" cy="553998"/>
          </a:xfrm>
          <a:prstGeom prst="rect">
            <a:avLst/>
          </a:prstGeom>
          <a:noFill/>
          <a:ln>
            <a:solidFill>
              <a:schemeClr val="tx1"/>
            </a:solidFill>
          </a:ln>
        </p:spPr>
        <p:txBody>
          <a:bodyPr wrap="square" rtlCol="0">
            <a:spAutoFit/>
          </a:bodyPr>
          <a:lstStyle/>
          <a:p>
            <a:r>
              <a:rPr lang="en-US" sz="1000" b="1" dirty="0"/>
              <a:t>Wire Scanner Installation into the </a:t>
            </a:r>
            <a:r>
              <a:rPr lang="en-US" sz="1000" b="1" dirty="0" err="1"/>
              <a:t>MicroTCA</a:t>
            </a:r>
            <a:r>
              <a:rPr lang="en-US" sz="1000" b="1" dirty="0"/>
              <a:t> Environment for the European </a:t>
            </a:r>
            <a:r>
              <a:rPr lang="en-US" sz="1000" b="1" dirty="0" smtClean="0"/>
              <a:t>XFEL, </a:t>
            </a:r>
            <a:r>
              <a:rPr lang="en-US" sz="1000" dirty="0" smtClean="0"/>
              <a:t>Timmy </a:t>
            </a:r>
            <a:r>
              <a:rPr lang="en-US" sz="1000" dirty="0"/>
              <a:t>Lensch, </a:t>
            </a:r>
            <a:r>
              <a:rPr lang="en-US" sz="1000" dirty="0" smtClean="0"/>
              <a:t>et al., IBIC </a:t>
            </a:r>
            <a:r>
              <a:rPr lang="en-US" sz="1000" dirty="0"/>
              <a:t>2014, </a:t>
            </a:r>
            <a:endParaRPr lang="en-US" sz="1000" dirty="0" smtClean="0"/>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528933" y="-23895"/>
            <a:ext cx="578044" cy="652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401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a:t>Wire scanners with long bunch trains (in SC FELs) </a:t>
            </a:r>
          </a:p>
        </p:txBody>
      </p:sp>
      <p:sp>
        <p:nvSpPr>
          <p:cNvPr id="3" name="Fußzeilenplatzhalter 2"/>
          <p:cNvSpPr>
            <a:spLocks noGrp="1"/>
          </p:cNvSpPr>
          <p:nvPr>
            <p:ph type="ftr" sz="quarter" idx="11"/>
          </p:nvPr>
        </p:nvSpPr>
        <p:spPr/>
        <p:txBody>
          <a:bodyPr/>
          <a:lstStyle/>
          <a:p>
            <a:r>
              <a:rPr lang="en-US" smtClean="0"/>
              <a:t>| Beam size measurements using Wire Scanners |  </a:t>
            </a:r>
            <a:endParaRPr lang="en-US"/>
          </a:p>
        </p:txBody>
      </p:sp>
      <p:sp>
        <p:nvSpPr>
          <p:cNvPr id="4" name="Textplatzhalter 3"/>
          <p:cNvSpPr>
            <a:spLocks noGrp="1"/>
          </p:cNvSpPr>
          <p:nvPr>
            <p:ph type="body" sz="quarter" idx="13"/>
          </p:nvPr>
        </p:nvSpPr>
        <p:spPr/>
        <p:txBody>
          <a:bodyPr/>
          <a:lstStyle/>
          <a:p>
            <a:r>
              <a:rPr lang="en-US" dirty="0" smtClean="0"/>
              <a:t>Long pulse trains (or CW) requirements</a:t>
            </a:r>
            <a:endParaRPr lang="en-US" dirty="0"/>
          </a:p>
          <a:p>
            <a:endParaRPr lang="en-US" dirty="0"/>
          </a:p>
        </p:txBody>
      </p:sp>
      <p:sp>
        <p:nvSpPr>
          <p:cNvPr id="8" name="Textplatzhalter 7"/>
          <p:cNvSpPr>
            <a:spLocks noGrp="1"/>
          </p:cNvSpPr>
          <p:nvPr>
            <p:ph type="body" sz="quarter" idx="15"/>
          </p:nvPr>
        </p:nvSpPr>
        <p:spPr>
          <a:xfrm>
            <a:off x="395289" y="1406426"/>
            <a:ext cx="4105276" cy="2886669"/>
          </a:xfrm>
        </p:spPr>
        <p:txBody>
          <a:bodyPr/>
          <a:lstStyle/>
          <a:p>
            <a:pPr marL="0" indent="0">
              <a:buNone/>
            </a:pPr>
            <a:r>
              <a:rPr lang="en-US" b="1" dirty="0" smtClean="0"/>
              <a:t>Bunch rate vs. thermal load</a:t>
            </a:r>
            <a:endParaRPr lang="en-US" b="1" dirty="0"/>
          </a:p>
          <a:p>
            <a:pPr marL="0" indent="0">
              <a:buNone/>
            </a:pPr>
            <a:r>
              <a:rPr lang="en-US" sz="1400" dirty="0"/>
              <a:t>C</a:t>
            </a:r>
            <a:r>
              <a:rPr lang="en-US" sz="1400" dirty="0" smtClean="0"/>
              <a:t>alculations have shown, that a Tungsten wire will survive while crossing about 100 bunches (2 </a:t>
            </a:r>
            <a:r>
              <a:rPr lang="en-US" sz="1400" dirty="0" smtClean="0">
                <a:latin typeface="Symbol" panose="05050102010706020507" pitchFamily="18" charset="2"/>
              </a:rPr>
              <a:t>s</a:t>
            </a:r>
            <a:r>
              <a:rPr lang="en-US" sz="1400" dirty="0" smtClean="0"/>
              <a:t>) of 1 </a:t>
            </a:r>
            <a:r>
              <a:rPr lang="en-US" sz="1400" dirty="0" err="1" smtClean="0"/>
              <a:t>nC</a:t>
            </a:r>
            <a:r>
              <a:rPr lang="en-US" sz="1400" dirty="0" smtClean="0"/>
              <a:t> each. A 1 m/s scanner moves 0.2 microns/200 ns (1 bunch, 5 MHz) =&gt; scan of 20 </a:t>
            </a:r>
            <a:r>
              <a:rPr lang="en-US" sz="1400" dirty="0" smtClean="0">
                <a:latin typeface="Symbol" panose="05050102010706020507" pitchFamily="18" charset="2"/>
              </a:rPr>
              <a:t>m</a:t>
            </a:r>
            <a:r>
              <a:rPr lang="en-US" sz="1400" dirty="0" smtClean="0"/>
              <a:t>m beam size. Surviving larger beams require </a:t>
            </a:r>
          </a:p>
          <a:p>
            <a:r>
              <a:rPr lang="en-US" sz="1400" dirty="0" smtClean="0"/>
              <a:t>a reduced bunch rate (additional cooling (e.g. heat transport along the wire) helps at very low rep. rates). </a:t>
            </a:r>
          </a:p>
          <a:p>
            <a:r>
              <a:rPr lang="en-US" sz="1400" dirty="0" smtClean="0"/>
              <a:t>or a Carbon wire</a:t>
            </a:r>
          </a:p>
          <a:p>
            <a:r>
              <a:rPr lang="en-US" sz="1400" dirty="0"/>
              <a:t>o</a:t>
            </a:r>
            <a:r>
              <a:rPr lang="en-US" sz="1400" dirty="0" smtClean="0"/>
              <a:t>r higher speed  </a:t>
            </a:r>
          </a:p>
          <a:p>
            <a:r>
              <a:rPr lang="en-US" sz="1400" dirty="0"/>
              <a:t>o</a:t>
            </a:r>
            <a:r>
              <a:rPr lang="en-US" sz="1400" dirty="0" smtClean="0"/>
              <a:t>r reduced bunch current</a:t>
            </a:r>
            <a:endParaRPr lang="en-US" sz="1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5" y="836712"/>
            <a:ext cx="3180498" cy="28083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968523" y="2480708"/>
            <a:ext cx="1080120" cy="1169551"/>
          </a:xfrm>
          <a:prstGeom prst="rect">
            <a:avLst/>
          </a:prstGeom>
          <a:noFill/>
          <a:ln>
            <a:solidFill>
              <a:schemeClr val="tx1"/>
            </a:solidFill>
          </a:ln>
        </p:spPr>
        <p:txBody>
          <a:bodyPr wrap="square" rtlCol="0">
            <a:spAutoFit/>
          </a:bodyPr>
          <a:lstStyle/>
          <a:p>
            <a:r>
              <a:rPr lang="en-US" sz="1000" b="1" dirty="0"/>
              <a:t>Thermal Load on </a:t>
            </a:r>
            <a:r>
              <a:rPr lang="en-US" sz="1000" b="1" dirty="0" err="1"/>
              <a:t>Wirescanners</a:t>
            </a:r>
            <a:endParaRPr lang="en-US" sz="1000" dirty="0"/>
          </a:p>
          <a:p>
            <a:r>
              <a:rPr lang="en-US" sz="1000" dirty="0"/>
              <a:t>Lars </a:t>
            </a:r>
            <a:r>
              <a:rPr lang="en-US" sz="1000" dirty="0" err="1"/>
              <a:t>Fröhlich</a:t>
            </a:r>
            <a:endParaRPr lang="en-US" sz="1000" dirty="0"/>
          </a:p>
          <a:p>
            <a:r>
              <a:rPr lang="en-US" sz="1000" dirty="0" smtClean="0"/>
              <a:t>DESY </a:t>
            </a:r>
            <a:r>
              <a:rPr lang="en-US" sz="1000" dirty="0"/>
              <a:t>Technical Note </a:t>
            </a:r>
            <a:r>
              <a:rPr lang="en-US" sz="1000" dirty="0" smtClean="0"/>
              <a:t>2006-02</a:t>
            </a:r>
            <a:endParaRPr lang="en-US" sz="10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933" y="3650989"/>
            <a:ext cx="3180498" cy="28691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107503" y="4581128"/>
            <a:ext cx="2592289" cy="2092881"/>
          </a:xfrm>
          <a:prstGeom prst="rect">
            <a:avLst/>
          </a:prstGeom>
          <a:noFill/>
          <a:ln>
            <a:solidFill>
              <a:schemeClr val="tx1"/>
            </a:solidFill>
          </a:ln>
        </p:spPr>
        <p:txBody>
          <a:bodyPr wrap="square" rtlCol="0">
            <a:spAutoFit/>
          </a:bodyPr>
          <a:lstStyle/>
          <a:p>
            <a:r>
              <a:rPr lang="en-US" sz="1000" b="1" dirty="0" smtClean="0"/>
              <a:t>More references on temperature calculations:</a:t>
            </a:r>
          </a:p>
          <a:p>
            <a:pPr marL="171450" indent="-171450">
              <a:buFontTx/>
              <a:buChar char="-"/>
            </a:pPr>
            <a:r>
              <a:rPr lang="en-US" sz="1000" dirty="0"/>
              <a:t>B. </a:t>
            </a:r>
            <a:r>
              <a:rPr lang="en-US" sz="1000" dirty="0" err="1"/>
              <a:t>Cheymol</a:t>
            </a:r>
            <a:r>
              <a:rPr lang="en-US" sz="1000" dirty="0"/>
              <a:t>, Effects of Energy Deposition Models and Conductive Cooling on Wire Scanner Thermal Load, Analytical and Finite Element </a:t>
            </a:r>
            <a:r>
              <a:rPr lang="en-US" sz="1000" dirty="0" smtClean="0"/>
              <a:t>Analysis Approach, </a:t>
            </a:r>
            <a:r>
              <a:rPr lang="en-US" sz="1000" dirty="0"/>
              <a:t> </a:t>
            </a:r>
            <a:r>
              <a:rPr lang="en-US" sz="1000" dirty="0" smtClean="0"/>
              <a:t>HB2016 </a:t>
            </a:r>
          </a:p>
          <a:p>
            <a:pPr marL="171450" indent="-171450">
              <a:buFontTx/>
              <a:buChar char="-"/>
            </a:pPr>
            <a:r>
              <a:rPr lang="en-US" sz="1000" b="1" dirty="0" err="1" smtClean="0"/>
              <a:t>Mariusz</a:t>
            </a:r>
            <a:r>
              <a:rPr lang="en-US" sz="1000" b="1" dirty="0" smtClean="0"/>
              <a:t> </a:t>
            </a:r>
            <a:r>
              <a:rPr lang="en-US" sz="1000" b="1" dirty="0" err="1" smtClean="0"/>
              <a:t>Sapinski</a:t>
            </a:r>
            <a:r>
              <a:rPr lang="en-US" sz="1000" dirty="0" smtClean="0"/>
              <a:t>: BIW2012, HB2010, DIPAC2009, BIW2008, CERN-BE-2009-028, CERN-AB-2008-030</a:t>
            </a:r>
          </a:p>
          <a:p>
            <a:pPr marL="171450" indent="-171450">
              <a:buFontTx/>
              <a:buChar char="-"/>
            </a:pPr>
            <a:r>
              <a:rPr lang="en-US" sz="1000" dirty="0"/>
              <a:t>K. </a:t>
            </a:r>
            <a:r>
              <a:rPr lang="en-US" sz="1000" dirty="0" smtClean="0"/>
              <a:t>Wittenburg, </a:t>
            </a:r>
            <a:r>
              <a:rPr lang="en-US" sz="1000" dirty="0"/>
              <a:t>Conventional Wire Scanners at </a:t>
            </a:r>
            <a:r>
              <a:rPr lang="en-US" sz="1000" dirty="0" smtClean="0"/>
              <a:t>TESLA, Tesla </a:t>
            </a:r>
            <a:r>
              <a:rPr lang="en-US" sz="1000" dirty="0"/>
              <a:t>Report 2000-18 </a:t>
            </a:r>
          </a:p>
        </p:txBody>
      </p:sp>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431" y="3645024"/>
            <a:ext cx="3180498" cy="28750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8538592" y="-66235"/>
            <a:ext cx="506102" cy="63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5580112" y="5661248"/>
            <a:ext cx="0" cy="36004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580112" y="5841268"/>
            <a:ext cx="576064" cy="18002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863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Agenda</a:t>
            </a:r>
            <a:endParaRPr lang="en-US" dirty="0"/>
          </a:p>
        </p:txBody>
      </p:sp>
      <p:sp>
        <p:nvSpPr>
          <p:cNvPr id="8" name="Textplatzhalter 7"/>
          <p:cNvSpPr>
            <a:spLocks noGrp="1"/>
          </p:cNvSpPr>
          <p:nvPr>
            <p:ph idx="1"/>
          </p:nvPr>
        </p:nvSpPr>
        <p:spPr>
          <a:xfrm>
            <a:off x="395288" y="1406426"/>
            <a:ext cx="4105276" cy="5010249"/>
          </a:xfrm>
        </p:spPr>
        <p:txBody>
          <a:bodyPr/>
          <a:lstStyle/>
          <a:p>
            <a:pPr marL="0" indent="0">
              <a:buNone/>
            </a:pPr>
            <a:r>
              <a:rPr lang="en-US" b="1" dirty="0" smtClean="0"/>
              <a:t>1</a:t>
            </a:r>
            <a:r>
              <a:rPr lang="en-US" b="1" dirty="0"/>
              <a:t>	</a:t>
            </a:r>
            <a:r>
              <a:rPr lang="en-US" b="1" dirty="0" smtClean="0"/>
              <a:t>Introduction</a:t>
            </a:r>
            <a:endParaRPr lang="en-US" b="1" dirty="0"/>
          </a:p>
          <a:p>
            <a:r>
              <a:rPr lang="en-US" dirty="0" smtClean="0"/>
              <a:t>History</a:t>
            </a:r>
          </a:p>
          <a:p>
            <a:r>
              <a:rPr lang="en-US" dirty="0" smtClean="0"/>
              <a:t>Signal generation</a:t>
            </a:r>
            <a:r>
              <a:rPr lang="en-US" dirty="0"/>
              <a:t/>
            </a:r>
            <a:br>
              <a:rPr lang="en-US" dirty="0"/>
            </a:br>
            <a:endParaRPr lang="en-US" dirty="0"/>
          </a:p>
          <a:p>
            <a:pPr marL="342900" indent="-342900">
              <a:buAutoNum type="arabicPlain" startAt="2"/>
            </a:pPr>
            <a:r>
              <a:rPr lang="en-US" b="1" dirty="0" smtClean="0"/>
              <a:t>What </a:t>
            </a:r>
            <a:r>
              <a:rPr lang="en-US" b="1" dirty="0"/>
              <a:t>is Special on Wire Scanners for Electron Beams</a:t>
            </a:r>
            <a:r>
              <a:rPr lang="en-US" b="1" dirty="0" smtClean="0"/>
              <a:t>?</a:t>
            </a:r>
            <a:endParaRPr lang="en-US" dirty="0"/>
          </a:p>
          <a:p>
            <a:r>
              <a:rPr lang="en-US" dirty="0"/>
              <a:t>Wire Scanner in SR </a:t>
            </a:r>
            <a:r>
              <a:rPr lang="en-US" dirty="0" smtClean="0"/>
              <a:t>e-rings</a:t>
            </a:r>
            <a:br>
              <a:rPr lang="en-US" dirty="0" smtClean="0"/>
            </a:br>
            <a:endParaRPr lang="en-US" dirty="0"/>
          </a:p>
          <a:p>
            <a:pPr marL="342900" indent="-342900">
              <a:buAutoNum type="arabicPlain" startAt="3"/>
            </a:pPr>
            <a:r>
              <a:rPr lang="en-US" b="1" dirty="0" smtClean="0"/>
              <a:t>Wire </a:t>
            </a:r>
            <a:r>
              <a:rPr lang="en-US" b="1" dirty="0"/>
              <a:t>Scanners in Electron </a:t>
            </a:r>
            <a:r>
              <a:rPr lang="en-US" b="1" dirty="0" err="1"/>
              <a:t>Linacs</a:t>
            </a:r>
            <a:r>
              <a:rPr lang="en-US" b="1" dirty="0"/>
              <a:t> and </a:t>
            </a:r>
            <a:r>
              <a:rPr lang="en-US" b="1" dirty="0" smtClean="0"/>
              <a:t>FELs</a:t>
            </a:r>
          </a:p>
          <a:p>
            <a:r>
              <a:rPr lang="en-US" dirty="0" smtClean="0"/>
              <a:t>Experiences</a:t>
            </a:r>
          </a:p>
          <a:p>
            <a:r>
              <a:rPr lang="en-US" dirty="0" smtClean="0"/>
              <a:t>Vibrations: Problems and </a:t>
            </a:r>
            <a:r>
              <a:rPr lang="en-US" dirty="0"/>
              <a:t>S</a:t>
            </a:r>
            <a:r>
              <a:rPr lang="en-US" dirty="0" smtClean="0"/>
              <a:t>olutions</a:t>
            </a:r>
            <a:r>
              <a:rPr lang="en-US" dirty="0"/>
              <a:t/>
            </a:r>
            <a:br>
              <a:rPr lang="en-US" dirty="0"/>
            </a:br>
            <a:endParaRPr lang="en-US" dirty="0"/>
          </a:p>
          <a:p>
            <a:pPr marL="0" indent="0">
              <a:buNone/>
            </a:pPr>
            <a:r>
              <a:rPr lang="en-US" b="1" dirty="0" smtClean="0"/>
              <a:t>4</a:t>
            </a:r>
            <a:r>
              <a:rPr lang="en-US" b="1" dirty="0"/>
              <a:t>	</a:t>
            </a:r>
            <a:r>
              <a:rPr lang="en-US" b="1" dirty="0" smtClean="0"/>
              <a:t>Wire </a:t>
            </a:r>
            <a:r>
              <a:rPr lang="en-US" b="1" dirty="0"/>
              <a:t>scanners with long bunch trains (in SC FELs) </a:t>
            </a:r>
          </a:p>
          <a:p>
            <a:r>
              <a:rPr lang="en-US" dirty="0" smtClean="0"/>
              <a:t>Long </a:t>
            </a:r>
            <a:r>
              <a:rPr lang="en-US" dirty="0"/>
              <a:t>pulse trains (or CW</a:t>
            </a:r>
            <a:r>
              <a:rPr lang="en-US" dirty="0" smtClean="0"/>
              <a:t>) requirements</a:t>
            </a:r>
            <a:endParaRPr lang="en-US"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9" name="Textplatzhalter 8"/>
          <p:cNvSpPr>
            <a:spLocks noGrp="1"/>
          </p:cNvSpPr>
          <p:nvPr>
            <p:ph idx="14"/>
          </p:nvPr>
        </p:nvSpPr>
        <p:spPr/>
        <p:txBody>
          <a:bodyPr/>
          <a:lstStyle/>
          <a:p>
            <a:pPr marL="0" indent="0">
              <a:buNone/>
            </a:pPr>
            <a:r>
              <a:rPr lang="en-US" b="1" dirty="0" smtClean="0"/>
              <a:t>5</a:t>
            </a:r>
            <a:r>
              <a:rPr lang="en-US" b="1" dirty="0"/>
              <a:t>	</a:t>
            </a:r>
            <a:r>
              <a:rPr lang="en-US" b="1" dirty="0" smtClean="0"/>
              <a:t>Measurements </a:t>
            </a:r>
            <a:r>
              <a:rPr lang="en-US" b="1" dirty="0"/>
              <a:t>with wire scanners at </a:t>
            </a:r>
            <a:r>
              <a:rPr lang="en-US" b="1" dirty="0" smtClean="0"/>
              <a:t>FELs</a:t>
            </a:r>
            <a:endParaRPr lang="en-US" b="1" dirty="0"/>
          </a:p>
          <a:p>
            <a:r>
              <a:rPr lang="en-US" dirty="0" smtClean="0"/>
              <a:t>Detector Issues</a:t>
            </a:r>
            <a:endParaRPr lang="en-US" dirty="0"/>
          </a:p>
          <a:p>
            <a:r>
              <a:rPr lang="en-US" dirty="0" smtClean="0"/>
              <a:t>Wire Issues</a:t>
            </a:r>
          </a:p>
          <a:p>
            <a:r>
              <a:rPr lang="en-US" dirty="0" smtClean="0"/>
              <a:t>Profile, Tails and Halo</a:t>
            </a:r>
          </a:p>
          <a:p>
            <a:r>
              <a:rPr lang="en-US" dirty="0" smtClean="0"/>
              <a:t>Comments</a:t>
            </a:r>
            <a:r>
              <a:rPr lang="en-US" dirty="0"/>
              <a:t/>
            </a:r>
            <a:br>
              <a:rPr lang="en-US" dirty="0"/>
            </a:br>
            <a:endParaRPr lang="en-US" dirty="0"/>
          </a:p>
          <a:p>
            <a:pPr marL="0" indent="0">
              <a:buNone/>
            </a:pPr>
            <a:r>
              <a:rPr lang="en-US" b="1" dirty="0"/>
              <a:t>06	</a:t>
            </a:r>
            <a:r>
              <a:rPr lang="en-US" b="1" dirty="0" smtClean="0"/>
              <a:t>Summary</a:t>
            </a:r>
            <a:endParaRPr lang="en-US" b="1" dirty="0"/>
          </a:p>
          <a:p>
            <a:r>
              <a:rPr lang="en-US" dirty="0" smtClean="0"/>
              <a:t>Outlook</a:t>
            </a:r>
            <a:endParaRPr lang="en-US" dirty="0"/>
          </a:p>
          <a:p>
            <a:pPr marL="0" indent="0">
              <a:buNone/>
            </a:pPr>
            <a:r>
              <a:rPr lang="en-US" dirty="0"/>
              <a:t/>
            </a:r>
            <a:br>
              <a:rPr lang="en-US" dirty="0"/>
            </a:br>
            <a:endParaRPr lang="en-US" dirty="0"/>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388424" y="0"/>
            <a:ext cx="668088" cy="56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12329" y="1326514"/>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12328" y="2622660"/>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12330" y="3774787"/>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12327" y="5286954"/>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79641" y="1326513"/>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79642" y="3533270"/>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53918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 with wire scanners at FELs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Detector issues</a:t>
            </a:r>
            <a:endParaRPr lang="en-US" dirty="0"/>
          </a:p>
          <a:p>
            <a:endParaRPr lang="en-US" dirty="0"/>
          </a:p>
        </p:txBody>
      </p:sp>
      <p:sp>
        <p:nvSpPr>
          <p:cNvPr id="8" name="Textplatzhalter 7"/>
          <p:cNvSpPr>
            <a:spLocks noGrp="1"/>
          </p:cNvSpPr>
          <p:nvPr>
            <p:ph type="body" sz="quarter" idx="15"/>
          </p:nvPr>
        </p:nvSpPr>
        <p:spPr>
          <a:xfrm>
            <a:off x="395289" y="1406426"/>
            <a:ext cx="3528639" cy="2886669"/>
          </a:xfrm>
        </p:spPr>
        <p:txBody>
          <a:bodyPr/>
          <a:lstStyle/>
          <a:p>
            <a:pPr marL="0" indent="0">
              <a:buNone/>
            </a:pPr>
            <a:r>
              <a:rPr lang="en-US" sz="1400" u="sng" dirty="0" err="1" smtClean="0"/>
              <a:t>Linac</a:t>
            </a:r>
            <a:r>
              <a:rPr lang="en-US" sz="1400" dirty="0" smtClean="0"/>
              <a:t>: Almost no SR-background!</a:t>
            </a:r>
          </a:p>
          <a:p>
            <a:pPr marL="0" indent="0">
              <a:buNone/>
            </a:pPr>
            <a:r>
              <a:rPr lang="en-US" sz="1400" u="sng" dirty="0" smtClean="0"/>
              <a:t>Typical: </a:t>
            </a:r>
            <a:r>
              <a:rPr lang="en-US" sz="1400" dirty="0" smtClean="0"/>
              <a:t>Scattered electrons are detected downstream by scintillators.</a:t>
            </a:r>
            <a:br>
              <a:rPr lang="en-US" sz="1400" dirty="0" smtClean="0"/>
            </a:br>
            <a:r>
              <a:rPr lang="en-US" sz="1400" u="sng" dirty="0" smtClean="0"/>
              <a:t>A few</a:t>
            </a:r>
            <a:r>
              <a:rPr lang="en-US" sz="1400" dirty="0" smtClean="0"/>
              <a:t>: Bremsstrahlung by </a:t>
            </a:r>
            <a:r>
              <a:rPr lang="en-US" sz="1400" dirty="0" smtClean="0">
                <a:latin typeface="Symbol" panose="05050102010706020507" pitchFamily="18" charset="2"/>
              </a:rPr>
              <a:t>g</a:t>
            </a:r>
            <a:r>
              <a:rPr lang="en-US" sz="1400" dirty="0" smtClean="0"/>
              <a:t>-Detectors (but background due to residual gas)</a:t>
            </a:r>
          </a:p>
          <a:p>
            <a:pPr marL="0" indent="0">
              <a:buNone/>
            </a:pPr>
            <a:r>
              <a:rPr lang="en-US" sz="1400" u="sng" dirty="0" smtClean="0"/>
              <a:t>For higher energies</a:t>
            </a:r>
            <a:r>
              <a:rPr lang="en-US" sz="1400" dirty="0" smtClean="0"/>
              <a:t>: much smaller angle!</a:t>
            </a:r>
            <a:br>
              <a:rPr lang="en-US" sz="1400" dirty="0" smtClean="0"/>
            </a:br>
            <a:r>
              <a:rPr lang="en-US" sz="1400" u="sng" dirty="0" smtClean="0"/>
              <a:t>Find best detector location</a:t>
            </a:r>
            <a:r>
              <a:rPr lang="en-US" sz="1400" dirty="0" smtClean="0"/>
              <a:t>: Monte Carlo simulations (</a:t>
            </a:r>
            <a:r>
              <a:rPr lang="en-US" sz="1400" dirty="0" err="1" smtClean="0"/>
              <a:t>Geant</a:t>
            </a:r>
            <a:r>
              <a:rPr lang="en-US" sz="1400" dirty="0" smtClean="0"/>
              <a:t>, </a:t>
            </a:r>
            <a:r>
              <a:rPr lang="en-US" sz="1400" dirty="0" err="1" smtClean="0"/>
              <a:t>Fluka</a:t>
            </a:r>
            <a:r>
              <a:rPr lang="en-US" sz="1400" dirty="0" smtClean="0"/>
              <a:t>, …): The detector might be located some tens or even hundreds of meters behind the scanner! </a:t>
            </a:r>
            <a:endParaRPr lang="en-US" sz="1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836712"/>
            <a:ext cx="4745906" cy="24044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flipV="1">
            <a:off x="3563888" y="1772816"/>
            <a:ext cx="1224136" cy="936104"/>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0232" y="836712"/>
            <a:ext cx="2297634" cy="461665"/>
          </a:xfrm>
          <a:prstGeom prst="rect">
            <a:avLst/>
          </a:prstGeom>
          <a:noFill/>
          <a:ln>
            <a:solidFill>
              <a:schemeClr val="tx1"/>
            </a:solidFill>
          </a:ln>
        </p:spPr>
        <p:txBody>
          <a:bodyPr wrap="square" rtlCol="0">
            <a:spAutoFit/>
          </a:bodyPr>
          <a:lstStyle/>
          <a:p>
            <a:r>
              <a:rPr lang="en-US" sz="800" b="1" dirty="0"/>
              <a:t>First beam test result of a prototype wire scanner for the KEKB injector </a:t>
            </a:r>
            <a:r>
              <a:rPr lang="en-US" sz="800" b="1" dirty="0" err="1"/>
              <a:t>linac</a:t>
            </a:r>
            <a:r>
              <a:rPr lang="en-US" sz="800" b="1" dirty="0"/>
              <a:t> and BT </a:t>
            </a:r>
            <a:r>
              <a:rPr lang="en-US" sz="800" b="1" dirty="0" smtClean="0"/>
              <a:t>lines</a:t>
            </a:r>
            <a:r>
              <a:rPr lang="en-US" sz="800" dirty="0" smtClean="0"/>
              <a:t>, T. </a:t>
            </a:r>
            <a:r>
              <a:rPr lang="fr-FR" sz="800" dirty="0" err="1" smtClean="0"/>
              <a:t>Suwada</a:t>
            </a:r>
            <a:r>
              <a:rPr lang="fr-FR" sz="800" dirty="0" smtClean="0"/>
              <a:t> </a:t>
            </a:r>
            <a:r>
              <a:rPr lang="en-US" sz="800" dirty="0" smtClean="0"/>
              <a:t>et al., KEK-Preprint-97-184</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788" y="3356991"/>
            <a:ext cx="3038078" cy="31489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540" y="3356991"/>
            <a:ext cx="2232248" cy="20409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3687540" y="5397903"/>
            <a:ext cx="2232248" cy="600164"/>
          </a:xfrm>
          <a:prstGeom prst="rect">
            <a:avLst/>
          </a:prstGeom>
          <a:noFill/>
          <a:ln>
            <a:solidFill>
              <a:schemeClr val="tx1"/>
            </a:solidFill>
          </a:ln>
        </p:spPr>
        <p:txBody>
          <a:bodyPr wrap="square" rtlCol="0">
            <a:spAutoFit/>
          </a:bodyPr>
          <a:lstStyle/>
          <a:p>
            <a:r>
              <a:rPr lang="en-US" sz="1100" dirty="0"/>
              <a:t>Monte Carlo calculation of the secondary particle distribution </a:t>
            </a:r>
            <a:r>
              <a:rPr lang="en-US" sz="1100" dirty="0" smtClean="0"/>
              <a:t>at the </a:t>
            </a:r>
            <a:r>
              <a:rPr lang="en-US" sz="1100" dirty="0"/>
              <a:t>scintillation counter. </a:t>
            </a:r>
            <a:endParaRPr lang="en-US" sz="1100" dirty="0" smtClean="0"/>
          </a:p>
        </p:txBody>
      </p:sp>
      <p:sp>
        <p:nvSpPr>
          <p:cNvPr id="14" name="TextBox 13"/>
          <p:cNvSpPr txBox="1"/>
          <p:nvPr/>
        </p:nvSpPr>
        <p:spPr>
          <a:xfrm>
            <a:off x="3687540" y="6004557"/>
            <a:ext cx="2232248" cy="507831"/>
          </a:xfrm>
          <a:prstGeom prst="rect">
            <a:avLst/>
          </a:prstGeom>
          <a:noFill/>
          <a:ln>
            <a:solidFill>
              <a:schemeClr val="tx1"/>
            </a:solidFill>
          </a:ln>
        </p:spPr>
        <p:txBody>
          <a:bodyPr wrap="square" rtlCol="0">
            <a:spAutoFit/>
          </a:bodyPr>
          <a:lstStyle/>
          <a:p>
            <a:r>
              <a:rPr lang="en-US" sz="900" b="1" dirty="0"/>
              <a:t>Wire scanner system for FLASH at DESY</a:t>
            </a:r>
            <a:r>
              <a:rPr lang="en-US" sz="900" dirty="0" smtClean="0"/>
              <a:t>. </a:t>
            </a:r>
            <a:r>
              <a:rPr lang="de-DE" sz="900" u="sng" dirty="0" smtClean="0">
                <a:hlinkClick r:id="rId5"/>
              </a:rPr>
              <a:t>U</a:t>
            </a:r>
            <a:r>
              <a:rPr lang="de-DE" sz="900" u="sng" dirty="0">
                <a:hlinkClick r:id="rId5"/>
              </a:rPr>
              <a:t>. Hahn</a:t>
            </a:r>
            <a:r>
              <a:rPr lang="de-DE" sz="900" dirty="0"/>
              <a:t>, </a:t>
            </a:r>
            <a:r>
              <a:rPr lang="en-US" sz="900" u="sng" dirty="0" smtClean="0"/>
              <a:t>et al., </a:t>
            </a:r>
            <a:r>
              <a:rPr lang="en-US" sz="900" dirty="0" smtClean="0"/>
              <a:t>NIM.A592:189-196,2008</a:t>
            </a:r>
            <a:r>
              <a:rPr lang="en-US" sz="900" dirty="0"/>
              <a:t>. </a:t>
            </a:r>
            <a:endParaRPr lang="en-US" sz="1400" dirty="0" smtClean="0"/>
          </a:p>
        </p:txBody>
      </p:sp>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789040"/>
            <a:ext cx="2249487" cy="2672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403648" y="4674628"/>
            <a:ext cx="891481" cy="1446550"/>
          </a:xfrm>
          <a:prstGeom prst="rect">
            <a:avLst/>
          </a:prstGeom>
          <a:noFill/>
        </p:spPr>
        <p:txBody>
          <a:bodyPr wrap="square" rtlCol="0">
            <a:spAutoFit/>
          </a:bodyPr>
          <a:lstStyle/>
          <a:p>
            <a:r>
              <a:rPr lang="en-US" sz="1100" dirty="0"/>
              <a:t>Entries in the vacuum pipe versus distance z </a:t>
            </a:r>
            <a:endParaRPr lang="en-US" sz="1100" dirty="0" smtClean="0"/>
          </a:p>
          <a:p>
            <a:endParaRPr lang="en-US" sz="1100" dirty="0"/>
          </a:p>
          <a:p>
            <a:r>
              <a:rPr lang="en-US" sz="1100" dirty="0" smtClean="0"/>
              <a:t>1000 cm</a:t>
            </a:r>
          </a:p>
        </p:txBody>
      </p:sp>
      <p:cxnSp>
        <p:nvCxnSpPr>
          <p:cNvPr id="18" name="Straight Arrow Connector 17"/>
          <p:cNvCxnSpPr/>
          <p:nvPr/>
        </p:nvCxnSpPr>
        <p:spPr>
          <a:xfrm flipH="1">
            <a:off x="1043608" y="5998067"/>
            <a:ext cx="432048" cy="23924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54234" y="5529426"/>
            <a:ext cx="1209654" cy="707886"/>
          </a:xfrm>
          <a:prstGeom prst="rect">
            <a:avLst/>
          </a:prstGeom>
          <a:noFill/>
          <a:ln>
            <a:solidFill>
              <a:schemeClr val="tx1"/>
            </a:solidFill>
          </a:ln>
        </p:spPr>
        <p:txBody>
          <a:bodyPr wrap="square" rtlCol="0">
            <a:spAutoFit/>
          </a:bodyPr>
          <a:lstStyle/>
          <a:p>
            <a:r>
              <a:rPr lang="en-US" sz="800" b="1" dirty="0"/>
              <a:t>Estimation of the signal from the wire scanner in the TTF</a:t>
            </a:r>
            <a:endParaRPr lang="en-US" sz="800" dirty="0"/>
          </a:p>
          <a:p>
            <a:r>
              <a:rPr lang="en-US" sz="800" dirty="0"/>
              <a:t>By Sergei </a:t>
            </a:r>
            <a:r>
              <a:rPr lang="en-US" sz="800" dirty="0" err="1"/>
              <a:t>Striganov</a:t>
            </a:r>
            <a:r>
              <a:rPr lang="en-US" sz="800" dirty="0"/>
              <a:t>, </a:t>
            </a:r>
            <a:r>
              <a:rPr lang="en-US" sz="800" dirty="0" smtClean="0"/>
              <a:t>et al, TESLA-99-08</a:t>
            </a:r>
            <a:endParaRPr lang="en-US" sz="800" dirty="0"/>
          </a:p>
        </p:txBody>
      </p:sp>
      <p:pic>
        <p:nvPicPr>
          <p:cNvPr id="1434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12093"/>
            <a:ext cx="899592" cy="58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842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 with wire scanners at FELs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Detector issues</a:t>
            </a:r>
            <a:endParaRPr lang="en-US" dirty="0"/>
          </a:p>
          <a:p>
            <a:endParaRPr lang="en-US" dirty="0"/>
          </a:p>
        </p:txBody>
      </p:sp>
      <p:sp>
        <p:nvSpPr>
          <p:cNvPr id="8" name="Textplatzhalter 7"/>
          <p:cNvSpPr>
            <a:spLocks noGrp="1"/>
          </p:cNvSpPr>
          <p:nvPr>
            <p:ph type="body" sz="quarter" idx="15"/>
          </p:nvPr>
        </p:nvSpPr>
        <p:spPr>
          <a:xfrm>
            <a:off x="395289" y="1406426"/>
            <a:ext cx="7201047" cy="2886669"/>
          </a:xfrm>
        </p:spPr>
        <p:txBody>
          <a:bodyPr/>
          <a:lstStyle/>
          <a:p>
            <a:pPr marL="0" indent="0">
              <a:buNone/>
            </a:pPr>
            <a:r>
              <a:rPr lang="en-US" sz="1400" u="sng" dirty="0" smtClean="0"/>
              <a:t>Find best detector location</a:t>
            </a:r>
            <a:r>
              <a:rPr lang="en-US" sz="1400" dirty="0" smtClean="0"/>
              <a:t>: Monte Carlo simulations necessary!!!</a:t>
            </a:r>
            <a:br>
              <a:rPr lang="en-US" sz="1400" dirty="0" smtClean="0"/>
            </a:br>
            <a:endParaRPr lang="en-US" sz="1400" dirty="0" smtClean="0"/>
          </a:p>
          <a:p>
            <a:pPr marL="0" indent="0">
              <a:buNone/>
            </a:pPr>
            <a:r>
              <a:rPr lang="en-US" sz="1400" b="1" u="sng" dirty="0" smtClean="0"/>
              <a:t>Detector efficiency </a:t>
            </a:r>
            <a:r>
              <a:rPr lang="en-US" sz="1400" dirty="0" smtClean="0"/>
              <a:t>dependence on:</a:t>
            </a:r>
            <a:br>
              <a:rPr lang="en-US" sz="1400" dirty="0" smtClean="0"/>
            </a:br>
            <a:r>
              <a:rPr lang="en-US" sz="1400" dirty="0" smtClean="0"/>
              <a:t>Location, energy, </a:t>
            </a:r>
            <a:r>
              <a:rPr lang="en-US" sz="1400" dirty="0"/>
              <a:t>r</a:t>
            </a:r>
            <a:r>
              <a:rPr lang="en-US" sz="1400" dirty="0" smtClean="0"/>
              <a:t>eal installations (magnets and fields), beam center position (!!!), …  </a:t>
            </a:r>
            <a:endParaRPr lang="en-US" sz="1400"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018" y="2924944"/>
            <a:ext cx="2615428" cy="2612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337" y="2924943"/>
            <a:ext cx="2608998" cy="2612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15816" y="5589240"/>
            <a:ext cx="3877793" cy="338554"/>
          </a:xfrm>
          <a:prstGeom prst="rect">
            <a:avLst/>
          </a:prstGeom>
          <a:noFill/>
        </p:spPr>
        <p:txBody>
          <a:bodyPr wrap="none" rtlCol="0">
            <a:spAutoFit/>
          </a:bodyPr>
          <a:lstStyle/>
          <a:p>
            <a:r>
              <a:rPr lang="en-US" sz="1600" b="1" dirty="0"/>
              <a:t>Wire scanners for </a:t>
            </a:r>
            <a:r>
              <a:rPr lang="en-US" sz="1600" b="1" dirty="0" smtClean="0"/>
              <a:t>TTF2 (unpublished)</a:t>
            </a:r>
            <a:endParaRPr lang="en-US" sz="1600" dirty="0" smtClean="0"/>
          </a:p>
        </p:txBody>
      </p:sp>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6586" y="2924944"/>
            <a:ext cx="2635335" cy="2632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a:endCxn id="18434" idx="0"/>
          </p:cNvCxnSpPr>
          <p:nvPr/>
        </p:nvCxnSpPr>
        <p:spPr>
          <a:xfrm>
            <a:off x="1547664" y="2380902"/>
            <a:ext cx="358068" cy="544042"/>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987824" y="2380902"/>
            <a:ext cx="1429521" cy="544042"/>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896586" y="2380902"/>
            <a:ext cx="897023" cy="52082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4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882590">
            <a:off x="8260845" y="280334"/>
            <a:ext cx="912889" cy="29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4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 with wire scanners at FELs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Detector issues</a:t>
            </a:r>
            <a:endParaRPr lang="en-US" dirty="0"/>
          </a:p>
          <a:p>
            <a:endParaRPr lang="en-US" dirty="0"/>
          </a:p>
        </p:txBody>
      </p:sp>
      <p:sp>
        <p:nvSpPr>
          <p:cNvPr id="8" name="Textplatzhalter 7"/>
          <p:cNvSpPr>
            <a:spLocks noGrp="1"/>
          </p:cNvSpPr>
          <p:nvPr>
            <p:ph type="body" sz="quarter" idx="15"/>
          </p:nvPr>
        </p:nvSpPr>
        <p:spPr>
          <a:xfrm>
            <a:off x="395289" y="1406426"/>
            <a:ext cx="2016471" cy="2886669"/>
          </a:xfrm>
        </p:spPr>
        <p:txBody>
          <a:bodyPr/>
          <a:lstStyle/>
          <a:p>
            <a:pPr marL="0" indent="0">
              <a:buNone/>
            </a:pPr>
            <a:r>
              <a:rPr lang="en-US" sz="1400" dirty="0" smtClean="0"/>
              <a:t>Signal depends on detector location: </a:t>
            </a:r>
            <a:endParaRPr lang="en-US" sz="1400" dirty="0"/>
          </a:p>
        </p:txBody>
      </p:sp>
      <p:sp>
        <p:nvSpPr>
          <p:cNvPr id="5" name="TextBox 4"/>
          <p:cNvSpPr txBox="1"/>
          <p:nvPr/>
        </p:nvSpPr>
        <p:spPr>
          <a:xfrm>
            <a:off x="4499992" y="6049107"/>
            <a:ext cx="3221495" cy="507831"/>
          </a:xfrm>
          <a:prstGeom prst="rect">
            <a:avLst/>
          </a:prstGeom>
          <a:noFill/>
          <a:ln>
            <a:solidFill>
              <a:schemeClr val="tx1"/>
            </a:solidFill>
          </a:ln>
        </p:spPr>
        <p:txBody>
          <a:bodyPr wrap="square" rtlCol="0">
            <a:spAutoFit/>
          </a:bodyPr>
          <a:lstStyle/>
          <a:p>
            <a:r>
              <a:rPr lang="en-US" sz="900" b="1" dirty="0"/>
              <a:t>Design and experimental tests of free electron laser wire scanners </a:t>
            </a:r>
            <a:r>
              <a:rPr lang="en-US" sz="900" b="1" dirty="0" smtClean="0"/>
              <a:t>, </a:t>
            </a:r>
            <a:r>
              <a:rPr lang="en-US" sz="900" dirty="0" smtClean="0"/>
              <a:t>G</a:t>
            </a:r>
            <a:r>
              <a:rPr lang="en-US" sz="900" dirty="0"/>
              <a:t>. L. </a:t>
            </a:r>
            <a:r>
              <a:rPr lang="en-US" sz="900" dirty="0" err="1"/>
              <a:t>Orlandi</a:t>
            </a:r>
            <a:r>
              <a:rPr lang="en-US" sz="900" dirty="0"/>
              <a:t>, </a:t>
            </a:r>
            <a:r>
              <a:rPr lang="en-US" sz="900" dirty="0" smtClean="0"/>
              <a:t>et al, Phys</a:t>
            </a:r>
            <a:r>
              <a:rPr lang="en-US" sz="900" dirty="0"/>
              <a:t>. Rev. </a:t>
            </a:r>
            <a:r>
              <a:rPr lang="en-US" sz="900" dirty="0" err="1"/>
              <a:t>Accel</a:t>
            </a:r>
            <a:r>
              <a:rPr lang="en-US" sz="900" dirty="0"/>
              <a:t>. Beams 19, 092802 (2016</a:t>
            </a:r>
            <a:r>
              <a:rPr lang="en-US" sz="900" dirty="0" smtClean="0"/>
              <a:t>)</a:t>
            </a:r>
            <a:endParaRPr lang="en-US" sz="9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908720"/>
            <a:ext cx="5261178" cy="51429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093" y="2323381"/>
            <a:ext cx="1719253" cy="14146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086377">
            <a:off x="8271758" y="267070"/>
            <a:ext cx="899983" cy="26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116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 with wire scanners at FELs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Wire issues</a:t>
            </a:r>
            <a:endParaRPr lang="en-US" dirty="0"/>
          </a:p>
          <a:p>
            <a:endParaRPr lang="en-US" dirty="0"/>
          </a:p>
        </p:txBody>
      </p:sp>
      <p:sp>
        <p:nvSpPr>
          <p:cNvPr id="8" name="Textplatzhalter 7"/>
          <p:cNvSpPr>
            <a:spLocks noGrp="1"/>
          </p:cNvSpPr>
          <p:nvPr>
            <p:ph type="body" sz="quarter" idx="15"/>
          </p:nvPr>
        </p:nvSpPr>
        <p:spPr>
          <a:xfrm>
            <a:off x="395289" y="1406426"/>
            <a:ext cx="4464743" cy="2886669"/>
          </a:xfrm>
        </p:spPr>
        <p:txBody>
          <a:bodyPr/>
          <a:lstStyle/>
          <a:p>
            <a:pPr marL="0" indent="0">
              <a:buNone/>
            </a:pPr>
            <a:r>
              <a:rPr lang="en-US" sz="1400" dirty="0" smtClean="0"/>
              <a:t>Signal depends on wire material and wire diameter: </a:t>
            </a:r>
            <a:endParaRPr lang="en-US" sz="1400" dirty="0"/>
          </a:p>
        </p:txBody>
      </p:sp>
      <p:sp>
        <p:nvSpPr>
          <p:cNvPr id="14" name="TextBox 13"/>
          <p:cNvSpPr txBox="1"/>
          <p:nvPr/>
        </p:nvSpPr>
        <p:spPr>
          <a:xfrm>
            <a:off x="5292080" y="4855188"/>
            <a:ext cx="3679690" cy="369332"/>
          </a:xfrm>
          <a:prstGeom prst="rect">
            <a:avLst/>
          </a:prstGeom>
          <a:noFill/>
          <a:ln>
            <a:solidFill>
              <a:schemeClr val="tx1"/>
            </a:solidFill>
          </a:ln>
        </p:spPr>
        <p:txBody>
          <a:bodyPr wrap="square" rtlCol="0">
            <a:spAutoFit/>
          </a:bodyPr>
          <a:lstStyle/>
          <a:p>
            <a:r>
              <a:rPr lang="en-US" sz="900" b="1" dirty="0"/>
              <a:t>Wire scanner system for FLASH at DESY</a:t>
            </a:r>
            <a:r>
              <a:rPr lang="en-US" sz="900" dirty="0" smtClean="0"/>
              <a:t>. </a:t>
            </a:r>
            <a:r>
              <a:rPr lang="de-DE" sz="900" u="sng" dirty="0" smtClean="0">
                <a:hlinkClick r:id="rId2"/>
              </a:rPr>
              <a:t>U</a:t>
            </a:r>
            <a:r>
              <a:rPr lang="de-DE" sz="900" u="sng" dirty="0">
                <a:hlinkClick r:id="rId2"/>
              </a:rPr>
              <a:t>. Hahn</a:t>
            </a:r>
            <a:r>
              <a:rPr lang="de-DE" sz="900" dirty="0"/>
              <a:t>, </a:t>
            </a:r>
            <a:r>
              <a:rPr lang="en-US" sz="900" u="sng" dirty="0" smtClean="0"/>
              <a:t>et al., </a:t>
            </a:r>
            <a:r>
              <a:rPr lang="en-US" sz="900" dirty="0" smtClean="0"/>
              <a:t>NIM.A592:189-196,2008</a:t>
            </a:r>
            <a:r>
              <a:rPr lang="en-US" sz="900" dirty="0"/>
              <a:t>. </a:t>
            </a:r>
            <a:endParaRPr lang="en-US" sz="1400" dirty="0" smtClean="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727707"/>
            <a:ext cx="3678188" cy="4141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772816"/>
            <a:ext cx="4959067" cy="22844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07505" y="4057267"/>
            <a:ext cx="4959066" cy="230832"/>
          </a:xfrm>
          <a:prstGeom prst="rect">
            <a:avLst/>
          </a:prstGeom>
          <a:noFill/>
          <a:ln>
            <a:solidFill>
              <a:schemeClr val="tx1"/>
            </a:solidFill>
          </a:ln>
        </p:spPr>
        <p:txBody>
          <a:bodyPr wrap="square" rtlCol="0">
            <a:spAutoFit/>
          </a:bodyPr>
          <a:lstStyle/>
          <a:p>
            <a:r>
              <a:rPr lang="en-US" sz="900" b="1" dirty="0"/>
              <a:t>Application of Beam Loss Monitors at </a:t>
            </a:r>
            <a:r>
              <a:rPr lang="en-US" sz="900" b="1" dirty="0" err="1" smtClean="0"/>
              <a:t>SwissFEL</a:t>
            </a:r>
            <a:r>
              <a:rPr lang="en-US" sz="900" b="1" dirty="0" smtClean="0"/>
              <a:t>, </a:t>
            </a:r>
            <a:r>
              <a:rPr lang="de-DE" sz="900" dirty="0" smtClean="0"/>
              <a:t>C</a:t>
            </a:r>
            <a:r>
              <a:rPr lang="de-DE" sz="900" dirty="0"/>
              <a:t>. </a:t>
            </a:r>
            <a:r>
              <a:rPr lang="de-DE" sz="900" dirty="0" err="1"/>
              <a:t>Ozkan</a:t>
            </a:r>
            <a:r>
              <a:rPr lang="de-DE" sz="900" dirty="0"/>
              <a:t> </a:t>
            </a:r>
            <a:r>
              <a:rPr lang="en-US" sz="900" dirty="0" smtClean="0"/>
              <a:t>et al., IBIC 17</a:t>
            </a: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882" y="4509120"/>
            <a:ext cx="755198" cy="20796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292161" y="6140043"/>
            <a:ext cx="3502818" cy="307777"/>
          </a:xfrm>
          <a:prstGeom prst="rect">
            <a:avLst/>
          </a:prstGeom>
          <a:noFill/>
          <a:ln>
            <a:solidFill>
              <a:schemeClr val="tx1"/>
            </a:solidFill>
          </a:ln>
        </p:spPr>
        <p:txBody>
          <a:bodyPr wrap="none" rtlCol="0">
            <a:spAutoFit/>
          </a:bodyPr>
          <a:lstStyle/>
          <a:p>
            <a:r>
              <a:rPr lang="en-US" sz="1400" dirty="0" smtClean="0"/>
              <a:t>3 different wires: extended dynamic range</a:t>
            </a:r>
          </a:p>
        </p:txBody>
      </p:sp>
      <p:sp>
        <p:nvSpPr>
          <p:cNvPr id="9" name="Oval 8"/>
          <p:cNvSpPr/>
          <p:nvPr/>
        </p:nvSpPr>
        <p:spPr>
          <a:xfrm>
            <a:off x="6014442" y="908720"/>
            <a:ext cx="861814" cy="3600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1638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388424" y="0"/>
            <a:ext cx="698975" cy="65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811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 with wire scanners at FELs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Profiles, Tails, Halo and Emittance</a:t>
            </a:r>
            <a:endParaRPr lang="en-US" dirty="0"/>
          </a:p>
          <a:p>
            <a:endParaRPr lang="en-US" dirty="0"/>
          </a:p>
        </p:txBody>
      </p:sp>
      <p:sp>
        <p:nvSpPr>
          <p:cNvPr id="8" name="Textplatzhalter 7"/>
          <p:cNvSpPr>
            <a:spLocks noGrp="1"/>
          </p:cNvSpPr>
          <p:nvPr>
            <p:ph type="body" sz="quarter" idx="15"/>
          </p:nvPr>
        </p:nvSpPr>
        <p:spPr>
          <a:xfrm>
            <a:off x="395289" y="1406426"/>
            <a:ext cx="3384623" cy="2886669"/>
          </a:xfrm>
        </p:spPr>
        <p:txBody>
          <a:bodyPr/>
          <a:lstStyle/>
          <a:p>
            <a:pPr marL="0" indent="0">
              <a:buNone/>
            </a:pPr>
            <a:r>
              <a:rPr lang="en-US" sz="1400" u="sng" dirty="0" smtClean="0"/>
              <a:t>LCLS</a:t>
            </a:r>
            <a:endParaRPr lang="en-US" sz="1400" u="sng" dirty="0"/>
          </a:p>
          <a:p>
            <a:pPr marL="0" indent="0">
              <a:buNone/>
            </a:pPr>
            <a:endParaRPr lang="en-US" sz="1400" u="sng" dirty="0"/>
          </a:p>
          <a:p>
            <a:pPr marL="0" indent="0">
              <a:buNone/>
            </a:pPr>
            <a:endParaRPr lang="en-US" sz="1400" u="sng" dirty="0"/>
          </a:p>
          <a:p>
            <a:pPr marL="0" indent="0">
              <a:buNone/>
            </a:pPr>
            <a:endParaRPr lang="en-US" sz="1400" u="sng" dirty="0" smtClean="0"/>
          </a:p>
          <a:p>
            <a:pPr marL="0" indent="0">
              <a:buNone/>
            </a:pPr>
            <a:endParaRPr lang="en-US" sz="1400" u="sng" dirty="0"/>
          </a:p>
          <a:p>
            <a:pPr marL="0" indent="0">
              <a:buNone/>
            </a:pPr>
            <a:endParaRPr lang="en-US" sz="1400" u="sng" dirty="0" smtClean="0"/>
          </a:p>
          <a:p>
            <a:pPr marL="0" indent="0">
              <a:buNone/>
            </a:pPr>
            <a:endParaRPr lang="en-US" sz="1400" u="sng" dirty="0" smtClean="0"/>
          </a:p>
          <a:p>
            <a:pPr marL="0" indent="0">
              <a:buNone/>
            </a:pPr>
            <a:r>
              <a:rPr lang="en-US" sz="1400" u="sng" dirty="0" smtClean="0"/>
              <a:t>European XFEL</a:t>
            </a:r>
            <a:endParaRPr lang="en-US" sz="14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196752"/>
            <a:ext cx="1872208" cy="14078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584" y="764704"/>
            <a:ext cx="3153735" cy="3071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920559"/>
            <a:ext cx="3688291" cy="25132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3920558"/>
            <a:ext cx="870779" cy="1569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396195" y="5554515"/>
            <a:ext cx="1494298" cy="861774"/>
          </a:xfrm>
          <a:prstGeom prst="rect">
            <a:avLst/>
          </a:prstGeom>
          <a:noFill/>
          <a:ln>
            <a:solidFill>
              <a:schemeClr val="tx1"/>
            </a:solidFill>
          </a:ln>
        </p:spPr>
        <p:txBody>
          <a:bodyPr wrap="square" rtlCol="0">
            <a:spAutoFit/>
          </a:bodyPr>
          <a:lstStyle/>
          <a:p>
            <a:r>
              <a:rPr lang="en-US" sz="1000" b="1" dirty="0" smtClean="0"/>
              <a:t>First Beam Halo measurements using Wire Scanners at the European XFEL</a:t>
            </a:r>
            <a:endParaRPr lang="en-US" sz="1000" dirty="0"/>
          </a:p>
          <a:p>
            <a:r>
              <a:rPr lang="de-DE" sz="1000" dirty="0"/>
              <a:t>S. Liu, </a:t>
            </a:r>
            <a:r>
              <a:rPr lang="de-DE" sz="1000" dirty="0" smtClean="0"/>
              <a:t>et al., </a:t>
            </a:r>
            <a:r>
              <a:rPr lang="en-US" sz="1000" dirty="0" smtClean="0"/>
              <a:t>FEL2017</a:t>
            </a:r>
            <a:endParaRPr lang="en-US" sz="1000" dirty="0"/>
          </a:p>
        </p:txBody>
      </p:sp>
      <p:sp>
        <p:nvSpPr>
          <p:cNvPr id="6" name="TextBox 5"/>
          <p:cNvSpPr txBox="1"/>
          <p:nvPr/>
        </p:nvSpPr>
        <p:spPr>
          <a:xfrm>
            <a:off x="7092280" y="2852936"/>
            <a:ext cx="1772280" cy="861774"/>
          </a:xfrm>
          <a:prstGeom prst="rect">
            <a:avLst/>
          </a:prstGeom>
          <a:noFill/>
          <a:ln>
            <a:solidFill>
              <a:schemeClr val="tx1"/>
            </a:solidFill>
          </a:ln>
        </p:spPr>
        <p:txBody>
          <a:bodyPr wrap="square" rtlCol="0">
            <a:spAutoFit/>
          </a:bodyPr>
          <a:lstStyle/>
          <a:p>
            <a:r>
              <a:rPr lang="en-US" sz="1000" b="1" dirty="0"/>
              <a:t>Performance of the New Fast Wire Scanner at the LCLS</a:t>
            </a:r>
            <a:endParaRPr lang="en-US" sz="1000" dirty="0"/>
          </a:p>
          <a:p>
            <a:r>
              <a:rPr lang="en-US" sz="1000" b="1" dirty="0"/>
              <a:t>P. </a:t>
            </a:r>
            <a:r>
              <a:rPr lang="en-US" sz="1000" b="1" dirty="0" err="1"/>
              <a:t>Krejcik</a:t>
            </a:r>
            <a:r>
              <a:rPr lang="en-US" sz="1000" dirty="0"/>
              <a:t>, M.L. </a:t>
            </a:r>
            <a:r>
              <a:rPr lang="en-US" sz="1000" dirty="0" err="1"/>
              <a:t>Campell</a:t>
            </a:r>
            <a:r>
              <a:rPr lang="en-US" sz="1000" dirty="0"/>
              <a:t>, </a:t>
            </a:r>
            <a:r>
              <a:rPr lang="en-US" sz="1000" dirty="0" smtClean="0"/>
              <a:t>et al., IBIC2015</a:t>
            </a:r>
            <a:endParaRPr lang="en-US" sz="1000" dirty="0"/>
          </a:p>
        </p:txBody>
      </p:sp>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149" y="1182309"/>
            <a:ext cx="2880320" cy="23055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434118">
            <a:off x="8609716" y="50396"/>
            <a:ext cx="368918" cy="52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3903029"/>
            <a:ext cx="2909581" cy="25132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114" y="3903028"/>
            <a:ext cx="2910092" cy="25132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4334362" y="5046384"/>
            <a:ext cx="1141659" cy="261610"/>
          </a:xfrm>
          <a:prstGeom prst="rect">
            <a:avLst/>
          </a:prstGeom>
          <a:noFill/>
        </p:spPr>
        <p:txBody>
          <a:bodyPr wrap="none" rtlCol="0">
            <a:spAutoFit/>
          </a:bodyPr>
          <a:lstStyle/>
          <a:p>
            <a:r>
              <a:rPr lang="en-US" sz="1100" dirty="0" smtClean="0"/>
              <a:t>ADC saturation</a:t>
            </a:r>
          </a:p>
        </p:txBody>
      </p:sp>
      <p:cxnSp>
        <p:nvCxnSpPr>
          <p:cNvPr id="10" name="Straight Arrow Connector 9"/>
          <p:cNvCxnSpPr>
            <a:stCxn id="7" idx="3"/>
          </p:cNvCxnSpPr>
          <p:nvPr/>
        </p:nvCxnSpPr>
        <p:spPr>
          <a:xfrm flipV="1">
            <a:off x="5476021" y="5057718"/>
            <a:ext cx="266062" cy="119471"/>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56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64"/>
                                        </p:tgtEl>
                                      </p:cBhvr>
                                    </p:animEffect>
                                    <p:set>
                                      <p:cBhvr>
                                        <p:cTn id="7" dur="1" fill="hold">
                                          <p:stCondLst>
                                            <p:cond delay="499"/>
                                          </p:stCondLst>
                                        </p:cTn>
                                        <p:tgtEl>
                                          <p:spTgt spid="153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 with wire scanners at FELs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Profiles, Tails, Halo and Emittance</a:t>
            </a:r>
            <a:endParaRPr lang="en-US" dirty="0"/>
          </a:p>
          <a:p>
            <a:endParaRPr lang="en-US" dirty="0"/>
          </a:p>
        </p:txBody>
      </p:sp>
      <p:sp>
        <p:nvSpPr>
          <p:cNvPr id="9" name="Textplatzhalter 8"/>
          <p:cNvSpPr>
            <a:spLocks noGrp="1"/>
          </p:cNvSpPr>
          <p:nvPr>
            <p:ph type="body" sz="quarter" idx="15"/>
          </p:nvPr>
        </p:nvSpPr>
        <p:spPr/>
        <p:txBody>
          <a:bodyPr/>
          <a:lstStyle/>
          <a:p>
            <a:r>
              <a:rPr lang="de-DE" dirty="0" smtClean="0"/>
              <a:t>XFEL</a:t>
            </a:r>
            <a:endParaRPr lang="de-DE" dirty="0"/>
          </a:p>
        </p:txBody>
      </p:sp>
      <p:sp>
        <p:nvSpPr>
          <p:cNvPr id="19" name="Rechteck 18"/>
          <p:cNvSpPr/>
          <p:nvPr/>
        </p:nvSpPr>
        <p:spPr>
          <a:xfrm>
            <a:off x="395536" y="1772816"/>
            <a:ext cx="3365024" cy="646331"/>
          </a:xfrm>
          <a:prstGeom prst="rect">
            <a:avLst/>
          </a:prstGeom>
        </p:spPr>
        <p:txBody>
          <a:bodyPr wrap="none">
            <a:spAutoFit/>
          </a:bodyPr>
          <a:lstStyle/>
          <a:p>
            <a:r>
              <a:rPr lang="en-US" b="1" dirty="0" err="1" smtClean="0"/>
              <a:t>xFEL</a:t>
            </a:r>
            <a:r>
              <a:rPr lang="en-US" b="1" dirty="0" smtClean="0"/>
              <a:t>: Quadrupole </a:t>
            </a:r>
            <a:r>
              <a:rPr lang="en-US" b="1" dirty="0"/>
              <a:t>scan with </a:t>
            </a:r>
            <a:endParaRPr lang="en-US" b="1" dirty="0" smtClean="0"/>
          </a:p>
          <a:p>
            <a:r>
              <a:rPr lang="en-US" b="1" dirty="0" smtClean="0"/>
              <a:t>wire scanners (Aug. 2017)</a:t>
            </a:r>
            <a:endParaRPr lang="de-DE" dirty="0"/>
          </a:p>
        </p:txBody>
      </p:sp>
      <p:sp>
        <p:nvSpPr>
          <p:cNvPr id="20" name="Rechteck 19"/>
          <p:cNvSpPr/>
          <p:nvPr/>
        </p:nvSpPr>
        <p:spPr>
          <a:xfrm>
            <a:off x="340174" y="2550224"/>
            <a:ext cx="4572000" cy="2523768"/>
          </a:xfrm>
          <a:prstGeom prst="rect">
            <a:avLst/>
          </a:prstGeom>
        </p:spPr>
        <p:txBody>
          <a:bodyPr>
            <a:spAutoFit/>
          </a:bodyPr>
          <a:lstStyle/>
          <a:p>
            <a:r>
              <a:rPr lang="de-DE" sz="1400" b="1" dirty="0"/>
              <a:t>Horizontal </a:t>
            </a:r>
            <a:r>
              <a:rPr lang="de-DE" sz="1400" b="1" dirty="0" smtClean="0"/>
              <a:t>plane:  </a:t>
            </a:r>
            <a:endParaRPr lang="de-DE" sz="1400" dirty="0"/>
          </a:p>
          <a:p>
            <a:r>
              <a:rPr lang="de-DE" sz="1400" dirty="0" smtClean="0"/>
              <a:t>        </a:t>
            </a:r>
            <a:r>
              <a:rPr lang="de-DE" sz="1400" dirty="0" err="1"/>
              <a:t>emittace_norm</a:t>
            </a:r>
            <a:r>
              <a:rPr lang="de-DE" sz="1400" dirty="0"/>
              <a:t>: </a:t>
            </a:r>
            <a:r>
              <a:rPr lang="de-DE" sz="1400" b="1" dirty="0"/>
              <a:t>1.4725e-06 m </a:t>
            </a:r>
            <a:r>
              <a:rPr lang="de-DE" sz="1400" b="1" dirty="0" err="1"/>
              <a:t>rad</a:t>
            </a:r>
            <a:r>
              <a:rPr lang="de-DE" sz="1400" dirty="0"/>
              <a:t>  </a:t>
            </a:r>
            <a:br>
              <a:rPr lang="de-DE" sz="1400" dirty="0"/>
            </a:br>
            <a:r>
              <a:rPr lang="de-DE" sz="1400" dirty="0"/>
              <a:t>    </a:t>
            </a:r>
            <a:r>
              <a:rPr lang="de-DE" sz="1400" dirty="0" err="1"/>
              <a:t>emittace_norm_err</a:t>
            </a:r>
            <a:r>
              <a:rPr lang="de-DE" sz="1400" dirty="0"/>
              <a:t>: 1.7959e-07  </a:t>
            </a:r>
            <a:br>
              <a:rPr lang="de-DE" sz="1400" dirty="0"/>
            </a:br>
            <a:r>
              <a:rPr lang="de-DE" sz="1400" dirty="0"/>
              <a:t>        </a:t>
            </a:r>
            <a:r>
              <a:rPr lang="de-DE" sz="1400" dirty="0" err="1"/>
              <a:t>emittace_geom</a:t>
            </a:r>
            <a:r>
              <a:rPr lang="de-DE" sz="1400" dirty="0"/>
              <a:t>: 5.4960e-11  </a:t>
            </a:r>
            <a:br>
              <a:rPr lang="de-DE" sz="1400" dirty="0"/>
            </a:br>
            <a:r>
              <a:rPr lang="de-DE" sz="1400" dirty="0"/>
              <a:t>  </a:t>
            </a:r>
          </a:p>
          <a:p>
            <a:r>
              <a:rPr lang="de-DE" sz="1400" b="1" dirty="0" err="1"/>
              <a:t>Vertical</a:t>
            </a:r>
            <a:r>
              <a:rPr lang="de-DE" sz="1400" b="1" dirty="0"/>
              <a:t> </a:t>
            </a:r>
            <a:r>
              <a:rPr lang="de-DE" sz="1400" b="1" dirty="0" smtClean="0"/>
              <a:t>plane</a:t>
            </a:r>
            <a:r>
              <a:rPr lang="de-DE" sz="1400" dirty="0"/>
              <a:t> </a:t>
            </a:r>
            <a:br>
              <a:rPr lang="de-DE" sz="1400" dirty="0"/>
            </a:br>
            <a:r>
              <a:rPr lang="de-DE" sz="1400" dirty="0"/>
              <a:t>        </a:t>
            </a:r>
            <a:r>
              <a:rPr lang="de-DE" sz="1400" dirty="0" err="1"/>
              <a:t>emittace_norm</a:t>
            </a:r>
            <a:r>
              <a:rPr lang="de-DE" sz="1400" dirty="0"/>
              <a:t>: </a:t>
            </a:r>
            <a:r>
              <a:rPr lang="de-DE" sz="1400" b="1" dirty="0"/>
              <a:t>2.5920e-06 m </a:t>
            </a:r>
            <a:r>
              <a:rPr lang="de-DE" sz="1400" b="1" dirty="0" err="1"/>
              <a:t>rad</a:t>
            </a:r>
            <a:r>
              <a:rPr lang="de-DE" sz="1400" dirty="0"/>
              <a:t>  </a:t>
            </a:r>
            <a:br>
              <a:rPr lang="de-DE" sz="1400" dirty="0"/>
            </a:br>
            <a:r>
              <a:rPr lang="de-DE" sz="1400" dirty="0"/>
              <a:t>    </a:t>
            </a:r>
            <a:r>
              <a:rPr lang="de-DE" sz="1400" dirty="0" err="1"/>
              <a:t>emittace_norm_err</a:t>
            </a:r>
            <a:r>
              <a:rPr lang="de-DE" sz="1400" dirty="0"/>
              <a:t>: 7.2711e-07  </a:t>
            </a:r>
            <a:br>
              <a:rPr lang="de-DE" sz="1400" dirty="0"/>
            </a:br>
            <a:r>
              <a:rPr lang="de-DE" sz="1400" dirty="0"/>
              <a:t>        </a:t>
            </a:r>
            <a:r>
              <a:rPr lang="de-DE" sz="1400" dirty="0" err="1"/>
              <a:t>emittace_geom</a:t>
            </a:r>
            <a:r>
              <a:rPr lang="de-DE" sz="1400" dirty="0"/>
              <a:t>: 9.6744e-11  </a:t>
            </a:r>
            <a:br>
              <a:rPr lang="de-DE" sz="1400" dirty="0"/>
            </a:br>
            <a:r>
              <a:rPr lang="de-DE" sz="1400" dirty="0"/>
              <a:t>    </a:t>
            </a:r>
            <a:r>
              <a:rPr lang="de-DE" sz="1400" dirty="0" err="1"/>
              <a:t>emittace_geom_err</a:t>
            </a:r>
            <a:r>
              <a:rPr lang="de-DE" sz="1400" dirty="0"/>
              <a:t>: 2.7139e-11  </a:t>
            </a:r>
            <a:r>
              <a:rPr lang="de-DE" dirty="0"/>
              <a:t/>
            </a:r>
            <a:br>
              <a:rPr lang="de-DE" dirty="0"/>
            </a:br>
            <a:r>
              <a:rPr lang="de-DE" dirty="0"/>
              <a:t>                 </a:t>
            </a:r>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406" y="1711909"/>
            <a:ext cx="5205048" cy="37333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271876" y="29056"/>
            <a:ext cx="768352" cy="71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6594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a:t>
            </a:r>
            <a:endParaRPr lang="en-US" sz="2400" dirty="0"/>
          </a:p>
        </p:txBody>
      </p:sp>
      <p:sp>
        <p:nvSpPr>
          <p:cNvPr id="3" name="Fußzeilenplatzhalter 2"/>
          <p:cNvSpPr>
            <a:spLocks noGrp="1"/>
          </p:cNvSpPr>
          <p:nvPr>
            <p:ph type="ftr" sz="quarter" idx="11"/>
          </p:nvPr>
        </p:nvSpPr>
        <p:spPr/>
        <p:txBody>
          <a:bodyPr/>
          <a:lstStyle/>
          <a:p>
            <a:r>
              <a:rPr lang="en-US" smtClean="0"/>
              <a:t>| Beam size measurements using Wire Scanners |  </a:t>
            </a:r>
            <a:endParaRPr lang="en-US"/>
          </a:p>
        </p:txBody>
      </p:sp>
      <p:sp>
        <p:nvSpPr>
          <p:cNvPr id="4" name="Textplatzhalter 3"/>
          <p:cNvSpPr>
            <a:spLocks noGrp="1"/>
          </p:cNvSpPr>
          <p:nvPr>
            <p:ph type="body" sz="quarter" idx="13"/>
          </p:nvPr>
        </p:nvSpPr>
        <p:spPr/>
        <p:txBody>
          <a:bodyPr/>
          <a:lstStyle/>
          <a:p>
            <a:r>
              <a:rPr lang="en-US" dirty="0" smtClean="0"/>
              <a:t>Comment I</a:t>
            </a:r>
            <a:endParaRPr lang="en-US" dirty="0"/>
          </a:p>
        </p:txBody>
      </p:sp>
      <p:sp>
        <p:nvSpPr>
          <p:cNvPr id="8" name="Textplatzhalter 7"/>
          <p:cNvSpPr>
            <a:spLocks noGrp="1"/>
          </p:cNvSpPr>
          <p:nvPr>
            <p:ph type="body" sz="quarter" idx="15"/>
          </p:nvPr>
        </p:nvSpPr>
        <p:spPr>
          <a:xfrm>
            <a:off x="395289" y="1406426"/>
            <a:ext cx="4105276" cy="2886669"/>
          </a:xfrm>
        </p:spPr>
        <p:txBody>
          <a:bodyPr/>
          <a:lstStyle/>
          <a:p>
            <a:pPr marL="0" indent="0">
              <a:buNone/>
            </a:pPr>
            <a:r>
              <a:rPr lang="en-US" b="1" dirty="0"/>
              <a:t>Signal source; Detector</a:t>
            </a:r>
          </a:p>
          <a:p>
            <a:pPr marL="0" indent="0">
              <a:buNone/>
            </a:pPr>
            <a:r>
              <a:rPr lang="en-US" sz="1400" dirty="0" smtClean="0"/>
              <a:t>Often Photomultiplier tubes with scintillators or optical fibers are used:</a:t>
            </a:r>
          </a:p>
          <a:p>
            <a:r>
              <a:rPr lang="en-US" sz="1400" b="1" u="sng" dirty="0" smtClean="0"/>
              <a:t>For long bunch trains</a:t>
            </a:r>
            <a:r>
              <a:rPr lang="en-US" sz="1400" b="1" dirty="0" smtClean="0"/>
              <a:t>: </a:t>
            </a:r>
            <a:r>
              <a:rPr lang="en-US" sz="1400" dirty="0" smtClean="0"/>
              <a:t>Beware of </a:t>
            </a:r>
            <a:r>
              <a:rPr lang="en-US" sz="1400" b="1" dirty="0" smtClean="0"/>
              <a:t>depletion </a:t>
            </a:r>
            <a:r>
              <a:rPr lang="en-US" sz="1400" dirty="0" smtClean="0"/>
              <a:t>(and saturation) of  the PMT! Ensure enough capacitances at the last stages to store enough charges.</a:t>
            </a:r>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r>
              <a:rPr lang="en-US" sz="1400" dirty="0" smtClean="0"/>
              <a:t>Photocathode</a:t>
            </a:r>
            <a:r>
              <a:rPr lang="en-US" sz="1400" dirty="0"/>
              <a:t>: </a:t>
            </a:r>
            <a:r>
              <a:rPr lang="en-US" sz="1400" dirty="0" err="1"/>
              <a:t>Trialkaline</a:t>
            </a:r>
            <a:r>
              <a:rPr lang="en-US" sz="1400" dirty="0"/>
              <a:t>, </a:t>
            </a:r>
            <a:r>
              <a:rPr lang="en-US" sz="1400" dirty="0" smtClean="0"/>
              <a:t>linear at high </a:t>
            </a:r>
            <a:r>
              <a:rPr lang="en-US" sz="1400" dirty="0"/>
              <a:t>peak </a:t>
            </a:r>
            <a:r>
              <a:rPr lang="en-US" sz="1400" dirty="0" smtClean="0"/>
              <a:t>input</a:t>
            </a:r>
          </a:p>
          <a:p>
            <a:r>
              <a:rPr lang="en-US" sz="1400" dirty="0" smtClean="0"/>
              <a:t>Diamond detectors under study </a:t>
            </a:r>
            <a:r>
              <a:rPr lang="en-US" sz="900" dirty="0" smtClean="0"/>
              <a:t>(High </a:t>
            </a:r>
            <a:r>
              <a:rPr lang="en-US" sz="900" dirty="0"/>
              <a:t>Dynamic Range Diamond Detector </a:t>
            </a:r>
            <a:r>
              <a:rPr lang="en-US" sz="900" dirty="0" smtClean="0"/>
              <a:t>Readout System </a:t>
            </a:r>
            <a:r>
              <a:rPr lang="en-US" sz="900" dirty="0"/>
              <a:t>for the CERN’s Beam Wire Scanners </a:t>
            </a:r>
            <a:r>
              <a:rPr lang="en-US" sz="900" dirty="0" smtClean="0"/>
              <a:t>Upgrade, </a:t>
            </a:r>
            <a:r>
              <a:rPr lang="en-US" sz="900" dirty="0"/>
              <a:t>J.L. </a:t>
            </a:r>
            <a:r>
              <a:rPr lang="en-US" sz="900" dirty="0" err="1" smtClean="0"/>
              <a:t>Sirvent</a:t>
            </a:r>
            <a:r>
              <a:rPr lang="en-US" sz="900" dirty="0" smtClean="0"/>
              <a:t> et al, IBIC2015)</a:t>
            </a:r>
            <a:endParaRPr lang="en-US" dirty="0"/>
          </a:p>
          <a:p>
            <a:pPr marL="0" indent="0">
              <a:buNone/>
            </a:pPr>
            <a:endParaRPr lang="en-US" sz="1400" dirty="0"/>
          </a:p>
        </p:txBody>
      </p:sp>
      <p:pic>
        <p:nvPicPr>
          <p:cNvPr id="12" name="Picture 3" descr="C:\kays\docu\DESY\WSCANNER\pm2243\PM.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219" y="767949"/>
            <a:ext cx="3792031" cy="57137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397" y="764704"/>
            <a:ext cx="2060252" cy="96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flipV="1">
            <a:off x="3563888" y="1052736"/>
            <a:ext cx="72008" cy="1224136"/>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0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577056" y="-30252"/>
            <a:ext cx="473646" cy="56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55976" y="510788"/>
            <a:ext cx="915635" cy="253916"/>
          </a:xfrm>
          <a:prstGeom prst="rect">
            <a:avLst/>
          </a:prstGeom>
          <a:noFill/>
          <a:ln>
            <a:solidFill>
              <a:schemeClr val="tx1"/>
            </a:solidFill>
          </a:ln>
        </p:spPr>
        <p:txBody>
          <a:bodyPr wrap="none" rtlCol="0">
            <a:spAutoFit/>
          </a:bodyPr>
          <a:lstStyle/>
          <a:p>
            <a:r>
              <a:rPr lang="en-US" sz="1050" dirty="0" smtClean="0"/>
              <a:t>unpublished</a:t>
            </a:r>
          </a:p>
        </p:txBody>
      </p:sp>
      <p:pic>
        <p:nvPicPr>
          <p:cNvPr id="13314" name="Picture 2" descr="C:\Users\kay\Desktop\XFEL_WS_Bilder\DSC_17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3153669"/>
            <a:ext cx="3384376" cy="225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61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Comment II</a:t>
            </a:r>
            <a:endParaRPr lang="en-US" dirty="0"/>
          </a:p>
          <a:p>
            <a:endParaRPr lang="en-US" dirty="0"/>
          </a:p>
        </p:txBody>
      </p:sp>
      <p:sp>
        <p:nvSpPr>
          <p:cNvPr id="8" name="Textplatzhalter 7"/>
          <p:cNvSpPr>
            <a:spLocks noGrp="1"/>
          </p:cNvSpPr>
          <p:nvPr>
            <p:ph type="body" sz="quarter" idx="15"/>
          </p:nvPr>
        </p:nvSpPr>
        <p:spPr>
          <a:xfrm>
            <a:off x="395289" y="1406426"/>
            <a:ext cx="3384623" cy="2886669"/>
          </a:xfrm>
        </p:spPr>
        <p:txBody>
          <a:bodyPr/>
          <a:lstStyle/>
          <a:p>
            <a:pPr marL="0" indent="0">
              <a:buNone/>
            </a:pPr>
            <a:r>
              <a:rPr lang="en-US" b="1" dirty="0" smtClean="0"/>
              <a:t>Influence of Wire Diameter</a:t>
            </a:r>
            <a:endParaRPr lang="en-US" sz="1400" u="sng" dirty="0"/>
          </a:p>
          <a:p>
            <a:pPr marL="0" indent="0">
              <a:buNone/>
            </a:pPr>
            <a:r>
              <a:rPr lang="en-US" sz="1400" dirty="0" smtClean="0"/>
              <a:t>A reference from 1988 shows “… </a:t>
            </a:r>
            <a:r>
              <a:rPr lang="en-US" sz="1400" b="1" dirty="0" smtClean="0"/>
              <a:t>the </a:t>
            </a:r>
            <a:r>
              <a:rPr lang="en-US" sz="1400" b="1" dirty="0"/>
              <a:t>effect is very small until the </a:t>
            </a:r>
            <a:r>
              <a:rPr lang="en-US" sz="1400" b="1" dirty="0" smtClean="0"/>
              <a:t>beam </a:t>
            </a:r>
            <a:r>
              <a:rPr lang="en-US" sz="1400" b="1" dirty="0"/>
              <a:t>size is actually less than the wire diameter</a:t>
            </a:r>
            <a:r>
              <a:rPr lang="en-US" sz="1400" dirty="0" smtClean="0"/>
              <a:t>.”</a:t>
            </a:r>
          </a:p>
          <a:p>
            <a:pPr marL="0" indent="0">
              <a:buNone/>
            </a:pPr>
            <a:r>
              <a:rPr lang="en-US" sz="1400" dirty="0" smtClean="0"/>
              <a:t>…</a:t>
            </a:r>
          </a:p>
          <a:p>
            <a:pPr marL="0" indent="0">
              <a:buNone/>
            </a:pPr>
            <a:r>
              <a:rPr lang="en-US" sz="1400" dirty="0"/>
              <a:t>“</a:t>
            </a:r>
            <a:r>
              <a:rPr lang="en-US" sz="1400" b="1" dirty="0"/>
              <a:t>If necessary, this error can be largely removed by multiplying the measured beam size by the relevant beam size correction factor, as given in figure 3.” </a:t>
            </a:r>
          </a:p>
          <a:p>
            <a:pPr marL="0" indent="0">
              <a:buNone/>
            </a:pPr>
            <a:r>
              <a:rPr lang="en-US" sz="1400" u="sng" dirty="0" smtClean="0"/>
              <a:t>To my knowledge no one has recalculated this….</a:t>
            </a:r>
          </a:p>
          <a:p>
            <a:pPr marL="0" indent="0">
              <a:buNone/>
            </a:pPr>
            <a:endParaRPr lang="en-US" sz="1400" u="sng" dirty="0" smtClean="0"/>
          </a:p>
        </p:txBody>
      </p:sp>
      <p:sp>
        <p:nvSpPr>
          <p:cNvPr id="9" name="TextBox 8"/>
          <p:cNvSpPr txBox="1"/>
          <p:nvPr/>
        </p:nvSpPr>
        <p:spPr>
          <a:xfrm>
            <a:off x="1907704" y="5506759"/>
            <a:ext cx="2664295" cy="707886"/>
          </a:xfrm>
          <a:prstGeom prst="rect">
            <a:avLst/>
          </a:prstGeom>
          <a:noFill/>
          <a:ln>
            <a:solidFill>
              <a:schemeClr val="tx1"/>
            </a:solidFill>
          </a:ln>
        </p:spPr>
        <p:txBody>
          <a:bodyPr wrap="square" rtlCol="0">
            <a:spAutoFit/>
          </a:bodyPr>
          <a:lstStyle/>
          <a:p>
            <a:r>
              <a:rPr lang="en-US" sz="1000" b="1" dirty="0"/>
              <a:t>Analysis of the </a:t>
            </a:r>
            <a:r>
              <a:rPr lang="en-US" sz="1000" b="1" dirty="0" err="1"/>
              <a:t>lnfluence</a:t>
            </a:r>
            <a:r>
              <a:rPr lang="en-US" sz="1000" b="1" dirty="0"/>
              <a:t> of </a:t>
            </a:r>
            <a:r>
              <a:rPr lang="en-US" sz="1000" b="1" dirty="0" err="1"/>
              <a:t>Fibre</a:t>
            </a:r>
            <a:r>
              <a:rPr lang="en-US" sz="1000" b="1" dirty="0"/>
              <a:t> </a:t>
            </a:r>
            <a:r>
              <a:rPr lang="en-US" sz="1000" b="1" dirty="0" smtClean="0"/>
              <a:t>Diameter </a:t>
            </a:r>
            <a:r>
              <a:rPr lang="en-US" sz="1000" b="1" dirty="0"/>
              <a:t>on </a:t>
            </a:r>
            <a:r>
              <a:rPr lang="en-US" sz="1000" b="1" dirty="0" err="1"/>
              <a:t>Wirescanner</a:t>
            </a:r>
            <a:r>
              <a:rPr lang="en-US" sz="1000" b="1" dirty="0"/>
              <a:t> Beam </a:t>
            </a:r>
          </a:p>
          <a:p>
            <a:r>
              <a:rPr lang="en-US" sz="1000" dirty="0"/>
              <a:t>Profile Measurements, Quentin King </a:t>
            </a:r>
            <a:r>
              <a:rPr lang="en-US" sz="1000" dirty="0" smtClean="0"/>
              <a:t>SPS</a:t>
            </a:r>
            <a:r>
              <a:rPr lang="en-US" sz="1000" dirty="0"/>
              <a:t>/ </a:t>
            </a:r>
            <a:r>
              <a:rPr lang="en-US" sz="1000" dirty="0" smtClean="0"/>
              <a:t>ABM/Note/88-02 </a:t>
            </a:r>
            <a:r>
              <a:rPr lang="en-US" sz="1000" dirty="0"/>
              <a:t>March 1988</a:t>
            </a:r>
            <a:endParaRPr lang="en-US" sz="1000" dirty="0" smtClean="0"/>
          </a:p>
        </p:txBody>
      </p:sp>
      <p:pic>
        <p:nvPicPr>
          <p:cNvPr id="194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7477" y="980728"/>
            <a:ext cx="3744601" cy="22879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258293"/>
            <a:ext cx="4032448" cy="322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206" y="5589240"/>
            <a:ext cx="173355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39663">
            <a:off x="8613540" y="28246"/>
            <a:ext cx="391960" cy="64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6796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Measurements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Comment III</a:t>
            </a:r>
            <a:endParaRPr lang="en-US" dirty="0"/>
          </a:p>
          <a:p>
            <a:endParaRPr lang="en-US" dirty="0"/>
          </a:p>
        </p:txBody>
      </p:sp>
      <p:sp>
        <p:nvSpPr>
          <p:cNvPr id="8" name="Textplatzhalter 7"/>
          <p:cNvSpPr>
            <a:spLocks noGrp="1"/>
          </p:cNvSpPr>
          <p:nvPr>
            <p:ph type="body" sz="quarter" idx="15"/>
          </p:nvPr>
        </p:nvSpPr>
        <p:spPr>
          <a:xfrm>
            <a:off x="395289" y="1406426"/>
            <a:ext cx="3384623" cy="2886669"/>
          </a:xfrm>
        </p:spPr>
        <p:txBody>
          <a:bodyPr/>
          <a:lstStyle/>
          <a:p>
            <a:pPr marL="0" indent="0">
              <a:buNone/>
            </a:pPr>
            <a:r>
              <a:rPr lang="en-US" b="1" dirty="0" smtClean="0"/>
              <a:t>Multi-shot measurement:</a:t>
            </a:r>
          </a:p>
          <a:p>
            <a:pPr marL="0" indent="0">
              <a:buNone/>
            </a:pPr>
            <a:r>
              <a:rPr lang="en-US" b="1" dirty="0"/>
              <a:t>A</a:t>
            </a:r>
            <a:r>
              <a:rPr lang="en-US" b="1" dirty="0" smtClean="0"/>
              <a:t>lways correct the measured signal to the beam position and to the bunch current. </a:t>
            </a:r>
          </a:p>
          <a:p>
            <a:r>
              <a:rPr lang="en-US" sz="1400" b="1" dirty="0" smtClean="0"/>
              <a:t>A very good BPM with resolution of 1 </a:t>
            </a:r>
            <a:r>
              <a:rPr lang="en-US" sz="1400" b="1" dirty="0" smtClean="0">
                <a:latin typeface="Symbol" panose="05050102010706020507" pitchFamily="18" charset="2"/>
              </a:rPr>
              <a:t>m</a:t>
            </a:r>
            <a:r>
              <a:rPr lang="en-US" sz="1400" b="1" dirty="0" smtClean="0"/>
              <a:t>m and a single bunch current monitor </a:t>
            </a:r>
            <a:r>
              <a:rPr lang="en-US" sz="1400" b="1" u="sng" dirty="0"/>
              <a:t>next to wire scanner</a:t>
            </a:r>
            <a:r>
              <a:rPr lang="en-US" sz="1400" b="1" u="sng" dirty="0" smtClean="0"/>
              <a:t> </a:t>
            </a:r>
            <a:r>
              <a:rPr lang="en-US" sz="1400" b="1" dirty="0" smtClean="0"/>
              <a:t>is helpful. </a:t>
            </a:r>
          </a:p>
          <a:p>
            <a:r>
              <a:rPr lang="en-US" sz="1400" b="1" dirty="0" smtClean="0"/>
              <a:t>These corrections have to be implemented into the control system application of the wire scanner, otherwise it will be forgotten.</a:t>
            </a:r>
            <a:endParaRPr lang="en-US" sz="1400" dirty="0"/>
          </a:p>
          <a:p>
            <a:pPr marL="0" indent="0">
              <a:buNone/>
            </a:pPr>
            <a:endParaRPr lang="en-US" sz="1400" u="sng" dirty="0" smtClean="0"/>
          </a:p>
        </p:txBody>
      </p:sp>
      <p:pic>
        <p:nvPicPr>
          <p:cNvPr id="1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956376" y="116631"/>
            <a:ext cx="1116928" cy="73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908720"/>
            <a:ext cx="4023489" cy="5682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2901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Summary</a:t>
            </a:r>
            <a:endParaRPr lang="en-US" sz="2400" dirty="0"/>
          </a:p>
        </p:txBody>
      </p:sp>
      <p:sp>
        <p:nvSpPr>
          <p:cNvPr id="3" name="Footer Placeholder 2"/>
          <p:cNvSpPr>
            <a:spLocks noGrp="1"/>
          </p:cNvSpPr>
          <p:nvPr>
            <p:ph type="ftr" sz="quarter" idx="11"/>
          </p:nvPr>
        </p:nvSpPr>
        <p:spPr/>
        <p:txBody>
          <a:bodyPr/>
          <a:lstStyle/>
          <a:p>
            <a:r>
              <a:rPr lang="en-US" noProof="0" dirty="0" smtClean="0"/>
              <a:t>| Beam size measurements using Wire Scanners |  </a:t>
            </a:r>
            <a:endParaRPr lang="en-US" noProof="0" dirty="0"/>
          </a:p>
        </p:txBody>
      </p:sp>
      <p:sp>
        <p:nvSpPr>
          <p:cNvPr id="5" name="Text Placeholder 4"/>
          <p:cNvSpPr>
            <a:spLocks noGrp="1"/>
          </p:cNvSpPr>
          <p:nvPr>
            <p:ph type="body" sz="quarter" idx="15"/>
          </p:nvPr>
        </p:nvSpPr>
        <p:spPr>
          <a:xfrm>
            <a:off x="395288" y="1406427"/>
            <a:ext cx="4320727" cy="4954076"/>
          </a:xfrm>
        </p:spPr>
        <p:txBody>
          <a:bodyPr/>
          <a:lstStyle/>
          <a:p>
            <a:r>
              <a:rPr lang="en-US" sz="1400" dirty="0" smtClean="0"/>
              <a:t>Have you noticed the about 30 different designs of wire supports in that corner? Their designs are mainly driven by the beam parameters.</a:t>
            </a:r>
          </a:p>
          <a:p>
            <a:r>
              <a:rPr lang="en-US" sz="1400" dirty="0" smtClean="0"/>
              <a:t>No wire scanners in ring based SR sources</a:t>
            </a:r>
          </a:p>
          <a:p>
            <a:r>
              <a:rPr lang="en-US" sz="1400" dirty="0" smtClean="0"/>
              <a:t>An X design (hor. + vert. simultaneously at 45 deg.) reduces the number of scanners but is sensitive to vibrations. </a:t>
            </a:r>
          </a:p>
          <a:p>
            <a:r>
              <a:rPr lang="en-US" sz="1400" dirty="0" smtClean="0"/>
              <a:t>Slow scans (</a:t>
            </a:r>
            <a:r>
              <a:rPr lang="en-US" sz="1400" dirty="0" smtClean="0">
                <a:latin typeface="Symbol" panose="05050102010706020507" pitchFamily="18" charset="2"/>
              </a:rPr>
              <a:t>m</a:t>
            </a:r>
            <a:r>
              <a:rPr lang="en-US" sz="1400" dirty="0" smtClean="0"/>
              <a:t>m/s) are the tool in low rep. FELs.</a:t>
            </a:r>
          </a:p>
          <a:p>
            <a:r>
              <a:rPr lang="en-US" sz="1400" dirty="0" smtClean="0"/>
              <a:t>Fast scans (≥1m/s) are required in high rep. and CW FELs</a:t>
            </a:r>
          </a:p>
          <a:p>
            <a:r>
              <a:rPr lang="en-US" sz="1400" dirty="0" smtClean="0"/>
              <a:t>Typical resolution of better 10 </a:t>
            </a:r>
            <a:r>
              <a:rPr lang="en-US" sz="1400" dirty="0" smtClean="0">
                <a:latin typeface="Symbol" panose="05050102010706020507" pitchFamily="18" charset="2"/>
              </a:rPr>
              <a:t>m</a:t>
            </a:r>
            <a:r>
              <a:rPr lang="en-US" sz="1400" dirty="0" smtClean="0"/>
              <a:t>m is achieved, with precise MC simulation one might achieve real &lt; 1 </a:t>
            </a:r>
            <a:r>
              <a:rPr lang="en-US" sz="1400" dirty="0" smtClean="0">
                <a:latin typeface="Symbol" panose="05050102010706020507" pitchFamily="18" charset="2"/>
              </a:rPr>
              <a:t>m</a:t>
            </a:r>
            <a:r>
              <a:rPr lang="en-US" sz="1400" dirty="0" smtClean="0"/>
              <a:t>m, but for very small beam sizes there is a limit on the wire size: diameter + precision.</a:t>
            </a:r>
          </a:p>
        </p:txBody>
      </p:sp>
      <p:cxnSp>
        <p:nvCxnSpPr>
          <p:cNvPr id="10" name="Straight Arrow Connector 9"/>
          <p:cNvCxnSpPr/>
          <p:nvPr/>
        </p:nvCxnSpPr>
        <p:spPr>
          <a:xfrm flipV="1">
            <a:off x="4283968" y="332656"/>
            <a:ext cx="3960440" cy="108012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2329" y="1326514"/>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2330" y="2083169"/>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2331" y="2443209"/>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2329" y="3159326"/>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12331" y="3486753"/>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41338" y="3989666"/>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607955" y="4981794"/>
            <a:ext cx="8423023" cy="1223412"/>
          </a:xfrm>
          <a:prstGeom prst="rect">
            <a:avLst/>
          </a:prstGeom>
          <a:noFill/>
          <a:ln>
            <a:solidFill>
              <a:schemeClr val="tx1"/>
            </a:solidFill>
          </a:ln>
        </p:spPr>
        <p:txBody>
          <a:bodyPr wrap="square" rtlCol="0">
            <a:spAutoFit/>
          </a:bodyPr>
          <a:lstStyle/>
          <a:p>
            <a:r>
              <a:rPr lang="en-US" sz="1400" u="sng" dirty="0" smtClean="0"/>
              <a:t>Outlook</a:t>
            </a:r>
            <a:r>
              <a:rPr lang="en-US" sz="1400" dirty="0" smtClean="0"/>
              <a:t>: </a:t>
            </a:r>
            <a:r>
              <a:rPr lang="en-US" sz="1400" dirty="0"/>
              <a:t>… a new approach to </a:t>
            </a:r>
            <a:r>
              <a:rPr lang="en-US" sz="1400" dirty="0" err="1"/>
              <a:t>wirescanners</a:t>
            </a:r>
            <a:r>
              <a:rPr lang="en-US" sz="1400" dirty="0"/>
              <a:t> design based on </a:t>
            </a:r>
            <a:r>
              <a:rPr lang="en-US" sz="1400" b="1" dirty="0"/>
              <a:t>nanofabrication technologies </a:t>
            </a:r>
            <a:r>
              <a:rPr lang="en-US" sz="1400" dirty="0"/>
              <a:t>opening new </a:t>
            </a:r>
            <a:r>
              <a:rPr lang="en-US" sz="1400" dirty="0" smtClean="0"/>
              <a:t>possibilities in </a:t>
            </a:r>
            <a:r>
              <a:rPr lang="en-US" sz="1400" dirty="0"/>
              <a:t>term of wire shape, size, material and thickness with potential for sub-micron resolution and increase flexibility for instrumentation </a:t>
            </a:r>
            <a:r>
              <a:rPr lang="en-US" sz="1400" dirty="0" smtClean="0"/>
              <a:t>designers….</a:t>
            </a:r>
          </a:p>
          <a:p>
            <a:r>
              <a:rPr lang="en-US" sz="1050" dirty="0"/>
              <a:t>A NANOFABRICATED WIRESCANNER </a:t>
            </a:r>
            <a:r>
              <a:rPr lang="en-US" sz="1050" dirty="0" smtClean="0"/>
              <a:t>WITH FREE </a:t>
            </a:r>
            <a:r>
              <a:rPr lang="en-US" sz="1050" dirty="0"/>
              <a:t>STANDING WIRES: DESIGN, </a:t>
            </a:r>
            <a:r>
              <a:rPr lang="en-US" sz="1050" dirty="0" smtClean="0"/>
              <a:t>FABRICATION AND </a:t>
            </a:r>
            <a:r>
              <a:rPr lang="en-US" sz="1050" dirty="0"/>
              <a:t>EXPERIMENTAL RESULTS.</a:t>
            </a:r>
          </a:p>
          <a:p>
            <a:r>
              <a:rPr lang="en-US" sz="1050" dirty="0"/>
              <a:t>M. </a:t>
            </a:r>
            <a:r>
              <a:rPr lang="en-US" sz="1050" dirty="0" err="1" smtClean="0"/>
              <a:t>Veronesea,et</a:t>
            </a:r>
            <a:r>
              <a:rPr lang="en-US" sz="1050" dirty="0" smtClean="0"/>
              <a:t> al, </a:t>
            </a:r>
            <a:r>
              <a:rPr lang="en-US" sz="1050" i="1" dirty="0"/>
              <a:t>Preprint submitted to Nuclear Instruments and Methods in Physics Research Section </a:t>
            </a:r>
            <a:r>
              <a:rPr lang="en-US" sz="1050" i="1" dirty="0" smtClean="0"/>
              <a:t>A, November </a:t>
            </a:r>
            <a:r>
              <a:rPr lang="en-US" sz="1050" i="1" dirty="0"/>
              <a:t>20, </a:t>
            </a:r>
            <a:r>
              <a:rPr lang="en-US" sz="1050" i="1" dirty="0" smtClean="0"/>
              <a:t>2017, and IBIC17</a:t>
            </a:r>
            <a:endParaRPr lang="en-US" sz="1050" dirty="0"/>
          </a:p>
        </p:txBody>
      </p:sp>
      <p:pic>
        <p:nvPicPr>
          <p:cNvPr id="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27912" y="4953033"/>
            <a:ext cx="214881" cy="38740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467" y="2371253"/>
            <a:ext cx="4032451" cy="26105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6415" y="7260"/>
            <a:ext cx="827503" cy="401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221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Introduction</a:t>
            </a:r>
            <a:endParaRPr lang="en-US" dirty="0"/>
          </a:p>
        </p:txBody>
      </p:sp>
      <p:sp>
        <p:nvSpPr>
          <p:cNvPr id="3" name="Fußzeilenplatzhalter 2"/>
          <p:cNvSpPr>
            <a:spLocks noGrp="1"/>
          </p:cNvSpPr>
          <p:nvPr>
            <p:ph type="ftr" sz="quarter" idx="11"/>
          </p:nvPr>
        </p:nvSpPr>
        <p:spPr/>
        <p:txBody>
          <a:bodyPr/>
          <a:lstStyle/>
          <a:p>
            <a:r>
              <a:rPr lang="en-US" smtClean="0"/>
              <a:t>| Beam size measurements using Wire Scanners |  </a:t>
            </a:r>
            <a:endParaRPr lang="en-US"/>
          </a:p>
        </p:txBody>
      </p:sp>
      <p:sp>
        <p:nvSpPr>
          <p:cNvPr id="4" name="Textplatzhalter 3"/>
          <p:cNvSpPr>
            <a:spLocks noGrp="1"/>
          </p:cNvSpPr>
          <p:nvPr>
            <p:ph type="body" sz="quarter" idx="13"/>
          </p:nvPr>
        </p:nvSpPr>
        <p:spPr/>
        <p:txBody>
          <a:bodyPr/>
          <a:lstStyle/>
          <a:p>
            <a:r>
              <a:rPr lang="en-US" dirty="0" err="1" smtClean="0"/>
              <a:t>Histrory</a:t>
            </a:r>
            <a:endParaRPr lang="en-US" dirty="0"/>
          </a:p>
        </p:txBody>
      </p:sp>
      <p:sp>
        <p:nvSpPr>
          <p:cNvPr id="8" name="Textplatzhalter 7"/>
          <p:cNvSpPr>
            <a:spLocks noGrp="1"/>
          </p:cNvSpPr>
          <p:nvPr>
            <p:ph type="body" sz="quarter" idx="15"/>
          </p:nvPr>
        </p:nvSpPr>
        <p:spPr>
          <a:xfrm>
            <a:off x="395289" y="1406426"/>
            <a:ext cx="4105276" cy="4614861"/>
          </a:xfrm>
        </p:spPr>
        <p:txBody>
          <a:bodyPr/>
          <a:lstStyle/>
          <a:p>
            <a:pPr marL="0" indent="0">
              <a:buNone/>
            </a:pPr>
            <a:r>
              <a:rPr lang="en-US" b="1" dirty="0" smtClean="0"/>
              <a:t>My first references:</a:t>
            </a:r>
            <a:endParaRPr lang="en-US" b="1" dirty="0"/>
          </a:p>
          <a:p>
            <a:r>
              <a:rPr lang="en-US" dirty="0"/>
              <a:t>Daryl Reagan </a:t>
            </a:r>
            <a:r>
              <a:rPr lang="en-US" dirty="0" smtClean="0"/>
              <a:t>; </a:t>
            </a:r>
            <a:r>
              <a:rPr lang="en-US" u="sng" dirty="0" smtClean="0">
                <a:hlinkClick r:id="rId2"/>
              </a:rPr>
              <a:t>SCANNING </a:t>
            </a:r>
            <a:r>
              <a:rPr lang="en-US" u="sng" dirty="0">
                <a:hlinkClick r:id="rId2"/>
              </a:rPr>
              <a:t>ELECTRON BEAM PROFILE </a:t>
            </a:r>
            <a:r>
              <a:rPr lang="en-US" u="sng" dirty="0" smtClean="0">
                <a:hlinkClick r:id="rId2"/>
              </a:rPr>
              <a:t>MONITOR.</a:t>
            </a:r>
            <a:r>
              <a:rPr lang="en-US" dirty="0" smtClean="0"/>
              <a:t>SLAC-PUB-0186</a:t>
            </a:r>
            <a:r>
              <a:rPr lang="en-US" dirty="0"/>
              <a:t>, Apr 1966. 9pp. </a:t>
            </a:r>
            <a:r>
              <a:rPr lang="en-US" dirty="0" smtClean="0"/>
              <a:t>Published </a:t>
            </a:r>
            <a:r>
              <a:rPr lang="en-US" dirty="0"/>
              <a:t>in </a:t>
            </a:r>
            <a:r>
              <a:rPr lang="en-US" dirty="0" smtClean="0"/>
              <a:t>Rev.Sci.Instrum.37:1190-1191,1966</a:t>
            </a:r>
          </a:p>
          <a:p>
            <a:r>
              <a:rPr lang="en-US" dirty="0"/>
              <a:t>G. </a:t>
            </a:r>
            <a:r>
              <a:rPr lang="en-US" dirty="0" err="1"/>
              <a:t>Hortig</a:t>
            </a:r>
            <a:r>
              <a:rPr lang="en-US" dirty="0"/>
              <a:t>; </a:t>
            </a:r>
            <a:r>
              <a:rPr lang="en-US" b="1" u="sng" dirty="0">
                <a:hlinkClick r:id="rId3"/>
              </a:rPr>
              <a:t>A Beam Scanner for two Dimensional Scanning with one rotating Wire</a:t>
            </a:r>
            <a:r>
              <a:rPr lang="en-US" dirty="0"/>
              <a:t>; NIM 30 (1964) p. </a:t>
            </a:r>
            <a:r>
              <a:rPr lang="en-US" dirty="0" smtClean="0"/>
              <a:t>355-356</a:t>
            </a:r>
            <a:endParaRPr lang="en-US" dirty="0"/>
          </a:p>
          <a:p>
            <a:r>
              <a:rPr lang="en-US" dirty="0"/>
              <a:t>J. </a:t>
            </a:r>
            <a:r>
              <a:rPr lang="en-US" dirty="0" err="1"/>
              <a:t>Takacs</a:t>
            </a:r>
            <a:r>
              <a:rPr lang="en-US" dirty="0"/>
              <a:t>; </a:t>
            </a:r>
            <a:r>
              <a:rPr lang="en-US" b="1" dirty="0"/>
              <a:t>Beam Scanner for the Oxford electrostatic tandem </a:t>
            </a:r>
            <a:r>
              <a:rPr lang="en-US" b="1" dirty="0" err="1"/>
              <a:t>Accel</a:t>
            </a:r>
            <a:r>
              <a:rPr lang="en-US" dirty="0"/>
              <a:t>.; </a:t>
            </a:r>
            <a:r>
              <a:rPr lang="en-US" dirty="0" smtClean="0"/>
              <a:t>IEEE-NS </a:t>
            </a:r>
            <a:r>
              <a:rPr lang="en-US" dirty="0"/>
              <a:t>12 </a:t>
            </a:r>
            <a:r>
              <a:rPr lang="en-US" dirty="0" err="1"/>
              <a:t>Nr</a:t>
            </a:r>
            <a:r>
              <a:rPr lang="en-US" dirty="0"/>
              <a:t>. 3 p 980 </a:t>
            </a:r>
            <a:r>
              <a:rPr lang="en-US" dirty="0" smtClean="0"/>
              <a:t>(PAC 1965) </a:t>
            </a:r>
            <a:r>
              <a:rPr lang="en-US" dirty="0"/>
              <a:t> </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4980" y="127141"/>
            <a:ext cx="2557090" cy="29142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677518"/>
            <a:ext cx="2142329" cy="168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581128"/>
            <a:ext cx="30956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3140968"/>
            <a:ext cx="2805361" cy="26811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251520" y="4581128"/>
            <a:ext cx="5382689" cy="17811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cxnSp>
        <p:nvCxnSpPr>
          <p:cNvPr id="13" name="Straight Arrow Connector 12"/>
          <p:cNvCxnSpPr/>
          <p:nvPr/>
        </p:nvCxnSpPr>
        <p:spPr>
          <a:xfrm flipV="1">
            <a:off x="4384961" y="1299266"/>
            <a:ext cx="1411175" cy="52360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23928" y="1129989"/>
            <a:ext cx="1574470" cy="338554"/>
          </a:xfrm>
          <a:prstGeom prst="rect">
            <a:avLst/>
          </a:prstGeom>
          <a:noFill/>
        </p:spPr>
        <p:txBody>
          <a:bodyPr wrap="none" rtlCol="0">
            <a:spAutoFit/>
          </a:bodyPr>
          <a:lstStyle/>
          <a:p>
            <a:r>
              <a:rPr lang="en-US" sz="1600" dirty="0" smtClean="0"/>
              <a:t>Linear Scanner</a:t>
            </a:r>
          </a:p>
        </p:txBody>
      </p:sp>
      <p:cxnSp>
        <p:nvCxnSpPr>
          <p:cNvPr id="17" name="Straight Arrow Connector 16"/>
          <p:cNvCxnSpPr/>
          <p:nvPr/>
        </p:nvCxnSpPr>
        <p:spPr>
          <a:xfrm>
            <a:off x="4067944" y="3030879"/>
            <a:ext cx="1728192" cy="25410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7883" y="2692325"/>
            <a:ext cx="1768433" cy="338554"/>
          </a:xfrm>
          <a:prstGeom prst="rect">
            <a:avLst/>
          </a:prstGeom>
          <a:noFill/>
        </p:spPr>
        <p:txBody>
          <a:bodyPr wrap="none" rtlCol="0">
            <a:spAutoFit/>
          </a:bodyPr>
          <a:lstStyle/>
          <a:p>
            <a:r>
              <a:rPr lang="en-US" sz="1600" dirty="0" smtClean="0"/>
              <a:t>Rotating Scanner</a:t>
            </a:r>
          </a:p>
        </p:txBody>
      </p:sp>
      <p:pic>
        <p:nvPicPr>
          <p:cNvPr id="2560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2825" y="0"/>
            <a:ext cx="629816" cy="404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511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Footer Placeholder 2"/>
          <p:cNvSpPr>
            <a:spLocks noGrp="1"/>
          </p:cNvSpPr>
          <p:nvPr>
            <p:ph type="ftr" sz="quarter" idx="11"/>
          </p:nvPr>
        </p:nvSpPr>
        <p:spPr/>
        <p:txBody>
          <a:bodyPr/>
          <a:lstStyle/>
          <a:p>
            <a:r>
              <a:rPr lang="en-US" noProof="0" smtClean="0"/>
              <a:t>| Beam size measurements using Wire Scanners |  </a:t>
            </a:r>
            <a:endParaRPr lang="en-US" noProof="0"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Placeholder 5"/>
          <p:cNvSpPr>
            <a:spLocks noGrp="1"/>
          </p:cNvSpPr>
          <p:nvPr>
            <p:ph type="body" sz="quarter" idx="16"/>
          </p:nvPr>
        </p:nvSpPr>
        <p:spPr/>
        <p:txBody>
          <a:bodyPr/>
          <a:lstStyle/>
          <a:p>
            <a:endParaRPr lang="en-US"/>
          </a:p>
        </p:txBody>
      </p:sp>
      <p:sp>
        <p:nvSpPr>
          <p:cNvPr id="7" name="Content Placeholder 6"/>
          <p:cNvSpPr>
            <a:spLocks noGrp="1"/>
          </p:cNvSpPr>
          <p:nvPr>
            <p:ph sz="quarter" idx="18"/>
          </p:nvPr>
        </p:nvSpPr>
        <p:spPr/>
        <p:txBody>
          <a:bodyPr/>
          <a:lstStyle/>
          <a:p>
            <a:endParaRPr lang="en-US" dirty="0"/>
          </a:p>
        </p:txBody>
      </p:sp>
      <p:sp>
        <p:nvSpPr>
          <p:cNvPr id="8" name="Content Placeholder 7"/>
          <p:cNvSpPr>
            <a:spLocks noGrp="1"/>
          </p:cNvSpPr>
          <p:nvPr>
            <p:ph sz="quarter" idx="19"/>
          </p:nvPr>
        </p:nvSpPr>
        <p:spPr/>
        <p:txBody>
          <a:bodyPr/>
          <a:lstStyle/>
          <a:p>
            <a:endParaRPr lang="en-US"/>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670145" y="-21073"/>
            <a:ext cx="316233" cy="44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6940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en-US" smtClean="0"/>
              <a:t>| Beam size measurements using Wire Scanners |  </a:t>
            </a:r>
            <a:endParaRPr lang="en-US"/>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6224" y="548680"/>
            <a:ext cx="2168783" cy="281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548680"/>
            <a:ext cx="2648811" cy="198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717032"/>
            <a:ext cx="3267292" cy="159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1547664" y="5487264"/>
            <a:ext cx="1762021" cy="338554"/>
          </a:xfrm>
          <a:prstGeom prst="rect">
            <a:avLst/>
          </a:prstGeom>
          <a:noFill/>
        </p:spPr>
        <p:txBody>
          <a:bodyPr wrap="none" rtlCol="0">
            <a:spAutoFit/>
          </a:bodyPr>
          <a:lstStyle/>
          <a:p>
            <a:r>
              <a:rPr lang="en-US" sz="800" b="1" u="sng" dirty="0">
                <a:hlinkClick r:id="rId5"/>
              </a:rPr>
              <a:t>A DUAL WIRE BEAM SCANNER</a:t>
            </a:r>
            <a:r>
              <a:rPr lang="en-US" sz="800" u="sng" dirty="0">
                <a:hlinkClick r:id="rId5"/>
              </a:rPr>
              <a:t>.</a:t>
            </a:r>
            <a:endParaRPr lang="en-US" sz="800" dirty="0"/>
          </a:p>
          <a:p>
            <a:r>
              <a:rPr lang="en-US" sz="800" dirty="0" smtClean="0"/>
              <a:t>A</a:t>
            </a:r>
            <a:r>
              <a:rPr lang="en-US" sz="800" dirty="0"/>
              <a:t>. </a:t>
            </a:r>
            <a:r>
              <a:rPr lang="en-US" sz="800" dirty="0" err="1" smtClean="0"/>
              <a:t>Mcilwain</a:t>
            </a:r>
            <a:r>
              <a:rPr lang="en-US" sz="800" dirty="0" smtClean="0"/>
              <a:t>, NIM136,1976 </a:t>
            </a:r>
            <a:endParaRPr lang="en-US" sz="800" dirty="0"/>
          </a:p>
        </p:txBody>
      </p:sp>
      <p:pic>
        <p:nvPicPr>
          <p:cNvPr id="3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080" y="548680"/>
            <a:ext cx="2019126" cy="140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458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en-US" smtClean="0"/>
              <a:t>| Beam size measurements using Wire Scanners |  </a:t>
            </a:r>
            <a:endParaRPr lang="en-US"/>
          </a:p>
        </p:txBody>
      </p:sp>
      <p:pic>
        <p:nvPicPr>
          <p:cNvPr id="1742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0061"/>
            <a:ext cx="4314825" cy="5324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984" y="971122"/>
            <a:ext cx="3910009" cy="46140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a:off x="6300192" y="5554345"/>
            <a:ext cx="2667718" cy="400110"/>
          </a:xfrm>
          <a:prstGeom prst="rect">
            <a:avLst/>
          </a:prstGeom>
          <a:noFill/>
        </p:spPr>
        <p:txBody>
          <a:bodyPr wrap="none" rtlCol="0">
            <a:spAutoFit/>
          </a:bodyPr>
          <a:lstStyle/>
          <a:p>
            <a:r>
              <a:rPr lang="en-US" sz="1000" dirty="0"/>
              <a:t>H.F. Wegner, I.L. </a:t>
            </a:r>
            <a:r>
              <a:rPr lang="en-US" sz="1000" dirty="0" err="1"/>
              <a:t>Feigenbaum</a:t>
            </a:r>
            <a:r>
              <a:rPr lang="en-US" sz="1000" dirty="0"/>
              <a:t>; </a:t>
            </a:r>
            <a:endParaRPr lang="en-US" sz="1000" dirty="0" smtClean="0"/>
          </a:p>
          <a:p>
            <a:r>
              <a:rPr lang="en-US" sz="1000" b="1" dirty="0" smtClean="0"/>
              <a:t>High </a:t>
            </a:r>
            <a:r>
              <a:rPr lang="en-US" sz="1000" b="1" dirty="0"/>
              <a:t>Current beam Scanner</a:t>
            </a:r>
            <a:r>
              <a:rPr lang="en-US" sz="1000" dirty="0"/>
              <a:t>, </a:t>
            </a:r>
            <a:r>
              <a:rPr lang="en-US" sz="1000" u="sng" dirty="0" smtClean="0"/>
              <a:t>PAC 1967</a:t>
            </a:r>
            <a:r>
              <a:rPr lang="en-US" sz="1000" dirty="0" smtClean="0"/>
              <a:t>, </a:t>
            </a:r>
            <a:endParaRPr lang="en-US" sz="1000" dirty="0"/>
          </a:p>
        </p:txBody>
      </p:sp>
      <p:sp>
        <p:nvSpPr>
          <p:cNvPr id="2" name="TextBox 1"/>
          <p:cNvSpPr txBox="1"/>
          <p:nvPr/>
        </p:nvSpPr>
        <p:spPr>
          <a:xfrm>
            <a:off x="1750828" y="5585123"/>
            <a:ext cx="3095719" cy="338554"/>
          </a:xfrm>
          <a:prstGeom prst="rect">
            <a:avLst/>
          </a:prstGeom>
          <a:noFill/>
        </p:spPr>
        <p:txBody>
          <a:bodyPr wrap="none" rtlCol="0">
            <a:spAutoFit/>
          </a:bodyPr>
          <a:lstStyle/>
          <a:p>
            <a:r>
              <a:rPr lang="en-US" sz="800" b="1" u="sng" dirty="0">
                <a:hlinkClick r:id="rId4"/>
              </a:rPr>
              <a:t>A SCANNING SECONDARY EMISSION PROFILE MONITOR.</a:t>
            </a:r>
            <a:r>
              <a:rPr lang="en-US" sz="800" b="1" dirty="0"/>
              <a:t> </a:t>
            </a:r>
            <a:endParaRPr lang="en-US" sz="800" dirty="0"/>
          </a:p>
          <a:p>
            <a:r>
              <a:rPr lang="en-US" sz="800" dirty="0"/>
              <a:t>By W.R. </a:t>
            </a:r>
            <a:r>
              <a:rPr lang="en-US" sz="800" dirty="0" err="1"/>
              <a:t>Rawnsley</a:t>
            </a:r>
            <a:r>
              <a:rPr lang="en-US" sz="800" dirty="0"/>
              <a:t>, </a:t>
            </a:r>
            <a:r>
              <a:rPr lang="en-US" sz="800" dirty="0" smtClean="0"/>
              <a:t>et al., PAC 1987)</a:t>
            </a:r>
            <a:endParaRPr lang="en-US" sz="800"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9409" y="17648"/>
            <a:ext cx="423863"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341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Introduction</a:t>
            </a:r>
            <a:endParaRPr lang="en-US"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Signal generation</a:t>
            </a:r>
            <a:endParaRPr lang="en-US" dirty="0"/>
          </a:p>
        </p:txBody>
      </p:sp>
      <p:sp>
        <p:nvSpPr>
          <p:cNvPr id="8" name="Textplatzhalter 7"/>
          <p:cNvSpPr>
            <a:spLocks noGrp="1"/>
          </p:cNvSpPr>
          <p:nvPr>
            <p:ph type="body" sz="quarter" idx="15"/>
          </p:nvPr>
        </p:nvSpPr>
        <p:spPr/>
        <p:txBody>
          <a:bodyPr/>
          <a:lstStyle/>
          <a:p>
            <a:pPr marL="0" indent="0">
              <a:buNone/>
            </a:pPr>
            <a:r>
              <a:rPr lang="en-US" b="1" dirty="0" smtClean="0"/>
              <a:t>by</a:t>
            </a:r>
            <a:endParaRPr lang="en-US" b="1" dirty="0"/>
          </a:p>
          <a:p>
            <a:pPr marL="0" indent="0">
              <a:buNone/>
            </a:pPr>
            <a:r>
              <a:rPr lang="en-US" dirty="0" smtClean="0"/>
              <a:t>Scattering</a:t>
            </a:r>
          </a:p>
          <a:p>
            <a:pPr marL="0" indent="0">
              <a:buNone/>
            </a:pPr>
            <a:r>
              <a:rPr lang="en-US" dirty="0" smtClean="0"/>
              <a:t>Bremsstrahlung</a:t>
            </a:r>
          </a:p>
          <a:p>
            <a:pPr marL="0" indent="0">
              <a:buNone/>
            </a:pPr>
            <a:r>
              <a:rPr lang="en-US" dirty="0" smtClean="0"/>
              <a:t>Shower</a:t>
            </a:r>
          </a:p>
          <a:p>
            <a:pPr marL="0" indent="0">
              <a:buNone/>
            </a:pPr>
            <a:r>
              <a:rPr lang="en-US" dirty="0" smtClean="0"/>
              <a:t>Secondary Emission (SEM)</a:t>
            </a:r>
          </a:p>
          <a:p>
            <a:pPr marL="0" indent="0">
              <a:buNone/>
            </a:pPr>
            <a:r>
              <a:rPr lang="en-US" dirty="0" smtClean="0"/>
              <a:t>Television (OTR, Scintillation)</a:t>
            </a:r>
            <a:br>
              <a:rPr lang="en-US" dirty="0" smtClean="0"/>
            </a:br>
            <a:endParaRPr lang="en-US" sz="800" dirty="0"/>
          </a:p>
        </p:txBody>
      </p:sp>
      <p:sp>
        <p:nvSpPr>
          <p:cNvPr id="9" name="Textplatzhalter 8"/>
          <p:cNvSpPr>
            <a:spLocks noGrp="1"/>
          </p:cNvSpPr>
          <p:nvPr>
            <p:ph type="body" sz="quarter" idx="16"/>
          </p:nvPr>
        </p:nvSpPr>
        <p:spPr>
          <a:xfrm>
            <a:off x="395535" y="3741691"/>
            <a:ext cx="4105276" cy="2135581"/>
          </a:xfrm>
        </p:spPr>
        <p:txBody>
          <a:bodyPr/>
          <a:lstStyle/>
          <a:p>
            <a:pPr marL="0" indent="0">
              <a:buNone/>
            </a:pPr>
            <a:r>
              <a:rPr lang="en-US" altLang="en-US" dirty="0" smtClean="0">
                <a:cs typeface="Times New Roman" pitchFamily="18" charset="0"/>
              </a:rPr>
              <a:t>For low energy beams SEM is the preferred readout method since secondary particles may not penetrate the beam pipe wall and are therefore hard to use. </a:t>
            </a:r>
            <a:br>
              <a:rPr lang="en-US" altLang="en-US" dirty="0" smtClean="0">
                <a:cs typeface="Times New Roman" pitchFamily="18" charset="0"/>
              </a:rPr>
            </a:br>
            <a:r>
              <a:rPr lang="en-US" altLang="en-US" dirty="0" smtClean="0">
                <a:cs typeface="Times New Roman" pitchFamily="18" charset="0"/>
              </a:rPr>
              <a:t>At high energy beams (short bunches) SEM might be disturbed by electromagnetic noise. Therefore the detection of </a:t>
            </a:r>
            <a:r>
              <a:rPr lang="en-US" altLang="en-US" dirty="0" err="1" smtClean="0">
                <a:cs typeface="Times New Roman" pitchFamily="18" charset="0"/>
              </a:rPr>
              <a:t>secondaries</a:t>
            </a:r>
            <a:r>
              <a:rPr lang="en-US" altLang="en-US" dirty="0" smtClean="0">
                <a:cs typeface="Times New Roman" pitchFamily="18" charset="0"/>
              </a:rPr>
              <a:t> outside the vacuum is the better choice. </a:t>
            </a:r>
            <a:endParaRPr lang="en-US" dirty="0"/>
          </a:p>
        </p:txBody>
      </p:sp>
      <p:pic>
        <p:nvPicPr>
          <p:cNvPr id="10" name="Picture 5" descr="Z:\wire talk\scanbeam.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5" y="980728"/>
            <a:ext cx="4099555" cy="27964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933056"/>
            <a:ext cx="4099554" cy="25197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95535" y="5944990"/>
            <a:ext cx="4248469" cy="507831"/>
          </a:xfrm>
          <a:prstGeom prst="rect">
            <a:avLst/>
          </a:prstGeom>
          <a:noFill/>
          <a:ln>
            <a:solidFill>
              <a:schemeClr val="tx1"/>
            </a:solidFill>
          </a:ln>
        </p:spPr>
        <p:txBody>
          <a:bodyPr wrap="square" rtlCol="0">
            <a:spAutoFit/>
          </a:bodyPr>
          <a:lstStyle/>
          <a:p>
            <a:r>
              <a:rPr lang="en-US" sz="900" b="1" dirty="0"/>
              <a:t>ON POSSIBILITIES OF TV BEAM DIAGNOSTICS TECHNIQUE USING OPTICAL RADIATION FROM THE FLYING WIRE SCANNER</a:t>
            </a:r>
            <a:r>
              <a:rPr lang="en-US" sz="900" dirty="0"/>
              <a:t>. V.P. </a:t>
            </a:r>
            <a:r>
              <a:rPr lang="en-US" sz="900" dirty="0" err="1" smtClean="0"/>
              <a:t>Novikov</a:t>
            </a:r>
            <a:r>
              <a:rPr lang="en-US" sz="900" dirty="0" smtClean="0"/>
              <a:t> et al., EPAC1990</a:t>
            </a:r>
            <a:endParaRPr lang="en-US" sz="900" dirty="0"/>
          </a:p>
        </p:txBody>
      </p:sp>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025" y="44624"/>
            <a:ext cx="561975" cy="3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785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Introduction</a:t>
            </a:r>
            <a:endParaRPr lang="en-US"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Profile generation</a:t>
            </a:r>
            <a:endParaRPr lang="en-US" dirty="0"/>
          </a:p>
        </p:txBody>
      </p:sp>
      <p:pic>
        <p:nvPicPr>
          <p:cNvPr id="16" name="Picture 2" descr="light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226" y="1544139"/>
            <a:ext cx="4147937" cy="5280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3094" y="3477283"/>
            <a:ext cx="1471331" cy="148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544139"/>
            <a:ext cx="4091849" cy="411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35496" y="1259979"/>
            <a:ext cx="6136704" cy="4759821"/>
            <a:chOff x="35496" y="1259979"/>
            <a:chExt cx="6136704" cy="4759821"/>
          </a:xfrm>
        </p:grpSpPr>
        <p:grpSp>
          <p:nvGrpSpPr>
            <p:cNvPr id="7" name="Group 6"/>
            <p:cNvGrpSpPr/>
            <p:nvPr/>
          </p:nvGrpSpPr>
          <p:grpSpPr>
            <a:xfrm>
              <a:off x="35496" y="1259979"/>
              <a:ext cx="6136704" cy="4759821"/>
              <a:chOff x="0" y="1259979"/>
              <a:chExt cx="6172200" cy="4759821"/>
            </a:xfrm>
          </p:grpSpPr>
          <p:sp>
            <p:nvSpPr>
              <p:cNvPr id="17" name="Line 3"/>
              <p:cNvSpPr>
                <a:spLocks noChangeShapeType="1"/>
              </p:cNvSpPr>
              <p:nvPr/>
            </p:nvSpPr>
            <p:spPr bwMode="auto">
              <a:xfrm flipH="1">
                <a:off x="3505200" y="6019800"/>
                <a:ext cx="266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8" name="Picture 4" descr="posi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64904"/>
                <a:ext cx="5257800" cy="3276600"/>
              </a:xfrm>
              <a:prstGeom prst="rect">
                <a:avLst/>
              </a:prstGeom>
              <a:noFill/>
              <a:extLst>
                <a:ext uri="{909E8E84-426E-40DD-AFC4-6F175D3DCCD1}">
                  <a14:hiddenFill xmlns:a14="http://schemas.microsoft.com/office/drawing/2010/main">
                    <a:solidFill>
                      <a:srgbClr val="FFFFFF"/>
                    </a:solidFill>
                  </a14:hiddenFill>
                </a:ext>
              </a:extLst>
            </p:spPr>
          </p:pic>
          <p:sp>
            <p:nvSpPr>
              <p:cNvPr id="19" name="Line 5"/>
              <p:cNvSpPr>
                <a:spLocks noChangeShapeType="1"/>
              </p:cNvSpPr>
              <p:nvPr/>
            </p:nvSpPr>
            <p:spPr bwMode="auto">
              <a:xfrm flipV="1">
                <a:off x="3505200" y="5445224"/>
                <a:ext cx="0" cy="5745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0" name="Picture 6" descr="pot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062" y="1259979"/>
                <a:ext cx="4419600" cy="1304925"/>
              </a:xfrm>
              <a:prstGeom prst="rect">
                <a:avLst/>
              </a:prstGeom>
              <a:noFill/>
              <a:extLst>
                <a:ext uri="{909E8E84-426E-40DD-AFC4-6F175D3DCCD1}">
                  <a14:hiddenFill xmlns:a14="http://schemas.microsoft.com/office/drawing/2010/main">
                    <a:solidFill>
                      <a:srgbClr val="FFFFFF"/>
                    </a:solidFill>
                  </a14:hiddenFill>
                </a:ext>
              </a:extLst>
            </p:spPr>
          </p:pic>
          <p:sp>
            <p:nvSpPr>
              <p:cNvPr id="21" name="Line 7"/>
              <p:cNvSpPr>
                <a:spLocks noChangeShapeType="1"/>
              </p:cNvSpPr>
              <p:nvPr/>
            </p:nvSpPr>
            <p:spPr bwMode="auto">
              <a:xfrm>
                <a:off x="3275856" y="2228354"/>
                <a:ext cx="0" cy="21848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22" name="Text Box 8"/>
            <p:cNvSpPr txBox="1">
              <a:spLocks noChangeArrowheads="1"/>
            </p:cNvSpPr>
            <p:nvPr/>
          </p:nvSpPr>
          <p:spPr bwMode="auto">
            <a:xfrm>
              <a:off x="899592" y="2228354"/>
              <a:ext cx="1328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dirty="0"/>
                <a:t>Potentiometer</a:t>
              </a:r>
              <a:endParaRPr lang="en-US" dirty="0"/>
            </a:p>
          </p:txBody>
        </p:sp>
      </p:grpSp>
      <p:grpSp>
        <p:nvGrpSpPr>
          <p:cNvPr id="24" name="Group 9"/>
          <p:cNvGrpSpPr>
            <a:grpSpLocks/>
          </p:cNvGrpSpPr>
          <p:nvPr/>
        </p:nvGrpSpPr>
        <p:grpSpPr bwMode="auto">
          <a:xfrm>
            <a:off x="755576" y="1105016"/>
            <a:ext cx="7649346" cy="1958145"/>
            <a:chOff x="288" y="24"/>
            <a:chExt cx="4890" cy="1350"/>
          </a:xfrm>
        </p:grpSpPr>
        <p:pic>
          <p:nvPicPr>
            <p:cNvPr id="2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4"/>
              <a:ext cx="2730" cy="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11"/>
            <p:cNvSpPr txBox="1">
              <a:spLocks noChangeArrowheads="1"/>
            </p:cNvSpPr>
            <p:nvPr/>
          </p:nvSpPr>
          <p:spPr bwMode="auto">
            <a:xfrm>
              <a:off x="3018" y="34"/>
              <a:ext cx="2160" cy="194"/>
            </a:xfrm>
            <a:prstGeom prst="rect">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400" dirty="0"/>
                <a:t>0.1 micron position resolution is possible</a:t>
              </a:r>
            </a:p>
          </p:txBody>
        </p:sp>
      </p:grpSp>
      <p:pic>
        <p:nvPicPr>
          <p:cNvPr id="27" name="Picture 12" descr="PWIR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57" y="3028118"/>
            <a:ext cx="5106507" cy="38298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platzhalter 7"/>
          <p:cNvSpPr>
            <a:spLocks noGrp="1"/>
          </p:cNvSpPr>
          <p:nvPr>
            <p:ph type="body" sz="quarter" idx="15"/>
          </p:nvPr>
        </p:nvSpPr>
        <p:spPr>
          <a:xfrm>
            <a:off x="3387109" y="20879"/>
            <a:ext cx="792088" cy="188640"/>
          </a:xfrm>
        </p:spPr>
        <p:txBody>
          <a:bodyPr/>
          <a:lstStyle/>
          <a:p>
            <a:pPr marL="0" indent="0">
              <a:buNone/>
            </a:pPr>
            <a:r>
              <a:rPr lang="en-US" sz="1100" dirty="0" smtClean="0"/>
              <a:t>1) Scanner</a:t>
            </a:r>
          </a:p>
          <a:p>
            <a:pPr marL="0" indent="0">
              <a:buNone/>
            </a:pPr>
            <a:r>
              <a:rPr lang="en-US" dirty="0" smtClean="0"/>
              <a:t/>
            </a:r>
            <a:br>
              <a:rPr lang="en-US" dirty="0" smtClean="0"/>
            </a:br>
            <a:endParaRPr lang="en-US" sz="800" dirty="0"/>
          </a:p>
        </p:txBody>
      </p:sp>
      <p:sp>
        <p:nvSpPr>
          <p:cNvPr id="23" name="TextBox 22"/>
          <p:cNvSpPr txBox="1"/>
          <p:nvPr/>
        </p:nvSpPr>
        <p:spPr>
          <a:xfrm>
            <a:off x="5652120" y="352281"/>
            <a:ext cx="1930337" cy="261610"/>
          </a:xfrm>
          <a:prstGeom prst="rect">
            <a:avLst/>
          </a:prstGeom>
          <a:noFill/>
        </p:spPr>
        <p:txBody>
          <a:bodyPr wrap="none" rtlCol="0">
            <a:spAutoFit/>
          </a:bodyPr>
          <a:lstStyle/>
          <a:p>
            <a:r>
              <a:rPr lang="en-US" sz="1100" dirty="0"/>
              <a:t>5) Everything is </a:t>
            </a:r>
            <a:r>
              <a:rPr lang="en-US" sz="1100" dirty="0" smtClean="0"/>
              <a:t>connected </a:t>
            </a:r>
          </a:p>
        </p:txBody>
      </p:sp>
      <p:sp>
        <p:nvSpPr>
          <p:cNvPr id="28" name="TextBox 27"/>
          <p:cNvSpPr txBox="1"/>
          <p:nvPr/>
        </p:nvSpPr>
        <p:spPr>
          <a:xfrm>
            <a:off x="3292513" y="221476"/>
            <a:ext cx="1661032" cy="261610"/>
          </a:xfrm>
          <a:prstGeom prst="rect">
            <a:avLst/>
          </a:prstGeom>
          <a:noFill/>
        </p:spPr>
        <p:txBody>
          <a:bodyPr wrap="none" rtlCol="0">
            <a:spAutoFit/>
          </a:bodyPr>
          <a:lstStyle/>
          <a:p>
            <a:r>
              <a:rPr lang="en-US" sz="1100" dirty="0"/>
              <a:t>2) Detector (often PMT</a:t>
            </a:r>
            <a:r>
              <a:rPr lang="en-US" sz="1100" dirty="0" smtClean="0"/>
              <a:t>)</a:t>
            </a:r>
            <a:endParaRPr lang="en-US" sz="1100" dirty="0"/>
          </a:p>
        </p:txBody>
      </p:sp>
      <p:sp>
        <p:nvSpPr>
          <p:cNvPr id="29" name="TextBox 28"/>
          <p:cNvSpPr txBox="1"/>
          <p:nvPr/>
        </p:nvSpPr>
        <p:spPr>
          <a:xfrm>
            <a:off x="3292513" y="465181"/>
            <a:ext cx="1789272" cy="261610"/>
          </a:xfrm>
          <a:prstGeom prst="rect">
            <a:avLst/>
          </a:prstGeom>
          <a:noFill/>
        </p:spPr>
        <p:txBody>
          <a:bodyPr wrap="none" rtlCol="0">
            <a:spAutoFit/>
          </a:bodyPr>
          <a:lstStyle/>
          <a:p>
            <a:r>
              <a:rPr lang="en-US" sz="1100" dirty="0"/>
              <a:t>3) Position Measurement </a:t>
            </a:r>
          </a:p>
        </p:txBody>
      </p:sp>
      <p:sp>
        <p:nvSpPr>
          <p:cNvPr id="30" name="TextBox 29"/>
          <p:cNvSpPr txBox="1"/>
          <p:nvPr/>
        </p:nvSpPr>
        <p:spPr>
          <a:xfrm>
            <a:off x="3292513" y="679485"/>
            <a:ext cx="2031325" cy="261610"/>
          </a:xfrm>
          <a:prstGeom prst="rect">
            <a:avLst/>
          </a:prstGeom>
          <a:noFill/>
        </p:spPr>
        <p:txBody>
          <a:bodyPr wrap="none" rtlCol="0">
            <a:spAutoFit/>
          </a:bodyPr>
          <a:lstStyle/>
          <a:p>
            <a:r>
              <a:rPr lang="en-US" sz="1100" dirty="0"/>
              <a:t>4) Software (</a:t>
            </a:r>
            <a:r>
              <a:rPr lang="en-US" sz="1100" dirty="0" smtClean="0"/>
              <a:t>Control </a:t>
            </a:r>
            <a:r>
              <a:rPr lang="en-US" sz="1100" dirty="0"/>
              <a:t>System</a:t>
            </a:r>
            <a:r>
              <a:rPr lang="en-US" sz="1100" dirty="0" smtClean="0"/>
              <a:t>)</a:t>
            </a:r>
            <a:endParaRPr lang="en-US" sz="1100" dirty="0"/>
          </a:p>
        </p:txBody>
      </p:sp>
      <p:sp>
        <p:nvSpPr>
          <p:cNvPr id="3072" name="Right Brace 3071"/>
          <p:cNvSpPr/>
          <p:nvPr/>
        </p:nvSpPr>
        <p:spPr>
          <a:xfrm>
            <a:off x="5323838" y="0"/>
            <a:ext cx="328282" cy="941095"/>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8475440" y="0"/>
            <a:ext cx="660846" cy="44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52320" y="302120"/>
            <a:ext cx="642536" cy="40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58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P spid="30" grpId="0"/>
      <p:bldP spid="30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What is Special on Wire Scanners for Electron Beams?</a:t>
            </a:r>
            <a:endParaRPr lang="en-US" sz="2400" dirty="0"/>
          </a:p>
        </p:txBody>
      </p:sp>
      <p:sp>
        <p:nvSpPr>
          <p:cNvPr id="3" name="Fußzeilenplatzhalter 2"/>
          <p:cNvSpPr>
            <a:spLocks noGrp="1"/>
          </p:cNvSpPr>
          <p:nvPr>
            <p:ph type="ftr" sz="quarter" idx="11"/>
          </p:nvPr>
        </p:nvSpPr>
        <p:spPr/>
        <p:txBody>
          <a:bodyPr/>
          <a:lstStyle/>
          <a:p>
            <a:r>
              <a:rPr lang="en-US" smtClean="0"/>
              <a:t>| Beam size measurements using Wire Scanners |  </a:t>
            </a:r>
            <a:endParaRPr lang="en-US"/>
          </a:p>
        </p:txBody>
      </p:sp>
      <p:sp>
        <p:nvSpPr>
          <p:cNvPr id="4" name="Textplatzhalter 3"/>
          <p:cNvSpPr>
            <a:spLocks noGrp="1"/>
          </p:cNvSpPr>
          <p:nvPr>
            <p:ph type="body" sz="quarter" idx="13"/>
          </p:nvPr>
        </p:nvSpPr>
        <p:spPr/>
        <p:txBody>
          <a:bodyPr/>
          <a:lstStyle/>
          <a:p>
            <a:endParaRPr lang="en-US" dirty="0"/>
          </a:p>
        </p:txBody>
      </p:sp>
      <p:sp>
        <p:nvSpPr>
          <p:cNvPr id="8" name="Textplatzhalter 7"/>
          <p:cNvSpPr>
            <a:spLocks noGrp="1"/>
          </p:cNvSpPr>
          <p:nvPr>
            <p:ph type="body" sz="quarter" idx="15"/>
          </p:nvPr>
        </p:nvSpPr>
        <p:spPr>
          <a:xfrm>
            <a:off x="395288" y="1406427"/>
            <a:ext cx="8497191" cy="2454374"/>
          </a:xfrm>
        </p:spPr>
        <p:txBody>
          <a:bodyPr/>
          <a:lstStyle/>
          <a:p>
            <a:pPr marL="0" indent="0">
              <a:buNone/>
            </a:pPr>
            <a:r>
              <a:rPr lang="en-US" b="1" dirty="0" smtClean="0"/>
              <a:t>Small Beam </a:t>
            </a:r>
            <a:r>
              <a:rPr lang="en-US" b="1" dirty="0"/>
              <a:t>S</a:t>
            </a:r>
            <a:r>
              <a:rPr lang="en-US" b="1" dirty="0" smtClean="0"/>
              <a:t>izes (&lt;&lt; 100 </a:t>
            </a:r>
            <a:r>
              <a:rPr lang="en-US" b="1" dirty="0" smtClean="0">
                <a:latin typeface="Symbol" panose="05050102010706020507" pitchFamily="18" charset="2"/>
              </a:rPr>
              <a:t>m</a:t>
            </a:r>
            <a:r>
              <a:rPr lang="en-US" b="1" dirty="0" smtClean="0"/>
              <a:t>m) 	-&gt; High Resolution required</a:t>
            </a:r>
          </a:p>
          <a:p>
            <a:pPr marL="0" indent="0">
              <a:buNone/>
            </a:pPr>
            <a:r>
              <a:rPr lang="en-US" b="1" dirty="0" smtClean="0"/>
              <a:t>Small Beam Sizes			-&gt; High local energy deposition in wire</a:t>
            </a:r>
          </a:p>
          <a:p>
            <a:pPr marL="0" indent="0">
              <a:buNone/>
            </a:pPr>
            <a:r>
              <a:rPr lang="en-US" b="1" dirty="0" smtClean="0"/>
              <a:t>Small Scattering Angle 1/</a:t>
            </a:r>
            <a:r>
              <a:rPr lang="en-US" b="1" dirty="0" smtClean="0">
                <a:latin typeface="Symbol" panose="05050102010706020507" pitchFamily="18" charset="2"/>
              </a:rPr>
              <a:t>g</a:t>
            </a:r>
            <a:r>
              <a:rPr lang="en-US" b="1" dirty="0" smtClean="0"/>
              <a:t> 		-&gt; Detector Positioning for good Signal</a:t>
            </a:r>
          </a:p>
          <a:p>
            <a:pPr marL="0" indent="0">
              <a:buNone/>
            </a:pPr>
            <a:r>
              <a:rPr lang="en-US" b="1" dirty="0" smtClean="0">
                <a:solidFill>
                  <a:srgbClr val="FF0000"/>
                </a:solidFill>
              </a:rPr>
              <a:t>Short Bunches 			-&gt; Strong Higher Order Modes in Wire Chamber</a:t>
            </a:r>
          </a:p>
          <a:p>
            <a:pPr marL="0" indent="0">
              <a:buNone/>
            </a:pPr>
            <a:r>
              <a:rPr lang="en-US" b="1" dirty="0" smtClean="0">
                <a:solidFill>
                  <a:srgbClr val="FF0000"/>
                </a:solidFill>
              </a:rPr>
              <a:t>Rings</a:t>
            </a:r>
            <a:r>
              <a:rPr lang="en-US" b="1" dirty="0" smtClean="0"/>
              <a:t> and SC FELs: High Bunch </a:t>
            </a:r>
            <a:r>
              <a:rPr lang="en-US" b="1" dirty="0"/>
              <a:t>R</a:t>
            </a:r>
            <a:r>
              <a:rPr lang="en-US" b="1" dirty="0" smtClean="0"/>
              <a:t>ate	-&gt; </a:t>
            </a:r>
            <a:r>
              <a:rPr lang="en-US" b="1" dirty="0" smtClean="0">
                <a:solidFill>
                  <a:srgbClr val="FF0000"/>
                </a:solidFill>
              </a:rPr>
              <a:t>Thermal </a:t>
            </a:r>
            <a:r>
              <a:rPr lang="en-US" b="1" dirty="0">
                <a:solidFill>
                  <a:srgbClr val="FF0000"/>
                </a:solidFill>
              </a:rPr>
              <a:t>H</a:t>
            </a:r>
            <a:r>
              <a:rPr lang="en-US" b="1" dirty="0" smtClean="0">
                <a:solidFill>
                  <a:srgbClr val="FF0000"/>
                </a:solidFill>
              </a:rPr>
              <a:t>eating of Wire</a:t>
            </a:r>
            <a:endParaRPr lang="en-US" b="1" dirty="0">
              <a:solidFill>
                <a:srgbClr val="FF0000"/>
              </a:solidFill>
            </a:endParaRPr>
          </a:p>
        </p:txBody>
      </p:sp>
      <p:sp>
        <p:nvSpPr>
          <p:cNvPr id="9" name="Textplatzhalter 8"/>
          <p:cNvSpPr>
            <a:spLocks noGrp="1"/>
          </p:cNvSpPr>
          <p:nvPr>
            <p:ph type="body" sz="quarter" idx="16"/>
          </p:nvPr>
        </p:nvSpPr>
        <p:spPr/>
        <p:txBody>
          <a:bodyPr/>
          <a:lstStyle/>
          <a:p>
            <a:pPr marL="0" indent="0">
              <a:buNone/>
            </a:pPr>
            <a:r>
              <a:rPr lang="en-US" b="1" dirty="0" smtClean="0">
                <a:solidFill>
                  <a:srgbClr val="FF0000"/>
                </a:solidFill>
              </a:rPr>
              <a:t>Red: Major Problems in e-rings</a:t>
            </a:r>
            <a:endParaRPr lang="en-US" b="1" dirty="0">
              <a:solidFill>
                <a:srgbClr val="FF0000"/>
              </a:solidFill>
            </a:endParaRPr>
          </a:p>
          <a:p>
            <a:pPr marL="0" indent="0">
              <a:buNone/>
            </a:pPr>
            <a:r>
              <a:rPr lang="en-US" dirty="0" smtClean="0"/>
              <a:t>Almost no wire scanners in e-ring based SR sources exist (couldn’t find any reference). Known problems in DORIS, LEP, HERA-e: </a:t>
            </a:r>
            <a:endParaRPr lang="en-US" dirty="0"/>
          </a:p>
        </p:txBody>
      </p:sp>
      <p:sp>
        <p:nvSpPr>
          <p:cNvPr id="11" name="Rectangle 7"/>
          <p:cNvSpPr>
            <a:spLocks noChangeArrowheads="1"/>
          </p:cNvSpPr>
          <p:nvPr/>
        </p:nvSpPr>
        <p:spPr bwMode="auto">
          <a:xfrm>
            <a:off x="1645551" y="6017791"/>
            <a:ext cx="3707904" cy="507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900" b="1" u="sng" dirty="0">
                <a:hlinkClick r:id="rId2"/>
              </a:rPr>
              <a:t>WIRE SCANNERS AT LEP</a:t>
            </a:r>
            <a:r>
              <a:rPr lang="en-US" sz="900" b="1" dirty="0"/>
              <a:t>.</a:t>
            </a:r>
            <a:endParaRPr lang="en-US" sz="900" dirty="0"/>
          </a:p>
          <a:p>
            <a:r>
              <a:rPr lang="de-DE" sz="900" dirty="0" smtClean="0"/>
              <a:t>B</a:t>
            </a:r>
            <a:r>
              <a:rPr lang="de-DE" sz="900" dirty="0"/>
              <a:t>. </a:t>
            </a:r>
            <a:r>
              <a:rPr lang="de-DE" sz="900" dirty="0" err="1"/>
              <a:t>Bouchet</a:t>
            </a:r>
            <a:r>
              <a:rPr lang="de-DE" sz="900" dirty="0"/>
              <a:t>, </a:t>
            </a:r>
            <a:r>
              <a:rPr lang="de-DE" sz="900" dirty="0" err="1" smtClean="0"/>
              <a:t>etal</a:t>
            </a:r>
            <a:r>
              <a:rPr lang="de-DE" sz="900" dirty="0" smtClean="0"/>
              <a:t>., </a:t>
            </a:r>
            <a:r>
              <a:rPr lang="en-US" sz="900" dirty="0" smtClean="0"/>
              <a:t>CERN-SL-91-20-DI-15</a:t>
            </a:r>
            <a:r>
              <a:rPr lang="en-US" sz="900" dirty="0"/>
              <a:t>, May 1991. </a:t>
            </a:r>
            <a:r>
              <a:rPr lang="en-US" sz="900" dirty="0" smtClean="0"/>
              <a:t>1991 </a:t>
            </a:r>
            <a:r>
              <a:rPr lang="en-US" sz="900" dirty="0"/>
              <a:t>IEEE Particle Accelerator Conference, San Francisco, CA, 6 - 9 May 1991.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152475"/>
            <a:ext cx="2970722" cy="356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0392" y="0"/>
            <a:ext cx="1043608" cy="239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68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What is Special on Wire Scanners for Electron Beams?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No Wire Scanner in SR e-rings</a:t>
            </a:r>
            <a:endParaRPr lang="en-US" dirty="0"/>
          </a:p>
        </p:txBody>
      </p:sp>
      <p:sp>
        <p:nvSpPr>
          <p:cNvPr id="8" name="Textplatzhalter 7"/>
          <p:cNvSpPr>
            <a:spLocks noGrp="1"/>
          </p:cNvSpPr>
          <p:nvPr>
            <p:ph type="body" sz="quarter" idx="15"/>
          </p:nvPr>
        </p:nvSpPr>
        <p:spPr/>
        <p:txBody>
          <a:bodyPr/>
          <a:lstStyle/>
          <a:p>
            <a:pPr marL="0" indent="0">
              <a:buNone/>
            </a:pPr>
            <a:r>
              <a:rPr lang="en-US" b="1" dirty="0" smtClean="0"/>
              <a:t>Higher Order Modes</a:t>
            </a:r>
            <a:endParaRPr lang="en-US" b="1" dirty="0"/>
          </a:p>
          <a:p>
            <a:pPr marL="0" indent="0">
              <a:buNone/>
            </a:pPr>
            <a:r>
              <a:rPr lang="en-US" altLang="en-US" sz="1400" b="1" u="sng" dirty="0" smtClean="0">
                <a:cs typeface="Times New Roman" pitchFamily="18" charset="0"/>
              </a:rPr>
              <a:t>LEP: </a:t>
            </a:r>
            <a:r>
              <a:rPr lang="en-US" altLang="en-US" sz="1400" dirty="0" smtClean="0">
                <a:cs typeface="Times New Roman" pitchFamily="18" charset="0"/>
              </a:rPr>
              <a:t>Digitized </a:t>
            </a:r>
            <a:r>
              <a:rPr lang="en-US" altLang="en-US" sz="1400" dirty="0">
                <a:cs typeface="Times New Roman" pitchFamily="18" charset="0"/>
              </a:rPr>
              <a:t>video recording of an 8 </a:t>
            </a:r>
            <a:r>
              <a:rPr lang="en-US" altLang="en-US" sz="1400" dirty="0">
                <a:latin typeface="Symbol" pitchFamily="18" charset="2"/>
                <a:cs typeface="Times New Roman" pitchFamily="18" charset="0"/>
              </a:rPr>
              <a:t>m</a:t>
            </a:r>
            <a:r>
              <a:rPr lang="en-US" altLang="en-US" sz="1400" dirty="0">
                <a:cs typeface="Times New Roman" pitchFamily="18" charset="0"/>
              </a:rPr>
              <a:t>m carbon wire scanning a </a:t>
            </a:r>
            <a:r>
              <a:rPr lang="en-US" altLang="en-US" sz="1400" dirty="0">
                <a:solidFill>
                  <a:srgbClr val="FF0000"/>
                </a:solidFill>
                <a:cs typeface="Times New Roman" pitchFamily="18" charset="0"/>
              </a:rPr>
              <a:t>0.8 mA beam</a:t>
            </a:r>
            <a:r>
              <a:rPr lang="en-US" altLang="en-US" sz="1400" dirty="0">
                <a:cs typeface="Times New Roman" pitchFamily="18" charset="0"/>
              </a:rPr>
              <a:t>. T</a:t>
            </a:r>
            <a:r>
              <a:rPr lang="en-US" altLang="en-US" sz="1400" dirty="0" smtClean="0">
                <a:cs typeface="Times New Roman" pitchFamily="18" charset="0"/>
              </a:rPr>
              <a:t>he </a:t>
            </a:r>
            <a:r>
              <a:rPr lang="en-US" altLang="en-US" sz="1400" dirty="0">
                <a:cs typeface="Times New Roman" pitchFamily="18" charset="0"/>
              </a:rPr>
              <a:t>light intensity is plotted along the vertical axis (arbitrary units</a:t>
            </a:r>
            <a:r>
              <a:rPr lang="en-US" altLang="en-US" sz="1400" dirty="0" smtClean="0">
                <a:cs typeface="Times New Roman" pitchFamily="18" charset="0"/>
              </a:rPr>
              <a:t>)...RF </a:t>
            </a:r>
            <a:r>
              <a:rPr lang="en-US" altLang="en-US" sz="1400" dirty="0">
                <a:cs typeface="Times New Roman" pitchFamily="18" charset="0"/>
              </a:rPr>
              <a:t>heating led to (huge) thermal glowing before the beam interacts with the wire</a:t>
            </a:r>
            <a:r>
              <a:rPr lang="en-US" altLang="en-US" sz="1400" dirty="0" smtClean="0">
                <a:cs typeface="Times New Roman" pitchFamily="18" charset="0"/>
              </a:rPr>
              <a:t>.</a:t>
            </a:r>
            <a:r>
              <a:rPr lang="en-US" sz="1400" dirty="0" smtClean="0"/>
              <a:t/>
            </a:r>
            <a:br>
              <a:rPr lang="en-US" sz="1400" dirty="0" smtClean="0"/>
            </a:br>
            <a:r>
              <a:rPr lang="en-US" sz="1400" b="1" u="sng" dirty="0" smtClean="0"/>
              <a:t>DORIS, HERA-e</a:t>
            </a:r>
            <a:r>
              <a:rPr lang="en-US" sz="1400" b="1" dirty="0" smtClean="0"/>
              <a:t>: </a:t>
            </a:r>
            <a:r>
              <a:rPr lang="en-US" sz="1400" dirty="0" smtClean="0"/>
              <a:t>Observation: Carbon wires just vanished without using the scanner…</a:t>
            </a:r>
            <a:br>
              <a:rPr lang="en-US" sz="1400" dirty="0" smtClean="0"/>
            </a:br>
            <a:r>
              <a:rPr lang="en-US" sz="1400" dirty="0" smtClean="0"/>
              <a:t/>
            </a:r>
            <a:br>
              <a:rPr lang="en-US" sz="1400" dirty="0" smtClean="0"/>
            </a:br>
            <a:endParaRPr lang="en-US" sz="1800" dirty="0"/>
          </a:p>
        </p:txBody>
      </p:sp>
      <p:sp>
        <p:nvSpPr>
          <p:cNvPr id="9" name="Textplatzhalter 8"/>
          <p:cNvSpPr>
            <a:spLocks noGrp="1"/>
          </p:cNvSpPr>
          <p:nvPr>
            <p:ph type="body" sz="quarter" idx="16"/>
          </p:nvPr>
        </p:nvSpPr>
        <p:spPr/>
        <p:txBody>
          <a:bodyPr/>
          <a:lstStyle/>
          <a:p>
            <a:pPr marL="0" indent="0">
              <a:buNone/>
            </a:pPr>
            <a:r>
              <a:rPr lang="en-US" b="1" dirty="0" smtClean="0"/>
              <a:t>Some solutions</a:t>
            </a:r>
            <a:endParaRPr lang="en-US" b="1" dirty="0"/>
          </a:p>
          <a:p>
            <a:pPr marL="0" indent="0">
              <a:buNone/>
            </a:pPr>
            <a:r>
              <a:rPr lang="en-US" sz="1400" b="1" u="sng" dirty="0" smtClean="0"/>
              <a:t>SPS and LHC</a:t>
            </a:r>
            <a:r>
              <a:rPr lang="en-US" sz="1400" b="1" u="sng" dirty="0"/>
              <a:t>: </a:t>
            </a:r>
            <a:r>
              <a:rPr lang="en-US" sz="1400" dirty="0"/>
              <a:t>Ferrites </a:t>
            </a:r>
            <a:r>
              <a:rPr lang="en-US" sz="1400" dirty="0" smtClean="0"/>
              <a:t>etc. in </a:t>
            </a:r>
            <a:r>
              <a:rPr lang="en-US" sz="1400" dirty="0"/>
              <a:t>vacuum </a:t>
            </a:r>
            <a:r>
              <a:rPr lang="en-US" sz="1400" dirty="0" smtClean="0"/>
              <a:t>tank.</a:t>
            </a:r>
            <a:br>
              <a:rPr lang="en-US" sz="1400" dirty="0" smtClean="0"/>
            </a:br>
            <a:r>
              <a:rPr lang="en-US" sz="1400" b="1" u="sng" dirty="0" smtClean="0"/>
              <a:t>LEP, HERA-e: </a:t>
            </a:r>
            <a:r>
              <a:rPr lang="en-US" sz="1400" dirty="0" smtClean="0"/>
              <a:t>Quartz fibers (non-conducting)</a:t>
            </a:r>
            <a:br>
              <a:rPr lang="en-US" sz="1400" dirty="0" smtClean="0"/>
            </a:br>
            <a:r>
              <a:rPr lang="en-US" sz="1400" dirty="0" smtClean="0"/>
              <a:t>but still low (not at design) beam current. </a:t>
            </a:r>
          </a:p>
          <a:p>
            <a:pPr marL="0" indent="0">
              <a:buNone/>
            </a:pPr>
            <a:r>
              <a:rPr lang="en-US" sz="1400" dirty="0" smtClean="0"/>
              <a:t/>
            </a:r>
            <a:br>
              <a:rPr lang="en-US" sz="1400" dirty="0" smtClean="0"/>
            </a:br>
            <a:endParaRPr lang="en-US" sz="1400" dirty="0"/>
          </a:p>
        </p:txBody>
      </p:sp>
      <p:grpSp>
        <p:nvGrpSpPr>
          <p:cNvPr id="10" name="Group 5"/>
          <p:cNvGrpSpPr>
            <a:grpSpLocks/>
          </p:cNvGrpSpPr>
          <p:nvPr/>
        </p:nvGrpSpPr>
        <p:grpSpPr bwMode="auto">
          <a:xfrm>
            <a:off x="4600562" y="1235886"/>
            <a:ext cx="4380772" cy="2533650"/>
            <a:chOff x="1008" y="816"/>
            <a:chExt cx="3855" cy="1920"/>
          </a:xfrm>
        </p:grpSpPr>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912"/>
              <a:ext cx="2670" cy="1320"/>
            </a:xfrm>
            <a:prstGeom prst="rect">
              <a:avLst/>
            </a:prstGeom>
            <a:noFill/>
            <a:extLst>
              <a:ext uri="{909E8E84-426E-40DD-AFC4-6F175D3DCCD1}">
                <a14:hiddenFill xmlns:a14="http://schemas.microsoft.com/office/drawing/2010/main">
                  <a:solidFill>
                    <a:srgbClr val="FFFFFF"/>
                  </a:solidFill>
                </a14:hiddenFill>
              </a:ext>
            </a:extLst>
          </p:spPr>
        </p:pic>
        <p:sp>
          <p:nvSpPr>
            <p:cNvPr id="14" name="Line 7"/>
            <p:cNvSpPr>
              <a:spLocks noChangeShapeType="1"/>
            </p:cNvSpPr>
            <p:nvPr/>
          </p:nvSpPr>
          <p:spPr bwMode="auto">
            <a:xfrm flipV="1">
              <a:off x="1728" y="1920"/>
              <a:ext cx="2592"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8"/>
            <p:cNvSpPr txBox="1">
              <a:spLocks noChangeArrowheads="1"/>
            </p:cNvSpPr>
            <p:nvPr/>
          </p:nvSpPr>
          <p:spPr bwMode="auto">
            <a:xfrm>
              <a:off x="4272" y="1824"/>
              <a:ext cx="591"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dirty="0"/>
                <a:t>Wire </a:t>
              </a:r>
              <a:endParaRPr lang="en-US" altLang="en-US" sz="1400" dirty="0" smtClean="0"/>
            </a:p>
            <a:p>
              <a:pPr eaLnBrk="0" hangingPunct="0"/>
              <a:r>
                <a:rPr lang="en-US" altLang="en-US" sz="1400" dirty="0" smtClean="0"/>
                <a:t>length</a:t>
              </a:r>
              <a:endParaRPr lang="en-US" altLang="en-US" sz="1400" dirty="0"/>
            </a:p>
          </p:txBody>
        </p:sp>
        <p:sp>
          <p:nvSpPr>
            <p:cNvPr id="16" name="Line 9"/>
            <p:cNvSpPr>
              <a:spLocks noChangeShapeType="1"/>
            </p:cNvSpPr>
            <p:nvPr/>
          </p:nvSpPr>
          <p:spPr bwMode="auto">
            <a:xfrm flipH="1" flipV="1">
              <a:off x="1920" y="1056"/>
              <a:ext cx="1200" cy="1536"/>
            </a:xfrm>
            <a:prstGeom prst="line">
              <a:avLst/>
            </a:prstGeom>
            <a:noFill/>
            <a:ln w="539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0"/>
            <p:cNvSpPr txBox="1">
              <a:spLocks noChangeArrowheads="1"/>
            </p:cNvSpPr>
            <p:nvPr/>
          </p:nvSpPr>
          <p:spPr bwMode="auto">
            <a:xfrm>
              <a:off x="2928" y="2544"/>
              <a:ext cx="35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a:t>beam</a:t>
              </a:r>
            </a:p>
          </p:txBody>
        </p:sp>
        <p:sp>
          <p:nvSpPr>
            <p:cNvPr id="18" name="Line 11"/>
            <p:cNvSpPr>
              <a:spLocks noChangeShapeType="1"/>
            </p:cNvSpPr>
            <p:nvPr/>
          </p:nvSpPr>
          <p:spPr bwMode="auto">
            <a:xfrm flipH="1" flipV="1">
              <a:off x="1248" y="1584"/>
              <a:ext cx="48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12"/>
            <p:cNvSpPr txBox="1">
              <a:spLocks noChangeArrowheads="1"/>
            </p:cNvSpPr>
            <p:nvPr/>
          </p:nvSpPr>
          <p:spPr bwMode="auto">
            <a:xfrm>
              <a:off x="1008" y="1392"/>
              <a:ext cx="31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a:t>time</a:t>
              </a:r>
            </a:p>
          </p:txBody>
        </p:sp>
        <p:sp>
          <p:nvSpPr>
            <p:cNvPr id="20" name="Text Box 13"/>
            <p:cNvSpPr txBox="1">
              <a:spLocks noChangeArrowheads="1"/>
            </p:cNvSpPr>
            <p:nvPr/>
          </p:nvSpPr>
          <p:spPr bwMode="auto">
            <a:xfrm>
              <a:off x="3600" y="816"/>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a:t>Light intensity</a:t>
              </a:r>
            </a:p>
          </p:txBody>
        </p:sp>
        <p:sp>
          <p:nvSpPr>
            <p:cNvPr id="21" name="Line 14"/>
            <p:cNvSpPr>
              <a:spLocks noChangeShapeType="1"/>
            </p:cNvSpPr>
            <p:nvPr/>
          </p:nvSpPr>
          <p:spPr bwMode="auto">
            <a:xfrm flipV="1">
              <a:off x="3744" y="1008"/>
              <a:ext cx="48" cy="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Rectangle 4"/>
          <p:cNvSpPr/>
          <p:nvPr/>
        </p:nvSpPr>
        <p:spPr>
          <a:xfrm>
            <a:off x="4600562" y="1124744"/>
            <a:ext cx="4291918" cy="264479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703" y="4005064"/>
            <a:ext cx="1076325"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7"/>
          <p:cNvSpPr>
            <a:spLocks noChangeArrowheads="1"/>
          </p:cNvSpPr>
          <p:nvPr/>
        </p:nvSpPr>
        <p:spPr bwMode="auto">
          <a:xfrm>
            <a:off x="323528" y="5241921"/>
            <a:ext cx="354644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1200" dirty="0"/>
              <a:t>Problem: Sublimation and heating </a:t>
            </a:r>
            <a:endParaRPr lang="en-US" sz="1200" dirty="0" smtClean="0"/>
          </a:p>
          <a:p>
            <a:pPr eaLnBrk="0" hangingPunct="0">
              <a:spcBef>
                <a:spcPct val="50000"/>
              </a:spcBef>
            </a:pPr>
            <a:r>
              <a:rPr lang="en-US" altLang="en-US" sz="1200" dirty="0" smtClean="0"/>
              <a:t>A </a:t>
            </a:r>
            <a:r>
              <a:rPr lang="en-US" altLang="en-US" sz="1200" dirty="0"/>
              <a:t>30 </a:t>
            </a:r>
            <a:r>
              <a:rPr lang="en-US" altLang="en-US" sz="1200" dirty="0">
                <a:latin typeface="Symbol" pitchFamily="18" charset="2"/>
              </a:rPr>
              <a:t>m</a:t>
            </a:r>
            <a:r>
              <a:rPr lang="en-US" altLang="en-US" sz="1200" dirty="0"/>
              <a:t>m Quartz wire, used in a LEP wire-scanner monitor, after scans through </a:t>
            </a:r>
            <a:r>
              <a:rPr lang="en-US" altLang="en-US" sz="1200" dirty="0">
                <a:solidFill>
                  <a:srgbClr val="FF0000"/>
                </a:solidFill>
              </a:rPr>
              <a:t>7mA beams</a:t>
            </a:r>
            <a:r>
              <a:rPr lang="en-US" altLang="en-US" sz="1200" dirty="0"/>
              <a:t>. The thickness of the top part, traversed by the beam, is a few microns.</a:t>
            </a:r>
          </a:p>
        </p:txBody>
      </p:sp>
      <p:pic>
        <p:nvPicPr>
          <p:cNvPr id="2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760" y="3863247"/>
            <a:ext cx="3473719" cy="29744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90388" y="4293096"/>
            <a:ext cx="1013419" cy="338554"/>
          </a:xfrm>
          <a:prstGeom prst="rect">
            <a:avLst/>
          </a:prstGeom>
          <a:noFill/>
          <a:ln>
            <a:solidFill>
              <a:srgbClr val="FF0000"/>
            </a:solidFill>
          </a:ln>
        </p:spPr>
        <p:txBody>
          <a:bodyPr wrap="none" rtlCol="0">
            <a:spAutoFit/>
          </a:bodyPr>
          <a:lstStyle/>
          <a:p>
            <a:r>
              <a:rPr lang="en-US" sz="1600" dirty="0" smtClean="0">
                <a:latin typeface="Symbol" panose="05050102010706020507" pitchFamily="18" charset="2"/>
              </a:rPr>
              <a:t>s</a:t>
            </a:r>
            <a:r>
              <a:rPr lang="en-US" sz="1600" dirty="0" smtClean="0"/>
              <a:t> ≈ 1mm</a:t>
            </a:r>
          </a:p>
        </p:txBody>
      </p:sp>
      <p:sp>
        <p:nvSpPr>
          <p:cNvPr id="7" name="TextBox 6"/>
          <p:cNvSpPr txBox="1"/>
          <p:nvPr/>
        </p:nvSpPr>
        <p:spPr>
          <a:xfrm>
            <a:off x="1403648" y="3388937"/>
            <a:ext cx="3888432" cy="507831"/>
          </a:xfrm>
          <a:prstGeom prst="rect">
            <a:avLst/>
          </a:prstGeom>
          <a:solidFill>
            <a:schemeClr val="bg1"/>
          </a:solidFill>
          <a:ln>
            <a:solidFill>
              <a:schemeClr val="tx1"/>
            </a:solidFill>
          </a:ln>
        </p:spPr>
        <p:txBody>
          <a:bodyPr wrap="square" rtlCol="0">
            <a:spAutoFit/>
          </a:bodyPr>
          <a:lstStyle/>
          <a:p>
            <a:r>
              <a:rPr lang="en-US" altLang="en-US" sz="900" b="1" dirty="0">
                <a:cs typeface="Times New Roman" pitchFamily="18" charset="0"/>
              </a:rPr>
              <a:t>QUARTZ WIRES VERSUS CARBON FIBERS FOR IMPROVED BEAM HANDLING CAPACITY OF THE LEP WIRE SCANNERS. </a:t>
            </a:r>
            <a:r>
              <a:rPr lang="en-US" altLang="en-US" sz="900" dirty="0">
                <a:cs typeface="Times New Roman" pitchFamily="18" charset="0"/>
              </a:rPr>
              <a:t>C. Fischer, </a:t>
            </a:r>
            <a:r>
              <a:rPr lang="en-US" altLang="en-US" sz="900" dirty="0" err="1">
                <a:cs typeface="Times New Roman" pitchFamily="18" charset="0"/>
              </a:rPr>
              <a:t>etal</a:t>
            </a:r>
            <a:r>
              <a:rPr lang="en-US" altLang="en-US" sz="900" dirty="0">
                <a:cs typeface="Times New Roman" pitchFamily="18" charset="0"/>
              </a:rPr>
              <a:t>, CERN-SL-96-09-BI, May 1996. </a:t>
            </a:r>
            <a:endParaRPr lang="en-US" sz="2000" dirty="0"/>
          </a:p>
        </p:txBody>
      </p:sp>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543571" y="-120204"/>
            <a:ext cx="451496" cy="691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What is Special on Wire Scanners for Electron Beams?</a:t>
            </a:r>
            <a:endParaRPr lang="en-US" sz="2400" dirty="0"/>
          </a:p>
        </p:txBody>
      </p:sp>
      <p:sp>
        <p:nvSpPr>
          <p:cNvPr id="3" name="Fußzeilenplatzhalter 2"/>
          <p:cNvSpPr>
            <a:spLocks noGrp="1"/>
          </p:cNvSpPr>
          <p:nvPr>
            <p:ph type="ftr" sz="quarter" idx="11"/>
          </p:nvPr>
        </p:nvSpPr>
        <p:spPr/>
        <p:txBody>
          <a:bodyPr/>
          <a:lstStyle/>
          <a:p>
            <a:r>
              <a:rPr lang="en-US" dirty="0" smtClean="0"/>
              <a:t>| Beam size measurements using Wire Scanners |  </a:t>
            </a:r>
            <a:endParaRPr lang="en-US" dirty="0"/>
          </a:p>
        </p:txBody>
      </p:sp>
      <p:sp>
        <p:nvSpPr>
          <p:cNvPr id="4" name="Textplatzhalter 3"/>
          <p:cNvSpPr>
            <a:spLocks noGrp="1"/>
          </p:cNvSpPr>
          <p:nvPr>
            <p:ph type="body" sz="quarter" idx="13"/>
          </p:nvPr>
        </p:nvSpPr>
        <p:spPr/>
        <p:txBody>
          <a:bodyPr/>
          <a:lstStyle/>
          <a:p>
            <a:r>
              <a:rPr lang="en-US" dirty="0" smtClean="0"/>
              <a:t>No Wire Scanner in SR e-rings</a:t>
            </a:r>
            <a:endParaRPr lang="en-US" dirty="0"/>
          </a:p>
        </p:txBody>
      </p:sp>
      <p:sp>
        <p:nvSpPr>
          <p:cNvPr id="8" name="Textplatzhalter 7"/>
          <p:cNvSpPr>
            <a:spLocks noGrp="1"/>
          </p:cNvSpPr>
          <p:nvPr>
            <p:ph type="body" sz="quarter" idx="15"/>
          </p:nvPr>
        </p:nvSpPr>
        <p:spPr/>
        <p:txBody>
          <a:bodyPr/>
          <a:lstStyle/>
          <a:p>
            <a:pPr marL="0" indent="0">
              <a:buNone/>
            </a:pPr>
            <a:r>
              <a:rPr lang="en-US" b="1" dirty="0" smtClean="0"/>
              <a:t>Thermal Heating of the Wire</a:t>
            </a:r>
            <a:endParaRPr lang="en-US" b="1" dirty="0"/>
          </a:p>
          <a:p>
            <a:r>
              <a:rPr lang="en-US" altLang="en-US" sz="1400" dirty="0" smtClean="0">
                <a:cs typeface="Times New Roman" pitchFamily="18" charset="0"/>
              </a:rPr>
              <a:t>Energy deposition according to </a:t>
            </a:r>
            <a:r>
              <a:rPr lang="en-US" altLang="en-US" sz="1400" dirty="0" err="1" smtClean="0">
                <a:cs typeface="Times New Roman" pitchFamily="18" charset="0"/>
              </a:rPr>
              <a:t>dE</a:t>
            </a:r>
            <a:r>
              <a:rPr lang="en-US" altLang="en-US" sz="1400" dirty="0" smtClean="0">
                <a:cs typeface="Times New Roman" pitchFamily="18" charset="0"/>
              </a:rPr>
              <a:t>/dx. </a:t>
            </a:r>
          </a:p>
          <a:p>
            <a:r>
              <a:rPr lang="en-US" altLang="en-US" sz="1400" dirty="0" smtClean="0">
                <a:cs typeface="Times New Roman" pitchFamily="18" charset="0"/>
              </a:rPr>
              <a:t>Many details (incl. cooling mechanism) discussed in: </a:t>
            </a:r>
            <a:br>
              <a:rPr lang="en-US" altLang="en-US" sz="1400" dirty="0" smtClean="0">
                <a:cs typeface="Times New Roman" pitchFamily="18" charset="0"/>
              </a:rPr>
            </a:br>
            <a:r>
              <a:rPr lang="en-US" sz="1200" b="1" dirty="0" smtClean="0"/>
              <a:t>Beam </a:t>
            </a:r>
            <a:r>
              <a:rPr lang="en-US" sz="1200" b="1" dirty="0"/>
              <a:t>Interaction with Thin Materials: Heat Deposition, Cooling Phenomena and Damage </a:t>
            </a:r>
            <a:r>
              <a:rPr lang="en-US" sz="1200" b="1" dirty="0" smtClean="0"/>
              <a:t>Limits</a:t>
            </a:r>
            <a:r>
              <a:rPr lang="en-US" sz="1200" dirty="0" smtClean="0"/>
              <a:t>, M</a:t>
            </a:r>
            <a:r>
              <a:rPr lang="en-US" sz="1200" dirty="0"/>
              <a:t>. </a:t>
            </a:r>
            <a:r>
              <a:rPr lang="en-US" sz="1200" dirty="0" err="1" smtClean="0"/>
              <a:t>Sapinski</a:t>
            </a:r>
            <a:r>
              <a:rPr lang="en-US" sz="1200" dirty="0" smtClean="0"/>
              <a:t>, 2012 Beam Instrumentation </a:t>
            </a:r>
            <a:r>
              <a:rPr lang="en-US" sz="1200" dirty="0"/>
              <a:t>Workshop (BIW12)</a:t>
            </a:r>
            <a:r>
              <a:rPr lang="en-US" sz="1400" dirty="0"/>
              <a:t/>
            </a:r>
            <a:br>
              <a:rPr lang="en-US" sz="1400" dirty="0"/>
            </a:br>
            <a:endParaRPr lang="en-US" sz="1400" dirty="0"/>
          </a:p>
        </p:txBody>
      </p:sp>
      <p:sp>
        <p:nvSpPr>
          <p:cNvPr id="9" name="Textplatzhalter 8"/>
          <p:cNvSpPr>
            <a:spLocks noGrp="1"/>
          </p:cNvSpPr>
          <p:nvPr>
            <p:ph type="body" sz="quarter" idx="16"/>
          </p:nvPr>
        </p:nvSpPr>
        <p:spPr>
          <a:xfrm>
            <a:off x="395536" y="3320111"/>
            <a:ext cx="4105276" cy="2088232"/>
          </a:xfrm>
        </p:spPr>
        <p:txBody>
          <a:bodyPr/>
          <a:lstStyle/>
          <a:p>
            <a:pPr marL="0" indent="0">
              <a:buNone/>
            </a:pPr>
            <a:r>
              <a:rPr lang="en-US" b="1" dirty="0" smtClean="0"/>
              <a:t>Some solutions</a:t>
            </a:r>
            <a:endParaRPr lang="en-US" b="1" dirty="0"/>
          </a:p>
          <a:p>
            <a:pPr marL="0" indent="0">
              <a:buNone/>
            </a:pPr>
            <a:r>
              <a:rPr lang="en-US" sz="1400" u="sng" dirty="0"/>
              <a:t>LEP, HERA-e: </a:t>
            </a:r>
            <a:r>
              <a:rPr lang="en-US" sz="1400" dirty="0"/>
              <a:t>Limited beam current (few </a:t>
            </a:r>
            <a:r>
              <a:rPr lang="en-US" sz="1400" dirty="0" smtClean="0"/>
              <a:t>mA).</a:t>
            </a:r>
            <a:endParaRPr lang="en-US" sz="1400" u="sng" dirty="0" smtClean="0"/>
          </a:p>
          <a:p>
            <a:pPr marL="0" indent="0">
              <a:buNone/>
            </a:pPr>
            <a:r>
              <a:rPr lang="en-US" sz="1400" u="sng" dirty="0" smtClean="0"/>
              <a:t>SPS and LHC</a:t>
            </a:r>
            <a:r>
              <a:rPr lang="en-US" sz="1400" u="sng" dirty="0"/>
              <a:t>: </a:t>
            </a:r>
            <a:r>
              <a:rPr lang="en-US" sz="1400" dirty="0" smtClean="0"/>
              <a:t>Very fast Scanner (v=20m/s). Less resolution.</a:t>
            </a:r>
          </a:p>
          <a:p>
            <a:pPr marL="0" indent="0">
              <a:buNone/>
            </a:pPr>
            <a:r>
              <a:rPr lang="en-US" sz="1400" u="sng" dirty="0" smtClean="0"/>
              <a:t>HERA-e</a:t>
            </a:r>
            <a:r>
              <a:rPr lang="en-US" sz="1400" dirty="0" smtClean="0"/>
              <a:t>: Large beams (in perpendicular direction)</a:t>
            </a:r>
          </a:p>
          <a:p>
            <a:pPr marL="0" indent="0">
              <a:buNone/>
            </a:pPr>
            <a:r>
              <a:rPr lang="en-US" sz="1400" b="1" dirty="0" smtClean="0">
                <a:solidFill>
                  <a:srgbClr val="FF0000"/>
                </a:solidFill>
              </a:rPr>
              <a:t>All solutions are not applicable to ring based SR sources. =&gt; Almost all rely on SR-Monitors</a:t>
            </a:r>
          </a:p>
          <a:p>
            <a:pPr marL="0" indent="0">
              <a:buNone/>
            </a:pPr>
            <a:r>
              <a:rPr lang="en-US" sz="1400" dirty="0" smtClean="0"/>
              <a:t/>
            </a:r>
            <a:br>
              <a:rPr lang="en-US" sz="1400" dirty="0" smtClean="0"/>
            </a:br>
            <a:endParaRPr lang="en-US" sz="1400" dirty="0"/>
          </a:p>
        </p:txBody>
      </p:sp>
      <p:graphicFrame>
        <p:nvGraphicFramePr>
          <p:cNvPr id="7" name="Object 6"/>
          <p:cNvGraphicFramePr>
            <a:graphicFrameLocks noChangeAspect="1"/>
          </p:cNvGraphicFramePr>
          <p:nvPr>
            <p:extLst>
              <p:ext uri="{D42A27DB-BD31-4B8C-83A1-F6EECF244321}">
                <p14:modId xmlns:p14="http://schemas.microsoft.com/office/powerpoint/2010/main" val="3346244663"/>
              </p:ext>
            </p:extLst>
          </p:nvPr>
        </p:nvGraphicFramePr>
        <p:xfrm>
          <a:off x="4644008" y="1730657"/>
          <a:ext cx="4336504" cy="660381"/>
        </p:xfrm>
        <a:graphic>
          <a:graphicData uri="http://schemas.openxmlformats.org/presentationml/2006/ole">
            <mc:AlternateContent xmlns:mc="http://schemas.openxmlformats.org/markup-compatibility/2006">
              <mc:Choice xmlns:v="urn:schemas-microsoft-com:vml" Requires="v">
                <p:oleObj spid="_x0000_s2089" name="Equation" r:id="rId3" imgW="2921000" imgH="444500" progId="Equation.3">
                  <p:embed/>
                </p:oleObj>
              </mc:Choice>
              <mc:Fallback>
                <p:oleObj name="Equation" r:id="rId3" imgW="2921000" imgH="4445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730657"/>
                        <a:ext cx="4336504" cy="660381"/>
                      </a:xfrm>
                      <a:prstGeom prst="rect">
                        <a:avLst/>
                      </a:prstGeom>
                      <a:noFill/>
                      <a:ln w="9525">
                        <a:solidFill>
                          <a:schemeClr val="tx1"/>
                        </a:solidFill>
                        <a:miter lim="800000"/>
                        <a:headEnd/>
                        <a:tailEnd/>
                      </a:ln>
                    </p:spPr>
                  </p:pic>
                </p:oleObj>
              </mc:Fallback>
            </mc:AlternateContent>
          </a:graphicData>
        </a:graphic>
      </p:graphicFrame>
      <p:cxnSp>
        <p:nvCxnSpPr>
          <p:cNvPr id="12" name="Straight Arrow Connector 11"/>
          <p:cNvCxnSpPr/>
          <p:nvPr/>
        </p:nvCxnSpPr>
        <p:spPr>
          <a:xfrm flipV="1">
            <a:off x="4283968" y="2378729"/>
            <a:ext cx="2419710" cy="1626335"/>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703678" y="2018689"/>
            <a:ext cx="432048" cy="43204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27" name="Oval 26"/>
          <p:cNvSpPr/>
          <p:nvPr/>
        </p:nvSpPr>
        <p:spPr>
          <a:xfrm>
            <a:off x="6055606" y="1874673"/>
            <a:ext cx="504056" cy="432048"/>
          </a:xfrm>
          <a:prstGeom prst="ellipse">
            <a:avLst/>
          </a:prstGeom>
          <a:noFill/>
          <a:ln w="95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cxnSp>
        <p:nvCxnSpPr>
          <p:cNvPr id="29" name="Straight Arrow Connector 28"/>
          <p:cNvCxnSpPr/>
          <p:nvPr/>
        </p:nvCxnSpPr>
        <p:spPr>
          <a:xfrm flipV="1">
            <a:off x="3995936" y="2306721"/>
            <a:ext cx="1944216" cy="1338303"/>
          </a:xfrm>
          <a:prstGeom prst="straightConnector1">
            <a:avLst/>
          </a:prstGeom>
          <a:ln w="9525">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783798" y="2090697"/>
            <a:ext cx="360040" cy="288032"/>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cxnSp>
        <p:nvCxnSpPr>
          <p:cNvPr id="32" name="Straight Arrow Connector 31"/>
          <p:cNvCxnSpPr/>
          <p:nvPr/>
        </p:nvCxnSpPr>
        <p:spPr>
          <a:xfrm flipV="1">
            <a:off x="4355976" y="2378729"/>
            <a:ext cx="3384376" cy="2202400"/>
          </a:xfrm>
          <a:prstGeom prst="straightConnector1">
            <a:avLst/>
          </a:prstGeom>
          <a:ln w="952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944" y="4365104"/>
            <a:ext cx="3848055" cy="20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2"/>
          <p:cNvSpPr txBox="1">
            <a:spLocks noChangeArrowheads="1"/>
          </p:cNvSpPr>
          <p:nvPr/>
        </p:nvSpPr>
        <p:spPr bwMode="auto">
          <a:xfrm>
            <a:off x="6660232" y="3140968"/>
            <a:ext cx="24837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b="1" dirty="0" smtClean="0">
                <a:latin typeface="Comic Sans MS" pitchFamily="66" charset="0"/>
              </a:rPr>
              <a:t>Sublimation </a:t>
            </a:r>
            <a:r>
              <a:rPr lang="en-US" sz="1200" b="1" dirty="0">
                <a:latin typeface="Comic Sans MS" pitchFamily="66" charset="0"/>
              </a:rPr>
              <a:t>of </a:t>
            </a:r>
            <a:r>
              <a:rPr lang="en-US" sz="1200" b="1" dirty="0" smtClean="0">
                <a:latin typeface="Comic Sans MS" pitchFamily="66" charset="0"/>
              </a:rPr>
              <a:t>material</a:t>
            </a:r>
            <a:r>
              <a:rPr lang="en-US" sz="1200" dirty="0" smtClean="0">
                <a:latin typeface="Comic Sans MS" pitchFamily="66" charset="0"/>
              </a:rPr>
              <a:t>: Fiber </a:t>
            </a:r>
            <a:r>
              <a:rPr lang="en-US" sz="1200" dirty="0">
                <a:latin typeface="Comic Sans MS" pitchFamily="66" charset="0"/>
              </a:rPr>
              <a:t>fracture at three distances from the beam impact location: 1 mm (upper plot), 0.5 mm (middle plot) and at beam center location (bottom plot</a:t>
            </a:r>
            <a:r>
              <a:rPr lang="en-US" sz="1200" dirty="0" smtClean="0">
                <a:latin typeface="Comic Sans MS" pitchFamily="66" charset="0"/>
              </a:rPr>
              <a:t>).</a:t>
            </a:r>
            <a:endParaRPr lang="en-US" sz="1200" dirty="0">
              <a:latin typeface="Comic Sans MS" pitchFamily="66" charset="0"/>
            </a:endParaRPr>
          </a:p>
        </p:txBody>
      </p:sp>
      <p:sp>
        <p:nvSpPr>
          <p:cNvPr id="35" name="TextBox 34"/>
          <p:cNvSpPr txBox="1"/>
          <p:nvPr/>
        </p:nvSpPr>
        <p:spPr>
          <a:xfrm>
            <a:off x="5328085" y="6391190"/>
            <a:ext cx="2592287" cy="400110"/>
          </a:xfrm>
          <a:prstGeom prst="rect">
            <a:avLst/>
          </a:prstGeom>
          <a:noFill/>
          <a:ln>
            <a:solidFill>
              <a:schemeClr val="tx1"/>
            </a:solidFill>
          </a:ln>
        </p:spPr>
        <p:txBody>
          <a:bodyPr wrap="square" rtlCol="0">
            <a:spAutoFit/>
          </a:bodyPr>
          <a:lstStyle/>
          <a:p>
            <a:r>
              <a:rPr lang="en-US" sz="1000" b="1" dirty="0"/>
              <a:t>Carbon Fiber Damage in Particle Beam </a:t>
            </a:r>
            <a:endParaRPr lang="en-US" sz="1000" dirty="0"/>
          </a:p>
          <a:p>
            <a:r>
              <a:rPr lang="en-US" sz="1000" b="1" dirty="0" smtClean="0"/>
              <a:t>M</a:t>
            </a:r>
            <a:r>
              <a:rPr lang="en-US" sz="1000" b="1" dirty="0"/>
              <a:t>. </a:t>
            </a:r>
            <a:r>
              <a:rPr lang="en-US" sz="1000" b="1" dirty="0" err="1"/>
              <a:t>Sapinski</a:t>
            </a:r>
            <a:r>
              <a:rPr lang="en-US" sz="1000" dirty="0"/>
              <a:t>, </a:t>
            </a:r>
            <a:r>
              <a:rPr lang="en-US" sz="1000" dirty="0" smtClean="0"/>
              <a:t>et al, HB2010</a:t>
            </a:r>
            <a:r>
              <a:rPr lang="en-US" sz="1000" dirty="0"/>
              <a:t>, </a:t>
            </a:r>
            <a:endParaRPr lang="en-US" sz="1000" dirty="0" smtClean="0"/>
          </a:p>
        </p:txBody>
      </p:sp>
      <p:pic>
        <p:nvPicPr>
          <p:cNvPr id="2065"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532439" y="44624"/>
            <a:ext cx="583387" cy="44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H="1">
            <a:off x="7063870" y="1391290"/>
            <a:ext cx="230228" cy="381526"/>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93385" y="1052736"/>
            <a:ext cx="3377848" cy="338554"/>
          </a:xfrm>
          <a:prstGeom prst="rect">
            <a:avLst/>
          </a:prstGeom>
          <a:noFill/>
        </p:spPr>
        <p:txBody>
          <a:bodyPr wrap="none" rtlCol="0">
            <a:spAutoFit/>
          </a:bodyPr>
          <a:lstStyle/>
          <a:p>
            <a:r>
              <a:rPr lang="en-US" sz="1600" dirty="0" smtClean="0"/>
              <a:t>Bunch rep. rate: kHz &gt; </a:t>
            </a:r>
            <a:r>
              <a:rPr lang="en-US" sz="1600" dirty="0" err="1" smtClean="0"/>
              <a:t>f</a:t>
            </a:r>
            <a:r>
              <a:rPr lang="en-US" sz="1600" baseline="-25000" dirty="0" err="1" smtClean="0"/>
              <a:t>bunch</a:t>
            </a:r>
            <a:r>
              <a:rPr lang="en-US" sz="1600" dirty="0" smtClean="0"/>
              <a:t> &gt; MHz</a:t>
            </a:r>
          </a:p>
        </p:txBody>
      </p:sp>
      <p:sp>
        <p:nvSpPr>
          <p:cNvPr id="18" name="TextBox 17"/>
          <p:cNvSpPr txBox="1"/>
          <p:nvPr/>
        </p:nvSpPr>
        <p:spPr>
          <a:xfrm>
            <a:off x="5362856" y="1038799"/>
            <a:ext cx="3413114" cy="338554"/>
          </a:xfrm>
          <a:prstGeom prst="rect">
            <a:avLst/>
          </a:prstGeom>
          <a:solidFill>
            <a:schemeClr val="bg1"/>
          </a:solidFill>
        </p:spPr>
        <p:txBody>
          <a:bodyPr wrap="none" rtlCol="0">
            <a:spAutoFit/>
          </a:bodyPr>
          <a:lstStyle/>
          <a:p>
            <a:r>
              <a:rPr lang="en-US" sz="1600" b="1" dirty="0"/>
              <a:t>Single bunch FELs: </a:t>
            </a:r>
            <a:r>
              <a:rPr lang="en-US" sz="1600" b="1" dirty="0" err="1"/>
              <a:t>f</a:t>
            </a:r>
            <a:r>
              <a:rPr lang="en-US" sz="1600" b="1" baseline="-25000" dirty="0" err="1"/>
              <a:t>Bunch</a:t>
            </a:r>
            <a:r>
              <a:rPr lang="en-US" sz="1600" b="1" dirty="0"/>
              <a:t> </a:t>
            </a:r>
            <a:r>
              <a:rPr lang="en-US" sz="1600" b="1" dirty="0" smtClean="0"/>
              <a:t>≤ 60 </a:t>
            </a:r>
            <a:r>
              <a:rPr lang="en-US" sz="1600" b="1" dirty="0"/>
              <a:t>Hz</a:t>
            </a:r>
            <a:endParaRPr lang="en-US" sz="1600" dirty="0" smtClean="0"/>
          </a:p>
        </p:txBody>
      </p:sp>
    </p:spTree>
    <p:extLst>
      <p:ext uri="{BB962C8B-B14F-4D97-AF65-F5344CB8AC3E}">
        <p14:creationId xmlns:p14="http://schemas.microsoft.com/office/powerpoint/2010/main" val="125602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Wire Scanners </a:t>
            </a:r>
            <a:r>
              <a:rPr lang="en-US" sz="2400" dirty="0"/>
              <a:t>in Electron </a:t>
            </a:r>
            <a:r>
              <a:rPr lang="en-US" sz="2400" dirty="0" err="1"/>
              <a:t>Linacs</a:t>
            </a:r>
            <a:r>
              <a:rPr lang="en-US" sz="2400" dirty="0"/>
              <a:t> and FELs</a:t>
            </a:r>
          </a:p>
        </p:txBody>
      </p:sp>
      <p:sp>
        <p:nvSpPr>
          <p:cNvPr id="3" name="Fußzeilenplatzhalter 2"/>
          <p:cNvSpPr>
            <a:spLocks noGrp="1"/>
          </p:cNvSpPr>
          <p:nvPr>
            <p:ph type="ftr" sz="quarter" idx="11"/>
          </p:nvPr>
        </p:nvSpPr>
        <p:spPr/>
        <p:txBody>
          <a:bodyPr/>
          <a:lstStyle/>
          <a:p>
            <a:r>
              <a:rPr lang="en-US" smtClean="0"/>
              <a:t>| Beam size measurements using Wire Scanners |  </a:t>
            </a:r>
            <a:endParaRPr lang="en-US"/>
          </a:p>
        </p:txBody>
      </p:sp>
      <p:sp>
        <p:nvSpPr>
          <p:cNvPr id="4" name="Textplatzhalter 3"/>
          <p:cNvSpPr>
            <a:spLocks noGrp="1"/>
          </p:cNvSpPr>
          <p:nvPr>
            <p:ph type="body" sz="quarter" idx="13"/>
          </p:nvPr>
        </p:nvSpPr>
        <p:spPr/>
        <p:txBody>
          <a:bodyPr/>
          <a:lstStyle/>
          <a:p>
            <a:r>
              <a:rPr lang="en-US" dirty="0"/>
              <a:t>Experiences at</a:t>
            </a:r>
          </a:p>
        </p:txBody>
      </p:sp>
      <p:sp>
        <p:nvSpPr>
          <p:cNvPr id="8" name="Textplatzhalter 7"/>
          <p:cNvSpPr>
            <a:spLocks noGrp="1"/>
          </p:cNvSpPr>
          <p:nvPr>
            <p:ph type="body" sz="quarter" idx="15"/>
          </p:nvPr>
        </p:nvSpPr>
        <p:spPr>
          <a:xfrm>
            <a:off x="395536" y="1196752"/>
            <a:ext cx="4105276" cy="3088567"/>
          </a:xfrm>
        </p:spPr>
        <p:txBody>
          <a:bodyPr/>
          <a:lstStyle/>
          <a:p>
            <a:pPr marL="0" indent="0">
              <a:buNone/>
            </a:pPr>
            <a:r>
              <a:rPr lang="en-US" dirty="0" smtClean="0"/>
              <a:t>SLC:</a:t>
            </a:r>
          </a:p>
          <a:p>
            <a:pPr marL="0" indent="0">
              <a:buNone/>
            </a:pPr>
            <a:r>
              <a:rPr lang="en-US" sz="1400" dirty="0" smtClean="0"/>
              <a:t>Slow Scans, &lt; 1 micron/step, 60 Hz bunch rate:</a:t>
            </a:r>
          </a:p>
          <a:p>
            <a:pPr marL="0" indent="0">
              <a:buNone/>
            </a:pPr>
            <a:r>
              <a:rPr lang="en-US" sz="1400" dirty="0" smtClean="0"/>
              <a:t>Fifty </a:t>
            </a:r>
            <a:r>
              <a:rPr lang="en-US" sz="1400" dirty="0"/>
              <a:t>wire scanners are in use at SLC </a:t>
            </a:r>
            <a:r>
              <a:rPr lang="en-US" sz="1400" dirty="0" smtClean="0"/>
              <a:t>... </a:t>
            </a:r>
            <a:r>
              <a:rPr lang="en-US" sz="1400" dirty="0"/>
              <a:t>A large number of failures of the 50 </a:t>
            </a:r>
            <a:r>
              <a:rPr lang="en-US" sz="1400" dirty="0" smtClean="0">
                <a:latin typeface="Symbol" panose="05050102010706020507" pitchFamily="18" charset="2"/>
              </a:rPr>
              <a:t>m</a:t>
            </a:r>
            <a:r>
              <a:rPr lang="en-US" sz="1400" dirty="0" smtClean="0"/>
              <a:t>m </a:t>
            </a:r>
            <a:r>
              <a:rPr lang="en-US" sz="1400" dirty="0"/>
              <a:t>wire used in the scanners have occurred. Studies of these show strong electro-magnetic </a:t>
            </a:r>
            <a:r>
              <a:rPr lang="en-US" sz="1400" dirty="0" smtClean="0"/>
              <a:t>fields </a:t>
            </a:r>
            <a:r>
              <a:rPr lang="en-US" sz="1400" dirty="0"/>
              <a:t>produced by the beam to be the probable cause. The problem has been cured with the adoption of a </a:t>
            </a:r>
            <a:r>
              <a:rPr lang="en-US" sz="1400" b="1" dirty="0"/>
              <a:t>ceramic mounting </a:t>
            </a:r>
            <a:r>
              <a:rPr lang="en-US" sz="1400" b="1" dirty="0" smtClean="0"/>
              <a:t>scheme</a:t>
            </a:r>
            <a:r>
              <a:rPr lang="en-US" sz="1400" dirty="0" smtClean="0"/>
              <a:t> ... (uncertain).</a:t>
            </a:r>
          </a:p>
          <a:p>
            <a:pPr marL="0" indent="0">
              <a:buNone/>
            </a:pPr>
            <a:r>
              <a:rPr lang="en-US" sz="1400" dirty="0"/>
              <a:t>The evidence at SLC </a:t>
            </a:r>
            <a:r>
              <a:rPr lang="en-US" sz="1400" dirty="0" smtClean="0"/>
              <a:t>(focus) is </a:t>
            </a:r>
            <a:r>
              <a:rPr lang="en-US" sz="1400" dirty="0"/>
              <a:t>that carbon </a:t>
            </a:r>
            <a:r>
              <a:rPr lang="en-US" sz="1400" dirty="0" err="1"/>
              <a:t>fibres</a:t>
            </a:r>
            <a:r>
              <a:rPr lang="en-US" sz="1400" dirty="0"/>
              <a:t> are broken by beams of approximately 10</a:t>
            </a:r>
            <a:r>
              <a:rPr lang="en-US" sz="1400" baseline="30000" dirty="0"/>
              <a:t>10</a:t>
            </a:r>
            <a:r>
              <a:rPr lang="en-US" sz="1400" dirty="0"/>
              <a:t> electrons with </a:t>
            </a:r>
            <a:r>
              <a:rPr lang="en-US" sz="1400" dirty="0" err="1" smtClean="0">
                <a:latin typeface="Symbol" panose="05050102010706020507" pitchFamily="18" charset="2"/>
              </a:rPr>
              <a:t>s</a:t>
            </a:r>
            <a:r>
              <a:rPr lang="en-US" sz="1400" baseline="-25000" dirty="0" err="1" smtClean="0"/>
              <a:t>x</a:t>
            </a:r>
            <a:r>
              <a:rPr lang="en-US" sz="1400" dirty="0" smtClean="0"/>
              <a:t> x </a:t>
            </a:r>
            <a:r>
              <a:rPr lang="en-US" sz="1400" dirty="0" err="1" smtClean="0">
                <a:latin typeface="Symbol" panose="05050102010706020507" pitchFamily="18" charset="2"/>
              </a:rPr>
              <a:t>s</a:t>
            </a:r>
            <a:r>
              <a:rPr lang="en-US" sz="1400" baseline="-25000" dirty="0" err="1" smtClean="0"/>
              <a:t>y</a:t>
            </a:r>
            <a:r>
              <a:rPr lang="en-US" sz="1400" dirty="0" smtClean="0"/>
              <a:t> &lt; </a:t>
            </a:r>
            <a:r>
              <a:rPr lang="en-US" sz="1400" dirty="0"/>
              <a:t>3 µm</a:t>
            </a:r>
            <a:r>
              <a:rPr lang="en-US" sz="1400" baseline="30000" dirty="0"/>
              <a:t>2</a:t>
            </a:r>
            <a:r>
              <a:rPr lang="en-US" sz="1400" dirty="0"/>
              <a:t>.</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159" y="889097"/>
            <a:ext cx="3660297" cy="28692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755576" y="4186886"/>
            <a:ext cx="7920880" cy="2228771"/>
            <a:chOff x="1115616" y="4186887"/>
            <a:chExt cx="7920880" cy="2228771"/>
          </a:xfrm>
        </p:grpSpPr>
        <p:sp>
          <p:nvSpPr>
            <p:cNvPr id="6" name="TextBox 5"/>
            <p:cNvSpPr txBox="1"/>
            <p:nvPr/>
          </p:nvSpPr>
          <p:spPr>
            <a:xfrm>
              <a:off x="7308304" y="4285320"/>
              <a:ext cx="1685106" cy="1785104"/>
            </a:xfrm>
            <a:prstGeom prst="rect">
              <a:avLst/>
            </a:prstGeom>
            <a:noFill/>
          </p:spPr>
          <p:txBody>
            <a:bodyPr wrap="square" rtlCol="0">
              <a:spAutoFit/>
            </a:bodyPr>
            <a:lstStyle/>
            <a:p>
              <a:r>
                <a:rPr lang="en-US" sz="1100" dirty="0"/>
                <a:t> Failed 4 µm carbon wire with inset showing the progression of successive beam pulses scanning across the wire. This wire was broken at the point of intersection with a beam of 3 x 10</a:t>
              </a:r>
              <a:r>
                <a:rPr lang="en-US" sz="1100" baseline="30000" dirty="0"/>
                <a:t>9</a:t>
              </a:r>
              <a:r>
                <a:rPr lang="en-US" sz="1100" dirty="0"/>
                <a:t> particles/µm</a:t>
              </a:r>
              <a:r>
                <a:rPr lang="en-US" sz="1100" baseline="30000" dirty="0"/>
                <a:t>2</a:t>
              </a:r>
              <a:r>
                <a:rPr lang="en-US" sz="1100" dirty="0"/>
                <a:t>.</a:t>
              </a:r>
              <a:endParaRPr lang="en-US" sz="1100" dirty="0" smtClean="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439" y="4285320"/>
              <a:ext cx="2821604" cy="201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5" y="4186887"/>
              <a:ext cx="3168352" cy="222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15616" y="4186887"/>
              <a:ext cx="7920880" cy="222877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grpSp>
      <p:sp>
        <p:nvSpPr>
          <p:cNvPr id="14" name="TextBox 13"/>
          <p:cNvSpPr txBox="1"/>
          <p:nvPr/>
        </p:nvSpPr>
        <p:spPr>
          <a:xfrm>
            <a:off x="4572000" y="3786776"/>
            <a:ext cx="4104456" cy="400110"/>
          </a:xfrm>
          <a:prstGeom prst="rect">
            <a:avLst/>
          </a:prstGeom>
          <a:noFill/>
          <a:ln>
            <a:solidFill>
              <a:schemeClr val="tx1"/>
            </a:solidFill>
          </a:ln>
        </p:spPr>
        <p:txBody>
          <a:bodyPr wrap="square" rtlCol="0">
            <a:spAutoFit/>
          </a:bodyPr>
          <a:lstStyle/>
          <a:p>
            <a:r>
              <a:rPr lang="en-US" sz="1000" b="1" dirty="0"/>
              <a:t>Wire breakage in SLC wire profile monitors</a:t>
            </a:r>
            <a:r>
              <a:rPr lang="en-AU" sz="1000" dirty="0"/>
              <a:t>. Field, C.; McCormick, D.; Raimondi, P.; Ross, M.; </a:t>
            </a:r>
            <a:r>
              <a:rPr lang="en-AU" sz="1000" dirty="0" smtClean="0"/>
              <a:t>SLAC-PUB-7832 </a:t>
            </a:r>
            <a:r>
              <a:rPr lang="en-AU" sz="1000" dirty="0"/>
              <a:t>(1998)</a:t>
            </a:r>
            <a:endParaRPr lang="en-US" sz="1000" dirty="0" err="1" smtClean="0"/>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8553962" y="44624"/>
            <a:ext cx="590038" cy="572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741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Y_PowerPoint_4x3_en">
  <a:themeElements>
    <a:clrScheme name="Benutzerdefiniert 63">
      <a:dk1>
        <a:sysClr val="windowText" lastClr="000000"/>
      </a:dk1>
      <a:lt1>
        <a:sysClr val="window" lastClr="FFFFFF"/>
      </a:lt1>
      <a:dk2>
        <a:srgbClr val="898D8D"/>
      </a:dk2>
      <a:lt2>
        <a:srgbClr val="B2B4B2"/>
      </a:lt2>
      <a:accent1>
        <a:srgbClr val="009FDF"/>
      </a:accent1>
      <a:accent2>
        <a:srgbClr val="FF9E1B"/>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xmlns="" name="DESY_PowerPoint_4x3_en.potx" id="{51754F12-845D-420B-AB53-6ECE258B1142}" vid="{4CCF466B-B80F-4A2E-A28E-BB841104F7FB}"/>
    </a:ext>
  </a:extLst>
</a:theme>
</file>

<file path=ppt/theme/theme2.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DESY_PowerPoint_4x3_en</Template>
  <TotalTime>0</TotalTime>
  <Words>2772</Words>
  <Application>Microsoft Office PowerPoint</Application>
  <PresentationFormat>Bildschirmpräsentation (4:3)</PresentationFormat>
  <Paragraphs>320</Paragraphs>
  <Slides>32</Slides>
  <Notes>1</Notes>
  <HiddenSlides>0</HiddenSlides>
  <MMClips>0</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32</vt:i4>
      </vt:variant>
    </vt:vector>
  </HeadingPairs>
  <TitlesOfParts>
    <vt:vector size="35" baseType="lpstr">
      <vt:lpstr>DESY_PowerPoint_4x3_en</vt:lpstr>
      <vt:lpstr>Equation</vt:lpstr>
      <vt:lpstr>Bitmap Image</vt:lpstr>
      <vt:lpstr>Beam size measurements using Wire Scanners</vt:lpstr>
      <vt:lpstr>Agenda</vt:lpstr>
      <vt:lpstr>Introduction</vt:lpstr>
      <vt:lpstr>Introduction</vt:lpstr>
      <vt:lpstr>Introduction</vt:lpstr>
      <vt:lpstr>What is Special on Wire Scanners for Electron Beams?</vt:lpstr>
      <vt:lpstr>What is Special on Wire Scanners for Electron Beams?</vt:lpstr>
      <vt:lpstr>What is Special on Wire Scanners for Electron Beams?</vt:lpstr>
      <vt:lpstr>Wire Scanners in Electron Linacs and FELs</vt:lpstr>
      <vt:lpstr>Wire Scanners in Electron Linacs and FELs</vt:lpstr>
      <vt:lpstr>PowerPoint-Präsentation</vt:lpstr>
      <vt:lpstr>PowerPoint-Präsentation</vt:lpstr>
      <vt:lpstr>PowerPoint-Präsentation</vt:lpstr>
      <vt:lpstr>Wire Scanners in Electron Linacs and FELs</vt:lpstr>
      <vt:lpstr>Wire Scanners in Electron Linacs and FELs</vt:lpstr>
      <vt:lpstr>Wire Scanners in Electron Linacs and FELs</vt:lpstr>
      <vt:lpstr>Wire Scanners in Electron Linacs and FELs</vt:lpstr>
      <vt:lpstr>Wire scanners with long bunch trains (in SC FELs) </vt:lpstr>
      <vt:lpstr>Wire scanners with long bunch trains (in SC FELs) </vt:lpstr>
      <vt:lpstr>Measurements with wire scanners at FELs</vt:lpstr>
      <vt:lpstr>Measurements with wire scanners at FELs</vt:lpstr>
      <vt:lpstr>Measurements with wire scanners at FELs</vt:lpstr>
      <vt:lpstr>Measurements with wire scanners at FELs</vt:lpstr>
      <vt:lpstr>Measurements with wire scanners at FELs</vt:lpstr>
      <vt:lpstr>Measurements with wire scanners at FELs</vt:lpstr>
      <vt:lpstr>Measurements</vt:lpstr>
      <vt:lpstr>Measurements</vt:lpstr>
      <vt:lpstr>Measurements</vt:lpstr>
      <vt:lpstr>Summary</vt:lpstr>
      <vt:lpstr>End</vt:lpstr>
      <vt:lpstr>PowerPoint-Präsentation</vt:lpstr>
      <vt:lpstr>PowerPoint-Präsentation</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Wittenburg, Kay</dc:creator>
  <cp:lastModifiedBy>Wittenburg, Kay</cp:lastModifiedBy>
  <cp:revision>139</cp:revision>
  <dcterms:created xsi:type="dcterms:W3CDTF">2018-01-09T09:05:57Z</dcterms:created>
  <dcterms:modified xsi:type="dcterms:W3CDTF">2018-01-30T08:02:31Z</dcterms:modified>
</cp:coreProperties>
</file>