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307" r:id="rId3"/>
    <p:sldId id="308" r:id="rId4"/>
    <p:sldId id="380" r:id="rId5"/>
    <p:sldId id="381" r:id="rId6"/>
    <p:sldId id="348" r:id="rId7"/>
    <p:sldId id="278" r:id="rId8"/>
    <p:sldId id="382" r:id="rId9"/>
    <p:sldId id="392" r:id="rId10"/>
    <p:sldId id="393" r:id="rId11"/>
    <p:sldId id="394" r:id="rId12"/>
    <p:sldId id="395" r:id="rId13"/>
    <p:sldId id="281" r:id="rId14"/>
    <p:sldId id="358" r:id="rId15"/>
    <p:sldId id="359" r:id="rId16"/>
    <p:sldId id="285" r:id="rId17"/>
    <p:sldId id="287" r:id="rId18"/>
    <p:sldId id="288" r:id="rId19"/>
    <p:sldId id="290" r:id="rId20"/>
    <p:sldId id="291" r:id="rId21"/>
    <p:sldId id="293" r:id="rId22"/>
    <p:sldId id="294" r:id="rId23"/>
    <p:sldId id="295" r:id="rId24"/>
    <p:sldId id="296" r:id="rId25"/>
    <p:sldId id="297" r:id="rId26"/>
    <p:sldId id="370" r:id="rId27"/>
    <p:sldId id="299" r:id="rId28"/>
    <p:sldId id="300" r:id="rId29"/>
    <p:sldId id="302" r:id="rId30"/>
    <p:sldId id="303" r:id="rId31"/>
    <p:sldId id="304" r:id="rId32"/>
    <p:sldId id="361" r:id="rId33"/>
    <p:sldId id="276" r:id="rId34"/>
    <p:sldId id="270" r:id="rId35"/>
    <p:sldId id="275" r:id="rId36"/>
    <p:sldId id="396" r:id="rId37"/>
    <p:sldId id="352" r:id="rId38"/>
    <p:sldId id="340" r:id="rId39"/>
    <p:sldId id="365" r:id="rId40"/>
    <p:sldId id="366" r:id="rId41"/>
    <p:sldId id="350" r:id="rId42"/>
    <p:sldId id="367" r:id="rId43"/>
    <p:sldId id="386" r:id="rId44"/>
    <p:sldId id="387" r:id="rId45"/>
    <p:sldId id="388" r:id="rId46"/>
    <p:sldId id="389" r:id="rId47"/>
    <p:sldId id="390" r:id="rId48"/>
    <p:sldId id="391" r:id="rId49"/>
    <p:sldId id="384" r:id="rId50"/>
    <p:sldId id="383" r:id="rId51"/>
    <p:sldId id="319" r:id="rId52"/>
    <p:sldId id="323" r:id="rId53"/>
    <p:sldId id="326" r:id="rId54"/>
    <p:sldId id="368" r:id="rId55"/>
    <p:sldId id="329" r:id="rId56"/>
    <p:sldId id="332" r:id="rId57"/>
    <p:sldId id="369" r:id="rId58"/>
    <p:sldId id="334" r:id="rId59"/>
    <p:sldId id="33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6B4FC7C-C419-46A4-BC57-23D0B0344D28}">
          <p14:sldIdLst>
            <p14:sldId id="257"/>
            <p14:sldId id="307"/>
            <p14:sldId id="308"/>
            <p14:sldId id="380"/>
            <p14:sldId id="381"/>
          </p14:sldIdLst>
        </p14:section>
        <p14:section name="GST" id="{B44BF826-B3A9-4644-81DB-5D2BFC27D39D}">
          <p14:sldIdLst>
            <p14:sldId id="348"/>
            <p14:sldId id="278"/>
            <p14:sldId id="382"/>
            <p14:sldId id="392"/>
            <p14:sldId id="393"/>
            <p14:sldId id="394"/>
            <p14:sldId id="395"/>
            <p14:sldId id="281"/>
            <p14:sldId id="358"/>
            <p14:sldId id="359"/>
            <p14:sldId id="285"/>
          </p14:sldIdLst>
        </p14:section>
        <p14:section name="VO2" id="{742C7C8E-062A-4E95-B10E-ADCE67F43EC8}">
          <p14:sldIdLst>
            <p14:sldId id="287"/>
            <p14:sldId id="288"/>
            <p14:sldId id="290"/>
            <p14:sldId id="291"/>
            <p14:sldId id="293"/>
            <p14:sldId id="294"/>
            <p14:sldId id="295"/>
            <p14:sldId id="296"/>
            <p14:sldId id="297"/>
            <p14:sldId id="370"/>
            <p14:sldId id="299"/>
            <p14:sldId id="300"/>
            <p14:sldId id="302"/>
            <p14:sldId id="303"/>
            <p14:sldId id="304"/>
            <p14:sldId id="361"/>
          </p14:sldIdLst>
        </p14:section>
        <p14:section name="LaMnO3" id="{EE65A0B4-C444-4B64-94D4-CEFDC9E9023E}">
          <p14:sldIdLst>
            <p14:sldId id="276"/>
            <p14:sldId id="270"/>
            <p14:sldId id="275"/>
            <p14:sldId id="396"/>
          </p14:sldIdLst>
        </p14:section>
        <p14:section name="LSMO" id="{E551139C-4914-4C86-9C97-7541479A2D8A}">
          <p14:sldIdLst>
            <p14:sldId id="352"/>
            <p14:sldId id="340"/>
            <p14:sldId id="365"/>
            <p14:sldId id="366"/>
            <p14:sldId id="350"/>
            <p14:sldId id="367"/>
          </p14:sldIdLst>
        </p14:section>
        <p14:section name="Spatial resolution" id="{6D6C31C3-8239-462A-A05A-2CB8964A74C6}">
          <p14:sldIdLst>
            <p14:sldId id="386"/>
            <p14:sldId id="387"/>
            <p14:sldId id="388"/>
            <p14:sldId id="389"/>
            <p14:sldId id="390"/>
            <p14:sldId id="391"/>
          </p14:sldIdLst>
        </p14:section>
        <p14:section name="Conclusion" id="{7F58C962-301F-4B3A-924F-AB9EC83D8731}">
          <p14:sldIdLst>
            <p14:sldId id="384"/>
            <p14:sldId id="383"/>
          </p14:sldIdLst>
        </p14:section>
        <p14:section name="Cr2O3" id="{7EC86073-FCFE-4BD0-97AF-7C77827A0BBB}">
          <p14:sldIdLst>
            <p14:sldId id="319"/>
            <p14:sldId id="323"/>
            <p14:sldId id="326"/>
            <p14:sldId id="368"/>
            <p14:sldId id="329"/>
            <p14:sldId id="332"/>
            <p14:sldId id="369"/>
            <p14:sldId id="334"/>
            <p14:sldId id="339"/>
          </p14:sldIdLst>
        </p14:section>
        <p14:section name="Extras" id="{8463BFC5-4282-4F54-8BE7-DCE935B594F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94651" autoAdjust="0"/>
  </p:normalViewPr>
  <p:slideViewPr>
    <p:cSldViewPr snapToGrid="0">
      <p:cViewPr varScale="1">
        <p:scale>
          <a:sx n="84" d="100"/>
          <a:sy n="84" d="100"/>
        </p:scale>
        <p:origin x="51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3B428-8C67-4900-82E1-CB93F1EA734A}" type="datetimeFigureOut">
              <a:rPr lang="en-GB" smtClean="0"/>
              <a:t>28/08/2017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675F83-86BB-4BB2-86A6-3E27DB1945B0}" type="slidenum">
              <a:rPr lang="en-GB" smtClean="0"/>
              <a:t>‹#›</a:t>
            </a:fld>
            <a:endParaRPr lang="en-GB"/>
          </a:p>
        </p:txBody>
      </p:sp>
    </p:spTree>
    <p:extLst>
      <p:ext uri="{BB962C8B-B14F-4D97-AF65-F5344CB8AC3E}">
        <p14:creationId xmlns:p14="http://schemas.microsoft.com/office/powerpoint/2010/main" val="2193684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Insulator-metal phase transitions have a huge promise for future technologies because very large changes in material properties, such as the conductivity, or optical can occur. Some materials can also effect this change very rapidly. However, the mechanisms behind many of these transitions are still poorly understood. They key interactions are between the electrons and the phonons which control how the energy imparted by light is redistributed in the material. Today I am going to talk about how we can watch dynamics of the insulator-metal phase transitions in order to try and understand how and why these phase transitions occur in two contrasting systems. </a:t>
            </a:r>
            <a:endParaRPr lang="en-GB" dirty="0"/>
          </a:p>
        </p:txBody>
      </p:sp>
      <p:sp>
        <p:nvSpPr>
          <p:cNvPr id="4" name="Slide Number Placeholder 3"/>
          <p:cNvSpPr>
            <a:spLocks noGrp="1"/>
          </p:cNvSpPr>
          <p:nvPr>
            <p:ph type="sldNum" sz="quarter" idx="10"/>
          </p:nvPr>
        </p:nvSpPr>
        <p:spPr/>
        <p:txBody>
          <a:bodyPr/>
          <a:lstStyle/>
          <a:p>
            <a:fld id="{8C47FB28-6FBC-4645-8719-92DE31192AE2}" type="slidenum">
              <a:rPr lang="en-GB" smtClean="0"/>
              <a:t>1</a:t>
            </a:fld>
            <a:endParaRPr lang="en-GB" dirty="0"/>
          </a:p>
        </p:txBody>
      </p:sp>
    </p:spTree>
    <p:extLst>
      <p:ext uri="{BB962C8B-B14F-4D97-AF65-F5344CB8AC3E}">
        <p14:creationId xmlns:p14="http://schemas.microsoft.com/office/powerpoint/2010/main" val="289376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probe what</a:t>
            </a:r>
            <a:r>
              <a:rPr lang="en-US" baseline="0" dirty="0" smtClean="0"/>
              <a:t> happened in the femtosecond timescales</a:t>
            </a:r>
            <a:endParaRPr lang="en-GB" dirty="0"/>
          </a:p>
        </p:txBody>
      </p:sp>
      <p:sp>
        <p:nvSpPr>
          <p:cNvPr id="4" name="Slide Number Placeholder 3"/>
          <p:cNvSpPr>
            <a:spLocks noGrp="1"/>
          </p:cNvSpPr>
          <p:nvPr>
            <p:ph type="sldNum" sz="quarter" idx="10"/>
          </p:nvPr>
        </p:nvSpPr>
        <p:spPr/>
        <p:txBody>
          <a:bodyPr/>
          <a:lstStyle/>
          <a:p>
            <a:fld id="{890F041B-4573-4B48-90D3-810936626366}" type="slidenum">
              <a:rPr lang="en-GB" smtClean="0"/>
              <a:t>4</a:t>
            </a:fld>
            <a:endParaRPr lang="en-GB"/>
          </a:p>
        </p:txBody>
      </p:sp>
    </p:spTree>
    <p:extLst>
      <p:ext uri="{BB962C8B-B14F-4D97-AF65-F5344CB8AC3E}">
        <p14:creationId xmlns:p14="http://schemas.microsoft.com/office/powerpoint/2010/main" val="168507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probe what</a:t>
            </a:r>
            <a:r>
              <a:rPr lang="en-US" baseline="0" dirty="0" smtClean="0"/>
              <a:t> happened in the femtosecond timescales</a:t>
            </a:r>
            <a:endParaRPr lang="en-GB" dirty="0"/>
          </a:p>
        </p:txBody>
      </p:sp>
      <p:sp>
        <p:nvSpPr>
          <p:cNvPr id="4" name="Slide Number Placeholder 3"/>
          <p:cNvSpPr>
            <a:spLocks noGrp="1"/>
          </p:cNvSpPr>
          <p:nvPr>
            <p:ph type="sldNum" sz="quarter" idx="10"/>
          </p:nvPr>
        </p:nvSpPr>
        <p:spPr/>
        <p:txBody>
          <a:bodyPr/>
          <a:lstStyle/>
          <a:p>
            <a:fld id="{890F041B-4573-4B48-90D3-810936626366}" type="slidenum">
              <a:rPr lang="en-GB" smtClean="0"/>
              <a:t>5</a:t>
            </a:fld>
            <a:endParaRPr lang="en-GB"/>
          </a:p>
        </p:txBody>
      </p:sp>
    </p:spTree>
    <p:extLst>
      <p:ext uri="{BB962C8B-B14F-4D97-AF65-F5344CB8AC3E}">
        <p14:creationId xmlns:p14="http://schemas.microsoft.com/office/powerpoint/2010/main" val="30290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47FB28-6FBC-4645-8719-92DE31192AE2}" type="slidenum">
              <a:rPr lang="en-GB" smtClean="0"/>
              <a:t>8</a:t>
            </a:fld>
            <a:endParaRPr lang="en-GB"/>
          </a:p>
        </p:txBody>
      </p:sp>
    </p:spTree>
    <p:extLst>
      <p:ext uri="{BB962C8B-B14F-4D97-AF65-F5344CB8AC3E}">
        <p14:creationId xmlns:p14="http://schemas.microsoft.com/office/powerpoint/2010/main" val="245925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B4F89E9-C1AA-43EB-822C-71DDAC8156A5}" type="slidenum">
              <a:rPr lang="es-ES" smtClean="0"/>
              <a:t>18</a:t>
            </a:fld>
            <a:endParaRPr lang="es-ES"/>
          </a:p>
        </p:txBody>
      </p:sp>
    </p:spTree>
    <p:extLst>
      <p:ext uri="{BB962C8B-B14F-4D97-AF65-F5344CB8AC3E}">
        <p14:creationId xmlns:p14="http://schemas.microsoft.com/office/powerpoint/2010/main" val="268314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47FB28-6FBC-4645-8719-92DE31192AE2}" type="slidenum">
              <a:rPr lang="en-GB" smtClean="0"/>
              <a:t>27</a:t>
            </a:fld>
            <a:endParaRPr lang="en-GB"/>
          </a:p>
        </p:txBody>
      </p:sp>
    </p:spTree>
    <p:extLst>
      <p:ext uri="{BB962C8B-B14F-4D97-AF65-F5344CB8AC3E}">
        <p14:creationId xmlns:p14="http://schemas.microsoft.com/office/powerpoint/2010/main" val="1332151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with the parent</a:t>
            </a:r>
            <a:r>
              <a:rPr lang="en-US" baseline="0" dirty="0" smtClean="0"/>
              <a:t> compound. Does not exhibit dynamic phase transition, but is a cleaner compound in the sense that we know a lot about it. </a:t>
            </a:r>
          </a:p>
          <a:p>
            <a:r>
              <a:rPr lang="en-US" baseline="0" dirty="0" smtClean="0"/>
              <a:t>Explain structure + Magnetic state.</a:t>
            </a:r>
          </a:p>
          <a:p>
            <a:r>
              <a:rPr lang="en-US" baseline="0" dirty="0" smtClean="0"/>
              <a:t>AF = Pauli</a:t>
            </a:r>
          </a:p>
          <a:p>
            <a:r>
              <a:rPr lang="en-US" baseline="0" dirty="0" smtClean="0"/>
              <a:t>F = </a:t>
            </a:r>
            <a:r>
              <a:rPr lang="en-US" baseline="0" dirty="0" err="1" smtClean="0"/>
              <a:t>Hund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FCEC51D-2F4B-E647-A6C4-FD83894E23FD}" type="slidenum">
              <a:rPr lang="en-US" smtClean="0"/>
              <a:pPr/>
              <a:t>33</a:t>
            </a:fld>
            <a:endParaRPr lang="en-US"/>
          </a:p>
        </p:txBody>
      </p:sp>
    </p:spTree>
    <p:extLst>
      <p:ext uri="{BB962C8B-B14F-4D97-AF65-F5344CB8AC3E}">
        <p14:creationId xmlns:p14="http://schemas.microsoft.com/office/powerpoint/2010/main" val="294852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result we expect to see some coupling between lattice</a:t>
            </a:r>
            <a:r>
              <a:rPr lang="en-US" baseline="0" dirty="0" smtClean="0"/>
              <a:t> and the structure and this is seen in the dynamics. </a:t>
            </a:r>
            <a:endParaRPr lang="en-US" dirty="0"/>
          </a:p>
        </p:txBody>
      </p:sp>
      <p:sp>
        <p:nvSpPr>
          <p:cNvPr id="4" name="Slide Number Placeholder 3"/>
          <p:cNvSpPr>
            <a:spLocks noGrp="1"/>
          </p:cNvSpPr>
          <p:nvPr>
            <p:ph type="sldNum" sz="quarter" idx="10"/>
          </p:nvPr>
        </p:nvSpPr>
        <p:spPr/>
        <p:txBody>
          <a:bodyPr/>
          <a:lstStyle/>
          <a:p>
            <a:fld id="{BFCEC51D-2F4B-E647-A6C4-FD83894E23FD}" type="slidenum">
              <a:rPr lang="en-US" smtClean="0"/>
              <a:pPr/>
              <a:t>35</a:t>
            </a:fld>
            <a:endParaRPr lang="en-US"/>
          </a:p>
        </p:txBody>
      </p:sp>
    </p:spTree>
    <p:extLst>
      <p:ext uri="{BB962C8B-B14F-4D97-AF65-F5344CB8AC3E}">
        <p14:creationId xmlns:p14="http://schemas.microsoft.com/office/powerpoint/2010/main" val="307797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result we expect to see some coupling between lattice</a:t>
            </a:r>
            <a:r>
              <a:rPr lang="en-US" baseline="0" dirty="0" smtClean="0"/>
              <a:t> and the structure and this is seen in the dynamics. </a:t>
            </a:r>
            <a:endParaRPr lang="en-US" dirty="0"/>
          </a:p>
        </p:txBody>
      </p:sp>
      <p:sp>
        <p:nvSpPr>
          <p:cNvPr id="4" name="Slide Number Placeholder 3"/>
          <p:cNvSpPr>
            <a:spLocks noGrp="1"/>
          </p:cNvSpPr>
          <p:nvPr>
            <p:ph type="sldNum" sz="quarter" idx="10"/>
          </p:nvPr>
        </p:nvSpPr>
        <p:spPr/>
        <p:txBody>
          <a:bodyPr/>
          <a:lstStyle/>
          <a:p>
            <a:fld id="{BFCEC51D-2F4B-E647-A6C4-FD83894E23FD}" type="slidenum">
              <a:rPr lang="en-US" smtClean="0"/>
              <a:pPr/>
              <a:t>36</a:t>
            </a:fld>
            <a:endParaRPr lang="en-US"/>
          </a:p>
        </p:txBody>
      </p:sp>
    </p:spTree>
    <p:extLst>
      <p:ext uri="{BB962C8B-B14F-4D97-AF65-F5344CB8AC3E}">
        <p14:creationId xmlns:p14="http://schemas.microsoft.com/office/powerpoint/2010/main" val="2377192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4731F87-150C-4310-B2AD-23BB24BE455A}" type="datetimeFigureOut">
              <a:rPr lang="en-GB" smtClean="0"/>
              <a:t>28/08/2017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351718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731F87-150C-4310-B2AD-23BB24BE455A}" type="datetimeFigureOut">
              <a:rPr lang="en-GB" smtClean="0"/>
              <a:t>28/08/2017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2042376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731F87-150C-4310-B2AD-23BB24BE455A}" type="datetimeFigureOut">
              <a:rPr lang="en-GB" smtClean="0"/>
              <a:t>28/08/2017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424303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731F87-150C-4310-B2AD-23BB24BE455A}" type="datetimeFigureOut">
              <a:rPr lang="en-GB" smtClean="0"/>
              <a:t>28/08/2017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1451949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4731F87-150C-4310-B2AD-23BB24BE455A}" type="datetimeFigureOut">
              <a:rPr lang="en-GB" smtClean="0"/>
              <a:t>28/08/2017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131110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4731F87-150C-4310-B2AD-23BB24BE455A}" type="datetimeFigureOut">
              <a:rPr lang="en-GB" smtClean="0"/>
              <a:t>28/08/2017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2384081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4731F87-150C-4310-B2AD-23BB24BE455A}" type="datetimeFigureOut">
              <a:rPr lang="en-GB" smtClean="0"/>
              <a:t>28/08/2017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274027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4731F87-150C-4310-B2AD-23BB24BE455A}" type="datetimeFigureOut">
              <a:rPr lang="en-GB" smtClean="0"/>
              <a:t>28/08/2017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20280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31F87-150C-4310-B2AD-23BB24BE455A}" type="datetimeFigureOut">
              <a:rPr lang="en-GB" smtClean="0"/>
              <a:t>28/08/2017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2067246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731F87-150C-4310-B2AD-23BB24BE455A}" type="datetimeFigureOut">
              <a:rPr lang="en-GB" smtClean="0"/>
              <a:t>28/08/2017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138695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731F87-150C-4310-B2AD-23BB24BE455A}" type="datetimeFigureOut">
              <a:rPr lang="en-GB" smtClean="0"/>
              <a:t>28/08/2017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B5862B-8280-4E7C-9EA2-0B142293E959}" type="slidenum">
              <a:rPr lang="en-GB" smtClean="0"/>
              <a:t>‹#›</a:t>
            </a:fld>
            <a:endParaRPr lang="en-GB"/>
          </a:p>
        </p:txBody>
      </p:sp>
    </p:spTree>
    <p:extLst>
      <p:ext uri="{BB962C8B-B14F-4D97-AF65-F5344CB8AC3E}">
        <p14:creationId xmlns:p14="http://schemas.microsoft.com/office/powerpoint/2010/main" val="57136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31F87-150C-4310-B2AD-23BB24BE455A}" type="datetimeFigureOut">
              <a:rPr lang="en-GB" smtClean="0"/>
              <a:t>28/08/2017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5862B-8280-4E7C-9EA2-0B142293E959}" type="slidenum">
              <a:rPr lang="en-GB" smtClean="0"/>
              <a:t>‹#›</a:t>
            </a:fld>
            <a:endParaRPr lang="en-GB"/>
          </a:p>
        </p:txBody>
      </p:sp>
    </p:spTree>
    <p:extLst>
      <p:ext uri="{BB962C8B-B14F-4D97-AF65-F5344CB8AC3E}">
        <p14:creationId xmlns:p14="http://schemas.microsoft.com/office/powerpoint/2010/main" val="2509287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tm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tmp"/><Relationship Id="rId3" Type="http://schemas.openxmlformats.org/officeDocument/2006/relationships/image" Target="../media/image32.tmp"/><Relationship Id="rId7" Type="http://schemas.openxmlformats.org/officeDocument/2006/relationships/image" Target="../media/image35.tmp"/><Relationship Id="rId2" Type="http://schemas.openxmlformats.org/officeDocument/2006/relationships/image" Target="../media/image31.tmp"/><Relationship Id="rId1" Type="http://schemas.openxmlformats.org/officeDocument/2006/relationships/slideLayout" Target="../slideLayouts/slideLayout2.xml"/><Relationship Id="rId6" Type="http://schemas.openxmlformats.org/officeDocument/2006/relationships/image" Target="../media/image34.tmp"/><Relationship Id="rId5" Type="http://schemas.openxmlformats.org/officeDocument/2006/relationships/image" Target="../media/image33.tmp"/><Relationship Id="rId4" Type="http://schemas.openxmlformats.org/officeDocument/2006/relationships/image" Target="../media/image75.png"/><Relationship Id="rId9" Type="http://schemas.openxmlformats.org/officeDocument/2006/relationships/image" Target="../media/image37.tmp"/></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0.tmp"/></Relationships>
</file>

<file path=ppt/slides/_rels/slide2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3.tmp"/><Relationship Id="rId4" Type="http://schemas.openxmlformats.org/officeDocument/2006/relationships/image" Target="../media/image52.tmp"/></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tmp"/></Relationships>
</file>

<file path=ppt/slides/_rels/slide3.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7.xml"/><Relationship Id="rId7"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1.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7.wmf"/><Relationship Id="rId13" Type="http://schemas.openxmlformats.org/officeDocument/2006/relationships/oleObject" Target="../embeddings/oleObject7.bin"/><Relationship Id="rId18" Type="http://schemas.openxmlformats.org/officeDocument/2006/relationships/image" Target="../media/image72.wmf"/><Relationship Id="rId3" Type="http://schemas.openxmlformats.org/officeDocument/2006/relationships/notesSlide" Target="../notesSlides/notesSlide8.xml"/><Relationship Id="rId7" Type="http://schemas.openxmlformats.org/officeDocument/2006/relationships/oleObject" Target="../embeddings/oleObject4.bin"/><Relationship Id="rId12" Type="http://schemas.openxmlformats.org/officeDocument/2006/relationships/image" Target="../media/image69.wmf"/><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71.wmf"/><Relationship Id="rId1" Type="http://schemas.openxmlformats.org/officeDocument/2006/relationships/vmlDrawing" Target="../drawings/vmlDrawing2.vml"/><Relationship Id="rId6" Type="http://schemas.openxmlformats.org/officeDocument/2006/relationships/image" Target="../media/image66.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68.wmf"/><Relationship Id="rId4" Type="http://schemas.openxmlformats.org/officeDocument/2006/relationships/image" Target="../media/image73.png"/><Relationship Id="rId9" Type="http://schemas.openxmlformats.org/officeDocument/2006/relationships/oleObject" Target="../embeddings/oleObject5.bin"/><Relationship Id="rId14" Type="http://schemas.openxmlformats.org/officeDocument/2006/relationships/image" Target="../media/image70.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4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43.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0.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gif"/><Relationship Id="rId1" Type="http://schemas.openxmlformats.org/officeDocument/2006/relationships/slideLayout" Target="../slideLayouts/slideLayout2.xml"/><Relationship Id="rId4" Type="http://schemas.openxmlformats.org/officeDocument/2006/relationships/image" Target="../media/image97.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1.jpeg"/><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22.png"/><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380.png"/><Relationship Id="rId7" Type="http://schemas.openxmlformats.org/officeDocument/2006/relationships/image" Target="../media/image103.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400.png"/><Relationship Id="rId4" Type="http://schemas.openxmlformats.org/officeDocument/2006/relationships/image" Target="../media/image390.png"/></Relationships>
</file>

<file path=ppt/slides/_rels/slide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emf"/><Relationship Id="rId7" Type="http://schemas.openxmlformats.org/officeDocument/2006/relationships/image" Target="../media/image410.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60.png"/></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image" Target="../media/image461.png"/><Relationship Id="rId1" Type="http://schemas.openxmlformats.org/officeDocument/2006/relationships/slideLayout" Target="../slideLayouts/slideLayout2.xml"/><Relationship Id="rId4" Type="http://schemas.openxmlformats.org/officeDocument/2006/relationships/image" Target="../media/image108.emf"/></Relationships>
</file>

<file path=ppt/slides/_rels/slide57.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 Id="rId5" Type="http://schemas.openxmlformats.org/officeDocument/2006/relationships/image" Target="../media/image109.emf"/><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 Id="rId5" Type="http://schemas.openxmlformats.org/officeDocument/2006/relationships/image" Target="../media/image110.emf"/><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1590" r="1267" b="14546"/>
          <a:stretch/>
        </p:blipFill>
        <p:spPr>
          <a:xfrm rot="16200000">
            <a:off x="2653758" y="-2746745"/>
            <a:ext cx="6858000" cy="12351488"/>
          </a:xfrm>
          <a:prstGeom prst="rect">
            <a:avLst/>
          </a:prstGeom>
        </p:spPr>
      </p:pic>
      <p:pic>
        <p:nvPicPr>
          <p:cNvPr id="5" name="Picture 42" descr="LOGO_TRANS.png"/>
          <p:cNvPicPr>
            <a:picLocks noChangeAspect="1"/>
          </p:cNvPicPr>
          <p:nvPr/>
        </p:nvPicPr>
        <p:blipFill rotWithShape="1">
          <a:blip r:embed="rId4" cstate="print"/>
          <a:srcRect b="50103"/>
          <a:stretch/>
        </p:blipFill>
        <p:spPr bwMode="auto">
          <a:xfrm>
            <a:off x="0" y="111019"/>
            <a:ext cx="2016224" cy="700744"/>
          </a:xfrm>
          <a:prstGeom prst="rect">
            <a:avLst/>
          </a:prstGeom>
          <a:noFill/>
          <a:ln w="9525">
            <a:noFill/>
            <a:miter lim="800000"/>
            <a:headEnd/>
            <a:tailEnd/>
          </a:ln>
        </p:spPr>
      </p:pic>
      <p:pic>
        <p:nvPicPr>
          <p:cNvPr id="6" name="Picture 42" descr="LOGO_TRANS.pn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Lst>
          </a:blip>
          <a:srcRect t="51089"/>
          <a:stretch/>
        </p:blipFill>
        <p:spPr bwMode="auto">
          <a:xfrm>
            <a:off x="-92987" y="811763"/>
            <a:ext cx="2016224" cy="686899"/>
          </a:xfrm>
          <a:prstGeom prst="rect">
            <a:avLst/>
          </a:prstGeom>
          <a:noFill/>
          <a:ln w="9525">
            <a:noFill/>
            <a:miter lim="800000"/>
            <a:headEnd/>
            <a:tailEnd/>
          </a:ln>
        </p:spPr>
      </p:pic>
      <p:sp>
        <p:nvSpPr>
          <p:cNvPr id="8" name="Rectangle 7"/>
          <p:cNvSpPr/>
          <p:nvPr/>
        </p:nvSpPr>
        <p:spPr>
          <a:xfrm>
            <a:off x="3034757" y="5174468"/>
            <a:ext cx="6096000" cy="1323439"/>
          </a:xfrm>
          <a:prstGeom prst="rect">
            <a:avLst/>
          </a:prstGeom>
        </p:spPr>
        <p:txBody>
          <a:bodyPr>
            <a:spAutoFit/>
          </a:bodyPr>
          <a:lstStyle/>
          <a:p>
            <a:pPr algn="ctr" fontAlgn="auto">
              <a:spcAft>
                <a:spcPts val="0"/>
              </a:spcAft>
              <a:buFont typeface="Arial"/>
              <a:buNone/>
              <a:defRPr/>
            </a:pPr>
            <a:r>
              <a:rPr lang="en-US" sz="2000" b="1" dirty="0">
                <a:solidFill>
                  <a:schemeClr val="bg1"/>
                </a:solidFill>
              </a:rPr>
              <a:t>Simon </a:t>
            </a:r>
            <a:r>
              <a:rPr lang="en-US" sz="2000" b="1" dirty="0" smtClean="0">
                <a:solidFill>
                  <a:schemeClr val="bg1"/>
                </a:solidFill>
              </a:rPr>
              <a:t>Wall </a:t>
            </a:r>
          </a:p>
          <a:p>
            <a:pPr algn="ctr" fontAlgn="auto">
              <a:spcAft>
                <a:spcPts val="0"/>
              </a:spcAft>
              <a:buFont typeface="Arial"/>
              <a:buNone/>
              <a:defRPr/>
            </a:pPr>
            <a:r>
              <a:rPr lang="en-US" sz="2000" b="1" dirty="0" smtClean="0">
                <a:solidFill>
                  <a:schemeClr val="bg1"/>
                </a:solidFill>
              </a:rPr>
              <a:t>ICFO – The Institute </a:t>
            </a:r>
            <a:r>
              <a:rPr lang="en-US" sz="2000" b="1" dirty="0">
                <a:solidFill>
                  <a:schemeClr val="bg1"/>
                </a:solidFill>
              </a:rPr>
              <a:t>for Photonic </a:t>
            </a:r>
            <a:r>
              <a:rPr lang="en-US" sz="2000" b="1" dirty="0" smtClean="0">
                <a:solidFill>
                  <a:schemeClr val="bg1"/>
                </a:solidFill>
              </a:rPr>
              <a:t>Science</a:t>
            </a:r>
          </a:p>
          <a:p>
            <a:pPr algn="ctr" fontAlgn="auto">
              <a:spcAft>
                <a:spcPts val="0"/>
              </a:spcAft>
              <a:buFont typeface="Arial"/>
              <a:buNone/>
              <a:defRPr/>
            </a:pPr>
            <a:r>
              <a:rPr lang="en-US" sz="2000" b="1" dirty="0" smtClean="0">
                <a:solidFill>
                  <a:schemeClr val="bg1"/>
                </a:solidFill>
              </a:rPr>
              <a:t>Barcelona</a:t>
            </a:r>
          </a:p>
          <a:p>
            <a:pPr algn="ctr" fontAlgn="auto">
              <a:spcAft>
                <a:spcPts val="0"/>
              </a:spcAft>
              <a:buFont typeface="Arial"/>
              <a:buNone/>
              <a:defRPr/>
            </a:pPr>
            <a:r>
              <a:rPr lang="en-US" sz="2000" b="1" dirty="0" smtClean="0">
                <a:solidFill>
                  <a:schemeClr val="bg1"/>
                </a:solidFill>
              </a:rPr>
              <a:t> </a:t>
            </a:r>
            <a:r>
              <a:rPr lang="en-US" sz="2000" b="1" dirty="0">
                <a:solidFill>
                  <a:schemeClr val="bg1"/>
                </a:solidFill>
              </a:rPr>
              <a:t>Spain</a:t>
            </a:r>
          </a:p>
        </p:txBody>
      </p:sp>
      <p:sp>
        <p:nvSpPr>
          <p:cNvPr id="2" name="Rectangle 1"/>
          <p:cNvSpPr/>
          <p:nvPr/>
        </p:nvSpPr>
        <p:spPr>
          <a:xfrm>
            <a:off x="10949354" y="0"/>
            <a:ext cx="1167627" cy="369332"/>
          </a:xfrm>
          <a:prstGeom prst="rect">
            <a:avLst/>
          </a:prstGeom>
        </p:spPr>
        <p:txBody>
          <a:bodyPr wrap="none">
            <a:spAutoFit/>
          </a:bodyPr>
          <a:lstStyle/>
          <a:p>
            <a:pPr algn="ctr" fontAlgn="auto">
              <a:spcAft>
                <a:spcPts val="0"/>
              </a:spcAft>
              <a:buFont typeface="Arial"/>
              <a:buNone/>
              <a:defRPr/>
            </a:pPr>
            <a:r>
              <a:rPr lang="en-US" b="1" dirty="0" smtClean="0">
                <a:solidFill>
                  <a:schemeClr val="bg1"/>
                </a:solidFill>
              </a:rPr>
              <a:t>Paris 2017</a:t>
            </a:r>
            <a:endParaRPr lang="en-US" b="1" dirty="0">
              <a:solidFill>
                <a:schemeClr val="bg1"/>
              </a:solidFill>
            </a:endParaRPr>
          </a:p>
        </p:txBody>
      </p:sp>
      <p:sp>
        <p:nvSpPr>
          <p:cNvPr id="3" name="TextBox 2"/>
          <p:cNvSpPr txBox="1"/>
          <p:nvPr/>
        </p:nvSpPr>
        <p:spPr>
          <a:xfrm>
            <a:off x="2714142" y="2474891"/>
            <a:ext cx="6737230" cy="954107"/>
          </a:xfrm>
          <a:prstGeom prst="rect">
            <a:avLst/>
          </a:prstGeom>
          <a:noFill/>
        </p:spPr>
        <p:txBody>
          <a:bodyPr wrap="square" rtlCol="0">
            <a:spAutoFit/>
          </a:bodyPr>
          <a:lstStyle/>
          <a:p>
            <a:pPr algn="ctr"/>
            <a:r>
              <a:rPr lang="en-GB" sz="2800" b="1" dirty="0">
                <a:solidFill>
                  <a:schemeClr val="bg1"/>
                </a:solidFill>
              </a:rPr>
              <a:t>Understanding quantum materials by their non-equilibrium dynamics</a:t>
            </a:r>
            <a:endParaRPr lang="en-GB" sz="2800" dirty="0">
              <a:solidFill>
                <a:schemeClr val="bg1"/>
              </a:solidFill>
            </a:endParaRPr>
          </a:p>
        </p:txBody>
      </p:sp>
    </p:spTree>
    <p:extLst>
      <p:ext uri="{BB962C8B-B14F-4D97-AF65-F5344CB8AC3E}">
        <p14:creationId xmlns:p14="http://schemas.microsoft.com/office/powerpoint/2010/main" val="47183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Ultrafast processes in a semiconductor</a:t>
            </a:r>
            <a:endParaRPr lang="en-GB" dirty="0"/>
          </a:p>
        </p:txBody>
      </p:sp>
      <p:sp>
        <p:nvSpPr>
          <p:cNvPr id="4" name="Arc 3"/>
          <p:cNvSpPr/>
          <p:nvPr/>
        </p:nvSpPr>
        <p:spPr>
          <a:xfrm>
            <a:off x="1360714" y="4245428"/>
            <a:ext cx="1150408" cy="1112255"/>
          </a:xfrm>
          <a:prstGeom prst="arc">
            <a:avLst>
              <a:gd name="adj1" fmla="val 10835079"/>
              <a:gd name="adj2" fmla="val 0"/>
            </a:avLst>
          </a:prstGeom>
          <a:solidFill>
            <a:schemeClr val="accent1">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Arc 4"/>
          <p:cNvSpPr/>
          <p:nvPr/>
        </p:nvSpPr>
        <p:spPr>
          <a:xfrm rot="10800000">
            <a:off x="1889734" y="1142407"/>
            <a:ext cx="918780" cy="2188622"/>
          </a:xfrm>
          <a:prstGeom prst="arc">
            <a:avLst>
              <a:gd name="adj1" fmla="val 11114172"/>
              <a:gd name="adj2" fmla="val 2107267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919567" y="4371006"/>
            <a:ext cx="441146" cy="369332"/>
          </a:xfrm>
          <a:prstGeom prst="rect">
            <a:avLst/>
          </a:prstGeom>
          <a:noFill/>
        </p:spPr>
        <p:txBody>
          <a:bodyPr wrap="none" rtlCol="0">
            <a:spAutoFit/>
          </a:bodyPr>
          <a:lstStyle/>
          <a:p>
            <a:r>
              <a:rPr lang="en-GB" dirty="0" smtClean="0"/>
              <a:t>VB</a:t>
            </a:r>
            <a:endParaRPr lang="en-GB" dirty="0"/>
          </a:p>
        </p:txBody>
      </p:sp>
      <p:sp>
        <p:nvSpPr>
          <p:cNvPr id="7" name="TextBox 6"/>
          <p:cNvSpPr txBox="1"/>
          <p:nvPr/>
        </p:nvSpPr>
        <p:spPr>
          <a:xfrm>
            <a:off x="1456601" y="2098152"/>
            <a:ext cx="433132" cy="369332"/>
          </a:xfrm>
          <a:prstGeom prst="rect">
            <a:avLst/>
          </a:prstGeom>
          <a:noFill/>
        </p:spPr>
        <p:txBody>
          <a:bodyPr wrap="none" rtlCol="0">
            <a:spAutoFit/>
          </a:bodyPr>
          <a:lstStyle/>
          <a:p>
            <a:r>
              <a:rPr lang="en-GB" dirty="0" smtClean="0"/>
              <a:t>CB</a:t>
            </a:r>
            <a:endParaRPr lang="en-GB" dirty="0"/>
          </a:p>
        </p:txBody>
      </p:sp>
      <p:sp>
        <p:nvSpPr>
          <p:cNvPr id="41" name="TextBox 40"/>
          <p:cNvSpPr txBox="1"/>
          <p:nvPr/>
        </p:nvSpPr>
        <p:spPr>
          <a:xfrm>
            <a:off x="826844" y="1495170"/>
            <a:ext cx="3024418" cy="369332"/>
          </a:xfrm>
          <a:prstGeom prst="rect">
            <a:avLst/>
          </a:prstGeom>
          <a:noFill/>
        </p:spPr>
        <p:txBody>
          <a:bodyPr wrap="none" rtlCol="0">
            <a:spAutoFit/>
          </a:bodyPr>
          <a:lstStyle/>
          <a:p>
            <a:pPr algn="r"/>
            <a:r>
              <a:rPr lang="en-GB" dirty="0" smtClean="0"/>
              <a:t>(A semiconductor perspective)</a:t>
            </a:r>
            <a:endParaRPr lang="en-GB" dirty="0"/>
          </a:p>
        </p:txBody>
      </p:sp>
      <p:sp>
        <p:nvSpPr>
          <p:cNvPr id="44" name="TextBox 43"/>
          <p:cNvSpPr txBox="1"/>
          <p:nvPr/>
        </p:nvSpPr>
        <p:spPr>
          <a:xfrm>
            <a:off x="4047130" y="2041384"/>
            <a:ext cx="571269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Photo-excitation creates a charge distribution in the conduction band</a:t>
            </a:r>
            <a:endParaRPr lang="en-GB" i="1" dirty="0" smtClean="0"/>
          </a:p>
        </p:txBody>
      </p:sp>
      <p:cxnSp>
        <p:nvCxnSpPr>
          <p:cNvPr id="29" name="Straight Connector 28"/>
          <p:cNvCxnSpPr/>
          <p:nvPr/>
        </p:nvCxnSpPr>
        <p:spPr>
          <a:xfrm>
            <a:off x="838200" y="1454219"/>
            <a:ext cx="7856913" cy="0"/>
          </a:xfrm>
          <a:prstGeom prst="line">
            <a:avLst/>
          </a:prstGeom>
          <a:ln w="76200">
            <a:solidFill>
              <a:schemeClr val="accent5"/>
            </a:solidFill>
          </a:ln>
        </p:spPr>
        <p:style>
          <a:lnRef idx="3">
            <a:schemeClr val="accent4"/>
          </a:lnRef>
          <a:fillRef idx="0">
            <a:schemeClr val="accent4"/>
          </a:fillRef>
          <a:effectRef idx="2">
            <a:schemeClr val="accent4"/>
          </a:effectRef>
          <a:fontRef idx="minor">
            <a:schemeClr val="tx1"/>
          </a:fontRef>
        </p:style>
      </p:cxnSp>
      <p:sp>
        <p:nvSpPr>
          <p:cNvPr id="43" name="Oval 42"/>
          <p:cNvSpPr/>
          <p:nvPr/>
        </p:nvSpPr>
        <p:spPr>
          <a:xfrm>
            <a:off x="1845685" y="2296416"/>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1821618" y="4285340"/>
            <a:ext cx="228600" cy="228600"/>
          </a:xfrm>
          <a:prstGeom prst="ellipse">
            <a:avLst/>
          </a:prstGeom>
          <a:gradFill flip="none" rotWithShape="1">
            <a:gsLst>
              <a:gs pos="0">
                <a:schemeClr val="bg1"/>
              </a:gs>
              <a:gs pos="50000">
                <a:schemeClr val="accent1">
                  <a:tint val="44500"/>
                  <a:satMod val="160000"/>
                </a:schemeClr>
              </a:gs>
              <a:gs pos="100000">
                <a:schemeClr val="accent1">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047130" y="2639853"/>
            <a:ext cx="7306670"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Electrons thermalize</a:t>
            </a:r>
            <a:endParaRPr lang="en-GB" i="1" dirty="0" smtClean="0"/>
          </a:p>
        </p:txBody>
      </p:sp>
      <p:sp>
        <p:nvSpPr>
          <p:cNvPr id="18" name="TextBox 17"/>
          <p:cNvSpPr txBox="1"/>
          <p:nvPr/>
        </p:nvSpPr>
        <p:spPr>
          <a:xfrm>
            <a:off x="4047130" y="3023717"/>
            <a:ext cx="5208837"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Electrons cool to the minimum of the conduction band emitting phonons and heating the lattice</a:t>
            </a:r>
            <a:endParaRPr lang="en-GB" i="1" dirty="0" smtClean="0"/>
          </a:p>
        </p:txBody>
      </p:sp>
      <p:sp>
        <p:nvSpPr>
          <p:cNvPr id="3" name="TextBox 2"/>
          <p:cNvSpPr txBox="1"/>
          <p:nvPr/>
        </p:nvSpPr>
        <p:spPr>
          <a:xfrm>
            <a:off x="5095703" y="3916008"/>
            <a:ext cx="276633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smtClean="0"/>
              <a:t>Is the band structure rigid?</a:t>
            </a:r>
            <a:endParaRPr lang="en-GB" dirty="0"/>
          </a:p>
        </p:txBody>
      </p:sp>
    </p:spTree>
    <p:extLst>
      <p:ext uri="{BB962C8B-B14F-4D97-AF65-F5344CB8AC3E}">
        <p14:creationId xmlns:p14="http://schemas.microsoft.com/office/powerpoint/2010/main" val="349082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3.7037E-7 L 0.02604 0.11134 " pathEditMode="relative" rAng="0" ptsTypes="AA">
                                      <p:cBhvr>
                                        <p:cTn id="6" dur="2000" fill="hold"/>
                                        <p:tgtEl>
                                          <p:spTgt spid="43"/>
                                        </p:tgtEl>
                                        <p:attrNameLst>
                                          <p:attrName>ppt_x</p:attrName>
                                          <p:attrName>ppt_y</p:attrName>
                                        </p:attrNameLst>
                                      </p:cBhvr>
                                      <p:rCtr x="1302" y="5556"/>
                                    </p:animMotion>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8"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Ultrafast processes in a semiconductor</a:t>
            </a:r>
            <a:endParaRPr lang="en-GB" dirty="0"/>
          </a:p>
        </p:txBody>
      </p:sp>
      <p:sp>
        <p:nvSpPr>
          <p:cNvPr id="4" name="Arc 3"/>
          <p:cNvSpPr/>
          <p:nvPr/>
        </p:nvSpPr>
        <p:spPr>
          <a:xfrm>
            <a:off x="1360714" y="4245428"/>
            <a:ext cx="1150408" cy="1112255"/>
          </a:xfrm>
          <a:prstGeom prst="arc">
            <a:avLst>
              <a:gd name="adj1" fmla="val 10835079"/>
              <a:gd name="adj2" fmla="val 0"/>
            </a:avLst>
          </a:prstGeom>
          <a:solidFill>
            <a:schemeClr val="accent1">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919567" y="4371006"/>
            <a:ext cx="441146" cy="369332"/>
          </a:xfrm>
          <a:prstGeom prst="rect">
            <a:avLst/>
          </a:prstGeom>
          <a:noFill/>
        </p:spPr>
        <p:txBody>
          <a:bodyPr wrap="none" rtlCol="0">
            <a:spAutoFit/>
          </a:bodyPr>
          <a:lstStyle/>
          <a:p>
            <a:r>
              <a:rPr lang="en-GB" strike="sngStrike" dirty="0" smtClean="0"/>
              <a:t>VB</a:t>
            </a:r>
            <a:endParaRPr lang="en-GB" strike="sngStrike" dirty="0"/>
          </a:p>
        </p:txBody>
      </p:sp>
      <p:sp>
        <p:nvSpPr>
          <p:cNvPr id="7" name="TextBox 6"/>
          <p:cNvSpPr txBox="1"/>
          <p:nvPr/>
        </p:nvSpPr>
        <p:spPr>
          <a:xfrm>
            <a:off x="1456601" y="2098152"/>
            <a:ext cx="433132" cy="369332"/>
          </a:xfrm>
          <a:prstGeom prst="rect">
            <a:avLst/>
          </a:prstGeom>
          <a:noFill/>
        </p:spPr>
        <p:txBody>
          <a:bodyPr wrap="none" rtlCol="0">
            <a:spAutoFit/>
          </a:bodyPr>
          <a:lstStyle/>
          <a:p>
            <a:r>
              <a:rPr lang="en-GB" strike="sngStrike" dirty="0" smtClean="0"/>
              <a:t>CB</a:t>
            </a:r>
            <a:endParaRPr lang="en-GB" strike="sngStrike" dirty="0"/>
          </a:p>
        </p:txBody>
      </p:sp>
      <p:cxnSp>
        <p:nvCxnSpPr>
          <p:cNvPr id="29" name="Straight Connector 28"/>
          <p:cNvCxnSpPr/>
          <p:nvPr/>
        </p:nvCxnSpPr>
        <p:spPr>
          <a:xfrm>
            <a:off x="838200" y="1454219"/>
            <a:ext cx="7856913" cy="0"/>
          </a:xfrm>
          <a:prstGeom prst="line">
            <a:avLst/>
          </a:prstGeom>
          <a:ln w="76200">
            <a:solidFill>
              <a:schemeClr val="accent5"/>
            </a:solidFill>
          </a:ln>
        </p:spPr>
        <p:style>
          <a:lnRef idx="3">
            <a:schemeClr val="accent4"/>
          </a:lnRef>
          <a:fillRef idx="0">
            <a:schemeClr val="accent4"/>
          </a:fillRef>
          <a:effectRef idx="2">
            <a:schemeClr val="accent4"/>
          </a:effectRef>
          <a:fontRef idx="minor">
            <a:schemeClr val="tx1"/>
          </a:fontRef>
        </p:style>
      </p:cxnSp>
      <p:sp>
        <p:nvSpPr>
          <p:cNvPr id="31" name="Oval 30"/>
          <p:cNvSpPr/>
          <p:nvPr/>
        </p:nvSpPr>
        <p:spPr>
          <a:xfrm>
            <a:off x="1821618" y="4285340"/>
            <a:ext cx="228600" cy="228600"/>
          </a:xfrm>
          <a:prstGeom prst="ellipse">
            <a:avLst/>
          </a:prstGeom>
          <a:gradFill flip="none" rotWithShape="1">
            <a:gsLst>
              <a:gs pos="0">
                <a:schemeClr val="bg1"/>
              </a:gs>
              <a:gs pos="50000">
                <a:schemeClr val="accent1">
                  <a:tint val="44500"/>
                  <a:satMod val="160000"/>
                </a:schemeClr>
              </a:gs>
              <a:gs pos="100000">
                <a:schemeClr val="accent1">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97684" y="4030308"/>
            <a:ext cx="958917" cy="369332"/>
          </a:xfrm>
          <a:prstGeom prst="rect">
            <a:avLst/>
          </a:prstGeom>
          <a:noFill/>
        </p:spPr>
        <p:txBody>
          <a:bodyPr wrap="none" rtlCol="0">
            <a:spAutoFit/>
          </a:bodyPr>
          <a:lstStyle/>
          <a:p>
            <a:r>
              <a:rPr lang="en-GB" dirty="0" smtClean="0"/>
              <a:t>Bonding</a:t>
            </a:r>
            <a:endParaRPr lang="en-GB" dirty="0"/>
          </a:p>
        </p:txBody>
      </p:sp>
      <p:sp>
        <p:nvSpPr>
          <p:cNvPr id="19" name="TextBox 18"/>
          <p:cNvSpPr txBox="1"/>
          <p:nvPr/>
        </p:nvSpPr>
        <p:spPr>
          <a:xfrm>
            <a:off x="512649" y="2368619"/>
            <a:ext cx="1412053" cy="369332"/>
          </a:xfrm>
          <a:prstGeom prst="rect">
            <a:avLst/>
          </a:prstGeom>
          <a:noFill/>
        </p:spPr>
        <p:txBody>
          <a:bodyPr wrap="none" rtlCol="0">
            <a:spAutoFit/>
          </a:bodyPr>
          <a:lstStyle/>
          <a:p>
            <a:r>
              <a:rPr lang="en-GB" dirty="0" smtClean="0"/>
              <a:t>Anti-bonding</a:t>
            </a:r>
            <a:endParaRPr lang="en-GB" dirty="0"/>
          </a:p>
        </p:txBody>
      </p:sp>
      <p:grpSp>
        <p:nvGrpSpPr>
          <p:cNvPr id="11" name="Group 10"/>
          <p:cNvGrpSpPr/>
          <p:nvPr/>
        </p:nvGrpSpPr>
        <p:grpSpPr>
          <a:xfrm>
            <a:off x="726694" y="5239617"/>
            <a:ext cx="2617864" cy="279865"/>
            <a:chOff x="726694" y="5239617"/>
            <a:chExt cx="2617864" cy="279865"/>
          </a:xfrm>
        </p:grpSpPr>
        <p:grpSp>
          <p:nvGrpSpPr>
            <p:cNvPr id="20" name="Group 19"/>
            <p:cNvGrpSpPr/>
            <p:nvPr/>
          </p:nvGrpSpPr>
          <p:grpSpPr>
            <a:xfrm>
              <a:off x="2310895" y="5239617"/>
              <a:ext cx="1033663" cy="263500"/>
              <a:chOff x="2721078" y="5890741"/>
              <a:chExt cx="1033663" cy="263500"/>
            </a:xfrm>
          </p:grpSpPr>
          <p:cxnSp>
            <p:nvCxnSpPr>
              <p:cNvPr id="21" name="Straight Connector 20"/>
              <p:cNvCxnSpPr/>
              <p:nvPr/>
            </p:nvCxnSpPr>
            <p:spPr>
              <a:xfrm rot="5400000">
                <a:off x="3378175" y="5756205"/>
                <a:ext cx="57790" cy="527338"/>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V="1">
                <a:off x="2908897" y="5814589"/>
                <a:ext cx="50566" cy="426204"/>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rot="5400000" flipH="1">
                <a:off x="3047352" y="5953941"/>
                <a:ext cx="200301" cy="200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Oval 23"/>
              <p:cNvSpPr/>
              <p:nvPr/>
            </p:nvSpPr>
            <p:spPr>
              <a:xfrm rot="5400000" flipH="1">
                <a:off x="3554440" y="5890742"/>
                <a:ext cx="200301" cy="200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25" name="Group 24"/>
            <p:cNvGrpSpPr/>
            <p:nvPr/>
          </p:nvGrpSpPr>
          <p:grpSpPr>
            <a:xfrm rot="5400000" flipH="1">
              <a:off x="1425812" y="4548473"/>
              <a:ext cx="271891" cy="1670127"/>
              <a:chOff x="1445483" y="2731117"/>
              <a:chExt cx="513677" cy="3155333"/>
            </a:xfrm>
          </p:grpSpPr>
          <p:cxnSp>
            <p:nvCxnSpPr>
              <p:cNvPr id="26" name="Straight Connector 25"/>
              <p:cNvCxnSpPr/>
              <p:nvPr/>
            </p:nvCxnSpPr>
            <p:spPr>
              <a:xfrm flipH="1">
                <a:off x="1660604" y="2889819"/>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634534" y="4649847"/>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1652659" y="3878772"/>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445483" y="550802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2" name="Oval 31"/>
              <p:cNvSpPr/>
              <p:nvPr/>
            </p:nvSpPr>
            <p:spPr>
              <a:xfrm>
                <a:off x="1461336" y="3689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3" name="Oval 32"/>
              <p:cNvSpPr/>
              <p:nvPr/>
            </p:nvSpPr>
            <p:spPr>
              <a:xfrm>
                <a:off x="1554667" y="4491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4" name="Oval 33"/>
              <p:cNvSpPr/>
              <p:nvPr/>
            </p:nvSpPr>
            <p:spPr>
              <a:xfrm>
                <a:off x="1580737" y="273111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35" name="Oval 34"/>
            <p:cNvSpPr/>
            <p:nvPr/>
          </p:nvSpPr>
          <p:spPr>
            <a:xfrm>
              <a:off x="1471107" y="5270240"/>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2396822" y="5261389"/>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726694" y="6024928"/>
            <a:ext cx="2617864" cy="279865"/>
            <a:chOff x="726694" y="6024928"/>
            <a:chExt cx="2617864" cy="279865"/>
          </a:xfrm>
        </p:grpSpPr>
        <p:grpSp>
          <p:nvGrpSpPr>
            <p:cNvPr id="37" name="Group 36"/>
            <p:cNvGrpSpPr/>
            <p:nvPr/>
          </p:nvGrpSpPr>
          <p:grpSpPr>
            <a:xfrm>
              <a:off x="2310895" y="6024928"/>
              <a:ext cx="1033663" cy="263500"/>
              <a:chOff x="2721078" y="5890741"/>
              <a:chExt cx="1033663" cy="263500"/>
            </a:xfrm>
          </p:grpSpPr>
          <p:cxnSp>
            <p:nvCxnSpPr>
              <p:cNvPr id="38" name="Straight Connector 37"/>
              <p:cNvCxnSpPr/>
              <p:nvPr/>
            </p:nvCxnSpPr>
            <p:spPr>
              <a:xfrm rot="5400000">
                <a:off x="3378175" y="5756205"/>
                <a:ext cx="57790" cy="527338"/>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2908897" y="5814589"/>
                <a:ext cx="50566" cy="426204"/>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rot="5400000" flipH="1">
                <a:off x="3047352" y="5953941"/>
                <a:ext cx="200301" cy="200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Oval 41"/>
              <p:cNvSpPr/>
              <p:nvPr/>
            </p:nvSpPr>
            <p:spPr>
              <a:xfrm rot="5400000" flipH="1">
                <a:off x="3554440" y="5890742"/>
                <a:ext cx="200301" cy="200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45" name="Group 44"/>
            <p:cNvGrpSpPr/>
            <p:nvPr/>
          </p:nvGrpSpPr>
          <p:grpSpPr>
            <a:xfrm rot="5400000" flipH="1">
              <a:off x="1425812" y="5333784"/>
              <a:ext cx="271891" cy="1670127"/>
              <a:chOff x="1445483" y="2731117"/>
              <a:chExt cx="513677" cy="3155333"/>
            </a:xfrm>
          </p:grpSpPr>
          <p:cxnSp>
            <p:nvCxnSpPr>
              <p:cNvPr id="46" name="Straight Connector 45"/>
              <p:cNvCxnSpPr/>
              <p:nvPr/>
            </p:nvCxnSpPr>
            <p:spPr>
              <a:xfrm flipH="1">
                <a:off x="1660604" y="2889819"/>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634534" y="4649847"/>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1652659" y="3878772"/>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1445483" y="550802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0" name="Oval 49"/>
              <p:cNvSpPr/>
              <p:nvPr/>
            </p:nvSpPr>
            <p:spPr>
              <a:xfrm>
                <a:off x="1461336" y="3689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1" name="Oval 50"/>
              <p:cNvSpPr/>
              <p:nvPr/>
            </p:nvSpPr>
            <p:spPr>
              <a:xfrm>
                <a:off x="1554667" y="4491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2" name="Oval 51"/>
              <p:cNvSpPr/>
              <p:nvPr/>
            </p:nvSpPr>
            <p:spPr>
              <a:xfrm>
                <a:off x="1580737" y="273111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3" name="Oval 52"/>
            <p:cNvSpPr/>
            <p:nvPr/>
          </p:nvSpPr>
          <p:spPr>
            <a:xfrm>
              <a:off x="970365" y="6066435"/>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2882587" y="6046700"/>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1934851" y="6046700"/>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1845685" y="1142407"/>
            <a:ext cx="962829" cy="2188622"/>
            <a:chOff x="1845685" y="1142407"/>
            <a:chExt cx="962829" cy="2188622"/>
          </a:xfrm>
        </p:grpSpPr>
        <p:sp>
          <p:nvSpPr>
            <p:cNvPr id="5" name="Arc 4"/>
            <p:cNvSpPr/>
            <p:nvPr/>
          </p:nvSpPr>
          <p:spPr>
            <a:xfrm rot="10800000">
              <a:off x="1889734" y="1142407"/>
              <a:ext cx="918780" cy="2188622"/>
            </a:xfrm>
            <a:prstGeom prst="arc">
              <a:avLst>
                <a:gd name="adj1" fmla="val 11114172"/>
                <a:gd name="adj2" fmla="val 2107267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Oval 55"/>
            <p:cNvSpPr/>
            <p:nvPr/>
          </p:nvSpPr>
          <p:spPr>
            <a:xfrm>
              <a:off x="1845685" y="2296416"/>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TextBox 56"/>
          <p:cNvSpPr txBox="1"/>
          <p:nvPr/>
        </p:nvSpPr>
        <p:spPr>
          <a:xfrm>
            <a:off x="4047130" y="2041384"/>
            <a:ext cx="571269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Change in charge distribution can apply a force on lattice – Strongly Coupled Optical Phonons</a:t>
            </a:r>
            <a:endParaRPr lang="en-GB" i="1" dirty="0" smtClean="0"/>
          </a:p>
        </p:txBody>
      </p:sp>
      <p:grpSp>
        <p:nvGrpSpPr>
          <p:cNvPr id="58" name="Group 57"/>
          <p:cNvGrpSpPr/>
          <p:nvPr/>
        </p:nvGrpSpPr>
        <p:grpSpPr>
          <a:xfrm>
            <a:off x="4916244" y="3550422"/>
            <a:ext cx="3447570" cy="2157533"/>
            <a:chOff x="5571049" y="3826745"/>
            <a:chExt cx="3905608" cy="2444179"/>
          </a:xfrm>
        </p:grpSpPr>
        <p:pic>
          <p:nvPicPr>
            <p:cNvPr id="59" name="Picture 58" descr="Screen Clipping"/>
            <p:cNvPicPr>
              <a:picLocks noChangeAspect="1"/>
            </p:cNvPicPr>
            <p:nvPr/>
          </p:nvPicPr>
          <p:blipFill rotWithShape="1">
            <a:blip r:embed="rId2">
              <a:extLst>
                <a:ext uri="{28A0092B-C50C-407E-A947-70E740481C1C}">
                  <a14:useLocalDpi xmlns:a14="http://schemas.microsoft.com/office/drawing/2010/main" val="0"/>
                </a:ext>
              </a:extLst>
            </a:blip>
            <a:srcRect l="2043" t="1" b="1616"/>
            <a:stretch/>
          </p:blipFill>
          <p:spPr>
            <a:xfrm>
              <a:off x="5571049" y="3826745"/>
              <a:ext cx="3881773" cy="2444179"/>
            </a:xfrm>
            <a:prstGeom prst="rect">
              <a:avLst/>
            </a:prstGeom>
          </p:spPr>
        </p:pic>
        <p:sp>
          <p:nvSpPr>
            <p:cNvPr id="60" name="TextBox 59"/>
            <p:cNvSpPr txBox="1"/>
            <p:nvPr/>
          </p:nvSpPr>
          <p:spPr>
            <a:xfrm>
              <a:off x="6270320" y="5419332"/>
              <a:ext cx="912429" cy="369332"/>
            </a:xfrm>
            <a:prstGeom prst="rect">
              <a:avLst/>
            </a:prstGeom>
            <a:noFill/>
          </p:spPr>
          <p:txBody>
            <a:bodyPr wrap="none" rtlCol="0">
              <a:spAutoFit/>
            </a:bodyPr>
            <a:lstStyle/>
            <a:p>
              <a:r>
                <a:rPr lang="en-GB" dirty="0" smtClean="0">
                  <a:solidFill>
                    <a:srgbClr val="00B050"/>
                  </a:solidFill>
                </a:rPr>
                <a:t>Phonon</a:t>
              </a:r>
              <a:endParaRPr lang="en-GB" dirty="0">
                <a:solidFill>
                  <a:srgbClr val="00B050"/>
                </a:solidFill>
              </a:endParaRPr>
            </a:p>
          </p:txBody>
        </p:sp>
        <p:sp>
          <p:nvSpPr>
            <p:cNvPr id="61" name="TextBox 60"/>
            <p:cNvSpPr txBox="1"/>
            <p:nvPr/>
          </p:nvSpPr>
          <p:spPr>
            <a:xfrm>
              <a:off x="7823640" y="4970436"/>
              <a:ext cx="1653017" cy="369332"/>
            </a:xfrm>
            <a:prstGeom prst="rect">
              <a:avLst/>
            </a:prstGeom>
            <a:noFill/>
          </p:spPr>
          <p:txBody>
            <a:bodyPr wrap="none" rtlCol="0">
              <a:spAutoFit/>
            </a:bodyPr>
            <a:lstStyle/>
            <a:p>
              <a:r>
                <a:rPr lang="en-GB" dirty="0" smtClean="0"/>
                <a:t>Force/electrons</a:t>
              </a:r>
              <a:endParaRPr lang="en-GB" dirty="0"/>
            </a:p>
          </p:txBody>
        </p:sp>
      </p:grpSp>
      <p:sp>
        <p:nvSpPr>
          <p:cNvPr id="15" name="TextBox 14"/>
          <p:cNvSpPr txBox="1"/>
          <p:nvPr/>
        </p:nvSpPr>
        <p:spPr>
          <a:xfrm>
            <a:off x="5871973" y="5696096"/>
            <a:ext cx="649537" cy="369332"/>
          </a:xfrm>
          <a:prstGeom prst="rect">
            <a:avLst/>
          </a:prstGeom>
          <a:noFill/>
        </p:spPr>
        <p:txBody>
          <a:bodyPr wrap="none" rtlCol="0">
            <a:spAutoFit/>
          </a:bodyPr>
          <a:lstStyle/>
          <a:p>
            <a:r>
              <a:rPr lang="en-GB" dirty="0" smtClean="0"/>
              <a:t>Time</a:t>
            </a:r>
            <a:endParaRPr lang="en-GB" dirty="0"/>
          </a:p>
        </p:txBody>
      </p:sp>
      <p:sp>
        <p:nvSpPr>
          <p:cNvPr id="17" name="TextBox 16"/>
          <p:cNvSpPr txBox="1"/>
          <p:nvPr/>
        </p:nvSpPr>
        <p:spPr>
          <a:xfrm rot="16200000">
            <a:off x="3501169" y="4357653"/>
            <a:ext cx="2277675" cy="369332"/>
          </a:xfrm>
          <a:prstGeom prst="rect">
            <a:avLst/>
          </a:prstGeom>
          <a:noFill/>
        </p:spPr>
        <p:txBody>
          <a:bodyPr wrap="none" rtlCol="0">
            <a:spAutoFit/>
          </a:bodyPr>
          <a:lstStyle/>
          <a:p>
            <a:r>
              <a:rPr lang="en-GB" dirty="0" smtClean="0"/>
              <a:t>Amplitude/population</a:t>
            </a:r>
            <a:endParaRPr lang="en-GB" dirty="0"/>
          </a:p>
        </p:txBody>
      </p:sp>
      <p:grpSp>
        <p:nvGrpSpPr>
          <p:cNvPr id="69" name="Group 68"/>
          <p:cNvGrpSpPr/>
          <p:nvPr/>
        </p:nvGrpSpPr>
        <p:grpSpPr>
          <a:xfrm>
            <a:off x="826844" y="6431898"/>
            <a:ext cx="2392562" cy="9333"/>
            <a:chOff x="826844" y="6431898"/>
            <a:chExt cx="2392562" cy="9333"/>
          </a:xfrm>
        </p:grpSpPr>
        <p:cxnSp>
          <p:nvCxnSpPr>
            <p:cNvPr id="63" name="Straight Arrow Connector 62"/>
            <p:cNvCxnSpPr/>
            <p:nvPr/>
          </p:nvCxnSpPr>
          <p:spPr>
            <a:xfrm>
              <a:off x="826844" y="6438122"/>
              <a:ext cx="1502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785482" y="6438122"/>
              <a:ext cx="1502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2732289" y="6438122"/>
              <a:ext cx="1502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1203182" y="6441231"/>
              <a:ext cx="1502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2146373" y="6435010"/>
              <a:ext cx="1502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3069108" y="6431898"/>
              <a:ext cx="1502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9494224" y="3331029"/>
            <a:ext cx="1872988" cy="2088303"/>
            <a:chOff x="9494224" y="3331029"/>
            <a:chExt cx="1872988" cy="2088303"/>
          </a:xfrm>
        </p:grpSpPr>
        <p:sp>
          <p:nvSpPr>
            <p:cNvPr id="8" name="Oval 7"/>
            <p:cNvSpPr/>
            <p:nvPr/>
          </p:nvSpPr>
          <p:spPr>
            <a:xfrm>
              <a:off x="9500616" y="3331029"/>
              <a:ext cx="749808" cy="5826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a:t>
              </a:r>
              <a:endParaRPr lang="en-GB" dirty="0"/>
            </a:p>
          </p:txBody>
        </p:sp>
        <p:sp>
          <p:nvSpPr>
            <p:cNvPr id="62" name="Oval 61"/>
            <p:cNvSpPr/>
            <p:nvPr/>
          </p:nvSpPr>
          <p:spPr>
            <a:xfrm>
              <a:off x="10352228" y="4083879"/>
              <a:ext cx="1014984" cy="58260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SCOP</a:t>
              </a:r>
              <a:endParaRPr lang="en-GB" dirty="0"/>
            </a:p>
          </p:txBody>
        </p:sp>
        <p:sp>
          <p:nvSpPr>
            <p:cNvPr id="70" name="Oval 69"/>
            <p:cNvSpPr/>
            <p:nvPr/>
          </p:nvSpPr>
          <p:spPr>
            <a:xfrm>
              <a:off x="9494224" y="4836729"/>
              <a:ext cx="1182328" cy="5826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lattice</a:t>
              </a:r>
              <a:endParaRPr lang="en-GB" dirty="0"/>
            </a:p>
          </p:txBody>
        </p:sp>
        <p:cxnSp>
          <p:nvCxnSpPr>
            <p:cNvPr id="13" name="Straight Arrow Connector 12"/>
            <p:cNvCxnSpPr>
              <a:stCxn id="8" idx="4"/>
            </p:cNvCxnSpPr>
            <p:nvPr/>
          </p:nvCxnSpPr>
          <p:spPr>
            <a:xfrm>
              <a:off x="9875520" y="3913632"/>
              <a:ext cx="0" cy="92309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6" name="Straight Arrow Connector 15"/>
            <p:cNvCxnSpPr>
              <a:stCxn id="8" idx="5"/>
            </p:cNvCxnSpPr>
            <p:nvPr/>
          </p:nvCxnSpPr>
          <p:spPr>
            <a:xfrm>
              <a:off x="10140617" y="3828312"/>
              <a:ext cx="535935" cy="25556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a:stCxn id="62" idx="3"/>
            </p:cNvCxnSpPr>
            <p:nvPr/>
          </p:nvCxnSpPr>
          <p:spPr>
            <a:xfrm flipH="1">
              <a:off x="10382972" y="4581162"/>
              <a:ext cx="117897" cy="25556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3602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58333E-6 2.59259E-6 L 4.58333E-6 0.06574 " pathEditMode="relative" rAng="0" ptsTypes="AA">
                                      <p:cBhvr>
                                        <p:cTn id="18" dur="2000" fill="hold"/>
                                        <p:tgtEl>
                                          <p:spTgt spid="12"/>
                                        </p:tgtEl>
                                        <p:attrNameLst>
                                          <p:attrName>ppt_x</p:attrName>
                                          <p:attrName>ppt_y</p:attrName>
                                        </p:attrNameLst>
                                      </p:cBhvr>
                                      <p:rCtr x="0" y="328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Ultrafast processes in a semiconductor</a:t>
            </a:r>
            <a:endParaRPr lang="en-GB" dirty="0"/>
          </a:p>
        </p:txBody>
      </p:sp>
      <p:sp>
        <p:nvSpPr>
          <p:cNvPr id="4" name="Arc 3"/>
          <p:cNvSpPr/>
          <p:nvPr/>
        </p:nvSpPr>
        <p:spPr>
          <a:xfrm>
            <a:off x="1360714" y="4245428"/>
            <a:ext cx="1150408" cy="1112255"/>
          </a:xfrm>
          <a:prstGeom prst="arc">
            <a:avLst>
              <a:gd name="adj1" fmla="val 10835079"/>
              <a:gd name="adj2" fmla="val 0"/>
            </a:avLst>
          </a:prstGeom>
          <a:solidFill>
            <a:schemeClr val="accent1">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919567" y="4371006"/>
            <a:ext cx="441146" cy="369332"/>
          </a:xfrm>
          <a:prstGeom prst="rect">
            <a:avLst/>
          </a:prstGeom>
          <a:noFill/>
        </p:spPr>
        <p:txBody>
          <a:bodyPr wrap="none" rtlCol="0">
            <a:spAutoFit/>
          </a:bodyPr>
          <a:lstStyle/>
          <a:p>
            <a:r>
              <a:rPr lang="en-GB" strike="sngStrike" dirty="0" smtClean="0"/>
              <a:t>VB</a:t>
            </a:r>
            <a:endParaRPr lang="en-GB" strike="sngStrike" dirty="0"/>
          </a:p>
        </p:txBody>
      </p:sp>
      <p:sp>
        <p:nvSpPr>
          <p:cNvPr id="7" name="TextBox 6"/>
          <p:cNvSpPr txBox="1"/>
          <p:nvPr/>
        </p:nvSpPr>
        <p:spPr>
          <a:xfrm>
            <a:off x="1456601" y="2098152"/>
            <a:ext cx="433132" cy="369332"/>
          </a:xfrm>
          <a:prstGeom prst="rect">
            <a:avLst/>
          </a:prstGeom>
          <a:noFill/>
        </p:spPr>
        <p:txBody>
          <a:bodyPr wrap="none" rtlCol="0">
            <a:spAutoFit/>
          </a:bodyPr>
          <a:lstStyle/>
          <a:p>
            <a:r>
              <a:rPr lang="en-GB" strike="sngStrike" dirty="0" smtClean="0"/>
              <a:t>CB</a:t>
            </a:r>
            <a:endParaRPr lang="en-GB" strike="sngStrike" dirty="0"/>
          </a:p>
        </p:txBody>
      </p:sp>
      <p:cxnSp>
        <p:nvCxnSpPr>
          <p:cNvPr id="29" name="Straight Connector 28"/>
          <p:cNvCxnSpPr/>
          <p:nvPr/>
        </p:nvCxnSpPr>
        <p:spPr>
          <a:xfrm>
            <a:off x="838200" y="1454219"/>
            <a:ext cx="7856913" cy="0"/>
          </a:xfrm>
          <a:prstGeom prst="line">
            <a:avLst/>
          </a:prstGeom>
          <a:ln w="76200">
            <a:solidFill>
              <a:schemeClr val="accent5"/>
            </a:solidFill>
          </a:ln>
        </p:spPr>
        <p:style>
          <a:lnRef idx="3">
            <a:schemeClr val="accent4"/>
          </a:lnRef>
          <a:fillRef idx="0">
            <a:schemeClr val="accent4"/>
          </a:fillRef>
          <a:effectRef idx="2">
            <a:schemeClr val="accent4"/>
          </a:effectRef>
          <a:fontRef idx="minor">
            <a:schemeClr val="tx1"/>
          </a:fontRef>
        </p:style>
      </p:cxnSp>
      <p:sp>
        <p:nvSpPr>
          <p:cNvPr id="31" name="Oval 30"/>
          <p:cNvSpPr/>
          <p:nvPr/>
        </p:nvSpPr>
        <p:spPr>
          <a:xfrm>
            <a:off x="1821618" y="4285340"/>
            <a:ext cx="228600" cy="228600"/>
          </a:xfrm>
          <a:prstGeom prst="ellipse">
            <a:avLst/>
          </a:prstGeom>
          <a:gradFill flip="none" rotWithShape="1">
            <a:gsLst>
              <a:gs pos="0">
                <a:schemeClr val="bg1"/>
              </a:gs>
              <a:gs pos="50000">
                <a:schemeClr val="accent1">
                  <a:tint val="44500"/>
                  <a:satMod val="160000"/>
                </a:schemeClr>
              </a:gs>
              <a:gs pos="100000">
                <a:schemeClr val="accent1">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97684" y="4030308"/>
            <a:ext cx="958917" cy="369332"/>
          </a:xfrm>
          <a:prstGeom prst="rect">
            <a:avLst/>
          </a:prstGeom>
          <a:noFill/>
        </p:spPr>
        <p:txBody>
          <a:bodyPr wrap="none" rtlCol="0">
            <a:spAutoFit/>
          </a:bodyPr>
          <a:lstStyle/>
          <a:p>
            <a:r>
              <a:rPr lang="en-GB" dirty="0" smtClean="0"/>
              <a:t>Bonding</a:t>
            </a:r>
            <a:endParaRPr lang="en-GB" dirty="0"/>
          </a:p>
        </p:txBody>
      </p:sp>
      <p:sp>
        <p:nvSpPr>
          <p:cNvPr id="19" name="TextBox 18"/>
          <p:cNvSpPr txBox="1"/>
          <p:nvPr/>
        </p:nvSpPr>
        <p:spPr>
          <a:xfrm>
            <a:off x="512649" y="2368619"/>
            <a:ext cx="1412053" cy="369332"/>
          </a:xfrm>
          <a:prstGeom prst="rect">
            <a:avLst/>
          </a:prstGeom>
          <a:noFill/>
        </p:spPr>
        <p:txBody>
          <a:bodyPr wrap="none" rtlCol="0">
            <a:spAutoFit/>
          </a:bodyPr>
          <a:lstStyle/>
          <a:p>
            <a:r>
              <a:rPr lang="en-GB" dirty="0" smtClean="0"/>
              <a:t>Anti-bonding</a:t>
            </a:r>
            <a:endParaRPr lang="en-GB" dirty="0"/>
          </a:p>
        </p:txBody>
      </p:sp>
      <p:grpSp>
        <p:nvGrpSpPr>
          <p:cNvPr id="11" name="Group 10"/>
          <p:cNvGrpSpPr/>
          <p:nvPr/>
        </p:nvGrpSpPr>
        <p:grpSpPr>
          <a:xfrm>
            <a:off x="726694" y="5239617"/>
            <a:ext cx="2617864" cy="279865"/>
            <a:chOff x="726694" y="5239617"/>
            <a:chExt cx="2617864" cy="279865"/>
          </a:xfrm>
        </p:grpSpPr>
        <p:grpSp>
          <p:nvGrpSpPr>
            <p:cNvPr id="20" name="Group 19"/>
            <p:cNvGrpSpPr/>
            <p:nvPr/>
          </p:nvGrpSpPr>
          <p:grpSpPr>
            <a:xfrm>
              <a:off x="2310895" y="5239617"/>
              <a:ext cx="1033663" cy="263500"/>
              <a:chOff x="2721078" y="5890741"/>
              <a:chExt cx="1033663" cy="263500"/>
            </a:xfrm>
          </p:grpSpPr>
          <p:cxnSp>
            <p:nvCxnSpPr>
              <p:cNvPr id="21" name="Straight Connector 20"/>
              <p:cNvCxnSpPr/>
              <p:nvPr/>
            </p:nvCxnSpPr>
            <p:spPr>
              <a:xfrm rot="5400000">
                <a:off x="3378175" y="5756205"/>
                <a:ext cx="57790" cy="527338"/>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V="1">
                <a:off x="2908897" y="5814589"/>
                <a:ext cx="50566" cy="426204"/>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rot="5400000" flipH="1">
                <a:off x="3047352" y="5953941"/>
                <a:ext cx="200301" cy="200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Oval 23"/>
              <p:cNvSpPr/>
              <p:nvPr/>
            </p:nvSpPr>
            <p:spPr>
              <a:xfrm rot="5400000" flipH="1">
                <a:off x="3554440" y="5890742"/>
                <a:ext cx="200301" cy="200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25" name="Group 24"/>
            <p:cNvGrpSpPr/>
            <p:nvPr/>
          </p:nvGrpSpPr>
          <p:grpSpPr>
            <a:xfrm rot="5400000" flipH="1">
              <a:off x="1425812" y="4548473"/>
              <a:ext cx="271891" cy="1670127"/>
              <a:chOff x="1445483" y="2731117"/>
              <a:chExt cx="513677" cy="3155333"/>
            </a:xfrm>
          </p:grpSpPr>
          <p:cxnSp>
            <p:nvCxnSpPr>
              <p:cNvPr id="26" name="Straight Connector 25"/>
              <p:cNvCxnSpPr/>
              <p:nvPr/>
            </p:nvCxnSpPr>
            <p:spPr>
              <a:xfrm flipH="1">
                <a:off x="1660604" y="2889819"/>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634534" y="4649847"/>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1652659" y="3878772"/>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445483" y="550802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2" name="Oval 31"/>
              <p:cNvSpPr/>
              <p:nvPr/>
            </p:nvSpPr>
            <p:spPr>
              <a:xfrm>
                <a:off x="1461336" y="3689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3" name="Oval 32"/>
              <p:cNvSpPr/>
              <p:nvPr/>
            </p:nvSpPr>
            <p:spPr>
              <a:xfrm>
                <a:off x="1554667" y="4491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4" name="Oval 33"/>
              <p:cNvSpPr/>
              <p:nvPr/>
            </p:nvSpPr>
            <p:spPr>
              <a:xfrm>
                <a:off x="1580737" y="273111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35" name="Oval 34"/>
            <p:cNvSpPr/>
            <p:nvPr/>
          </p:nvSpPr>
          <p:spPr>
            <a:xfrm>
              <a:off x="1471107" y="5270240"/>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2396822" y="5261389"/>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726694" y="6024928"/>
            <a:ext cx="2617864" cy="279865"/>
            <a:chOff x="726694" y="6024928"/>
            <a:chExt cx="2617864" cy="279865"/>
          </a:xfrm>
        </p:grpSpPr>
        <p:grpSp>
          <p:nvGrpSpPr>
            <p:cNvPr id="37" name="Group 36"/>
            <p:cNvGrpSpPr/>
            <p:nvPr/>
          </p:nvGrpSpPr>
          <p:grpSpPr>
            <a:xfrm>
              <a:off x="2310895" y="6024928"/>
              <a:ext cx="1033663" cy="263500"/>
              <a:chOff x="2721078" y="5890741"/>
              <a:chExt cx="1033663" cy="263500"/>
            </a:xfrm>
          </p:grpSpPr>
          <p:cxnSp>
            <p:nvCxnSpPr>
              <p:cNvPr id="38" name="Straight Connector 37"/>
              <p:cNvCxnSpPr/>
              <p:nvPr/>
            </p:nvCxnSpPr>
            <p:spPr>
              <a:xfrm rot="5400000">
                <a:off x="3378175" y="5756205"/>
                <a:ext cx="57790" cy="527338"/>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2908897" y="5814589"/>
                <a:ext cx="50566" cy="426204"/>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rot="5400000" flipH="1">
                <a:off x="3047352" y="5953941"/>
                <a:ext cx="200301" cy="200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Oval 41"/>
              <p:cNvSpPr/>
              <p:nvPr/>
            </p:nvSpPr>
            <p:spPr>
              <a:xfrm rot="5400000" flipH="1">
                <a:off x="3554440" y="5890742"/>
                <a:ext cx="200301" cy="200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45" name="Group 44"/>
            <p:cNvGrpSpPr/>
            <p:nvPr/>
          </p:nvGrpSpPr>
          <p:grpSpPr>
            <a:xfrm rot="5400000" flipH="1">
              <a:off x="1425812" y="5333784"/>
              <a:ext cx="271891" cy="1670127"/>
              <a:chOff x="1445483" y="2731117"/>
              <a:chExt cx="513677" cy="3155333"/>
            </a:xfrm>
          </p:grpSpPr>
          <p:cxnSp>
            <p:nvCxnSpPr>
              <p:cNvPr id="46" name="Straight Connector 45"/>
              <p:cNvCxnSpPr/>
              <p:nvPr/>
            </p:nvCxnSpPr>
            <p:spPr>
              <a:xfrm flipH="1">
                <a:off x="1660604" y="2889819"/>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634534" y="4649847"/>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1652659" y="3878772"/>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1445483" y="550802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0" name="Oval 49"/>
              <p:cNvSpPr/>
              <p:nvPr/>
            </p:nvSpPr>
            <p:spPr>
              <a:xfrm>
                <a:off x="1461336" y="3689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1" name="Oval 50"/>
              <p:cNvSpPr/>
              <p:nvPr/>
            </p:nvSpPr>
            <p:spPr>
              <a:xfrm>
                <a:off x="1554667" y="4491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2" name="Oval 51"/>
              <p:cNvSpPr/>
              <p:nvPr/>
            </p:nvSpPr>
            <p:spPr>
              <a:xfrm>
                <a:off x="1580737" y="273111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3" name="Oval 52"/>
            <p:cNvSpPr/>
            <p:nvPr/>
          </p:nvSpPr>
          <p:spPr>
            <a:xfrm>
              <a:off x="970365" y="6066435"/>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2882587" y="6046700"/>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1934851" y="6046700"/>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1856048" y="1605353"/>
            <a:ext cx="962829" cy="2188622"/>
            <a:chOff x="1845685" y="1142407"/>
            <a:chExt cx="962829" cy="2188622"/>
          </a:xfrm>
        </p:grpSpPr>
        <p:sp>
          <p:nvSpPr>
            <p:cNvPr id="5" name="Arc 4"/>
            <p:cNvSpPr/>
            <p:nvPr/>
          </p:nvSpPr>
          <p:spPr>
            <a:xfrm rot="10800000">
              <a:off x="1889734" y="1142407"/>
              <a:ext cx="918780" cy="2188622"/>
            </a:xfrm>
            <a:prstGeom prst="arc">
              <a:avLst>
                <a:gd name="adj1" fmla="val 11114172"/>
                <a:gd name="adj2" fmla="val 2107267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Oval 55"/>
            <p:cNvSpPr/>
            <p:nvPr/>
          </p:nvSpPr>
          <p:spPr>
            <a:xfrm>
              <a:off x="1845685" y="2296416"/>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57" name="TextBox 56"/>
              <p:cNvSpPr txBox="1"/>
              <p:nvPr/>
            </p:nvSpPr>
            <p:spPr>
              <a:xfrm>
                <a:off x="4047130" y="2041384"/>
                <a:ext cx="5505661"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Change in charge distribution can apply a force on lattice – Strongly Coupled Optical Phonons</a:t>
                </a:r>
              </a:p>
              <a:p>
                <a:pPr marL="285750" indent="-285750">
                  <a:buFont typeface="Arial" panose="020B0604020202020204" pitchFamily="34" charset="0"/>
                  <a:buChar char="•"/>
                </a:pPr>
                <a:r>
                  <a:rPr lang="en-GB" dirty="0" smtClean="0"/>
                  <a:t>Short Pulse excitation can generate coherent phonons </a:t>
                </a:r>
                <a14:m>
                  <m:oMath xmlns:m="http://schemas.openxmlformats.org/officeDocument/2006/math">
                    <m:r>
                      <a:rPr lang="en-GB" b="0" i="1" smtClean="0">
                        <a:latin typeface="Cambria Math" panose="02040503050406030204" pitchFamily="18" charset="0"/>
                      </a:rPr>
                      <m:t>𝜏</m:t>
                    </m:r>
                    <m:r>
                      <a:rPr lang="en-GB" b="0" i="1" smtClean="0">
                        <a:latin typeface="Cambria Math" panose="02040503050406030204" pitchFamily="18" charset="0"/>
                      </a:rPr>
                      <m:t>&lt;1/</m:t>
                    </m:r>
                    <m:r>
                      <a:rPr lang="en-GB" b="0" i="1" smtClean="0">
                        <a:latin typeface="Cambria Math" panose="02040503050406030204" pitchFamily="18" charset="0"/>
                      </a:rPr>
                      <m:t>𝜔</m:t>
                    </m:r>
                  </m:oMath>
                </a14:m>
                <a:endParaRPr lang="en-GB" dirty="0" smtClean="0"/>
              </a:p>
            </p:txBody>
          </p:sp>
        </mc:Choice>
        <mc:Fallback xmlns="">
          <p:sp>
            <p:nvSpPr>
              <p:cNvPr id="57" name="TextBox 56"/>
              <p:cNvSpPr txBox="1">
                <a:spLocks noRot="1" noChangeAspect="1" noMove="1" noResize="1" noEditPoints="1" noAdjustHandles="1" noChangeArrowheads="1" noChangeShapeType="1" noTextEdit="1"/>
              </p:cNvSpPr>
              <p:nvPr/>
            </p:nvSpPr>
            <p:spPr>
              <a:xfrm>
                <a:off x="4047130" y="2041384"/>
                <a:ext cx="5505661" cy="1200329"/>
              </a:xfrm>
              <a:prstGeom prst="rect">
                <a:avLst/>
              </a:prstGeom>
              <a:blipFill>
                <a:blip r:embed="rId2"/>
                <a:stretch>
                  <a:fillRect l="-775" t="-3046" r="-1440" b="-3046"/>
                </a:stretch>
              </a:blipFill>
            </p:spPr>
            <p:txBody>
              <a:bodyPr/>
              <a:lstStyle/>
              <a:p>
                <a:r>
                  <a:rPr lang="en-GB">
                    <a:noFill/>
                  </a:rPr>
                  <a:t> </a:t>
                </a:r>
              </a:p>
            </p:txBody>
          </p:sp>
        </mc:Fallback>
      </mc:AlternateContent>
      <p:sp>
        <p:nvSpPr>
          <p:cNvPr id="15" name="TextBox 14"/>
          <p:cNvSpPr txBox="1"/>
          <p:nvPr/>
        </p:nvSpPr>
        <p:spPr>
          <a:xfrm>
            <a:off x="5871973" y="5696096"/>
            <a:ext cx="649537" cy="369332"/>
          </a:xfrm>
          <a:prstGeom prst="rect">
            <a:avLst/>
          </a:prstGeom>
          <a:noFill/>
        </p:spPr>
        <p:txBody>
          <a:bodyPr wrap="none" rtlCol="0">
            <a:spAutoFit/>
          </a:bodyPr>
          <a:lstStyle/>
          <a:p>
            <a:r>
              <a:rPr lang="en-GB" dirty="0" smtClean="0"/>
              <a:t>Time</a:t>
            </a:r>
            <a:endParaRPr lang="en-GB" dirty="0"/>
          </a:p>
        </p:txBody>
      </p:sp>
      <p:sp>
        <p:nvSpPr>
          <p:cNvPr id="17" name="TextBox 16"/>
          <p:cNvSpPr txBox="1"/>
          <p:nvPr/>
        </p:nvSpPr>
        <p:spPr>
          <a:xfrm rot="16200000">
            <a:off x="3501169" y="4357653"/>
            <a:ext cx="2277675" cy="369332"/>
          </a:xfrm>
          <a:prstGeom prst="rect">
            <a:avLst/>
          </a:prstGeom>
          <a:noFill/>
        </p:spPr>
        <p:txBody>
          <a:bodyPr wrap="none" rtlCol="0">
            <a:spAutoFit/>
          </a:bodyPr>
          <a:lstStyle/>
          <a:p>
            <a:r>
              <a:rPr lang="en-GB" dirty="0" smtClean="0"/>
              <a:t>Amplitude/population</a:t>
            </a:r>
            <a:endParaRPr lang="en-GB" dirty="0"/>
          </a:p>
        </p:txBody>
      </p:sp>
      <p:pic>
        <p:nvPicPr>
          <p:cNvPr id="62" name="Picture 61" descr="Screen Clipping"/>
          <p:cNvPicPr>
            <a:picLocks noChangeAspect="1"/>
          </p:cNvPicPr>
          <p:nvPr/>
        </p:nvPicPr>
        <p:blipFill rotWithShape="1">
          <a:blip r:embed="rId3">
            <a:extLst>
              <a:ext uri="{28A0092B-C50C-407E-A947-70E740481C1C}">
                <a14:useLocalDpi xmlns:a14="http://schemas.microsoft.com/office/drawing/2010/main" val="0"/>
              </a:ext>
            </a:extLst>
          </a:blip>
          <a:srcRect b="5387"/>
          <a:stretch/>
        </p:blipFill>
        <p:spPr>
          <a:xfrm>
            <a:off x="4787907" y="3509328"/>
            <a:ext cx="3348387" cy="2247655"/>
          </a:xfrm>
          <a:prstGeom prst="rect">
            <a:avLst/>
          </a:prstGeom>
        </p:spPr>
      </p:pic>
      <p:sp>
        <p:nvSpPr>
          <p:cNvPr id="63" name="TextBox 62"/>
          <p:cNvSpPr txBox="1"/>
          <p:nvPr/>
        </p:nvSpPr>
        <p:spPr>
          <a:xfrm>
            <a:off x="5554674" y="3509328"/>
            <a:ext cx="805422" cy="326018"/>
          </a:xfrm>
          <a:prstGeom prst="rect">
            <a:avLst/>
          </a:prstGeom>
          <a:noFill/>
        </p:spPr>
        <p:txBody>
          <a:bodyPr wrap="none" rtlCol="0">
            <a:spAutoFit/>
          </a:bodyPr>
          <a:lstStyle/>
          <a:p>
            <a:r>
              <a:rPr lang="en-GB" dirty="0" smtClean="0">
                <a:solidFill>
                  <a:srgbClr val="00B050"/>
                </a:solidFill>
              </a:rPr>
              <a:t>Phonon</a:t>
            </a:r>
            <a:endParaRPr lang="en-GB" dirty="0">
              <a:solidFill>
                <a:srgbClr val="00B050"/>
              </a:solidFill>
            </a:endParaRPr>
          </a:p>
        </p:txBody>
      </p:sp>
      <p:sp>
        <p:nvSpPr>
          <p:cNvPr id="64" name="TextBox 63"/>
          <p:cNvSpPr txBox="1"/>
          <p:nvPr/>
        </p:nvSpPr>
        <p:spPr>
          <a:xfrm>
            <a:off x="7009705" y="4944222"/>
            <a:ext cx="1459156" cy="326018"/>
          </a:xfrm>
          <a:prstGeom prst="rect">
            <a:avLst/>
          </a:prstGeom>
          <a:noFill/>
        </p:spPr>
        <p:txBody>
          <a:bodyPr wrap="none" rtlCol="0">
            <a:spAutoFit/>
          </a:bodyPr>
          <a:lstStyle/>
          <a:p>
            <a:r>
              <a:rPr lang="en-GB" dirty="0" smtClean="0"/>
              <a:t>Force/electrons</a:t>
            </a:r>
            <a:endParaRPr lang="en-GB" dirty="0"/>
          </a:p>
        </p:txBody>
      </p:sp>
      <p:grpSp>
        <p:nvGrpSpPr>
          <p:cNvPr id="58" name="Group 57"/>
          <p:cNvGrpSpPr/>
          <p:nvPr/>
        </p:nvGrpSpPr>
        <p:grpSpPr>
          <a:xfrm>
            <a:off x="9494224" y="3331029"/>
            <a:ext cx="1872988" cy="2088303"/>
            <a:chOff x="9494224" y="3331029"/>
            <a:chExt cx="1872988" cy="2088303"/>
          </a:xfrm>
        </p:grpSpPr>
        <p:sp>
          <p:nvSpPr>
            <p:cNvPr id="59" name="Oval 58"/>
            <p:cNvSpPr/>
            <p:nvPr/>
          </p:nvSpPr>
          <p:spPr>
            <a:xfrm>
              <a:off x="9500616" y="3331029"/>
              <a:ext cx="749808" cy="5826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a:t>
              </a:r>
              <a:endParaRPr lang="en-GB" dirty="0"/>
            </a:p>
          </p:txBody>
        </p:sp>
        <p:sp>
          <p:nvSpPr>
            <p:cNvPr id="60" name="Oval 59"/>
            <p:cNvSpPr/>
            <p:nvPr/>
          </p:nvSpPr>
          <p:spPr>
            <a:xfrm>
              <a:off x="10352228" y="4083879"/>
              <a:ext cx="1014984" cy="58260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SCOP</a:t>
              </a:r>
              <a:endParaRPr lang="en-GB" dirty="0"/>
            </a:p>
          </p:txBody>
        </p:sp>
        <p:sp>
          <p:nvSpPr>
            <p:cNvPr id="61" name="Oval 60"/>
            <p:cNvSpPr/>
            <p:nvPr/>
          </p:nvSpPr>
          <p:spPr>
            <a:xfrm>
              <a:off x="9494224" y="4836729"/>
              <a:ext cx="1182328" cy="5826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lattice</a:t>
              </a:r>
              <a:endParaRPr lang="en-GB" dirty="0"/>
            </a:p>
          </p:txBody>
        </p:sp>
        <p:cxnSp>
          <p:nvCxnSpPr>
            <p:cNvPr id="65" name="Straight Arrow Connector 64"/>
            <p:cNvCxnSpPr>
              <a:stCxn id="59" idx="4"/>
            </p:cNvCxnSpPr>
            <p:nvPr/>
          </p:nvCxnSpPr>
          <p:spPr>
            <a:xfrm>
              <a:off x="9875520" y="3913632"/>
              <a:ext cx="0" cy="92309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6" name="Straight Arrow Connector 65"/>
            <p:cNvCxnSpPr>
              <a:stCxn id="59" idx="5"/>
            </p:cNvCxnSpPr>
            <p:nvPr/>
          </p:nvCxnSpPr>
          <p:spPr>
            <a:xfrm>
              <a:off x="10140617" y="3828312"/>
              <a:ext cx="535935" cy="25556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67" name="Straight Arrow Connector 66"/>
            <p:cNvCxnSpPr>
              <a:stCxn id="60" idx="3"/>
            </p:cNvCxnSpPr>
            <p:nvPr/>
          </p:nvCxnSpPr>
          <p:spPr>
            <a:xfrm flipH="1">
              <a:off x="10382972" y="4581162"/>
              <a:ext cx="117897" cy="25556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904556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Measuring the Structure</a:t>
            </a:r>
            <a:endParaRPr lang="en-GB" dirty="0"/>
          </a:p>
        </p:txBody>
      </p:sp>
      <p:grpSp>
        <p:nvGrpSpPr>
          <p:cNvPr id="23" name="Group 22"/>
          <p:cNvGrpSpPr/>
          <p:nvPr/>
        </p:nvGrpSpPr>
        <p:grpSpPr>
          <a:xfrm>
            <a:off x="443860" y="1454219"/>
            <a:ext cx="4967725" cy="2036874"/>
            <a:chOff x="401292" y="2492896"/>
            <a:chExt cx="7324283" cy="3627692"/>
          </a:xfrm>
        </p:grpSpPr>
        <p:grpSp>
          <p:nvGrpSpPr>
            <p:cNvPr id="4" name="Group 3"/>
            <p:cNvGrpSpPr/>
            <p:nvPr/>
          </p:nvGrpSpPr>
          <p:grpSpPr>
            <a:xfrm>
              <a:off x="611560" y="2492896"/>
              <a:ext cx="7114015" cy="3627692"/>
              <a:chOff x="712706" y="1620000"/>
              <a:chExt cx="7114015" cy="3627692"/>
            </a:xfrm>
          </p:grpSpPr>
          <p:pic>
            <p:nvPicPr>
              <p:cNvPr id="5" name="Picture 107" descr="V:\Publication\Fachbeirat\2014\Fachbeirat_2014_PC21_Borat4life\gun_with_lens_00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305" b="5609"/>
              <a:stretch/>
            </p:blipFill>
            <p:spPr bwMode="auto">
              <a:xfrm>
                <a:off x="712706" y="1620000"/>
                <a:ext cx="7114015" cy="34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2021017" y="3928918"/>
                <a:ext cx="5047788" cy="1318774"/>
                <a:chOff x="18379653" y="38348194"/>
                <a:chExt cx="5252821" cy="1419570"/>
              </a:xfrm>
            </p:grpSpPr>
            <p:sp>
              <p:nvSpPr>
                <p:cNvPr id="8" name="TextBox 83"/>
                <p:cNvSpPr txBox="1">
                  <a:spLocks noChangeArrowheads="1"/>
                </p:cNvSpPr>
                <p:nvPr/>
              </p:nvSpPr>
              <p:spPr bwMode="auto">
                <a:xfrm>
                  <a:off x="21910385" y="39236719"/>
                  <a:ext cx="1722089" cy="53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500">
                      <a:solidFill>
                        <a:schemeClr val="tx1"/>
                      </a:solidFill>
                      <a:latin typeface="Times New Roman" charset="0"/>
                    </a:defRPr>
                  </a:lvl1pPr>
                  <a:lvl2pPr marL="742950" indent="-285750" eaLnBrk="0" hangingPunct="0">
                    <a:spcBef>
                      <a:spcPct val="20000"/>
                    </a:spcBef>
                    <a:buChar char="–"/>
                    <a:defRPr sz="13500">
                      <a:solidFill>
                        <a:schemeClr val="tx1"/>
                      </a:solidFill>
                      <a:latin typeface="Times New Roman" charset="0"/>
                    </a:defRPr>
                  </a:lvl2pPr>
                  <a:lvl3pPr marL="1143000" indent="-228600" eaLnBrk="0" hangingPunct="0">
                    <a:spcBef>
                      <a:spcPct val="20000"/>
                    </a:spcBef>
                    <a:buChar char="•"/>
                    <a:defRPr sz="11600">
                      <a:solidFill>
                        <a:schemeClr val="tx1"/>
                      </a:solidFill>
                      <a:latin typeface="Times New Roman" charset="0"/>
                    </a:defRPr>
                  </a:lvl3pPr>
                  <a:lvl4pPr marL="1600200" indent="-228600" eaLnBrk="0" hangingPunct="0">
                    <a:spcBef>
                      <a:spcPct val="20000"/>
                    </a:spcBef>
                    <a:buChar char="–"/>
                    <a:defRPr sz="9700">
                      <a:solidFill>
                        <a:schemeClr val="tx1"/>
                      </a:solidFill>
                      <a:latin typeface="Times New Roman" charset="0"/>
                    </a:defRPr>
                  </a:lvl4pPr>
                  <a:lvl5pPr marL="2057400" indent="-228600" eaLnBrk="0" hangingPunct="0">
                    <a:spcBef>
                      <a:spcPct val="20000"/>
                    </a:spcBef>
                    <a:buChar char="»"/>
                    <a:defRPr sz="9700">
                      <a:solidFill>
                        <a:schemeClr val="tx1"/>
                      </a:solidFill>
                      <a:latin typeface="Times New Roman" charset="0"/>
                    </a:defRPr>
                  </a:lvl5pPr>
                  <a:lvl6pPr marL="2514600" indent="-228600" eaLnBrk="0" fontAlgn="base" hangingPunct="0">
                    <a:spcBef>
                      <a:spcPct val="20000"/>
                    </a:spcBef>
                    <a:spcAft>
                      <a:spcPct val="0"/>
                    </a:spcAft>
                    <a:buChar char="»"/>
                    <a:defRPr sz="9700">
                      <a:solidFill>
                        <a:schemeClr val="tx1"/>
                      </a:solidFill>
                      <a:latin typeface="Times New Roman" charset="0"/>
                    </a:defRPr>
                  </a:lvl6pPr>
                  <a:lvl7pPr marL="2971800" indent="-228600" eaLnBrk="0" fontAlgn="base" hangingPunct="0">
                    <a:spcBef>
                      <a:spcPct val="20000"/>
                    </a:spcBef>
                    <a:spcAft>
                      <a:spcPct val="0"/>
                    </a:spcAft>
                    <a:buChar char="»"/>
                    <a:defRPr sz="9700">
                      <a:solidFill>
                        <a:schemeClr val="tx1"/>
                      </a:solidFill>
                      <a:latin typeface="Times New Roman" charset="0"/>
                    </a:defRPr>
                  </a:lvl7pPr>
                  <a:lvl8pPr marL="3429000" indent="-228600" eaLnBrk="0" fontAlgn="base" hangingPunct="0">
                    <a:spcBef>
                      <a:spcPct val="20000"/>
                    </a:spcBef>
                    <a:spcAft>
                      <a:spcPct val="0"/>
                    </a:spcAft>
                    <a:buChar char="»"/>
                    <a:defRPr sz="9700">
                      <a:solidFill>
                        <a:schemeClr val="tx1"/>
                      </a:solidFill>
                      <a:latin typeface="Times New Roman" charset="0"/>
                    </a:defRPr>
                  </a:lvl8pPr>
                  <a:lvl9pPr marL="3886200" indent="-228600" eaLnBrk="0" fontAlgn="base" hangingPunct="0">
                    <a:spcBef>
                      <a:spcPct val="20000"/>
                    </a:spcBef>
                    <a:spcAft>
                      <a:spcPct val="0"/>
                    </a:spcAft>
                    <a:buChar char="»"/>
                    <a:defRPr sz="9700">
                      <a:solidFill>
                        <a:schemeClr val="tx1"/>
                      </a:solidFill>
                      <a:latin typeface="Times New Roman" charset="0"/>
                    </a:defRPr>
                  </a:lvl9pPr>
                </a:lstStyle>
                <a:p>
                  <a:pPr eaLnBrk="1" hangingPunct="1">
                    <a:spcBef>
                      <a:spcPct val="0"/>
                    </a:spcBef>
                    <a:buFontTx/>
                    <a:buNone/>
                  </a:pPr>
                  <a:r>
                    <a:rPr lang="de-DE" altLang="en-US" sz="1200" dirty="0">
                      <a:latin typeface="Arial" charset="0"/>
                      <a:cs typeface="Arial" charset="0"/>
                    </a:rPr>
                    <a:t>Electron Lens</a:t>
                  </a:r>
                  <a:endParaRPr lang="en-US" altLang="en-US" sz="1200" dirty="0">
                    <a:latin typeface="Arial" charset="0"/>
                    <a:cs typeface="Arial" charset="0"/>
                  </a:endParaRPr>
                </a:p>
              </p:txBody>
            </p:sp>
            <p:sp>
              <p:nvSpPr>
                <p:cNvPr id="9" name="TextBox 84"/>
                <p:cNvSpPr txBox="1">
                  <a:spLocks noChangeArrowheads="1"/>
                </p:cNvSpPr>
                <p:nvPr/>
              </p:nvSpPr>
              <p:spPr bwMode="auto">
                <a:xfrm>
                  <a:off x="20057898" y="38789404"/>
                  <a:ext cx="1473687" cy="88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500">
                      <a:solidFill>
                        <a:schemeClr val="tx1"/>
                      </a:solidFill>
                      <a:latin typeface="Times New Roman" charset="0"/>
                    </a:defRPr>
                  </a:lvl1pPr>
                  <a:lvl2pPr marL="742950" indent="-285750" eaLnBrk="0" hangingPunct="0">
                    <a:spcBef>
                      <a:spcPct val="20000"/>
                    </a:spcBef>
                    <a:buChar char="–"/>
                    <a:defRPr sz="13500">
                      <a:solidFill>
                        <a:schemeClr val="tx1"/>
                      </a:solidFill>
                      <a:latin typeface="Times New Roman" charset="0"/>
                    </a:defRPr>
                  </a:lvl2pPr>
                  <a:lvl3pPr marL="1143000" indent="-228600" eaLnBrk="0" hangingPunct="0">
                    <a:spcBef>
                      <a:spcPct val="20000"/>
                    </a:spcBef>
                    <a:buChar char="•"/>
                    <a:defRPr sz="11600">
                      <a:solidFill>
                        <a:schemeClr val="tx1"/>
                      </a:solidFill>
                      <a:latin typeface="Times New Roman" charset="0"/>
                    </a:defRPr>
                  </a:lvl3pPr>
                  <a:lvl4pPr marL="1600200" indent="-228600" eaLnBrk="0" hangingPunct="0">
                    <a:spcBef>
                      <a:spcPct val="20000"/>
                    </a:spcBef>
                    <a:buChar char="–"/>
                    <a:defRPr sz="9700">
                      <a:solidFill>
                        <a:schemeClr val="tx1"/>
                      </a:solidFill>
                      <a:latin typeface="Times New Roman" charset="0"/>
                    </a:defRPr>
                  </a:lvl4pPr>
                  <a:lvl5pPr marL="2057400" indent="-228600" eaLnBrk="0" hangingPunct="0">
                    <a:spcBef>
                      <a:spcPct val="20000"/>
                    </a:spcBef>
                    <a:buChar char="»"/>
                    <a:defRPr sz="9700">
                      <a:solidFill>
                        <a:schemeClr val="tx1"/>
                      </a:solidFill>
                      <a:latin typeface="Times New Roman" charset="0"/>
                    </a:defRPr>
                  </a:lvl5pPr>
                  <a:lvl6pPr marL="2514600" indent="-228600" eaLnBrk="0" fontAlgn="base" hangingPunct="0">
                    <a:spcBef>
                      <a:spcPct val="20000"/>
                    </a:spcBef>
                    <a:spcAft>
                      <a:spcPct val="0"/>
                    </a:spcAft>
                    <a:buChar char="»"/>
                    <a:defRPr sz="9700">
                      <a:solidFill>
                        <a:schemeClr val="tx1"/>
                      </a:solidFill>
                      <a:latin typeface="Times New Roman" charset="0"/>
                    </a:defRPr>
                  </a:lvl6pPr>
                  <a:lvl7pPr marL="2971800" indent="-228600" eaLnBrk="0" fontAlgn="base" hangingPunct="0">
                    <a:spcBef>
                      <a:spcPct val="20000"/>
                    </a:spcBef>
                    <a:spcAft>
                      <a:spcPct val="0"/>
                    </a:spcAft>
                    <a:buChar char="»"/>
                    <a:defRPr sz="9700">
                      <a:solidFill>
                        <a:schemeClr val="tx1"/>
                      </a:solidFill>
                      <a:latin typeface="Times New Roman" charset="0"/>
                    </a:defRPr>
                  </a:lvl7pPr>
                  <a:lvl8pPr marL="3429000" indent="-228600" eaLnBrk="0" fontAlgn="base" hangingPunct="0">
                    <a:spcBef>
                      <a:spcPct val="20000"/>
                    </a:spcBef>
                    <a:spcAft>
                      <a:spcPct val="0"/>
                    </a:spcAft>
                    <a:buChar char="»"/>
                    <a:defRPr sz="9700">
                      <a:solidFill>
                        <a:schemeClr val="tx1"/>
                      </a:solidFill>
                      <a:latin typeface="Times New Roman" charset="0"/>
                    </a:defRPr>
                  </a:lvl8pPr>
                  <a:lvl9pPr marL="3886200" indent="-228600" eaLnBrk="0" fontAlgn="base" hangingPunct="0">
                    <a:spcBef>
                      <a:spcPct val="20000"/>
                    </a:spcBef>
                    <a:spcAft>
                      <a:spcPct val="0"/>
                    </a:spcAft>
                    <a:buChar char="»"/>
                    <a:defRPr sz="9700">
                      <a:solidFill>
                        <a:schemeClr val="tx1"/>
                      </a:solidFill>
                      <a:latin typeface="Times New Roman" charset="0"/>
                    </a:defRPr>
                  </a:lvl9pPr>
                </a:lstStyle>
                <a:p>
                  <a:pPr eaLnBrk="1" hangingPunct="1">
                    <a:spcBef>
                      <a:spcPct val="0"/>
                    </a:spcBef>
                    <a:buFontTx/>
                    <a:buNone/>
                  </a:pPr>
                  <a:r>
                    <a:rPr lang="de-DE" altLang="en-US" sz="1200" dirty="0">
                      <a:latin typeface="Arial" charset="0"/>
                      <a:cs typeface="Arial" charset="0"/>
                    </a:rPr>
                    <a:t>Sample on </a:t>
                  </a:r>
                </a:p>
                <a:p>
                  <a:pPr eaLnBrk="1" hangingPunct="1">
                    <a:spcBef>
                      <a:spcPct val="0"/>
                    </a:spcBef>
                    <a:buFontTx/>
                    <a:buNone/>
                  </a:pPr>
                  <a:r>
                    <a:rPr lang="de-DE" altLang="en-US" sz="1200" dirty="0">
                      <a:latin typeface="Arial" charset="0"/>
                      <a:cs typeface="Arial" charset="0"/>
                    </a:rPr>
                    <a:t>TEM grid</a:t>
                  </a:r>
                  <a:endParaRPr lang="en-US" altLang="en-US" sz="1200" dirty="0">
                    <a:latin typeface="Arial" charset="0"/>
                    <a:cs typeface="Arial" charset="0"/>
                  </a:endParaRPr>
                </a:p>
              </p:txBody>
            </p:sp>
            <p:grpSp>
              <p:nvGrpSpPr>
                <p:cNvPr id="12" name="Group 10"/>
                <p:cNvGrpSpPr>
                  <a:grpSpLocks/>
                </p:cNvGrpSpPr>
                <p:nvPr/>
              </p:nvGrpSpPr>
              <p:grpSpPr bwMode="auto">
                <a:xfrm>
                  <a:off x="18757354" y="38348194"/>
                  <a:ext cx="648072" cy="888384"/>
                  <a:chOff x="18757354" y="38348194"/>
                  <a:chExt cx="648072" cy="888384"/>
                </a:xfrm>
              </p:grpSpPr>
              <p:cxnSp>
                <p:nvCxnSpPr>
                  <p:cNvPr id="14" name="Straight Connector 13"/>
                  <p:cNvCxnSpPr/>
                  <p:nvPr/>
                </p:nvCxnSpPr>
                <p:spPr>
                  <a:xfrm>
                    <a:off x="18757742" y="38348125"/>
                    <a:ext cx="0" cy="504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405319" y="38997483"/>
                    <a:ext cx="0" cy="2392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9200473" y="39117102"/>
                    <a:ext cx="204846" cy="119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57742" y="38852232"/>
                    <a:ext cx="204846" cy="119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94"/>
                <p:cNvSpPr txBox="1">
                  <a:spLocks noChangeArrowheads="1"/>
                </p:cNvSpPr>
                <p:nvPr/>
              </p:nvSpPr>
              <p:spPr bwMode="auto">
                <a:xfrm>
                  <a:off x="18379653" y="38997622"/>
                  <a:ext cx="885885" cy="53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500">
                      <a:solidFill>
                        <a:schemeClr val="tx1"/>
                      </a:solidFill>
                      <a:latin typeface="Times New Roman" charset="0"/>
                    </a:defRPr>
                  </a:lvl1pPr>
                  <a:lvl2pPr marL="742950" indent="-285750" eaLnBrk="0" hangingPunct="0">
                    <a:spcBef>
                      <a:spcPct val="20000"/>
                    </a:spcBef>
                    <a:buChar char="–"/>
                    <a:defRPr sz="13500">
                      <a:solidFill>
                        <a:schemeClr val="tx1"/>
                      </a:solidFill>
                      <a:latin typeface="Times New Roman" charset="0"/>
                    </a:defRPr>
                  </a:lvl2pPr>
                  <a:lvl3pPr marL="1143000" indent="-228600" eaLnBrk="0" hangingPunct="0">
                    <a:spcBef>
                      <a:spcPct val="20000"/>
                    </a:spcBef>
                    <a:buChar char="•"/>
                    <a:defRPr sz="11600">
                      <a:solidFill>
                        <a:schemeClr val="tx1"/>
                      </a:solidFill>
                      <a:latin typeface="Times New Roman" charset="0"/>
                    </a:defRPr>
                  </a:lvl3pPr>
                  <a:lvl4pPr marL="1600200" indent="-228600" eaLnBrk="0" hangingPunct="0">
                    <a:spcBef>
                      <a:spcPct val="20000"/>
                    </a:spcBef>
                    <a:buChar char="–"/>
                    <a:defRPr sz="9700">
                      <a:solidFill>
                        <a:schemeClr val="tx1"/>
                      </a:solidFill>
                      <a:latin typeface="Times New Roman" charset="0"/>
                    </a:defRPr>
                  </a:lvl4pPr>
                  <a:lvl5pPr marL="2057400" indent="-228600" eaLnBrk="0" hangingPunct="0">
                    <a:spcBef>
                      <a:spcPct val="20000"/>
                    </a:spcBef>
                    <a:buChar char="»"/>
                    <a:defRPr sz="9700">
                      <a:solidFill>
                        <a:schemeClr val="tx1"/>
                      </a:solidFill>
                      <a:latin typeface="Times New Roman" charset="0"/>
                    </a:defRPr>
                  </a:lvl5pPr>
                  <a:lvl6pPr marL="2514600" indent="-228600" eaLnBrk="0" fontAlgn="base" hangingPunct="0">
                    <a:spcBef>
                      <a:spcPct val="20000"/>
                    </a:spcBef>
                    <a:spcAft>
                      <a:spcPct val="0"/>
                    </a:spcAft>
                    <a:buChar char="»"/>
                    <a:defRPr sz="9700">
                      <a:solidFill>
                        <a:schemeClr val="tx1"/>
                      </a:solidFill>
                      <a:latin typeface="Times New Roman" charset="0"/>
                    </a:defRPr>
                  </a:lvl6pPr>
                  <a:lvl7pPr marL="2971800" indent="-228600" eaLnBrk="0" fontAlgn="base" hangingPunct="0">
                    <a:spcBef>
                      <a:spcPct val="20000"/>
                    </a:spcBef>
                    <a:spcAft>
                      <a:spcPct val="0"/>
                    </a:spcAft>
                    <a:buChar char="»"/>
                    <a:defRPr sz="9700">
                      <a:solidFill>
                        <a:schemeClr val="tx1"/>
                      </a:solidFill>
                      <a:latin typeface="Times New Roman" charset="0"/>
                    </a:defRPr>
                  </a:lvl7pPr>
                  <a:lvl8pPr marL="3429000" indent="-228600" eaLnBrk="0" fontAlgn="base" hangingPunct="0">
                    <a:spcBef>
                      <a:spcPct val="20000"/>
                    </a:spcBef>
                    <a:spcAft>
                      <a:spcPct val="0"/>
                    </a:spcAft>
                    <a:buChar char="»"/>
                    <a:defRPr sz="9700">
                      <a:solidFill>
                        <a:schemeClr val="tx1"/>
                      </a:solidFill>
                      <a:latin typeface="Times New Roman" charset="0"/>
                    </a:defRPr>
                  </a:lvl8pPr>
                  <a:lvl9pPr marL="3886200" indent="-228600" eaLnBrk="0" fontAlgn="base" hangingPunct="0">
                    <a:spcBef>
                      <a:spcPct val="20000"/>
                    </a:spcBef>
                    <a:spcAft>
                      <a:spcPct val="0"/>
                    </a:spcAft>
                    <a:buChar char="»"/>
                    <a:defRPr sz="9700">
                      <a:solidFill>
                        <a:schemeClr val="tx1"/>
                      </a:solidFill>
                      <a:latin typeface="Times New Roman" charset="0"/>
                    </a:defRPr>
                  </a:lvl9pPr>
                </a:lstStyle>
                <a:p>
                  <a:pPr eaLnBrk="1" hangingPunct="1">
                    <a:spcBef>
                      <a:spcPct val="0"/>
                    </a:spcBef>
                    <a:buFontTx/>
                    <a:buNone/>
                  </a:pPr>
                  <a:r>
                    <a:rPr lang="de-DE" altLang="en-US" sz="1200" dirty="0">
                      <a:latin typeface="Arial" charset="0"/>
                      <a:cs typeface="Arial" charset="0"/>
                    </a:rPr>
                    <a:t>80 kV</a:t>
                  </a:r>
                  <a:endParaRPr lang="en-US" altLang="en-US" sz="1200" dirty="0">
                    <a:latin typeface="Arial" charset="0"/>
                    <a:cs typeface="Arial" charset="0"/>
                  </a:endParaRPr>
                </a:p>
              </p:txBody>
            </p:sp>
          </p:grpSp>
        </p:grpSp>
        <p:sp>
          <p:nvSpPr>
            <p:cNvPr id="18" name="TextBox 17"/>
            <p:cNvSpPr txBox="1"/>
            <p:nvPr/>
          </p:nvSpPr>
          <p:spPr>
            <a:xfrm>
              <a:off x="401292" y="4454173"/>
              <a:ext cx="1213474" cy="1151122"/>
            </a:xfrm>
            <a:prstGeom prst="rect">
              <a:avLst/>
            </a:prstGeom>
            <a:noFill/>
          </p:spPr>
          <p:txBody>
            <a:bodyPr wrap="square" rtlCol="0">
              <a:spAutoFit/>
            </a:bodyPr>
            <a:lstStyle/>
            <a:p>
              <a:r>
                <a:rPr lang="en-US" sz="1200" dirty="0"/>
                <a:t>30 fs VIS laser pulse</a:t>
              </a:r>
              <a:endParaRPr lang="en-GB" sz="1200" dirty="0"/>
            </a:p>
          </p:txBody>
        </p:sp>
        <p:sp>
          <p:nvSpPr>
            <p:cNvPr id="22" name="TextBox 21"/>
            <p:cNvSpPr txBox="1"/>
            <p:nvPr/>
          </p:nvSpPr>
          <p:spPr>
            <a:xfrm>
              <a:off x="4245643" y="2927448"/>
              <a:ext cx="1345261" cy="493338"/>
            </a:xfrm>
            <a:prstGeom prst="rect">
              <a:avLst/>
            </a:prstGeom>
            <a:noFill/>
          </p:spPr>
          <p:txBody>
            <a:bodyPr wrap="none" rtlCol="0">
              <a:spAutoFit/>
            </a:bodyPr>
            <a:lstStyle/>
            <a:p>
              <a:r>
                <a:rPr lang="en-US" sz="1200" dirty="0"/>
                <a:t>Pump Laser</a:t>
              </a:r>
              <a:endParaRPr lang="en-GB" sz="1200" dirty="0"/>
            </a:p>
          </p:txBody>
        </p:sp>
      </p:grpSp>
      <p:sp>
        <p:nvSpPr>
          <p:cNvPr id="24" name="TextBox 23"/>
          <p:cNvSpPr txBox="1"/>
          <p:nvPr/>
        </p:nvSpPr>
        <p:spPr>
          <a:xfrm>
            <a:off x="474839" y="3655173"/>
            <a:ext cx="4185698"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latin typeface="Franklin Gothic Book" panose="020B0503020102020204" pitchFamily="34" charset="0"/>
              </a:rPr>
              <a:t>L. Waldecker et al. </a:t>
            </a:r>
            <a:r>
              <a:rPr lang="en-US" sz="1400" i="1" dirty="0">
                <a:latin typeface="Franklin Gothic Book" panose="020B0503020102020204" pitchFamily="34" charset="0"/>
              </a:rPr>
              <a:t>J Appl. Phys.</a:t>
            </a:r>
            <a:r>
              <a:rPr lang="en-US" sz="1400" dirty="0">
                <a:latin typeface="Franklin Gothic Book" panose="020B0503020102020204" pitchFamily="34" charset="0"/>
              </a:rPr>
              <a:t> </a:t>
            </a:r>
            <a:r>
              <a:rPr lang="en-US" sz="1400" b="1" dirty="0">
                <a:latin typeface="Franklin Gothic Book" panose="020B0503020102020204" pitchFamily="34" charset="0"/>
              </a:rPr>
              <a:t>117</a:t>
            </a:r>
            <a:r>
              <a:rPr lang="en-US" sz="1400" dirty="0">
                <a:latin typeface="Franklin Gothic Book" panose="020B0503020102020204" pitchFamily="34" charset="0"/>
              </a:rPr>
              <a:t>, 044903 (2015)</a:t>
            </a:r>
            <a:endParaRPr lang="en-GB" sz="1400" dirty="0">
              <a:latin typeface="Franklin Gothic Book" panose="020B0503020102020204" pitchFamily="34" charset="0"/>
            </a:endParaRP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307" r="64248" b="53133"/>
          <a:stretch/>
        </p:blipFill>
        <p:spPr>
          <a:xfrm>
            <a:off x="9852266" y="365125"/>
            <a:ext cx="2081116" cy="1993552"/>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55655"/>
          <a:stretch/>
        </p:blipFill>
        <p:spPr>
          <a:xfrm>
            <a:off x="603333" y="4066513"/>
            <a:ext cx="4228669" cy="2473716"/>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4500" y="2066972"/>
            <a:ext cx="3456384" cy="3791955"/>
          </a:xfrm>
          <a:prstGeom prst="rect">
            <a:avLst/>
          </a:prstGeom>
        </p:spPr>
      </p:pic>
      <p:sp>
        <p:nvSpPr>
          <p:cNvPr id="29" name="TextBox 28"/>
          <p:cNvSpPr txBox="1"/>
          <p:nvPr/>
        </p:nvSpPr>
        <p:spPr>
          <a:xfrm>
            <a:off x="7954073" y="6483118"/>
            <a:ext cx="4146776"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latin typeface="Franklin Gothic Book" panose="020B0503020102020204" pitchFamily="34" charset="0"/>
              </a:rPr>
              <a:t>L. Waldecker et al. </a:t>
            </a:r>
            <a:r>
              <a:rPr lang="en-US" sz="1400" i="1" dirty="0">
                <a:latin typeface="Franklin Gothic Book" panose="020B0503020102020204" pitchFamily="34" charset="0"/>
              </a:rPr>
              <a:t>Nature Materials.</a:t>
            </a:r>
            <a:r>
              <a:rPr lang="en-US" sz="1400" dirty="0">
                <a:latin typeface="Franklin Gothic Book" panose="020B0503020102020204" pitchFamily="34" charset="0"/>
              </a:rPr>
              <a:t> </a:t>
            </a:r>
            <a:r>
              <a:rPr lang="en-US" sz="1400" b="1" dirty="0">
                <a:latin typeface="Franklin Gothic Book" panose="020B0503020102020204" pitchFamily="34" charset="0"/>
              </a:rPr>
              <a:t>14</a:t>
            </a:r>
            <a:r>
              <a:rPr lang="en-US" sz="1400" dirty="0">
                <a:latin typeface="Franklin Gothic Book" panose="020B0503020102020204" pitchFamily="34" charset="0"/>
              </a:rPr>
              <a:t>, 991 (2015)</a:t>
            </a:r>
            <a:endParaRPr lang="en-GB" sz="1400" dirty="0">
              <a:latin typeface="Franklin Gothic Book" panose="020B0503020102020204" pitchFamily="34" charset="0"/>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6676" t="54292" r="76415"/>
          <a:stretch/>
        </p:blipFill>
        <p:spPr>
          <a:xfrm rot="16200000" flipH="1">
            <a:off x="4938120" y="3780253"/>
            <a:ext cx="946930" cy="1802054"/>
          </a:xfrm>
          <a:prstGeom prst="rect">
            <a:avLst/>
          </a:prstGeom>
        </p:spPr>
      </p:pic>
    </p:spTree>
    <p:extLst>
      <p:ext uri="{BB962C8B-B14F-4D97-AF65-F5344CB8AC3E}">
        <p14:creationId xmlns:p14="http://schemas.microsoft.com/office/powerpoint/2010/main" val="1612211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4500" y="2066972"/>
            <a:ext cx="4228200" cy="3791956"/>
          </a:xfrm>
          <a:prstGeom prst="rect">
            <a:avLst/>
          </a:prstGeom>
        </p:spPr>
      </p:pic>
      <p:sp>
        <p:nvSpPr>
          <p:cNvPr id="2" name="Title 1"/>
          <p:cNvSpPr>
            <a:spLocks noGrp="1"/>
          </p:cNvSpPr>
          <p:nvPr>
            <p:ph type="title"/>
          </p:nvPr>
        </p:nvSpPr>
        <p:spPr/>
        <p:txBody>
          <a:bodyPr>
            <a:normAutofit/>
          </a:bodyPr>
          <a:lstStyle/>
          <a:p>
            <a:r>
              <a:rPr lang="en-US" dirty="0" smtClean="0"/>
              <a:t>Measuring the Structure</a:t>
            </a:r>
            <a:endParaRPr lang="en-GB" dirty="0"/>
          </a:p>
        </p:txBody>
      </p:sp>
      <p:grpSp>
        <p:nvGrpSpPr>
          <p:cNvPr id="23" name="Group 22"/>
          <p:cNvGrpSpPr/>
          <p:nvPr/>
        </p:nvGrpSpPr>
        <p:grpSpPr>
          <a:xfrm>
            <a:off x="443860" y="1454219"/>
            <a:ext cx="4967725" cy="2036874"/>
            <a:chOff x="401292" y="2492896"/>
            <a:chExt cx="7324283" cy="3627692"/>
          </a:xfrm>
        </p:grpSpPr>
        <p:grpSp>
          <p:nvGrpSpPr>
            <p:cNvPr id="4" name="Group 3"/>
            <p:cNvGrpSpPr/>
            <p:nvPr/>
          </p:nvGrpSpPr>
          <p:grpSpPr>
            <a:xfrm>
              <a:off x="611560" y="2492896"/>
              <a:ext cx="7114015" cy="3627692"/>
              <a:chOff x="712706" y="1620000"/>
              <a:chExt cx="7114015" cy="3627692"/>
            </a:xfrm>
          </p:grpSpPr>
          <p:pic>
            <p:nvPicPr>
              <p:cNvPr id="5" name="Picture 107" descr="V:\Publication\Fachbeirat\2014\Fachbeirat_2014_PC21_Borat4life\gun_with_lens_00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305" b="5609"/>
              <a:stretch/>
            </p:blipFill>
            <p:spPr bwMode="auto">
              <a:xfrm>
                <a:off x="712706" y="1620000"/>
                <a:ext cx="7114015" cy="34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2021017" y="3928918"/>
                <a:ext cx="5047788" cy="1318774"/>
                <a:chOff x="18379653" y="38348194"/>
                <a:chExt cx="5252821" cy="1419570"/>
              </a:xfrm>
            </p:grpSpPr>
            <p:sp>
              <p:nvSpPr>
                <p:cNvPr id="8" name="TextBox 83"/>
                <p:cNvSpPr txBox="1">
                  <a:spLocks noChangeArrowheads="1"/>
                </p:cNvSpPr>
                <p:nvPr/>
              </p:nvSpPr>
              <p:spPr bwMode="auto">
                <a:xfrm>
                  <a:off x="21910385" y="39236719"/>
                  <a:ext cx="1722089" cy="53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500">
                      <a:solidFill>
                        <a:schemeClr val="tx1"/>
                      </a:solidFill>
                      <a:latin typeface="Times New Roman" charset="0"/>
                    </a:defRPr>
                  </a:lvl1pPr>
                  <a:lvl2pPr marL="742950" indent="-285750" eaLnBrk="0" hangingPunct="0">
                    <a:spcBef>
                      <a:spcPct val="20000"/>
                    </a:spcBef>
                    <a:buChar char="–"/>
                    <a:defRPr sz="13500">
                      <a:solidFill>
                        <a:schemeClr val="tx1"/>
                      </a:solidFill>
                      <a:latin typeface="Times New Roman" charset="0"/>
                    </a:defRPr>
                  </a:lvl2pPr>
                  <a:lvl3pPr marL="1143000" indent="-228600" eaLnBrk="0" hangingPunct="0">
                    <a:spcBef>
                      <a:spcPct val="20000"/>
                    </a:spcBef>
                    <a:buChar char="•"/>
                    <a:defRPr sz="11600">
                      <a:solidFill>
                        <a:schemeClr val="tx1"/>
                      </a:solidFill>
                      <a:latin typeface="Times New Roman" charset="0"/>
                    </a:defRPr>
                  </a:lvl3pPr>
                  <a:lvl4pPr marL="1600200" indent="-228600" eaLnBrk="0" hangingPunct="0">
                    <a:spcBef>
                      <a:spcPct val="20000"/>
                    </a:spcBef>
                    <a:buChar char="–"/>
                    <a:defRPr sz="9700">
                      <a:solidFill>
                        <a:schemeClr val="tx1"/>
                      </a:solidFill>
                      <a:latin typeface="Times New Roman" charset="0"/>
                    </a:defRPr>
                  </a:lvl4pPr>
                  <a:lvl5pPr marL="2057400" indent="-228600" eaLnBrk="0" hangingPunct="0">
                    <a:spcBef>
                      <a:spcPct val="20000"/>
                    </a:spcBef>
                    <a:buChar char="»"/>
                    <a:defRPr sz="9700">
                      <a:solidFill>
                        <a:schemeClr val="tx1"/>
                      </a:solidFill>
                      <a:latin typeface="Times New Roman" charset="0"/>
                    </a:defRPr>
                  </a:lvl5pPr>
                  <a:lvl6pPr marL="2514600" indent="-228600" eaLnBrk="0" fontAlgn="base" hangingPunct="0">
                    <a:spcBef>
                      <a:spcPct val="20000"/>
                    </a:spcBef>
                    <a:spcAft>
                      <a:spcPct val="0"/>
                    </a:spcAft>
                    <a:buChar char="»"/>
                    <a:defRPr sz="9700">
                      <a:solidFill>
                        <a:schemeClr val="tx1"/>
                      </a:solidFill>
                      <a:latin typeface="Times New Roman" charset="0"/>
                    </a:defRPr>
                  </a:lvl6pPr>
                  <a:lvl7pPr marL="2971800" indent="-228600" eaLnBrk="0" fontAlgn="base" hangingPunct="0">
                    <a:spcBef>
                      <a:spcPct val="20000"/>
                    </a:spcBef>
                    <a:spcAft>
                      <a:spcPct val="0"/>
                    </a:spcAft>
                    <a:buChar char="»"/>
                    <a:defRPr sz="9700">
                      <a:solidFill>
                        <a:schemeClr val="tx1"/>
                      </a:solidFill>
                      <a:latin typeface="Times New Roman" charset="0"/>
                    </a:defRPr>
                  </a:lvl7pPr>
                  <a:lvl8pPr marL="3429000" indent="-228600" eaLnBrk="0" fontAlgn="base" hangingPunct="0">
                    <a:spcBef>
                      <a:spcPct val="20000"/>
                    </a:spcBef>
                    <a:spcAft>
                      <a:spcPct val="0"/>
                    </a:spcAft>
                    <a:buChar char="»"/>
                    <a:defRPr sz="9700">
                      <a:solidFill>
                        <a:schemeClr val="tx1"/>
                      </a:solidFill>
                      <a:latin typeface="Times New Roman" charset="0"/>
                    </a:defRPr>
                  </a:lvl8pPr>
                  <a:lvl9pPr marL="3886200" indent="-228600" eaLnBrk="0" fontAlgn="base" hangingPunct="0">
                    <a:spcBef>
                      <a:spcPct val="20000"/>
                    </a:spcBef>
                    <a:spcAft>
                      <a:spcPct val="0"/>
                    </a:spcAft>
                    <a:buChar char="»"/>
                    <a:defRPr sz="9700">
                      <a:solidFill>
                        <a:schemeClr val="tx1"/>
                      </a:solidFill>
                      <a:latin typeface="Times New Roman" charset="0"/>
                    </a:defRPr>
                  </a:lvl9pPr>
                </a:lstStyle>
                <a:p>
                  <a:pPr eaLnBrk="1" hangingPunct="1">
                    <a:spcBef>
                      <a:spcPct val="0"/>
                    </a:spcBef>
                    <a:buFontTx/>
                    <a:buNone/>
                  </a:pPr>
                  <a:r>
                    <a:rPr lang="de-DE" altLang="en-US" sz="1200" dirty="0">
                      <a:latin typeface="Arial" charset="0"/>
                      <a:cs typeface="Arial" charset="0"/>
                    </a:rPr>
                    <a:t>Electron Lens</a:t>
                  </a:r>
                  <a:endParaRPr lang="en-US" altLang="en-US" sz="1200" dirty="0">
                    <a:latin typeface="Arial" charset="0"/>
                    <a:cs typeface="Arial" charset="0"/>
                  </a:endParaRPr>
                </a:p>
              </p:txBody>
            </p:sp>
            <p:sp>
              <p:nvSpPr>
                <p:cNvPr id="9" name="TextBox 84"/>
                <p:cNvSpPr txBox="1">
                  <a:spLocks noChangeArrowheads="1"/>
                </p:cNvSpPr>
                <p:nvPr/>
              </p:nvSpPr>
              <p:spPr bwMode="auto">
                <a:xfrm>
                  <a:off x="20057898" y="38789404"/>
                  <a:ext cx="1473687" cy="88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500">
                      <a:solidFill>
                        <a:schemeClr val="tx1"/>
                      </a:solidFill>
                      <a:latin typeface="Times New Roman" charset="0"/>
                    </a:defRPr>
                  </a:lvl1pPr>
                  <a:lvl2pPr marL="742950" indent="-285750" eaLnBrk="0" hangingPunct="0">
                    <a:spcBef>
                      <a:spcPct val="20000"/>
                    </a:spcBef>
                    <a:buChar char="–"/>
                    <a:defRPr sz="13500">
                      <a:solidFill>
                        <a:schemeClr val="tx1"/>
                      </a:solidFill>
                      <a:latin typeface="Times New Roman" charset="0"/>
                    </a:defRPr>
                  </a:lvl2pPr>
                  <a:lvl3pPr marL="1143000" indent="-228600" eaLnBrk="0" hangingPunct="0">
                    <a:spcBef>
                      <a:spcPct val="20000"/>
                    </a:spcBef>
                    <a:buChar char="•"/>
                    <a:defRPr sz="11600">
                      <a:solidFill>
                        <a:schemeClr val="tx1"/>
                      </a:solidFill>
                      <a:latin typeface="Times New Roman" charset="0"/>
                    </a:defRPr>
                  </a:lvl3pPr>
                  <a:lvl4pPr marL="1600200" indent="-228600" eaLnBrk="0" hangingPunct="0">
                    <a:spcBef>
                      <a:spcPct val="20000"/>
                    </a:spcBef>
                    <a:buChar char="–"/>
                    <a:defRPr sz="9700">
                      <a:solidFill>
                        <a:schemeClr val="tx1"/>
                      </a:solidFill>
                      <a:latin typeface="Times New Roman" charset="0"/>
                    </a:defRPr>
                  </a:lvl4pPr>
                  <a:lvl5pPr marL="2057400" indent="-228600" eaLnBrk="0" hangingPunct="0">
                    <a:spcBef>
                      <a:spcPct val="20000"/>
                    </a:spcBef>
                    <a:buChar char="»"/>
                    <a:defRPr sz="9700">
                      <a:solidFill>
                        <a:schemeClr val="tx1"/>
                      </a:solidFill>
                      <a:latin typeface="Times New Roman" charset="0"/>
                    </a:defRPr>
                  </a:lvl5pPr>
                  <a:lvl6pPr marL="2514600" indent="-228600" eaLnBrk="0" fontAlgn="base" hangingPunct="0">
                    <a:spcBef>
                      <a:spcPct val="20000"/>
                    </a:spcBef>
                    <a:spcAft>
                      <a:spcPct val="0"/>
                    </a:spcAft>
                    <a:buChar char="»"/>
                    <a:defRPr sz="9700">
                      <a:solidFill>
                        <a:schemeClr val="tx1"/>
                      </a:solidFill>
                      <a:latin typeface="Times New Roman" charset="0"/>
                    </a:defRPr>
                  </a:lvl6pPr>
                  <a:lvl7pPr marL="2971800" indent="-228600" eaLnBrk="0" fontAlgn="base" hangingPunct="0">
                    <a:spcBef>
                      <a:spcPct val="20000"/>
                    </a:spcBef>
                    <a:spcAft>
                      <a:spcPct val="0"/>
                    </a:spcAft>
                    <a:buChar char="»"/>
                    <a:defRPr sz="9700">
                      <a:solidFill>
                        <a:schemeClr val="tx1"/>
                      </a:solidFill>
                      <a:latin typeface="Times New Roman" charset="0"/>
                    </a:defRPr>
                  </a:lvl7pPr>
                  <a:lvl8pPr marL="3429000" indent="-228600" eaLnBrk="0" fontAlgn="base" hangingPunct="0">
                    <a:spcBef>
                      <a:spcPct val="20000"/>
                    </a:spcBef>
                    <a:spcAft>
                      <a:spcPct val="0"/>
                    </a:spcAft>
                    <a:buChar char="»"/>
                    <a:defRPr sz="9700">
                      <a:solidFill>
                        <a:schemeClr val="tx1"/>
                      </a:solidFill>
                      <a:latin typeface="Times New Roman" charset="0"/>
                    </a:defRPr>
                  </a:lvl8pPr>
                  <a:lvl9pPr marL="3886200" indent="-228600" eaLnBrk="0" fontAlgn="base" hangingPunct="0">
                    <a:spcBef>
                      <a:spcPct val="20000"/>
                    </a:spcBef>
                    <a:spcAft>
                      <a:spcPct val="0"/>
                    </a:spcAft>
                    <a:buChar char="»"/>
                    <a:defRPr sz="9700">
                      <a:solidFill>
                        <a:schemeClr val="tx1"/>
                      </a:solidFill>
                      <a:latin typeface="Times New Roman" charset="0"/>
                    </a:defRPr>
                  </a:lvl9pPr>
                </a:lstStyle>
                <a:p>
                  <a:pPr eaLnBrk="1" hangingPunct="1">
                    <a:spcBef>
                      <a:spcPct val="0"/>
                    </a:spcBef>
                    <a:buFontTx/>
                    <a:buNone/>
                  </a:pPr>
                  <a:r>
                    <a:rPr lang="de-DE" altLang="en-US" sz="1200" dirty="0">
                      <a:latin typeface="Arial" charset="0"/>
                      <a:cs typeface="Arial" charset="0"/>
                    </a:rPr>
                    <a:t>Sample on </a:t>
                  </a:r>
                </a:p>
                <a:p>
                  <a:pPr eaLnBrk="1" hangingPunct="1">
                    <a:spcBef>
                      <a:spcPct val="0"/>
                    </a:spcBef>
                    <a:buFontTx/>
                    <a:buNone/>
                  </a:pPr>
                  <a:r>
                    <a:rPr lang="de-DE" altLang="en-US" sz="1200" dirty="0">
                      <a:latin typeface="Arial" charset="0"/>
                      <a:cs typeface="Arial" charset="0"/>
                    </a:rPr>
                    <a:t>TEM grid</a:t>
                  </a:r>
                  <a:endParaRPr lang="en-US" altLang="en-US" sz="1200" dirty="0">
                    <a:latin typeface="Arial" charset="0"/>
                    <a:cs typeface="Arial" charset="0"/>
                  </a:endParaRPr>
                </a:p>
              </p:txBody>
            </p:sp>
            <p:grpSp>
              <p:nvGrpSpPr>
                <p:cNvPr id="12" name="Group 10"/>
                <p:cNvGrpSpPr>
                  <a:grpSpLocks/>
                </p:cNvGrpSpPr>
                <p:nvPr/>
              </p:nvGrpSpPr>
              <p:grpSpPr bwMode="auto">
                <a:xfrm>
                  <a:off x="18757354" y="38348194"/>
                  <a:ext cx="648072" cy="888384"/>
                  <a:chOff x="18757354" y="38348194"/>
                  <a:chExt cx="648072" cy="888384"/>
                </a:xfrm>
              </p:grpSpPr>
              <p:cxnSp>
                <p:nvCxnSpPr>
                  <p:cNvPr id="14" name="Straight Connector 13"/>
                  <p:cNvCxnSpPr/>
                  <p:nvPr/>
                </p:nvCxnSpPr>
                <p:spPr>
                  <a:xfrm>
                    <a:off x="18757742" y="38348125"/>
                    <a:ext cx="0" cy="504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405319" y="38997483"/>
                    <a:ext cx="0" cy="2392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9200473" y="39117102"/>
                    <a:ext cx="204846" cy="119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57742" y="38852232"/>
                    <a:ext cx="204846" cy="119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94"/>
                <p:cNvSpPr txBox="1">
                  <a:spLocks noChangeArrowheads="1"/>
                </p:cNvSpPr>
                <p:nvPr/>
              </p:nvSpPr>
              <p:spPr bwMode="auto">
                <a:xfrm>
                  <a:off x="18379653" y="38997622"/>
                  <a:ext cx="885885" cy="53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500">
                      <a:solidFill>
                        <a:schemeClr val="tx1"/>
                      </a:solidFill>
                      <a:latin typeface="Times New Roman" charset="0"/>
                    </a:defRPr>
                  </a:lvl1pPr>
                  <a:lvl2pPr marL="742950" indent="-285750" eaLnBrk="0" hangingPunct="0">
                    <a:spcBef>
                      <a:spcPct val="20000"/>
                    </a:spcBef>
                    <a:buChar char="–"/>
                    <a:defRPr sz="13500">
                      <a:solidFill>
                        <a:schemeClr val="tx1"/>
                      </a:solidFill>
                      <a:latin typeface="Times New Roman" charset="0"/>
                    </a:defRPr>
                  </a:lvl2pPr>
                  <a:lvl3pPr marL="1143000" indent="-228600" eaLnBrk="0" hangingPunct="0">
                    <a:spcBef>
                      <a:spcPct val="20000"/>
                    </a:spcBef>
                    <a:buChar char="•"/>
                    <a:defRPr sz="11600">
                      <a:solidFill>
                        <a:schemeClr val="tx1"/>
                      </a:solidFill>
                      <a:latin typeface="Times New Roman" charset="0"/>
                    </a:defRPr>
                  </a:lvl3pPr>
                  <a:lvl4pPr marL="1600200" indent="-228600" eaLnBrk="0" hangingPunct="0">
                    <a:spcBef>
                      <a:spcPct val="20000"/>
                    </a:spcBef>
                    <a:buChar char="–"/>
                    <a:defRPr sz="9700">
                      <a:solidFill>
                        <a:schemeClr val="tx1"/>
                      </a:solidFill>
                      <a:latin typeface="Times New Roman" charset="0"/>
                    </a:defRPr>
                  </a:lvl4pPr>
                  <a:lvl5pPr marL="2057400" indent="-228600" eaLnBrk="0" hangingPunct="0">
                    <a:spcBef>
                      <a:spcPct val="20000"/>
                    </a:spcBef>
                    <a:buChar char="»"/>
                    <a:defRPr sz="9700">
                      <a:solidFill>
                        <a:schemeClr val="tx1"/>
                      </a:solidFill>
                      <a:latin typeface="Times New Roman" charset="0"/>
                    </a:defRPr>
                  </a:lvl5pPr>
                  <a:lvl6pPr marL="2514600" indent="-228600" eaLnBrk="0" fontAlgn="base" hangingPunct="0">
                    <a:spcBef>
                      <a:spcPct val="20000"/>
                    </a:spcBef>
                    <a:spcAft>
                      <a:spcPct val="0"/>
                    </a:spcAft>
                    <a:buChar char="»"/>
                    <a:defRPr sz="9700">
                      <a:solidFill>
                        <a:schemeClr val="tx1"/>
                      </a:solidFill>
                      <a:latin typeface="Times New Roman" charset="0"/>
                    </a:defRPr>
                  </a:lvl6pPr>
                  <a:lvl7pPr marL="2971800" indent="-228600" eaLnBrk="0" fontAlgn="base" hangingPunct="0">
                    <a:spcBef>
                      <a:spcPct val="20000"/>
                    </a:spcBef>
                    <a:spcAft>
                      <a:spcPct val="0"/>
                    </a:spcAft>
                    <a:buChar char="»"/>
                    <a:defRPr sz="9700">
                      <a:solidFill>
                        <a:schemeClr val="tx1"/>
                      </a:solidFill>
                      <a:latin typeface="Times New Roman" charset="0"/>
                    </a:defRPr>
                  </a:lvl7pPr>
                  <a:lvl8pPr marL="3429000" indent="-228600" eaLnBrk="0" fontAlgn="base" hangingPunct="0">
                    <a:spcBef>
                      <a:spcPct val="20000"/>
                    </a:spcBef>
                    <a:spcAft>
                      <a:spcPct val="0"/>
                    </a:spcAft>
                    <a:buChar char="»"/>
                    <a:defRPr sz="9700">
                      <a:solidFill>
                        <a:schemeClr val="tx1"/>
                      </a:solidFill>
                      <a:latin typeface="Times New Roman" charset="0"/>
                    </a:defRPr>
                  </a:lvl8pPr>
                  <a:lvl9pPr marL="3886200" indent="-228600" eaLnBrk="0" fontAlgn="base" hangingPunct="0">
                    <a:spcBef>
                      <a:spcPct val="20000"/>
                    </a:spcBef>
                    <a:spcAft>
                      <a:spcPct val="0"/>
                    </a:spcAft>
                    <a:buChar char="»"/>
                    <a:defRPr sz="9700">
                      <a:solidFill>
                        <a:schemeClr val="tx1"/>
                      </a:solidFill>
                      <a:latin typeface="Times New Roman" charset="0"/>
                    </a:defRPr>
                  </a:lvl9pPr>
                </a:lstStyle>
                <a:p>
                  <a:pPr eaLnBrk="1" hangingPunct="1">
                    <a:spcBef>
                      <a:spcPct val="0"/>
                    </a:spcBef>
                    <a:buFontTx/>
                    <a:buNone/>
                  </a:pPr>
                  <a:r>
                    <a:rPr lang="de-DE" altLang="en-US" sz="1200" dirty="0">
                      <a:latin typeface="Arial" charset="0"/>
                      <a:cs typeface="Arial" charset="0"/>
                    </a:rPr>
                    <a:t>80 kV</a:t>
                  </a:r>
                  <a:endParaRPr lang="en-US" altLang="en-US" sz="1200" dirty="0">
                    <a:latin typeface="Arial" charset="0"/>
                    <a:cs typeface="Arial" charset="0"/>
                  </a:endParaRPr>
                </a:p>
              </p:txBody>
            </p:sp>
          </p:grpSp>
        </p:grpSp>
        <p:sp>
          <p:nvSpPr>
            <p:cNvPr id="18" name="TextBox 17"/>
            <p:cNvSpPr txBox="1"/>
            <p:nvPr/>
          </p:nvSpPr>
          <p:spPr>
            <a:xfrm>
              <a:off x="401292" y="4454173"/>
              <a:ext cx="1213474" cy="1151122"/>
            </a:xfrm>
            <a:prstGeom prst="rect">
              <a:avLst/>
            </a:prstGeom>
            <a:noFill/>
          </p:spPr>
          <p:txBody>
            <a:bodyPr wrap="square" rtlCol="0">
              <a:spAutoFit/>
            </a:bodyPr>
            <a:lstStyle/>
            <a:p>
              <a:r>
                <a:rPr lang="en-US" sz="1200" dirty="0"/>
                <a:t>30 fs VIS laser pulse</a:t>
              </a:r>
              <a:endParaRPr lang="en-GB" sz="1200" dirty="0"/>
            </a:p>
          </p:txBody>
        </p:sp>
        <p:sp>
          <p:nvSpPr>
            <p:cNvPr id="22" name="TextBox 21"/>
            <p:cNvSpPr txBox="1"/>
            <p:nvPr/>
          </p:nvSpPr>
          <p:spPr>
            <a:xfrm>
              <a:off x="4245643" y="2927448"/>
              <a:ext cx="1345261" cy="493338"/>
            </a:xfrm>
            <a:prstGeom prst="rect">
              <a:avLst/>
            </a:prstGeom>
            <a:noFill/>
          </p:spPr>
          <p:txBody>
            <a:bodyPr wrap="none" rtlCol="0">
              <a:spAutoFit/>
            </a:bodyPr>
            <a:lstStyle/>
            <a:p>
              <a:r>
                <a:rPr lang="en-US" sz="1200" dirty="0"/>
                <a:t>Pump Laser</a:t>
              </a:r>
              <a:endParaRPr lang="en-GB" sz="1200" dirty="0"/>
            </a:p>
          </p:txBody>
        </p:sp>
      </p:grpSp>
      <p:sp>
        <p:nvSpPr>
          <p:cNvPr id="29" name="TextBox 28"/>
          <p:cNvSpPr txBox="1"/>
          <p:nvPr/>
        </p:nvSpPr>
        <p:spPr>
          <a:xfrm>
            <a:off x="7954073" y="6483118"/>
            <a:ext cx="4146776"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latin typeface="Franklin Gothic Book" panose="020B0503020102020204" pitchFamily="34" charset="0"/>
              </a:rPr>
              <a:t>L. Waldecker et al. </a:t>
            </a:r>
            <a:r>
              <a:rPr lang="en-US" sz="1400" i="1" dirty="0">
                <a:latin typeface="Franklin Gothic Book" panose="020B0503020102020204" pitchFamily="34" charset="0"/>
              </a:rPr>
              <a:t>Nature Materials.</a:t>
            </a:r>
            <a:r>
              <a:rPr lang="en-US" sz="1400" dirty="0">
                <a:latin typeface="Franklin Gothic Book" panose="020B0503020102020204" pitchFamily="34" charset="0"/>
              </a:rPr>
              <a:t> </a:t>
            </a:r>
            <a:r>
              <a:rPr lang="en-US" sz="1400" b="1" dirty="0">
                <a:latin typeface="Franklin Gothic Book" panose="020B0503020102020204" pitchFamily="34" charset="0"/>
              </a:rPr>
              <a:t>14</a:t>
            </a:r>
            <a:r>
              <a:rPr lang="en-US" sz="1400" dirty="0">
                <a:latin typeface="Franklin Gothic Book" panose="020B0503020102020204" pitchFamily="34" charset="0"/>
              </a:rPr>
              <a:t>, 991 (2015)</a:t>
            </a:r>
            <a:endParaRPr lang="en-GB" sz="1400" dirty="0">
              <a:latin typeface="Franklin Gothic Book" panose="020B0503020102020204" pitchFamily="34" charset="0"/>
            </a:endParaRP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t="55655"/>
          <a:stretch/>
        </p:blipFill>
        <p:spPr>
          <a:xfrm>
            <a:off x="603333" y="4066513"/>
            <a:ext cx="4228669" cy="2473716"/>
          </a:xfrm>
          <a:prstGeom prst="rect">
            <a:avLst/>
          </a:prstGeom>
        </p:spPr>
      </p:pic>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l="6676" t="54292" r="76415"/>
          <a:stretch/>
        </p:blipFill>
        <p:spPr>
          <a:xfrm rot="16200000" flipH="1">
            <a:off x="4938120" y="3780253"/>
            <a:ext cx="946930" cy="1802054"/>
          </a:xfrm>
          <a:prstGeom prst="rect">
            <a:avLst/>
          </a:prstGeom>
        </p:spPr>
      </p:pic>
    </p:spTree>
    <p:extLst>
      <p:ext uri="{BB962C8B-B14F-4D97-AF65-F5344CB8AC3E}">
        <p14:creationId xmlns:p14="http://schemas.microsoft.com/office/powerpoint/2010/main" val="4006891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Measuring the Structure</a:t>
            </a:r>
            <a:endParaRPr lang="en-GB" dirty="0"/>
          </a:p>
        </p:txBody>
      </p:sp>
      <p:grpSp>
        <p:nvGrpSpPr>
          <p:cNvPr id="23" name="Group 22"/>
          <p:cNvGrpSpPr/>
          <p:nvPr/>
        </p:nvGrpSpPr>
        <p:grpSpPr>
          <a:xfrm>
            <a:off x="443860" y="1454219"/>
            <a:ext cx="4967725" cy="2036874"/>
            <a:chOff x="401292" y="2492896"/>
            <a:chExt cx="7324283" cy="3627692"/>
          </a:xfrm>
        </p:grpSpPr>
        <p:grpSp>
          <p:nvGrpSpPr>
            <p:cNvPr id="4" name="Group 3"/>
            <p:cNvGrpSpPr/>
            <p:nvPr/>
          </p:nvGrpSpPr>
          <p:grpSpPr>
            <a:xfrm>
              <a:off x="611560" y="2492896"/>
              <a:ext cx="7114015" cy="3627692"/>
              <a:chOff x="712706" y="1620000"/>
              <a:chExt cx="7114015" cy="3627692"/>
            </a:xfrm>
          </p:grpSpPr>
          <p:pic>
            <p:nvPicPr>
              <p:cNvPr id="5" name="Picture 107" descr="V:\Publication\Fachbeirat\2014\Fachbeirat_2014_PC21_Borat4life\gun_with_lens_00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305" b="5609"/>
              <a:stretch/>
            </p:blipFill>
            <p:spPr bwMode="auto">
              <a:xfrm>
                <a:off x="712706" y="1620000"/>
                <a:ext cx="7114015" cy="34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2021017" y="3928918"/>
                <a:ext cx="5047788" cy="1318774"/>
                <a:chOff x="18379653" y="38348194"/>
                <a:chExt cx="5252821" cy="1419570"/>
              </a:xfrm>
            </p:grpSpPr>
            <p:sp>
              <p:nvSpPr>
                <p:cNvPr id="8" name="TextBox 83"/>
                <p:cNvSpPr txBox="1">
                  <a:spLocks noChangeArrowheads="1"/>
                </p:cNvSpPr>
                <p:nvPr/>
              </p:nvSpPr>
              <p:spPr bwMode="auto">
                <a:xfrm>
                  <a:off x="21910385" y="39236719"/>
                  <a:ext cx="1722089" cy="53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500">
                      <a:solidFill>
                        <a:schemeClr val="tx1"/>
                      </a:solidFill>
                      <a:latin typeface="Times New Roman" charset="0"/>
                    </a:defRPr>
                  </a:lvl1pPr>
                  <a:lvl2pPr marL="742950" indent="-285750" eaLnBrk="0" hangingPunct="0">
                    <a:spcBef>
                      <a:spcPct val="20000"/>
                    </a:spcBef>
                    <a:buChar char="–"/>
                    <a:defRPr sz="13500">
                      <a:solidFill>
                        <a:schemeClr val="tx1"/>
                      </a:solidFill>
                      <a:latin typeface="Times New Roman" charset="0"/>
                    </a:defRPr>
                  </a:lvl2pPr>
                  <a:lvl3pPr marL="1143000" indent="-228600" eaLnBrk="0" hangingPunct="0">
                    <a:spcBef>
                      <a:spcPct val="20000"/>
                    </a:spcBef>
                    <a:buChar char="•"/>
                    <a:defRPr sz="11600">
                      <a:solidFill>
                        <a:schemeClr val="tx1"/>
                      </a:solidFill>
                      <a:latin typeface="Times New Roman" charset="0"/>
                    </a:defRPr>
                  </a:lvl3pPr>
                  <a:lvl4pPr marL="1600200" indent="-228600" eaLnBrk="0" hangingPunct="0">
                    <a:spcBef>
                      <a:spcPct val="20000"/>
                    </a:spcBef>
                    <a:buChar char="–"/>
                    <a:defRPr sz="9700">
                      <a:solidFill>
                        <a:schemeClr val="tx1"/>
                      </a:solidFill>
                      <a:latin typeface="Times New Roman" charset="0"/>
                    </a:defRPr>
                  </a:lvl4pPr>
                  <a:lvl5pPr marL="2057400" indent="-228600" eaLnBrk="0" hangingPunct="0">
                    <a:spcBef>
                      <a:spcPct val="20000"/>
                    </a:spcBef>
                    <a:buChar char="»"/>
                    <a:defRPr sz="9700">
                      <a:solidFill>
                        <a:schemeClr val="tx1"/>
                      </a:solidFill>
                      <a:latin typeface="Times New Roman" charset="0"/>
                    </a:defRPr>
                  </a:lvl5pPr>
                  <a:lvl6pPr marL="2514600" indent="-228600" eaLnBrk="0" fontAlgn="base" hangingPunct="0">
                    <a:spcBef>
                      <a:spcPct val="20000"/>
                    </a:spcBef>
                    <a:spcAft>
                      <a:spcPct val="0"/>
                    </a:spcAft>
                    <a:buChar char="»"/>
                    <a:defRPr sz="9700">
                      <a:solidFill>
                        <a:schemeClr val="tx1"/>
                      </a:solidFill>
                      <a:latin typeface="Times New Roman" charset="0"/>
                    </a:defRPr>
                  </a:lvl6pPr>
                  <a:lvl7pPr marL="2971800" indent="-228600" eaLnBrk="0" fontAlgn="base" hangingPunct="0">
                    <a:spcBef>
                      <a:spcPct val="20000"/>
                    </a:spcBef>
                    <a:spcAft>
                      <a:spcPct val="0"/>
                    </a:spcAft>
                    <a:buChar char="»"/>
                    <a:defRPr sz="9700">
                      <a:solidFill>
                        <a:schemeClr val="tx1"/>
                      </a:solidFill>
                      <a:latin typeface="Times New Roman" charset="0"/>
                    </a:defRPr>
                  </a:lvl7pPr>
                  <a:lvl8pPr marL="3429000" indent="-228600" eaLnBrk="0" fontAlgn="base" hangingPunct="0">
                    <a:spcBef>
                      <a:spcPct val="20000"/>
                    </a:spcBef>
                    <a:spcAft>
                      <a:spcPct val="0"/>
                    </a:spcAft>
                    <a:buChar char="»"/>
                    <a:defRPr sz="9700">
                      <a:solidFill>
                        <a:schemeClr val="tx1"/>
                      </a:solidFill>
                      <a:latin typeface="Times New Roman" charset="0"/>
                    </a:defRPr>
                  </a:lvl8pPr>
                  <a:lvl9pPr marL="3886200" indent="-228600" eaLnBrk="0" fontAlgn="base" hangingPunct="0">
                    <a:spcBef>
                      <a:spcPct val="20000"/>
                    </a:spcBef>
                    <a:spcAft>
                      <a:spcPct val="0"/>
                    </a:spcAft>
                    <a:buChar char="»"/>
                    <a:defRPr sz="9700">
                      <a:solidFill>
                        <a:schemeClr val="tx1"/>
                      </a:solidFill>
                      <a:latin typeface="Times New Roman" charset="0"/>
                    </a:defRPr>
                  </a:lvl9pPr>
                </a:lstStyle>
                <a:p>
                  <a:pPr eaLnBrk="1" hangingPunct="1">
                    <a:spcBef>
                      <a:spcPct val="0"/>
                    </a:spcBef>
                    <a:buFontTx/>
                    <a:buNone/>
                  </a:pPr>
                  <a:r>
                    <a:rPr lang="de-DE" altLang="en-US" sz="1200" dirty="0">
                      <a:latin typeface="Arial" charset="0"/>
                      <a:cs typeface="Arial" charset="0"/>
                    </a:rPr>
                    <a:t>Electron Lens</a:t>
                  </a:r>
                  <a:endParaRPr lang="en-US" altLang="en-US" sz="1200" dirty="0">
                    <a:latin typeface="Arial" charset="0"/>
                    <a:cs typeface="Arial" charset="0"/>
                  </a:endParaRPr>
                </a:p>
              </p:txBody>
            </p:sp>
            <p:sp>
              <p:nvSpPr>
                <p:cNvPr id="9" name="TextBox 84"/>
                <p:cNvSpPr txBox="1">
                  <a:spLocks noChangeArrowheads="1"/>
                </p:cNvSpPr>
                <p:nvPr/>
              </p:nvSpPr>
              <p:spPr bwMode="auto">
                <a:xfrm>
                  <a:off x="20057898" y="38789404"/>
                  <a:ext cx="1473687" cy="88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500">
                      <a:solidFill>
                        <a:schemeClr val="tx1"/>
                      </a:solidFill>
                      <a:latin typeface="Times New Roman" charset="0"/>
                    </a:defRPr>
                  </a:lvl1pPr>
                  <a:lvl2pPr marL="742950" indent="-285750" eaLnBrk="0" hangingPunct="0">
                    <a:spcBef>
                      <a:spcPct val="20000"/>
                    </a:spcBef>
                    <a:buChar char="–"/>
                    <a:defRPr sz="13500">
                      <a:solidFill>
                        <a:schemeClr val="tx1"/>
                      </a:solidFill>
                      <a:latin typeface="Times New Roman" charset="0"/>
                    </a:defRPr>
                  </a:lvl2pPr>
                  <a:lvl3pPr marL="1143000" indent="-228600" eaLnBrk="0" hangingPunct="0">
                    <a:spcBef>
                      <a:spcPct val="20000"/>
                    </a:spcBef>
                    <a:buChar char="•"/>
                    <a:defRPr sz="11600">
                      <a:solidFill>
                        <a:schemeClr val="tx1"/>
                      </a:solidFill>
                      <a:latin typeface="Times New Roman" charset="0"/>
                    </a:defRPr>
                  </a:lvl3pPr>
                  <a:lvl4pPr marL="1600200" indent="-228600" eaLnBrk="0" hangingPunct="0">
                    <a:spcBef>
                      <a:spcPct val="20000"/>
                    </a:spcBef>
                    <a:buChar char="–"/>
                    <a:defRPr sz="9700">
                      <a:solidFill>
                        <a:schemeClr val="tx1"/>
                      </a:solidFill>
                      <a:latin typeface="Times New Roman" charset="0"/>
                    </a:defRPr>
                  </a:lvl4pPr>
                  <a:lvl5pPr marL="2057400" indent="-228600" eaLnBrk="0" hangingPunct="0">
                    <a:spcBef>
                      <a:spcPct val="20000"/>
                    </a:spcBef>
                    <a:buChar char="»"/>
                    <a:defRPr sz="9700">
                      <a:solidFill>
                        <a:schemeClr val="tx1"/>
                      </a:solidFill>
                      <a:latin typeface="Times New Roman" charset="0"/>
                    </a:defRPr>
                  </a:lvl5pPr>
                  <a:lvl6pPr marL="2514600" indent="-228600" eaLnBrk="0" fontAlgn="base" hangingPunct="0">
                    <a:spcBef>
                      <a:spcPct val="20000"/>
                    </a:spcBef>
                    <a:spcAft>
                      <a:spcPct val="0"/>
                    </a:spcAft>
                    <a:buChar char="»"/>
                    <a:defRPr sz="9700">
                      <a:solidFill>
                        <a:schemeClr val="tx1"/>
                      </a:solidFill>
                      <a:latin typeface="Times New Roman" charset="0"/>
                    </a:defRPr>
                  </a:lvl6pPr>
                  <a:lvl7pPr marL="2971800" indent="-228600" eaLnBrk="0" fontAlgn="base" hangingPunct="0">
                    <a:spcBef>
                      <a:spcPct val="20000"/>
                    </a:spcBef>
                    <a:spcAft>
                      <a:spcPct val="0"/>
                    </a:spcAft>
                    <a:buChar char="»"/>
                    <a:defRPr sz="9700">
                      <a:solidFill>
                        <a:schemeClr val="tx1"/>
                      </a:solidFill>
                      <a:latin typeface="Times New Roman" charset="0"/>
                    </a:defRPr>
                  </a:lvl7pPr>
                  <a:lvl8pPr marL="3429000" indent="-228600" eaLnBrk="0" fontAlgn="base" hangingPunct="0">
                    <a:spcBef>
                      <a:spcPct val="20000"/>
                    </a:spcBef>
                    <a:spcAft>
                      <a:spcPct val="0"/>
                    </a:spcAft>
                    <a:buChar char="»"/>
                    <a:defRPr sz="9700">
                      <a:solidFill>
                        <a:schemeClr val="tx1"/>
                      </a:solidFill>
                      <a:latin typeface="Times New Roman" charset="0"/>
                    </a:defRPr>
                  </a:lvl8pPr>
                  <a:lvl9pPr marL="3886200" indent="-228600" eaLnBrk="0" fontAlgn="base" hangingPunct="0">
                    <a:spcBef>
                      <a:spcPct val="20000"/>
                    </a:spcBef>
                    <a:spcAft>
                      <a:spcPct val="0"/>
                    </a:spcAft>
                    <a:buChar char="»"/>
                    <a:defRPr sz="9700">
                      <a:solidFill>
                        <a:schemeClr val="tx1"/>
                      </a:solidFill>
                      <a:latin typeface="Times New Roman" charset="0"/>
                    </a:defRPr>
                  </a:lvl9pPr>
                </a:lstStyle>
                <a:p>
                  <a:pPr eaLnBrk="1" hangingPunct="1">
                    <a:spcBef>
                      <a:spcPct val="0"/>
                    </a:spcBef>
                    <a:buFontTx/>
                    <a:buNone/>
                  </a:pPr>
                  <a:r>
                    <a:rPr lang="de-DE" altLang="en-US" sz="1200" dirty="0">
                      <a:latin typeface="Arial" charset="0"/>
                      <a:cs typeface="Arial" charset="0"/>
                    </a:rPr>
                    <a:t>Sample on </a:t>
                  </a:r>
                </a:p>
                <a:p>
                  <a:pPr eaLnBrk="1" hangingPunct="1">
                    <a:spcBef>
                      <a:spcPct val="0"/>
                    </a:spcBef>
                    <a:buFontTx/>
                    <a:buNone/>
                  </a:pPr>
                  <a:r>
                    <a:rPr lang="de-DE" altLang="en-US" sz="1200" dirty="0">
                      <a:latin typeface="Arial" charset="0"/>
                      <a:cs typeface="Arial" charset="0"/>
                    </a:rPr>
                    <a:t>TEM grid</a:t>
                  </a:r>
                  <a:endParaRPr lang="en-US" altLang="en-US" sz="1200" dirty="0">
                    <a:latin typeface="Arial" charset="0"/>
                    <a:cs typeface="Arial" charset="0"/>
                  </a:endParaRPr>
                </a:p>
              </p:txBody>
            </p:sp>
            <p:grpSp>
              <p:nvGrpSpPr>
                <p:cNvPr id="12" name="Group 10"/>
                <p:cNvGrpSpPr>
                  <a:grpSpLocks/>
                </p:cNvGrpSpPr>
                <p:nvPr/>
              </p:nvGrpSpPr>
              <p:grpSpPr bwMode="auto">
                <a:xfrm>
                  <a:off x="18757354" y="38348194"/>
                  <a:ext cx="648072" cy="888384"/>
                  <a:chOff x="18757354" y="38348194"/>
                  <a:chExt cx="648072" cy="888384"/>
                </a:xfrm>
              </p:grpSpPr>
              <p:cxnSp>
                <p:nvCxnSpPr>
                  <p:cNvPr id="14" name="Straight Connector 13"/>
                  <p:cNvCxnSpPr/>
                  <p:nvPr/>
                </p:nvCxnSpPr>
                <p:spPr>
                  <a:xfrm>
                    <a:off x="18757742" y="38348125"/>
                    <a:ext cx="0" cy="504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405319" y="38997483"/>
                    <a:ext cx="0" cy="2392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9200473" y="39117102"/>
                    <a:ext cx="204846" cy="119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57742" y="38852232"/>
                    <a:ext cx="204846" cy="119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94"/>
                <p:cNvSpPr txBox="1">
                  <a:spLocks noChangeArrowheads="1"/>
                </p:cNvSpPr>
                <p:nvPr/>
              </p:nvSpPr>
              <p:spPr bwMode="auto">
                <a:xfrm>
                  <a:off x="18379653" y="38997622"/>
                  <a:ext cx="885885" cy="53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500">
                      <a:solidFill>
                        <a:schemeClr val="tx1"/>
                      </a:solidFill>
                      <a:latin typeface="Times New Roman" charset="0"/>
                    </a:defRPr>
                  </a:lvl1pPr>
                  <a:lvl2pPr marL="742950" indent="-285750" eaLnBrk="0" hangingPunct="0">
                    <a:spcBef>
                      <a:spcPct val="20000"/>
                    </a:spcBef>
                    <a:buChar char="–"/>
                    <a:defRPr sz="13500">
                      <a:solidFill>
                        <a:schemeClr val="tx1"/>
                      </a:solidFill>
                      <a:latin typeface="Times New Roman" charset="0"/>
                    </a:defRPr>
                  </a:lvl2pPr>
                  <a:lvl3pPr marL="1143000" indent="-228600" eaLnBrk="0" hangingPunct="0">
                    <a:spcBef>
                      <a:spcPct val="20000"/>
                    </a:spcBef>
                    <a:buChar char="•"/>
                    <a:defRPr sz="11600">
                      <a:solidFill>
                        <a:schemeClr val="tx1"/>
                      </a:solidFill>
                      <a:latin typeface="Times New Roman" charset="0"/>
                    </a:defRPr>
                  </a:lvl3pPr>
                  <a:lvl4pPr marL="1600200" indent="-228600" eaLnBrk="0" hangingPunct="0">
                    <a:spcBef>
                      <a:spcPct val="20000"/>
                    </a:spcBef>
                    <a:buChar char="–"/>
                    <a:defRPr sz="9700">
                      <a:solidFill>
                        <a:schemeClr val="tx1"/>
                      </a:solidFill>
                      <a:latin typeface="Times New Roman" charset="0"/>
                    </a:defRPr>
                  </a:lvl4pPr>
                  <a:lvl5pPr marL="2057400" indent="-228600" eaLnBrk="0" hangingPunct="0">
                    <a:spcBef>
                      <a:spcPct val="20000"/>
                    </a:spcBef>
                    <a:buChar char="»"/>
                    <a:defRPr sz="9700">
                      <a:solidFill>
                        <a:schemeClr val="tx1"/>
                      </a:solidFill>
                      <a:latin typeface="Times New Roman" charset="0"/>
                    </a:defRPr>
                  </a:lvl5pPr>
                  <a:lvl6pPr marL="2514600" indent="-228600" eaLnBrk="0" fontAlgn="base" hangingPunct="0">
                    <a:spcBef>
                      <a:spcPct val="20000"/>
                    </a:spcBef>
                    <a:spcAft>
                      <a:spcPct val="0"/>
                    </a:spcAft>
                    <a:buChar char="»"/>
                    <a:defRPr sz="9700">
                      <a:solidFill>
                        <a:schemeClr val="tx1"/>
                      </a:solidFill>
                      <a:latin typeface="Times New Roman" charset="0"/>
                    </a:defRPr>
                  </a:lvl6pPr>
                  <a:lvl7pPr marL="2971800" indent="-228600" eaLnBrk="0" fontAlgn="base" hangingPunct="0">
                    <a:spcBef>
                      <a:spcPct val="20000"/>
                    </a:spcBef>
                    <a:spcAft>
                      <a:spcPct val="0"/>
                    </a:spcAft>
                    <a:buChar char="»"/>
                    <a:defRPr sz="9700">
                      <a:solidFill>
                        <a:schemeClr val="tx1"/>
                      </a:solidFill>
                      <a:latin typeface="Times New Roman" charset="0"/>
                    </a:defRPr>
                  </a:lvl7pPr>
                  <a:lvl8pPr marL="3429000" indent="-228600" eaLnBrk="0" fontAlgn="base" hangingPunct="0">
                    <a:spcBef>
                      <a:spcPct val="20000"/>
                    </a:spcBef>
                    <a:spcAft>
                      <a:spcPct val="0"/>
                    </a:spcAft>
                    <a:buChar char="»"/>
                    <a:defRPr sz="9700">
                      <a:solidFill>
                        <a:schemeClr val="tx1"/>
                      </a:solidFill>
                      <a:latin typeface="Times New Roman" charset="0"/>
                    </a:defRPr>
                  </a:lvl8pPr>
                  <a:lvl9pPr marL="3886200" indent="-228600" eaLnBrk="0" fontAlgn="base" hangingPunct="0">
                    <a:spcBef>
                      <a:spcPct val="20000"/>
                    </a:spcBef>
                    <a:spcAft>
                      <a:spcPct val="0"/>
                    </a:spcAft>
                    <a:buChar char="»"/>
                    <a:defRPr sz="9700">
                      <a:solidFill>
                        <a:schemeClr val="tx1"/>
                      </a:solidFill>
                      <a:latin typeface="Times New Roman" charset="0"/>
                    </a:defRPr>
                  </a:lvl9pPr>
                </a:lstStyle>
                <a:p>
                  <a:pPr eaLnBrk="1" hangingPunct="1">
                    <a:spcBef>
                      <a:spcPct val="0"/>
                    </a:spcBef>
                    <a:buFontTx/>
                    <a:buNone/>
                  </a:pPr>
                  <a:r>
                    <a:rPr lang="de-DE" altLang="en-US" sz="1200" dirty="0">
                      <a:latin typeface="Arial" charset="0"/>
                      <a:cs typeface="Arial" charset="0"/>
                    </a:rPr>
                    <a:t>80 kV</a:t>
                  </a:r>
                  <a:endParaRPr lang="en-US" altLang="en-US" sz="1200" dirty="0">
                    <a:latin typeface="Arial" charset="0"/>
                    <a:cs typeface="Arial" charset="0"/>
                  </a:endParaRPr>
                </a:p>
              </p:txBody>
            </p:sp>
          </p:grpSp>
        </p:grpSp>
        <p:sp>
          <p:nvSpPr>
            <p:cNvPr id="18" name="TextBox 17"/>
            <p:cNvSpPr txBox="1"/>
            <p:nvPr/>
          </p:nvSpPr>
          <p:spPr>
            <a:xfrm>
              <a:off x="401292" y="4454173"/>
              <a:ext cx="1213474" cy="1151122"/>
            </a:xfrm>
            <a:prstGeom prst="rect">
              <a:avLst/>
            </a:prstGeom>
            <a:noFill/>
          </p:spPr>
          <p:txBody>
            <a:bodyPr wrap="square" rtlCol="0">
              <a:spAutoFit/>
            </a:bodyPr>
            <a:lstStyle/>
            <a:p>
              <a:r>
                <a:rPr lang="en-US" sz="1200" dirty="0"/>
                <a:t>30 fs VIS laser pulse</a:t>
              </a:r>
              <a:endParaRPr lang="en-GB" sz="1200" dirty="0"/>
            </a:p>
          </p:txBody>
        </p:sp>
        <p:sp>
          <p:nvSpPr>
            <p:cNvPr id="22" name="TextBox 21"/>
            <p:cNvSpPr txBox="1"/>
            <p:nvPr/>
          </p:nvSpPr>
          <p:spPr>
            <a:xfrm>
              <a:off x="4245643" y="2927448"/>
              <a:ext cx="1345261" cy="493338"/>
            </a:xfrm>
            <a:prstGeom prst="rect">
              <a:avLst/>
            </a:prstGeom>
            <a:noFill/>
          </p:spPr>
          <p:txBody>
            <a:bodyPr wrap="none" rtlCol="0">
              <a:spAutoFit/>
            </a:bodyPr>
            <a:lstStyle/>
            <a:p>
              <a:r>
                <a:rPr lang="en-US" sz="1200" dirty="0"/>
                <a:t>Pump Laser</a:t>
              </a:r>
              <a:endParaRPr lang="en-GB" sz="1200" dirty="0"/>
            </a:p>
          </p:txBody>
        </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1315" t="61939"/>
          <a:stretch/>
        </p:blipFill>
        <p:spPr>
          <a:xfrm>
            <a:off x="7152256" y="1690688"/>
            <a:ext cx="3283646" cy="4456611"/>
          </a:xfrm>
          <a:prstGeom prst="rect">
            <a:avLst/>
          </a:prstGeom>
        </p:spPr>
      </p:pic>
      <p:sp>
        <p:nvSpPr>
          <p:cNvPr id="28" name="TextBox 27"/>
          <p:cNvSpPr txBox="1"/>
          <p:nvPr/>
        </p:nvSpPr>
        <p:spPr>
          <a:xfrm>
            <a:off x="7954073" y="6483118"/>
            <a:ext cx="4146776"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latin typeface="Franklin Gothic Book" panose="020B0503020102020204" pitchFamily="34" charset="0"/>
              </a:rPr>
              <a:t>L. Waldecker et al. </a:t>
            </a:r>
            <a:r>
              <a:rPr lang="en-US" sz="1400" i="1" dirty="0">
                <a:latin typeface="Franklin Gothic Book" panose="020B0503020102020204" pitchFamily="34" charset="0"/>
              </a:rPr>
              <a:t>Nature Materials.</a:t>
            </a:r>
            <a:r>
              <a:rPr lang="en-US" sz="1400" dirty="0">
                <a:latin typeface="Franklin Gothic Book" panose="020B0503020102020204" pitchFamily="34" charset="0"/>
              </a:rPr>
              <a:t> </a:t>
            </a:r>
            <a:r>
              <a:rPr lang="en-US" sz="1400" b="1" dirty="0">
                <a:latin typeface="Franklin Gothic Book" panose="020B0503020102020204" pitchFamily="34" charset="0"/>
              </a:rPr>
              <a:t>14</a:t>
            </a:r>
            <a:r>
              <a:rPr lang="en-US" sz="1400" dirty="0">
                <a:latin typeface="Franklin Gothic Book" panose="020B0503020102020204" pitchFamily="34" charset="0"/>
              </a:rPr>
              <a:t>, 991 (2015)</a:t>
            </a:r>
            <a:endParaRPr lang="en-GB" sz="1400" dirty="0">
              <a:latin typeface="Franklin Gothic Book" panose="020B0503020102020204" pitchFamily="34" charset="0"/>
            </a:endParaRPr>
          </a:p>
        </p:txBody>
      </p:sp>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t="55655"/>
          <a:stretch/>
        </p:blipFill>
        <p:spPr>
          <a:xfrm>
            <a:off x="603333" y="4066513"/>
            <a:ext cx="4228669" cy="2473716"/>
          </a:xfrm>
          <a:prstGeom prst="rect">
            <a:avLst/>
          </a:prstGeom>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6676" t="54292" r="76415"/>
          <a:stretch/>
        </p:blipFill>
        <p:spPr>
          <a:xfrm rot="16200000" flipH="1">
            <a:off x="4938120" y="3780253"/>
            <a:ext cx="946930" cy="1802054"/>
          </a:xfrm>
          <a:prstGeom prst="rect">
            <a:avLst/>
          </a:prstGeom>
        </p:spPr>
      </p:pic>
    </p:spTree>
    <p:extLst>
      <p:ext uri="{BB962C8B-B14F-4D97-AF65-F5344CB8AC3E}">
        <p14:creationId xmlns:p14="http://schemas.microsoft.com/office/powerpoint/2010/main" val="2664318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Above Threshold Dynamics</a:t>
            </a: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579" b="37675"/>
          <a:stretch/>
        </p:blipFill>
        <p:spPr>
          <a:xfrm>
            <a:off x="508965" y="1785930"/>
            <a:ext cx="3520840" cy="3252217"/>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150" t="61307" r="44577"/>
          <a:stretch/>
        </p:blipFill>
        <p:spPr>
          <a:xfrm>
            <a:off x="4237624" y="1742396"/>
            <a:ext cx="3096344" cy="3339284"/>
          </a:xfrm>
          <a:prstGeom prst="rect">
            <a:avLst/>
          </a:prstGeom>
        </p:spPr>
      </p:pic>
      <p:sp>
        <p:nvSpPr>
          <p:cNvPr id="6" name="TextBox 5"/>
          <p:cNvSpPr txBox="1"/>
          <p:nvPr/>
        </p:nvSpPr>
        <p:spPr>
          <a:xfrm>
            <a:off x="7954073" y="6483118"/>
            <a:ext cx="4146776"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latin typeface="Franklin Gothic Book" panose="020B0503020102020204" pitchFamily="34" charset="0"/>
              </a:rPr>
              <a:t>L. Waldecker et al. </a:t>
            </a:r>
            <a:r>
              <a:rPr lang="en-US" sz="1400" i="1" dirty="0">
                <a:latin typeface="Franklin Gothic Book" panose="020B0503020102020204" pitchFamily="34" charset="0"/>
              </a:rPr>
              <a:t>Nature Materials.</a:t>
            </a:r>
            <a:r>
              <a:rPr lang="en-US" sz="1400" dirty="0">
                <a:latin typeface="Franklin Gothic Book" panose="020B0503020102020204" pitchFamily="34" charset="0"/>
              </a:rPr>
              <a:t> </a:t>
            </a:r>
            <a:r>
              <a:rPr lang="en-US" sz="1400" b="1" dirty="0">
                <a:latin typeface="Franklin Gothic Book" panose="020B0503020102020204" pitchFamily="34" charset="0"/>
              </a:rPr>
              <a:t>14</a:t>
            </a:r>
            <a:r>
              <a:rPr lang="en-US" sz="1400" dirty="0">
                <a:latin typeface="Franklin Gothic Book" panose="020B0503020102020204" pitchFamily="34" charset="0"/>
              </a:rPr>
              <a:t>, 991 (2015)</a:t>
            </a:r>
            <a:endParaRPr lang="en-GB" sz="1400" dirty="0">
              <a:latin typeface="Franklin Gothic Book" panose="020B05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518"/>
          <a:stretch/>
        </p:blipFill>
        <p:spPr>
          <a:xfrm>
            <a:off x="7863840" y="1742396"/>
            <a:ext cx="3117820" cy="3374802"/>
          </a:xfrm>
          <a:prstGeom prst="rect">
            <a:avLst/>
          </a:prstGeom>
        </p:spPr>
      </p:pic>
      <p:sp>
        <p:nvSpPr>
          <p:cNvPr id="9" name="TextBox 8"/>
          <p:cNvSpPr txBox="1"/>
          <p:nvPr/>
        </p:nvSpPr>
        <p:spPr>
          <a:xfrm>
            <a:off x="838199" y="4989913"/>
            <a:ext cx="10337801" cy="1323439"/>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t>Lattice response remains thermal</a:t>
            </a:r>
          </a:p>
          <a:p>
            <a:pPr marL="285750" indent="-285750">
              <a:buFont typeface="Arial" panose="020B0604020202020204" pitchFamily="34" charset="0"/>
              <a:buChar char="•"/>
            </a:pPr>
            <a:r>
              <a:rPr lang="en-GB" sz="2000" dirty="0" smtClean="0"/>
              <a:t>Melting occurs in ~ 5ps</a:t>
            </a:r>
          </a:p>
          <a:p>
            <a:pPr marL="285750" indent="-285750">
              <a:buFont typeface="Arial" panose="020B0604020202020204" pitchFamily="34" charset="0"/>
              <a:buChar char="•"/>
            </a:pPr>
            <a:r>
              <a:rPr lang="en-GB" sz="2000" dirty="0" smtClean="0"/>
              <a:t>Resulting phase is a liquid</a:t>
            </a:r>
            <a:endParaRPr lang="en-GB" dirty="0" smtClean="0"/>
          </a:p>
          <a:p>
            <a:pPr marL="285750" indent="-285750">
              <a:buFont typeface="Arial" panose="020B0604020202020204" pitchFamily="34" charset="0"/>
              <a:buChar char="•"/>
            </a:pPr>
            <a:r>
              <a:rPr lang="en-GB" sz="2000" dirty="0" smtClean="0"/>
              <a:t>Amorphization occurs during rapid cooling</a:t>
            </a:r>
            <a:endParaRPr lang="en-GB" sz="2000" dirty="0"/>
          </a:p>
        </p:txBody>
      </p:sp>
    </p:spTree>
    <p:extLst>
      <p:ext uri="{BB962C8B-B14F-4D97-AF65-F5344CB8AC3E}">
        <p14:creationId xmlns:p14="http://schemas.microsoft.com/office/powerpoint/2010/main" val="35420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252" y="1636794"/>
            <a:ext cx="4957002" cy="839117"/>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325" y="2879588"/>
            <a:ext cx="1696017" cy="3006317"/>
          </a:xfrm>
          <a:prstGeom prst="rect">
            <a:avLst/>
          </a:prstGeom>
        </p:spPr>
      </p:pic>
      <p:grpSp>
        <p:nvGrpSpPr>
          <p:cNvPr id="370" name="Group 369"/>
          <p:cNvGrpSpPr/>
          <p:nvPr/>
        </p:nvGrpSpPr>
        <p:grpSpPr>
          <a:xfrm>
            <a:off x="2424945" y="3157101"/>
            <a:ext cx="1803636" cy="2598141"/>
            <a:chOff x="1739145" y="2829377"/>
            <a:chExt cx="2396126" cy="3451623"/>
          </a:xfrm>
        </p:grpSpPr>
        <p:grpSp>
          <p:nvGrpSpPr>
            <p:cNvPr id="132" name="Group 131"/>
            <p:cNvGrpSpPr/>
            <p:nvPr/>
          </p:nvGrpSpPr>
          <p:grpSpPr>
            <a:xfrm>
              <a:off x="1831519" y="2829377"/>
              <a:ext cx="2303752" cy="2621040"/>
              <a:chOff x="8143609" y="3084039"/>
              <a:chExt cx="1534117" cy="1745406"/>
            </a:xfrm>
          </p:grpSpPr>
          <p:sp>
            <p:nvSpPr>
              <p:cNvPr id="98" name="Oval 97"/>
              <p:cNvSpPr/>
              <p:nvPr/>
            </p:nvSpPr>
            <p:spPr>
              <a:xfrm>
                <a:off x="9096812" y="4276670"/>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5" name="Oval 94"/>
              <p:cNvSpPr/>
              <p:nvPr/>
            </p:nvSpPr>
            <p:spPr>
              <a:xfrm>
                <a:off x="8143609" y="4309382"/>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22" name="Straight Connector 121"/>
              <p:cNvCxnSpPr/>
              <p:nvPr/>
            </p:nvCxnSpPr>
            <p:spPr>
              <a:xfrm flipH="1">
                <a:off x="8288659" y="4392148"/>
                <a:ext cx="938892" cy="5987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9120197" y="3084039"/>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85" name="Oval 84"/>
              <p:cNvSpPr/>
              <p:nvPr/>
            </p:nvSpPr>
            <p:spPr>
              <a:xfrm>
                <a:off x="8165232" y="3138125"/>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18" name="Straight Connector 117"/>
              <p:cNvCxnSpPr/>
              <p:nvPr/>
            </p:nvCxnSpPr>
            <p:spPr>
              <a:xfrm flipH="1">
                <a:off x="8294915" y="3211286"/>
                <a:ext cx="938892" cy="5987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9134791" y="3668356"/>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21" name="Straight Connector 120"/>
              <p:cNvCxnSpPr/>
              <p:nvPr/>
            </p:nvCxnSpPr>
            <p:spPr>
              <a:xfrm flipH="1">
                <a:off x="8313207" y="3798402"/>
                <a:ext cx="938892" cy="5987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9234583" y="3788118"/>
                <a:ext cx="272142" cy="2367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9247615" y="3193015"/>
                <a:ext cx="19050" cy="120287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682248" y="450976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8682248" y="3895334"/>
                <a:ext cx="169200" cy="16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8963610" y="3776058"/>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9194914" y="420566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p:nvPr/>
            </p:nvCxnSpPr>
            <p:spPr>
              <a:xfrm flipH="1">
                <a:off x="8512629" y="3984171"/>
                <a:ext cx="244929" cy="185058"/>
              </a:xfrm>
              <a:prstGeom prst="line">
                <a:avLst/>
              </a:prstGeom>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422628" y="407833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flipH="1" flipV="1">
                <a:off x="8515351" y="4169229"/>
                <a:ext cx="514349" cy="312964"/>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932966" y="438566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a:off x="8768444" y="3984171"/>
                <a:ext cx="517070" cy="3102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029700" y="4290603"/>
                <a:ext cx="244929" cy="185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773886" y="3878036"/>
                <a:ext cx="283028" cy="103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9021536" y="3875314"/>
                <a:ext cx="32658" cy="601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8526237" y="4148404"/>
                <a:ext cx="242206" cy="469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528957" y="3867150"/>
                <a:ext cx="536122" cy="307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056914" y="3853543"/>
                <a:ext cx="212272" cy="449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758352" y="4482193"/>
                <a:ext cx="271348" cy="134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765721" y="3989614"/>
                <a:ext cx="0" cy="6395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8768444" y="4316186"/>
                <a:ext cx="487135" cy="285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8548007" y="3611336"/>
                <a:ext cx="514351" cy="25309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9048750" y="3709307"/>
                <a:ext cx="234043"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8768443" y="3420836"/>
                <a:ext cx="511629" cy="288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8535761" y="3417421"/>
                <a:ext cx="244929" cy="185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8548007" y="3603171"/>
                <a:ext cx="220437"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8768443" y="3437164"/>
                <a:ext cx="5443" cy="560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768443" y="3706586"/>
                <a:ext cx="506186" cy="25037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9062357" y="3309257"/>
                <a:ext cx="217716" cy="398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773887" y="3298371"/>
                <a:ext cx="288470" cy="130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8541946" y="3306536"/>
                <a:ext cx="517690" cy="294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051471" y="3314700"/>
                <a:ext cx="5443" cy="557893"/>
              </a:xfrm>
              <a:prstGeom prst="line">
                <a:avLst/>
              </a:prstGeom>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8442421" y="349511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8696090" y="3327378"/>
                <a:ext cx="169200" cy="16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p:cNvSpPr/>
              <p:nvPr/>
            </p:nvSpPr>
            <p:spPr>
              <a:xfrm>
                <a:off x="9191505" y="3624706"/>
                <a:ext cx="169200" cy="16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p:cNvSpPr/>
              <p:nvPr/>
            </p:nvSpPr>
            <p:spPr>
              <a:xfrm>
                <a:off x="8970954" y="3218204"/>
                <a:ext cx="169200" cy="16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p:cNvSpPr/>
              <p:nvPr/>
            </p:nvSpPr>
            <p:spPr>
              <a:xfrm>
                <a:off x="9425726" y="3329405"/>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89" name="Oval 88"/>
              <p:cNvSpPr/>
              <p:nvPr/>
            </p:nvSpPr>
            <p:spPr>
              <a:xfrm>
                <a:off x="8785865" y="3522969"/>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3" name="Oval 92"/>
              <p:cNvSpPr/>
              <p:nvPr/>
            </p:nvSpPr>
            <p:spPr>
              <a:xfrm>
                <a:off x="9404317" y="3916337"/>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4" name="Oval 93"/>
              <p:cNvSpPr/>
              <p:nvPr/>
            </p:nvSpPr>
            <p:spPr>
              <a:xfrm>
                <a:off x="8777700" y="4129088"/>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7" name="Oval 96"/>
              <p:cNvSpPr/>
              <p:nvPr/>
            </p:nvSpPr>
            <p:spPr>
              <a:xfrm>
                <a:off x="9408917" y="4518739"/>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00" name="Straight Connector 99"/>
              <p:cNvCxnSpPr/>
              <p:nvPr/>
            </p:nvCxnSpPr>
            <p:spPr>
              <a:xfrm flipV="1">
                <a:off x="8273143" y="3243944"/>
                <a:ext cx="19050" cy="120287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8151928" y="3735707"/>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06" name="Straight Connector 105"/>
              <p:cNvCxnSpPr/>
              <p:nvPr/>
            </p:nvCxnSpPr>
            <p:spPr>
              <a:xfrm flipV="1">
                <a:off x="8556660" y="3506216"/>
                <a:ext cx="19050" cy="120287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flipV="1">
                <a:off x="8286751" y="3262994"/>
                <a:ext cx="272142" cy="2367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8240233" y="3825160"/>
                <a:ext cx="272142" cy="2367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flipV="1">
                <a:off x="8291762" y="4471728"/>
                <a:ext cx="272142" cy="2367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8439234" y="3366213"/>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2" name="Oval 91"/>
              <p:cNvSpPr/>
              <p:nvPr/>
            </p:nvSpPr>
            <p:spPr>
              <a:xfrm>
                <a:off x="8428677" y="3991167"/>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6" name="Oval 95"/>
              <p:cNvSpPr/>
              <p:nvPr/>
            </p:nvSpPr>
            <p:spPr>
              <a:xfrm>
                <a:off x="8428677" y="4577445"/>
                <a:ext cx="252000" cy="25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15" name="Straight Connector 114"/>
              <p:cNvCxnSpPr/>
              <p:nvPr/>
            </p:nvCxnSpPr>
            <p:spPr>
              <a:xfrm flipH="1" flipV="1">
                <a:off x="9252859" y="3200138"/>
                <a:ext cx="272142" cy="2367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9307286" y="4446814"/>
                <a:ext cx="272142" cy="2367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9533321" y="3429000"/>
                <a:ext cx="19050" cy="120287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491806" y="4639145"/>
                <a:ext cx="938892" cy="5987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8538971" y="4055324"/>
                <a:ext cx="938892" cy="5987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8522704" y="3456131"/>
                <a:ext cx="938892" cy="5987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8899074" y="3631361"/>
                <a:ext cx="13500" cy="649446"/>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68" name="TextBox 367"/>
            <p:cNvSpPr txBox="1"/>
            <p:nvPr/>
          </p:nvSpPr>
          <p:spPr>
            <a:xfrm>
              <a:off x="1739145" y="5911668"/>
              <a:ext cx="2343077" cy="369332"/>
            </a:xfrm>
            <a:prstGeom prst="rect">
              <a:avLst/>
            </a:prstGeom>
            <a:noFill/>
          </p:spPr>
          <p:txBody>
            <a:bodyPr wrap="none" rtlCol="0">
              <a:spAutoFit/>
            </a:bodyPr>
            <a:lstStyle/>
            <a:p>
              <a:r>
                <a:rPr lang="en-GB" dirty="0" smtClean="0"/>
                <a:t>Metallic Rutile R-phase</a:t>
              </a:r>
              <a:endParaRPr lang="en-GB" dirty="0"/>
            </a:p>
          </p:txBody>
        </p:sp>
      </p:grpSp>
      <p:grpSp>
        <p:nvGrpSpPr>
          <p:cNvPr id="372" name="Group 371"/>
          <p:cNvGrpSpPr/>
          <p:nvPr/>
        </p:nvGrpSpPr>
        <p:grpSpPr>
          <a:xfrm>
            <a:off x="7627106" y="2749244"/>
            <a:ext cx="2493703" cy="3436177"/>
            <a:chOff x="7584162" y="2255372"/>
            <a:chExt cx="3148106" cy="4337906"/>
          </a:xfrm>
        </p:grpSpPr>
        <p:sp>
          <p:nvSpPr>
            <p:cNvPr id="369" name="TextBox 368"/>
            <p:cNvSpPr txBox="1"/>
            <p:nvPr/>
          </p:nvSpPr>
          <p:spPr>
            <a:xfrm>
              <a:off x="7584162" y="5946947"/>
              <a:ext cx="3148106" cy="646331"/>
            </a:xfrm>
            <a:prstGeom prst="rect">
              <a:avLst/>
            </a:prstGeom>
            <a:noFill/>
          </p:spPr>
          <p:txBody>
            <a:bodyPr wrap="none" rtlCol="0">
              <a:spAutoFit/>
            </a:bodyPr>
            <a:lstStyle/>
            <a:p>
              <a:r>
                <a:rPr lang="en-GB" dirty="0" smtClean="0"/>
                <a:t>Insulating Monoclinic M</a:t>
              </a:r>
              <a:r>
                <a:rPr lang="en-GB" baseline="-25000" dirty="0" smtClean="0"/>
                <a:t>1</a:t>
              </a:r>
              <a:r>
                <a:rPr lang="en-GB" dirty="0" smtClean="0"/>
                <a:t>-phase</a:t>
              </a:r>
            </a:p>
            <a:p>
              <a:r>
                <a:rPr lang="en-GB" dirty="0" smtClean="0"/>
                <a:t>V ions “pair and twist”</a:t>
              </a:r>
              <a:endParaRPr lang="en-GB" dirty="0"/>
            </a:p>
          </p:txBody>
        </p:sp>
        <p:grpSp>
          <p:nvGrpSpPr>
            <p:cNvPr id="371" name="Group 370"/>
            <p:cNvGrpSpPr/>
            <p:nvPr/>
          </p:nvGrpSpPr>
          <p:grpSpPr>
            <a:xfrm>
              <a:off x="7846827" y="2255372"/>
              <a:ext cx="2419760" cy="3548320"/>
              <a:chOff x="7846827" y="2255372"/>
              <a:chExt cx="2419760" cy="3548320"/>
            </a:xfrm>
          </p:grpSpPr>
          <p:sp>
            <p:nvSpPr>
              <p:cNvPr id="144" name="Oval 143"/>
              <p:cNvSpPr/>
              <p:nvPr/>
            </p:nvSpPr>
            <p:spPr>
              <a:xfrm>
                <a:off x="8710282" y="4878138"/>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p:cNvSpPr/>
              <p:nvPr/>
            </p:nvSpPr>
            <p:spPr>
              <a:xfrm>
                <a:off x="8710282" y="3955467"/>
                <a:ext cx="254084" cy="25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8" name="Straight Connector 147"/>
              <p:cNvCxnSpPr/>
              <p:nvPr/>
            </p:nvCxnSpPr>
            <p:spPr>
              <a:xfrm flipH="1">
                <a:off x="8455569" y="4088872"/>
                <a:ext cx="367805" cy="277898"/>
              </a:xfrm>
              <a:prstGeom prst="line">
                <a:avLst/>
              </a:prstGeom>
            </p:spPr>
            <p:style>
              <a:lnRef idx="1">
                <a:schemeClr val="accent1"/>
              </a:lnRef>
              <a:fillRef idx="0">
                <a:schemeClr val="accent1"/>
              </a:fillRef>
              <a:effectRef idx="0">
                <a:schemeClr val="accent1"/>
              </a:effectRef>
              <a:fontRef idx="minor">
                <a:schemeClr val="tx1"/>
              </a:fontRef>
            </p:style>
          </p:cxnSp>
          <p:sp>
            <p:nvSpPr>
              <p:cNvPr id="149" name="Oval 148"/>
              <p:cNvSpPr/>
              <p:nvPr/>
            </p:nvSpPr>
            <p:spPr>
              <a:xfrm>
                <a:off x="8320416" y="4230279"/>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0" name="Straight Connector 149"/>
              <p:cNvCxnSpPr/>
              <p:nvPr/>
            </p:nvCxnSpPr>
            <p:spPr>
              <a:xfrm flipH="1" flipV="1">
                <a:off x="8459656" y="4366769"/>
                <a:ext cx="772387" cy="469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8839721" y="4088872"/>
                <a:ext cx="776473" cy="465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9232044" y="4549034"/>
                <a:ext cx="367805" cy="277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8847893" y="3929491"/>
                <a:ext cx="425017" cy="155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9219784" y="3925403"/>
                <a:ext cx="49042" cy="903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flipV="1">
                <a:off x="8476004" y="4335497"/>
                <a:ext cx="363716" cy="7055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8480088" y="3913144"/>
                <a:ext cx="805083" cy="461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9272910" y="3892710"/>
                <a:ext cx="318765" cy="674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8824566" y="4836741"/>
                <a:ext cx="407478" cy="201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8835632" y="4097045"/>
                <a:ext cx="0" cy="9603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8839721" y="4587452"/>
                <a:ext cx="731521" cy="429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flipV="1">
                <a:off x="8508695" y="3528993"/>
                <a:ext cx="772390" cy="380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8490306" y="3237795"/>
                <a:ext cx="367805" cy="277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flipV="1">
                <a:off x="8508695" y="3516732"/>
                <a:ext cx="331026" cy="572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8839719" y="3267442"/>
                <a:ext cx="8174" cy="841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8839719" y="3672028"/>
                <a:ext cx="760129" cy="3759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8847895" y="3059020"/>
                <a:ext cx="433189" cy="196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8499593" y="3071281"/>
                <a:ext cx="777404" cy="442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9264737" y="3083541"/>
                <a:ext cx="8174" cy="837776"/>
              </a:xfrm>
              <a:prstGeom prst="line">
                <a:avLst/>
              </a:prstGeom>
            </p:spPr>
            <p:style>
              <a:lnRef idx="1">
                <a:schemeClr val="accent1"/>
              </a:lnRef>
              <a:fillRef idx="0">
                <a:schemeClr val="accent1"/>
              </a:fillRef>
              <a:effectRef idx="0">
                <a:schemeClr val="accent1"/>
              </a:effectRef>
              <a:fontRef idx="minor">
                <a:schemeClr val="tx1"/>
              </a:fontRef>
            </p:style>
          </p:cxnSp>
          <p:sp>
            <p:nvSpPr>
              <p:cNvPr id="173" name="Oval 172"/>
              <p:cNvSpPr/>
              <p:nvPr/>
            </p:nvSpPr>
            <p:spPr>
              <a:xfrm>
                <a:off x="8350139" y="3354468"/>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Oval 173"/>
              <p:cNvSpPr/>
              <p:nvPr/>
            </p:nvSpPr>
            <p:spPr>
              <a:xfrm>
                <a:off x="8731068" y="3102579"/>
                <a:ext cx="254084" cy="25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p:cNvSpPr/>
              <p:nvPr/>
            </p:nvSpPr>
            <p:spPr>
              <a:xfrm>
                <a:off x="9143826" y="2938635"/>
                <a:ext cx="254084" cy="25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4" name="Group 203"/>
              <p:cNvGrpSpPr/>
              <p:nvPr/>
            </p:nvGrpSpPr>
            <p:grpSpPr>
              <a:xfrm>
                <a:off x="8047708" y="3795539"/>
                <a:ext cx="2011042" cy="1382999"/>
                <a:chOff x="8046517" y="3794463"/>
                <a:chExt cx="2011042" cy="1382999"/>
              </a:xfrm>
            </p:grpSpPr>
            <p:grpSp>
              <p:nvGrpSpPr>
                <p:cNvPr id="203" name="Group 202"/>
                <p:cNvGrpSpPr/>
                <p:nvPr/>
              </p:nvGrpSpPr>
              <p:grpSpPr>
                <a:xfrm>
                  <a:off x="8046517" y="3794463"/>
                  <a:ext cx="2011042" cy="1382105"/>
                  <a:chOff x="8046517" y="3794463"/>
                  <a:chExt cx="2011042" cy="1382105"/>
                </a:xfrm>
              </p:grpSpPr>
              <p:grpSp>
                <p:nvGrpSpPr>
                  <p:cNvPr id="201" name="Group 200"/>
                  <p:cNvGrpSpPr/>
                  <p:nvPr/>
                </p:nvGrpSpPr>
                <p:grpSpPr>
                  <a:xfrm>
                    <a:off x="8046517" y="3794463"/>
                    <a:ext cx="2011042" cy="1382105"/>
                    <a:chOff x="8046517" y="3794463"/>
                    <a:chExt cx="2011042" cy="1382105"/>
                  </a:xfrm>
                </p:grpSpPr>
                <p:cxnSp>
                  <p:nvCxnSpPr>
                    <p:cNvPr id="136" name="Straight Connector 135"/>
                    <p:cNvCxnSpPr/>
                    <p:nvPr/>
                  </p:nvCxnSpPr>
                  <p:spPr>
                    <a:xfrm flipH="1">
                      <a:off x="8119238" y="4701522"/>
                      <a:ext cx="1409915" cy="89909"/>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8156101" y="3809906"/>
                      <a:ext cx="1409915" cy="89909"/>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flipV="1">
                      <a:off x="9539712" y="3794463"/>
                      <a:ext cx="408670" cy="355542"/>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9559282" y="3807725"/>
                      <a:ext cx="14622" cy="899410"/>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8095938" y="3916907"/>
                      <a:ext cx="17656" cy="866707"/>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8046517" y="3850088"/>
                      <a:ext cx="408670" cy="355542"/>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flipV="1">
                      <a:off x="8123897" y="4821026"/>
                      <a:ext cx="408670" cy="355542"/>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9648889" y="4783613"/>
                      <a:ext cx="408670" cy="355542"/>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9988321" y="4176215"/>
                      <a:ext cx="1840" cy="885294"/>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8424299" y="5072432"/>
                      <a:ext cx="1409915" cy="89909"/>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195" name="Straight Connector 194"/>
                  <p:cNvCxnSpPr/>
                  <p:nvPr/>
                </p:nvCxnSpPr>
                <p:spPr>
                  <a:xfrm flipH="1">
                    <a:off x="8495126" y="4195721"/>
                    <a:ext cx="1409915" cy="89909"/>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184" name="Straight Connector 183"/>
                <p:cNvCxnSpPr/>
                <p:nvPr/>
              </p:nvCxnSpPr>
              <p:spPr>
                <a:xfrm flipV="1">
                  <a:off x="8521689" y="4278573"/>
                  <a:ext cx="14986" cy="898889"/>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51" name="Oval 150"/>
              <p:cNvSpPr/>
              <p:nvPr/>
            </p:nvSpPr>
            <p:spPr>
              <a:xfrm>
                <a:off x="9086780" y="4691781"/>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9" name="Straight Connector 138"/>
              <p:cNvCxnSpPr/>
              <p:nvPr/>
            </p:nvCxnSpPr>
            <p:spPr>
              <a:xfrm flipH="1">
                <a:off x="8463959" y="4189839"/>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H="1" flipV="1">
                <a:off x="8482084" y="3418764"/>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90" name="Oval 189"/>
              <p:cNvSpPr/>
              <p:nvPr/>
            </p:nvSpPr>
            <p:spPr>
              <a:xfrm>
                <a:off x="8274908" y="5048019"/>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8" name="Oval 187"/>
              <p:cNvSpPr/>
              <p:nvPr/>
            </p:nvSpPr>
            <p:spPr>
              <a:xfrm>
                <a:off x="8290761" y="322913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343" name="Straight Connector 342"/>
              <p:cNvCxnSpPr/>
              <p:nvPr/>
            </p:nvCxnSpPr>
            <p:spPr>
              <a:xfrm flipH="1" flipV="1">
                <a:off x="8080653" y="3087290"/>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8" name="Oval 137"/>
              <p:cNvSpPr/>
              <p:nvPr/>
            </p:nvSpPr>
            <p:spPr>
              <a:xfrm>
                <a:off x="7865650" y="2886622"/>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345" name="Straight Connector 344"/>
              <p:cNvCxnSpPr/>
              <p:nvPr/>
            </p:nvCxnSpPr>
            <p:spPr>
              <a:xfrm flipH="1">
                <a:off x="8043266" y="3836729"/>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5" name="Oval 134"/>
              <p:cNvSpPr/>
              <p:nvPr/>
            </p:nvSpPr>
            <p:spPr>
              <a:xfrm>
                <a:off x="7846827" y="4645474"/>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347" name="Straight Connector 346"/>
              <p:cNvCxnSpPr/>
              <p:nvPr/>
            </p:nvCxnSpPr>
            <p:spPr>
              <a:xfrm flipH="1">
                <a:off x="8993909" y="3513357"/>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0" name="Oval 179"/>
              <p:cNvSpPr/>
              <p:nvPr/>
            </p:nvSpPr>
            <p:spPr>
              <a:xfrm>
                <a:off x="8799028" y="4374730"/>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348" name="Straight Connector 347"/>
              <p:cNvCxnSpPr/>
              <p:nvPr/>
            </p:nvCxnSpPr>
            <p:spPr>
              <a:xfrm flipH="1" flipV="1">
                <a:off x="9963216" y="4240597"/>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H="1" flipV="1">
                <a:off x="9501142" y="3947075"/>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4" name="Oval 133"/>
              <p:cNvSpPr/>
              <p:nvPr/>
            </p:nvSpPr>
            <p:spPr>
              <a:xfrm>
                <a:off x="9387416" y="4596351"/>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7" name="Oval 146"/>
              <p:cNvSpPr/>
              <p:nvPr/>
            </p:nvSpPr>
            <p:spPr>
              <a:xfrm>
                <a:off x="9480142" y="4421479"/>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p:cNvSpPr/>
              <p:nvPr/>
            </p:nvSpPr>
            <p:spPr>
              <a:xfrm>
                <a:off x="9856098" y="4823381"/>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350" name="Straight Connector 349"/>
              <p:cNvCxnSpPr/>
              <p:nvPr/>
            </p:nvCxnSpPr>
            <p:spPr>
              <a:xfrm flipH="1">
                <a:off x="9954656" y="3258113"/>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H="1">
                <a:off x="9533963" y="2905003"/>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9477125" y="2737162"/>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0" name="Oval 139"/>
              <p:cNvSpPr/>
              <p:nvPr/>
            </p:nvSpPr>
            <p:spPr>
              <a:xfrm>
                <a:off x="9335265" y="3682859"/>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7" name="Oval 176"/>
              <p:cNvSpPr/>
              <p:nvPr/>
            </p:nvSpPr>
            <p:spPr>
              <a:xfrm>
                <a:off x="9888164" y="3037383"/>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64" name="Straight Connector 163"/>
              <p:cNvCxnSpPr/>
              <p:nvPr/>
            </p:nvCxnSpPr>
            <p:spPr>
              <a:xfrm flipH="1" flipV="1">
                <a:off x="8839719" y="3242923"/>
                <a:ext cx="768303" cy="433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9281084" y="3075367"/>
                <a:ext cx="326940" cy="597864"/>
              </a:xfrm>
              <a:prstGeom prst="line">
                <a:avLst/>
              </a:prstGeom>
            </p:spPr>
            <p:style>
              <a:lnRef idx="1">
                <a:schemeClr val="accent1"/>
              </a:lnRef>
              <a:fillRef idx="0">
                <a:schemeClr val="accent1"/>
              </a:fillRef>
              <a:effectRef idx="0">
                <a:schemeClr val="accent1"/>
              </a:effectRef>
              <a:fontRef idx="minor">
                <a:schemeClr val="tx1"/>
              </a:fontRef>
            </p:style>
          </p:cxnSp>
          <p:sp>
            <p:nvSpPr>
              <p:cNvPr id="175" name="Oval 174"/>
              <p:cNvSpPr/>
              <p:nvPr/>
            </p:nvSpPr>
            <p:spPr>
              <a:xfrm>
                <a:off x="9475023" y="3549070"/>
                <a:ext cx="254084" cy="25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3" name="Straight Connector 162"/>
              <p:cNvCxnSpPr/>
              <p:nvPr/>
            </p:nvCxnSpPr>
            <p:spPr>
              <a:xfrm flipH="1">
                <a:off x="9260651" y="3676114"/>
                <a:ext cx="351458" cy="228856"/>
              </a:xfrm>
              <a:prstGeom prst="line">
                <a:avLst/>
              </a:prstGeom>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8920474" y="3328054"/>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6" name="Oval 145"/>
              <p:cNvSpPr/>
              <p:nvPr/>
            </p:nvSpPr>
            <p:spPr>
              <a:xfrm>
                <a:off x="9132798" y="3776353"/>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3" name="Straight Connector 352"/>
              <p:cNvCxnSpPr/>
              <p:nvPr/>
            </p:nvCxnSpPr>
            <p:spPr>
              <a:xfrm>
                <a:off x="8101005" y="3445083"/>
                <a:ext cx="418973" cy="329670"/>
              </a:xfrm>
              <a:prstGeom prst="line">
                <a:avLst/>
              </a:prstGeom>
            </p:spPr>
            <p:style>
              <a:lnRef idx="1">
                <a:schemeClr val="dk1"/>
              </a:lnRef>
              <a:fillRef idx="0">
                <a:schemeClr val="dk1"/>
              </a:fillRef>
              <a:effectRef idx="0">
                <a:schemeClr val="dk1"/>
              </a:effectRef>
              <a:fontRef idx="minor">
                <a:schemeClr val="tx1"/>
              </a:fontRef>
            </p:style>
          </p:cxnSp>
          <p:cxnSp>
            <p:nvCxnSpPr>
              <p:cNvPr id="354" name="Straight Connector 353"/>
              <p:cNvCxnSpPr/>
              <p:nvPr/>
            </p:nvCxnSpPr>
            <p:spPr>
              <a:xfrm>
                <a:off x="8110878" y="5465526"/>
                <a:ext cx="418973" cy="329670"/>
              </a:xfrm>
              <a:prstGeom prst="line">
                <a:avLst/>
              </a:prstGeom>
            </p:spPr>
            <p:style>
              <a:lnRef idx="1">
                <a:schemeClr val="dk1"/>
              </a:lnRef>
              <a:fillRef idx="0">
                <a:schemeClr val="dk1"/>
              </a:fillRef>
              <a:effectRef idx="0">
                <a:schemeClr val="dk1"/>
              </a:effectRef>
              <a:fontRef idx="minor">
                <a:schemeClr val="tx1"/>
              </a:fontRef>
            </p:style>
          </p:cxnSp>
          <p:cxnSp>
            <p:nvCxnSpPr>
              <p:cNvPr id="355" name="Straight Connector 354"/>
              <p:cNvCxnSpPr/>
              <p:nvPr/>
            </p:nvCxnSpPr>
            <p:spPr>
              <a:xfrm>
                <a:off x="8523027" y="3766782"/>
                <a:ext cx="6824" cy="2026693"/>
              </a:xfrm>
              <a:prstGeom prst="line">
                <a:avLst/>
              </a:prstGeom>
            </p:spPr>
            <p:style>
              <a:lnRef idx="1">
                <a:schemeClr val="dk1"/>
              </a:lnRef>
              <a:fillRef idx="0">
                <a:schemeClr val="dk1"/>
              </a:fillRef>
              <a:effectRef idx="0">
                <a:schemeClr val="dk1"/>
              </a:effectRef>
              <a:fontRef idx="minor">
                <a:schemeClr val="tx1"/>
              </a:fontRef>
            </p:style>
          </p:cxnSp>
          <p:cxnSp>
            <p:nvCxnSpPr>
              <p:cNvPr id="358" name="Straight Connector 357"/>
              <p:cNvCxnSpPr/>
              <p:nvPr/>
            </p:nvCxnSpPr>
            <p:spPr>
              <a:xfrm>
                <a:off x="8102982" y="3453566"/>
                <a:ext cx="6824" cy="2026693"/>
              </a:xfrm>
              <a:prstGeom prst="line">
                <a:avLst/>
              </a:prstGeom>
            </p:spPr>
            <p:style>
              <a:lnRef idx="1">
                <a:schemeClr val="dk1"/>
              </a:lnRef>
              <a:fillRef idx="0">
                <a:schemeClr val="dk1"/>
              </a:fillRef>
              <a:effectRef idx="0">
                <a:schemeClr val="dk1"/>
              </a:effectRef>
              <a:fontRef idx="minor">
                <a:schemeClr val="tx1"/>
              </a:fontRef>
            </p:style>
          </p:cxnSp>
          <p:cxnSp>
            <p:nvCxnSpPr>
              <p:cNvPr id="359" name="Straight Connector 358"/>
              <p:cNvCxnSpPr/>
              <p:nvPr/>
            </p:nvCxnSpPr>
            <p:spPr>
              <a:xfrm>
                <a:off x="9571405" y="2263083"/>
                <a:ext cx="418973" cy="329670"/>
              </a:xfrm>
              <a:prstGeom prst="line">
                <a:avLst/>
              </a:prstGeom>
            </p:spPr>
            <p:style>
              <a:lnRef idx="1">
                <a:schemeClr val="dk1"/>
              </a:lnRef>
              <a:fillRef idx="0">
                <a:schemeClr val="dk1"/>
              </a:fillRef>
              <a:effectRef idx="0">
                <a:schemeClr val="dk1"/>
              </a:effectRef>
              <a:fontRef idx="minor">
                <a:schemeClr val="tx1"/>
              </a:fontRef>
            </p:style>
          </p:cxnSp>
          <p:cxnSp>
            <p:nvCxnSpPr>
              <p:cNvPr id="360" name="Straight Connector 359"/>
              <p:cNvCxnSpPr/>
              <p:nvPr/>
            </p:nvCxnSpPr>
            <p:spPr>
              <a:xfrm>
                <a:off x="9567200" y="4260508"/>
                <a:ext cx="418973" cy="329670"/>
              </a:xfrm>
              <a:prstGeom prst="line">
                <a:avLst/>
              </a:prstGeom>
            </p:spPr>
            <p:style>
              <a:lnRef idx="1">
                <a:schemeClr val="dk1"/>
              </a:lnRef>
              <a:fillRef idx="0">
                <a:schemeClr val="dk1"/>
              </a:fillRef>
              <a:effectRef idx="0">
                <a:schemeClr val="dk1"/>
              </a:effectRef>
              <a:fontRef idx="minor">
                <a:schemeClr val="tx1"/>
              </a:fontRef>
            </p:style>
          </p:cxnSp>
          <p:cxnSp>
            <p:nvCxnSpPr>
              <p:cNvPr id="361" name="Straight Connector 360"/>
              <p:cNvCxnSpPr/>
              <p:nvPr/>
            </p:nvCxnSpPr>
            <p:spPr>
              <a:xfrm>
                <a:off x="9979349" y="2575412"/>
                <a:ext cx="6824" cy="2026693"/>
              </a:xfrm>
              <a:prstGeom prst="line">
                <a:avLst/>
              </a:prstGeom>
            </p:spPr>
            <p:style>
              <a:lnRef idx="1">
                <a:schemeClr val="dk1"/>
              </a:lnRef>
              <a:fillRef idx="0">
                <a:schemeClr val="dk1"/>
              </a:fillRef>
              <a:effectRef idx="0">
                <a:schemeClr val="dk1"/>
              </a:effectRef>
              <a:fontRef idx="minor">
                <a:schemeClr val="tx1"/>
              </a:fontRef>
            </p:style>
          </p:cxnSp>
          <p:cxnSp>
            <p:nvCxnSpPr>
              <p:cNvPr id="362" name="Straight Connector 361"/>
              <p:cNvCxnSpPr/>
              <p:nvPr/>
            </p:nvCxnSpPr>
            <p:spPr>
              <a:xfrm>
                <a:off x="9572952" y="2255372"/>
                <a:ext cx="6824" cy="2026693"/>
              </a:xfrm>
              <a:prstGeom prst="line">
                <a:avLst/>
              </a:prstGeom>
            </p:spPr>
            <p:style>
              <a:lnRef idx="1">
                <a:schemeClr val="dk1"/>
              </a:lnRef>
              <a:fillRef idx="0">
                <a:schemeClr val="dk1"/>
              </a:fillRef>
              <a:effectRef idx="0">
                <a:schemeClr val="dk1"/>
              </a:effectRef>
              <a:fontRef idx="minor">
                <a:schemeClr val="tx1"/>
              </a:fontRef>
            </p:style>
          </p:cxnSp>
          <p:cxnSp>
            <p:nvCxnSpPr>
              <p:cNvPr id="364" name="Straight Connector 363"/>
              <p:cNvCxnSpPr/>
              <p:nvPr/>
            </p:nvCxnSpPr>
            <p:spPr>
              <a:xfrm flipV="1">
                <a:off x="8518550" y="2592753"/>
                <a:ext cx="1467623" cy="1182000"/>
              </a:xfrm>
              <a:prstGeom prst="line">
                <a:avLst/>
              </a:prstGeom>
            </p:spPr>
            <p:style>
              <a:lnRef idx="1">
                <a:schemeClr val="dk1"/>
              </a:lnRef>
              <a:fillRef idx="0">
                <a:schemeClr val="dk1"/>
              </a:fillRef>
              <a:effectRef idx="0">
                <a:schemeClr val="dk1"/>
              </a:effectRef>
              <a:fontRef idx="minor">
                <a:schemeClr val="tx1"/>
              </a:fontRef>
            </p:style>
          </p:cxnSp>
          <p:cxnSp>
            <p:nvCxnSpPr>
              <p:cNvPr id="365" name="Straight Connector 364"/>
              <p:cNvCxnSpPr/>
              <p:nvPr/>
            </p:nvCxnSpPr>
            <p:spPr>
              <a:xfrm flipV="1">
                <a:off x="8105280" y="2267571"/>
                <a:ext cx="1467623" cy="1182000"/>
              </a:xfrm>
              <a:prstGeom prst="line">
                <a:avLst/>
              </a:prstGeom>
            </p:spPr>
            <p:style>
              <a:lnRef idx="1">
                <a:schemeClr val="dk1"/>
              </a:lnRef>
              <a:fillRef idx="0">
                <a:schemeClr val="dk1"/>
              </a:fillRef>
              <a:effectRef idx="0">
                <a:schemeClr val="dk1"/>
              </a:effectRef>
              <a:fontRef idx="minor">
                <a:schemeClr val="tx1"/>
              </a:fontRef>
            </p:style>
          </p:cxnSp>
          <p:cxnSp>
            <p:nvCxnSpPr>
              <p:cNvPr id="366" name="Straight Connector 365"/>
              <p:cNvCxnSpPr/>
              <p:nvPr/>
            </p:nvCxnSpPr>
            <p:spPr>
              <a:xfrm flipV="1">
                <a:off x="8103895" y="4286963"/>
                <a:ext cx="1467623" cy="1182000"/>
              </a:xfrm>
              <a:prstGeom prst="line">
                <a:avLst/>
              </a:prstGeom>
            </p:spPr>
            <p:style>
              <a:lnRef idx="1">
                <a:schemeClr val="dk1"/>
              </a:lnRef>
              <a:fillRef idx="0">
                <a:schemeClr val="dk1"/>
              </a:fillRef>
              <a:effectRef idx="0">
                <a:schemeClr val="dk1"/>
              </a:effectRef>
              <a:fontRef idx="minor">
                <a:schemeClr val="tx1"/>
              </a:fontRef>
            </p:style>
          </p:cxnSp>
          <p:cxnSp>
            <p:nvCxnSpPr>
              <p:cNvPr id="367" name="Straight Connector 366"/>
              <p:cNvCxnSpPr/>
              <p:nvPr/>
            </p:nvCxnSpPr>
            <p:spPr>
              <a:xfrm flipV="1">
                <a:off x="8521889" y="4621692"/>
                <a:ext cx="1467623" cy="1182000"/>
              </a:xfrm>
              <a:prstGeom prst="line">
                <a:avLst/>
              </a:prstGeom>
            </p:spPr>
            <p:style>
              <a:lnRef idx="1">
                <a:schemeClr val="dk1"/>
              </a:lnRef>
              <a:fillRef idx="0">
                <a:schemeClr val="dk1"/>
              </a:fillRef>
              <a:effectRef idx="0">
                <a:schemeClr val="dk1"/>
              </a:effectRef>
              <a:fontRef idx="minor">
                <a:schemeClr val="tx1"/>
              </a:fontRef>
            </p:style>
          </p:cxnSp>
          <p:sp>
            <p:nvSpPr>
              <p:cNvPr id="179" name="Oval 178"/>
              <p:cNvSpPr/>
              <p:nvPr/>
            </p:nvSpPr>
            <p:spPr>
              <a:xfrm>
                <a:off x="9740006" y="405524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9" name="Oval 188"/>
              <p:cNvSpPr/>
              <p:nvPr/>
            </p:nvSpPr>
            <p:spPr>
              <a:xfrm>
                <a:off x="8384092" y="403113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3" name="Oval 182"/>
              <p:cNvSpPr/>
              <p:nvPr/>
            </p:nvSpPr>
            <p:spPr>
              <a:xfrm>
                <a:off x="7968503" y="3647518"/>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sp>
        <p:nvSpPr>
          <p:cNvPr id="196" name="Title 1"/>
          <p:cNvSpPr>
            <a:spLocks noGrp="1"/>
          </p:cNvSpPr>
          <p:nvPr>
            <p:ph type="title"/>
          </p:nvPr>
        </p:nvSpPr>
        <p:spPr>
          <a:xfrm>
            <a:off x="838200" y="365125"/>
            <a:ext cx="10515600" cy="1325563"/>
          </a:xfrm>
        </p:spPr>
        <p:txBody>
          <a:bodyPr/>
          <a:lstStyle/>
          <a:p>
            <a:r>
              <a:rPr lang="en-GB" dirty="0" smtClean="0"/>
              <a:t>VO</a:t>
            </a:r>
            <a:r>
              <a:rPr lang="en-GB" baseline="-25000" dirty="0" smtClean="0"/>
              <a:t>2</a:t>
            </a:r>
            <a:endParaRPr lang="en-GB" dirty="0"/>
          </a:p>
        </p:txBody>
      </p:sp>
    </p:spTree>
    <p:extLst>
      <p:ext uri="{BB962C8B-B14F-4D97-AF65-F5344CB8AC3E}">
        <p14:creationId xmlns:p14="http://schemas.microsoft.com/office/powerpoint/2010/main" val="234956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3" descr="Screen Clipping"/>
          <p:cNvPicPr>
            <a:picLocks noGrp="1" noChangeAspect="1"/>
          </p:cNvPicPr>
          <p:nvPr>
            <p:ph idx="1"/>
          </p:nvPr>
        </p:nvPicPr>
        <p:blipFill rotWithShape="1">
          <a:blip r:embed="rId3">
            <a:extLst>
              <a:ext uri="{28A0092B-C50C-407E-A947-70E740481C1C}">
                <a14:useLocalDpi xmlns:a14="http://schemas.microsoft.com/office/drawing/2010/main" val="0"/>
              </a:ext>
            </a:extLst>
          </a:blip>
          <a:srcRect b="91455"/>
          <a:stretch/>
        </p:blipFill>
        <p:spPr>
          <a:xfrm>
            <a:off x="492969" y="1590439"/>
            <a:ext cx="5016635" cy="165808"/>
          </a:xfrm>
        </p:spPr>
      </p:pic>
      <p:pic>
        <p:nvPicPr>
          <p:cNvPr id="28" name="Content Placeholder 3" descr="Screen Clipping"/>
          <p:cNvPicPr>
            <a:picLocks noChangeAspect="1"/>
          </p:cNvPicPr>
          <p:nvPr/>
        </p:nvPicPr>
        <p:blipFill rotWithShape="1">
          <a:blip r:embed="rId3">
            <a:extLst>
              <a:ext uri="{28A0092B-C50C-407E-A947-70E740481C1C}">
                <a14:useLocalDpi xmlns:a14="http://schemas.microsoft.com/office/drawing/2010/main" val="0"/>
              </a:ext>
            </a:extLst>
          </a:blip>
          <a:srcRect t="39760"/>
          <a:stretch/>
        </p:blipFill>
        <p:spPr>
          <a:xfrm>
            <a:off x="492969" y="1793804"/>
            <a:ext cx="5016635" cy="1168892"/>
          </a:xfrm>
          <a:prstGeom prst="rect">
            <a:avLst/>
          </a:prstGeom>
        </p:spPr>
      </p:pic>
      <p:grpSp>
        <p:nvGrpSpPr>
          <p:cNvPr id="33" name="Group 32"/>
          <p:cNvGrpSpPr/>
          <p:nvPr/>
        </p:nvGrpSpPr>
        <p:grpSpPr>
          <a:xfrm>
            <a:off x="932857" y="3875200"/>
            <a:ext cx="808980" cy="369332"/>
            <a:chOff x="6285562" y="5186452"/>
            <a:chExt cx="808980" cy="369332"/>
          </a:xfrm>
        </p:grpSpPr>
        <p:pic>
          <p:nvPicPr>
            <p:cNvPr id="34" name="Picture 3"/>
            <p:cNvPicPr>
              <a:picLocks noChangeAspect="1" noChangeArrowheads="1"/>
            </p:cNvPicPr>
            <p:nvPr/>
          </p:nvPicPr>
          <p:blipFill rotWithShape="1">
            <a:blip r:embed="rId4">
              <a:grayscl/>
            </a:blip>
            <a:srcRect l="28868" t="17854" r="52755" b="66922"/>
            <a:stretch/>
          </p:blipFill>
          <p:spPr bwMode="auto">
            <a:xfrm>
              <a:off x="6663337" y="5305366"/>
              <a:ext cx="431205" cy="241126"/>
            </a:xfrm>
            <a:prstGeom prst="rect">
              <a:avLst/>
            </a:prstGeom>
            <a:noFill/>
            <a:ln w="9525">
              <a:noFill/>
              <a:miter lim="800000"/>
              <a:headEnd/>
              <a:tailEnd/>
            </a:ln>
          </p:spPr>
        </p:pic>
        <p:sp>
          <p:nvSpPr>
            <p:cNvPr id="35" name="TextBox 34"/>
            <p:cNvSpPr txBox="1"/>
            <p:nvPr/>
          </p:nvSpPr>
          <p:spPr>
            <a:xfrm>
              <a:off x="6285562" y="5186452"/>
              <a:ext cx="607859" cy="369332"/>
            </a:xfrm>
            <a:prstGeom prst="rect">
              <a:avLst/>
            </a:prstGeom>
            <a:noFill/>
          </p:spPr>
          <p:txBody>
            <a:bodyPr wrap="none" rtlCol="0">
              <a:spAutoFit/>
            </a:bodyPr>
            <a:lstStyle/>
            <a:p>
              <a:r>
                <a:rPr lang="en-GB" dirty="0" smtClean="0"/>
                <a:t>V 3d</a:t>
              </a:r>
              <a:endParaRPr lang="en-GB" dirty="0"/>
            </a:p>
          </p:txBody>
        </p:sp>
      </p:grpSp>
      <p:sp>
        <p:nvSpPr>
          <p:cNvPr id="36" name="TextBox 35"/>
          <p:cNvSpPr txBox="1"/>
          <p:nvPr/>
        </p:nvSpPr>
        <p:spPr>
          <a:xfrm>
            <a:off x="1295340" y="4198802"/>
            <a:ext cx="726481" cy="369332"/>
          </a:xfrm>
          <a:prstGeom prst="rect">
            <a:avLst/>
          </a:prstGeom>
          <a:noFill/>
        </p:spPr>
        <p:txBody>
          <a:bodyPr wrap="none" rtlCol="0">
            <a:spAutoFit/>
          </a:bodyPr>
          <a:lstStyle/>
          <a:p>
            <a:r>
              <a:rPr lang="en-GB" dirty="0" smtClean="0"/>
              <a:t>V 3d</a:t>
            </a:r>
            <a:r>
              <a:rPr lang="en-GB" baseline="-25000" dirty="0" smtClean="0"/>
              <a:t>//</a:t>
            </a:r>
            <a:endParaRPr lang="en-GB" baseline="-25000" dirty="0"/>
          </a:p>
        </p:txBody>
      </p:sp>
      <p:sp>
        <p:nvSpPr>
          <p:cNvPr id="4" name="TextBox 3"/>
          <p:cNvSpPr txBox="1"/>
          <p:nvPr/>
        </p:nvSpPr>
        <p:spPr>
          <a:xfrm>
            <a:off x="649164" y="4383000"/>
            <a:ext cx="336118" cy="369332"/>
          </a:xfrm>
          <a:prstGeom prst="rect">
            <a:avLst/>
          </a:prstGeom>
          <a:noFill/>
        </p:spPr>
        <p:txBody>
          <a:bodyPr wrap="none" rtlCol="0">
            <a:spAutoFit/>
          </a:bodyPr>
          <a:lstStyle/>
          <a:p>
            <a:r>
              <a:rPr lang="en-GB" dirty="0" err="1" smtClean="0"/>
              <a:t>E</a:t>
            </a:r>
            <a:r>
              <a:rPr lang="en-GB" baseline="-25000" dirty="0" err="1" smtClean="0"/>
              <a:t>f</a:t>
            </a:r>
            <a:endParaRPr lang="en-GB" baseline="-25000" dirty="0"/>
          </a:p>
        </p:txBody>
      </p:sp>
      <p:grpSp>
        <p:nvGrpSpPr>
          <p:cNvPr id="173" name="Group 172"/>
          <p:cNvGrpSpPr/>
          <p:nvPr/>
        </p:nvGrpSpPr>
        <p:grpSpPr>
          <a:xfrm>
            <a:off x="981187" y="3790831"/>
            <a:ext cx="2929660" cy="1261326"/>
            <a:chOff x="838200" y="4219575"/>
            <a:chExt cx="3579709" cy="1541196"/>
          </a:xfrm>
        </p:grpSpPr>
        <p:sp>
          <p:nvSpPr>
            <p:cNvPr id="29" name="Rectangle 28"/>
            <p:cNvSpPr/>
            <p:nvPr/>
          </p:nvSpPr>
          <p:spPr>
            <a:xfrm>
              <a:off x="851547" y="5173563"/>
              <a:ext cx="1152128" cy="720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0" name="Rectangle 29"/>
            <p:cNvSpPr/>
            <p:nvPr/>
          </p:nvSpPr>
          <p:spPr>
            <a:xfrm>
              <a:off x="852830" y="4402477"/>
              <a:ext cx="1440160" cy="843094"/>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1" name="Rectangle 30"/>
            <p:cNvSpPr/>
            <p:nvPr/>
          </p:nvSpPr>
          <p:spPr>
            <a:xfrm>
              <a:off x="1284878" y="4750432"/>
              <a:ext cx="1152128" cy="432048"/>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2" name="Rectangle 31"/>
            <p:cNvSpPr/>
            <p:nvPr/>
          </p:nvSpPr>
          <p:spPr>
            <a:xfrm>
              <a:off x="1284878" y="5173563"/>
              <a:ext cx="1152128" cy="36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nvGrpSpPr>
            <p:cNvPr id="83" name="Group 82"/>
            <p:cNvGrpSpPr/>
            <p:nvPr/>
          </p:nvGrpSpPr>
          <p:grpSpPr>
            <a:xfrm>
              <a:off x="2292990" y="4219575"/>
              <a:ext cx="1917352" cy="1541196"/>
              <a:chOff x="2292990" y="4219575"/>
              <a:chExt cx="1917352" cy="1541196"/>
            </a:xfrm>
          </p:grpSpPr>
          <p:sp>
            <p:nvSpPr>
              <p:cNvPr id="37" name="Rectangle 36"/>
              <p:cNvSpPr/>
              <p:nvPr/>
            </p:nvSpPr>
            <p:spPr>
              <a:xfrm>
                <a:off x="2626166" y="4220070"/>
                <a:ext cx="1440160" cy="843094"/>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8" name="Rectangle 37"/>
              <p:cNvSpPr/>
              <p:nvPr/>
            </p:nvSpPr>
            <p:spPr>
              <a:xfrm>
                <a:off x="3058214" y="4587075"/>
                <a:ext cx="1152128" cy="432048"/>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9" name="Rectangle 38"/>
              <p:cNvSpPr/>
              <p:nvPr/>
            </p:nvSpPr>
            <p:spPr>
              <a:xfrm>
                <a:off x="3058214" y="5400731"/>
                <a:ext cx="1152128" cy="36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0" name="Straight Connector 9"/>
              <p:cNvCxnSpPr/>
              <p:nvPr/>
            </p:nvCxnSpPr>
            <p:spPr>
              <a:xfrm flipV="1">
                <a:off x="2292990" y="4219575"/>
                <a:ext cx="345435" cy="18290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437006" y="4587075"/>
                <a:ext cx="621208" cy="16335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437006" y="5182480"/>
                <a:ext cx="621208" cy="21825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flipH="1">
              <a:off x="838200" y="5161998"/>
              <a:ext cx="3579709" cy="0"/>
            </a:xfrm>
            <a:prstGeom prst="line">
              <a:avLst/>
            </a:prstGeom>
            <a:ln>
              <a:prstDash val="sysDash"/>
            </a:ln>
          </p:spPr>
          <p:style>
            <a:lnRef idx="1">
              <a:schemeClr val="dk1"/>
            </a:lnRef>
            <a:fillRef idx="0">
              <a:schemeClr val="dk1"/>
            </a:fillRef>
            <a:effectRef idx="0">
              <a:schemeClr val="dk1"/>
            </a:effectRef>
            <a:fontRef idx="minor">
              <a:schemeClr val="tx1"/>
            </a:fontRef>
          </p:style>
        </p:cxnSp>
      </p:grpSp>
      <p:grpSp>
        <p:nvGrpSpPr>
          <p:cNvPr id="87" name="Group 86"/>
          <p:cNvGrpSpPr/>
          <p:nvPr/>
        </p:nvGrpSpPr>
        <p:grpSpPr>
          <a:xfrm>
            <a:off x="4259530" y="2984281"/>
            <a:ext cx="1519372" cy="2227997"/>
            <a:chOff x="7846827" y="2255372"/>
            <a:chExt cx="2419760" cy="3548320"/>
          </a:xfrm>
        </p:grpSpPr>
        <p:sp>
          <p:nvSpPr>
            <p:cNvPr id="88" name="Oval 87"/>
            <p:cNvSpPr/>
            <p:nvPr/>
          </p:nvSpPr>
          <p:spPr>
            <a:xfrm>
              <a:off x="8710282" y="4878138"/>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8710282" y="3955467"/>
              <a:ext cx="254084" cy="25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p:cNvCxnSpPr/>
            <p:nvPr/>
          </p:nvCxnSpPr>
          <p:spPr>
            <a:xfrm flipH="1">
              <a:off x="8455569" y="4088872"/>
              <a:ext cx="367805" cy="277898"/>
            </a:xfrm>
            <a:prstGeom prst="line">
              <a:avLst/>
            </a:prstGeom>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8320416" y="4230279"/>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2" name="Straight Connector 91"/>
            <p:cNvCxnSpPr/>
            <p:nvPr/>
          </p:nvCxnSpPr>
          <p:spPr>
            <a:xfrm flipH="1" flipV="1">
              <a:off x="8459656" y="4366769"/>
              <a:ext cx="772387" cy="469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839721" y="4088872"/>
              <a:ext cx="776473" cy="465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9232044" y="4549034"/>
              <a:ext cx="367805" cy="277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8847893" y="3929491"/>
              <a:ext cx="425017" cy="155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9219784" y="3925403"/>
              <a:ext cx="49042" cy="903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8476004" y="4335497"/>
              <a:ext cx="363716" cy="7055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8480088" y="3913144"/>
              <a:ext cx="805083" cy="461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9272910" y="3892710"/>
              <a:ext cx="318765" cy="674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8824566" y="4836741"/>
              <a:ext cx="407478" cy="201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8835632" y="4097045"/>
              <a:ext cx="0" cy="9603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8839721" y="4587452"/>
              <a:ext cx="731521" cy="429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flipV="1">
              <a:off x="8508695" y="3528993"/>
              <a:ext cx="772390" cy="380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8490306" y="3237795"/>
              <a:ext cx="367805" cy="277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flipV="1">
              <a:off x="8508695" y="3516732"/>
              <a:ext cx="331026" cy="572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8839719" y="3267442"/>
              <a:ext cx="8174" cy="841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8839719" y="3672028"/>
              <a:ext cx="760129" cy="3759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8847895" y="3059020"/>
              <a:ext cx="433189" cy="196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8499593" y="3071281"/>
              <a:ext cx="777404" cy="442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9264737" y="3083541"/>
              <a:ext cx="8174" cy="837776"/>
            </a:xfrm>
            <a:prstGeom prst="line">
              <a:avLst/>
            </a:prstGeom>
          </p:spPr>
          <p:style>
            <a:lnRef idx="1">
              <a:schemeClr val="accent1"/>
            </a:lnRef>
            <a:fillRef idx="0">
              <a:schemeClr val="accent1"/>
            </a:fillRef>
            <a:effectRef idx="0">
              <a:schemeClr val="accent1"/>
            </a:effectRef>
            <a:fontRef idx="minor">
              <a:schemeClr val="tx1"/>
            </a:fontRef>
          </p:style>
        </p:cxnSp>
        <p:sp>
          <p:nvSpPr>
            <p:cNvPr id="111" name="Oval 110"/>
            <p:cNvSpPr/>
            <p:nvPr/>
          </p:nvSpPr>
          <p:spPr>
            <a:xfrm>
              <a:off x="8350139" y="3354468"/>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p:cNvSpPr/>
            <p:nvPr/>
          </p:nvSpPr>
          <p:spPr>
            <a:xfrm>
              <a:off x="8731068" y="3102579"/>
              <a:ext cx="254084" cy="25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p:cNvSpPr/>
            <p:nvPr/>
          </p:nvSpPr>
          <p:spPr>
            <a:xfrm>
              <a:off x="9143826" y="2938635"/>
              <a:ext cx="254084" cy="25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4" name="Group 113"/>
            <p:cNvGrpSpPr/>
            <p:nvPr/>
          </p:nvGrpSpPr>
          <p:grpSpPr>
            <a:xfrm>
              <a:off x="8047708" y="3795539"/>
              <a:ext cx="2011042" cy="1382999"/>
              <a:chOff x="8046517" y="3794463"/>
              <a:chExt cx="2011042" cy="1382999"/>
            </a:xfrm>
          </p:grpSpPr>
          <p:grpSp>
            <p:nvGrpSpPr>
              <p:cNvPr id="157" name="Group 156"/>
              <p:cNvGrpSpPr/>
              <p:nvPr/>
            </p:nvGrpSpPr>
            <p:grpSpPr>
              <a:xfrm>
                <a:off x="8046517" y="3794463"/>
                <a:ext cx="2011042" cy="1382105"/>
                <a:chOff x="8046517" y="3794463"/>
                <a:chExt cx="2011042" cy="1382105"/>
              </a:xfrm>
            </p:grpSpPr>
            <p:grpSp>
              <p:nvGrpSpPr>
                <p:cNvPr id="159" name="Group 158"/>
                <p:cNvGrpSpPr/>
                <p:nvPr/>
              </p:nvGrpSpPr>
              <p:grpSpPr>
                <a:xfrm>
                  <a:off x="8046517" y="3794463"/>
                  <a:ext cx="2011042" cy="1382105"/>
                  <a:chOff x="8046517" y="3794463"/>
                  <a:chExt cx="2011042" cy="1382105"/>
                </a:xfrm>
              </p:grpSpPr>
              <p:cxnSp>
                <p:nvCxnSpPr>
                  <p:cNvPr id="161" name="Straight Connector 160"/>
                  <p:cNvCxnSpPr/>
                  <p:nvPr/>
                </p:nvCxnSpPr>
                <p:spPr>
                  <a:xfrm flipH="1">
                    <a:off x="8119238" y="4701522"/>
                    <a:ext cx="1409915" cy="89909"/>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8156101" y="3809906"/>
                    <a:ext cx="1409915" cy="89909"/>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9539712" y="3794463"/>
                    <a:ext cx="408670" cy="355542"/>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9559282" y="3807725"/>
                    <a:ext cx="14622" cy="899410"/>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8095938" y="3916907"/>
                    <a:ext cx="17656" cy="866707"/>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flipV="1">
                    <a:off x="8046517" y="3850088"/>
                    <a:ext cx="408670" cy="355542"/>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8123897" y="4821026"/>
                    <a:ext cx="408670" cy="355542"/>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flipV="1">
                    <a:off x="9648889" y="4783613"/>
                    <a:ext cx="408670" cy="355542"/>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9988321" y="4176215"/>
                    <a:ext cx="1840" cy="885294"/>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8424299" y="5072432"/>
                    <a:ext cx="1409915" cy="89909"/>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160" name="Straight Connector 159"/>
                <p:cNvCxnSpPr/>
                <p:nvPr/>
              </p:nvCxnSpPr>
              <p:spPr>
                <a:xfrm flipH="1">
                  <a:off x="8495126" y="4195721"/>
                  <a:ext cx="1409915" cy="89909"/>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158" name="Straight Connector 157"/>
              <p:cNvCxnSpPr/>
              <p:nvPr/>
            </p:nvCxnSpPr>
            <p:spPr>
              <a:xfrm flipV="1">
                <a:off x="8521689" y="4278573"/>
                <a:ext cx="14986" cy="898889"/>
              </a:xfrm>
              <a:prstGeom prst="line">
                <a:avLst/>
              </a:prstGeom>
              <a:ln w="25400">
                <a:solidFill>
                  <a:schemeClr val="accent2">
                    <a:alpha val="23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5" name="Oval 114"/>
            <p:cNvSpPr/>
            <p:nvPr/>
          </p:nvSpPr>
          <p:spPr>
            <a:xfrm>
              <a:off x="9086780" y="4691781"/>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6" name="Straight Connector 115"/>
            <p:cNvCxnSpPr/>
            <p:nvPr/>
          </p:nvCxnSpPr>
          <p:spPr>
            <a:xfrm flipH="1">
              <a:off x="8463959" y="4189839"/>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8482084" y="3418764"/>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8274908" y="5048019"/>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9" name="Oval 118"/>
            <p:cNvSpPr/>
            <p:nvPr/>
          </p:nvSpPr>
          <p:spPr>
            <a:xfrm>
              <a:off x="8290761" y="322913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20" name="Straight Connector 119"/>
            <p:cNvCxnSpPr/>
            <p:nvPr/>
          </p:nvCxnSpPr>
          <p:spPr>
            <a:xfrm flipH="1" flipV="1">
              <a:off x="8080653" y="3087290"/>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Oval 120"/>
            <p:cNvSpPr/>
            <p:nvPr/>
          </p:nvSpPr>
          <p:spPr>
            <a:xfrm>
              <a:off x="7865650" y="2886622"/>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22" name="Straight Connector 121"/>
            <p:cNvCxnSpPr/>
            <p:nvPr/>
          </p:nvCxnSpPr>
          <p:spPr>
            <a:xfrm flipH="1">
              <a:off x="8043266" y="3836729"/>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3" name="Oval 122"/>
            <p:cNvSpPr/>
            <p:nvPr/>
          </p:nvSpPr>
          <p:spPr>
            <a:xfrm>
              <a:off x="7846827" y="4645474"/>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24" name="Straight Connector 123"/>
            <p:cNvCxnSpPr/>
            <p:nvPr/>
          </p:nvCxnSpPr>
          <p:spPr>
            <a:xfrm flipH="1">
              <a:off x="8993909" y="3513357"/>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5" name="Oval 124"/>
            <p:cNvSpPr/>
            <p:nvPr/>
          </p:nvSpPr>
          <p:spPr>
            <a:xfrm>
              <a:off x="8799028" y="4374730"/>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26" name="Straight Connector 125"/>
            <p:cNvCxnSpPr/>
            <p:nvPr/>
          </p:nvCxnSpPr>
          <p:spPr>
            <a:xfrm flipH="1" flipV="1">
              <a:off x="9963216" y="4240597"/>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flipV="1">
              <a:off x="9501142" y="3947075"/>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Oval 127"/>
            <p:cNvSpPr/>
            <p:nvPr/>
          </p:nvSpPr>
          <p:spPr>
            <a:xfrm>
              <a:off x="9387416" y="4596351"/>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9" name="Oval 128"/>
            <p:cNvSpPr/>
            <p:nvPr/>
          </p:nvSpPr>
          <p:spPr>
            <a:xfrm>
              <a:off x="9480142" y="4421479"/>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p:cNvSpPr/>
            <p:nvPr/>
          </p:nvSpPr>
          <p:spPr>
            <a:xfrm>
              <a:off x="9856098" y="4823381"/>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31" name="Straight Connector 130"/>
            <p:cNvCxnSpPr/>
            <p:nvPr/>
          </p:nvCxnSpPr>
          <p:spPr>
            <a:xfrm flipH="1">
              <a:off x="9954656" y="3258113"/>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9533963" y="2905003"/>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3" name="Oval 132"/>
            <p:cNvSpPr/>
            <p:nvPr/>
          </p:nvSpPr>
          <p:spPr>
            <a:xfrm>
              <a:off x="9477125" y="2737162"/>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4" name="Oval 133"/>
            <p:cNvSpPr/>
            <p:nvPr/>
          </p:nvSpPr>
          <p:spPr>
            <a:xfrm>
              <a:off x="9335265" y="3682859"/>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5" name="Oval 134"/>
            <p:cNvSpPr/>
            <p:nvPr/>
          </p:nvSpPr>
          <p:spPr>
            <a:xfrm>
              <a:off x="9888164" y="3037383"/>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36" name="Straight Connector 135"/>
            <p:cNvCxnSpPr/>
            <p:nvPr/>
          </p:nvCxnSpPr>
          <p:spPr>
            <a:xfrm flipH="1" flipV="1">
              <a:off x="8839719" y="3242923"/>
              <a:ext cx="768303" cy="433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9281084" y="3075367"/>
              <a:ext cx="326940" cy="597864"/>
            </a:xfrm>
            <a:prstGeom prst="line">
              <a:avLst/>
            </a:prstGeom>
          </p:spPr>
          <p:style>
            <a:lnRef idx="1">
              <a:schemeClr val="accent1"/>
            </a:lnRef>
            <a:fillRef idx="0">
              <a:schemeClr val="accent1"/>
            </a:fillRef>
            <a:effectRef idx="0">
              <a:schemeClr val="accent1"/>
            </a:effectRef>
            <a:fontRef idx="minor">
              <a:schemeClr val="tx1"/>
            </a:fontRef>
          </p:style>
        </p:cxnSp>
        <p:sp>
          <p:nvSpPr>
            <p:cNvPr id="138" name="Oval 137"/>
            <p:cNvSpPr/>
            <p:nvPr/>
          </p:nvSpPr>
          <p:spPr>
            <a:xfrm>
              <a:off x="9475023" y="3549070"/>
              <a:ext cx="254084" cy="25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9" name="Straight Connector 138"/>
            <p:cNvCxnSpPr/>
            <p:nvPr/>
          </p:nvCxnSpPr>
          <p:spPr>
            <a:xfrm flipH="1">
              <a:off x="9260651" y="3676114"/>
              <a:ext cx="351458" cy="228856"/>
            </a:xfrm>
            <a:prstGeom prst="line">
              <a:avLst/>
            </a:prstGeom>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8920474" y="3328054"/>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1" name="Oval 140"/>
            <p:cNvSpPr/>
            <p:nvPr/>
          </p:nvSpPr>
          <p:spPr>
            <a:xfrm>
              <a:off x="9132798" y="3776353"/>
              <a:ext cx="270302" cy="270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2" name="Straight Connector 141"/>
            <p:cNvCxnSpPr/>
            <p:nvPr/>
          </p:nvCxnSpPr>
          <p:spPr>
            <a:xfrm>
              <a:off x="8101005" y="3445083"/>
              <a:ext cx="418973" cy="329670"/>
            </a:xfrm>
            <a:prstGeom prst="line">
              <a:avLst/>
            </a:prstGeom>
          </p:spPr>
          <p:style>
            <a:lnRef idx="1">
              <a:schemeClr val="dk1"/>
            </a:lnRef>
            <a:fillRef idx="0">
              <a:schemeClr val="dk1"/>
            </a:fillRef>
            <a:effectRef idx="0">
              <a:schemeClr val="dk1"/>
            </a:effectRef>
            <a:fontRef idx="minor">
              <a:schemeClr val="tx1"/>
            </a:fontRef>
          </p:style>
        </p:cxnSp>
        <p:cxnSp>
          <p:nvCxnSpPr>
            <p:cNvPr id="143" name="Straight Connector 142"/>
            <p:cNvCxnSpPr/>
            <p:nvPr/>
          </p:nvCxnSpPr>
          <p:spPr>
            <a:xfrm>
              <a:off x="8110878" y="5465526"/>
              <a:ext cx="418973" cy="329670"/>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p:cNvCxnSpPr/>
            <p:nvPr/>
          </p:nvCxnSpPr>
          <p:spPr>
            <a:xfrm>
              <a:off x="8523027" y="3766782"/>
              <a:ext cx="6824" cy="2026693"/>
            </a:xfrm>
            <a:prstGeom prst="line">
              <a:avLst/>
            </a:prstGeom>
          </p:spPr>
          <p:style>
            <a:lnRef idx="1">
              <a:schemeClr val="dk1"/>
            </a:lnRef>
            <a:fillRef idx="0">
              <a:schemeClr val="dk1"/>
            </a:fillRef>
            <a:effectRef idx="0">
              <a:schemeClr val="dk1"/>
            </a:effectRef>
            <a:fontRef idx="minor">
              <a:schemeClr val="tx1"/>
            </a:fontRef>
          </p:style>
        </p:cxnSp>
        <p:cxnSp>
          <p:nvCxnSpPr>
            <p:cNvPr id="145" name="Straight Connector 144"/>
            <p:cNvCxnSpPr/>
            <p:nvPr/>
          </p:nvCxnSpPr>
          <p:spPr>
            <a:xfrm>
              <a:off x="8102982" y="3453566"/>
              <a:ext cx="6824" cy="2026693"/>
            </a:xfrm>
            <a:prstGeom prst="line">
              <a:avLst/>
            </a:prstGeom>
          </p:spPr>
          <p:style>
            <a:lnRef idx="1">
              <a:schemeClr val="dk1"/>
            </a:lnRef>
            <a:fillRef idx="0">
              <a:schemeClr val="dk1"/>
            </a:fillRef>
            <a:effectRef idx="0">
              <a:schemeClr val="dk1"/>
            </a:effectRef>
            <a:fontRef idx="minor">
              <a:schemeClr val="tx1"/>
            </a:fontRef>
          </p:style>
        </p:cxnSp>
        <p:cxnSp>
          <p:nvCxnSpPr>
            <p:cNvPr id="146" name="Straight Connector 145"/>
            <p:cNvCxnSpPr/>
            <p:nvPr/>
          </p:nvCxnSpPr>
          <p:spPr>
            <a:xfrm>
              <a:off x="9571405" y="2263083"/>
              <a:ext cx="418973" cy="329670"/>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p:cNvCxnSpPr/>
            <p:nvPr/>
          </p:nvCxnSpPr>
          <p:spPr>
            <a:xfrm>
              <a:off x="9567200" y="4260508"/>
              <a:ext cx="418973" cy="329670"/>
            </a:xfrm>
            <a:prstGeom prst="line">
              <a:avLst/>
            </a:prstGeom>
          </p:spPr>
          <p:style>
            <a:lnRef idx="1">
              <a:schemeClr val="dk1"/>
            </a:lnRef>
            <a:fillRef idx="0">
              <a:schemeClr val="dk1"/>
            </a:fillRef>
            <a:effectRef idx="0">
              <a:schemeClr val="dk1"/>
            </a:effectRef>
            <a:fontRef idx="minor">
              <a:schemeClr val="tx1"/>
            </a:fontRef>
          </p:style>
        </p:cxnSp>
        <p:cxnSp>
          <p:nvCxnSpPr>
            <p:cNvPr id="148" name="Straight Connector 147"/>
            <p:cNvCxnSpPr/>
            <p:nvPr/>
          </p:nvCxnSpPr>
          <p:spPr>
            <a:xfrm>
              <a:off x="9979349" y="2575412"/>
              <a:ext cx="6824" cy="2026693"/>
            </a:xfrm>
            <a:prstGeom prst="line">
              <a:avLst/>
            </a:prstGeom>
          </p:spPr>
          <p:style>
            <a:lnRef idx="1">
              <a:schemeClr val="dk1"/>
            </a:lnRef>
            <a:fillRef idx="0">
              <a:schemeClr val="dk1"/>
            </a:fillRef>
            <a:effectRef idx="0">
              <a:schemeClr val="dk1"/>
            </a:effectRef>
            <a:fontRef idx="minor">
              <a:schemeClr val="tx1"/>
            </a:fontRef>
          </p:style>
        </p:cxnSp>
        <p:cxnSp>
          <p:nvCxnSpPr>
            <p:cNvPr id="149" name="Straight Connector 148"/>
            <p:cNvCxnSpPr/>
            <p:nvPr/>
          </p:nvCxnSpPr>
          <p:spPr>
            <a:xfrm>
              <a:off x="9572952" y="2255372"/>
              <a:ext cx="6824" cy="2026693"/>
            </a:xfrm>
            <a:prstGeom prst="line">
              <a:avLst/>
            </a:prstGeom>
          </p:spPr>
          <p:style>
            <a:lnRef idx="1">
              <a:schemeClr val="dk1"/>
            </a:lnRef>
            <a:fillRef idx="0">
              <a:schemeClr val="dk1"/>
            </a:fillRef>
            <a:effectRef idx="0">
              <a:schemeClr val="dk1"/>
            </a:effectRef>
            <a:fontRef idx="minor">
              <a:schemeClr val="tx1"/>
            </a:fontRef>
          </p:style>
        </p:cxnSp>
        <p:cxnSp>
          <p:nvCxnSpPr>
            <p:cNvPr id="150" name="Straight Connector 149"/>
            <p:cNvCxnSpPr/>
            <p:nvPr/>
          </p:nvCxnSpPr>
          <p:spPr>
            <a:xfrm flipV="1">
              <a:off x="8518550" y="2592753"/>
              <a:ext cx="1467623" cy="1182000"/>
            </a:xfrm>
            <a:prstGeom prst="line">
              <a:avLst/>
            </a:prstGeom>
          </p:spPr>
          <p:style>
            <a:lnRef idx="1">
              <a:schemeClr val="dk1"/>
            </a:lnRef>
            <a:fillRef idx="0">
              <a:schemeClr val="dk1"/>
            </a:fillRef>
            <a:effectRef idx="0">
              <a:schemeClr val="dk1"/>
            </a:effectRef>
            <a:fontRef idx="minor">
              <a:schemeClr val="tx1"/>
            </a:fontRef>
          </p:style>
        </p:cxnSp>
        <p:cxnSp>
          <p:nvCxnSpPr>
            <p:cNvPr id="151" name="Straight Connector 150"/>
            <p:cNvCxnSpPr/>
            <p:nvPr/>
          </p:nvCxnSpPr>
          <p:spPr>
            <a:xfrm flipV="1">
              <a:off x="8105280" y="2267571"/>
              <a:ext cx="1467623" cy="1182000"/>
            </a:xfrm>
            <a:prstGeom prst="line">
              <a:avLst/>
            </a:prstGeom>
          </p:spPr>
          <p:style>
            <a:lnRef idx="1">
              <a:schemeClr val="dk1"/>
            </a:lnRef>
            <a:fillRef idx="0">
              <a:schemeClr val="dk1"/>
            </a:fillRef>
            <a:effectRef idx="0">
              <a:schemeClr val="dk1"/>
            </a:effectRef>
            <a:fontRef idx="minor">
              <a:schemeClr val="tx1"/>
            </a:fontRef>
          </p:style>
        </p:cxnSp>
        <p:cxnSp>
          <p:nvCxnSpPr>
            <p:cNvPr id="152" name="Straight Connector 151"/>
            <p:cNvCxnSpPr/>
            <p:nvPr/>
          </p:nvCxnSpPr>
          <p:spPr>
            <a:xfrm flipV="1">
              <a:off x="8103895" y="4286963"/>
              <a:ext cx="1467623" cy="1182000"/>
            </a:xfrm>
            <a:prstGeom prst="line">
              <a:avLst/>
            </a:prstGeom>
          </p:spPr>
          <p:style>
            <a:lnRef idx="1">
              <a:schemeClr val="dk1"/>
            </a:lnRef>
            <a:fillRef idx="0">
              <a:schemeClr val="dk1"/>
            </a:fillRef>
            <a:effectRef idx="0">
              <a:schemeClr val="dk1"/>
            </a:effectRef>
            <a:fontRef idx="minor">
              <a:schemeClr val="tx1"/>
            </a:fontRef>
          </p:style>
        </p:cxnSp>
        <p:cxnSp>
          <p:nvCxnSpPr>
            <p:cNvPr id="153" name="Straight Connector 152"/>
            <p:cNvCxnSpPr/>
            <p:nvPr/>
          </p:nvCxnSpPr>
          <p:spPr>
            <a:xfrm flipV="1">
              <a:off x="8521889" y="4621692"/>
              <a:ext cx="1467623" cy="1182000"/>
            </a:xfrm>
            <a:prstGeom prst="line">
              <a:avLst/>
            </a:prstGeom>
          </p:spPr>
          <p:style>
            <a:lnRef idx="1">
              <a:schemeClr val="dk1"/>
            </a:lnRef>
            <a:fillRef idx="0">
              <a:schemeClr val="dk1"/>
            </a:fillRef>
            <a:effectRef idx="0">
              <a:schemeClr val="dk1"/>
            </a:effectRef>
            <a:fontRef idx="minor">
              <a:schemeClr val="tx1"/>
            </a:fontRef>
          </p:style>
        </p:cxnSp>
        <p:sp>
          <p:nvSpPr>
            <p:cNvPr id="154" name="Oval 153"/>
            <p:cNvSpPr/>
            <p:nvPr/>
          </p:nvSpPr>
          <p:spPr>
            <a:xfrm>
              <a:off x="9740006" y="405524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5" name="Oval 154"/>
            <p:cNvSpPr/>
            <p:nvPr/>
          </p:nvSpPr>
          <p:spPr>
            <a:xfrm>
              <a:off x="8384092" y="403113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6" name="Oval 155"/>
            <p:cNvSpPr/>
            <p:nvPr/>
          </p:nvSpPr>
          <p:spPr>
            <a:xfrm>
              <a:off x="7968503" y="3647518"/>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175" name="TextBox 174"/>
          <p:cNvSpPr txBox="1"/>
          <p:nvPr/>
        </p:nvSpPr>
        <p:spPr>
          <a:xfrm>
            <a:off x="3033791" y="5098780"/>
            <a:ext cx="460382" cy="369332"/>
          </a:xfrm>
          <a:prstGeom prst="rect">
            <a:avLst/>
          </a:prstGeom>
          <a:noFill/>
        </p:spPr>
        <p:txBody>
          <a:bodyPr wrap="none" rtlCol="0">
            <a:spAutoFit/>
          </a:bodyPr>
          <a:lstStyle/>
          <a:p>
            <a:r>
              <a:rPr lang="en-GB" dirty="0" smtClean="0"/>
              <a:t>M</a:t>
            </a:r>
            <a:r>
              <a:rPr lang="en-GB" baseline="-25000" dirty="0" smtClean="0"/>
              <a:t>1</a:t>
            </a:r>
            <a:endParaRPr lang="en-GB" baseline="-25000" dirty="0"/>
          </a:p>
        </p:txBody>
      </p:sp>
      <p:sp>
        <p:nvSpPr>
          <p:cNvPr id="176" name="TextBox 175"/>
          <p:cNvSpPr txBox="1"/>
          <p:nvPr/>
        </p:nvSpPr>
        <p:spPr>
          <a:xfrm>
            <a:off x="1503730" y="5098780"/>
            <a:ext cx="309700" cy="369332"/>
          </a:xfrm>
          <a:prstGeom prst="rect">
            <a:avLst/>
          </a:prstGeom>
          <a:noFill/>
        </p:spPr>
        <p:txBody>
          <a:bodyPr wrap="none" rtlCol="0">
            <a:spAutoFit/>
          </a:bodyPr>
          <a:lstStyle/>
          <a:p>
            <a:r>
              <a:rPr lang="en-GB" dirty="0" smtClean="0"/>
              <a:t>R</a:t>
            </a:r>
            <a:endParaRPr lang="en-GB" baseline="-25000" dirty="0"/>
          </a:p>
        </p:txBody>
      </p:sp>
      <p:grpSp>
        <p:nvGrpSpPr>
          <p:cNvPr id="183" name="Group 182"/>
          <p:cNvGrpSpPr/>
          <p:nvPr/>
        </p:nvGrpSpPr>
        <p:grpSpPr>
          <a:xfrm>
            <a:off x="5813541" y="1624367"/>
            <a:ext cx="5218703" cy="4324935"/>
            <a:chOff x="5813541" y="1624367"/>
            <a:chExt cx="5218703" cy="4324935"/>
          </a:xfrm>
        </p:grpSpPr>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3541" y="1624367"/>
              <a:ext cx="4969377" cy="1152945"/>
            </a:xfrm>
            <a:prstGeom prst="rect">
              <a:avLst/>
            </a:prstGeom>
          </p:spPr>
        </p:pic>
        <p:grpSp>
          <p:nvGrpSpPr>
            <p:cNvPr id="182" name="Group 181"/>
            <p:cNvGrpSpPr/>
            <p:nvPr/>
          </p:nvGrpSpPr>
          <p:grpSpPr>
            <a:xfrm>
              <a:off x="5966414" y="3127165"/>
              <a:ext cx="5065830" cy="2822137"/>
              <a:chOff x="5966414" y="3127165"/>
              <a:chExt cx="5065830" cy="2822137"/>
            </a:xfrm>
          </p:grpSpPr>
          <p:grpSp>
            <p:nvGrpSpPr>
              <p:cNvPr id="49" name="Group 48"/>
              <p:cNvGrpSpPr/>
              <p:nvPr/>
            </p:nvGrpSpPr>
            <p:grpSpPr>
              <a:xfrm>
                <a:off x="6261258" y="3861839"/>
                <a:ext cx="808980" cy="369332"/>
                <a:chOff x="6285562" y="5186452"/>
                <a:chExt cx="808980" cy="369332"/>
              </a:xfrm>
            </p:grpSpPr>
            <p:pic>
              <p:nvPicPr>
                <p:cNvPr id="50" name="Picture 3"/>
                <p:cNvPicPr>
                  <a:picLocks noChangeAspect="1" noChangeArrowheads="1"/>
                </p:cNvPicPr>
                <p:nvPr/>
              </p:nvPicPr>
              <p:blipFill rotWithShape="1">
                <a:blip r:embed="rId4">
                  <a:grayscl/>
                </a:blip>
                <a:srcRect l="28868" t="17854" r="52755" b="66922"/>
                <a:stretch/>
              </p:blipFill>
              <p:spPr bwMode="auto">
                <a:xfrm>
                  <a:off x="6663337" y="5305366"/>
                  <a:ext cx="431205" cy="241126"/>
                </a:xfrm>
                <a:prstGeom prst="rect">
                  <a:avLst/>
                </a:prstGeom>
                <a:noFill/>
                <a:ln w="9525">
                  <a:noFill/>
                  <a:miter lim="800000"/>
                  <a:headEnd/>
                  <a:tailEnd/>
                </a:ln>
              </p:spPr>
            </p:pic>
            <p:sp>
              <p:nvSpPr>
                <p:cNvPr id="51" name="TextBox 50"/>
                <p:cNvSpPr txBox="1"/>
                <p:nvPr/>
              </p:nvSpPr>
              <p:spPr>
                <a:xfrm>
                  <a:off x="6285562" y="5186452"/>
                  <a:ext cx="607859" cy="369332"/>
                </a:xfrm>
                <a:prstGeom prst="rect">
                  <a:avLst/>
                </a:prstGeom>
                <a:noFill/>
              </p:spPr>
              <p:txBody>
                <a:bodyPr wrap="none" rtlCol="0">
                  <a:spAutoFit/>
                </a:bodyPr>
                <a:lstStyle/>
                <a:p>
                  <a:r>
                    <a:rPr lang="en-GB" dirty="0" smtClean="0"/>
                    <a:t>V 3d</a:t>
                  </a:r>
                  <a:endParaRPr lang="en-GB" dirty="0"/>
                </a:p>
              </p:txBody>
            </p:sp>
          </p:grpSp>
          <p:sp>
            <p:nvSpPr>
              <p:cNvPr id="52" name="TextBox 51"/>
              <p:cNvSpPr txBox="1"/>
              <p:nvPr/>
            </p:nvSpPr>
            <p:spPr>
              <a:xfrm>
                <a:off x="6685413" y="4209528"/>
                <a:ext cx="726481" cy="369332"/>
              </a:xfrm>
              <a:prstGeom prst="rect">
                <a:avLst/>
              </a:prstGeom>
              <a:noFill/>
            </p:spPr>
            <p:txBody>
              <a:bodyPr wrap="none" rtlCol="0">
                <a:spAutoFit/>
              </a:bodyPr>
              <a:lstStyle/>
              <a:p>
                <a:r>
                  <a:rPr lang="en-GB" dirty="0" smtClean="0"/>
                  <a:t>V 3d</a:t>
                </a:r>
                <a:r>
                  <a:rPr lang="en-GB" baseline="-25000" dirty="0" smtClean="0"/>
                  <a:t>//</a:t>
                </a:r>
                <a:endParaRPr lang="en-GB" baseline="-25000" dirty="0"/>
              </a:p>
            </p:txBody>
          </p:sp>
          <p:sp>
            <p:nvSpPr>
              <p:cNvPr id="53" name="TextBox 52"/>
              <p:cNvSpPr txBox="1"/>
              <p:nvPr/>
            </p:nvSpPr>
            <p:spPr>
              <a:xfrm>
                <a:off x="5966414" y="4377096"/>
                <a:ext cx="336118" cy="369332"/>
              </a:xfrm>
              <a:prstGeom prst="rect">
                <a:avLst/>
              </a:prstGeom>
              <a:noFill/>
            </p:spPr>
            <p:txBody>
              <a:bodyPr wrap="none" rtlCol="0">
                <a:spAutoFit/>
              </a:bodyPr>
              <a:lstStyle/>
              <a:p>
                <a:r>
                  <a:rPr lang="en-GB" dirty="0" err="1" smtClean="0"/>
                  <a:t>E</a:t>
                </a:r>
                <a:r>
                  <a:rPr lang="en-GB" baseline="-25000" dirty="0" err="1" smtClean="0"/>
                  <a:t>f</a:t>
                </a:r>
                <a:endParaRPr lang="en-GB" baseline="-25000" dirty="0"/>
              </a:p>
            </p:txBody>
          </p:sp>
          <p:grpSp>
            <p:nvGrpSpPr>
              <p:cNvPr id="174" name="Group 173"/>
              <p:cNvGrpSpPr/>
              <p:nvPr/>
            </p:nvGrpSpPr>
            <p:grpSpPr>
              <a:xfrm>
                <a:off x="6289152" y="3127165"/>
                <a:ext cx="4625229" cy="1971615"/>
                <a:chOff x="5899905" y="3666232"/>
                <a:chExt cx="5569577" cy="2374166"/>
              </a:xfrm>
            </p:grpSpPr>
            <p:sp>
              <p:nvSpPr>
                <p:cNvPr id="45" name="Rectangle 44"/>
                <p:cNvSpPr/>
                <p:nvPr/>
              </p:nvSpPr>
              <p:spPr>
                <a:xfrm>
                  <a:off x="5913251" y="5408893"/>
                  <a:ext cx="1152128" cy="720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6" name="Rectangle 45"/>
                <p:cNvSpPr/>
                <p:nvPr/>
              </p:nvSpPr>
              <p:spPr>
                <a:xfrm>
                  <a:off x="5914534" y="4637807"/>
                  <a:ext cx="1440160" cy="843094"/>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7" name="Rectangle 46"/>
                <p:cNvSpPr/>
                <p:nvPr/>
              </p:nvSpPr>
              <p:spPr>
                <a:xfrm>
                  <a:off x="6346582" y="4985762"/>
                  <a:ext cx="1152128" cy="432048"/>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8" name="Rectangle 47"/>
                <p:cNvSpPr/>
                <p:nvPr/>
              </p:nvSpPr>
              <p:spPr>
                <a:xfrm>
                  <a:off x="6346582" y="5408893"/>
                  <a:ext cx="1152128" cy="36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4" name="Rectangle 53"/>
                <p:cNvSpPr/>
                <p:nvPr/>
              </p:nvSpPr>
              <p:spPr>
                <a:xfrm>
                  <a:off x="7730768" y="4551192"/>
                  <a:ext cx="1440160" cy="843094"/>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5" name="Rectangle 54"/>
                <p:cNvSpPr/>
                <p:nvPr/>
              </p:nvSpPr>
              <p:spPr>
                <a:xfrm>
                  <a:off x="8095000" y="4067795"/>
                  <a:ext cx="1152128" cy="432048"/>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6" name="Rectangle 55"/>
                <p:cNvSpPr/>
                <p:nvPr/>
              </p:nvSpPr>
              <p:spPr>
                <a:xfrm>
                  <a:off x="8111862" y="5396462"/>
                  <a:ext cx="1152128" cy="36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57" name="Straight Connector 56"/>
                <p:cNvCxnSpPr/>
                <p:nvPr/>
              </p:nvCxnSpPr>
              <p:spPr>
                <a:xfrm flipV="1">
                  <a:off x="7354694" y="4553715"/>
                  <a:ext cx="390532" cy="8409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7498710" y="4077561"/>
                  <a:ext cx="596290" cy="90820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5899905" y="5397329"/>
                  <a:ext cx="5504631" cy="408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7498710" y="5407417"/>
                  <a:ext cx="639872" cy="1039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9819664" y="4528190"/>
                  <a:ext cx="1440160" cy="843094"/>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2" name="Rectangle 71"/>
                <p:cNvSpPr/>
                <p:nvPr/>
              </p:nvSpPr>
              <p:spPr>
                <a:xfrm>
                  <a:off x="10317354" y="3666232"/>
                  <a:ext cx="1152128" cy="432048"/>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3" name="Rectangle 72"/>
                <p:cNvSpPr/>
                <p:nvPr/>
              </p:nvSpPr>
              <p:spPr>
                <a:xfrm>
                  <a:off x="10252408" y="5680358"/>
                  <a:ext cx="1152128" cy="36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76" name="Straight Connector 75"/>
                <p:cNvCxnSpPr/>
                <p:nvPr/>
              </p:nvCxnSpPr>
              <p:spPr>
                <a:xfrm flipV="1">
                  <a:off x="9253249" y="3666232"/>
                  <a:ext cx="1064105" cy="40587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170928" y="4551192"/>
                  <a:ext cx="648736"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9304117" y="5407417"/>
                  <a:ext cx="948291" cy="27294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9" name="TextBox 178"/>
              <p:cNvSpPr txBox="1"/>
              <p:nvPr/>
            </p:nvSpPr>
            <p:spPr>
              <a:xfrm>
                <a:off x="7924611" y="5302971"/>
                <a:ext cx="1300375" cy="646331"/>
              </a:xfrm>
              <a:prstGeom prst="rect">
                <a:avLst/>
              </a:prstGeom>
              <a:noFill/>
            </p:spPr>
            <p:txBody>
              <a:bodyPr wrap="square" rtlCol="0">
                <a:spAutoFit/>
              </a:bodyPr>
              <a:lstStyle/>
              <a:p>
                <a:pPr algn="ctr"/>
                <a:r>
                  <a:rPr lang="en-GB" dirty="0" smtClean="0"/>
                  <a:t>Monoclinic metal</a:t>
                </a:r>
                <a:endParaRPr lang="en-GB" baseline="-25000" dirty="0"/>
              </a:p>
            </p:txBody>
          </p:sp>
          <p:sp>
            <p:nvSpPr>
              <p:cNvPr id="180" name="TextBox 179"/>
              <p:cNvSpPr txBox="1"/>
              <p:nvPr/>
            </p:nvSpPr>
            <p:spPr>
              <a:xfrm>
                <a:off x="6963145" y="5347420"/>
                <a:ext cx="309700" cy="369332"/>
              </a:xfrm>
              <a:prstGeom prst="rect">
                <a:avLst/>
              </a:prstGeom>
              <a:noFill/>
            </p:spPr>
            <p:txBody>
              <a:bodyPr wrap="none" rtlCol="0">
                <a:spAutoFit/>
              </a:bodyPr>
              <a:lstStyle/>
              <a:p>
                <a:r>
                  <a:rPr lang="en-GB" dirty="0" smtClean="0"/>
                  <a:t>R</a:t>
                </a:r>
                <a:endParaRPr lang="en-GB" baseline="-25000" dirty="0"/>
              </a:p>
            </p:txBody>
          </p:sp>
          <p:sp>
            <p:nvSpPr>
              <p:cNvPr id="181" name="TextBox 180"/>
              <p:cNvSpPr txBox="1"/>
              <p:nvPr/>
            </p:nvSpPr>
            <p:spPr>
              <a:xfrm>
                <a:off x="9731869" y="5302971"/>
                <a:ext cx="1300375" cy="646331"/>
              </a:xfrm>
              <a:prstGeom prst="rect">
                <a:avLst/>
              </a:prstGeom>
              <a:noFill/>
            </p:spPr>
            <p:txBody>
              <a:bodyPr wrap="square" rtlCol="0">
                <a:spAutoFit/>
              </a:bodyPr>
              <a:lstStyle/>
              <a:p>
                <a:pPr algn="ctr"/>
                <a:r>
                  <a:rPr lang="en-GB" dirty="0" smtClean="0"/>
                  <a:t>Mott insulator</a:t>
                </a:r>
                <a:endParaRPr lang="en-GB" baseline="-25000" dirty="0"/>
              </a:p>
            </p:txBody>
          </p:sp>
        </p:grpSp>
      </p:grpSp>
      <p:sp>
        <p:nvSpPr>
          <p:cNvPr id="5" name="Title 4"/>
          <p:cNvSpPr>
            <a:spLocks noGrp="1"/>
          </p:cNvSpPr>
          <p:nvPr>
            <p:ph type="title"/>
          </p:nvPr>
        </p:nvSpPr>
        <p:spPr/>
        <p:txBody>
          <a:bodyPr/>
          <a:lstStyle/>
          <a:p>
            <a:r>
              <a:rPr lang="en-GB" dirty="0" smtClean="0"/>
              <a:t>Controversial Topic</a:t>
            </a:r>
            <a:endParaRPr lang="en-GB" dirty="0"/>
          </a:p>
        </p:txBody>
      </p:sp>
    </p:spTree>
    <p:extLst>
      <p:ext uri="{BB962C8B-B14F-4D97-AF65-F5344CB8AC3E}">
        <p14:creationId xmlns:p14="http://schemas.microsoft.com/office/powerpoint/2010/main" val="224531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err="1" smtClean="0"/>
              <a:t>Photoinduced</a:t>
            </a:r>
            <a:r>
              <a:rPr lang="en-GB" dirty="0" smtClean="0"/>
              <a:t> Phase Transition in VO</a:t>
            </a:r>
            <a:r>
              <a:rPr lang="en-GB" baseline="-25000" dirty="0" smtClean="0"/>
              <a:t>2</a:t>
            </a:r>
            <a:endParaRPr lang="en-GB" baseline="-25000" dirty="0"/>
          </a:p>
        </p:txBody>
      </p:sp>
      <p:sp>
        <p:nvSpPr>
          <p:cNvPr id="7" name="TextBox 6"/>
          <p:cNvSpPr txBox="1"/>
          <p:nvPr/>
        </p:nvSpPr>
        <p:spPr>
          <a:xfrm>
            <a:off x="5250630" y="1783215"/>
            <a:ext cx="6125627" cy="341632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dirty="0" smtClean="0"/>
              <a:t>Light can drive the insulator-metal transition</a:t>
            </a:r>
          </a:p>
          <a:p>
            <a:endParaRPr lang="en-GB" sz="2400" dirty="0" smtClean="0"/>
          </a:p>
          <a:p>
            <a:pPr marL="342900" indent="-342900">
              <a:buAutoNum type="arabicPeriod"/>
            </a:pPr>
            <a:r>
              <a:rPr lang="en-GB" sz="2400" dirty="0" smtClean="0"/>
              <a:t>Below threshold – Material remains monoclinic</a:t>
            </a:r>
          </a:p>
          <a:p>
            <a:pPr marL="342900" indent="-342900">
              <a:buAutoNum type="arabicPeriod"/>
            </a:pPr>
            <a:r>
              <a:rPr lang="en-GB" sz="2400" dirty="0" smtClean="0"/>
              <a:t>Threshold – Start of metallization</a:t>
            </a:r>
          </a:p>
          <a:p>
            <a:pPr marL="342900" indent="-342900">
              <a:buAutoNum type="arabicPeriod"/>
            </a:pPr>
            <a:r>
              <a:rPr lang="en-GB" sz="2400" dirty="0" smtClean="0"/>
              <a:t>Saturation – Complete transformation</a:t>
            </a:r>
          </a:p>
          <a:p>
            <a:endParaRPr lang="en-GB" sz="2400" dirty="0"/>
          </a:p>
          <a:p>
            <a:r>
              <a:rPr lang="en-GB" sz="2400" dirty="0" smtClean="0"/>
              <a:t>Thermal diffusion restores monoclinic insulating phase in ~1 ns</a:t>
            </a:r>
            <a:endParaRPr lang="en-GB"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270" y="1563838"/>
            <a:ext cx="4291548" cy="4953599"/>
          </a:xfrm>
          <a:prstGeom prst="rect">
            <a:avLst/>
          </a:prstGeom>
        </p:spPr>
      </p:pic>
      <p:sp>
        <p:nvSpPr>
          <p:cNvPr id="5" name="Rectangle 4"/>
          <p:cNvSpPr/>
          <p:nvPr/>
        </p:nvSpPr>
        <p:spPr>
          <a:xfrm>
            <a:off x="2174068" y="1783215"/>
            <a:ext cx="438150" cy="400526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703072" y="1911019"/>
            <a:ext cx="2195146" cy="1200329"/>
          </a:xfrm>
          <a:prstGeom prst="rect">
            <a:avLst/>
          </a:prstGeom>
          <a:noFill/>
        </p:spPr>
        <p:txBody>
          <a:bodyPr wrap="square" rtlCol="0">
            <a:spAutoFit/>
          </a:bodyPr>
          <a:lstStyle/>
          <a:p>
            <a:r>
              <a:rPr lang="en-GB" b="1" dirty="0" smtClean="0"/>
              <a:t>Pump:</a:t>
            </a:r>
            <a:r>
              <a:rPr lang="en-GB" dirty="0" smtClean="0"/>
              <a:t> 800 nm</a:t>
            </a:r>
          </a:p>
          <a:p>
            <a:r>
              <a:rPr lang="en-GB" b="1" dirty="0" smtClean="0"/>
              <a:t>Probe:</a:t>
            </a:r>
            <a:r>
              <a:rPr lang="en-GB" dirty="0" smtClean="0"/>
              <a:t> 5 µm</a:t>
            </a:r>
          </a:p>
          <a:p>
            <a:r>
              <a:rPr lang="en-GB" b="1" dirty="0" smtClean="0"/>
              <a:t>Delay:</a:t>
            </a:r>
            <a:r>
              <a:rPr lang="en-GB" dirty="0" smtClean="0"/>
              <a:t> 1 </a:t>
            </a:r>
            <a:r>
              <a:rPr lang="en-GB" dirty="0" err="1" smtClean="0"/>
              <a:t>ps</a:t>
            </a:r>
            <a:endParaRPr lang="en-GB" dirty="0" smtClean="0"/>
          </a:p>
          <a:p>
            <a:r>
              <a:rPr lang="en-GB" b="1" dirty="0" smtClean="0"/>
              <a:t>Sample:</a:t>
            </a:r>
            <a:r>
              <a:rPr lang="en-GB" dirty="0" smtClean="0"/>
              <a:t> Thin film</a:t>
            </a:r>
            <a:endParaRPr lang="en-GB" dirty="0"/>
          </a:p>
        </p:txBody>
      </p:sp>
      <p:sp>
        <p:nvSpPr>
          <p:cNvPr id="8" name="TextBox 7"/>
          <p:cNvSpPr txBox="1"/>
          <p:nvPr/>
        </p:nvSpPr>
        <p:spPr>
          <a:xfrm>
            <a:off x="1688293" y="3416514"/>
            <a:ext cx="301686" cy="369332"/>
          </a:xfrm>
          <a:prstGeom prst="rect">
            <a:avLst/>
          </a:prstGeom>
          <a:noFill/>
        </p:spPr>
        <p:txBody>
          <a:bodyPr wrap="none" rtlCol="0">
            <a:spAutoFit/>
          </a:bodyPr>
          <a:lstStyle/>
          <a:p>
            <a:r>
              <a:rPr lang="en-GB" dirty="0" smtClean="0"/>
              <a:t>1</a:t>
            </a:r>
            <a:endParaRPr lang="en-GB" dirty="0"/>
          </a:p>
        </p:txBody>
      </p:sp>
      <p:sp>
        <p:nvSpPr>
          <p:cNvPr id="9" name="TextBox 8"/>
          <p:cNvSpPr txBox="1"/>
          <p:nvPr/>
        </p:nvSpPr>
        <p:spPr>
          <a:xfrm>
            <a:off x="2242300" y="4986175"/>
            <a:ext cx="301686" cy="369332"/>
          </a:xfrm>
          <a:prstGeom prst="rect">
            <a:avLst/>
          </a:prstGeom>
          <a:noFill/>
        </p:spPr>
        <p:txBody>
          <a:bodyPr wrap="none" rtlCol="0">
            <a:spAutoFit/>
          </a:bodyPr>
          <a:lstStyle/>
          <a:p>
            <a:r>
              <a:rPr lang="en-GB" dirty="0" smtClean="0"/>
              <a:t>2</a:t>
            </a:r>
            <a:endParaRPr lang="en-GB" dirty="0"/>
          </a:p>
        </p:txBody>
      </p:sp>
      <p:sp>
        <p:nvSpPr>
          <p:cNvPr id="10" name="TextBox 9"/>
          <p:cNvSpPr txBox="1"/>
          <p:nvPr/>
        </p:nvSpPr>
        <p:spPr>
          <a:xfrm>
            <a:off x="4060018" y="5011208"/>
            <a:ext cx="301686" cy="369332"/>
          </a:xfrm>
          <a:prstGeom prst="rect">
            <a:avLst/>
          </a:prstGeom>
          <a:noFill/>
        </p:spPr>
        <p:txBody>
          <a:bodyPr wrap="none" rtlCol="0">
            <a:spAutoFit/>
          </a:bodyPr>
          <a:lstStyle/>
          <a:p>
            <a:r>
              <a:rPr lang="en-GB" dirty="0" smtClean="0"/>
              <a:t>3</a:t>
            </a:r>
            <a:endParaRPr lang="en-GB" dirty="0"/>
          </a:p>
        </p:txBody>
      </p:sp>
    </p:spTree>
    <p:extLst>
      <p:ext uri="{BB962C8B-B14F-4D97-AF65-F5344CB8AC3E}">
        <p14:creationId xmlns:p14="http://schemas.microsoft.com/office/powerpoint/2010/main" val="375021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Quantum Materials</a:t>
            </a:r>
            <a:endParaRPr lang="en-GB" dirty="0"/>
          </a:p>
        </p:txBody>
      </p:sp>
      <p:sp>
        <p:nvSpPr>
          <p:cNvPr id="5" name="TextBox 2"/>
          <p:cNvSpPr txBox="1"/>
          <p:nvPr/>
        </p:nvSpPr>
        <p:spPr>
          <a:xfrm rot="16200000">
            <a:off x="-885374" y="2702809"/>
            <a:ext cx="254772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Wahl, </a:t>
            </a:r>
            <a:r>
              <a:rPr lang="en-US" sz="1400" i="1" dirty="0" smtClean="0"/>
              <a:t>Nat. Phys.</a:t>
            </a:r>
            <a:r>
              <a:rPr lang="en-US" sz="1400" dirty="0" smtClean="0"/>
              <a:t> (</a:t>
            </a:r>
            <a:r>
              <a:rPr lang="en-US" sz="1400" dirty="0"/>
              <a:t>2012</a:t>
            </a:r>
            <a:r>
              <a:rPr lang="en-US" sz="1400" dirty="0" smtClean="0"/>
              <a:t>)</a:t>
            </a:r>
            <a:endParaRPr lang="en-US" sz="1400" dirty="0"/>
          </a:p>
        </p:txBody>
      </p:sp>
      <p:grpSp>
        <p:nvGrpSpPr>
          <p:cNvPr id="11" name="Group 10"/>
          <p:cNvGrpSpPr/>
          <p:nvPr/>
        </p:nvGrpSpPr>
        <p:grpSpPr>
          <a:xfrm>
            <a:off x="817123" y="1721796"/>
            <a:ext cx="3035030" cy="2845925"/>
            <a:chOff x="875579" y="1854009"/>
            <a:chExt cx="4177344" cy="3917063"/>
          </a:xfrm>
        </p:grpSpPr>
        <p:pic>
          <p:nvPicPr>
            <p:cNvPr id="4" name="Picture 3"/>
            <p:cNvPicPr>
              <a:picLocks noChangeAspect="1"/>
            </p:cNvPicPr>
            <p:nvPr/>
          </p:nvPicPr>
          <p:blipFill rotWithShape="1">
            <a:blip r:embed="rId2"/>
            <a:srcRect l="4536" t="4975" r="6819" b="4889"/>
            <a:stretch/>
          </p:blipFill>
          <p:spPr>
            <a:xfrm>
              <a:off x="875579" y="1854009"/>
              <a:ext cx="4177344" cy="2958951"/>
            </a:xfrm>
            <a:prstGeom prst="rect">
              <a:avLst/>
            </a:prstGeom>
          </p:spPr>
        </p:pic>
        <p:sp>
          <p:nvSpPr>
            <p:cNvPr id="6" name="Arc 5"/>
            <p:cNvSpPr/>
            <p:nvPr/>
          </p:nvSpPr>
          <p:spPr>
            <a:xfrm>
              <a:off x="2251494" y="3416060"/>
              <a:ext cx="577970" cy="2355012"/>
            </a:xfrm>
            <a:prstGeom prst="arc">
              <a:avLst>
                <a:gd name="adj1" fmla="val 10904234"/>
                <a:gd name="adj2" fmla="val 0"/>
              </a:avLst>
            </a:prstGeom>
            <a:solidFill>
              <a:schemeClr val="accent1">
                <a:lumMod val="20000"/>
                <a:lumOff val="80000"/>
                <a:alpha val="46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 name="TextBox 6"/>
            <p:cNvSpPr txBox="1"/>
            <p:nvPr/>
          </p:nvSpPr>
          <p:spPr>
            <a:xfrm rot="18474422">
              <a:off x="2117605" y="3773222"/>
              <a:ext cx="580608" cy="338554"/>
            </a:xfrm>
            <a:prstGeom prst="rect">
              <a:avLst/>
            </a:prstGeom>
            <a:noFill/>
          </p:spPr>
          <p:txBody>
            <a:bodyPr wrap="none" rtlCol="0">
              <a:spAutoFit/>
            </a:bodyPr>
            <a:lstStyle/>
            <a:p>
              <a:r>
                <a:rPr lang="en-GB" sz="1600" dirty="0" smtClean="0">
                  <a:latin typeface="Informal Roman" panose="030604020304060B0204" pitchFamily="66" charset="0"/>
                </a:rPr>
                <a:t>CDW</a:t>
              </a:r>
              <a:endParaRPr lang="en-GB" sz="1600" dirty="0">
                <a:latin typeface="Informal Roman" panose="030604020304060B0204" pitchFamily="66" charset="0"/>
              </a:endParaRPr>
            </a:p>
          </p:txBody>
        </p:sp>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6221"/>
          <a:stretch/>
        </p:blipFill>
        <p:spPr>
          <a:xfrm>
            <a:off x="598531" y="4059261"/>
            <a:ext cx="3389809" cy="2394776"/>
          </a:xfrm>
          <a:prstGeom prst="rect">
            <a:avLst/>
          </a:prstGeom>
        </p:spPr>
      </p:pic>
      <p:sp>
        <p:nvSpPr>
          <p:cNvPr id="10" name="TextBox 2"/>
          <p:cNvSpPr txBox="1"/>
          <p:nvPr/>
        </p:nvSpPr>
        <p:spPr>
          <a:xfrm rot="16200000">
            <a:off x="-430808" y="5102761"/>
            <a:ext cx="163859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Millis </a:t>
            </a:r>
            <a:r>
              <a:rPr lang="en-US" sz="1400" i="1" dirty="0" smtClean="0"/>
              <a:t>Nature </a:t>
            </a:r>
            <a:r>
              <a:rPr lang="en-US" sz="1400" dirty="0" smtClean="0"/>
              <a:t>(1998)</a:t>
            </a:r>
            <a:endParaRPr lang="en-US" sz="1400" dirty="0"/>
          </a:p>
        </p:txBody>
      </p:sp>
      <p:sp>
        <p:nvSpPr>
          <p:cNvPr id="12" name="TextBox 11"/>
          <p:cNvSpPr txBox="1"/>
          <p:nvPr/>
        </p:nvSpPr>
        <p:spPr>
          <a:xfrm>
            <a:off x="1266460" y="1721796"/>
            <a:ext cx="1068178" cy="369332"/>
          </a:xfrm>
          <a:prstGeom prst="rect">
            <a:avLst/>
          </a:prstGeom>
          <a:noFill/>
        </p:spPr>
        <p:txBody>
          <a:bodyPr wrap="none" rtlCol="0">
            <a:spAutoFit/>
          </a:bodyPr>
          <a:lstStyle/>
          <a:p>
            <a:r>
              <a:rPr lang="en-GB" dirty="0" smtClean="0"/>
              <a:t>Cuprates </a:t>
            </a:r>
            <a:endParaRPr lang="en-GB" dirty="0"/>
          </a:p>
        </p:txBody>
      </p:sp>
      <p:sp>
        <p:nvSpPr>
          <p:cNvPr id="13" name="TextBox 12"/>
          <p:cNvSpPr txBox="1"/>
          <p:nvPr/>
        </p:nvSpPr>
        <p:spPr>
          <a:xfrm>
            <a:off x="1266460" y="4192659"/>
            <a:ext cx="1283941" cy="369332"/>
          </a:xfrm>
          <a:prstGeom prst="rect">
            <a:avLst/>
          </a:prstGeom>
          <a:noFill/>
        </p:spPr>
        <p:txBody>
          <a:bodyPr wrap="none" rtlCol="0">
            <a:spAutoFit/>
          </a:bodyPr>
          <a:lstStyle/>
          <a:p>
            <a:r>
              <a:rPr lang="en-GB" dirty="0" smtClean="0"/>
              <a:t>Manganites</a:t>
            </a:r>
            <a:endParaRPr lang="en-GB" dirty="0"/>
          </a:p>
        </p:txBody>
      </p:sp>
      <p:grpSp>
        <p:nvGrpSpPr>
          <p:cNvPr id="3" name="Group 2"/>
          <p:cNvGrpSpPr/>
          <p:nvPr/>
        </p:nvGrpSpPr>
        <p:grpSpPr>
          <a:xfrm>
            <a:off x="5126566" y="2627869"/>
            <a:ext cx="6147881" cy="1017622"/>
            <a:chOff x="5126566" y="2627869"/>
            <a:chExt cx="6147881" cy="1017622"/>
          </a:xfrm>
        </p:grpSpPr>
        <p:sp>
          <p:nvSpPr>
            <p:cNvPr id="15" name="TextBox 14"/>
            <p:cNvSpPr txBox="1"/>
            <p:nvPr/>
          </p:nvSpPr>
          <p:spPr>
            <a:xfrm>
              <a:off x="5126566" y="2627869"/>
              <a:ext cx="6147881"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Initial phases are anti-ferromagnetic insulators</a:t>
              </a:r>
              <a:endParaRPr lang="en-GB" dirty="0"/>
            </a:p>
          </p:txBody>
        </p:sp>
        <p:sp>
          <p:nvSpPr>
            <p:cNvPr id="16" name="TextBox 15"/>
            <p:cNvSpPr txBox="1"/>
            <p:nvPr/>
          </p:nvSpPr>
          <p:spPr>
            <a:xfrm>
              <a:off x="5775077" y="2999160"/>
              <a:ext cx="4789252" cy="646331"/>
            </a:xfrm>
            <a:prstGeom prst="rect">
              <a:avLst/>
            </a:prstGeom>
            <a:noFill/>
          </p:spPr>
          <p:txBody>
            <a:bodyPr wrap="square" rtlCol="0">
              <a:spAutoFit/>
            </a:bodyPr>
            <a:lstStyle/>
            <a:p>
              <a:r>
                <a:rPr lang="en-GB" dirty="0" smtClean="0"/>
                <a:t>Suggests Mott-Hubbard physics and strong </a:t>
              </a:r>
              <a:r>
                <a:rPr lang="en-GB" dirty="0" smtClean="0">
                  <a:solidFill>
                    <a:srgbClr val="FF0000"/>
                  </a:solidFill>
                </a:rPr>
                <a:t>electronic correlation</a:t>
              </a:r>
              <a:endParaRPr lang="en-GB" dirty="0">
                <a:solidFill>
                  <a:srgbClr val="FF0000"/>
                </a:solidFill>
              </a:endParaRPr>
            </a:p>
          </p:txBody>
        </p:sp>
      </p:grpSp>
      <p:grpSp>
        <p:nvGrpSpPr>
          <p:cNvPr id="8" name="Group 7"/>
          <p:cNvGrpSpPr/>
          <p:nvPr/>
        </p:nvGrpSpPr>
        <p:grpSpPr>
          <a:xfrm>
            <a:off x="5126566" y="3775920"/>
            <a:ext cx="6147881" cy="1101103"/>
            <a:chOff x="5126566" y="3775920"/>
            <a:chExt cx="6147881" cy="1101103"/>
          </a:xfrm>
        </p:grpSpPr>
        <p:sp>
          <p:nvSpPr>
            <p:cNvPr id="17" name="TextBox 16"/>
            <p:cNvSpPr txBox="1"/>
            <p:nvPr/>
          </p:nvSpPr>
          <p:spPr>
            <a:xfrm>
              <a:off x="5126566" y="3775920"/>
              <a:ext cx="6147881"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Charge density wave states emerge with doping</a:t>
              </a:r>
              <a:endParaRPr lang="en-GB" dirty="0"/>
            </a:p>
          </p:txBody>
        </p:sp>
        <p:sp>
          <p:nvSpPr>
            <p:cNvPr id="18" name="TextBox 17"/>
            <p:cNvSpPr txBox="1"/>
            <p:nvPr/>
          </p:nvSpPr>
          <p:spPr>
            <a:xfrm>
              <a:off x="5805880" y="4230692"/>
              <a:ext cx="4789252" cy="646331"/>
            </a:xfrm>
            <a:prstGeom prst="rect">
              <a:avLst/>
            </a:prstGeom>
            <a:noFill/>
          </p:spPr>
          <p:txBody>
            <a:bodyPr wrap="square" rtlCol="0">
              <a:spAutoFit/>
            </a:bodyPr>
            <a:lstStyle/>
            <a:p>
              <a:r>
                <a:rPr lang="en-GB" dirty="0"/>
                <a:t>Suggests </a:t>
              </a:r>
              <a:r>
                <a:rPr lang="en-GB" dirty="0" err="1" smtClean="0"/>
                <a:t>Peierls</a:t>
              </a:r>
              <a:r>
                <a:rPr lang="en-GB" dirty="0" smtClean="0"/>
                <a:t>-like physics and strong </a:t>
              </a:r>
              <a:r>
                <a:rPr lang="en-GB" dirty="0" smtClean="0">
                  <a:solidFill>
                    <a:srgbClr val="FF0000"/>
                  </a:solidFill>
                </a:rPr>
                <a:t>electron-phonon coupling</a:t>
              </a:r>
              <a:endParaRPr lang="en-GB" dirty="0">
                <a:solidFill>
                  <a:srgbClr val="FF0000"/>
                </a:solidFill>
              </a:endParaRPr>
            </a:p>
          </p:txBody>
        </p:sp>
      </p:grpSp>
      <p:sp>
        <p:nvSpPr>
          <p:cNvPr id="19" name="TextBox 18"/>
          <p:cNvSpPr txBox="1"/>
          <p:nvPr/>
        </p:nvSpPr>
        <p:spPr>
          <a:xfrm>
            <a:off x="5126565" y="4962463"/>
            <a:ext cx="5672499"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Do electron-electron or electron-phonon interactions dominate the physics of quantum materials? </a:t>
            </a:r>
            <a:endParaRPr lang="en-GB" dirty="0"/>
          </a:p>
        </p:txBody>
      </p:sp>
    </p:spTree>
    <p:extLst>
      <p:ext uri="{BB962C8B-B14F-4D97-AF65-F5344CB8AC3E}">
        <p14:creationId xmlns:p14="http://schemas.microsoft.com/office/powerpoint/2010/main" val="11558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Timescale for the Phase Transition</a:t>
            </a:r>
            <a:endParaRPr lang="en-GB" dirty="0"/>
          </a:p>
        </p:txBody>
      </p:sp>
      <p:grpSp>
        <p:nvGrpSpPr>
          <p:cNvPr id="3" name="Group 2"/>
          <p:cNvGrpSpPr/>
          <p:nvPr/>
        </p:nvGrpSpPr>
        <p:grpSpPr>
          <a:xfrm>
            <a:off x="295884" y="1690688"/>
            <a:ext cx="3771124" cy="4807922"/>
            <a:chOff x="295884" y="1690688"/>
            <a:chExt cx="3771124" cy="4807922"/>
          </a:xfrm>
        </p:grpSpPr>
        <p:grpSp>
          <p:nvGrpSpPr>
            <p:cNvPr id="13" name="Group 12"/>
            <p:cNvGrpSpPr/>
            <p:nvPr/>
          </p:nvGrpSpPr>
          <p:grpSpPr>
            <a:xfrm>
              <a:off x="295884" y="1690688"/>
              <a:ext cx="3771124" cy="3504430"/>
              <a:chOff x="6352087" y="1481138"/>
              <a:chExt cx="3771124" cy="3504430"/>
            </a:xfrm>
          </p:grpSpPr>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087" y="1481138"/>
                <a:ext cx="3771124" cy="781903"/>
              </a:xfrm>
              <a:prstGeom prst="rect">
                <a:avLst/>
              </a:prstGeom>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357" y="2375354"/>
                <a:ext cx="2562583" cy="2610214"/>
              </a:xfrm>
              <a:prstGeom prst="rect">
                <a:avLst/>
              </a:prstGeom>
            </p:spPr>
          </p:pic>
        </p:grpSp>
        <p:sp>
          <p:nvSpPr>
            <p:cNvPr id="4" name="TextBox 3"/>
            <p:cNvSpPr txBox="1"/>
            <p:nvPr/>
          </p:nvSpPr>
          <p:spPr>
            <a:xfrm>
              <a:off x="443345" y="5575280"/>
              <a:ext cx="3474033"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smtClean="0"/>
                <a:t>Optical:</a:t>
              </a:r>
            </a:p>
            <a:p>
              <a:r>
                <a:rPr lang="en-GB" dirty="0" smtClean="0"/>
                <a:t>75 fs = ½ period of one A</a:t>
              </a:r>
              <a:r>
                <a:rPr lang="en-GB" baseline="-25000" dirty="0" smtClean="0"/>
                <a:t>g</a:t>
              </a:r>
              <a:r>
                <a:rPr lang="en-GB" dirty="0" smtClean="0"/>
                <a:t> Raman active phonon</a:t>
              </a:r>
              <a:endParaRPr lang="en-GB" dirty="0"/>
            </a:p>
          </p:txBody>
        </p:sp>
      </p:grpSp>
      <p:grpSp>
        <p:nvGrpSpPr>
          <p:cNvPr id="7" name="Group 6"/>
          <p:cNvGrpSpPr/>
          <p:nvPr/>
        </p:nvGrpSpPr>
        <p:grpSpPr>
          <a:xfrm>
            <a:off x="4214698" y="1566386"/>
            <a:ext cx="3550559" cy="5116890"/>
            <a:chOff x="4214698" y="1566386"/>
            <a:chExt cx="3550559" cy="5116890"/>
          </a:xfrm>
        </p:grpSpPr>
        <mc:AlternateContent xmlns:mc="http://schemas.openxmlformats.org/markup-compatibility/2006" xmlns:a14="http://schemas.microsoft.com/office/drawing/2010/main">
          <mc:Choice Requires="a14">
            <p:sp>
              <p:nvSpPr>
                <p:cNvPr id="15" name="TextBox 14"/>
                <p:cNvSpPr txBox="1"/>
                <p:nvPr/>
              </p:nvSpPr>
              <p:spPr>
                <a:xfrm>
                  <a:off x="4214698" y="5575280"/>
                  <a:ext cx="3550559" cy="110799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smtClean="0"/>
                    <a:t>Diffraction:</a:t>
                  </a:r>
                </a:p>
                <a:p>
                  <a:pPr algn="r"/>
                  <a:r>
                    <a:rPr lang="en-GB" sz="1600" b="1" dirty="0"/>
                    <a:t>470 </a:t>
                  </a:r>
                  <a14:m>
                    <m:oMath xmlns:m="http://schemas.openxmlformats.org/officeDocument/2006/math">
                      <m:r>
                        <a:rPr lang="en-GB" sz="1600" b="1" i="1">
                          <a:latin typeface="Cambria Math" panose="02040503050406030204" pitchFamily="18" charset="0"/>
                        </a:rPr>
                        <m:t>±</m:t>
                      </m:r>
                    </m:oMath>
                  </a14:m>
                  <a:r>
                    <a:rPr lang="en-GB" sz="1600" b="1" dirty="0"/>
                    <a:t> 160 fs </a:t>
                  </a:r>
                  <a:r>
                    <a:rPr lang="en-GB" sz="1200" dirty="0" err="1">
                      <a:latin typeface="Franklin Gothic Book" panose="020B0503020102020204" pitchFamily="34" charset="0"/>
                    </a:rPr>
                    <a:t>Cavalleri</a:t>
                  </a:r>
                  <a:r>
                    <a:rPr lang="en-GB" sz="1200" dirty="0">
                      <a:latin typeface="Franklin Gothic Book" panose="020B0503020102020204" pitchFamily="34" charset="0"/>
                    </a:rPr>
                    <a:t> et al. </a:t>
                  </a:r>
                  <a:r>
                    <a:rPr lang="en-GB" sz="1200" i="1" dirty="0" smtClean="0">
                      <a:latin typeface="Franklin Gothic Book" panose="020B0503020102020204" pitchFamily="34" charset="0"/>
                    </a:rPr>
                    <a:t>PRL.</a:t>
                  </a:r>
                  <a:r>
                    <a:rPr lang="en-GB" sz="1200" dirty="0" smtClean="0">
                      <a:latin typeface="Franklin Gothic Book" panose="020B0503020102020204" pitchFamily="34" charset="0"/>
                    </a:rPr>
                    <a:t> </a:t>
                  </a:r>
                  <a:r>
                    <a:rPr lang="en-GB" sz="1200" b="1" dirty="0">
                      <a:latin typeface="Franklin Gothic Book" panose="020B0503020102020204" pitchFamily="34" charset="0"/>
                    </a:rPr>
                    <a:t>87</a:t>
                  </a:r>
                  <a:r>
                    <a:rPr lang="en-GB" sz="1200" dirty="0">
                      <a:latin typeface="Franklin Gothic Book" panose="020B0503020102020204" pitchFamily="34" charset="0"/>
                    </a:rPr>
                    <a:t> (2001</a:t>
                  </a:r>
                  <a:r>
                    <a:rPr lang="en-GB" sz="1200" dirty="0" smtClean="0">
                      <a:latin typeface="Franklin Gothic Book" panose="020B0503020102020204" pitchFamily="34" charset="0"/>
                    </a:rPr>
                    <a:t>)</a:t>
                  </a:r>
                  <a:endParaRPr lang="en-GB" sz="1200" dirty="0" smtClean="0"/>
                </a:p>
                <a:p>
                  <a:pPr algn="r"/>
                  <a:r>
                    <a:rPr lang="en-GB" sz="1600" b="1" dirty="0" smtClean="0"/>
                    <a:t>307 fs </a:t>
                  </a:r>
                  <a:r>
                    <a:rPr lang="en-GB" sz="1200" dirty="0" smtClean="0">
                      <a:latin typeface="Franklin Gothic Book" panose="020B0503020102020204" pitchFamily="34" charset="0"/>
                    </a:rPr>
                    <a:t>Baum et al. </a:t>
                  </a:r>
                  <a:r>
                    <a:rPr lang="en-GB" sz="1200" i="1" dirty="0" smtClean="0">
                      <a:latin typeface="Franklin Gothic Book" panose="020B0503020102020204" pitchFamily="34" charset="0"/>
                    </a:rPr>
                    <a:t>Science </a:t>
                  </a:r>
                  <a:r>
                    <a:rPr lang="en-GB" sz="1200" b="1" dirty="0" smtClean="0">
                      <a:latin typeface="Franklin Gothic Book" panose="020B0503020102020204" pitchFamily="34" charset="0"/>
                    </a:rPr>
                    <a:t>318</a:t>
                  </a:r>
                  <a:r>
                    <a:rPr lang="en-GB" sz="1200" dirty="0" smtClean="0">
                      <a:latin typeface="Franklin Gothic Book" panose="020B0503020102020204" pitchFamily="34" charset="0"/>
                    </a:rPr>
                    <a:t> (2007)</a:t>
                  </a:r>
                </a:p>
                <a:p>
                  <a:pPr algn="r"/>
                  <a:r>
                    <a:rPr lang="en-GB" sz="1600" b="1" dirty="0" smtClean="0"/>
                    <a:t>310 </a:t>
                  </a:r>
                  <a14:m>
                    <m:oMath xmlns:m="http://schemas.openxmlformats.org/officeDocument/2006/math">
                      <m:r>
                        <a:rPr lang="en-GB" sz="1600" b="1" i="1" smtClean="0">
                          <a:latin typeface="Cambria Math" panose="02040503050406030204" pitchFamily="18" charset="0"/>
                        </a:rPr>
                        <m:t>±</m:t>
                      </m:r>
                    </m:oMath>
                  </a14:m>
                  <a:r>
                    <a:rPr lang="en-GB" sz="1600" b="1" dirty="0" smtClean="0"/>
                    <a:t> 160 fs </a:t>
                  </a:r>
                  <a:r>
                    <a:rPr lang="en-GB" sz="1200" dirty="0" smtClean="0">
                      <a:latin typeface="Franklin Gothic Book" panose="020B0503020102020204" pitchFamily="34" charset="0"/>
                    </a:rPr>
                    <a:t>Morrison </a:t>
                  </a:r>
                  <a:r>
                    <a:rPr lang="en-GB" sz="1200" dirty="0">
                      <a:latin typeface="Franklin Gothic Book" panose="020B0503020102020204" pitchFamily="34" charset="0"/>
                    </a:rPr>
                    <a:t>et al. </a:t>
                  </a:r>
                  <a:r>
                    <a:rPr lang="en-GB" sz="1200" i="1" dirty="0">
                      <a:latin typeface="Franklin Gothic Book" panose="020B0503020102020204" pitchFamily="34" charset="0"/>
                    </a:rPr>
                    <a:t>Science </a:t>
                  </a:r>
                  <a:r>
                    <a:rPr lang="en-GB" sz="1200" b="1" i="1" dirty="0" smtClean="0">
                      <a:latin typeface="Franklin Gothic Book" panose="020B0503020102020204" pitchFamily="34" charset="0"/>
                    </a:rPr>
                    <a:t>346</a:t>
                  </a:r>
                  <a:r>
                    <a:rPr lang="en-GB" sz="1200" i="1" dirty="0" smtClean="0">
                      <a:latin typeface="Franklin Gothic Book" panose="020B0503020102020204" pitchFamily="34" charset="0"/>
                    </a:rPr>
                    <a:t> </a:t>
                  </a:r>
                  <a:r>
                    <a:rPr lang="en-GB" sz="1200" dirty="0" smtClean="0">
                      <a:latin typeface="Franklin Gothic Book" panose="020B0503020102020204" pitchFamily="34" charset="0"/>
                    </a:rPr>
                    <a:t>(2015)</a:t>
                  </a:r>
                  <a:endParaRPr lang="en-GB" sz="1200" dirty="0">
                    <a:latin typeface="Franklin Gothic Book" panose="020B05030201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214698" y="5575280"/>
                  <a:ext cx="3550559" cy="1107996"/>
                </a:xfrm>
                <a:prstGeom prst="rect">
                  <a:avLst/>
                </a:prstGeom>
                <a:blipFill rotWithShape="0">
                  <a:blip r:embed="rId4"/>
                  <a:stretch>
                    <a:fillRect l="-1197" t="-2732" b="-6011"/>
                  </a:stretch>
                </a:blipFill>
              </p:spPr>
              <p:txBody>
                <a:bodyPr/>
                <a:lstStyle/>
                <a:p>
                  <a:r>
                    <a:rPr lang="en-GB">
                      <a:noFill/>
                    </a:rPr>
                    <a:t> </a:t>
                  </a:r>
                </a:p>
              </p:txBody>
            </p:sp>
          </mc:Fallback>
        </mc:AlternateContent>
        <p:grpSp>
          <p:nvGrpSpPr>
            <p:cNvPr id="6" name="Group 5"/>
            <p:cNvGrpSpPr/>
            <p:nvPr/>
          </p:nvGrpSpPr>
          <p:grpSpPr>
            <a:xfrm>
              <a:off x="4214698" y="1566386"/>
              <a:ext cx="3483911" cy="3557406"/>
              <a:chOff x="4214698" y="1566386"/>
              <a:chExt cx="3483911" cy="3557406"/>
            </a:xfrm>
          </p:grpSpPr>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055" y="2797126"/>
                <a:ext cx="3185196" cy="2326666"/>
              </a:xfrm>
              <a:prstGeom prst="rect">
                <a:avLst/>
              </a:prstGeom>
            </p:spPr>
          </p:pic>
          <p:pic>
            <p:nvPicPr>
              <p:cNvPr id="16" name="Picture 1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4698" y="1566386"/>
                <a:ext cx="3483911" cy="777803"/>
              </a:xfrm>
              <a:prstGeom prst="rect">
                <a:avLst/>
              </a:prstGeom>
            </p:spPr>
          </p:pic>
          <p:pic>
            <p:nvPicPr>
              <p:cNvPr id="17" name="Picture 1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4698" y="2384880"/>
                <a:ext cx="1972228" cy="158434"/>
              </a:xfrm>
              <a:prstGeom prst="rect">
                <a:avLst/>
              </a:prstGeom>
            </p:spPr>
          </p:pic>
        </p:grpSp>
      </p:grpSp>
      <p:grpSp>
        <p:nvGrpSpPr>
          <p:cNvPr id="8" name="Group 7"/>
          <p:cNvGrpSpPr/>
          <p:nvPr/>
        </p:nvGrpSpPr>
        <p:grpSpPr>
          <a:xfrm>
            <a:off x="7690442" y="1530447"/>
            <a:ext cx="4001992" cy="4688331"/>
            <a:chOff x="7690442" y="1530447"/>
            <a:chExt cx="4001992" cy="4688331"/>
          </a:xfrm>
        </p:grpSpPr>
        <p:pic>
          <p:nvPicPr>
            <p:cNvPr id="20" name="Picture 19"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0442" y="1530447"/>
              <a:ext cx="4001992" cy="849680"/>
            </a:xfrm>
            <a:prstGeom prst="rect">
              <a:avLst/>
            </a:prstGeom>
          </p:spPr>
        </p:pic>
        <p:pic>
          <p:nvPicPr>
            <p:cNvPr id="21" name="Picture 20"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9517" y="2543314"/>
              <a:ext cx="3543912" cy="2865946"/>
            </a:xfrm>
            <a:prstGeom prst="rect">
              <a:avLst/>
            </a:prstGeom>
          </p:spPr>
        </p:pic>
        <p:sp>
          <p:nvSpPr>
            <p:cNvPr id="22" name="TextBox 21"/>
            <p:cNvSpPr txBox="1"/>
            <p:nvPr/>
          </p:nvSpPr>
          <p:spPr>
            <a:xfrm>
              <a:off x="8062577" y="5572447"/>
              <a:ext cx="344085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smtClean="0"/>
                <a:t>Photoemission: </a:t>
              </a:r>
            </a:p>
            <a:p>
              <a:pPr algn="r"/>
              <a:r>
                <a:rPr lang="en-GB" dirty="0" smtClean="0"/>
                <a:t>Instantaneous gap collapse</a:t>
              </a:r>
              <a:endParaRPr lang="en-GB" dirty="0"/>
            </a:p>
          </p:txBody>
        </p:sp>
      </p:grpSp>
    </p:spTree>
    <p:extLst>
      <p:ext uri="{BB962C8B-B14F-4D97-AF65-F5344CB8AC3E}">
        <p14:creationId xmlns:p14="http://schemas.microsoft.com/office/powerpoint/2010/main" val="354226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Identifying a Phase</a:t>
            </a:r>
            <a:endParaRPr lang="en-GB" dirty="0"/>
          </a:p>
        </p:txBody>
      </p:sp>
      <p:grpSp>
        <p:nvGrpSpPr>
          <p:cNvPr id="36" name="Group 35"/>
          <p:cNvGrpSpPr/>
          <p:nvPr/>
        </p:nvGrpSpPr>
        <p:grpSpPr>
          <a:xfrm>
            <a:off x="838200" y="2302436"/>
            <a:ext cx="285684" cy="1754854"/>
            <a:chOff x="1445483" y="2731117"/>
            <a:chExt cx="513677" cy="3155333"/>
          </a:xfrm>
        </p:grpSpPr>
        <p:cxnSp>
          <p:nvCxnSpPr>
            <p:cNvPr id="34" name="Straight Connector 33"/>
            <p:cNvCxnSpPr/>
            <p:nvPr/>
          </p:nvCxnSpPr>
          <p:spPr>
            <a:xfrm flipH="1">
              <a:off x="1660604" y="2889819"/>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634534" y="4649847"/>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652659" y="3878772"/>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445483" y="550802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1" name="Oval 30"/>
            <p:cNvSpPr/>
            <p:nvPr/>
          </p:nvSpPr>
          <p:spPr>
            <a:xfrm>
              <a:off x="1461336" y="3689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3" name="Oval 32"/>
            <p:cNvSpPr/>
            <p:nvPr/>
          </p:nvSpPr>
          <p:spPr>
            <a:xfrm>
              <a:off x="1554667" y="4491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5" name="Oval 34"/>
            <p:cNvSpPr/>
            <p:nvPr/>
          </p:nvSpPr>
          <p:spPr>
            <a:xfrm>
              <a:off x="1580737" y="273111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37" name="Group 36"/>
          <p:cNvGrpSpPr/>
          <p:nvPr/>
        </p:nvGrpSpPr>
        <p:grpSpPr>
          <a:xfrm>
            <a:off x="1941626" y="2350399"/>
            <a:ext cx="210553" cy="1702143"/>
            <a:chOff x="1554503" y="2719346"/>
            <a:chExt cx="378587" cy="3060556"/>
          </a:xfrm>
        </p:grpSpPr>
        <p:cxnSp>
          <p:nvCxnSpPr>
            <p:cNvPr id="39" name="Straight Connector 38"/>
            <p:cNvCxnSpPr/>
            <p:nvPr/>
          </p:nvCxnSpPr>
          <p:spPr>
            <a:xfrm>
              <a:off x="1733550" y="2920028"/>
              <a:ext cx="9526" cy="268605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554503" y="5401479"/>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Oval 41"/>
            <p:cNvSpPr/>
            <p:nvPr/>
          </p:nvSpPr>
          <p:spPr>
            <a:xfrm>
              <a:off x="1554667" y="3599361"/>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3" name="Oval 42"/>
            <p:cNvSpPr/>
            <p:nvPr/>
          </p:nvSpPr>
          <p:spPr>
            <a:xfrm>
              <a:off x="1554667" y="4481620"/>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4" name="Oval 43"/>
            <p:cNvSpPr/>
            <p:nvPr/>
          </p:nvSpPr>
          <p:spPr>
            <a:xfrm>
              <a:off x="1554504" y="2719346"/>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47" name="Right Arrow 46"/>
          <p:cNvSpPr/>
          <p:nvPr/>
        </p:nvSpPr>
        <p:spPr>
          <a:xfrm>
            <a:off x="1339707" y="3022504"/>
            <a:ext cx="323140" cy="188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p:cNvGrpSpPr/>
          <p:nvPr/>
        </p:nvGrpSpPr>
        <p:grpSpPr>
          <a:xfrm>
            <a:off x="2735873" y="1945900"/>
            <a:ext cx="4435832" cy="2879658"/>
            <a:chOff x="4239041" y="3084698"/>
            <a:chExt cx="5144218" cy="3438054"/>
          </a:xfrm>
        </p:grpSpPr>
        <p:pic>
          <p:nvPicPr>
            <p:cNvPr id="49" name="Picture 4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9041" y="3462152"/>
              <a:ext cx="5144218" cy="2676899"/>
            </a:xfrm>
            <a:prstGeom prst="rect">
              <a:avLst/>
            </a:prstGeom>
          </p:spPr>
        </p:pic>
        <p:sp>
          <p:nvSpPr>
            <p:cNvPr id="50" name="TextBox 49"/>
            <p:cNvSpPr txBox="1"/>
            <p:nvPr/>
          </p:nvSpPr>
          <p:spPr>
            <a:xfrm>
              <a:off x="4239041" y="3084698"/>
              <a:ext cx="4437946" cy="440949"/>
            </a:xfrm>
            <a:prstGeom prst="rect">
              <a:avLst/>
            </a:prstGeom>
            <a:noFill/>
          </p:spPr>
          <p:txBody>
            <a:bodyPr wrap="none" rtlCol="0">
              <a:spAutoFit/>
            </a:bodyPr>
            <a:lstStyle/>
            <a:p>
              <a:r>
                <a:rPr lang="en-GB" dirty="0" smtClean="0"/>
                <a:t>Average atomic positions –Bragg peaks</a:t>
              </a:r>
              <a:endParaRPr lang="en-GB" dirty="0"/>
            </a:p>
          </p:txBody>
        </p:sp>
        <p:sp>
          <p:nvSpPr>
            <p:cNvPr id="51" name="Rectangle 50"/>
            <p:cNvSpPr/>
            <p:nvPr/>
          </p:nvSpPr>
          <p:spPr>
            <a:xfrm>
              <a:off x="4239041" y="6155294"/>
              <a:ext cx="2927474" cy="36745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GB" sz="1400" dirty="0" smtClean="0">
                  <a:latin typeface="Franklin Gothic Book" panose="020B0503020102020204" pitchFamily="34" charset="0"/>
                </a:rPr>
                <a:t>Morrison et al. </a:t>
              </a:r>
              <a:r>
                <a:rPr lang="en-GB" sz="1400" i="1" dirty="0" smtClean="0">
                  <a:latin typeface="Franklin Gothic Book" panose="020B0503020102020204" pitchFamily="34" charset="0"/>
                </a:rPr>
                <a:t>Science</a:t>
              </a:r>
              <a:r>
                <a:rPr lang="en-GB" sz="1400" dirty="0" smtClean="0">
                  <a:latin typeface="Franklin Gothic Book" panose="020B0503020102020204" pitchFamily="34" charset="0"/>
                </a:rPr>
                <a:t> (2015) </a:t>
              </a:r>
              <a:endParaRPr lang="en-GB" sz="1400" dirty="0">
                <a:latin typeface="Franklin Gothic Book" panose="020B0503020102020204" pitchFamily="34" charset="0"/>
              </a:endParaRPr>
            </a:p>
          </p:txBody>
        </p:sp>
      </p:grpSp>
      <p:grpSp>
        <p:nvGrpSpPr>
          <p:cNvPr id="23" name="Group 22"/>
          <p:cNvGrpSpPr/>
          <p:nvPr/>
        </p:nvGrpSpPr>
        <p:grpSpPr>
          <a:xfrm>
            <a:off x="7915974" y="1952645"/>
            <a:ext cx="3620243" cy="3549809"/>
            <a:chOff x="7576680" y="2359702"/>
            <a:chExt cx="3620243" cy="3549809"/>
          </a:xfrm>
        </p:grpSpPr>
        <p:pic>
          <p:nvPicPr>
            <p:cNvPr id="2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312"/>
            <a:stretch/>
          </p:blipFill>
          <p:spPr bwMode="auto">
            <a:xfrm>
              <a:off x="7675520" y="2760447"/>
              <a:ext cx="3213327" cy="280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8321156" y="5601734"/>
              <a:ext cx="2567691" cy="307777"/>
            </a:xfrm>
            <a:prstGeom prst="rect">
              <a:avLst/>
            </a:prstGeom>
            <a:noFill/>
          </p:spPr>
          <p:txBody>
            <a:bodyPr wrap="none" rtlCol="0">
              <a:spAutoFit/>
            </a:bodyPr>
            <a:lstStyle/>
            <a:p>
              <a:r>
                <a:rPr lang="en-GB" sz="1400" dirty="0" smtClean="0">
                  <a:latin typeface="Franklin Gothic Book" panose="020B0503020102020204" pitchFamily="34" charset="0"/>
                </a:rPr>
                <a:t>Jones et al. </a:t>
              </a:r>
              <a:r>
                <a:rPr lang="en-GB" sz="1400" i="1" dirty="0" smtClean="0">
                  <a:latin typeface="Franklin Gothic Book" panose="020B0503020102020204" pitchFamily="34" charset="0"/>
                </a:rPr>
                <a:t>Nano letters </a:t>
              </a:r>
              <a:r>
                <a:rPr lang="en-GB" sz="1400" dirty="0" smtClean="0">
                  <a:latin typeface="Franklin Gothic Book" panose="020B0503020102020204" pitchFamily="34" charset="0"/>
                </a:rPr>
                <a:t>(2010)</a:t>
              </a:r>
              <a:endParaRPr lang="en-GB" sz="1400" dirty="0">
                <a:latin typeface="Franklin Gothic Book" panose="020B0503020102020204" pitchFamily="34" charset="0"/>
              </a:endParaRPr>
            </a:p>
          </p:txBody>
        </p:sp>
        <p:sp>
          <p:nvSpPr>
            <p:cNvPr id="26" name="TextBox 25"/>
            <p:cNvSpPr txBox="1"/>
            <p:nvPr/>
          </p:nvSpPr>
          <p:spPr>
            <a:xfrm>
              <a:off x="7576680" y="2359702"/>
              <a:ext cx="3620243" cy="369332"/>
            </a:xfrm>
            <a:prstGeom prst="rect">
              <a:avLst/>
            </a:prstGeom>
            <a:noFill/>
          </p:spPr>
          <p:txBody>
            <a:bodyPr wrap="square" rtlCol="0">
              <a:spAutoFit/>
            </a:bodyPr>
            <a:lstStyle/>
            <a:p>
              <a:r>
                <a:rPr lang="en-GB" dirty="0" smtClean="0"/>
                <a:t>Phonon modes – Raman Spectrum</a:t>
              </a:r>
              <a:endParaRPr lang="en-GB" dirty="0"/>
            </a:p>
          </p:txBody>
        </p:sp>
      </p:grpSp>
    </p:spTree>
    <p:extLst>
      <p:ext uri="{BB962C8B-B14F-4D97-AF65-F5344CB8AC3E}">
        <p14:creationId xmlns:p14="http://schemas.microsoft.com/office/powerpoint/2010/main" val="126326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a:t>
            </a:r>
            <a:r>
              <a:rPr lang="en-GB" baseline="-25000" dirty="0" smtClean="0"/>
              <a:t>1</a:t>
            </a:r>
            <a:r>
              <a:rPr lang="en-GB" dirty="0" smtClean="0"/>
              <a:t> Phase Response to Photoexcitation</a:t>
            </a:r>
            <a:endParaRPr lang="en-GB" dirty="0"/>
          </a:p>
        </p:txBody>
      </p:sp>
      <p:pic>
        <p:nvPicPr>
          <p:cNvPr id="6" name="Picture 2"/>
          <p:cNvPicPr>
            <a:picLocks noChangeAspect="1" noChangeArrowheads="1"/>
          </p:cNvPicPr>
          <p:nvPr/>
        </p:nvPicPr>
        <p:blipFill>
          <a:blip r:embed="rId2"/>
          <a:srcRect/>
          <a:stretch>
            <a:fillRect/>
          </a:stretch>
        </p:blipFill>
        <p:spPr bwMode="auto">
          <a:xfrm>
            <a:off x="2570287" y="1653183"/>
            <a:ext cx="3880159" cy="3805338"/>
          </a:xfrm>
          <a:prstGeom prst="rect">
            <a:avLst/>
          </a:prstGeom>
          <a:noFill/>
          <a:ln w="9525">
            <a:noFill/>
            <a:miter lim="800000"/>
            <a:headEnd/>
            <a:tailEnd/>
          </a:ln>
        </p:spPr>
      </p:pic>
      <p:grpSp>
        <p:nvGrpSpPr>
          <p:cNvPr id="15" name="Group 14"/>
          <p:cNvGrpSpPr/>
          <p:nvPr/>
        </p:nvGrpSpPr>
        <p:grpSpPr>
          <a:xfrm>
            <a:off x="5378599" y="1814737"/>
            <a:ext cx="6120680" cy="4951015"/>
            <a:chOff x="2987824" y="1862361"/>
            <a:chExt cx="6120680" cy="4951015"/>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612" t="-1" b="50026"/>
            <a:stretch/>
          </p:blipFill>
          <p:spPr>
            <a:xfrm>
              <a:off x="4221432" y="1862361"/>
              <a:ext cx="4887072" cy="243713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982" t="50000"/>
            <a:stretch/>
          </p:blipFill>
          <p:spPr>
            <a:xfrm>
              <a:off x="4242880" y="4374976"/>
              <a:ext cx="4865624" cy="2438400"/>
            </a:xfrm>
            <a:prstGeom prst="rect">
              <a:avLst/>
            </a:prstGeom>
          </p:spPr>
        </p:pic>
        <p:cxnSp>
          <p:nvCxnSpPr>
            <p:cNvPr id="7" name="Straight Arrow Connector 6"/>
            <p:cNvCxnSpPr/>
            <p:nvPr/>
          </p:nvCxnSpPr>
          <p:spPr>
            <a:xfrm>
              <a:off x="2987824" y="4653136"/>
              <a:ext cx="1071846" cy="72008"/>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a:off x="3851920" y="2420888"/>
              <a:ext cx="369512"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272325" y="5594176"/>
              <a:ext cx="1147990" cy="369332"/>
            </a:xfrm>
            <a:prstGeom prst="rect">
              <a:avLst/>
            </a:prstGeom>
            <a:noFill/>
          </p:spPr>
          <p:txBody>
            <a:bodyPr wrap="square" rtlCol="0">
              <a:spAutoFit/>
            </a:bodyPr>
            <a:lstStyle/>
            <a:p>
              <a:r>
                <a:rPr lang="en-GB" dirty="0" smtClean="0"/>
                <a:t>800 nm</a:t>
              </a:r>
              <a:endParaRPr lang="en-GB" dirty="0"/>
            </a:p>
          </p:txBody>
        </p:sp>
        <p:sp>
          <p:nvSpPr>
            <p:cNvPr id="13" name="TextBox 12"/>
            <p:cNvSpPr txBox="1"/>
            <p:nvPr/>
          </p:nvSpPr>
          <p:spPr>
            <a:xfrm>
              <a:off x="7615136" y="2236222"/>
              <a:ext cx="1147990" cy="369332"/>
            </a:xfrm>
            <a:prstGeom prst="rect">
              <a:avLst/>
            </a:prstGeom>
            <a:noFill/>
          </p:spPr>
          <p:txBody>
            <a:bodyPr wrap="square" rtlCol="0">
              <a:spAutoFit/>
            </a:bodyPr>
            <a:lstStyle/>
            <a:p>
              <a:r>
                <a:rPr lang="en-GB" dirty="0" smtClean="0"/>
                <a:t>525 nm</a:t>
              </a:r>
              <a:endParaRPr lang="en-GB" dirty="0"/>
            </a:p>
          </p:txBody>
        </p:sp>
      </p:grpSp>
      <p:sp>
        <p:nvSpPr>
          <p:cNvPr id="16" name="TextBox 15"/>
          <p:cNvSpPr txBox="1"/>
          <p:nvPr/>
        </p:nvSpPr>
        <p:spPr>
          <a:xfrm>
            <a:off x="120885" y="6444045"/>
            <a:ext cx="4100161"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latin typeface="Franklin Gothic Book" panose="020B0503020102020204" pitchFamily="34" charset="0"/>
              </a:rPr>
              <a:t>S. Wall et al. </a:t>
            </a:r>
            <a:r>
              <a:rPr lang="en-GB" sz="1400" i="1" dirty="0">
                <a:latin typeface="Franklin Gothic Book" panose="020B0503020102020204" pitchFamily="34" charset="0"/>
              </a:rPr>
              <a:t>Nature communications</a:t>
            </a:r>
            <a:r>
              <a:rPr lang="en-GB" sz="1400" dirty="0">
                <a:latin typeface="Franklin Gothic Book" panose="020B0503020102020204" pitchFamily="34" charset="0"/>
              </a:rPr>
              <a:t>  </a:t>
            </a:r>
            <a:r>
              <a:rPr lang="en-GB" sz="1400" b="1" dirty="0">
                <a:latin typeface="Franklin Gothic Book" panose="020B0503020102020204" pitchFamily="34" charset="0"/>
              </a:rPr>
              <a:t>3</a:t>
            </a:r>
            <a:r>
              <a:rPr lang="en-GB" sz="1400" dirty="0">
                <a:latin typeface="Franklin Gothic Book" panose="020B0503020102020204" pitchFamily="34" charset="0"/>
              </a:rPr>
              <a:t> 721 (2012)</a:t>
            </a:r>
          </a:p>
        </p:txBody>
      </p:sp>
      <p:sp>
        <p:nvSpPr>
          <p:cNvPr id="14" name="TextBox 13"/>
          <p:cNvSpPr txBox="1"/>
          <p:nvPr/>
        </p:nvSpPr>
        <p:spPr>
          <a:xfrm>
            <a:off x="296340" y="1497559"/>
            <a:ext cx="2552651" cy="1754326"/>
          </a:xfrm>
          <a:prstGeom prst="rect">
            <a:avLst/>
          </a:prstGeom>
          <a:noFill/>
        </p:spPr>
        <p:txBody>
          <a:bodyPr wrap="square" rtlCol="0">
            <a:spAutoFit/>
          </a:bodyPr>
          <a:lstStyle/>
          <a:p>
            <a:r>
              <a:rPr lang="en-GB" b="1" dirty="0" smtClean="0"/>
              <a:t>Experimental Details</a:t>
            </a:r>
          </a:p>
          <a:p>
            <a:r>
              <a:rPr lang="en-GB" b="1" dirty="0" smtClean="0"/>
              <a:t>Pump:</a:t>
            </a:r>
            <a:r>
              <a:rPr lang="en-GB" dirty="0" smtClean="0"/>
              <a:t> 800 nm</a:t>
            </a:r>
          </a:p>
          <a:p>
            <a:r>
              <a:rPr lang="en-GB" b="1" dirty="0" smtClean="0"/>
              <a:t>Probe:</a:t>
            </a:r>
            <a:r>
              <a:rPr lang="en-GB" dirty="0" smtClean="0"/>
              <a:t> White light</a:t>
            </a:r>
          </a:p>
          <a:p>
            <a:r>
              <a:rPr lang="en-GB" b="1" dirty="0" smtClean="0"/>
              <a:t>Pump fluence:</a:t>
            </a:r>
            <a:r>
              <a:rPr lang="en-GB" dirty="0" smtClean="0"/>
              <a:t> &lt; F</a:t>
            </a:r>
            <a:r>
              <a:rPr lang="en-GB" baseline="-25000" dirty="0" smtClean="0"/>
              <a:t>TH</a:t>
            </a:r>
          </a:p>
          <a:p>
            <a:r>
              <a:rPr lang="en-GB" b="1" dirty="0" smtClean="0"/>
              <a:t>Sample: </a:t>
            </a:r>
            <a:r>
              <a:rPr lang="en-GB" dirty="0" smtClean="0"/>
              <a:t>Thin film</a:t>
            </a:r>
          </a:p>
          <a:p>
            <a:r>
              <a:rPr lang="en-GB" dirty="0" smtClean="0"/>
              <a:t>T = Room Temperature</a:t>
            </a:r>
          </a:p>
        </p:txBody>
      </p:sp>
    </p:spTree>
    <p:extLst>
      <p:ext uri="{BB962C8B-B14F-4D97-AF65-F5344CB8AC3E}">
        <p14:creationId xmlns:p14="http://schemas.microsoft.com/office/powerpoint/2010/main" val="106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021222"/>
            <a:ext cx="3964578" cy="3207979"/>
          </a:xfrm>
          <a:prstGeom prst="rect">
            <a:avLst/>
          </a:prstGeom>
        </p:spPr>
      </p:pic>
      <p:sp>
        <p:nvSpPr>
          <p:cNvPr id="2" name="Title 1"/>
          <p:cNvSpPr>
            <a:spLocks noGrp="1"/>
          </p:cNvSpPr>
          <p:nvPr>
            <p:ph type="title"/>
          </p:nvPr>
        </p:nvSpPr>
        <p:spPr/>
        <p:txBody>
          <a:bodyPr>
            <a:normAutofit/>
          </a:bodyPr>
          <a:lstStyle/>
          <a:p>
            <a:r>
              <a:rPr lang="en-GB" dirty="0"/>
              <a:t>M</a:t>
            </a:r>
            <a:r>
              <a:rPr lang="en-GB" baseline="-25000" dirty="0"/>
              <a:t>1</a:t>
            </a:r>
            <a:r>
              <a:rPr lang="en-GB" dirty="0"/>
              <a:t> </a:t>
            </a:r>
            <a:r>
              <a:rPr lang="en-GB" dirty="0" smtClean="0"/>
              <a:t>Phase Response </a:t>
            </a:r>
            <a:r>
              <a:rPr lang="en-GB" dirty="0"/>
              <a:t>to </a:t>
            </a:r>
            <a:r>
              <a:rPr lang="en-GB" dirty="0" smtClean="0"/>
              <a:t>Photoexcitation</a:t>
            </a:r>
            <a:endParaRPr lang="en-GB" dirty="0"/>
          </a:p>
        </p:txBody>
      </p:sp>
      <p:sp>
        <p:nvSpPr>
          <p:cNvPr id="3" name="TextBox 2"/>
          <p:cNvSpPr txBox="1"/>
          <p:nvPr/>
        </p:nvSpPr>
        <p:spPr>
          <a:xfrm>
            <a:off x="2567609" y="2339588"/>
            <a:ext cx="877163" cy="369332"/>
          </a:xfrm>
          <a:prstGeom prst="rect">
            <a:avLst/>
          </a:prstGeom>
          <a:noFill/>
        </p:spPr>
        <p:txBody>
          <a:bodyPr wrap="none" rtlCol="0">
            <a:spAutoFit/>
          </a:bodyPr>
          <a:lstStyle/>
          <a:p>
            <a:r>
              <a:rPr lang="en-GB" dirty="0"/>
              <a:t>5.6 THz</a:t>
            </a:r>
          </a:p>
        </p:txBody>
      </p:sp>
      <p:sp>
        <p:nvSpPr>
          <p:cNvPr id="15" name="TextBox 14"/>
          <p:cNvSpPr txBox="1"/>
          <p:nvPr/>
        </p:nvSpPr>
        <p:spPr>
          <a:xfrm>
            <a:off x="3791745" y="2348880"/>
            <a:ext cx="877163" cy="369332"/>
          </a:xfrm>
          <a:prstGeom prst="rect">
            <a:avLst/>
          </a:prstGeom>
          <a:noFill/>
        </p:spPr>
        <p:txBody>
          <a:bodyPr wrap="none" rtlCol="0">
            <a:spAutoFit/>
          </a:bodyPr>
          <a:lstStyle/>
          <a:p>
            <a:r>
              <a:rPr lang="en-GB" dirty="0"/>
              <a:t>6.7 THz</a:t>
            </a:r>
          </a:p>
        </p:txBody>
      </p:sp>
      <p:grpSp>
        <p:nvGrpSpPr>
          <p:cNvPr id="17" name="Group 16"/>
          <p:cNvGrpSpPr/>
          <p:nvPr/>
        </p:nvGrpSpPr>
        <p:grpSpPr>
          <a:xfrm>
            <a:off x="6612207" y="1814737"/>
            <a:ext cx="4887072" cy="4951015"/>
            <a:chOff x="4221432" y="1862361"/>
            <a:chExt cx="4887072" cy="4951015"/>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5612" t="-1" b="50026"/>
            <a:stretch/>
          </p:blipFill>
          <p:spPr>
            <a:xfrm>
              <a:off x="4221432" y="1862361"/>
              <a:ext cx="4887072" cy="2437138"/>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5982" t="50000"/>
            <a:stretch/>
          </p:blipFill>
          <p:spPr>
            <a:xfrm>
              <a:off x="4242880" y="4374976"/>
              <a:ext cx="4865624" cy="2438400"/>
            </a:xfrm>
            <a:prstGeom prst="rect">
              <a:avLst/>
            </a:prstGeom>
          </p:spPr>
        </p:pic>
        <p:sp>
          <p:nvSpPr>
            <p:cNvPr id="20" name="TextBox 19"/>
            <p:cNvSpPr txBox="1"/>
            <p:nvPr/>
          </p:nvSpPr>
          <p:spPr>
            <a:xfrm>
              <a:off x="7272325" y="5594176"/>
              <a:ext cx="1147990" cy="369332"/>
            </a:xfrm>
            <a:prstGeom prst="rect">
              <a:avLst/>
            </a:prstGeom>
            <a:noFill/>
          </p:spPr>
          <p:txBody>
            <a:bodyPr wrap="square" rtlCol="0">
              <a:spAutoFit/>
            </a:bodyPr>
            <a:lstStyle/>
            <a:p>
              <a:r>
                <a:rPr lang="en-GB" dirty="0" smtClean="0"/>
                <a:t>800 nm</a:t>
              </a:r>
              <a:endParaRPr lang="en-GB" dirty="0"/>
            </a:p>
          </p:txBody>
        </p:sp>
        <p:sp>
          <p:nvSpPr>
            <p:cNvPr id="21" name="TextBox 20"/>
            <p:cNvSpPr txBox="1"/>
            <p:nvPr/>
          </p:nvSpPr>
          <p:spPr>
            <a:xfrm>
              <a:off x="7615136" y="2236222"/>
              <a:ext cx="1147990" cy="369332"/>
            </a:xfrm>
            <a:prstGeom prst="rect">
              <a:avLst/>
            </a:prstGeom>
            <a:noFill/>
          </p:spPr>
          <p:txBody>
            <a:bodyPr wrap="square" rtlCol="0">
              <a:spAutoFit/>
            </a:bodyPr>
            <a:lstStyle/>
            <a:p>
              <a:r>
                <a:rPr lang="en-GB" dirty="0" smtClean="0"/>
                <a:t>525 nm</a:t>
              </a:r>
              <a:endParaRPr lang="en-GB" dirty="0"/>
            </a:p>
          </p:txBody>
        </p:sp>
      </p:grpSp>
      <p:sp>
        <p:nvSpPr>
          <p:cNvPr id="12" name="TextBox 11"/>
          <p:cNvSpPr txBox="1"/>
          <p:nvPr/>
        </p:nvSpPr>
        <p:spPr>
          <a:xfrm>
            <a:off x="120885" y="6444045"/>
            <a:ext cx="4100161"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latin typeface="Franklin Gothic Book" panose="020B0503020102020204" pitchFamily="34" charset="0"/>
              </a:rPr>
              <a:t>S. Wall et al. </a:t>
            </a:r>
            <a:r>
              <a:rPr lang="en-GB" sz="1400" i="1" dirty="0">
                <a:latin typeface="Franklin Gothic Book" panose="020B0503020102020204" pitchFamily="34" charset="0"/>
              </a:rPr>
              <a:t>Nature communications</a:t>
            </a:r>
            <a:r>
              <a:rPr lang="en-GB" sz="1400" dirty="0">
                <a:latin typeface="Franklin Gothic Book" panose="020B0503020102020204" pitchFamily="34" charset="0"/>
              </a:rPr>
              <a:t>  </a:t>
            </a:r>
            <a:r>
              <a:rPr lang="en-GB" sz="1400" b="1" dirty="0">
                <a:latin typeface="Franklin Gothic Book" panose="020B0503020102020204" pitchFamily="34" charset="0"/>
              </a:rPr>
              <a:t>3</a:t>
            </a:r>
            <a:r>
              <a:rPr lang="en-GB" sz="1400" dirty="0">
                <a:latin typeface="Franklin Gothic Book" panose="020B0503020102020204" pitchFamily="34" charset="0"/>
              </a:rPr>
              <a:t> 721 (2012)</a:t>
            </a:r>
          </a:p>
        </p:txBody>
      </p:sp>
    </p:spTree>
    <p:extLst>
      <p:ext uri="{BB962C8B-B14F-4D97-AF65-F5344CB8AC3E}">
        <p14:creationId xmlns:p14="http://schemas.microsoft.com/office/powerpoint/2010/main" val="7460763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R Phase </a:t>
            </a:r>
            <a:r>
              <a:rPr lang="en-GB" dirty="0"/>
              <a:t>R</a:t>
            </a:r>
            <a:r>
              <a:rPr lang="en-GB" dirty="0" smtClean="0"/>
              <a:t>esponse to Photoexcitation</a:t>
            </a:r>
            <a:endParaRPr lang="en-GB" dirty="0"/>
          </a:p>
        </p:txBody>
      </p:sp>
      <p:pic>
        <p:nvPicPr>
          <p:cNvPr id="4" name="Picture 3"/>
          <p:cNvPicPr>
            <a:picLocks noChangeAspect="1"/>
          </p:cNvPicPr>
          <p:nvPr/>
        </p:nvPicPr>
        <p:blipFill>
          <a:blip r:embed="rId2"/>
          <a:stretch>
            <a:fillRect/>
          </a:stretch>
        </p:blipFill>
        <p:spPr>
          <a:xfrm>
            <a:off x="1919536" y="1844824"/>
            <a:ext cx="3853102" cy="4111204"/>
          </a:xfrm>
          <a:prstGeom prst="rect">
            <a:avLst/>
          </a:prstGeom>
        </p:spPr>
      </p:pic>
      <p:sp>
        <p:nvSpPr>
          <p:cNvPr id="6" name="Rectangle 5"/>
          <p:cNvSpPr/>
          <p:nvPr/>
        </p:nvSpPr>
        <p:spPr>
          <a:xfrm>
            <a:off x="1991544" y="2060848"/>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4153"/>
          <a:stretch/>
        </p:blipFill>
        <p:spPr>
          <a:xfrm>
            <a:off x="6314498" y="1391989"/>
            <a:ext cx="3439969" cy="4564039"/>
          </a:xfrm>
          <a:prstGeom prst="rect">
            <a:avLst/>
          </a:prstGeom>
        </p:spPr>
      </p:pic>
      <p:sp>
        <p:nvSpPr>
          <p:cNvPr id="3" name="TextBox 2"/>
          <p:cNvSpPr txBox="1"/>
          <p:nvPr/>
        </p:nvSpPr>
        <p:spPr>
          <a:xfrm>
            <a:off x="6768005" y="1844824"/>
            <a:ext cx="288085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smtClean="0"/>
              <a:t>No oscillations – as expected</a:t>
            </a:r>
            <a:endParaRPr lang="en-GB" dirty="0"/>
          </a:p>
        </p:txBody>
      </p:sp>
      <p:sp>
        <p:nvSpPr>
          <p:cNvPr id="9" name="TextBox 8"/>
          <p:cNvSpPr txBox="1"/>
          <p:nvPr/>
        </p:nvSpPr>
        <p:spPr>
          <a:xfrm>
            <a:off x="296340" y="1497559"/>
            <a:ext cx="2552651" cy="1754326"/>
          </a:xfrm>
          <a:prstGeom prst="rect">
            <a:avLst/>
          </a:prstGeom>
          <a:noFill/>
        </p:spPr>
        <p:txBody>
          <a:bodyPr wrap="square" rtlCol="0">
            <a:spAutoFit/>
          </a:bodyPr>
          <a:lstStyle/>
          <a:p>
            <a:r>
              <a:rPr lang="en-GB" b="1" dirty="0" smtClean="0"/>
              <a:t>Experimental Details</a:t>
            </a:r>
          </a:p>
          <a:p>
            <a:r>
              <a:rPr lang="en-GB" b="1" dirty="0" smtClean="0"/>
              <a:t>Pump:</a:t>
            </a:r>
            <a:r>
              <a:rPr lang="en-GB" dirty="0" smtClean="0"/>
              <a:t> 800 nm</a:t>
            </a:r>
          </a:p>
          <a:p>
            <a:r>
              <a:rPr lang="en-GB" b="1" dirty="0" smtClean="0"/>
              <a:t>Probe:</a:t>
            </a:r>
            <a:r>
              <a:rPr lang="en-GB" dirty="0" smtClean="0"/>
              <a:t> White light</a:t>
            </a:r>
          </a:p>
          <a:p>
            <a:r>
              <a:rPr lang="en-GB" b="1" dirty="0" smtClean="0"/>
              <a:t>Pump fluence:</a:t>
            </a:r>
            <a:r>
              <a:rPr lang="en-GB" dirty="0" smtClean="0"/>
              <a:t> &lt; F</a:t>
            </a:r>
            <a:r>
              <a:rPr lang="en-GB" baseline="-25000" dirty="0" smtClean="0"/>
              <a:t>TH</a:t>
            </a:r>
          </a:p>
          <a:p>
            <a:r>
              <a:rPr lang="en-GB" b="1" dirty="0" smtClean="0"/>
              <a:t>Sample: </a:t>
            </a:r>
            <a:r>
              <a:rPr lang="en-GB" dirty="0" smtClean="0"/>
              <a:t>Thin film</a:t>
            </a:r>
          </a:p>
          <a:p>
            <a:r>
              <a:rPr lang="en-GB" dirty="0" smtClean="0"/>
              <a:t>T = 400 K</a:t>
            </a:r>
          </a:p>
        </p:txBody>
      </p:sp>
      <p:sp>
        <p:nvSpPr>
          <p:cNvPr id="10" name="TextBox 9"/>
          <p:cNvSpPr txBox="1"/>
          <p:nvPr/>
        </p:nvSpPr>
        <p:spPr>
          <a:xfrm>
            <a:off x="120885" y="6444045"/>
            <a:ext cx="2960490"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latin typeface="Franklin Gothic Book" panose="020B0503020102020204" pitchFamily="34" charset="0"/>
              </a:rPr>
              <a:t>S. Wall et al. </a:t>
            </a:r>
            <a:r>
              <a:rPr lang="en-GB" sz="1400" i="1" dirty="0" smtClean="0">
                <a:latin typeface="Franklin Gothic Book" panose="020B0503020102020204" pitchFamily="34" charset="0"/>
              </a:rPr>
              <a:t>PRB</a:t>
            </a:r>
            <a:r>
              <a:rPr lang="en-GB" sz="1400" dirty="0" smtClean="0">
                <a:latin typeface="Franklin Gothic Book" panose="020B0503020102020204" pitchFamily="34" charset="0"/>
              </a:rPr>
              <a:t> </a:t>
            </a:r>
            <a:r>
              <a:rPr lang="en-GB" sz="1400" b="1" dirty="0" smtClean="0">
                <a:latin typeface="Franklin Gothic Book" panose="020B0503020102020204" pitchFamily="34" charset="0"/>
              </a:rPr>
              <a:t>87</a:t>
            </a:r>
            <a:r>
              <a:rPr lang="en-GB" sz="1400" dirty="0" smtClean="0">
                <a:latin typeface="Franklin Gothic Book" panose="020B0503020102020204" pitchFamily="34" charset="0"/>
              </a:rPr>
              <a:t> 115126 </a:t>
            </a:r>
            <a:r>
              <a:rPr lang="en-GB" sz="1400" dirty="0">
                <a:latin typeface="Franklin Gothic Book" panose="020B0503020102020204" pitchFamily="34" charset="0"/>
              </a:rPr>
              <a:t>(</a:t>
            </a:r>
            <a:r>
              <a:rPr lang="en-GB" sz="1400" dirty="0" smtClean="0">
                <a:latin typeface="Franklin Gothic Book" panose="020B0503020102020204" pitchFamily="34" charset="0"/>
              </a:rPr>
              <a:t>2013)</a:t>
            </a:r>
            <a:endParaRPr lang="en-GB" sz="1400" dirty="0">
              <a:latin typeface="Franklin Gothic Book" panose="020B0503020102020204" pitchFamily="34" charset="0"/>
            </a:endParaRPr>
          </a:p>
        </p:txBody>
      </p:sp>
    </p:spTree>
    <p:extLst>
      <p:ext uri="{BB962C8B-B14F-4D97-AF65-F5344CB8AC3E}">
        <p14:creationId xmlns:p14="http://schemas.microsoft.com/office/powerpoint/2010/main" val="10318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Phase change dynamics</a:t>
            </a:r>
            <a:endParaRPr lang="en-GB" dirty="0"/>
          </a:p>
        </p:txBody>
      </p:sp>
      <p:pic>
        <p:nvPicPr>
          <p:cNvPr id="6" name="Picture 2"/>
          <p:cNvPicPr>
            <a:picLocks noChangeAspect="1" noChangeArrowheads="1"/>
          </p:cNvPicPr>
          <p:nvPr/>
        </p:nvPicPr>
        <p:blipFill>
          <a:blip r:embed="rId2"/>
          <a:srcRect/>
          <a:stretch>
            <a:fillRect/>
          </a:stretch>
        </p:blipFill>
        <p:spPr bwMode="auto">
          <a:xfrm>
            <a:off x="200715" y="1587769"/>
            <a:ext cx="3880159" cy="3805338"/>
          </a:xfrm>
          <a:prstGeom prst="rect">
            <a:avLst/>
          </a:prstGeom>
          <a:noFill/>
          <a:ln w="9525">
            <a:noFill/>
            <a:miter lim="800000"/>
            <a:headEnd/>
            <a:tailEnd/>
          </a:ln>
        </p:spPr>
      </p:pic>
      <p:sp>
        <p:nvSpPr>
          <p:cNvPr id="16" name="TextBox 15"/>
          <p:cNvSpPr txBox="1"/>
          <p:nvPr/>
        </p:nvSpPr>
        <p:spPr>
          <a:xfrm>
            <a:off x="122362" y="6488668"/>
            <a:ext cx="3869777"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t>S. Wall et al. </a:t>
            </a:r>
            <a:r>
              <a:rPr lang="en-GB" sz="1400" i="1" dirty="0"/>
              <a:t>Nature communications</a:t>
            </a:r>
            <a:r>
              <a:rPr lang="en-GB" sz="1400" dirty="0"/>
              <a:t>  </a:t>
            </a:r>
            <a:r>
              <a:rPr lang="en-GB" sz="1400" b="1" dirty="0"/>
              <a:t>3</a:t>
            </a:r>
            <a:r>
              <a:rPr lang="en-GB" sz="1400" dirty="0"/>
              <a:t> 721 (2012)</a:t>
            </a:r>
          </a:p>
        </p:txBody>
      </p:sp>
      <p:cxnSp>
        <p:nvCxnSpPr>
          <p:cNvPr id="5" name="Straight Connector 4"/>
          <p:cNvCxnSpPr/>
          <p:nvPr/>
        </p:nvCxnSpPr>
        <p:spPr>
          <a:xfrm>
            <a:off x="838200" y="1454219"/>
            <a:ext cx="6007873" cy="0"/>
          </a:xfrm>
          <a:prstGeom prst="line">
            <a:avLst/>
          </a:prstGeom>
          <a:ln w="76200">
            <a:solidFill>
              <a:schemeClr val="accent2">
                <a:lumMod val="75000"/>
              </a:schemeClr>
            </a:solidFill>
          </a:ln>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1033670" y="5100720"/>
            <a:ext cx="1164101" cy="584775"/>
          </a:xfrm>
          <a:prstGeom prst="rect">
            <a:avLst/>
          </a:prstGeom>
          <a:noFill/>
        </p:spPr>
        <p:txBody>
          <a:bodyPr wrap="none" rtlCol="0">
            <a:spAutoFit/>
          </a:bodyPr>
          <a:lstStyle/>
          <a:p>
            <a:r>
              <a:rPr lang="en-GB" sz="3200" dirty="0" smtClean="0"/>
              <a:t>F&lt; F</a:t>
            </a:r>
            <a:r>
              <a:rPr lang="en-GB" sz="3200" baseline="-25000" dirty="0" smtClean="0"/>
              <a:t>TH</a:t>
            </a:r>
            <a:endParaRPr lang="en-GB" sz="3200" baseline="-25000" dirty="0"/>
          </a:p>
        </p:txBody>
      </p:sp>
      <p:grpSp>
        <p:nvGrpSpPr>
          <p:cNvPr id="21" name="Group 20"/>
          <p:cNvGrpSpPr/>
          <p:nvPr/>
        </p:nvGrpSpPr>
        <p:grpSpPr>
          <a:xfrm>
            <a:off x="4080874" y="1608448"/>
            <a:ext cx="3640722" cy="4077047"/>
            <a:chOff x="4080874" y="1608448"/>
            <a:chExt cx="3640722" cy="4077047"/>
          </a:xfrm>
        </p:grpSpPr>
        <p:pic>
          <p:nvPicPr>
            <p:cNvPr id="7" name="Picture 3"/>
            <p:cNvPicPr>
              <a:picLocks noChangeAspect="1" noChangeArrowheads="1"/>
            </p:cNvPicPr>
            <p:nvPr/>
          </p:nvPicPr>
          <p:blipFill>
            <a:blip r:embed="rId3"/>
            <a:srcRect l="4439"/>
            <a:stretch>
              <a:fillRect/>
            </a:stretch>
          </p:blipFill>
          <p:spPr bwMode="auto">
            <a:xfrm>
              <a:off x="4080874" y="1608448"/>
              <a:ext cx="3640722" cy="4029676"/>
            </a:xfrm>
            <a:prstGeom prst="rect">
              <a:avLst/>
            </a:prstGeom>
            <a:noFill/>
            <a:ln w="9525">
              <a:noFill/>
              <a:miter lim="800000"/>
              <a:headEnd/>
              <a:tailEnd/>
            </a:ln>
          </p:spPr>
        </p:pic>
        <p:sp>
          <p:nvSpPr>
            <p:cNvPr id="9" name="TextBox 8"/>
            <p:cNvSpPr txBox="1"/>
            <p:nvPr/>
          </p:nvSpPr>
          <p:spPr>
            <a:xfrm>
              <a:off x="4276344" y="5100720"/>
              <a:ext cx="1164101" cy="584775"/>
            </a:xfrm>
            <a:prstGeom prst="rect">
              <a:avLst/>
            </a:prstGeom>
            <a:noFill/>
          </p:spPr>
          <p:txBody>
            <a:bodyPr wrap="none" rtlCol="0">
              <a:spAutoFit/>
            </a:bodyPr>
            <a:lstStyle/>
            <a:p>
              <a:r>
                <a:rPr lang="en-GB" sz="3200" dirty="0" smtClean="0"/>
                <a:t>F&gt; F</a:t>
              </a:r>
              <a:r>
                <a:rPr lang="en-GB" sz="3200" baseline="-25000" dirty="0" smtClean="0"/>
                <a:t>TH</a:t>
              </a:r>
              <a:endParaRPr lang="en-GB" sz="3200" baseline="-25000" dirty="0"/>
            </a:p>
          </p:txBody>
        </p:sp>
      </p:grpSp>
      <p:grpSp>
        <p:nvGrpSpPr>
          <p:cNvPr id="20" name="Group 19"/>
          <p:cNvGrpSpPr/>
          <p:nvPr/>
        </p:nvGrpSpPr>
        <p:grpSpPr>
          <a:xfrm>
            <a:off x="7809112" y="2026701"/>
            <a:ext cx="3982114" cy="3193170"/>
            <a:chOff x="7773961" y="2054043"/>
            <a:chExt cx="3982114" cy="3193170"/>
          </a:xfrm>
        </p:grpSpPr>
        <p:grpSp>
          <p:nvGrpSpPr>
            <p:cNvPr id="10" name="Group 9"/>
            <p:cNvGrpSpPr/>
            <p:nvPr/>
          </p:nvGrpSpPr>
          <p:grpSpPr>
            <a:xfrm>
              <a:off x="8126200" y="2054043"/>
              <a:ext cx="3629875" cy="3193170"/>
              <a:chOff x="6418285" y="2161302"/>
              <a:chExt cx="3629875" cy="3193170"/>
            </a:xfrm>
          </p:grpSpPr>
          <p:grpSp>
            <p:nvGrpSpPr>
              <p:cNvPr id="11" name="Group 10"/>
              <p:cNvGrpSpPr/>
              <p:nvPr/>
            </p:nvGrpSpPr>
            <p:grpSpPr>
              <a:xfrm>
                <a:off x="6418285" y="2161302"/>
                <a:ext cx="3597593" cy="3193170"/>
                <a:chOff x="4894285" y="2161301"/>
                <a:chExt cx="3597593" cy="3193170"/>
              </a:xfrm>
            </p:grpSpPr>
            <p:grpSp>
              <p:nvGrpSpPr>
                <p:cNvPr id="13" name="Group 12"/>
                <p:cNvGrpSpPr/>
                <p:nvPr/>
              </p:nvGrpSpPr>
              <p:grpSpPr>
                <a:xfrm>
                  <a:off x="4894285" y="2161301"/>
                  <a:ext cx="3597593" cy="3193170"/>
                  <a:chOff x="4894285" y="2161301"/>
                  <a:chExt cx="3597593" cy="3193170"/>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6880" t="2820" r="3307" b="50000"/>
                  <a:stretch/>
                </p:blipFill>
                <p:spPr>
                  <a:xfrm>
                    <a:off x="4894285" y="2161301"/>
                    <a:ext cx="3597593" cy="1790900"/>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14921" t="50000" r="2941"/>
                  <a:stretch/>
                </p:blipFill>
                <p:spPr>
                  <a:xfrm>
                    <a:off x="4911378" y="3548469"/>
                    <a:ext cx="3523117" cy="1806002"/>
                  </a:xfrm>
                  <a:prstGeom prst="rect">
                    <a:avLst/>
                  </a:prstGeom>
                </p:spPr>
              </p:pic>
            </p:grpSp>
            <p:sp>
              <p:nvSpPr>
                <p:cNvPr id="14" name="TextBox 13"/>
                <p:cNvSpPr txBox="1"/>
                <p:nvPr/>
              </p:nvSpPr>
              <p:spPr>
                <a:xfrm>
                  <a:off x="6930897" y="3874289"/>
                  <a:ext cx="1147990" cy="369332"/>
                </a:xfrm>
                <a:prstGeom prst="rect">
                  <a:avLst/>
                </a:prstGeom>
                <a:noFill/>
              </p:spPr>
              <p:txBody>
                <a:bodyPr wrap="square" rtlCol="0">
                  <a:spAutoFit/>
                </a:bodyPr>
                <a:lstStyle/>
                <a:p>
                  <a:r>
                    <a:rPr lang="en-GB" dirty="0" smtClean="0"/>
                    <a:t>800 nm</a:t>
                  </a:r>
                  <a:endParaRPr lang="en-GB" dirty="0"/>
                </a:p>
              </p:txBody>
            </p:sp>
          </p:grpSp>
          <p:sp>
            <p:nvSpPr>
              <p:cNvPr id="12" name="TextBox 11"/>
              <p:cNvSpPr txBox="1"/>
              <p:nvPr/>
            </p:nvSpPr>
            <p:spPr>
              <a:xfrm>
                <a:off x="8900170" y="2302456"/>
                <a:ext cx="1147990" cy="369332"/>
              </a:xfrm>
              <a:prstGeom prst="rect">
                <a:avLst/>
              </a:prstGeom>
              <a:noFill/>
            </p:spPr>
            <p:txBody>
              <a:bodyPr wrap="square" rtlCol="0">
                <a:spAutoFit/>
              </a:bodyPr>
              <a:lstStyle/>
              <a:p>
                <a:r>
                  <a:rPr lang="en-GB" dirty="0" smtClean="0"/>
                  <a:t>525 nm</a:t>
                </a:r>
                <a:endParaRPr lang="en-GB" dirty="0"/>
              </a:p>
            </p:txBody>
          </p:sp>
        </p:grpSp>
        <p:sp>
          <p:nvSpPr>
            <p:cNvPr id="8" name="TextBox 7"/>
            <p:cNvSpPr txBox="1"/>
            <p:nvPr/>
          </p:nvSpPr>
          <p:spPr>
            <a:xfrm rot="16200000">
              <a:off x="7625042" y="3248780"/>
              <a:ext cx="667170" cy="369332"/>
            </a:xfrm>
            <a:prstGeom prst="rect">
              <a:avLst/>
            </a:prstGeom>
            <a:noFill/>
          </p:spPr>
          <p:txBody>
            <a:bodyPr wrap="none" rtlCol="0">
              <a:spAutoFit/>
            </a:bodyPr>
            <a:lstStyle/>
            <a:p>
              <a:r>
                <a:rPr lang="el-GR" dirty="0" smtClean="0"/>
                <a:t>Δ</a:t>
              </a:r>
              <a:r>
                <a:rPr lang="en-GB" dirty="0" smtClean="0"/>
                <a:t>R/R</a:t>
              </a:r>
              <a:endParaRPr lang="en-GB" dirty="0"/>
            </a:p>
          </p:txBody>
        </p:sp>
      </p:grpSp>
    </p:spTree>
    <p:extLst>
      <p:ext uri="{BB962C8B-B14F-4D97-AF65-F5344CB8AC3E}">
        <p14:creationId xmlns:p14="http://schemas.microsoft.com/office/powerpoint/2010/main" val="312012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srcRect/>
          <a:stretch>
            <a:fillRect/>
          </a:stretch>
        </p:blipFill>
        <p:spPr bwMode="auto">
          <a:xfrm>
            <a:off x="1036342" y="1875416"/>
            <a:ext cx="2417642" cy="400333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GB" dirty="0"/>
              <a:t>Phase </a:t>
            </a:r>
            <a:r>
              <a:rPr lang="en-GB" dirty="0" smtClean="0"/>
              <a:t>Change Dynamics</a:t>
            </a:r>
            <a:endParaRPr lang="en-GB"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3693" y="2289543"/>
            <a:ext cx="2963234" cy="3512084"/>
          </a:xfrm>
          <a:prstGeom prst="rect">
            <a:avLst/>
          </a:prstGeom>
        </p:spPr>
      </p:pic>
      <p:cxnSp>
        <p:nvCxnSpPr>
          <p:cNvPr id="9" name="Straight Connector 8"/>
          <p:cNvCxnSpPr/>
          <p:nvPr/>
        </p:nvCxnSpPr>
        <p:spPr>
          <a:xfrm>
            <a:off x="838200" y="1454219"/>
            <a:ext cx="5506941" cy="0"/>
          </a:xfrm>
          <a:prstGeom prst="line">
            <a:avLst/>
          </a:prstGeom>
          <a:ln w="76200">
            <a:solidFill>
              <a:schemeClr val="accent2">
                <a:lumMod val="75000"/>
              </a:schemeClr>
            </a:solidFill>
          </a:ln>
        </p:spPr>
        <p:style>
          <a:lnRef idx="3">
            <a:schemeClr val="accent4"/>
          </a:lnRef>
          <a:fillRef idx="0">
            <a:schemeClr val="accent4"/>
          </a:fillRef>
          <a:effectRef idx="2">
            <a:schemeClr val="accent4"/>
          </a:effectRef>
          <a:fontRef idx="minor">
            <a:schemeClr val="tx1"/>
          </a:fontRef>
        </p:style>
      </p:cxnSp>
      <p:sp>
        <p:nvSpPr>
          <p:cNvPr id="10" name="TextBox 9"/>
          <p:cNvSpPr txBox="1"/>
          <p:nvPr/>
        </p:nvSpPr>
        <p:spPr>
          <a:xfrm>
            <a:off x="122362" y="6488668"/>
            <a:ext cx="3869777"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t>S. Wall et al. </a:t>
            </a:r>
            <a:r>
              <a:rPr lang="en-GB" sz="1400" i="1" dirty="0"/>
              <a:t>Nature communications</a:t>
            </a:r>
            <a:r>
              <a:rPr lang="en-GB" sz="1400" dirty="0"/>
              <a:t>  </a:t>
            </a:r>
            <a:r>
              <a:rPr lang="en-GB" sz="1400" b="1" dirty="0"/>
              <a:t>3</a:t>
            </a:r>
            <a:r>
              <a:rPr lang="en-GB" sz="1400" dirty="0"/>
              <a:t> 721 (2012)</a:t>
            </a:r>
          </a:p>
        </p:txBody>
      </p:sp>
      <p:cxnSp>
        <p:nvCxnSpPr>
          <p:cNvPr id="4" name="Straight Arrow Connector 3"/>
          <p:cNvCxnSpPr/>
          <p:nvPr/>
        </p:nvCxnSpPr>
        <p:spPr>
          <a:xfrm flipH="1">
            <a:off x="2007987" y="3199476"/>
            <a:ext cx="324196" cy="3941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51345" y="1690688"/>
            <a:ext cx="415637" cy="45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724" y="1690688"/>
            <a:ext cx="2263336" cy="3863675"/>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8458718" y="5878746"/>
                <a:ext cx="1547347" cy="461665"/>
              </a:xfrm>
              <a:prstGeom prst="rect">
                <a:avLst/>
              </a:prstGeom>
              <a:noFill/>
            </p:spPr>
            <p:txBody>
              <a:bodyPr wrap="none" rtlCol="0">
                <a:spAutoFit/>
              </a:bodyPr>
              <a:lstStyle/>
              <a:p>
                <a14:m>
                  <m:oMath xmlns:m="http://schemas.openxmlformats.org/officeDocument/2006/math">
                    <m:sSubSup>
                      <m:sSubSupPr>
                        <m:ctrlPr>
                          <a:rPr lang="en-GB" sz="2400" b="0" i="1" dirty="0" smtClean="0">
                            <a:latin typeface="Cambria Math" panose="02040503050406030204" pitchFamily="18" charset="0"/>
                          </a:rPr>
                        </m:ctrlPr>
                      </m:sSubSupPr>
                      <m:e>
                        <m:r>
                          <a:rPr lang="en-GB" sz="2400" b="0" i="1" dirty="0" smtClean="0">
                            <a:latin typeface="Cambria Math" panose="02040503050406030204" pitchFamily="18" charset="0"/>
                          </a:rPr>
                          <m:t>𝜔</m:t>
                        </m:r>
                      </m:e>
                      <m:sub>
                        <m:r>
                          <a:rPr lang="en-GB" sz="2400" b="0" i="1" dirty="0" smtClean="0">
                            <a:latin typeface="Cambria Math" panose="02040503050406030204" pitchFamily="18" charset="0"/>
                          </a:rPr>
                          <m:t>𝐻</m:t>
                        </m:r>
                      </m:sub>
                      <m:sup>
                        <m:r>
                          <a:rPr lang="en-GB" sz="2400" b="0" i="1" dirty="0" smtClean="0">
                            <a:latin typeface="Cambria Math" panose="02040503050406030204" pitchFamily="18" charset="0"/>
                          </a:rPr>
                          <m:t>∗</m:t>
                        </m:r>
                      </m:sup>
                    </m:sSubSup>
                    <m:r>
                      <a:rPr lang="en-GB" sz="2400" b="0" i="1" dirty="0" smtClean="0">
                        <a:latin typeface="Cambria Math" panose="02040503050406030204" pitchFamily="18" charset="0"/>
                      </a:rPr>
                      <m:t>=</m:t>
                    </m:r>
                    <m:sSub>
                      <m:sSubPr>
                        <m:ctrlPr>
                          <a:rPr lang="en-GB" sz="2400" b="0" i="1" dirty="0" smtClean="0">
                            <a:latin typeface="Cambria Math" panose="02040503050406030204" pitchFamily="18" charset="0"/>
                          </a:rPr>
                        </m:ctrlPr>
                      </m:sSubPr>
                      <m:e>
                        <m:r>
                          <a:rPr lang="en-GB" sz="2400" b="0" i="1" dirty="0" smtClean="0">
                            <a:latin typeface="Cambria Math" panose="02040503050406030204" pitchFamily="18" charset="0"/>
                          </a:rPr>
                          <m:t>𝜔</m:t>
                        </m:r>
                      </m:e>
                      <m:sub>
                        <m:r>
                          <a:rPr lang="en-GB" sz="2400" b="0" i="1" dirty="0" smtClean="0">
                            <a:latin typeface="Cambria Math" panose="02040503050406030204" pitchFamily="18" charset="0"/>
                          </a:rPr>
                          <m:t>𝐻</m:t>
                        </m:r>
                      </m:sub>
                    </m:sSub>
                  </m:oMath>
                </a14:m>
                <a:r>
                  <a:rPr lang="en-GB" sz="2400" dirty="0" smtClean="0"/>
                  <a:t>?</a:t>
                </a:r>
                <a:endParaRPr lang="en-GB"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8458718" y="5878746"/>
                <a:ext cx="1547347" cy="461665"/>
              </a:xfrm>
              <a:prstGeom prst="rect">
                <a:avLst/>
              </a:prstGeom>
              <a:blipFill rotWithShape="0">
                <a:blip r:embed="rId5"/>
                <a:stretch>
                  <a:fillRect t="-10526" r="-5138" b="-28947"/>
                </a:stretch>
              </a:blipFill>
            </p:spPr>
            <p:txBody>
              <a:bodyPr/>
              <a:lstStyle/>
              <a:p>
                <a:r>
                  <a:rPr lang="en-GB">
                    <a:noFill/>
                  </a:rPr>
                  <a:t> </a:t>
                </a:r>
              </a:p>
            </p:txBody>
          </p:sp>
        </mc:Fallback>
      </mc:AlternateContent>
    </p:spTree>
    <p:extLst>
      <p:ext uri="{BB962C8B-B14F-4D97-AF65-F5344CB8AC3E}">
        <p14:creationId xmlns:p14="http://schemas.microsoft.com/office/powerpoint/2010/main" val="12408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Measuring Phonons With X-rays</a:t>
            </a:r>
            <a:endParaRPr lang="en-GB" dirty="0"/>
          </a:p>
        </p:txBody>
      </p:sp>
      <p:grpSp>
        <p:nvGrpSpPr>
          <p:cNvPr id="8" name="Group 7"/>
          <p:cNvGrpSpPr/>
          <p:nvPr/>
        </p:nvGrpSpPr>
        <p:grpSpPr>
          <a:xfrm>
            <a:off x="1381126" y="2228766"/>
            <a:ext cx="7039923" cy="638264"/>
            <a:chOff x="1200151" y="2009691"/>
            <a:chExt cx="7039923" cy="638264"/>
          </a:xfrm>
        </p:grpSpPr>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r="4014"/>
            <a:stretch/>
          </p:blipFill>
          <p:spPr>
            <a:xfrm>
              <a:off x="1200151" y="2009691"/>
              <a:ext cx="2743200" cy="638264"/>
            </a:xfrm>
            <a:prstGeom prst="rect">
              <a:avLst/>
            </a:prstGeom>
          </p:spPr>
        </p:pic>
        <p:pic>
          <p:nvPicPr>
            <p:cNvPr id="5"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l="9478" r="1862"/>
            <a:stretch/>
          </p:blipFill>
          <p:spPr>
            <a:xfrm>
              <a:off x="4298018" y="2085902"/>
              <a:ext cx="3522007" cy="562053"/>
            </a:xfrm>
            <a:prstGeom prst="rect">
              <a:avLst/>
            </a:prstGeom>
          </p:spPr>
        </p:pic>
        <p:sp>
          <p:nvSpPr>
            <p:cNvPr id="6" name="TextBox 5"/>
            <p:cNvSpPr txBox="1"/>
            <p:nvPr/>
          </p:nvSpPr>
          <p:spPr>
            <a:xfrm>
              <a:off x="3970643" y="2144157"/>
              <a:ext cx="300082" cy="369332"/>
            </a:xfrm>
            <a:prstGeom prst="rect">
              <a:avLst/>
            </a:prstGeom>
            <a:noFill/>
          </p:spPr>
          <p:txBody>
            <a:bodyPr wrap="none" rtlCol="0">
              <a:spAutoFit/>
            </a:bodyPr>
            <a:lstStyle/>
            <a:p>
              <a:r>
                <a:rPr lang="en-GB" dirty="0"/>
                <a:t>+</a:t>
              </a:r>
            </a:p>
          </p:txBody>
        </p:sp>
        <p:sp>
          <p:nvSpPr>
            <p:cNvPr id="7" name="TextBox 6"/>
            <p:cNvSpPr txBox="1"/>
            <p:nvPr/>
          </p:nvSpPr>
          <p:spPr>
            <a:xfrm>
              <a:off x="7713968" y="2144157"/>
              <a:ext cx="526106" cy="369332"/>
            </a:xfrm>
            <a:prstGeom prst="rect">
              <a:avLst/>
            </a:prstGeom>
            <a:noFill/>
          </p:spPr>
          <p:txBody>
            <a:bodyPr wrap="none" rtlCol="0">
              <a:spAutoFit/>
            </a:bodyPr>
            <a:lstStyle/>
            <a:p>
              <a:r>
                <a:rPr lang="en-GB" dirty="0" smtClean="0"/>
                <a:t>+ …</a:t>
              </a:r>
              <a:endParaRPr lang="en-GB" dirty="0"/>
            </a:p>
          </p:txBody>
        </p:sp>
      </p:grpSp>
      <p:grpSp>
        <p:nvGrpSpPr>
          <p:cNvPr id="21" name="Group 20"/>
          <p:cNvGrpSpPr/>
          <p:nvPr/>
        </p:nvGrpSpPr>
        <p:grpSpPr>
          <a:xfrm>
            <a:off x="2095501" y="1590501"/>
            <a:ext cx="2028826" cy="714474"/>
            <a:chOff x="2095501" y="1590501"/>
            <a:chExt cx="2028826" cy="714474"/>
          </a:xfrm>
        </p:grpSpPr>
        <p:sp>
          <p:nvSpPr>
            <p:cNvPr id="9" name="TextBox 8"/>
            <p:cNvSpPr txBox="1"/>
            <p:nvPr/>
          </p:nvSpPr>
          <p:spPr>
            <a:xfrm>
              <a:off x="2429996" y="1590501"/>
              <a:ext cx="1308435" cy="369332"/>
            </a:xfrm>
            <a:prstGeom prst="rect">
              <a:avLst/>
            </a:prstGeom>
            <a:noFill/>
          </p:spPr>
          <p:txBody>
            <a:bodyPr wrap="none" rtlCol="0">
              <a:spAutoFit/>
            </a:bodyPr>
            <a:lstStyle/>
            <a:p>
              <a:r>
                <a:rPr lang="en-GB" dirty="0" smtClean="0"/>
                <a:t>Bragg peaks</a:t>
              </a:r>
              <a:endParaRPr lang="en-GB" dirty="0"/>
            </a:p>
          </p:txBody>
        </p:sp>
        <p:sp>
          <p:nvSpPr>
            <p:cNvPr id="19" name="Right Brace 18"/>
            <p:cNvSpPr/>
            <p:nvPr/>
          </p:nvSpPr>
          <p:spPr>
            <a:xfrm rot="16200000">
              <a:off x="2986083" y="1166732"/>
              <a:ext cx="247661" cy="20288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2" name="Group 21"/>
          <p:cNvGrpSpPr/>
          <p:nvPr/>
        </p:nvGrpSpPr>
        <p:grpSpPr>
          <a:xfrm>
            <a:off x="4552951" y="1590395"/>
            <a:ext cx="3341994" cy="686806"/>
            <a:chOff x="4552951" y="1590395"/>
            <a:chExt cx="3341994" cy="686806"/>
          </a:xfrm>
        </p:grpSpPr>
        <p:sp>
          <p:nvSpPr>
            <p:cNvPr id="10" name="TextBox 9"/>
            <p:cNvSpPr txBox="1"/>
            <p:nvPr/>
          </p:nvSpPr>
          <p:spPr>
            <a:xfrm>
              <a:off x="4924988" y="1590395"/>
              <a:ext cx="2630015" cy="369332"/>
            </a:xfrm>
            <a:prstGeom prst="rect">
              <a:avLst/>
            </a:prstGeom>
            <a:noFill/>
          </p:spPr>
          <p:txBody>
            <a:bodyPr wrap="none" rtlCol="0">
              <a:spAutoFit/>
            </a:bodyPr>
            <a:lstStyle/>
            <a:p>
              <a:r>
                <a:rPr lang="en-GB" dirty="0" smtClean="0"/>
                <a:t>Thermal diffuse scattering</a:t>
              </a:r>
              <a:endParaRPr lang="en-GB" dirty="0"/>
            </a:p>
          </p:txBody>
        </p:sp>
        <p:sp>
          <p:nvSpPr>
            <p:cNvPr id="20" name="Right Brace 19"/>
            <p:cNvSpPr/>
            <p:nvPr/>
          </p:nvSpPr>
          <p:spPr>
            <a:xfrm rot="16200000">
              <a:off x="6100117" y="482374"/>
              <a:ext cx="247661" cy="33419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 name="Group 2"/>
          <p:cNvGrpSpPr/>
          <p:nvPr/>
        </p:nvGrpSpPr>
        <p:grpSpPr>
          <a:xfrm>
            <a:off x="5000624" y="2277202"/>
            <a:ext cx="5413310" cy="983621"/>
            <a:chOff x="5000624" y="2277202"/>
            <a:chExt cx="5413310" cy="983621"/>
          </a:xfrm>
        </p:grpSpPr>
        <p:sp>
          <p:nvSpPr>
            <p:cNvPr id="12" name="TextBox 11"/>
            <p:cNvSpPr txBox="1"/>
            <p:nvPr/>
          </p:nvSpPr>
          <p:spPr>
            <a:xfrm>
              <a:off x="5902058" y="2891491"/>
              <a:ext cx="4511876" cy="369332"/>
            </a:xfrm>
            <a:prstGeom prst="rect">
              <a:avLst/>
            </a:prstGeom>
            <a:noFill/>
          </p:spPr>
          <p:txBody>
            <a:bodyPr wrap="none" rtlCol="0">
              <a:spAutoFit/>
            </a:bodyPr>
            <a:lstStyle/>
            <a:p>
              <a:r>
                <a:rPr lang="en-GB" dirty="0" smtClean="0"/>
                <a:t>Response dominated by low frequency modes</a:t>
              </a:r>
            </a:p>
          </p:txBody>
        </p:sp>
        <p:sp>
          <p:nvSpPr>
            <p:cNvPr id="23" name="Oval 22"/>
            <p:cNvSpPr/>
            <p:nvPr/>
          </p:nvSpPr>
          <p:spPr>
            <a:xfrm>
              <a:off x="5000624" y="2277202"/>
              <a:ext cx="1076325" cy="6387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a:off x="5734050" y="2891491"/>
              <a:ext cx="152400" cy="1850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762247" y="3505779"/>
            <a:ext cx="5430018" cy="2932454"/>
            <a:chOff x="728233" y="3505779"/>
            <a:chExt cx="5430018" cy="2932454"/>
          </a:xfrm>
        </p:grpSpPr>
        <p:pic>
          <p:nvPicPr>
            <p:cNvPr id="26" name="Picture 25" descr="Screen Clipping"/>
            <p:cNvPicPr>
              <a:picLocks noChangeAspect="1"/>
            </p:cNvPicPr>
            <p:nvPr/>
          </p:nvPicPr>
          <p:blipFill rotWithShape="1">
            <a:blip r:embed="rId5">
              <a:extLst>
                <a:ext uri="{28A0092B-C50C-407E-A947-70E740481C1C}">
                  <a14:useLocalDpi xmlns:a14="http://schemas.microsoft.com/office/drawing/2010/main" val="0"/>
                </a:ext>
              </a:extLst>
            </a:blip>
            <a:srcRect t="50064" r="47497"/>
            <a:stretch/>
          </p:blipFill>
          <p:spPr>
            <a:xfrm>
              <a:off x="728233" y="3578086"/>
              <a:ext cx="2660192" cy="2552370"/>
            </a:xfrm>
            <a:prstGeom prst="rect">
              <a:avLst/>
            </a:prstGeom>
          </p:spPr>
        </p:pic>
        <p:grpSp>
          <p:nvGrpSpPr>
            <p:cNvPr id="11" name="Group 10"/>
            <p:cNvGrpSpPr/>
            <p:nvPr/>
          </p:nvGrpSpPr>
          <p:grpSpPr>
            <a:xfrm>
              <a:off x="3388425" y="3505779"/>
              <a:ext cx="2769826" cy="2699681"/>
              <a:chOff x="2658769" y="3405108"/>
              <a:chExt cx="1901351" cy="1853200"/>
            </a:xfrm>
          </p:grpSpPr>
          <p:pic>
            <p:nvPicPr>
              <p:cNvPr id="24" name="Picture 23" descr="Screen Clipping"/>
              <p:cNvPicPr>
                <a:picLocks noChangeAspect="1"/>
              </p:cNvPicPr>
              <p:nvPr/>
            </p:nvPicPr>
            <p:blipFill rotWithShape="1">
              <a:blip r:embed="rId5">
                <a:extLst>
                  <a:ext uri="{28A0092B-C50C-407E-A947-70E740481C1C}">
                    <a14:useLocalDpi xmlns:a14="http://schemas.microsoft.com/office/drawing/2010/main" val="0"/>
                  </a:ext>
                </a:extLst>
              </a:blip>
              <a:srcRect t="6561" r="47497" b="50454"/>
              <a:stretch/>
            </p:blipFill>
            <p:spPr>
              <a:xfrm>
                <a:off x="2658769" y="3405108"/>
                <a:ext cx="1894181" cy="1564457"/>
              </a:xfrm>
              <a:prstGeom prst="rect">
                <a:avLst/>
              </a:prstGeom>
            </p:spPr>
          </p:pic>
          <p:pic>
            <p:nvPicPr>
              <p:cNvPr id="27" name="Picture 26" descr="Screen Clipping"/>
              <p:cNvPicPr>
                <a:picLocks noChangeAspect="1"/>
              </p:cNvPicPr>
              <p:nvPr/>
            </p:nvPicPr>
            <p:blipFill rotWithShape="1">
              <a:blip r:embed="rId5">
                <a:extLst>
                  <a:ext uri="{28A0092B-C50C-407E-A947-70E740481C1C}">
                    <a14:useLocalDpi xmlns:a14="http://schemas.microsoft.com/office/drawing/2010/main" val="0"/>
                  </a:ext>
                </a:extLst>
              </a:blip>
              <a:srcRect t="90515" r="47497" b="-565"/>
              <a:stretch/>
            </p:blipFill>
            <p:spPr>
              <a:xfrm>
                <a:off x="2665939" y="4892548"/>
                <a:ext cx="1894181" cy="365760"/>
              </a:xfrm>
              <a:prstGeom prst="rect">
                <a:avLst/>
              </a:prstGeom>
            </p:spPr>
          </p:pic>
        </p:grpSp>
        <p:sp>
          <p:nvSpPr>
            <p:cNvPr id="28" name="TextBox 27"/>
            <p:cNvSpPr txBox="1"/>
            <p:nvPr/>
          </p:nvSpPr>
          <p:spPr>
            <a:xfrm>
              <a:off x="1019567" y="6130456"/>
              <a:ext cx="302208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err="1" smtClean="0">
                  <a:latin typeface="Franklin Gothic Book" panose="020B0503020102020204" pitchFamily="34" charset="0"/>
                </a:rPr>
                <a:t>Budai</a:t>
              </a:r>
              <a:r>
                <a:rPr lang="en-GB" sz="1400" dirty="0" smtClean="0">
                  <a:latin typeface="Franklin Gothic Book" panose="020B0503020102020204" pitchFamily="34" charset="0"/>
                </a:rPr>
                <a:t> et al. </a:t>
              </a:r>
              <a:r>
                <a:rPr lang="en-GB" sz="1400" i="1" dirty="0" smtClean="0">
                  <a:latin typeface="Franklin Gothic Book" panose="020B0503020102020204" pitchFamily="34" charset="0"/>
                </a:rPr>
                <a:t>Nature</a:t>
              </a:r>
              <a:r>
                <a:rPr lang="en-GB" sz="1400" dirty="0" smtClean="0">
                  <a:latin typeface="Franklin Gothic Book" panose="020B0503020102020204" pitchFamily="34" charset="0"/>
                </a:rPr>
                <a:t> </a:t>
              </a:r>
              <a:r>
                <a:rPr lang="en-GB" sz="1400" b="1" dirty="0" smtClean="0">
                  <a:latin typeface="Franklin Gothic Book" panose="020B0503020102020204" pitchFamily="34" charset="0"/>
                </a:rPr>
                <a:t>515, </a:t>
              </a:r>
              <a:r>
                <a:rPr lang="en-GB" sz="1400" dirty="0" smtClean="0">
                  <a:latin typeface="Franklin Gothic Book" panose="020B0503020102020204" pitchFamily="34" charset="0"/>
                </a:rPr>
                <a:t>535 (2014)</a:t>
              </a:r>
              <a:endParaRPr lang="en-GB" sz="1400" dirty="0">
                <a:latin typeface="Franklin Gothic Book" panose="020B0503020102020204" pitchFamily="34" charset="0"/>
              </a:endParaRPr>
            </a:p>
          </p:txBody>
        </p:sp>
      </p:grpSp>
      <p:grpSp>
        <p:nvGrpSpPr>
          <p:cNvPr id="14" name="Group 13"/>
          <p:cNvGrpSpPr/>
          <p:nvPr/>
        </p:nvGrpSpPr>
        <p:grpSpPr>
          <a:xfrm>
            <a:off x="9034550" y="3798727"/>
            <a:ext cx="1313979" cy="1754854"/>
            <a:chOff x="9034550" y="3798727"/>
            <a:chExt cx="1313979" cy="1754854"/>
          </a:xfrm>
        </p:grpSpPr>
        <p:grpSp>
          <p:nvGrpSpPr>
            <p:cNvPr id="29" name="Group 28"/>
            <p:cNvGrpSpPr/>
            <p:nvPr/>
          </p:nvGrpSpPr>
          <p:grpSpPr>
            <a:xfrm>
              <a:off x="9034550" y="3798727"/>
              <a:ext cx="285684" cy="1754854"/>
              <a:chOff x="1445483" y="2731117"/>
              <a:chExt cx="513677" cy="3155333"/>
            </a:xfrm>
          </p:grpSpPr>
          <p:cxnSp>
            <p:nvCxnSpPr>
              <p:cNvPr id="30" name="Straight Connector 29"/>
              <p:cNvCxnSpPr/>
              <p:nvPr/>
            </p:nvCxnSpPr>
            <p:spPr>
              <a:xfrm flipH="1">
                <a:off x="1660604" y="2889819"/>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634534" y="4649847"/>
                <a:ext cx="109182" cy="996287"/>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652659" y="3878772"/>
                <a:ext cx="95534" cy="805218"/>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445483" y="550802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4" name="Oval 33"/>
              <p:cNvSpPr/>
              <p:nvPr/>
            </p:nvSpPr>
            <p:spPr>
              <a:xfrm>
                <a:off x="1461336" y="3689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5" name="Oval 34"/>
              <p:cNvSpPr/>
              <p:nvPr/>
            </p:nvSpPr>
            <p:spPr>
              <a:xfrm>
                <a:off x="1554667" y="4491145"/>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6" name="Oval 35"/>
              <p:cNvSpPr/>
              <p:nvPr/>
            </p:nvSpPr>
            <p:spPr>
              <a:xfrm>
                <a:off x="1580737" y="2731117"/>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37" name="Group 36"/>
            <p:cNvGrpSpPr/>
            <p:nvPr/>
          </p:nvGrpSpPr>
          <p:grpSpPr>
            <a:xfrm>
              <a:off x="10137976" y="3846690"/>
              <a:ext cx="210553" cy="1702143"/>
              <a:chOff x="1554503" y="2719346"/>
              <a:chExt cx="378587" cy="3060556"/>
            </a:xfrm>
          </p:grpSpPr>
          <p:cxnSp>
            <p:nvCxnSpPr>
              <p:cNvPr id="38" name="Straight Connector 37"/>
              <p:cNvCxnSpPr/>
              <p:nvPr/>
            </p:nvCxnSpPr>
            <p:spPr>
              <a:xfrm>
                <a:off x="1733550" y="2920028"/>
                <a:ext cx="9526" cy="268605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1554503" y="5401479"/>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0" name="Oval 39"/>
              <p:cNvSpPr/>
              <p:nvPr/>
            </p:nvSpPr>
            <p:spPr>
              <a:xfrm>
                <a:off x="1554667" y="3599361"/>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Oval 40"/>
              <p:cNvSpPr/>
              <p:nvPr/>
            </p:nvSpPr>
            <p:spPr>
              <a:xfrm>
                <a:off x="1554667" y="4481620"/>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Oval 41"/>
              <p:cNvSpPr/>
              <p:nvPr/>
            </p:nvSpPr>
            <p:spPr>
              <a:xfrm>
                <a:off x="1554504" y="2719346"/>
                <a:ext cx="378423" cy="3784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43" name="Right Arrow 42"/>
            <p:cNvSpPr/>
            <p:nvPr/>
          </p:nvSpPr>
          <p:spPr>
            <a:xfrm>
              <a:off x="9536057" y="4518795"/>
              <a:ext cx="323140" cy="188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p:cNvGrpSpPr/>
          <p:nvPr/>
        </p:nvGrpSpPr>
        <p:grpSpPr>
          <a:xfrm>
            <a:off x="7047345" y="4814161"/>
            <a:ext cx="4619249" cy="1606680"/>
            <a:chOff x="7047345" y="4814161"/>
            <a:chExt cx="4619249" cy="1606680"/>
          </a:xfrm>
        </p:grpSpPr>
        <p:sp>
          <p:nvSpPr>
            <p:cNvPr id="15" name="TextBox 14"/>
            <p:cNvSpPr txBox="1"/>
            <p:nvPr/>
          </p:nvSpPr>
          <p:spPr>
            <a:xfrm>
              <a:off x="8609357" y="5774510"/>
              <a:ext cx="3057237" cy="646331"/>
            </a:xfrm>
            <a:prstGeom prst="rect">
              <a:avLst/>
            </a:prstGeom>
            <a:noFill/>
          </p:spPr>
          <p:txBody>
            <a:bodyPr wrap="square" rtlCol="0">
              <a:spAutoFit/>
            </a:bodyPr>
            <a:lstStyle/>
            <a:p>
              <a:r>
                <a:rPr lang="en-GB" dirty="0" smtClean="0"/>
                <a:t>Vibrations of uncorrelated Vanadium ions</a:t>
              </a:r>
              <a:endParaRPr lang="en-GB" dirty="0"/>
            </a:p>
          </p:txBody>
        </p:sp>
        <p:cxnSp>
          <p:nvCxnSpPr>
            <p:cNvPr id="17" name="Straight Arrow Connector 16"/>
            <p:cNvCxnSpPr/>
            <p:nvPr/>
          </p:nvCxnSpPr>
          <p:spPr>
            <a:xfrm flipH="1" flipV="1">
              <a:off x="7047345" y="4814161"/>
              <a:ext cx="1407620" cy="9268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212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Time-Resolved TDS</a:t>
            </a:r>
            <a:endParaRPr lang="en-GB" dirty="0"/>
          </a:p>
        </p:txBody>
      </p:sp>
      <p:pic>
        <p:nvPicPr>
          <p:cNvPr id="4" name="Picture 3"/>
          <p:cNvPicPr>
            <a:picLocks noChangeAspect="1"/>
          </p:cNvPicPr>
          <p:nvPr/>
        </p:nvPicPr>
        <p:blipFill>
          <a:blip r:embed="rId2"/>
          <a:stretch>
            <a:fillRect/>
          </a:stretch>
        </p:blipFill>
        <p:spPr>
          <a:xfrm>
            <a:off x="421746" y="1455478"/>
            <a:ext cx="3025110" cy="4910816"/>
          </a:xfrm>
          <a:prstGeom prst="rect">
            <a:avLst/>
          </a:prstGeom>
        </p:spPr>
      </p:pic>
      <p:pic>
        <p:nvPicPr>
          <p:cNvPr id="5" name="Picture 4"/>
          <p:cNvPicPr>
            <a:picLocks noChangeAspect="1"/>
          </p:cNvPicPr>
          <p:nvPr/>
        </p:nvPicPr>
        <p:blipFill>
          <a:blip r:embed="rId3"/>
          <a:stretch>
            <a:fillRect/>
          </a:stretch>
        </p:blipFill>
        <p:spPr>
          <a:xfrm>
            <a:off x="3686283" y="1455478"/>
            <a:ext cx="8216228" cy="4315594"/>
          </a:xfrm>
          <a:prstGeom prst="rect">
            <a:avLst/>
          </a:prstGeom>
        </p:spPr>
      </p:pic>
      <p:sp>
        <p:nvSpPr>
          <p:cNvPr id="6" name="TextBox 5"/>
          <p:cNvSpPr txBox="1"/>
          <p:nvPr/>
        </p:nvSpPr>
        <p:spPr>
          <a:xfrm>
            <a:off x="7730150" y="6181628"/>
            <a:ext cx="3563155"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smtClean="0">
                <a:latin typeface="Franklin Gothic Book" panose="020B0503020102020204" pitchFamily="34" charset="0"/>
              </a:rPr>
              <a:t>D. Zhu et al. </a:t>
            </a:r>
            <a:r>
              <a:rPr lang="en-GB" sz="1400" i="1" dirty="0" smtClean="0">
                <a:latin typeface="Franklin Gothic Book" panose="020B0503020102020204" pitchFamily="34" charset="0"/>
              </a:rPr>
              <a:t>Phys Rev B.</a:t>
            </a:r>
            <a:r>
              <a:rPr lang="en-GB" sz="1400" dirty="0" smtClean="0">
                <a:latin typeface="Franklin Gothic Book" panose="020B0503020102020204" pitchFamily="34" charset="0"/>
              </a:rPr>
              <a:t> </a:t>
            </a:r>
            <a:r>
              <a:rPr lang="en-GB" sz="1400" b="1" dirty="0" smtClean="0">
                <a:latin typeface="Franklin Gothic Book" panose="020B0503020102020204" pitchFamily="34" charset="0"/>
              </a:rPr>
              <a:t>92</a:t>
            </a:r>
            <a:r>
              <a:rPr lang="en-GB" sz="1400" dirty="0" smtClean="0">
                <a:latin typeface="Franklin Gothic Book" panose="020B0503020102020204" pitchFamily="34" charset="0"/>
              </a:rPr>
              <a:t>, 054303 (2015)</a:t>
            </a:r>
            <a:endParaRPr lang="en-GB" sz="1400" dirty="0">
              <a:latin typeface="Franklin Gothic Book" panose="020B0503020102020204" pitchFamily="34" charset="0"/>
            </a:endParaRPr>
          </a:p>
        </p:txBody>
      </p:sp>
    </p:spTree>
    <p:extLst>
      <p:ext uri="{BB962C8B-B14F-4D97-AF65-F5344CB8AC3E}">
        <p14:creationId xmlns:p14="http://schemas.microsoft.com/office/powerpoint/2010/main" val="14052780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Time-Resolved TDS F&gt;F</a:t>
            </a:r>
            <a:r>
              <a:rPr lang="en-GB" baseline="-25000" dirty="0" smtClean="0"/>
              <a:t>TH</a:t>
            </a:r>
            <a:endParaRPr lang="en-GB" baseline="-25000" dirty="0"/>
          </a:p>
        </p:txBody>
      </p:sp>
      <p:pic>
        <p:nvPicPr>
          <p:cNvPr id="2052" name="Picture 4" descr="https://lh5.googleusercontent.com/UA_SthpkWy0D7QM01C48o6vgV5I1COMLTVhUHoN8aeY2qhUaUMzxxAN2SyXNDU808Uo9HNzmp6pT07gmDwF24w9SYC5UjzWnFKHh87_FVJlZ698iWR3fSRjFGHtAUuD2gNKmAIw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25" t="1401" r="3540" b="7196"/>
          <a:stretch/>
        </p:blipFill>
        <p:spPr bwMode="auto">
          <a:xfrm>
            <a:off x="4477287" y="2411004"/>
            <a:ext cx="2792461" cy="26666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78877" y="1840919"/>
            <a:ext cx="1869486" cy="369332"/>
          </a:xfrm>
          <a:prstGeom prst="rect">
            <a:avLst/>
          </a:prstGeom>
          <a:noFill/>
        </p:spPr>
        <p:txBody>
          <a:bodyPr wrap="none" rtlCol="0">
            <a:spAutoFit/>
          </a:bodyPr>
          <a:lstStyle/>
          <a:p>
            <a:r>
              <a:rPr lang="en-GB" dirty="0" smtClean="0"/>
              <a:t>High Temperature</a:t>
            </a:r>
            <a:endParaRPr lang="en-GB" dirty="0"/>
          </a:p>
        </p:txBody>
      </p:sp>
      <p:grpSp>
        <p:nvGrpSpPr>
          <p:cNvPr id="3" name="Group 2"/>
          <p:cNvGrpSpPr/>
          <p:nvPr/>
        </p:nvGrpSpPr>
        <p:grpSpPr>
          <a:xfrm>
            <a:off x="8178987" y="1794056"/>
            <a:ext cx="3059921" cy="3404378"/>
            <a:chOff x="8178987" y="1794056"/>
            <a:chExt cx="3059921" cy="3404378"/>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2093" t="11184" r="63995" b="12892"/>
            <a:stretch/>
          </p:blipFill>
          <p:spPr>
            <a:xfrm>
              <a:off x="8178987" y="2290248"/>
              <a:ext cx="3059921" cy="2908186"/>
            </a:xfrm>
            <a:prstGeom prst="rect">
              <a:avLst/>
            </a:prstGeom>
          </p:spPr>
        </p:pic>
        <p:sp>
          <p:nvSpPr>
            <p:cNvPr id="25" name="TextBox 24"/>
            <p:cNvSpPr txBox="1"/>
            <p:nvPr/>
          </p:nvSpPr>
          <p:spPr>
            <a:xfrm>
              <a:off x="8688157" y="1794056"/>
              <a:ext cx="1772601" cy="369332"/>
            </a:xfrm>
            <a:prstGeom prst="rect">
              <a:avLst/>
            </a:prstGeom>
            <a:noFill/>
          </p:spPr>
          <p:txBody>
            <a:bodyPr wrap="none" rtlCol="0">
              <a:spAutoFit/>
            </a:bodyPr>
            <a:lstStyle/>
            <a:p>
              <a:r>
                <a:rPr lang="en-GB" dirty="0" smtClean="0"/>
                <a:t>Transient change</a:t>
              </a:r>
              <a:endParaRPr lang="en-GB" dirty="0"/>
            </a:p>
          </p:txBody>
        </p:sp>
      </p:grpSp>
      <p:grpSp>
        <p:nvGrpSpPr>
          <p:cNvPr id="24" name="Group 23"/>
          <p:cNvGrpSpPr/>
          <p:nvPr/>
        </p:nvGrpSpPr>
        <p:grpSpPr>
          <a:xfrm>
            <a:off x="1177436" y="1794056"/>
            <a:ext cx="2293418" cy="3211497"/>
            <a:chOff x="4611906" y="1866180"/>
            <a:chExt cx="2293418" cy="3211497"/>
          </a:xfrm>
        </p:grpSpPr>
        <p:pic>
          <p:nvPicPr>
            <p:cNvPr id="20" name="Picture 1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481945" y="2654299"/>
              <a:ext cx="2553339" cy="2293418"/>
            </a:xfrm>
            <a:prstGeom prst="rect">
              <a:avLst/>
            </a:prstGeom>
          </p:spPr>
        </p:pic>
        <p:sp>
          <p:nvSpPr>
            <p:cNvPr id="28" name="TextBox 27"/>
            <p:cNvSpPr txBox="1"/>
            <p:nvPr/>
          </p:nvSpPr>
          <p:spPr>
            <a:xfrm>
              <a:off x="4852316" y="1866180"/>
              <a:ext cx="1825308" cy="369332"/>
            </a:xfrm>
            <a:prstGeom prst="rect">
              <a:avLst/>
            </a:prstGeom>
            <a:noFill/>
          </p:spPr>
          <p:txBody>
            <a:bodyPr wrap="none" rtlCol="0">
              <a:spAutoFit/>
            </a:bodyPr>
            <a:lstStyle/>
            <a:p>
              <a:r>
                <a:rPr lang="en-GB" dirty="0" smtClean="0"/>
                <a:t>Low Temperature</a:t>
              </a:r>
              <a:endParaRPr lang="en-GB" dirty="0"/>
            </a:p>
          </p:txBody>
        </p:sp>
      </p:grpSp>
      <p:grpSp>
        <p:nvGrpSpPr>
          <p:cNvPr id="23" name="Group 22"/>
          <p:cNvGrpSpPr/>
          <p:nvPr/>
        </p:nvGrpSpPr>
        <p:grpSpPr>
          <a:xfrm>
            <a:off x="1177435" y="3313181"/>
            <a:ext cx="2314342" cy="1182778"/>
            <a:chOff x="4611905" y="3385305"/>
            <a:chExt cx="2314342" cy="1182778"/>
          </a:xfrm>
        </p:grpSpPr>
        <p:sp>
          <p:nvSpPr>
            <p:cNvPr id="21" name="Oval 20"/>
            <p:cNvSpPr/>
            <p:nvPr/>
          </p:nvSpPr>
          <p:spPr>
            <a:xfrm>
              <a:off x="4611905" y="3744341"/>
              <a:ext cx="331570" cy="284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6321630" y="3886708"/>
              <a:ext cx="239920" cy="2284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6686327" y="4339663"/>
              <a:ext cx="239920" cy="2284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518694" y="3385305"/>
              <a:ext cx="239920" cy="2284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p:cNvGrpSpPr/>
          <p:nvPr/>
        </p:nvGrpSpPr>
        <p:grpSpPr>
          <a:xfrm>
            <a:off x="5145107" y="3357221"/>
            <a:ext cx="1582891" cy="1647370"/>
            <a:chOff x="1367763" y="3357221"/>
            <a:chExt cx="1582891" cy="1647370"/>
          </a:xfrm>
        </p:grpSpPr>
        <p:cxnSp>
          <p:nvCxnSpPr>
            <p:cNvPr id="36" name="Straight Connector 35"/>
            <p:cNvCxnSpPr/>
            <p:nvPr/>
          </p:nvCxnSpPr>
          <p:spPr>
            <a:xfrm>
              <a:off x="1482081" y="3357221"/>
              <a:ext cx="1468573" cy="142294"/>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a:off x="1482080" y="4339663"/>
              <a:ext cx="1468573" cy="142294"/>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V="1">
              <a:off x="1367763" y="4339663"/>
              <a:ext cx="17583" cy="558859"/>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V="1">
              <a:off x="2933070" y="4445732"/>
              <a:ext cx="17583" cy="558859"/>
            </a:xfrm>
            <a:prstGeom prst="line">
              <a:avLst/>
            </a:prstGeom>
            <a:ln>
              <a:prstDash val="dash"/>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8839206" y="3251152"/>
            <a:ext cx="1582891" cy="1647370"/>
            <a:chOff x="1367763" y="3357221"/>
            <a:chExt cx="1582891" cy="1647370"/>
          </a:xfrm>
        </p:grpSpPr>
        <p:cxnSp>
          <p:nvCxnSpPr>
            <p:cNvPr id="42" name="Straight Connector 41"/>
            <p:cNvCxnSpPr/>
            <p:nvPr/>
          </p:nvCxnSpPr>
          <p:spPr>
            <a:xfrm>
              <a:off x="1482081" y="3357221"/>
              <a:ext cx="1468573" cy="142294"/>
            </a:xfrm>
            <a:prstGeom prst="line">
              <a:avLst/>
            </a:prstGeom>
            <a:ln w="38100">
              <a:solidFill>
                <a:schemeClr val="bg1"/>
              </a:solidFill>
              <a:prstDash val="dash"/>
            </a:ln>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a:off x="1482080" y="4339663"/>
              <a:ext cx="1468573" cy="142294"/>
            </a:xfrm>
            <a:prstGeom prst="line">
              <a:avLst/>
            </a:prstGeom>
            <a:ln w="38100">
              <a:solidFill>
                <a:schemeClr val="bg1"/>
              </a:solidFill>
              <a:prstDash val="dash"/>
            </a:ln>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flipV="1">
              <a:off x="1367763" y="4339663"/>
              <a:ext cx="17583" cy="558859"/>
            </a:xfrm>
            <a:prstGeom prst="line">
              <a:avLst/>
            </a:prstGeom>
            <a:ln w="38100">
              <a:solidFill>
                <a:schemeClr val="bg1"/>
              </a:solidFill>
              <a:prstDash val="dash"/>
            </a:ln>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flipV="1">
              <a:off x="2933070" y="4445732"/>
              <a:ext cx="17583" cy="558859"/>
            </a:xfrm>
            <a:prstGeom prst="line">
              <a:avLst/>
            </a:prstGeom>
            <a:ln w="38100">
              <a:solidFill>
                <a:schemeClr val="bg1"/>
              </a:solidFill>
              <a:prstDash val="dash"/>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07078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9507" y="1550490"/>
            <a:ext cx="9320068" cy="2651990"/>
          </a:xfrm>
        </p:spPr>
      </p:pic>
      <p:grpSp>
        <p:nvGrpSpPr>
          <p:cNvPr id="2" name="Group 1"/>
          <p:cNvGrpSpPr/>
          <p:nvPr/>
        </p:nvGrpSpPr>
        <p:grpSpPr>
          <a:xfrm>
            <a:off x="2358807" y="3739020"/>
            <a:ext cx="7117701" cy="395592"/>
            <a:chOff x="2358807" y="2957208"/>
            <a:chExt cx="7117701" cy="395592"/>
          </a:xfrm>
        </p:grpSpPr>
        <p:sp>
          <p:nvSpPr>
            <p:cNvPr id="5" name="Rectangle 4"/>
            <p:cNvSpPr/>
            <p:nvPr/>
          </p:nvSpPr>
          <p:spPr>
            <a:xfrm>
              <a:off x="3047999" y="2957208"/>
              <a:ext cx="6428509" cy="214010"/>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358807" y="3171218"/>
              <a:ext cx="2130065" cy="181582"/>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1"/>
          <p:cNvSpPr>
            <a:spLocks noGrp="1"/>
          </p:cNvSpPr>
          <p:nvPr>
            <p:ph type="title"/>
          </p:nvPr>
        </p:nvSpPr>
        <p:spPr>
          <a:xfrm>
            <a:off x="838200" y="365125"/>
            <a:ext cx="10515600" cy="1325563"/>
          </a:xfrm>
        </p:spPr>
        <p:txBody>
          <a:bodyPr/>
          <a:lstStyle/>
          <a:p>
            <a:r>
              <a:rPr lang="en-GB" dirty="0" smtClean="0"/>
              <a:t>How can ultrafast help?</a:t>
            </a:r>
            <a:endParaRPr lang="en-GB" dirty="0"/>
          </a:p>
        </p:txBody>
      </p:sp>
      <p:sp>
        <p:nvSpPr>
          <p:cNvPr id="10" name="TextBox 9"/>
          <p:cNvSpPr txBox="1"/>
          <p:nvPr/>
        </p:nvSpPr>
        <p:spPr>
          <a:xfrm>
            <a:off x="1618464" y="4362218"/>
            <a:ext cx="8349304" cy="646331"/>
          </a:xfrm>
          <a:prstGeom prst="rect">
            <a:avLst/>
          </a:prstGeom>
          <a:noFill/>
        </p:spPr>
        <p:txBody>
          <a:bodyPr wrap="square" rtlCol="0">
            <a:spAutoFit/>
          </a:bodyPr>
          <a:lstStyle/>
          <a:p>
            <a:r>
              <a:rPr lang="en-GB" dirty="0" smtClean="0"/>
              <a:t>Requirement: Source to transfer energy to electrons (and thermalize) before energy is            	        transferred to the lattice – femtosecond timescale</a:t>
            </a:r>
            <a:endParaRPr lang="en-GB" dirty="0"/>
          </a:p>
        </p:txBody>
      </p:sp>
      <p:grpSp>
        <p:nvGrpSpPr>
          <p:cNvPr id="75" name="Group 74"/>
          <p:cNvGrpSpPr/>
          <p:nvPr/>
        </p:nvGrpSpPr>
        <p:grpSpPr>
          <a:xfrm>
            <a:off x="1626568" y="5482227"/>
            <a:ext cx="2557995" cy="1285262"/>
            <a:chOff x="1626568" y="5482227"/>
            <a:chExt cx="2557995" cy="1285262"/>
          </a:xfrm>
        </p:grpSpPr>
        <p:cxnSp>
          <p:nvCxnSpPr>
            <p:cNvPr id="11" name="Elbow Connector 10"/>
            <p:cNvCxnSpPr/>
            <p:nvPr/>
          </p:nvCxnSpPr>
          <p:spPr>
            <a:xfrm>
              <a:off x="2198479" y="5698451"/>
              <a:ext cx="1431689" cy="68406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1626568" y="5482227"/>
              <a:ext cx="2557995" cy="1285262"/>
              <a:chOff x="1626568" y="5482227"/>
              <a:chExt cx="2557995" cy="1285262"/>
            </a:xfrm>
          </p:grpSpPr>
          <p:cxnSp>
            <p:nvCxnSpPr>
              <p:cNvPr id="58" name="Straight Arrow Connector 57"/>
              <p:cNvCxnSpPr/>
              <p:nvPr/>
            </p:nvCxnSpPr>
            <p:spPr>
              <a:xfrm flipV="1">
                <a:off x="2038350" y="5505450"/>
                <a:ext cx="0" cy="1000125"/>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038350" y="6479120"/>
                <a:ext cx="1838325" cy="0"/>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626568" y="5482227"/>
                <a:ext cx="306494" cy="369332"/>
              </a:xfrm>
              <a:prstGeom prst="rect">
                <a:avLst/>
              </a:prstGeom>
              <a:noFill/>
            </p:spPr>
            <p:txBody>
              <a:bodyPr wrap="none" rtlCol="0">
                <a:spAutoFit/>
              </a:bodyPr>
              <a:lstStyle/>
              <a:p>
                <a:r>
                  <a:rPr lang="en-GB" i="1" dirty="0" smtClean="0"/>
                  <a:t>n</a:t>
                </a:r>
                <a:endParaRPr lang="en-GB" i="1" dirty="0"/>
              </a:p>
            </p:txBody>
          </p:sp>
          <p:sp>
            <p:nvSpPr>
              <p:cNvPr id="63" name="TextBox 62"/>
              <p:cNvSpPr txBox="1"/>
              <p:nvPr/>
            </p:nvSpPr>
            <p:spPr>
              <a:xfrm>
                <a:off x="3887687" y="6398157"/>
                <a:ext cx="296876" cy="369332"/>
              </a:xfrm>
              <a:prstGeom prst="rect">
                <a:avLst/>
              </a:prstGeom>
              <a:noFill/>
            </p:spPr>
            <p:txBody>
              <a:bodyPr wrap="none" rtlCol="0">
                <a:spAutoFit/>
              </a:bodyPr>
              <a:lstStyle/>
              <a:p>
                <a:r>
                  <a:rPr lang="en-GB" i="1" dirty="0" smtClean="0"/>
                  <a:t>E</a:t>
                </a:r>
                <a:endParaRPr lang="en-GB" i="1" dirty="0"/>
              </a:p>
            </p:txBody>
          </p:sp>
        </p:grpSp>
      </p:grpSp>
      <p:grpSp>
        <p:nvGrpSpPr>
          <p:cNvPr id="76" name="Group 75"/>
          <p:cNvGrpSpPr/>
          <p:nvPr/>
        </p:nvGrpSpPr>
        <p:grpSpPr>
          <a:xfrm>
            <a:off x="4139628" y="5505450"/>
            <a:ext cx="2557995" cy="1285262"/>
            <a:chOff x="4139628" y="5505450"/>
            <a:chExt cx="2557995" cy="1285262"/>
          </a:xfrm>
        </p:grpSpPr>
        <p:cxnSp>
          <p:nvCxnSpPr>
            <p:cNvPr id="13" name="Elbow Connector 12"/>
            <p:cNvCxnSpPr/>
            <p:nvPr/>
          </p:nvCxnSpPr>
          <p:spPr>
            <a:xfrm>
              <a:off x="4623940" y="5687568"/>
              <a:ext cx="1874396" cy="694944"/>
            </a:xfrm>
            <a:prstGeom prst="bentConnector3">
              <a:avLst>
                <a:gd name="adj1" fmla="val 50000"/>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a:off x="4623940" y="5687568"/>
              <a:ext cx="1444844" cy="694724"/>
            </a:xfrm>
            <a:prstGeom prst="bentConnector3">
              <a:avLst>
                <a:gd name="adj1" fmla="val 53955"/>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251371" y="5687568"/>
              <a:ext cx="5443" cy="694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068784" y="5698451"/>
              <a:ext cx="5443" cy="694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71505" y="5698451"/>
              <a:ext cx="1907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262253" y="6382292"/>
              <a:ext cx="1907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51714" y="6045923"/>
              <a:ext cx="61516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4139628" y="5505450"/>
              <a:ext cx="2557995" cy="1285262"/>
              <a:chOff x="1626568" y="5482227"/>
              <a:chExt cx="2557995" cy="1285262"/>
            </a:xfrm>
          </p:grpSpPr>
          <p:cxnSp>
            <p:nvCxnSpPr>
              <p:cNvPr id="66" name="Straight Arrow Connector 65"/>
              <p:cNvCxnSpPr/>
              <p:nvPr/>
            </p:nvCxnSpPr>
            <p:spPr>
              <a:xfrm flipV="1">
                <a:off x="2038350" y="5505450"/>
                <a:ext cx="0" cy="1000125"/>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2038350" y="6479120"/>
                <a:ext cx="1838325" cy="0"/>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626568" y="5482227"/>
                <a:ext cx="306494" cy="369332"/>
              </a:xfrm>
              <a:prstGeom prst="rect">
                <a:avLst/>
              </a:prstGeom>
              <a:noFill/>
            </p:spPr>
            <p:txBody>
              <a:bodyPr wrap="none" rtlCol="0">
                <a:spAutoFit/>
              </a:bodyPr>
              <a:lstStyle/>
              <a:p>
                <a:r>
                  <a:rPr lang="en-GB" i="1" dirty="0" smtClean="0"/>
                  <a:t>n</a:t>
                </a:r>
                <a:endParaRPr lang="en-GB" i="1" dirty="0"/>
              </a:p>
            </p:txBody>
          </p:sp>
          <p:sp>
            <p:nvSpPr>
              <p:cNvPr id="69" name="TextBox 68"/>
              <p:cNvSpPr txBox="1"/>
              <p:nvPr/>
            </p:nvSpPr>
            <p:spPr>
              <a:xfrm>
                <a:off x="3887687" y="6398157"/>
                <a:ext cx="296876" cy="369332"/>
              </a:xfrm>
              <a:prstGeom prst="rect">
                <a:avLst/>
              </a:prstGeom>
              <a:noFill/>
            </p:spPr>
            <p:txBody>
              <a:bodyPr wrap="none" rtlCol="0">
                <a:spAutoFit/>
              </a:bodyPr>
              <a:lstStyle/>
              <a:p>
                <a:r>
                  <a:rPr lang="en-GB" i="1" dirty="0" smtClean="0"/>
                  <a:t>E</a:t>
                </a:r>
                <a:endParaRPr lang="en-GB" i="1" dirty="0"/>
              </a:p>
            </p:txBody>
          </p:sp>
        </p:grpSp>
      </p:grpSp>
      <p:grpSp>
        <p:nvGrpSpPr>
          <p:cNvPr id="77" name="Group 76"/>
          <p:cNvGrpSpPr/>
          <p:nvPr/>
        </p:nvGrpSpPr>
        <p:grpSpPr>
          <a:xfrm>
            <a:off x="7104947" y="5530172"/>
            <a:ext cx="2557995" cy="1285262"/>
            <a:chOff x="7104947" y="5530172"/>
            <a:chExt cx="2557995" cy="1285262"/>
          </a:xfrm>
        </p:grpSpPr>
        <p:cxnSp>
          <p:nvCxnSpPr>
            <p:cNvPr id="22" name="Elbow Connector 21"/>
            <p:cNvCxnSpPr/>
            <p:nvPr/>
          </p:nvCxnSpPr>
          <p:spPr>
            <a:xfrm>
              <a:off x="7611723" y="5670321"/>
              <a:ext cx="1950941" cy="694944"/>
            </a:xfrm>
            <a:prstGeom prst="bentConnector3">
              <a:avLst>
                <a:gd name="adj1" fmla="val 53418"/>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8169852" y="5670321"/>
              <a:ext cx="974148" cy="694944"/>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00950" y="5670321"/>
              <a:ext cx="568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144000" y="6365265"/>
              <a:ext cx="41866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7104947" y="5530172"/>
              <a:ext cx="2557995" cy="1285262"/>
              <a:chOff x="1626568" y="5482227"/>
              <a:chExt cx="2557995" cy="1285262"/>
            </a:xfrm>
          </p:grpSpPr>
          <p:cxnSp>
            <p:nvCxnSpPr>
              <p:cNvPr id="71" name="Straight Arrow Connector 70"/>
              <p:cNvCxnSpPr/>
              <p:nvPr/>
            </p:nvCxnSpPr>
            <p:spPr>
              <a:xfrm flipV="1">
                <a:off x="2038350" y="5505450"/>
                <a:ext cx="0" cy="1000125"/>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038350" y="6479120"/>
                <a:ext cx="1838325" cy="0"/>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626568" y="5482227"/>
                <a:ext cx="306494" cy="369332"/>
              </a:xfrm>
              <a:prstGeom prst="rect">
                <a:avLst/>
              </a:prstGeom>
              <a:noFill/>
            </p:spPr>
            <p:txBody>
              <a:bodyPr wrap="none" rtlCol="0">
                <a:spAutoFit/>
              </a:bodyPr>
              <a:lstStyle/>
              <a:p>
                <a:r>
                  <a:rPr lang="en-GB" i="1" dirty="0" smtClean="0"/>
                  <a:t>n</a:t>
                </a:r>
                <a:endParaRPr lang="en-GB" i="1" dirty="0"/>
              </a:p>
            </p:txBody>
          </p:sp>
          <p:sp>
            <p:nvSpPr>
              <p:cNvPr id="74" name="TextBox 73"/>
              <p:cNvSpPr txBox="1"/>
              <p:nvPr/>
            </p:nvSpPr>
            <p:spPr>
              <a:xfrm>
                <a:off x="3887687" y="6398157"/>
                <a:ext cx="296876" cy="369332"/>
              </a:xfrm>
              <a:prstGeom prst="rect">
                <a:avLst/>
              </a:prstGeom>
              <a:noFill/>
            </p:spPr>
            <p:txBody>
              <a:bodyPr wrap="none" rtlCol="0">
                <a:spAutoFit/>
              </a:bodyPr>
              <a:lstStyle/>
              <a:p>
                <a:r>
                  <a:rPr lang="en-GB" i="1" dirty="0" smtClean="0"/>
                  <a:t>E</a:t>
                </a:r>
                <a:endParaRPr lang="en-GB" i="1" dirty="0"/>
              </a:p>
            </p:txBody>
          </p:sp>
        </p:grpSp>
      </p:grpSp>
    </p:spTree>
    <p:extLst>
      <p:ext uri="{BB962C8B-B14F-4D97-AF65-F5344CB8AC3E}">
        <p14:creationId xmlns:p14="http://schemas.microsoft.com/office/powerpoint/2010/main" val="8454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 Resolved TDS F&gt;F</a:t>
            </a:r>
            <a:r>
              <a:rPr lang="en-GB" baseline="-25000" dirty="0" smtClean="0"/>
              <a:t>TH</a:t>
            </a:r>
            <a:endParaRPr lang="en-GB" baseline="-25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093" t="11184" r="8405" b="12892"/>
          <a:stretch/>
        </p:blipFill>
        <p:spPr>
          <a:xfrm>
            <a:off x="519022" y="2346384"/>
            <a:ext cx="11285891" cy="3226279"/>
          </a:xfrm>
          <a:prstGeom prst="rect">
            <a:avLst/>
          </a:prstGeom>
        </p:spPr>
      </p:pic>
      <p:sp>
        <p:nvSpPr>
          <p:cNvPr id="4" name="TextBox 3"/>
          <p:cNvSpPr txBox="1"/>
          <p:nvPr/>
        </p:nvSpPr>
        <p:spPr>
          <a:xfrm>
            <a:off x="1984075" y="1854679"/>
            <a:ext cx="511871" cy="369332"/>
          </a:xfrm>
          <a:prstGeom prst="rect">
            <a:avLst/>
          </a:prstGeom>
          <a:noFill/>
        </p:spPr>
        <p:txBody>
          <a:bodyPr wrap="none" rtlCol="0">
            <a:spAutoFit/>
          </a:bodyPr>
          <a:lstStyle/>
          <a:p>
            <a:r>
              <a:rPr lang="en-GB" dirty="0" smtClean="0"/>
              <a:t>0 fs</a:t>
            </a:r>
            <a:endParaRPr lang="en-GB" dirty="0"/>
          </a:p>
        </p:txBody>
      </p:sp>
      <p:sp>
        <p:nvSpPr>
          <p:cNvPr id="33" name="TextBox 32"/>
          <p:cNvSpPr txBox="1"/>
          <p:nvPr/>
        </p:nvSpPr>
        <p:spPr>
          <a:xfrm>
            <a:off x="5906031" y="1833870"/>
            <a:ext cx="565026" cy="369332"/>
          </a:xfrm>
          <a:prstGeom prst="rect">
            <a:avLst/>
          </a:prstGeom>
          <a:noFill/>
        </p:spPr>
        <p:txBody>
          <a:bodyPr wrap="none" rtlCol="0">
            <a:spAutoFit/>
          </a:bodyPr>
          <a:lstStyle/>
          <a:p>
            <a:r>
              <a:rPr lang="en-GB" dirty="0" smtClean="0"/>
              <a:t>4 </a:t>
            </a:r>
            <a:r>
              <a:rPr lang="en-GB" dirty="0" err="1" smtClean="0"/>
              <a:t>ps</a:t>
            </a:r>
            <a:endParaRPr lang="en-GB" dirty="0"/>
          </a:p>
        </p:txBody>
      </p:sp>
      <p:sp>
        <p:nvSpPr>
          <p:cNvPr id="34" name="TextBox 33"/>
          <p:cNvSpPr txBox="1"/>
          <p:nvPr/>
        </p:nvSpPr>
        <p:spPr>
          <a:xfrm>
            <a:off x="9881142" y="1833870"/>
            <a:ext cx="565026" cy="369332"/>
          </a:xfrm>
          <a:prstGeom prst="rect">
            <a:avLst/>
          </a:prstGeom>
          <a:noFill/>
        </p:spPr>
        <p:txBody>
          <a:bodyPr wrap="none" rtlCol="0">
            <a:spAutoFit/>
          </a:bodyPr>
          <a:lstStyle/>
          <a:p>
            <a:r>
              <a:rPr lang="en-GB" dirty="0" smtClean="0"/>
              <a:t>8 </a:t>
            </a:r>
            <a:r>
              <a:rPr lang="en-GB" dirty="0" err="1" smtClean="0"/>
              <a:t>ps</a:t>
            </a:r>
            <a:endParaRPr lang="en-GB" dirty="0"/>
          </a:p>
        </p:txBody>
      </p:sp>
    </p:spTree>
    <p:extLst>
      <p:ext uri="{BB962C8B-B14F-4D97-AF65-F5344CB8AC3E}">
        <p14:creationId xmlns:p14="http://schemas.microsoft.com/office/powerpoint/2010/main" val="36364705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Fluence Dependence</a:t>
            </a:r>
            <a:endParaRPr lang="en-GB" baseline="-25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093" t="11184" r="61742" b="12892"/>
          <a:stretch/>
        </p:blipFill>
        <p:spPr>
          <a:xfrm>
            <a:off x="519022" y="2346384"/>
            <a:ext cx="3714311" cy="3226279"/>
          </a:xfrm>
          <a:prstGeom prst="rect">
            <a:avLst/>
          </a:prstGeom>
        </p:spPr>
      </p:pic>
      <p:sp>
        <p:nvSpPr>
          <p:cNvPr id="4" name="TextBox 3"/>
          <p:cNvSpPr txBox="1"/>
          <p:nvPr/>
        </p:nvSpPr>
        <p:spPr>
          <a:xfrm>
            <a:off x="1984075" y="1854679"/>
            <a:ext cx="511871" cy="369332"/>
          </a:xfrm>
          <a:prstGeom prst="rect">
            <a:avLst/>
          </a:prstGeom>
          <a:noFill/>
        </p:spPr>
        <p:txBody>
          <a:bodyPr wrap="none" rtlCol="0">
            <a:spAutoFit/>
          </a:bodyPr>
          <a:lstStyle/>
          <a:p>
            <a:r>
              <a:rPr lang="en-GB" dirty="0" smtClean="0"/>
              <a:t>0 fs</a:t>
            </a:r>
            <a:endParaRPr lang="en-GB" dirty="0"/>
          </a:p>
        </p:txBody>
      </p:sp>
      <p:sp>
        <p:nvSpPr>
          <p:cNvPr id="5" name="Oval 4"/>
          <p:cNvSpPr/>
          <p:nvPr/>
        </p:nvSpPr>
        <p:spPr>
          <a:xfrm>
            <a:off x="1554480" y="4289367"/>
            <a:ext cx="1238596" cy="4987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970240" y="4064924"/>
            <a:ext cx="142702" cy="22444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6108142" y="2346384"/>
            <a:ext cx="4935096" cy="3524038"/>
            <a:chOff x="5009196" y="2346384"/>
            <a:chExt cx="4935096" cy="3524038"/>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196" y="2346384"/>
              <a:ext cx="4935096" cy="3524038"/>
            </a:xfrm>
            <a:prstGeom prst="rect">
              <a:avLst/>
            </a:prstGeom>
          </p:spPr>
        </p:pic>
        <p:sp>
          <p:nvSpPr>
            <p:cNvPr id="19" name="TextBox 18"/>
            <p:cNvSpPr txBox="1"/>
            <p:nvPr/>
          </p:nvSpPr>
          <p:spPr>
            <a:xfrm>
              <a:off x="7322612" y="2544660"/>
              <a:ext cx="1836528" cy="369332"/>
            </a:xfrm>
            <a:prstGeom prst="rect">
              <a:avLst/>
            </a:prstGeom>
            <a:noFill/>
          </p:spPr>
          <p:txBody>
            <a:bodyPr wrap="none" rtlCol="0">
              <a:spAutoFit/>
            </a:bodyPr>
            <a:lstStyle/>
            <a:p>
              <a:r>
                <a:rPr lang="en-GB" dirty="0" smtClean="0">
                  <a:solidFill>
                    <a:schemeClr val="accent5">
                      <a:lumMod val="75000"/>
                    </a:schemeClr>
                  </a:solidFill>
                </a:rPr>
                <a:t>Diffuse Scattering</a:t>
              </a:r>
              <a:endParaRPr lang="en-GB" dirty="0">
                <a:solidFill>
                  <a:schemeClr val="accent5">
                    <a:lumMod val="75000"/>
                  </a:schemeClr>
                </a:solidFill>
              </a:endParaRPr>
            </a:p>
          </p:txBody>
        </p:sp>
        <p:sp>
          <p:nvSpPr>
            <p:cNvPr id="20" name="TextBox 19"/>
            <p:cNvSpPr txBox="1"/>
            <p:nvPr/>
          </p:nvSpPr>
          <p:spPr>
            <a:xfrm>
              <a:off x="7828541" y="4443284"/>
              <a:ext cx="1402115" cy="369332"/>
            </a:xfrm>
            <a:prstGeom prst="rect">
              <a:avLst/>
            </a:prstGeom>
            <a:noFill/>
          </p:spPr>
          <p:txBody>
            <a:bodyPr wrap="none" rtlCol="0">
              <a:spAutoFit/>
            </a:bodyPr>
            <a:lstStyle/>
            <a:p>
              <a:r>
                <a:rPr lang="en-GB" dirty="0" smtClean="0">
                  <a:solidFill>
                    <a:srgbClr val="FF0000"/>
                  </a:solidFill>
                </a:rPr>
                <a:t>Bragg “Peak”</a:t>
              </a:r>
              <a:endParaRPr lang="en-GB" dirty="0">
                <a:solidFill>
                  <a:srgbClr val="FF0000"/>
                </a:solidFill>
              </a:endParaRPr>
            </a:p>
          </p:txBody>
        </p:sp>
        <p:cxnSp>
          <p:nvCxnSpPr>
            <p:cNvPr id="21" name="Straight Connector 20"/>
            <p:cNvCxnSpPr/>
            <p:nvPr/>
          </p:nvCxnSpPr>
          <p:spPr>
            <a:xfrm>
              <a:off x="6825580" y="2432210"/>
              <a:ext cx="0" cy="292726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5370022" y="5137265"/>
              <a:ext cx="145555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825580" y="2718262"/>
              <a:ext cx="2333560" cy="241900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984075" y="5877373"/>
            <a:ext cx="7235339"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dirty="0" smtClean="0"/>
              <a:t>Diffuse scattering associated with random vanadium dimer oscillations only appears at the phase transition</a:t>
            </a:r>
            <a:endParaRPr lang="en-GB" sz="2400" dirty="0"/>
          </a:p>
        </p:txBody>
      </p:sp>
      <p:sp>
        <p:nvSpPr>
          <p:cNvPr id="15" name="TextBox 14"/>
          <p:cNvSpPr txBox="1"/>
          <p:nvPr/>
        </p:nvSpPr>
        <p:spPr>
          <a:xfrm>
            <a:off x="3107128" y="3912570"/>
            <a:ext cx="317716" cy="369332"/>
          </a:xfrm>
          <a:prstGeom prst="rect">
            <a:avLst/>
          </a:prstGeom>
          <a:noFill/>
        </p:spPr>
        <p:txBody>
          <a:bodyPr wrap="none" rtlCol="0">
            <a:spAutoFit/>
          </a:bodyPr>
          <a:lstStyle/>
          <a:p>
            <a:r>
              <a:rPr lang="es-ES" dirty="0" smtClean="0">
                <a:solidFill>
                  <a:schemeClr val="bg1"/>
                </a:solidFill>
              </a:rPr>
              <a:t>A</a:t>
            </a:r>
            <a:endParaRPr lang="en-GB" dirty="0">
              <a:solidFill>
                <a:schemeClr val="bg1"/>
              </a:solidFill>
            </a:endParaRPr>
          </a:p>
        </p:txBody>
      </p:sp>
      <p:sp>
        <p:nvSpPr>
          <p:cNvPr id="16" name="TextBox 15"/>
          <p:cNvSpPr txBox="1"/>
          <p:nvPr/>
        </p:nvSpPr>
        <p:spPr>
          <a:xfrm>
            <a:off x="2173778" y="3980856"/>
            <a:ext cx="320263" cy="369332"/>
          </a:xfrm>
          <a:prstGeom prst="rect">
            <a:avLst/>
          </a:prstGeom>
          <a:noFill/>
        </p:spPr>
        <p:txBody>
          <a:bodyPr wrap="square" rtlCol="0">
            <a:spAutoFit/>
          </a:bodyPr>
          <a:lstStyle/>
          <a:p>
            <a:r>
              <a:rPr lang="es-ES" dirty="0" smtClean="0">
                <a:solidFill>
                  <a:schemeClr val="bg1"/>
                </a:solidFill>
              </a:rPr>
              <a:t>B</a:t>
            </a:r>
            <a:endParaRPr lang="en-GB" dirty="0">
              <a:solidFill>
                <a:schemeClr val="bg1"/>
              </a:solidFill>
            </a:endParaRPr>
          </a:p>
        </p:txBody>
      </p:sp>
    </p:spTree>
    <p:extLst>
      <p:ext uri="{BB962C8B-B14F-4D97-AF65-F5344CB8AC3E}">
        <p14:creationId xmlns:p14="http://schemas.microsoft.com/office/powerpoint/2010/main" val="417220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49334" t="50546"/>
          <a:stretch/>
        </p:blipFill>
        <p:spPr>
          <a:xfrm>
            <a:off x="8215774" y="2230387"/>
            <a:ext cx="3436872" cy="2835574"/>
          </a:xfrm>
          <a:prstGeom prst="rect">
            <a:avLst/>
          </a:prstGeom>
        </p:spPr>
      </p:pic>
      <p:sp>
        <p:nvSpPr>
          <p:cNvPr id="2" name="Title 1"/>
          <p:cNvSpPr>
            <a:spLocks noGrp="1"/>
          </p:cNvSpPr>
          <p:nvPr>
            <p:ph type="title"/>
          </p:nvPr>
        </p:nvSpPr>
        <p:spPr/>
        <p:txBody>
          <a:bodyPr/>
          <a:lstStyle/>
          <a:p>
            <a:r>
              <a:rPr lang="en-GB" dirty="0" smtClean="0"/>
              <a:t>Time Dependence</a:t>
            </a:r>
            <a:endParaRPr lang="en-GB" baseline="-25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093" t="11184" r="61742" b="12892"/>
          <a:stretch/>
        </p:blipFill>
        <p:spPr>
          <a:xfrm>
            <a:off x="519022" y="2346384"/>
            <a:ext cx="3714311" cy="3226279"/>
          </a:xfrm>
          <a:prstGeom prst="rect">
            <a:avLst/>
          </a:prstGeom>
        </p:spPr>
      </p:pic>
      <p:sp>
        <p:nvSpPr>
          <p:cNvPr id="5" name="Oval 4"/>
          <p:cNvSpPr/>
          <p:nvPr/>
        </p:nvSpPr>
        <p:spPr>
          <a:xfrm>
            <a:off x="1554480" y="4289367"/>
            <a:ext cx="1238596" cy="4987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52687" b="48220"/>
          <a:stretch/>
        </p:blipFill>
        <p:spPr>
          <a:xfrm>
            <a:off x="4846420" y="2224856"/>
            <a:ext cx="3209430" cy="2968913"/>
          </a:xfrm>
          <a:prstGeom prst="rect">
            <a:avLst/>
          </a:prstGeom>
        </p:spPr>
      </p:pic>
      <p:sp>
        <p:nvSpPr>
          <p:cNvPr id="7" name="TextBox 6"/>
          <p:cNvSpPr txBox="1"/>
          <p:nvPr/>
        </p:nvSpPr>
        <p:spPr>
          <a:xfrm>
            <a:off x="6696193" y="1981739"/>
            <a:ext cx="420465" cy="486234"/>
          </a:xfrm>
          <a:prstGeom prst="rect">
            <a:avLst/>
          </a:prstGeom>
          <a:noFill/>
        </p:spPr>
        <p:txBody>
          <a:bodyPr wrap="none" rtlCol="0">
            <a:spAutoFit/>
          </a:bodyPr>
          <a:lstStyle/>
          <a:p>
            <a:r>
              <a:rPr lang="es-ES" dirty="0" smtClean="0"/>
              <a:t>A</a:t>
            </a:r>
            <a:endParaRPr lang="en-GB" dirty="0"/>
          </a:p>
        </p:txBody>
      </p:sp>
      <p:sp>
        <p:nvSpPr>
          <p:cNvPr id="14" name="TextBox 13"/>
          <p:cNvSpPr txBox="1"/>
          <p:nvPr/>
        </p:nvSpPr>
        <p:spPr>
          <a:xfrm>
            <a:off x="10030503" y="1981739"/>
            <a:ext cx="420465" cy="486234"/>
          </a:xfrm>
          <a:prstGeom prst="rect">
            <a:avLst/>
          </a:prstGeom>
          <a:noFill/>
        </p:spPr>
        <p:txBody>
          <a:bodyPr wrap="none" rtlCol="0">
            <a:spAutoFit/>
          </a:bodyPr>
          <a:lstStyle/>
          <a:p>
            <a:r>
              <a:rPr lang="es-ES" dirty="0" smtClean="0"/>
              <a:t>B</a:t>
            </a:r>
            <a:endParaRPr lang="en-GB" dirty="0"/>
          </a:p>
        </p:txBody>
      </p:sp>
      <p:sp>
        <p:nvSpPr>
          <p:cNvPr id="22" name="TextBox 21"/>
          <p:cNvSpPr txBox="1"/>
          <p:nvPr/>
        </p:nvSpPr>
        <p:spPr>
          <a:xfrm>
            <a:off x="3107128" y="3912570"/>
            <a:ext cx="317716" cy="369332"/>
          </a:xfrm>
          <a:prstGeom prst="rect">
            <a:avLst/>
          </a:prstGeom>
          <a:noFill/>
        </p:spPr>
        <p:txBody>
          <a:bodyPr wrap="none" rtlCol="0">
            <a:spAutoFit/>
          </a:bodyPr>
          <a:lstStyle/>
          <a:p>
            <a:r>
              <a:rPr lang="es-ES" dirty="0" smtClean="0">
                <a:solidFill>
                  <a:schemeClr val="bg1"/>
                </a:solidFill>
              </a:rPr>
              <a:t>A</a:t>
            </a:r>
            <a:endParaRPr lang="en-GB" dirty="0">
              <a:solidFill>
                <a:schemeClr val="bg1"/>
              </a:solidFill>
            </a:endParaRPr>
          </a:p>
        </p:txBody>
      </p:sp>
      <p:sp>
        <p:nvSpPr>
          <p:cNvPr id="23" name="TextBox 22"/>
          <p:cNvSpPr txBox="1"/>
          <p:nvPr/>
        </p:nvSpPr>
        <p:spPr>
          <a:xfrm>
            <a:off x="2173778" y="3980856"/>
            <a:ext cx="320263" cy="369332"/>
          </a:xfrm>
          <a:prstGeom prst="rect">
            <a:avLst/>
          </a:prstGeom>
          <a:noFill/>
        </p:spPr>
        <p:txBody>
          <a:bodyPr wrap="square" rtlCol="0">
            <a:spAutoFit/>
          </a:bodyPr>
          <a:lstStyle/>
          <a:p>
            <a:r>
              <a:rPr lang="es-ES" dirty="0" smtClean="0">
                <a:solidFill>
                  <a:schemeClr val="bg1"/>
                </a:solidFill>
              </a:rPr>
              <a:t>B</a:t>
            </a:r>
            <a:endParaRPr lang="en-GB" dirty="0">
              <a:solidFill>
                <a:schemeClr val="bg1"/>
              </a:solidFill>
            </a:endParaRPr>
          </a:p>
        </p:txBody>
      </p:sp>
      <p:sp>
        <p:nvSpPr>
          <p:cNvPr id="4" name="TextBox 3"/>
          <p:cNvSpPr txBox="1"/>
          <p:nvPr/>
        </p:nvSpPr>
        <p:spPr>
          <a:xfrm>
            <a:off x="5499228" y="5193769"/>
            <a:ext cx="6339417"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Rutile like vibrations emerge after ~50 fs</a:t>
            </a:r>
          </a:p>
          <a:p>
            <a:pPr marL="342900" indent="-342900">
              <a:buFont typeface="Arial" panose="020B0604020202020204" pitchFamily="34" charset="0"/>
              <a:buChar char="•"/>
            </a:pPr>
            <a:r>
              <a:rPr lang="en-GB" sz="2400" dirty="0" smtClean="0"/>
              <a:t>Lattice </a:t>
            </a:r>
            <a:r>
              <a:rPr lang="en-GB" sz="2400" dirty="0" err="1" smtClean="0"/>
              <a:t>thermalization</a:t>
            </a:r>
            <a:r>
              <a:rPr lang="en-GB" sz="2400" dirty="0" smtClean="0"/>
              <a:t> time may be as fast as electron </a:t>
            </a:r>
            <a:r>
              <a:rPr lang="en-GB" sz="2400" dirty="0" err="1" smtClean="0"/>
              <a:t>thermalization</a:t>
            </a:r>
            <a:r>
              <a:rPr lang="en-GB" sz="2400" dirty="0" smtClean="0"/>
              <a:t>!</a:t>
            </a:r>
            <a:endParaRPr lang="en-GB" sz="2400" dirty="0"/>
          </a:p>
        </p:txBody>
      </p:sp>
      <p:sp>
        <p:nvSpPr>
          <p:cNvPr id="12" name="Oval 11"/>
          <p:cNvSpPr/>
          <p:nvPr/>
        </p:nvSpPr>
        <p:spPr>
          <a:xfrm>
            <a:off x="2970240" y="4064924"/>
            <a:ext cx="142702" cy="22444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67915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 dynamics in manganites</a:t>
            </a:r>
            <a:endParaRPr lang="en-US" baseline="-25000" dirty="0"/>
          </a:p>
        </p:txBody>
      </p:sp>
      <p:grpSp>
        <p:nvGrpSpPr>
          <p:cNvPr id="61" name="Group 60"/>
          <p:cNvGrpSpPr/>
          <p:nvPr/>
        </p:nvGrpSpPr>
        <p:grpSpPr>
          <a:xfrm>
            <a:off x="506457" y="1723007"/>
            <a:ext cx="4949584" cy="4773559"/>
            <a:chOff x="228205" y="933440"/>
            <a:chExt cx="4949584" cy="4773559"/>
          </a:xfrm>
        </p:grpSpPr>
        <p:sp>
          <p:nvSpPr>
            <p:cNvPr id="141" name="TextBox 140"/>
            <p:cNvSpPr txBox="1"/>
            <p:nvPr/>
          </p:nvSpPr>
          <p:spPr>
            <a:xfrm>
              <a:off x="228205" y="933440"/>
              <a:ext cx="4949584" cy="1323439"/>
            </a:xfrm>
            <a:prstGeom prst="rect">
              <a:avLst/>
            </a:prstGeom>
            <a:noFill/>
          </p:spPr>
          <p:txBody>
            <a:bodyPr wrap="square" rtlCol="0">
              <a:spAutoFit/>
            </a:bodyPr>
            <a:lstStyle/>
            <a:p>
              <a:r>
                <a:rPr lang="en-US" sz="2000" dirty="0" smtClean="0"/>
                <a:t>LaMnO</a:t>
              </a:r>
              <a:r>
                <a:rPr lang="en-US" sz="2000" baseline="-25000" dirty="0" smtClean="0"/>
                <a:t>3</a:t>
              </a:r>
              <a:r>
                <a:rPr lang="en-US" sz="2000" dirty="0" smtClean="0"/>
                <a:t> – Parent compound for </a:t>
              </a:r>
              <a:r>
                <a:rPr lang="en-US" sz="2000" dirty="0" err="1" smtClean="0"/>
                <a:t>magnaites</a:t>
              </a:r>
              <a:endParaRPr lang="en-US" sz="2000" dirty="0" smtClean="0"/>
            </a:p>
            <a:p>
              <a:r>
                <a:rPr lang="en-US" sz="2000" dirty="0" smtClean="0"/>
                <a:t>Static </a:t>
              </a:r>
              <a:r>
                <a:rPr lang="en-US" sz="2000" dirty="0"/>
                <a:t>Jahn-Teller distortion in </a:t>
              </a:r>
              <a:r>
                <a:rPr lang="en-US" sz="2000" i="1" dirty="0"/>
                <a:t>ab</a:t>
              </a:r>
              <a:r>
                <a:rPr lang="en-US" sz="2000" dirty="0"/>
                <a:t>-plane below T</a:t>
              </a:r>
              <a:r>
                <a:rPr lang="en-US" sz="2000" baseline="-25000" dirty="0"/>
                <a:t>JT</a:t>
              </a:r>
              <a:r>
                <a:rPr lang="en-US" sz="2000" dirty="0"/>
                <a:t> = 780 </a:t>
              </a:r>
              <a:r>
                <a:rPr lang="en-US" sz="2000" dirty="0" smtClean="0"/>
                <a:t>K</a:t>
              </a:r>
            </a:p>
            <a:p>
              <a:r>
                <a:rPr lang="en-US" sz="2000" dirty="0"/>
                <a:t>A-type anti-ferromagnetism T</a:t>
              </a:r>
              <a:r>
                <a:rPr lang="en-US" sz="2000" baseline="-25000" dirty="0"/>
                <a:t>N</a:t>
              </a:r>
              <a:r>
                <a:rPr lang="en-US" sz="2000" dirty="0"/>
                <a:t> = 140 K </a:t>
              </a:r>
            </a:p>
          </p:txBody>
        </p:sp>
        <p:grpSp>
          <p:nvGrpSpPr>
            <p:cNvPr id="60" name="Group 59"/>
            <p:cNvGrpSpPr/>
            <p:nvPr/>
          </p:nvGrpSpPr>
          <p:grpSpPr>
            <a:xfrm>
              <a:off x="309582" y="2209439"/>
              <a:ext cx="3720551" cy="3497560"/>
              <a:chOff x="309582" y="2209439"/>
              <a:chExt cx="3720551" cy="3497560"/>
            </a:xfrm>
          </p:grpSpPr>
          <p:sp>
            <p:nvSpPr>
              <p:cNvPr id="14" name="Arc 13"/>
              <p:cNvSpPr/>
              <p:nvPr/>
            </p:nvSpPr>
            <p:spPr>
              <a:xfrm rot="5400000">
                <a:off x="2828948" y="3568321"/>
                <a:ext cx="664663" cy="471837"/>
              </a:xfrm>
              <a:prstGeom prst="arc">
                <a:avLst>
                  <a:gd name="adj1" fmla="val 11522646"/>
                  <a:gd name="adj2" fmla="val 20837202"/>
                </a:avLst>
              </a:prstGeom>
              <a:ln w="38100">
                <a:solidFill>
                  <a:schemeClr val="tx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3465285" y="3593068"/>
                <a:ext cx="490226" cy="369332"/>
              </a:xfrm>
              <a:prstGeom prst="rect">
                <a:avLst/>
              </a:prstGeom>
              <a:noFill/>
            </p:spPr>
            <p:txBody>
              <a:bodyPr wrap="none" rtlCol="0">
                <a:spAutoFit/>
              </a:bodyPr>
              <a:lstStyle/>
              <a:p>
                <a:r>
                  <a:rPr lang="en-US" dirty="0"/>
                  <a:t>J&gt;0</a:t>
                </a:r>
              </a:p>
            </p:txBody>
          </p:sp>
          <p:grpSp>
            <p:nvGrpSpPr>
              <p:cNvPr id="139" name="Group 138"/>
              <p:cNvGrpSpPr/>
              <p:nvPr/>
            </p:nvGrpSpPr>
            <p:grpSpPr>
              <a:xfrm>
                <a:off x="990600" y="2209439"/>
                <a:ext cx="3039533" cy="3048361"/>
                <a:chOff x="2294467" y="1834435"/>
                <a:chExt cx="1950168" cy="1955832"/>
              </a:xfrm>
            </p:grpSpPr>
            <p:sp>
              <p:nvSpPr>
                <p:cNvPr id="6" name="Diamond 5"/>
                <p:cNvSpPr/>
                <p:nvPr/>
              </p:nvSpPr>
              <p:spPr>
                <a:xfrm>
                  <a:off x="2515595" y="2712344"/>
                  <a:ext cx="639309" cy="1022895"/>
                </a:xfrm>
                <a:prstGeom prst="diamon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iamond 6"/>
                <p:cNvSpPr/>
                <p:nvPr/>
              </p:nvSpPr>
              <p:spPr>
                <a:xfrm rot="5400000">
                  <a:off x="2516029" y="1875712"/>
                  <a:ext cx="639309" cy="1022895"/>
                </a:xfrm>
                <a:prstGeom prst="diamon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iamond 7"/>
                <p:cNvSpPr/>
                <p:nvPr/>
              </p:nvSpPr>
              <p:spPr>
                <a:xfrm rot="5400000">
                  <a:off x="3342196" y="2700466"/>
                  <a:ext cx="639309" cy="1022895"/>
                </a:xfrm>
                <a:prstGeom prst="diamon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13"/>
                <p:cNvGrpSpPr/>
                <p:nvPr/>
              </p:nvGrpSpPr>
              <p:grpSpPr>
                <a:xfrm rot="5400000">
                  <a:off x="2649388" y="2051666"/>
                  <a:ext cx="408411" cy="676824"/>
                  <a:chOff x="2043460" y="1561788"/>
                  <a:chExt cx="574950" cy="952812"/>
                </a:xfrm>
              </p:grpSpPr>
              <p:sp>
                <p:nvSpPr>
                  <p:cNvPr id="48" name="Oval 9"/>
                  <p:cNvSpPr/>
                  <p:nvPr/>
                </p:nvSpPr>
                <p:spPr>
                  <a:xfrm>
                    <a:off x="2258390" y="1561788"/>
                    <a:ext cx="144000" cy="468000"/>
                  </a:xfrm>
                  <a:prstGeom prst="ellipse">
                    <a:avLst/>
                  </a:prstGeom>
                  <a:gradFill>
                    <a:gsLst>
                      <a:gs pos="0">
                        <a:srgbClr val="FFFF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10"/>
                  <p:cNvSpPr/>
                  <p:nvPr/>
                </p:nvSpPr>
                <p:spPr>
                  <a:xfrm>
                    <a:off x="2266790" y="2046600"/>
                    <a:ext cx="144000" cy="468000"/>
                  </a:xfrm>
                  <a:prstGeom prst="ellipse">
                    <a:avLst/>
                  </a:prstGeom>
                  <a:gradFill flip="none" rotWithShape="1">
                    <a:gsLst>
                      <a:gs pos="0">
                        <a:srgbClr val="FF0000"/>
                      </a:gs>
                      <a:gs pos="100000">
                        <a:srgbClr val="FFFF00"/>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2430000" y="1981200"/>
                    <a:ext cx="188410" cy="152400"/>
                  </a:xfrm>
                  <a:prstGeom prst="ellipse">
                    <a:avLst/>
                  </a:prstGeom>
                  <a:noFill/>
                  <a:ln w="127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2043460" y="1974564"/>
                    <a:ext cx="188410" cy="152400"/>
                  </a:xfrm>
                  <a:prstGeom prst="ellipse">
                    <a:avLst/>
                  </a:prstGeom>
                  <a:noFill/>
                  <a:ln w="127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8"/>
                  <p:cNvSpPr/>
                  <p:nvPr/>
                </p:nvSpPr>
                <p:spPr>
                  <a:xfrm>
                    <a:off x="2258390" y="1981200"/>
                    <a:ext cx="152400" cy="152400"/>
                  </a:xfrm>
                  <a:prstGeom prst="ellipse">
                    <a:avLst/>
                  </a:prstGeom>
                  <a:gradFill>
                    <a:gsLst>
                      <a:gs pos="0">
                        <a:schemeClr val="accent2">
                          <a:lumMod val="50000"/>
                        </a:schemeClr>
                      </a:gs>
                      <a:gs pos="100000">
                        <a:srgbClr val="FF0000"/>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14"/>
                <p:cNvGrpSpPr/>
                <p:nvPr/>
              </p:nvGrpSpPr>
              <p:grpSpPr>
                <a:xfrm rot="5400000">
                  <a:off x="3461481" y="2866191"/>
                  <a:ext cx="408411" cy="676824"/>
                  <a:chOff x="2043460" y="1561788"/>
                  <a:chExt cx="574950" cy="952812"/>
                </a:xfrm>
              </p:grpSpPr>
              <p:sp>
                <p:nvSpPr>
                  <p:cNvPr id="43" name="Oval 42"/>
                  <p:cNvSpPr/>
                  <p:nvPr/>
                </p:nvSpPr>
                <p:spPr>
                  <a:xfrm>
                    <a:off x="2258390" y="1561788"/>
                    <a:ext cx="144000" cy="468000"/>
                  </a:xfrm>
                  <a:prstGeom prst="ellipse">
                    <a:avLst/>
                  </a:prstGeom>
                  <a:gradFill>
                    <a:gsLst>
                      <a:gs pos="0">
                        <a:srgbClr val="FFFF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266790" y="2046600"/>
                    <a:ext cx="144000" cy="468000"/>
                  </a:xfrm>
                  <a:prstGeom prst="ellipse">
                    <a:avLst/>
                  </a:prstGeom>
                  <a:gradFill flip="none" rotWithShape="1">
                    <a:gsLst>
                      <a:gs pos="0">
                        <a:srgbClr val="FF0000"/>
                      </a:gs>
                      <a:gs pos="100000">
                        <a:srgbClr val="FFFF00"/>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2430000" y="1981200"/>
                    <a:ext cx="188410" cy="152400"/>
                  </a:xfrm>
                  <a:prstGeom prst="ellipse">
                    <a:avLst/>
                  </a:prstGeom>
                  <a:noFill/>
                  <a:ln w="127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2043460" y="1974564"/>
                    <a:ext cx="188410" cy="152400"/>
                  </a:xfrm>
                  <a:prstGeom prst="ellipse">
                    <a:avLst/>
                  </a:prstGeom>
                  <a:noFill/>
                  <a:ln w="127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258390" y="1981200"/>
                    <a:ext cx="152400" cy="152400"/>
                  </a:xfrm>
                  <a:prstGeom prst="ellipse">
                    <a:avLst/>
                  </a:prstGeom>
                  <a:gradFill flip="none" rotWithShape="1">
                    <a:gsLst>
                      <a:gs pos="0">
                        <a:schemeClr val="accent2">
                          <a:lumMod val="50000"/>
                        </a:schemeClr>
                      </a:gs>
                      <a:gs pos="100000">
                        <a:srgbClr val="FF0000"/>
                      </a:gs>
                    </a:gsLst>
                    <a:path path="circle">
                      <a:fillToRect l="100000" t="100000"/>
                    </a:path>
                    <a:tileRect r="-100000" b="-100000"/>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20"/>
                <p:cNvGrpSpPr/>
                <p:nvPr/>
              </p:nvGrpSpPr>
              <p:grpSpPr>
                <a:xfrm rot="10800000">
                  <a:off x="2633154" y="2891771"/>
                  <a:ext cx="408411" cy="676824"/>
                  <a:chOff x="2043460" y="1561788"/>
                  <a:chExt cx="574950" cy="952812"/>
                </a:xfrm>
              </p:grpSpPr>
              <p:sp>
                <p:nvSpPr>
                  <p:cNvPr id="38" name="Oval 37"/>
                  <p:cNvSpPr/>
                  <p:nvPr/>
                </p:nvSpPr>
                <p:spPr>
                  <a:xfrm>
                    <a:off x="2258390" y="1561788"/>
                    <a:ext cx="144000" cy="468000"/>
                  </a:xfrm>
                  <a:prstGeom prst="ellipse">
                    <a:avLst/>
                  </a:prstGeom>
                  <a:gradFill>
                    <a:gsLst>
                      <a:gs pos="0">
                        <a:srgbClr val="FFFF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266790" y="2046600"/>
                    <a:ext cx="144000" cy="468000"/>
                  </a:xfrm>
                  <a:prstGeom prst="ellipse">
                    <a:avLst/>
                  </a:prstGeom>
                  <a:gradFill flip="none" rotWithShape="1">
                    <a:gsLst>
                      <a:gs pos="0">
                        <a:srgbClr val="FF0000"/>
                      </a:gs>
                      <a:gs pos="100000">
                        <a:srgbClr val="FFFF00"/>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430000" y="1981200"/>
                    <a:ext cx="188410" cy="152400"/>
                  </a:xfrm>
                  <a:prstGeom prst="ellipse">
                    <a:avLst/>
                  </a:prstGeom>
                  <a:noFill/>
                  <a:ln w="127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2043460" y="1974564"/>
                    <a:ext cx="188410" cy="152400"/>
                  </a:xfrm>
                  <a:prstGeom prst="ellipse">
                    <a:avLst/>
                  </a:prstGeom>
                  <a:noFill/>
                  <a:ln w="127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258390" y="1981201"/>
                    <a:ext cx="152400" cy="152400"/>
                  </a:xfrm>
                  <a:prstGeom prst="ellipse">
                    <a:avLst/>
                  </a:prstGeom>
                  <a:gradFill flip="none" rotWithShape="1">
                    <a:gsLst>
                      <a:gs pos="0">
                        <a:srgbClr val="800000"/>
                      </a:gs>
                      <a:gs pos="100000">
                        <a:srgbClr val="FF0000"/>
                      </a:gs>
                    </a:gsLst>
                    <a:path path="circle">
                      <a:fillToRect l="100000" t="100000"/>
                    </a:path>
                    <a:tileRect r="-100000" b="-100000"/>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Diamond 11"/>
                <p:cNvSpPr/>
                <p:nvPr/>
              </p:nvSpPr>
              <p:spPr>
                <a:xfrm>
                  <a:off x="3342553" y="1878439"/>
                  <a:ext cx="639309" cy="1022895"/>
                </a:xfrm>
                <a:prstGeom prst="diamon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33"/>
                <p:cNvGrpSpPr/>
                <p:nvPr/>
              </p:nvGrpSpPr>
              <p:grpSpPr>
                <a:xfrm rot="10800000">
                  <a:off x="3460112" y="2057867"/>
                  <a:ext cx="408411" cy="676824"/>
                  <a:chOff x="2043460" y="1561788"/>
                  <a:chExt cx="574950" cy="952812"/>
                </a:xfrm>
              </p:grpSpPr>
              <p:sp>
                <p:nvSpPr>
                  <p:cNvPr id="33" name="Oval 32"/>
                  <p:cNvSpPr/>
                  <p:nvPr/>
                </p:nvSpPr>
                <p:spPr>
                  <a:xfrm>
                    <a:off x="2258390" y="1561788"/>
                    <a:ext cx="144000" cy="468000"/>
                  </a:xfrm>
                  <a:prstGeom prst="ellipse">
                    <a:avLst/>
                  </a:prstGeom>
                  <a:gradFill>
                    <a:gsLst>
                      <a:gs pos="0">
                        <a:srgbClr val="FFFF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266790" y="2046600"/>
                    <a:ext cx="144000" cy="468000"/>
                  </a:xfrm>
                  <a:prstGeom prst="ellipse">
                    <a:avLst/>
                  </a:prstGeom>
                  <a:gradFill flip="none" rotWithShape="1">
                    <a:gsLst>
                      <a:gs pos="0">
                        <a:srgbClr val="FF0000"/>
                      </a:gs>
                      <a:gs pos="100000">
                        <a:srgbClr val="FFFF00"/>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430000" y="1981200"/>
                    <a:ext cx="188410" cy="152400"/>
                  </a:xfrm>
                  <a:prstGeom prst="ellipse">
                    <a:avLst/>
                  </a:prstGeom>
                  <a:noFill/>
                  <a:ln w="127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043460" y="1974564"/>
                    <a:ext cx="188410" cy="152400"/>
                  </a:xfrm>
                  <a:prstGeom prst="ellipse">
                    <a:avLst/>
                  </a:prstGeom>
                  <a:noFill/>
                  <a:ln w="127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258390" y="1981201"/>
                    <a:ext cx="152400" cy="152400"/>
                  </a:xfrm>
                  <a:prstGeom prst="ellipse">
                    <a:avLst/>
                  </a:prstGeom>
                  <a:gradFill flip="none" rotWithShape="1">
                    <a:gsLst>
                      <a:gs pos="0">
                        <a:schemeClr val="accent2">
                          <a:lumMod val="50000"/>
                        </a:schemeClr>
                      </a:gs>
                      <a:gs pos="100000">
                        <a:srgbClr val="FF0000"/>
                      </a:gs>
                    </a:gsLst>
                    <a:path path="circle">
                      <a:fillToRect l="100000" t="100000"/>
                    </a:path>
                    <a:tileRect r="-100000" b="-100000"/>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Oval 19"/>
                <p:cNvSpPr/>
                <p:nvPr/>
              </p:nvSpPr>
              <p:spPr>
                <a:xfrm rot="380535">
                  <a:off x="2780973" y="2650072"/>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rot="380535">
                  <a:off x="2294467" y="2336803"/>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380535">
                  <a:off x="3293537" y="2336803"/>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rot="380535">
                  <a:off x="2794002" y="2023533"/>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380535">
                  <a:off x="3106534" y="3158069"/>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380535">
                  <a:off x="2454599" y="3175003"/>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380535">
                  <a:off x="2777068" y="3682267"/>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380535">
                  <a:off x="4136635" y="3161756"/>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rot="380535">
                  <a:off x="3603235" y="3483490"/>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rot="380535">
                  <a:off x="3612907" y="1834435"/>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rot="380535">
                  <a:off x="3925439" y="2331229"/>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rot="380535">
                  <a:off x="3611225" y="2825035"/>
                  <a:ext cx="108000" cy="108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0" name="Oval 139"/>
              <p:cNvSpPr/>
              <p:nvPr/>
            </p:nvSpPr>
            <p:spPr>
              <a:xfrm>
                <a:off x="2342404" y="3591895"/>
                <a:ext cx="264120" cy="264120"/>
              </a:xfrm>
              <a:prstGeom prst="ellipse">
                <a:avLst/>
              </a:prstGeom>
              <a:gradFill flip="none" rotWithShape="1">
                <a:gsLst>
                  <a:gs pos="0">
                    <a:schemeClr val="accent3">
                      <a:lumMod val="50000"/>
                    </a:schemeClr>
                  </a:gs>
                  <a:gs pos="99000">
                    <a:schemeClr val="accent3">
                      <a:lumMod val="60000"/>
                      <a:lumOff val="40000"/>
                    </a:schemeClr>
                  </a:gs>
                </a:gsLst>
                <a:path path="circle">
                  <a:fillToRect l="100000" t="100000"/>
                </a:path>
                <a:tileRect r="-100000" b="-100000"/>
              </a:gra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2" name="Object 141"/>
              <p:cNvGraphicFramePr>
                <a:graphicFrameLocks noChangeAspect="1"/>
              </p:cNvGraphicFramePr>
              <p:nvPr/>
            </p:nvGraphicFramePr>
            <p:xfrm>
              <a:off x="2200566" y="5172034"/>
              <a:ext cx="1006993" cy="534965"/>
            </p:xfrm>
            <a:graphic>
              <a:graphicData uri="http://schemas.openxmlformats.org/presentationml/2006/ole">
                <mc:AlternateContent xmlns:mc="http://schemas.openxmlformats.org/markup-compatibility/2006">
                  <mc:Choice xmlns:v="urn:schemas-microsoft-com:vml" Requires="v">
                    <p:oleObj spid="_x0000_s1130" name="Equation" r:id="rId4" imgW="406400" imgH="215900" progId="Equation.3">
                      <p:embed/>
                    </p:oleObj>
                  </mc:Choice>
                  <mc:Fallback>
                    <p:oleObj name="Equation" r:id="rId4" imgW="406400" imgH="215900" progId="Equation.3">
                      <p:embed/>
                      <p:pic>
                        <p:nvPicPr>
                          <p:cNvPr id="142" name="Object 1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0566" y="5172034"/>
                            <a:ext cx="1006993" cy="5349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381000" y="3393739"/>
              <a:ext cx="912813" cy="566738"/>
            </p:xfrm>
            <a:graphic>
              <a:graphicData uri="http://schemas.openxmlformats.org/presentationml/2006/ole">
                <mc:AlternateContent xmlns:mc="http://schemas.openxmlformats.org/markup-compatibility/2006">
                  <mc:Choice xmlns:v="urn:schemas-microsoft-com:vml" Requires="v">
                    <p:oleObj spid="_x0000_s1131" name="Equation" r:id="rId6" imgW="368300" imgH="228600" progId="Equation.3">
                      <p:embed/>
                    </p:oleObj>
                  </mc:Choice>
                  <mc:Fallback>
                    <p:oleObj name="Equation" r:id="rId6" imgW="368300" imgH="228600" progId="Equation.3">
                      <p:embed/>
                      <p:pic>
                        <p:nvPicPr>
                          <p:cNvPr id="19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393739"/>
                            <a:ext cx="912813" cy="566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5" name="Straight Arrow Connector 144"/>
              <p:cNvCxnSpPr/>
              <p:nvPr/>
            </p:nvCxnSpPr>
            <p:spPr>
              <a:xfrm rot="16200000" flipH="1">
                <a:off x="1185092" y="3918615"/>
                <a:ext cx="361024" cy="2684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rot="16200000" flipV="1">
                <a:off x="1896389" y="4820917"/>
                <a:ext cx="401160" cy="3010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rot="5400000">
                <a:off x="402267" y="2750866"/>
                <a:ext cx="465088" cy="68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a:off x="631373" y="2511456"/>
                <a:ext cx="48008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309582" y="2596453"/>
                <a:ext cx="295236" cy="369332"/>
              </a:xfrm>
              <a:prstGeom prst="rect">
                <a:avLst/>
              </a:prstGeom>
              <a:noFill/>
            </p:spPr>
            <p:txBody>
              <a:bodyPr wrap="none" rtlCol="0">
                <a:spAutoFit/>
              </a:bodyPr>
              <a:lstStyle/>
              <a:p>
                <a:r>
                  <a:rPr lang="en-US" dirty="0"/>
                  <a:t>a</a:t>
                </a:r>
              </a:p>
            </p:txBody>
          </p:sp>
          <p:sp>
            <p:nvSpPr>
              <p:cNvPr id="155" name="TextBox 154"/>
              <p:cNvSpPr txBox="1"/>
              <p:nvPr/>
            </p:nvSpPr>
            <p:spPr>
              <a:xfrm>
                <a:off x="1029307" y="2287894"/>
                <a:ext cx="305943" cy="369332"/>
              </a:xfrm>
              <a:prstGeom prst="rect">
                <a:avLst/>
              </a:prstGeom>
              <a:noFill/>
            </p:spPr>
            <p:txBody>
              <a:bodyPr wrap="none" rtlCol="0">
                <a:spAutoFit/>
              </a:bodyPr>
              <a:lstStyle/>
              <a:p>
                <a:r>
                  <a:rPr lang="en-US" dirty="0" err="1"/>
                  <a:t>b</a:t>
                </a:r>
                <a:endParaRPr lang="en-US" dirty="0"/>
              </a:p>
            </p:txBody>
          </p:sp>
        </p:grpSp>
      </p:grpSp>
      <p:pic>
        <p:nvPicPr>
          <p:cNvPr id="107" name="Picture 106"/>
          <p:cNvPicPr>
            <a:picLocks noChangeAspect="1"/>
          </p:cNvPicPr>
          <p:nvPr/>
        </p:nvPicPr>
        <p:blipFill>
          <a:blip r:embed="rId8"/>
          <a:stretch>
            <a:fillRect/>
          </a:stretch>
        </p:blipFill>
        <p:spPr>
          <a:xfrm>
            <a:off x="5456041" y="1627841"/>
            <a:ext cx="6376416" cy="4282440"/>
          </a:xfrm>
          <a:prstGeom prst="rect">
            <a:avLst/>
          </a:prstGeom>
          <a:scene3d>
            <a:camera prst="orthographicFront"/>
            <a:lightRig rig="threePt" dir="t"/>
          </a:scene3d>
          <a:sp3d/>
        </p:spPr>
      </p:pic>
      <p:sp>
        <p:nvSpPr>
          <p:cNvPr id="108" name="TextBox 107"/>
          <p:cNvSpPr txBox="1"/>
          <p:nvPr/>
        </p:nvSpPr>
        <p:spPr>
          <a:xfrm>
            <a:off x="8714828" y="6311900"/>
            <a:ext cx="331571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 Wall et al </a:t>
            </a:r>
            <a:r>
              <a:rPr lang="en-US" i="1" dirty="0" smtClean="0"/>
              <a:t>PRL</a:t>
            </a:r>
            <a:r>
              <a:rPr lang="en-US" dirty="0" smtClean="0"/>
              <a:t> </a:t>
            </a:r>
            <a:r>
              <a:rPr lang="en-US" b="1" dirty="0" smtClean="0"/>
              <a:t>103</a:t>
            </a:r>
            <a:r>
              <a:rPr lang="en-US" dirty="0" smtClean="0"/>
              <a:t> 09742 (2009)</a:t>
            </a:r>
            <a:endParaRPr lang="en-US" dirty="0"/>
          </a:p>
        </p:txBody>
      </p:sp>
    </p:spTree>
    <p:extLst>
      <p:ext uri="{BB962C8B-B14F-4D97-AF65-F5344CB8AC3E}">
        <p14:creationId xmlns:p14="http://schemas.microsoft.com/office/powerpoint/2010/main" val="36891697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Coherent Phonons in LaMnO</a:t>
            </a:r>
            <a:r>
              <a:rPr lang="en-US" baseline="-25000" dirty="0" smtClean="0"/>
              <a:t>3</a:t>
            </a:r>
            <a:endParaRPr lang="en-US" baseline="-25000" dirty="0"/>
          </a:p>
        </p:txBody>
      </p:sp>
      <p:pic>
        <p:nvPicPr>
          <p:cNvPr id="5" name="Picture 4"/>
          <p:cNvPicPr>
            <a:picLocks noChangeAspect="1"/>
          </p:cNvPicPr>
          <p:nvPr/>
        </p:nvPicPr>
        <p:blipFill>
          <a:blip r:embed="rId2"/>
          <a:stretch>
            <a:fillRect/>
          </a:stretch>
        </p:blipFill>
        <p:spPr>
          <a:xfrm>
            <a:off x="2145792" y="1219200"/>
            <a:ext cx="5093208" cy="2602992"/>
          </a:xfrm>
          <a:prstGeom prst="rect">
            <a:avLst/>
          </a:prstGeom>
        </p:spPr>
      </p:pic>
      <p:pic>
        <p:nvPicPr>
          <p:cNvPr id="6" name="Picture 5"/>
          <p:cNvPicPr>
            <a:picLocks noChangeAspect="1"/>
          </p:cNvPicPr>
          <p:nvPr/>
        </p:nvPicPr>
        <p:blipFill>
          <a:blip r:embed="rId3"/>
          <a:stretch>
            <a:fillRect/>
          </a:stretch>
        </p:blipFill>
        <p:spPr>
          <a:xfrm>
            <a:off x="7924800" y="1219200"/>
            <a:ext cx="2209800" cy="4572000"/>
          </a:xfrm>
          <a:prstGeom prst="rect">
            <a:avLst/>
          </a:prstGeom>
        </p:spPr>
      </p:pic>
      <p:grpSp>
        <p:nvGrpSpPr>
          <p:cNvPr id="110" name="Group 109"/>
          <p:cNvGrpSpPr/>
          <p:nvPr/>
        </p:nvGrpSpPr>
        <p:grpSpPr>
          <a:xfrm>
            <a:off x="1989520" y="4020631"/>
            <a:ext cx="1338319" cy="2455717"/>
            <a:chOff x="603426" y="4020630"/>
            <a:chExt cx="1338319" cy="2455717"/>
          </a:xfrm>
        </p:grpSpPr>
        <p:cxnSp>
          <p:nvCxnSpPr>
            <p:cNvPr id="51" name="Straight Arrow Connector 50"/>
            <p:cNvCxnSpPr/>
            <p:nvPr/>
          </p:nvCxnSpPr>
          <p:spPr>
            <a:xfrm rot="5400000">
              <a:off x="517101" y="5915206"/>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16200000">
              <a:off x="1296414" y="5470101"/>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5400000">
              <a:off x="1267006" y="4699196"/>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rot="535423">
              <a:off x="603426" y="5156977"/>
              <a:ext cx="1327496" cy="1319370"/>
              <a:chOff x="468023" y="3263233"/>
              <a:chExt cx="1327496" cy="1319370"/>
            </a:xfrm>
          </p:grpSpPr>
          <p:sp>
            <p:nvSpPr>
              <p:cNvPr id="8" name="Diamond 7"/>
              <p:cNvSpPr/>
              <p:nvPr/>
            </p:nvSpPr>
            <p:spPr>
              <a:xfrm>
                <a:off x="542731" y="3352800"/>
                <a:ext cx="1219200" cy="1143000"/>
              </a:xfrm>
              <a:prstGeom prst="diamond">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16200000" flipH="1">
                <a:off x="1446600" y="3629860"/>
                <a:ext cx="195942" cy="41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660410" y="3823659"/>
                <a:ext cx="195942" cy="41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56046" y="3738040"/>
                <a:ext cx="786190" cy="202595"/>
              </a:xfrm>
              <a:prstGeom prst="line">
                <a:avLst/>
              </a:prstGeom>
            </p:spPr>
            <p:style>
              <a:lnRef idx="2">
                <a:schemeClr val="accent1"/>
              </a:lnRef>
              <a:fillRef idx="0">
                <a:schemeClr val="accent1"/>
              </a:fillRef>
              <a:effectRef idx="1">
                <a:schemeClr val="accent1"/>
              </a:effectRef>
              <a:fontRef idx="minor">
                <a:schemeClr val="tx1"/>
              </a:fontRef>
            </p:style>
          </p:cxnSp>
          <p:sp>
            <p:nvSpPr>
              <p:cNvPr id="12" name="Oval 11"/>
              <p:cNvSpPr/>
              <p:nvPr/>
            </p:nvSpPr>
            <p:spPr>
              <a:xfrm rot="21156865">
                <a:off x="468023" y="384501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stCxn id="8" idx="2"/>
              </p:cNvCxnSpPr>
              <p:nvPr/>
            </p:nvCxnSpPr>
            <p:spPr>
              <a:xfrm rot="5400000" flipH="1" flipV="1">
                <a:off x="866938" y="4023432"/>
                <a:ext cx="757760" cy="186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V="1">
                <a:off x="868396" y="4222145"/>
                <a:ext cx="354996" cy="16449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p:cNvCxnSpPr>
              <p:nvPr/>
            </p:nvCxnSpPr>
            <p:spPr>
              <a:xfrm rot="16200000" flipH="1">
                <a:off x="1053198" y="3451933"/>
                <a:ext cx="385240" cy="186975"/>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p:cNvSpPr/>
              <p:nvPr/>
            </p:nvSpPr>
            <p:spPr>
              <a:xfrm rot="21156865">
                <a:off x="1217928" y="3667557"/>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rot="45274">
                <a:off x="1041647" y="3808098"/>
                <a:ext cx="264120" cy="264120"/>
              </a:xfrm>
              <a:prstGeom prst="ellipse">
                <a:avLst/>
              </a:prstGeom>
              <a:gradFill>
                <a:gsLst>
                  <a:gs pos="1000">
                    <a:schemeClr val="accent2">
                      <a:lumMod val="50000"/>
                    </a:schemeClr>
                  </a:gs>
                  <a:gs pos="100000">
                    <a:srgbClr val="FF0000"/>
                  </a:gs>
                </a:gsLs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endCxn id="8" idx="0"/>
              </p:cNvCxnSpPr>
              <p:nvPr/>
            </p:nvCxnSpPr>
            <p:spPr>
              <a:xfrm rot="5400000" flipH="1" flipV="1">
                <a:off x="667142" y="3641705"/>
                <a:ext cx="774094" cy="1962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963646" y="3924300"/>
                <a:ext cx="786190" cy="202595"/>
              </a:xfrm>
              <a:prstGeom prst="line">
                <a:avLst/>
              </a:prstGeom>
            </p:spPr>
            <p:style>
              <a:lnRef idx="2">
                <a:schemeClr val="accent1"/>
              </a:lnRef>
              <a:fillRef idx="0">
                <a:schemeClr val="accent1"/>
              </a:fillRef>
              <a:effectRef idx="1">
                <a:schemeClr val="accent1"/>
              </a:effectRef>
              <a:fontRef idx="minor">
                <a:schemeClr val="tx1"/>
              </a:fontRef>
            </p:style>
          </p:cxnSp>
          <p:sp>
            <p:nvSpPr>
              <p:cNvPr id="20" name="Oval 19"/>
              <p:cNvSpPr/>
              <p:nvPr/>
            </p:nvSpPr>
            <p:spPr>
              <a:xfrm rot="21156865">
                <a:off x="875977" y="402523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rot="21156865">
                <a:off x="1615519" y="382082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21156865">
                <a:off x="1049803" y="440260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rot="21156865">
                <a:off x="1065528" y="326323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rot="21095563">
              <a:off x="614249" y="4020630"/>
              <a:ext cx="1327496" cy="1319370"/>
              <a:chOff x="468023" y="3263233"/>
              <a:chExt cx="1327496" cy="1319370"/>
            </a:xfrm>
          </p:grpSpPr>
          <p:sp>
            <p:nvSpPr>
              <p:cNvPr id="25" name="Diamond 24"/>
              <p:cNvSpPr/>
              <p:nvPr/>
            </p:nvSpPr>
            <p:spPr>
              <a:xfrm>
                <a:off x="542731" y="3352800"/>
                <a:ext cx="1219200" cy="1143000"/>
              </a:xfrm>
              <a:prstGeom prst="diamond">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rot="16200000" flipH="1">
                <a:off x="1446600" y="3629860"/>
                <a:ext cx="195942" cy="41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6200000" flipH="1">
                <a:off x="660410" y="3823659"/>
                <a:ext cx="195942" cy="41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56046" y="3738040"/>
                <a:ext cx="786190" cy="202595"/>
              </a:xfrm>
              <a:prstGeom prst="line">
                <a:avLst/>
              </a:prstGeom>
            </p:spPr>
            <p:style>
              <a:lnRef idx="2">
                <a:schemeClr val="accent1"/>
              </a:lnRef>
              <a:fillRef idx="0">
                <a:schemeClr val="accent1"/>
              </a:fillRef>
              <a:effectRef idx="1">
                <a:schemeClr val="accent1"/>
              </a:effectRef>
              <a:fontRef idx="minor">
                <a:schemeClr val="tx1"/>
              </a:fontRef>
            </p:style>
          </p:cxnSp>
          <p:sp>
            <p:nvSpPr>
              <p:cNvPr id="29" name="Oval 28"/>
              <p:cNvSpPr/>
              <p:nvPr/>
            </p:nvSpPr>
            <p:spPr>
              <a:xfrm rot="21156865">
                <a:off x="468023" y="384501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a:stCxn id="25" idx="2"/>
              </p:cNvCxnSpPr>
              <p:nvPr/>
            </p:nvCxnSpPr>
            <p:spPr>
              <a:xfrm rot="5400000" flipH="1" flipV="1">
                <a:off x="866938" y="4023432"/>
                <a:ext cx="757760" cy="186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flipV="1">
                <a:off x="868396" y="4222145"/>
                <a:ext cx="354996" cy="16449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5" idx="0"/>
              </p:cNvCxnSpPr>
              <p:nvPr/>
            </p:nvCxnSpPr>
            <p:spPr>
              <a:xfrm rot="16200000" flipH="1">
                <a:off x="1053198" y="3451933"/>
                <a:ext cx="385240" cy="186975"/>
              </a:xfrm>
              <a:prstGeom prst="line">
                <a:avLst/>
              </a:prstGeom>
            </p:spPr>
            <p:style>
              <a:lnRef idx="2">
                <a:schemeClr val="accent1"/>
              </a:lnRef>
              <a:fillRef idx="0">
                <a:schemeClr val="accent1"/>
              </a:fillRef>
              <a:effectRef idx="1">
                <a:schemeClr val="accent1"/>
              </a:effectRef>
              <a:fontRef idx="minor">
                <a:schemeClr val="tx1"/>
              </a:fontRef>
            </p:style>
          </p:cxnSp>
          <p:sp>
            <p:nvSpPr>
              <p:cNvPr id="33" name="Oval 32"/>
              <p:cNvSpPr/>
              <p:nvPr/>
            </p:nvSpPr>
            <p:spPr>
              <a:xfrm rot="21156865">
                <a:off x="1217928" y="3667557"/>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rot="45274">
                <a:off x="1041647" y="3808098"/>
                <a:ext cx="264120" cy="264120"/>
              </a:xfrm>
              <a:prstGeom prst="ellipse">
                <a:avLst/>
              </a:prstGeom>
              <a:gradFill>
                <a:gsLst>
                  <a:gs pos="1000">
                    <a:schemeClr val="accent2">
                      <a:lumMod val="50000"/>
                    </a:schemeClr>
                  </a:gs>
                  <a:gs pos="100000">
                    <a:srgbClr val="FF0000"/>
                  </a:gs>
                </a:gsLs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a:endCxn id="25" idx="0"/>
              </p:cNvCxnSpPr>
              <p:nvPr/>
            </p:nvCxnSpPr>
            <p:spPr>
              <a:xfrm rot="5400000" flipH="1" flipV="1">
                <a:off x="667142" y="3641705"/>
                <a:ext cx="774094" cy="1962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963646" y="3924300"/>
                <a:ext cx="786190" cy="202595"/>
              </a:xfrm>
              <a:prstGeom prst="line">
                <a:avLst/>
              </a:prstGeom>
            </p:spPr>
            <p:style>
              <a:lnRef idx="2">
                <a:schemeClr val="accent1"/>
              </a:lnRef>
              <a:fillRef idx="0">
                <a:schemeClr val="accent1"/>
              </a:fillRef>
              <a:effectRef idx="1">
                <a:schemeClr val="accent1"/>
              </a:effectRef>
              <a:fontRef idx="minor">
                <a:schemeClr val="tx1"/>
              </a:fontRef>
            </p:style>
          </p:cxnSp>
          <p:sp>
            <p:nvSpPr>
              <p:cNvPr id="37" name="Oval 36"/>
              <p:cNvSpPr/>
              <p:nvPr/>
            </p:nvSpPr>
            <p:spPr>
              <a:xfrm rot="21156865">
                <a:off x="875977" y="402523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rot="21156865">
                <a:off x="1615519" y="382082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rot="21156865">
                <a:off x="1049803" y="440260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rot="21156865">
                <a:off x="1065528" y="326323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2" name="Straight Arrow Connector 41"/>
            <p:cNvCxnSpPr/>
            <p:nvPr/>
          </p:nvCxnSpPr>
          <p:spPr>
            <a:xfrm rot="10800000">
              <a:off x="990600" y="5244035"/>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1240200" y="4114800"/>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219200" y="6400800"/>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rot="16200000">
              <a:off x="520731" y="4598806"/>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16200000">
              <a:off x="963794" y="4702826"/>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16200000">
              <a:off x="1673784" y="5710796"/>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5400000">
              <a:off x="887594" y="6143806"/>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5400000">
              <a:off x="1672196" y="4779026"/>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09" name="Group 108"/>
          <p:cNvGrpSpPr/>
          <p:nvPr/>
        </p:nvGrpSpPr>
        <p:grpSpPr>
          <a:xfrm>
            <a:off x="4986282" y="4021284"/>
            <a:ext cx="1338319" cy="2455717"/>
            <a:chOff x="4592162" y="3823757"/>
            <a:chExt cx="1338319" cy="2455717"/>
          </a:xfrm>
        </p:grpSpPr>
        <p:cxnSp>
          <p:nvCxnSpPr>
            <p:cNvPr id="96" name="Straight Arrow Connector 95"/>
            <p:cNvCxnSpPr/>
            <p:nvPr/>
          </p:nvCxnSpPr>
          <p:spPr>
            <a:xfrm rot="5400000" flipH="1" flipV="1">
              <a:off x="5351645" y="4137685"/>
              <a:ext cx="213279" cy="11429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rot="535423">
              <a:off x="4592162" y="4960104"/>
              <a:ext cx="1327496" cy="1319370"/>
              <a:chOff x="468023" y="3263233"/>
              <a:chExt cx="1327496" cy="1319370"/>
            </a:xfrm>
          </p:grpSpPr>
          <p:sp>
            <p:nvSpPr>
              <p:cNvPr id="57" name="Diamond 56"/>
              <p:cNvSpPr/>
              <p:nvPr/>
            </p:nvSpPr>
            <p:spPr>
              <a:xfrm>
                <a:off x="542731" y="3352800"/>
                <a:ext cx="1219200" cy="1143000"/>
              </a:xfrm>
              <a:prstGeom prst="diamond">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16200000" flipH="1">
                <a:off x="1446600" y="3629860"/>
                <a:ext cx="195942" cy="41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16200000" flipH="1">
                <a:off x="660410" y="3823659"/>
                <a:ext cx="195942" cy="41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556046" y="3738040"/>
                <a:ext cx="786190" cy="202595"/>
              </a:xfrm>
              <a:prstGeom prst="line">
                <a:avLst/>
              </a:prstGeom>
            </p:spPr>
            <p:style>
              <a:lnRef idx="2">
                <a:schemeClr val="accent1"/>
              </a:lnRef>
              <a:fillRef idx="0">
                <a:schemeClr val="accent1"/>
              </a:fillRef>
              <a:effectRef idx="1">
                <a:schemeClr val="accent1"/>
              </a:effectRef>
              <a:fontRef idx="minor">
                <a:schemeClr val="tx1"/>
              </a:fontRef>
            </p:style>
          </p:cxnSp>
          <p:sp>
            <p:nvSpPr>
              <p:cNvPr id="61" name="Oval 60"/>
              <p:cNvSpPr/>
              <p:nvPr/>
            </p:nvSpPr>
            <p:spPr>
              <a:xfrm rot="21156865">
                <a:off x="468023" y="384501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a:stCxn id="57" idx="2"/>
              </p:cNvCxnSpPr>
              <p:nvPr/>
            </p:nvCxnSpPr>
            <p:spPr>
              <a:xfrm rot="5400000" flipH="1" flipV="1">
                <a:off x="866938" y="4023432"/>
                <a:ext cx="757760" cy="186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200000" flipV="1">
                <a:off x="868396" y="4222145"/>
                <a:ext cx="354996" cy="164495"/>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7" idx="0"/>
              </p:cNvCxnSpPr>
              <p:nvPr/>
            </p:nvCxnSpPr>
            <p:spPr>
              <a:xfrm rot="16200000" flipH="1">
                <a:off x="1053198" y="3451933"/>
                <a:ext cx="385240" cy="186975"/>
              </a:xfrm>
              <a:prstGeom prst="line">
                <a:avLst/>
              </a:prstGeom>
            </p:spPr>
            <p:style>
              <a:lnRef idx="2">
                <a:schemeClr val="accent1"/>
              </a:lnRef>
              <a:fillRef idx="0">
                <a:schemeClr val="accent1"/>
              </a:fillRef>
              <a:effectRef idx="1">
                <a:schemeClr val="accent1"/>
              </a:effectRef>
              <a:fontRef idx="minor">
                <a:schemeClr val="tx1"/>
              </a:fontRef>
            </p:style>
          </p:cxnSp>
          <p:sp>
            <p:nvSpPr>
              <p:cNvPr id="65" name="Oval 64"/>
              <p:cNvSpPr/>
              <p:nvPr/>
            </p:nvSpPr>
            <p:spPr>
              <a:xfrm rot="21156865">
                <a:off x="1217928" y="3667557"/>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rot="45274">
                <a:off x="1041647" y="3808098"/>
                <a:ext cx="264120" cy="264120"/>
              </a:xfrm>
              <a:prstGeom prst="ellipse">
                <a:avLst/>
              </a:prstGeom>
              <a:gradFill>
                <a:gsLst>
                  <a:gs pos="1000">
                    <a:schemeClr val="accent2">
                      <a:lumMod val="50000"/>
                    </a:schemeClr>
                  </a:gs>
                  <a:gs pos="100000">
                    <a:srgbClr val="FF0000"/>
                  </a:gs>
                </a:gsLs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a:endCxn id="57" idx="0"/>
              </p:cNvCxnSpPr>
              <p:nvPr/>
            </p:nvCxnSpPr>
            <p:spPr>
              <a:xfrm rot="5400000" flipH="1" flipV="1">
                <a:off x="667142" y="3641705"/>
                <a:ext cx="774094" cy="1962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963646" y="3924300"/>
                <a:ext cx="786190" cy="202595"/>
              </a:xfrm>
              <a:prstGeom prst="line">
                <a:avLst/>
              </a:prstGeom>
            </p:spPr>
            <p:style>
              <a:lnRef idx="2">
                <a:schemeClr val="accent1"/>
              </a:lnRef>
              <a:fillRef idx="0">
                <a:schemeClr val="accent1"/>
              </a:fillRef>
              <a:effectRef idx="1">
                <a:schemeClr val="accent1"/>
              </a:effectRef>
              <a:fontRef idx="minor">
                <a:schemeClr val="tx1"/>
              </a:fontRef>
            </p:style>
          </p:cxnSp>
          <p:sp>
            <p:nvSpPr>
              <p:cNvPr id="69" name="Oval 68"/>
              <p:cNvSpPr/>
              <p:nvPr/>
            </p:nvSpPr>
            <p:spPr>
              <a:xfrm rot="21156865">
                <a:off x="875977" y="402523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rot="21156865">
                <a:off x="1615519" y="382082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rot="21156865">
                <a:off x="1049803" y="440260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rot="21156865">
                <a:off x="1065528" y="326323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p:cNvGrpSpPr/>
            <p:nvPr/>
          </p:nvGrpSpPr>
          <p:grpSpPr>
            <a:xfrm rot="21095563">
              <a:off x="4602985" y="3823757"/>
              <a:ext cx="1327496" cy="1319370"/>
              <a:chOff x="468023" y="3263233"/>
              <a:chExt cx="1327496" cy="1319370"/>
            </a:xfrm>
          </p:grpSpPr>
          <p:sp>
            <p:nvSpPr>
              <p:cNvPr id="74" name="Diamond 73"/>
              <p:cNvSpPr/>
              <p:nvPr/>
            </p:nvSpPr>
            <p:spPr>
              <a:xfrm>
                <a:off x="542731" y="3352800"/>
                <a:ext cx="1219200" cy="1143000"/>
              </a:xfrm>
              <a:prstGeom prst="diamond">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p:nvPr/>
            </p:nvCxnSpPr>
            <p:spPr>
              <a:xfrm rot="16200000" flipH="1">
                <a:off x="1446600" y="3629860"/>
                <a:ext cx="195942" cy="41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16200000" flipH="1">
                <a:off x="660410" y="3823659"/>
                <a:ext cx="195942" cy="41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556046" y="3738040"/>
                <a:ext cx="786190" cy="202595"/>
              </a:xfrm>
              <a:prstGeom prst="line">
                <a:avLst/>
              </a:prstGeom>
            </p:spPr>
            <p:style>
              <a:lnRef idx="2">
                <a:schemeClr val="accent1"/>
              </a:lnRef>
              <a:fillRef idx="0">
                <a:schemeClr val="accent1"/>
              </a:fillRef>
              <a:effectRef idx="1">
                <a:schemeClr val="accent1"/>
              </a:effectRef>
              <a:fontRef idx="minor">
                <a:schemeClr val="tx1"/>
              </a:fontRef>
            </p:style>
          </p:cxnSp>
          <p:sp>
            <p:nvSpPr>
              <p:cNvPr id="78" name="Oval 77"/>
              <p:cNvSpPr/>
              <p:nvPr/>
            </p:nvSpPr>
            <p:spPr>
              <a:xfrm rot="21156865">
                <a:off x="468023" y="384501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p:cNvCxnSpPr>
                <a:stCxn id="74" idx="2"/>
              </p:cNvCxnSpPr>
              <p:nvPr/>
            </p:nvCxnSpPr>
            <p:spPr>
              <a:xfrm rot="5400000" flipH="1" flipV="1">
                <a:off x="866938" y="4023432"/>
                <a:ext cx="757760" cy="186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16200000" flipV="1">
                <a:off x="868396" y="4222145"/>
                <a:ext cx="354996" cy="164495"/>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4" idx="0"/>
              </p:cNvCxnSpPr>
              <p:nvPr/>
            </p:nvCxnSpPr>
            <p:spPr>
              <a:xfrm rot="16200000" flipH="1">
                <a:off x="1053198" y="3451933"/>
                <a:ext cx="385240" cy="186975"/>
              </a:xfrm>
              <a:prstGeom prst="line">
                <a:avLst/>
              </a:prstGeom>
            </p:spPr>
            <p:style>
              <a:lnRef idx="2">
                <a:schemeClr val="accent1"/>
              </a:lnRef>
              <a:fillRef idx="0">
                <a:schemeClr val="accent1"/>
              </a:fillRef>
              <a:effectRef idx="1">
                <a:schemeClr val="accent1"/>
              </a:effectRef>
              <a:fontRef idx="minor">
                <a:schemeClr val="tx1"/>
              </a:fontRef>
            </p:style>
          </p:cxnSp>
          <p:sp>
            <p:nvSpPr>
              <p:cNvPr id="82" name="Oval 81"/>
              <p:cNvSpPr/>
              <p:nvPr/>
            </p:nvSpPr>
            <p:spPr>
              <a:xfrm rot="21156865">
                <a:off x="1217928" y="3667557"/>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rot="45274">
                <a:off x="1041647" y="3808098"/>
                <a:ext cx="264120" cy="264120"/>
              </a:xfrm>
              <a:prstGeom prst="ellipse">
                <a:avLst/>
              </a:prstGeom>
              <a:gradFill>
                <a:gsLst>
                  <a:gs pos="1000">
                    <a:schemeClr val="accent2">
                      <a:lumMod val="50000"/>
                    </a:schemeClr>
                  </a:gs>
                  <a:gs pos="100000">
                    <a:srgbClr val="FF0000"/>
                  </a:gs>
                </a:gsLs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Connector 83"/>
              <p:cNvCxnSpPr>
                <a:endCxn id="74" idx="0"/>
              </p:cNvCxnSpPr>
              <p:nvPr/>
            </p:nvCxnSpPr>
            <p:spPr>
              <a:xfrm rot="5400000" flipH="1" flipV="1">
                <a:off x="667142" y="3641705"/>
                <a:ext cx="774094" cy="1962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963646" y="3924300"/>
                <a:ext cx="786190" cy="202595"/>
              </a:xfrm>
              <a:prstGeom prst="line">
                <a:avLst/>
              </a:prstGeom>
            </p:spPr>
            <p:style>
              <a:lnRef idx="2">
                <a:schemeClr val="accent1"/>
              </a:lnRef>
              <a:fillRef idx="0">
                <a:schemeClr val="accent1"/>
              </a:fillRef>
              <a:effectRef idx="1">
                <a:schemeClr val="accent1"/>
              </a:effectRef>
              <a:fontRef idx="minor">
                <a:schemeClr val="tx1"/>
              </a:fontRef>
            </p:style>
          </p:cxnSp>
          <p:sp>
            <p:nvSpPr>
              <p:cNvPr id="86" name="Oval 85"/>
              <p:cNvSpPr/>
              <p:nvPr/>
            </p:nvSpPr>
            <p:spPr>
              <a:xfrm rot="21156865">
                <a:off x="875977" y="402523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rot="21156865">
                <a:off x="1615519" y="382082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rot="21156865">
                <a:off x="1049803" y="440260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rot="21156865">
                <a:off x="1065528" y="3263233"/>
                <a:ext cx="180000" cy="180000"/>
              </a:xfrm>
              <a:prstGeom prst="ellipse">
                <a:avLst/>
              </a:prstGeom>
              <a:gradFill>
                <a:gsLst>
                  <a:gs pos="1000">
                    <a:schemeClr val="accent4">
                      <a:lumMod val="75000"/>
                    </a:schemeClr>
                  </a:gs>
                  <a:gs pos="100000">
                    <a:schemeClr val="accent4">
                      <a:lumMod val="60000"/>
                      <a:lumOff val="4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0" name="Straight Arrow Connector 89"/>
            <p:cNvCxnSpPr/>
            <p:nvPr/>
          </p:nvCxnSpPr>
          <p:spPr>
            <a:xfrm rot="21060000">
              <a:off x="4695986" y="4551235"/>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rot="10260000">
              <a:off x="5481671" y="4411464"/>
              <a:ext cx="360000"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rot="5400000">
              <a:off x="4882850" y="4748587"/>
              <a:ext cx="310848" cy="182644"/>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4700211" y="5541676"/>
              <a:ext cx="367694" cy="46324"/>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rot="10800000">
              <a:off x="5515823" y="5657844"/>
              <a:ext cx="311662" cy="4173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rot="5400000">
              <a:off x="4880213" y="5781739"/>
              <a:ext cx="183078" cy="182644"/>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sp>
        <p:nvSpPr>
          <p:cNvPr id="111" name="TextBox 110"/>
          <p:cNvSpPr txBox="1"/>
          <p:nvPr/>
        </p:nvSpPr>
        <p:spPr>
          <a:xfrm>
            <a:off x="6400801" y="4341674"/>
            <a:ext cx="1404399" cy="1754327"/>
          </a:xfrm>
          <a:prstGeom prst="rect">
            <a:avLst/>
          </a:prstGeom>
          <a:noFill/>
        </p:spPr>
        <p:txBody>
          <a:bodyPr wrap="square" rtlCol="0">
            <a:spAutoFit/>
          </a:bodyPr>
          <a:lstStyle/>
          <a:p>
            <a:r>
              <a:rPr lang="en-US" b="1" dirty="0"/>
              <a:t>Jahn-Teller </a:t>
            </a:r>
          </a:p>
          <a:p>
            <a:r>
              <a:rPr lang="en-US" b="1" dirty="0"/>
              <a:t>Stretching</a:t>
            </a:r>
          </a:p>
          <a:p>
            <a:endParaRPr lang="en-US" dirty="0"/>
          </a:p>
          <a:p>
            <a:r>
              <a:rPr lang="en-US" dirty="0"/>
              <a:t>14.9 THz</a:t>
            </a:r>
          </a:p>
          <a:p>
            <a:r>
              <a:rPr lang="en-US" dirty="0"/>
              <a:t>61.5 meV</a:t>
            </a:r>
          </a:p>
          <a:p>
            <a:r>
              <a:rPr lang="en-US" dirty="0"/>
              <a:t>497 cm</a:t>
            </a:r>
            <a:r>
              <a:rPr lang="en-US" baseline="30000" dirty="0"/>
              <a:t>-1</a:t>
            </a:r>
          </a:p>
        </p:txBody>
      </p:sp>
      <p:sp>
        <p:nvSpPr>
          <p:cNvPr id="112" name="TextBox 111"/>
          <p:cNvSpPr txBox="1"/>
          <p:nvPr/>
        </p:nvSpPr>
        <p:spPr>
          <a:xfrm>
            <a:off x="3437320" y="4341674"/>
            <a:ext cx="1591881" cy="1754327"/>
          </a:xfrm>
          <a:prstGeom prst="rect">
            <a:avLst/>
          </a:prstGeom>
          <a:noFill/>
        </p:spPr>
        <p:txBody>
          <a:bodyPr wrap="square" rtlCol="0">
            <a:spAutoFit/>
          </a:bodyPr>
          <a:lstStyle/>
          <a:p>
            <a:r>
              <a:rPr lang="en-US" b="1" dirty="0"/>
              <a:t>Out-of-phase bending</a:t>
            </a:r>
          </a:p>
          <a:p>
            <a:endParaRPr lang="en-US" dirty="0"/>
          </a:p>
          <a:p>
            <a:r>
              <a:rPr lang="en-US" dirty="0"/>
              <a:t>8.8 THz</a:t>
            </a:r>
          </a:p>
          <a:p>
            <a:r>
              <a:rPr lang="en-US" dirty="0"/>
              <a:t>36.3 meV</a:t>
            </a:r>
          </a:p>
          <a:p>
            <a:r>
              <a:rPr lang="en-US" dirty="0"/>
              <a:t>293 cm</a:t>
            </a:r>
            <a:r>
              <a:rPr lang="en-US" baseline="30000" dirty="0"/>
              <a:t>-1</a:t>
            </a:r>
          </a:p>
        </p:txBody>
      </p:sp>
      <p:sp>
        <p:nvSpPr>
          <p:cNvPr id="97" name="TextBox 96"/>
          <p:cNvSpPr txBox="1"/>
          <p:nvPr/>
        </p:nvSpPr>
        <p:spPr>
          <a:xfrm>
            <a:off x="8714828" y="6311900"/>
            <a:ext cx="331571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 Wall et al </a:t>
            </a:r>
            <a:r>
              <a:rPr lang="en-US" i="1" dirty="0" smtClean="0"/>
              <a:t>PRL</a:t>
            </a:r>
            <a:r>
              <a:rPr lang="en-US" dirty="0" smtClean="0"/>
              <a:t> </a:t>
            </a:r>
            <a:r>
              <a:rPr lang="en-US" b="1" dirty="0" smtClean="0"/>
              <a:t>103</a:t>
            </a:r>
            <a:r>
              <a:rPr lang="en-US" dirty="0" smtClean="0"/>
              <a:t> 09742 (2009)</a:t>
            </a:r>
            <a:endParaRPr lang="en-US" dirty="0"/>
          </a:p>
        </p:txBody>
      </p:sp>
    </p:spTree>
    <p:extLst>
      <p:ext uri="{BB962C8B-B14F-4D97-AF65-F5344CB8AC3E}">
        <p14:creationId xmlns:p14="http://schemas.microsoft.com/office/powerpoint/2010/main" val="8327124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Phonon-</a:t>
            </a:r>
            <a:r>
              <a:rPr lang="en-US" dirty="0" err="1" smtClean="0"/>
              <a:t>Magnon</a:t>
            </a:r>
            <a:r>
              <a:rPr lang="en-US" dirty="0" smtClean="0"/>
              <a:t> Coupling</a:t>
            </a:r>
            <a:endParaRPr lang="en-US" dirty="0"/>
          </a:p>
        </p:txBody>
      </p:sp>
      <p:pic>
        <p:nvPicPr>
          <p:cNvPr id="4" name="Picture 3"/>
          <p:cNvPicPr>
            <a:picLocks noChangeAspect="1"/>
          </p:cNvPicPr>
          <p:nvPr/>
        </p:nvPicPr>
        <p:blipFill>
          <a:blip r:embed="rId4"/>
          <a:stretch>
            <a:fillRect/>
          </a:stretch>
        </p:blipFill>
        <p:spPr>
          <a:xfrm>
            <a:off x="838200" y="1472375"/>
            <a:ext cx="3785616" cy="4151376"/>
          </a:xfrm>
          <a:prstGeom prst="rect">
            <a:avLst/>
          </a:prstGeom>
        </p:spPr>
      </p:pic>
      <p:grpSp>
        <p:nvGrpSpPr>
          <p:cNvPr id="8" name="Group 7"/>
          <p:cNvGrpSpPr/>
          <p:nvPr/>
        </p:nvGrpSpPr>
        <p:grpSpPr>
          <a:xfrm>
            <a:off x="4867564" y="1604447"/>
            <a:ext cx="4266275" cy="1243528"/>
            <a:chOff x="4867564" y="1604447"/>
            <a:chExt cx="4266275" cy="1243528"/>
          </a:xfrm>
        </p:grpSpPr>
        <p:sp>
          <p:nvSpPr>
            <p:cNvPr id="6" name="TextBox 5"/>
            <p:cNvSpPr txBox="1"/>
            <p:nvPr/>
          </p:nvSpPr>
          <p:spPr>
            <a:xfrm>
              <a:off x="4867564" y="1604447"/>
              <a:ext cx="4266275" cy="369332"/>
            </a:xfrm>
            <a:prstGeom prst="rect">
              <a:avLst/>
            </a:prstGeom>
            <a:noFill/>
          </p:spPr>
          <p:txBody>
            <a:bodyPr wrap="none" rtlCol="0">
              <a:spAutoFit/>
            </a:bodyPr>
            <a:lstStyle/>
            <a:p>
              <a:r>
                <a:rPr lang="en-US" dirty="0" err="1"/>
                <a:t>Anharmonic</a:t>
              </a:r>
              <a:r>
                <a:rPr lang="en-US" dirty="0"/>
                <a:t> decay of to acoustic phonons:</a:t>
              </a:r>
            </a:p>
          </p:txBody>
        </p:sp>
        <p:graphicFrame>
          <p:nvGraphicFramePr>
            <p:cNvPr id="7" name="Object 6"/>
            <p:cNvGraphicFramePr>
              <a:graphicFrameLocks noChangeAspect="1"/>
            </p:cNvGraphicFramePr>
            <p:nvPr>
              <p:extLst>
                <p:ext uri="{D42A27DB-BD31-4B8C-83A1-F6EECF244321}">
                  <p14:modId xmlns:p14="http://schemas.microsoft.com/office/powerpoint/2010/main" val="966361561"/>
                </p:ext>
              </p:extLst>
            </p:nvPr>
          </p:nvGraphicFramePr>
          <p:xfrm>
            <a:off x="5279474" y="2085975"/>
            <a:ext cx="2709333" cy="762000"/>
          </p:xfrm>
          <a:graphic>
            <a:graphicData uri="http://schemas.openxmlformats.org/presentationml/2006/ole">
              <mc:AlternateContent xmlns:mc="http://schemas.openxmlformats.org/markup-compatibility/2006">
                <mc:Choice xmlns:v="urn:schemas-microsoft-com:vml" Requires="v">
                  <p:oleObj spid="_x0000_s4381" name="Equation" r:id="rId5" imgW="1625600" imgH="457200" progId="Equation.3">
                    <p:embed/>
                  </p:oleObj>
                </mc:Choice>
                <mc:Fallback>
                  <p:oleObj name="Equation" r:id="rId5" imgW="1625600" imgH="457200"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9474" y="2085975"/>
                          <a:ext cx="270933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4858172" y="3006365"/>
            <a:ext cx="3799910" cy="2304894"/>
            <a:chOff x="4858172" y="3006365"/>
            <a:chExt cx="3799910" cy="2304894"/>
          </a:xfrm>
        </p:grpSpPr>
        <p:graphicFrame>
          <p:nvGraphicFramePr>
            <p:cNvPr id="28676" name="Object 4"/>
            <p:cNvGraphicFramePr>
              <a:graphicFrameLocks noChangeAspect="1"/>
            </p:cNvGraphicFramePr>
            <p:nvPr>
              <p:extLst>
                <p:ext uri="{D42A27DB-BD31-4B8C-83A1-F6EECF244321}">
                  <p14:modId xmlns:p14="http://schemas.microsoft.com/office/powerpoint/2010/main" val="1413303606"/>
                </p:ext>
              </p:extLst>
            </p:nvPr>
          </p:nvGraphicFramePr>
          <p:xfrm>
            <a:off x="5186219" y="3548063"/>
            <a:ext cx="3471863" cy="762000"/>
          </p:xfrm>
          <a:graphic>
            <a:graphicData uri="http://schemas.openxmlformats.org/presentationml/2006/ole">
              <mc:AlternateContent xmlns:mc="http://schemas.openxmlformats.org/markup-compatibility/2006">
                <mc:Choice xmlns:v="urn:schemas-microsoft-com:vml" Requires="v">
                  <p:oleObj spid="_x0000_s4382" name="Equation" r:id="rId7" imgW="2082800" imgH="457200" progId="Equation.3">
                    <p:embed/>
                  </p:oleObj>
                </mc:Choice>
                <mc:Fallback>
                  <p:oleObj name="Equation" r:id="rId7" imgW="2082800" imgH="457200" progId="Equation.3">
                    <p:embed/>
                    <p:pic>
                      <p:nvPicPr>
                        <p:cNvPr id="286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6219" y="3548063"/>
                          <a:ext cx="347186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4858172" y="3006365"/>
              <a:ext cx="3390058" cy="369332"/>
            </a:xfrm>
            <a:prstGeom prst="rect">
              <a:avLst/>
            </a:prstGeom>
            <a:noFill/>
          </p:spPr>
          <p:txBody>
            <a:bodyPr wrap="none" rtlCol="0">
              <a:spAutoFit/>
            </a:bodyPr>
            <a:lstStyle/>
            <a:p>
              <a:r>
                <a:rPr lang="en-US" dirty="0" err="1"/>
                <a:t>Anharmonic</a:t>
              </a:r>
              <a:r>
                <a:rPr lang="en-US" dirty="0"/>
                <a:t> decay of to </a:t>
              </a:r>
              <a:r>
                <a:rPr lang="en-US" dirty="0" err="1"/>
                <a:t>magnons</a:t>
              </a:r>
              <a:r>
                <a:rPr lang="en-US" dirty="0"/>
                <a:t>:</a:t>
              </a:r>
            </a:p>
          </p:txBody>
        </p:sp>
        <p:graphicFrame>
          <p:nvGraphicFramePr>
            <p:cNvPr id="28677" name="Object 5"/>
            <p:cNvGraphicFramePr>
              <a:graphicFrameLocks noChangeAspect="1"/>
            </p:cNvGraphicFramePr>
            <p:nvPr>
              <p:extLst>
                <p:ext uri="{D42A27DB-BD31-4B8C-83A1-F6EECF244321}">
                  <p14:modId xmlns:p14="http://schemas.microsoft.com/office/powerpoint/2010/main" val="2334372536"/>
                </p:ext>
              </p:extLst>
            </p:nvPr>
          </p:nvGraphicFramePr>
          <p:xfrm>
            <a:off x="5279474" y="4422259"/>
            <a:ext cx="2074863" cy="889000"/>
          </p:xfrm>
          <a:graphic>
            <a:graphicData uri="http://schemas.openxmlformats.org/presentationml/2006/ole">
              <mc:AlternateContent xmlns:mc="http://schemas.openxmlformats.org/markup-compatibility/2006">
                <mc:Choice xmlns:v="urn:schemas-microsoft-com:vml" Requires="v">
                  <p:oleObj spid="_x0000_s4383" name="Equation" r:id="rId9" imgW="1244600" imgH="533400" progId="Equation.3">
                    <p:embed/>
                  </p:oleObj>
                </mc:Choice>
                <mc:Fallback>
                  <p:oleObj name="Equation" r:id="rId9" imgW="1244600" imgH="533400" progId="Equation.3">
                    <p:embed/>
                    <p:pic>
                      <p:nvPicPr>
                        <p:cNvPr id="2867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9474" y="4422259"/>
                          <a:ext cx="2074863"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TextBox 2"/>
          <p:cNvSpPr txBox="1"/>
          <p:nvPr/>
        </p:nvSpPr>
        <p:spPr>
          <a:xfrm>
            <a:off x="7988807" y="4853604"/>
            <a:ext cx="4020647"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smtClean="0"/>
              <a:t>Energy transfer between phonons and spins in ~250 fs</a:t>
            </a:r>
          </a:p>
          <a:p>
            <a:pPr algn="ctr"/>
            <a:r>
              <a:rPr lang="en-GB" b="1" dirty="0" smtClean="0"/>
              <a:t>Are electrons or phonons more effective at driving demagnetization?</a:t>
            </a:r>
            <a:endParaRPr lang="en-GB" b="1" dirty="0"/>
          </a:p>
        </p:txBody>
      </p:sp>
      <p:grpSp>
        <p:nvGrpSpPr>
          <p:cNvPr id="11" name="Group 10"/>
          <p:cNvGrpSpPr/>
          <p:nvPr/>
        </p:nvGrpSpPr>
        <p:grpSpPr>
          <a:xfrm>
            <a:off x="9114902" y="2062747"/>
            <a:ext cx="2034111" cy="805866"/>
            <a:chOff x="9114902" y="2062747"/>
            <a:chExt cx="2034111" cy="805866"/>
          </a:xfrm>
        </p:grpSpPr>
        <p:graphicFrame>
          <p:nvGraphicFramePr>
            <p:cNvPr id="28675" name="Object 3"/>
            <p:cNvGraphicFramePr>
              <a:graphicFrameLocks noChangeAspect="1"/>
            </p:cNvGraphicFramePr>
            <p:nvPr>
              <p:extLst>
                <p:ext uri="{D42A27DB-BD31-4B8C-83A1-F6EECF244321}">
                  <p14:modId xmlns:p14="http://schemas.microsoft.com/office/powerpoint/2010/main" val="1750060988"/>
                </p:ext>
              </p:extLst>
            </p:nvPr>
          </p:nvGraphicFramePr>
          <p:xfrm>
            <a:off x="9783676" y="2466975"/>
            <a:ext cx="1208087" cy="401638"/>
          </p:xfrm>
          <a:graphic>
            <a:graphicData uri="http://schemas.openxmlformats.org/presentationml/2006/ole">
              <mc:AlternateContent xmlns:mc="http://schemas.openxmlformats.org/markup-compatibility/2006">
                <mc:Choice xmlns:v="urn:schemas-microsoft-com:vml" Requires="v">
                  <p:oleObj spid="_x0000_s4384" name="Equation" r:id="rId11" imgW="723600" imgH="241200" progId="Equation.3">
                    <p:embed/>
                  </p:oleObj>
                </mc:Choice>
                <mc:Fallback>
                  <p:oleObj name="Equation" r:id="rId11" imgW="723600" imgH="241200" progId="Equation.3">
                    <p:embed/>
                    <p:pic>
                      <p:nvPicPr>
                        <p:cNvPr id="28675" name="Object 3"/>
                        <p:cNvPicPr>
                          <a:picLocks noChangeAspect="1" noChangeArrowheads="1"/>
                        </p:cNvPicPr>
                        <p:nvPr/>
                      </p:nvPicPr>
                      <p:blipFill>
                        <a:blip r:embed="rId12"/>
                        <a:srcRect/>
                        <a:stretch>
                          <a:fillRect/>
                        </a:stretch>
                      </p:blipFill>
                      <p:spPr bwMode="auto">
                        <a:xfrm>
                          <a:off x="9783676" y="2466975"/>
                          <a:ext cx="1208087"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3"/>
            <p:cNvGraphicFramePr>
              <a:graphicFrameLocks noChangeAspect="1"/>
            </p:cNvGraphicFramePr>
            <p:nvPr>
              <p:extLst>
                <p:ext uri="{D42A27DB-BD31-4B8C-83A1-F6EECF244321}">
                  <p14:modId xmlns:p14="http://schemas.microsoft.com/office/powerpoint/2010/main" val="833800438"/>
                </p:ext>
              </p:extLst>
            </p:nvPr>
          </p:nvGraphicFramePr>
          <p:xfrm>
            <a:off x="9793288" y="2065338"/>
            <a:ext cx="1355725" cy="401637"/>
          </p:xfrm>
          <a:graphic>
            <a:graphicData uri="http://schemas.openxmlformats.org/presentationml/2006/ole">
              <mc:AlternateContent xmlns:mc="http://schemas.openxmlformats.org/markup-compatibility/2006">
                <mc:Choice xmlns:v="urn:schemas-microsoft-com:vml" Requires="v">
                  <p:oleObj spid="_x0000_s4385" name="Equation" r:id="rId13" imgW="812520" imgH="241200" progId="Equation.3">
                    <p:embed/>
                  </p:oleObj>
                </mc:Choice>
                <mc:Fallback>
                  <p:oleObj name="Equation" r:id="rId13" imgW="812520" imgH="241200" progId="Equation.3">
                    <p:embed/>
                    <p:pic>
                      <p:nvPicPr>
                        <p:cNvPr id="0" name=""/>
                        <p:cNvPicPr>
                          <a:picLocks noChangeAspect="1" noChangeArrowheads="1"/>
                        </p:cNvPicPr>
                        <p:nvPr/>
                      </p:nvPicPr>
                      <p:blipFill>
                        <a:blip r:embed="rId14"/>
                        <a:srcRect/>
                        <a:stretch>
                          <a:fillRect/>
                        </a:stretch>
                      </p:blipFill>
                      <p:spPr bwMode="auto">
                        <a:xfrm>
                          <a:off x="9793288" y="2065338"/>
                          <a:ext cx="1355725" cy="401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9114902" y="2062747"/>
              <a:ext cx="668773" cy="369332"/>
            </a:xfrm>
            <a:prstGeom prst="rect">
              <a:avLst/>
            </a:prstGeom>
            <a:noFill/>
          </p:spPr>
          <p:txBody>
            <a:bodyPr wrap="none" rtlCol="0">
              <a:spAutoFit/>
            </a:bodyPr>
            <a:lstStyle/>
            <a:p>
              <a:r>
                <a:rPr lang="en-GB" dirty="0" smtClean="0"/>
                <a:t>Bend</a:t>
              </a:r>
              <a:endParaRPr lang="en-GB" dirty="0"/>
            </a:p>
          </p:txBody>
        </p:sp>
        <p:sp>
          <p:nvSpPr>
            <p:cNvPr id="15" name="TextBox 14"/>
            <p:cNvSpPr txBox="1"/>
            <p:nvPr/>
          </p:nvSpPr>
          <p:spPr>
            <a:xfrm>
              <a:off x="9133839" y="2493830"/>
              <a:ext cx="370614" cy="369332"/>
            </a:xfrm>
            <a:prstGeom prst="rect">
              <a:avLst/>
            </a:prstGeom>
            <a:noFill/>
          </p:spPr>
          <p:txBody>
            <a:bodyPr wrap="none" rtlCol="0">
              <a:spAutoFit/>
            </a:bodyPr>
            <a:lstStyle/>
            <a:p>
              <a:r>
                <a:rPr lang="en-GB" dirty="0" smtClean="0"/>
                <a:t>JT</a:t>
              </a:r>
              <a:endParaRPr lang="en-GB" dirty="0"/>
            </a:p>
          </p:txBody>
        </p:sp>
      </p:grpSp>
      <p:grpSp>
        <p:nvGrpSpPr>
          <p:cNvPr id="14" name="Group 13"/>
          <p:cNvGrpSpPr/>
          <p:nvPr/>
        </p:nvGrpSpPr>
        <p:grpSpPr>
          <a:xfrm>
            <a:off x="9121927" y="3797300"/>
            <a:ext cx="1953973" cy="815182"/>
            <a:chOff x="9121927" y="3797300"/>
            <a:chExt cx="1953973" cy="815182"/>
          </a:xfrm>
        </p:grpSpPr>
        <p:graphicFrame>
          <p:nvGraphicFramePr>
            <p:cNvPr id="28678" name="Object 6"/>
            <p:cNvGraphicFramePr>
              <a:graphicFrameLocks noChangeAspect="1"/>
            </p:cNvGraphicFramePr>
            <p:nvPr>
              <p:extLst>
                <p:ext uri="{D42A27DB-BD31-4B8C-83A1-F6EECF244321}">
                  <p14:modId xmlns:p14="http://schemas.microsoft.com/office/powerpoint/2010/main" val="1577894723"/>
                </p:ext>
              </p:extLst>
            </p:nvPr>
          </p:nvGraphicFramePr>
          <p:xfrm>
            <a:off x="9783675" y="4210845"/>
            <a:ext cx="1292225" cy="401637"/>
          </p:xfrm>
          <a:graphic>
            <a:graphicData uri="http://schemas.openxmlformats.org/presentationml/2006/ole">
              <mc:AlternateContent xmlns:mc="http://schemas.openxmlformats.org/markup-compatibility/2006">
                <mc:Choice xmlns:v="urn:schemas-microsoft-com:vml" Requires="v">
                  <p:oleObj spid="_x0000_s4386" name="Equation" r:id="rId15" imgW="774360" imgH="241200" progId="Equation.3">
                    <p:embed/>
                  </p:oleObj>
                </mc:Choice>
                <mc:Fallback>
                  <p:oleObj name="Equation" r:id="rId15" imgW="774360" imgH="241200" progId="Equation.3">
                    <p:embed/>
                    <p:pic>
                      <p:nvPicPr>
                        <p:cNvPr id="28678" name="Object 6"/>
                        <p:cNvPicPr>
                          <a:picLocks noChangeAspect="1" noChangeArrowheads="1"/>
                        </p:cNvPicPr>
                        <p:nvPr/>
                      </p:nvPicPr>
                      <p:blipFill>
                        <a:blip r:embed="rId16"/>
                        <a:srcRect/>
                        <a:stretch>
                          <a:fillRect/>
                        </a:stretch>
                      </p:blipFill>
                      <p:spPr bwMode="auto">
                        <a:xfrm>
                          <a:off x="9783675" y="4210845"/>
                          <a:ext cx="1292225" cy="401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6"/>
            <p:cNvGraphicFramePr>
              <a:graphicFrameLocks noChangeAspect="1"/>
            </p:cNvGraphicFramePr>
            <p:nvPr>
              <p:extLst>
                <p:ext uri="{D42A27DB-BD31-4B8C-83A1-F6EECF244321}">
                  <p14:modId xmlns:p14="http://schemas.microsoft.com/office/powerpoint/2010/main" val="3325402619"/>
                </p:ext>
              </p:extLst>
            </p:nvPr>
          </p:nvGraphicFramePr>
          <p:xfrm>
            <a:off x="9793288" y="3797300"/>
            <a:ext cx="1271587" cy="401638"/>
          </p:xfrm>
          <a:graphic>
            <a:graphicData uri="http://schemas.openxmlformats.org/presentationml/2006/ole">
              <mc:AlternateContent xmlns:mc="http://schemas.openxmlformats.org/markup-compatibility/2006">
                <mc:Choice xmlns:v="urn:schemas-microsoft-com:vml" Requires="v">
                  <p:oleObj spid="_x0000_s4387" name="Equation" r:id="rId17" imgW="761760" imgH="241200" progId="Equation.3">
                    <p:embed/>
                  </p:oleObj>
                </mc:Choice>
                <mc:Fallback>
                  <p:oleObj name="Equation" r:id="rId17" imgW="761760" imgH="241200" progId="Equation.3">
                    <p:embed/>
                    <p:pic>
                      <p:nvPicPr>
                        <p:cNvPr id="0" name=""/>
                        <p:cNvPicPr>
                          <a:picLocks noChangeAspect="1" noChangeArrowheads="1"/>
                        </p:cNvPicPr>
                        <p:nvPr/>
                      </p:nvPicPr>
                      <p:blipFill>
                        <a:blip r:embed="rId18"/>
                        <a:srcRect/>
                        <a:stretch>
                          <a:fillRect/>
                        </a:stretch>
                      </p:blipFill>
                      <p:spPr bwMode="auto">
                        <a:xfrm>
                          <a:off x="9793288" y="3797300"/>
                          <a:ext cx="1271587"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9121927" y="3806510"/>
              <a:ext cx="668773" cy="369332"/>
            </a:xfrm>
            <a:prstGeom prst="rect">
              <a:avLst/>
            </a:prstGeom>
            <a:noFill/>
          </p:spPr>
          <p:txBody>
            <a:bodyPr wrap="none" rtlCol="0">
              <a:spAutoFit/>
            </a:bodyPr>
            <a:lstStyle/>
            <a:p>
              <a:r>
                <a:rPr lang="en-GB" dirty="0" smtClean="0"/>
                <a:t>Bend</a:t>
              </a:r>
              <a:endParaRPr lang="en-GB" dirty="0"/>
            </a:p>
          </p:txBody>
        </p:sp>
        <p:sp>
          <p:nvSpPr>
            <p:cNvPr id="17" name="TextBox 16"/>
            <p:cNvSpPr txBox="1"/>
            <p:nvPr/>
          </p:nvSpPr>
          <p:spPr>
            <a:xfrm>
              <a:off x="9140864" y="4237593"/>
              <a:ext cx="370614" cy="369332"/>
            </a:xfrm>
            <a:prstGeom prst="rect">
              <a:avLst/>
            </a:prstGeom>
            <a:noFill/>
          </p:spPr>
          <p:txBody>
            <a:bodyPr wrap="none" rtlCol="0">
              <a:spAutoFit/>
            </a:bodyPr>
            <a:lstStyle/>
            <a:p>
              <a:r>
                <a:rPr lang="en-GB" dirty="0" smtClean="0"/>
                <a:t>JT</a:t>
              </a:r>
              <a:endParaRPr lang="en-GB" dirty="0"/>
            </a:p>
          </p:txBody>
        </p:sp>
      </p:grpSp>
      <p:sp>
        <p:nvSpPr>
          <p:cNvPr id="18" name="TextBox 17"/>
          <p:cNvSpPr txBox="1"/>
          <p:nvPr/>
        </p:nvSpPr>
        <p:spPr>
          <a:xfrm>
            <a:off x="8714828" y="6311900"/>
            <a:ext cx="331571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 Wall et al </a:t>
            </a:r>
            <a:r>
              <a:rPr lang="en-US" i="1" dirty="0" smtClean="0"/>
              <a:t>PRL</a:t>
            </a:r>
            <a:r>
              <a:rPr lang="en-US" dirty="0" smtClean="0"/>
              <a:t> </a:t>
            </a:r>
            <a:r>
              <a:rPr lang="en-US" b="1" dirty="0" smtClean="0"/>
              <a:t>103</a:t>
            </a:r>
            <a:r>
              <a:rPr lang="en-US" dirty="0" smtClean="0"/>
              <a:t> 09742 (2009)</a:t>
            </a:r>
            <a:endParaRPr lang="en-US" dirty="0"/>
          </a:p>
        </p:txBody>
      </p:sp>
    </p:spTree>
    <p:extLst>
      <p:ext uri="{BB962C8B-B14F-4D97-AF65-F5344CB8AC3E}">
        <p14:creationId xmlns:p14="http://schemas.microsoft.com/office/powerpoint/2010/main" val="26201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Phonon-</a:t>
            </a:r>
            <a:r>
              <a:rPr lang="en-US" dirty="0" err="1" smtClean="0"/>
              <a:t>Magnon</a:t>
            </a:r>
            <a:r>
              <a:rPr lang="en-US" dirty="0" smtClean="0"/>
              <a:t> Coupling</a:t>
            </a:r>
            <a:endParaRPr lang="en-US" dirty="0"/>
          </a:p>
        </p:txBody>
      </p:sp>
      <p:sp>
        <p:nvSpPr>
          <p:cNvPr id="3" name="TextBox 2"/>
          <p:cNvSpPr txBox="1"/>
          <p:nvPr/>
        </p:nvSpPr>
        <p:spPr>
          <a:xfrm>
            <a:off x="1040746" y="2650419"/>
            <a:ext cx="4020647"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smtClean="0"/>
              <a:t>Energy transfer between phonons and spins in ~250 fs</a:t>
            </a:r>
          </a:p>
          <a:p>
            <a:pPr algn="ctr"/>
            <a:r>
              <a:rPr lang="en-GB" b="1" dirty="0" smtClean="0"/>
              <a:t>Are electrons or phonons more effective at driving demagnetization?</a:t>
            </a:r>
            <a:endParaRPr lang="en-GB" b="1" dirty="0"/>
          </a:p>
        </p:txBody>
      </p:sp>
      <p:sp>
        <p:nvSpPr>
          <p:cNvPr id="24" name="Oval 23"/>
          <p:cNvSpPr/>
          <p:nvPr/>
        </p:nvSpPr>
        <p:spPr>
          <a:xfrm>
            <a:off x="6263640" y="2087445"/>
            <a:ext cx="749808" cy="5826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a:t>
            </a:r>
            <a:endParaRPr lang="en-GB" dirty="0"/>
          </a:p>
        </p:txBody>
      </p:sp>
      <p:sp>
        <p:nvSpPr>
          <p:cNvPr id="25" name="Oval 24"/>
          <p:cNvSpPr/>
          <p:nvPr/>
        </p:nvSpPr>
        <p:spPr>
          <a:xfrm>
            <a:off x="7115252" y="2840295"/>
            <a:ext cx="1014984" cy="58260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SCOP</a:t>
            </a:r>
            <a:endParaRPr lang="en-GB" dirty="0"/>
          </a:p>
        </p:txBody>
      </p:sp>
      <p:sp>
        <p:nvSpPr>
          <p:cNvPr id="26" name="Oval 25"/>
          <p:cNvSpPr/>
          <p:nvPr/>
        </p:nvSpPr>
        <p:spPr>
          <a:xfrm>
            <a:off x="6257248" y="4281203"/>
            <a:ext cx="1182328" cy="5826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lattice</a:t>
            </a:r>
            <a:endParaRPr lang="en-GB" dirty="0"/>
          </a:p>
        </p:txBody>
      </p:sp>
      <p:cxnSp>
        <p:nvCxnSpPr>
          <p:cNvPr id="27" name="Straight Arrow Connector 26"/>
          <p:cNvCxnSpPr>
            <a:stCxn id="24" idx="4"/>
          </p:cNvCxnSpPr>
          <p:nvPr/>
        </p:nvCxnSpPr>
        <p:spPr>
          <a:xfrm>
            <a:off x="6638544" y="2670048"/>
            <a:ext cx="0" cy="1611155"/>
          </a:xfrm>
          <a:prstGeom prst="straightConnector1">
            <a:avLst/>
          </a:prstGeom>
          <a:ln w="38100">
            <a:solidFill>
              <a:schemeClr val="accent4">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p:cNvCxnSpPr>
            <a:stCxn id="24" idx="5"/>
          </p:cNvCxnSpPr>
          <p:nvPr/>
        </p:nvCxnSpPr>
        <p:spPr>
          <a:xfrm>
            <a:off x="6903641" y="2584728"/>
            <a:ext cx="535935" cy="25556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p:cNvCxnSpPr>
            <a:stCxn id="25" idx="3"/>
            <a:endCxn id="26" idx="0"/>
          </p:cNvCxnSpPr>
          <p:nvPr/>
        </p:nvCxnSpPr>
        <p:spPr>
          <a:xfrm flipH="1">
            <a:off x="6848412" y="3337578"/>
            <a:ext cx="415481" cy="94362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2" name="Oval 31"/>
          <p:cNvSpPr/>
          <p:nvPr/>
        </p:nvSpPr>
        <p:spPr>
          <a:xfrm>
            <a:off x="7115252" y="3655341"/>
            <a:ext cx="875112" cy="5296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t>spin</a:t>
            </a:r>
            <a:endParaRPr lang="en-GB" dirty="0"/>
          </a:p>
        </p:txBody>
      </p:sp>
      <p:cxnSp>
        <p:nvCxnSpPr>
          <p:cNvPr id="33" name="Straight Arrow Connector 32"/>
          <p:cNvCxnSpPr>
            <a:endCxn id="32" idx="1"/>
          </p:cNvCxnSpPr>
          <p:nvPr/>
        </p:nvCxnSpPr>
        <p:spPr>
          <a:xfrm>
            <a:off x="6774214" y="2650419"/>
            <a:ext cx="469195" cy="1082492"/>
          </a:xfrm>
          <a:prstGeom prst="straightConnector1">
            <a:avLst/>
          </a:prstGeom>
          <a:ln w="38100">
            <a:solidFill>
              <a:schemeClr val="accent4">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36" name="Straight Arrow Connector 35"/>
          <p:cNvCxnSpPr>
            <a:stCxn id="25" idx="4"/>
            <a:endCxn id="32" idx="0"/>
          </p:cNvCxnSpPr>
          <p:nvPr/>
        </p:nvCxnSpPr>
        <p:spPr>
          <a:xfrm flipH="1">
            <a:off x="7552808" y="3422898"/>
            <a:ext cx="69936" cy="2324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p:cNvCxnSpPr>
            <a:stCxn id="32" idx="4"/>
            <a:endCxn id="26" idx="7"/>
          </p:cNvCxnSpPr>
          <p:nvPr/>
        </p:nvCxnSpPr>
        <p:spPr>
          <a:xfrm flipH="1">
            <a:off x="7266428" y="4185020"/>
            <a:ext cx="286380" cy="181503"/>
          </a:xfrm>
          <a:prstGeom prst="straightConnector1">
            <a:avLst/>
          </a:prstGeom>
          <a:ln w="381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3628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Measuring Antiferromagnetic Dynamics</a:t>
            </a:r>
            <a:endParaRPr lang="en-GB" dirty="0"/>
          </a:p>
        </p:txBody>
      </p:sp>
      <p:grpSp>
        <p:nvGrpSpPr>
          <p:cNvPr id="9" name="Group 8"/>
          <p:cNvGrpSpPr/>
          <p:nvPr/>
        </p:nvGrpSpPr>
        <p:grpSpPr>
          <a:xfrm rot="10800000">
            <a:off x="2471652" y="2710468"/>
            <a:ext cx="1465813" cy="382386"/>
            <a:chOff x="1255222" y="3100647"/>
            <a:chExt cx="1465813" cy="382386"/>
          </a:xfrm>
        </p:grpSpPr>
        <p:sp>
          <p:nvSpPr>
            <p:cNvPr id="4" name="Down Arrow 3"/>
            <p:cNvSpPr/>
            <p:nvPr/>
          </p:nvSpPr>
          <p:spPr>
            <a:xfrm>
              <a:off x="1255222"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own Arrow 4"/>
            <p:cNvSpPr/>
            <p:nvPr/>
          </p:nvSpPr>
          <p:spPr>
            <a:xfrm>
              <a:off x="1573877"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5"/>
            <p:cNvSpPr/>
            <p:nvPr/>
          </p:nvSpPr>
          <p:spPr>
            <a:xfrm>
              <a:off x="1892532"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a:off x="2186249"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2479966"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2377441" y="1665138"/>
            <a:ext cx="1536472" cy="768927"/>
            <a:chOff x="2377441" y="1665138"/>
            <a:chExt cx="1536472" cy="768927"/>
          </a:xfrm>
        </p:grpSpPr>
        <p:grpSp>
          <p:nvGrpSpPr>
            <p:cNvPr id="21" name="Group 20"/>
            <p:cNvGrpSpPr/>
            <p:nvPr/>
          </p:nvGrpSpPr>
          <p:grpSpPr>
            <a:xfrm>
              <a:off x="2377441" y="1669294"/>
              <a:ext cx="707969" cy="764771"/>
              <a:chOff x="1803863" y="2036618"/>
              <a:chExt cx="707969" cy="764771"/>
            </a:xfrm>
          </p:grpSpPr>
          <p:sp>
            <p:nvSpPr>
              <p:cNvPr id="17" name="Arc 16"/>
              <p:cNvSpPr/>
              <p:nvPr/>
            </p:nvSpPr>
            <p:spPr>
              <a:xfrm>
                <a:off x="1803863" y="2244436"/>
                <a:ext cx="707969" cy="266008"/>
              </a:xfrm>
              <a:prstGeom prst="arc">
                <a:avLst>
                  <a:gd name="adj1" fmla="val 16200000"/>
                  <a:gd name="adj2" fmla="val 13764664"/>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9" name="Straight Connector 18"/>
              <p:cNvCxnSpPr/>
              <p:nvPr/>
            </p:nvCxnSpPr>
            <p:spPr>
              <a:xfrm>
                <a:off x="2156463" y="2036618"/>
                <a:ext cx="0" cy="764771"/>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22" name="Group 21"/>
            <p:cNvGrpSpPr/>
            <p:nvPr/>
          </p:nvGrpSpPr>
          <p:grpSpPr>
            <a:xfrm>
              <a:off x="3205944" y="1665138"/>
              <a:ext cx="707969" cy="764771"/>
              <a:chOff x="1803863" y="2036618"/>
              <a:chExt cx="707969" cy="764771"/>
            </a:xfrm>
          </p:grpSpPr>
          <p:sp>
            <p:nvSpPr>
              <p:cNvPr id="23" name="Arc 22"/>
              <p:cNvSpPr/>
              <p:nvPr/>
            </p:nvSpPr>
            <p:spPr>
              <a:xfrm>
                <a:off x="1803863" y="2244436"/>
                <a:ext cx="707969" cy="266008"/>
              </a:xfrm>
              <a:prstGeom prst="arc">
                <a:avLst>
                  <a:gd name="adj1" fmla="val 16200000"/>
                  <a:gd name="adj2" fmla="val 13764664"/>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4" name="Straight Connector 23"/>
              <p:cNvCxnSpPr/>
              <p:nvPr/>
            </p:nvCxnSpPr>
            <p:spPr>
              <a:xfrm>
                <a:off x="2156463" y="2036618"/>
                <a:ext cx="0" cy="764771"/>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grpSp>
      </p:grpSp>
      <p:grpSp>
        <p:nvGrpSpPr>
          <p:cNvPr id="10" name="Group 9"/>
          <p:cNvGrpSpPr/>
          <p:nvPr/>
        </p:nvGrpSpPr>
        <p:grpSpPr>
          <a:xfrm>
            <a:off x="2530534" y="4364511"/>
            <a:ext cx="1417321" cy="768927"/>
            <a:chOff x="2530534" y="4364511"/>
            <a:chExt cx="1417321" cy="768927"/>
          </a:xfrm>
        </p:grpSpPr>
        <p:grpSp>
          <p:nvGrpSpPr>
            <p:cNvPr id="25" name="Group 24"/>
            <p:cNvGrpSpPr/>
            <p:nvPr/>
          </p:nvGrpSpPr>
          <p:grpSpPr>
            <a:xfrm>
              <a:off x="2530534" y="4368667"/>
              <a:ext cx="469668" cy="764771"/>
              <a:chOff x="1923014" y="2036618"/>
              <a:chExt cx="469668" cy="764771"/>
            </a:xfrm>
          </p:grpSpPr>
          <p:sp>
            <p:nvSpPr>
              <p:cNvPr id="26" name="Arc 25"/>
              <p:cNvSpPr/>
              <p:nvPr/>
            </p:nvSpPr>
            <p:spPr>
              <a:xfrm>
                <a:off x="1923014" y="2289205"/>
                <a:ext cx="469668" cy="176470"/>
              </a:xfrm>
              <a:prstGeom prst="arc">
                <a:avLst>
                  <a:gd name="adj1" fmla="val 16200000"/>
                  <a:gd name="adj2" fmla="val 13764664"/>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7" name="Straight Connector 26"/>
              <p:cNvCxnSpPr/>
              <p:nvPr/>
            </p:nvCxnSpPr>
            <p:spPr>
              <a:xfrm>
                <a:off x="2156463" y="2036618"/>
                <a:ext cx="0" cy="764771"/>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28" name="Group 27"/>
            <p:cNvGrpSpPr/>
            <p:nvPr/>
          </p:nvGrpSpPr>
          <p:grpSpPr>
            <a:xfrm>
              <a:off x="3239886" y="4364511"/>
              <a:ext cx="707969" cy="764771"/>
              <a:chOff x="1803863" y="2036618"/>
              <a:chExt cx="707969" cy="764771"/>
            </a:xfrm>
          </p:grpSpPr>
          <p:sp>
            <p:nvSpPr>
              <p:cNvPr id="29" name="Arc 28"/>
              <p:cNvSpPr/>
              <p:nvPr/>
            </p:nvSpPr>
            <p:spPr>
              <a:xfrm>
                <a:off x="1803863" y="2244436"/>
                <a:ext cx="707969" cy="266008"/>
              </a:xfrm>
              <a:prstGeom prst="arc">
                <a:avLst>
                  <a:gd name="adj1" fmla="val 16200000"/>
                  <a:gd name="adj2" fmla="val 13764664"/>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0" name="Straight Connector 29"/>
              <p:cNvCxnSpPr/>
              <p:nvPr/>
            </p:nvCxnSpPr>
            <p:spPr>
              <a:xfrm>
                <a:off x="2156463" y="2036618"/>
                <a:ext cx="0" cy="764771"/>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grpSp>
      </p:grpSp>
      <p:sp>
        <p:nvSpPr>
          <p:cNvPr id="31" name="Rectangle 30"/>
          <p:cNvSpPr/>
          <p:nvPr/>
        </p:nvSpPr>
        <p:spPr>
          <a:xfrm>
            <a:off x="2377441" y="2635646"/>
            <a:ext cx="1645919" cy="1437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p:cNvGrpSpPr/>
          <p:nvPr/>
        </p:nvGrpSpPr>
        <p:grpSpPr>
          <a:xfrm rot="10800000">
            <a:off x="2474427" y="3158221"/>
            <a:ext cx="1465813" cy="382386"/>
            <a:chOff x="1255222" y="3100647"/>
            <a:chExt cx="1465813" cy="382386"/>
          </a:xfrm>
        </p:grpSpPr>
        <p:sp>
          <p:nvSpPr>
            <p:cNvPr id="34" name="Down Arrow 33"/>
            <p:cNvSpPr/>
            <p:nvPr/>
          </p:nvSpPr>
          <p:spPr>
            <a:xfrm>
              <a:off x="1255222"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Down Arrow 34"/>
            <p:cNvSpPr/>
            <p:nvPr/>
          </p:nvSpPr>
          <p:spPr>
            <a:xfrm>
              <a:off x="1573877"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Down Arrow 35"/>
            <p:cNvSpPr/>
            <p:nvPr/>
          </p:nvSpPr>
          <p:spPr>
            <a:xfrm>
              <a:off x="1892532"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Down Arrow 36"/>
            <p:cNvSpPr/>
            <p:nvPr/>
          </p:nvSpPr>
          <p:spPr>
            <a:xfrm>
              <a:off x="2186249"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Down Arrow 37"/>
            <p:cNvSpPr/>
            <p:nvPr/>
          </p:nvSpPr>
          <p:spPr>
            <a:xfrm>
              <a:off x="2479966"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rot="10800000">
            <a:off x="2474425" y="3595583"/>
            <a:ext cx="1465813" cy="382386"/>
            <a:chOff x="1255222" y="3100647"/>
            <a:chExt cx="1465813" cy="382386"/>
          </a:xfrm>
        </p:grpSpPr>
        <p:sp>
          <p:nvSpPr>
            <p:cNvPr id="40" name="Down Arrow 39"/>
            <p:cNvSpPr/>
            <p:nvPr/>
          </p:nvSpPr>
          <p:spPr>
            <a:xfrm>
              <a:off x="1255222"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Down Arrow 40"/>
            <p:cNvSpPr/>
            <p:nvPr/>
          </p:nvSpPr>
          <p:spPr>
            <a:xfrm>
              <a:off x="1573877"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Down Arrow 41"/>
            <p:cNvSpPr/>
            <p:nvPr/>
          </p:nvSpPr>
          <p:spPr>
            <a:xfrm>
              <a:off x="1892532"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Down Arrow 42"/>
            <p:cNvSpPr/>
            <p:nvPr/>
          </p:nvSpPr>
          <p:spPr>
            <a:xfrm>
              <a:off x="2186249"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Down Arrow 43"/>
            <p:cNvSpPr/>
            <p:nvPr/>
          </p:nvSpPr>
          <p:spPr>
            <a:xfrm>
              <a:off x="2479966" y="3100647"/>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up 51"/>
          <p:cNvGrpSpPr/>
          <p:nvPr/>
        </p:nvGrpSpPr>
        <p:grpSpPr>
          <a:xfrm>
            <a:off x="7609839" y="2635648"/>
            <a:ext cx="1645919" cy="1437921"/>
            <a:chOff x="7609839" y="2635648"/>
            <a:chExt cx="1645919" cy="1437921"/>
          </a:xfrm>
        </p:grpSpPr>
        <p:grpSp>
          <p:nvGrpSpPr>
            <p:cNvPr id="16" name="Group 15"/>
            <p:cNvGrpSpPr/>
            <p:nvPr/>
          </p:nvGrpSpPr>
          <p:grpSpPr>
            <a:xfrm>
              <a:off x="7724831" y="2713582"/>
              <a:ext cx="1465813" cy="382386"/>
              <a:chOff x="4655127" y="3059084"/>
              <a:chExt cx="1465813" cy="382386"/>
            </a:xfrm>
          </p:grpSpPr>
          <p:sp>
            <p:nvSpPr>
              <p:cNvPr id="11" name="Down Arrow 10"/>
              <p:cNvSpPr/>
              <p:nvPr/>
            </p:nvSpPr>
            <p:spPr>
              <a:xfrm rot="10800000">
                <a:off x="5879871"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a:off x="5561216"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own Arrow 12"/>
              <p:cNvSpPr/>
              <p:nvPr/>
            </p:nvSpPr>
            <p:spPr>
              <a:xfrm rot="10800000">
                <a:off x="5242561"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a:off x="4948844"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rot="10800000">
                <a:off x="4655127"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7609839" y="2635648"/>
              <a:ext cx="1645919" cy="14379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p:cNvGrpSpPr/>
            <p:nvPr/>
          </p:nvGrpSpPr>
          <p:grpSpPr>
            <a:xfrm>
              <a:off x="7706129" y="3154583"/>
              <a:ext cx="1484515" cy="382386"/>
              <a:chOff x="4948844" y="3059084"/>
              <a:chExt cx="1484515" cy="382386"/>
            </a:xfrm>
          </p:grpSpPr>
          <p:sp>
            <p:nvSpPr>
              <p:cNvPr id="46" name="Down Arrow 45"/>
              <p:cNvSpPr/>
              <p:nvPr/>
            </p:nvSpPr>
            <p:spPr>
              <a:xfrm rot="10800000">
                <a:off x="5879871"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Down Arrow 46"/>
              <p:cNvSpPr/>
              <p:nvPr/>
            </p:nvSpPr>
            <p:spPr>
              <a:xfrm>
                <a:off x="5561216"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Down Arrow 47"/>
              <p:cNvSpPr/>
              <p:nvPr/>
            </p:nvSpPr>
            <p:spPr>
              <a:xfrm rot="10800000">
                <a:off x="5242561"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Down Arrow 48"/>
              <p:cNvSpPr/>
              <p:nvPr/>
            </p:nvSpPr>
            <p:spPr>
              <a:xfrm>
                <a:off x="4948844"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Down Arrow 49"/>
              <p:cNvSpPr/>
              <p:nvPr/>
            </p:nvSpPr>
            <p:spPr>
              <a:xfrm rot="10800000">
                <a:off x="6192290"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p:cNvGrpSpPr/>
            <p:nvPr/>
          </p:nvGrpSpPr>
          <p:grpSpPr>
            <a:xfrm>
              <a:off x="7699891" y="3595583"/>
              <a:ext cx="1465813" cy="382386"/>
              <a:chOff x="4655127" y="3059084"/>
              <a:chExt cx="1465813" cy="382386"/>
            </a:xfrm>
          </p:grpSpPr>
          <p:sp>
            <p:nvSpPr>
              <p:cNvPr id="58" name="Down Arrow 57"/>
              <p:cNvSpPr/>
              <p:nvPr/>
            </p:nvSpPr>
            <p:spPr>
              <a:xfrm rot="10800000">
                <a:off x="5879871"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Down Arrow 58"/>
              <p:cNvSpPr/>
              <p:nvPr/>
            </p:nvSpPr>
            <p:spPr>
              <a:xfrm>
                <a:off x="5561216"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Down Arrow 59"/>
              <p:cNvSpPr/>
              <p:nvPr/>
            </p:nvSpPr>
            <p:spPr>
              <a:xfrm rot="10800000">
                <a:off x="5242561"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Down Arrow 60"/>
              <p:cNvSpPr/>
              <p:nvPr/>
            </p:nvSpPr>
            <p:spPr>
              <a:xfrm>
                <a:off x="4948844"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Down Arrow 61"/>
              <p:cNvSpPr/>
              <p:nvPr/>
            </p:nvSpPr>
            <p:spPr>
              <a:xfrm rot="10800000">
                <a:off x="4655127" y="3059084"/>
                <a:ext cx="241069" cy="38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3" name="Group 52"/>
          <p:cNvGrpSpPr/>
          <p:nvPr/>
        </p:nvGrpSpPr>
        <p:grpSpPr>
          <a:xfrm>
            <a:off x="7609839" y="2907894"/>
            <a:ext cx="1657002" cy="900545"/>
            <a:chOff x="7609839" y="2907894"/>
            <a:chExt cx="1657002" cy="900545"/>
          </a:xfrm>
        </p:grpSpPr>
        <p:cxnSp>
          <p:nvCxnSpPr>
            <p:cNvPr id="66" name="Straight Connector 65"/>
            <p:cNvCxnSpPr/>
            <p:nvPr/>
          </p:nvCxnSpPr>
          <p:spPr>
            <a:xfrm>
              <a:off x="7609839" y="2907894"/>
              <a:ext cx="1645919" cy="0"/>
            </a:xfrm>
            <a:prstGeom prst="line">
              <a:avLst/>
            </a:prstGeom>
            <a:ln w="19050">
              <a:prstDash val="dashDot"/>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7620922" y="3808439"/>
              <a:ext cx="1645919" cy="0"/>
            </a:xfrm>
            <a:prstGeom prst="line">
              <a:avLst/>
            </a:prstGeom>
            <a:ln w="19050">
              <a:prstDash val="dashDot"/>
            </a:ln>
          </p:spPr>
          <p:style>
            <a:lnRef idx="1">
              <a:schemeClr val="dk1"/>
            </a:lnRef>
            <a:fillRef idx="0">
              <a:schemeClr val="dk1"/>
            </a:fillRef>
            <a:effectRef idx="0">
              <a:schemeClr val="dk1"/>
            </a:effectRef>
            <a:fontRef idx="minor">
              <a:schemeClr val="tx1"/>
            </a:fontRef>
          </p:style>
        </p:cxnSp>
      </p:grpSp>
      <p:grpSp>
        <p:nvGrpSpPr>
          <p:cNvPr id="54" name="Group 53"/>
          <p:cNvGrpSpPr/>
          <p:nvPr/>
        </p:nvGrpSpPr>
        <p:grpSpPr>
          <a:xfrm>
            <a:off x="7088907" y="1734273"/>
            <a:ext cx="2990505" cy="2063082"/>
            <a:chOff x="7088907" y="1734273"/>
            <a:chExt cx="2990505" cy="2063082"/>
          </a:xfrm>
        </p:grpSpPr>
        <p:cxnSp>
          <p:nvCxnSpPr>
            <p:cNvPr id="71" name="Straight Connector 70"/>
            <p:cNvCxnSpPr/>
            <p:nvPr/>
          </p:nvCxnSpPr>
          <p:spPr>
            <a:xfrm>
              <a:off x="7088907" y="1793563"/>
              <a:ext cx="1492136" cy="200379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8587276" y="1770708"/>
              <a:ext cx="1492136" cy="200379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983404" y="1734273"/>
              <a:ext cx="855965" cy="114947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621065" y="5215305"/>
            <a:ext cx="5237642"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Ferromagnetism breaks time-reversal symmetry </a:t>
            </a:r>
          </a:p>
          <a:p>
            <a:pPr marL="285750" indent="-285750">
              <a:buFont typeface="Arial" panose="020B0604020202020204" pitchFamily="34" charset="0"/>
              <a:buChar char="•"/>
            </a:pPr>
            <a:r>
              <a:rPr lang="en-GB" dirty="0" smtClean="0"/>
              <a:t>Left/right circularly polarized light absorbed differently</a:t>
            </a:r>
          </a:p>
          <a:p>
            <a:pPr marL="285750" indent="-285750">
              <a:buFont typeface="Arial" panose="020B0604020202020204" pitchFamily="34" charset="0"/>
              <a:buChar char="•"/>
            </a:pPr>
            <a:r>
              <a:rPr lang="en-GB" dirty="0" smtClean="0"/>
              <a:t>Magnetic dynamics can be monitored by tracking the L/R absorption</a:t>
            </a:r>
            <a:endParaRPr lang="en-GB" dirty="0"/>
          </a:p>
        </p:txBody>
      </p:sp>
      <p:sp>
        <p:nvSpPr>
          <p:cNvPr id="20" name="TextBox 19"/>
          <p:cNvSpPr txBox="1"/>
          <p:nvPr/>
        </p:nvSpPr>
        <p:spPr>
          <a:xfrm>
            <a:off x="6533566" y="5215305"/>
            <a:ext cx="4753269"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Anti-ferromagnetism modifies periodicity</a:t>
            </a:r>
          </a:p>
          <a:p>
            <a:pPr marL="285750" indent="-285750">
              <a:buFont typeface="Arial" panose="020B0604020202020204" pitchFamily="34" charset="0"/>
              <a:buChar char="•"/>
            </a:pPr>
            <a:r>
              <a:rPr lang="en-GB" dirty="0" smtClean="0"/>
              <a:t>Resonant scattering can measure long range spin order</a:t>
            </a:r>
            <a:endParaRPr lang="en-GB" dirty="0"/>
          </a:p>
        </p:txBody>
      </p:sp>
    </p:spTree>
    <p:extLst>
      <p:ext uri="{BB962C8B-B14F-4D97-AF65-F5344CB8AC3E}">
        <p14:creationId xmlns:p14="http://schemas.microsoft.com/office/powerpoint/2010/main" val="252147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Measuring Antiferromagnetic Dynamics</a:t>
            </a:r>
            <a:endParaRPr lang="en-GB" dirty="0"/>
          </a:p>
        </p:txBody>
      </p:sp>
      <p:pic>
        <p:nvPicPr>
          <p:cNvPr id="5" name="Picture 4"/>
          <p:cNvPicPr>
            <a:picLocks noChangeAspect="1" noChangeArrowheads="1"/>
          </p:cNvPicPr>
          <p:nvPr/>
        </p:nvPicPr>
        <p:blipFill>
          <a:blip r:embed="rId2"/>
          <a:srcRect/>
          <a:stretch>
            <a:fillRect/>
          </a:stretch>
        </p:blipFill>
        <p:spPr bwMode="auto">
          <a:xfrm>
            <a:off x="838200" y="1644200"/>
            <a:ext cx="5174673" cy="898805"/>
          </a:xfrm>
          <a:prstGeom prst="rect">
            <a:avLst/>
          </a:prstGeom>
          <a:noFill/>
          <a:ln w="9525">
            <a:noFill/>
            <a:miter lim="800000"/>
            <a:headEnd/>
            <a:tailEnd/>
          </a:ln>
        </p:spPr>
      </p:pic>
      <p:grpSp>
        <p:nvGrpSpPr>
          <p:cNvPr id="17" name="Group 16"/>
          <p:cNvGrpSpPr/>
          <p:nvPr/>
        </p:nvGrpSpPr>
        <p:grpSpPr>
          <a:xfrm>
            <a:off x="721822" y="2918557"/>
            <a:ext cx="3704617" cy="3314518"/>
            <a:chOff x="509877" y="2329509"/>
            <a:chExt cx="4121249" cy="3951354"/>
          </a:xfrm>
        </p:grpSpPr>
        <p:grpSp>
          <p:nvGrpSpPr>
            <p:cNvPr id="16" name="Group 15"/>
            <p:cNvGrpSpPr/>
            <p:nvPr/>
          </p:nvGrpSpPr>
          <p:grpSpPr>
            <a:xfrm>
              <a:off x="509877" y="2329509"/>
              <a:ext cx="4121249" cy="3951354"/>
              <a:chOff x="437271" y="2381352"/>
              <a:chExt cx="4121249" cy="3951354"/>
            </a:xfrm>
          </p:grpSpPr>
          <p:pic>
            <p:nvPicPr>
              <p:cNvPr id="4" name="Picture 3"/>
              <p:cNvPicPr>
                <a:picLocks noChangeAspect="1"/>
              </p:cNvPicPr>
              <p:nvPr/>
            </p:nvPicPr>
            <p:blipFill>
              <a:blip r:embed="rId3"/>
              <a:stretch>
                <a:fillRect/>
              </a:stretch>
            </p:blipFill>
            <p:spPr>
              <a:xfrm>
                <a:off x="838200" y="2381352"/>
                <a:ext cx="3720320" cy="3951354"/>
              </a:xfrm>
              <a:prstGeom prst="rect">
                <a:avLst/>
              </a:prstGeom>
            </p:spPr>
          </p:pic>
          <p:sp>
            <p:nvSpPr>
              <p:cNvPr id="6" name="TextBox 5"/>
              <p:cNvSpPr txBox="1"/>
              <p:nvPr/>
            </p:nvSpPr>
            <p:spPr>
              <a:xfrm rot="16200000">
                <a:off x="123146" y="4111384"/>
                <a:ext cx="997581" cy="369332"/>
              </a:xfrm>
              <a:prstGeom prst="rect">
                <a:avLst/>
              </a:prstGeom>
              <a:noFill/>
            </p:spPr>
            <p:txBody>
              <a:bodyPr wrap="none" rtlCol="0">
                <a:spAutoFit/>
              </a:bodyPr>
              <a:lstStyle/>
              <a:p>
                <a:r>
                  <a:rPr lang="en-GB" dirty="0" smtClean="0"/>
                  <a:t>Intensity</a:t>
                </a:r>
                <a:endParaRPr lang="en-GB" dirty="0"/>
              </a:p>
            </p:txBody>
          </p:sp>
        </p:grpSp>
        <p:grpSp>
          <p:nvGrpSpPr>
            <p:cNvPr id="15" name="Group 14"/>
            <p:cNvGrpSpPr/>
            <p:nvPr/>
          </p:nvGrpSpPr>
          <p:grpSpPr>
            <a:xfrm>
              <a:off x="2562049" y="2614205"/>
              <a:ext cx="1600575" cy="646330"/>
              <a:chOff x="2562049" y="2614205"/>
              <a:chExt cx="1600575" cy="646330"/>
            </a:xfrm>
          </p:grpSpPr>
          <p:sp>
            <p:nvSpPr>
              <p:cNvPr id="7" name="TextBox 6"/>
              <p:cNvSpPr txBox="1"/>
              <p:nvPr/>
            </p:nvSpPr>
            <p:spPr>
              <a:xfrm>
                <a:off x="2938185" y="2614205"/>
                <a:ext cx="1224439" cy="646330"/>
              </a:xfrm>
              <a:prstGeom prst="rect">
                <a:avLst/>
              </a:prstGeom>
              <a:noFill/>
            </p:spPr>
            <p:txBody>
              <a:bodyPr wrap="none" rtlCol="0">
                <a:spAutoFit/>
              </a:bodyPr>
              <a:lstStyle/>
              <a:p>
                <a:r>
                  <a:rPr lang="en-GB" dirty="0" smtClean="0"/>
                  <a:t>Absorption</a:t>
                </a:r>
              </a:p>
              <a:p>
                <a:r>
                  <a:rPr lang="en-GB" dirty="0" smtClean="0">
                    <a:solidFill>
                      <a:srgbClr val="0000FF"/>
                    </a:solidFill>
                  </a:rPr>
                  <a:t>Diffraction</a:t>
                </a:r>
                <a:endParaRPr lang="en-GB" dirty="0">
                  <a:solidFill>
                    <a:srgbClr val="0000FF"/>
                  </a:solidFill>
                </a:endParaRPr>
              </a:p>
            </p:txBody>
          </p:sp>
          <p:cxnSp>
            <p:nvCxnSpPr>
              <p:cNvPr id="9" name="Straight Connector 8"/>
              <p:cNvCxnSpPr/>
              <p:nvPr/>
            </p:nvCxnSpPr>
            <p:spPr>
              <a:xfrm>
                <a:off x="2572870" y="3170479"/>
                <a:ext cx="37613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62049" y="2821405"/>
                <a:ext cx="3761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p:cNvGrpSpPr/>
          <p:nvPr/>
        </p:nvGrpSpPr>
        <p:grpSpPr>
          <a:xfrm>
            <a:off x="6331907" y="2290178"/>
            <a:ext cx="5048113" cy="3841343"/>
            <a:chOff x="6331907" y="2290178"/>
            <a:chExt cx="5048113" cy="3841343"/>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862" y="2508445"/>
              <a:ext cx="4855044" cy="3623076"/>
            </a:xfrm>
            <a:prstGeom prst="rect">
              <a:avLst/>
            </a:prstGeom>
          </p:spPr>
        </p:pic>
        <p:sp>
          <p:nvSpPr>
            <p:cNvPr id="14" name="TextBox 13"/>
            <p:cNvSpPr txBox="1"/>
            <p:nvPr/>
          </p:nvSpPr>
          <p:spPr>
            <a:xfrm>
              <a:off x="6331907" y="2290178"/>
              <a:ext cx="5048113" cy="461665"/>
            </a:xfrm>
            <a:prstGeom prst="rect">
              <a:avLst/>
            </a:prstGeom>
            <a:noFill/>
          </p:spPr>
          <p:txBody>
            <a:bodyPr wrap="none" rtlCol="0">
              <a:spAutoFit/>
            </a:bodyPr>
            <a:lstStyle/>
            <a:p>
              <a:r>
                <a:rPr lang="en-GB" sz="2400" dirty="0" smtClean="0"/>
                <a:t>La</a:t>
              </a:r>
              <a:r>
                <a:rPr lang="en-GB" sz="2400" baseline="-25000" dirty="0" smtClean="0"/>
                <a:t>1.5</a:t>
              </a:r>
              <a:r>
                <a:rPr lang="en-GB" sz="2400" dirty="0" smtClean="0"/>
                <a:t>Sr</a:t>
              </a:r>
              <a:r>
                <a:rPr lang="en-GB" sz="2400" baseline="-25000" dirty="0" smtClean="0"/>
                <a:t>0.5</a:t>
              </a:r>
              <a:r>
                <a:rPr lang="en-GB" sz="2400" dirty="0" smtClean="0"/>
                <a:t>MnO</a:t>
              </a:r>
              <a:r>
                <a:rPr lang="en-GB" sz="2400" baseline="-25000" dirty="0" smtClean="0"/>
                <a:t>4 </a:t>
              </a:r>
              <a:r>
                <a:rPr lang="en-GB" sz="2400" dirty="0" smtClean="0"/>
                <a:t>(</a:t>
              </a:r>
              <a:r>
                <a:rPr lang="en-GB" sz="2400" dirty="0"/>
                <a:t>¼</a:t>
              </a:r>
              <a:r>
                <a:rPr lang="en-GB" sz="2400" dirty="0" smtClean="0"/>
                <a:t>, ¼, ½) magnetic peak </a:t>
              </a:r>
              <a:endParaRPr lang="en-GB" sz="2400" dirty="0"/>
            </a:p>
          </p:txBody>
        </p:sp>
      </p:grpSp>
    </p:spTree>
    <p:extLst>
      <p:ext uri="{BB962C8B-B14F-4D97-AF65-F5344CB8AC3E}">
        <p14:creationId xmlns:p14="http://schemas.microsoft.com/office/powerpoint/2010/main" val="298833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Measuring Antiferromagnetic Dynamics</a:t>
            </a:r>
            <a:endParaRPr lang="en-GB" dirty="0"/>
          </a:p>
        </p:txBody>
      </p:sp>
      <p:pic>
        <p:nvPicPr>
          <p:cNvPr id="5" name="Picture 4"/>
          <p:cNvPicPr>
            <a:picLocks noChangeAspect="1" noChangeArrowheads="1"/>
          </p:cNvPicPr>
          <p:nvPr/>
        </p:nvPicPr>
        <p:blipFill>
          <a:blip r:embed="rId2"/>
          <a:srcRect/>
          <a:stretch>
            <a:fillRect/>
          </a:stretch>
        </p:blipFill>
        <p:spPr bwMode="auto">
          <a:xfrm>
            <a:off x="838200" y="1644200"/>
            <a:ext cx="5174673" cy="898805"/>
          </a:xfrm>
          <a:prstGeom prst="rect">
            <a:avLst/>
          </a:prstGeom>
          <a:noFill/>
          <a:ln w="9525">
            <a:noFill/>
            <a:miter lim="800000"/>
            <a:headEnd/>
            <a:tailEnd/>
          </a:ln>
        </p:spPr>
      </p:pic>
      <p:grpSp>
        <p:nvGrpSpPr>
          <p:cNvPr id="17" name="Group 16"/>
          <p:cNvGrpSpPr/>
          <p:nvPr/>
        </p:nvGrpSpPr>
        <p:grpSpPr>
          <a:xfrm>
            <a:off x="721822" y="2918557"/>
            <a:ext cx="3704617" cy="3314518"/>
            <a:chOff x="509877" y="2329509"/>
            <a:chExt cx="4121249" cy="3951354"/>
          </a:xfrm>
        </p:grpSpPr>
        <p:grpSp>
          <p:nvGrpSpPr>
            <p:cNvPr id="16" name="Group 15"/>
            <p:cNvGrpSpPr/>
            <p:nvPr/>
          </p:nvGrpSpPr>
          <p:grpSpPr>
            <a:xfrm>
              <a:off x="509877" y="2329509"/>
              <a:ext cx="4121249" cy="3951354"/>
              <a:chOff x="437271" y="2381352"/>
              <a:chExt cx="4121249" cy="3951354"/>
            </a:xfrm>
          </p:grpSpPr>
          <p:pic>
            <p:nvPicPr>
              <p:cNvPr id="4" name="Picture 3"/>
              <p:cNvPicPr>
                <a:picLocks noChangeAspect="1"/>
              </p:cNvPicPr>
              <p:nvPr/>
            </p:nvPicPr>
            <p:blipFill>
              <a:blip r:embed="rId3"/>
              <a:stretch>
                <a:fillRect/>
              </a:stretch>
            </p:blipFill>
            <p:spPr>
              <a:xfrm>
                <a:off x="838200" y="2381352"/>
                <a:ext cx="3720320" cy="3951354"/>
              </a:xfrm>
              <a:prstGeom prst="rect">
                <a:avLst/>
              </a:prstGeom>
            </p:spPr>
          </p:pic>
          <p:sp>
            <p:nvSpPr>
              <p:cNvPr id="6" name="TextBox 5"/>
              <p:cNvSpPr txBox="1"/>
              <p:nvPr/>
            </p:nvSpPr>
            <p:spPr>
              <a:xfrm rot="16200000">
                <a:off x="123146" y="4111384"/>
                <a:ext cx="997581" cy="369332"/>
              </a:xfrm>
              <a:prstGeom prst="rect">
                <a:avLst/>
              </a:prstGeom>
              <a:noFill/>
            </p:spPr>
            <p:txBody>
              <a:bodyPr wrap="none" rtlCol="0">
                <a:spAutoFit/>
              </a:bodyPr>
              <a:lstStyle/>
              <a:p>
                <a:r>
                  <a:rPr lang="en-GB" dirty="0" smtClean="0"/>
                  <a:t>Intensity</a:t>
                </a:r>
                <a:endParaRPr lang="en-GB" dirty="0"/>
              </a:p>
            </p:txBody>
          </p:sp>
        </p:grpSp>
        <p:grpSp>
          <p:nvGrpSpPr>
            <p:cNvPr id="15" name="Group 14"/>
            <p:cNvGrpSpPr/>
            <p:nvPr/>
          </p:nvGrpSpPr>
          <p:grpSpPr>
            <a:xfrm>
              <a:off x="2562049" y="2614205"/>
              <a:ext cx="1600575" cy="646330"/>
              <a:chOff x="2562049" y="2614205"/>
              <a:chExt cx="1600575" cy="646330"/>
            </a:xfrm>
          </p:grpSpPr>
          <p:sp>
            <p:nvSpPr>
              <p:cNvPr id="7" name="TextBox 6"/>
              <p:cNvSpPr txBox="1"/>
              <p:nvPr/>
            </p:nvSpPr>
            <p:spPr>
              <a:xfrm>
                <a:off x="2938185" y="2614205"/>
                <a:ext cx="1224439" cy="646330"/>
              </a:xfrm>
              <a:prstGeom prst="rect">
                <a:avLst/>
              </a:prstGeom>
              <a:noFill/>
            </p:spPr>
            <p:txBody>
              <a:bodyPr wrap="none" rtlCol="0">
                <a:spAutoFit/>
              </a:bodyPr>
              <a:lstStyle/>
              <a:p>
                <a:r>
                  <a:rPr lang="en-GB" dirty="0" smtClean="0"/>
                  <a:t>Absorption</a:t>
                </a:r>
              </a:p>
              <a:p>
                <a:r>
                  <a:rPr lang="en-GB" dirty="0" smtClean="0">
                    <a:solidFill>
                      <a:srgbClr val="0000FF"/>
                    </a:solidFill>
                  </a:rPr>
                  <a:t>Diffraction</a:t>
                </a:r>
                <a:endParaRPr lang="en-GB" dirty="0">
                  <a:solidFill>
                    <a:srgbClr val="0000FF"/>
                  </a:solidFill>
                </a:endParaRPr>
              </a:p>
            </p:txBody>
          </p:sp>
          <p:cxnSp>
            <p:nvCxnSpPr>
              <p:cNvPr id="9" name="Straight Connector 8"/>
              <p:cNvCxnSpPr/>
              <p:nvPr/>
            </p:nvCxnSpPr>
            <p:spPr>
              <a:xfrm>
                <a:off x="2572870" y="3170479"/>
                <a:ext cx="37613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62049" y="2821405"/>
                <a:ext cx="3761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 name="TextBox 13"/>
          <p:cNvSpPr txBox="1"/>
          <p:nvPr/>
        </p:nvSpPr>
        <p:spPr>
          <a:xfrm>
            <a:off x="6331907" y="2290178"/>
            <a:ext cx="5048113" cy="461665"/>
          </a:xfrm>
          <a:prstGeom prst="rect">
            <a:avLst/>
          </a:prstGeom>
          <a:noFill/>
        </p:spPr>
        <p:txBody>
          <a:bodyPr wrap="none" rtlCol="0">
            <a:spAutoFit/>
          </a:bodyPr>
          <a:lstStyle/>
          <a:p>
            <a:r>
              <a:rPr lang="en-GB" sz="2400" dirty="0" smtClean="0"/>
              <a:t>La</a:t>
            </a:r>
            <a:r>
              <a:rPr lang="en-GB" sz="2400" baseline="-25000" dirty="0" smtClean="0"/>
              <a:t>1.5</a:t>
            </a:r>
            <a:r>
              <a:rPr lang="en-GB" sz="2400" dirty="0" smtClean="0"/>
              <a:t>Sr</a:t>
            </a:r>
            <a:r>
              <a:rPr lang="en-GB" sz="2400" baseline="-25000" dirty="0" smtClean="0"/>
              <a:t>0.5</a:t>
            </a:r>
            <a:r>
              <a:rPr lang="en-GB" sz="2400" dirty="0" smtClean="0"/>
              <a:t>MnO</a:t>
            </a:r>
            <a:r>
              <a:rPr lang="en-GB" sz="2400" baseline="-25000" dirty="0" smtClean="0"/>
              <a:t>4 </a:t>
            </a:r>
            <a:r>
              <a:rPr lang="en-GB" sz="2400" dirty="0" smtClean="0"/>
              <a:t>(</a:t>
            </a:r>
            <a:r>
              <a:rPr lang="en-GB" sz="2400" dirty="0"/>
              <a:t>¼</a:t>
            </a:r>
            <a:r>
              <a:rPr lang="en-GB" sz="2400" dirty="0" smtClean="0"/>
              <a:t>, ¼, ½) magnetic peak </a:t>
            </a:r>
            <a:endParaRPr lang="en-GB" sz="2400" dirty="0"/>
          </a:p>
        </p:txBody>
      </p:sp>
      <p:grpSp>
        <p:nvGrpSpPr>
          <p:cNvPr id="18" name="Group 17"/>
          <p:cNvGrpSpPr/>
          <p:nvPr/>
        </p:nvGrpSpPr>
        <p:grpSpPr>
          <a:xfrm>
            <a:off x="4346772" y="2769725"/>
            <a:ext cx="7524525" cy="3417170"/>
            <a:chOff x="6222753" y="1360396"/>
            <a:chExt cx="6195505" cy="2813612"/>
          </a:xfrm>
        </p:grpSpPr>
        <p:pic>
          <p:nvPicPr>
            <p:cNvPr id="19" name="Picture 2"/>
            <p:cNvPicPr>
              <a:picLocks noChangeAspect="1" noChangeArrowheads="1"/>
            </p:cNvPicPr>
            <p:nvPr/>
          </p:nvPicPr>
          <p:blipFill>
            <a:blip r:embed="rId4"/>
            <a:srcRect/>
            <a:stretch>
              <a:fillRect/>
            </a:stretch>
          </p:blipFill>
          <p:spPr bwMode="auto">
            <a:xfrm>
              <a:off x="6222753" y="1360396"/>
              <a:ext cx="6134100" cy="2295525"/>
            </a:xfrm>
            <a:prstGeom prst="rect">
              <a:avLst/>
            </a:prstGeom>
            <a:noFill/>
            <a:ln w="9525">
              <a:noFill/>
              <a:miter lim="800000"/>
              <a:headEnd/>
              <a:tailEnd/>
            </a:ln>
          </p:spPr>
        </p:pic>
        <p:pic>
          <p:nvPicPr>
            <p:cNvPr id="20" name="Picture 3"/>
            <p:cNvPicPr>
              <a:picLocks noChangeAspect="1" noChangeArrowheads="1"/>
            </p:cNvPicPr>
            <p:nvPr/>
          </p:nvPicPr>
          <p:blipFill rotWithShape="1">
            <a:blip r:embed="rId5"/>
            <a:srcRect l="11731" t="79353"/>
            <a:stretch/>
          </p:blipFill>
          <p:spPr bwMode="auto">
            <a:xfrm>
              <a:off x="6970098" y="3629259"/>
              <a:ext cx="5448160" cy="544749"/>
            </a:xfrm>
            <a:prstGeom prst="rect">
              <a:avLst/>
            </a:prstGeom>
            <a:noFill/>
            <a:ln w="9525">
              <a:noFill/>
              <a:miter lim="800000"/>
              <a:headEnd/>
              <a:tailEnd/>
            </a:ln>
          </p:spPr>
        </p:pic>
      </p:grpSp>
      <p:sp>
        <p:nvSpPr>
          <p:cNvPr id="21" name="TextBox 20"/>
          <p:cNvSpPr txBox="1"/>
          <p:nvPr/>
        </p:nvSpPr>
        <p:spPr>
          <a:xfrm>
            <a:off x="8278104" y="6290773"/>
            <a:ext cx="375711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smtClean="0"/>
              <a:t>H. </a:t>
            </a:r>
            <a:r>
              <a:rPr lang="en-GB" dirty="0" err="1" smtClean="0"/>
              <a:t>Ehrke</a:t>
            </a:r>
            <a:r>
              <a:rPr lang="en-GB" dirty="0" smtClean="0"/>
              <a:t> et al. </a:t>
            </a:r>
            <a:r>
              <a:rPr lang="en-GB" i="1" dirty="0" smtClean="0"/>
              <a:t>PRL</a:t>
            </a:r>
            <a:r>
              <a:rPr lang="en-GB" dirty="0" smtClean="0"/>
              <a:t> </a:t>
            </a:r>
            <a:r>
              <a:rPr lang="en-GB" b="1" dirty="0" smtClean="0"/>
              <a:t>106</a:t>
            </a:r>
            <a:r>
              <a:rPr lang="en-GB" dirty="0" smtClean="0"/>
              <a:t>, 217401 (2011)</a:t>
            </a:r>
            <a:endParaRPr lang="en-GB" dirty="0"/>
          </a:p>
        </p:txBody>
      </p:sp>
      <p:grpSp>
        <p:nvGrpSpPr>
          <p:cNvPr id="13" name="Group 12"/>
          <p:cNvGrpSpPr/>
          <p:nvPr/>
        </p:nvGrpSpPr>
        <p:grpSpPr>
          <a:xfrm>
            <a:off x="4794304" y="4575816"/>
            <a:ext cx="1699492" cy="2188167"/>
            <a:chOff x="4794304" y="4575816"/>
            <a:chExt cx="1699492" cy="2188167"/>
          </a:xfrm>
        </p:grpSpPr>
        <p:sp>
          <p:nvSpPr>
            <p:cNvPr id="22" name="TextBox 21"/>
            <p:cNvSpPr txBox="1"/>
            <p:nvPr/>
          </p:nvSpPr>
          <p:spPr>
            <a:xfrm>
              <a:off x="4794304" y="5840653"/>
              <a:ext cx="1699492"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smtClean="0"/>
                <a:t>70 </a:t>
              </a:r>
              <a:r>
                <a:rPr lang="en-GB" dirty="0" err="1" smtClean="0"/>
                <a:t>ps</a:t>
              </a:r>
              <a:r>
                <a:rPr lang="en-GB" dirty="0" smtClean="0"/>
                <a:t> experimental resolution</a:t>
              </a:r>
              <a:endParaRPr lang="en-GB" dirty="0"/>
            </a:p>
          </p:txBody>
        </p:sp>
        <p:cxnSp>
          <p:nvCxnSpPr>
            <p:cNvPr id="12" name="Straight Arrow Connector 11"/>
            <p:cNvCxnSpPr/>
            <p:nvPr/>
          </p:nvCxnSpPr>
          <p:spPr>
            <a:xfrm flipV="1">
              <a:off x="5644050" y="4575816"/>
              <a:ext cx="304168" cy="12802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8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a:stCxn id="28" idx="1"/>
          </p:cNvCxnSpPr>
          <p:nvPr/>
        </p:nvCxnSpPr>
        <p:spPr>
          <a:xfrm flipH="1">
            <a:off x="3412861" y="4556782"/>
            <a:ext cx="15572" cy="1742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3548663" y="4932169"/>
            <a:ext cx="25738" cy="1396719"/>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Probing </a:t>
            </a:r>
            <a:r>
              <a:rPr lang="en-US" dirty="0"/>
              <a:t>m</a:t>
            </a:r>
            <a:r>
              <a:rPr lang="en-US" dirty="0" smtClean="0"/>
              <a:t>aterial dynamics</a:t>
            </a:r>
            <a:endParaRPr lang="en-GB" dirty="0"/>
          </a:p>
        </p:txBody>
      </p:sp>
      <p:sp>
        <p:nvSpPr>
          <p:cNvPr id="10" name="Freeform 9"/>
          <p:cNvSpPr/>
          <p:nvPr/>
        </p:nvSpPr>
        <p:spPr>
          <a:xfrm>
            <a:off x="2999656" y="2647508"/>
            <a:ext cx="144016" cy="814886"/>
          </a:xfrm>
          <a:custGeom>
            <a:avLst/>
            <a:gdLst>
              <a:gd name="connsiteX0" fmla="*/ 0 w 457200"/>
              <a:gd name="connsiteY0" fmla="*/ 789712 h 814886"/>
              <a:gd name="connsiteX1" fmla="*/ 124691 w 457200"/>
              <a:gd name="connsiteY1" fmla="*/ 706584 h 814886"/>
              <a:gd name="connsiteX2" fmla="*/ 238991 w 457200"/>
              <a:gd name="connsiteY2" fmla="*/ 3 h 814886"/>
              <a:gd name="connsiteX3" fmla="*/ 332509 w 457200"/>
              <a:gd name="connsiteY3" fmla="*/ 716975 h 814886"/>
              <a:gd name="connsiteX4" fmla="*/ 457200 w 457200"/>
              <a:gd name="connsiteY4" fmla="*/ 789712 h 81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14886">
                <a:moveTo>
                  <a:pt x="0" y="789712"/>
                </a:moveTo>
                <a:cubicBezTo>
                  <a:pt x="42429" y="813957"/>
                  <a:pt x="84859" y="838202"/>
                  <a:pt x="124691" y="706584"/>
                </a:cubicBezTo>
                <a:cubicBezTo>
                  <a:pt x="164523" y="574966"/>
                  <a:pt x="204355" y="-1729"/>
                  <a:pt x="238991" y="3"/>
                </a:cubicBezTo>
                <a:cubicBezTo>
                  <a:pt x="273627" y="1735"/>
                  <a:pt x="296141" y="585357"/>
                  <a:pt x="332509" y="716975"/>
                </a:cubicBezTo>
                <a:cubicBezTo>
                  <a:pt x="368877" y="848593"/>
                  <a:pt x="413038" y="819152"/>
                  <a:pt x="457200" y="78971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6960096" y="2647508"/>
            <a:ext cx="144016" cy="814886"/>
          </a:xfrm>
          <a:custGeom>
            <a:avLst/>
            <a:gdLst>
              <a:gd name="connsiteX0" fmla="*/ 0 w 457200"/>
              <a:gd name="connsiteY0" fmla="*/ 789712 h 814886"/>
              <a:gd name="connsiteX1" fmla="*/ 124691 w 457200"/>
              <a:gd name="connsiteY1" fmla="*/ 706584 h 814886"/>
              <a:gd name="connsiteX2" fmla="*/ 238991 w 457200"/>
              <a:gd name="connsiteY2" fmla="*/ 3 h 814886"/>
              <a:gd name="connsiteX3" fmla="*/ 332509 w 457200"/>
              <a:gd name="connsiteY3" fmla="*/ 716975 h 814886"/>
              <a:gd name="connsiteX4" fmla="*/ 457200 w 457200"/>
              <a:gd name="connsiteY4" fmla="*/ 789712 h 81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14886">
                <a:moveTo>
                  <a:pt x="0" y="789712"/>
                </a:moveTo>
                <a:cubicBezTo>
                  <a:pt x="42429" y="813957"/>
                  <a:pt x="84859" y="838202"/>
                  <a:pt x="124691" y="706584"/>
                </a:cubicBezTo>
                <a:cubicBezTo>
                  <a:pt x="164523" y="574966"/>
                  <a:pt x="204355" y="-1729"/>
                  <a:pt x="238991" y="3"/>
                </a:cubicBezTo>
                <a:cubicBezTo>
                  <a:pt x="273627" y="1735"/>
                  <a:pt x="296141" y="585357"/>
                  <a:pt x="332509" y="716975"/>
                </a:cubicBezTo>
                <a:cubicBezTo>
                  <a:pt x="368877" y="848593"/>
                  <a:pt x="413038" y="819152"/>
                  <a:pt x="457200" y="78971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071664" y="2731304"/>
            <a:ext cx="7528698" cy="735135"/>
            <a:chOff x="1547664" y="2257772"/>
            <a:chExt cx="7528698" cy="735135"/>
          </a:xfrm>
        </p:grpSpPr>
        <p:sp>
          <p:nvSpPr>
            <p:cNvPr id="12" name="Freeform 11"/>
            <p:cNvSpPr/>
            <p:nvPr/>
          </p:nvSpPr>
          <p:spPr>
            <a:xfrm>
              <a:off x="1547664" y="2261816"/>
              <a:ext cx="3543300" cy="731091"/>
            </a:xfrm>
            <a:custGeom>
              <a:avLst/>
              <a:gdLst>
                <a:gd name="connsiteX0" fmla="*/ 0 w 3543300"/>
                <a:gd name="connsiteY0" fmla="*/ 717875 h 731091"/>
                <a:gd name="connsiteX1" fmla="*/ 103909 w 3543300"/>
                <a:gd name="connsiteY1" fmla="*/ 634748 h 731091"/>
                <a:gd name="connsiteX2" fmla="*/ 394854 w 3543300"/>
                <a:gd name="connsiteY2" fmla="*/ 902 h 731091"/>
                <a:gd name="connsiteX3" fmla="*/ 1714500 w 3543300"/>
                <a:gd name="connsiteY3" fmla="*/ 499666 h 731091"/>
                <a:gd name="connsiteX4" fmla="*/ 2961409 w 3543300"/>
                <a:gd name="connsiteY4" fmla="*/ 697093 h 731091"/>
                <a:gd name="connsiteX5" fmla="*/ 3543300 w 3543300"/>
                <a:gd name="connsiteY5" fmla="*/ 707484 h 73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300" h="731091">
                  <a:moveTo>
                    <a:pt x="0" y="717875"/>
                  </a:moveTo>
                  <a:cubicBezTo>
                    <a:pt x="19050" y="736059"/>
                    <a:pt x="38100" y="754243"/>
                    <a:pt x="103909" y="634748"/>
                  </a:cubicBezTo>
                  <a:cubicBezTo>
                    <a:pt x="169718" y="515253"/>
                    <a:pt x="126422" y="23416"/>
                    <a:pt x="394854" y="902"/>
                  </a:cubicBezTo>
                  <a:cubicBezTo>
                    <a:pt x="663286" y="-21612"/>
                    <a:pt x="1286741" y="383634"/>
                    <a:pt x="1714500" y="499666"/>
                  </a:cubicBezTo>
                  <a:cubicBezTo>
                    <a:pt x="2142259" y="615698"/>
                    <a:pt x="2656609" y="662457"/>
                    <a:pt x="2961409" y="697093"/>
                  </a:cubicBezTo>
                  <a:cubicBezTo>
                    <a:pt x="3266209" y="731729"/>
                    <a:pt x="3404754" y="719606"/>
                    <a:pt x="3543300" y="7074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5533062" y="2257772"/>
              <a:ext cx="3543300" cy="731091"/>
            </a:xfrm>
            <a:custGeom>
              <a:avLst/>
              <a:gdLst>
                <a:gd name="connsiteX0" fmla="*/ 0 w 3543300"/>
                <a:gd name="connsiteY0" fmla="*/ 717875 h 731091"/>
                <a:gd name="connsiteX1" fmla="*/ 103909 w 3543300"/>
                <a:gd name="connsiteY1" fmla="*/ 634748 h 731091"/>
                <a:gd name="connsiteX2" fmla="*/ 394854 w 3543300"/>
                <a:gd name="connsiteY2" fmla="*/ 902 h 731091"/>
                <a:gd name="connsiteX3" fmla="*/ 1714500 w 3543300"/>
                <a:gd name="connsiteY3" fmla="*/ 499666 h 731091"/>
                <a:gd name="connsiteX4" fmla="*/ 2961409 w 3543300"/>
                <a:gd name="connsiteY4" fmla="*/ 697093 h 731091"/>
                <a:gd name="connsiteX5" fmla="*/ 3543300 w 3543300"/>
                <a:gd name="connsiteY5" fmla="*/ 707484 h 73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300" h="731091">
                  <a:moveTo>
                    <a:pt x="0" y="717875"/>
                  </a:moveTo>
                  <a:cubicBezTo>
                    <a:pt x="19050" y="736059"/>
                    <a:pt x="38100" y="754243"/>
                    <a:pt x="103909" y="634748"/>
                  </a:cubicBezTo>
                  <a:cubicBezTo>
                    <a:pt x="169718" y="515253"/>
                    <a:pt x="126422" y="23416"/>
                    <a:pt x="394854" y="902"/>
                  </a:cubicBezTo>
                  <a:cubicBezTo>
                    <a:pt x="663286" y="-21612"/>
                    <a:pt x="1286741" y="383634"/>
                    <a:pt x="1714500" y="499666"/>
                  </a:cubicBezTo>
                  <a:cubicBezTo>
                    <a:pt x="2142259" y="615698"/>
                    <a:pt x="2656609" y="662457"/>
                    <a:pt x="2961409" y="697093"/>
                  </a:cubicBezTo>
                  <a:cubicBezTo>
                    <a:pt x="3266209" y="731729"/>
                    <a:pt x="3404754" y="719606"/>
                    <a:pt x="3543300" y="7074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3416796" y="3092285"/>
            <a:ext cx="4111910" cy="378199"/>
            <a:chOff x="1892796" y="2618753"/>
            <a:chExt cx="4111910" cy="378199"/>
          </a:xfrm>
        </p:grpSpPr>
        <p:sp>
          <p:nvSpPr>
            <p:cNvPr id="14" name="Freeform 13"/>
            <p:cNvSpPr/>
            <p:nvPr/>
          </p:nvSpPr>
          <p:spPr>
            <a:xfrm>
              <a:off x="1892796" y="2636912"/>
              <a:ext cx="158924" cy="360040"/>
            </a:xfrm>
            <a:custGeom>
              <a:avLst/>
              <a:gdLst>
                <a:gd name="connsiteX0" fmla="*/ 0 w 457200"/>
                <a:gd name="connsiteY0" fmla="*/ 789712 h 814886"/>
                <a:gd name="connsiteX1" fmla="*/ 124691 w 457200"/>
                <a:gd name="connsiteY1" fmla="*/ 706584 h 814886"/>
                <a:gd name="connsiteX2" fmla="*/ 238991 w 457200"/>
                <a:gd name="connsiteY2" fmla="*/ 3 h 814886"/>
                <a:gd name="connsiteX3" fmla="*/ 332509 w 457200"/>
                <a:gd name="connsiteY3" fmla="*/ 716975 h 814886"/>
                <a:gd name="connsiteX4" fmla="*/ 457200 w 457200"/>
                <a:gd name="connsiteY4" fmla="*/ 789712 h 81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14886">
                  <a:moveTo>
                    <a:pt x="0" y="789712"/>
                  </a:moveTo>
                  <a:cubicBezTo>
                    <a:pt x="42429" y="813957"/>
                    <a:pt x="84859" y="838202"/>
                    <a:pt x="124691" y="706584"/>
                  </a:cubicBezTo>
                  <a:cubicBezTo>
                    <a:pt x="164523" y="574966"/>
                    <a:pt x="204355" y="-1729"/>
                    <a:pt x="238991" y="3"/>
                  </a:cubicBezTo>
                  <a:cubicBezTo>
                    <a:pt x="273627" y="1735"/>
                    <a:pt x="296141" y="585357"/>
                    <a:pt x="332509" y="716975"/>
                  </a:cubicBezTo>
                  <a:cubicBezTo>
                    <a:pt x="368877" y="848593"/>
                    <a:pt x="413038" y="819152"/>
                    <a:pt x="457200" y="789712"/>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Freeform 14"/>
            <p:cNvSpPr/>
            <p:nvPr/>
          </p:nvSpPr>
          <p:spPr>
            <a:xfrm>
              <a:off x="5845782" y="2618753"/>
              <a:ext cx="158924" cy="360040"/>
            </a:xfrm>
            <a:custGeom>
              <a:avLst/>
              <a:gdLst>
                <a:gd name="connsiteX0" fmla="*/ 0 w 457200"/>
                <a:gd name="connsiteY0" fmla="*/ 789712 h 814886"/>
                <a:gd name="connsiteX1" fmla="*/ 124691 w 457200"/>
                <a:gd name="connsiteY1" fmla="*/ 706584 h 814886"/>
                <a:gd name="connsiteX2" fmla="*/ 238991 w 457200"/>
                <a:gd name="connsiteY2" fmla="*/ 3 h 814886"/>
                <a:gd name="connsiteX3" fmla="*/ 332509 w 457200"/>
                <a:gd name="connsiteY3" fmla="*/ 716975 h 814886"/>
                <a:gd name="connsiteX4" fmla="*/ 457200 w 457200"/>
                <a:gd name="connsiteY4" fmla="*/ 789712 h 81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14886">
                  <a:moveTo>
                    <a:pt x="0" y="789712"/>
                  </a:moveTo>
                  <a:cubicBezTo>
                    <a:pt x="42429" y="813957"/>
                    <a:pt x="84859" y="838202"/>
                    <a:pt x="124691" y="706584"/>
                  </a:cubicBezTo>
                  <a:cubicBezTo>
                    <a:pt x="164523" y="574966"/>
                    <a:pt x="204355" y="-1729"/>
                    <a:pt x="238991" y="3"/>
                  </a:cubicBezTo>
                  <a:cubicBezTo>
                    <a:pt x="273627" y="1735"/>
                    <a:pt x="296141" y="585357"/>
                    <a:pt x="332509" y="716975"/>
                  </a:cubicBezTo>
                  <a:cubicBezTo>
                    <a:pt x="368877" y="848593"/>
                    <a:pt x="413038" y="819152"/>
                    <a:pt x="457200" y="789712"/>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6" name="Rectangle 15"/>
          <p:cNvSpPr/>
          <p:nvPr/>
        </p:nvSpPr>
        <p:spPr>
          <a:xfrm>
            <a:off x="8904312" y="2348880"/>
            <a:ext cx="1763688"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a:off x="2855640" y="3470483"/>
            <a:ext cx="62646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71664" y="3542491"/>
            <a:ext cx="43204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7032104" y="3542491"/>
            <a:ext cx="43204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4" name="Group 3"/>
          <p:cNvGrpSpPr/>
          <p:nvPr/>
        </p:nvGrpSpPr>
        <p:grpSpPr>
          <a:xfrm rot="1200000">
            <a:off x="6534160" y="3273449"/>
            <a:ext cx="72008" cy="370431"/>
            <a:chOff x="4716016" y="3789040"/>
            <a:chExt cx="45719" cy="514447"/>
          </a:xfrm>
        </p:grpSpPr>
        <p:sp>
          <p:nvSpPr>
            <p:cNvPr id="3" name="Rectangle 2"/>
            <p:cNvSpPr/>
            <p:nvPr/>
          </p:nvSpPr>
          <p:spPr>
            <a:xfrm>
              <a:off x="4716016" y="3861048"/>
              <a:ext cx="45719"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716016" y="3789040"/>
              <a:ext cx="45719" cy="514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p:cNvGrpSpPr/>
          <p:nvPr/>
        </p:nvGrpSpPr>
        <p:grpSpPr>
          <a:xfrm>
            <a:off x="3095051" y="2029897"/>
            <a:ext cx="3831332" cy="387739"/>
            <a:chOff x="1892796" y="1241061"/>
            <a:chExt cx="3831332" cy="387739"/>
          </a:xfrm>
        </p:grpSpPr>
        <p:cxnSp>
          <p:nvCxnSpPr>
            <p:cNvPr id="7" name="Straight Arrow Connector 6"/>
            <p:cNvCxnSpPr/>
            <p:nvPr/>
          </p:nvCxnSpPr>
          <p:spPr>
            <a:xfrm>
              <a:off x="1892796" y="1628800"/>
              <a:ext cx="383133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2588346" y="1241061"/>
              <a:ext cx="2443298" cy="369332"/>
            </a:xfrm>
            <a:prstGeom prst="rect">
              <a:avLst/>
            </a:prstGeom>
            <a:noFill/>
          </p:spPr>
          <p:txBody>
            <a:bodyPr wrap="none" rtlCol="0">
              <a:spAutoFit/>
            </a:bodyPr>
            <a:lstStyle/>
            <a:p>
              <a:r>
                <a:rPr lang="en-US" dirty="0" smtClean="0"/>
                <a:t>F = 1 kHz, T = 1/F = 1 </a:t>
              </a:r>
              <a:r>
                <a:rPr lang="en-US" dirty="0" err="1"/>
                <a:t>ms</a:t>
              </a:r>
              <a:endParaRPr lang="en-GB" dirty="0"/>
            </a:p>
          </p:txBody>
        </p:sp>
      </p:grpSp>
      <p:sp>
        <p:nvSpPr>
          <p:cNvPr id="22" name="TextBox 21"/>
          <p:cNvSpPr txBox="1"/>
          <p:nvPr/>
        </p:nvSpPr>
        <p:spPr>
          <a:xfrm>
            <a:off x="796545" y="1659682"/>
            <a:ext cx="5878084" cy="369332"/>
          </a:xfrm>
          <a:prstGeom prst="rect">
            <a:avLst/>
          </a:prstGeom>
          <a:noFill/>
        </p:spPr>
        <p:txBody>
          <a:bodyPr wrap="none" rtlCol="0">
            <a:spAutoFit/>
          </a:bodyPr>
          <a:lstStyle/>
          <a:p>
            <a:r>
              <a:rPr lang="en-US" dirty="0"/>
              <a:t>Measuring </a:t>
            </a:r>
            <a:r>
              <a:rPr lang="en-US" b="1" dirty="0" smtClean="0">
                <a:solidFill>
                  <a:srgbClr val="FF0000"/>
                </a:solidFill>
              </a:rPr>
              <a:t>reversible</a:t>
            </a:r>
            <a:r>
              <a:rPr lang="en-US" dirty="0" smtClean="0">
                <a:solidFill>
                  <a:srgbClr val="FF0000"/>
                </a:solidFill>
              </a:rPr>
              <a:t> </a:t>
            </a:r>
            <a:r>
              <a:rPr lang="en-US" dirty="0" smtClean="0"/>
              <a:t>dynamics </a:t>
            </a:r>
            <a:r>
              <a:rPr lang="en-US" dirty="0"/>
              <a:t>using Pump-Probe technique</a:t>
            </a:r>
            <a:endParaRPr lang="en-GB" dirty="0"/>
          </a:p>
        </p:txBody>
      </p:sp>
      <p:grpSp>
        <p:nvGrpSpPr>
          <p:cNvPr id="45" name="Group 44"/>
          <p:cNvGrpSpPr/>
          <p:nvPr/>
        </p:nvGrpSpPr>
        <p:grpSpPr>
          <a:xfrm>
            <a:off x="3071664" y="5625470"/>
            <a:ext cx="792088" cy="1043890"/>
            <a:chOff x="1547664" y="5553462"/>
            <a:chExt cx="792088" cy="1043890"/>
          </a:xfrm>
        </p:grpSpPr>
        <p:sp>
          <p:nvSpPr>
            <p:cNvPr id="44" name="Rectangle 43"/>
            <p:cNvSpPr/>
            <p:nvPr/>
          </p:nvSpPr>
          <p:spPr>
            <a:xfrm>
              <a:off x="1547664" y="5786718"/>
              <a:ext cx="792088" cy="8106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a:off x="1887813" y="5771356"/>
              <a:ext cx="135802"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rot="18900000">
              <a:off x="1789328" y="5553462"/>
              <a:ext cx="45719" cy="354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rot="2700000">
              <a:off x="2097132" y="5553463"/>
              <a:ext cx="45719" cy="354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7" name="Straight Connector 46"/>
          <p:cNvCxnSpPr/>
          <p:nvPr/>
        </p:nvCxnSpPr>
        <p:spPr>
          <a:xfrm>
            <a:off x="3574402" y="4946766"/>
            <a:ext cx="1935269"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508226" y="4201547"/>
            <a:ext cx="1523878" cy="74522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2675620" y="4077072"/>
            <a:ext cx="4381442" cy="923560"/>
            <a:chOff x="2675620" y="4077072"/>
            <a:chExt cx="4381442" cy="923560"/>
          </a:xfrm>
        </p:grpSpPr>
        <p:cxnSp>
          <p:nvCxnSpPr>
            <p:cNvPr id="24" name="Straight Connector 23"/>
            <p:cNvCxnSpPr/>
            <p:nvPr/>
          </p:nvCxnSpPr>
          <p:spPr>
            <a:xfrm>
              <a:off x="2675620" y="4538852"/>
              <a:ext cx="4381442"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5" name="Oval 24"/>
            <p:cNvSpPr/>
            <p:nvPr/>
          </p:nvSpPr>
          <p:spPr>
            <a:xfrm>
              <a:off x="5500362" y="4077072"/>
              <a:ext cx="51476" cy="9235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6301969" y="4163377"/>
              <a:ext cx="72008" cy="730621"/>
            </a:xfrm>
            <a:prstGeom prst="rect">
              <a:avLst/>
            </a:prstGeom>
            <a:solidFill>
              <a:schemeClr val="accent4">
                <a:alpha val="53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3769630" y="4204825"/>
              <a:ext cx="731290" cy="369332"/>
            </a:xfrm>
            <a:prstGeom prst="rect">
              <a:avLst/>
            </a:prstGeom>
            <a:noFill/>
          </p:spPr>
          <p:txBody>
            <a:bodyPr wrap="none" rtlCol="0">
              <a:spAutoFit/>
            </a:bodyPr>
            <a:lstStyle/>
            <a:p>
              <a:r>
                <a:rPr lang="en-US" dirty="0">
                  <a:solidFill>
                    <a:srgbClr val="FF0000"/>
                  </a:solidFill>
                </a:rPr>
                <a:t>Pump</a:t>
              </a:r>
              <a:endParaRPr lang="en-GB" dirty="0">
                <a:solidFill>
                  <a:srgbClr val="FF0000"/>
                </a:solidFill>
              </a:endParaRPr>
            </a:p>
          </p:txBody>
        </p:sp>
      </p:grpSp>
      <p:sp>
        <p:nvSpPr>
          <p:cNvPr id="56" name="TextBox 55"/>
          <p:cNvSpPr txBox="1"/>
          <p:nvPr/>
        </p:nvSpPr>
        <p:spPr>
          <a:xfrm>
            <a:off x="3762128" y="4970147"/>
            <a:ext cx="738792" cy="369332"/>
          </a:xfrm>
          <a:prstGeom prst="rect">
            <a:avLst/>
          </a:prstGeom>
          <a:noFill/>
        </p:spPr>
        <p:txBody>
          <a:bodyPr wrap="none" rtlCol="0">
            <a:spAutoFit/>
          </a:bodyPr>
          <a:lstStyle/>
          <a:p>
            <a:r>
              <a:rPr lang="en-US" dirty="0">
                <a:solidFill>
                  <a:schemeClr val="tx2">
                    <a:lumMod val="60000"/>
                    <a:lumOff val="40000"/>
                  </a:schemeClr>
                </a:solidFill>
              </a:rPr>
              <a:t>Probe</a:t>
            </a:r>
            <a:endParaRPr lang="en-GB" dirty="0">
              <a:solidFill>
                <a:schemeClr val="tx2">
                  <a:lumMod val="60000"/>
                  <a:lumOff val="40000"/>
                </a:schemeClr>
              </a:solidFill>
            </a:endParaRPr>
          </a:p>
        </p:txBody>
      </p:sp>
      <p:cxnSp>
        <p:nvCxnSpPr>
          <p:cNvPr id="57" name="Straight Arrow Connector 56"/>
          <p:cNvCxnSpPr/>
          <p:nvPr/>
        </p:nvCxnSpPr>
        <p:spPr>
          <a:xfrm rot="5400000">
            <a:off x="2847708" y="5944381"/>
            <a:ext cx="43204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a:off x="1991545" y="5759715"/>
            <a:ext cx="1000595" cy="369332"/>
          </a:xfrm>
          <a:prstGeom prst="rect">
            <a:avLst/>
          </a:prstGeom>
          <a:noFill/>
        </p:spPr>
        <p:txBody>
          <a:bodyPr wrap="none" rtlCol="0">
            <a:spAutoFit/>
          </a:bodyPr>
          <a:lstStyle/>
          <a:p>
            <a:r>
              <a:rPr lang="en-US" dirty="0"/>
              <a:t>X = 2c </a:t>
            </a:r>
            <a:r>
              <a:rPr lang="el-GR" dirty="0"/>
              <a:t>Δ</a:t>
            </a:r>
            <a:r>
              <a:rPr lang="en-US" dirty="0"/>
              <a:t>t</a:t>
            </a:r>
            <a:endParaRPr lang="en-GB" dirty="0"/>
          </a:p>
        </p:txBody>
      </p:sp>
      <p:sp>
        <p:nvSpPr>
          <p:cNvPr id="60" name="Rectangle 59"/>
          <p:cNvSpPr/>
          <p:nvPr/>
        </p:nvSpPr>
        <p:spPr>
          <a:xfrm>
            <a:off x="3099505" y="3488411"/>
            <a:ext cx="391454" cy="369332"/>
          </a:xfrm>
          <a:prstGeom prst="rect">
            <a:avLst/>
          </a:prstGeom>
        </p:spPr>
        <p:txBody>
          <a:bodyPr wrap="none">
            <a:spAutoFit/>
          </a:bodyPr>
          <a:lstStyle/>
          <a:p>
            <a:r>
              <a:rPr lang="el-GR" dirty="0"/>
              <a:t>Δ</a:t>
            </a:r>
            <a:r>
              <a:rPr lang="en-US" dirty="0"/>
              <a:t>t</a:t>
            </a:r>
            <a:endParaRPr lang="en-GB" dirty="0"/>
          </a:p>
        </p:txBody>
      </p:sp>
      <p:sp>
        <p:nvSpPr>
          <p:cNvPr id="61" name="Rectangle 60"/>
          <p:cNvSpPr/>
          <p:nvPr/>
        </p:nvSpPr>
        <p:spPr>
          <a:xfrm>
            <a:off x="7083956" y="3463813"/>
            <a:ext cx="391454" cy="369332"/>
          </a:xfrm>
          <a:prstGeom prst="rect">
            <a:avLst/>
          </a:prstGeom>
        </p:spPr>
        <p:txBody>
          <a:bodyPr wrap="none">
            <a:spAutoFit/>
          </a:bodyPr>
          <a:lstStyle/>
          <a:p>
            <a:r>
              <a:rPr lang="el-GR" dirty="0"/>
              <a:t>Δ</a:t>
            </a:r>
            <a:r>
              <a:rPr lang="en-US" dirty="0"/>
              <a:t>t</a:t>
            </a:r>
            <a:endParaRPr lang="en-GB" dirty="0"/>
          </a:p>
        </p:txBody>
      </p:sp>
      <p:grpSp>
        <p:nvGrpSpPr>
          <p:cNvPr id="35" name="Group 34"/>
          <p:cNvGrpSpPr/>
          <p:nvPr/>
        </p:nvGrpSpPr>
        <p:grpSpPr>
          <a:xfrm>
            <a:off x="3450573" y="2656505"/>
            <a:ext cx="4091387" cy="137681"/>
            <a:chOff x="1926572" y="2656504"/>
            <a:chExt cx="4091387" cy="137681"/>
          </a:xfrm>
        </p:grpSpPr>
        <p:sp>
          <p:nvSpPr>
            <p:cNvPr id="62" name="Oval 61"/>
            <p:cNvSpPr/>
            <p:nvPr/>
          </p:nvSpPr>
          <p:spPr>
            <a:xfrm>
              <a:off x="1926572" y="2660765"/>
              <a:ext cx="133099" cy="133420"/>
            </a:xfrm>
            <a:prstGeom prst="ellipse">
              <a:avLst/>
            </a:prstGeom>
            <a:solidFill>
              <a:srgbClr val="FFFF00">
                <a:alpha val="4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5884860" y="2656504"/>
              <a:ext cx="133099" cy="133420"/>
            </a:xfrm>
            <a:prstGeom prst="ellipse">
              <a:avLst/>
            </a:prstGeom>
            <a:solidFill>
              <a:srgbClr val="FFFF00">
                <a:alpha val="4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p:cNvGrpSpPr/>
          <p:nvPr/>
        </p:nvGrpSpPr>
        <p:grpSpPr>
          <a:xfrm rot="3575049">
            <a:off x="7049034" y="3996260"/>
            <a:ext cx="216024" cy="266559"/>
            <a:chOff x="6372200" y="4307598"/>
            <a:chExt cx="216024" cy="266559"/>
          </a:xfrm>
        </p:grpSpPr>
        <p:sp>
          <p:nvSpPr>
            <p:cNvPr id="26" name="Round Same Side Corner Rectangle 25"/>
            <p:cNvSpPr/>
            <p:nvPr/>
          </p:nvSpPr>
          <p:spPr>
            <a:xfrm>
              <a:off x="6372200" y="4365104"/>
              <a:ext cx="216024" cy="209053"/>
            </a:xfrm>
            <a:prstGeom prst="round2SameRect">
              <a:avLst>
                <a:gd name="adj1" fmla="val 50000"/>
                <a:gd name="adj2" fmla="val 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flipH="1">
              <a:off x="6457352" y="4307598"/>
              <a:ext cx="45719" cy="4571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p:cNvSpPr/>
          <p:nvPr/>
        </p:nvSpPr>
        <p:spPr>
          <a:xfrm rot="-2700000">
            <a:off x="3416796" y="4168647"/>
            <a:ext cx="79462" cy="720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228315" y="2432680"/>
            <a:ext cx="2817978" cy="923330"/>
          </a:xfrm>
          <a:prstGeom prst="rect">
            <a:avLst/>
          </a:prstGeom>
          <a:noFill/>
        </p:spPr>
        <p:txBody>
          <a:bodyPr wrap="square" rtlCol="0">
            <a:spAutoFit/>
          </a:bodyPr>
          <a:lstStyle/>
          <a:p>
            <a:r>
              <a:rPr lang="en-US" dirty="0"/>
              <a:t>Stroboscopic  technique</a:t>
            </a:r>
            <a:r>
              <a:rPr lang="en-US" dirty="0" smtClean="0"/>
              <a:t>.</a:t>
            </a:r>
          </a:p>
          <a:p>
            <a:r>
              <a:rPr lang="en-US" dirty="0" smtClean="0"/>
              <a:t>Laser fires a pulse at a constant repetition rate</a:t>
            </a:r>
            <a:endParaRPr lang="en-GB" dirty="0"/>
          </a:p>
        </p:txBody>
      </p:sp>
      <p:sp>
        <p:nvSpPr>
          <p:cNvPr id="52" name="TextBox 51"/>
          <p:cNvSpPr txBox="1"/>
          <p:nvPr/>
        </p:nvSpPr>
        <p:spPr>
          <a:xfrm>
            <a:off x="7541960" y="3893578"/>
            <a:ext cx="3247432" cy="369332"/>
          </a:xfrm>
          <a:prstGeom prst="rect">
            <a:avLst/>
          </a:prstGeom>
          <a:noFill/>
        </p:spPr>
        <p:txBody>
          <a:bodyPr wrap="square" rtlCol="0">
            <a:spAutoFit/>
          </a:bodyPr>
          <a:lstStyle/>
          <a:p>
            <a:r>
              <a:rPr lang="en-US" dirty="0" smtClean="0"/>
              <a:t>Measure one delay many times</a:t>
            </a:r>
            <a:endParaRPr lang="en-GB" dirty="0"/>
          </a:p>
        </p:txBody>
      </p:sp>
      <p:sp>
        <p:nvSpPr>
          <p:cNvPr id="37" name="TextBox 36"/>
          <p:cNvSpPr txBox="1"/>
          <p:nvPr/>
        </p:nvSpPr>
        <p:spPr>
          <a:xfrm>
            <a:off x="5898031" y="4913288"/>
            <a:ext cx="859531" cy="369332"/>
          </a:xfrm>
          <a:prstGeom prst="rect">
            <a:avLst/>
          </a:prstGeom>
          <a:noFill/>
        </p:spPr>
        <p:txBody>
          <a:bodyPr wrap="none" rtlCol="0">
            <a:spAutoFit/>
          </a:bodyPr>
          <a:lstStyle/>
          <a:p>
            <a:r>
              <a:rPr lang="en-US" dirty="0" smtClean="0"/>
              <a:t>sample</a:t>
            </a:r>
            <a:endParaRPr lang="en-GB" dirty="0"/>
          </a:p>
        </p:txBody>
      </p:sp>
      <p:cxnSp>
        <p:nvCxnSpPr>
          <p:cNvPr id="53" name="Straight Connector 52"/>
          <p:cNvCxnSpPr/>
          <p:nvPr/>
        </p:nvCxnSpPr>
        <p:spPr>
          <a:xfrm>
            <a:off x="838200" y="1454219"/>
            <a:ext cx="7856913" cy="0"/>
          </a:xfrm>
          <a:prstGeom prst="line">
            <a:avLst/>
          </a:prstGeom>
          <a:ln w="76200">
            <a:solidFill>
              <a:schemeClr val="accent5"/>
            </a:solidFill>
          </a:ln>
        </p:spPr>
        <p:style>
          <a:lnRef idx="3">
            <a:schemeClr val="accent4"/>
          </a:lnRef>
          <a:fillRef idx="0">
            <a:schemeClr val="accent4"/>
          </a:fillRef>
          <a:effectRef idx="2">
            <a:schemeClr val="accent4"/>
          </a:effectRef>
          <a:fontRef idx="minor">
            <a:schemeClr val="tx1"/>
          </a:fontRef>
        </p:style>
      </p:cxnSp>
      <p:sp>
        <p:nvSpPr>
          <p:cNvPr id="23" name="TextBox 22"/>
          <p:cNvSpPr txBox="1"/>
          <p:nvPr/>
        </p:nvSpPr>
        <p:spPr>
          <a:xfrm>
            <a:off x="9120336" y="3434107"/>
            <a:ext cx="261610" cy="369332"/>
          </a:xfrm>
          <a:prstGeom prst="rect">
            <a:avLst/>
          </a:prstGeom>
          <a:noFill/>
        </p:spPr>
        <p:txBody>
          <a:bodyPr wrap="none" rtlCol="0">
            <a:spAutoFit/>
          </a:bodyPr>
          <a:lstStyle/>
          <a:p>
            <a:r>
              <a:rPr lang="en-GB" i="1" dirty="0" smtClean="0"/>
              <a:t>t</a:t>
            </a:r>
            <a:endParaRPr lang="en-GB" i="1" dirty="0"/>
          </a:p>
        </p:txBody>
      </p:sp>
    </p:spTree>
    <p:extLst>
      <p:ext uri="{BB962C8B-B14F-4D97-AF65-F5344CB8AC3E}">
        <p14:creationId xmlns:p14="http://schemas.microsoft.com/office/powerpoint/2010/main" val="36755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9" grpId="0"/>
      <p:bldP spid="60" grpId="0"/>
      <p:bldP spid="61" grpId="0"/>
      <p:bldP spid="28" grpId="0" animBg="1"/>
      <p:bldP spid="52"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rotWithShape="1">
          <a:blip r:embed="rId2"/>
          <a:srcRect l="1" t="1" r="42929" b="52046"/>
          <a:stretch/>
        </p:blipFill>
        <p:spPr bwMode="auto">
          <a:xfrm>
            <a:off x="5120227" y="2667404"/>
            <a:ext cx="6233573" cy="3188688"/>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Measuring Antiferromagnetic Dynamics</a:t>
            </a:r>
            <a:endParaRPr lang="en-GB" dirty="0"/>
          </a:p>
        </p:txBody>
      </p:sp>
      <p:pic>
        <p:nvPicPr>
          <p:cNvPr id="5" name="Picture 4"/>
          <p:cNvPicPr>
            <a:picLocks noChangeAspect="1" noChangeArrowheads="1"/>
          </p:cNvPicPr>
          <p:nvPr/>
        </p:nvPicPr>
        <p:blipFill>
          <a:blip r:embed="rId3"/>
          <a:srcRect/>
          <a:stretch>
            <a:fillRect/>
          </a:stretch>
        </p:blipFill>
        <p:spPr bwMode="auto">
          <a:xfrm>
            <a:off x="838200" y="1644200"/>
            <a:ext cx="5174673" cy="898805"/>
          </a:xfrm>
          <a:prstGeom prst="rect">
            <a:avLst/>
          </a:prstGeom>
          <a:noFill/>
          <a:ln w="9525">
            <a:noFill/>
            <a:miter lim="800000"/>
            <a:headEnd/>
            <a:tailEnd/>
          </a:ln>
        </p:spPr>
      </p:pic>
      <p:grpSp>
        <p:nvGrpSpPr>
          <p:cNvPr id="17" name="Group 16"/>
          <p:cNvGrpSpPr/>
          <p:nvPr/>
        </p:nvGrpSpPr>
        <p:grpSpPr>
          <a:xfrm>
            <a:off x="721822" y="2918557"/>
            <a:ext cx="3704617" cy="3314518"/>
            <a:chOff x="509877" y="2329509"/>
            <a:chExt cx="4121249" cy="3951354"/>
          </a:xfrm>
        </p:grpSpPr>
        <p:grpSp>
          <p:nvGrpSpPr>
            <p:cNvPr id="16" name="Group 15"/>
            <p:cNvGrpSpPr/>
            <p:nvPr/>
          </p:nvGrpSpPr>
          <p:grpSpPr>
            <a:xfrm>
              <a:off x="509877" y="2329509"/>
              <a:ext cx="4121249" cy="3951354"/>
              <a:chOff x="437271" y="2381352"/>
              <a:chExt cx="4121249" cy="3951354"/>
            </a:xfrm>
          </p:grpSpPr>
          <p:pic>
            <p:nvPicPr>
              <p:cNvPr id="4" name="Picture 3"/>
              <p:cNvPicPr>
                <a:picLocks noChangeAspect="1"/>
              </p:cNvPicPr>
              <p:nvPr/>
            </p:nvPicPr>
            <p:blipFill>
              <a:blip r:embed="rId4"/>
              <a:stretch>
                <a:fillRect/>
              </a:stretch>
            </p:blipFill>
            <p:spPr>
              <a:xfrm>
                <a:off x="838200" y="2381352"/>
                <a:ext cx="3720320" cy="3951354"/>
              </a:xfrm>
              <a:prstGeom prst="rect">
                <a:avLst/>
              </a:prstGeom>
            </p:spPr>
          </p:pic>
          <p:sp>
            <p:nvSpPr>
              <p:cNvPr id="6" name="TextBox 5"/>
              <p:cNvSpPr txBox="1"/>
              <p:nvPr/>
            </p:nvSpPr>
            <p:spPr>
              <a:xfrm rot="16200000">
                <a:off x="123146" y="4111384"/>
                <a:ext cx="997581" cy="369332"/>
              </a:xfrm>
              <a:prstGeom prst="rect">
                <a:avLst/>
              </a:prstGeom>
              <a:noFill/>
            </p:spPr>
            <p:txBody>
              <a:bodyPr wrap="none" rtlCol="0">
                <a:spAutoFit/>
              </a:bodyPr>
              <a:lstStyle/>
              <a:p>
                <a:r>
                  <a:rPr lang="en-GB" dirty="0" smtClean="0"/>
                  <a:t>Intensity</a:t>
                </a:r>
                <a:endParaRPr lang="en-GB" dirty="0"/>
              </a:p>
            </p:txBody>
          </p:sp>
        </p:grpSp>
        <p:grpSp>
          <p:nvGrpSpPr>
            <p:cNvPr id="15" name="Group 14"/>
            <p:cNvGrpSpPr/>
            <p:nvPr/>
          </p:nvGrpSpPr>
          <p:grpSpPr>
            <a:xfrm>
              <a:off x="2562049" y="2614205"/>
              <a:ext cx="1600575" cy="646330"/>
              <a:chOff x="2562049" y="2614205"/>
              <a:chExt cx="1600575" cy="646330"/>
            </a:xfrm>
          </p:grpSpPr>
          <p:sp>
            <p:nvSpPr>
              <p:cNvPr id="7" name="TextBox 6"/>
              <p:cNvSpPr txBox="1"/>
              <p:nvPr/>
            </p:nvSpPr>
            <p:spPr>
              <a:xfrm>
                <a:off x="2938185" y="2614205"/>
                <a:ext cx="1224439" cy="646330"/>
              </a:xfrm>
              <a:prstGeom prst="rect">
                <a:avLst/>
              </a:prstGeom>
              <a:noFill/>
            </p:spPr>
            <p:txBody>
              <a:bodyPr wrap="none" rtlCol="0">
                <a:spAutoFit/>
              </a:bodyPr>
              <a:lstStyle/>
              <a:p>
                <a:r>
                  <a:rPr lang="en-GB" dirty="0" smtClean="0"/>
                  <a:t>Absorption</a:t>
                </a:r>
              </a:p>
              <a:p>
                <a:r>
                  <a:rPr lang="en-GB" dirty="0" smtClean="0">
                    <a:solidFill>
                      <a:srgbClr val="0000FF"/>
                    </a:solidFill>
                  </a:rPr>
                  <a:t>Diffraction</a:t>
                </a:r>
                <a:endParaRPr lang="en-GB" dirty="0">
                  <a:solidFill>
                    <a:srgbClr val="0000FF"/>
                  </a:solidFill>
                </a:endParaRPr>
              </a:p>
            </p:txBody>
          </p:sp>
          <p:cxnSp>
            <p:nvCxnSpPr>
              <p:cNvPr id="9" name="Straight Connector 8"/>
              <p:cNvCxnSpPr/>
              <p:nvPr/>
            </p:nvCxnSpPr>
            <p:spPr>
              <a:xfrm>
                <a:off x="2572870" y="3170479"/>
                <a:ext cx="37613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62049" y="2821405"/>
                <a:ext cx="3761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 name="TextBox 13"/>
          <p:cNvSpPr txBox="1"/>
          <p:nvPr/>
        </p:nvSpPr>
        <p:spPr>
          <a:xfrm>
            <a:off x="6331907" y="2290178"/>
            <a:ext cx="5048113" cy="461665"/>
          </a:xfrm>
          <a:prstGeom prst="rect">
            <a:avLst/>
          </a:prstGeom>
          <a:noFill/>
        </p:spPr>
        <p:txBody>
          <a:bodyPr wrap="none" rtlCol="0">
            <a:spAutoFit/>
          </a:bodyPr>
          <a:lstStyle/>
          <a:p>
            <a:r>
              <a:rPr lang="en-GB" sz="2400" dirty="0" smtClean="0"/>
              <a:t>La</a:t>
            </a:r>
            <a:r>
              <a:rPr lang="en-GB" sz="2400" baseline="-25000" dirty="0" smtClean="0"/>
              <a:t>1.5</a:t>
            </a:r>
            <a:r>
              <a:rPr lang="en-GB" sz="2400" dirty="0" smtClean="0"/>
              <a:t>Sr</a:t>
            </a:r>
            <a:r>
              <a:rPr lang="en-GB" sz="2400" baseline="-25000" dirty="0" smtClean="0"/>
              <a:t>0.5</a:t>
            </a:r>
            <a:r>
              <a:rPr lang="en-GB" sz="2400" dirty="0" smtClean="0"/>
              <a:t>MnO</a:t>
            </a:r>
            <a:r>
              <a:rPr lang="en-GB" sz="2400" baseline="-25000" dirty="0" smtClean="0"/>
              <a:t>4 </a:t>
            </a:r>
            <a:r>
              <a:rPr lang="en-GB" sz="2400" dirty="0" smtClean="0"/>
              <a:t>(</a:t>
            </a:r>
            <a:r>
              <a:rPr lang="en-GB" sz="2400" dirty="0"/>
              <a:t>¼</a:t>
            </a:r>
            <a:r>
              <a:rPr lang="en-GB" sz="2400" dirty="0" smtClean="0"/>
              <a:t>, ¼, ½) magnetic peak </a:t>
            </a:r>
            <a:endParaRPr lang="en-GB" sz="2400" dirty="0"/>
          </a:p>
        </p:txBody>
      </p:sp>
      <p:grpSp>
        <p:nvGrpSpPr>
          <p:cNvPr id="13" name="Group 12"/>
          <p:cNvGrpSpPr/>
          <p:nvPr/>
        </p:nvGrpSpPr>
        <p:grpSpPr>
          <a:xfrm>
            <a:off x="5306606" y="4104246"/>
            <a:ext cx="2756739" cy="2707242"/>
            <a:chOff x="5306606" y="4104246"/>
            <a:chExt cx="2756739" cy="2707242"/>
          </a:xfrm>
        </p:grpSpPr>
        <p:sp>
          <p:nvSpPr>
            <p:cNvPr id="22" name="TextBox 21"/>
            <p:cNvSpPr txBox="1"/>
            <p:nvPr/>
          </p:nvSpPr>
          <p:spPr>
            <a:xfrm>
              <a:off x="5306606" y="5611159"/>
              <a:ext cx="275673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smtClean="0"/>
                <a:t>LCLS measurements</a:t>
              </a:r>
            </a:p>
            <a:p>
              <a:r>
                <a:rPr lang="en-GB" dirty="0" smtClean="0"/>
                <a:t>300 fs (experiment limited) + 1.8 </a:t>
              </a:r>
              <a:r>
                <a:rPr lang="en-GB" dirty="0" err="1" smtClean="0"/>
                <a:t>ps</a:t>
              </a:r>
              <a:r>
                <a:rPr lang="en-GB" dirty="0" smtClean="0"/>
                <a:t> (diffusion?)</a:t>
              </a:r>
            </a:p>
            <a:p>
              <a:r>
                <a:rPr lang="en-GB" b="1" dirty="0" smtClean="0"/>
                <a:t>Phonons?</a:t>
              </a:r>
              <a:endParaRPr lang="en-GB" b="1" dirty="0"/>
            </a:p>
          </p:txBody>
        </p:sp>
        <p:cxnSp>
          <p:nvCxnSpPr>
            <p:cNvPr id="12" name="Straight Arrow Connector 11"/>
            <p:cNvCxnSpPr/>
            <p:nvPr/>
          </p:nvCxnSpPr>
          <p:spPr>
            <a:xfrm flipV="1">
              <a:off x="6446982" y="4104246"/>
              <a:ext cx="323273" cy="15069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3015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44113" y="2005475"/>
            <a:ext cx="1933575" cy="1999869"/>
            <a:chOff x="4021840" y="2320832"/>
            <a:chExt cx="1933575" cy="1999869"/>
          </a:xfrm>
        </p:grpSpPr>
        <p:pic>
          <p:nvPicPr>
            <p:cNvPr id="20"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840" y="2320832"/>
              <a:ext cx="1933575" cy="1999869"/>
            </a:xfrm>
            <a:prstGeom prst="rect">
              <a:avLst/>
            </a:prstGeom>
            <a:noFill/>
            <a:ln w="28575">
              <a:noFill/>
            </a:ln>
            <a:effectLst/>
            <a:extLst>
              <a:ext uri="{909E8E84-426E-40dd-AFC4-6F175D3DCCD1}">
                <a14:hiddenFill xmlns:a14="http://schemas.microsoft.com/office/drawing/2010/main" xmlns="" xmlns:lc="http://schemas.openxmlformats.org/drawingml/2006/lockedCanvas">
                  <a:solidFill>
                    <a:schemeClr val="accent1"/>
                  </a:solidFill>
                </a14:hiddenFill>
              </a:ext>
              <a:ext uri="{91240B29-F687-4f45-9708-019B960494DF}">
                <a14:hiddenLine xmlns:a14="http://schemas.microsoft.com/office/drawing/2010/main" xmlns="" xmlns:lc="http://schemas.openxmlformats.org/drawingml/2006/lockedCanvas" w="9525">
                  <a:solidFill>
                    <a:schemeClr val="tx1"/>
                  </a:solidFill>
                  <a:miter lim="800000"/>
                  <a:headEnd/>
                  <a:tailEnd/>
                </a14:hiddenLine>
              </a:ext>
              <a:ext uri="{AF507438-7753-43e0-B8FC-AC1667EBCBE1}">
                <a14:hiddenEffects xmlns:a14="http://schemas.microsoft.com/office/drawing/2010/main" xmlns="" xmlns:lc="http://schemas.openxmlformats.org/drawingml/2006/lockedCanvas">
                  <a:effectLst>
                    <a:outerShdw dist="35921" dir="2700000" algn="ctr" rotWithShape="0">
                      <a:schemeClr val="bg2"/>
                    </a:outerShdw>
                  </a:effectLst>
                </a14:hiddenEffects>
              </a:ext>
            </a:extLst>
          </p:spPr>
        </p:pic>
        <p:sp>
          <p:nvSpPr>
            <p:cNvPr id="22" name="Rectangle 21"/>
            <p:cNvSpPr>
              <a:spLocks noChangeAspect="1"/>
            </p:cNvSpPr>
            <p:nvPr/>
          </p:nvSpPr>
          <p:spPr>
            <a:xfrm rot="2700000">
              <a:off x="4396444" y="2814886"/>
              <a:ext cx="1041113" cy="1041113"/>
            </a:xfrm>
            <a:prstGeom prst="rect">
              <a:avLst/>
            </a:prstGeom>
            <a:noFill/>
            <a:ln w="508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p>
          </p:txBody>
        </p:sp>
        <p:sp>
          <p:nvSpPr>
            <p:cNvPr id="23" name="Rectangle 22"/>
            <p:cNvSpPr>
              <a:spLocks noChangeAspect="1"/>
            </p:cNvSpPr>
            <p:nvPr/>
          </p:nvSpPr>
          <p:spPr>
            <a:xfrm>
              <a:off x="4542632" y="2963759"/>
              <a:ext cx="738378" cy="738378"/>
            </a:xfrm>
            <a:prstGeom prst="rect">
              <a:avLst/>
            </a:prstGeom>
            <a:noFill/>
            <a:ln w="508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p:txBody>
          <a:bodyPr/>
          <a:lstStyle/>
          <a:p>
            <a:r>
              <a:rPr lang="en-GB" dirty="0"/>
              <a:t>Measuring Antiferromagnetic Dynamics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6604" y="1663416"/>
            <a:ext cx="3572950" cy="187450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9387" t="8333" r="33876"/>
          <a:stretch/>
        </p:blipFill>
        <p:spPr>
          <a:xfrm>
            <a:off x="2277688" y="1718747"/>
            <a:ext cx="4851400" cy="3213100"/>
          </a:xfrm>
          <a:prstGeom prst="rect">
            <a:avLst/>
          </a:prstGeom>
        </p:spPr>
      </p:pic>
      <p:grpSp>
        <p:nvGrpSpPr>
          <p:cNvPr id="15" name="Group 14"/>
          <p:cNvGrpSpPr/>
          <p:nvPr/>
        </p:nvGrpSpPr>
        <p:grpSpPr>
          <a:xfrm>
            <a:off x="3861063" y="3862873"/>
            <a:ext cx="2780806" cy="1855603"/>
            <a:chOff x="3287485" y="4592815"/>
            <a:chExt cx="2780806" cy="1855603"/>
          </a:xfrm>
        </p:grpSpPr>
        <p:sp>
          <p:nvSpPr>
            <p:cNvPr id="10" name="TextBox 9"/>
            <p:cNvSpPr txBox="1"/>
            <p:nvPr/>
          </p:nvSpPr>
          <p:spPr>
            <a:xfrm>
              <a:off x="3287485" y="5802087"/>
              <a:ext cx="278080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smtClean="0"/>
                <a:t>Completely suppress magnetic order in ~300 fs</a:t>
              </a:r>
            </a:p>
          </p:txBody>
        </p:sp>
        <p:cxnSp>
          <p:nvCxnSpPr>
            <p:cNvPr id="12" name="Straight Arrow Connector 11"/>
            <p:cNvCxnSpPr/>
            <p:nvPr/>
          </p:nvCxnSpPr>
          <p:spPr>
            <a:xfrm flipV="1">
              <a:off x="4352985" y="4592815"/>
              <a:ext cx="205274" cy="120927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pSp>
      <p:sp>
        <p:nvSpPr>
          <p:cNvPr id="13" name="TextBox 12"/>
          <p:cNvSpPr txBox="1"/>
          <p:nvPr/>
        </p:nvSpPr>
        <p:spPr>
          <a:xfrm>
            <a:off x="503095" y="1663416"/>
            <a:ext cx="1029449" cy="461665"/>
          </a:xfrm>
          <a:prstGeom prst="rect">
            <a:avLst/>
          </a:prstGeom>
          <a:noFill/>
        </p:spPr>
        <p:txBody>
          <a:bodyPr wrap="none" rtlCol="0">
            <a:spAutoFit/>
          </a:bodyPr>
          <a:lstStyle/>
          <a:p>
            <a:r>
              <a:rPr lang="en-GB" sz="2400" dirty="0" smtClean="0"/>
              <a:t>Sr</a:t>
            </a:r>
            <a:r>
              <a:rPr lang="en-GB" sz="2400" baseline="-25000" dirty="0" smtClean="0"/>
              <a:t>2</a:t>
            </a:r>
            <a:r>
              <a:rPr lang="en-GB" sz="2400" dirty="0" smtClean="0"/>
              <a:t>IrO</a:t>
            </a:r>
            <a:r>
              <a:rPr lang="en-GB" sz="2400" baseline="-25000" dirty="0" smtClean="0"/>
              <a:t>4</a:t>
            </a:r>
            <a:endParaRPr lang="en-GB" sz="2400" baseline="-25000" dirty="0"/>
          </a:p>
        </p:txBody>
      </p:sp>
      <p:sp>
        <p:nvSpPr>
          <p:cNvPr id="3" name="TextBox 2"/>
          <p:cNvSpPr txBox="1"/>
          <p:nvPr/>
        </p:nvSpPr>
        <p:spPr>
          <a:xfrm>
            <a:off x="7597833" y="6356085"/>
            <a:ext cx="445285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S" dirty="0" smtClean="0"/>
              <a:t>M Dean et al. </a:t>
            </a:r>
            <a:r>
              <a:rPr lang="es-ES" i="1" dirty="0" err="1" smtClean="0"/>
              <a:t>Nature</a:t>
            </a:r>
            <a:r>
              <a:rPr lang="es-ES" i="1" dirty="0" smtClean="0"/>
              <a:t> </a:t>
            </a:r>
            <a:r>
              <a:rPr lang="es-ES" i="1" dirty="0" err="1" smtClean="0"/>
              <a:t>Materials</a:t>
            </a:r>
            <a:r>
              <a:rPr lang="es-ES" i="1" dirty="0" smtClean="0"/>
              <a:t> </a:t>
            </a:r>
            <a:r>
              <a:rPr lang="es-ES" b="1" dirty="0" smtClean="0"/>
              <a:t>15</a:t>
            </a:r>
            <a:r>
              <a:rPr lang="es-ES" dirty="0" smtClean="0"/>
              <a:t> 601 (2016)</a:t>
            </a:r>
            <a:endParaRPr lang="en-GB" dirty="0"/>
          </a:p>
        </p:txBody>
      </p:sp>
      <p:sp>
        <p:nvSpPr>
          <p:cNvPr id="14" name="TextBox 13"/>
          <p:cNvSpPr txBox="1"/>
          <p:nvPr/>
        </p:nvSpPr>
        <p:spPr>
          <a:xfrm>
            <a:off x="170265" y="4034696"/>
            <a:ext cx="1956305" cy="461665"/>
          </a:xfrm>
          <a:prstGeom prst="rect">
            <a:avLst/>
          </a:prstGeom>
          <a:noFill/>
        </p:spPr>
        <p:txBody>
          <a:bodyPr wrap="none" rtlCol="0">
            <a:spAutoFit/>
          </a:bodyPr>
          <a:lstStyle/>
          <a:p>
            <a:r>
              <a:rPr lang="en-GB" sz="2400" dirty="0" err="1" smtClean="0"/>
              <a:t>Ir</a:t>
            </a:r>
            <a:r>
              <a:rPr lang="en-GB" sz="2400" dirty="0" smtClean="0"/>
              <a:t> edge 11 </a:t>
            </a:r>
            <a:r>
              <a:rPr lang="en-GB" sz="2400" dirty="0" err="1" smtClean="0"/>
              <a:t>keV</a:t>
            </a:r>
            <a:endParaRPr lang="en-GB" sz="2400" baseline="-25000" dirty="0"/>
          </a:p>
        </p:txBody>
      </p:sp>
    </p:spTree>
    <p:extLst>
      <p:ext uri="{BB962C8B-B14F-4D97-AF65-F5344CB8AC3E}">
        <p14:creationId xmlns:p14="http://schemas.microsoft.com/office/powerpoint/2010/main" val="364724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44113" y="2005475"/>
            <a:ext cx="1933575" cy="1999869"/>
            <a:chOff x="4021840" y="2320832"/>
            <a:chExt cx="1933575" cy="1999869"/>
          </a:xfrm>
        </p:grpSpPr>
        <p:pic>
          <p:nvPicPr>
            <p:cNvPr id="20"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840" y="2320832"/>
              <a:ext cx="1933575" cy="1999869"/>
            </a:xfrm>
            <a:prstGeom prst="rect">
              <a:avLst/>
            </a:prstGeom>
            <a:noFill/>
            <a:ln w="28575">
              <a:noFill/>
            </a:ln>
            <a:effectLst/>
            <a:extLst>
              <a:ext uri="{909E8E84-426E-40dd-AFC4-6F175D3DCCD1}">
                <a14:hiddenFill xmlns:a14="http://schemas.microsoft.com/office/drawing/2010/main" xmlns="" xmlns:lc="http://schemas.openxmlformats.org/drawingml/2006/lockedCanvas">
                  <a:solidFill>
                    <a:schemeClr val="accent1"/>
                  </a:solidFill>
                </a14:hiddenFill>
              </a:ext>
              <a:ext uri="{91240B29-F687-4f45-9708-019B960494DF}">
                <a14:hiddenLine xmlns:a14="http://schemas.microsoft.com/office/drawing/2010/main" xmlns="" xmlns:lc="http://schemas.openxmlformats.org/drawingml/2006/lockedCanvas" w="9525">
                  <a:solidFill>
                    <a:schemeClr val="tx1"/>
                  </a:solidFill>
                  <a:miter lim="800000"/>
                  <a:headEnd/>
                  <a:tailEnd/>
                </a14:hiddenLine>
              </a:ext>
              <a:ext uri="{AF507438-7753-43e0-B8FC-AC1667EBCBE1}">
                <a14:hiddenEffects xmlns:a14="http://schemas.microsoft.com/office/drawing/2010/main" xmlns="" xmlns:lc="http://schemas.openxmlformats.org/drawingml/2006/lockedCanvas">
                  <a:effectLst>
                    <a:outerShdw dist="35921" dir="2700000" algn="ctr" rotWithShape="0">
                      <a:schemeClr val="bg2"/>
                    </a:outerShdw>
                  </a:effectLst>
                </a14:hiddenEffects>
              </a:ext>
            </a:extLst>
          </p:spPr>
        </p:pic>
        <p:sp>
          <p:nvSpPr>
            <p:cNvPr id="22" name="Rectangle 21"/>
            <p:cNvSpPr>
              <a:spLocks noChangeAspect="1"/>
            </p:cNvSpPr>
            <p:nvPr/>
          </p:nvSpPr>
          <p:spPr>
            <a:xfrm rot="2700000">
              <a:off x="4396444" y="2814886"/>
              <a:ext cx="1041113" cy="1041113"/>
            </a:xfrm>
            <a:prstGeom prst="rect">
              <a:avLst/>
            </a:prstGeom>
            <a:noFill/>
            <a:ln w="508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p>
          </p:txBody>
        </p:sp>
        <p:sp>
          <p:nvSpPr>
            <p:cNvPr id="23" name="Rectangle 22"/>
            <p:cNvSpPr>
              <a:spLocks noChangeAspect="1"/>
            </p:cNvSpPr>
            <p:nvPr/>
          </p:nvSpPr>
          <p:spPr>
            <a:xfrm>
              <a:off x="4542632" y="2963759"/>
              <a:ext cx="738378" cy="738378"/>
            </a:xfrm>
            <a:prstGeom prst="rect">
              <a:avLst/>
            </a:prstGeom>
            <a:noFill/>
            <a:ln w="508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p:txBody>
          <a:bodyPr/>
          <a:lstStyle/>
          <a:p>
            <a:r>
              <a:rPr lang="en-GB" dirty="0"/>
              <a:t>Measuring Antiferromagnetic Dynamics</a:t>
            </a:r>
          </a:p>
        </p:txBody>
      </p:sp>
      <p:sp>
        <p:nvSpPr>
          <p:cNvPr id="13" name="TextBox 12"/>
          <p:cNvSpPr txBox="1"/>
          <p:nvPr/>
        </p:nvSpPr>
        <p:spPr>
          <a:xfrm>
            <a:off x="503095" y="1663416"/>
            <a:ext cx="1029449" cy="461665"/>
          </a:xfrm>
          <a:prstGeom prst="rect">
            <a:avLst/>
          </a:prstGeom>
          <a:noFill/>
        </p:spPr>
        <p:txBody>
          <a:bodyPr wrap="none" rtlCol="0">
            <a:spAutoFit/>
          </a:bodyPr>
          <a:lstStyle/>
          <a:p>
            <a:r>
              <a:rPr lang="en-GB" sz="2400" dirty="0" smtClean="0"/>
              <a:t>Sr</a:t>
            </a:r>
            <a:r>
              <a:rPr lang="en-GB" sz="2400" baseline="-25000" dirty="0" smtClean="0"/>
              <a:t>2</a:t>
            </a:r>
            <a:r>
              <a:rPr lang="en-GB" sz="2400" dirty="0" smtClean="0"/>
              <a:t>IrO</a:t>
            </a:r>
            <a:r>
              <a:rPr lang="en-GB" sz="2400" baseline="-25000" dirty="0" smtClean="0"/>
              <a:t>4</a:t>
            </a:r>
            <a:endParaRPr lang="en-GB" sz="2400" baseline="-25000" dirty="0"/>
          </a:p>
        </p:txBody>
      </p:sp>
      <p:sp>
        <p:nvSpPr>
          <p:cNvPr id="3" name="TextBox 2"/>
          <p:cNvSpPr txBox="1"/>
          <p:nvPr/>
        </p:nvSpPr>
        <p:spPr>
          <a:xfrm>
            <a:off x="7597833" y="6356085"/>
            <a:ext cx="445285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S" dirty="0" smtClean="0"/>
              <a:t>M Dean et al. </a:t>
            </a:r>
            <a:r>
              <a:rPr lang="es-ES" i="1" dirty="0" err="1" smtClean="0"/>
              <a:t>Nature</a:t>
            </a:r>
            <a:r>
              <a:rPr lang="es-ES" i="1" dirty="0" smtClean="0"/>
              <a:t> </a:t>
            </a:r>
            <a:r>
              <a:rPr lang="es-ES" i="1" dirty="0" err="1" smtClean="0"/>
              <a:t>Materials</a:t>
            </a:r>
            <a:r>
              <a:rPr lang="es-ES" i="1" dirty="0" smtClean="0"/>
              <a:t> </a:t>
            </a:r>
            <a:r>
              <a:rPr lang="es-ES" b="1" dirty="0" smtClean="0"/>
              <a:t>15</a:t>
            </a:r>
            <a:r>
              <a:rPr lang="es-ES" dirty="0" smtClean="0"/>
              <a:t> 601 (2016)</a:t>
            </a:r>
            <a:endParaRPr lang="en-GB" dirty="0"/>
          </a:p>
        </p:txBody>
      </p:sp>
      <p:sp>
        <p:nvSpPr>
          <p:cNvPr id="14" name="TextBox 13"/>
          <p:cNvSpPr txBox="1"/>
          <p:nvPr/>
        </p:nvSpPr>
        <p:spPr>
          <a:xfrm>
            <a:off x="170265" y="4034696"/>
            <a:ext cx="1956305" cy="461665"/>
          </a:xfrm>
          <a:prstGeom prst="rect">
            <a:avLst/>
          </a:prstGeom>
          <a:noFill/>
        </p:spPr>
        <p:txBody>
          <a:bodyPr wrap="none" rtlCol="0">
            <a:spAutoFit/>
          </a:bodyPr>
          <a:lstStyle/>
          <a:p>
            <a:r>
              <a:rPr lang="en-GB" sz="2400" dirty="0" err="1" smtClean="0"/>
              <a:t>Ir</a:t>
            </a:r>
            <a:r>
              <a:rPr lang="en-GB" sz="2400" dirty="0" smtClean="0"/>
              <a:t> edge 11 </a:t>
            </a:r>
            <a:r>
              <a:rPr lang="en-GB" sz="2400" dirty="0" err="1" smtClean="0"/>
              <a:t>keV</a:t>
            </a:r>
            <a:endParaRPr lang="en-GB" sz="2400" baseline="-25000" dirty="0"/>
          </a:p>
        </p:txBody>
      </p:sp>
      <p:pic>
        <p:nvPicPr>
          <p:cNvPr id="17" name="Picture 16"/>
          <p:cNvPicPr>
            <a:picLocks noChangeAspect="1"/>
          </p:cNvPicPr>
          <p:nvPr/>
        </p:nvPicPr>
        <p:blipFill rotWithShape="1">
          <a:blip r:embed="rId3"/>
          <a:srcRect l="40224"/>
          <a:stretch/>
        </p:blipFill>
        <p:spPr>
          <a:xfrm>
            <a:off x="2639497" y="1854725"/>
            <a:ext cx="3364137" cy="2641635"/>
          </a:xfrm>
          <a:prstGeom prst="rect">
            <a:avLst/>
          </a:prstGeom>
        </p:spPr>
      </p:pic>
      <p:pic>
        <p:nvPicPr>
          <p:cNvPr id="18" name="Picture 17"/>
          <p:cNvPicPr>
            <a:picLocks noChangeAspect="1"/>
          </p:cNvPicPr>
          <p:nvPr/>
        </p:nvPicPr>
        <p:blipFill rotWithShape="1">
          <a:blip r:embed="rId4"/>
          <a:srcRect l="1173" t="16641" r="75693" b="11889"/>
          <a:stretch/>
        </p:blipFill>
        <p:spPr>
          <a:xfrm>
            <a:off x="6365443" y="1618462"/>
            <a:ext cx="2362200" cy="1817915"/>
          </a:xfrm>
          <a:prstGeom prst="rect">
            <a:avLst/>
          </a:prstGeom>
        </p:spPr>
      </p:pic>
      <p:grpSp>
        <p:nvGrpSpPr>
          <p:cNvPr id="19" name="Group 18"/>
          <p:cNvGrpSpPr/>
          <p:nvPr/>
        </p:nvGrpSpPr>
        <p:grpSpPr>
          <a:xfrm>
            <a:off x="6115438" y="3017591"/>
            <a:ext cx="5238362" cy="3080813"/>
            <a:chOff x="3582761" y="783617"/>
            <a:chExt cx="5238362" cy="3080813"/>
          </a:xfrm>
        </p:grpSpPr>
        <p:pic>
          <p:nvPicPr>
            <p:cNvPr id="21" name="Picture 20"/>
            <p:cNvPicPr>
              <a:picLocks noChangeAspect="1"/>
            </p:cNvPicPr>
            <p:nvPr/>
          </p:nvPicPr>
          <p:blipFill rotWithShape="1">
            <a:blip r:embed="rId4"/>
            <a:srcRect l="48696" r="1" b="5598"/>
            <a:stretch/>
          </p:blipFill>
          <p:spPr>
            <a:xfrm>
              <a:off x="3582761" y="1463238"/>
              <a:ext cx="5238362" cy="2401192"/>
            </a:xfrm>
            <a:prstGeom prst="rect">
              <a:avLst/>
            </a:prstGeom>
          </p:spPr>
        </p:pic>
        <p:cxnSp>
          <p:nvCxnSpPr>
            <p:cNvPr id="24" name="Straight Arrow Connector 23"/>
            <p:cNvCxnSpPr/>
            <p:nvPr/>
          </p:nvCxnSpPr>
          <p:spPr>
            <a:xfrm>
              <a:off x="5065156" y="783617"/>
              <a:ext cx="501716" cy="806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344113" y="4729018"/>
            <a:ext cx="556716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Resonant Inelastic X-ray Scattering (RIXS)</a:t>
            </a:r>
          </a:p>
          <a:p>
            <a:pPr marL="285750" indent="-285750">
              <a:buFont typeface="Arial" panose="020B0604020202020204" pitchFamily="34" charset="0"/>
              <a:buChar char="•"/>
            </a:pPr>
            <a:r>
              <a:rPr lang="en-GB" dirty="0" smtClean="0"/>
              <a:t>Measure energy and momentum of scattered photons</a:t>
            </a:r>
            <a:endParaRPr lang="en-GB" dirty="0"/>
          </a:p>
        </p:txBody>
      </p:sp>
      <p:grpSp>
        <p:nvGrpSpPr>
          <p:cNvPr id="27" name="Group 26"/>
          <p:cNvGrpSpPr/>
          <p:nvPr/>
        </p:nvGrpSpPr>
        <p:grpSpPr>
          <a:xfrm>
            <a:off x="7278909" y="1265382"/>
            <a:ext cx="4143340" cy="2456873"/>
            <a:chOff x="7278909" y="1265382"/>
            <a:chExt cx="4143340" cy="2456873"/>
          </a:xfrm>
        </p:grpSpPr>
        <p:pic>
          <p:nvPicPr>
            <p:cNvPr id="25" name="Picture 24"/>
            <p:cNvPicPr>
              <a:picLocks noChangeAspect="1"/>
            </p:cNvPicPr>
            <p:nvPr/>
          </p:nvPicPr>
          <p:blipFill rotWithShape="1">
            <a:blip r:embed="rId4"/>
            <a:srcRect l="25909" r="52022" b="9573"/>
            <a:stretch/>
          </p:blipFill>
          <p:spPr>
            <a:xfrm>
              <a:off x="9015322" y="1265382"/>
              <a:ext cx="2406927" cy="2456873"/>
            </a:xfrm>
            <a:prstGeom prst="rect">
              <a:avLst/>
            </a:prstGeom>
          </p:spPr>
        </p:pic>
        <p:cxnSp>
          <p:nvCxnSpPr>
            <p:cNvPr id="26" name="Straight Arrow Connector 25"/>
            <p:cNvCxnSpPr/>
            <p:nvPr/>
          </p:nvCxnSpPr>
          <p:spPr>
            <a:xfrm flipV="1">
              <a:off x="7278909" y="2160358"/>
              <a:ext cx="1736414" cy="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344113" y="5375349"/>
            <a:ext cx="5009008"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smtClean="0"/>
              <a:t>Short-range spin correlations are unperturbed by photoexcitation</a:t>
            </a:r>
          </a:p>
          <a:p>
            <a:r>
              <a:rPr lang="en-GB" dirty="0" smtClean="0"/>
              <a:t>Phonons excited by pump pulse</a:t>
            </a:r>
          </a:p>
          <a:p>
            <a:r>
              <a:rPr lang="en-GB" dirty="0" smtClean="0"/>
              <a:t>Phonons responsible for demagnetization?</a:t>
            </a:r>
            <a:endParaRPr lang="en-GB" dirty="0"/>
          </a:p>
        </p:txBody>
      </p:sp>
    </p:spTree>
    <p:extLst>
      <p:ext uri="{BB962C8B-B14F-4D97-AF65-F5344CB8AC3E}">
        <p14:creationId xmlns:p14="http://schemas.microsoft.com/office/powerpoint/2010/main" val="428613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Nanoscale femtosecond dynamics</a:t>
            </a:r>
            <a:endParaRPr lang="en-GB" dirty="0"/>
          </a:p>
        </p:txBody>
      </p:sp>
      <p:grpSp>
        <p:nvGrpSpPr>
          <p:cNvPr id="4" name="Group 3"/>
          <p:cNvGrpSpPr/>
          <p:nvPr/>
        </p:nvGrpSpPr>
        <p:grpSpPr>
          <a:xfrm>
            <a:off x="1279578" y="1938338"/>
            <a:ext cx="4375044" cy="3275773"/>
            <a:chOff x="3636746" y="2842141"/>
            <a:chExt cx="4375044" cy="3275773"/>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7319" y="2842141"/>
              <a:ext cx="4153897" cy="2906441"/>
            </a:xfrm>
            <a:prstGeom prst="rect">
              <a:avLst/>
            </a:prstGeom>
          </p:spPr>
        </p:pic>
        <p:sp>
          <p:nvSpPr>
            <p:cNvPr id="6" name="TextBox 8"/>
            <p:cNvSpPr txBox="1"/>
            <p:nvPr/>
          </p:nvSpPr>
          <p:spPr>
            <a:xfrm>
              <a:off x="3636746" y="5748582"/>
              <a:ext cx="437504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Liu et al</a:t>
              </a:r>
              <a:r>
                <a:rPr lang="en-GB" i="1" dirty="0" smtClean="0"/>
                <a:t>. Physical Review </a:t>
              </a:r>
              <a:r>
                <a:rPr lang="en-GB" dirty="0" smtClean="0"/>
                <a:t>B </a:t>
              </a:r>
              <a:r>
                <a:rPr lang="en-GB" b="1" dirty="0" smtClean="0"/>
                <a:t>91 </a:t>
              </a:r>
              <a:r>
                <a:rPr lang="en-GB" dirty="0" smtClean="0"/>
                <a:t>245155 (2015)</a:t>
              </a:r>
              <a:endParaRPr lang="en-GB" dirty="0"/>
            </a:p>
          </p:txBody>
        </p:sp>
      </p:grpSp>
      <p:sp>
        <p:nvSpPr>
          <p:cNvPr id="7" name="TextBox 6"/>
          <p:cNvSpPr txBox="1"/>
          <p:nvPr/>
        </p:nvSpPr>
        <p:spPr>
          <a:xfrm>
            <a:off x="6324600" y="2438400"/>
            <a:ext cx="4362450" cy="2062103"/>
          </a:xfrm>
          <a:prstGeom prst="rect">
            <a:avLst/>
          </a:prstGeom>
          <a:noFill/>
        </p:spPr>
        <p:txBody>
          <a:bodyPr wrap="square" rtlCol="0">
            <a:spAutoFit/>
          </a:bodyPr>
          <a:lstStyle/>
          <a:p>
            <a:r>
              <a:rPr lang="en-GB" sz="3200" dirty="0" smtClean="0"/>
              <a:t>How can we image the role of spatial inhomogeneity on the dynamics? </a:t>
            </a:r>
            <a:endParaRPr lang="en-GB" sz="3200" dirty="0"/>
          </a:p>
        </p:txBody>
      </p:sp>
    </p:spTree>
    <p:extLst>
      <p:ext uri="{BB962C8B-B14F-4D97-AF65-F5344CB8AC3E}">
        <p14:creationId xmlns:p14="http://schemas.microsoft.com/office/powerpoint/2010/main" val="2353525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521" y="1335044"/>
            <a:ext cx="5325540" cy="4465857"/>
          </a:xfrm>
          <a:prstGeom prst="rect">
            <a:avLst/>
          </a:prstGeom>
        </p:spPr>
      </p:pic>
      <p:sp>
        <p:nvSpPr>
          <p:cNvPr id="7" name="Rectangle 6"/>
          <p:cNvSpPr/>
          <p:nvPr/>
        </p:nvSpPr>
        <p:spPr>
          <a:xfrm>
            <a:off x="2851265" y="3975695"/>
            <a:ext cx="3329796" cy="186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039292" y="5715860"/>
            <a:ext cx="2225614" cy="646331"/>
          </a:xfrm>
          <a:prstGeom prst="rect">
            <a:avLst/>
          </a:prstGeom>
          <a:noFill/>
        </p:spPr>
        <p:txBody>
          <a:bodyPr wrap="square" rtlCol="0">
            <a:spAutoFit/>
          </a:bodyPr>
          <a:lstStyle/>
          <a:p>
            <a:r>
              <a:rPr lang="en-GB" dirty="0" smtClean="0"/>
              <a:t>75 nm thick VO</a:t>
            </a:r>
            <a:r>
              <a:rPr lang="en-GB" baseline="-25000" dirty="0" smtClean="0"/>
              <a:t>2</a:t>
            </a:r>
            <a:r>
              <a:rPr lang="en-GB" dirty="0" smtClean="0"/>
              <a:t> (PLD)</a:t>
            </a:r>
            <a:endParaRPr lang="en-GB" dirty="0"/>
          </a:p>
        </p:txBody>
      </p:sp>
      <p:grpSp>
        <p:nvGrpSpPr>
          <p:cNvPr id="12" name="Group 11"/>
          <p:cNvGrpSpPr/>
          <p:nvPr/>
        </p:nvGrpSpPr>
        <p:grpSpPr>
          <a:xfrm>
            <a:off x="4057873" y="4060623"/>
            <a:ext cx="1052422" cy="1699404"/>
            <a:chOff x="3623094" y="2475781"/>
            <a:chExt cx="1052422" cy="1699404"/>
          </a:xfrm>
        </p:grpSpPr>
        <p:sp>
          <p:nvSpPr>
            <p:cNvPr id="14" name="Rectangle 13"/>
            <p:cNvSpPr/>
            <p:nvPr/>
          </p:nvSpPr>
          <p:spPr>
            <a:xfrm>
              <a:off x="3683479" y="2475781"/>
              <a:ext cx="146649" cy="1699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830128" y="2475781"/>
              <a:ext cx="146649" cy="169940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Rectangle 16"/>
            <p:cNvSpPr/>
            <p:nvPr/>
          </p:nvSpPr>
          <p:spPr>
            <a:xfrm>
              <a:off x="3976777" y="2475781"/>
              <a:ext cx="431321" cy="16994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8" name="Rectangle 17"/>
            <p:cNvSpPr/>
            <p:nvPr/>
          </p:nvSpPr>
          <p:spPr>
            <a:xfrm>
              <a:off x="3830127" y="2932981"/>
              <a:ext cx="845389" cy="71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623094" y="3890513"/>
              <a:ext cx="845389" cy="146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p:cNvSpPr txBox="1"/>
          <p:nvPr/>
        </p:nvSpPr>
        <p:spPr>
          <a:xfrm>
            <a:off x="3730070" y="6226695"/>
            <a:ext cx="1549296" cy="646331"/>
          </a:xfrm>
          <a:prstGeom prst="rect">
            <a:avLst/>
          </a:prstGeom>
          <a:noFill/>
        </p:spPr>
        <p:txBody>
          <a:bodyPr wrap="square" rtlCol="0">
            <a:spAutoFit/>
          </a:bodyPr>
          <a:lstStyle/>
          <a:p>
            <a:r>
              <a:rPr lang="en-GB" dirty="0" smtClean="0"/>
              <a:t>100 nm Si</a:t>
            </a:r>
            <a:r>
              <a:rPr lang="en-GB" baseline="-25000" dirty="0" smtClean="0"/>
              <a:t>3</a:t>
            </a:r>
            <a:r>
              <a:rPr lang="en-GB" dirty="0" smtClean="0"/>
              <a:t>N</a:t>
            </a:r>
            <a:r>
              <a:rPr lang="en-GB" baseline="-25000" dirty="0" smtClean="0"/>
              <a:t>4</a:t>
            </a:r>
            <a:r>
              <a:rPr lang="en-GB" dirty="0" smtClean="0"/>
              <a:t> (amorphous)</a:t>
            </a:r>
            <a:endParaRPr lang="en-GB" dirty="0"/>
          </a:p>
        </p:txBody>
      </p:sp>
      <p:cxnSp>
        <p:nvCxnSpPr>
          <p:cNvPr id="6" name="Straight Arrow Connector 5"/>
          <p:cNvCxnSpPr/>
          <p:nvPr/>
        </p:nvCxnSpPr>
        <p:spPr>
          <a:xfrm flipV="1">
            <a:off x="3269411" y="5388287"/>
            <a:ext cx="664234" cy="367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325292" y="5890880"/>
            <a:ext cx="12939" cy="4501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5156884" y="5788776"/>
            <a:ext cx="1549296" cy="369332"/>
          </a:xfrm>
          <a:prstGeom prst="rect">
            <a:avLst/>
          </a:prstGeom>
          <a:noFill/>
        </p:spPr>
        <p:txBody>
          <a:bodyPr wrap="square" rtlCol="0">
            <a:spAutoFit/>
          </a:bodyPr>
          <a:lstStyle/>
          <a:p>
            <a:r>
              <a:rPr lang="en-GB" dirty="0" smtClean="0"/>
              <a:t>1 </a:t>
            </a:r>
            <a:r>
              <a:rPr lang="el-GR" dirty="0" smtClean="0"/>
              <a:t>μ</a:t>
            </a:r>
            <a:r>
              <a:rPr lang="en-GB" dirty="0" smtClean="0"/>
              <a:t>m Au</a:t>
            </a:r>
            <a:endParaRPr lang="en-GB" dirty="0"/>
          </a:p>
        </p:txBody>
      </p:sp>
      <p:cxnSp>
        <p:nvCxnSpPr>
          <p:cNvPr id="24" name="Straight Arrow Connector 23"/>
          <p:cNvCxnSpPr>
            <a:stCxn id="23" idx="1"/>
          </p:cNvCxnSpPr>
          <p:nvPr/>
        </p:nvCxnSpPr>
        <p:spPr>
          <a:xfrm flipH="1" flipV="1">
            <a:off x="4691059" y="5843334"/>
            <a:ext cx="465825" cy="13010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5" name="Title 1"/>
          <p:cNvSpPr>
            <a:spLocks noGrp="1"/>
          </p:cNvSpPr>
          <p:nvPr>
            <p:ph type="title"/>
          </p:nvPr>
        </p:nvSpPr>
        <p:spPr>
          <a:xfrm>
            <a:off x="838200" y="365125"/>
            <a:ext cx="10515600" cy="1325563"/>
          </a:xfrm>
        </p:spPr>
        <p:txBody>
          <a:bodyPr/>
          <a:lstStyle/>
          <a:p>
            <a:r>
              <a:rPr lang="en-GB" dirty="0" smtClean="0"/>
              <a:t>Holographic imaging</a:t>
            </a:r>
            <a:endParaRPr lang="en-GB" dirty="0"/>
          </a:p>
        </p:txBody>
      </p:sp>
      <p:grpSp>
        <p:nvGrpSpPr>
          <p:cNvPr id="29" name="Group 28"/>
          <p:cNvGrpSpPr/>
          <p:nvPr/>
        </p:nvGrpSpPr>
        <p:grpSpPr>
          <a:xfrm>
            <a:off x="6069002" y="1585703"/>
            <a:ext cx="4448177" cy="1546388"/>
            <a:chOff x="6069002" y="1585703"/>
            <a:chExt cx="4448177" cy="1546388"/>
          </a:xfrm>
        </p:grpSpPr>
        <mc:AlternateContent xmlns:mc="http://schemas.openxmlformats.org/markup-compatibility/2006" xmlns:a14="http://schemas.microsoft.com/office/drawing/2010/main">
          <mc:Choice Requires="a14">
            <p:sp>
              <p:nvSpPr>
                <p:cNvPr id="8" name="TextBox 7"/>
                <p:cNvSpPr txBox="1"/>
                <p:nvPr/>
              </p:nvSpPr>
              <p:spPr>
                <a:xfrm>
                  <a:off x="6732862" y="1884430"/>
                  <a:ext cx="24747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𝐸</m:t>
                        </m:r>
                        <m:r>
                          <a:rPr lang="en-GB" sz="2400" b="0" i="1" smtClean="0">
                            <a:latin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ℱ</m:t>
                        </m:r>
                        <m:d>
                          <m:dPr>
                            <m:ctrlPr>
                              <a:rPr lang="en-GB" sz="2400" b="0" i="1" smtClean="0">
                                <a:latin typeface="Cambria Math" panose="02040503050406030204" pitchFamily="18" charset="0"/>
                                <a:ea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𝐴</m:t>
                            </m:r>
                          </m:e>
                        </m:d>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ℱ</m:t>
                        </m:r>
                        <m:d>
                          <m:dPr>
                            <m:ctrlPr>
                              <a:rPr lang="en-GB" sz="2400" b="0" i="1" smtClean="0">
                                <a:latin typeface="Cambria Math" panose="02040503050406030204" pitchFamily="18" charset="0"/>
                                <a:ea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𝑅</m:t>
                            </m:r>
                          </m:e>
                        </m:d>
                      </m:oMath>
                    </m:oMathPara>
                  </a14:m>
                  <a:endParaRPr lang="en-GB"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6732862" y="1884430"/>
                  <a:ext cx="2474715" cy="369332"/>
                </a:xfrm>
                <a:prstGeom prst="rect">
                  <a:avLst/>
                </a:prstGeom>
                <a:blipFill rotWithShape="0">
                  <a:blip r:embed="rId3"/>
                  <a:stretch>
                    <a:fillRect l="-2463"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509222" y="2393427"/>
                  <a:ext cx="4007957"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𝐼</m:t>
                        </m:r>
                        <m:r>
                          <a:rPr lang="en-GB" sz="2400" b="0" i="1" smtClean="0">
                            <a:latin typeface="Cambria Math" panose="02040503050406030204" pitchFamily="18" charset="0"/>
                          </a:rPr>
                          <m:t>= </m:t>
                        </m:r>
                        <m:sSup>
                          <m:sSupPr>
                            <m:ctrlPr>
                              <a:rPr lang="en-GB" sz="2400" b="0" i="1" smtClean="0">
                                <a:latin typeface="Cambria Math" panose="02040503050406030204" pitchFamily="18" charset="0"/>
                              </a:rPr>
                            </m:ctrlPr>
                          </m:sSupPr>
                          <m:e>
                            <m:d>
                              <m:dPr>
                                <m:begChr m:val="|"/>
                                <m:endChr m:val="|"/>
                                <m:ctrlPr>
                                  <a:rPr lang="en-GB" sz="2400" b="0" i="1" smtClean="0">
                                    <a:latin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ℱ</m:t>
                                </m:r>
                                <m:d>
                                  <m:dPr>
                                    <m:ctrlPr>
                                      <a:rPr lang="en-GB" sz="2400" b="0" i="1" smtClean="0">
                                        <a:latin typeface="Cambria Math" panose="02040503050406030204" pitchFamily="18" charset="0"/>
                                        <a:ea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𝐴</m:t>
                                    </m:r>
                                  </m:e>
                                </m:d>
                              </m:e>
                            </m:d>
                          </m:e>
                          <m:sup>
                            <m:r>
                              <a:rPr lang="en-GB" sz="2400" b="0" i="1" smtClean="0">
                                <a:latin typeface="Cambria Math" panose="02040503050406030204" pitchFamily="18" charset="0"/>
                              </a:rPr>
                              <m:t>2</m:t>
                            </m:r>
                          </m:sup>
                        </m:sSup>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ℱ</m:t>
                        </m:r>
                        <m:d>
                          <m:dPr>
                            <m:ctrlPr>
                              <a:rPr lang="en-GB" sz="2400" b="0" i="1" smtClean="0">
                                <a:latin typeface="Cambria Math" panose="02040503050406030204" pitchFamily="18" charset="0"/>
                                <a:ea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𝑅</m:t>
                            </m:r>
                          </m:e>
                        </m:d>
                        <m:sSup>
                          <m:sSupPr>
                            <m:ctrlPr>
                              <a:rPr lang="en-GB" sz="2400" b="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ℱ</m:t>
                            </m:r>
                            <m:d>
                              <m:dPr>
                                <m:ctrlPr>
                                  <a:rPr lang="en-GB" sz="2400" b="0" i="1" smtClean="0">
                                    <a:latin typeface="Cambria Math" panose="02040503050406030204" pitchFamily="18" charset="0"/>
                                    <a:ea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𝐴</m:t>
                                </m:r>
                              </m:e>
                            </m:d>
                          </m:e>
                          <m:sup>
                            <m:r>
                              <a:rPr lang="en-GB" sz="2400" b="0" i="1" smtClean="0">
                                <a:latin typeface="Cambria Math" panose="02040503050406030204" pitchFamily="18" charset="0"/>
                                <a:ea typeface="Cambria Math" panose="02040503050406030204" pitchFamily="18" charset="0"/>
                              </a:rPr>
                              <m:t>∗</m:t>
                            </m:r>
                          </m:sup>
                        </m:sSup>
                      </m:oMath>
                    </m:oMathPara>
                  </a14:m>
                  <a:endParaRPr lang="en-GB" sz="2400" b="0" i="1" dirty="0" smtClean="0">
                    <a:latin typeface="Cambria Math" panose="02040503050406030204" pitchFamily="18" charset="0"/>
                    <a:ea typeface="Cambria Math" panose="02040503050406030204" pitchFamily="18" charset="0"/>
                  </a:endParaRPr>
                </a:p>
                <a:p>
                  <a:r>
                    <a:rPr lang="en-GB" sz="2400" b="0" dirty="0" smtClean="0">
                      <a:ea typeface="Cambria Math" panose="02040503050406030204" pitchFamily="18" charset="0"/>
                    </a:rPr>
                    <a:t>        </a:t>
                  </a:r>
                  <a14:m>
                    <m:oMath xmlns:m="http://schemas.openxmlformats.org/officeDocument/2006/math">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ℱ</m:t>
                      </m:r>
                      <m:d>
                        <m:dPr>
                          <m:ctrlPr>
                            <a:rPr lang="en-GB" sz="2400" b="0" i="1" smtClean="0">
                              <a:latin typeface="Cambria Math" panose="02040503050406030204" pitchFamily="18" charset="0"/>
                              <a:ea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𝐴</m:t>
                          </m:r>
                        </m:e>
                      </m:d>
                      <m:sSup>
                        <m:sSupPr>
                          <m:ctrlPr>
                            <a:rPr lang="en-GB" sz="2400" b="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ℱ</m:t>
                          </m:r>
                          <m:d>
                            <m:dPr>
                              <m:ctrlPr>
                                <a:rPr lang="en-GB" sz="2400" b="0" i="1" smtClean="0">
                                  <a:latin typeface="Cambria Math" panose="02040503050406030204" pitchFamily="18" charset="0"/>
                                  <a:ea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𝑅</m:t>
                              </m:r>
                            </m:e>
                          </m:d>
                        </m:e>
                        <m:sup>
                          <m:r>
                            <a:rPr lang="en-GB" sz="2400" b="0" i="1" smtClean="0">
                              <a:latin typeface="Cambria Math" panose="02040503050406030204" pitchFamily="18" charset="0"/>
                              <a:ea typeface="Cambria Math" panose="02040503050406030204" pitchFamily="18" charset="0"/>
                            </a:rPr>
                            <m:t>∗</m:t>
                          </m:r>
                        </m:sup>
                      </m:sSup>
                      <m:r>
                        <a:rPr lang="en-GB" sz="2400" b="0" i="1" smtClean="0">
                          <a:latin typeface="Cambria Math" panose="02040503050406030204" pitchFamily="18" charset="0"/>
                          <a:ea typeface="Cambria Math" panose="02040503050406030204" pitchFamily="18" charset="0"/>
                        </a:rPr>
                        <m:t>+</m:t>
                      </m:r>
                      <m:sSup>
                        <m:sSupPr>
                          <m:ctrlPr>
                            <a:rPr lang="en-GB" sz="2400" b="0" i="1" smtClean="0">
                              <a:latin typeface="Cambria Math" panose="02040503050406030204" pitchFamily="18" charset="0"/>
                            </a:rPr>
                          </m:ctrlPr>
                        </m:sSupPr>
                        <m:e>
                          <m:d>
                            <m:dPr>
                              <m:begChr m:val="|"/>
                              <m:endChr m:val="|"/>
                              <m:ctrlPr>
                                <a:rPr lang="en-GB" sz="2400" b="0" i="1" smtClean="0">
                                  <a:latin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ℱ</m:t>
                              </m:r>
                              <m:d>
                                <m:dPr>
                                  <m:ctrlPr>
                                    <a:rPr lang="en-GB" sz="2400" b="0" i="1" smtClean="0">
                                      <a:latin typeface="Cambria Math" panose="02040503050406030204" pitchFamily="18" charset="0"/>
                                      <a:ea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𝑅</m:t>
                                  </m:r>
                                </m:e>
                              </m:d>
                            </m:e>
                          </m:d>
                        </m:e>
                        <m:sup>
                          <m:r>
                            <a:rPr lang="en-GB" sz="2400" b="0" i="1" smtClean="0">
                              <a:latin typeface="Cambria Math" panose="02040503050406030204" pitchFamily="18" charset="0"/>
                            </a:rPr>
                            <m:t>2</m:t>
                          </m:r>
                        </m:sup>
                      </m:sSup>
                    </m:oMath>
                  </a14:m>
                  <a:endParaRPr lang="en-GB"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6509222" y="2393427"/>
                  <a:ext cx="4007957" cy="738664"/>
                </a:xfrm>
                <a:prstGeom prst="rect">
                  <a:avLst/>
                </a:prstGeom>
                <a:blipFill rotWithShape="0">
                  <a:blip r:embed="rId4"/>
                  <a:stretch>
                    <a:fillRect b="-2479"/>
                  </a:stretch>
                </a:blipFill>
              </p:spPr>
              <p:txBody>
                <a:bodyPr/>
                <a:lstStyle/>
                <a:p>
                  <a:r>
                    <a:rPr lang="en-GB">
                      <a:noFill/>
                    </a:rPr>
                    <a:t> </a:t>
                  </a:r>
                </a:p>
              </p:txBody>
            </p:sp>
          </mc:Fallback>
        </mc:AlternateContent>
        <p:sp>
          <p:nvSpPr>
            <p:cNvPr id="5" name="TextBox 4"/>
            <p:cNvSpPr txBox="1"/>
            <p:nvPr/>
          </p:nvSpPr>
          <p:spPr>
            <a:xfrm>
              <a:off x="6069002" y="1585703"/>
              <a:ext cx="3272563" cy="369332"/>
            </a:xfrm>
            <a:prstGeom prst="rect">
              <a:avLst/>
            </a:prstGeom>
            <a:noFill/>
          </p:spPr>
          <p:txBody>
            <a:bodyPr wrap="none" rtlCol="0">
              <a:spAutoFit/>
            </a:bodyPr>
            <a:lstStyle/>
            <a:p>
              <a:r>
                <a:rPr lang="en-GB" dirty="0" smtClean="0"/>
                <a:t>Field and intensity in the far field</a:t>
              </a:r>
              <a:endParaRPr lang="en-GB" dirty="0"/>
            </a:p>
          </p:txBody>
        </p:sp>
      </p:grpSp>
      <p:grpSp>
        <p:nvGrpSpPr>
          <p:cNvPr id="30" name="Group 29"/>
          <p:cNvGrpSpPr/>
          <p:nvPr/>
        </p:nvGrpSpPr>
        <p:grpSpPr>
          <a:xfrm>
            <a:off x="6157206" y="3302101"/>
            <a:ext cx="5291702" cy="837985"/>
            <a:chOff x="6157206" y="3302101"/>
            <a:chExt cx="5291702" cy="837985"/>
          </a:xfrm>
        </p:grpSpPr>
        <mc:AlternateContent xmlns:mc="http://schemas.openxmlformats.org/markup-compatibility/2006" xmlns:a14="http://schemas.microsoft.com/office/drawing/2010/main">
          <mc:Choice Requires="a14">
            <p:sp>
              <p:nvSpPr>
                <p:cNvPr id="10" name="TextBox 9"/>
                <p:cNvSpPr txBox="1"/>
                <p:nvPr/>
              </p:nvSpPr>
              <p:spPr>
                <a:xfrm>
                  <a:off x="6509222" y="3770754"/>
                  <a:ext cx="49396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ℱ</m:t>
                            </m:r>
                          </m:e>
                          <m:sup>
                            <m:r>
                              <a:rPr lang="en-GB" sz="2400" b="0" i="1" smtClean="0">
                                <a:latin typeface="Cambria Math" panose="02040503050406030204" pitchFamily="18" charset="0"/>
                              </a:rPr>
                              <m:t>−1</m:t>
                            </m:r>
                          </m:sup>
                        </m:sSup>
                        <m:d>
                          <m:dPr>
                            <m:ctrlPr>
                              <a:rPr lang="en-GB" sz="2400" b="0" i="1" smtClean="0">
                                <a:latin typeface="Cambria Math" panose="02040503050406030204" pitchFamily="18" charset="0"/>
                              </a:rPr>
                            </m:ctrlPr>
                          </m:dPr>
                          <m:e>
                            <m:r>
                              <a:rPr lang="en-GB" sz="2400" b="0" i="1" smtClean="0">
                                <a:latin typeface="Cambria Math" panose="02040503050406030204" pitchFamily="18" charset="0"/>
                              </a:rPr>
                              <m:t>𝐼</m:t>
                            </m:r>
                          </m:e>
                        </m:d>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ℱ</m:t>
                            </m:r>
                          </m:e>
                          <m:sup>
                            <m:r>
                              <a:rPr lang="en-GB" sz="2400" i="1">
                                <a:latin typeface="Cambria Math" panose="02040503050406030204" pitchFamily="18" charset="0"/>
                              </a:rPr>
                              <m:t>−1</m:t>
                            </m:r>
                          </m:sup>
                        </m:sSup>
                        <m:d>
                          <m:dPr>
                            <m:ctrlPr>
                              <a:rPr lang="en-GB" sz="2400" i="1">
                                <a:latin typeface="Cambria Math" panose="02040503050406030204" pitchFamily="18" charset="0"/>
                              </a:rPr>
                            </m:ctrlPr>
                          </m:dPr>
                          <m:e>
                            <m:sSup>
                              <m:sSupPr>
                                <m:ctrlPr>
                                  <a:rPr lang="en-GB" sz="2400" i="1">
                                    <a:latin typeface="Cambria Math" panose="02040503050406030204" pitchFamily="18" charset="0"/>
                                  </a:rPr>
                                </m:ctrlPr>
                              </m:sSupPr>
                              <m:e>
                                <m:d>
                                  <m:dPr>
                                    <m:begChr m:val="|"/>
                                    <m:endChr m:val="|"/>
                                    <m:ctrlPr>
                                      <a:rPr lang="en-GB"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ℱ</m:t>
                                    </m:r>
                                    <m:d>
                                      <m:dPr>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𝐴</m:t>
                                        </m:r>
                                      </m:e>
                                    </m:d>
                                  </m:e>
                                </m:d>
                              </m:e>
                              <m:sup>
                                <m:r>
                                  <a:rPr lang="en-GB" sz="2400" i="1">
                                    <a:latin typeface="Cambria Math" panose="02040503050406030204" pitchFamily="18" charset="0"/>
                                  </a:rPr>
                                  <m:t>2</m:t>
                                </m:r>
                              </m:sup>
                            </m:sSup>
                          </m:e>
                        </m:d>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𝐴</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𝑅</m:t>
                        </m:r>
                        <m:r>
                          <a:rPr lang="en-GB" sz="2400" b="0" i="1" smtClean="0">
                            <a:latin typeface="Cambria Math" panose="02040503050406030204" pitchFamily="18" charset="0"/>
                            <a:ea typeface="Cambria Math" panose="02040503050406030204" pitchFamily="18" charset="0"/>
                          </a:rPr>
                          <m:t>+ …</m:t>
                        </m:r>
                      </m:oMath>
                    </m:oMathPara>
                  </a14:m>
                  <a:endParaRPr lang="en-GB"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6509222" y="3770754"/>
                  <a:ext cx="4939686" cy="369332"/>
                </a:xfrm>
                <a:prstGeom prst="rect">
                  <a:avLst/>
                </a:prstGeom>
                <a:blipFill rotWithShape="0">
                  <a:blip r:embed="rId5"/>
                  <a:stretch>
                    <a:fillRect l="-1111" t="-1667" b="-6667"/>
                  </a:stretch>
                </a:blipFill>
              </p:spPr>
              <p:txBody>
                <a:bodyPr/>
                <a:lstStyle/>
                <a:p>
                  <a:r>
                    <a:rPr lang="en-GB">
                      <a:noFill/>
                    </a:rPr>
                    <a:t> </a:t>
                  </a:r>
                </a:p>
              </p:txBody>
            </p:sp>
          </mc:Fallback>
        </mc:AlternateContent>
        <p:sp>
          <p:nvSpPr>
            <p:cNvPr id="26" name="TextBox 25"/>
            <p:cNvSpPr txBox="1"/>
            <p:nvPr/>
          </p:nvSpPr>
          <p:spPr>
            <a:xfrm>
              <a:off x="6157206" y="3302101"/>
              <a:ext cx="3938386" cy="369332"/>
            </a:xfrm>
            <a:prstGeom prst="rect">
              <a:avLst/>
            </a:prstGeom>
            <a:noFill/>
          </p:spPr>
          <p:txBody>
            <a:bodyPr wrap="none" rtlCol="0">
              <a:spAutoFit/>
            </a:bodyPr>
            <a:lstStyle/>
            <a:p>
              <a:r>
                <a:rPr lang="en-GB" dirty="0" smtClean="0"/>
                <a:t>Fourier transform of the recorded signal</a:t>
              </a:r>
              <a:endParaRPr lang="en-GB" dirty="0"/>
            </a:p>
          </p:txBody>
        </p:sp>
      </p:grpSp>
      <p:grpSp>
        <p:nvGrpSpPr>
          <p:cNvPr id="31" name="Group 30"/>
          <p:cNvGrpSpPr/>
          <p:nvPr/>
        </p:nvGrpSpPr>
        <p:grpSpPr>
          <a:xfrm>
            <a:off x="6201196" y="4238625"/>
            <a:ext cx="3124573" cy="909456"/>
            <a:chOff x="6201196" y="4238625"/>
            <a:chExt cx="3124573" cy="909456"/>
          </a:xfrm>
        </p:grpSpPr>
        <p:sp>
          <p:nvSpPr>
            <p:cNvPr id="11" name="TextBox 10"/>
            <p:cNvSpPr txBox="1"/>
            <p:nvPr/>
          </p:nvSpPr>
          <p:spPr>
            <a:xfrm>
              <a:off x="6201196" y="4778749"/>
              <a:ext cx="3124573" cy="369332"/>
            </a:xfrm>
            <a:prstGeom prst="rect">
              <a:avLst/>
            </a:prstGeom>
            <a:noFill/>
          </p:spPr>
          <p:txBody>
            <a:bodyPr wrap="none" rtlCol="0">
              <a:spAutoFit/>
            </a:bodyPr>
            <a:lstStyle/>
            <a:p>
              <a:r>
                <a:rPr lang="en-GB" dirty="0" smtClean="0"/>
                <a:t>Auto correlation at centre of FT</a:t>
              </a:r>
              <a:endParaRPr lang="en-GB" dirty="0"/>
            </a:p>
          </p:txBody>
        </p:sp>
        <p:cxnSp>
          <p:nvCxnSpPr>
            <p:cNvPr id="27" name="Straight Arrow Connector 26"/>
            <p:cNvCxnSpPr/>
            <p:nvPr/>
          </p:nvCxnSpPr>
          <p:spPr>
            <a:xfrm flipV="1">
              <a:off x="8126399" y="4238625"/>
              <a:ext cx="493726" cy="4170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33" name="Group 32"/>
          <p:cNvGrpSpPr/>
          <p:nvPr/>
        </p:nvGrpSpPr>
        <p:grpSpPr>
          <a:xfrm>
            <a:off x="8324335" y="4410075"/>
            <a:ext cx="3609823" cy="2130205"/>
            <a:chOff x="8324335" y="4410075"/>
            <a:chExt cx="3609823" cy="2130205"/>
          </a:xfrm>
        </p:grpSpPr>
        <p:grpSp>
          <p:nvGrpSpPr>
            <p:cNvPr id="32" name="Group 31"/>
            <p:cNvGrpSpPr/>
            <p:nvPr/>
          </p:nvGrpSpPr>
          <p:grpSpPr>
            <a:xfrm>
              <a:off x="9341565" y="4410075"/>
              <a:ext cx="2592593" cy="1710924"/>
              <a:chOff x="9341565" y="4410075"/>
              <a:chExt cx="2592593" cy="1710924"/>
            </a:xfrm>
          </p:grpSpPr>
          <mc:AlternateContent xmlns:mc="http://schemas.openxmlformats.org/markup-compatibility/2006" xmlns:a14="http://schemas.microsoft.com/office/drawing/2010/main">
            <mc:Choice Requires="a14">
              <p:sp>
                <p:nvSpPr>
                  <p:cNvPr id="13" name="TextBox 12"/>
                  <p:cNvSpPr txBox="1"/>
                  <p:nvPr/>
                </p:nvSpPr>
                <p:spPr>
                  <a:xfrm>
                    <a:off x="10103465" y="4686248"/>
                    <a:ext cx="183069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ea typeface="Cambria Math" panose="02040503050406030204" pitchFamily="18" charset="0"/>
                            </a:rPr>
                            <m:t>𝑅</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𝛿</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𝑥</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𝑑</m:t>
                          </m:r>
                          <m:r>
                            <a:rPr lang="en-GB" sz="2400" i="1">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0103465" y="4686248"/>
                    <a:ext cx="1830693" cy="369332"/>
                  </a:xfrm>
                  <a:prstGeom prst="rect">
                    <a:avLst/>
                  </a:prstGeom>
                  <a:blipFill rotWithShape="0">
                    <a:blip r:embed="rId6"/>
                    <a:stretch>
                      <a:fillRect l="-3322" r="-5316" b="-3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9341565" y="5597779"/>
                    <a:ext cx="164429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800" i="1">
                              <a:latin typeface="Cambria Math" panose="02040503050406030204" pitchFamily="18" charset="0"/>
                              <a:ea typeface="Cambria Math" panose="02040503050406030204" pitchFamily="18" charset="0"/>
                            </a:rPr>
                            <m:t>𝐴</m:t>
                          </m:r>
                          <m:d>
                            <m:dPr>
                              <m:ctrlPr>
                                <a:rPr lang="en-GB" sz="2800" i="1">
                                  <a:latin typeface="Cambria Math" panose="02040503050406030204" pitchFamily="18" charset="0"/>
                                  <a:ea typeface="Cambria Math" panose="02040503050406030204" pitchFamily="18" charset="0"/>
                                </a:rPr>
                              </m:ctrlPr>
                            </m:dPr>
                            <m:e>
                              <m:r>
                                <a:rPr lang="en-GB" sz="2800" i="1">
                                  <a:latin typeface="Cambria Math" panose="02040503050406030204" pitchFamily="18" charset="0"/>
                                  <a:ea typeface="Cambria Math" panose="02040503050406030204" pitchFamily="18" charset="0"/>
                                </a:rPr>
                                <m:t>𝑥</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𝑑</m:t>
                              </m:r>
                            </m:e>
                          </m:d>
                        </m:oMath>
                      </m:oMathPara>
                    </a14:m>
                    <a:endParaRPr lang="en-GB" sz="2800" dirty="0"/>
                  </a:p>
                </p:txBody>
              </p:sp>
            </mc:Choice>
            <mc:Fallback xmlns="">
              <p:sp>
                <p:nvSpPr>
                  <p:cNvPr id="2" name="Rectangle 1"/>
                  <p:cNvSpPr>
                    <a:spLocks noRot="1" noChangeAspect="1" noMove="1" noResize="1" noEditPoints="1" noAdjustHandles="1" noChangeArrowheads="1" noChangeShapeType="1" noTextEdit="1"/>
                  </p:cNvSpPr>
                  <p:nvPr/>
                </p:nvSpPr>
                <p:spPr>
                  <a:xfrm>
                    <a:off x="9341565" y="5597779"/>
                    <a:ext cx="1644296" cy="523220"/>
                  </a:xfrm>
                  <a:prstGeom prst="rect">
                    <a:avLst/>
                  </a:prstGeom>
                  <a:blipFill rotWithShape="0">
                    <a:blip r:embed="rId7"/>
                    <a:stretch>
                      <a:fillRect/>
                    </a:stretch>
                  </a:blipFill>
                </p:spPr>
                <p:txBody>
                  <a:bodyPr/>
                  <a:lstStyle/>
                  <a:p>
                    <a:r>
                      <a:rPr lang="en-GB">
                        <a:noFill/>
                      </a:rPr>
                      <a:t> </a:t>
                    </a:r>
                  </a:p>
                </p:txBody>
              </p:sp>
            </mc:Fallback>
          </mc:AlternateContent>
          <p:cxnSp>
            <p:nvCxnSpPr>
              <p:cNvPr id="15" name="Straight Arrow Connector 14"/>
              <p:cNvCxnSpPr/>
              <p:nvPr/>
            </p:nvCxnSpPr>
            <p:spPr>
              <a:xfrm>
                <a:off x="9991725" y="4410075"/>
                <a:ext cx="0" cy="11877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28" name="TextBox 27"/>
            <p:cNvSpPr txBox="1"/>
            <p:nvPr/>
          </p:nvSpPr>
          <p:spPr>
            <a:xfrm>
              <a:off x="8324335" y="6170948"/>
              <a:ext cx="2808013" cy="369332"/>
            </a:xfrm>
            <a:prstGeom prst="rect">
              <a:avLst/>
            </a:prstGeom>
            <a:noFill/>
          </p:spPr>
          <p:txBody>
            <a:bodyPr wrap="none" rtlCol="0">
              <a:spAutoFit/>
            </a:bodyPr>
            <a:lstStyle/>
            <a:p>
              <a:r>
                <a:rPr lang="en-GB" dirty="0" smtClean="0"/>
                <a:t>Cross correlation offset by </a:t>
              </a:r>
              <a:r>
                <a:rPr lang="en-GB" i="1" dirty="0" smtClean="0"/>
                <a:t>d</a:t>
              </a:r>
              <a:endParaRPr lang="en-GB" i="1" dirty="0"/>
            </a:p>
          </p:txBody>
        </p:sp>
      </p:grpSp>
    </p:spTree>
    <p:extLst>
      <p:ext uri="{BB962C8B-B14F-4D97-AF65-F5344CB8AC3E}">
        <p14:creationId xmlns:p14="http://schemas.microsoft.com/office/powerpoint/2010/main" val="132165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521" y="1639844"/>
            <a:ext cx="5325540" cy="4465857"/>
          </a:xfrm>
          <a:prstGeom prst="rect">
            <a:avLst/>
          </a:prstGeom>
        </p:spPr>
      </p:pic>
      <p:sp>
        <p:nvSpPr>
          <p:cNvPr id="7" name="Rectangle 6"/>
          <p:cNvSpPr/>
          <p:nvPr/>
        </p:nvSpPr>
        <p:spPr>
          <a:xfrm>
            <a:off x="2851265" y="4270970"/>
            <a:ext cx="3329796" cy="186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267" y="1635823"/>
            <a:ext cx="4402667" cy="4402667"/>
          </a:xfrm>
          <a:prstGeom prst="rect">
            <a:avLst/>
          </a:prstGeom>
        </p:spPr>
      </p:pic>
      <p:sp>
        <p:nvSpPr>
          <p:cNvPr id="2" name="TextBox 1"/>
          <p:cNvSpPr txBox="1"/>
          <p:nvPr/>
        </p:nvSpPr>
        <p:spPr>
          <a:xfrm>
            <a:off x="7474496" y="6159261"/>
            <a:ext cx="3288208" cy="369332"/>
          </a:xfrm>
          <a:prstGeom prst="rect">
            <a:avLst/>
          </a:prstGeom>
          <a:noFill/>
        </p:spPr>
        <p:txBody>
          <a:bodyPr wrap="none" rtlCol="0">
            <a:spAutoFit/>
          </a:bodyPr>
          <a:lstStyle/>
          <a:p>
            <a:r>
              <a:rPr lang="en-GB" dirty="0" smtClean="0"/>
              <a:t>3 reference holes to increase S/N</a:t>
            </a:r>
            <a:endParaRPr lang="en-GB" dirty="0"/>
          </a:p>
        </p:txBody>
      </p:sp>
      <p:sp>
        <p:nvSpPr>
          <p:cNvPr id="6" name="Title 1"/>
          <p:cNvSpPr>
            <a:spLocks noGrp="1"/>
          </p:cNvSpPr>
          <p:nvPr>
            <p:ph type="title"/>
          </p:nvPr>
        </p:nvSpPr>
        <p:spPr>
          <a:xfrm>
            <a:off x="838200" y="365125"/>
            <a:ext cx="10515600" cy="1325563"/>
          </a:xfrm>
        </p:spPr>
        <p:txBody>
          <a:bodyPr/>
          <a:lstStyle/>
          <a:p>
            <a:r>
              <a:rPr lang="en-GB" dirty="0" smtClean="0"/>
              <a:t>Holographic imaging</a:t>
            </a:r>
            <a:endParaRPr lang="en-GB" dirty="0"/>
          </a:p>
        </p:txBody>
      </p:sp>
    </p:spTree>
    <p:extLst>
      <p:ext uri="{BB962C8B-B14F-4D97-AF65-F5344CB8AC3E}">
        <p14:creationId xmlns:p14="http://schemas.microsoft.com/office/powerpoint/2010/main" val="35051202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521" y="1868444"/>
            <a:ext cx="5325540" cy="4465857"/>
          </a:xfrm>
          <a:prstGeom prst="rect">
            <a:avLst/>
          </a:prstGeom>
        </p:spPr>
      </p:pic>
      <p:sp>
        <p:nvSpPr>
          <p:cNvPr id="6" name="TextBox 5"/>
          <p:cNvSpPr txBox="1"/>
          <p:nvPr/>
        </p:nvSpPr>
        <p:spPr>
          <a:xfrm>
            <a:off x="6715125" y="2362200"/>
            <a:ext cx="4743450" cy="2246769"/>
          </a:xfrm>
          <a:prstGeom prst="rect">
            <a:avLst/>
          </a:prstGeom>
          <a:noFill/>
        </p:spPr>
        <p:txBody>
          <a:bodyPr wrap="square" rtlCol="0">
            <a:spAutoFit/>
          </a:bodyPr>
          <a:lstStyle/>
          <a:p>
            <a:r>
              <a:rPr lang="en-GB" sz="2800" b="1" dirty="0" smtClean="0"/>
              <a:t>Advantages </a:t>
            </a:r>
          </a:p>
          <a:p>
            <a:pPr marL="285750" indent="-285750">
              <a:buFont typeface="Arial" panose="020B0604020202020204" pitchFamily="34" charset="0"/>
              <a:buChar char="•"/>
            </a:pPr>
            <a:r>
              <a:rPr lang="en-GB" sz="2800" dirty="0" smtClean="0"/>
              <a:t>Aberration free</a:t>
            </a:r>
          </a:p>
          <a:p>
            <a:pPr marL="285750" indent="-285750">
              <a:buFont typeface="Arial" panose="020B0604020202020204" pitchFamily="34" charset="0"/>
              <a:buChar char="•"/>
            </a:pPr>
            <a:r>
              <a:rPr lang="en-GB" sz="2800" dirty="0" smtClean="0"/>
              <a:t>Easy working environment</a:t>
            </a:r>
          </a:p>
          <a:p>
            <a:pPr marL="285750" indent="-285750">
              <a:buFont typeface="Arial" panose="020B0604020202020204" pitchFamily="34" charset="0"/>
              <a:buChar char="•"/>
            </a:pPr>
            <a:r>
              <a:rPr lang="en-GB" sz="2800" dirty="0" smtClean="0"/>
              <a:t>Stable to vibrations</a:t>
            </a:r>
          </a:p>
          <a:p>
            <a:pPr marL="285750" indent="-285750">
              <a:buFont typeface="Arial" panose="020B0604020202020204" pitchFamily="34" charset="0"/>
              <a:buChar char="•"/>
            </a:pPr>
            <a:r>
              <a:rPr lang="en-GB" sz="2800" dirty="0" smtClean="0">
                <a:solidFill>
                  <a:srgbClr val="FF0000"/>
                </a:solidFill>
              </a:rPr>
              <a:t>Image in a “single shot”</a:t>
            </a:r>
            <a:endParaRPr lang="en-GB" sz="2800" dirty="0">
              <a:solidFill>
                <a:srgbClr val="FF0000"/>
              </a:solidFill>
            </a:endParaRPr>
          </a:p>
        </p:txBody>
      </p:sp>
      <p:sp>
        <p:nvSpPr>
          <p:cNvPr id="5" name="Title 1"/>
          <p:cNvSpPr>
            <a:spLocks noGrp="1"/>
          </p:cNvSpPr>
          <p:nvPr>
            <p:ph type="title"/>
          </p:nvPr>
        </p:nvSpPr>
        <p:spPr>
          <a:xfrm>
            <a:off x="838200" y="365125"/>
            <a:ext cx="10515600" cy="1325563"/>
          </a:xfrm>
        </p:spPr>
        <p:txBody>
          <a:bodyPr/>
          <a:lstStyle/>
          <a:p>
            <a:r>
              <a:rPr lang="en-GB" dirty="0" smtClean="0"/>
              <a:t>Holographic imaging</a:t>
            </a:r>
            <a:endParaRPr lang="en-GB" dirty="0"/>
          </a:p>
        </p:txBody>
      </p:sp>
    </p:spTree>
    <p:extLst>
      <p:ext uri="{BB962C8B-B14F-4D97-AF65-F5344CB8AC3E}">
        <p14:creationId xmlns:p14="http://schemas.microsoft.com/office/powerpoint/2010/main" val="36651385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Imaging phase transitions statically</a:t>
            </a: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3569" b="50508"/>
          <a:stretch/>
        </p:blipFill>
        <p:spPr>
          <a:xfrm>
            <a:off x="838200" y="2645502"/>
            <a:ext cx="3834309" cy="23651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8958" y="2122083"/>
            <a:ext cx="6333251" cy="3107144"/>
          </a:xfrm>
          <a:prstGeom prst="rect">
            <a:avLst/>
          </a:prstGeom>
        </p:spPr>
      </p:pic>
    </p:spTree>
    <p:extLst>
      <p:ext uri="{BB962C8B-B14F-4D97-AF65-F5344CB8AC3E}">
        <p14:creationId xmlns:p14="http://schemas.microsoft.com/office/powerpoint/2010/main" val="288441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Towards femtosecond dynamics</a:t>
            </a:r>
            <a:endParaRPr lang="en-GB" dirty="0"/>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rot="5400000">
            <a:off x="523683" y="596787"/>
            <a:ext cx="5616772" cy="8429653"/>
          </a:xfrm>
          <a:prstGeom prst="rect">
            <a:avLst/>
          </a:prstGeom>
        </p:spPr>
      </p:pic>
      <p:pic>
        <p:nvPicPr>
          <p:cNvPr id="6" name="Picture 5" descr="Image result for LCL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72" t="30301" r="17860" b="29643"/>
          <a:stretch/>
        </p:blipFill>
        <p:spPr bwMode="auto">
          <a:xfrm>
            <a:off x="8744569" y="276244"/>
            <a:ext cx="2990231" cy="104524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982231" y="1590676"/>
            <a:ext cx="8478406" cy="6232160"/>
            <a:chOff x="2182483" y="1599750"/>
            <a:chExt cx="7360781" cy="5137480"/>
          </a:xfrm>
        </p:grpSpPr>
        <p:sp>
          <p:nvSpPr>
            <p:cNvPr id="9" name="Rectangle 8"/>
            <p:cNvSpPr/>
            <p:nvPr/>
          </p:nvSpPr>
          <p:spPr>
            <a:xfrm>
              <a:off x="2182483" y="1621766"/>
              <a:ext cx="2518913" cy="5115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Rectangle 9"/>
            <p:cNvSpPr/>
            <p:nvPr/>
          </p:nvSpPr>
          <p:spPr>
            <a:xfrm>
              <a:off x="7024351" y="1599750"/>
              <a:ext cx="2518913" cy="5115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Rectangle 10"/>
            <p:cNvSpPr/>
            <p:nvPr/>
          </p:nvSpPr>
          <p:spPr>
            <a:xfrm rot="16200000">
              <a:off x="4200638" y="2805518"/>
              <a:ext cx="2518913" cy="5115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3956" y="2119015"/>
            <a:ext cx="5823190" cy="2692598"/>
          </a:xfrm>
          <a:prstGeom prst="rect">
            <a:avLst/>
          </a:prstGeom>
        </p:spPr>
      </p:pic>
      <p:sp>
        <p:nvSpPr>
          <p:cNvPr id="12" name="Rectangle 11"/>
          <p:cNvSpPr/>
          <p:nvPr/>
        </p:nvSpPr>
        <p:spPr>
          <a:xfrm>
            <a:off x="9495726" y="1707334"/>
            <a:ext cx="3220149" cy="3540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919141" y="4720109"/>
            <a:ext cx="3810000" cy="1200329"/>
          </a:xfrm>
          <a:prstGeom prst="rect">
            <a:avLst/>
          </a:prstGeom>
          <a:noFill/>
        </p:spPr>
        <p:txBody>
          <a:bodyPr wrap="square" rtlCol="0">
            <a:spAutoFit/>
          </a:bodyPr>
          <a:lstStyle/>
          <a:p>
            <a:r>
              <a:rPr lang="en-GB" sz="3600" dirty="0" smtClean="0"/>
              <a:t>Laser induced damage!</a:t>
            </a:r>
            <a:endParaRPr lang="en-GB" sz="3600" dirty="0"/>
          </a:p>
        </p:txBody>
      </p:sp>
      <p:sp>
        <p:nvSpPr>
          <p:cNvPr id="14" name="TextBox 13"/>
          <p:cNvSpPr txBox="1"/>
          <p:nvPr/>
        </p:nvSpPr>
        <p:spPr>
          <a:xfrm>
            <a:off x="6663956" y="4811613"/>
            <a:ext cx="3810000" cy="1200329"/>
          </a:xfrm>
          <a:prstGeom prst="rect">
            <a:avLst/>
          </a:prstGeom>
          <a:noFill/>
        </p:spPr>
        <p:txBody>
          <a:bodyPr wrap="square" rtlCol="0">
            <a:spAutoFit/>
          </a:bodyPr>
          <a:lstStyle/>
          <a:p>
            <a:r>
              <a:rPr lang="en-GB" sz="3600" dirty="0" smtClean="0"/>
              <a:t>X-ray induced damage!</a:t>
            </a:r>
            <a:endParaRPr lang="en-GB" sz="3600" dirty="0"/>
          </a:p>
        </p:txBody>
      </p:sp>
    </p:spTree>
    <p:extLst>
      <p:ext uri="{BB962C8B-B14F-4D97-AF65-F5344CB8AC3E}">
        <p14:creationId xmlns:p14="http://schemas.microsoft.com/office/powerpoint/2010/main" val="29889639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normAutofit lnSpcReduction="10000"/>
          </a:bodyPr>
          <a:lstStyle/>
          <a:p>
            <a:r>
              <a:rPr lang="en-GB" dirty="0" smtClean="0"/>
              <a:t>Ultrafast physics can disentangle and probe the interaction of multiple degrees of freedom</a:t>
            </a:r>
          </a:p>
          <a:p>
            <a:r>
              <a:rPr lang="en-GB" dirty="0" smtClean="0"/>
              <a:t>A range of techniques are required to understand the process that occur on the femtosecond timescale</a:t>
            </a:r>
          </a:p>
          <a:p>
            <a:r>
              <a:rPr lang="en-GB" dirty="0" smtClean="0"/>
              <a:t>Ge</a:t>
            </a:r>
            <a:r>
              <a:rPr lang="en-GB" baseline="-25000" dirty="0" smtClean="0"/>
              <a:t>2</a:t>
            </a:r>
            <a:r>
              <a:rPr lang="en-GB" dirty="0" smtClean="0"/>
              <a:t>Sb</a:t>
            </a:r>
            <a:r>
              <a:rPr lang="en-GB" baseline="-25000" dirty="0" smtClean="0"/>
              <a:t>2</a:t>
            </a:r>
            <a:r>
              <a:rPr lang="en-GB" dirty="0" smtClean="0"/>
              <a:t>Te</a:t>
            </a:r>
            <a:r>
              <a:rPr lang="en-GB" baseline="-25000" dirty="0" smtClean="0"/>
              <a:t>5</a:t>
            </a:r>
            <a:r>
              <a:rPr lang="en-GB" dirty="0" smtClean="0"/>
              <a:t> – Fast thermal transition via intermediate liquid state</a:t>
            </a:r>
          </a:p>
          <a:p>
            <a:r>
              <a:rPr lang="en-GB" dirty="0" smtClean="0"/>
              <a:t>VO</a:t>
            </a:r>
            <a:r>
              <a:rPr lang="en-GB" baseline="-25000" dirty="0" smtClean="0"/>
              <a:t>2</a:t>
            </a:r>
            <a:r>
              <a:rPr lang="en-GB" dirty="0" smtClean="0"/>
              <a:t> – Ultrafast structural transition suggesting dominate electron-phonon coupling</a:t>
            </a:r>
          </a:p>
          <a:p>
            <a:r>
              <a:rPr lang="en-GB" dirty="0" smtClean="0"/>
              <a:t>Manganites and irridates – Demagnetization of AFMs can be very fast, is non-equilibrium spin lattice coupling the key?</a:t>
            </a:r>
          </a:p>
          <a:p>
            <a:r>
              <a:rPr lang="en-GB" dirty="0" smtClean="0"/>
              <a:t>First steps to nanoscale femtosecond dynamics via X-ray holography</a:t>
            </a:r>
            <a:endParaRPr lang="en-GB" dirty="0"/>
          </a:p>
        </p:txBody>
      </p:sp>
    </p:spTree>
    <p:extLst>
      <p:ext uri="{BB962C8B-B14F-4D97-AF65-F5344CB8AC3E}">
        <p14:creationId xmlns:p14="http://schemas.microsoft.com/office/powerpoint/2010/main" val="3988897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a:stCxn id="28" idx="1"/>
          </p:cNvCxnSpPr>
          <p:nvPr/>
        </p:nvCxnSpPr>
        <p:spPr>
          <a:xfrm flipH="1">
            <a:off x="3412861" y="4556782"/>
            <a:ext cx="15572" cy="1742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3548663" y="4932169"/>
            <a:ext cx="25738" cy="1396719"/>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Probing femtosecond dynamics</a:t>
            </a:r>
            <a:endParaRPr lang="en-GB" dirty="0"/>
          </a:p>
        </p:txBody>
      </p:sp>
      <p:sp>
        <p:nvSpPr>
          <p:cNvPr id="10" name="Freeform 9"/>
          <p:cNvSpPr/>
          <p:nvPr/>
        </p:nvSpPr>
        <p:spPr>
          <a:xfrm>
            <a:off x="2999656" y="2647508"/>
            <a:ext cx="144016" cy="814886"/>
          </a:xfrm>
          <a:custGeom>
            <a:avLst/>
            <a:gdLst>
              <a:gd name="connsiteX0" fmla="*/ 0 w 457200"/>
              <a:gd name="connsiteY0" fmla="*/ 789712 h 814886"/>
              <a:gd name="connsiteX1" fmla="*/ 124691 w 457200"/>
              <a:gd name="connsiteY1" fmla="*/ 706584 h 814886"/>
              <a:gd name="connsiteX2" fmla="*/ 238991 w 457200"/>
              <a:gd name="connsiteY2" fmla="*/ 3 h 814886"/>
              <a:gd name="connsiteX3" fmla="*/ 332509 w 457200"/>
              <a:gd name="connsiteY3" fmla="*/ 716975 h 814886"/>
              <a:gd name="connsiteX4" fmla="*/ 457200 w 457200"/>
              <a:gd name="connsiteY4" fmla="*/ 789712 h 81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14886">
                <a:moveTo>
                  <a:pt x="0" y="789712"/>
                </a:moveTo>
                <a:cubicBezTo>
                  <a:pt x="42429" y="813957"/>
                  <a:pt x="84859" y="838202"/>
                  <a:pt x="124691" y="706584"/>
                </a:cubicBezTo>
                <a:cubicBezTo>
                  <a:pt x="164523" y="574966"/>
                  <a:pt x="204355" y="-1729"/>
                  <a:pt x="238991" y="3"/>
                </a:cubicBezTo>
                <a:cubicBezTo>
                  <a:pt x="273627" y="1735"/>
                  <a:pt x="296141" y="585357"/>
                  <a:pt x="332509" y="716975"/>
                </a:cubicBezTo>
                <a:cubicBezTo>
                  <a:pt x="368877" y="848593"/>
                  <a:pt x="413038" y="819152"/>
                  <a:pt x="457200" y="78971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6960096" y="2647508"/>
            <a:ext cx="144016" cy="814886"/>
          </a:xfrm>
          <a:custGeom>
            <a:avLst/>
            <a:gdLst>
              <a:gd name="connsiteX0" fmla="*/ 0 w 457200"/>
              <a:gd name="connsiteY0" fmla="*/ 789712 h 814886"/>
              <a:gd name="connsiteX1" fmla="*/ 124691 w 457200"/>
              <a:gd name="connsiteY1" fmla="*/ 706584 h 814886"/>
              <a:gd name="connsiteX2" fmla="*/ 238991 w 457200"/>
              <a:gd name="connsiteY2" fmla="*/ 3 h 814886"/>
              <a:gd name="connsiteX3" fmla="*/ 332509 w 457200"/>
              <a:gd name="connsiteY3" fmla="*/ 716975 h 814886"/>
              <a:gd name="connsiteX4" fmla="*/ 457200 w 457200"/>
              <a:gd name="connsiteY4" fmla="*/ 789712 h 81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14886">
                <a:moveTo>
                  <a:pt x="0" y="789712"/>
                </a:moveTo>
                <a:cubicBezTo>
                  <a:pt x="42429" y="813957"/>
                  <a:pt x="84859" y="838202"/>
                  <a:pt x="124691" y="706584"/>
                </a:cubicBezTo>
                <a:cubicBezTo>
                  <a:pt x="164523" y="574966"/>
                  <a:pt x="204355" y="-1729"/>
                  <a:pt x="238991" y="3"/>
                </a:cubicBezTo>
                <a:cubicBezTo>
                  <a:pt x="273627" y="1735"/>
                  <a:pt x="296141" y="585357"/>
                  <a:pt x="332509" y="716975"/>
                </a:cubicBezTo>
                <a:cubicBezTo>
                  <a:pt x="368877" y="848593"/>
                  <a:pt x="413038" y="819152"/>
                  <a:pt x="457200" y="78971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071664" y="2731304"/>
            <a:ext cx="7528698" cy="735135"/>
            <a:chOff x="1547664" y="2257772"/>
            <a:chExt cx="7528698" cy="735135"/>
          </a:xfrm>
        </p:grpSpPr>
        <p:sp>
          <p:nvSpPr>
            <p:cNvPr id="12" name="Freeform 11"/>
            <p:cNvSpPr/>
            <p:nvPr/>
          </p:nvSpPr>
          <p:spPr>
            <a:xfrm>
              <a:off x="1547664" y="2261816"/>
              <a:ext cx="3543300" cy="731091"/>
            </a:xfrm>
            <a:custGeom>
              <a:avLst/>
              <a:gdLst>
                <a:gd name="connsiteX0" fmla="*/ 0 w 3543300"/>
                <a:gd name="connsiteY0" fmla="*/ 717875 h 731091"/>
                <a:gd name="connsiteX1" fmla="*/ 103909 w 3543300"/>
                <a:gd name="connsiteY1" fmla="*/ 634748 h 731091"/>
                <a:gd name="connsiteX2" fmla="*/ 394854 w 3543300"/>
                <a:gd name="connsiteY2" fmla="*/ 902 h 731091"/>
                <a:gd name="connsiteX3" fmla="*/ 1714500 w 3543300"/>
                <a:gd name="connsiteY3" fmla="*/ 499666 h 731091"/>
                <a:gd name="connsiteX4" fmla="*/ 2961409 w 3543300"/>
                <a:gd name="connsiteY4" fmla="*/ 697093 h 731091"/>
                <a:gd name="connsiteX5" fmla="*/ 3543300 w 3543300"/>
                <a:gd name="connsiteY5" fmla="*/ 707484 h 73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300" h="731091">
                  <a:moveTo>
                    <a:pt x="0" y="717875"/>
                  </a:moveTo>
                  <a:cubicBezTo>
                    <a:pt x="19050" y="736059"/>
                    <a:pt x="38100" y="754243"/>
                    <a:pt x="103909" y="634748"/>
                  </a:cubicBezTo>
                  <a:cubicBezTo>
                    <a:pt x="169718" y="515253"/>
                    <a:pt x="126422" y="23416"/>
                    <a:pt x="394854" y="902"/>
                  </a:cubicBezTo>
                  <a:cubicBezTo>
                    <a:pt x="663286" y="-21612"/>
                    <a:pt x="1286741" y="383634"/>
                    <a:pt x="1714500" y="499666"/>
                  </a:cubicBezTo>
                  <a:cubicBezTo>
                    <a:pt x="2142259" y="615698"/>
                    <a:pt x="2656609" y="662457"/>
                    <a:pt x="2961409" y="697093"/>
                  </a:cubicBezTo>
                  <a:cubicBezTo>
                    <a:pt x="3266209" y="731729"/>
                    <a:pt x="3404754" y="719606"/>
                    <a:pt x="3543300" y="7074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5533062" y="2257772"/>
              <a:ext cx="3543300" cy="731091"/>
            </a:xfrm>
            <a:custGeom>
              <a:avLst/>
              <a:gdLst>
                <a:gd name="connsiteX0" fmla="*/ 0 w 3543300"/>
                <a:gd name="connsiteY0" fmla="*/ 717875 h 731091"/>
                <a:gd name="connsiteX1" fmla="*/ 103909 w 3543300"/>
                <a:gd name="connsiteY1" fmla="*/ 634748 h 731091"/>
                <a:gd name="connsiteX2" fmla="*/ 394854 w 3543300"/>
                <a:gd name="connsiteY2" fmla="*/ 902 h 731091"/>
                <a:gd name="connsiteX3" fmla="*/ 1714500 w 3543300"/>
                <a:gd name="connsiteY3" fmla="*/ 499666 h 731091"/>
                <a:gd name="connsiteX4" fmla="*/ 2961409 w 3543300"/>
                <a:gd name="connsiteY4" fmla="*/ 697093 h 731091"/>
                <a:gd name="connsiteX5" fmla="*/ 3543300 w 3543300"/>
                <a:gd name="connsiteY5" fmla="*/ 707484 h 73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300" h="731091">
                  <a:moveTo>
                    <a:pt x="0" y="717875"/>
                  </a:moveTo>
                  <a:cubicBezTo>
                    <a:pt x="19050" y="736059"/>
                    <a:pt x="38100" y="754243"/>
                    <a:pt x="103909" y="634748"/>
                  </a:cubicBezTo>
                  <a:cubicBezTo>
                    <a:pt x="169718" y="515253"/>
                    <a:pt x="126422" y="23416"/>
                    <a:pt x="394854" y="902"/>
                  </a:cubicBezTo>
                  <a:cubicBezTo>
                    <a:pt x="663286" y="-21612"/>
                    <a:pt x="1286741" y="383634"/>
                    <a:pt x="1714500" y="499666"/>
                  </a:cubicBezTo>
                  <a:cubicBezTo>
                    <a:pt x="2142259" y="615698"/>
                    <a:pt x="2656609" y="662457"/>
                    <a:pt x="2961409" y="697093"/>
                  </a:cubicBezTo>
                  <a:cubicBezTo>
                    <a:pt x="3266209" y="731729"/>
                    <a:pt x="3404754" y="719606"/>
                    <a:pt x="3543300" y="7074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3416796" y="3092285"/>
            <a:ext cx="4111910" cy="378199"/>
            <a:chOff x="1892796" y="2618753"/>
            <a:chExt cx="4111910" cy="378199"/>
          </a:xfrm>
        </p:grpSpPr>
        <p:sp>
          <p:nvSpPr>
            <p:cNvPr id="14" name="Freeform 13"/>
            <p:cNvSpPr/>
            <p:nvPr/>
          </p:nvSpPr>
          <p:spPr>
            <a:xfrm>
              <a:off x="1892796" y="2636912"/>
              <a:ext cx="158924" cy="360040"/>
            </a:xfrm>
            <a:custGeom>
              <a:avLst/>
              <a:gdLst>
                <a:gd name="connsiteX0" fmla="*/ 0 w 457200"/>
                <a:gd name="connsiteY0" fmla="*/ 789712 h 814886"/>
                <a:gd name="connsiteX1" fmla="*/ 124691 w 457200"/>
                <a:gd name="connsiteY1" fmla="*/ 706584 h 814886"/>
                <a:gd name="connsiteX2" fmla="*/ 238991 w 457200"/>
                <a:gd name="connsiteY2" fmla="*/ 3 h 814886"/>
                <a:gd name="connsiteX3" fmla="*/ 332509 w 457200"/>
                <a:gd name="connsiteY3" fmla="*/ 716975 h 814886"/>
                <a:gd name="connsiteX4" fmla="*/ 457200 w 457200"/>
                <a:gd name="connsiteY4" fmla="*/ 789712 h 81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14886">
                  <a:moveTo>
                    <a:pt x="0" y="789712"/>
                  </a:moveTo>
                  <a:cubicBezTo>
                    <a:pt x="42429" y="813957"/>
                    <a:pt x="84859" y="838202"/>
                    <a:pt x="124691" y="706584"/>
                  </a:cubicBezTo>
                  <a:cubicBezTo>
                    <a:pt x="164523" y="574966"/>
                    <a:pt x="204355" y="-1729"/>
                    <a:pt x="238991" y="3"/>
                  </a:cubicBezTo>
                  <a:cubicBezTo>
                    <a:pt x="273627" y="1735"/>
                    <a:pt x="296141" y="585357"/>
                    <a:pt x="332509" y="716975"/>
                  </a:cubicBezTo>
                  <a:cubicBezTo>
                    <a:pt x="368877" y="848593"/>
                    <a:pt x="413038" y="819152"/>
                    <a:pt x="457200" y="789712"/>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Freeform 14"/>
            <p:cNvSpPr/>
            <p:nvPr/>
          </p:nvSpPr>
          <p:spPr>
            <a:xfrm>
              <a:off x="5845782" y="2618753"/>
              <a:ext cx="158924" cy="360040"/>
            </a:xfrm>
            <a:custGeom>
              <a:avLst/>
              <a:gdLst>
                <a:gd name="connsiteX0" fmla="*/ 0 w 457200"/>
                <a:gd name="connsiteY0" fmla="*/ 789712 h 814886"/>
                <a:gd name="connsiteX1" fmla="*/ 124691 w 457200"/>
                <a:gd name="connsiteY1" fmla="*/ 706584 h 814886"/>
                <a:gd name="connsiteX2" fmla="*/ 238991 w 457200"/>
                <a:gd name="connsiteY2" fmla="*/ 3 h 814886"/>
                <a:gd name="connsiteX3" fmla="*/ 332509 w 457200"/>
                <a:gd name="connsiteY3" fmla="*/ 716975 h 814886"/>
                <a:gd name="connsiteX4" fmla="*/ 457200 w 457200"/>
                <a:gd name="connsiteY4" fmla="*/ 789712 h 81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14886">
                  <a:moveTo>
                    <a:pt x="0" y="789712"/>
                  </a:moveTo>
                  <a:cubicBezTo>
                    <a:pt x="42429" y="813957"/>
                    <a:pt x="84859" y="838202"/>
                    <a:pt x="124691" y="706584"/>
                  </a:cubicBezTo>
                  <a:cubicBezTo>
                    <a:pt x="164523" y="574966"/>
                    <a:pt x="204355" y="-1729"/>
                    <a:pt x="238991" y="3"/>
                  </a:cubicBezTo>
                  <a:cubicBezTo>
                    <a:pt x="273627" y="1735"/>
                    <a:pt x="296141" y="585357"/>
                    <a:pt x="332509" y="716975"/>
                  </a:cubicBezTo>
                  <a:cubicBezTo>
                    <a:pt x="368877" y="848593"/>
                    <a:pt x="413038" y="819152"/>
                    <a:pt x="457200" y="789712"/>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6" name="Rectangle 15"/>
          <p:cNvSpPr/>
          <p:nvPr/>
        </p:nvSpPr>
        <p:spPr>
          <a:xfrm>
            <a:off x="8904312" y="2348880"/>
            <a:ext cx="1763688"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a:off x="2855640" y="3470483"/>
            <a:ext cx="62646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71664" y="3542491"/>
            <a:ext cx="43204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7032104" y="3542491"/>
            <a:ext cx="43204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4" name="Group 3"/>
          <p:cNvGrpSpPr/>
          <p:nvPr/>
        </p:nvGrpSpPr>
        <p:grpSpPr>
          <a:xfrm rot="1200000">
            <a:off x="6534160" y="3273449"/>
            <a:ext cx="72008" cy="370431"/>
            <a:chOff x="4716016" y="3789040"/>
            <a:chExt cx="45719" cy="514447"/>
          </a:xfrm>
        </p:grpSpPr>
        <p:sp>
          <p:nvSpPr>
            <p:cNvPr id="3" name="Rectangle 2"/>
            <p:cNvSpPr/>
            <p:nvPr/>
          </p:nvSpPr>
          <p:spPr>
            <a:xfrm>
              <a:off x="4716016" y="3861048"/>
              <a:ext cx="45719"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716016" y="3789040"/>
              <a:ext cx="45719" cy="514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Arrow Connector 6"/>
          <p:cNvCxnSpPr/>
          <p:nvPr/>
        </p:nvCxnSpPr>
        <p:spPr>
          <a:xfrm>
            <a:off x="3076763" y="2417636"/>
            <a:ext cx="383133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45" name="Group 44"/>
          <p:cNvGrpSpPr/>
          <p:nvPr/>
        </p:nvGrpSpPr>
        <p:grpSpPr>
          <a:xfrm>
            <a:off x="3071664" y="5625470"/>
            <a:ext cx="792088" cy="1043890"/>
            <a:chOff x="1547664" y="5553462"/>
            <a:chExt cx="792088" cy="1043890"/>
          </a:xfrm>
        </p:grpSpPr>
        <p:sp>
          <p:nvSpPr>
            <p:cNvPr id="44" name="Rectangle 43"/>
            <p:cNvSpPr/>
            <p:nvPr/>
          </p:nvSpPr>
          <p:spPr>
            <a:xfrm>
              <a:off x="1547664" y="5786718"/>
              <a:ext cx="792088" cy="8106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a:off x="1887813" y="5771356"/>
              <a:ext cx="135802"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rot="18900000">
              <a:off x="1789328" y="5553462"/>
              <a:ext cx="45719" cy="354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rot="2700000">
              <a:off x="2097132" y="5553463"/>
              <a:ext cx="45719" cy="354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7" name="Straight Connector 46"/>
          <p:cNvCxnSpPr/>
          <p:nvPr/>
        </p:nvCxnSpPr>
        <p:spPr>
          <a:xfrm>
            <a:off x="3574402" y="4946766"/>
            <a:ext cx="1935269"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508226" y="4201547"/>
            <a:ext cx="1523878" cy="74522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2675620" y="4077072"/>
            <a:ext cx="4381442" cy="923560"/>
            <a:chOff x="1151620" y="4077072"/>
            <a:chExt cx="4381442" cy="923560"/>
          </a:xfrm>
        </p:grpSpPr>
        <p:cxnSp>
          <p:nvCxnSpPr>
            <p:cNvPr id="24" name="Straight Connector 23"/>
            <p:cNvCxnSpPr/>
            <p:nvPr/>
          </p:nvCxnSpPr>
          <p:spPr>
            <a:xfrm>
              <a:off x="1151620" y="4538852"/>
              <a:ext cx="4381442"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5" name="Oval 24"/>
            <p:cNvSpPr/>
            <p:nvPr/>
          </p:nvSpPr>
          <p:spPr>
            <a:xfrm>
              <a:off x="3976362" y="4077072"/>
              <a:ext cx="51476" cy="9235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4777969" y="4163376"/>
              <a:ext cx="72008" cy="730621"/>
            </a:xfrm>
            <a:prstGeom prst="rect">
              <a:avLst/>
            </a:prstGeom>
            <a:solidFill>
              <a:schemeClr val="accent4">
                <a:alpha val="53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2245630" y="4204825"/>
              <a:ext cx="731290" cy="369332"/>
            </a:xfrm>
            <a:prstGeom prst="rect">
              <a:avLst/>
            </a:prstGeom>
            <a:noFill/>
          </p:spPr>
          <p:txBody>
            <a:bodyPr wrap="none" rtlCol="0">
              <a:spAutoFit/>
            </a:bodyPr>
            <a:lstStyle/>
            <a:p>
              <a:r>
                <a:rPr lang="en-US" dirty="0">
                  <a:solidFill>
                    <a:srgbClr val="FF0000"/>
                  </a:solidFill>
                </a:rPr>
                <a:t>Pump</a:t>
              </a:r>
              <a:endParaRPr lang="en-GB" dirty="0">
                <a:solidFill>
                  <a:srgbClr val="FF0000"/>
                </a:solidFill>
              </a:endParaRPr>
            </a:p>
          </p:txBody>
        </p:sp>
      </p:grpSp>
      <p:sp>
        <p:nvSpPr>
          <p:cNvPr id="56" name="TextBox 55"/>
          <p:cNvSpPr txBox="1"/>
          <p:nvPr/>
        </p:nvSpPr>
        <p:spPr>
          <a:xfrm>
            <a:off x="3762128" y="4970147"/>
            <a:ext cx="738792" cy="369332"/>
          </a:xfrm>
          <a:prstGeom prst="rect">
            <a:avLst/>
          </a:prstGeom>
          <a:noFill/>
        </p:spPr>
        <p:txBody>
          <a:bodyPr wrap="none" rtlCol="0">
            <a:spAutoFit/>
          </a:bodyPr>
          <a:lstStyle/>
          <a:p>
            <a:r>
              <a:rPr lang="en-US" dirty="0">
                <a:solidFill>
                  <a:schemeClr val="tx2">
                    <a:lumMod val="60000"/>
                    <a:lumOff val="40000"/>
                  </a:schemeClr>
                </a:solidFill>
              </a:rPr>
              <a:t>Probe</a:t>
            </a:r>
            <a:endParaRPr lang="en-GB" dirty="0">
              <a:solidFill>
                <a:schemeClr val="tx2">
                  <a:lumMod val="60000"/>
                  <a:lumOff val="40000"/>
                </a:schemeClr>
              </a:solidFill>
            </a:endParaRPr>
          </a:p>
        </p:txBody>
      </p:sp>
      <p:cxnSp>
        <p:nvCxnSpPr>
          <p:cNvPr id="57" name="Straight Arrow Connector 56"/>
          <p:cNvCxnSpPr/>
          <p:nvPr/>
        </p:nvCxnSpPr>
        <p:spPr>
          <a:xfrm rot="5400000">
            <a:off x="2847708" y="5944381"/>
            <a:ext cx="43204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a:off x="1991545" y="5759715"/>
            <a:ext cx="1000595" cy="369332"/>
          </a:xfrm>
          <a:prstGeom prst="rect">
            <a:avLst/>
          </a:prstGeom>
          <a:noFill/>
        </p:spPr>
        <p:txBody>
          <a:bodyPr wrap="none" rtlCol="0">
            <a:spAutoFit/>
          </a:bodyPr>
          <a:lstStyle/>
          <a:p>
            <a:r>
              <a:rPr lang="en-US" dirty="0"/>
              <a:t>X = 2c </a:t>
            </a:r>
            <a:r>
              <a:rPr lang="el-GR" dirty="0"/>
              <a:t>Δ</a:t>
            </a:r>
            <a:r>
              <a:rPr lang="en-US" dirty="0"/>
              <a:t>t</a:t>
            </a:r>
            <a:endParaRPr lang="en-GB" dirty="0"/>
          </a:p>
        </p:txBody>
      </p:sp>
      <p:sp>
        <p:nvSpPr>
          <p:cNvPr id="60" name="Rectangle 59"/>
          <p:cNvSpPr/>
          <p:nvPr/>
        </p:nvSpPr>
        <p:spPr>
          <a:xfrm>
            <a:off x="3099505" y="3488411"/>
            <a:ext cx="391454" cy="369332"/>
          </a:xfrm>
          <a:prstGeom prst="rect">
            <a:avLst/>
          </a:prstGeom>
        </p:spPr>
        <p:txBody>
          <a:bodyPr wrap="none">
            <a:spAutoFit/>
          </a:bodyPr>
          <a:lstStyle/>
          <a:p>
            <a:r>
              <a:rPr lang="el-GR" dirty="0"/>
              <a:t>Δ</a:t>
            </a:r>
            <a:r>
              <a:rPr lang="en-US" dirty="0"/>
              <a:t>t</a:t>
            </a:r>
            <a:endParaRPr lang="en-GB" dirty="0"/>
          </a:p>
        </p:txBody>
      </p:sp>
      <p:sp>
        <p:nvSpPr>
          <p:cNvPr id="61" name="Rectangle 60"/>
          <p:cNvSpPr/>
          <p:nvPr/>
        </p:nvSpPr>
        <p:spPr>
          <a:xfrm>
            <a:off x="7083956" y="3463813"/>
            <a:ext cx="391454" cy="369332"/>
          </a:xfrm>
          <a:prstGeom prst="rect">
            <a:avLst/>
          </a:prstGeom>
        </p:spPr>
        <p:txBody>
          <a:bodyPr wrap="none">
            <a:spAutoFit/>
          </a:bodyPr>
          <a:lstStyle/>
          <a:p>
            <a:r>
              <a:rPr lang="el-GR" dirty="0"/>
              <a:t>Δ</a:t>
            </a:r>
            <a:r>
              <a:rPr lang="en-US" dirty="0"/>
              <a:t>t</a:t>
            </a:r>
            <a:endParaRPr lang="en-GB" dirty="0"/>
          </a:p>
        </p:txBody>
      </p:sp>
      <p:grpSp>
        <p:nvGrpSpPr>
          <p:cNvPr id="35" name="Group 34"/>
          <p:cNvGrpSpPr/>
          <p:nvPr/>
        </p:nvGrpSpPr>
        <p:grpSpPr>
          <a:xfrm>
            <a:off x="4282046" y="2981814"/>
            <a:ext cx="4091387" cy="137681"/>
            <a:chOff x="1926572" y="2656504"/>
            <a:chExt cx="4091387" cy="137681"/>
          </a:xfrm>
        </p:grpSpPr>
        <p:sp>
          <p:nvSpPr>
            <p:cNvPr id="62" name="Oval 61"/>
            <p:cNvSpPr/>
            <p:nvPr/>
          </p:nvSpPr>
          <p:spPr>
            <a:xfrm>
              <a:off x="1926572" y="2660765"/>
              <a:ext cx="133099" cy="133420"/>
            </a:xfrm>
            <a:prstGeom prst="ellipse">
              <a:avLst/>
            </a:prstGeom>
            <a:solidFill>
              <a:srgbClr val="FFFF00">
                <a:alpha val="4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5884860" y="2656504"/>
              <a:ext cx="133099" cy="133420"/>
            </a:xfrm>
            <a:prstGeom prst="ellipse">
              <a:avLst/>
            </a:prstGeom>
            <a:solidFill>
              <a:srgbClr val="FFFF00">
                <a:alpha val="4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p:cNvGrpSpPr/>
          <p:nvPr/>
        </p:nvGrpSpPr>
        <p:grpSpPr>
          <a:xfrm rot="3575049">
            <a:off x="7049034" y="3996260"/>
            <a:ext cx="216024" cy="266559"/>
            <a:chOff x="6372200" y="4307598"/>
            <a:chExt cx="216024" cy="266559"/>
          </a:xfrm>
        </p:grpSpPr>
        <p:sp>
          <p:nvSpPr>
            <p:cNvPr id="26" name="Round Same Side Corner Rectangle 25"/>
            <p:cNvSpPr/>
            <p:nvPr/>
          </p:nvSpPr>
          <p:spPr>
            <a:xfrm>
              <a:off x="6372200" y="4365104"/>
              <a:ext cx="216024" cy="209053"/>
            </a:xfrm>
            <a:prstGeom prst="round2SameRect">
              <a:avLst>
                <a:gd name="adj1" fmla="val 50000"/>
                <a:gd name="adj2" fmla="val 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flipH="1">
              <a:off x="6457352" y="4307598"/>
              <a:ext cx="45719" cy="4571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p:cNvSpPr/>
          <p:nvPr/>
        </p:nvSpPr>
        <p:spPr>
          <a:xfrm rot="-2700000">
            <a:off x="3416796" y="4168647"/>
            <a:ext cx="79462" cy="720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p:cNvCxnSpPr/>
          <p:nvPr/>
        </p:nvCxnSpPr>
        <p:spPr>
          <a:xfrm>
            <a:off x="838200" y="1454219"/>
            <a:ext cx="7856913" cy="0"/>
          </a:xfrm>
          <a:prstGeom prst="line">
            <a:avLst/>
          </a:prstGeom>
          <a:ln w="76200">
            <a:solidFill>
              <a:schemeClr val="accent5"/>
            </a:solidFill>
          </a:ln>
        </p:spPr>
        <p:style>
          <a:lnRef idx="3">
            <a:schemeClr val="accent4"/>
          </a:lnRef>
          <a:fillRef idx="0">
            <a:schemeClr val="accent4"/>
          </a:fillRef>
          <a:effectRef idx="2">
            <a:schemeClr val="accent4"/>
          </a:effectRef>
          <a:fontRef idx="minor">
            <a:schemeClr val="tx1"/>
          </a:fontRef>
        </p:style>
      </p:cxnSp>
      <p:sp>
        <p:nvSpPr>
          <p:cNvPr id="65" name="TextBox 64"/>
          <p:cNvSpPr txBox="1"/>
          <p:nvPr/>
        </p:nvSpPr>
        <p:spPr>
          <a:xfrm>
            <a:off x="9120336" y="3434107"/>
            <a:ext cx="261610" cy="369332"/>
          </a:xfrm>
          <a:prstGeom prst="rect">
            <a:avLst/>
          </a:prstGeom>
          <a:noFill/>
        </p:spPr>
        <p:txBody>
          <a:bodyPr wrap="none" rtlCol="0">
            <a:spAutoFit/>
          </a:bodyPr>
          <a:lstStyle/>
          <a:p>
            <a:r>
              <a:rPr lang="en-GB" i="1" dirty="0" smtClean="0"/>
              <a:t>t</a:t>
            </a:r>
            <a:endParaRPr lang="en-GB" i="1" dirty="0"/>
          </a:p>
        </p:txBody>
      </p:sp>
      <p:sp>
        <p:nvSpPr>
          <p:cNvPr id="66" name="TextBox 65"/>
          <p:cNvSpPr txBox="1"/>
          <p:nvPr/>
        </p:nvSpPr>
        <p:spPr>
          <a:xfrm>
            <a:off x="7613030" y="3892521"/>
            <a:ext cx="3247432" cy="646331"/>
          </a:xfrm>
          <a:prstGeom prst="rect">
            <a:avLst/>
          </a:prstGeom>
          <a:noFill/>
        </p:spPr>
        <p:txBody>
          <a:bodyPr wrap="square" rtlCol="0">
            <a:spAutoFit/>
          </a:bodyPr>
          <a:lstStyle/>
          <a:p>
            <a:r>
              <a:rPr lang="en-US" dirty="0" smtClean="0"/>
              <a:t>Measure one delay many times</a:t>
            </a:r>
          </a:p>
          <a:p>
            <a:r>
              <a:rPr lang="en-US" dirty="0" smtClean="0"/>
              <a:t>Move delay and repeat</a:t>
            </a:r>
            <a:endParaRPr lang="en-GB" dirty="0"/>
          </a:p>
        </p:txBody>
      </p:sp>
      <p:sp>
        <p:nvSpPr>
          <p:cNvPr id="67" name="TextBox 66"/>
          <p:cNvSpPr txBox="1"/>
          <p:nvPr/>
        </p:nvSpPr>
        <p:spPr>
          <a:xfrm>
            <a:off x="796545" y="1659682"/>
            <a:ext cx="5878084" cy="369332"/>
          </a:xfrm>
          <a:prstGeom prst="rect">
            <a:avLst/>
          </a:prstGeom>
          <a:noFill/>
        </p:spPr>
        <p:txBody>
          <a:bodyPr wrap="none" rtlCol="0">
            <a:spAutoFit/>
          </a:bodyPr>
          <a:lstStyle/>
          <a:p>
            <a:r>
              <a:rPr lang="en-US" dirty="0"/>
              <a:t>Measuring </a:t>
            </a:r>
            <a:r>
              <a:rPr lang="en-US" b="1" dirty="0" smtClean="0">
                <a:solidFill>
                  <a:srgbClr val="FF0000"/>
                </a:solidFill>
              </a:rPr>
              <a:t>reversible</a:t>
            </a:r>
            <a:r>
              <a:rPr lang="en-US" dirty="0" smtClean="0">
                <a:solidFill>
                  <a:srgbClr val="FF0000"/>
                </a:solidFill>
              </a:rPr>
              <a:t> </a:t>
            </a:r>
            <a:r>
              <a:rPr lang="en-US" dirty="0" smtClean="0"/>
              <a:t>dynamics </a:t>
            </a:r>
            <a:r>
              <a:rPr lang="en-US" dirty="0"/>
              <a:t>using Pump-Probe technique</a:t>
            </a:r>
            <a:endParaRPr lang="en-GB" dirty="0"/>
          </a:p>
        </p:txBody>
      </p:sp>
      <p:sp>
        <p:nvSpPr>
          <p:cNvPr id="52" name="TextBox 51"/>
          <p:cNvSpPr txBox="1"/>
          <p:nvPr/>
        </p:nvSpPr>
        <p:spPr>
          <a:xfrm>
            <a:off x="3790601" y="2029897"/>
            <a:ext cx="2443298" cy="369332"/>
          </a:xfrm>
          <a:prstGeom prst="rect">
            <a:avLst/>
          </a:prstGeom>
          <a:noFill/>
        </p:spPr>
        <p:txBody>
          <a:bodyPr wrap="none" rtlCol="0">
            <a:spAutoFit/>
          </a:bodyPr>
          <a:lstStyle/>
          <a:p>
            <a:r>
              <a:rPr lang="en-US" dirty="0" smtClean="0"/>
              <a:t>F = 1 kHz, T = 1/F = 1 </a:t>
            </a:r>
            <a:r>
              <a:rPr lang="en-US" dirty="0" err="1"/>
              <a:t>ms</a:t>
            </a:r>
            <a:endParaRPr lang="en-GB" dirty="0"/>
          </a:p>
        </p:txBody>
      </p:sp>
      <p:sp>
        <p:nvSpPr>
          <p:cNvPr id="53" name="TextBox 52"/>
          <p:cNvSpPr txBox="1"/>
          <p:nvPr/>
        </p:nvSpPr>
        <p:spPr>
          <a:xfrm>
            <a:off x="5898031" y="4913288"/>
            <a:ext cx="859531" cy="369332"/>
          </a:xfrm>
          <a:prstGeom prst="rect">
            <a:avLst/>
          </a:prstGeom>
          <a:noFill/>
        </p:spPr>
        <p:txBody>
          <a:bodyPr wrap="none" rtlCol="0">
            <a:spAutoFit/>
          </a:bodyPr>
          <a:lstStyle/>
          <a:p>
            <a:r>
              <a:rPr lang="en-US" dirty="0" smtClean="0"/>
              <a:t>sample</a:t>
            </a:r>
            <a:endParaRPr lang="en-GB" dirty="0"/>
          </a:p>
        </p:txBody>
      </p:sp>
      <p:sp>
        <p:nvSpPr>
          <p:cNvPr id="22" name="TextBox 21"/>
          <p:cNvSpPr txBox="1"/>
          <p:nvPr/>
        </p:nvSpPr>
        <p:spPr>
          <a:xfrm>
            <a:off x="7623767" y="4627934"/>
            <a:ext cx="3657600" cy="1200329"/>
          </a:xfrm>
          <a:prstGeom prst="rect">
            <a:avLst/>
          </a:prstGeom>
          <a:noFill/>
        </p:spPr>
        <p:txBody>
          <a:bodyPr wrap="square" rtlCol="0">
            <a:spAutoFit/>
          </a:bodyPr>
          <a:lstStyle/>
          <a:p>
            <a:r>
              <a:rPr lang="en-GB" dirty="0" smtClean="0"/>
              <a:t>Probe can be:</a:t>
            </a:r>
          </a:p>
          <a:p>
            <a:r>
              <a:rPr lang="en-GB" dirty="0" smtClean="0"/>
              <a:t>Optical pulse</a:t>
            </a:r>
          </a:p>
          <a:p>
            <a:r>
              <a:rPr lang="en-GB" dirty="0" smtClean="0"/>
              <a:t>X-rays</a:t>
            </a:r>
          </a:p>
          <a:p>
            <a:r>
              <a:rPr lang="en-GB" dirty="0" smtClean="0"/>
              <a:t>Electrons…</a:t>
            </a:r>
            <a:endParaRPr lang="en-GB" dirty="0"/>
          </a:p>
        </p:txBody>
      </p:sp>
    </p:spTree>
    <p:extLst>
      <p:ext uri="{BB962C8B-B14F-4D97-AF65-F5344CB8AC3E}">
        <p14:creationId xmlns:p14="http://schemas.microsoft.com/office/powerpoint/2010/main" val="209174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556E-17 3.7037E-6 L 2.77556E-17 0.05509 " pathEditMode="relative" rAng="0" ptsTypes="AA">
                                      <p:cBhvr>
                                        <p:cTn id="6" dur="2000" fill="hold"/>
                                        <p:tgtEl>
                                          <p:spTgt spid="45"/>
                                        </p:tgtEl>
                                        <p:attrNameLst>
                                          <p:attrName>ppt_x</p:attrName>
                                          <p:attrName>ppt_y</p:attrName>
                                        </p:attrNameLst>
                                      </p:cBhvr>
                                      <p:rCtr x="0" y="2755"/>
                                    </p:animMotion>
                                  </p:childTnLst>
                                </p:cTn>
                              </p:par>
                              <p:par>
                                <p:cTn id="7" presetID="42" presetClass="path" presetSubtype="0" accel="50000" decel="50000" fill="hold" nodeType="withEffect">
                                  <p:stCondLst>
                                    <p:cond delay="0"/>
                                  </p:stCondLst>
                                  <p:childTnLst>
                                    <p:animMotion origin="layout" path="M -8.33333E-7 -2.22222E-6 L 0.06892 -0.00139 " pathEditMode="relative" rAng="0" ptsTypes="AA">
                                      <p:cBhvr>
                                        <p:cTn id="8" dur="2000" fill="hold"/>
                                        <p:tgtEl>
                                          <p:spTgt spid="21"/>
                                        </p:tgtEl>
                                        <p:attrNameLst>
                                          <p:attrName>ppt_x</p:attrName>
                                          <p:attrName>ppt_y</p:attrName>
                                        </p:attrNameLst>
                                      </p:cBhvr>
                                      <p:rCtr x="3438" y="-69"/>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Funding</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841" y="3301773"/>
            <a:ext cx="3038475" cy="1066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050" y="2806291"/>
            <a:ext cx="2910740" cy="20577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8676" y="4935406"/>
            <a:ext cx="2834640" cy="8826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781" y="4935406"/>
            <a:ext cx="2809009" cy="859226"/>
          </a:xfrm>
          <a:prstGeom prst="rect">
            <a:avLst/>
          </a:prstGeom>
        </p:spPr>
      </p:pic>
      <p:pic>
        <p:nvPicPr>
          <p:cNvPr id="8" name="Picture 42" descr="LOGO_TRANS.png"/>
          <p:cNvPicPr>
            <a:picLocks noChangeAspect="1"/>
          </p:cNvPicPr>
          <p:nvPr/>
        </p:nvPicPr>
        <p:blipFill rotWithShape="1">
          <a:blip r:embed="rId6" cstate="print"/>
          <a:srcRect b="50103"/>
          <a:stretch/>
        </p:blipFill>
        <p:spPr bwMode="auto">
          <a:xfrm>
            <a:off x="4029728" y="1913171"/>
            <a:ext cx="3179910" cy="1105186"/>
          </a:xfrm>
          <a:prstGeom prst="rect">
            <a:avLst/>
          </a:prstGeom>
          <a:noFill/>
          <a:ln w="9525">
            <a:noFill/>
            <a:miter lim="800000"/>
            <a:headEnd/>
            <a:tailEnd/>
          </a:ln>
        </p:spPr>
      </p:pic>
    </p:spTree>
    <p:extLst>
      <p:ext uri="{BB962C8B-B14F-4D97-AF65-F5344CB8AC3E}">
        <p14:creationId xmlns:p14="http://schemas.microsoft.com/office/powerpoint/2010/main" val="13243082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a:t>
            </a:r>
            <a:r>
              <a:rPr lang="en-GB" baseline="-25000" dirty="0" smtClean="0"/>
              <a:t>2</a:t>
            </a:r>
            <a:r>
              <a:rPr lang="en-GB" dirty="0" smtClean="0"/>
              <a:t>O</a:t>
            </a:r>
            <a:r>
              <a:rPr lang="en-GB" baseline="-25000" dirty="0" smtClean="0"/>
              <a:t>3</a:t>
            </a:r>
            <a:endParaRPr lang="en-GB" baseline="-25000" dirty="0"/>
          </a:p>
        </p:txBody>
      </p:sp>
      <p:sp>
        <p:nvSpPr>
          <p:cNvPr id="3" name="Content Placeholder 2"/>
          <p:cNvSpPr>
            <a:spLocks noGrp="1"/>
          </p:cNvSpPr>
          <p:nvPr>
            <p:ph idx="1"/>
          </p:nvPr>
        </p:nvSpPr>
        <p:spPr>
          <a:xfrm>
            <a:off x="838200" y="1825625"/>
            <a:ext cx="10683239" cy="2199430"/>
          </a:xfrm>
        </p:spPr>
        <p:txBody>
          <a:bodyPr/>
          <a:lstStyle/>
          <a:p>
            <a:r>
              <a:rPr lang="en-GB" dirty="0" smtClean="0"/>
              <a:t>Room temperature anti-ferromagnet insulator (T</a:t>
            </a:r>
            <a:r>
              <a:rPr lang="en-GB" baseline="-25000" dirty="0" smtClean="0"/>
              <a:t>N</a:t>
            </a:r>
            <a:r>
              <a:rPr lang="en-GB" dirty="0" smtClean="0"/>
              <a:t>=308 K)</a:t>
            </a:r>
          </a:p>
          <a:p>
            <a:r>
              <a:rPr lang="en-GB" dirty="0" smtClean="0"/>
              <a:t>100 % doped version of Ruby (Al</a:t>
            </a:r>
            <a:r>
              <a:rPr lang="en-GB" baseline="-25000" dirty="0" smtClean="0"/>
              <a:t>2</a:t>
            </a:r>
            <a:r>
              <a:rPr lang="en-GB" dirty="0" smtClean="0"/>
              <a:t>O</a:t>
            </a:r>
            <a:r>
              <a:rPr lang="en-GB" baseline="-25000" dirty="0" smtClean="0"/>
              <a:t>3</a:t>
            </a:r>
            <a:r>
              <a:rPr lang="en-GB" dirty="0" smtClean="0"/>
              <a:t>:Cr), same structure as V</a:t>
            </a:r>
            <a:r>
              <a:rPr lang="en-GB" baseline="-25000" dirty="0" smtClean="0"/>
              <a:t>2</a:t>
            </a:r>
            <a:r>
              <a:rPr lang="en-GB" dirty="0" smtClean="0"/>
              <a:t>O</a:t>
            </a:r>
            <a:r>
              <a:rPr lang="en-GB" baseline="-25000" dirty="0" smtClean="0"/>
              <a:t>3</a:t>
            </a:r>
          </a:p>
          <a:p>
            <a:r>
              <a:rPr lang="en-GB" dirty="0"/>
              <a:t>Centro-symmetric above T</a:t>
            </a:r>
            <a:r>
              <a:rPr lang="en-GB" baseline="-25000" dirty="0"/>
              <a:t>N</a:t>
            </a:r>
            <a:r>
              <a:rPr lang="en-GB" dirty="0"/>
              <a:t>.</a:t>
            </a:r>
          </a:p>
          <a:p>
            <a:r>
              <a:rPr lang="en-GB" dirty="0"/>
              <a:t>Magnetic symmetry breaks time and space inversion.  </a:t>
            </a:r>
          </a:p>
          <a:p>
            <a:endParaRPr lang="en-GB" dirty="0" smtClean="0"/>
          </a:p>
          <a:p>
            <a:endParaRPr lang="en-GB" dirty="0"/>
          </a:p>
        </p:txBody>
      </p:sp>
      <p:grpSp>
        <p:nvGrpSpPr>
          <p:cNvPr id="56" name="Group 55"/>
          <p:cNvGrpSpPr/>
          <p:nvPr/>
        </p:nvGrpSpPr>
        <p:grpSpPr>
          <a:xfrm>
            <a:off x="5776324" y="4269253"/>
            <a:ext cx="3447595" cy="1210525"/>
            <a:chOff x="5514011" y="4899030"/>
            <a:chExt cx="3447595" cy="1210525"/>
          </a:xfrm>
        </p:grpSpPr>
        <mc:AlternateContent xmlns:mc="http://schemas.openxmlformats.org/markup-compatibility/2006" xmlns:a14="http://schemas.microsoft.com/office/drawing/2010/main">
          <mc:Choice Requires="a14">
            <p:sp>
              <p:nvSpPr>
                <p:cNvPr id="58" name="TextBox 57"/>
                <p:cNvSpPr txBox="1"/>
                <p:nvPr/>
              </p:nvSpPr>
              <p:spPr>
                <a:xfrm>
                  <a:off x="5514011" y="4899030"/>
                  <a:ext cx="3447595" cy="598177"/>
                </a:xfrm>
                <a:prstGeom prst="rect">
                  <a:avLst/>
                </a:prstGeom>
                <a:noFill/>
              </p:spPr>
              <p:txBody>
                <a:bodyPr wrap="square" lIns="0" tIns="0" rIns="0" bIns="0" rtlCol="0">
                  <a:spAutoFit/>
                </a:bodyPr>
                <a:lstStyle/>
                <a:p>
                  <a14:m>
                    <m:oMath xmlns:m="http://schemas.openxmlformats.org/officeDocument/2006/math">
                      <m:sSup>
                        <m:sSupPr>
                          <m:ctrlPr>
                            <a:rPr lang="en-GB" sz="3200" b="1" i="1" smtClean="0">
                              <a:solidFill>
                                <a:srgbClr val="FF0000"/>
                              </a:solidFill>
                              <a:latin typeface="Cambria Math" panose="02040503050406030204" pitchFamily="18" charset="0"/>
                            </a:rPr>
                          </m:ctrlPr>
                        </m:sSupPr>
                        <m:e>
                          <m:r>
                            <a:rPr lang="en-GB" sz="3200" b="1" i="1" smtClean="0">
                              <a:solidFill>
                                <a:srgbClr val="FF0000"/>
                              </a:solidFill>
                              <a:latin typeface="Cambria Math" panose="02040503050406030204" pitchFamily="18" charset="0"/>
                            </a:rPr>
                            <m:t>𝑴</m:t>
                          </m:r>
                        </m:e>
                        <m:sup>
                          <m:r>
                            <a:rPr lang="en-GB" sz="3200" b="1" i="1" smtClean="0">
                              <a:solidFill>
                                <a:srgbClr val="FF0000"/>
                              </a:solidFill>
                              <a:latin typeface="Cambria Math" panose="02040503050406030204" pitchFamily="18" charset="0"/>
                            </a:rPr>
                            <m:t>(</m:t>
                          </m:r>
                          <m:r>
                            <a:rPr lang="en-GB" sz="3200" b="1" i="1" smtClean="0">
                              <a:solidFill>
                                <a:srgbClr val="FF0000"/>
                              </a:solidFill>
                              <a:latin typeface="Cambria Math" panose="02040503050406030204" pitchFamily="18" charset="0"/>
                            </a:rPr>
                            <m:t>𝟐</m:t>
                          </m:r>
                          <m:r>
                            <a:rPr lang="en-GB" sz="3200" b="1" i="1" smtClean="0">
                              <a:solidFill>
                                <a:srgbClr val="FF0000"/>
                              </a:solidFill>
                              <a:latin typeface="Cambria Math" panose="02040503050406030204" pitchFamily="18" charset="0"/>
                            </a:rPr>
                            <m:t>)</m:t>
                          </m:r>
                        </m:sup>
                      </m:sSup>
                      <m:r>
                        <a:rPr lang="en-GB" sz="3200" b="0" i="1" smtClean="0">
                          <a:latin typeface="Cambria Math" panose="02040503050406030204" pitchFamily="18" charset="0"/>
                        </a:rPr>
                        <m:t>=</m:t>
                      </m:r>
                      <m:sSubSup>
                        <m:sSubSupPr>
                          <m:ctrlPr>
                            <a:rPr lang="en-GB" sz="3200" b="0" i="1" smtClean="0">
                              <a:latin typeface="Cambria Math" panose="02040503050406030204" pitchFamily="18" charset="0"/>
                            </a:rPr>
                          </m:ctrlPr>
                        </m:sSubSupPr>
                        <m:e>
                          <m:r>
                            <a:rPr lang="en-GB" sz="3200" b="0" i="1" smtClean="0">
                              <a:latin typeface="Cambria Math" panose="02040503050406030204" pitchFamily="18" charset="0"/>
                              <a:ea typeface="Cambria Math" panose="02040503050406030204" pitchFamily="18" charset="0"/>
                            </a:rPr>
                            <m:t>𝜒</m:t>
                          </m:r>
                        </m:e>
                        <m:sub>
                          <m:r>
                            <a:rPr lang="en-GB" sz="3200" b="0" i="1" smtClean="0">
                              <a:latin typeface="Cambria Math" panose="02040503050406030204" pitchFamily="18" charset="0"/>
                            </a:rPr>
                            <m:t>𝑚</m:t>
                          </m:r>
                        </m:sub>
                        <m:sup>
                          <m:r>
                            <a:rPr lang="en-GB" sz="3200" b="0" i="1" smtClean="0">
                              <a:latin typeface="Cambria Math" panose="02040503050406030204" pitchFamily="18" charset="0"/>
                            </a:rPr>
                            <m:t>(2)</m:t>
                          </m:r>
                        </m:sup>
                      </m:sSubSup>
                    </m:oMath>
                  </a14:m>
                  <a:r>
                    <a:rPr lang="en-GB" sz="3200" b="1" dirty="0" smtClean="0">
                      <a:solidFill>
                        <a:srgbClr val="00B050"/>
                      </a:solidFill>
                    </a:rPr>
                    <a:t>EE</a:t>
                  </a:r>
                  <a:endParaRPr lang="en-GB" sz="3200" b="1" dirty="0">
                    <a:solidFill>
                      <a:srgbClr val="00B050"/>
                    </a:solidFill>
                  </a:endParaRPr>
                </a:p>
              </p:txBody>
            </p:sp>
          </mc:Choice>
          <mc:Fallback xmlns="">
            <p:sp>
              <p:nvSpPr>
                <p:cNvPr id="213" name="TextBox 212"/>
                <p:cNvSpPr txBox="1">
                  <a:spLocks noRot="1" noChangeAspect="1" noMove="1" noResize="1" noEditPoints="1" noAdjustHandles="1" noChangeArrowheads="1" noChangeShapeType="1" noTextEdit="1"/>
                </p:cNvSpPr>
                <p:nvPr/>
              </p:nvSpPr>
              <p:spPr>
                <a:xfrm>
                  <a:off x="5514011" y="4899030"/>
                  <a:ext cx="3447595" cy="598177"/>
                </a:xfrm>
                <a:prstGeom prst="rect">
                  <a:avLst/>
                </a:prstGeom>
                <a:blipFill rotWithShape="0">
                  <a:blip r:embed="rId4"/>
                  <a:stretch>
                    <a:fillRect t="-5102" b="-387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5792892" y="5619869"/>
                  <a:ext cx="2656625" cy="489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i="1" smtClean="0">
                                <a:latin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𝜒</m:t>
                            </m:r>
                          </m:e>
                          <m:sub>
                            <m:r>
                              <a:rPr lang="en-GB" sz="2000" b="0" i="1" smtClean="0">
                                <a:latin typeface="Cambria Math"/>
                                <a:ea typeface="Cambria Math" panose="02040503050406030204" pitchFamily="18" charset="0"/>
                              </a:rPr>
                              <m:t>𝑚</m:t>
                            </m:r>
                          </m:sub>
                          <m:sup>
                            <m:r>
                              <a:rPr lang="en-GB" sz="2000" i="1">
                                <a:latin typeface="Cambria Math" panose="02040503050406030204" pitchFamily="18" charset="0"/>
                              </a:rPr>
                              <m:t>(2)</m:t>
                            </m:r>
                          </m:sup>
                        </m:sSubSup>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𝑐</m:t>
                            </m:r>
                          </m:e>
                          <m:sub>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𝑀</m:t>
                                </m:r>
                              </m:e>
                              <m:sub>
                                <m:r>
                                  <a:rPr lang="en-GB" sz="2000" b="0" i="1" smtClean="0">
                                    <a:latin typeface="Cambria Math" panose="02040503050406030204" pitchFamily="18" charset="0"/>
                                    <a:ea typeface="Cambria Math" panose="02040503050406030204" pitchFamily="18" charset="0"/>
                                  </a:rPr>
                                  <m:t>1</m:t>
                                </m:r>
                              </m:sub>
                            </m:sSub>
                          </m:sub>
                        </m:sSub>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𝑐</m:t>
                            </m:r>
                          </m:e>
                          <m:sub>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𝑀</m:t>
                                </m:r>
                              </m:e>
                              <m:sub>
                                <m:r>
                                  <a:rPr lang="en-GB" sz="2000" b="0" i="1" smtClean="0">
                                    <a:latin typeface="Cambria Math" panose="02040503050406030204" pitchFamily="18" charset="0"/>
                                    <a:ea typeface="Cambria Math" panose="02040503050406030204" pitchFamily="18" charset="0"/>
                                  </a:rPr>
                                  <m:t>2</m:t>
                                </m:r>
                              </m:sub>
                            </m:sSub>
                          </m:sub>
                        </m:sSub>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𝑙</m:t>
                            </m:r>
                          </m:e>
                          <m:sup>
                            <m:r>
                              <a:rPr lang="en-GB" sz="2000" b="0" i="1" smtClean="0">
                                <a:latin typeface="Cambria Math" panose="02040503050406030204" pitchFamily="18" charset="0"/>
                                <a:ea typeface="Cambria Math" panose="02040503050406030204" pitchFamily="18" charset="0"/>
                              </a:rPr>
                              <m:t>2</m:t>
                            </m:r>
                          </m:sup>
                        </m:sSup>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𝑇</m:t>
                        </m:r>
                        <m:r>
                          <a:rPr lang="en-GB" sz="2000" b="0" i="1" smtClean="0">
                            <a:latin typeface="Cambria Math" panose="02040503050406030204" pitchFamily="18" charset="0"/>
                            <a:ea typeface="Cambria Math" panose="02040503050406030204" pitchFamily="18" charset="0"/>
                          </a:rPr>
                          <m:t>)</m:t>
                        </m:r>
                      </m:oMath>
                    </m:oMathPara>
                  </a14:m>
                  <a:endParaRPr lang="en-GB" sz="2000" dirty="0"/>
                </a:p>
              </p:txBody>
            </p:sp>
          </mc:Choice>
          <mc:Fallback xmlns="">
            <p:sp>
              <p:nvSpPr>
                <p:cNvPr id="217" name="Rectangle 216"/>
                <p:cNvSpPr>
                  <a:spLocks noRot="1" noChangeAspect="1" noMove="1" noResize="1" noEditPoints="1" noAdjustHandles="1" noChangeArrowheads="1" noChangeShapeType="1" noTextEdit="1"/>
                </p:cNvSpPr>
                <p:nvPr/>
              </p:nvSpPr>
              <p:spPr>
                <a:xfrm>
                  <a:off x="5792892" y="5619869"/>
                  <a:ext cx="2656625" cy="489686"/>
                </a:xfrm>
                <a:prstGeom prst="rect">
                  <a:avLst/>
                </a:prstGeom>
                <a:blipFill rotWithShape="0">
                  <a:blip r:embed="rId5"/>
                  <a:stretch>
                    <a:fillRect b="-7500"/>
                  </a:stretch>
                </a:blipFill>
              </p:spPr>
              <p:txBody>
                <a:bodyPr/>
                <a:lstStyle/>
                <a:p>
                  <a:r>
                    <a:rPr lang="en-GB">
                      <a:noFill/>
                    </a:rPr>
                    <a:t> </a:t>
                  </a:r>
                </a:p>
              </p:txBody>
            </p:sp>
          </mc:Fallback>
        </mc:AlternateContent>
      </p:grpSp>
      <p:grpSp>
        <p:nvGrpSpPr>
          <p:cNvPr id="5" name="Group 4"/>
          <p:cNvGrpSpPr/>
          <p:nvPr/>
        </p:nvGrpSpPr>
        <p:grpSpPr>
          <a:xfrm>
            <a:off x="1344823" y="4265453"/>
            <a:ext cx="4751177" cy="1798652"/>
            <a:chOff x="1344823" y="4265453"/>
            <a:chExt cx="4751177" cy="1798652"/>
          </a:xfrm>
        </p:grpSpPr>
        <p:grpSp>
          <p:nvGrpSpPr>
            <p:cNvPr id="46" name="Group 45"/>
            <p:cNvGrpSpPr/>
            <p:nvPr/>
          </p:nvGrpSpPr>
          <p:grpSpPr>
            <a:xfrm>
              <a:off x="1344823" y="4265453"/>
              <a:ext cx="3447595" cy="1214325"/>
              <a:chOff x="1493807" y="4895230"/>
              <a:chExt cx="3447595" cy="1214325"/>
            </a:xfrm>
          </p:grpSpPr>
          <mc:AlternateContent xmlns:mc="http://schemas.openxmlformats.org/markup-compatibility/2006" xmlns:a14="http://schemas.microsoft.com/office/drawing/2010/main">
            <mc:Choice Requires="a14">
              <p:sp>
                <p:nvSpPr>
                  <p:cNvPr id="47" name="TextBox 46"/>
                  <p:cNvSpPr txBox="1"/>
                  <p:nvPr/>
                </p:nvSpPr>
                <p:spPr>
                  <a:xfrm>
                    <a:off x="1493807" y="4895230"/>
                    <a:ext cx="3447595" cy="598177"/>
                  </a:xfrm>
                  <a:prstGeom prst="rect">
                    <a:avLst/>
                  </a:prstGeom>
                  <a:noFill/>
                </p:spPr>
                <p:txBody>
                  <a:bodyPr wrap="square" lIns="0" tIns="0" rIns="0" bIns="0" rtlCol="0">
                    <a:spAutoFit/>
                  </a:bodyPr>
                  <a:lstStyle/>
                  <a:p>
                    <a14:m>
                      <m:oMath xmlns:m="http://schemas.openxmlformats.org/officeDocument/2006/math">
                        <m:sSup>
                          <m:sSupPr>
                            <m:ctrlPr>
                              <a:rPr lang="en-GB" sz="3200" b="1" i="1" smtClean="0">
                                <a:solidFill>
                                  <a:srgbClr val="FF0000"/>
                                </a:solidFill>
                                <a:latin typeface="Cambria Math" panose="02040503050406030204" pitchFamily="18" charset="0"/>
                              </a:rPr>
                            </m:ctrlPr>
                          </m:sSupPr>
                          <m:e>
                            <m:r>
                              <a:rPr lang="en-GB" sz="3200" b="1" i="1" smtClean="0">
                                <a:solidFill>
                                  <a:srgbClr val="FF0000"/>
                                </a:solidFill>
                                <a:latin typeface="Cambria Math" panose="02040503050406030204" pitchFamily="18" charset="0"/>
                              </a:rPr>
                              <m:t>𝑬</m:t>
                            </m:r>
                          </m:e>
                          <m:sup>
                            <m:r>
                              <a:rPr lang="en-GB" sz="3200" b="1" i="1" smtClean="0">
                                <a:solidFill>
                                  <a:srgbClr val="FF0000"/>
                                </a:solidFill>
                                <a:latin typeface="Cambria Math" panose="02040503050406030204" pitchFamily="18" charset="0"/>
                              </a:rPr>
                              <m:t>(</m:t>
                            </m:r>
                            <m:r>
                              <a:rPr lang="en-GB" sz="3200" b="1" i="1" smtClean="0">
                                <a:solidFill>
                                  <a:srgbClr val="FF0000"/>
                                </a:solidFill>
                                <a:latin typeface="Cambria Math" panose="02040503050406030204" pitchFamily="18" charset="0"/>
                              </a:rPr>
                              <m:t>𝟐</m:t>
                            </m:r>
                            <m:r>
                              <a:rPr lang="en-GB" sz="3200" b="1" i="1" smtClean="0">
                                <a:solidFill>
                                  <a:srgbClr val="FF0000"/>
                                </a:solidFill>
                                <a:latin typeface="Cambria Math" panose="02040503050406030204" pitchFamily="18" charset="0"/>
                              </a:rPr>
                              <m:t>)</m:t>
                            </m:r>
                          </m:sup>
                        </m:sSup>
                        <m:r>
                          <a:rPr lang="en-GB" sz="3200" b="0" i="1" smtClean="0">
                            <a:latin typeface="Cambria Math" panose="02040503050406030204" pitchFamily="18" charset="0"/>
                          </a:rPr>
                          <m:t>=</m:t>
                        </m:r>
                        <m:sSubSup>
                          <m:sSubSupPr>
                            <m:ctrlPr>
                              <a:rPr lang="en-GB" sz="3200" b="0" i="1" smtClean="0">
                                <a:latin typeface="Cambria Math" panose="02040503050406030204" pitchFamily="18" charset="0"/>
                              </a:rPr>
                            </m:ctrlPr>
                          </m:sSubSupPr>
                          <m:e>
                            <m:r>
                              <a:rPr lang="en-GB" sz="3200" b="0" i="1" smtClean="0">
                                <a:latin typeface="Cambria Math" panose="02040503050406030204" pitchFamily="18" charset="0"/>
                                <a:ea typeface="Cambria Math" panose="02040503050406030204" pitchFamily="18" charset="0"/>
                              </a:rPr>
                              <m:t>𝜒</m:t>
                            </m:r>
                          </m:e>
                          <m:sub>
                            <m:r>
                              <a:rPr lang="en-GB" sz="3200" b="0" i="1" smtClean="0">
                                <a:latin typeface="Cambria Math" panose="02040503050406030204" pitchFamily="18" charset="0"/>
                              </a:rPr>
                              <m:t>𝑒</m:t>
                            </m:r>
                          </m:sub>
                          <m:sup>
                            <m:r>
                              <a:rPr lang="en-GB" sz="3200" b="0" i="1" smtClean="0">
                                <a:latin typeface="Cambria Math" panose="02040503050406030204" pitchFamily="18" charset="0"/>
                              </a:rPr>
                              <m:t>(2)</m:t>
                            </m:r>
                          </m:sup>
                        </m:sSubSup>
                      </m:oMath>
                    </a14:m>
                    <a:r>
                      <a:rPr lang="en-GB" sz="3200" b="1" dirty="0" smtClean="0">
                        <a:solidFill>
                          <a:srgbClr val="00B050"/>
                        </a:solidFill>
                      </a:rPr>
                      <a:t>EE</a:t>
                    </a:r>
                    <a:endParaRPr lang="en-GB" sz="3200" b="1" dirty="0">
                      <a:solidFill>
                        <a:srgbClr val="00B050"/>
                      </a:solidFill>
                    </a:endParaRPr>
                  </a:p>
                </p:txBody>
              </p:sp>
            </mc:Choice>
            <mc:Fallback xmlns="">
              <p:sp>
                <p:nvSpPr>
                  <p:cNvPr id="214" name="TextBox 213"/>
                  <p:cNvSpPr txBox="1">
                    <a:spLocks noRot="1" noChangeAspect="1" noMove="1" noResize="1" noEditPoints="1" noAdjustHandles="1" noChangeArrowheads="1" noChangeShapeType="1" noTextEdit="1"/>
                  </p:cNvSpPr>
                  <p:nvPr/>
                </p:nvSpPr>
                <p:spPr>
                  <a:xfrm>
                    <a:off x="1493807" y="4895230"/>
                    <a:ext cx="3447595" cy="598177"/>
                  </a:xfrm>
                  <a:prstGeom prst="rect">
                    <a:avLst/>
                  </a:prstGeom>
                  <a:blipFill rotWithShape="0">
                    <a:blip r:embed="rId2"/>
                    <a:stretch>
                      <a:fillRect t="-4082" b="-397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1732815" y="5622627"/>
                    <a:ext cx="1832425" cy="4869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ea typeface="Cambria Math" panose="02040503050406030204" pitchFamily="18" charset="0"/>
                                </a:rPr>
                                <m:t>𝜒</m:t>
                              </m:r>
                            </m:e>
                            <m:sub>
                              <m:r>
                                <a:rPr lang="en-GB" sz="2000" b="0" i="1" smtClean="0">
                                  <a:latin typeface="Cambria Math"/>
                                  <a:ea typeface="Cambria Math" panose="02040503050406030204" pitchFamily="18" charset="0"/>
                                </a:rPr>
                                <m:t>𝑒</m:t>
                              </m:r>
                            </m:sub>
                            <m:sup>
                              <m:r>
                                <a:rPr lang="en-GB" sz="2000" b="0" i="1" smtClean="0">
                                  <a:latin typeface="Cambria Math" panose="02040503050406030204" pitchFamily="18" charset="0"/>
                                </a:rPr>
                                <m:t>(2)</m:t>
                              </m:r>
                            </m:sup>
                          </m:sSubSup>
                          <m:r>
                            <a:rPr lang="en-GB" sz="2000" b="0" i="1" smtClean="0">
                              <a:latin typeface="Cambria Math"/>
                            </a:rPr>
                            <m:t>=</m:t>
                          </m:r>
                          <m:sSub>
                            <m:sSubPr>
                              <m:ctrlPr>
                                <a:rPr lang="en-GB" sz="2000" b="0" i="1" smtClean="0">
                                  <a:latin typeface="Cambria Math" panose="02040503050406030204" pitchFamily="18" charset="0"/>
                                </a:rPr>
                              </m:ctrlPr>
                            </m:sSubPr>
                            <m:e>
                              <m:r>
                                <a:rPr lang="en-GB" sz="2000" b="0" i="1" smtClean="0">
                                  <a:latin typeface="Cambria Math"/>
                                </a:rPr>
                                <m:t>𝑐</m:t>
                              </m:r>
                            </m:e>
                            <m:sub>
                              <m:r>
                                <a:rPr lang="en-GB" sz="2000" b="0" i="1" smtClean="0">
                                  <a:latin typeface="Cambria Math"/>
                                </a:rPr>
                                <m:t>𝑝</m:t>
                              </m:r>
                            </m:sub>
                          </m:sSub>
                          <m:r>
                            <a:rPr lang="en-GB" sz="2000" b="0" i="1" smtClean="0">
                              <a:latin typeface="Cambria Math"/>
                            </a:rPr>
                            <m:t> </m:t>
                          </m:r>
                          <m:r>
                            <a:rPr lang="en-GB" sz="2000" b="0" i="1" smtClean="0">
                              <a:latin typeface="Cambria Math"/>
                            </a:rPr>
                            <m:t>𝑙</m:t>
                          </m:r>
                          <m:r>
                            <a:rPr lang="en-GB" sz="2000" b="0" i="1" smtClean="0">
                              <a:latin typeface="Cambria Math"/>
                            </a:rPr>
                            <m:t>(</m:t>
                          </m:r>
                          <m:r>
                            <a:rPr lang="en-GB" sz="2000" b="0" i="1" smtClean="0">
                              <a:latin typeface="Cambria Math"/>
                            </a:rPr>
                            <m:t>𝑇</m:t>
                          </m:r>
                          <m:r>
                            <a:rPr lang="en-GB" sz="2000" b="0" i="1" smtClean="0">
                              <a:latin typeface="Cambria Math"/>
                            </a:rPr>
                            <m:t>) </m:t>
                          </m:r>
                        </m:oMath>
                      </m:oMathPara>
                    </a14:m>
                    <a:endParaRPr lang="en-GB" sz="2000" dirty="0"/>
                  </a:p>
                </p:txBody>
              </p:sp>
            </mc:Choice>
            <mc:Fallback xmlns="">
              <p:sp>
                <p:nvSpPr>
                  <p:cNvPr id="216" name="Rectangle 215"/>
                  <p:cNvSpPr>
                    <a:spLocks noRot="1" noChangeAspect="1" noMove="1" noResize="1" noEditPoints="1" noAdjustHandles="1" noChangeArrowheads="1" noChangeShapeType="1" noTextEdit="1"/>
                  </p:cNvSpPr>
                  <p:nvPr/>
                </p:nvSpPr>
                <p:spPr>
                  <a:xfrm>
                    <a:off x="1732815" y="5622627"/>
                    <a:ext cx="1832425" cy="486928"/>
                  </a:xfrm>
                  <a:prstGeom prst="rect">
                    <a:avLst/>
                  </a:prstGeom>
                  <a:blipFill rotWithShape="0">
                    <a:blip r:embed="rId3"/>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3905720" y="5602440"/>
                  <a:ext cx="219028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ea typeface="Cambria Math" panose="02040503050406030204" pitchFamily="18" charset="0"/>
                          </a:rPr>
                          <m:t>𝑙</m:t>
                        </m:r>
                        <m:r>
                          <a:rPr lang="en-GB" sz="2400" b="0" i="0" smtClean="0">
                            <a:latin typeface="Cambria Math" panose="02040503050406030204" pitchFamily="18" charset="0"/>
                            <a:ea typeface="Cambria Math" panose="02040503050406030204" pitchFamily="18" charset="0"/>
                          </a:rPr>
                          <m:t>&gt;0 </m:t>
                        </m:r>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𝑇</m:t>
                        </m:r>
                        <m:r>
                          <a:rPr lang="en-GB" sz="2400" b="0" i="1" smtClean="0">
                            <a:latin typeface="Cambria Math" panose="02040503050406030204" pitchFamily="18" charset="0"/>
                            <a:ea typeface="Cambria Math" panose="02040503050406030204" pitchFamily="18" charset="0"/>
                          </a:rPr>
                          <m:t>&lt;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𝑇</m:t>
                            </m:r>
                          </m:e>
                          <m:sub>
                            <m:r>
                              <a:rPr lang="en-GB" sz="2400" b="0" i="1" smtClean="0">
                                <a:latin typeface="Cambria Math" panose="02040503050406030204" pitchFamily="18" charset="0"/>
                                <a:ea typeface="Cambria Math" panose="02040503050406030204" pitchFamily="18" charset="0"/>
                              </a:rPr>
                              <m:t>𝑁</m:t>
                            </m:r>
                          </m:sub>
                        </m:sSub>
                      </m:oMath>
                    </m:oMathPara>
                  </a14:m>
                  <a:endParaRPr lang="en-GB" sz="2400" dirty="0"/>
                </a:p>
              </p:txBody>
            </p:sp>
          </mc:Choice>
          <mc:Fallback xmlns="">
            <p:sp>
              <p:nvSpPr>
                <p:cNvPr id="4" name="Rectangle 3"/>
                <p:cNvSpPr>
                  <a:spLocks noRot="1" noChangeAspect="1" noMove="1" noResize="1" noEditPoints="1" noAdjustHandles="1" noChangeArrowheads="1" noChangeShapeType="1" noTextEdit="1"/>
                </p:cNvSpPr>
                <p:nvPr/>
              </p:nvSpPr>
              <p:spPr>
                <a:xfrm>
                  <a:off x="3905720" y="5602440"/>
                  <a:ext cx="2190280" cy="461665"/>
                </a:xfrm>
                <a:prstGeom prst="rect">
                  <a:avLst/>
                </a:prstGeom>
                <a:blipFill rotWithShape="0">
                  <a:blip r:embed="rId6"/>
                  <a:stretch>
                    <a:fillRect b="-1316"/>
                  </a:stretch>
                </a:blipFill>
              </p:spPr>
              <p:txBody>
                <a:bodyPr/>
                <a:lstStyle/>
                <a:p>
                  <a:r>
                    <a:rPr lang="en-GB">
                      <a:noFill/>
                    </a:rPr>
                    <a:t> </a:t>
                  </a:r>
                </a:p>
              </p:txBody>
            </p:sp>
          </mc:Fallback>
        </mc:AlternateContent>
      </p:grpSp>
    </p:spTree>
    <p:extLst>
      <p:ext uri="{BB962C8B-B14F-4D97-AF65-F5344CB8AC3E}">
        <p14:creationId xmlns:p14="http://schemas.microsoft.com/office/powerpoint/2010/main" val="19658775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Magnetic Second Harmonic Generation</a:t>
            </a:r>
            <a:endParaRPr lang="en-GB" dirty="0"/>
          </a:p>
        </p:txBody>
      </p:sp>
      <p:grpSp>
        <p:nvGrpSpPr>
          <p:cNvPr id="50" name="Group 49"/>
          <p:cNvGrpSpPr/>
          <p:nvPr/>
        </p:nvGrpSpPr>
        <p:grpSpPr>
          <a:xfrm>
            <a:off x="572235" y="1527694"/>
            <a:ext cx="5310097" cy="1913261"/>
            <a:chOff x="3010619" y="1500996"/>
            <a:chExt cx="5512279" cy="2001329"/>
          </a:xfrm>
        </p:grpSpPr>
        <p:sp>
          <p:nvSpPr>
            <p:cNvPr id="38" name="Rectangle 37"/>
            <p:cNvSpPr/>
            <p:nvPr/>
          </p:nvSpPr>
          <p:spPr>
            <a:xfrm>
              <a:off x="3010619" y="1500996"/>
              <a:ext cx="5512279" cy="20013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4" name="Down Arrow 3"/>
            <p:cNvSpPr/>
            <p:nvPr/>
          </p:nvSpPr>
          <p:spPr>
            <a:xfrm flipH="1">
              <a:off x="6470096" y="2234779"/>
              <a:ext cx="422305" cy="667702"/>
            </a:xfrm>
            <a:prstGeom prst="downArrow">
              <a:avLst/>
            </a:prstGeom>
            <a:solidFill>
              <a:srgbClr val="92D050"/>
            </a:solidFill>
            <a:ln>
              <a:solidFill>
                <a:srgbClr val="00B050"/>
              </a:solidFill>
            </a:ln>
            <a:scene3d>
              <a:camera prst="isometricOffAxis2Top"/>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Down Arrow 4"/>
            <p:cNvSpPr/>
            <p:nvPr/>
          </p:nvSpPr>
          <p:spPr>
            <a:xfrm flipH="1">
              <a:off x="5394393" y="2253217"/>
              <a:ext cx="422305" cy="667702"/>
            </a:xfrm>
            <a:prstGeom prst="downArrow">
              <a:avLst/>
            </a:prstGeom>
            <a:solidFill>
              <a:srgbClr val="92D050"/>
            </a:solidFill>
            <a:ln>
              <a:solidFill>
                <a:srgbClr val="00B050"/>
              </a:solidFill>
            </a:ln>
            <a:scene3d>
              <a:camera prst="isometricOffAxis2Top"/>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7" name="Group 6"/>
            <p:cNvGrpSpPr/>
            <p:nvPr/>
          </p:nvGrpSpPr>
          <p:grpSpPr>
            <a:xfrm>
              <a:off x="5690356" y="1832606"/>
              <a:ext cx="969545" cy="1094323"/>
              <a:chOff x="6906126" y="1913021"/>
              <a:chExt cx="2033337" cy="2033337"/>
            </a:xfrm>
            <a:scene3d>
              <a:camera prst="isometricRightUp"/>
              <a:lightRig rig="threePt" dir="t"/>
            </a:scene3d>
          </p:grpSpPr>
          <p:grpSp>
            <p:nvGrpSpPr>
              <p:cNvPr id="23" name="Group 22"/>
              <p:cNvGrpSpPr/>
              <p:nvPr/>
            </p:nvGrpSpPr>
            <p:grpSpPr>
              <a:xfrm>
                <a:off x="6906126" y="1913021"/>
                <a:ext cx="2033337" cy="2033337"/>
                <a:chOff x="6906126" y="1913021"/>
                <a:chExt cx="2033337" cy="2033337"/>
              </a:xfrm>
            </p:grpSpPr>
            <p:sp>
              <p:nvSpPr>
                <p:cNvPr id="26" name="Oval 25"/>
                <p:cNvSpPr/>
                <p:nvPr/>
              </p:nvSpPr>
              <p:spPr>
                <a:xfrm>
                  <a:off x="6906126" y="1913021"/>
                  <a:ext cx="2033337" cy="2033337"/>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27" name="Straight Connector 26"/>
                <p:cNvCxnSpPr>
                  <a:endCxn id="26" idx="7"/>
                </p:cNvCxnSpPr>
                <p:nvPr/>
              </p:nvCxnSpPr>
              <p:spPr>
                <a:xfrm>
                  <a:off x="7230979" y="2183731"/>
                  <a:ext cx="1410709" cy="2706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6" idx="2"/>
                  <a:endCxn id="26" idx="6"/>
                </p:cNvCxnSpPr>
                <p:nvPr/>
              </p:nvCxnSpPr>
              <p:spPr>
                <a:xfrm>
                  <a:off x="6906126" y="2929690"/>
                  <a:ext cx="2033337"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6" idx="3"/>
                  <a:endCxn id="26" idx="5"/>
                </p:cNvCxnSpPr>
                <p:nvPr/>
              </p:nvCxnSpPr>
              <p:spPr>
                <a:xfrm>
                  <a:off x="7203901" y="3648583"/>
                  <a:ext cx="1437787"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6990347" y="2562726"/>
                <a:ext cx="188895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990347" y="3280611"/>
                <a:ext cx="188895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8" name="Down Arrow 7"/>
            <p:cNvSpPr/>
            <p:nvPr/>
          </p:nvSpPr>
          <p:spPr>
            <a:xfrm flipV="1">
              <a:off x="5633005" y="2157462"/>
              <a:ext cx="204536" cy="300789"/>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Down Arrow 8"/>
            <p:cNvSpPr/>
            <p:nvPr/>
          </p:nvSpPr>
          <p:spPr>
            <a:xfrm flipH="1">
              <a:off x="5522563" y="2325954"/>
              <a:ext cx="284748" cy="421054"/>
            </a:xfrm>
            <a:prstGeom prst="downArrow">
              <a:avLst/>
            </a:prstGeom>
            <a:solidFill>
              <a:srgbClr val="FF0000"/>
            </a:solidFill>
            <a:ln>
              <a:solidFill>
                <a:srgbClr val="C00000"/>
              </a:solidFill>
            </a:ln>
            <a:scene3d>
              <a:camera prst="isometricOffAxis2Top"/>
              <a:lightRig rig="threePt" dir="t"/>
            </a:scene3d>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Down Arrow 9"/>
            <p:cNvSpPr/>
            <p:nvPr/>
          </p:nvSpPr>
          <p:spPr>
            <a:xfrm flipH="1">
              <a:off x="6596811" y="2333453"/>
              <a:ext cx="284748" cy="421054"/>
            </a:xfrm>
            <a:prstGeom prst="downArrow">
              <a:avLst/>
            </a:prstGeom>
            <a:solidFill>
              <a:srgbClr val="FF0000"/>
            </a:solidFill>
            <a:ln>
              <a:solidFill>
                <a:srgbClr val="C00000"/>
              </a:solidFill>
            </a:ln>
            <a:scene3d>
              <a:camera prst="isometricOffAxis2Top"/>
              <a:lightRig rig="threePt" dir="t"/>
            </a:scene3d>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Down Arrow 10"/>
            <p:cNvSpPr/>
            <p:nvPr/>
          </p:nvSpPr>
          <p:spPr>
            <a:xfrm flipH="1">
              <a:off x="3621323" y="2223035"/>
              <a:ext cx="422305" cy="667702"/>
            </a:xfrm>
            <a:prstGeom prst="downArrow">
              <a:avLst/>
            </a:prstGeom>
            <a:solidFill>
              <a:srgbClr val="92D050"/>
            </a:solidFill>
            <a:ln>
              <a:solidFill>
                <a:srgbClr val="00B050"/>
              </a:solidFill>
            </a:ln>
            <a:scene3d>
              <a:camera prst="isometricOffAxis2Top"/>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Cube 11"/>
            <p:cNvSpPr/>
            <p:nvPr/>
          </p:nvSpPr>
          <p:spPr>
            <a:xfrm>
              <a:off x="4790580" y="1916832"/>
              <a:ext cx="423386" cy="1106906"/>
            </a:xfrm>
            <a:prstGeom prst="cube">
              <a:avLst>
                <a:gd name="adj"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13" name="Straight Connector 12"/>
            <p:cNvCxnSpPr/>
            <p:nvPr/>
          </p:nvCxnSpPr>
          <p:spPr>
            <a:xfrm>
              <a:off x="3122987" y="2458251"/>
              <a:ext cx="1667593" cy="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5087145" y="2458251"/>
              <a:ext cx="3088841" cy="392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Arc 16"/>
            <p:cNvSpPr/>
            <p:nvPr/>
          </p:nvSpPr>
          <p:spPr>
            <a:xfrm>
              <a:off x="4596340" y="1704666"/>
              <a:ext cx="601158" cy="277235"/>
            </a:xfrm>
            <a:prstGeom prst="arc">
              <a:avLst/>
            </a:prstGeom>
            <a:ln>
              <a:headEnd type="triangle"/>
            </a:ln>
          </p:spPr>
          <p:style>
            <a:lnRef idx="3">
              <a:schemeClr val="dk1"/>
            </a:lnRef>
            <a:fillRef idx="0">
              <a:schemeClr val="dk1"/>
            </a:fillRef>
            <a:effectRef idx="2">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18" name="Oval 17"/>
            <p:cNvSpPr/>
            <p:nvPr/>
          </p:nvSpPr>
          <p:spPr>
            <a:xfrm>
              <a:off x="6606245" y="1880819"/>
              <a:ext cx="1035151" cy="1035151"/>
            </a:xfrm>
            <a:prstGeom prst="ellipse">
              <a:avLst/>
            </a:prstGeom>
            <a:solidFill>
              <a:srgbClr val="FF0000">
                <a:alpha val="38824"/>
              </a:srgbClr>
            </a:solidFill>
            <a:ln>
              <a:solidFill>
                <a:schemeClr val="tx1"/>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9" name="Down Arrow 18"/>
            <p:cNvSpPr/>
            <p:nvPr/>
          </p:nvSpPr>
          <p:spPr>
            <a:xfrm flipH="1">
              <a:off x="7570122" y="2347548"/>
              <a:ext cx="284748" cy="421054"/>
            </a:xfrm>
            <a:prstGeom prst="downArrow">
              <a:avLst/>
            </a:prstGeom>
            <a:solidFill>
              <a:srgbClr val="FF0000"/>
            </a:solidFill>
            <a:ln>
              <a:solidFill>
                <a:srgbClr val="C00000"/>
              </a:solidFill>
            </a:ln>
            <a:scene3d>
              <a:camera prst="isometricOffAxis2Top"/>
              <a:lightRig rig="threePt" dir="t"/>
            </a:scene3d>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1" name="TextBox 43"/>
            <p:cNvSpPr txBox="1"/>
            <p:nvPr/>
          </p:nvSpPr>
          <p:spPr>
            <a:xfrm>
              <a:off x="5522563" y="2997134"/>
              <a:ext cx="100534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Polarizer</a:t>
              </a:r>
              <a:endParaRPr lang="en-GB" dirty="0"/>
            </a:p>
          </p:txBody>
        </p:sp>
        <p:sp>
          <p:nvSpPr>
            <p:cNvPr id="22" name="TextBox 44"/>
            <p:cNvSpPr txBox="1"/>
            <p:nvPr/>
          </p:nvSpPr>
          <p:spPr>
            <a:xfrm>
              <a:off x="6642202" y="1516539"/>
              <a:ext cx="134113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Colour Filter</a:t>
              </a:r>
              <a:endParaRPr lang="en-GB" dirty="0"/>
            </a:p>
          </p:txBody>
        </p:sp>
        <p:sp>
          <p:nvSpPr>
            <p:cNvPr id="39" name="TextBox 38"/>
            <p:cNvSpPr txBox="1"/>
            <p:nvPr/>
          </p:nvSpPr>
          <p:spPr>
            <a:xfrm>
              <a:off x="3156889" y="2048908"/>
              <a:ext cx="1468800" cy="369332"/>
            </a:xfrm>
            <a:prstGeom prst="rect">
              <a:avLst/>
            </a:prstGeom>
            <a:noFill/>
          </p:spPr>
          <p:txBody>
            <a:bodyPr wrap="none" rtlCol="0">
              <a:spAutoFit/>
            </a:bodyPr>
            <a:lstStyle/>
            <a:p>
              <a:r>
                <a:rPr lang="en-GB" dirty="0" smtClean="0"/>
                <a:t>Fundamental</a:t>
              </a:r>
              <a:endParaRPr lang="en-GB" dirty="0"/>
            </a:p>
          </p:txBody>
        </p:sp>
        <p:sp>
          <p:nvSpPr>
            <p:cNvPr id="40" name="TextBox 39"/>
            <p:cNvSpPr txBox="1"/>
            <p:nvPr/>
          </p:nvSpPr>
          <p:spPr>
            <a:xfrm>
              <a:off x="4479032" y="2997134"/>
              <a:ext cx="718466" cy="369332"/>
            </a:xfrm>
            <a:prstGeom prst="rect">
              <a:avLst/>
            </a:prstGeom>
            <a:noFill/>
          </p:spPr>
          <p:txBody>
            <a:bodyPr wrap="none" rtlCol="0">
              <a:spAutoFit/>
            </a:bodyPr>
            <a:lstStyle/>
            <a:p>
              <a:r>
                <a:rPr lang="en-GB" dirty="0" smtClean="0"/>
                <a:t>Cr</a:t>
              </a:r>
              <a:r>
                <a:rPr lang="en-GB" baseline="-25000" dirty="0" smtClean="0"/>
                <a:t>2</a:t>
              </a:r>
              <a:r>
                <a:rPr lang="en-GB" dirty="0" smtClean="0"/>
                <a:t>O</a:t>
              </a:r>
              <a:r>
                <a:rPr lang="en-GB" baseline="-25000" dirty="0" smtClean="0"/>
                <a:t>3</a:t>
              </a:r>
              <a:endParaRPr lang="en-GB" baseline="-25000" dirty="0"/>
            </a:p>
          </p:txBody>
        </p:sp>
      </p:grpSp>
      <p:sp>
        <p:nvSpPr>
          <p:cNvPr id="47" name="Rectangle 46"/>
          <p:cNvSpPr/>
          <p:nvPr/>
        </p:nvSpPr>
        <p:spPr>
          <a:xfrm>
            <a:off x="1679468" y="3639709"/>
            <a:ext cx="417926" cy="311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4011009" y="3671177"/>
            <a:ext cx="417926" cy="311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4775534" y="3743910"/>
            <a:ext cx="406588" cy="310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561180" y="3643784"/>
            <a:ext cx="4340765" cy="2920975"/>
            <a:chOff x="7013035" y="1574967"/>
            <a:chExt cx="4340765" cy="2920975"/>
          </a:xfrm>
        </p:grpSpPr>
        <mc:AlternateContent xmlns:mc="http://schemas.openxmlformats.org/markup-compatibility/2006" xmlns:a14="http://schemas.microsoft.com/office/drawing/2010/main">
          <mc:Choice Requires="a14">
            <p:sp>
              <p:nvSpPr>
                <p:cNvPr id="30" name="Rectangle 29"/>
                <p:cNvSpPr/>
                <p:nvPr/>
              </p:nvSpPr>
              <p:spPr>
                <a:xfrm>
                  <a:off x="7013035" y="2750017"/>
                  <a:ext cx="4022833" cy="46493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rPr>
                              <m:t>𝐼</m:t>
                            </m:r>
                          </m:e>
                          <m:sub>
                            <m:r>
                              <a:rPr lang="en-US" i="1">
                                <a:solidFill>
                                  <a:schemeClr val="tx1"/>
                                </a:solidFill>
                                <a:latin typeface="Cambria Math"/>
                                <a:sym typeface="Symbol"/>
                              </a:rPr>
                              <m:t></m:t>
                            </m:r>
                          </m:sub>
                          <m:sup>
                            <m:r>
                              <a:rPr lang="en-US" i="1">
                                <a:solidFill>
                                  <a:schemeClr val="tx1"/>
                                </a:solidFill>
                                <a:latin typeface="Cambria Math"/>
                              </a:rPr>
                              <m:t>𝑆𝐻𝐺</m:t>
                            </m:r>
                          </m:sup>
                        </m:sSubSup>
                        <m:r>
                          <a:rPr lang="en-US" i="1">
                            <a:solidFill>
                              <a:schemeClr val="tx1"/>
                            </a:solidFill>
                            <a:latin typeface="Cambria Math"/>
                          </a:rPr>
                          <m:t>∝</m:t>
                        </m:r>
                        <m:sSup>
                          <m:sSupPr>
                            <m:ctrlPr>
                              <a:rPr lang="en-US" i="1" smtClean="0">
                                <a:solidFill>
                                  <a:schemeClr val="tx1"/>
                                </a:solidFill>
                                <a:latin typeface="Cambria Math" panose="02040503050406030204" pitchFamily="18" charset="0"/>
                              </a:rPr>
                            </m:ctrlPr>
                          </m:sSupPr>
                          <m:e>
                            <m:sSubSup>
                              <m:sSubSupPr>
                                <m:ctrlPr>
                                  <a:rPr lang="en-GB" i="1">
                                    <a:solidFill>
                                      <a:schemeClr val="tx1"/>
                                    </a:solidFill>
                                    <a:latin typeface="Cambria Math" panose="02040503050406030204" pitchFamily="18" charset="0"/>
                                  </a:rPr>
                                </m:ctrlPr>
                              </m:sSubSupPr>
                              <m:e>
                                <m:r>
                                  <a:rPr lang="en-GB" i="1">
                                    <a:solidFill>
                                      <a:schemeClr val="tx1"/>
                                    </a:solidFill>
                                    <a:latin typeface="Cambria Math"/>
                                  </a:rPr>
                                  <m:t>(</m:t>
                                </m:r>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func>
                              <m:funcPr>
                                <m:ctrlPr>
                                  <a:rPr lang="en-GB" i="1">
                                    <a:solidFill>
                                      <a:schemeClr val="tx1"/>
                                    </a:solidFill>
                                    <a:latin typeface="Cambria Math" panose="02040503050406030204" pitchFamily="18" charset="0"/>
                                  </a:rPr>
                                </m:ctrlPr>
                              </m:funcPr>
                              <m:fName>
                                <m:r>
                                  <m:rPr>
                                    <m:sty m:val="p"/>
                                  </m:rPr>
                                  <a:rPr lang="en-US">
                                    <a:solidFill>
                                      <a:schemeClr val="tx1"/>
                                    </a:solidFill>
                                    <a:latin typeface="Cambria Math"/>
                                  </a:rPr>
                                  <m:t>sin</m:t>
                                </m:r>
                              </m:fName>
                              <m:e>
                                <m:r>
                                  <a:rPr lang="en-US" i="1">
                                    <a:solidFill>
                                      <a:schemeClr val="tx1"/>
                                    </a:solidFill>
                                    <a:latin typeface="Cambria Math"/>
                                  </a:rPr>
                                  <m:t>3</m:t>
                                </m:r>
                                <m:d>
                                  <m:dPr>
                                    <m:ctrlPr>
                                      <a:rPr lang="en-US" i="1">
                                        <a:solidFill>
                                          <a:schemeClr val="tx1"/>
                                        </a:solidFill>
                                        <a:latin typeface="Cambria Math" panose="02040503050406030204" pitchFamily="18" charset="0"/>
                                      </a:rPr>
                                    </m:ctrlPr>
                                  </m:dPr>
                                  <m:e>
                                    <m:r>
                                      <a:rPr lang="en-US" i="1">
                                        <a:solidFill>
                                          <a:schemeClr val="tx1"/>
                                        </a:solidFill>
                                        <a:latin typeface="Cambria Math"/>
                                        <a:sym typeface="Symbol"/>
                                      </a:rPr>
                                      <m:t></m:t>
                                    </m:r>
                                  </m:e>
                                </m:d>
                                <m:r>
                                  <a:rPr lang="en-US" i="1">
                                    <a:solidFill>
                                      <a:schemeClr val="tx1"/>
                                    </a:solidFill>
                                    <a:latin typeface="Cambria Math"/>
                                  </a:rPr>
                                  <m:t>− </m:t>
                                </m:r>
                              </m:e>
                            </m:func>
                            <m:sSubSup>
                              <m:sSubSupPr>
                                <m:ctrlPr>
                                  <a:rPr lang="en-GB" i="1">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𝑚</m:t>
                                </m:r>
                              </m:sub>
                              <m:sup>
                                <m:r>
                                  <a:rPr lang="en-US" i="1">
                                    <a:solidFill>
                                      <a:schemeClr val="tx1"/>
                                    </a:solidFill>
                                    <a:latin typeface="Cambria Math"/>
                                  </a:rPr>
                                  <m:t> (2)</m:t>
                                </m:r>
                              </m:sup>
                            </m:sSubSup>
                            <m:func>
                              <m:funcPr>
                                <m:ctrlPr>
                                  <a:rPr lang="en-GB" i="1">
                                    <a:solidFill>
                                      <a:schemeClr val="tx1"/>
                                    </a:solidFill>
                                    <a:latin typeface="Cambria Math" panose="02040503050406030204" pitchFamily="18" charset="0"/>
                                  </a:rPr>
                                </m:ctrlPr>
                              </m:funcPr>
                              <m:fName>
                                <m:r>
                                  <m:rPr>
                                    <m:sty m:val="p"/>
                                  </m:rPr>
                                  <a:rPr lang="en-US">
                                    <a:solidFill>
                                      <a:schemeClr val="tx1"/>
                                    </a:solidFill>
                                    <a:latin typeface="Cambria Math"/>
                                  </a:rPr>
                                  <m:t>cos</m:t>
                                </m:r>
                              </m:fName>
                              <m:e>
                                <m:r>
                                  <a:rPr lang="en-US" i="1">
                                    <a:solidFill>
                                      <a:schemeClr val="tx1"/>
                                    </a:solidFill>
                                    <a:latin typeface="Cambria Math"/>
                                  </a:rPr>
                                  <m:t>3</m:t>
                                </m:r>
                                <m:d>
                                  <m:dPr>
                                    <m:ctrlPr>
                                      <a:rPr lang="en-US" i="1">
                                        <a:solidFill>
                                          <a:schemeClr val="tx1"/>
                                        </a:solidFill>
                                        <a:latin typeface="Cambria Math" panose="02040503050406030204" pitchFamily="18" charset="0"/>
                                      </a:rPr>
                                    </m:ctrlPr>
                                  </m:dPr>
                                  <m:e>
                                    <m:r>
                                      <a:rPr lang="en-US" i="1">
                                        <a:solidFill>
                                          <a:schemeClr val="tx1"/>
                                        </a:solidFill>
                                        <a:latin typeface="Cambria Math"/>
                                        <a:sym typeface="Symbol"/>
                                      </a:rPr>
                                      <m:t></m:t>
                                    </m:r>
                                  </m:e>
                                </m:d>
                                <m:r>
                                  <a:rPr lang="en-GB" i="1">
                                    <a:solidFill>
                                      <a:schemeClr val="tx1"/>
                                    </a:solidFill>
                                    <a:latin typeface="Cambria Math"/>
                                    <a:sym typeface="Symbol"/>
                                  </a:rPr>
                                  <m:t>)</m:t>
                                </m:r>
                              </m:e>
                            </m:func>
                          </m:e>
                          <m:sup>
                            <m:r>
                              <a:rPr lang="en-GB" b="0" i="1" smtClean="0">
                                <a:solidFill>
                                  <a:schemeClr val="tx1"/>
                                </a:solidFill>
                                <a:latin typeface="Cambria Math"/>
                              </a:rPr>
                              <m:t>2</m:t>
                            </m:r>
                          </m:sup>
                        </m:sSup>
                      </m:oMath>
                    </m:oMathPara>
                  </a14:m>
                  <a:endParaRPr lang="en-GB" dirty="0">
                    <a:solidFill>
                      <a:schemeClr val="tx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7013035" y="2750017"/>
                  <a:ext cx="4022833" cy="464935"/>
                </a:xfrm>
                <a:prstGeom prst="rect">
                  <a:avLst/>
                </a:prstGeom>
                <a:blipFill rotWithShape="0">
                  <a:blip r:embed="rId2"/>
                  <a:stretch>
                    <a:fillRect b="-64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7024090" y="1574967"/>
                  <a:ext cx="4329710"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r>
                              <a:rPr lang="es-ES" b="0" i="1" smtClean="0">
                                <a:solidFill>
                                  <a:schemeClr val="tx1"/>
                                </a:solidFill>
                                <a:latin typeface="Cambria Math" panose="02040503050406030204" pitchFamily="18" charset="0"/>
                              </a:rPr>
                              <m:t>/</m:t>
                            </m:r>
                            <m:r>
                              <a:rPr lang="es-ES" b="0" i="1" smtClean="0">
                                <a:solidFill>
                                  <a:schemeClr val="tx1"/>
                                </a:solidFill>
                                <a:latin typeface="Cambria Math" panose="02040503050406030204" pitchFamily="18" charset="0"/>
                              </a:rPr>
                              <m:t>𝑚</m:t>
                            </m:r>
                          </m:sub>
                          <m:sup>
                            <m:r>
                              <a:rPr lang="en-US" i="1">
                                <a:solidFill>
                                  <a:schemeClr val="tx1"/>
                                </a:solidFill>
                                <a:latin typeface="Cambria Math"/>
                              </a:rPr>
                              <m:t> (2)</m:t>
                            </m:r>
                          </m:sup>
                        </m:sSubSup>
                        <m:r>
                          <a:rPr lang="en-GB" b="0" i="1" smtClean="0">
                            <a:solidFill>
                              <a:schemeClr val="tx1"/>
                            </a:solidFill>
                            <a:latin typeface="Cambria Math" panose="02040503050406030204" pitchFamily="18" charset="0"/>
                          </a:rPr>
                          <m:t>=</m:t>
                        </m:r>
                        <m:d>
                          <m:dPr>
                            <m:ctrlPr>
                              <a:rPr lang="en-GB" i="1" smtClean="0">
                                <a:latin typeface="Cambria Math" panose="02040503050406030204" pitchFamily="18" charset="0"/>
                              </a:rPr>
                            </m:ctrlPr>
                          </m:dPr>
                          <m:e>
                            <m:m>
                              <m:mPr>
                                <m:mcs>
                                  <m:mc>
                                    <m:mcPr>
                                      <m:count m:val="3"/>
                                      <m:mcJc m:val="center"/>
                                    </m:mcPr>
                                  </m:mc>
                                </m:mcs>
                                <m:ctrlPr>
                                  <a:rPr lang="en-GB" i="1" smtClean="0">
                                    <a:latin typeface="Cambria Math" panose="02040503050406030204" pitchFamily="18" charset="0"/>
                                  </a:rPr>
                                </m:ctrlPr>
                              </m:mPr>
                              <m:mr>
                                <m:e>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r>
                                        <a:rPr lang="es-ES" b="0" i="1" smtClean="0">
                                          <a:solidFill>
                                            <a:schemeClr val="tx1"/>
                                          </a:solidFill>
                                          <a:latin typeface="Cambria Math" panose="02040503050406030204" pitchFamily="18" charset="0"/>
                                        </a:rPr>
                                        <m:t>/</m:t>
                                      </m:r>
                                      <m:r>
                                        <a:rPr lang="es-ES" b="0" i="1" smtClean="0">
                                          <a:solidFill>
                                            <a:schemeClr val="tx1"/>
                                          </a:solidFill>
                                          <a:latin typeface="Cambria Math" panose="02040503050406030204" pitchFamily="18" charset="0"/>
                                        </a:rPr>
                                        <m:t>𝑚</m:t>
                                      </m:r>
                                    </m:sub>
                                    <m:sup>
                                      <m:r>
                                        <a:rPr lang="en-US" i="1">
                                          <a:solidFill>
                                            <a:schemeClr val="tx1"/>
                                          </a:solidFill>
                                          <a:latin typeface="Cambria Math"/>
                                        </a:rPr>
                                        <m:t> (2)</m:t>
                                      </m:r>
                                    </m:sup>
                                  </m:sSubSup>
                                </m:e>
                                <m:e>
                                  <m:sSubSup>
                                    <m:sSubSupPr>
                                      <m:ctrlPr>
                                        <a:rPr lang="en-GB" i="1" smtClean="0">
                                          <a:solidFill>
                                            <a:schemeClr val="tx1"/>
                                          </a:solidFill>
                                          <a:latin typeface="Cambria Math" panose="02040503050406030204" pitchFamily="18" charset="0"/>
                                        </a:rPr>
                                      </m:ctrlPr>
                                    </m:sSubSupPr>
                                    <m:e>
                                      <m:r>
                                        <a:rPr lang="en-GB" b="0" i="1" smtClean="0">
                                          <a:solidFill>
                                            <a:schemeClr val="tx1"/>
                                          </a:solidFill>
                                          <a:latin typeface="Cambria Math" panose="02040503050406030204" pitchFamily="18" charset="0"/>
                                        </a:rPr>
                                        <m:t>−</m:t>
                                      </m:r>
                                      <m:r>
                                        <a:rPr lang="en-US" i="1">
                                          <a:solidFill>
                                            <a:schemeClr val="tx1"/>
                                          </a:solidFill>
                                          <a:latin typeface="Cambria Math"/>
                                          <a:sym typeface="Symbol"/>
                                        </a:rPr>
                                        <m:t></m:t>
                                      </m:r>
                                    </m:e>
                                    <m:sub>
                                      <m:r>
                                        <a:rPr lang="en-US" i="1">
                                          <a:solidFill>
                                            <a:schemeClr val="tx1"/>
                                          </a:solidFill>
                                          <a:latin typeface="Cambria Math"/>
                                        </a:rPr>
                                        <m:t>𝑒</m:t>
                                      </m:r>
                                      <m:r>
                                        <a:rPr lang="es-ES" i="1">
                                          <a:latin typeface="Cambria Math" panose="02040503050406030204" pitchFamily="18" charset="0"/>
                                        </a:rPr>
                                        <m:t>/</m:t>
                                      </m:r>
                                      <m:r>
                                        <a:rPr lang="es-ES" i="1">
                                          <a:latin typeface="Cambria Math" panose="02040503050406030204" pitchFamily="18" charset="0"/>
                                        </a:rPr>
                                        <m:t>𝑚</m:t>
                                      </m:r>
                                    </m:sub>
                                    <m:sup>
                                      <m:r>
                                        <a:rPr lang="en-US" i="1">
                                          <a:solidFill>
                                            <a:schemeClr val="tx1"/>
                                          </a:solidFill>
                                          <a:latin typeface="Cambria Math"/>
                                        </a:rPr>
                                        <m:t> (2)</m:t>
                                      </m:r>
                                    </m:sup>
                                  </m:sSubSup>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
                            <m:r>
                              <a:rPr lang="en-GB" b="0" i="1" smtClean="0">
                                <a:latin typeface="Cambria Math" panose="02040503050406030204" pitchFamily="18" charset="0"/>
                              </a:rPr>
                              <m:t>  </m:t>
                            </m:r>
                            <m:m>
                              <m:mPr>
                                <m:mcs>
                                  <m:mc>
                                    <m:mcPr>
                                      <m:count m:val="3"/>
                                      <m:mcJc m:val="center"/>
                                    </m:mcPr>
                                  </m:mc>
                                </m:mcs>
                                <m:ctrlPr>
                                  <a:rPr lang="en-GB" i="1" smtClean="0">
                                    <a:latin typeface="Cambria Math" panose="02040503050406030204" pitchFamily="18" charset="0"/>
                                  </a:rPr>
                                </m:ctrlPr>
                              </m:mPr>
                              <m:mr>
                                <m:e>
                                  <m:r>
                                    <m:rPr>
                                      <m:brk m:alnAt="7"/>
                                    </m:rP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m:t>
                                  </m:r>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r>
                                        <a:rPr lang="es-ES" i="1">
                                          <a:latin typeface="Cambria Math" panose="02040503050406030204" pitchFamily="18" charset="0"/>
                                        </a:rPr>
                                        <m:t>/</m:t>
                                      </m:r>
                                      <m:r>
                                        <a:rPr lang="es-ES" i="1">
                                          <a:latin typeface="Cambria Math" panose="02040503050406030204" pitchFamily="18" charset="0"/>
                                        </a:rPr>
                                        <m:t>𝑚</m:t>
                                      </m:r>
                                    </m:sub>
                                    <m:sup>
                                      <m:r>
                                        <a:rPr lang="en-US" i="1">
                                          <a:solidFill>
                                            <a:schemeClr val="tx1"/>
                                          </a:solidFill>
                                          <a:latin typeface="Cambria Math"/>
                                        </a:rPr>
                                        <m:t> (2)</m:t>
                                      </m:r>
                                    </m:sup>
                                  </m:sSubSup>
                                </m:e>
                              </m:mr>
                            </m:m>
                          </m:e>
                        </m:d>
                      </m:oMath>
                    </m:oMathPara>
                  </a14:m>
                  <a:endParaRPr lang="en-GB" dirty="0"/>
                </a:p>
              </p:txBody>
            </p:sp>
          </mc:Choice>
          <mc:Fallback xmlns="">
            <p:sp>
              <p:nvSpPr>
                <p:cNvPr id="42" name="TextBox 41"/>
                <p:cNvSpPr txBox="1">
                  <a:spLocks noRot="1" noChangeAspect="1" noMove="1" noResize="1" noEditPoints="1" noAdjustHandles="1" noChangeArrowheads="1" noChangeShapeType="1" noTextEdit="1"/>
                </p:cNvSpPr>
                <p:nvPr/>
              </p:nvSpPr>
              <p:spPr>
                <a:xfrm>
                  <a:off x="7024090" y="1574967"/>
                  <a:ext cx="4329710" cy="891719"/>
                </a:xfrm>
                <a:prstGeom prst="rect">
                  <a:avLst/>
                </a:prstGeom>
                <a:blipFill rotWithShape="0">
                  <a:blip r:embed="rId3"/>
                  <a:stretch>
                    <a:fillRect/>
                  </a:stretch>
                </a:blipFill>
              </p:spPr>
              <p:txBody>
                <a:bodyPr/>
                <a:lstStyle/>
                <a:p>
                  <a:r>
                    <a:rPr lang="en-GB">
                      <a:noFill/>
                    </a:rPr>
                    <a:t> </a:t>
                  </a:r>
                </a:p>
              </p:txBody>
            </p:sp>
          </mc:Fallback>
        </mc:AlternateContent>
        <p:grpSp>
          <p:nvGrpSpPr>
            <p:cNvPr id="3" name="Group 2"/>
            <p:cNvGrpSpPr/>
            <p:nvPr/>
          </p:nvGrpSpPr>
          <p:grpSpPr>
            <a:xfrm>
              <a:off x="7024090" y="3451712"/>
              <a:ext cx="2559184" cy="1044230"/>
              <a:chOff x="7582115" y="4036799"/>
              <a:chExt cx="2656625" cy="1092296"/>
            </a:xfrm>
          </p:grpSpPr>
          <mc:AlternateContent xmlns:mc="http://schemas.openxmlformats.org/markup-compatibility/2006" xmlns:a14="http://schemas.microsoft.com/office/drawing/2010/main">
            <mc:Choice Requires="a14">
              <p:sp>
                <p:nvSpPr>
                  <p:cNvPr id="57" name="Rectangle 56"/>
                  <p:cNvSpPr/>
                  <p:nvPr/>
                </p:nvSpPr>
                <p:spPr>
                  <a:xfrm>
                    <a:off x="7582115" y="4036799"/>
                    <a:ext cx="1832425" cy="4869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ea typeface="Cambria Math" panose="02040503050406030204" pitchFamily="18" charset="0"/>
                                </a:rPr>
                                <m:t>𝜒</m:t>
                              </m:r>
                            </m:e>
                            <m:sub>
                              <m:r>
                                <a:rPr lang="en-GB" sz="2000" b="0" i="1" smtClean="0">
                                  <a:latin typeface="Cambria Math"/>
                                  <a:ea typeface="Cambria Math" panose="02040503050406030204" pitchFamily="18" charset="0"/>
                                </a:rPr>
                                <m:t>𝑒</m:t>
                              </m:r>
                            </m:sub>
                            <m:sup>
                              <m:r>
                                <a:rPr lang="en-GB" sz="2000" b="0" i="1" smtClean="0">
                                  <a:latin typeface="Cambria Math" panose="02040503050406030204" pitchFamily="18" charset="0"/>
                                </a:rPr>
                                <m:t>(2)</m:t>
                              </m:r>
                            </m:sup>
                          </m:sSubSup>
                          <m:r>
                            <a:rPr lang="en-GB" sz="2000" b="0" i="1" smtClean="0">
                              <a:latin typeface="Cambria Math"/>
                            </a:rPr>
                            <m:t>=</m:t>
                          </m:r>
                          <m:sSub>
                            <m:sSubPr>
                              <m:ctrlPr>
                                <a:rPr lang="en-GB" sz="2000" b="0" i="1" smtClean="0">
                                  <a:latin typeface="Cambria Math" panose="02040503050406030204" pitchFamily="18" charset="0"/>
                                </a:rPr>
                              </m:ctrlPr>
                            </m:sSubPr>
                            <m:e>
                              <m:r>
                                <a:rPr lang="en-GB" sz="2000" b="0" i="1" smtClean="0">
                                  <a:latin typeface="Cambria Math"/>
                                </a:rPr>
                                <m:t>𝑐</m:t>
                              </m:r>
                            </m:e>
                            <m:sub>
                              <m:r>
                                <a:rPr lang="en-GB" sz="2000" b="0" i="1" smtClean="0">
                                  <a:latin typeface="Cambria Math"/>
                                </a:rPr>
                                <m:t>𝑝</m:t>
                              </m:r>
                            </m:sub>
                          </m:sSub>
                          <m:r>
                            <a:rPr lang="en-GB" sz="2000" b="0" i="1" smtClean="0">
                              <a:latin typeface="Cambria Math"/>
                            </a:rPr>
                            <m:t> </m:t>
                          </m:r>
                          <m:r>
                            <a:rPr lang="en-GB" sz="2000" b="0" i="1" smtClean="0">
                              <a:latin typeface="Cambria Math"/>
                            </a:rPr>
                            <m:t>𝑙</m:t>
                          </m:r>
                          <m:r>
                            <a:rPr lang="en-GB" sz="2000" b="0" i="1" smtClean="0">
                              <a:latin typeface="Cambria Math"/>
                            </a:rPr>
                            <m:t>(</m:t>
                          </m:r>
                          <m:r>
                            <a:rPr lang="en-GB" sz="2000" b="0" i="1" smtClean="0">
                              <a:latin typeface="Cambria Math"/>
                            </a:rPr>
                            <m:t>𝑇</m:t>
                          </m:r>
                          <m:r>
                            <a:rPr lang="en-GB" sz="2000" b="0" i="1" smtClean="0">
                              <a:latin typeface="Cambria Math"/>
                            </a:rPr>
                            <m:t>) </m:t>
                          </m:r>
                        </m:oMath>
                      </m:oMathPara>
                    </a14:m>
                    <a:endParaRPr lang="en-GB" sz="2000" dirty="0"/>
                  </a:p>
                </p:txBody>
              </p:sp>
            </mc:Choice>
            <mc:Fallback xmlns="">
              <p:sp>
                <p:nvSpPr>
                  <p:cNvPr id="57" name="Rectangle 56"/>
                  <p:cNvSpPr>
                    <a:spLocks noRot="1" noChangeAspect="1" noMove="1" noResize="1" noEditPoints="1" noAdjustHandles="1" noChangeArrowheads="1" noChangeShapeType="1" noTextEdit="1"/>
                  </p:cNvSpPr>
                  <p:nvPr/>
                </p:nvSpPr>
                <p:spPr>
                  <a:xfrm>
                    <a:off x="7582115" y="4036799"/>
                    <a:ext cx="1832425" cy="486928"/>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7582115" y="4639409"/>
                    <a:ext cx="2656625" cy="489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i="1" smtClean="0">
                                  <a:latin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𝜒</m:t>
                              </m:r>
                            </m:e>
                            <m:sub>
                              <m:r>
                                <a:rPr lang="en-GB" sz="2000" b="0" i="1" smtClean="0">
                                  <a:latin typeface="Cambria Math"/>
                                  <a:ea typeface="Cambria Math" panose="02040503050406030204" pitchFamily="18" charset="0"/>
                                </a:rPr>
                                <m:t>𝑚</m:t>
                              </m:r>
                            </m:sub>
                            <m:sup>
                              <m:r>
                                <a:rPr lang="en-GB" sz="2000" i="1">
                                  <a:latin typeface="Cambria Math" panose="02040503050406030204" pitchFamily="18" charset="0"/>
                                </a:rPr>
                                <m:t>(2)</m:t>
                              </m:r>
                            </m:sup>
                          </m:sSubSup>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𝑐</m:t>
                              </m:r>
                            </m:e>
                            <m:sub>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𝑀</m:t>
                                  </m:r>
                                </m:e>
                                <m:sub>
                                  <m:r>
                                    <a:rPr lang="en-GB" sz="2000" b="0" i="1" smtClean="0">
                                      <a:latin typeface="Cambria Math" panose="02040503050406030204" pitchFamily="18" charset="0"/>
                                      <a:ea typeface="Cambria Math" panose="02040503050406030204" pitchFamily="18" charset="0"/>
                                    </a:rPr>
                                    <m:t>1</m:t>
                                  </m:r>
                                </m:sub>
                              </m:sSub>
                            </m:sub>
                          </m:sSub>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𝑐</m:t>
                              </m:r>
                            </m:e>
                            <m:sub>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𝑀</m:t>
                                  </m:r>
                                </m:e>
                                <m:sub>
                                  <m:r>
                                    <a:rPr lang="en-GB" sz="2000" b="0" i="1" smtClean="0">
                                      <a:latin typeface="Cambria Math" panose="02040503050406030204" pitchFamily="18" charset="0"/>
                                      <a:ea typeface="Cambria Math" panose="02040503050406030204" pitchFamily="18" charset="0"/>
                                    </a:rPr>
                                    <m:t>2</m:t>
                                  </m:r>
                                </m:sub>
                              </m:sSub>
                            </m:sub>
                          </m:sSub>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𝑙</m:t>
                              </m:r>
                            </m:e>
                            <m:sup>
                              <m:r>
                                <a:rPr lang="en-GB" sz="2000" b="0" i="1" smtClean="0">
                                  <a:latin typeface="Cambria Math" panose="02040503050406030204" pitchFamily="18" charset="0"/>
                                  <a:ea typeface="Cambria Math" panose="02040503050406030204" pitchFamily="18" charset="0"/>
                                </a:rPr>
                                <m:t>2</m:t>
                              </m:r>
                            </m:sup>
                          </m:sSup>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𝑇</m:t>
                          </m:r>
                          <m:r>
                            <a:rPr lang="en-GB" sz="2000" b="0" i="1" smtClean="0">
                              <a:latin typeface="Cambria Math" panose="02040503050406030204" pitchFamily="18" charset="0"/>
                              <a:ea typeface="Cambria Math" panose="02040503050406030204" pitchFamily="18" charset="0"/>
                            </a:rPr>
                            <m:t>)</m:t>
                          </m:r>
                        </m:oMath>
                      </m:oMathPara>
                    </a14:m>
                    <a:endParaRPr lang="en-GB" sz="2000" dirty="0"/>
                  </a:p>
                </p:txBody>
              </p:sp>
            </mc:Choice>
            <mc:Fallback xmlns="">
              <p:sp>
                <p:nvSpPr>
                  <p:cNvPr id="58" name="Rectangle 57"/>
                  <p:cNvSpPr>
                    <a:spLocks noRot="1" noChangeAspect="1" noMove="1" noResize="1" noEditPoints="1" noAdjustHandles="1" noChangeArrowheads="1" noChangeShapeType="1" noTextEdit="1"/>
                  </p:cNvSpPr>
                  <p:nvPr/>
                </p:nvSpPr>
                <p:spPr>
                  <a:xfrm>
                    <a:off x="7582115" y="4639409"/>
                    <a:ext cx="2656625" cy="489686"/>
                  </a:xfrm>
                  <a:prstGeom prst="rect">
                    <a:avLst/>
                  </a:prstGeom>
                  <a:blipFill rotWithShape="0">
                    <a:blip r:embed="rId5"/>
                    <a:stretch>
                      <a:fillRect r="-1429" b="-12987"/>
                    </a:stretch>
                  </a:blipFill>
                </p:spPr>
                <p:txBody>
                  <a:bodyPr/>
                  <a:lstStyle/>
                  <a:p>
                    <a:r>
                      <a:rPr lang="en-GB">
                        <a:noFill/>
                      </a:rPr>
                      <a:t> </a:t>
                    </a:r>
                  </a:p>
                </p:txBody>
              </p:sp>
            </mc:Fallback>
          </mc:AlternateContent>
        </p:grpSp>
      </p:grpSp>
      <p:sp>
        <p:nvSpPr>
          <p:cNvPr id="32" name="TextBox 31"/>
          <p:cNvSpPr txBox="1"/>
          <p:nvPr/>
        </p:nvSpPr>
        <p:spPr>
          <a:xfrm>
            <a:off x="8508043" y="6152766"/>
            <a:ext cx="339266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dirty="0" smtClean="0"/>
              <a:t>V Sala et al. </a:t>
            </a:r>
            <a:r>
              <a:rPr lang="es-ES" i="1" dirty="0" smtClean="0"/>
              <a:t>PRB</a:t>
            </a:r>
            <a:r>
              <a:rPr lang="es-ES" dirty="0" smtClean="0"/>
              <a:t> </a:t>
            </a:r>
            <a:r>
              <a:rPr lang="es-ES" b="1" dirty="0" smtClean="0"/>
              <a:t>94</a:t>
            </a:r>
            <a:r>
              <a:rPr lang="es-ES" dirty="0" smtClean="0"/>
              <a:t> 014430 (2016)</a:t>
            </a:r>
            <a:endParaRPr lang="en-GB" dirty="0"/>
          </a:p>
        </p:txBody>
      </p:sp>
      <p:grpSp>
        <p:nvGrpSpPr>
          <p:cNvPr id="15" name="Group 14"/>
          <p:cNvGrpSpPr/>
          <p:nvPr/>
        </p:nvGrpSpPr>
        <p:grpSpPr>
          <a:xfrm>
            <a:off x="6001146" y="1844712"/>
            <a:ext cx="6229113" cy="3656599"/>
            <a:chOff x="572235" y="3594979"/>
            <a:chExt cx="5150292" cy="3023312"/>
          </a:xfrm>
        </p:grpSpPr>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209" y="3636966"/>
              <a:ext cx="281146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2264" b="1229"/>
            <a:stretch/>
          </p:blipFill>
          <p:spPr bwMode="auto">
            <a:xfrm>
              <a:off x="3645004" y="3594979"/>
              <a:ext cx="2077523" cy="2952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72235" y="3594979"/>
              <a:ext cx="588304" cy="385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2981238" y="3628209"/>
              <a:ext cx="923585" cy="385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996330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Optical Measurement of Demagnetization</a:t>
            </a:r>
            <a:endParaRPr lang="en-GB" dirty="0"/>
          </a:p>
        </p:txBody>
      </p:sp>
      <p:grpSp>
        <p:nvGrpSpPr>
          <p:cNvPr id="6" name="Group 5"/>
          <p:cNvGrpSpPr/>
          <p:nvPr/>
        </p:nvGrpSpPr>
        <p:grpSpPr>
          <a:xfrm>
            <a:off x="974784" y="1690688"/>
            <a:ext cx="4848045" cy="3605842"/>
            <a:chOff x="1457864" y="1708030"/>
            <a:chExt cx="4848045" cy="3605842"/>
          </a:xfrm>
        </p:grpSpPr>
        <p:sp>
          <p:nvSpPr>
            <p:cNvPr id="5" name="Rectangle 4"/>
            <p:cNvSpPr/>
            <p:nvPr/>
          </p:nvSpPr>
          <p:spPr>
            <a:xfrm>
              <a:off x="1457864" y="1708030"/>
              <a:ext cx="4848045" cy="360584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727" y="1767836"/>
              <a:ext cx="4771733" cy="3503482"/>
            </a:xfrm>
            <a:prstGeom prst="rect">
              <a:avLst/>
            </a:prstGeom>
            <a:ln>
              <a:noFill/>
            </a:ln>
          </p:spPr>
        </p:pic>
      </p:grpSp>
      <p:sp>
        <p:nvSpPr>
          <p:cNvPr id="7" name="Content Placeholder 2"/>
          <p:cNvSpPr>
            <a:spLocks noGrp="1"/>
          </p:cNvSpPr>
          <p:nvPr>
            <p:ph idx="1"/>
          </p:nvPr>
        </p:nvSpPr>
        <p:spPr>
          <a:xfrm>
            <a:off x="6382937" y="1690688"/>
            <a:ext cx="5383059" cy="3296993"/>
          </a:xfrm>
        </p:spPr>
        <p:txBody>
          <a:bodyPr>
            <a:normAutofit fontScale="92500" lnSpcReduction="10000"/>
          </a:bodyPr>
          <a:lstStyle/>
          <a:p>
            <a:r>
              <a:rPr lang="en-GB" dirty="0" smtClean="0"/>
              <a:t>Pump with 3 photon energies</a:t>
            </a:r>
          </a:p>
          <a:p>
            <a:r>
              <a:rPr lang="en-GB" dirty="0" smtClean="0"/>
              <a:t>Quick drop in SHG signal (&lt; 70 fs)</a:t>
            </a:r>
          </a:p>
          <a:p>
            <a:r>
              <a:rPr lang="en-GB" dirty="0" smtClean="0"/>
              <a:t>Rapid recovery – wavelength dependent 400 fs at 1.8 eV, 300 fs at 3 eV</a:t>
            </a:r>
          </a:p>
          <a:p>
            <a:r>
              <a:rPr lang="en-GB" dirty="0" smtClean="0"/>
              <a:t>Long lived state &gt;&gt; 400 </a:t>
            </a:r>
            <a:r>
              <a:rPr lang="en-GB" dirty="0" err="1" smtClean="0"/>
              <a:t>ps</a:t>
            </a:r>
            <a:endParaRPr lang="en-GB" dirty="0" smtClean="0"/>
          </a:p>
          <a:p>
            <a:r>
              <a:rPr lang="en-GB" dirty="0" smtClean="0"/>
              <a:t>Can we interpret this as magnetic dynamics?</a:t>
            </a:r>
          </a:p>
          <a:p>
            <a:endParaRPr lang="en-GB" dirty="0"/>
          </a:p>
        </p:txBody>
      </p:sp>
      <p:sp>
        <p:nvSpPr>
          <p:cNvPr id="8" name="TextBox 7"/>
          <p:cNvSpPr txBox="1"/>
          <p:nvPr/>
        </p:nvSpPr>
        <p:spPr>
          <a:xfrm>
            <a:off x="8508043" y="6152766"/>
            <a:ext cx="339266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dirty="0" smtClean="0"/>
              <a:t>V Sala et al. </a:t>
            </a:r>
            <a:r>
              <a:rPr lang="es-ES" i="1" dirty="0" smtClean="0"/>
              <a:t>PRB</a:t>
            </a:r>
            <a:r>
              <a:rPr lang="es-ES" dirty="0" smtClean="0"/>
              <a:t> </a:t>
            </a:r>
            <a:r>
              <a:rPr lang="es-ES" b="1" dirty="0" smtClean="0"/>
              <a:t>94</a:t>
            </a:r>
            <a:r>
              <a:rPr lang="es-ES" dirty="0" smtClean="0"/>
              <a:t> 014430 (2016)</a:t>
            </a:r>
            <a:endParaRPr lang="en-GB" dirty="0"/>
          </a:p>
        </p:txBody>
      </p:sp>
      <p:sp>
        <p:nvSpPr>
          <p:cNvPr id="9" name="Freeform 8"/>
          <p:cNvSpPr/>
          <p:nvPr/>
        </p:nvSpPr>
        <p:spPr>
          <a:xfrm>
            <a:off x="2056879" y="2225964"/>
            <a:ext cx="1037303" cy="535709"/>
          </a:xfrm>
          <a:custGeom>
            <a:avLst/>
            <a:gdLst>
              <a:gd name="connsiteX0" fmla="*/ 363048 w 1037303"/>
              <a:gd name="connsiteY0" fmla="*/ 18472 h 535709"/>
              <a:gd name="connsiteX1" fmla="*/ 270684 w 1037303"/>
              <a:gd name="connsiteY1" fmla="*/ 9236 h 535709"/>
              <a:gd name="connsiteX2" fmla="*/ 242975 w 1037303"/>
              <a:gd name="connsiteY2" fmla="*/ 0 h 535709"/>
              <a:gd name="connsiteX3" fmla="*/ 85957 w 1037303"/>
              <a:gd name="connsiteY3" fmla="*/ 9236 h 535709"/>
              <a:gd name="connsiteX4" fmla="*/ 58248 w 1037303"/>
              <a:gd name="connsiteY4" fmla="*/ 18472 h 535709"/>
              <a:gd name="connsiteX5" fmla="*/ 39775 w 1037303"/>
              <a:gd name="connsiteY5" fmla="*/ 46181 h 535709"/>
              <a:gd name="connsiteX6" fmla="*/ 21303 w 1037303"/>
              <a:gd name="connsiteY6" fmla="*/ 110836 h 535709"/>
              <a:gd name="connsiteX7" fmla="*/ 12066 w 1037303"/>
              <a:gd name="connsiteY7" fmla="*/ 221672 h 535709"/>
              <a:gd name="connsiteX8" fmla="*/ 2830 w 1037303"/>
              <a:gd name="connsiteY8" fmla="*/ 249381 h 535709"/>
              <a:gd name="connsiteX9" fmla="*/ 30539 w 1037303"/>
              <a:gd name="connsiteY9" fmla="*/ 424872 h 535709"/>
              <a:gd name="connsiteX10" fmla="*/ 58248 w 1037303"/>
              <a:gd name="connsiteY10" fmla="*/ 443345 h 535709"/>
              <a:gd name="connsiteX11" fmla="*/ 76721 w 1037303"/>
              <a:gd name="connsiteY11" fmla="*/ 517236 h 535709"/>
              <a:gd name="connsiteX12" fmla="*/ 104430 w 1037303"/>
              <a:gd name="connsiteY12" fmla="*/ 535709 h 535709"/>
              <a:gd name="connsiteX13" fmla="*/ 150612 w 1037303"/>
              <a:gd name="connsiteY13" fmla="*/ 526472 h 535709"/>
              <a:gd name="connsiteX14" fmla="*/ 215266 w 1037303"/>
              <a:gd name="connsiteY14" fmla="*/ 489527 h 535709"/>
              <a:gd name="connsiteX15" fmla="*/ 242975 w 1037303"/>
              <a:gd name="connsiteY15" fmla="*/ 480291 h 535709"/>
              <a:gd name="connsiteX16" fmla="*/ 326103 w 1037303"/>
              <a:gd name="connsiteY16" fmla="*/ 415636 h 535709"/>
              <a:gd name="connsiteX17" fmla="*/ 427703 w 1037303"/>
              <a:gd name="connsiteY17" fmla="*/ 387927 h 535709"/>
              <a:gd name="connsiteX18" fmla="*/ 455412 w 1037303"/>
              <a:gd name="connsiteY18" fmla="*/ 378691 h 535709"/>
              <a:gd name="connsiteX19" fmla="*/ 547775 w 1037303"/>
              <a:gd name="connsiteY19" fmla="*/ 369454 h 535709"/>
              <a:gd name="connsiteX20" fmla="*/ 695557 w 1037303"/>
              <a:gd name="connsiteY20" fmla="*/ 350981 h 535709"/>
              <a:gd name="connsiteX21" fmla="*/ 824866 w 1037303"/>
              <a:gd name="connsiteY21" fmla="*/ 341745 h 535709"/>
              <a:gd name="connsiteX22" fmla="*/ 954175 w 1037303"/>
              <a:gd name="connsiteY22" fmla="*/ 323272 h 535709"/>
              <a:gd name="connsiteX23" fmla="*/ 981884 w 1037303"/>
              <a:gd name="connsiteY23" fmla="*/ 304800 h 535709"/>
              <a:gd name="connsiteX24" fmla="*/ 1028066 w 1037303"/>
              <a:gd name="connsiteY24" fmla="*/ 258618 h 535709"/>
              <a:gd name="connsiteX25" fmla="*/ 1037303 w 1037303"/>
              <a:gd name="connsiteY25" fmla="*/ 230909 h 535709"/>
              <a:gd name="connsiteX26" fmla="*/ 1028066 w 1037303"/>
              <a:gd name="connsiteY26" fmla="*/ 129309 h 535709"/>
              <a:gd name="connsiteX27" fmla="*/ 1009593 w 1037303"/>
              <a:gd name="connsiteY27" fmla="*/ 101600 h 535709"/>
              <a:gd name="connsiteX28" fmla="*/ 926466 w 1037303"/>
              <a:gd name="connsiteY28" fmla="*/ 55418 h 535709"/>
              <a:gd name="connsiteX29" fmla="*/ 492357 w 1037303"/>
              <a:gd name="connsiteY29" fmla="*/ 46181 h 535709"/>
              <a:gd name="connsiteX30" fmla="*/ 363048 w 1037303"/>
              <a:gd name="connsiteY30" fmla="*/ 18472 h 53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37303" h="535709">
                <a:moveTo>
                  <a:pt x="363048" y="18472"/>
                </a:moveTo>
                <a:cubicBezTo>
                  <a:pt x="326102" y="12314"/>
                  <a:pt x="301266" y="13941"/>
                  <a:pt x="270684" y="9236"/>
                </a:cubicBezTo>
                <a:cubicBezTo>
                  <a:pt x="261061" y="7756"/>
                  <a:pt x="252711" y="0"/>
                  <a:pt x="242975" y="0"/>
                </a:cubicBezTo>
                <a:cubicBezTo>
                  <a:pt x="190545" y="0"/>
                  <a:pt x="138296" y="6157"/>
                  <a:pt x="85957" y="9236"/>
                </a:cubicBezTo>
                <a:cubicBezTo>
                  <a:pt x="76721" y="12315"/>
                  <a:pt x="65851" y="12390"/>
                  <a:pt x="58248" y="18472"/>
                </a:cubicBezTo>
                <a:cubicBezTo>
                  <a:pt x="49580" y="25407"/>
                  <a:pt x="44739" y="36252"/>
                  <a:pt x="39775" y="46181"/>
                </a:cubicBezTo>
                <a:cubicBezTo>
                  <a:pt x="33151" y="59429"/>
                  <a:pt x="24262" y="99002"/>
                  <a:pt x="21303" y="110836"/>
                </a:cubicBezTo>
                <a:cubicBezTo>
                  <a:pt x="18224" y="147781"/>
                  <a:pt x="16966" y="184924"/>
                  <a:pt x="12066" y="221672"/>
                </a:cubicBezTo>
                <a:cubicBezTo>
                  <a:pt x="10779" y="231323"/>
                  <a:pt x="2830" y="239645"/>
                  <a:pt x="2830" y="249381"/>
                </a:cubicBezTo>
                <a:cubicBezTo>
                  <a:pt x="2830" y="296385"/>
                  <a:pt x="-13080" y="381253"/>
                  <a:pt x="30539" y="424872"/>
                </a:cubicBezTo>
                <a:cubicBezTo>
                  <a:pt x="38388" y="432721"/>
                  <a:pt x="49012" y="437187"/>
                  <a:pt x="58248" y="443345"/>
                </a:cubicBezTo>
                <a:cubicBezTo>
                  <a:pt x="58709" y="445649"/>
                  <a:pt x="69146" y="507767"/>
                  <a:pt x="76721" y="517236"/>
                </a:cubicBezTo>
                <a:cubicBezTo>
                  <a:pt x="83656" y="525904"/>
                  <a:pt x="95194" y="529551"/>
                  <a:pt x="104430" y="535709"/>
                </a:cubicBezTo>
                <a:cubicBezTo>
                  <a:pt x="119824" y="532630"/>
                  <a:pt x="135719" y="531436"/>
                  <a:pt x="150612" y="526472"/>
                </a:cubicBezTo>
                <a:cubicBezTo>
                  <a:pt x="199197" y="510277"/>
                  <a:pt x="174722" y="509799"/>
                  <a:pt x="215266" y="489527"/>
                </a:cubicBezTo>
                <a:cubicBezTo>
                  <a:pt x="223974" y="485173"/>
                  <a:pt x="233739" y="483370"/>
                  <a:pt x="242975" y="480291"/>
                </a:cubicBezTo>
                <a:cubicBezTo>
                  <a:pt x="266885" y="456381"/>
                  <a:pt x="292955" y="426685"/>
                  <a:pt x="326103" y="415636"/>
                </a:cubicBezTo>
                <a:cubicBezTo>
                  <a:pt x="444982" y="376009"/>
                  <a:pt x="323270" y="414034"/>
                  <a:pt x="427703" y="387927"/>
                </a:cubicBezTo>
                <a:cubicBezTo>
                  <a:pt x="437148" y="385566"/>
                  <a:pt x="445789" y="380171"/>
                  <a:pt x="455412" y="378691"/>
                </a:cubicBezTo>
                <a:cubicBezTo>
                  <a:pt x="485993" y="373986"/>
                  <a:pt x="517046" y="373069"/>
                  <a:pt x="547775" y="369454"/>
                </a:cubicBezTo>
                <a:cubicBezTo>
                  <a:pt x="651381" y="357265"/>
                  <a:pt x="576256" y="361355"/>
                  <a:pt x="695557" y="350981"/>
                </a:cubicBezTo>
                <a:cubicBezTo>
                  <a:pt x="738607" y="347237"/>
                  <a:pt x="781831" y="345657"/>
                  <a:pt x="824866" y="341745"/>
                </a:cubicBezTo>
                <a:cubicBezTo>
                  <a:pt x="875737" y="337121"/>
                  <a:pt x="905661" y="331358"/>
                  <a:pt x="954175" y="323272"/>
                </a:cubicBezTo>
                <a:cubicBezTo>
                  <a:pt x="963411" y="317115"/>
                  <a:pt x="974035" y="312649"/>
                  <a:pt x="981884" y="304800"/>
                </a:cubicBezTo>
                <a:cubicBezTo>
                  <a:pt x="1043464" y="243221"/>
                  <a:pt x="954171" y="307882"/>
                  <a:pt x="1028066" y="258618"/>
                </a:cubicBezTo>
                <a:cubicBezTo>
                  <a:pt x="1031145" y="249382"/>
                  <a:pt x="1037303" y="240645"/>
                  <a:pt x="1037303" y="230909"/>
                </a:cubicBezTo>
                <a:cubicBezTo>
                  <a:pt x="1037303" y="196903"/>
                  <a:pt x="1035192" y="162560"/>
                  <a:pt x="1028066" y="129309"/>
                </a:cubicBezTo>
                <a:cubicBezTo>
                  <a:pt x="1025740" y="118455"/>
                  <a:pt x="1017947" y="108910"/>
                  <a:pt x="1009593" y="101600"/>
                </a:cubicBezTo>
                <a:cubicBezTo>
                  <a:pt x="1000990" y="94072"/>
                  <a:pt x="951155" y="56406"/>
                  <a:pt x="926466" y="55418"/>
                </a:cubicBezTo>
                <a:cubicBezTo>
                  <a:pt x="781846" y="49633"/>
                  <a:pt x="637060" y="49260"/>
                  <a:pt x="492357" y="46181"/>
                </a:cubicBezTo>
                <a:cubicBezTo>
                  <a:pt x="422335" y="22841"/>
                  <a:pt x="399994" y="24630"/>
                  <a:pt x="363048" y="184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4389887" y="2217386"/>
            <a:ext cx="1056974" cy="488868"/>
          </a:xfrm>
          <a:custGeom>
            <a:avLst/>
            <a:gdLst>
              <a:gd name="connsiteX0" fmla="*/ 52804 w 1056974"/>
              <a:gd name="connsiteY0" fmla="*/ 17813 h 488868"/>
              <a:gd name="connsiteX1" fmla="*/ 736295 w 1056974"/>
              <a:gd name="connsiteY1" fmla="*/ 17813 h 488868"/>
              <a:gd name="connsiteX2" fmla="*/ 791713 w 1056974"/>
              <a:gd name="connsiteY2" fmla="*/ 54759 h 488868"/>
              <a:gd name="connsiteX3" fmla="*/ 819422 w 1056974"/>
              <a:gd name="connsiteY3" fmla="*/ 63995 h 488868"/>
              <a:gd name="connsiteX4" fmla="*/ 902549 w 1056974"/>
              <a:gd name="connsiteY4" fmla="*/ 54759 h 488868"/>
              <a:gd name="connsiteX5" fmla="*/ 948731 w 1056974"/>
              <a:gd name="connsiteY5" fmla="*/ 45522 h 488868"/>
              <a:gd name="connsiteX6" fmla="*/ 1041095 w 1056974"/>
              <a:gd name="connsiteY6" fmla="*/ 54759 h 488868"/>
              <a:gd name="connsiteX7" fmla="*/ 1050331 w 1056974"/>
              <a:gd name="connsiteY7" fmla="*/ 184068 h 488868"/>
              <a:gd name="connsiteX8" fmla="*/ 1041095 w 1056974"/>
              <a:gd name="connsiteY8" fmla="*/ 285668 h 488868"/>
              <a:gd name="connsiteX9" fmla="*/ 865604 w 1056974"/>
              <a:gd name="connsiteY9" fmla="*/ 294904 h 488868"/>
              <a:gd name="connsiteX10" fmla="*/ 570040 w 1056974"/>
              <a:gd name="connsiteY10" fmla="*/ 294904 h 488868"/>
              <a:gd name="connsiteX11" fmla="*/ 459204 w 1056974"/>
              <a:gd name="connsiteY11" fmla="*/ 285668 h 488868"/>
              <a:gd name="connsiteX12" fmla="*/ 348368 w 1056974"/>
              <a:gd name="connsiteY12" fmla="*/ 294904 h 488868"/>
              <a:gd name="connsiteX13" fmla="*/ 320658 w 1056974"/>
              <a:gd name="connsiteY13" fmla="*/ 304141 h 488868"/>
              <a:gd name="connsiteX14" fmla="*/ 302186 w 1056974"/>
              <a:gd name="connsiteY14" fmla="*/ 359559 h 488868"/>
              <a:gd name="connsiteX15" fmla="*/ 283713 w 1056974"/>
              <a:gd name="connsiteY15" fmla="*/ 387268 h 488868"/>
              <a:gd name="connsiteX16" fmla="*/ 237531 w 1056974"/>
              <a:gd name="connsiteY16" fmla="*/ 470395 h 488868"/>
              <a:gd name="connsiteX17" fmla="*/ 182113 w 1056974"/>
              <a:gd name="connsiteY17" fmla="*/ 488868 h 488868"/>
              <a:gd name="connsiteX18" fmla="*/ 126695 w 1056974"/>
              <a:gd name="connsiteY18" fmla="*/ 461159 h 488868"/>
              <a:gd name="connsiteX19" fmla="*/ 117458 w 1056974"/>
              <a:gd name="connsiteY19" fmla="*/ 433450 h 488868"/>
              <a:gd name="connsiteX20" fmla="*/ 89749 w 1056974"/>
              <a:gd name="connsiteY20" fmla="*/ 405741 h 488868"/>
              <a:gd name="connsiteX21" fmla="*/ 71277 w 1056974"/>
              <a:gd name="connsiteY21" fmla="*/ 350322 h 488868"/>
              <a:gd name="connsiteX22" fmla="*/ 52804 w 1056974"/>
              <a:gd name="connsiteY22" fmla="*/ 165595 h 488868"/>
              <a:gd name="connsiteX23" fmla="*/ 52804 w 1056974"/>
              <a:gd name="connsiteY23" fmla="*/ 17813 h 48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6974" h="488868">
                <a:moveTo>
                  <a:pt x="52804" y="17813"/>
                </a:moveTo>
                <a:cubicBezTo>
                  <a:pt x="166719" y="-6817"/>
                  <a:pt x="475721" y="-5044"/>
                  <a:pt x="736295" y="17813"/>
                </a:cubicBezTo>
                <a:cubicBezTo>
                  <a:pt x="758412" y="19753"/>
                  <a:pt x="770651" y="47738"/>
                  <a:pt x="791713" y="54759"/>
                </a:cubicBezTo>
                <a:lnTo>
                  <a:pt x="819422" y="63995"/>
                </a:lnTo>
                <a:cubicBezTo>
                  <a:pt x="847131" y="60916"/>
                  <a:pt x="874950" y="58702"/>
                  <a:pt x="902549" y="54759"/>
                </a:cubicBezTo>
                <a:cubicBezTo>
                  <a:pt x="918090" y="52539"/>
                  <a:pt x="933032" y="45522"/>
                  <a:pt x="948731" y="45522"/>
                </a:cubicBezTo>
                <a:cubicBezTo>
                  <a:pt x="979673" y="45522"/>
                  <a:pt x="1010307" y="51680"/>
                  <a:pt x="1041095" y="54759"/>
                </a:cubicBezTo>
                <a:cubicBezTo>
                  <a:pt x="1044174" y="97862"/>
                  <a:pt x="1050331" y="140855"/>
                  <a:pt x="1050331" y="184068"/>
                </a:cubicBezTo>
                <a:cubicBezTo>
                  <a:pt x="1050331" y="218074"/>
                  <a:pt x="1070255" y="268172"/>
                  <a:pt x="1041095" y="285668"/>
                </a:cubicBezTo>
                <a:cubicBezTo>
                  <a:pt x="990865" y="315806"/>
                  <a:pt x="924101" y="291825"/>
                  <a:pt x="865604" y="294904"/>
                </a:cubicBezTo>
                <a:cubicBezTo>
                  <a:pt x="754274" y="332017"/>
                  <a:pt x="837241" y="307938"/>
                  <a:pt x="570040" y="294904"/>
                </a:cubicBezTo>
                <a:cubicBezTo>
                  <a:pt x="533011" y="293098"/>
                  <a:pt x="496149" y="288747"/>
                  <a:pt x="459204" y="285668"/>
                </a:cubicBezTo>
                <a:cubicBezTo>
                  <a:pt x="422259" y="288747"/>
                  <a:pt x="385116" y="290004"/>
                  <a:pt x="348368" y="294904"/>
                </a:cubicBezTo>
                <a:cubicBezTo>
                  <a:pt x="338717" y="296191"/>
                  <a:pt x="326317" y="296218"/>
                  <a:pt x="320658" y="304141"/>
                </a:cubicBezTo>
                <a:cubicBezTo>
                  <a:pt x="309340" y="319986"/>
                  <a:pt x="312987" y="343358"/>
                  <a:pt x="302186" y="359559"/>
                </a:cubicBezTo>
                <a:lnTo>
                  <a:pt x="283713" y="387268"/>
                </a:lnTo>
                <a:cubicBezTo>
                  <a:pt x="275580" y="411667"/>
                  <a:pt x="261352" y="462454"/>
                  <a:pt x="237531" y="470395"/>
                </a:cubicBezTo>
                <a:lnTo>
                  <a:pt x="182113" y="488868"/>
                </a:lnTo>
                <a:cubicBezTo>
                  <a:pt x="163861" y="482784"/>
                  <a:pt x="139716" y="477435"/>
                  <a:pt x="126695" y="461159"/>
                </a:cubicBezTo>
                <a:cubicBezTo>
                  <a:pt x="120613" y="453557"/>
                  <a:pt x="122859" y="441551"/>
                  <a:pt x="117458" y="433450"/>
                </a:cubicBezTo>
                <a:cubicBezTo>
                  <a:pt x="110212" y="422582"/>
                  <a:pt x="98985" y="414977"/>
                  <a:pt x="89749" y="405741"/>
                </a:cubicBezTo>
                <a:cubicBezTo>
                  <a:pt x="83592" y="387268"/>
                  <a:pt x="72492" y="369756"/>
                  <a:pt x="71277" y="350322"/>
                </a:cubicBezTo>
                <a:cubicBezTo>
                  <a:pt x="61248" y="189871"/>
                  <a:pt x="74010" y="250424"/>
                  <a:pt x="52804" y="165595"/>
                </a:cubicBezTo>
                <a:cubicBezTo>
                  <a:pt x="43312" y="51691"/>
                  <a:pt x="-61111" y="42443"/>
                  <a:pt x="52804" y="17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152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Optical Measurement of Demagnetization</a:t>
            </a:r>
            <a:endParaRPr lang="en-GB" dirty="0"/>
          </a:p>
        </p:txBody>
      </p:sp>
      <p:grpSp>
        <p:nvGrpSpPr>
          <p:cNvPr id="6" name="Group 5"/>
          <p:cNvGrpSpPr/>
          <p:nvPr/>
        </p:nvGrpSpPr>
        <p:grpSpPr>
          <a:xfrm>
            <a:off x="974784" y="1690688"/>
            <a:ext cx="4848045" cy="3605842"/>
            <a:chOff x="1457864" y="1708030"/>
            <a:chExt cx="4848045" cy="3605842"/>
          </a:xfrm>
        </p:grpSpPr>
        <p:sp>
          <p:nvSpPr>
            <p:cNvPr id="5" name="Rectangle 4"/>
            <p:cNvSpPr/>
            <p:nvPr/>
          </p:nvSpPr>
          <p:spPr>
            <a:xfrm>
              <a:off x="1457864" y="1708030"/>
              <a:ext cx="4848045" cy="360584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727" y="1767836"/>
              <a:ext cx="4771733" cy="3503482"/>
            </a:xfrm>
            <a:prstGeom prst="rect">
              <a:avLst/>
            </a:prstGeom>
            <a:ln>
              <a:noFill/>
            </a:ln>
          </p:spPr>
        </p:pic>
      </p:grpSp>
      <p:sp>
        <p:nvSpPr>
          <p:cNvPr id="8" name="TextBox 7"/>
          <p:cNvSpPr txBox="1"/>
          <p:nvPr/>
        </p:nvSpPr>
        <p:spPr>
          <a:xfrm>
            <a:off x="8508043" y="6152766"/>
            <a:ext cx="339266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dirty="0" smtClean="0"/>
              <a:t>V Sala et al. </a:t>
            </a:r>
            <a:r>
              <a:rPr lang="es-ES" i="1" dirty="0" smtClean="0"/>
              <a:t>PRB</a:t>
            </a:r>
            <a:r>
              <a:rPr lang="es-ES" dirty="0" smtClean="0"/>
              <a:t> </a:t>
            </a:r>
            <a:r>
              <a:rPr lang="es-ES" b="1" dirty="0" smtClean="0"/>
              <a:t>94</a:t>
            </a:r>
            <a:r>
              <a:rPr lang="es-ES" dirty="0" smtClean="0"/>
              <a:t> 014430 (2016)</a:t>
            </a:r>
            <a:endParaRPr lang="en-GB" dirty="0"/>
          </a:p>
        </p:txBody>
      </p:sp>
      <p:sp>
        <p:nvSpPr>
          <p:cNvPr id="9" name="Freeform 8"/>
          <p:cNvSpPr/>
          <p:nvPr/>
        </p:nvSpPr>
        <p:spPr>
          <a:xfrm>
            <a:off x="2056879" y="2225964"/>
            <a:ext cx="1037303" cy="535709"/>
          </a:xfrm>
          <a:custGeom>
            <a:avLst/>
            <a:gdLst>
              <a:gd name="connsiteX0" fmla="*/ 363048 w 1037303"/>
              <a:gd name="connsiteY0" fmla="*/ 18472 h 535709"/>
              <a:gd name="connsiteX1" fmla="*/ 270684 w 1037303"/>
              <a:gd name="connsiteY1" fmla="*/ 9236 h 535709"/>
              <a:gd name="connsiteX2" fmla="*/ 242975 w 1037303"/>
              <a:gd name="connsiteY2" fmla="*/ 0 h 535709"/>
              <a:gd name="connsiteX3" fmla="*/ 85957 w 1037303"/>
              <a:gd name="connsiteY3" fmla="*/ 9236 h 535709"/>
              <a:gd name="connsiteX4" fmla="*/ 58248 w 1037303"/>
              <a:gd name="connsiteY4" fmla="*/ 18472 h 535709"/>
              <a:gd name="connsiteX5" fmla="*/ 39775 w 1037303"/>
              <a:gd name="connsiteY5" fmla="*/ 46181 h 535709"/>
              <a:gd name="connsiteX6" fmla="*/ 21303 w 1037303"/>
              <a:gd name="connsiteY6" fmla="*/ 110836 h 535709"/>
              <a:gd name="connsiteX7" fmla="*/ 12066 w 1037303"/>
              <a:gd name="connsiteY7" fmla="*/ 221672 h 535709"/>
              <a:gd name="connsiteX8" fmla="*/ 2830 w 1037303"/>
              <a:gd name="connsiteY8" fmla="*/ 249381 h 535709"/>
              <a:gd name="connsiteX9" fmla="*/ 30539 w 1037303"/>
              <a:gd name="connsiteY9" fmla="*/ 424872 h 535709"/>
              <a:gd name="connsiteX10" fmla="*/ 58248 w 1037303"/>
              <a:gd name="connsiteY10" fmla="*/ 443345 h 535709"/>
              <a:gd name="connsiteX11" fmla="*/ 76721 w 1037303"/>
              <a:gd name="connsiteY11" fmla="*/ 517236 h 535709"/>
              <a:gd name="connsiteX12" fmla="*/ 104430 w 1037303"/>
              <a:gd name="connsiteY12" fmla="*/ 535709 h 535709"/>
              <a:gd name="connsiteX13" fmla="*/ 150612 w 1037303"/>
              <a:gd name="connsiteY13" fmla="*/ 526472 h 535709"/>
              <a:gd name="connsiteX14" fmla="*/ 215266 w 1037303"/>
              <a:gd name="connsiteY14" fmla="*/ 489527 h 535709"/>
              <a:gd name="connsiteX15" fmla="*/ 242975 w 1037303"/>
              <a:gd name="connsiteY15" fmla="*/ 480291 h 535709"/>
              <a:gd name="connsiteX16" fmla="*/ 326103 w 1037303"/>
              <a:gd name="connsiteY16" fmla="*/ 415636 h 535709"/>
              <a:gd name="connsiteX17" fmla="*/ 427703 w 1037303"/>
              <a:gd name="connsiteY17" fmla="*/ 387927 h 535709"/>
              <a:gd name="connsiteX18" fmla="*/ 455412 w 1037303"/>
              <a:gd name="connsiteY18" fmla="*/ 378691 h 535709"/>
              <a:gd name="connsiteX19" fmla="*/ 547775 w 1037303"/>
              <a:gd name="connsiteY19" fmla="*/ 369454 h 535709"/>
              <a:gd name="connsiteX20" fmla="*/ 695557 w 1037303"/>
              <a:gd name="connsiteY20" fmla="*/ 350981 h 535709"/>
              <a:gd name="connsiteX21" fmla="*/ 824866 w 1037303"/>
              <a:gd name="connsiteY21" fmla="*/ 341745 h 535709"/>
              <a:gd name="connsiteX22" fmla="*/ 954175 w 1037303"/>
              <a:gd name="connsiteY22" fmla="*/ 323272 h 535709"/>
              <a:gd name="connsiteX23" fmla="*/ 981884 w 1037303"/>
              <a:gd name="connsiteY23" fmla="*/ 304800 h 535709"/>
              <a:gd name="connsiteX24" fmla="*/ 1028066 w 1037303"/>
              <a:gd name="connsiteY24" fmla="*/ 258618 h 535709"/>
              <a:gd name="connsiteX25" fmla="*/ 1037303 w 1037303"/>
              <a:gd name="connsiteY25" fmla="*/ 230909 h 535709"/>
              <a:gd name="connsiteX26" fmla="*/ 1028066 w 1037303"/>
              <a:gd name="connsiteY26" fmla="*/ 129309 h 535709"/>
              <a:gd name="connsiteX27" fmla="*/ 1009593 w 1037303"/>
              <a:gd name="connsiteY27" fmla="*/ 101600 h 535709"/>
              <a:gd name="connsiteX28" fmla="*/ 926466 w 1037303"/>
              <a:gd name="connsiteY28" fmla="*/ 55418 h 535709"/>
              <a:gd name="connsiteX29" fmla="*/ 492357 w 1037303"/>
              <a:gd name="connsiteY29" fmla="*/ 46181 h 535709"/>
              <a:gd name="connsiteX30" fmla="*/ 363048 w 1037303"/>
              <a:gd name="connsiteY30" fmla="*/ 18472 h 53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37303" h="535709">
                <a:moveTo>
                  <a:pt x="363048" y="18472"/>
                </a:moveTo>
                <a:cubicBezTo>
                  <a:pt x="326102" y="12314"/>
                  <a:pt x="301266" y="13941"/>
                  <a:pt x="270684" y="9236"/>
                </a:cubicBezTo>
                <a:cubicBezTo>
                  <a:pt x="261061" y="7756"/>
                  <a:pt x="252711" y="0"/>
                  <a:pt x="242975" y="0"/>
                </a:cubicBezTo>
                <a:cubicBezTo>
                  <a:pt x="190545" y="0"/>
                  <a:pt x="138296" y="6157"/>
                  <a:pt x="85957" y="9236"/>
                </a:cubicBezTo>
                <a:cubicBezTo>
                  <a:pt x="76721" y="12315"/>
                  <a:pt x="65851" y="12390"/>
                  <a:pt x="58248" y="18472"/>
                </a:cubicBezTo>
                <a:cubicBezTo>
                  <a:pt x="49580" y="25407"/>
                  <a:pt x="44739" y="36252"/>
                  <a:pt x="39775" y="46181"/>
                </a:cubicBezTo>
                <a:cubicBezTo>
                  <a:pt x="33151" y="59429"/>
                  <a:pt x="24262" y="99002"/>
                  <a:pt x="21303" y="110836"/>
                </a:cubicBezTo>
                <a:cubicBezTo>
                  <a:pt x="18224" y="147781"/>
                  <a:pt x="16966" y="184924"/>
                  <a:pt x="12066" y="221672"/>
                </a:cubicBezTo>
                <a:cubicBezTo>
                  <a:pt x="10779" y="231323"/>
                  <a:pt x="2830" y="239645"/>
                  <a:pt x="2830" y="249381"/>
                </a:cubicBezTo>
                <a:cubicBezTo>
                  <a:pt x="2830" y="296385"/>
                  <a:pt x="-13080" y="381253"/>
                  <a:pt x="30539" y="424872"/>
                </a:cubicBezTo>
                <a:cubicBezTo>
                  <a:pt x="38388" y="432721"/>
                  <a:pt x="49012" y="437187"/>
                  <a:pt x="58248" y="443345"/>
                </a:cubicBezTo>
                <a:cubicBezTo>
                  <a:pt x="58709" y="445649"/>
                  <a:pt x="69146" y="507767"/>
                  <a:pt x="76721" y="517236"/>
                </a:cubicBezTo>
                <a:cubicBezTo>
                  <a:pt x="83656" y="525904"/>
                  <a:pt x="95194" y="529551"/>
                  <a:pt x="104430" y="535709"/>
                </a:cubicBezTo>
                <a:cubicBezTo>
                  <a:pt x="119824" y="532630"/>
                  <a:pt x="135719" y="531436"/>
                  <a:pt x="150612" y="526472"/>
                </a:cubicBezTo>
                <a:cubicBezTo>
                  <a:pt x="199197" y="510277"/>
                  <a:pt x="174722" y="509799"/>
                  <a:pt x="215266" y="489527"/>
                </a:cubicBezTo>
                <a:cubicBezTo>
                  <a:pt x="223974" y="485173"/>
                  <a:pt x="233739" y="483370"/>
                  <a:pt x="242975" y="480291"/>
                </a:cubicBezTo>
                <a:cubicBezTo>
                  <a:pt x="266885" y="456381"/>
                  <a:pt x="292955" y="426685"/>
                  <a:pt x="326103" y="415636"/>
                </a:cubicBezTo>
                <a:cubicBezTo>
                  <a:pt x="444982" y="376009"/>
                  <a:pt x="323270" y="414034"/>
                  <a:pt x="427703" y="387927"/>
                </a:cubicBezTo>
                <a:cubicBezTo>
                  <a:pt x="437148" y="385566"/>
                  <a:pt x="445789" y="380171"/>
                  <a:pt x="455412" y="378691"/>
                </a:cubicBezTo>
                <a:cubicBezTo>
                  <a:pt x="485993" y="373986"/>
                  <a:pt x="517046" y="373069"/>
                  <a:pt x="547775" y="369454"/>
                </a:cubicBezTo>
                <a:cubicBezTo>
                  <a:pt x="651381" y="357265"/>
                  <a:pt x="576256" y="361355"/>
                  <a:pt x="695557" y="350981"/>
                </a:cubicBezTo>
                <a:cubicBezTo>
                  <a:pt x="738607" y="347237"/>
                  <a:pt x="781831" y="345657"/>
                  <a:pt x="824866" y="341745"/>
                </a:cubicBezTo>
                <a:cubicBezTo>
                  <a:pt x="875737" y="337121"/>
                  <a:pt x="905661" y="331358"/>
                  <a:pt x="954175" y="323272"/>
                </a:cubicBezTo>
                <a:cubicBezTo>
                  <a:pt x="963411" y="317115"/>
                  <a:pt x="974035" y="312649"/>
                  <a:pt x="981884" y="304800"/>
                </a:cubicBezTo>
                <a:cubicBezTo>
                  <a:pt x="1043464" y="243221"/>
                  <a:pt x="954171" y="307882"/>
                  <a:pt x="1028066" y="258618"/>
                </a:cubicBezTo>
                <a:cubicBezTo>
                  <a:pt x="1031145" y="249382"/>
                  <a:pt x="1037303" y="240645"/>
                  <a:pt x="1037303" y="230909"/>
                </a:cubicBezTo>
                <a:cubicBezTo>
                  <a:pt x="1037303" y="196903"/>
                  <a:pt x="1035192" y="162560"/>
                  <a:pt x="1028066" y="129309"/>
                </a:cubicBezTo>
                <a:cubicBezTo>
                  <a:pt x="1025740" y="118455"/>
                  <a:pt x="1017947" y="108910"/>
                  <a:pt x="1009593" y="101600"/>
                </a:cubicBezTo>
                <a:cubicBezTo>
                  <a:pt x="1000990" y="94072"/>
                  <a:pt x="951155" y="56406"/>
                  <a:pt x="926466" y="55418"/>
                </a:cubicBezTo>
                <a:cubicBezTo>
                  <a:pt x="781846" y="49633"/>
                  <a:pt x="637060" y="49260"/>
                  <a:pt x="492357" y="46181"/>
                </a:cubicBezTo>
                <a:cubicBezTo>
                  <a:pt x="422335" y="22841"/>
                  <a:pt x="399994" y="24630"/>
                  <a:pt x="363048" y="184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rotWithShape="1">
          <a:blip r:embed="rId3">
            <a:clrChange>
              <a:clrFrom>
                <a:srgbClr val="FFFFFF"/>
              </a:clrFrom>
              <a:clrTo>
                <a:srgbClr val="FFFFFF">
                  <a:alpha val="0"/>
                </a:srgbClr>
              </a:clrTo>
            </a:clrChange>
          </a:blip>
          <a:srcRect r="3159"/>
          <a:stretch/>
        </p:blipFill>
        <p:spPr>
          <a:xfrm>
            <a:off x="7549842" y="1848395"/>
            <a:ext cx="2654531" cy="2465613"/>
          </a:xfrm>
          <a:prstGeom prst="rect">
            <a:avLst/>
          </a:prstGeom>
        </p:spPr>
      </p:pic>
      <p:grpSp>
        <p:nvGrpSpPr>
          <p:cNvPr id="15" name="Group 14"/>
          <p:cNvGrpSpPr/>
          <p:nvPr/>
        </p:nvGrpSpPr>
        <p:grpSpPr>
          <a:xfrm>
            <a:off x="6740701" y="4314008"/>
            <a:ext cx="4272811" cy="478693"/>
            <a:chOff x="7582115" y="4409448"/>
            <a:chExt cx="4435498" cy="500727"/>
          </a:xfrm>
        </p:grpSpPr>
        <mc:AlternateContent xmlns:mc="http://schemas.openxmlformats.org/markup-compatibility/2006" xmlns:a14="http://schemas.microsoft.com/office/drawing/2010/main">
          <mc:Choice Requires="a14">
            <p:sp>
              <p:nvSpPr>
                <p:cNvPr id="16" name="Rectangle 15"/>
                <p:cNvSpPr/>
                <p:nvPr/>
              </p:nvSpPr>
              <p:spPr>
                <a:xfrm>
                  <a:off x="7582115" y="4423247"/>
                  <a:ext cx="1832425" cy="4869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ea typeface="Cambria Math" panose="02040503050406030204" pitchFamily="18" charset="0"/>
                              </a:rPr>
                              <m:t>𝜒</m:t>
                            </m:r>
                          </m:e>
                          <m:sub>
                            <m:r>
                              <a:rPr lang="en-GB" sz="2000" b="0" i="1" smtClean="0">
                                <a:latin typeface="Cambria Math"/>
                                <a:ea typeface="Cambria Math" panose="02040503050406030204" pitchFamily="18" charset="0"/>
                              </a:rPr>
                              <m:t>𝑒</m:t>
                            </m:r>
                          </m:sub>
                          <m:sup>
                            <m:r>
                              <a:rPr lang="en-GB" sz="2000" b="0" i="1" smtClean="0">
                                <a:latin typeface="Cambria Math" panose="02040503050406030204" pitchFamily="18" charset="0"/>
                              </a:rPr>
                              <m:t>(2)</m:t>
                            </m:r>
                          </m:sup>
                        </m:sSubSup>
                        <m:r>
                          <a:rPr lang="en-GB" sz="2000" b="0" i="1" smtClean="0">
                            <a:latin typeface="Cambria Math"/>
                          </a:rPr>
                          <m:t>=</m:t>
                        </m:r>
                        <m:sSub>
                          <m:sSubPr>
                            <m:ctrlPr>
                              <a:rPr lang="en-GB" sz="2000" b="0" i="1" smtClean="0">
                                <a:latin typeface="Cambria Math" panose="02040503050406030204" pitchFamily="18" charset="0"/>
                              </a:rPr>
                            </m:ctrlPr>
                          </m:sSubPr>
                          <m:e>
                            <m:r>
                              <a:rPr lang="en-GB" sz="2000" b="0" i="1" smtClean="0">
                                <a:latin typeface="Cambria Math"/>
                              </a:rPr>
                              <m:t>𝑐</m:t>
                            </m:r>
                          </m:e>
                          <m:sub>
                            <m:r>
                              <a:rPr lang="en-GB" sz="2000" b="0" i="1" smtClean="0">
                                <a:latin typeface="Cambria Math"/>
                              </a:rPr>
                              <m:t>𝑝</m:t>
                            </m:r>
                          </m:sub>
                        </m:sSub>
                        <m:r>
                          <a:rPr lang="en-GB" sz="2000" b="0" i="1" smtClean="0">
                            <a:latin typeface="Cambria Math"/>
                          </a:rPr>
                          <m:t> </m:t>
                        </m:r>
                        <m:r>
                          <a:rPr lang="en-GB" sz="2000" b="0" i="1" smtClean="0">
                            <a:latin typeface="Cambria Math"/>
                          </a:rPr>
                          <m:t>𝑙</m:t>
                        </m:r>
                        <m:r>
                          <a:rPr lang="en-GB" sz="2000" b="0" i="1" smtClean="0">
                            <a:latin typeface="Cambria Math"/>
                          </a:rPr>
                          <m:t>(</m:t>
                        </m:r>
                        <m:r>
                          <a:rPr lang="en-GB" sz="2000" b="0" i="1" smtClean="0">
                            <a:latin typeface="Cambria Math"/>
                          </a:rPr>
                          <m:t>𝑇</m:t>
                        </m:r>
                        <m:r>
                          <a:rPr lang="en-GB" sz="2000" b="0" i="1" smtClean="0">
                            <a:latin typeface="Cambria Math"/>
                          </a:rPr>
                          <m:t>) </m:t>
                        </m:r>
                      </m:oMath>
                    </m:oMathPara>
                  </a14:m>
                  <a:endParaRPr lang="en-GB" sz="2000" dirty="0"/>
                </a:p>
              </p:txBody>
            </p:sp>
          </mc:Choice>
          <mc:Fallback xmlns="">
            <p:sp>
              <p:nvSpPr>
                <p:cNvPr id="57" name="Rectangle 56"/>
                <p:cNvSpPr>
                  <a:spLocks noRot="1" noChangeAspect="1" noMove="1" noResize="1" noEditPoints="1" noAdjustHandles="1" noChangeArrowheads="1" noChangeShapeType="1" noTextEdit="1"/>
                </p:cNvSpPr>
                <p:nvPr/>
              </p:nvSpPr>
              <p:spPr>
                <a:xfrm>
                  <a:off x="7582115" y="4423247"/>
                  <a:ext cx="1832425" cy="486928"/>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9360988" y="4409448"/>
                  <a:ext cx="2656625" cy="489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i="1" smtClean="0">
                                <a:latin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𝜒</m:t>
                            </m:r>
                          </m:e>
                          <m:sub>
                            <m:r>
                              <a:rPr lang="en-GB" sz="2000" b="0" i="1" smtClean="0">
                                <a:latin typeface="Cambria Math"/>
                                <a:ea typeface="Cambria Math" panose="02040503050406030204" pitchFamily="18" charset="0"/>
                              </a:rPr>
                              <m:t>𝑚</m:t>
                            </m:r>
                          </m:sub>
                          <m:sup>
                            <m:r>
                              <a:rPr lang="en-GB" sz="2000" i="1">
                                <a:latin typeface="Cambria Math" panose="02040503050406030204" pitchFamily="18" charset="0"/>
                              </a:rPr>
                              <m:t>(2)</m:t>
                            </m:r>
                          </m:sup>
                        </m:sSubSup>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𝑐</m:t>
                            </m:r>
                          </m:e>
                          <m:sub>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𝑀</m:t>
                                </m:r>
                              </m:e>
                              <m:sub>
                                <m:r>
                                  <a:rPr lang="en-GB" sz="2000" b="0" i="1" smtClean="0">
                                    <a:latin typeface="Cambria Math" panose="02040503050406030204" pitchFamily="18" charset="0"/>
                                    <a:ea typeface="Cambria Math" panose="02040503050406030204" pitchFamily="18" charset="0"/>
                                  </a:rPr>
                                  <m:t>1</m:t>
                                </m:r>
                              </m:sub>
                            </m:sSub>
                          </m:sub>
                        </m:sSub>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𝑐</m:t>
                            </m:r>
                          </m:e>
                          <m:sub>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𝑀</m:t>
                                </m:r>
                              </m:e>
                              <m:sub>
                                <m:r>
                                  <a:rPr lang="en-GB" sz="2000" b="0" i="1" smtClean="0">
                                    <a:latin typeface="Cambria Math" panose="02040503050406030204" pitchFamily="18" charset="0"/>
                                    <a:ea typeface="Cambria Math" panose="02040503050406030204" pitchFamily="18" charset="0"/>
                                  </a:rPr>
                                  <m:t>2</m:t>
                                </m:r>
                              </m:sub>
                            </m:sSub>
                          </m:sub>
                        </m:sSub>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𝑙</m:t>
                            </m:r>
                          </m:e>
                          <m:sup>
                            <m:r>
                              <a:rPr lang="en-GB" sz="2000" b="0" i="1" smtClean="0">
                                <a:latin typeface="Cambria Math" panose="02040503050406030204" pitchFamily="18" charset="0"/>
                                <a:ea typeface="Cambria Math" panose="02040503050406030204" pitchFamily="18" charset="0"/>
                              </a:rPr>
                              <m:t>2</m:t>
                            </m:r>
                          </m:sup>
                        </m:sSup>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𝑇</m:t>
                        </m:r>
                        <m:r>
                          <a:rPr lang="en-GB" sz="2000" b="0" i="1" smtClean="0">
                            <a:latin typeface="Cambria Math" panose="02040503050406030204" pitchFamily="18" charset="0"/>
                            <a:ea typeface="Cambria Math" panose="02040503050406030204" pitchFamily="18" charset="0"/>
                          </a:rPr>
                          <m:t>)</m:t>
                        </m:r>
                      </m:oMath>
                    </m:oMathPara>
                  </a14:m>
                  <a:endParaRPr lang="en-GB" sz="2000" dirty="0"/>
                </a:p>
              </p:txBody>
            </p:sp>
          </mc:Choice>
          <mc:Fallback xmlns="">
            <p:sp>
              <p:nvSpPr>
                <p:cNvPr id="16" name="Rectangle 15"/>
                <p:cNvSpPr>
                  <a:spLocks noRot="1" noChangeAspect="1" noMove="1" noResize="1" noEditPoints="1" noAdjustHandles="1" noChangeArrowheads="1" noChangeShapeType="1" noTextEdit="1"/>
                </p:cNvSpPr>
                <p:nvPr/>
              </p:nvSpPr>
              <p:spPr>
                <a:xfrm>
                  <a:off x="9360988" y="4409448"/>
                  <a:ext cx="2656625" cy="489686"/>
                </a:xfrm>
                <a:prstGeom prst="rect">
                  <a:avLst/>
                </a:prstGeom>
                <a:blipFill>
                  <a:blip r:embed="rId7"/>
                  <a:stretch>
                    <a:fillRect r="-1429" b="-11688"/>
                  </a:stretch>
                </a:blipFill>
              </p:spPr>
              <p:txBody>
                <a:bodyPr/>
                <a:lstStyle/>
                <a:p>
                  <a:r>
                    <a:rPr lang="en-GB">
                      <a:noFill/>
                    </a:rPr>
                    <a:t> </a:t>
                  </a:r>
                </a:p>
              </p:txBody>
            </p:sp>
          </mc:Fallback>
        </mc:AlternateContent>
      </p:grpSp>
      <p:sp>
        <p:nvSpPr>
          <p:cNvPr id="10" name="TextBox 9"/>
          <p:cNvSpPr txBox="1"/>
          <p:nvPr/>
        </p:nvSpPr>
        <p:spPr>
          <a:xfrm>
            <a:off x="6740701" y="1750494"/>
            <a:ext cx="1084079" cy="461665"/>
          </a:xfrm>
          <a:prstGeom prst="rect">
            <a:avLst/>
          </a:prstGeom>
          <a:noFill/>
        </p:spPr>
        <p:txBody>
          <a:bodyPr wrap="none" rtlCol="0">
            <a:spAutoFit/>
          </a:bodyPr>
          <a:lstStyle/>
          <a:p>
            <a:r>
              <a:rPr lang="en-GB" sz="2400" i="1" dirty="0" smtClean="0"/>
              <a:t>t</a:t>
            </a:r>
            <a:r>
              <a:rPr lang="en-GB" sz="2400" dirty="0" smtClean="0"/>
              <a:t> = 2 </a:t>
            </a:r>
            <a:r>
              <a:rPr lang="en-GB" sz="2400" dirty="0" err="1" smtClean="0"/>
              <a:t>ps</a:t>
            </a:r>
            <a:endParaRPr lang="en-GB" sz="2400" dirty="0"/>
          </a:p>
        </p:txBody>
      </p:sp>
      <p:sp>
        <p:nvSpPr>
          <p:cNvPr id="18" name="TextBox 17"/>
          <p:cNvSpPr txBox="1"/>
          <p:nvPr/>
        </p:nvSpPr>
        <p:spPr>
          <a:xfrm>
            <a:off x="6847118" y="5139013"/>
            <a:ext cx="450668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GB" dirty="0" smtClean="0"/>
              <a:t>System has demagnetized by </a:t>
            </a:r>
            <a:r>
              <a:rPr lang="el-GR" dirty="0" smtClean="0"/>
              <a:t>Δ</a:t>
            </a:r>
            <a:r>
              <a:rPr lang="en-GB" i="1" dirty="0" smtClean="0"/>
              <a:t>l/l</a:t>
            </a:r>
            <a:r>
              <a:rPr lang="en-GB" dirty="0" smtClean="0"/>
              <a:t> = 0.75%</a:t>
            </a:r>
          </a:p>
          <a:p>
            <a:pPr marL="285750" indent="-285750">
              <a:buFont typeface="Arial" panose="020B0604020202020204" pitchFamily="34" charset="0"/>
              <a:buChar char="•"/>
            </a:pPr>
            <a:r>
              <a:rPr lang="en-GB" b="1" dirty="0" smtClean="0"/>
              <a:t>Independent</a:t>
            </a:r>
            <a:r>
              <a:rPr lang="en-GB" dirty="0" smtClean="0"/>
              <a:t> of pump wavelength</a:t>
            </a:r>
            <a:endParaRPr lang="en-GB" dirty="0"/>
          </a:p>
        </p:txBody>
      </p:sp>
    </p:spTree>
    <p:extLst>
      <p:ext uri="{BB962C8B-B14F-4D97-AF65-F5344CB8AC3E}">
        <p14:creationId xmlns:p14="http://schemas.microsoft.com/office/powerpoint/2010/main" val="138750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Polarization Dependence</a:t>
            </a:r>
            <a:endParaRPr lang="en-GB" dirty="0"/>
          </a:p>
        </p:txBody>
      </p:sp>
      <p:sp>
        <p:nvSpPr>
          <p:cNvPr id="13" name="Rectangle 12"/>
          <p:cNvSpPr/>
          <p:nvPr/>
        </p:nvSpPr>
        <p:spPr>
          <a:xfrm>
            <a:off x="7500033" y="1428750"/>
            <a:ext cx="255114" cy="22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884206" y="5726589"/>
            <a:ext cx="414566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b="1" dirty="0" smtClean="0"/>
              <a:t>Early response is not magnetic</a:t>
            </a:r>
          </a:p>
          <a:p>
            <a:pPr algn="ctr"/>
            <a:r>
              <a:rPr lang="en-GB" b="1" dirty="0" smtClean="0"/>
              <a:t>Dependent on pump wavelength</a:t>
            </a:r>
            <a:endParaRPr lang="en-GB" b="1" dirty="0"/>
          </a:p>
        </p:txBody>
      </p:sp>
      <p:pic>
        <p:nvPicPr>
          <p:cNvPr id="3" name="Picture 2"/>
          <p:cNvPicPr>
            <a:picLocks noChangeAspect="1"/>
          </p:cNvPicPr>
          <p:nvPr/>
        </p:nvPicPr>
        <p:blipFill rotWithShape="1">
          <a:blip r:embed="rId2">
            <a:clrChange>
              <a:clrFrom>
                <a:srgbClr val="FFFFFF"/>
              </a:clrFrom>
              <a:clrTo>
                <a:srgbClr val="FFFFFF">
                  <a:alpha val="0"/>
                </a:srgbClr>
              </a:clrTo>
            </a:clrChange>
          </a:blip>
          <a:srcRect t="10502" r="45530"/>
          <a:stretch/>
        </p:blipFill>
        <p:spPr>
          <a:xfrm>
            <a:off x="7958230" y="780175"/>
            <a:ext cx="2279530" cy="5565063"/>
          </a:xfrm>
          <a:prstGeom prst="rect">
            <a:avLst/>
          </a:prstGeom>
          <a:ln>
            <a:noFill/>
          </a:ln>
        </p:spPr>
      </p:pic>
      <p:grpSp>
        <p:nvGrpSpPr>
          <p:cNvPr id="10" name="Group 9"/>
          <p:cNvGrpSpPr/>
          <p:nvPr/>
        </p:nvGrpSpPr>
        <p:grpSpPr>
          <a:xfrm>
            <a:off x="974784" y="1690688"/>
            <a:ext cx="4848045" cy="3605842"/>
            <a:chOff x="1457864" y="1708030"/>
            <a:chExt cx="4848045" cy="3605842"/>
          </a:xfrm>
        </p:grpSpPr>
        <p:sp>
          <p:nvSpPr>
            <p:cNvPr id="11" name="Rectangle 10"/>
            <p:cNvSpPr/>
            <p:nvPr/>
          </p:nvSpPr>
          <p:spPr>
            <a:xfrm>
              <a:off x="1457864" y="1708030"/>
              <a:ext cx="4848045" cy="360584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727" y="1767836"/>
              <a:ext cx="4771733" cy="3503482"/>
            </a:xfrm>
            <a:prstGeom prst="rect">
              <a:avLst/>
            </a:prstGeom>
            <a:ln>
              <a:noFill/>
            </a:ln>
          </p:spPr>
        </p:pic>
      </p:grpSp>
      <p:sp>
        <p:nvSpPr>
          <p:cNvPr id="17" name="Freeform 16"/>
          <p:cNvSpPr/>
          <p:nvPr/>
        </p:nvSpPr>
        <p:spPr>
          <a:xfrm>
            <a:off x="4389887" y="2217386"/>
            <a:ext cx="1056974" cy="488868"/>
          </a:xfrm>
          <a:custGeom>
            <a:avLst/>
            <a:gdLst>
              <a:gd name="connsiteX0" fmla="*/ 52804 w 1056974"/>
              <a:gd name="connsiteY0" fmla="*/ 17813 h 488868"/>
              <a:gd name="connsiteX1" fmla="*/ 736295 w 1056974"/>
              <a:gd name="connsiteY1" fmla="*/ 17813 h 488868"/>
              <a:gd name="connsiteX2" fmla="*/ 791713 w 1056974"/>
              <a:gd name="connsiteY2" fmla="*/ 54759 h 488868"/>
              <a:gd name="connsiteX3" fmla="*/ 819422 w 1056974"/>
              <a:gd name="connsiteY3" fmla="*/ 63995 h 488868"/>
              <a:gd name="connsiteX4" fmla="*/ 902549 w 1056974"/>
              <a:gd name="connsiteY4" fmla="*/ 54759 h 488868"/>
              <a:gd name="connsiteX5" fmla="*/ 948731 w 1056974"/>
              <a:gd name="connsiteY5" fmla="*/ 45522 h 488868"/>
              <a:gd name="connsiteX6" fmla="*/ 1041095 w 1056974"/>
              <a:gd name="connsiteY6" fmla="*/ 54759 h 488868"/>
              <a:gd name="connsiteX7" fmla="*/ 1050331 w 1056974"/>
              <a:gd name="connsiteY7" fmla="*/ 184068 h 488868"/>
              <a:gd name="connsiteX8" fmla="*/ 1041095 w 1056974"/>
              <a:gd name="connsiteY8" fmla="*/ 285668 h 488868"/>
              <a:gd name="connsiteX9" fmla="*/ 865604 w 1056974"/>
              <a:gd name="connsiteY9" fmla="*/ 294904 h 488868"/>
              <a:gd name="connsiteX10" fmla="*/ 570040 w 1056974"/>
              <a:gd name="connsiteY10" fmla="*/ 294904 h 488868"/>
              <a:gd name="connsiteX11" fmla="*/ 459204 w 1056974"/>
              <a:gd name="connsiteY11" fmla="*/ 285668 h 488868"/>
              <a:gd name="connsiteX12" fmla="*/ 348368 w 1056974"/>
              <a:gd name="connsiteY12" fmla="*/ 294904 h 488868"/>
              <a:gd name="connsiteX13" fmla="*/ 320658 w 1056974"/>
              <a:gd name="connsiteY13" fmla="*/ 304141 h 488868"/>
              <a:gd name="connsiteX14" fmla="*/ 302186 w 1056974"/>
              <a:gd name="connsiteY14" fmla="*/ 359559 h 488868"/>
              <a:gd name="connsiteX15" fmla="*/ 283713 w 1056974"/>
              <a:gd name="connsiteY15" fmla="*/ 387268 h 488868"/>
              <a:gd name="connsiteX16" fmla="*/ 237531 w 1056974"/>
              <a:gd name="connsiteY16" fmla="*/ 470395 h 488868"/>
              <a:gd name="connsiteX17" fmla="*/ 182113 w 1056974"/>
              <a:gd name="connsiteY17" fmla="*/ 488868 h 488868"/>
              <a:gd name="connsiteX18" fmla="*/ 126695 w 1056974"/>
              <a:gd name="connsiteY18" fmla="*/ 461159 h 488868"/>
              <a:gd name="connsiteX19" fmla="*/ 117458 w 1056974"/>
              <a:gd name="connsiteY19" fmla="*/ 433450 h 488868"/>
              <a:gd name="connsiteX20" fmla="*/ 89749 w 1056974"/>
              <a:gd name="connsiteY20" fmla="*/ 405741 h 488868"/>
              <a:gd name="connsiteX21" fmla="*/ 71277 w 1056974"/>
              <a:gd name="connsiteY21" fmla="*/ 350322 h 488868"/>
              <a:gd name="connsiteX22" fmla="*/ 52804 w 1056974"/>
              <a:gd name="connsiteY22" fmla="*/ 165595 h 488868"/>
              <a:gd name="connsiteX23" fmla="*/ 52804 w 1056974"/>
              <a:gd name="connsiteY23" fmla="*/ 17813 h 48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6974" h="488868">
                <a:moveTo>
                  <a:pt x="52804" y="17813"/>
                </a:moveTo>
                <a:cubicBezTo>
                  <a:pt x="166719" y="-6817"/>
                  <a:pt x="475721" y="-5044"/>
                  <a:pt x="736295" y="17813"/>
                </a:cubicBezTo>
                <a:cubicBezTo>
                  <a:pt x="758412" y="19753"/>
                  <a:pt x="770651" y="47738"/>
                  <a:pt x="791713" y="54759"/>
                </a:cubicBezTo>
                <a:lnTo>
                  <a:pt x="819422" y="63995"/>
                </a:lnTo>
                <a:cubicBezTo>
                  <a:pt x="847131" y="60916"/>
                  <a:pt x="874950" y="58702"/>
                  <a:pt x="902549" y="54759"/>
                </a:cubicBezTo>
                <a:cubicBezTo>
                  <a:pt x="918090" y="52539"/>
                  <a:pt x="933032" y="45522"/>
                  <a:pt x="948731" y="45522"/>
                </a:cubicBezTo>
                <a:cubicBezTo>
                  <a:pt x="979673" y="45522"/>
                  <a:pt x="1010307" y="51680"/>
                  <a:pt x="1041095" y="54759"/>
                </a:cubicBezTo>
                <a:cubicBezTo>
                  <a:pt x="1044174" y="97862"/>
                  <a:pt x="1050331" y="140855"/>
                  <a:pt x="1050331" y="184068"/>
                </a:cubicBezTo>
                <a:cubicBezTo>
                  <a:pt x="1050331" y="218074"/>
                  <a:pt x="1070255" y="268172"/>
                  <a:pt x="1041095" y="285668"/>
                </a:cubicBezTo>
                <a:cubicBezTo>
                  <a:pt x="990865" y="315806"/>
                  <a:pt x="924101" y="291825"/>
                  <a:pt x="865604" y="294904"/>
                </a:cubicBezTo>
                <a:cubicBezTo>
                  <a:pt x="754274" y="332017"/>
                  <a:pt x="837241" y="307938"/>
                  <a:pt x="570040" y="294904"/>
                </a:cubicBezTo>
                <a:cubicBezTo>
                  <a:pt x="533011" y="293098"/>
                  <a:pt x="496149" y="288747"/>
                  <a:pt x="459204" y="285668"/>
                </a:cubicBezTo>
                <a:cubicBezTo>
                  <a:pt x="422259" y="288747"/>
                  <a:pt x="385116" y="290004"/>
                  <a:pt x="348368" y="294904"/>
                </a:cubicBezTo>
                <a:cubicBezTo>
                  <a:pt x="338717" y="296191"/>
                  <a:pt x="326317" y="296218"/>
                  <a:pt x="320658" y="304141"/>
                </a:cubicBezTo>
                <a:cubicBezTo>
                  <a:pt x="309340" y="319986"/>
                  <a:pt x="312987" y="343358"/>
                  <a:pt x="302186" y="359559"/>
                </a:cubicBezTo>
                <a:lnTo>
                  <a:pt x="283713" y="387268"/>
                </a:lnTo>
                <a:cubicBezTo>
                  <a:pt x="275580" y="411667"/>
                  <a:pt x="261352" y="462454"/>
                  <a:pt x="237531" y="470395"/>
                </a:cubicBezTo>
                <a:lnTo>
                  <a:pt x="182113" y="488868"/>
                </a:lnTo>
                <a:cubicBezTo>
                  <a:pt x="163861" y="482784"/>
                  <a:pt x="139716" y="477435"/>
                  <a:pt x="126695" y="461159"/>
                </a:cubicBezTo>
                <a:cubicBezTo>
                  <a:pt x="120613" y="453557"/>
                  <a:pt x="122859" y="441551"/>
                  <a:pt x="117458" y="433450"/>
                </a:cubicBezTo>
                <a:cubicBezTo>
                  <a:pt x="110212" y="422582"/>
                  <a:pt x="98985" y="414977"/>
                  <a:pt x="89749" y="405741"/>
                </a:cubicBezTo>
                <a:cubicBezTo>
                  <a:pt x="83592" y="387268"/>
                  <a:pt x="72492" y="369756"/>
                  <a:pt x="71277" y="350322"/>
                </a:cubicBezTo>
                <a:cubicBezTo>
                  <a:pt x="61248" y="189871"/>
                  <a:pt x="74010" y="250424"/>
                  <a:pt x="52804" y="165595"/>
                </a:cubicBezTo>
                <a:cubicBezTo>
                  <a:pt x="43312" y="51691"/>
                  <a:pt x="-61111" y="42443"/>
                  <a:pt x="52804" y="17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rot="16200000">
            <a:off x="6957993" y="3331873"/>
            <a:ext cx="1084079" cy="461665"/>
          </a:xfrm>
          <a:prstGeom prst="rect">
            <a:avLst/>
          </a:prstGeom>
          <a:noFill/>
        </p:spPr>
        <p:txBody>
          <a:bodyPr wrap="none" rtlCol="0">
            <a:spAutoFit/>
          </a:bodyPr>
          <a:lstStyle/>
          <a:p>
            <a:r>
              <a:rPr lang="en-GB" sz="2400" i="1" dirty="0" smtClean="0"/>
              <a:t>t</a:t>
            </a:r>
            <a:r>
              <a:rPr lang="en-GB" sz="2400" dirty="0" smtClean="0"/>
              <a:t> = 0 </a:t>
            </a:r>
            <a:r>
              <a:rPr lang="en-GB" sz="2400" dirty="0" err="1" smtClean="0"/>
              <a:t>ps</a:t>
            </a:r>
            <a:endParaRPr lang="en-GB" sz="2400" dirty="0"/>
          </a:p>
        </p:txBody>
      </p:sp>
      <p:sp>
        <p:nvSpPr>
          <p:cNvPr id="7" name="Rectangle 6"/>
          <p:cNvSpPr/>
          <p:nvPr/>
        </p:nvSpPr>
        <p:spPr>
          <a:xfrm>
            <a:off x="8349673" y="4414983"/>
            <a:ext cx="1985818" cy="1838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2">
            <a:clrChange>
              <a:clrFrom>
                <a:srgbClr val="FFFFFF"/>
              </a:clrFrom>
              <a:clrTo>
                <a:srgbClr val="FFFFFF">
                  <a:alpha val="0"/>
                </a:srgbClr>
              </a:clrTo>
            </a:clrChange>
          </a:blip>
          <a:srcRect l="55747" t="69430" r="-725"/>
          <a:stretch/>
        </p:blipFill>
        <p:spPr>
          <a:xfrm>
            <a:off x="8395858" y="4507482"/>
            <a:ext cx="1882263" cy="1900896"/>
          </a:xfrm>
          <a:prstGeom prst="rect">
            <a:avLst/>
          </a:prstGeom>
          <a:ln>
            <a:noFill/>
          </a:ln>
        </p:spPr>
      </p:pic>
    </p:spTree>
    <p:extLst>
      <p:ext uri="{BB962C8B-B14F-4D97-AF65-F5344CB8AC3E}">
        <p14:creationId xmlns:p14="http://schemas.microsoft.com/office/powerpoint/2010/main" val="230151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Phonon Response?</a:t>
            </a:r>
            <a:endParaRPr lang="en-GB" dirty="0"/>
          </a:p>
        </p:txBody>
      </p:sp>
      <mc:AlternateContent xmlns:mc="http://schemas.openxmlformats.org/markup-compatibility/2006" xmlns:a14="http://schemas.microsoft.com/office/drawing/2010/main">
        <mc:Choice Requires="a14">
          <p:sp>
            <p:nvSpPr>
              <p:cNvPr id="45" name="Rectangle 44"/>
              <p:cNvSpPr/>
              <p:nvPr/>
            </p:nvSpPr>
            <p:spPr>
              <a:xfrm>
                <a:off x="652753" y="1690688"/>
                <a:ext cx="2635209" cy="4869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ea typeface="Cambria Math" panose="02040503050406030204" pitchFamily="18" charset="0"/>
                            </a:rPr>
                            <m:t>𝜒</m:t>
                          </m:r>
                        </m:e>
                        <m:sub>
                          <m:r>
                            <a:rPr lang="en-GB" sz="2000" b="0" i="1" smtClean="0">
                              <a:latin typeface="Cambria Math"/>
                              <a:ea typeface="Cambria Math" panose="02040503050406030204" pitchFamily="18" charset="0"/>
                            </a:rPr>
                            <m:t>𝑒</m:t>
                          </m:r>
                        </m:sub>
                        <m:sup>
                          <m:d>
                            <m:dPr>
                              <m:ctrlPr>
                                <a:rPr lang="en-GB" sz="2000" b="0" i="1" smtClean="0">
                                  <a:latin typeface="Cambria Math" panose="02040503050406030204" pitchFamily="18" charset="0"/>
                                </a:rPr>
                              </m:ctrlPr>
                            </m:dPr>
                            <m:e>
                              <m:r>
                                <a:rPr lang="en-GB" sz="2000" b="0" i="1" smtClean="0">
                                  <a:latin typeface="Cambria Math" panose="02040503050406030204" pitchFamily="18" charset="0"/>
                                </a:rPr>
                                <m:t>2</m:t>
                              </m:r>
                            </m:e>
                          </m:d>
                        </m:sup>
                      </m:sSubSup>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𝜔</m:t>
                          </m:r>
                        </m:e>
                      </m:d>
                      <m:r>
                        <a:rPr lang="en-GB" sz="2000" b="0" i="1" smtClean="0">
                          <a:latin typeface="Cambria Math"/>
                        </a:rPr>
                        <m:t>=</m:t>
                      </m:r>
                      <m:sSub>
                        <m:sSubPr>
                          <m:ctrlPr>
                            <a:rPr lang="en-GB" sz="2000" b="0" i="1" smtClean="0">
                              <a:latin typeface="Cambria Math" panose="02040503050406030204" pitchFamily="18" charset="0"/>
                            </a:rPr>
                          </m:ctrlPr>
                        </m:sSubPr>
                        <m:e>
                          <m:r>
                            <a:rPr lang="en-GB" sz="2000" b="0" i="1" smtClean="0">
                              <a:latin typeface="Cambria Math"/>
                            </a:rPr>
                            <m:t>𝑐</m:t>
                          </m:r>
                        </m:e>
                        <m:sub>
                          <m:r>
                            <a:rPr lang="en-GB" sz="2000" b="0" i="1" smtClean="0">
                              <a:latin typeface="Cambria Math"/>
                            </a:rPr>
                            <m:t>𝑝</m:t>
                          </m:r>
                        </m:sub>
                      </m:sSub>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𝜔</m:t>
                          </m:r>
                        </m:e>
                      </m:d>
                      <m:r>
                        <a:rPr lang="en-GB" sz="2000" b="0" i="1" smtClean="0">
                          <a:latin typeface="Cambria Math"/>
                        </a:rPr>
                        <m:t> </m:t>
                      </m:r>
                      <m:r>
                        <a:rPr lang="en-GB" sz="2000" b="0" i="1" smtClean="0">
                          <a:latin typeface="Cambria Math"/>
                        </a:rPr>
                        <m:t>𝑙</m:t>
                      </m:r>
                      <m:r>
                        <a:rPr lang="en-GB" sz="2000" b="0" i="1" smtClean="0">
                          <a:latin typeface="Cambria Math"/>
                        </a:rPr>
                        <m:t>(</m:t>
                      </m:r>
                      <m:r>
                        <a:rPr lang="en-GB" sz="2000" b="0" i="1" smtClean="0">
                          <a:latin typeface="Cambria Math"/>
                        </a:rPr>
                        <m:t>𝑇</m:t>
                      </m:r>
                      <m:r>
                        <a:rPr lang="en-GB" sz="2000" b="0" i="1" smtClean="0">
                          <a:latin typeface="Cambria Math"/>
                        </a:rPr>
                        <m:t>) </m:t>
                      </m:r>
                    </m:oMath>
                  </m:oMathPara>
                </a14:m>
                <a:endParaRPr lang="en-GB" sz="2000" dirty="0"/>
              </a:p>
            </p:txBody>
          </p:sp>
        </mc:Choice>
        <mc:Fallback xmlns="">
          <p:sp>
            <p:nvSpPr>
              <p:cNvPr id="45" name="Rectangle 44"/>
              <p:cNvSpPr>
                <a:spLocks noRot="1" noChangeAspect="1" noMove="1" noResize="1" noEditPoints="1" noAdjustHandles="1" noChangeArrowheads="1" noChangeShapeType="1" noTextEdit="1"/>
              </p:cNvSpPr>
              <p:nvPr/>
            </p:nvSpPr>
            <p:spPr>
              <a:xfrm>
                <a:off x="652753" y="1690688"/>
                <a:ext cx="2635209" cy="486928"/>
              </a:xfrm>
              <a:prstGeom prst="rect">
                <a:avLst/>
              </a:prstGeom>
              <a:blipFill rotWithShape="0">
                <a:blip r:embed="rId2"/>
                <a:stretch>
                  <a:fillRect/>
                </a:stretch>
              </a:blipFill>
            </p:spPr>
            <p:txBody>
              <a:bodyPr/>
              <a:lstStyle/>
              <a:p>
                <a:r>
                  <a:rPr lang="en-GB">
                    <a:noFill/>
                  </a:rPr>
                  <a:t> </a:t>
                </a:r>
              </a:p>
            </p:txBody>
          </p:sp>
        </mc:Fallback>
      </mc:AlternateContent>
      <p:grpSp>
        <p:nvGrpSpPr>
          <p:cNvPr id="9" name="Group 8"/>
          <p:cNvGrpSpPr/>
          <p:nvPr/>
        </p:nvGrpSpPr>
        <p:grpSpPr>
          <a:xfrm>
            <a:off x="384753" y="2453451"/>
            <a:ext cx="3977985" cy="3181356"/>
            <a:chOff x="384753" y="2453451"/>
            <a:chExt cx="3977985" cy="3181356"/>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53" y="2453451"/>
              <a:ext cx="3977985" cy="2812024"/>
            </a:xfrm>
            <a:prstGeom prst="rect">
              <a:avLst/>
            </a:prstGeom>
          </p:spPr>
        </p:pic>
        <p:sp>
          <p:nvSpPr>
            <p:cNvPr id="7" name="TextBox 6"/>
            <p:cNvSpPr txBox="1"/>
            <p:nvPr/>
          </p:nvSpPr>
          <p:spPr>
            <a:xfrm>
              <a:off x="652753" y="5265475"/>
              <a:ext cx="2972289" cy="369332"/>
            </a:xfrm>
            <a:prstGeom prst="rect">
              <a:avLst/>
            </a:prstGeom>
            <a:noFill/>
          </p:spPr>
          <p:txBody>
            <a:bodyPr wrap="none" rtlCol="0">
              <a:spAutoFit/>
            </a:bodyPr>
            <a:lstStyle/>
            <a:p>
              <a:r>
                <a:rPr lang="en-GB" dirty="0" smtClean="0"/>
                <a:t>M. </a:t>
              </a:r>
              <a:r>
                <a:rPr lang="en-GB" dirty="0" err="1" smtClean="0"/>
                <a:t>Fiebig</a:t>
              </a:r>
              <a:r>
                <a:rPr lang="en-GB" dirty="0" smtClean="0"/>
                <a:t> </a:t>
              </a:r>
              <a:r>
                <a:rPr lang="en-GB" i="1" dirty="0" smtClean="0"/>
                <a:t>PRL</a:t>
              </a:r>
              <a:r>
                <a:rPr lang="en-GB" dirty="0" smtClean="0"/>
                <a:t> </a:t>
              </a:r>
              <a:r>
                <a:rPr lang="en-GB" b="1" dirty="0" smtClean="0"/>
                <a:t>73</a:t>
              </a:r>
              <a:r>
                <a:rPr lang="en-GB" dirty="0" smtClean="0"/>
                <a:t>, 2127 (1991)</a:t>
              </a:r>
              <a:endParaRPr lang="en-GB" dirty="0"/>
            </a:p>
          </p:txBody>
        </p:sp>
      </p:grpSp>
      <p:sp>
        <p:nvSpPr>
          <p:cNvPr id="8" name="TextBox 7"/>
          <p:cNvSpPr txBox="1"/>
          <p:nvPr/>
        </p:nvSpPr>
        <p:spPr>
          <a:xfrm>
            <a:off x="6733309" y="2060556"/>
            <a:ext cx="5200074"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SHG process is resonantly enhanced</a:t>
            </a:r>
          </a:p>
          <a:p>
            <a:pPr marL="285750" indent="-285750">
              <a:buFont typeface="Arial" panose="020B0604020202020204" pitchFamily="34" charset="0"/>
              <a:buChar char="•"/>
            </a:pPr>
            <a:r>
              <a:rPr lang="en-GB" sz="2400" dirty="0" smtClean="0"/>
              <a:t>Resonance enhanced by the crystal field</a:t>
            </a:r>
          </a:p>
          <a:p>
            <a:pPr marL="285750" indent="-285750">
              <a:buFont typeface="Arial" panose="020B0604020202020204" pitchFamily="34" charset="0"/>
              <a:buChar char="•"/>
            </a:pPr>
            <a:r>
              <a:rPr lang="en-GB" sz="2400" dirty="0" smtClean="0"/>
              <a:t>Crystal field perturbed by phonon modes</a:t>
            </a:r>
          </a:p>
          <a:p>
            <a:pPr marL="285750" indent="-285750">
              <a:buFont typeface="Arial" panose="020B0604020202020204" pitchFamily="34" charset="0"/>
              <a:buChar char="•"/>
            </a:pPr>
            <a:r>
              <a:rPr lang="en-GB" sz="2400" dirty="0" smtClean="0"/>
              <a:t>Cr</a:t>
            </a:r>
            <a:r>
              <a:rPr lang="en-GB" sz="2400" baseline="-25000" dirty="0" smtClean="0"/>
              <a:t>2</a:t>
            </a:r>
            <a:r>
              <a:rPr lang="en-GB" sz="2400" dirty="0" smtClean="0"/>
              <a:t>O</a:t>
            </a:r>
            <a:r>
              <a:rPr lang="en-GB" sz="2400" baseline="-25000" dirty="0" smtClean="0"/>
              <a:t>3</a:t>
            </a:r>
            <a:r>
              <a:rPr lang="en-GB" sz="2400" dirty="0" smtClean="0"/>
              <a:t> supports A</a:t>
            </a:r>
            <a:r>
              <a:rPr lang="en-GB" sz="2400" baseline="-25000" dirty="0" smtClean="0"/>
              <a:t>g</a:t>
            </a:r>
            <a:r>
              <a:rPr lang="en-GB" sz="2400" dirty="0" smtClean="0"/>
              <a:t> and </a:t>
            </a:r>
            <a:r>
              <a:rPr lang="en-GB" sz="2400" dirty="0" err="1" smtClean="0"/>
              <a:t>E</a:t>
            </a:r>
            <a:r>
              <a:rPr lang="en-GB" sz="2400" baseline="-25000" dirty="0" err="1" smtClean="0"/>
              <a:t>g</a:t>
            </a:r>
            <a:r>
              <a:rPr lang="en-GB" sz="2400" dirty="0" smtClean="0"/>
              <a:t> vibrations</a:t>
            </a:r>
          </a:p>
          <a:p>
            <a:pPr marL="285750" indent="-285750">
              <a:buFont typeface="Arial" panose="020B0604020202020204" pitchFamily="34" charset="0"/>
              <a:buChar char="•"/>
            </a:pPr>
            <a:r>
              <a:rPr lang="en-GB" sz="2400" dirty="0" smtClean="0"/>
              <a:t>High frequency results in incoherent excitation</a:t>
            </a:r>
            <a:endParaRPr lang="en-GB" sz="2400" dirty="0"/>
          </a:p>
        </p:txBody>
      </p:sp>
      <p:pic>
        <p:nvPicPr>
          <p:cNvPr id="53" name="Picture 52"/>
          <p:cNvPicPr>
            <a:picLocks noChangeAspect="1"/>
          </p:cNvPicPr>
          <p:nvPr/>
        </p:nvPicPr>
        <p:blipFill>
          <a:blip r:embed="rId4"/>
          <a:stretch>
            <a:fillRect/>
          </a:stretch>
        </p:blipFill>
        <p:spPr>
          <a:xfrm>
            <a:off x="4362738" y="2041336"/>
            <a:ext cx="2205671" cy="3408805"/>
          </a:xfrm>
          <a:prstGeom prst="rect">
            <a:avLst/>
          </a:prstGeom>
        </p:spPr>
      </p:pic>
    </p:spTree>
    <p:extLst>
      <p:ext uri="{BB962C8B-B14F-4D97-AF65-F5344CB8AC3E}">
        <p14:creationId xmlns:p14="http://schemas.microsoft.com/office/powerpoint/2010/main" val="8048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a:t>
            </a:r>
            <a:r>
              <a:rPr lang="en-GB" baseline="-25000" dirty="0" smtClean="0"/>
              <a:t>g</a:t>
            </a:r>
            <a:r>
              <a:rPr lang="en-GB" dirty="0" smtClean="0"/>
              <a:t> Mode</a:t>
            </a:r>
            <a:endParaRPr lang="en-GB" dirty="0"/>
          </a:p>
        </p:txBody>
      </p:sp>
      <mc:AlternateContent xmlns:mc="http://schemas.openxmlformats.org/markup-compatibility/2006" xmlns:a14="http://schemas.microsoft.com/office/drawing/2010/main">
        <mc:Choice Requires="a14">
          <p:sp>
            <p:nvSpPr>
              <p:cNvPr id="4" name="TextBox 3"/>
              <p:cNvSpPr txBox="1"/>
              <p:nvPr/>
            </p:nvSpPr>
            <p:spPr>
              <a:xfrm>
                <a:off x="3578606" y="2712274"/>
                <a:ext cx="4078296"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r>
                        <a:rPr lang="en-GB" b="0" i="1" smtClean="0">
                          <a:solidFill>
                            <a:schemeClr val="tx1"/>
                          </a:solidFill>
                          <a:latin typeface="Cambria Math" panose="02040503050406030204" pitchFamily="18" charset="0"/>
                        </a:rPr>
                        <m:t>=</m:t>
                      </m:r>
                      <m:d>
                        <m:dPr>
                          <m:ctrlPr>
                            <a:rPr lang="en-GB" i="1" smtClean="0">
                              <a:latin typeface="Cambria Math" panose="02040503050406030204" pitchFamily="18" charset="0"/>
                            </a:rPr>
                          </m:ctrlPr>
                        </m:dPr>
                        <m:e>
                          <m:m>
                            <m:mPr>
                              <m:mcs>
                                <m:mc>
                                  <m:mcPr>
                                    <m:count m:val="3"/>
                                    <m:mcJc m:val="center"/>
                                  </m:mcPr>
                                </m:mc>
                              </m:mcs>
                              <m:ctrlPr>
                                <a:rPr lang="en-GB" i="1" smtClean="0">
                                  <a:latin typeface="Cambria Math" panose="02040503050406030204" pitchFamily="18" charset="0"/>
                                </a:rPr>
                              </m:ctrlPr>
                            </m:mPr>
                            <m:mr>
                              <m:e>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e>
                                <m:sSubSup>
                                  <m:sSubSupPr>
                                    <m:ctrlPr>
                                      <a:rPr lang="en-GB" i="1" smtClean="0">
                                        <a:solidFill>
                                          <a:schemeClr val="tx1"/>
                                        </a:solidFill>
                                        <a:latin typeface="Cambria Math" panose="02040503050406030204" pitchFamily="18" charset="0"/>
                                      </a:rPr>
                                    </m:ctrlPr>
                                  </m:sSubSupPr>
                                  <m:e>
                                    <m:r>
                                      <a:rPr lang="en-GB" b="0" i="1" smtClean="0">
                                        <a:solidFill>
                                          <a:schemeClr val="tx1"/>
                                        </a:solidFill>
                                        <a:latin typeface="Cambria Math" panose="02040503050406030204" pitchFamily="18" charset="0"/>
                                      </a:rPr>
                                      <m:t>−</m:t>
                                    </m:r>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
                          <m:r>
                            <a:rPr lang="en-GB" b="0" i="1" smtClean="0">
                              <a:latin typeface="Cambria Math" panose="02040503050406030204" pitchFamily="18" charset="0"/>
                            </a:rPr>
                            <m:t>  </m:t>
                          </m:r>
                          <m:m>
                            <m:mPr>
                              <m:mcs>
                                <m:mc>
                                  <m:mcPr>
                                    <m:count m:val="3"/>
                                    <m:mcJc m:val="center"/>
                                  </m:mcPr>
                                </m:mc>
                              </m:mcs>
                              <m:ctrlPr>
                                <a:rPr lang="en-GB" i="1" smtClean="0">
                                  <a:latin typeface="Cambria Math" panose="02040503050406030204" pitchFamily="18" charset="0"/>
                                </a:rPr>
                              </m:ctrlPr>
                            </m:mPr>
                            <m:mr>
                              <m:e>
                                <m:r>
                                  <m:rPr>
                                    <m:brk m:alnAt="7"/>
                                  </m:rP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m:t>
                                </m:r>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mr>
                          </m:m>
                        </m:e>
                      </m:d>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3578606" y="2712274"/>
                <a:ext cx="4078296" cy="891719"/>
              </a:xfrm>
              <a:prstGeom prst="rect">
                <a:avLst/>
              </a:prstGeom>
              <a:blipFill rotWithShape="0">
                <a:blip r:embed="rId2"/>
                <a:stretch>
                  <a:fillRect/>
                </a:stretch>
              </a:blipFill>
            </p:spPr>
            <p:txBody>
              <a:bodyPr/>
              <a:lstStyle/>
              <a:p>
                <a:r>
                  <a:rPr lang="en-GB">
                    <a:noFill/>
                  </a:rPr>
                  <a:t> </a:t>
                </a:r>
              </a:p>
            </p:txBody>
          </p:sp>
        </mc:Fallback>
      </mc:AlternateContent>
      <p:grpSp>
        <p:nvGrpSpPr>
          <p:cNvPr id="116" name="Group 115"/>
          <p:cNvGrpSpPr/>
          <p:nvPr/>
        </p:nvGrpSpPr>
        <p:grpSpPr>
          <a:xfrm>
            <a:off x="1258437" y="2356079"/>
            <a:ext cx="1383404" cy="2201621"/>
            <a:chOff x="2530180" y="3407062"/>
            <a:chExt cx="1383404" cy="2201621"/>
          </a:xfrm>
        </p:grpSpPr>
        <p:grpSp>
          <p:nvGrpSpPr>
            <p:cNvPr id="6" name="Group 5"/>
            <p:cNvGrpSpPr/>
            <p:nvPr/>
          </p:nvGrpSpPr>
          <p:grpSpPr>
            <a:xfrm>
              <a:off x="2550390" y="3748193"/>
              <a:ext cx="922637" cy="993845"/>
              <a:chOff x="2204635" y="2216782"/>
              <a:chExt cx="922637" cy="993845"/>
            </a:xfrm>
          </p:grpSpPr>
          <p:sp>
            <p:nvSpPr>
              <p:cNvPr id="37" name="Oval 36"/>
              <p:cNvSpPr/>
              <p:nvPr/>
            </p:nvSpPr>
            <p:spPr>
              <a:xfrm>
                <a:off x="2545867" y="2553093"/>
                <a:ext cx="288000" cy="2880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270275" y="2784605"/>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9" name="Oval 38"/>
              <p:cNvSpPr/>
              <p:nvPr/>
            </p:nvSpPr>
            <p:spPr>
              <a:xfrm>
                <a:off x="2928815" y="2784605"/>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0" name="Oval 39"/>
              <p:cNvSpPr/>
              <p:nvPr/>
            </p:nvSpPr>
            <p:spPr>
              <a:xfrm>
                <a:off x="2592483" y="2216782"/>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Oval 40"/>
              <p:cNvSpPr/>
              <p:nvPr/>
            </p:nvSpPr>
            <p:spPr>
              <a:xfrm>
                <a:off x="2204635" y="2411550"/>
                <a:ext cx="180644" cy="1806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2" name="Oval 41"/>
              <p:cNvSpPr/>
              <p:nvPr/>
            </p:nvSpPr>
            <p:spPr>
              <a:xfrm>
                <a:off x="2946628" y="2353007"/>
                <a:ext cx="180644" cy="1806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3" name="Oval 42"/>
              <p:cNvSpPr/>
              <p:nvPr/>
            </p:nvSpPr>
            <p:spPr>
              <a:xfrm>
                <a:off x="2614766" y="3029983"/>
                <a:ext cx="180644" cy="1806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sp>
          <p:nvSpPr>
            <p:cNvPr id="54" name="Oval 53"/>
            <p:cNvSpPr/>
            <p:nvPr/>
          </p:nvSpPr>
          <p:spPr>
            <a:xfrm>
              <a:off x="2941409" y="4987706"/>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5" name="Oval 54"/>
            <p:cNvSpPr/>
            <p:nvPr/>
          </p:nvSpPr>
          <p:spPr>
            <a:xfrm>
              <a:off x="3295554" y="5123931"/>
              <a:ext cx="180644" cy="1806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9" name="Oval 58"/>
            <p:cNvSpPr/>
            <p:nvPr/>
          </p:nvSpPr>
          <p:spPr>
            <a:xfrm>
              <a:off x="3683863" y="4937096"/>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2" name="Oval 61"/>
            <p:cNvSpPr/>
            <p:nvPr/>
          </p:nvSpPr>
          <p:spPr>
            <a:xfrm>
              <a:off x="3618223" y="4564041"/>
              <a:ext cx="180644" cy="1806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nvGrpSpPr>
            <p:cNvPr id="69" name="Group 68"/>
            <p:cNvGrpSpPr/>
            <p:nvPr/>
          </p:nvGrpSpPr>
          <p:grpSpPr>
            <a:xfrm flipH="1" flipV="1">
              <a:off x="3237229" y="4312495"/>
              <a:ext cx="288000" cy="657534"/>
              <a:chOff x="2545867" y="2553093"/>
              <a:chExt cx="288000" cy="657534"/>
            </a:xfrm>
          </p:grpSpPr>
          <p:sp>
            <p:nvSpPr>
              <p:cNvPr id="70" name="Oval 69"/>
              <p:cNvSpPr/>
              <p:nvPr/>
            </p:nvSpPr>
            <p:spPr>
              <a:xfrm>
                <a:off x="2545867" y="2553093"/>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2614766" y="3029983"/>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76" name="Oval 75"/>
            <p:cNvSpPr/>
            <p:nvPr/>
          </p:nvSpPr>
          <p:spPr>
            <a:xfrm>
              <a:off x="2530180" y="4695655"/>
              <a:ext cx="288000" cy="2880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3611432" y="4104138"/>
              <a:ext cx="288000" cy="2880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2539794" y="3407062"/>
              <a:ext cx="288000" cy="2880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3625584" y="5320683"/>
              <a:ext cx="288000" cy="2880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p:cNvGrpSpPr/>
            <p:nvPr/>
          </p:nvGrpSpPr>
          <p:grpSpPr>
            <a:xfrm>
              <a:off x="2668257" y="3540300"/>
              <a:ext cx="1100138" cy="1943100"/>
              <a:chOff x="8706748" y="2855341"/>
              <a:chExt cx="1100138" cy="1943100"/>
            </a:xfrm>
          </p:grpSpPr>
          <p:sp>
            <p:nvSpPr>
              <p:cNvPr id="82" name="Freeform 81"/>
              <p:cNvSpPr/>
              <p:nvPr/>
            </p:nvSpPr>
            <p:spPr>
              <a:xfrm>
                <a:off x="8706748" y="2855341"/>
                <a:ext cx="1100138" cy="1943100"/>
              </a:xfrm>
              <a:custGeom>
                <a:avLst/>
                <a:gdLst>
                  <a:gd name="connsiteX0" fmla="*/ 0 w 1100138"/>
                  <a:gd name="connsiteY0" fmla="*/ 1285875 h 1943100"/>
                  <a:gd name="connsiteX1" fmla="*/ 28575 w 1100138"/>
                  <a:gd name="connsiteY1" fmla="*/ 0 h 1943100"/>
                  <a:gd name="connsiteX2" fmla="*/ 1100138 w 1100138"/>
                  <a:gd name="connsiteY2" fmla="*/ 728663 h 1943100"/>
                  <a:gd name="connsiteX3" fmla="*/ 1100138 w 1100138"/>
                  <a:gd name="connsiteY3" fmla="*/ 1943100 h 1943100"/>
                  <a:gd name="connsiteX4" fmla="*/ 0 w 1100138"/>
                  <a:gd name="connsiteY4" fmla="*/ 1285875 h 194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138" h="1943100">
                    <a:moveTo>
                      <a:pt x="0" y="1285875"/>
                    </a:moveTo>
                    <a:lnTo>
                      <a:pt x="28575" y="0"/>
                    </a:lnTo>
                    <a:lnTo>
                      <a:pt x="1100138" y="728663"/>
                    </a:lnTo>
                    <a:lnTo>
                      <a:pt x="1100138" y="1943100"/>
                    </a:lnTo>
                    <a:lnTo>
                      <a:pt x="0" y="1285875"/>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Isosceles Triangle 82"/>
              <p:cNvSpPr/>
              <p:nvPr/>
            </p:nvSpPr>
            <p:spPr>
              <a:xfrm>
                <a:off x="8731149" y="3172133"/>
                <a:ext cx="681098" cy="564302"/>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Isosceles Triangle 83"/>
              <p:cNvSpPr/>
              <p:nvPr/>
            </p:nvSpPr>
            <p:spPr>
              <a:xfrm flipH="1" flipV="1">
                <a:off x="9073362" y="3968128"/>
                <a:ext cx="681098" cy="564302"/>
              </a:xfrm>
              <a:prstGeom prst="triangl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3" name="Straight Arrow Connector 92"/>
            <p:cNvCxnSpPr/>
            <p:nvPr/>
          </p:nvCxnSpPr>
          <p:spPr>
            <a:xfrm flipH="1" flipV="1">
              <a:off x="3187209" y="5103267"/>
              <a:ext cx="151536" cy="9709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7" name="Straight Arrow Connector 96"/>
            <p:cNvCxnSpPr/>
            <p:nvPr/>
          </p:nvCxnSpPr>
          <p:spPr>
            <a:xfrm flipV="1">
              <a:off x="3057183" y="4532452"/>
              <a:ext cx="130026" cy="13054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9" name="Straight Arrow Connector 98"/>
            <p:cNvCxnSpPr/>
            <p:nvPr/>
          </p:nvCxnSpPr>
          <p:spPr>
            <a:xfrm>
              <a:off x="3725005" y="4662996"/>
              <a:ext cx="5163" cy="18498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1" name="Straight Arrow Connector 100"/>
            <p:cNvCxnSpPr/>
            <p:nvPr/>
          </p:nvCxnSpPr>
          <p:spPr>
            <a:xfrm>
              <a:off x="3369392" y="4394470"/>
              <a:ext cx="132827" cy="7699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3" name="Straight Arrow Connector 102"/>
            <p:cNvCxnSpPr/>
            <p:nvPr/>
          </p:nvCxnSpPr>
          <p:spPr>
            <a:xfrm flipH="1">
              <a:off x="3644588" y="5029858"/>
              <a:ext cx="131428" cy="13304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5" name="Straight Arrow Connector 104"/>
            <p:cNvCxnSpPr/>
            <p:nvPr/>
          </p:nvCxnSpPr>
          <p:spPr>
            <a:xfrm flipV="1">
              <a:off x="3031302" y="4882038"/>
              <a:ext cx="1905" cy="18374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7" name="Straight Arrow Connector 106"/>
            <p:cNvCxnSpPr/>
            <p:nvPr/>
          </p:nvCxnSpPr>
          <p:spPr>
            <a:xfrm flipH="1" flipV="1">
              <a:off x="3028560" y="3630088"/>
              <a:ext cx="1074" cy="18898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9" name="Straight Arrow Connector 108"/>
            <p:cNvCxnSpPr/>
            <p:nvPr/>
          </p:nvCxnSpPr>
          <p:spPr>
            <a:xfrm flipH="1">
              <a:off x="2568712" y="4406761"/>
              <a:ext cx="129056" cy="10050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1" name="Straight Arrow Connector 110"/>
            <p:cNvCxnSpPr/>
            <p:nvPr/>
          </p:nvCxnSpPr>
          <p:spPr>
            <a:xfrm flipH="1" flipV="1">
              <a:off x="3247345" y="3902114"/>
              <a:ext cx="133034" cy="8552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3" name="Straight Arrow Connector 112"/>
            <p:cNvCxnSpPr/>
            <p:nvPr/>
          </p:nvCxnSpPr>
          <p:spPr>
            <a:xfrm flipH="1">
              <a:off x="2640712" y="4042149"/>
              <a:ext cx="1584" cy="15256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sp>
        <p:nvSpPr>
          <p:cNvPr id="117" name="TextBox 116"/>
          <p:cNvSpPr txBox="1"/>
          <p:nvPr/>
        </p:nvSpPr>
        <p:spPr>
          <a:xfrm>
            <a:off x="794392" y="1594101"/>
            <a:ext cx="2813784" cy="369332"/>
          </a:xfrm>
          <a:prstGeom prst="rect">
            <a:avLst/>
          </a:prstGeom>
          <a:noFill/>
        </p:spPr>
        <p:txBody>
          <a:bodyPr wrap="none" rtlCol="0">
            <a:spAutoFit/>
          </a:bodyPr>
          <a:lstStyle/>
          <a:p>
            <a:r>
              <a:rPr lang="en-GB" dirty="0" smtClean="0"/>
              <a:t>Mode </a:t>
            </a:r>
            <a:r>
              <a:rPr lang="en-GB" b="1" dirty="0" smtClean="0"/>
              <a:t>preserves</a:t>
            </a:r>
            <a:r>
              <a:rPr lang="en-GB" dirty="0" smtClean="0"/>
              <a:t> symmetry </a:t>
            </a:r>
            <a:endParaRPr lang="en-GB" dirty="0"/>
          </a:p>
        </p:txBody>
      </p:sp>
      <p:grpSp>
        <p:nvGrpSpPr>
          <p:cNvPr id="3" name="Group 2"/>
          <p:cNvGrpSpPr/>
          <p:nvPr/>
        </p:nvGrpSpPr>
        <p:grpSpPr>
          <a:xfrm>
            <a:off x="3463707" y="1898438"/>
            <a:ext cx="8327601" cy="3431586"/>
            <a:chOff x="3463707" y="1898438"/>
            <a:chExt cx="8327601" cy="3431586"/>
          </a:xfrm>
        </p:grpSpPr>
        <mc:AlternateContent xmlns:mc="http://schemas.openxmlformats.org/markup-compatibility/2006" xmlns:a14="http://schemas.microsoft.com/office/drawing/2010/main">
          <mc:Choice Requires="a14">
            <p:sp>
              <p:nvSpPr>
                <p:cNvPr id="47" name="TextBox 46"/>
                <p:cNvSpPr txBox="1"/>
                <p:nvPr/>
              </p:nvSpPr>
              <p:spPr>
                <a:xfrm>
                  <a:off x="3463707" y="4409833"/>
                  <a:ext cx="4577472"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sub>
                          <m:sup>
                            <m:r>
                              <a:rPr lang="en-GB" b="0" i="1" smtClean="0">
                                <a:solidFill>
                                  <a:schemeClr val="tx1"/>
                                </a:solidFill>
                                <a:latin typeface="Cambria Math" panose="02040503050406030204" pitchFamily="18" charset="0"/>
                              </a:rPr>
                              <m:t>′</m:t>
                            </m:r>
                            <m:r>
                              <a:rPr lang="en-US" i="1">
                                <a:solidFill>
                                  <a:schemeClr val="tx1"/>
                                </a:solidFill>
                                <a:latin typeface="Cambria Math"/>
                              </a:rPr>
                              <m:t> (2)</m:t>
                            </m:r>
                          </m:sup>
                        </m:sSubSup>
                        <m:r>
                          <a:rPr lang="en-GB" b="0" i="1" smtClean="0">
                            <a:solidFill>
                              <a:schemeClr val="tx1"/>
                            </a:solidFill>
                            <a:latin typeface="Cambria Math" panose="02040503050406030204" pitchFamily="18" charset="0"/>
                          </a:rPr>
                          <m:t>=</m:t>
                        </m:r>
                        <m:d>
                          <m:dPr>
                            <m:ctrlPr>
                              <a:rPr lang="en-GB" i="1" smtClean="0">
                                <a:latin typeface="Cambria Math" panose="02040503050406030204" pitchFamily="18" charset="0"/>
                              </a:rPr>
                            </m:ctrlPr>
                          </m:dPr>
                          <m:e>
                            <m:m>
                              <m:mPr>
                                <m:mcs>
                                  <m:mc>
                                    <m:mcPr>
                                      <m:count m:val="3"/>
                                      <m:mcJc m:val="center"/>
                                    </m:mcPr>
                                  </m:mc>
                                </m:mcs>
                                <m:ctrlPr>
                                  <a:rPr lang="en-GB" i="1" smtClean="0">
                                    <a:latin typeface="Cambria Math" panose="02040503050406030204" pitchFamily="18" charset="0"/>
                                  </a:rPr>
                                </m:ctrlPr>
                              </m:mPr>
                              <m:mr>
                                <m:e>
                                  <m:sSubSup>
                                    <m:sSubSupPr>
                                      <m:ctrlPr>
                                        <a:rPr lang="en-GB" i="1" smtClean="0">
                                          <a:solidFill>
                                            <a:schemeClr val="tx1"/>
                                          </a:solidFill>
                                          <a:latin typeface="Cambria Math" panose="02040503050406030204" pitchFamily="18" charset="0"/>
                                        </a:rPr>
                                      </m:ctrlPr>
                                    </m:sSubSupPr>
                                    <m:e>
                                      <m:r>
                                        <a:rPr lang="en-GB" b="0" i="1" smtClean="0">
                                          <a:solidFill>
                                            <a:schemeClr val="tx1"/>
                                          </a:solidFill>
                                          <a:latin typeface="Cambria Math" panose="02040503050406030204" pitchFamily="18" charset="0"/>
                                        </a:rPr>
                                        <m:t>𝐴</m:t>
                                      </m:r>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e>
                                  <m:sSubSup>
                                    <m:sSubSupPr>
                                      <m:ctrlPr>
                                        <a:rPr lang="en-GB" i="1" smtClean="0">
                                          <a:solidFill>
                                            <a:schemeClr val="tx1"/>
                                          </a:solidFill>
                                          <a:latin typeface="Cambria Math" panose="02040503050406030204" pitchFamily="18" charset="0"/>
                                        </a:rPr>
                                      </m:ctrlPr>
                                    </m:sSubSupPr>
                                    <m:e>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𝐴</m:t>
                                      </m:r>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
                            <m:r>
                              <a:rPr lang="en-GB" b="0" i="1" smtClean="0">
                                <a:latin typeface="Cambria Math" panose="02040503050406030204" pitchFamily="18" charset="0"/>
                              </a:rPr>
                              <m:t>  </m:t>
                            </m:r>
                            <m:m>
                              <m:mPr>
                                <m:mcs>
                                  <m:mc>
                                    <m:mcPr>
                                      <m:count m:val="3"/>
                                      <m:mcJc m:val="center"/>
                                    </m:mcPr>
                                  </m:mc>
                                </m:mcs>
                                <m:ctrlPr>
                                  <a:rPr lang="en-GB" i="1" smtClean="0">
                                    <a:latin typeface="Cambria Math" panose="02040503050406030204" pitchFamily="18" charset="0"/>
                                  </a:rPr>
                                </m:ctrlPr>
                              </m:mPr>
                              <m:mr>
                                <m:e>
                                  <m:r>
                                    <m:rPr>
                                      <m:brk m:alnAt="7"/>
                                    </m:rP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m:t>
                                  </m:r>
                                  <m:r>
                                    <a:rPr lang="en-GB" b="0" i="1" smtClean="0">
                                      <a:solidFill>
                                        <a:schemeClr val="tx1"/>
                                      </a:solidFill>
                                      <a:latin typeface="Cambria Math" panose="02040503050406030204" pitchFamily="18" charset="0"/>
                                    </a:rPr>
                                    <m:t>𝐴</m:t>
                                  </m:r>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mr>
                            </m:m>
                          </m:e>
                        </m:d>
                      </m:oMath>
                    </m:oMathPara>
                  </a14:m>
                  <a:endParaRPr lang="en-GB" dirty="0"/>
                </a:p>
              </p:txBody>
            </p:sp>
          </mc:Choice>
          <mc:Fallback xmlns="">
            <p:sp>
              <p:nvSpPr>
                <p:cNvPr id="47" name="TextBox 46"/>
                <p:cNvSpPr txBox="1">
                  <a:spLocks noRot="1" noChangeAspect="1" noMove="1" noResize="1" noEditPoints="1" noAdjustHandles="1" noChangeArrowheads="1" noChangeShapeType="1" noTextEdit="1"/>
                </p:cNvSpPr>
                <p:nvPr/>
              </p:nvSpPr>
              <p:spPr>
                <a:xfrm>
                  <a:off x="3463707" y="4409833"/>
                  <a:ext cx="4577472" cy="891719"/>
                </a:xfrm>
                <a:prstGeom prst="rect">
                  <a:avLst/>
                </a:prstGeom>
                <a:blipFill rotWithShape="0">
                  <a:blip r:embed="rId4"/>
                  <a:stretch>
                    <a:fillRect/>
                  </a:stretch>
                </a:blipFill>
              </p:spPr>
              <p:txBody>
                <a:bodyPr/>
                <a:lstStyle/>
                <a:p>
                  <a:r>
                    <a:rPr lang="en-GB">
                      <a:noFill/>
                    </a:rPr>
                    <a:t> </a:t>
                  </a:r>
                </a:p>
              </p:txBody>
            </p:sp>
          </mc:Fallback>
        </mc:AlternateContent>
        <p:sp>
          <p:nvSpPr>
            <p:cNvPr id="48" name="Down Arrow 47"/>
            <p:cNvSpPr/>
            <p:nvPr/>
          </p:nvSpPr>
          <p:spPr>
            <a:xfrm>
              <a:off x="5502805" y="3838247"/>
              <a:ext cx="355600" cy="4386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p:cNvPicPr>
              <a:picLocks noChangeAspect="1"/>
            </p:cNvPicPr>
            <p:nvPr/>
          </p:nvPicPr>
          <p:blipFill rotWithShape="1">
            <a:blip r:embed="rId5"/>
            <a:srcRect b="935"/>
            <a:stretch/>
          </p:blipFill>
          <p:spPr>
            <a:xfrm>
              <a:off x="8864558" y="2442201"/>
              <a:ext cx="2926750" cy="2887823"/>
            </a:xfrm>
            <a:prstGeom prst="rect">
              <a:avLst/>
            </a:prstGeom>
          </p:spPr>
        </p:pic>
        <p:sp>
          <p:nvSpPr>
            <p:cNvPr id="50" name="TextBox 49"/>
            <p:cNvSpPr txBox="1"/>
            <p:nvPr/>
          </p:nvSpPr>
          <p:spPr>
            <a:xfrm>
              <a:off x="9572927" y="1898438"/>
              <a:ext cx="1589409" cy="461665"/>
            </a:xfrm>
            <a:prstGeom prst="rect">
              <a:avLst/>
            </a:prstGeom>
            <a:noFill/>
          </p:spPr>
          <p:txBody>
            <a:bodyPr wrap="none" rtlCol="0">
              <a:spAutoFit/>
            </a:bodyPr>
            <a:lstStyle/>
            <a:p>
              <a:r>
                <a:rPr lang="en-GB" sz="2400" dirty="0" smtClean="0">
                  <a:solidFill>
                    <a:srgbClr val="0070C0"/>
                  </a:solidFill>
                </a:rPr>
                <a:t>3 eV pump</a:t>
              </a:r>
              <a:endParaRPr lang="en-GB" sz="2400" dirty="0">
                <a:solidFill>
                  <a:srgbClr val="0070C0"/>
                </a:solidFill>
              </a:endParaRPr>
            </a:p>
          </p:txBody>
        </p:sp>
      </p:grpSp>
    </p:spTree>
    <p:extLst>
      <p:ext uri="{BB962C8B-B14F-4D97-AF65-F5344CB8AC3E}">
        <p14:creationId xmlns:p14="http://schemas.microsoft.com/office/powerpoint/2010/main" val="18015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a:t>
            </a:r>
            <a:r>
              <a:rPr lang="en-GB" baseline="-25000" dirty="0" err="1" smtClean="0"/>
              <a:t>g</a:t>
            </a:r>
            <a:r>
              <a:rPr lang="en-GB" dirty="0" smtClean="0"/>
              <a:t> Mode</a:t>
            </a:r>
            <a:endParaRPr lang="en-GB" dirty="0"/>
          </a:p>
        </p:txBody>
      </p:sp>
      <mc:AlternateContent xmlns:mc="http://schemas.openxmlformats.org/markup-compatibility/2006" xmlns:a14="http://schemas.microsoft.com/office/drawing/2010/main">
        <mc:Choice Requires="a14">
          <p:sp>
            <p:nvSpPr>
              <p:cNvPr id="4" name="TextBox 3"/>
              <p:cNvSpPr txBox="1"/>
              <p:nvPr/>
            </p:nvSpPr>
            <p:spPr>
              <a:xfrm>
                <a:off x="3658969" y="2491632"/>
                <a:ext cx="4078296"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r>
                        <a:rPr lang="en-GB" b="0" i="1" smtClean="0">
                          <a:solidFill>
                            <a:schemeClr val="tx1"/>
                          </a:solidFill>
                          <a:latin typeface="Cambria Math" panose="02040503050406030204" pitchFamily="18" charset="0"/>
                        </a:rPr>
                        <m:t>=</m:t>
                      </m:r>
                      <m:d>
                        <m:dPr>
                          <m:ctrlPr>
                            <a:rPr lang="en-GB" i="1" smtClean="0">
                              <a:latin typeface="Cambria Math" panose="02040503050406030204" pitchFamily="18" charset="0"/>
                            </a:rPr>
                          </m:ctrlPr>
                        </m:dPr>
                        <m:e>
                          <m:m>
                            <m:mPr>
                              <m:mcs>
                                <m:mc>
                                  <m:mcPr>
                                    <m:count m:val="3"/>
                                    <m:mcJc m:val="center"/>
                                  </m:mcPr>
                                </m:mc>
                              </m:mcs>
                              <m:ctrlPr>
                                <a:rPr lang="en-GB" i="1" smtClean="0">
                                  <a:latin typeface="Cambria Math" panose="02040503050406030204" pitchFamily="18" charset="0"/>
                                </a:rPr>
                              </m:ctrlPr>
                            </m:mPr>
                            <m:mr>
                              <m:e>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e>
                                <m:sSubSup>
                                  <m:sSubSupPr>
                                    <m:ctrlPr>
                                      <a:rPr lang="en-GB" i="1" smtClean="0">
                                        <a:solidFill>
                                          <a:schemeClr val="tx1"/>
                                        </a:solidFill>
                                        <a:latin typeface="Cambria Math" panose="02040503050406030204" pitchFamily="18" charset="0"/>
                                      </a:rPr>
                                    </m:ctrlPr>
                                  </m:sSubSupPr>
                                  <m:e>
                                    <m:r>
                                      <a:rPr lang="en-GB" b="0" i="1" smtClean="0">
                                        <a:solidFill>
                                          <a:schemeClr val="tx1"/>
                                        </a:solidFill>
                                        <a:latin typeface="Cambria Math" panose="02040503050406030204" pitchFamily="18" charset="0"/>
                                      </a:rPr>
                                      <m:t>−</m:t>
                                    </m:r>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
                          <m:r>
                            <a:rPr lang="en-GB" b="0" i="1" smtClean="0">
                              <a:latin typeface="Cambria Math" panose="02040503050406030204" pitchFamily="18" charset="0"/>
                            </a:rPr>
                            <m:t>  </m:t>
                          </m:r>
                          <m:m>
                            <m:mPr>
                              <m:mcs>
                                <m:mc>
                                  <m:mcPr>
                                    <m:count m:val="3"/>
                                    <m:mcJc m:val="center"/>
                                  </m:mcPr>
                                </m:mc>
                              </m:mcs>
                              <m:ctrlPr>
                                <a:rPr lang="en-GB" i="1" smtClean="0">
                                  <a:latin typeface="Cambria Math" panose="02040503050406030204" pitchFamily="18" charset="0"/>
                                </a:rPr>
                              </m:ctrlPr>
                            </m:mPr>
                            <m:mr>
                              <m:e>
                                <m:r>
                                  <m:rPr>
                                    <m:brk m:alnAt="7"/>
                                  </m:rP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m:t>
                                </m:r>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mr>
                          </m:m>
                        </m:e>
                      </m:d>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3658969" y="2491632"/>
                <a:ext cx="4078296" cy="891719"/>
              </a:xfrm>
              <a:prstGeom prst="rect">
                <a:avLst/>
              </a:prstGeom>
              <a:blipFill rotWithShape="0">
                <a:blip r:embed="rId2"/>
                <a:stretch>
                  <a:fillRect/>
                </a:stretch>
              </a:blipFill>
            </p:spPr>
            <p:txBody>
              <a:bodyPr/>
              <a:lstStyle/>
              <a:p>
                <a:r>
                  <a:rPr lang="en-GB">
                    <a:noFill/>
                  </a:rPr>
                  <a:t> </a:t>
                </a:r>
              </a:p>
            </p:txBody>
          </p:sp>
        </mc:Fallback>
      </mc:AlternateContent>
      <p:grpSp>
        <p:nvGrpSpPr>
          <p:cNvPr id="3" name="Group 2"/>
          <p:cNvGrpSpPr/>
          <p:nvPr/>
        </p:nvGrpSpPr>
        <p:grpSpPr>
          <a:xfrm>
            <a:off x="1258438" y="2358081"/>
            <a:ext cx="1383404" cy="2201621"/>
            <a:chOff x="1560362" y="1924626"/>
            <a:chExt cx="1383404" cy="2201621"/>
          </a:xfrm>
        </p:grpSpPr>
        <p:sp>
          <p:nvSpPr>
            <p:cNvPr id="37" name="Oval 36"/>
            <p:cNvSpPr/>
            <p:nvPr/>
          </p:nvSpPr>
          <p:spPr>
            <a:xfrm>
              <a:off x="1921804" y="2602068"/>
              <a:ext cx="288000" cy="2880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1646212" y="2833580"/>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9" name="Oval 38"/>
            <p:cNvSpPr/>
            <p:nvPr/>
          </p:nvSpPr>
          <p:spPr>
            <a:xfrm>
              <a:off x="2304752" y="2833580"/>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0" name="Oval 39"/>
            <p:cNvSpPr/>
            <p:nvPr/>
          </p:nvSpPr>
          <p:spPr>
            <a:xfrm>
              <a:off x="1968420" y="2265757"/>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Oval 40"/>
            <p:cNvSpPr/>
            <p:nvPr/>
          </p:nvSpPr>
          <p:spPr>
            <a:xfrm>
              <a:off x="1580572" y="2460525"/>
              <a:ext cx="180644" cy="1806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2" name="Oval 41"/>
            <p:cNvSpPr/>
            <p:nvPr/>
          </p:nvSpPr>
          <p:spPr>
            <a:xfrm>
              <a:off x="2322565" y="2401982"/>
              <a:ext cx="180644" cy="1806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3" name="Oval 42"/>
            <p:cNvSpPr/>
            <p:nvPr/>
          </p:nvSpPr>
          <p:spPr>
            <a:xfrm>
              <a:off x="1990703" y="3078958"/>
              <a:ext cx="180644" cy="1806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4" name="Oval 53"/>
            <p:cNvSpPr/>
            <p:nvPr/>
          </p:nvSpPr>
          <p:spPr>
            <a:xfrm>
              <a:off x="1971591" y="3505270"/>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5" name="Oval 54"/>
            <p:cNvSpPr/>
            <p:nvPr/>
          </p:nvSpPr>
          <p:spPr>
            <a:xfrm>
              <a:off x="2325736" y="3641495"/>
              <a:ext cx="180644" cy="1806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9" name="Oval 58"/>
            <p:cNvSpPr/>
            <p:nvPr/>
          </p:nvSpPr>
          <p:spPr>
            <a:xfrm>
              <a:off x="2714045" y="3454660"/>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2" name="Oval 61"/>
            <p:cNvSpPr/>
            <p:nvPr/>
          </p:nvSpPr>
          <p:spPr>
            <a:xfrm>
              <a:off x="2648405" y="3081605"/>
              <a:ext cx="180644" cy="1806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nvGrpSpPr>
            <p:cNvPr id="69" name="Group 68"/>
            <p:cNvGrpSpPr/>
            <p:nvPr/>
          </p:nvGrpSpPr>
          <p:grpSpPr>
            <a:xfrm flipH="1" flipV="1">
              <a:off x="2267411" y="2830059"/>
              <a:ext cx="288000" cy="657534"/>
              <a:chOff x="2545867" y="2553093"/>
              <a:chExt cx="288000" cy="657534"/>
            </a:xfrm>
          </p:grpSpPr>
          <p:sp>
            <p:nvSpPr>
              <p:cNvPr id="70" name="Oval 69"/>
              <p:cNvSpPr/>
              <p:nvPr/>
            </p:nvSpPr>
            <p:spPr>
              <a:xfrm>
                <a:off x="2545867" y="2553093"/>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2614766" y="3029983"/>
                <a:ext cx="180644" cy="180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76" name="Oval 75"/>
            <p:cNvSpPr/>
            <p:nvPr/>
          </p:nvSpPr>
          <p:spPr>
            <a:xfrm>
              <a:off x="1560362" y="3213219"/>
              <a:ext cx="288000" cy="2880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2641614" y="2621702"/>
              <a:ext cx="288000" cy="2880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1569976" y="1924626"/>
              <a:ext cx="288000" cy="2880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2655766" y="3838247"/>
              <a:ext cx="288000" cy="2880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p:cNvGrpSpPr/>
            <p:nvPr/>
          </p:nvGrpSpPr>
          <p:grpSpPr>
            <a:xfrm>
              <a:off x="1698439" y="2057864"/>
              <a:ext cx="1100138" cy="1943100"/>
              <a:chOff x="8706748" y="2855341"/>
              <a:chExt cx="1100138" cy="1943100"/>
            </a:xfrm>
          </p:grpSpPr>
          <p:sp>
            <p:nvSpPr>
              <p:cNvPr id="82" name="Freeform 81"/>
              <p:cNvSpPr/>
              <p:nvPr/>
            </p:nvSpPr>
            <p:spPr>
              <a:xfrm>
                <a:off x="8706748" y="2855341"/>
                <a:ext cx="1100138" cy="1943100"/>
              </a:xfrm>
              <a:custGeom>
                <a:avLst/>
                <a:gdLst>
                  <a:gd name="connsiteX0" fmla="*/ 0 w 1100138"/>
                  <a:gd name="connsiteY0" fmla="*/ 1285875 h 1943100"/>
                  <a:gd name="connsiteX1" fmla="*/ 28575 w 1100138"/>
                  <a:gd name="connsiteY1" fmla="*/ 0 h 1943100"/>
                  <a:gd name="connsiteX2" fmla="*/ 1100138 w 1100138"/>
                  <a:gd name="connsiteY2" fmla="*/ 728663 h 1943100"/>
                  <a:gd name="connsiteX3" fmla="*/ 1100138 w 1100138"/>
                  <a:gd name="connsiteY3" fmla="*/ 1943100 h 1943100"/>
                  <a:gd name="connsiteX4" fmla="*/ 0 w 1100138"/>
                  <a:gd name="connsiteY4" fmla="*/ 1285875 h 194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138" h="1943100">
                    <a:moveTo>
                      <a:pt x="0" y="1285875"/>
                    </a:moveTo>
                    <a:lnTo>
                      <a:pt x="28575" y="0"/>
                    </a:lnTo>
                    <a:lnTo>
                      <a:pt x="1100138" y="728663"/>
                    </a:lnTo>
                    <a:lnTo>
                      <a:pt x="1100138" y="1943100"/>
                    </a:lnTo>
                    <a:lnTo>
                      <a:pt x="0" y="1285875"/>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Isosceles Triangle 82"/>
              <p:cNvSpPr/>
              <p:nvPr/>
            </p:nvSpPr>
            <p:spPr>
              <a:xfrm>
                <a:off x="8731149" y="3172133"/>
                <a:ext cx="681098" cy="564302"/>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Isosceles Triangle 83"/>
              <p:cNvSpPr/>
              <p:nvPr/>
            </p:nvSpPr>
            <p:spPr>
              <a:xfrm flipH="1" flipV="1">
                <a:off x="9073362" y="3968128"/>
                <a:ext cx="681098" cy="564302"/>
              </a:xfrm>
              <a:prstGeom prst="triangl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3" name="Straight Arrow Connector 92"/>
            <p:cNvCxnSpPr/>
            <p:nvPr/>
          </p:nvCxnSpPr>
          <p:spPr>
            <a:xfrm flipH="1">
              <a:off x="2402794" y="3717925"/>
              <a:ext cx="1" cy="23625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7" name="Straight Arrow Connector 96"/>
            <p:cNvCxnSpPr/>
            <p:nvPr/>
          </p:nvCxnSpPr>
          <p:spPr>
            <a:xfrm flipH="1">
              <a:off x="2074333" y="3132671"/>
              <a:ext cx="13032" cy="20029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9" name="Straight Arrow Connector 98"/>
            <p:cNvCxnSpPr/>
            <p:nvPr/>
          </p:nvCxnSpPr>
          <p:spPr>
            <a:xfrm>
              <a:off x="2755187" y="3180560"/>
              <a:ext cx="5163" cy="18498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1" name="Straight Arrow Connector 100"/>
            <p:cNvCxnSpPr/>
            <p:nvPr/>
          </p:nvCxnSpPr>
          <p:spPr>
            <a:xfrm flipH="1" flipV="1">
              <a:off x="2395074" y="2718134"/>
              <a:ext cx="4500" cy="1939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3" name="Straight Arrow Connector 102"/>
            <p:cNvCxnSpPr/>
            <p:nvPr/>
          </p:nvCxnSpPr>
          <p:spPr>
            <a:xfrm flipH="1" flipV="1">
              <a:off x="2789915" y="3352044"/>
              <a:ext cx="7816" cy="20384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5" name="Straight Arrow Connector 104"/>
            <p:cNvCxnSpPr/>
            <p:nvPr/>
          </p:nvCxnSpPr>
          <p:spPr>
            <a:xfrm flipV="1">
              <a:off x="2061484" y="3399602"/>
              <a:ext cx="1905" cy="18374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7" name="Straight Arrow Connector 106"/>
            <p:cNvCxnSpPr/>
            <p:nvPr/>
          </p:nvCxnSpPr>
          <p:spPr>
            <a:xfrm flipH="1" flipV="1">
              <a:off x="2058742" y="2147652"/>
              <a:ext cx="1074" cy="18898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9" name="Straight Arrow Connector 108"/>
            <p:cNvCxnSpPr/>
            <p:nvPr/>
          </p:nvCxnSpPr>
          <p:spPr>
            <a:xfrm flipV="1">
              <a:off x="1727950" y="2740357"/>
              <a:ext cx="8584" cy="18396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1" name="Straight Arrow Connector 110"/>
            <p:cNvCxnSpPr/>
            <p:nvPr/>
          </p:nvCxnSpPr>
          <p:spPr>
            <a:xfrm flipH="1">
              <a:off x="2410015" y="2505200"/>
              <a:ext cx="546" cy="18838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3" name="Straight Arrow Connector 112"/>
            <p:cNvCxnSpPr/>
            <p:nvPr/>
          </p:nvCxnSpPr>
          <p:spPr>
            <a:xfrm flipH="1">
              <a:off x="1670894" y="2559713"/>
              <a:ext cx="1584" cy="15256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nvGrpSpPr>
          <p:cNvPr id="5" name="Group 4"/>
          <p:cNvGrpSpPr/>
          <p:nvPr/>
        </p:nvGrpSpPr>
        <p:grpSpPr>
          <a:xfrm>
            <a:off x="3455769" y="1580681"/>
            <a:ext cx="8221385" cy="3394880"/>
            <a:chOff x="3455769" y="1580681"/>
            <a:chExt cx="8221385" cy="3394880"/>
          </a:xfrm>
        </p:grpSpPr>
        <mc:AlternateContent xmlns:mc="http://schemas.openxmlformats.org/markup-compatibility/2006" xmlns:a14="http://schemas.microsoft.com/office/drawing/2010/main">
          <mc:Choice Requires="a14">
            <p:sp>
              <p:nvSpPr>
                <p:cNvPr id="46" name="TextBox 45"/>
                <p:cNvSpPr txBox="1"/>
                <p:nvPr/>
              </p:nvSpPr>
              <p:spPr>
                <a:xfrm>
                  <a:off x="3455769" y="4014339"/>
                  <a:ext cx="4518160"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r>
                          <a:rPr lang="en-GB" b="0" i="1" smtClean="0">
                            <a:solidFill>
                              <a:schemeClr val="tx1"/>
                            </a:solidFill>
                            <a:latin typeface="Cambria Math" panose="02040503050406030204" pitchFamily="18" charset="0"/>
                          </a:rPr>
                          <m:t>=</m:t>
                        </m:r>
                        <m:d>
                          <m:dPr>
                            <m:ctrlPr>
                              <a:rPr lang="en-GB" i="1" smtClean="0">
                                <a:latin typeface="Cambria Math" panose="02040503050406030204" pitchFamily="18" charset="0"/>
                              </a:rPr>
                            </m:ctrlPr>
                          </m:dPr>
                          <m:e>
                            <m:m>
                              <m:mPr>
                                <m:mcs>
                                  <m:mc>
                                    <m:mcPr>
                                      <m:count m:val="3"/>
                                      <m:mcJc m:val="center"/>
                                    </m:mcPr>
                                  </m:mc>
                                </m:mcs>
                                <m:ctrlPr>
                                  <a:rPr lang="en-GB" i="1" smtClean="0">
                                    <a:latin typeface="Cambria Math" panose="02040503050406030204" pitchFamily="18" charset="0"/>
                                  </a:rPr>
                                </m:ctrlPr>
                              </m:mPr>
                              <m:mr>
                                <m:e>
                                  <m:sSubSup>
                                    <m:sSubSupPr>
                                      <m:ctrlPr>
                                        <a:rPr lang="en-GB" i="1" smtClean="0">
                                          <a:solidFill>
                                            <a:schemeClr val="tx1"/>
                                          </a:solidFill>
                                          <a:latin typeface="Cambria Math" panose="02040503050406030204" pitchFamily="18" charset="0"/>
                                        </a:rPr>
                                      </m:ctrlPr>
                                    </m:sSubSupPr>
                                    <m:e>
                                      <m:r>
                                        <a:rPr lang="en-GB" b="0" i="1" smtClean="0">
                                          <a:solidFill>
                                            <a:schemeClr val="tx1"/>
                                          </a:solidFill>
                                          <a:latin typeface="Cambria Math" panose="02040503050406030204" pitchFamily="18" charset="0"/>
                                        </a:rPr>
                                        <m:t>𝐴</m:t>
                                      </m:r>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e>
                                  <m:sSubSup>
                                    <m:sSubSupPr>
                                      <m:ctrlPr>
                                        <a:rPr lang="en-GB" i="1" smtClean="0">
                                          <a:solidFill>
                                            <a:schemeClr val="tx1"/>
                                          </a:solidFill>
                                          <a:latin typeface="Cambria Math" panose="02040503050406030204" pitchFamily="18" charset="0"/>
                                        </a:rPr>
                                      </m:ctrlPr>
                                    </m:sSubSupPr>
                                    <m:e>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𝐵</m:t>
                                      </m:r>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
                            <m:r>
                              <a:rPr lang="en-GB" b="0" i="1" smtClean="0">
                                <a:latin typeface="Cambria Math" panose="02040503050406030204" pitchFamily="18" charset="0"/>
                              </a:rPr>
                              <m:t>  </m:t>
                            </m:r>
                            <m:m>
                              <m:mPr>
                                <m:mcs>
                                  <m:mc>
                                    <m:mcPr>
                                      <m:count m:val="3"/>
                                      <m:mcJc m:val="center"/>
                                    </m:mcPr>
                                  </m:mc>
                                </m:mcs>
                                <m:ctrlPr>
                                  <a:rPr lang="en-GB" i="1" smtClean="0">
                                    <a:latin typeface="Cambria Math" panose="02040503050406030204" pitchFamily="18" charset="0"/>
                                  </a:rPr>
                                </m:ctrlPr>
                              </m:mPr>
                              <m:mr>
                                <m:e>
                                  <m:r>
                                    <m:rPr>
                                      <m:brk m:alnAt="7"/>
                                    </m:rP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m:t>
                                  </m:r>
                                  <m:r>
                                    <a:rPr lang="en-GB" b="0" i="1" smtClean="0">
                                      <a:latin typeface="Cambria Math" panose="02040503050406030204" pitchFamily="18" charset="0"/>
                                    </a:rPr>
                                    <m:t>𝐶</m:t>
                                  </m:r>
                                  <m:sSubSup>
                                    <m:sSubSupPr>
                                      <m:ctrlPr>
                                        <a:rPr lang="en-GB" i="1" smtClean="0">
                                          <a:solidFill>
                                            <a:schemeClr val="tx1"/>
                                          </a:solidFill>
                                          <a:latin typeface="Cambria Math" panose="02040503050406030204" pitchFamily="18" charset="0"/>
                                        </a:rPr>
                                      </m:ctrlPr>
                                    </m:sSubSupPr>
                                    <m:e>
                                      <m:r>
                                        <a:rPr lang="en-US" i="1">
                                          <a:solidFill>
                                            <a:schemeClr val="tx1"/>
                                          </a:solidFill>
                                          <a:latin typeface="Cambria Math"/>
                                          <a:sym typeface="Symbol"/>
                                        </a:rPr>
                                        <m:t></m:t>
                                      </m:r>
                                    </m:e>
                                    <m:sub>
                                      <m:r>
                                        <a:rPr lang="en-US" i="1">
                                          <a:solidFill>
                                            <a:schemeClr val="tx1"/>
                                          </a:solidFill>
                                          <a:latin typeface="Cambria Math"/>
                                        </a:rPr>
                                        <m:t>𝑒</m:t>
                                      </m:r>
                                    </m:sub>
                                    <m:sup>
                                      <m:r>
                                        <a:rPr lang="en-US" i="1">
                                          <a:solidFill>
                                            <a:schemeClr val="tx1"/>
                                          </a:solidFill>
                                          <a:latin typeface="Cambria Math"/>
                                        </a:rPr>
                                        <m:t> (2)</m:t>
                                      </m:r>
                                    </m:sup>
                                  </m:sSubSup>
                                </m:e>
                              </m:mr>
                            </m:m>
                          </m:e>
                        </m:d>
                      </m:oMath>
                    </m:oMathPara>
                  </a14:m>
                  <a:endParaRPr lang="en-GB" dirty="0"/>
                </a:p>
              </p:txBody>
            </p:sp>
          </mc:Choice>
          <mc:Fallback xmlns="">
            <p:sp>
              <p:nvSpPr>
                <p:cNvPr id="46" name="TextBox 45"/>
                <p:cNvSpPr txBox="1">
                  <a:spLocks noRot="1" noChangeAspect="1" noMove="1" noResize="1" noEditPoints="1" noAdjustHandles="1" noChangeArrowheads="1" noChangeShapeType="1" noTextEdit="1"/>
                </p:cNvSpPr>
                <p:nvPr/>
              </p:nvSpPr>
              <p:spPr>
                <a:xfrm>
                  <a:off x="3455769" y="4014339"/>
                  <a:ext cx="4518160" cy="891719"/>
                </a:xfrm>
                <a:prstGeom prst="rect">
                  <a:avLst/>
                </a:prstGeom>
                <a:blipFill rotWithShape="0">
                  <a:blip r:embed="rId4"/>
                  <a:stretch>
                    <a:fillRect/>
                  </a:stretch>
                </a:blipFill>
              </p:spPr>
              <p:txBody>
                <a:bodyPr/>
                <a:lstStyle/>
                <a:p>
                  <a:r>
                    <a:rPr lang="en-GB">
                      <a:noFill/>
                    </a:rPr>
                    <a:t> </a:t>
                  </a:r>
                </a:p>
              </p:txBody>
            </p:sp>
          </mc:Fallback>
        </mc:AlternateContent>
        <p:sp>
          <p:nvSpPr>
            <p:cNvPr id="47" name="Down Arrow 46"/>
            <p:cNvSpPr/>
            <p:nvPr/>
          </p:nvSpPr>
          <p:spPr>
            <a:xfrm>
              <a:off x="5494867" y="3399604"/>
              <a:ext cx="355600" cy="4386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p:cNvPicPr>
              <a:picLocks noChangeAspect="1"/>
            </p:cNvPicPr>
            <p:nvPr/>
          </p:nvPicPr>
          <p:blipFill>
            <a:blip r:embed="rId5"/>
            <a:stretch>
              <a:fillRect/>
            </a:stretch>
          </p:blipFill>
          <p:spPr>
            <a:xfrm>
              <a:off x="8760899" y="2162955"/>
              <a:ext cx="2916255" cy="2812606"/>
            </a:xfrm>
            <a:prstGeom prst="rect">
              <a:avLst/>
            </a:prstGeom>
          </p:spPr>
        </p:pic>
        <p:sp>
          <p:nvSpPr>
            <p:cNvPr id="49" name="TextBox 48"/>
            <p:cNvSpPr txBox="1"/>
            <p:nvPr/>
          </p:nvSpPr>
          <p:spPr>
            <a:xfrm>
              <a:off x="9259486" y="1580681"/>
              <a:ext cx="1845377" cy="461665"/>
            </a:xfrm>
            <a:prstGeom prst="rect">
              <a:avLst/>
            </a:prstGeom>
            <a:noFill/>
          </p:spPr>
          <p:txBody>
            <a:bodyPr wrap="none" rtlCol="0">
              <a:spAutoFit/>
            </a:bodyPr>
            <a:lstStyle/>
            <a:p>
              <a:r>
                <a:rPr lang="en-GB" sz="2400" dirty="0" smtClean="0">
                  <a:solidFill>
                    <a:srgbClr val="FF0000"/>
                  </a:solidFill>
                </a:rPr>
                <a:t>1.8 eV pump</a:t>
              </a:r>
              <a:endParaRPr lang="en-GB" sz="2400" dirty="0">
                <a:solidFill>
                  <a:srgbClr val="FF0000"/>
                </a:solidFill>
              </a:endParaRPr>
            </a:p>
          </p:txBody>
        </p:sp>
      </p:grpSp>
      <p:sp>
        <p:nvSpPr>
          <p:cNvPr id="44" name="TextBox 43"/>
          <p:cNvSpPr txBox="1"/>
          <p:nvPr/>
        </p:nvSpPr>
        <p:spPr>
          <a:xfrm>
            <a:off x="794392" y="1594101"/>
            <a:ext cx="2466637" cy="369332"/>
          </a:xfrm>
          <a:prstGeom prst="rect">
            <a:avLst/>
          </a:prstGeom>
          <a:noFill/>
        </p:spPr>
        <p:txBody>
          <a:bodyPr wrap="none" rtlCol="0">
            <a:spAutoFit/>
          </a:bodyPr>
          <a:lstStyle/>
          <a:p>
            <a:r>
              <a:rPr lang="en-GB" dirty="0" smtClean="0"/>
              <a:t>Mode </a:t>
            </a:r>
            <a:r>
              <a:rPr lang="en-GB" b="1" dirty="0" smtClean="0"/>
              <a:t>breaks </a:t>
            </a:r>
            <a:r>
              <a:rPr lang="en-GB" dirty="0" smtClean="0"/>
              <a:t>symmetry </a:t>
            </a:r>
            <a:endParaRPr lang="en-GB" dirty="0"/>
          </a:p>
        </p:txBody>
      </p:sp>
    </p:spTree>
    <p:extLst>
      <p:ext uri="{BB962C8B-B14F-4D97-AF65-F5344CB8AC3E}">
        <p14:creationId xmlns:p14="http://schemas.microsoft.com/office/powerpoint/2010/main" val="98015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a:t>
            </a:r>
            <a:r>
              <a:rPr lang="en-GB" baseline="-25000" dirty="0" smtClean="0"/>
              <a:t>2</a:t>
            </a:r>
            <a:r>
              <a:rPr lang="en-GB" dirty="0" smtClean="0"/>
              <a:t>O</a:t>
            </a:r>
            <a:r>
              <a:rPr lang="en-GB" baseline="-25000" dirty="0" smtClean="0"/>
              <a:t>3</a:t>
            </a:r>
            <a:r>
              <a:rPr lang="en-GB" dirty="0" smtClean="0"/>
              <a:t> magnetization dynamics</a:t>
            </a:r>
            <a:endParaRPr lang="en-GB" dirty="0"/>
          </a:p>
        </p:txBody>
      </p:sp>
      <p:sp>
        <p:nvSpPr>
          <p:cNvPr id="58" name="TextBox 57"/>
          <p:cNvSpPr txBox="1"/>
          <p:nvPr/>
        </p:nvSpPr>
        <p:spPr>
          <a:xfrm>
            <a:off x="7169510" y="2185846"/>
            <a:ext cx="4420636" cy="267765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 typeface="Arial" panose="020B0604020202020204" pitchFamily="34" charset="0"/>
              <a:buChar char="•"/>
            </a:pPr>
            <a:r>
              <a:rPr lang="en-GB" sz="2400" dirty="0" smtClean="0"/>
              <a:t>Phonons drive demagnetization in Cr</a:t>
            </a:r>
            <a:r>
              <a:rPr lang="en-GB" sz="2400" baseline="-25000" dirty="0" smtClean="0"/>
              <a:t>2</a:t>
            </a:r>
            <a:r>
              <a:rPr lang="en-GB" sz="2400" dirty="0" smtClean="0"/>
              <a:t>O</a:t>
            </a:r>
            <a:r>
              <a:rPr lang="en-GB" sz="2400" baseline="-25000" dirty="0" smtClean="0"/>
              <a:t>3</a:t>
            </a:r>
          </a:p>
          <a:p>
            <a:pPr marL="285750" indent="-285750">
              <a:buFont typeface="Arial" panose="020B0604020202020204" pitchFamily="34" charset="0"/>
              <a:buChar char="•"/>
            </a:pPr>
            <a:r>
              <a:rPr lang="en-GB" sz="2400" dirty="0" smtClean="0"/>
              <a:t>Demagnetization rate depends on phonon mode</a:t>
            </a:r>
          </a:p>
          <a:p>
            <a:pPr marL="285750" indent="-285750">
              <a:buFont typeface="Arial" panose="020B0604020202020204" pitchFamily="34" charset="0"/>
              <a:buChar char="•"/>
            </a:pPr>
            <a:r>
              <a:rPr lang="en-GB" sz="2400" dirty="0" err="1" smtClean="0"/>
              <a:t>E</a:t>
            </a:r>
            <a:r>
              <a:rPr lang="en-GB" sz="2400" baseline="-25000" dirty="0" err="1" smtClean="0"/>
              <a:t>g</a:t>
            </a:r>
            <a:r>
              <a:rPr lang="en-GB" sz="2400" dirty="0" smtClean="0"/>
              <a:t> ~400 fs, A</a:t>
            </a:r>
            <a:r>
              <a:rPr lang="en-GB" sz="2400" baseline="-25000" dirty="0" smtClean="0"/>
              <a:t>g</a:t>
            </a:r>
            <a:r>
              <a:rPr lang="en-GB" sz="2400" dirty="0" smtClean="0"/>
              <a:t> ~ 300 fs</a:t>
            </a:r>
          </a:p>
          <a:p>
            <a:pPr marL="285750" indent="-285750">
              <a:buFont typeface="Arial" panose="020B0604020202020204" pitchFamily="34" charset="0"/>
              <a:buChar char="•"/>
            </a:pPr>
            <a:r>
              <a:rPr lang="en-GB" sz="2400" dirty="0" smtClean="0"/>
              <a:t>Timescales consistent with manganites and irridates</a:t>
            </a:r>
            <a:endParaRPr lang="en-GB" sz="2400" dirty="0"/>
          </a:p>
        </p:txBody>
      </p:sp>
      <p:sp>
        <p:nvSpPr>
          <p:cNvPr id="55" name="TextBox 54"/>
          <p:cNvSpPr txBox="1"/>
          <p:nvPr/>
        </p:nvSpPr>
        <p:spPr>
          <a:xfrm>
            <a:off x="8508043" y="6152766"/>
            <a:ext cx="339266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dirty="0" smtClean="0"/>
              <a:t>V Sala et al. </a:t>
            </a:r>
            <a:r>
              <a:rPr lang="es-ES" i="1" dirty="0" smtClean="0"/>
              <a:t>PRB</a:t>
            </a:r>
            <a:r>
              <a:rPr lang="es-ES" dirty="0" smtClean="0"/>
              <a:t> </a:t>
            </a:r>
            <a:r>
              <a:rPr lang="es-ES" b="1" dirty="0" smtClean="0"/>
              <a:t>94</a:t>
            </a:r>
            <a:r>
              <a:rPr lang="es-ES" dirty="0" smtClean="0"/>
              <a:t> 014430 (2016)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2051"/>
            <a:ext cx="7089850" cy="3842401"/>
          </a:xfrm>
          <a:prstGeom prst="rect">
            <a:avLst/>
          </a:prstGeom>
        </p:spPr>
      </p:pic>
      <p:sp>
        <p:nvSpPr>
          <p:cNvPr id="5" name="TextBox 4"/>
          <p:cNvSpPr txBox="1"/>
          <p:nvPr/>
        </p:nvSpPr>
        <p:spPr>
          <a:xfrm>
            <a:off x="4611757" y="2278179"/>
            <a:ext cx="1848776" cy="369332"/>
          </a:xfrm>
          <a:prstGeom prst="rect">
            <a:avLst/>
          </a:prstGeom>
          <a:noFill/>
        </p:spPr>
        <p:txBody>
          <a:bodyPr wrap="none" rtlCol="0">
            <a:spAutoFit/>
          </a:bodyPr>
          <a:lstStyle/>
          <a:p>
            <a:r>
              <a:rPr lang="es-ES" dirty="0" smtClean="0">
                <a:solidFill>
                  <a:srgbClr val="FF0000"/>
                </a:solidFill>
              </a:rPr>
              <a:t>A</a:t>
            </a:r>
            <a:r>
              <a:rPr lang="es-ES" baseline="-25000" dirty="0" smtClean="0">
                <a:solidFill>
                  <a:srgbClr val="FF0000"/>
                </a:solidFill>
              </a:rPr>
              <a:t>1g</a:t>
            </a:r>
            <a:r>
              <a:rPr lang="es-ES" dirty="0" smtClean="0">
                <a:solidFill>
                  <a:srgbClr val="FF0000"/>
                </a:solidFill>
              </a:rPr>
              <a:t> </a:t>
            </a:r>
            <a:r>
              <a:rPr lang="es-ES" dirty="0" err="1" smtClean="0">
                <a:solidFill>
                  <a:srgbClr val="FF0000"/>
                </a:solidFill>
              </a:rPr>
              <a:t>phonon</a:t>
            </a:r>
            <a:r>
              <a:rPr lang="es-ES" dirty="0" smtClean="0">
                <a:solidFill>
                  <a:srgbClr val="FF0000"/>
                </a:solidFill>
              </a:rPr>
              <a:t> </a:t>
            </a:r>
            <a:r>
              <a:rPr lang="es-ES" dirty="0" err="1" smtClean="0">
                <a:solidFill>
                  <a:srgbClr val="FF0000"/>
                </a:solidFill>
              </a:rPr>
              <a:t>decay</a:t>
            </a:r>
            <a:endParaRPr lang="en-GB" dirty="0">
              <a:solidFill>
                <a:srgbClr val="FF0000"/>
              </a:solidFill>
            </a:endParaRPr>
          </a:p>
        </p:txBody>
      </p:sp>
      <p:sp>
        <p:nvSpPr>
          <p:cNvPr id="10" name="TextBox 9"/>
          <p:cNvSpPr txBox="1"/>
          <p:nvPr/>
        </p:nvSpPr>
        <p:spPr>
          <a:xfrm>
            <a:off x="4764157" y="3201509"/>
            <a:ext cx="1539076" cy="369332"/>
          </a:xfrm>
          <a:prstGeom prst="rect">
            <a:avLst/>
          </a:prstGeom>
          <a:noFill/>
        </p:spPr>
        <p:txBody>
          <a:bodyPr wrap="none" rtlCol="0">
            <a:spAutoFit/>
          </a:bodyPr>
          <a:lstStyle/>
          <a:p>
            <a:r>
              <a:rPr lang="en-GB" dirty="0" smtClean="0">
                <a:solidFill>
                  <a:schemeClr val="accent6">
                    <a:lumMod val="75000"/>
                  </a:schemeClr>
                </a:solidFill>
              </a:rPr>
              <a:t>Magnetisation</a:t>
            </a:r>
            <a:endParaRPr lang="en-GB" dirty="0">
              <a:solidFill>
                <a:schemeClr val="accent6">
                  <a:lumMod val="75000"/>
                </a:schemeClr>
              </a:solidFill>
            </a:endParaRPr>
          </a:p>
        </p:txBody>
      </p:sp>
    </p:spTree>
    <p:extLst>
      <p:ext uri="{BB962C8B-B14F-4D97-AF65-F5344CB8AC3E}">
        <p14:creationId xmlns:p14="http://schemas.microsoft.com/office/powerpoint/2010/main" val="3276649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a:t>
            </a:r>
            <a:r>
              <a:rPr lang="en-GB" baseline="-25000" dirty="0"/>
              <a:t>2</a:t>
            </a:r>
            <a:r>
              <a:rPr lang="en-GB" dirty="0"/>
              <a:t>Sb</a:t>
            </a:r>
            <a:r>
              <a:rPr lang="en-GB" baseline="-25000" dirty="0"/>
              <a:t>2</a:t>
            </a:r>
            <a:r>
              <a:rPr lang="en-GB" dirty="0"/>
              <a:t>Te</a:t>
            </a:r>
            <a:r>
              <a:rPr lang="en-GB" baseline="-25000" dirty="0"/>
              <a:t>5</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72" y="2833520"/>
            <a:ext cx="2259689" cy="2297667"/>
          </a:xfrm>
          <a:prstGeom prst="rect">
            <a:avLst/>
          </a:prstGeom>
        </p:spPr>
      </p:pic>
      <p:grpSp>
        <p:nvGrpSpPr>
          <p:cNvPr id="5" name="Group 4"/>
          <p:cNvGrpSpPr/>
          <p:nvPr/>
        </p:nvGrpSpPr>
        <p:grpSpPr>
          <a:xfrm>
            <a:off x="3898384" y="2229688"/>
            <a:ext cx="3065834" cy="3210530"/>
            <a:chOff x="5896316" y="1599248"/>
            <a:chExt cx="3620926" cy="3376274"/>
          </a:xfrm>
        </p:grpSpPr>
        <p:pic>
          <p:nvPicPr>
            <p:cNvPr id="6" name="Picture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6316" y="1599248"/>
              <a:ext cx="3620926" cy="1096592"/>
            </a:xfrm>
            <a:prstGeom prst="rect">
              <a:avLst/>
            </a:prstGeom>
          </p:spPr>
        </p:pic>
        <p:pic>
          <p:nvPicPr>
            <p:cNvPr id="7" name="Picture 6"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863314"/>
              <a:ext cx="3054578" cy="2112208"/>
            </a:xfrm>
            <a:prstGeom prst="rect">
              <a:avLst/>
            </a:prstGeom>
          </p:spPr>
        </p:pic>
      </p:grpSp>
      <p:grpSp>
        <p:nvGrpSpPr>
          <p:cNvPr id="8" name="Group 7"/>
          <p:cNvGrpSpPr/>
          <p:nvPr/>
        </p:nvGrpSpPr>
        <p:grpSpPr>
          <a:xfrm>
            <a:off x="8009009" y="2146737"/>
            <a:ext cx="3344792" cy="3432252"/>
            <a:chOff x="1677786" y="1690688"/>
            <a:chExt cx="3607656" cy="3668036"/>
          </a:xfrm>
        </p:grpSpPr>
        <p:grpSp>
          <p:nvGrpSpPr>
            <p:cNvPr id="9" name="Group 8"/>
            <p:cNvGrpSpPr/>
            <p:nvPr/>
          </p:nvGrpSpPr>
          <p:grpSpPr>
            <a:xfrm>
              <a:off x="1677786" y="1690688"/>
              <a:ext cx="3607656" cy="3294028"/>
              <a:chOff x="604304" y="1691516"/>
              <a:chExt cx="3607656" cy="3294028"/>
            </a:xfrm>
          </p:grpSpPr>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691516"/>
                <a:ext cx="3528392" cy="75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04" y="2445979"/>
                <a:ext cx="3607656" cy="1214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304" y="3670633"/>
                <a:ext cx="3535648" cy="131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1677786" y="5060151"/>
              <a:ext cx="3535649" cy="298573"/>
              <a:chOff x="1743873" y="5055176"/>
              <a:chExt cx="4716811" cy="398318"/>
            </a:xfrm>
          </p:grpSpPr>
          <p:pic>
            <p:nvPicPr>
              <p:cNvPr id="11" name="Picture 10" descr="Screen Clipping"/>
              <p:cNvPicPr>
                <a:picLocks noChangeAspect="1"/>
              </p:cNvPicPr>
              <p:nvPr/>
            </p:nvPicPr>
            <p:blipFill rotWithShape="1">
              <a:blip r:embed="rId8">
                <a:extLst>
                  <a:ext uri="{28A0092B-C50C-407E-A947-70E740481C1C}">
                    <a14:useLocalDpi xmlns:a14="http://schemas.microsoft.com/office/drawing/2010/main" val="0"/>
                  </a:ext>
                </a:extLst>
              </a:blip>
              <a:srcRect l="51564" t="12458" b="1"/>
              <a:stretch/>
            </p:blipFill>
            <p:spPr>
              <a:xfrm>
                <a:off x="2640122" y="5075035"/>
                <a:ext cx="3820562" cy="358601"/>
              </a:xfrm>
              <a:prstGeom prst="rect">
                <a:avLst/>
              </a:prstGeom>
            </p:spPr>
          </p:pic>
          <p:pic>
            <p:nvPicPr>
              <p:cNvPr id="12" name="Picture 11" descr="Screen Clipping"/>
              <p:cNvPicPr>
                <a:picLocks noChangeAspect="1"/>
              </p:cNvPicPr>
              <p:nvPr/>
            </p:nvPicPr>
            <p:blipFill rotWithShape="1">
              <a:blip r:embed="rId8">
                <a:extLst>
                  <a:ext uri="{28A0092B-C50C-407E-A947-70E740481C1C}">
                    <a14:useLocalDpi xmlns:a14="http://schemas.microsoft.com/office/drawing/2010/main" val="0"/>
                  </a:ext>
                </a:extLst>
              </a:blip>
              <a:srcRect r="91469" b="2762"/>
              <a:stretch/>
            </p:blipFill>
            <p:spPr>
              <a:xfrm>
                <a:off x="1743873" y="5055176"/>
                <a:ext cx="672875" cy="398318"/>
              </a:xfrm>
              <a:prstGeom prst="rect">
                <a:avLst/>
              </a:prstGeom>
            </p:spPr>
          </p:pic>
        </p:grpSp>
      </p:grpSp>
      <p:sp>
        <p:nvSpPr>
          <p:cNvPr id="3" name="TextBox 2"/>
          <p:cNvSpPr txBox="1"/>
          <p:nvPr/>
        </p:nvSpPr>
        <p:spPr>
          <a:xfrm>
            <a:off x="838200" y="1544369"/>
            <a:ext cx="9430327" cy="461665"/>
          </a:xfrm>
          <a:prstGeom prst="rect">
            <a:avLst/>
          </a:prstGeom>
          <a:noFill/>
        </p:spPr>
        <p:txBody>
          <a:bodyPr wrap="square" rtlCol="0">
            <a:spAutoFit/>
          </a:bodyPr>
          <a:lstStyle/>
          <a:p>
            <a:r>
              <a:rPr lang="en-GB" sz="2400" dirty="0" smtClean="0">
                <a:solidFill>
                  <a:srgbClr val="FF0000"/>
                </a:solidFill>
              </a:rPr>
              <a:t>Non – quantum</a:t>
            </a:r>
            <a:r>
              <a:rPr lang="en-GB" sz="2400" dirty="0" smtClean="0"/>
              <a:t> material with light-induced insulator-metal transition</a:t>
            </a:r>
            <a:endParaRPr lang="en-GB" sz="2400" dirty="0"/>
          </a:p>
        </p:txBody>
      </p:sp>
    </p:spTree>
    <p:extLst>
      <p:ext uri="{BB962C8B-B14F-4D97-AF65-F5344CB8AC3E}">
        <p14:creationId xmlns:p14="http://schemas.microsoft.com/office/powerpoint/2010/main" val="353311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07" r="64248" b="53133"/>
          <a:stretch/>
        </p:blipFill>
        <p:spPr>
          <a:xfrm>
            <a:off x="1301144" y="1990472"/>
            <a:ext cx="3640804" cy="3487615"/>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676" t="54292" r="76415"/>
          <a:stretch/>
        </p:blipFill>
        <p:spPr>
          <a:xfrm rot="16200000" flipH="1">
            <a:off x="6962932" y="780835"/>
            <a:ext cx="2679009" cy="5098286"/>
          </a:xfrm>
          <a:prstGeom prst="rect">
            <a:avLst/>
          </a:prstGeom>
        </p:spPr>
      </p:pic>
      <p:sp>
        <p:nvSpPr>
          <p:cNvPr id="6" name="Title 1"/>
          <p:cNvSpPr>
            <a:spLocks noGrp="1"/>
          </p:cNvSpPr>
          <p:nvPr>
            <p:ph type="title"/>
          </p:nvPr>
        </p:nvSpPr>
        <p:spPr>
          <a:xfrm>
            <a:off x="838200" y="365125"/>
            <a:ext cx="10515600" cy="1325563"/>
          </a:xfrm>
        </p:spPr>
        <p:txBody>
          <a:bodyPr/>
          <a:lstStyle/>
          <a:p>
            <a:r>
              <a:rPr lang="en-GB" dirty="0" smtClean="0"/>
              <a:t>Crystalline-Amorphous Phase Transformation</a:t>
            </a:r>
            <a:endParaRPr lang="en-GB" dirty="0"/>
          </a:p>
        </p:txBody>
      </p:sp>
      <p:sp>
        <p:nvSpPr>
          <p:cNvPr id="2" name="TextBox 1"/>
          <p:cNvSpPr txBox="1"/>
          <p:nvPr/>
        </p:nvSpPr>
        <p:spPr>
          <a:xfrm>
            <a:off x="6448829" y="4651115"/>
            <a:ext cx="1159356" cy="369332"/>
          </a:xfrm>
          <a:prstGeom prst="rect">
            <a:avLst/>
          </a:prstGeom>
          <a:noFill/>
        </p:spPr>
        <p:txBody>
          <a:bodyPr wrap="none" rtlCol="0">
            <a:spAutoFit/>
          </a:bodyPr>
          <a:lstStyle/>
          <a:p>
            <a:r>
              <a:rPr lang="en-GB" dirty="0" smtClean="0"/>
              <a:t>Crystalline</a:t>
            </a:r>
            <a:endParaRPr lang="en-GB" dirty="0"/>
          </a:p>
        </p:txBody>
      </p:sp>
      <p:sp>
        <p:nvSpPr>
          <p:cNvPr id="7" name="TextBox 6"/>
          <p:cNvSpPr txBox="1"/>
          <p:nvPr/>
        </p:nvSpPr>
        <p:spPr>
          <a:xfrm>
            <a:off x="8907549" y="4669483"/>
            <a:ext cx="1281120" cy="369332"/>
          </a:xfrm>
          <a:prstGeom prst="rect">
            <a:avLst/>
          </a:prstGeom>
          <a:noFill/>
        </p:spPr>
        <p:txBody>
          <a:bodyPr wrap="none" rtlCol="0">
            <a:spAutoFit/>
          </a:bodyPr>
          <a:lstStyle/>
          <a:p>
            <a:r>
              <a:rPr lang="en-GB" dirty="0" smtClean="0"/>
              <a:t>Amorphous</a:t>
            </a:r>
            <a:endParaRPr lang="en-GB" dirty="0"/>
          </a:p>
        </p:txBody>
      </p:sp>
      <p:sp>
        <p:nvSpPr>
          <p:cNvPr id="8" name="TextBox 7"/>
          <p:cNvSpPr txBox="1"/>
          <p:nvPr/>
        </p:nvSpPr>
        <p:spPr>
          <a:xfrm>
            <a:off x="5753293" y="5206968"/>
            <a:ext cx="5346913" cy="646331"/>
          </a:xfrm>
          <a:prstGeom prst="rect">
            <a:avLst/>
          </a:prstGeom>
          <a:noFill/>
        </p:spPr>
        <p:txBody>
          <a:bodyPr wrap="none" rtlCol="0">
            <a:spAutoFit/>
          </a:bodyPr>
          <a:lstStyle/>
          <a:p>
            <a:r>
              <a:rPr lang="en-GB" dirty="0" smtClean="0"/>
              <a:t>Transformation can occur with a single 35 fs laser pulse</a:t>
            </a:r>
          </a:p>
          <a:p>
            <a:r>
              <a:rPr lang="en-GB" dirty="0" smtClean="0"/>
              <a:t>Transformation quasi-reversible</a:t>
            </a:r>
            <a:endParaRPr lang="en-GB" dirty="0"/>
          </a:p>
        </p:txBody>
      </p:sp>
      <p:sp>
        <p:nvSpPr>
          <p:cNvPr id="10" name="TextBox 9"/>
          <p:cNvSpPr txBox="1"/>
          <p:nvPr/>
        </p:nvSpPr>
        <p:spPr>
          <a:xfrm>
            <a:off x="7954073" y="6483118"/>
            <a:ext cx="4146776"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latin typeface="Franklin Gothic Book" panose="020B0503020102020204" pitchFamily="34" charset="0"/>
              </a:rPr>
              <a:t>L. Waldecker et al. </a:t>
            </a:r>
            <a:r>
              <a:rPr lang="en-US" sz="1400" i="1" dirty="0">
                <a:latin typeface="Franklin Gothic Book" panose="020B0503020102020204" pitchFamily="34" charset="0"/>
              </a:rPr>
              <a:t>Nature Materials.</a:t>
            </a:r>
            <a:r>
              <a:rPr lang="en-US" sz="1400" dirty="0">
                <a:latin typeface="Franklin Gothic Book" panose="020B0503020102020204" pitchFamily="34" charset="0"/>
              </a:rPr>
              <a:t> </a:t>
            </a:r>
            <a:r>
              <a:rPr lang="en-US" sz="1400" b="1" dirty="0">
                <a:latin typeface="Franklin Gothic Book" panose="020B0503020102020204" pitchFamily="34" charset="0"/>
              </a:rPr>
              <a:t>14</a:t>
            </a:r>
            <a:r>
              <a:rPr lang="en-US" sz="1400" dirty="0">
                <a:latin typeface="Franklin Gothic Book" panose="020B0503020102020204" pitchFamily="34" charset="0"/>
              </a:rPr>
              <a:t>, 991 (2015)</a:t>
            </a:r>
            <a:endParaRPr lang="en-GB" sz="1400" dirty="0">
              <a:latin typeface="Franklin Gothic Book" panose="020B0503020102020204" pitchFamily="34" charset="0"/>
            </a:endParaRPr>
          </a:p>
        </p:txBody>
      </p:sp>
    </p:spTree>
    <p:extLst>
      <p:ext uri="{BB962C8B-B14F-4D97-AF65-F5344CB8AC3E}">
        <p14:creationId xmlns:p14="http://schemas.microsoft.com/office/powerpoint/2010/main" val="1247120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Reversible Femtosecond dynamics </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69960"/>
            <a:ext cx="5980769" cy="5298077"/>
          </a:xfrm>
          <a:prstGeom prst="rect">
            <a:avLst/>
          </a:prstGeom>
        </p:spPr>
      </p:pic>
      <p:sp>
        <p:nvSpPr>
          <p:cNvPr id="6" name="TextBox 5"/>
          <p:cNvSpPr txBox="1"/>
          <p:nvPr/>
        </p:nvSpPr>
        <p:spPr>
          <a:xfrm>
            <a:off x="1990327" y="1454219"/>
            <a:ext cx="1159356" cy="369332"/>
          </a:xfrm>
          <a:prstGeom prst="rect">
            <a:avLst/>
          </a:prstGeom>
          <a:solidFill>
            <a:schemeClr val="bg1"/>
          </a:solidFill>
        </p:spPr>
        <p:txBody>
          <a:bodyPr wrap="none" rtlCol="0">
            <a:spAutoFit/>
          </a:bodyPr>
          <a:lstStyle/>
          <a:p>
            <a:r>
              <a:rPr lang="en-US" dirty="0">
                <a:solidFill>
                  <a:srgbClr val="81DF0F"/>
                </a:solidFill>
              </a:rPr>
              <a:t>Crystalline</a:t>
            </a:r>
            <a:endParaRPr lang="en-GB" dirty="0"/>
          </a:p>
        </p:txBody>
      </p:sp>
      <p:sp>
        <p:nvSpPr>
          <p:cNvPr id="7" name="TextBox 6"/>
          <p:cNvSpPr txBox="1"/>
          <p:nvPr/>
        </p:nvSpPr>
        <p:spPr>
          <a:xfrm>
            <a:off x="4942655" y="1471406"/>
            <a:ext cx="1281120" cy="369332"/>
          </a:xfrm>
          <a:prstGeom prst="rect">
            <a:avLst/>
          </a:prstGeom>
          <a:solidFill>
            <a:schemeClr val="bg1"/>
          </a:solidFill>
        </p:spPr>
        <p:txBody>
          <a:bodyPr wrap="none" rtlCol="0">
            <a:spAutoFit/>
          </a:bodyPr>
          <a:lstStyle/>
          <a:p>
            <a:r>
              <a:rPr lang="en-US" dirty="0">
                <a:solidFill>
                  <a:srgbClr val="160DC3"/>
                </a:solidFill>
              </a:rPr>
              <a:t>Amorphous</a:t>
            </a:r>
            <a:endParaRPr lang="en-GB" dirty="0"/>
          </a:p>
        </p:txBody>
      </p:sp>
      <p:sp>
        <p:nvSpPr>
          <p:cNvPr id="19" name="TextBox 18"/>
          <p:cNvSpPr txBox="1"/>
          <p:nvPr/>
        </p:nvSpPr>
        <p:spPr>
          <a:xfrm>
            <a:off x="3070448" y="1722815"/>
            <a:ext cx="964175" cy="276999"/>
          </a:xfrm>
          <a:prstGeom prst="rect">
            <a:avLst/>
          </a:prstGeom>
          <a:noFill/>
        </p:spPr>
        <p:txBody>
          <a:bodyPr wrap="none" rtlCol="0">
            <a:spAutoFit/>
          </a:bodyPr>
          <a:lstStyle/>
          <a:p>
            <a:r>
              <a:rPr lang="en-US" sz="1200" dirty="0"/>
              <a:t>0.05 </a:t>
            </a:r>
            <a:r>
              <a:rPr lang="en-US" sz="1200" dirty="0" err="1"/>
              <a:t>mJ</a:t>
            </a:r>
            <a:r>
              <a:rPr lang="en-US" sz="1200" dirty="0"/>
              <a:t>/cm</a:t>
            </a:r>
            <a:r>
              <a:rPr lang="en-US" sz="1200" baseline="30000" dirty="0"/>
              <a:t>2</a:t>
            </a:r>
            <a:endParaRPr lang="en-GB" sz="1200" baseline="30000" dirty="0"/>
          </a:p>
        </p:txBody>
      </p:sp>
      <p:sp>
        <p:nvSpPr>
          <p:cNvPr id="21" name="TextBox 20"/>
          <p:cNvSpPr txBox="1"/>
          <p:nvPr/>
        </p:nvSpPr>
        <p:spPr>
          <a:xfrm>
            <a:off x="3093927" y="2862973"/>
            <a:ext cx="768608" cy="276999"/>
          </a:xfrm>
          <a:prstGeom prst="rect">
            <a:avLst/>
          </a:prstGeom>
          <a:noFill/>
        </p:spPr>
        <p:txBody>
          <a:bodyPr wrap="none" rtlCol="0">
            <a:spAutoFit/>
          </a:bodyPr>
          <a:lstStyle/>
          <a:p>
            <a:r>
              <a:rPr lang="en-US" sz="1200" dirty="0"/>
              <a:t>6 </a:t>
            </a:r>
            <a:r>
              <a:rPr lang="en-US" sz="1200" dirty="0" err="1"/>
              <a:t>mJ</a:t>
            </a:r>
            <a:r>
              <a:rPr lang="en-US" sz="1200" dirty="0"/>
              <a:t>/cm</a:t>
            </a:r>
            <a:r>
              <a:rPr lang="en-US" sz="1200" baseline="30000" dirty="0"/>
              <a:t>2</a:t>
            </a:r>
            <a:endParaRPr lang="en-GB" sz="1200" baseline="30000" dirty="0"/>
          </a:p>
        </p:txBody>
      </p:sp>
      <p:grpSp>
        <p:nvGrpSpPr>
          <p:cNvPr id="20" name="Group 19"/>
          <p:cNvGrpSpPr/>
          <p:nvPr/>
        </p:nvGrpSpPr>
        <p:grpSpPr>
          <a:xfrm>
            <a:off x="2110527" y="4098141"/>
            <a:ext cx="3936271" cy="2773365"/>
            <a:chOff x="2819991" y="4088104"/>
            <a:chExt cx="3936271" cy="2773365"/>
          </a:xfrm>
        </p:grpSpPr>
        <p:sp>
          <p:nvSpPr>
            <p:cNvPr id="22" name="Rectangle 21"/>
            <p:cNvSpPr/>
            <p:nvPr/>
          </p:nvSpPr>
          <p:spPr>
            <a:xfrm>
              <a:off x="5220072" y="4208960"/>
              <a:ext cx="648072" cy="156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5220072" y="6665289"/>
              <a:ext cx="648072" cy="156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819991" y="4088104"/>
              <a:ext cx="867545"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Delay / </a:t>
              </a:r>
              <a:r>
                <a:rPr lang="en-US" sz="1200" dirty="0" err="1">
                  <a:latin typeface="Arial" panose="020B0604020202020204" pitchFamily="34" charset="0"/>
                  <a:cs typeface="Arial" panose="020B0604020202020204" pitchFamily="34" charset="0"/>
                </a:rPr>
                <a:t>ps</a:t>
              </a:r>
              <a:endParaRPr lang="en-GB" sz="1200" dirty="0">
                <a:latin typeface="Arial" panose="020B0604020202020204" pitchFamily="34" charset="0"/>
                <a:cs typeface="Arial" panose="020B0604020202020204" pitchFamily="34" charset="0"/>
              </a:endParaRPr>
            </a:p>
          </p:txBody>
        </p:sp>
        <p:sp>
          <p:nvSpPr>
            <p:cNvPr id="25" name="TextBox 24"/>
            <p:cNvSpPr txBox="1"/>
            <p:nvPr/>
          </p:nvSpPr>
          <p:spPr>
            <a:xfrm>
              <a:off x="5888717" y="4148531"/>
              <a:ext cx="867545"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Delay / </a:t>
              </a:r>
              <a:r>
                <a:rPr lang="en-US" sz="1200" dirty="0" err="1">
                  <a:latin typeface="Arial" panose="020B0604020202020204" pitchFamily="34" charset="0"/>
                  <a:cs typeface="Arial" panose="020B0604020202020204" pitchFamily="34" charset="0"/>
                </a:rPr>
                <a:t>ps</a:t>
              </a:r>
              <a:endParaRPr lang="en-GB" sz="1200" dirty="0">
                <a:latin typeface="Arial" panose="020B0604020202020204" pitchFamily="34" charset="0"/>
                <a:cs typeface="Arial" panose="020B0604020202020204" pitchFamily="34" charset="0"/>
              </a:endParaRPr>
            </a:p>
          </p:txBody>
        </p:sp>
        <p:sp>
          <p:nvSpPr>
            <p:cNvPr id="26" name="TextBox 25"/>
            <p:cNvSpPr txBox="1"/>
            <p:nvPr/>
          </p:nvSpPr>
          <p:spPr>
            <a:xfrm>
              <a:off x="2845697" y="6544433"/>
              <a:ext cx="867545"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Delay / </a:t>
              </a:r>
              <a:r>
                <a:rPr lang="en-US" sz="1200" dirty="0" err="1">
                  <a:latin typeface="Arial" panose="020B0604020202020204" pitchFamily="34" charset="0"/>
                  <a:cs typeface="Arial" panose="020B0604020202020204" pitchFamily="34" charset="0"/>
                </a:rPr>
                <a:t>ps</a:t>
              </a:r>
              <a:endParaRPr lang="en-GB" sz="1200" dirty="0">
                <a:latin typeface="Arial" panose="020B0604020202020204" pitchFamily="34" charset="0"/>
                <a:cs typeface="Arial" panose="020B0604020202020204" pitchFamily="34" charset="0"/>
              </a:endParaRPr>
            </a:p>
          </p:txBody>
        </p:sp>
        <p:sp>
          <p:nvSpPr>
            <p:cNvPr id="27" name="TextBox 26"/>
            <p:cNvSpPr txBox="1"/>
            <p:nvPr/>
          </p:nvSpPr>
          <p:spPr>
            <a:xfrm>
              <a:off x="5858907" y="6584470"/>
              <a:ext cx="867545"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Delay / </a:t>
              </a:r>
              <a:r>
                <a:rPr lang="en-US" sz="1200" dirty="0" err="1">
                  <a:latin typeface="Arial" panose="020B0604020202020204" pitchFamily="34" charset="0"/>
                  <a:cs typeface="Arial" panose="020B0604020202020204" pitchFamily="34" charset="0"/>
                </a:rPr>
                <a:t>ps</a:t>
              </a:r>
              <a:endParaRPr lang="en-GB" sz="1200" dirty="0">
                <a:latin typeface="Arial" panose="020B0604020202020204" pitchFamily="34" charset="0"/>
                <a:cs typeface="Arial" panose="020B0604020202020204" pitchFamily="34" charset="0"/>
              </a:endParaRPr>
            </a:p>
          </p:txBody>
        </p:sp>
      </p:grpSp>
      <p:sp>
        <p:nvSpPr>
          <p:cNvPr id="3" name="TextBox 2"/>
          <p:cNvSpPr txBox="1"/>
          <p:nvPr/>
        </p:nvSpPr>
        <p:spPr>
          <a:xfrm>
            <a:off x="7303304" y="1896983"/>
            <a:ext cx="4329896" cy="1754326"/>
          </a:xfrm>
          <a:prstGeom prst="rect">
            <a:avLst/>
          </a:prstGeom>
          <a:noFill/>
          <a:ln w="28575">
            <a:noFill/>
          </a:ln>
        </p:spPr>
        <p:txBody>
          <a:bodyPr wrap="square" rtlCol="0">
            <a:spAutoFit/>
          </a:bodyPr>
          <a:lstStyle/>
          <a:p>
            <a:pPr marL="285750" indent="-285750">
              <a:buFont typeface="Arial" panose="020B0604020202020204" pitchFamily="34" charset="0"/>
              <a:buChar char="•"/>
            </a:pPr>
            <a:r>
              <a:rPr lang="en-US" dirty="0" smtClean="0"/>
              <a:t>Picosecond recovery dynamics + long lived component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Acoustic phonon (breathing of the film)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(Special) Coherent optical phonons </a:t>
            </a:r>
          </a:p>
        </p:txBody>
      </p:sp>
      <p:cxnSp>
        <p:nvCxnSpPr>
          <p:cNvPr id="28" name="Straight Connector 27"/>
          <p:cNvCxnSpPr/>
          <p:nvPr/>
        </p:nvCxnSpPr>
        <p:spPr>
          <a:xfrm>
            <a:off x="838200" y="1454219"/>
            <a:ext cx="7790411" cy="0"/>
          </a:xfrm>
          <a:prstGeom prst="line">
            <a:avLst/>
          </a:prstGeom>
          <a:ln w="76200"/>
        </p:spPr>
        <p:style>
          <a:lnRef idx="3">
            <a:schemeClr val="accent4"/>
          </a:lnRef>
          <a:fillRef idx="0">
            <a:schemeClr val="accent4"/>
          </a:fillRef>
          <a:effectRef idx="2">
            <a:schemeClr val="accent4"/>
          </a:effectRef>
          <a:fontRef idx="minor">
            <a:schemeClr val="tx1"/>
          </a:fontRef>
        </p:style>
      </p:cxnSp>
      <p:grpSp>
        <p:nvGrpSpPr>
          <p:cNvPr id="17" name="Group 16"/>
          <p:cNvGrpSpPr/>
          <p:nvPr/>
        </p:nvGrpSpPr>
        <p:grpSpPr>
          <a:xfrm>
            <a:off x="2784198" y="3134652"/>
            <a:ext cx="3324605" cy="3093143"/>
            <a:chOff x="2784198" y="3134652"/>
            <a:chExt cx="3324605" cy="3093143"/>
          </a:xfrm>
        </p:grpSpPr>
        <p:grpSp>
          <p:nvGrpSpPr>
            <p:cNvPr id="16" name="Group 15"/>
            <p:cNvGrpSpPr/>
            <p:nvPr/>
          </p:nvGrpSpPr>
          <p:grpSpPr>
            <a:xfrm>
              <a:off x="2784198" y="3134652"/>
              <a:ext cx="19962" cy="1782219"/>
              <a:chOff x="2784198" y="3134652"/>
              <a:chExt cx="19962" cy="1782219"/>
            </a:xfrm>
          </p:grpSpPr>
          <p:cxnSp>
            <p:nvCxnSpPr>
              <p:cNvPr id="18" name="Straight Arrow Connector 17"/>
              <p:cNvCxnSpPr/>
              <p:nvPr/>
            </p:nvCxnSpPr>
            <p:spPr>
              <a:xfrm flipH="1">
                <a:off x="2794179" y="4455168"/>
                <a:ext cx="9981" cy="4617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784198" y="3134652"/>
                <a:ext cx="9981" cy="4617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p:nvPr/>
          </p:nvCxnSpPr>
          <p:spPr>
            <a:xfrm flipH="1" flipV="1">
              <a:off x="6098822" y="5766092"/>
              <a:ext cx="9981" cy="4617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123635" y="4449077"/>
            <a:ext cx="3372691" cy="1645741"/>
            <a:chOff x="1123635" y="4449077"/>
            <a:chExt cx="3372691" cy="1645741"/>
          </a:xfrm>
        </p:grpSpPr>
        <p:cxnSp>
          <p:nvCxnSpPr>
            <p:cNvPr id="33" name="Straight Arrow Connector 32"/>
            <p:cNvCxnSpPr/>
            <p:nvPr/>
          </p:nvCxnSpPr>
          <p:spPr>
            <a:xfrm rot="5400000" flipH="1" flipV="1">
              <a:off x="1349496" y="4223216"/>
              <a:ext cx="9981" cy="4617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4260484" y="5858976"/>
              <a:ext cx="9981" cy="4617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667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Ultrafast processes in a semiconductor</a:t>
            </a:r>
            <a:endParaRPr lang="en-GB" dirty="0"/>
          </a:p>
        </p:txBody>
      </p:sp>
      <p:sp>
        <p:nvSpPr>
          <p:cNvPr id="4" name="Arc 3"/>
          <p:cNvSpPr/>
          <p:nvPr/>
        </p:nvSpPr>
        <p:spPr>
          <a:xfrm>
            <a:off x="1360714" y="4245428"/>
            <a:ext cx="1150408" cy="1112255"/>
          </a:xfrm>
          <a:prstGeom prst="arc">
            <a:avLst>
              <a:gd name="adj1" fmla="val 10835079"/>
              <a:gd name="adj2" fmla="val 0"/>
            </a:avLst>
          </a:prstGeom>
          <a:solidFill>
            <a:schemeClr val="accent1">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Arc 4"/>
          <p:cNvSpPr/>
          <p:nvPr/>
        </p:nvSpPr>
        <p:spPr>
          <a:xfrm rot="10800000">
            <a:off x="1889734" y="1142407"/>
            <a:ext cx="918780" cy="2188622"/>
          </a:xfrm>
          <a:prstGeom prst="arc">
            <a:avLst>
              <a:gd name="adj1" fmla="val 11114172"/>
              <a:gd name="adj2" fmla="val 2107267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919567" y="4371006"/>
            <a:ext cx="441146" cy="369332"/>
          </a:xfrm>
          <a:prstGeom prst="rect">
            <a:avLst/>
          </a:prstGeom>
          <a:noFill/>
        </p:spPr>
        <p:txBody>
          <a:bodyPr wrap="none" rtlCol="0">
            <a:spAutoFit/>
          </a:bodyPr>
          <a:lstStyle/>
          <a:p>
            <a:r>
              <a:rPr lang="en-GB" dirty="0" smtClean="0"/>
              <a:t>VB</a:t>
            </a:r>
            <a:endParaRPr lang="en-GB" dirty="0"/>
          </a:p>
        </p:txBody>
      </p:sp>
      <p:sp>
        <p:nvSpPr>
          <p:cNvPr id="7" name="TextBox 6"/>
          <p:cNvSpPr txBox="1"/>
          <p:nvPr/>
        </p:nvSpPr>
        <p:spPr>
          <a:xfrm>
            <a:off x="1456601" y="2098152"/>
            <a:ext cx="433132" cy="369332"/>
          </a:xfrm>
          <a:prstGeom prst="rect">
            <a:avLst/>
          </a:prstGeom>
          <a:noFill/>
        </p:spPr>
        <p:txBody>
          <a:bodyPr wrap="none" rtlCol="0">
            <a:spAutoFit/>
          </a:bodyPr>
          <a:lstStyle/>
          <a:p>
            <a:r>
              <a:rPr lang="en-GB" dirty="0" smtClean="0"/>
              <a:t>CB</a:t>
            </a:r>
            <a:endParaRPr lang="en-GB" dirty="0"/>
          </a:p>
        </p:txBody>
      </p:sp>
      <p:sp>
        <p:nvSpPr>
          <p:cNvPr id="44" name="TextBox 43"/>
          <p:cNvSpPr txBox="1"/>
          <p:nvPr/>
        </p:nvSpPr>
        <p:spPr>
          <a:xfrm>
            <a:off x="4047130" y="2041384"/>
            <a:ext cx="5619384"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Photo-excitation creates a charge distribution in the conduction band</a:t>
            </a:r>
            <a:endParaRPr lang="en-GB" i="1" dirty="0" smtClean="0"/>
          </a:p>
        </p:txBody>
      </p:sp>
      <p:cxnSp>
        <p:nvCxnSpPr>
          <p:cNvPr id="29" name="Straight Connector 28"/>
          <p:cNvCxnSpPr/>
          <p:nvPr/>
        </p:nvCxnSpPr>
        <p:spPr>
          <a:xfrm>
            <a:off x="838200" y="1454219"/>
            <a:ext cx="7856913" cy="0"/>
          </a:xfrm>
          <a:prstGeom prst="line">
            <a:avLst/>
          </a:prstGeom>
          <a:ln w="76200">
            <a:solidFill>
              <a:schemeClr val="accent5"/>
            </a:solidFill>
          </a:ln>
        </p:spPr>
        <p:style>
          <a:lnRef idx="3">
            <a:schemeClr val="accent4"/>
          </a:lnRef>
          <a:fillRef idx="0">
            <a:schemeClr val="accent4"/>
          </a:fillRef>
          <a:effectRef idx="2">
            <a:schemeClr val="accent4"/>
          </a:effectRef>
          <a:fontRef idx="minor">
            <a:schemeClr val="tx1"/>
          </a:fontRef>
        </p:style>
      </p:cxnSp>
      <p:grpSp>
        <p:nvGrpSpPr>
          <p:cNvPr id="17" name="Group 16"/>
          <p:cNvGrpSpPr/>
          <p:nvPr/>
        </p:nvGrpSpPr>
        <p:grpSpPr>
          <a:xfrm>
            <a:off x="1481371" y="2296416"/>
            <a:ext cx="592914" cy="2217524"/>
            <a:chOff x="1481371" y="2296416"/>
            <a:chExt cx="592914" cy="2217524"/>
          </a:xfrm>
        </p:grpSpPr>
        <p:sp>
          <p:nvSpPr>
            <p:cNvPr id="42" name="Right Arrow 41"/>
            <p:cNvSpPr/>
            <p:nvPr/>
          </p:nvSpPr>
          <p:spPr>
            <a:xfrm rot="16200000">
              <a:off x="1099291" y="3308315"/>
              <a:ext cx="1673254" cy="1538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3" name="Oval 42"/>
            <p:cNvSpPr/>
            <p:nvPr/>
          </p:nvSpPr>
          <p:spPr>
            <a:xfrm>
              <a:off x="1845685" y="2296416"/>
              <a:ext cx="228600" cy="228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1821618" y="4285340"/>
              <a:ext cx="228600" cy="228600"/>
            </a:xfrm>
            <a:prstGeom prst="ellipse">
              <a:avLst/>
            </a:prstGeom>
            <a:gradFill flip="none" rotWithShape="1">
              <a:gsLst>
                <a:gs pos="0">
                  <a:schemeClr val="bg1"/>
                </a:gs>
                <a:gs pos="50000">
                  <a:schemeClr val="accent1">
                    <a:tint val="44500"/>
                    <a:satMod val="160000"/>
                  </a:schemeClr>
                </a:gs>
                <a:gs pos="100000">
                  <a:schemeClr val="accent1">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TextBox 7"/>
                <p:cNvSpPr txBox="1"/>
                <p:nvPr/>
              </p:nvSpPr>
              <p:spPr>
                <a:xfrm>
                  <a:off x="1481371" y="3255805"/>
                  <a:ext cx="3622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ℏ</m:t>
                        </m:r>
                        <m:r>
                          <m:rPr>
                            <m:sty m:val="p"/>
                          </m:rPr>
                          <a:rPr lang="en-GB" b="0" i="1" smtClean="0">
                            <a:latin typeface="Cambria Math" panose="02040503050406030204" pitchFamily="18" charset="0"/>
                          </a:rPr>
                          <m:t>ω</m:t>
                        </m:r>
                      </m:oMath>
                    </m:oMathPara>
                  </a14:m>
                  <a:endParaRPr lang="en-GB" b="0" dirty="0" smtClean="0"/>
                </a:p>
              </p:txBody>
            </p:sp>
          </mc:Choice>
          <mc:Fallback xmlns="">
            <p:sp>
              <p:nvSpPr>
                <p:cNvPr id="8" name="TextBox 7"/>
                <p:cNvSpPr txBox="1">
                  <a:spLocks noRot="1" noChangeAspect="1" noMove="1" noResize="1" noEditPoints="1" noAdjustHandles="1" noChangeArrowheads="1" noChangeShapeType="1" noTextEdit="1"/>
                </p:cNvSpPr>
                <p:nvPr/>
              </p:nvSpPr>
              <p:spPr>
                <a:xfrm>
                  <a:off x="1481371" y="3255805"/>
                  <a:ext cx="362279" cy="276999"/>
                </a:xfrm>
                <a:prstGeom prst="rect">
                  <a:avLst/>
                </a:prstGeom>
                <a:blipFill>
                  <a:blip r:embed="rId2"/>
                  <a:stretch>
                    <a:fillRect l="-15254" r="-18644" b="-6522"/>
                  </a:stretch>
                </a:blipFill>
              </p:spPr>
              <p:txBody>
                <a:bodyPr/>
                <a:lstStyle/>
                <a:p>
                  <a:r>
                    <a:rPr lang="en-GB">
                      <a:noFill/>
                    </a:rPr>
                    <a:t> </a:t>
                  </a:r>
                </a:p>
              </p:txBody>
            </p:sp>
          </mc:Fallback>
        </mc:AlternateContent>
      </p:grpSp>
    </p:spTree>
    <p:extLst>
      <p:ext uri="{BB962C8B-B14F-4D97-AF65-F5344CB8AC3E}">
        <p14:creationId xmlns:p14="http://schemas.microsoft.com/office/powerpoint/2010/main" val="27565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8724</TotalTime>
  <Words>2066</Words>
  <Application>Microsoft Office PowerPoint</Application>
  <PresentationFormat>Widescreen</PresentationFormat>
  <Paragraphs>456</Paragraphs>
  <Slides>59</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8" baseType="lpstr">
      <vt:lpstr>Arial</vt:lpstr>
      <vt:lpstr>Calibri</vt:lpstr>
      <vt:lpstr>Calibri Light</vt:lpstr>
      <vt:lpstr>Cambria Math</vt:lpstr>
      <vt:lpstr>Franklin Gothic Book</vt:lpstr>
      <vt:lpstr>Informal Roman</vt:lpstr>
      <vt:lpstr>Symbol</vt:lpstr>
      <vt:lpstr>Office Theme</vt:lpstr>
      <vt:lpstr>Equation</vt:lpstr>
      <vt:lpstr>PowerPoint Presentation</vt:lpstr>
      <vt:lpstr>Quantum Materials</vt:lpstr>
      <vt:lpstr>How can ultrafast help?</vt:lpstr>
      <vt:lpstr>Probing material dynamics</vt:lpstr>
      <vt:lpstr>Probing femtosecond dynamics</vt:lpstr>
      <vt:lpstr>Ge2Sb2Te5</vt:lpstr>
      <vt:lpstr>Crystalline-Amorphous Phase Transformation</vt:lpstr>
      <vt:lpstr>Reversible Femtosecond dynamics </vt:lpstr>
      <vt:lpstr>Ultrafast processes in a semiconductor</vt:lpstr>
      <vt:lpstr>Ultrafast processes in a semiconductor</vt:lpstr>
      <vt:lpstr>Ultrafast processes in a semiconductor</vt:lpstr>
      <vt:lpstr>Ultrafast processes in a semiconductor</vt:lpstr>
      <vt:lpstr>Measuring the Structure</vt:lpstr>
      <vt:lpstr>Measuring the Structure</vt:lpstr>
      <vt:lpstr>Measuring the Structure</vt:lpstr>
      <vt:lpstr>Above Threshold Dynamics</vt:lpstr>
      <vt:lpstr>VO2</vt:lpstr>
      <vt:lpstr>Controversial Topic</vt:lpstr>
      <vt:lpstr>The Photoinduced Phase Transition in VO2</vt:lpstr>
      <vt:lpstr>Timescale for the Phase Transition</vt:lpstr>
      <vt:lpstr>Identifying a Phase</vt:lpstr>
      <vt:lpstr>M1 Phase Response to Photoexcitation</vt:lpstr>
      <vt:lpstr>M1 Phase Response to Photoexcitation</vt:lpstr>
      <vt:lpstr>R Phase Response to Photoexcitation</vt:lpstr>
      <vt:lpstr>Phase change dynamics</vt:lpstr>
      <vt:lpstr>Phase Change Dynamics</vt:lpstr>
      <vt:lpstr>Measuring Phonons With X-rays</vt:lpstr>
      <vt:lpstr>Time-Resolved TDS</vt:lpstr>
      <vt:lpstr>Time-Resolved TDS F&gt;FTH</vt:lpstr>
      <vt:lpstr>Time Resolved TDS F&gt;FTH</vt:lpstr>
      <vt:lpstr>Fluence Dependence</vt:lpstr>
      <vt:lpstr>Time Dependence</vt:lpstr>
      <vt:lpstr>Spin dynamics in manganites</vt:lpstr>
      <vt:lpstr>Coherent Phonons in LaMnO3</vt:lpstr>
      <vt:lpstr>Phonon-Magnon Coupling</vt:lpstr>
      <vt:lpstr>Phonon-Magnon Coupling</vt:lpstr>
      <vt:lpstr>Measuring Antiferromagnetic Dynamics</vt:lpstr>
      <vt:lpstr>Measuring Antiferromagnetic Dynamics</vt:lpstr>
      <vt:lpstr>Measuring Antiferromagnetic Dynamics</vt:lpstr>
      <vt:lpstr>Measuring Antiferromagnetic Dynamics</vt:lpstr>
      <vt:lpstr>Measuring Antiferromagnetic Dynamics</vt:lpstr>
      <vt:lpstr>Measuring Antiferromagnetic Dynamics</vt:lpstr>
      <vt:lpstr>Nanoscale femtosecond dynamics</vt:lpstr>
      <vt:lpstr>Holographic imaging</vt:lpstr>
      <vt:lpstr>Holographic imaging</vt:lpstr>
      <vt:lpstr>Holographic imaging</vt:lpstr>
      <vt:lpstr>Imaging phase transitions statically</vt:lpstr>
      <vt:lpstr>Towards femtosecond dynamics</vt:lpstr>
      <vt:lpstr>Conclusions</vt:lpstr>
      <vt:lpstr>Funding</vt:lpstr>
      <vt:lpstr>Cr2O3</vt:lpstr>
      <vt:lpstr>Magnetic Second Harmonic Generation</vt:lpstr>
      <vt:lpstr>Optical Measurement of Demagnetization</vt:lpstr>
      <vt:lpstr>Optical Measurement of Demagnetization</vt:lpstr>
      <vt:lpstr>Polarization Dependence</vt:lpstr>
      <vt:lpstr>Phonon Response?</vt:lpstr>
      <vt:lpstr>Ag Mode</vt:lpstr>
      <vt:lpstr>Eg Mode</vt:lpstr>
      <vt:lpstr>Cr2O3 magnetization dynamics</vt:lpstr>
    </vt:vector>
  </TitlesOfParts>
  <Company>ICFO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Wall</dc:creator>
  <cp:lastModifiedBy>Simon</cp:lastModifiedBy>
  <cp:revision>152</cp:revision>
  <dcterms:created xsi:type="dcterms:W3CDTF">2017-02-17T10:37:51Z</dcterms:created>
  <dcterms:modified xsi:type="dcterms:W3CDTF">2017-08-28T09:51:17Z</dcterms:modified>
</cp:coreProperties>
</file>