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96" r:id="rId3"/>
    <p:sldId id="375" r:id="rId4"/>
    <p:sldId id="526" r:id="rId5"/>
    <p:sldId id="529" r:id="rId6"/>
    <p:sldId id="515" r:id="rId7"/>
    <p:sldId id="383" r:id="rId8"/>
    <p:sldId id="505" r:id="rId9"/>
    <p:sldId id="530" r:id="rId10"/>
    <p:sldId id="381" r:id="rId11"/>
    <p:sldId id="532" r:id="rId12"/>
    <p:sldId id="384" r:id="rId13"/>
    <p:sldId id="453" r:id="rId14"/>
    <p:sldId id="480" r:id="rId15"/>
    <p:sldId id="462" r:id="rId16"/>
    <p:sldId id="378" r:id="rId17"/>
    <p:sldId id="390" r:id="rId18"/>
    <p:sldId id="531" r:id="rId19"/>
    <p:sldId id="490" r:id="rId20"/>
    <p:sldId id="501" r:id="rId21"/>
    <p:sldId id="533" r:id="rId22"/>
  </p:sldIdLst>
  <p:sldSz cx="9144000" cy="6858000" type="screen4x3"/>
  <p:notesSz cx="6858000" cy="9144000"/>
  <p:custDataLst>
    <p:tags r:id="rId25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66FF99"/>
    <a:srgbClr val="FFCCFF"/>
    <a:srgbClr val="FDEADA"/>
    <a:srgbClr val="E9EDF4"/>
    <a:srgbClr val="FFCCCC"/>
    <a:srgbClr val="F2DCDB"/>
    <a:srgbClr val="F2F2F2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8" autoAdjust="0"/>
    <p:restoredTop sz="95141" autoAdjust="0"/>
  </p:normalViewPr>
  <p:slideViewPr>
    <p:cSldViewPr snapToGrid="0" snapToObjects="1">
      <p:cViewPr varScale="1">
        <p:scale>
          <a:sx n="109" d="100"/>
          <a:sy n="109" d="100"/>
        </p:scale>
        <p:origin x="19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C336D34-8D66-4FEB-24F0-D2C4FB002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5FF0EC-243F-A42C-DCE5-077BACA709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2899-F999-41DA-A652-4B3426199E67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5F3546-DDC7-4BA9-A5A9-487B075740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739B70-C624-E1CB-9027-C41BD52516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41DED-3440-4469-A43A-99E9A4F07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824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17181-F6A8-4518-8427-6C9B0420DE9A}" type="datetimeFigureOut">
              <a:rPr lang="ja-JP" altLang="en-US"/>
              <a:pPr>
                <a:defRPr/>
              </a:pPr>
              <a:t>2023/11/13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BDA86C-0693-49F8-931F-4D67FB55AB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776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8B873-2EB7-4C4C-B2C4-860AF54E678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19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DCseptum_20191211.pdf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988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709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052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743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2,</a:t>
            </a:r>
            <a:r>
              <a:rPr kumimoji="1" lang="ja-JP" altLang="en-US" dirty="0"/>
              <a:t> </a:t>
            </a:r>
            <a:r>
              <a:rPr kumimoji="1" lang="en-US" altLang="ja-JP" dirty="0"/>
              <a:t>14,</a:t>
            </a:r>
            <a:r>
              <a:rPr kumimoji="1" lang="ja-JP" altLang="en-US" dirty="0"/>
              <a:t> </a:t>
            </a:r>
            <a:r>
              <a:rPr kumimoji="1" lang="en-US" altLang="ja-JP" dirty="0"/>
              <a:t>26,</a:t>
            </a:r>
            <a:r>
              <a:rPr kumimoji="1" lang="ja-JP" altLang="en-US" dirty="0"/>
              <a:t> </a:t>
            </a:r>
            <a:r>
              <a:rPr kumimoji="1" lang="en-US" altLang="ja-JP" dirty="0"/>
              <a:t>38cell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84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888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474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279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06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AB00-D339-46F2-A903-B7301F5B8E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559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>
            <a:lvl3pPr marL="1143000" indent="-228600">
              <a:buSzPct val="50000"/>
              <a:buFont typeface="Wingdings" pitchFamily="2" charset="2"/>
              <a:buChar char="Ø"/>
              <a:defRPr/>
            </a:lvl3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8532813" y="6597650"/>
            <a:ext cx="611187" cy="258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5D5-6A16-489E-8151-F5211796691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560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>
            <a:lvl3pPr marL="1143000" indent="-228600">
              <a:buSzPct val="50000"/>
              <a:buFont typeface="Wingdings" pitchFamily="2" charset="2"/>
              <a:buChar char="Ø"/>
              <a:defRPr/>
            </a:lvl3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0"/>
          </p:nvPr>
        </p:nvSpPr>
        <p:spPr>
          <a:xfrm>
            <a:off x="0" y="6597650"/>
            <a:ext cx="8532813" cy="2603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8532813" y="6597650"/>
            <a:ext cx="611187" cy="258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1EC06D-8691-4A0E-ABEA-C1698ED807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971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C60DE-04D6-46AB-BE48-5FB3134255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itchFamily="5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060432" cy="1718344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Magnet design for revised SPring-8-II lattice 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5272" y="3347144"/>
            <a:ext cx="8928992" cy="2281808"/>
          </a:xfrm>
        </p:spPr>
        <p:txBody>
          <a:bodyPr>
            <a:normAutofit/>
          </a:bodyPr>
          <a:lstStyle/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Shinichi Matsubara</a:t>
            </a: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kumimoji="1" lang="en-US" altLang="ja-JP" sz="2200" dirty="0">
                <a:solidFill>
                  <a:schemeClr val="tx1"/>
                </a:solidFill>
              </a:rPr>
              <a:t>on behalf of Magnet team</a:t>
            </a:r>
            <a:endParaRPr kumimoji="1" lang="ja-JP" altLang="en-US" sz="22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ABE623-D490-24F2-E56C-9D5698E87B5A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65EEC-DB6D-3B9E-E6FB-EA2506CF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Normal bend magnet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B5C61E-1149-3930-FAB7-C80616461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16" y="2932620"/>
            <a:ext cx="2334325" cy="33347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306E70-CB2E-E57F-3CC8-4FBEB97B5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066" y="2926463"/>
            <a:ext cx="1652217" cy="32438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5C77CC1-9164-DBEE-6B17-A03A3BF8C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481" y="1371909"/>
            <a:ext cx="2736809" cy="453458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5930CE9-312E-AD7E-098B-7203990A93AA}"/>
              </a:ext>
            </a:extLst>
          </p:cNvPr>
          <p:cNvSpPr txBox="1"/>
          <p:nvPr/>
        </p:nvSpPr>
        <p:spPr>
          <a:xfrm>
            <a:off x="419516" y="1051727"/>
            <a:ext cx="58824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lt"/>
              </a:rPr>
              <a:t>Sm</a:t>
            </a:r>
            <a:r>
              <a:rPr lang="ja-JP" altLang="en-US" sz="1600" baseline="-25000" dirty="0">
                <a:latin typeface="+mn-lt"/>
              </a:rPr>
              <a:t>2</a:t>
            </a:r>
            <a:r>
              <a:rPr lang="ja-JP" altLang="en-US" sz="1600" dirty="0">
                <a:latin typeface="+mn-lt"/>
              </a:rPr>
              <a:t>Co</a:t>
            </a:r>
            <a:r>
              <a:rPr lang="ja-JP" altLang="en-US" sz="1600" baseline="-25000" dirty="0">
                <a:latin typeface="+mn-lt"/>
              </a:rPr>
              <a:t>17</a:t>
            </a:r>
            <a:r>
              <a:rPr lang="ja-JP" altLang="en-US" sz="1600" dirty="0">
                <a:latin typeface="+mn-lt"/>
              </a:rPr>
              <a:t> (TOKIN</a:t>
            </a:r>
            <a:r>
              <a:rPr lang="en-US" altLang="ja-JP" sz="1600" dirty="0">
                <a:latin typeface="+mn-lt"/>
              </a:rPr>
              <a:t>,</a:t>
            </a:r>
            <a:r>
              <a:rPr lang="ja-JP" altLang="en-US" sz="1600" dirty="0">
                <a:latin typeface="+mn-lt"/>
              </a:rPr>
              <a:t> LM-32SH)</a:t>
            </a:r>
            <a:endParaRPr lang="en-US" altLang="ja-JP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lt"/>
              </a:rPr>
              <a:t>Magnetic flux density </a:t>
            </a:r>
            <a:r>
              <a:rPr lang="en-US" altLang="ja-JP" sz="1600" dirty="0">
                <a:latin typeface="+mn-lt"/>
              </a:rPr>
              <a:t>:</a:t>
            </a:r>
            <a:r>
              <a:rPr lang="ja-JP" altLang="en-US" sz="1600" dirty="0">
                <a:latin typeface="+mn-lt"/>
              </a:rPr>
              <a:t>0.95 T </a:t>
            </a:r>
            <a:endParaRPr lang="en-US" altLang="ja-JP" sz="1600" dirty="0">
              <a:latin typeface="+mn-lt"/>
            </a:endParaRPr>
          </a:p>
          <a:p>
            <a:pPr lvl="1"/>
            <a:r>
              <a:rPr lang="ja-JP" altLang="en-US" sz="1600" dirty="0">
                <a:latin typeface="+mn-lt"/>
              </a:rPr>
              <a:t>(SPring-8-II bend magnet maximum)</a:t>
            </a:r>
            <a:endParaRPr lang="en-US" altLang="ja-JP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+mn-lt"/>
              </a:rPr>
              <a:t>A</a:t>
            </a:r>
            <a:r>
              <a:rPr lang="ja-JP" altLang="en-US" sz="1600" dirty="0">
                <a:latin typeface="+mn-lt"/>
              </a:rPr>
              <a:t>djustment range </a:t>
            </a:r>
            <a:r>
              <a:rPr lang="en-US" altLang="ja-JP" sz="1600" dirty="0">
                <a:latin typeface="+mn-lt"/>
              </a:rPr>
              <a:t>: </a:t>
            </a:r>
            <a:r>
              <a:rPr lang="ja-JP" altLang="en-US" sz="1600" dirty="0">
                <a:latin typeface="+mn-lt"/>
              </a:rPr>
              <a:t>&gt;10% </a:t>
            </a:r>
            <a:endParaRPr lang="en-US" altLang="ja-JP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lt"/>
              </a:rPr>
              <a:t>Magnet shape: large permeance coefficient</a:t>
            </a:r>
            <a:endParaRPr lang="en-US" altLang="ja-JP" sz="1600" dirty="0">
              <a:latin typeface="+mn-lt"/>
            </a:endParaRPr>
          </a:p>
          <a:p>
            <a:r>
              <a:rPr lang="en-US" altLang="ja-JP" sz="1600" dirty="0">
                <a:latin typeface="+mn-lt"/>
              </a:rPr>
              <a:t>	</a:t>
            </a:r>
            <a:r>
              <a:rPr lang="ja-JP" altLang="en-US" sz="1600" dirty="0">
                <a:latin typeface="+mn-lt"/>
              </a:rPr>
              <a:t>Pc (3 </a:t>
            </a:r>
            <a:r>
              <a:rPr lang="en-US" altLang="ja-JP" sz="1600" dirty="0">
                <a:latin typeface="+mn-lt"/>
              </a:rPr>
              <a:t>~</a:t>
            </a:r>
            <a:r>
              <a:rPr lang="ja-JP" altLang="en-US" sz="1600" dirty="0">
                <a:latin typeface="+mn-lt"/>
              </a:rPr>
              <a:t> 5)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4D9775-4004-F358-B49D-CFC9553C0C34}"/>
              </a:ext>
            </a:extLst>
          </p:cNvPr>
          <p:cNvSpPr txBox="1"/>
          <p:nvPr/>
        </p:nvSpPr>
        <p:spPr>
          <a:xfrm>
            <a:off x="3174066" y="5558094"/>
            <a:ext cx="18611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ja-JP" alt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ja-JP" sz="16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BL = 0.95T x 0.4m</a:t>
            </a:r>
            <a:endParaRPr lang="ja-JP" altLang="en-US" sz="16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0A5A8E-7A22-519E-68E8-97F58B2B1B7A}"/>
              </a:ext>
            </a:extLst>
          </p:cNvPr>
          <p:cNvSpPr txBox="1"/>
          <p:nvPr/>
        </p:nvSpPr>
        <p:spPr>
          <a:xfrm>
            <a:off x="8408859" y="3822184"/>
            <a:ext cx="927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1</a:t>
            </a:r>
            <a:r>
              <a:rPr lang="en-US" altLang="ja-JP" sz="1600" dirty="0"/>
              <a:t>4</a:t>
            </a:r>
            <a:r>
              <a:rPr lang="ja-JP" altLang="en-US" sz="1600" dirty="0"/>
              <a:t>% 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528B1C8-8904-9DEE-7574-4FFC2822034A}"/>
              </a:ext>
            </a:extLst>
          </p:cNvPr>
          <p:cNvSpPr txBox="1"/>
          <p:nvPr/>
        </p:nvSpPr>
        <p:spPr>
          <a:xfrm>
            <a:off x="3419443" y="2569833"/>
            <a:ext cx="2012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</a:rPr>
              <a:t>Prototype</a:t>
            </a:r>
            <a:endParaRPr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B0B56C6-8741-5443-048A-672BCCC2F70B}"/>
              </a:ext>
            </a:extLst>
          </p:cNvPr>
          <p:cNvSpPr txBox="1"/>
          <p:nvPr/>
        </p:nvSpPr>
        <p:spPr>
          <a:xfrm>
            <a:off x="2011360" y="6275689"/>
            <a:ext cx="4355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Outer plate for magnetic field adjustment</a:t>
            </a:r>
            <a:endParaRPr kumimoji="1" lang="ja-JP" altLang="en-US" sz="1600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7F85173-4A25-4845-1068-FC4FF24F4C06}"/>
              </a:ext>
            </a:extLst>
          </p:cNvPr>
          <p:cNvSpPr/>
          <p:nvPr/>
        </p:nvSpPr>
        <p:spPr>
          <a:xfrm>
            <a:off x="266700" y="4850274"/>
            <a:ext cx="1170734" cy="1225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4DE87AE-C5A7-4C55-2B49-664D3740071B}"/>
              </a:ext>
            </a:extLst>
          </p:cNvPr>
          <p:cNvSpPr/>
          <p:nvPr/>
        </p:nvSpPr>
        <p:spPr>
          <a:xfrm>
            <a:off x="266700" y="2926464"/>
            <a:ext cx="1170734" cy="1225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D1A9597-9158-556B-BF5B-99EB9E857AB7}"/>
              </a:ext>
            </a:extLst>
          </p:cNvPr>
          <p:cNvCxnSpPr>
            <a:cxnSpLocks/>
            <a:endCxn id="22" idx="5"/>
          </p:cNvCxnSpPr>
          <p:nvPr/>
        </p:nvCxnSpPr>
        <p:spPr>
          <a:xfrm flipH="1" flipV="1">
            <a:off x="1265984" y="5896307"/>
            <a:ext cx="745376" cy="5600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7F91762C-A8C2-F54A-3577-0C94F27544DB}"/>
              </a:ext>
            </a:extLst>
          </p:cNvPr>
          <p:cNvCxnSpPr>
            <a:cxnSpLocks/>
            <a:endCxn id="24" idx="5"/>
          </p:cNvCxnSpPr>
          <p:nvPr/>
        </p:nvCxnSpPr>
        <p:spPr>
          <a:xfrm flipH="1" flipV="1">
            <a:off x="1265984" y="3972497"/>
            <a:ext cx="745376" cy="24838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3CD8E2A-7BBA-BD5C-574F-5819B7DCE0D5}"/>
              </a:ext>
            </a:extLst>
          </p:cNvPr>
          <p:cNvSpPr txBox="1"/>
          <p:nvPr/>
        </p:nvSpPr>
        <p:spPr>
          <a:xfrm>
            <a:off x="840441" y="2621387"/>
            <a:ext cx="2453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effectLst/>
                <a:latin typeface="+mn-lt"/>
              </a:rPr>
              <a:t>Magnetic shunt alloy</a:t>
            </a:r>
            <a:endParaRPr lang="ja-JP" altLang="en-US" sz="1600" dirty="0">
              <a:latin typeface="+mn-lt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B2B5416-2DE3-48B4-D010-30DD6AB0D84D}"/>
              </a:ext>
            </a:extLst>
          </p:cNvPr>
          <p:cNvCxnSpPr>
            <a:cxnSpLocks/>
          </p:cNvCxnSpPr>
          <p:nvPr/>
        </p:nvCxnSpPr>
        <p:spPr>
          <a:xfrm>
            <a:off x="1819359" y="2908738"/>
            <a:ext cx="153701" cy="9166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42E476-6860-1BCB-7634-FF818C60BF3E}"/>
              </a:ext>
            </a:extLst>
          </p:cNvPr>
          <p:cNvSpPr txBox="1"/>
          <p:nvPr/>
        </p:nvSpPr>
        <p:spPr>
          <a:xfrm>
            <a:off x="5706911" y="1007120"/>
            <a:ext cx="4667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Gap-ﬁeld strength variation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3F9A9C-288B-7EAD-BFAF-D141FE3B5EBE}"/>
              </a:ext>
            </a:extLst>
          </p:cNvPr>
          <p:cNvSpPr txBox="1"/>
          <p:nvPr/>
        </p:nvSpPr>
        <p:spPr>
          <a:xfrm>
            <a:off x="5743834" y="5953818"/>
            <a:ext cx="26650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Position of outer plate [mm]</a:t>
            </a:r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203CA9-3E6B-03BE-BD87-5674C01A326C}"/>
              </a:ext>
            </a:extLst>
          </p:cNvPr>
          <p:cNvSpPr txBox="1"/>
          <p:nvPr/>
        </p:nvSpPr>
        <p:spPr>
          <a:xfrm>
            <a:off x="5706911" y="5709231"/>
            <a:ext cx="26324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0     50    100   150   200   250 </a:t>
            </a:r>
            <a:endParaRPr kumimoji="1" lang="ja-JP" altLang="en-US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F65D40-03E4-D5EB-1278-10F711C65B5C}"/>
              </a:ext>
            </a:extLst>
          </p:cNvPr>
          <p:cNvSpPr txBox="1"/>
          <p:nvPr/>
        </p:nvSpPr>
        <p:spPr>
          <a:xfrm>
            <a:off x="5256278" y="1329004"/>
            <a:ext cx="527709" cy="46474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lt"/>
              </a:rPr>
              <a:t>1.12</a:t>
            </a:r>
          </a:p>
          <a:p>
            <a:endParaRPr kumimoji="1" lang="en-US" altLang="ja-JP" sz="900" dirty="0">
              <a:latin typeface="+mn-lt"/>
            </a:endParaRPr>
          </a:p>
          <a:p>
            <a:endParaRPr kumimoji="1" lang="ja-JP" altLang="en-US" sz="900" dirty="0">
              <a:latin typeface="+mn-lt"/>
            </a:endParaRPr>
          </a:p>
          <a:p>
            <a:r>
              <a:rPr kumimoji="1" lang="en-US" altLang="ja-JP" sz="1200" dirty="0">
                <a:latin typeface="+mn-lt"/>
              </a:rPr>
              <a:t>1.10</a:t>
            </a:r>
            <a:endParaRPr kumimoji="1" lang="ja-JP" altLang="en-US" sz="1200" dirty="0">
              <a:latin typeface="+mn-lt"/>
            </a:endParaRPr>
          </a:p>
          <a:p>
            <a:endParaRPr kumimoji="1" lang="en-US" altLang="ja-JP" sz="900" dirty="0">
              <a:latin typeface="+mn-lt"/>
            </a:endParaRPr>
          </a:p>
          <a:p>
            <a:endParaRPr lang="en-US" altLang="ja-JP" sz="900" dirty="0">
              <a:latin typeface="+mn-lt"/>
            </a:endParaRPr>
          </a:p>
          <a:p>
            <a:r>
              <a:rPr kumimoji="1" lang="en-US" altLang="ja-JP" sz="1200" dirty="0">
                <a:latin typeface="+mn-lt"/>
              </a:rPr>
              <a:t>1.08</a:t>
            </a:r>
          </a:p>
          <a:p>
            <a:endParaRPr lang="en-US" altLang="ja-JP" sz="1000" dirty="0">
              <a:latin typeface="+mn-lt"/>
            </a:endParaRPr>
          </a:p>
          <a:p>
            <a:endParaRPr kumimoji="1" lang="en-US" altLang="ja-JP" sz="1000" dirty="0">
              <a:latin typeface="+mn-lt"/>
            </a:endParaRPr>
          </a:p>
          <a:p>
            <a:r>
              <a:rPr lang="en-US" altLang="ja-JP" sz="1200" dirty="0">
                <a:latin typeface="+mn-lt"/>
              </a:rPr>
              <a:t>1.06</a:t>
            </a:r>
          </a:p>
          <a:p>
            <a:endParaRPr kumimoji="1" lang="en-US" altLang="ja-JP" sz="1000" dirty="0">
              <a:latin typeface="+mn-lt"/>
            </a:endParaRPr>
          </a:p>
          <a:p>
            <a:endParaRPr lang="en-US" altLang="ja-JP" sz="1000" dirty="0">
              <a:latin typeface="+mn-lt"/>
            </a:endParaRPr>
          </a:p>
          <a:p>
            <a:r>
              <a:rPr kumimoji="1" lang="en-US" altLang="ja-JP" sz="1200" dirty="0">
                <a:latin typeface="+mn-lt"/>
              </a:rPr>
              <a:t>1.04</a:t>
            </a:r>
          </a:p>
          <a:p>
            <a:br>
              <a:rPr lang="en-US" altLang="ja-JP" sz="900" dirty="0">
                <a:latin typeface="+mn-lt"/>
              </a:rPr>
            </a:br>
            <a:br>
              <a:rPr lang="en-US" altLang="ja-JP" sz="900" dirty="0">
                <a:latin typeface="+mn-lt"/>
              </a:rPr>
            </a:br>
            <a:r>
              <a:rPr lang="en-US" altLang="ja-JP" sz="1200" dirty="0">
                <a:latin typeface="+mn-lt"/>
              </a:rPr>
              <a:t>1.02</a:t>
            </a:r>
          </a:p>
          <a:p>
            <a:endParaRPr kumimoji="1" lang="en-US" altLang="ja-JP" sz="900" dirty="0">
              <a:latin typeface="+mn-lt"/>
            </a:endParaRPr>
          </a:p>
          <a:p>
            <a:endParaRPr lang="en-US" altLang="ja-JP" sz="900" dirty="0">
              <a:latin typeface="+mn-lt"/>
            </a:endParaRPr>
          </a:p>
          <a:p>
            <a:r>
              <a:rPr kumimoji="1" lang="en-US" altLang="ja-JP" sz="1200" dirty="0">
                <a:latin typeface="+mn-lt"/>
              </a:rPr>
              <a:t>1.00</a:t>
            </a:r>
          </a:p>
          <a:p>
            <a:endParaRPr lang="en-US" altLang="ja-JP" sz="900" dirty="0">
              <a:latin typeface="+mn-lt"/>
            </a:endParaRPr>
          </a:p>
          <a:p>
            <a:endParaRPr lang="en-US" altLang="ja-JP" sz="900" dirty="0">
              <a:latin typeface="+mn-lt"/>
            </a:endParaRPr>
          </a:p>
          <a:p>
            <a:r>
              <a:rPr lang="en-US" altLang="ja-JP" sz="1200" dirty="0">
                <a:latin typeface="+mn-lt"/>
              </a:rPr>
              <a:t>0.98</a:t>
            </a:r>
          </a:p>
          <a:p>
            <a:endParaRPr kumimoji="1" lang="en-US" altLang="ja-JP" sz="1200" dirty="0">
              <a:latin typeface="+mn-lt"/>
            </a:endParaRPr>
          </a:p>
          <a:p>
            <a:endParaRPr lang="en-US" altLang="ja-JP" sz="1200" dirty="0">
              <a:latin typeface="+mn-lt"/>
            </a:endParaRPr>
          </a:p>
          <a:p>
            <a:r>
              <a:rPr kumimoji="1" lang="en-US" altLang="ja-JP" sz="1200" dirty="0">
                <a:latin typeface="+mn-lt"/>
              </a:rPr>
              <a:t>0.96</a:t>
            </a:r>
          </a:p>
          <a:p>
            <a:endParaRPr kumimoji="1" lang="en-US" altLang="ja-JP" sz="700" dirty="0">
              <a:latin typeface="+mn-lt"/>
            </a:endParaRPr>
          </a:p>
          <a:p>
            <a:endParaRPr lang="en-US" altLang="ja-JP" sz="700" dirty="0">
              <a:latin typeface="+mn-lt"/>
            </a:endParaRPr>
          </a:p>
          <a:p>
            <a:r>
              <a:rPr kumimoji="1" lang="en-US" altLang="ja-JP" sz="1200" dirty="0">
                <a:latin typeface="+mn-lt"/>
              </a:rPr>
              <a:t>0.94</a:t>
            </a:r>
            <a:endParaRPr kumimoji="1" lang="ja-JP" altLang="en-US" sz="1200" dirty="0">
              <a:latin typeface="+mn-lt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DA2110-429E-C850-B091-B25DDBCF05AF}"/>
              </a:ext>
            </a:extLst>
          </p:cNvPr>
          <p:cNvSpPr txBox="1"/>
          <p:nvPr/>
        </p:nvSpPr>
        <p:spPr>
          <a:xfrm rot="16200000">
            <a:off x="4870711" y="3449986"/>
            <a:ext cx="6367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B [T]</a:t>
            </a:r>
            <a:endParaRPr kumimoji="1" lang="ja-JP" altLang="en-US" sz="1400" dirty="0"/>
          </a:p>
        </p:txBody>
      </p:sp>
      <p:sp>
        <p:nvSpPr>
          <p:cNvPr id="16" name="矢印: 上下 15">
            <a:extLst>
              <a:ext uri="{FF2B5EF4-FFF2-40B4-BE49-F238E27FC236}">
                <a16:creationId xmlns:a16="http://schemas.microsoft.com/office/drawing/2014/main" id="{D3696A5A-694A-6781-0585-30C0C327D9EF}"/>
              </a:ext>
            </a:extLst>
          </p:cNvPr>
          <p:cNvSpPr/>
          <p:nvPr/>
        </p:nvSpPr>
        <p:spPr>
          <a:xfrm>
            <a:off x="8216309" y="1669704"/>
            <a:ext cx="281713" cy="388839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9BC8AFFC-C596-C7BA-2AB7-CAE95A6420A2}"/>
              </a:ext>
            </a:extLst>
          </p:cNvPr>
          <p:cNvSpPr/>
          <p:nvPr/>
        </p:nvSpPr>
        <p:spPr>
          <a:xfrm rot="21389614">
            <a:off x="2063237" y="4201196"/>
            <a:ext cx="201878" cy="1610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5C009FFC-E55E-24F3-5CFE-47FF8F26431E}"/>
              </a:ext>
            </a:extLst>
          </p:cNvPr>
          <p:cNvSpPr/>
          <p:nvPr/>
        </p:nvSpPr>
        <p:spPr>
          <a:xfrm rot="10400770">
            <a:off x="2063237" y="4934802"/>
            <a:ext cx="201878" cy="1610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E4FD870-17DE-981A-80B9-AFF65DB78251}"/>
              </a:ext>
            </a:extLst>
          </p:cNvPr>
          <p:cNvSpPr/>
          <p:nvPr/>
        </p:nvSpPr>
        <p:spPr>
          <a:xfrm rot="16200000">
            <a:off x="1656856" y="3883756"/>
            <a:ext cx="201878" cy="1610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0B77375C-C4AD-0C91-C35B-4E2DDA791377}"/>
              </a:ext>
            </a:extLst>
          </p:cNvPr>
          <p:cNvSpPr/>
          <p:nvPr/>
        </p:nvSpPr>
        <p:spPr>
          <a:xfrm rot="16200000">
            <a:off x="1723891" y="5281569"/>
            <a:ext cx="201878" cy="1610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908D977-7F0E-245A-DCD6-161FE21927A3}"/>
              </a:ext>
            </a:extLst>
          </p:cNvPr>
          <p:cNvSpPr txBox="1"/>
          <p:nvPr/>
        </p:nvSpPr>
        <p:spPr>
          <a:xfrm>
            <a:off x="2151411" y="3233702"/>
            <a:ext cx="2012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</a:rPr>
              <a:t>Iron</a:t>
            </a:r>
            <a:endParaRPr lang="ja-JP" altLang="en-US" sz="1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5BBD9FB-5D0B-445E-818F-ADF72EF37004}"/>
              </a:ext>
            </a:extLst>
          </p:cNvPr>
          <p:cNvSpPr txBox="1"/>
          <p:nvPr/>
        </p:nvSpPr>
        <p:spPr>
          <a:xfrm>
            <a:off x="2054925" y="5747105"/>
            <a:ext cx="10557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lt"/>
              </a:rPr>
              <a:t>Sm</a:t>
            </a:r>
            <a:r>
              <a:rPr lang="ja-JP" altLang="en-US" sz="1600" baseline="-25000" dirty="0">
                <a:latin typeface="+mn-lt"/>
              </a:rPr>
              <a:t>2</a:t>
            </a:r>
            <a:r>
              <a:rPr lang="ja-JP" altLang="en-US" sz="1600" dirty="0">
                <a:latin typeface="+mn-lt"/>
              </a:rPr>
              <a:t>Co</a:t>
            </a:r>
            <a:r>
              <a:rPr lang="ja-JP" altLang="en-US" sz="1600" baseline="-25000" dirty="0">
                <a:latin typeface="+mn-lt"/>
              </a:rPr>
              <a:t>17</a:t>
            </a:r>
            <a:r>
              <a:rPr lang="ja-JP" altLang="en-US" sz="1600" dirty="0">
                <a:latin typeface="+mn-lt"/>
              </a:rPr>
              <a:t> 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F5383CF-541F-ED96-03E3-8E94C1370E05}"/>
              </a:ext>
            </a:extLst>
          </p:cNvPr>
          <p:cNvCxnSpPr>
            <a:cxnSpLocks/>
          </p:cNvCxnSpPr>
          <p:nvPr/>
        </p:nvCxnSpPr>
        <p:spPr>
          <a:xfrm flipH="1" flipV="1">
            <a:off x="2151411" y="5193173"/>
            <a:ext cx="172373" cy="5851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474E3B7-A3C7-FAD3-29D1-21D46EF2C7E7}"/>
              </a:ext>
            </a:extLst>
          </p:cNvPr>
          <p:cNvCxnSpPr>
            <a:cxnSpLocks/>
          </p:cNvCxnSpPr>
          <p:nvPr/>
        </p:nvCxnSpPr>
        <p:spPr>
          <a:xfrm flipH="1" flipV="1">
            <a:off x="1838312" y="5518509"/>
            <a:ext cx="479750" cy="2285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A34F20-95CB-5FF0-0536-338849E10F6D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5706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B427DF8F-1DE8-F935-9EEB-35E5283AF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672" y="878130"/>
            <a:ext cx="1988561" cy="1435896"/>
          </a:xfrm>
          <a:prstGeom prst="rect">
            <a:avLst/>
          </a:prstGeom>
        </p:spPr>
      </p:pic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AF7E01F-06BB-EC14-B39B-B35D2AC258E0}"/>
              </a:ext>
            </a:extLst>
          </p:cNvPr>
          <p:cNvGrpSpPr/>
          <p:nvPr/>
        </p:nvGrpSpPr>
        <p:grpSpPr>
          <a:xfrm>
            <a:off x="4859815" y="2435951"/>
            <a:ext cx="4165189" cy="3965844"/>
            <a:chOff x="4791114" y="3331038"/>
            <a:chExt cx="4165189" cy="396584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7FA57C8-F7C6-65BA-0F7C-28139234E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5614" y="3331038"/>
              <a:ext cx="3900689" cy="2625224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FF6AAE9-F1AD-BBCD-6D0F-04C3DF3C4952}"/>
                </a:ext>
              </a:extLst>
            </p:cNvPr>
            <p:cNvSpPr txBox="1"/>
            <p:nvPr/>
          </p:nvSpPr>
          <p:spPr>
            <a:xfrm>
              <a:off x="5544964" y="5802379"/>
              <a:ext cx="3248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+mn-lt"/>
                </a:rPr>
                <a:t> Longitudinal position Z  [mm]</a:t>
              </a:r>
              <a:endParaRPr lang="ja-JP" altLang="en-US" sz="1600" dirty="0">
                <a:latin typeface="+mn-lt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440B7A8-6FFE-299E-5543-517E0AD1E5DD}"/>
                </a:ext>
              </a:extLst>
            </p:cNvPr>
            <p:cNvSpPr txBox="1"/>
            <p:nvPr/>
          </p:nvSpPr>
          <p:spPr>
            <a:xfrm rot="16200000">
              <a:off x="4535434" y="3606137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+mn-lt"/>
                </a:rPr>
                <a:t>B</a:t>
              </a:r>
              <a:r>
                <a:rPr lang="en-US" altLang="ja-JP" sz="1600" baseline="-25000" dirty="0">
                  <a:latin typeface="+mn-lt"/>
                </a:rPr>
                <a:t>y</a:t>
              </a:r>
              <a:r>
                <a:rPr lang="en-US" altLang="ja-JP" sz="1600" dirty="0">
                  <a:latin typeface="+mn-lt"/>
                </a:rPr>
                <a:t>  [T]</a:t>
              </a:r>
              <a:endParaRPr lang="ja-JP" altLang="en-US" sz="1600">
                <a:latin typeface="+mn-lt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97BF143-E42E-4565-44F2-065BDB0D06C7}"/>
                </a:ext>
              </a:extLst>
            </p:cNvPr>
            <p:cNvSpPr txBox="1"/>
            <p:nvPr/>
          </p:nvSpPr>
          <p:spPr>
            <a:xfrm>
              <a:off x="7833902" y="3623288"/>
              <a:ext cx="85512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+mn-lt"/>
                </a:rPr>
                <a:t>LGB-B1</a:t>
              </a:r>
              <a:endParaRPr kumimoji="1" lang="ja-JP" altLang="en-US" sz="1600" dirty="0">
                <a:latin typeface="+mn-lt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1DB8161-599E-3868-71BB-1A24814FA0B4}"/>
                </a:ext>
              </a:extLst>
            </p:cNvPr>
            <p:cNvSpPr txBox="1"/>
            <p:nvPr/>
          </p:nvSpPr>
          <p:spPr>
            <a:xfrm>
              <a:off x="6051414" y="3588110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+mn-lt"/>
                </a:rPr>
                <a:t>a</a:t>
              </a:r>
              <a:endParaRPr kumimoji="1" lang="ja-JP" altLang="en-US" sz="1600" dirty="0">
                <a:latin typeface="+mn-lt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EF340FF-2F3C-0128-CE86-B576ED3ACB9E}"/>
                </a:ext>
              </a:extLst>
            </p:cNvPr>
            <p:cNvSpPr txBox="1"/>
            <p:nvPr/>
          </p:nvSpPr>
          <p:spPr>
            <a:xfrm>
              <a:off x="6722205" y="410255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+mn-lt"/>
                </a:rPr>
                <a:t>b</a:t>
              </a:r>
              <a:endParaRPr kumimoji="1" lang="ja-JP" altLang="en-US" sz="1600" dirty="0">
                <a:latin typeface="+mn-lt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321FD84-1443-21D6-42D0-981F25ADC37F}"/>
                </a:ext>
              </a:extLst>
            </p:cNvPr>
            <p:cNvSpPr txBox="1"/>
            <p:nvPr/>
          </p:nvSpPr>
          <p:spPr>
            <a:xfrm>
              <a:off x="7274984" y="429570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+mn-lt"/>
                </a:rPr>
                <a:t>c</a:t>
              </a:r>
              <a:endParaRPr kumimoji="1" lang="ja-JP" altLang="en-US" sz="1600" dirty="0">
                <a:latin typeface="+mn-lt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D35AD1A-150F-E3C2-1AFF-03BB9EE08DCA}"/>
                </a:ext>
              </a:extLst>
            </p:cNvPr>
            <p:cNvSpPr txBox="1"/>
            <p:nvPr/>
          </p:nvSpPr>
          <p:spPr>
            <a:xfrm>
              <a:off x="7786235" y="453180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+mn-lt"/>
                </a:rPr>
                <a:t>d</a:t>
              </a:r>
              <a:endParaRPr kumimoji="1" lang="ja-JP" altLang="en-US" sz="1600" dirty="0">
                <a:latin typeface="+mn-lt"/>
              </a:endParaRP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1E09F0A3-FBA4-7239-0A27-04079EFD782A}"/>
                </a:ext>
              </a:extLst>
            </p:cNvPr>
            <p:cNvSpPr/>
            <p:nvPr/>
          </p:nvSpPr>
          <p:spPr>
            <a:xfrm>
              <a:off x="6476449" y="4286904"/>
              <a:ext cx="162000" cy="162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65EAE6E3-5025-F430-8522-7645629EAF74}"/>
                </a:ext>
              </a:extLst>
            </p:cNvPr>
            <p:cNvSpPr/>
            <p:nvPr/>
          </p:nvSpPr>
          <p:spPr>
            <a:xfrm>
              <a:off x="7027639" y="4475964"/>
              <a:ext cx="162000" cy="162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1F11D1AB-87F8-CBEE-436C-4333A6B45246}"/>
                </a:ext>
              </a:extLst>
            </p:cNvPr>
            <p:cNvSpPr/>
            <p:nvPr/>
          </p:nvSpPr>
          <p:spPr>
            <a:xfrm>
              <a:off x="7568000" y="4712693"/>
              <a:ext cx="162000" cy="162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8B977CC-FD3D-F441-BD5A-6FB5765DAFF4}"/>
                </a:ext>
              </a:extLst>
            </p:cNvPr>
            <p:cNvSpPr txBox="1"/>
            <p:nvPr/>
          </p:nvSpPr>
          <p:spPr>
            <a:xfrm>
              <a:off x="5591047" y="6465885"/>
              <a:ext cx="3155841" cy="83099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uFill>
                    <a:solidFill>
                      <a:srgbClr val="00B050"/>
                    </a:solidFill>
                  </a:uFill>
                  <a:latin typeface="+mn-lt"/>
                </a:rPr>
                <a:t>Smooth field transition between segments without field drops</a:t>
              </a:r>
              <a:endParaRPr lang="ja-JP" altLang="en-US" sz="1600" dirty="0">
                <a:uFill>
                  <a:solidFill>
                    <a:srgbClr val="00B050"/>
                  </a:solidFill>
                </a:uFill>
                <a:latin typeface="+mn-lt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AAEAC3-B4D7-E444-E368-F9DDFB0E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kern="0" dirty="0">
                <a:latin typeface="+mn-lt"/>
                <a:ea typeface="ＭＳ Ｐゴシック" panose="020B0600070205080204" pitchFamily="50" charset="-128"/>
              </a:rPr>
              <a:t>Design of LGB magnet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C46ED5-D4F1-FD2E-CBC8-5C2C2BD573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7" y="1989444"/>
            <a:ext cx="4525980" cy="2700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132BCD-B025-4476-F359-3586973728E4}"/>
              </a:ext>
            </a:extLst>
          </p:cNvPr>
          <p:cNvSpPr txBox="1"/>
          <p:nvPr/>
        </p:nvSpPr>
        <p:spPr>
          <a:xfrm>
            <a:off x="991223" y="2822817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+mn-lt"/>
              </a:rPr>
              <a:t>a</a:t>
            </a:r>
            <a:endParaRPr kumimoji="1" lang="ja-JP" altLang="en-US" sz="1600">
              <a:latin typeface="+mn-lt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DB2E21-544D-73F1-7B25-29C2008ADBA1}"/>
              </a:ext>
            </a:extLst>
          </p:cNvPr>
          <p:cNvSpPr txBox="1"/>
          <p:nvPr/>
        </p:nvSpPr>
        <p:spPr>
          <a:xfrm>
            <a:off x="2082749" y="2563351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+mn-lt"/>
              </a:rPr>
              <a:t>b</a:t>
            </a:r>
            <a:endParaRPr kumimoji="1" lang="ja-JP" altLang="en-US" sz="1600">
              <a:latin typeface="+mn-lt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8C89DD-7A8B-A0D9-B883-BDC090F6768B}"/>
              </a:ext>
            </a:extLst>
          </p:cNvPr>
          <p:cNvSpPr txBox="1"/>
          <p:nvPr/>
        </p:nvSpPr>
        <p:spPr>
          <a:xfrm>
            <a:off x="2942975" y="22506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+mn-lt"/>
              </a:rPr>
              <a:t>c</a:t>
            </a:r>
            <a:endParaRPr kumimoji="1" lang="ja-JP" altLang="en-US" sz="1600">
              <a:latin typeface="+mn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36BD00-41C3-A1C2-A458-D3B62B75D4E0}"/>
              </a:ext>
            </a:extLst>
          </p:cNvPr>
          <p:cNvSpPr txBox="1"/>
          <p:nvPr/>
        </p:nvSpPr>
        <p:spPr>
          <a:xfrm>
            <a:off x="3720210" y="196674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+mn-lt"/>
              </a:rPr>
              <a:t>d</a:t>
            </a:r>
            <a:endParaRPr kumimoji="1" lang="ja-JP" altLang="en-US" sz="1600">
              <a:latin typeface="+mn-lt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F84A1B4-D21A-596E-AD5B-A42AA3170219}"/>
              </a:ext>
            </a:extLst>
          </p:cNvPr>
          <p:cNvCxnSpPr>
            <a:cxnSpLocks/>
          </p:cNvCxnSpPr>
          <p:nvPr/>
        </p:nvCxnSpPr>
        <p:spPr>
          <a:xfrm flipV="1">
            <a:off x="632023" y="2445624"/>
            <a:ext cx="4069416" cy="1779028"/>
          </a:xfrm>
          <a:prstGeom prst="straightConnector1">
            <a:avLst/>
          </a:prstGeom>
          <a:ln w="127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BCAC37-0C01-6CDA-E9E5-BBE48BA6DB8A}"/>
              </a:ext>
            </a:extLst>
          </p:cNvPr>
          <p:cNvSpPr txBox="1"/>
          <p:nvPr/>
        </p:nvSpPr>
        <p:spPr>
          <a:xfrm>
            <a:off x="435984" y="4077717"/>
            <a:ext cx="36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FF00"/>
                </a:solidFill>
                <a:latin typeface="+mn-lt"/>
              </a:rPr>
              <a:t>e</a:t>
            </a:r>
            <a:r>
              <a:rPr kumimoji="1" lang="en-US" altLang="ja-JP" sz="1600" baseline="30000" dirty="0">
                <a:solidFill>
                  <a:srgbClr val="FFFF00"/>
                </a:solidFill>
                <a:latin typeface="+mn-lt"/>
              </a:rPr>
              <a:t>-</a:t>
            </a:r>
            <a:endParaRPr kumimoji="1" lang="ja-JP" altLang="en-US" sz="1600" baseline="3000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AC586A91-DF00-BC42-7020-D06FB0313246}"/>
              </a:ext>
            </a:extLst>
          </p:cNvPr>
          <p:cNvSpPr/>
          <p:nvPr/>
        </p:nvSpPr>
        <p:spPr>
          <a:xfrm>
            <a:off x="673028" y="3542865"/>
            <a:ext cx="162000" cy="225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35EDF9D-7336-D973-0B1E-93A34E532BFA}"/>
              </a:ext>
            </a:extLst>
          </p:cNvPr>
          <p:cNvSpPr txBox="1"/>
          <p:nvPr/>
        </p:nvSpPr>
        <p:spPr>
          <a:xfrm>
            <a:off x="279702" y="5817020"/>
            <a:ext cx="5201970" cy="584775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uFill>
                  <a:solidFill>
                    <a:srgbClr val="0000FF"/>
                  </a:solidFill>
                </a:uFill>
                <a:latin typeface="+mn-lt"/>
              </a:rPr>
              <a:t>Same gaps for all segments to avoid complicated field distribution and minimizing PM volumes.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F09828E-2D39-21EC-AE9F-9E400777CE42}"/>
              </a:ext>
            </a:extLst>
          </p:cNvPr>
          <p:cNvCxnSpPr>
            <a:cxnSpLocks/>
          </p:cNvCxnSpPr>
          <p:nvPr/>
        </p:nvCxnSpPr>
        <p:spPr>
          <a:xfrm>
            <a:off x="1483529" y="3618193"/>
            <a:ext cx="0" cy="186013"/>
          </a:xfrm>
          <a:prstGeom prst="line">
            <a:avLst/>
          </a:prstGeom>
          <a:ln w="3175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331214E-6F5D-5E80-F8F7-82970BF5D044}"/>
              </a:ext>
            </a:extLst>
          </p:cNvPr>
          <p:cNvCxnSpPr>
            <a:cxnSpLocks/>
          </p:cNvCxnSpPr>
          <p:nvPr/>
        </p:nvCxnSpPr>
        <p:spPr>
          <a:xfrm>
            <a:off x="1489428" y="3889165"/>
            <a:ext cx="0" cy="186013"/>
          </a:xfrm>
          <a:prstGeom prst="line">
            <a:avLst/>
          </a:prstGeom>
          <a:ln w="3175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8FB4D14-4E59-196E-694E-24F58D48113D}"/>
              </a:ext>
            </a:extLst>
          </p:cNvPr>
          <p:cNvCxnSpPr>
            <a:cxnSpLocks/>
          </p:cNvCxnSpPr>
          <p:nvPr/>
        </p:nvCxnSpPr>
        <p:spPr>
          <a:xfrm>
            <a:off x="4244123" y="2668669"/>
            <a:ext cx="0" cy="186013"/>
          </a:xfrm>
          <a:prstGeom prst="line">
            <a:avLst/>
          </a:prstGeom>
          <a:ln w="3175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919AA3A-1613-7286-3E94-464DFB4AC766}"/>
              </a:ext>
            </a:extLst>
          </p:cNvPr>
          <p:cNvCxnSpPr>
            <a:cxnSpLocks/>
          </p:cNvCxnSpPr>
          <p:nvPr/>
        </p:nvCxnSpPr>
        <p:spPr>
          <a:xfrm>
            <a:off x="4244123" y="2410487"/>
            <a:ext cx="0" cy="186013"/>
          </a:xfrm>
          <a:prstGeom prst="line">
            <a:avLst/>
          </a:prstGeom>
          <a:ln w="3175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CA08D1A-6A87-5A20-27BA-ABAB8FEE124D}"/>
              </a:ext>
            </a:extLst>
          </p:cNvPr>
          <p:cNvCxnSpPr>
            <a:cxnSpLocks/>
          </p:cNvCxnSpPr>
          <p:nvPr/>
        </p:nvCxnSpPr>
        <p:spPr>
          <a:xfrm>
            <a:off x="2529558" y="3147492"/>
            <a:ext cx="0" cy="186013"/>
          </a:xfrm>
          <a:prstGeom prst="line">
            <a:avLst/>
          </a:prstGeom>
          <a:ln w="3175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85ED6C6-D9FF-42BA-9FE7-D6F3F5D782AB}"/>
              </a:ext>
            </a:extLst>
          </p:cNvPr>
          <p:cNvCxnSpPr>
            <a:cxnSpLocks/>
          </p:cNvCxnSpPr>
          <p:nvPr/>
        </p:nvCxnSpPr>
        <p:spPr>
          <a:xfrm>
            <a:off x="2529558" y="3425322"/>
            <a:ext cx="0" cy="186013"/>
          </a:xfrm>
          <a:prstGeom prst="line">
            <a:avLst/>
          </a:prstGeom>
          <a:ln w="3175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475CEA9-ED8D-9425-061D-176BEECA73BB}"/>
              </a:ext>
            </a:extLst>
          </p:cNvPr>
          <p:cNvCxnSpPr>
            <a:cxnSpLocks/>
          </p:cNvCxnSpPr>
          <p:nvPr/>
        </p:nvCxnSpPr>
        <p:spPr>
          <a:xfrm>
            <a:off x="3379950" y="2780569"/>
            <a:ext cx="0" cy="186013"/>
          </a:xfrm>
          <a:prstGeom prst="line">
            <a:avLst/>
          </a:prstGeom>
          <a:ln w="3175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43806E5-D18D-A04F-0599-443513C518F5}"/>
              </a:ext>
            </a:extLst>
          </p:cNvPr>
          <p:cNvCxnSpPr>
            <a:cxnSpLocks/>
          </p:cNvCxnSpPr>
          <p:nvPr/>
        </p:nvCxnSpPr>
        <p:spPr>
          <a:xfrm>
            <a:off x="3379950" y="3058399"/>
            <a:ext cx="0" cy="186013"/>
          </a:xfrm>
          <a:prstGeom prst="line">
            <a:avLst/>
          </a:prstGeom>
          <a:ln w="3175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楕円 39">
            <a:extLst>
              <a:ext uri="{FF2B5EF4-FFF2-40B4-BE49-F238E27FC236}">
                <a16:creationId xmlns:a16="http://schemas.microsoft.com/office/drawing/2014/main" id="{0AF2E08F-5541-1222-CBBB-3D56B298FB6C}"/>
              </a:ext>
            </a:extLst>
          </p:cNvPr>
          <p:cNvSpPr/>
          <p:nvPr/>
        </p:nvSpPr>
        <p:spPr>
          <a:xfrm>
            <a:off x="3720210" y="2589166"/>
            <a:ext cx="171554" cy="4364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9F982DE-FB1E-BD45-6B74-3A0A93A8F41C}"/>
              </a:ext>
            </a:extLst>
          </p:cNvPr>
          <p:cNvCxnSpPr>
            <a:cxnSpLocks/>
          </p:cNvCxnSpPr>
          <p:nvPr/>
        </p:nvCxnSpPr>
        <p:spPr>
          <a:xfrm>
            <a:off x="3891764" y="3243783"/>
            <a:ext cx="2504205" cy="1678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6D5B029-E893-DFAC-A0E3-57EE50BD0CEA}"/>
              </a:ext>
            </a:extLst>
          </p:cNvPr>
          <p:cNvSpPr txBox="1"/>
          <p:nvPr/>
        </p:nvSpPr>
        <p:spPr>
          <a:xfrm>
            <a:off x="3625993" y="3256045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+mn-lt"/>
              </a:rPr>
              <a:t>Nose structure</a:t>
            </a:r>
            <a:endParaRPr kumimoji="1" lang="ja-JP" alt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DC9A99-1CF6-E5DE-9969-16A32A873E55}"/>
              </a:ext>
            </a:extLst>
          </p:cNvPr>
          <p:cNvSpPr txBox="1"/>
          <p:nvPr/>
        </p:nvSpPr>
        <p:spPr>
          <a:xfrm>
            <a:off x="352701" y="2092580"/>
            <a:ext cx="2279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Fill>
                  <a:solidFill>
                    <a:srgbClr val="00FFCC"/>
                  </a:solidFill>
                </a:uFill>
              </a:rPr>
              <a:t>Shunt plate (iron)</a:t>
            </a:r>
            <a:endParaRPr lang="ja-JP" altLang="en-US" sz="1600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+mn-lt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1EAF00-0564-72C5-A771-198681E7A844}"/>
              </a:ext>
            </a:extLst>
          </p:cNvPr>
          <p:cNvSpPr txBox="1"/>
          <p:nvPr/>
        </p:nvSpPr>
        <p:spPr>
          <a:xfrm>
            <a:off x="696301" y="4643493"/>
            <a:ext cx="1787328" cy="33855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Fill>
                  <a:solidFill>
                    <a:srgbClr val="FF0000"/>
                  </a:solidFill>
                </a:uFill>
              </a:rPr>
              <a:t>PM:</a:t>
            </a:r>
            <a:r>
              <a:rPr kumimoji="1" lang="ja-JP" altLang="en-US" sz="1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Fill>
                  <a:solidFill>
                    <a:srgbClr val="FF0000"/>
                  </a:solidFill>
                </a:uFill>
              </a:rPr>
              <a:t> </a:t>
            </a:r>
            <a:r>
              <a:rPr kumimoji="1" lang="en-US" altLang="ja-JP" sz="1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Sm</a:t>
            </a:r>
            <a:r>
              <a:rPr kumimoji="1" lang="en-US" altLang="ja-JP" sz="1600" baseline="-25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2</a:t>
            </a:r>
            <a:r>
              <a:rPr kumimoji="1" lang="en-US" altLang="ja-JP" sz="1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Co</a:t>
            </a:r>
            <a:r>
              <a:rPr kumimoji="1" lang="en-US" altLang="ja-JP" sz="1600" baseline="-25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17</a:t>
            </a:r>
            <a:r>
              <a:rPr lang="ja-JP" altLang="en-US" sz="1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endParaRPr lang="en-US" altLang="ja-JP" sz="1600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1ADCE6A-3997-3F28-EA83-119040B07A50}"/>
              </a:ext>
            </a:extLst>
          </p:cNvPr>
          <p:cNvCxnSpPr>
            <a:cxnSpLocks/>
          </p:cNvCxnSpPr>
          <p:nvPr/>
        </p:nvCxnSpPr>
        <p:spPr>
          <a:xfrm>
            <a:off x="746206" y="2438301"/>
            <a:ext cx="0" cy="10534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F74148C-B649-D6E5-D3BC-EEE4DE4DF1FD}"/>
              </a:ext>
            </a:extLst>
          </p:cNvPr>
          <p:cNvSpPr txBox="1"/>
          <p:nvPr/>
        </p:nvSpPr>
        <p:spPr>
          <a:xfrm>
            <a:off x="4488236" y="1254872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+mn-lt"/>
              </a:rPr>
              <a:t>Nose structure</a:t>
            </a:r>
            <a:endParaRPr kumimoji="1" lang="ja-JP" alt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DAECDA6-526F-9B30-3614-B79E84720963}"/>
              </a:ext>
            </a:extLst>
          </p:cNvPr>
          <p:cNvSpPr/>
          <p:nvPr/>
        </p:nvSpPr>
        <p:spPr>
          <a:xfrm>
            <a:off x="6090378" y="1286253"/>
            <a:ext cx="909544" cy="12396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80186D3-C8EA-97AC-19CB-D90554821906}"/>
              </a:ext>
            </a:extLst>
          </p:cNvPr>
          <p:cNvSpPr txBox="1"/>
          <p:nvPr/>
        </p:nvSpPr>
        <p:spPr>
          <a:xfrm>
            <a:off x="696301" y="10886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S</a:t>
            </a:r>
            <a:r>
              <a:rPr lang="ja-JP" altLang="en-US" dirty="0">
                <a:solidFill>
                  <a:srgbClr val="FF0000"/>
                </a:solidFill>
              </a:rPr>
              <a:t>pacing between segment</a:t>
            </a:r>
            <a:r>
              <a:rPr lang="en-US" altLang="ja-JP" dirty="0">
                <a:solidFill>
                  <a:srgbClr val="FF0000"/>
                </a:solidFill>
              </a:rPr>
              <a:t>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4E7D9D5-6DEB-FFBC-2A79-0CA6DF874A8B}"/>
              </a:ext>
            </a:extLst>
          </p:cNvPr>
          <p:cNvSpPr/>
          <p:nvPr/>
        </p:nvSpPr>
        <p:spPr>
          <a:xfrm>
            <a:off x="4086411" y="4259789"/>
            <a:ext cx="1037904" cy="655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98035AB-52CB-79AB-1267-3A77720289AD}"/>
              </a:ext>
            </a:extLst>
          </p:cNvPr>
          <p:cNvCxnSpPr>
            <a:cxnSpLocks/>
          </p:cNvCxnSpPr>
          <p:nvPr/>
        </p:nvCxnSpPr>
        <p:spPr>
          <a:xfrm flipH="1">
            <a:off x="2654077" y="1457963"/>
            <a:ext cx="213371" cy="13037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6A8D003-3CD2-4FDC-6B74-9EEBE920C6F7}"/>
              </a:ext>
            </a:extLst>
          </p:cNvPr>
          <p:cNvCxnSpPr>
            <a:cxnSpLocks/>
          </p:cNvCxnSpPr>
          <p:nvPr/>
        </p:nvCxnSpPr>
        <p:spPr>
          <a:xfrm>
            <a:off x="2867448" y="1481580"/>
            <a:ext cx="707165" cy="9567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B18537-EE8B-D33B-CC60-BDFC708B9CEA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A4FFB24-5DF7-160F-D234-DEF6933D5859}"/>
              </a:ext>
            </a:extLst>
          </p:cNvPr>
          <p:cNvSpPr txBox="1"/>
          <p:nvPr/>
        </p:nvSpPr>
        <p:spPr>
          <a:xfrm>
            <a:off x="7094220" y="2035075"/>
            <a:ext cx="18854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+mn-lt"/>
              </a:rPr>
              <a:t> </a:t>
            </a:r>
            <a:r>
              <a:rPr lang="en-US" altLang="ja-JP" sz="1400" dirty="0">
                <a:solidFill>
                  <a:srgbClr val="006600"/>
                </a:solidFill>
                <a:latin typeface="+mn-lt"/>
              </a:rPr>
              <a:t>Longitudinal axis Z</a:t>
            </a:r>
            <a:endParaRPr lang="ja-JP" altLang="en-US" sz="14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82EA64B-F60A-F5D4-684C-A17463549A69}"/>
              </a:ext>
            </a:extLst>
          </p:cNvPr>
          <p:cNvCxnSpPr>
            <a:cxnSpLocks/>
          </p:cNvCxnSpPr>
          <p:nvPr/>
        </p:nvCxnSpPr>
        <p:spPr>
          <a:xfrm flipV="1">
            <a:off x="6687906" y="1735640"/>
            <a:ext cx="1278079" cy="78579"/>
          </a:xfrm>
          <a:prstGeom prst="straightConnector1">
            <a:avLst/>
          </a:prstGeom>
          <a:ln w="12700">
            <a:solidFill>
              <a:srgbClr val="006600"/>
            </a:solidFill>
            <a:headEnd type="triangle"/>
            <a:tailEnd type="triangle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 descr="屋内, テーブル, 大きい, トラック が含まれている画像&#10;&#10;自動的に生成された説明">
            <a:extLst>
              <a:ext uri="{FF2B5EF4-FFF2-40B4-BE49-F238E27FC236}">
                <a16:creationId xmlns:a16="http://schemas.microsoft.com/office/drawing/2014/main" id="{ABB7C357-4704-6B9E-1CDE-88DB66EF81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018" y="3854161"/>
            <a:ext cx="2505758" cy="1879319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10AEA46-2B87-1BC7-7502-A2DACE3B61C5}"/>
              </a:ext>
            </a:extLst>
          </p:cNvPr>
          <p:cNvSpPr txBox="1"/>
          <p:nvPr/>
        </p:nvSpPr>
        <p:spPr>
          <a:xfrm>
            <a:off x="3451788" y="3805996"/>
            <a:ext cx="1260638" cy="338554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</a:rPr>
              <a:t>Prototype</a:t>
            </a:r>
            <a:endParaRPr lang="ja-JP" altLang="en-US" sz="1600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65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65BAF2-9085-C1C7-098A-06C528C1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lt"/>
                <a:ea typeface="ＭＳ Ｐゴシック" charset="-128"/>
              </a:rPr>
              <a:t>D</a:t>
            </a:r>
            <a:r>
              <a:rPr lang="en-US" altLang="ja-JP" sz="3600" dirty="0">
                <a:latin typeface="+mn-lt"/>
                <a:ea typeface="ＭＳ Ｐゴシック" charset="-128"/>
              </a:rPr>
              <a:t>Q-</a:t>
            </a:r>
            <a:r>
              <a:rPr lang="en-US" altLang="ja-JP" dirty="0">
                <a:latin typeface="+mn-lt"/>
                <a:ea typeface="ＭＳ Ｐゴシック" charset="-128"/>
              </a:rPr>
              <a:t>c</a:t>
            </a:r>
            <a:r>
              <a:rPr lang="en-US" altLang="ja-JP" sz="3600" dirty="0">
                <a:latin typeface="+mn-lt"/>
                <a:ea typeface="ＭＳ Ｐゴシック" charset="-128"/>
              </a:rPr>
              <a:t>ombined </a:t>
            </a:r>
            <a:r>
              <a:rPr lang="en-US" altLang="ja-JP" dirty="0">
                <a:latin typeface="+mn-lt"/>
                <a:ea typeface="ＭＳ Ｐゴシック" charset="-128"/>
              </a:rPr>
              <a:t>f</a:t>
            </a:r>
            <a:r>
              <a:rPr lang="en-US" altLang="ja-JP" sz="3600" dirty="0">
                <a:latin typeface="+mn-lt"/>
                <a:ea typeface="ＭＳ Ｐゴシック" charset="-128"/>
              </a:rPr>
              <a:t>unction </a:t>
            </a:r>
            <a:r>
              <a:rPr lang="en-US" altLang="ja-JP" dirty="0">
                <a:latin typeface="+mn-lt"/>
                <a:ea typeface="ＭＳ Ｐゴシック" charset="-128"/>
              </a:rPr>
              <a:t>m</a:t>
            </a:r>
            <a:r>
              <a:rPr lang="en-US" altLang="ja-JP" sz="3600" dirty="0">
                <a:latin typeface="+mn-lt"/>
                <a:ea typeface="ＭＳ Ｐゴシック" charset="-128"/>
              </a:rPr>
              <a:t>agnet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3794B34-CA39-BD8B-9E6F-6EDEB37E3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507" y="1297693"/>
            <a:ext cx="2384938" cy="4691899"/>
          </a:xfrm>
          <a:prstGeom prst="rect">
            <a:avLst/>
          </a:prstGeom>
        </p:spPr>
      </p:pic>
      <p:sp>
        <p:nvSpPr>
          <p:cNvPr id="9" name="吹き出し: 線 24">
            <a:extLst>
              <a:ext uri="{FF2B5EF4-FFF2-40B4-BE49-F238E27FC236}">
                <a16:creationId xmlns:a16="http://schemas.microsoft.com/office/drawing/2014/main" id="{2268141A-2448-CBB5-1D22-C4E16EDFF0E7}"/>
              </a:ext>
            </a:extLst>
          </p:cNvPr>
          <p:cNvSpPr/>
          <p:nvPr/>
        </p:nvSpPr>
        <p:spPr>
          <a:xfrm>
            <a:off x="5677084" y="1068980"/>
            <a:ext cx="2193502" cy="397592"/>
          </a:xfrm>
          <a:prstGeom prst="borderCallout1">
            <a:avLst>
              <a:gd name="adj1" fmla="val 104309"/>
              <a:gd name="adj2" fmla="val 14619"/>
              <a:gd name="adj3" fmla="val 223191"/>
              <a:gd name="adj4" fmla="val 44912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u="heavy" dirty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Shunt alloy (Fe-Ni)</a:t>
            </a:r>
            <a:endParaRPr lang="en-US" altLang="ja-JP" sz="1600" u="heavy" dirty="0">
              <a:solidFill>
                <a:schemeClr val="tx1"/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0" name="吹き出し: 線 25">
            <a:extLst>
              <a:ext uri="{FF2B5EF4-FFF2-40B4-BE49-F238E27FC236}">
                <a16:creationId xmlns:a16="http://schemas.microsoft.com/office/drawing/2014/main" id="{7CF85311-C444-931C-24E3-E98D6D2C617E}"/>
              </a:ext>
            </a:extLst>
          </p:cNvPr>
          <p:cNvSpPr/>
          <p:nvPr/>
        </p:nvSpPr>
        <p:spPr>
          <a:xfrm>
            <a:off x="7348278" y="5680057"/>
            <a:ext cx="1644445" cy="429463"/>
          </a:xfrm>
          <a:prstGeom prst="borderCallout1">
            <a:avLst>
              <a:gd name="adj1" fmla="val -5322"/>
              <a:gd name="adj2" fmla="val 11507"/>
              <a:gd name="adj3" fmla="val -115982"/>
              <a:gd name="adj4" fmla="val -55106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PM (Sm</a:t>
            </a:r>
            <a:r>
              <a:rPr kumimoji="1" lang="en-US" altLang="ja-JP" sz="1600" u="heavy" baseline="-25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2</a:t>
            </a:r>
            <a:r>
              <a:rPr kumimoji="1" lang="en-US" altLang="ja-JP" sz="1600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Co</a:t>
            </a:r>
            <a:r>
              <a:rPr kumimoji="1" lang="en-US" altLang="ja-JP" sz="1600" u="heavy" baseline="-25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17</a:t>
            </a:r>
            <a:r>
              <a:rPr kumimoji="1" lang="en-US" altLang="ja-JP" sz="1600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)</a:t>
            </a:r>
            <a:endParaRPr lang="en-US" altLang="ja-JP" sz="1600" u="heavy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DE7F041-0C1A-4670-7FD1-6278598E04B9}"/>
              </a:ext>
            </a:extLst>
          </p:cNvPr>
          <p:cNvGrpSpPr/>
          <p:nvPr/>
        </p:nvGrpSpPr>
        <p:grpSpPr>
          <a:xfrm>
            <a:off x="2189552" y="1267776"/>
            <a:ext cx="3337634" cy="4402088"/>
            <a:chOff x="5493066" y="1737349"/>
            <a:chExt cx="3337634" cy="440208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A8079A5-846C-7711-3998-B4482D030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9805" y="1737349"/>
              <a:ext cx="2620895" cy="2067106"/>
            </a:xfrm>
            <a:prstGeom prst="rect">
              <a:avLst/>
            </a:prstGeom>
          </p:spPr>
        </p:pic>
        <p:graphicFrame>
          <p:nvGraphicFramePr>
            <p:cNvPr id="3" name="オブジェクト 2">
              <a:extLst>
                <a:ext uri="{FF2B5EF4-FFF2-40B4-BE49-F238E27FC236}">
                  <a16:creationId xmlns:a16="http://schemas.microsoft.com/office/drawing/2014/main" id="{6F61957F-6E9E-3A7C-9D0A-07E71BD311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3841294"/>
                </p:ext>
              </p:extLst>
            </p:nvPr>
          </p:nvGraphicFramePr>
          <p:xfrm>
            <a:off x="5493066" y="3983094"/>
            <a:ext cx="3152815" cy="2156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KGPlot" r:id="rId5" imgW="5981400" imgH="4089240" progId="KGraph_Plot">
                    <p:embed/>
                  </p:oleObj>
                </mc:Choice>
                <mc:Fallback>
                  <p:oleObj name="KGPlot" r:id="rId5" imgW="5981400" imgH="4089240" progId="KGraph_Plot">
                    <p:embed/>
                    <p:pic>
                      <p:nvPicPr>
                        <p:cNvPr id="4" name="オブジェクト 3">
                          <a:extLst>
                            <a:ext uri="{FF2B5EF4-FFF2-40B4-BE49-F238E27FC236}">
                              <a16:creationId xmlns:a16="http://schemas.microsoft.com/office/drawing/2014/main" id="{106F31E4-2D21-5024-7BB2-7378873448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93066" y="3983094"/>
                          <a:ext cx="3152815" cy="21563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5DE75C14-53DF-5909-EAD5-FF1F860B0794}"/>
                </a:ext>
              </a:extLst>
            </p:cNvPr>
            <p:cNvSpPr/>
            <p:nvPr/>
          </p:nvSpPr>
          <p:spPr>
            <a:xfrm>
              <a:off x="7511992" y="2660532"/>
              <a:ext cx="149179" cy="1491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04D5A2A2-6B26-2277-7F7F-DC1A88A9CC95}"/>
                </a:ext>
              </a:extLst>
            </p:cNvPr>
            <p:cNvCxnSpPr/>
            <p:nvPr/>
          </p:nvCxnSpPr>
          <p:spPr>
            <a:xfrm>
              <a:off x="7596453" y="2793525"/>
              <a:ext cx="0" cy="180000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7960977E-4028-A142-389B-42BA79B770B5}"/>
                </a:ext>
              </a:extLst>
            </p:cNvPr>
            <p:cNvCxnSpPr/>
            <p:nvPr/>
          </p:nvCxnSpPr>
          <p:spPr>
            <a:xfrm>
              <a:off x="7596800" y="4124760"/>
              <a:ext cx="0" cy="54000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1D64A2E8-B66A-6C55-F5E5-6C529B9DD51B}"/>
                </a:ext>
              </a:extLst>
            </p:cNvPr>
            <p:cNvSpPr/>
            <p:nvPr/>
          </p:nvSpPr>
          <p:spPr>
            <a:xfrm>
              <a:off x="7560893" y="4649203"/>
              <a:ext cx="109117" cy="109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AACC28D-1337-1CD0-D225-24950CCE2E48}"/>
                </a:ext>
              </a:extLst>
            </p:cNvPr>
            <p:cNvSpPr/>
            <p:nvPr/>
          </p:nvSpPr>
          <p:spPr>
            <a:xfrm>
              <a:off x="6990457" y="3693525"/>
              <a:ext cx="172863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Meiryo UI" pitchFamily="50" charset="-128"/>
                  <a:ea typeface="メイリオ" pitchFamily="50" charset="-128"/>
                  <a:cs typeface="メイリオ" pitchFamily="50" charset="-128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Meiryo UI" pitchFamily="50" charset="-128"/>
                  <a:ea typeface="メイリオ" pitchFamily="50" charset="-128"/>
                  <a:cs typeface="メイリオ" pitchFamily="50" charset="-128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Meiryo UI" pitchFamily="50" charset="-128"/>
                  <a:ea typeface="メイリオ" pitchFamily="50" charset="-128"/>
                  <a:cs typeface="メイリオ" pitchFamily="50" charset="-128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Meiryo UI" pitchFamily="50" charset="-128"/>
                  <a:ea typeface="メイリオ" pitchFamily="50" charset="-128"/>
                  <a:cs typeface="メイリオ" pitchFamily="50" charset="-128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Meiryo UI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Meiryo UI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Meiryo UI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Meiryo UI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Meiryo UI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r>
                <a:rPr lang="en-US" altLang="ja-JP" sz="1600" dirty="0">
                  <a:solidFill>
                    <a:srgbClr val="0000FF"/>
                  </a:solidFill>
                </a:rPr>
                <a:t>Beam</a:t>
              </a:r>
              <a:r>
                <a:rPr lang="ja-JP" altLang="en-US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>
                  <a:solidFill>
                    <a:srgbClr val="0000FF"/>
                  </a:solidFill>
                </a:rPr>
                <a:t>axis</a:t>
              </a:r>
            </a:p>
            <a:p>
              <a:r>
                <a:rPr lang="ja-JP" altLang="en-US" sz="1600" dirty="0">
                  <a:solidFill>
                    <a:srgbClr val="0000FF"/>
                  </a:solidFill>
                </a:rPr>
                <a:t>　</a:t>
              </a:r>
              <a:r>
                <a:rPr lang="en-US" altLang="ja-JP" sz="1600" dirty="0">
                  <a:solidFill>
                    <a:srgbClr val="0000FF"/>
                  </a:solidFill>
                </a:rPr>
                <a:t>x= ~10</a:t>
              </a:r>
              <a:r>
                <a:rPr lang="ja-JP" altLang="en-US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>
                  <a:solidFill>
                    <a:srgbClr val="0000FF"/>
                  </a:solidFill>
                </a:rPr>
                <a:t>mm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B145C8-7F7C-99E1-B89F-50EDE1086E23}"/>
              </a:ext>
            </a:extLst>
          </p:cNvPr>
          <p:cNvSpPr txBox="1"/>
          <p:nvPr/>
        </p:nvSpPr>
        <p:spPr>
          <a:xfrm>
            <a:off x="6963787" y="277116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A</a:t>
            </a:r>
            <a:r>
              <a:rPr kumimoji="1"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djustment bolts</a:t>
            </a:r>
            <a:endParaRPr kumimoji="1" lang="ja-JP" altLang="en-US" sz="1600" dirty="0">
              <a:ln w="6350">
                <a:noFill/>
              </a:ln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CB76475-CED1-40BD-F058-1F1C795144E9}"/>
              </a:ext>
            </a:extLst>
          </p:cNvPr>
          <p:cNvSpPr/>
          <p:nvPr/>
        </p:nvSpPr>
        <p:spPr>
          <a:xfrm>
            <a:off x="7216599" y="3286927"/>
            <a:ext cx="695525" cy="128848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BCE6E5B-5768-56DF-618E-DEA8CF8520F2}"/>
              </a:ext>
            </a:extLst>
          </p:cNvPr>
          <p:cNvSpPr txBox="1"/>
          <p:nvPr/>
        </p:nvSpPr>
        <p:spPr>
          <a:xfrm>
            <a:off x="302823" y="1159367"/>
            <a:ext cx="29725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=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0.259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T</a:t>
            </a:r>
          </a:p>
          <a:p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B’</a:t>
            </a:r>
            <a:r>
              <a:rPr lang="ja-JP" altLang="en-US" sz="16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=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-22.8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T/m</a:t>
            </a:r>
          </a:p>
          <a:p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B’/B</a:t>
            </a:r>
            <a:r>
              <a:rPr lang="ja-JP" altLang="en-US" sz="16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=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88.0[m</a:t>
            </a:r>
            <a:r>
              <a:rPr lang="en-US" altLang="ja-JP" sz="1600" baseline="30000" dirty="0">
                <a:solidFill>
                  <a:srgbClr val="FF0000"/>
                </a:solidFill>
                <a:latin typeface="+mn-lt"/>
              </a:rPr>
              <a:t>-1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] 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）</a:t>
            </a:r>
            <a:endParaRPr lang="en-US" altLang="ja-JP" sz="1600" dirty="0">
              <a:solidFill>
                <a:srgbClr val="FF0000"/>
              </a:solidFill>
              <a:latin typeface="+mn-lt"/>
            </a:endParaRPr>
          </a:p>
          <a:p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B’L</a:t>
            </a:r>
            <a:r>
              <a:rPr lang="ja-JP" altLang="en-US" sz="16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=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7.98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T</a:t>
            </a:r>
          </a:p>
          <a:p>
            <a:r>
              <a:rPr lang="en-US" altLang="ja-JP" sz="1600" i="1" dirty="0" err="1">
                <a:solidFill>
                  <a:srgbClr val="FF0000"/>
                </a:solidFill>
                <a:latin typeface="+mn-lt"/>
              </a:rPr>
              <a:t>L</a:t>
            </a:r>
            <a:r>
              <a:rPr lang="en-US" altLang="ja-JP" sz="1600" baseline="-25000" dirty="0" err="1">
                <a:solidFill>
                  <a:srgbClr val="FF0000"/>
                </a:solidFill>
                <a:latin typeface="+mn-lt"/>
              </a:rPr>
              <a:t>eff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=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0.35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m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AB5D1D-09E1-00FC-1869-1C55E8580C83}"/>
              </a:ext>
            </a:extLst>
          </p:cNvPr>
          <p:cNvSpPr txBox="1"/>
          <p:nvPr/>
        </p:nvSpPr>
        <p:spPr>
          <a:xfrm>
            <a:off x="230181" y="2739898"/>
            <a:ext cx="2655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Q</a:t>
            </a:r>
            <a:r>
              <a:rPr kumimoji="1" lang="en-US" altLang="ja-JP" sz="1600" dirty="0"/>
              <a:t>uadrupole shape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Field adjustment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Splitable in half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kumimoji="1" lang="en-US" altLang="ja-JP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1664EC-A9AB-AC4A-5B99-F65CA33FD28D}"/>
              </a:ext>
            </a:extLst>
          </p:cNvPr>
          <p:cNvSpPr txBox="1"/>
          <p:nvPr/>
        </p:nvSpPr>
        <p:spPr>
          <a:xfrm>
            <a:off x="549437" y="5775647"/>
            <a:ext cx="5085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The arrangement of two permanent magnets is simple and less prone to multip</a:t>
            </a:r>
            <a:r>
              <a:rPr lang="en-US" altLang="ja-JP" sz="1600" dirty="0"/>
              <a:t>o</a:t>
            </a:r>
            <a:r>
              <a:rPr lang="ja-JP" altLang="en-US" sz="1600" dirty="0"/>
              <a:t>le errors.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CAB4C2FC-41FD-C045-F42B-7DFEB45CF9FE}"/>
              </a:ext>
            </a:extLst>
          </p:cNvPr>
          <p:cNvSpPr/>
          <p:nvPr/>
        </p:nvSpPr>
        <p:spPr>
          <a:xfrm>
            <a:off x="6305829" y="2859926"/>
            <a:ext cx="201878" cy="1610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F9A1856C-B5AC-4888-E526-B6C8E4A1106A}"/>
              </a:ext>
            </a:extLst>
          </p:cNvPr>
          <p:cNvSpPr/>
          <p:nvPr/>
        </p:nvSpPr>
        <p:spPr>
          <a:xfrm rot="10800000">
            <a:off x="6302354" y="4791996"/>
            <a:ext cx="201878" cy="1610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A5781AD-0D87-F2FC-DD07-8A78183E896F}"/>
              </a:ext>
            </a:extLst>
          </p:cNvPr>
          <p:cNvCxnSpPr>
            <a:cxnSpLocks/>
          </p:cNvCxnSpPr>
          <p:nvPr/>
        </p:nvCxnSpPr>
        <p:spPr>
          <a:xfrm>
            <a:off x="7754303" y="3619074"/>
            <a:ext cx="630463" cy="12920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3E37DE-28F4-240F-BBD6-872432C1177D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5291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4941837" y="1752710"/>
            <a:ext cx="3747949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n w="6350">
                  <a:noFill/>
                </a:ln>
                <a:latin typeface="+mn-lt"/>
              </a:rPr>
              <a:t>・ </a:t>
            </a:r>
            <a:r>
              <a:rPr lang="en-US" altLang="ja-JP" sz="1600" dirty="0">
                <a:ln w="6350">
                  <a:noFill/>
                </a:ln>
                <a:latin typeface="+mn-lt"/>
              </a:rPr>
              <a:t>2% magnetic field adjustment </a:t>
            </a:r>
          </a:p>
          <a:p>
            <a:endParaRPr lang="en-US" altLang="ja-JP" sz="1600" dirty="0">
              <a:ln w="6350">
                <a:noFill/>
              </a:ln>
              <a:latin typeface="+mn-lt"/>
            </a:endParaRPr>
          </a:p>
          <a:p>
            <a:r>
              <a:rPr lang="ja-JP" altLang="en-US" sz="1600" dirty="0">
                <a:ln w="6350">
                  <a:noFill/>
                </a:ln>
                <a:latin typeface="+mn-lt"/>
              </a:rPr>
              <a:t>・ </a:t>
            </a:r>
            <a:r>
              <a:rPr lang="en-US" altLang="ja-JP" sz="1600" dirty="0">
                <a:ln w="6350">
                  <a:noFill/>
                </a:ln>
                <a:latin typeface="+mn-lt"/>
              </a:rPr>
              <a:t>The target individual difference :</a:t>
            </a:r>
          </a:p>
          <a:p>
            <a:r>
              <a:rPr lang="en-US" altLang="ja-JP" sz="1600" dirty="0">
                <a:ln w="6350">
                  <a:noFill/>
                </a:ln>
                <a:latin typeface="+mn-lt"/>
              </a:rPr>
              <a:t>	</a:t>
            </a:r>
            <a:r>
              <a:rPr lang="ja-JP" altLang="en-US" sz="1600" dirty="0">
                <a:ln w="6350">
                  <a:noFill/>
                </a:ln>
                <a:latin typeface="+mn-lt"/>
              </a:rPr>
              <a:t> </a:t>
            </a:r>
            <a:r>
              <a:rPr lang="en-US" altLang="ja-JP" sz="1600" dirty="0">
                <a:ln w="6350">
                  <a:noFill/>
                </a:ln>
                <a:latin typeface="+mn-lt"/>
              </a:rPr>
              <a:t>&lt; ±0.2%.</a:t>
            </a:r>
            <a:r>
              <a:rPr lang="ja-JP" altLang="en-US" sz="1600" dirty="0">
                <a:ln w="6350">
                  <a:noFill/>
                </a:ln>
                <a:latin typeface="+mn-lt"/>
              </a:rPr>
              <a:t>　</a:t>
            </a:r>
            <a:endParaRPr lang="en-US" altLang="ja-JP" sz="1600" dirty="0">
              <a:ln w="6350">
                <a:noFill/>
              </a:ln>
              <a:latin typeface="+mn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Magnetic field adjustment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565" y="1172172"/>
            <a:ext cx="58769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n w="6350">
                  <a:noFill/>
                </a:ln>
              </a:rPr>
              <a:t>・</a:t>
            </a:r>
            <a:r>
              <a:rPr kumimoji="1" lang="en-US" altLang="ja-JP" dirty="0">
                <a:ln w="6350">
                  <a:noFill/>
                </a:ln>
              </a:rPr>
              <a:t>Magnetic field adjustment with adjustment bolts</a:t>
            </a:r>
            <a:endParaRPr kumimoji="1" lang="ja-JP" altLang="en-US" dirty="0">
              <a:ln w="6350">
                <a:noFill/>
              </a:ln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932275"/>
              </p:ext>
            </p:extLst>
          </p:nvPr>
        </p:nvGraphicFramePr>
        <p:xfrm>
          <a:off x="321302" y="1790942"/>
          <a:ext cx="4620535" cy="4273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KGPlot" r:id="rId4" imgW="6095880" imgH="5638680" progId="KGraph_Plot">
                  <p:embed/>
                </p:oleObj>
              </mc:Choice>
              <mc:Fallback>
                <p:oleObj name="KGPlot" r:id="rId4" imgW="6095880" imgH="5638680" progId="KGraph_Plot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302" y="1790942"/>
                        <a:ext cx="4620535" cy="4273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417" y="3461912"/>
            <a:ext cx="3549281" cy="2762633"/>
          </a:xfrm>
          <a:prstGeom prst="rect">
            <a:avLst/>
          </a:prstGeom>
        </p:spPr>
      </p:pic>
      <p:sp>
        <p:nvSpPr>
          <p:cNvPr id="17" name="楕円 16"/>
          <p:cNvSpPr/>
          <p:nvPr/>
        </p:nvSpPr>
        <p:spPr>
          <a:xfrm>
            <a:off x="5445656" y="3567167"/>
            <a:ext cx="1574055" cy="24977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5263" y="6235871"/>
            <a:ext cx="20835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solidFill>
                  <a:srgbClr val="0000FF"/>
                </a:solidFill>
              </a:rPr>
              <a:t>Evacuation of bolts</a:t>
            </a:r>
          </a:p>
        </p:txBody>
      </p:sp>
      <p:cxnSp>
        <p:nvCxnSpPr>
          <p:cNvPr id="21" name="直線矢印コネクタ 20"/>
          <p:cNvCxnSpPr>
            <a:cxnSpLocks/>
          </p:cNvCxnSpPr>
          <p:nvPr/>
        </p:nvCxnSpPr>
        <p:spPr>
          <a:xfrm flipH="1" flipV="1">
            <a:off x="1331767" y="5771576"/>
            <a:ext cx="9503" cy="4059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63500">
              <a:srgbClr val="0000FF"/>
            </a:glow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cxnSpLocks/>
          </p:cNvCxnSpPr>
          <p:nvPr/>
        </p:nvCxnSpPr>
        <p:spPr>
          <a:xfrm>
            <a:off x="4778488" y="3429000"/>
            <a:ext cx="0" cy="13507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63500">
              <a:srgbClr val="0000FF"/>
            </a:glow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778273" y="2963422"/>
            <a:ext cx="23042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solidFill>
                  <a:srgbClr val="0000FF"/>
                </a:solidFill>
              </a:rPr>
              <a:t>Full-insertion of bolts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78336" y="6008239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A</a:t>
            </a:r>
            <a:r>
              <a:rPr kumimoji="1"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djustment bolts</a:t>
            </a:r>
            <a:endParaRPr kumimoji="1" lang="ja-JP" altLang="en-US" sz="1600" dirty="0">
              <a:ln w="6350">
                <a:noFill/>
              </a:ln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22C8DD-0DF7-40F8-6E9E-20710EB6C6F2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4612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A84CE-813C-6390-3F01-E1E681DB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Magnetic force for splitting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C87604E-D8B1-DE0E-59D5-C79A9D0E8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45" y="1423271"/>
            <a:ext cx="5919370" cy="325565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EF8B44-9855-8EE8-F1F6-C17D0D1683E4}"/>
              </a:ext>
            </a:extLst>
          </p:cNvPr>
          <p:cNvSpPr txBox="1"/>
          <p:nvPr/>
        </p:nvSpPr>
        <p:spPr>
          <a:xfrm>
            <a:off x="316348" y="5070590"/>
            <a:ext cx="6609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</a:t>
            </a:r>
            <a:r>
              <a:rPr lang="ja-JP" altLang="en-US" dirty="0"/>
              <a:t>pening </a:t>
            </a:r>
            <a:r>
              <a:rPr lang="en-US" altLang="ja-JP" dirty="0"/>
              <a:t>about</a:t>
            </a:r>
            <a:r>
              <a:rPr lang="ja-JP" altLang="en-US" dirty="0"/>
              <a:t> </a:t>
            </a:r>
            <a:r>
              <a:rPr lang="en-US" altLang="ja-JP" dirty="0"/>
              <a:t>3</a:t>
            </a:r>
            <a:r>
              <a:rPr lang="ja-JP" altLang="en-US" dirty="0"/>
              <a:t>0 mm by using </a:t>
            </a:r>
            <a:r>
              <a:rPr lang="en-US" altLang="ja-JP" dirty="0"/>
              <a:t>side-</a:t>
            </a:r>
            <a:r>
              <a:rPr lang="ja-JP" altLang="en-US" dirty="0"/>
              <a:t>screws 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before </a:t>
            </a:r>
            <a:r>
              <a:rPr lang="en-US" altLang="ja-JP" dirty="0"/>
              <a:t>lifting</a:t>
            </a:r>
            <a:r>
              <a:rPr lang="ja-JP" altLang="en-US" dirty="0"/>
              <a:t> with </a:t>
            </a:r>
            <a:r>
              <a:rPr lang="en-US" altLang="ja-JP" dirty="0"/>
              <a:t>a</a:t>
            </a:r>
            <a:r>
              <a:rPr lang="ja-JP" altLang="en-US" dirty="0"/>
              <a:t> crane</a:t>
            </a:r>
            <a:r>
              <a:rPr lang="en-US" altLang="ja-JP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load was 2.8 </a:t>
            </a:r>
            <a:r>
              <a:rPr lang="en-US" altLang="ja-JP" dirty="0" err="1"/>
              <a:t>kN</a:t>
            </a:r>
            <a:r>
              <a:rPr lang="en-US" altLang="ja-JP" dirty="0"/>
              <a:t> at splitted distance of 30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weight of the lifted half body is 180 kg.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AEFA1D0-52E1-CFF6-F06E-EBDF5FB7BC41}"/>
              </a:ext>
            </a:extLst>
          </p:cNvPr>
          <p:cNvSpPr txBox="1"/>
          <p:nvPr/>
        </p:nvSpPr>
        <p:spPr>
          <a:xfrm>
            <a:off x="1143071" y="1168162"/>
            <a:ext cx="5042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Magnetic force for splitting with simulation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E09182-B65D-1028-E4CE-518E74C5953E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36C053-7DFF-706C-14CA-49AAB720A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840" y="1043875"/>
            <a:ext cx="2502816" cy="538589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05D5F5-208C-36BD-8FFC-498A47C467DC}"/>
              </a:ext>
            </a:extLst>
          </p:cNvPr>
          <p:cNvSpPr txBox="1"/>
          <p:nvPr/>
        </p:nvSpPr>
        <p:spPr>
          <a:xfrm>
            <a:off x="6146421" y="3645413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Side-screw </a:t>
            </a:r>
            <a:r>
              <a:rPr lang="ja-JP" altLang="en-US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→</a:t>
            </a:r>
            <a:endParaRPr kumimoji="1" lang="ja-JP" altLang="en-US" sz="1600" dirty="0">
              <a:ln w="6350">
                <a:noFill/>
              </a:ln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C648EF-9715-0A89-50F5-EF6438C58A91}"/>
              </a:ext>
            </a:extLst>
          </p:cNvPr>
          <p:cNvSpPr txBox="1"/>
          <p:nvPr/>
        </p:nvSpPr>
        <p:spPr>
          <a:xfrm>
            <a:off x="6273793" y="1544576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Guide bolt</a:t>
            </a:r>
            <a:endParaRPr kumimoji="1" lang="ja-JP" altLang="en-US" sz="1600" dirty="0">
              <a:ln w="6350">
                <a:noFill/>
              </a:ln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C102FCA-0213-8E41-7097-AC017F181D3B}"/>
              </a:ext>
            </a:extLst>
          </p:cNvPr>
          <p:cNvCxnSpPr>
            <a:cxnSpLocks/>
          </p:cNvCxnSpPr>
          <p:nvPr/>
        </p:nvCxnSpPr>
        <p:spPr>
          <a:xfrm flipH="1" flipV="1">
            <a:off x="7131050" y="1883130"/>
            <a:ext cx="516728" cy="184221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9AB8A55-A802-EF45-61C5-7DE6DEB91FF8}"/>
              </a:ext>
            </a:extLst>
          </p:cNvPr>
          <p:cNvCxnSpPr>
            <a:cxnSpLocks/>
          </p:cNvCxnSpPr>
          <p:nvPr/>
        </p:nvCxnSpPr>
        <p:spPr>
          <a:xfrm flipV="1">
            <a:off x="6725476" y="1873138"/>
            <a:ext cx="405574" cy="172897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楕円 16">
            <a:extLst>
              <a:ext uri="{FF2B5EF4-FFF2-40B4-BE49-F238E27FC236}">
                <a16:creationId xmlns:a16="http://schemas.microsoft.com/office/drawing/2014/main" id="{EE6758AA-38AE-B753-7274-E0D53F2D8A76}"/>
              </a:ext>
            </a:extLst>
          </p:cNvPr>
          <p:cNvSpPr/>
          <p:nvPr/>
        </p:nvSpPr>
        <p:spPr>
          <a:xfrm>
            <a:off x="1746250" y="2279650"/>
            <a:ext cx="222250" cy="22225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01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Field gradient stability with splitting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28113"/>
              </p:ext>
            </p:extLst>
          </p:nvPr>
        </p:nvGraphicFramePr>
        <p:xfrm>
          <a:off x="1633935" y="1457857"/>
          <a:ext cx="4423303" cy="424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KGPlot" r:id="rId4" imgW="5918040" imgH="5676840" progId="KGraph_Plot">
                  <p:embed/>
                </p:oleObj>
              </mc:Choice>
              <mc:Fallback>
                <p:oleObj name="KGPlot" r:id="rId4" imgW="5918040" imgH="5676840" progId="KGraph_Plot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3935" y="1457857"/>
                        <a:ext cx="4423303" cy="424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08F116-DBD9-346F-1016-046EFAB28C3C}"/>
              </a:ext>
            </a:extLst>
          </p:cNvPr>
          <p:cNvSpPr txBox="1"/>
          <p:nvPr/>
        </p:nvSpPr>
        <p:spPr>
          <a:xfrm>
            <a:off x="3033503" y="1920127"/>
            <a:ext cx="2853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← </a:t>
            </a:r>
            <a:r>
              <a:rPr kumimoji="1" lang="en-US" altLang="ja-JP" sz="1600" dirty="0">
                <a:solidFill>
                  <a:srgbClr val="FF0000"/>
                </a:solidFill>
              </a:rPr>
              <a:t>Measured </a:t>
            </a:r>
            <a:r>
              <a:rPr lang="en-US" altLang="ja-JP" sz="1600" dirty="0">
                <a:solidFill>
                  <a:srgbClr val="FF0000"/>
                </a:solidFill>
              </a:rPr>
              <a:t>at the factory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BF27C2-245D-CA6E-D7D6-A014643C4904}"/>
              </a:ext>
            </a:extLst>
          </p:cNvPr>
          <p:cNvSpPr txBox="1"/>
          <p:nvPr/>
        </p:nvSpPr>
        <p:spPr>
          <a:xfrm>
            <a:off x="3204669" y="4173047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0000FF"/>
                </a:solidFill>
              </a:rPr>
              <a:t>↑</a:t>
            </a:r>
            <a:endParaRPr lang="en-US" altLang="ja-JP" sz="1600" dirty="0">
              <a:solidFill>
                <a:srgbClr val="0000FF"/>
              </a:solidFill>
            </a:endParaRPr>
          </a:p>
          <a:p>
            <a:r>
              <a:rPr kumimoji="1" lang="en-US" altLang="ja-JP" sz="1600" dirty="0">
                <a:solidFill>
                  <a:srgbClr val="0000FF"/>
                </a:solidFill>
              </a:rPr>
              <a:t>Measured in the SPring-8 site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CD5222-52B2-6EF3-D63E-351F200D982F}"/>
              </a:ext>
            </a:extLst>
          </p:cNvPr>
          <p:cNvSpPr txBox="1"/>
          <p:nvPr/>
        </p:nvSpPr>
        <p:spPr>
          <a:xfrm>
            <a:off x="388516" y="1035659"/>
            <a:ext cx="68649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Slight decrease of </a:t>
            </a:r>
            <a:r>
              <a:rPr lang="en-US" altLang="ja-JP" sz="1600" i="1" dirty="0"/>
              <a:t>B’</a:t>
            </a:r>
            <a:r>
              <a:rPr lang="en-US" altLang="ja-JP" sz="1600" dirty="0"/>
              <a:t> was observed at the first to third splitting. </a:t>
            </a:r>
            <a:endParaRPr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0B9628-D602-A212-D3B1-65008B2CD27B}"/>
              </a:ext>
            </a:extLst>
          </p:cNvPr>
          <p:cNvSpPr txBox="1"/>
          <p:nvPr/>
        </p:nvSpPr>
        <p:spPr>
          <a:xfrm>
            <a:off x="361508" y="5694056"/>
            <a:ext cx="5990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After repeated splitting</a:t>
            </a:r>
            <a:r>
              <a:rPr lang="ja-JP" altLang="en-US" sz="1600" dirty="0"/>
              <a:t>,</a:t>
            </a:r>
            <a:r>
              <a:rPr lang="ja-JP" altLang="en-US" sz="1600" i="1" dirty="0"/>
              <a:t> </a:t>
            </a:r>
            <a:r>
              <a:rPr lang="en-US" altLang="ja-JP" sz="1600" i="1" dirty="0"/>
              <a:t>B</a:t>
            </a:r>
            <a:r>
              <a:rPr lang="en-US" altLang="ja-JP" sz="1600" dirty="0"/>
              <a:t>’ </a:t>
            </a:r>
            <a:r>
              <a:rPr lang="ja-JP" altLang="en-US" sz="1600" dirty="0"/>
              <a:t>became constant </a:t>
            </a:r>
            <a:r>
              <a:rPr lang="en-US" altLang="ja-JP" sz="1600" dirty="0"/>
              <a:t>within</a:t>
            </a:r>
            <a:r>
              <a:rPr lang="ja-JP" altLang="en-US" sz="1600" dirty="0"/>
              <a:t> 0.1%</a:t>
            </a:r>
            <a:r>
              <a:rPr lang="en-US" altLang="ja-JP" sz="1600" dirty="0"/>
              <a:t>.</a:t>
            </a:r>
            <a:endParaRPr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AE859D-C9E3-1A45-B75A-87C2FB228957}"/>
              </a:ext>
            </a:extLst>
          </p:cNvPr>
          <p:cNvSpPr txBox="1"/>
          <p:nvPr/>
        </p:nvSpPr>
        <p:spPr>
          <a:xfrm>
            <a:off x="388516" y="6016343"/>
            <a:ext cx="8088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We think the decrease of </a:t>
            </a:r>
            <a:r>
              <a:rPr lang="en-US" altLang="ja-JP" sz="1600" i="1" dirty="0">
                <a:solidFill>
                  <a:srgbClr val="0000FF"/>
                </a:solidFill>
              </a:rPr>
              <a:t>B</a:t>
            </a:r>
            <a:r>
              <a:rPr lang="en-US" altLang="ja-JP" sz="1600" dirty="0">
                <a:solidFill>
                  <a:srgbClr val="0000FF"/>
                </a:solidFill>
              </a:rPr>
              <a:t>’ is related to the hysteresis. We will investigate it.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F9CA1BA-97AE-2C55-4A01-F487E024B438}"/>
              </a:ext>
            </a:extLst>
          </p:cNvPr>
          <p:cNvSpPr/>
          <p:nvPr/>
        </p:nvSpPr>
        <p:spPr>
          <a:xfrm>
            <a:off x="3240652" y="2364304"/>
            <a:ext cx="317500" cy="31750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D01A92A0-D8F6-2847-0870-147C0868FD05}"/>
              </a:ext>
            </a:extLst>
          </p:cNvPr>
          <p:cNvSpPr/>
          <p:nvPr/>
        </p:nvSpPr>
        <p:spPr>
          <a:xfrm>
            <a:off x="3232184" y="3550040"/>
            <a:ext cx="317500" cy="31750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BA76CC4-46B0-1DD8-3742-2568D023A97C}"/>
              </a:ext>
            </a:extLst>
          </p:cNvPr>
          <p:cNvCxnSpPr/>
          <p:nvPr/>
        </p:nvCxnSpPr>
        <p:spPr>
          <a:xfrm>
            <a:off x="3399402" y="2777755"/>
            <a:ext cx="0" cy="66754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133AE1-92CD-FCF9-2790-44BC5C55FF34}"/>
              </a:ext>
            </a:extLst>
          </p:cNvPr>
          <p:cNvSpPr txBox="1"/>
          <p:nvPr/>
        </p:nvSpPr>
        <p:spPr>
          <a:xfrm>
            <a:off x="3399402" y="2906012"/>
            <a:ext cx="223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Different Hall sensor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74949C-1BA5-7719-55C4-6F4A3D28A104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907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C6A85F-3CE2-45EA-3C75-7C10BE93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DC septum magnet</a:t>
            </a:r>
            <a:endParaRPr kumimoji="1" lang="ja-JP" altLang="en-US" dirty="0"/>
          </a:p>
        </p:txBody>
      </p:sp>
      <p:pic>
        <p:nvPicPr>
          <p:cNvPr id="10" name="image4.jpeg">
            <a:extLst>
              <a:ext uri="{FF2B5EF4-FFF2-40B4-BE49-F238E27FC236}">
                <a16:creationId xmlns:a16="http://schemas.microsoft.com/office/drawing/2014/main" id="{1BEDFCF5-9A0A-03CA-5A28-0F9A2745B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89" y="2483117"/>
            <a:ext cx="4486750" cy="34770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8E545B3-BBB8-11FA-60B9-F3C2A722C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51" y="2303388"/>
            <a:ext cx="3970180" cy="378159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BF3F0F-3EBE-87B0-94DF-A1B59F8F5D3C}"/>
              </a:ext>
            </a:extLst>
          </p:cNvPr>
          <p:cNvSpPr txBox="1"/>
          <p:nvPr/>
        </p:nvSpPr>
        <p:spPr>
          <a:xfrm>
            <a:off x="608170" y="6131880"/>
            <a:ext cx="74436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+mn-lt"/>
              </a:rPr>
              <a:t>[*] T. </a:t>
            </a:r>
            <a:r>
              <a:rPr lang="en-US" altLang="ja-JP" sz="1400" dirty="0" err="1">
                <a:latin typeface="+mn-lt"/>
              </a:rPr>
              <a:t>Taniuchi</a:t>
            </a:r>
            <a:r>
              <a:rPr lang="en-US" altLang="ja-JP" sz="1400" dirty="0">
                <a:latin typeface="+mn-lt"/>
              </a:rPr>
              <a:t> et at., Phys. Rev. Accel. Beams 23, (2020) 012401.</a:t>
            </a:r>
            <a:endParaRPr lang="ja-JP" altLang="en-US" sz="1400" dirty="0">
              <a:latin typeface="+mn-lt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6634BA-9936-EBBF-C550-27661E074BA6}"/>
              </a:ext>
            </a:extLst>
          </p:cNvPr>
          <p:cNvSpPr txBox="1"/>
          <p:nvPr/>
        </p:nvSpPr>
        <p:spPr>
          <a:xfrm>
            <a:off x="143340" y="1187045"/>
            <a:ext cx="6092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+mn-lt"/>
              </a:rPr>
              <a:t>M</a:t>
            </a:r>
            <a:r>
              <a:rPr lang="ja-JP" altLang="en-US" dirty="0">
                <a:latin typeface="+mn-lt"/>
              </a:rPr>
              <a:t>inimize the leakage magnetic </a:t>
            </a:r>
            <a:r>
              <a:rPr lang="en-US" altLang="ja-JP" dirty="0">
                <a:latin typeface="+mn-lt"/>
              </a:rPr>
              <a:t>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lt"/>
              </a:rPr>
              <a:t>Additional PMs</a:t>
            </a:r>
            <a:endParaRPr lang="en-US" altLang="ja-JP" dirty="0">
              <a:latin typeface="+mn-lt"/>
            </a:endParaRPr>
          </a:p>
          <a:p>
            <a:r>
              <a:rPr lang="en-US" altLang="ja-JP" dirty="0">
                <a:latin typeface="+mn-lt"/>
              </a:rPr>
              <a:t>       for canceling out the field out of septum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+mn-lt"/>
              </a:rPr>
              <a:t>Large Pc for prevention of demagnetization</a:t>
            </a:r>
            <a:endParaRPr lang="ja-JP" altLang="en-US" dirty="0">
              <a:latin typeface="+mn-lt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E4B9FC-7B96-AF86-082A-DC37C7A53DAF}"/>
              </a:ext>
            </a:extLst>
          </p:cNvPr>
          <p:cNvSpPr txBox="1"/>
          <p:nvPr/>
        </p:nvSpPr>
        <p:spPr>
          <a:xfrm>
            <a:off x="239870" y="5720852"/>
            <a:ext cx="20728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Additional PMs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 </a:t>
            </a:r>
            <a:endParaRPr lang="ja-JP" alt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F3FBAA2-6E19-B550-FA4B-8331B36A828B}"/>
              </a:ext>
            </a:extLst>
          </p:cNvPr>
          <p:cNvCxnSpPr>
            <a:cxnSpLocks/>
          </p:cNvCxnSpPr>
          <p:nvPr/>
        </p:nvCxnSpPr>
        <p:spPr>
          <a:xfrm flipH="1">
            <a:off x="1984468" y="4264826"/>
            <a:ext cx="1338960" cy="1556793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CD4A6A8-8579-C129-18AF-136FE36CAFBA}"/>
              </a:ext>
            </a:extLst>
          </p:cNvPr>
          <p:cNvCxnSpPr>
            <a:cxnSpLocks/>
          </p:cNvCxnSpPr>
          <p:nvPr/>
        </p:nvCxnSpPr>
        <p:spPr>
          <a:xfrm flipH="1">
            <a:off x="1984468" y="4732152"/>
            <a:ext cx="1329342" cy="1089468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5189E2-D416-889D-45DF-DBF0D05CCD50}"/>
              </a:ext>
            </a:extLst>
          </p:cNvPr>
          <p:cNvSpPr txBox="1"/>
          <p:nvPr/>
        </p:nvSpPr>
        <p:spPr>
          <a:xfrm>
            <a:off x="3931704" y="4398275"/>
            <a:ext cx="1280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+mn-lt"/>
              </a:rPr>
              <a:t>7 mm thick</a:t>
            </a:r>
            <a:endParaRPr lang="ja-JP" altLang="en-US" sz="1400" dirty="0">
              <a:latin typeface="+mn-l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40CC03-3A7D-FA91-B4A4-3F42B1B37036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C3B46-C17D-CCE1-9C2D-87F553A3F0E6}"/>
              </a:ext>
            </a:extLst>
          </p:cNvPr>
          <p:cNvSpPr txBox="1"/>
          <p:nvPr/>
        </p:nvSpPr>
        <p:spPr>
          <a:xfrm>
            <a:off x="6305913" y="1264193"/>
            <a:ext cx="254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=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1.4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T</a:t>
            </a:r>
          </a:p>
          <a:p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Pole gap : 10 mm</a:t>
            </a:r>
          </a:p>
          <a:p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Pole length :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0.4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24986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C6A85F-3CE2-45EA-3C75-7C10BE93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DC septum magnet</a:t>
            </a:r>
            <a:endParaRPr kumimoji="1" lang="ja-JP" altLang="en-US" dirty="0"/>
          </a:p>
        </p:txBody>
      </p:sp>
      <p:pic>
        <p:nvPicPr>
          <p:cNvPr id="10" name="image4.jpeg">
            <a:extLst>
              <a:ext uri="{FF2B5EF4-FFF2-40B4-BE49-F238E27FC236}">
                <a16:creationId xmlns:a16="http://schemas.microsoft.com/office/drawing/2014/main" id="{1BEDFCF5-9A0A-03CA-5A28-0F9A2745B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46" y="1058827"/>
            <a:ext cx="3847783" cy="29818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C731FE-B875-072C-0508-3C9A74947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517" y="1164512"/>
            <a:ext cx="4354240" cy="3595758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1F6A7F5-A4F8-04A4-5DB8-2E322DEE9848}"/>
              </a:ext>
            </a:extLst>
          </p:cNvPr>
          <p:cNvGrpSpPr/>
          <p:nvPr/>
        </p:nvGrpSpPr>
        <p:grpSpPr>
          <a:xfrm>
            <a:off x="451282" y="4040662"/>
            <a:ext cx="2661281" cy="2382547"/>
            <a:chOff x="5218809" y="1204716"/>
            <a:chExt cx="2995331" cy="268161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28C9F3A-4B7F-D10A-6DFE-76EAC93C2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809" y="1204716"/>
              <a:ext cx="2995331" cy="2681610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A8A3F9D-2E35-CB75-D102-AE659CB1A392}"/>
                </a:ext>
              </a:extLst>
            </p:cNvPr>
            <p:cNvSpPr txBox="1"/>
            <p:nvPr/>
          </p:nvSpPr>
          <p:spPr>
            <a:xfrm>
              <a:off x="5897403" y="3073674"/>
              <a:ext cx="1981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dirty="0"/>
                <a:t>Lower shunt plate</a:t>
              </a:r>
              <a:endParaRPr lang="ja-JP" altLang="en-US" sz="1200" dirty="0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E94D2C-681E-B395-064C-DAF111CCFCE9}"/>
              </a:ext>
            </a:extLst>
          </p:cNvPr>
          <p:cNvSpPr txBox="1"/>
          <p:nvPr/>
        </p:nvSpPr>
        <p:spPr>
          <a:xfrm>
            <a:off x="2112238" y="4621398"/>
            <a:ext cx="18438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upper shunt plate</a:t>
            </a:r>
            <a:endParaRPr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C23D8F5-BC57-4F98-C9ED-6583C081B2E7}"/>
              </a:ext>
            </a:extLst>
          </p:cNvPr>
          <p:cNvSpPr txBox="1"/>
          <p:nvPr/>
        </p:nvSpPr>
        <p:spPr>
          <a:xfrm>
            <a:off x="6586424" y="3493168"/>
            <a:ext cx="2204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Inserted NMR probe</a:t>
            </a:r>
          </a:p>
          <a:p>
            <a:r>
              <a:rPr lang="en-US" altLang="ja-JP" sz="1600" dirty="0">
                <a:ln w="6350">
                  <a:noFill/>
                </a:ln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kumimoji="1" lang="ja-JP" altLang="en-US" sz="1600" dirty="0">
              <a:ln w="6350">
                <a:noFill/>
              </a:ln>
              <a:solidFill>
                <a:srgbClr val="0000FF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DEF820-FF73-2962-169E-980AF20339E9}"/>
              </a:ext>
            </a:extLst>
          </p:cNvPr>
          <p:cNvSpPr txBox="1"/>
          <p:nvPr/>
        </p:nvSpPr>
        <p:spPr>
          <a:xfrm>
            <a:off x="6753602" y="2203984"/>
            <a:ext cx="239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Field monitoring slot </a:t>
            </a:r>
          </a:p>
          <a:p>
            <a:r>
              <a:rPr lang="en-US" altLang="ja-JP" sz="1600" dirty="0">
                <a:ln w="6350">
                  <a:noFill/>
                </a:ln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kumimoji="1" lang="ja-JP" altLang="en-US" sz="1600" dirty="0">
              <a:ln w="6350">
                <a:noFill/>
              </a:ln>
              <a:solidFill>
                <a:srgbClr val="0000FF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3026092-3749-B886-B004-CD0FE0184551}"/>
              </a:ext>
            </a:extLst>
          </p:cNvPr>
          <p:cNvSpPr/>
          <p:nvPr/>
        </p:nvSpPr>
        <p:spPr>
          <a:xfrm>
            <a:off x="203200" y="1397000"/>
            <a:ext cx="933450" cy="234950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C2ABF8D-2DC2-6232-F268-78A7FEC4387A}"/>
              </a:ext>
            </a:extLst>
          </p:cNvPr>
          <p:cNvSpPr txBox="1"/>
          <p:nvPr/>
        </p:nvSpPr>
        <p:spPr>
          <a:xfrm>
            <a:off x="3404231" y="5355389"/>
            <a:ext cx="5545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The gap ﬁeld strength can be varied by moving the shunt plates inside the return yoke. 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B9B973B-D15C-B873-6616-B343E10A0E21}"/>
              </a:ext>
            </a:extLst>
          </p:cNvPr>
          <p:cNvSpPr txBox="1"/>
          <p:nvPr/>
        </p:nvSpPr>
        <p:spPr>
          <a:xfrm>
            <a:off x="3567635" y="5940164"/>
            <a:ext cx="4594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Variable ranges </a:t>
            </a:r>
            <a:r>
              <a:rPr lang="en-US" altLang="ja-JP" sz="1600" dirty="0"/>
              <a:t>: 4</a:t>
            </a:r>
            <a:r>
              <a:rPr lang="ja-JP" altLang="en-US" sz="1600" dirty="0"/>
              <a:t>%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A244A4E-02C4-C0B2-1957-19CA37D8E467}"/>
              </a:ext>
            </a:extLst>
          </p:cNvPr>
          <p:cNvSpPr/>
          <p:nvPr/>
        </p:nvSpPr>
        <p:spPr>
          <a:xfrm rot="21006544">
            <a:off x="6798972" y="2681674"/>
            <a:ext cx="1260081" cy="42932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25F152B-D05B-F24F-8C1E-7D4C2B02D065}"/>
              </a:ext>
            </a:extLst>
          </p:cNvPr>
          <p:cNvCxnSpPr>
            <a:cxnSpLocks/>
          </p:cNvCxnSpPr>
          <p:nvPr/>
        </p:nvCxnSpPr>
        <p:spPr>
          <a:xfrm flipV="1">
            <a:off x="7340600" y="3021692"/>
            <a:ext cx="154756" cy="42347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685235-9EA4-CCC2-A46B-526D0F82A227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8926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B32F0C7-A9A4-BEC8-4F57-B7D6E598AEB2}"/>
              </a:ext>
            </a:extLst>
          </p:cNvPr>
          <p:cNvSpPr txBox="1"/>
          <p:nvPr/>
        </p:nvSpPr>
        <p:spPr>
          <a:xfrm>
            <a:off x="406400" y="1042928"/>
            <a:ext cx="4097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1600" dirty="0"/>
              <a:t>4 segments</a:t>
            </a:r>
            <a:r>
              <a:rPr kumimoji="1" lang="ja-JP" altLang="en-US" sz="1600" dirty="0"/>
              <a:t>（</a:t>
            </a:r>
            <a:r>
              <a:rPr kumimoji="1" lang="en-US" altLang="ja-JP" sz="1600" dirty="0"/>
              <a:t>Nd×2, SmCo×2</a:t>
            </a:r>
            <a:r>
              <a:rPr kumimoji="1" lang="ja-JP" altLang="en-US" sz="1600" dirty="0"/>
              <a:t>）</a:t>
            </a:r>
            <a:endParaRPr kumimoji="1" lang="en-US" altLang="ja-JP" sz="1600" dirty="0"/>
          </a:p>
          <a:p>
            <a:pPr marL="285750" indent="-285750">
              <a:buFont typeface="Arial"/>
              <a:buChar char="•"/>
            </a:pPr>
            <a:r>
              <a:rPr kumimoji="1" lang="en-US" altLang="ja-JP" sz="1600" dirty="0"/>
              <a:t>B = 1.1 T, BL = 2.3 T</a:t>
            </a:r>
            <a:r>
              <a:rPr lang="ja-JP" altLang="en-US" sz="1600" dirty="0"/>
              <a:t>・</a:t>
            </a:r>
            <a:r>
              <a:rPr kumimoji="1" lang="en-US" altLang="ja-JP" sz="1600" dirty="0"/>
              <a:t>m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 dirty="0"/>
              <a:t>Gap</a:t>
            </a:r>
            <a:r>
              <a:rPr lang="ja-JP" altLang="en-US" sz="1600" dirty="0"/>
              <a:t> </a:t>
            </a:r>
            <a:r>
              <a:rPr lang="en-US" altLang="ja-JP" sz="1600" dirty="0"/>
              <a:t>length</a:t>
            </a:r>
            <a:r>
              <a:rPr kumimoji="1" lang="ja-JP" altLang="en-US" sz="1600" dirty="0"/>
              <a:t>　</a:t>
            </a:r>
            <a:r>
              <a:rPr kumimoji="1" lang="en-US" altLang="ja-JP" sz="1600" dirty="0"/>
              <a:t>17 mm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E38176-D483-A510-3BCB-C70F4457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3-year </a:t>
            </a:r>
            <a:r>
              <a:rPr lang="en-US" altLang="ja-JP" dirty="0"/>
              <a:t>operation at the ring injection</a:t>
            </a:r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6AEFA57-22BF-13CD-1B68-DBCA17F16336}"/>
              </a:ext>
            </a:extLst>
          </p:cNvPr>
          <p:cNvGrpSpPr/>
          <p:nvPr/>
        </p:nvGrpSpPr>
        <p:grpSpPr>
          <a:xfrm>
            <a:off x="361877" y="1325036"/>
            <a:ext cx="4784709" cy="3063686"/>
            <a:chOff x="0" y="1626930"/>
            <a:chExt cx="4335714" cy="2776191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6B7A28E-4F80-7D54-FE34-E2B5E134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26930"/>
              <a:ext cx="4335714" cy="2776191"/>
            </a:xfrm>
            <a:prstGeom prst="rect">
              <a:avLst/>
            </a:prstGeom>
          </p:spPr>
        </p:pic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E4A511D5-0DCF-7FB3-7080-F25F60FC3FC0}"/>
                </a:ext>
              </a:extLst>
            </p:cNvPr>
            <p:cNvCxnSpPr/>
            <p:nvPr/>
          </p:nvCxnSpPr>
          <p:spPr>
            <a:xfrm flipV="1">
              <a:off x="140677" y="3118338"/>
              <a:ext cx="734646" cy="33606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6335933-FBDC-E6AC-EDC1-2F3DED4D52A6}"/>
                </a:ext>
              </a:extLst>
            </p:cNvPr>
            <p:cNvSpPr txBox="1"/>
            <p:nvPr/>
          </p:nvSpPr>
          <p:spPr>
            <a:xfrm>
              <a:off x="0" y="2978592"/>
              <a:ext cx="734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cs typeface="Arial" panose="020B0604020202020204" pitchFamily="34" charset="0"/>
                </a:rPr>
                <a:t>Beam</a:t>
              </a:r>
              <a:endParaRPr kumimoji="1" lang="ja-JP" altLang="en-US" sz="1400" dirty="0">
                <a:cs typeface="Arial" panose="020B0604020202020204" pitchFamily="34" charset="0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39DD3D-DA9E-5B06-E731-891CEEA82953}"/>
              </a:ext>
            </a:extLst>
          </p:cNvPr>
          <p:cNvSpPr txBox="1"/>
          <p:nvPr/>
        </p:nvSpPr>
        <p:spPr>
          <a:xfrm>
            <a:off x="1875131" y="2276437"/>
            <a:ext cx="601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Seg.1</a:t>
            </a:r>
            <a:endParaRPr kumimoji="1" lang="ja-JP" alt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30DF36-F688-067A-3C11-02C4C46353C7}"/>
              </a:ext>
            </a:extLst>
          </p:cNvPr>
          <p:cNvSpPr txBox="1"/>
          <p:nvPr/>
        </p:nvSpPr>
        <p:spPr>
          <a:xfrm>
            <a:off x="2812013" y="1888487"/>
            <a:ext cx="601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Seg.2</a:t>
            </a:r>
            <a:endParaRPr kumimoji="1" lang="ja-JP" alt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732928-74CA-7C04-8450-95A70ED80300}"/>
              </a:ext>
            </a:extLst>
          </p:cNvPr>
          <p:cNvSpPr txBox="1"/>
          <p:nvPr/>
        </p:nvSpPr>
        <p:spPr>
          <a:xfrm>
            <a:off x="3475933" y="1648616"/>
            <a:ext cx="751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Seg.3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8BCDBB-602D-1996-7284-D47B388B47ED}"/>
              </a:ext>
            </a:extLst>
          </p:cNvPr>
          <p:cNvSpPr txBox="1"/>
          <p:nvPr/>
        </p:nvSpPr>
        <p:spPr>
          <a:xfrm>
            <a:off x="3953129" y="1481590"/>
            <a:ext cx="728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Seg.4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98E91776-21E0-3C4B-5E0E-B7AA04FDFFB0}"/>
              </a:ext>
            </a:extLst>
          </p:cNvPr>
          <p:cNvGraphicFramePr>
            <a:graphicFrameLocks noGrp="1"/>
          </p:cNvGraphicFramePr>
          <p:nvPr/>
        </p:nvGraphicFramePr>
        <p:xfrm>
          <a:off x="851675" y="4206597"/>
          <a:ext cx="7595388" cy="92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764">
                  <a:extLst>
                    <a:ext uri="{9D8B030D-6E8A-4147-A177-3AD203B41FA5}">
                      <a16:colId xmlns:a16="http://schemas.microsoft.com/office/drawing/2014/main" val="2042771427"/>
                    </a:ext>
                  </a:extLst>
                </a:gridCol>
                <a:gridCol w="1271047">
                  <a:extLst>
                    <a:ext uri="{9D8B030D-6E8A-4147-A177-3AD203B41FA5}">
                      <a16:colId xmlns:a16="http://schemas.microsoft.com/office/drawing/2014/main" val="1741254886"/>
                    </a:ext>
                  </a:extLst>
                </a:gridCol>
                <a:gridCol w="1294859">
                  <a:extLst>
                    <a:ext uri="{9D8B030D-6E8A-4147-A177-3AD203B41FA5}">
                      <a16:colId xmlns:a16="http://schemas.microsoft.com/office/drawing/2014/main" val="1706628392"/>
                    </a:ext>
                  </a:extLst>
                </a:gridCol>
                <a:gridCol w="1294859">
                  <a:extLst>
                    <a:ext uri="{9D8B030D-6E8A-4147-A177-3AD203B41FA5}">
                      <a16:colId xmlns:a16="http://schemas.microsoft.com/office/drawing/2014/main" val="2905465737"/>
                    </a:ext>
                  </a:extLst>
                </a:gridCol>
                <a:gridCol w="1294859">
                  <a:extLst>
                    <a:ext uri="{9D8B030D-6E8A-4147-A177-3AD203B41FA5}">
                      <a16:colId xmlns:a16="http://schemas.microsoft.com/office/drawing/2014/main" val="44688709"/>
                    </a:ext>
                  </a:extLst>
                </a:gridCol>
              </a:tblGrid>
              <a:tr h="2239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Segment</a:t>
                      </a:r>
                      <a:endParaRPr kumimoji="1" lang="ja-JP" altLang="en-US" sz="1600" b="0" dirty="0"/>
                    </a:p>
                  </a:txBody>
                  <a:tcPr marL="87042" marR="87042" marT="43521" marB="435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Seg.1</a:t>
                      </a:r>
                    </a:p>
                    <a:p>
                      <a:pPr algn="ctr"/>
                      <a:r>
                        <a:rPr kumimoji="1" lang="en-US" altLang="ja-JP" sz="1600" b="0" dirty="0"/>
                        <a:t> (</a:t>
                      </a:r>
                      <a:r>
                        <a:rPr kumimoji="1" lang="en-US" altLang="ja-JP" sz="1600" b="0" dirty="0" err="1"/>
                        <a:t>SmCo</a:t>
                      </a:r>
                      <a:r>
                        <a:rPr kumimoji="1" lang="en-US" altLang="ja-JP" sz="1600" b="0" dirty="0"/>
                        <a:t>)</a:t>
                      </a:r>
                      <a:endParaRPr kumimoji="1" lang="ja-JP" altLang="en-US" sz="1600" b="0" dirty="0"/>
                    </a:p>
                  </a:txBody>
                  <a:tcPr marL="87042" marR="87042" marT="43521" marB="435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/>
                        <a:t>Seg.2</a:t>
                      </a:r>
                      <a:r>
                        <a:rPr kumimoji="1" lang="ja-JP" altLang="en-US" sz="1600" b="0" baseline="0" dirty="0"/>
                        <a:t> </a:t>
                      </a:r>
                      <a:endParaRPr kumimoji="1" lang="en-US" altLang="ja-JP" sz="1600" b="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/>
                        <a:t>(Nd)</a:t>
                      </a:r>
                      <a:endParaRPr kumimoji="1" lang="ja-JP" altLang="en-US" sz="1600" b="0" dirty="0"/>
                    </a:p>
                  </a:txBody>
                  <a:tcPr marL="87042" marR="87042" marT="43521" marB="435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/>
                        <a:t>Seg.3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/>
                        <a:t> (</a:t>
                      </a:r>
                      <a:r>
                        <a:rPr kumimoji="1" lang="en-US" altLang="ja-JP" sz="1600" b="0" dirty="0" err="1"/>
                        <a:t>SmCo</a:t>
                      </a:r>
                      <a:r>
                        <a:rPr kumimoji="1" lang="en-US" altLang="ja-JP" sz="1600" b="0" dirty="0"/>
                        <a:t>)</a:t>
                      </a:r>
                      <a:endParaRPr kumimoji="1" lang="ja-JP" altLang="en-US" sz="1600" b="0" dirty="0"/>
                    </a:p>
                  </a:txBody>
                  <a:tcPr marL="87042" marR="87042" marT="43521" marB="435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/>
                        <a:t>Seg.4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/>
                        <a:t> (Nd)</a:t>
                      </a:r>
                      <a:endParaRPr kumimoji="1" lang="ja-JP" altLang="en-US" sz="1600" b="0" dirty="0"/>
                    </a:p>
                  </a:txBody>
                  <a:tcPr marL="87042" marR="87042" marT="43521" marB="43521" anchor="ctr"/>
                </a:tc>
                <a:extLst>
                  <a:ext uri="{0D108BD9-81ED-4DB2-BD59-A6C34878D82A}">
                    <a16:rowId xmlns:a16="http://schemas.microsoft.com/office/drawing/2014/main" val="4266272114"/>
                  </a:ext>
                </a:extLst>
              </a:tr>
              <a:tr h="3530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Demagnetization ratio</a:t>
                      </a:r>
                      <a:endParaRPr kumimoji="1" lang="ja-JP" altLang="en-US" sz="1600" b="0" dirty="0"/>
                    </a:p>
                  </a:txBody>
                  <a:tcPr marL="87042" marR="87042" marT="43521" marB="435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>
                          <a:solidFill>
                            <a:srgbClr val="FF0000"/>
                          </a:solidFill>
                        </a:rPr>
                        <a:t>-0.48%</a:t>
                      </a:r>
                      <a:endParaRPr kumimoji="1" lang="ja-JP" altLang="en-US" sz="16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87042" marR="87042" marT="43521" marB="435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/>
                        <a:t>-0.03%</a:t>
                      </a:r>
                      <a:endParaRPr kumimoji="1" lang="ja-JP" altLang="en-US" sz="1600" dirty="0"/>
                    </a:p>
                  </a:txBody>
                  <a:tcPr marL="87042" marR="87042" marT="43521" marB="435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/>
                        <a:t>-0.02%</a:t>
                      </a:r>
                      <a:endParaRPr kumimoji="1" lang="ja-JP" altLang="en-US" sz="1600" dirty="0"/>
                    </a:p>
                  </a:txBody>
                  <a:tcPr marL="87042" marR="87042" marT="43521" marB="435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/>
                        <a:t>-0.05%</a:t>
                      </a:r>
                      <a:endParaRPr kumimoji="1" lang="ja-JP" altLang="en-US" sz="1600" dirty="0"/>
                    </a:p>
                  </a:txBody>
                  <a:tcPr marL="87042" marR="87042" marT="43521" marB="43521" anchor="ctr"/>
                </a:tc>
                <a:extLst>
                  <a:ext uri="{0D108BD9-81ED-4DB2-BD59-A6C34878D82A}">
                    <a16:rowId xmlns:a16="http://schemas.microsoft.com/office/drawing/2014/main" val="3796484418"/>
                  </a:ext>
                </a:extLst>
              </a:tr>
            </a:tbl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18ED7F-E088-53AF-F1A5-07A46F3A4FC6}"/>
              </a:ext>
            </a:extLst>
          </p:cNvPr>
          <p:cNvSpPr txBox="1"/>
          <p:nvPr/>
        </p:nvSpPr>
        <p:spPr>
          <a:xfrm>
            <a:off x="361877" y="5301423"/>
            <a:ext cx="8574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P</a:t>
            </a:r>
            <a:r>
              <a:rPr lang="en-US" altLang="ja-JP" sz="1600" dirty="0"/>
              <a:t>M-</a:t>
            </a:r>
            <a:r>
              <a:rPr lang="ja-JP" altLang="en-US" sz="1600" dirty="0"/>
              <a:t>based bend magnet ha</a:t>
            </a:r>
            <a:r>
              <a:rPr lang="en-US" altLang="ja-JP" sz="1600" dirty="0"/>
              <a:t>d</a:t>
            </a:r>
            <a:r>
              <a:rPr lang="ja-JP" altLang="en-US" sz="1600" dirty="0"/>
              <a:t> been operated at injection part </a:t>
            </a:r>
            <a:r>
              <a:rPr lang="en-US" altLang="ja-JP" sz="1600" dirty="0"/>
              <a:t>in 2018-2021</a:t>
            </a:r>
            <a:r>
              <a:rPr lang="ja-JP" altLang="en-US" sz="1600" dirty="0"/>
              <a:t>.</a:t>
            </a: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For the 3 years, there was commissioning of the beam injection from SACLA with a significant beam loss of tens of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Significant demagnetization </a:t>
            </a:r>
            <a:r>
              <a:rPr lang="en-US" altLang="ja-JP" sz="1600" dirty="0"/>
              <a:t>was observed </a:t>
            </a:r>
            <a:r>
              <a:rPr lang="ja-JP" altLang="en-US" sz="1600" dirty="0"/>
              <a:t>only in the most upstream segment.</a:t>
            </a:r>
          </a:p>
          <a:p>
            <a:endParaRPr lang="ja-JP" altLang="en-US" sz="1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99EE1D-DDEB-E104-B387-5900FC5FBCAC}"/>
              </a:ext>
            </a:extLst>
          </p:cNvPr>
          <p:cNvSpPr txBox="1"/>
          <p:nvPr/>
        </p:nvSpPr>
        <p:spPr>
          <a:xfrm>
            <a:off x="154121" y="2384200"/>
            <a:ext cx="1832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~5,000 </a:t>
            </a:r>
            <a:r>
              <a:rPr kumimoji="1" lang="en-US" altLang="ja-JP" sz="1600" dirty="0" err="1">
                <a:solidFill>
                  <a:srgbClr val="FF0000"/>
                </a:solidFill>
              </a:rPr>
              <a:t>Gy</a:t>
            </a:r>
            <a:endParaRPr lang="ja-JP" altLang="en-US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FCAA1A-BF78-8EA1-91C0-BD977F6521A9}"/>
              </a:ext>
            </a:extLst>
          </p:cNvPr>
          <p:cNvSpPr txBox="1"/>
          <p:nvPr/>
        </p:nvSpPr>
        <p:spPr>
          <a:xfrm>
            <a:off x="2199315" y="3792005"/>
            <a:ext cx="315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All </a:t>
            </a:r>
            <a:r>
              <a:rPr lang="en-US" altLang="ja-JP" sz="1600" dirty="0"/>
              <a:t>PM</a:t>
            </a:r>
            <a:r>
              <a:rPr lang="ja-JP" altLang="en-US" sz="1600" dirty="0"/>
              <a:t>s </a:t>
            </a:r>
            <a:r>
              <a:rPr lang="en-US" altLang="ja-JP" sz="1600" dirty="0"/>
              <a:t>were</a:t>
            </a:r>
            <a:r>
              <a:rPr lang="ja-JP" altLang="en-US" sz="1600" dirty="0"/>
              <a:t> not annealed.</a:t>
            </a:r>
          </a:p>
        </p:txBody>
      </p:sp>
      <p:pic>
        <p:nvPicPr>
          <p:cNvPr id="6" name="図 5" descr="屋内, 建物, キッチ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872766A-B3A3-F5CA-3C57-E0A8D9435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528" y="1147830"/>
            <a:ext cx="3845815" cy="2884362"/>
          </a:xfrm>
          <a:prstGeom prst="rect">
            <a:avLst/>
          </a:prstGeom>
        </p:spPr>
      </p:pic>
      <p:sp>
        <p:nvSpPr>
          <p:cNvPr id="16" name="円弧 15">
            <a:extLst>
              <a:ext uri="{FF2B5EF4-FFF2-40B4-BE49-F238E27FC236}">
                <a16:creationId xmlns:a16="http://schemas.microsoft.com/office/drawing/2014/main" id="{52575FB7-AE23-A03C-927F-9AB023BC0B97}"/>
              </a:ext>
            </a:extLst>
          </p:cNvPr>
          <p:cNvSpPr/>
          <p:nvPr/>
        </p:nvSpPr>
        <p:spPr>
          <a:xfrm rot="16902883">
            <a:off x="2952462" y="101430"/>
            <a:ext cx="8944602" cy="12021110"/>
          </a:xfrm>
          <a:prstGeom prst="arc">
            <a:avLst>
              <a:gd name="adj1" fmla="val 19815121"/>
              <a:gd name="adj2" fmla="val 0"/>
            </a:avLst>
          </a:prstGeom>
          <a:ln w="28575">
            <a:solidFill>
              <a:srgbClr val="006600"/>
            </a:solidFill>
            <a:head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7C1F22-65CF-7620-2443-AA36B03D6D4D}"/>
              </a:ext>
            </a:extLst>
          </p:cNvPr>
          <p:cNvSpPr txBox="1"/>
          <p:nvPr/>
        </p:nvSpPr>
        <p:spPr>
          <a:xfrm>
            <a:off x="6584325" y="1174633"/>
            <a:ext cx="141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Storage ring</a:t>
            </a:r>
            <a:endParaRPr kumimoji="1" lang="ja-JP" altLang="en-US" sz="1600" dirty="0">
              <a:ln w="6350">
                <a:noFill/>
              </a:ln>
              <a:solidFill>
                <a:srgbClr val="0066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AE1A7D0-2E02-E2BF-BC8B-29105AD51243}"/>
              </a:ext>
            </a:extLst>
          </p:cNvPr>
          <p:cNvCxnSpPr>
            <a:cxnSpLocks/>
          </p:cNvCxnSpPr>
          <p:nvPr/>
        </p:nvCxnSpPr>
        <p:spPr>
          <a:xfrm flipH="1" flipV="1">
            <a:off x="7868485" y="3264732"/>
            <a:ext cx="913638" cy="614499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15C4F2-A2BE-2052-703C-94C8C0746247}"/>
              </a:ext>
            </a:extLst>
          </p:cNvPr>
          <p:cNvSpPr txBox="1"/>
          <p:nvPr/>
        </p:nvSpPr>
        <p:spPr>
          <a:xfrm>
            <a:off x="7868485" y="3660747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Beam</a:t>
            </a:r>
            <a:endParaRPr kumimoji="1" lang="ja-JP" altLang="en-US" sz="1600" dirty="0">
              <a:ln w="6350">
                <a:noFill/>
              </a:ln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777E553-B426-C9C2-764F-5DB2E6C98916}"/>
              </a:ext>
            </a:extLst>
          </p:cNvPr>
          <p:cNvSpPr txBox="1"/>
          <p:nvPr/>
        </p:nvSpPr>
        <p:spPr>
          <a:xfrm>
            <a:off x="4323419" y="2408570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PM-based </a:t>
            </a:r>
          </a:p>
          <a:p>
            <a:r>
              <a:rPr lang="ja-JP" altLang="en-US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　</a:t>
            </a:r>
            <a:r>
              <a:rPr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bend magnet </a:t>
            </a:r>
            <a:r>
              <a:rPr lang="ja-JP" altLang="en-US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→</a:t>
            </a:r>
            <a:endParaRPr kumimoji="1" lang="ja-JP" altLang="en-US" sz="1600" dirty="0">
              <a:ln w="6350">
                <a:noFill/>
              </a:ln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12D9077-01FB-75BE-476F-83CE4BB31A23}"/>
              </a:ext>
            </a:extLst>
          </p:cNvPr>
          <p:cNvSpPr/>
          <p:nvPr/>
        </p:nvSpPr>
        <p:spPr>
          <a:xfrm rot="1965007">
            <a:off x="6160143" y="1925418"/>
            <a:ext cx="1735414" cy="126065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00DBC90-4761-56A9-C647-798CE558CD0E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0353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FCDA59-69AA-BEDA-D2AE-6DA467C7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Closing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C305D2-B706-C3C9-AD42-3AAE947E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5314"/>
            <a:ext cx="8229600" cy="5262038"/>
          </a:xfrm>
        </p:spPr>
        <p:txBody>
          <a:bodyPr/>
          <a:lstStyle/>
          <a:p>
            <a:r>
              <a:rPr kumimoji="1" lang="en-US" altLang="ja-JP" sz="2800" dirty="0"/>
              <a:t>Design of SPring-8-II restarted.</a:t>
            </a:r>
          </a:p>
          <a:p>
            <a:pPr marL="0" indent="0">
              <a:buNone/>
            </a:pPr>
            <a:endParaRPr kumimoji="1" lang="ja-JP" altLang="en-US" sz="1000" dirty="0"/>
          </a:p>
          <a:p>
            <a:r>
              <a:rPr lang="en-US" altLang="ja-JP" sz="2800" dirty="0">
                <a:ea typeface="ＭＳ Ｐゴシック" charset="-128"/>
              </a:rPr>
              <a:t>Detailed design of the magnets are in progress for the revised SPring-8-II lattice. </a:t>
            </a:r>
          </a:p>
          <a:p>
            <a:endParaRPr kumimoji="1" lang="ja-JP" altLang="en-US" sz="1000" dirty="0"/>
          </a:p>
          <a:p>
            <a:r>
              <a:rPr lang="en-US" altLang="ja-JP" sz="2800" dirty="0">
                <a:ea typeface="ＭＳ Ｐゴシック" charset="-128"/>
              </a:rPr>
              <a:t>We will prepare revised prototype magnets in 2024.</a:t>
            </a:r>
          </a:p>
          <a:p>
            <a:endParaRPr lang="en-US" altLang="ja-JP" sz="1000" dirty="0">
              <a:ea typeface="ＭＳ Ｐゴシック" charset="-128"/>
            </a:endParaRPr>
          </a:p>
          <a:p>
            <a:r>
              <a:rPr lang="en-US" altLang="ja-JP" sz="2800" dirty="0">
                <a:ea typeface="ＭＳ Ｐゴシック" charset="-128"/>
              </a:rPr>
              <a:t>Procurement of components will begin in 2025.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0BADA2-2EAD-BE7C-028B-CE73F33BCA6B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7396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F0V2724_1005.jp2">
            <a:extLst>
              <a:ext uri="{FF2B5EF4-FFF2-40B4-BE49-F238E27FC236}">
                <a16:creationId xmlns:a16="http://schemas.microsoft.com/office/drawing/2014/main" id="{00DBC36E-1839-3B16-E64C-692CEB70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275"/>
            <a:ext cx="9171143" cy="376080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8B945D4-BA01-372D-35EE-0FD733D2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Milestone</a:t>
            </a:r>
            <a:r>
              <a:rPr kumimoji="1" lang="en-US" altLang="ja-JP" dirty="0"/>
              <a:t> of SPring-8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1DE2BE-188E-9265-6F48-BF2AE1FB0671}"/>
              </a:ext>
            </a:extLst>
          </p:cNvPr>
          <p:cNvSpPr txBox="1"/>
          <p:nvPr/>
        </p:nvSpPr>
        <p:spPr>
          <a:xfrm>
            <a:off x="555818" y="2628900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  <a:cs typeface="Times"/>
              </a:rPr>
              <a:t>XFEL, "SACLA"</a:t>
            </a:r>
            <a:endParaRPr kumimoji="1" lang="ja-JP" altLang="en-US" dirty="0">
              <a:latin typeface="+mn-lt"/>
              <a:cs typeface="Time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701287-9C06-B293-BF4D-CEB4037BD0B2}"/>
              </a:ext>
            </a:extLst>
          </p:cNvPr>
          <p:cNvSpPr txBox="1"/>
          <p:nvPr/>
        </p:nvSpPr>
        <p:spPr>
          <a:xfrm>
            <a:off x="7144975" y="993559"/>
            <a:ext cx="13564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+mn-lt"/>
                <a:cs typeface="Times"/>
              </a:rPr>
              <a:t>SR facility</a:t>
            </a:r>
          </a:p>
          <a:p>
            <a:pPr algn="ctr"/>
            <a:r>
              <a:rPr lang="en-US" altLang="ja-JP" dirty="0">
                <a:latin typeface="+mn-lt"/>
                <a:cs typeface="Times"/>
              </a:rPr>
              <a:t>"SPring-8"</a:t>
            </a:r>
            <a:endParaRPr kumimoji="1" lang="en-US" altLang="ja-JP" dirty="0">
              <a:latin typeface="+mn-lt"/>
              <a:cs typeface="Times"/>
            </a:endParaRPr>
          </a:p>
        </p:txBody>
      </p:sp>
      <p:cxnSp>
        <p:nvCxnSpPr>
          <p:cNvPr id="11" name="コネクタ: 曲線 10">
            <a:extLst>
              <a:ext uri="{FF2B5EF4-FFF2-40B4-BE49-F238E27FC236}">
                <a16:creationId xmlns:a16="http://schemas.microsoft.com/office/drawing/2014/main" id="{E9F75DBC-0DD2-70F1-A025-AA952C9CD191}"/>
              </a:ext>
            </a:extLst>
          </p:cNvPr>
          <p:cNvCxnSpPr>
            <a:cxnSpLocks/>
          </p:cNvCxnSpPr>
          <p:nvPr/>
        </p:nvCxnSpPr>
        <p:spPr>
          <a:xfrm flipV="1">
            <a:off x="3854964" y="2818015"/>
            <a:ext cx="1639529" cy="45106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369E6C2-7B0B-0845-A3CF-E0305FA06D6A}"/>
              </a:ext>
            </a:extLst>
          </p:cNvPr>
          <p:cNvSpPr txBox="1"/>
          <p:nvPr/>
        </p:nvSpPr>
        <p:spPr>
          <a:xfrm>
            <a:off x="4010789" y="2998232"/>
            <a:ext cx="204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+mn-lt"/>
              </a:rPr>
              <a:t>Beam injection</a:t>
            </a:r>
            <a:endParaRPr kumimoji="1" lang="ja-JP" altLang="en-US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+mn-l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6076A52-8482-D9C5-4774-611B50AC4D7D}"/>
              </a:ext>
            </a:extLst>
          </p:cNvPr>
          <p:cNvCxnSpPr>
            <a:cxnSpLocks/>
          </p:cNvCxnSpPr>
          <p:nvPr/>
        </p:nvCxnSpPr>
        <p:spPr>
          <a:xfrm flipV="1">
            <a:off x="643093" y="2313572"/>
            <a:ext cx="3746500" cy="18288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D9E845-6A7C-1F89-5A31-A4290E117592}"/>
              </a:ext>
            </a:extLst>
          </p:cNvPr>
          <p:cNvSpPr txBox="1"/>
          <p:nvPr/>
        </p:nvSpPr>
        <p:spPr>
          <a:xfrm>
            <a:off x="267571" y="5120721"/>
            <a:ext cx="863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0" dirty="0">
                <a:solidFill>
                  <a:schemeClr val="tx1"/>
                </a:solidFill>
              </a:rPr>
              <a:t>2014: 	SPring-8-II</a:t>
            </a:r>
            <a:r>
              <a:rPr kumimoji="1" lang="ja-JP" altLang="en-US" b="0" dirty="0">
                <a:solidFill>
                  <a:schemeClr val="tx1"/>
                </a:solidFill>
              </a:rPr>
              <a:t> </a:t>
            </a:r>
            <a:r>
              <a:rPr kumimoji="1" lang="en-US" altLang="ja-JP" b="0" dirty="0">
                <a:solidFill>
                  <a:schemeClr val="tx1"/>
                </a:solidFill>
              </a:rPr>
              <a:t>CDR</a:t>
            </a:r>
          </a:p>
          <a:p>
            <a:r>
              <a:rPr kumimoji="1" lang="en-US" altLang="ja-JP" b="0" dirty="0">
                <a:solidFill>
                  <a:srgbClr val="0000FF"/>
                </a:solidFill>
              </a:rPr>
              <a:t>2019~: Construction start of a 3 GeV</a:t>
            </a:r>
            <a:r>
              <a:rPr kumimoji="1" lang="ja-JP" altLang="en-US" b="0" dirty="0">
                <a:solidFill>
                  <a:srgbClr val="0000FF"/>
                </a:solidFill>
              </a:rPr>
              <a:t> </a:t>
            </a:r>
            <a:r>
              <a:rPr kumimoji="1" lang="en-US" altLang="ja-JP" b="0" dirty="0">
                <a:solidFill>
                  <a:srgbClr val="0000FF"/>
                </a:solidFill>
              </a:rPr>
              <a:t>light </a:t>
            </a:r>
            <a:r>
              <a:rPr lang="en-US" altLang="ja-JP" dirty="0">
                <a:solidFill>
                  <a:srgbClr val="0000FF"/>
                </a:solidFill>
              </a:rPr>
              <a:t>source</a:t>
            </a:r>
            <a:r>
              <a:rPr kumimoji="1" lang="en-US" altLang="ja-JP" b="0" dirty="0">
                <a:solidFill>
                  <a:srgbClr val="0000FF"/>
                </a:solidFill>
              </a:rPr>
              <a:t>,</a:t>
            </a:r>
            <a:r>
              <a:rPr kumimoji="1" lang="ja-JP" altLang="en-US" b="0" dirty="0">
                <a:solidFill>
                  <a:srgbClr val="0000FF"/>
                </a:solidFill>
              </a:rPr>
              <a:t> </a:t>
            </a:r>
            <a:r>
              <a:rPr kumimoji="1" lang="en-US" altLang="ja-JP" b="0" dirty="0" err="1">
                <a:solidFill>
                  <a:srgbClr val="0000FF"/>
                </a:solidFill>
              </a:rPr>
              <a:t>NanoTerasu</a:t>
            </a:r>
            <a:r>
              <a:rPr kumimoji="1" lang="en-US" altLang="ja-JP" b="0" dirty="0">
                <a:solidFill>
                  <a:srgbClr val="0000FF"/>
                </a:solidFill>
              </a:rPr>
              <a:t> in Japan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</a:t>
            </a:r>
            <a:r>
              <a:rPr kumimoji="1" lang="en-US" altLang="ja-JP" b="0" dirty="0">
                <a:solidFill>
                  <a:schemeClr val="tx1"/>
                </a:solidFill>
              </a:rPr>
              <a:t>esign and developments for SPring-8-II have been extensively applied, </a:t>
            </a:r>
            <a:r>
              <a:rPr kumimoji="1" lang="en-US" altLang="ja-JP" b="0" dirty="0">
                <a:solidFill>
                  <a:srgbClr val="0000FF"/>
                </a:solidFill>
              </a:rPr>
              <a:t>except for permanent magnets.</a:t>
            </a:r>
          </a:p>
          <a:p>
            <a:r>
              <a:rPr kumimoji="1" lang="en-US" altLang="ja-JP" b="0" dirty="0">
                <a:solidFill>
                  <a:srgbClr val="FF0000"/>
                </a:solidFill>
              </a:rPr>
              <a:t>2022~: Design restart of SPring-8-II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EFD308-7315-7BD5-E0BB-2EB2EE5D056A}"/>
              </a:ext>
            </a:extLst>
          </p:cNvPr>
          <p:cNvSpPr txBox="1"/>
          <p:nvPr/>
        </p:nvSpPr>
        <p:spPr>
          <a:xfrm>
            <a:off x="4460650" y="3862026"/>
            <a:ext cx="471049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effectLst>
                  <a:glow rad="63500">
                    <a:schemeClr val="bg1"/>
                  </a:glow>
                </a:effectLst>
                <a:latin typeface="+mn-lt"/>
              </a:rPr>
              <a:t>2020: Beam injection from the SACLA linac</a:t>
            </a:r>
          </a:p>
          <a:p>
            <a:r>
              <a:rPr kumimoji="1" lang="en-US" altLang="ja-JP" sz="1600" dirty="0">
                <a:effectLst>
                  <a:glow rad="63500">
                    <a:schemeClr val="bg1"/>
                  </a:glow>
                </a:effectLst>
                <a:latin typeface="+mn-lt"/>
              </a:rPr>
              <a:t>          to the storage ring of SPring-8</a:t>
            </a:r>
          </a:p>
          <a:p>
            <a:endParaRPr lang="en-US" altLang="ja-JP" sz="1600" dirty="0">
              <a:effectLst>
                <a:glow rad="63500">
                  <a:schemeClr val="bg1"/>
                </a:glow>
              </a:effectLst>
              <a:latin typeface="+mn-lt"/>
            </a:endParaRPr>
          </a:p>
          <a:p>
            <a:pPr lvl="1"/>
            <a:r>
              <a:rPr lang="en-US" altLang="ja-JP" sz="1600" dirty="0"/>
              <a:t>Shutdown old injector</a:t>
            </a:r>
          </a:p>
          <a:p>
            <a:pPr lvl="1"/>
            <a:r>
              <a:rPr lang="ja-JP" altLang="en-US" sz="1600" dirty="0"/>
              <a:t>　→</a:t>
            </a:r>
            <a:r>
              <a:rPr lang="en-US" altLang="ja-JP" sz="1600" dirty="0"/>
              <a:t> Reduction of power consumption</a:t>
            </a:r>
            <a:endParaRPr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1E7159-7E16-BD94-DE97-BE4D6A7B3C4A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2104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FD8B59-2EAA-E5DC-31D9-225F227E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SPring-8-II schedule (planned)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7450F44-F74A-8850-FDA6-AC600E24E416}"/>
              </a:ext>
            </a:extLst>
          </p:cNvPr>
          <p:cNvGraphicFramePr>
            <a:graphicFrameLocks noGrp="1"/>
          </p:cNvGraphicFramePr>
          <p:nvPr/>
        </p:nvGraphicFramePr>
        <p:xfrm>
          <a:off x="365760" y="1382360"/>
          <a:ext cx="8533902" cy="477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317">
                  <a:extLst>
                    <a:ext uri="{9D8B030D-6E8A-4147-A177-3AD203B41FA5}">
                      <a16:colId xmlns:a16="http://schemas.microsoft.com/office/drawing/2014/main" val="1484839566"/>
                    </a:ext>
                  </a:extLst>
                </a:gridCol>
                <a:gridCol w="1422317">
                  <a:extLst>
                    <a:ext uri="{9D8B030D-6E8A-4147-A177-3AD203B41FA5}">
                      <a16:colId xmlns:a16="http://schemas.microsoft.com/office/drawing/2014/main" val="2106568192"/>
                    </a:ext>
                  </a:extLst>
                </a:gridCol>
                <a:gridCol w="1422317">
                  <a:extLst>
                    <a:ext uri="{9D8B030D-6E8A-4147-A177-3AD203B41FA5}">
                      <a16:colId xmlns:a16="http://schemas.microsoft.com/office/drawing/2014/main" val="1726612647"/>
                    </a:ext>
                  </a:extLst>
                </a:gridCol>
                <a:gridCol w="1422317">
                  <a:extLst>
                    <a:ext uri="{9D8B030D-6E8A-4147-A177-3AD203B41FA5}">
                      <a16:colId xmlns:a16="http://schemas.microsoft.com/office/drawing/2014/main" val="3044541180"/>
                    </a:ext>
                  </a:extLst>
                </a:gridCol>
                <a:gridCol w="1422317">
                  <a:extLst>
                    <a:ext uri="{9D8B030D-6E8A-4147-A177-3AD203B41FA5}">
                      <a16:colId xmlns:a16="http://schemas.microsoft.com/office/drawing/2014/main" val="2233588583"/>
                    </a:ext>
                  </a:extLst>
                </a:gridCol>
                <a:gridCol w="1422317">
                  <a:extLst>
                    <a:ext uri="{9D8B030D-6E8A-4147-A177-3AD203B41FA5}">
                      <a16:colId xmlns:a16="http://schemas.microsoft.com/office/drawing/2014/main" val="3980094652"/>
                    </a:ext>
                  </a:extLst>
                </a:gridCol>
              </a:tblGrid>
              <a:tr h="6056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FY2023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FY2024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FY2025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FY2026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FY2027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FY2028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408496"/>
                  </a:ext>
                </a:extLst>
              </a:tr>
              <a:tr h="417150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46472"/>
                  </a:ext>
                </a:extLst>
              </a:tr>
            </a:tbl>
          </a:graphicData>
        </a:graphic>
      </p:graphicFrame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20A8434-2DD1-32E7-6975-09F8EE4E6750}"/>
              </a:ext>
            </a:extLst>
          </p:cNvPr>
          <p:cNvCxnSpPr>
            <a:cxnSpLocks/>
          </p:cNvCxnSpPr>
          <p:nvPr/>
        </p:nvCxnSpPr>
        <p:spPr>
          <a:xfrm>
            <a:off x="3251200" y="3321270"/>
            <a:ext cx="4089578" cy="0"/>
          </a:xfrm>
          <a:prstGeom prst="straightConnector1">
            <a:avLst/>
          </a:prstGeom>
          <a:ln w="76200">
            <a:solidFill>
              <a:srgbClr val="0432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7F694FF-BCEA-7142-DE77-12494F1C2E77}"/>
              </a:ext>
            </a:extLst>
          </p:cNvPr>
          <p:cNvCxnSpPr>
            <a:cxnSpLocks/>
          </p:cNvCxnSpPr>
          <p:nvPr/>
        </p:nvCxnSpPr>
        <p:spPr>
          <a:xfrm>
            <a:off x="6867689" y="2557810"/>
            <a:ext cx="1647661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A4452B-1C2E-06CD-9B31-927195CF692E}"/>
              </a:ext>
            </a:extLst>
          </p:cNvPr>
          <p:cNvSpPr txBox="1"/>
          <p:nvPr/>
        </p:nvSpPr>
        <p:spPr>
          <a:xfrm>
            <a:off x="7067975" y="2165923"/>
            <a:ext cx="166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+mn-lt"/>
              </a:rPr>
              <a:t>Shutdown</a:t>
            </a:r>
            <a:endParaRPr kumimoji="1" lang="ja-JP" alt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D4165C9-41E3-0EC2-C279-C0DE6FBB234D}"/>
              </a:ext>
            </a:extLst>
          </p:cNvPr>
          <p:cNvCxnSpPr>
            <a:cxnSpLocks/>
          </p:cNvCxnSpPr>
          <p:nvPr/>
        </p:nvCxnSpPr>
        <p:spPr>
          <a:xfrm>
            <a:off x="365760" y="2552990"/>
            <a:ext cx="650192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01AE6B-E1CF-7F38-241C-37A08B9C5D0B}"/>
              </a:ext>
            </a:extLst>
          </p:cNvPr>
          <p:cNvSpPr txBox="1"/>
          <p:nvPr/>
        </p:nvSpPr>
        <p:spPr>
          <a:xfrm>
            <a:off x="2070750" y="2150362"/>
            <a:ext cx="299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SPring-8 user operation</a:t>
            </a:r>
            <a:endParaRPr kumimoji="1" lang="ja-JP" altLang="en-US" sz="2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DE2E82-5005-C7A7-A7CB-4B958AF92591}"/>
              </a:ext>
            </a:extLst>
          </p:cNvPr>
          <p:cNvSpPr txBox="1"/>
          <p:nvPr/>
        </p:nvSpPr>
        <p:spPr>
          <a:xfrm>
            <a:off x="98848" y="2944432"/>
            <a:ext cx="217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432FF"/>
                </a:solidFill>
                <a:latin typeface="+mn-lt"/>
              </a:rPr>
              <a:t>Lattice optimization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9EBC680-F7CB-8BC7-CA6D-F8899DC9C98C}"/>
              </a:ext>
            </a:extLst>
          </p:cNvPr>
          <p:cNvCxnSpPr>
            <a:cxnSpLocks/>
          </p:cNvCxnSpPr>
          <p:nvPr/>
        </p:nvCxnSpPr>
        <p:spPr>
          <a:xfrm>
            <a:off x="325120" y="3323959"/>
            <a:ext cx="1452522" cy="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トライプ矢印 21">
            <a:extLst>
              <a:ext uri="{FF2B5EF4-FFF2-40B4-BE49-F238E27FC236}">
                <a16:creationId xmlns:a16="http://schemas.microsoft.com/office/drawing/2014/main" id="{DA964B08-EF12-FD03-1538-064E82BCE8A4}"/>
              </a:ext>
            </a:extLst>
          </p:cNvPr>
          <p:cNvSpPr/>
          <p:nvPr/>
        </p:nvSpPr>
        <p:spPr>
          <a:xfrm>
            <a:off x="199761" y="5401858"/>
            <a:ext cx="1599947" cy="757642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749E4F-D612-1AEB-D714-2B1447E1A8B1}"/>
              </a:ext>
            </a:extLst>
          </p:cNvPr>
          <p:cNvSpPr txBox="1"/>
          <p:nvPr/>
        </p:nvSpPr>
        <p:spPr>
          <a:xfrm>
            <a:off x="266405" y="5587034"/>
            <a:ext cx="169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latin typeface="+mn-lt"/>
              </a:rPr>
              <a:t>NanoTerasu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FE7A6B9-3AAE-D1B4-0039-105A92D93C0B}"/>
              </a:ext>
            </a:extLst>
          </p:cNvPr>
          <p:cNvCxnSpPr>
            <a:cxnSpLocks/>
          </p:cNvCxnSpPr>
          <p:nvPr/>
        </p:nvCxnSpPr>
        <p:spPr>
          <a:xfrm>
            <a:off x="1830214" y="3323038"/>
            <a:ext cx="1349967" cy="0"/>
          </a:xfrm>
          <a:prstGeom prst="straightConnector1">
            <a:avLst/>
          </a:prstGeom>
          <a:ln w="76200">
            <a:solidFill>
              <a:srgbClr val="0432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5DD146-1919-A5B8-B2B5-77C19BECED76}"/>
              </a:ext>
            </a:extLst>
          </p:cNvPr>
          <p:cNvSpPr txBox="1"/>
          <p:nvPr/>
        </p:nvSpPr>
        <p:spPr>
          <a:xfrm>
            <a:off x="1724971" y="2818584"/>
            <a:ext cx="1390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432FF"/>
                </a:solidFill>
                <a:latin typeface="+mn-lt"/>
              </a:rPr>
              <a:t>Prototype</a:t>
            </a:r>
            <a:endParaRPr kumimoji="1" lang="ja-JP" altLang="en-US" sz="2000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83E904-0C74-FF4F-BADA-C48DA76AEDE9}"/>
              </a:ext>
            </a:extLst>
          </p:cNvPr>
          <p:cNvSpPr txBox="1"/>
          <p:nvPr/>
        </p:nvSpPr>
        <p:spPr>
          <a:xfrm>
            <a:off x="4349814" y="2892666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432FF"/>
                </a:solidFill>
                <a:latin typeface="+mn-lt"/>
              </a:rPr>
              <a:t>Procurement</a:t>
            </a:r>
            <a:endParaRPr kumimoji="1" lang="ja-JP" altLang="en-US" sz="2000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2EE655-5FFF-7E57-7FBA-2339B08E675C}"/>
              </a:ext>
            </a:extLst>
          </p:cNvPr>
          <p:cNvSpPr txBox="1"/>
          <p:nvPr/>
        </p:nvSpPr>
        <p:spPr>
          <a:xfrm>
            <a:off x="3339511" y="3418678"/>
            <a:ext cx="427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432FF"/>
                </a:solidFill>
                <a:latin typeface="+mn-lt"/>
              </a:rPr>
              <a:t>F</a:t>
            </a:r>
            <a:r>
              <a:rPr kumimoji="1" lang="en-US" altLang="ja-JP" dirty="0">
                <a:solidFill>
                  <a:srgbClr val="0432FF"/>
                </a:solidFill>
                <a:latin typeface="+mn-lt"/>
              </a:rPr>
              <a:t>abrication/A</a:t>
            </a:r>
            <a:r>
              <a:rPr lang="en-US" altLang="ja-JP" dirty="0">
                <a:solidFill>
                  <a:srgbClr val="0432FF"/>
                </a:solidFill>
                <a:latin typeface="+mn-lt"/>
              </a:rPr>
              <a:t>ssembly/Test/Tuning…</a:t>
            </a:r>
            <a:endParaRPr kumimoji="1" lang="en-US" altLang="ja-JP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C55E9A-D1E1-2C67-DE10-E101EE1C1F3B}"/>
              </a:ext>
            </a:extLst>
          </p:cNvPr>
          <p:cNvSpPr txBox="1"/>
          <p:nvPr/>
        </p:nvSpPr>
        <p:spPr>
          <a:xfrm>
            <a:off x="1792998" y="3441400"/>
            <a:ext cx="1497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432FF"/>
                </a:solidFill>
                <a:latin typeface="+mn-lt"/>
              </a:rPr>
              <a:t>Design,</a:t>
            </a:r>
          </a:p>
          <a:p>
            <a:r>
              <a:rPr kumimoji="1" lang="en-US" altLang="ja-JP" dirty="0">
                <a:solidFill>
                  <a:srgbClr val="0432FF"/>
                </a:solidFill>
                <a:latin typeface="+mn-lt"/>
              </a:rPr>
              <a:t>Fabrication,</a:t>
            </a:r>
          </a:p>
          <a:p>
            <a:r>
              <a:rPr lang="en-US" altLang="ja-JP" dirty="0">
                <a:solidFill>
                  <a:srgbClr val="0432FF"/>
                </a:solidFill>
                <a:latin typeface="+mn-lt"/>
              </a:rPr>
              <a:t>Test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8717B6B-C8EC-ECDF-58DB-30C554A808FD}"/>
              </a:ext>
            </a:extLst>
          </p:cNvPr>
          <p:cNvCxnSpPr>
            <a:cxnSpLocks/>
          </p:cNvCxnSpPr>
          <p:nvPr/>
        </p:nvCxnSpPr>
        <p:spPr>
          <a:xfrm>
            <a:off x="6941153" y="4230495"/>
            <a:ext cx="537033" cy="0"/>
          </a:xfrm>
          <a:prstGeom prst="straightConnector1">
            <a:avLst/>
          </a:prstGeom>
          <a:ln w="28575">
            <a:solidFill>
              <a:srgbClr val="0432FF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59A1507-E108-5FCA-2714-0E85B1743C84}"/>
              </a:ext>
            </a:extLst>
          </p:cNvPr>
          <p:cNvSpPr txBox="1"/>
          <p:nvPr/>
        </p:nvSpPr>
        <p:spPr>
          <a:xfrm>
            <a:off x="6561365" y="3801837"/>
            <a:ext cx="155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432FF"/>
                </a:solidFill>
                <a:latin typeface="+mn-lt"/>
              </a:rPr>
              <a:t>Acc r</a:t>
            </a:r>
            <a:r>
              <a:rPr kumimoji="1" lang="en-US" altLang="ja-JP" dirty="0">
                <a:solidFill>
                  <a:srgbClr val="0432FF"/>
                </a:solidFill>
                <a:latin typeface="+mn-lt"/>
              </a:rPr>
              <a:t>emoval</a:t>
            </a:r>
            <a:endParaRPr kumimoji="1" lang="ja-JP" altLang="en-US" dirty="0">
              <a:solidFill>
                <a:srgbClr val="0432FF"/>
              </a:solidFill>
              <a:latin typeface="+mn-lt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75A3179-38A2-0802-2A0E-B7637A8C61FC}"/>
              </a:ext>
            </a:extLst>
          </p:cNvPr>
          <p:cNvCxnSpPr>
            <a:cxnSpLocks/>
          </p:cNvCxnSpPr>
          <p:nvPr/>
        </p:nvCxnSpPr>
        <p:spPr>
          <a:xfrm>
            <a:off x="7447280" y="4762624"/>
            <a:ext cx="864266" cy="0"/>
          </a:xfrm>
          <a:prstGeom prst="straightConnector1">
            <a:avLst/>
          </a:prstGeom>
          <a:ln w="28575">
            <a:solidFill>
              <a:srgbClr val="0432FF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1B7455-EEE4-1A8B-D7F7-14C6BB1DE888}"/>
              </a:ext>
            </a:extLst>
          </p:cNvPr>
          <p:cNvSpPr txBox="1"/>
          <p:nvPr/>
        </p:nvSpPr>
        <p:spPr>
          <a:xfrm>
            <a:off x="7083821" y="4383198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432FF"/>
                </a:solidFill>
                <a:latin typeface="+mn-lt"/>
              </a:rPr>
              <a:t>Construction</a:t>
            </a:r>
            <a:endParaRPr kumimoji="1" lang="ja-JP" altLang="en-US">
              <a:solidFill>
                <a:srgbClr val="0432FF"/>
              </a:solidFill>
              <a:latin typeface="+mn-lt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4A715F9-0122-EA26-55B8-278C3A5D1F17}"/>
              </a:ext>
            </a:extLst>
          </p:cNvPr>
          <p:cNvCxnSpPr>
            <a:cxnSpLocks/>
          </p:cNvCxnSpPr>
          <p:nvPr/>
        </p:nvCxnSpPr>
        <p:spPr>
          <a:xfrm>
            <a:off x="8311546" y="5294020"/>
            <a:ext cx="572653" cy="0"/>
          </a:xfrm>
          <a:prstGeom prst="straightConnector1">
            <a:avLst/>
          </a:prstGeom>
          <a:ln w="28575">
            <a:solidFill>
              <a:srgbClr val="0432FF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8433CD5-76B1-B91E-C7E0-A3F5A8906B5C}"/>
              </a:ext>
            </a:extLst>
          </p:cNvPr>
          <p:cNvSpPr txBox="1"/>
          <p:nvPr/>
        </p:nvSpPr>
        <p:spPr>
          <a:xfrm>
            <a:off x="6941153" y="5538259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432FF"/>
                </a:solidFill>
                <a:latin typeface="+mn-lt"/>
              </a:rPr>
              <a:t>Commissioning</a:t>
            </a:r>
            <a:endParaRPr kumimoji="1" lang="ja-JP" altLang="en-US" dirty="0">
              <a:solidFill>
                <a:srgbClr val="0432FF"/>
              </a:solidFill>
              <a:latin typeface="+mn-lt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BDF1595-7C80-6D0E-CE63-6A6A86DC8500}"/>
              </a:ext>
            </a:extLst>
          </p:cNvPr>
          <p:cNvCxnSpPr>
            <a:cxnSpLocks/>
          </p:cNvCxnSpPr>
          <p:nvPr/>
        </p:nvCxnSpPr>
        <p:spPr>
          <a:xfrm>
            <a:off x="140677" y="4318587"/>
            <a:ext cx="1636965" cy="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AD27CFE-BD94-BFA8-54BB-4E761DB7A6CC}"/>
              </a:ext>
            </a:extLst>
          </p:cNvPr>
          <p:cNvSpPr txBox="1"/>
          <p:nvPr/>
        </p:nvSpPr>
        <p:spPr>
          <a:xfrm>
            <a:off x="199761" y="3959541"/>
            <a:ext cx="1497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432FF"/>
                </a:solidFill>
                <a:latin typeface="+mn-lt"/>
              </a:rPr>
              <a:t>Hardware design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2749A93-918D-184B-BE6D-EE73DBB9B0C9}"/>
              </a:ext>
            </a:extLst>
          </p:cNvPr>
          <p:cNvCxnSpPr>
            <a:cxnSpLocks/>
          </p:cNvCxnSpPr>
          <p:nvPr/>
        </p:nvCxnSpPr>
        <p:spPr>
          <a:xfrm flipH="1">
            <a:off x="8472984" y="5307312"/>
            <a:ext cx="124888" cy="200169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5 2">
            <a:extLst>
              <a:ext uri="{FF2B5EF4-FFF2-40B4-BE49-F238E27FC236}">
                <a16:creationId xmlns:a16="http://schemas.microsoft.com/office/drawing/2014/main" id="{D5766F68-1C94-C45C-09A4-DBF9E191EC33}"/>
              </a:ext>
            </a:extLst>
          </p:cNvPr>
          <p:cNvSpPr/>
          <p:nvPr/>
        </p:nvSpPr>
        <p:spPr>
          <a:xfrm>
            <a:off x="1148120" y="2156949"/>
            <a:ext cx="324789" cy="2972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E5AB3C2-039D-D81B-C265-302084FEDCD4}"/>
              </a:ext>
            </a:extLst>
          </p:cNvPr>
          <p:cNvSpPr txBox="1"/>
          <p:nvPr/>
        </p:nvSpPr>
        <p:spPr>
          <a:xfrm>
            <a:off x="1419210" y="215303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Here</a:t>
            </a:r>
            <a:endParaRPr kumimoji="1" lang="ja-JP" altLang="en-US">
              <a:latin typeface="+mn-lt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A3CEC48-8990-AAA2-84C6-82F1AB2A5746}"/>
              </a:ext>
            </a:extLst>
          </p:cNvPr>
          <p:cNvSpPr txBox="1"/>
          <p:nvPr/>
        </p:nvSpPr>
        <p:spPr>
          <a:xfrm>
            <a:off x="2202847" y="4567864"/>
            <a:ext cx="3059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solidFill>
                  <a:srgbClr val="0432FF"/>
                </a:solidFill>
                <a:latin typeface="+mn-lt"/>
              </a:rPr>
              <a:t>Design r</a:t>
            </a:r>
            <a:r>
              <a:rPr lang="en-US" altLang="ja-JP" b="1" dirty="0">
                <a:solidFill>
                  <a:srgbClr val="0432FF"/>
                </a:solidFill>
                <a:latin typeface="+mn-lt"/>
              </a:rPr>
              <a:t>evision</a:t>
            </a:r>
            <a:endParaRPr kumimoji="1" lang="en-US" altLang="ja-JP" b="1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122309A-B20B-E3A3-3BF6-9B354A309E5F}"/>
              </a:ext>
            </a:extLst>
          </p:cNvPr>
          <p:cNvSpPr txBox="1"/>
          <p:nvPr/>
        </p:nvSpPr>
        <p:spPr>
          <a:xfrm>
            <a:off x="362851" y="5048215"/>
            <a:ext cx="149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0" dirty="0">
                <a:solidFill>
                  <a:srgbClr val="006600"/>
                </a:solidFill>
              </a:rPr>
              <a:t>3 GeV</a:t>
            </a:r>
            <a:r>
              <a:rPr kumimoji="1" lang="ja-JP" altLang="en-US" b="0" dirty="0">
                <a:solidFill>
                  <a:srgbClr val="006600"/>
                </a:solidFill>
              </a:rPr>
              <a:t> </a:t>
            </a:r>
            <a:r>
              <a:rPr kumimoji="1" lang="en-US" altLang="ja-JP" b="0" dirty="0">
                <a:solidFill>
                  <a:srgbClr val="006600"/>
                </a:solidFill>
              </a:rPr>
              <a:t>Ring</a:t>
            </a:r>
            <a:endParaRPr lang="ja-JP" altLang="en-US" dirty="0">
              <a:solidFill>
                <a:srgbClr val="0066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92454B-BD45-4E70-1312-7CC12B03A193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7538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3413F4-B857-DFC1-1DEB-91A1F386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DAB2DB-22B5-C49E-54A0-57E741FC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71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92B3E43-2497-2F3E-9AAB-21338A3C9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528" y="4879566"/>
            <a:ext cx="3579752" cy="189731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80A0590-882F-5D5A-3B16-C9C2C4EE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Revised parameters of SPring-8-II</a:t>
            </a:r>
            <a:endParaRPr kumimoji="1"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AB2861F-72CB-51AB-8096-0C95CF72A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06157"/>
              </p:ext>
            </p:extLst>
          </p:nvPr>
        </p:nvGraphicFramePr>
        <p:xfrm>
          <a:off x="291829" y="1158972"/>
          <a:ext cx="8253234" cy="258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717">
                  <a:extLst>
                    <a:ext uri="{9D8B030D-6E8A-4147-A177-3AD203B41FA5}">
                      <a16:colId xmlns:a16="http://schemas.microsoft.com/office/drawing/2014/main" val="4234221496"/>
                    </a:ext>
                  </a:extLst>
                </a:gridCol>
                <a:gridCol w="1535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418">
                <a:tc rowSpan="2">
                  <a:txBody>
                    <a:bodyPr/>
                    <a:lstStyle/>
                    <a:p>
                      <a:endParaRPr kumimoji="1" lang="ja-JP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SPring-8-II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SPring-8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1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Revised design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Previous design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(CDR in 2014)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733974"/>
                  </a:ext>
                </a:extLst>
              </a:tr>
              <a:tr h="350418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Energy  [GeV]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18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Stored current [mA]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200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18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Circumference [m]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1435.43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1435.95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6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Effect. Emittance [nm rad]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0.111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0.05 w/DWs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0.15</a:t>
                      </a:r>
                      <a:endParaRPr kumimoji="1" lang="en-US" altLang="ja-JP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2.7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6541F9-53C4-3FF2-6CFD-409C9C70A92B}"/>
              </a:ext>
            </a:extLst>
          </p:cNvPr>
          <p:cNvSpPr txBox="1"/>
          <p:nvPr/>
        </p:nvSpPr>
        <p:spPr>
          <a:xfrm>
            <a:off x="878835" y="3734272"/>
            <a:ext cx="8143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</a:t>
            </a:r>
            <a:r>
              <a:rPr lang="ja-JP" altLang="en-US" dirty="0"/>
              <a:t>ive-bend achromat lattice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Four longitudinal Gradient Bends</a:t>
            </a:r>
            <a:r>
              <a:rPr lang="ja-JP" altLang="en-US" dirty="0"/>
              <a:t> </a:t>
            </a:r>
            <a:r>
              <a:rPr lang="en-US" altLang="ja-JP" dirty="0"/>
              <a:t>(LGB) and a normal bend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</a:rPr>
              <a:t>DQ-combined function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</a:rPr>
              <a:t>Extra damping by damping wigglers in addition to undulators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Energy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1961DC2-2E66-EFC4-22E7-1281BAB74ECB}"/>
              </a:ext>
            </a:extLst>
          </p:cNvPr>
          <p:cNvSpPr txBox="1"/>
          <p:nvPr/>
        </p:nvSpPr>
        <p:spPr>
          <a:xfrm>
            <a:off x="2972128" y="5924561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</a:rPr>
              <a:t>SPring-8-II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a</a:t>
            </a:r>
            <a:r>
              <a:rPr kumimoji="1" lang="en-US" altLang="ja-JP" sz="1600" dirty="0">
                <a:solidFill>
                  <a:srgbClr val="0000FF"/>
                </a:solidFill>
              </a:rPr>
              <a:t>chromat </a:t>
            </a:r>
            <a:r>
              <a:rPr lang="en-US" altLang="ja-JP" sz="1600" dirty="0">
                <a:solidFill>
                  <a:srgbClr val="0000FF"/>
                </a:solidFill>
              </a:rPr>
              <a:t>o</a:t>
            </a:r>
            <a:r>
              <a:rPr kumimoji="1" lang="en-US" altLang="ja-JP" sz="1600" dirty="0">
                <a:solidFill>
                  <a:srgbClr val="0000FF"/>
                </a:solidFill>
              </a:rPr>
              <a:t>ptics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420149-0313-9538-6721-0B9957338FE7}"/>
              </a:ext>
            </a:extLst>
          </p:cNvPr>
          <p:cNvSpPr txBox="1"/>
          <p:nvPr/>
        </p:nvSpPr>
        <p:spPr>
          <a:xfrm>
            <a:off x="114744" y="4272881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5E02FF"/>
                </a:solidFill>
              </a:rPr>
              <a:t>New!</a:t>
            </a:r>
            <a:endParaRPr lang="ja-JP" altLang="en-US" sz="1600" dirty="0">
              <a:solidFill>
                <a:srgbClr val="5E02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8D52A2-CD54-8A41-11BC-4364AC79F980}"/>
              </a:ext>
            </a:extLst>
          </p:cNvPr>
          <p:cNvSpPr txBox="1"/>
          <p:nvPr/>
        </p:nvSpPr>
        <p:spPr>
          <a:xfrm>
            <a:off x="114744" y="4600675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5E02FF"/>
                </a:solidFill>
              </a:rPr>
              <a:t>New!</a:t>
            </a:r>
            <a:endParaRPr lang="ja-JP" altLang="en-US" sz="1600" dirty="0">
              <a:solidFill>
                <a:srgbClr val="5E02F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4C6B5E-F84A-1FA6-923A-AAE5827EBF33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1190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8D1AF4-BEAE-6042-1E23-C75D810F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z="3600" kern="0" dirty="0">
                <a:latin typeface="+mn-lt"/>
                <a:ea typeface="ＭＳ Ｐゴシック" panose="020B0600070205080204" pitchFamily="50" charset="-128"/>
              </a:rPr>
              <a:t>Magnet configuration of a unit cell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28DB5F-8A4A-B479-8A20-B3DDFEE11621}"/>
              </a:ext>
            </a:extLst>
          </p:cNvPr>
          <p:cNvSpPr txBox="1"/>
          <p:nvPr/>
        </p:nvSpPr>
        <p:spPr>
          <a:xfrm>
            <a:off x="7902005" y="2351697"/>
            <a:ext cx="11384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← </a:t>
            </a:r>
            <a:r>
              <a:rPr lang="en-US" altLang="ja-JP" dirty="0">
                <a:solidFill>
                  <a:srgbClr val="FF0000"/>
                </a:solidFill>
              </a:rPr>
              <a:t>Beam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34" name="表 33">
            <a:extLst>
              <a:ext uri="{FF2B5EF4-FFF2-40B4-BE49-F238E27FC236}">
                <a16:creationId xmlns:a16="http://schemas.microsoft.com/office/drawing/2014/main" id="{DCC579CD-0872-0433-AA19-F45933957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89916"/>
              </p:ext>
            </p:extLst>
          </p:nvPr>
        </p:nvGraphicFramePr>
        <p:xfrm>
          <a:off x="597903" y="3695884"/>
          <a:ext cx="8151724" cy="234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92">
                  <a:extLst>
                    <a:ext uri="{9D8B030D-6E8A-4147-A177-3AD203B41FA5}">
                      <a16:colId xmlns:a16="http://schemas.microsoft.com/office/drawing/2014/main" val="3828131238"/>
                    </a:ext>
                  </a:extLst>
                </a:gridCol>
                <a:gridCol w="2700875">
                  <a:extLst>
                    <a:ext uri="{9D8B030D-6E8A-4147-A177-3AD203B41FA5}">
                      <a16:colId xmlns:a16="http://schemas.microsoft.com/office/drawing/2014/main" val="763760223"/>
                    </a:ext>
                  </a:extLst>
                </a:gridCol>
                <a:gridCol w="1563461">
                  <a:extLst>
                    <a:ext uri="{9D8B030D-6E8A-4147-A177-3AD203B41FA5}">
                      <a16:colId xmlns:a16="http://schemas.microsoft.com/office/drawing/2014/main" val="1144939422"/>
                    </a:ext>
                  </a:extLst>
                </a:gridCol>
                <a:gridCol w="2875696">
                  <a:extLst>
                    <a:ext uri="{9D8B030D-6E8A-4147-A177-3AD203B41FA5}">
                      <a16:colId xmlns:a16="http://schemas.microsoft.com/office/drawing/2014/main" val="3141053010"/>
                    </a:ext>
                  </a:extLst>
                </a:gridCol>
              </a:tblGrid>
              <a:tr h="275630">
                <a:tc gridSpan="2">
                  <a:txBody>
                    <a:bodyPr/>
                    <a:lstStyle/>
                    <a:p>
                      <a:r>
                        <a:rPr kumimoji="1" lang="en-US" altLang="ja-JP" sz="1600" b="0" dirty="0"/>
                        <a:t>Name</a:t>
                      </a:r>
                      <a:endParaRPr kumimoji="1" lang="ja-JP" altLang="en-US" sz="1600" b="0" dirty="0"/>
                    </a:p>
                  </a:txBody>
                  <a:tcPr marL="67963" marR="67963" marT="33982" marB="33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#/normal cell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/>
                        <a:t>Type</a:t>
                      </a:r>
                      <a:endParaRPr kumimoji="1" lang="ja-JP" altLang="en-US" sz="1600" b="0" dirty="0"/>
                    </a:p>
                  </a:txBody>
                  <a:tcPr marL="67963" marR="67963" marT="33982" marB="3398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37374831"/>
                  </a:ext>
                </a:extLst>
              </a:tr>
              <a:tr h="275630">
                <a:tc rowSpan="3"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sz="1600" b="1" dirty="0">
                          <a:solidFill>
                            <a:srgbClr val="0000FF"/>
                          </a:solidFill>
                        </a:rPr>
                        <a:t>Dipole</a:t>
                      </a:r>
                    </a:p>
                  </a:txBody>
                  <a:tcPr marL="67963" marR="67963" marT="33982" marB="33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/>
                        <a:t> </a:t>
                      </a:r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Normal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67963" marR="67963" marT="33982" marB="33982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66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Permanent magnet</a:t>
                      </a:r>
                    </a:p>
                  </a:txBody>
                  <a:tcPr marL="67963" marR="67963" marT="33982" marB="3398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27584"/>
                  </a:ext>
                </a:extLst>
              </a:tr>
              <a:tr h="275630">
                <a:tc vMerge="1"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Normal</a:t>
                      </a:r>
                      <a:r>
                        <a:rPr kumimoji="1" lang="en-US" altLang="ja-JP" sz="1600" b="1" baseline="0" dirty="0"/>
                        <a:t> Bend</a:t>
                      </a:r>
                      <a:endParaRPr kumimoji="1" lang="ja-JP" altLang="en-US" sz="1600" b="1" dirty="0"/>
                    </a:p>
                  </a:txBody>
                  <a:tcPr marL="67963" marR="67963" marT="33982" marB="33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 </a:t>
                      </a:r>
                      <a:r>
                        <a:rPr kumimoji="1" lang="en-US" altLang="ja-JP" sz="1600" b="1" dirty="0"/>
                        <a:t>Four segmented LGB</a:t>
                      </a:r>
                      <a:endParaRPr kumimoji="1" lang="ja-JP" altLang="en-US" sz="1600" b="1" dirty="0"/>
                    </a:p>
                  </a:txBody>
                  <a:tcPr marL="67963" marR="67963" marT="33982" marB="33982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66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7963" marR="67963" marT="33982" marB="3398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31589"/>
                  </a:ext>
                </a:extLst>
              </a:tr>
              <a:tr h="223425">
                <a:tc vMerge="1"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DQ</a:t>
                      </a:r>
                      <a:r>
                        <a:rPr kumimoji="1" lang="en-US" altLang="ja-JP" sz="1600" b="1" baseline="0" dirty="0"/>
                        <a:t>-combined function</a:t>
                      </a:r>
                      <a:endParaRPr kumimoji="1" lang="ja-JP" altLang="en-US" sz="1600" b="1" dirty="0"/>
                    </a:p>
                  </a:txBody>
                  <a:tcPr marL="67963" marR="67963" marT="33982" marB="33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 </a:t>
                      </a:r>
                      <a:r>
                        <a:rPr kumimoji="1" lang="en-US" altLang="ja-JP" sz="1600" b="1" dirty="0"/>
                        <a:t>DQ Combined </a:t>
                      </a:r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 function</a:t>
                      </a:r>
                      <a:endParaRPr kumimoji="1" lang="ja-JP" altLang="en-US" sz="1600" b="1" dirty="0"/>
                    </a:p>
                  </a:txBody>
                  <a:tcPr marL="67963" marR="67963" marT="33982" marB="339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To be decided soon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7963" marR="67963" marT="33982" marB="3398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884950"/>
                  </a:ext>
                </a:extLst>
              </a:tr>
              <a:tr h="275630">
                <a:tc gridSpan="2"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kumimoji="1" lang="en-US" altLang="ja-JP" sz="1600" b="1" dirty="0">
                          <a:solidFill>
                            <a:srgbClr val="006600"/>
                          </a:solidFill>
                        </a:rPr>
                        <a:t>Quadrupole</a:t>
                      </a:r>
                      <a:endParaRPr kumimoji="1" lang="ja-JP" altLang="en-US" sz="1600" b="1" dirty="0">
                        <a:solidFill>
                          <a:srgbClr val="006600"/>
                        </a:solidFill>
                      </a:endParaRPr>
                    </a:p>
                  </a:txBody>
                  <a:tcPr marL="67963" marR="67963" marT="33982" marB="33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Electromagnet</a:t>
                      </a:r>
                    </a:p>
                    <a:p>
                      <a:pPr algn="ctr"/>
                      <a:endParaRPr kumimoji="1" lang="ja-JP" altLang="en-US" sz="1600" dirty="0"/>
                    </a:p>
                  </a:txBody>
                  <a:tcPr marL="67963" marR="67963" marT="33982" marB="3398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24916"/>
                  </a:ext>
                </a:extLst>
              </a:tr>
              <a:tr h="475744">
                <a:tc gridSpan="2"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FF9300"/>
                          </a:solidFill>
                        </a:rPr>
                        <a:t> </a:t>
                      </a:r>
                      <a:r>
                        <a:rPr kumimoji="1" lang="en-US" altLang="ja-JP" sz="1600" b="1" dirty="0">
                          <a:solidFill>
                            <a:srgbClr val="FF9300"/>
                          </a:solidFill>
                        </a:rPr>
                        <a:t>Sextupole</a:t>
                      </a:r>
                      <a:endParaRPr kumimoji="1" lang="ja-JP" altLang="en-US" sz="1600" b="1" dirty="0">
                        <a:solidFill>
                          <a:srgbClr val="FF9300"/>
                        </a:solidFill>
                      </a:endParaRPr>
                    </a:p>
                  </a:txBody>
                  <a:tcPr marL="67963" marR="67963" marT="33982" marB="33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7963" marR="67963" marT="33982" marB="339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246881"/>
                  </a:ext>
                </a:extLst>
              </a:tr>
              <a:tr h="275630">
                <a:tc gridSpan="2"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Octupole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7963" marR="67963" marT="33982" marB="33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7963" marR="67963" marT="33982" marB="33982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98810"/>
                  </a:ext>
                </a:extLst>
              </a:tr>
            </a:tbl>
          </a:graphicData>
        </a:graphic>
      </p:graphicFrame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2C9D1AF1-21A3-A2E3-C0E9-8DEF0E15E644}"/>
              </a:ext>
            </a:extLst>
          </p:cNvPr>
          <p:cNvGrpSpPr/>
          <p:nvPr/>
        </p:nvGrpSpPr>
        <p:grpSpPr>
          <a:xfrm>
            <a:off x="180143" y="1604657"/>
            <a:ext cx="8772698" cy="970450"/>
            <a:chOff x="72044" y="1411566"/>
            <a:chExt cx="8772698" cy="970450"/>
          </a:xfrm>
        </p:grpSpPr>
        <p:cxnSp>
          <p:nvCxnSpPr>
            <p:cNvPr id="122" name="直線矢印コネクタ 121">
              <a:extLst>
                <a:ext uri="{FF2B5EF4-FFF2-40B4-BE49-F238E27FC236}">
                  <a16:creationId xmlns:a16="http://schemas.microsoft.com/office/drawing/2014/main" id="{8E0BD2A2-39CA-240A-3D23-6899F1012668}"/>
                </a:ext>
              </a:extLst>
            </p:cNvPr>
            <p:cNvCxnSpPr/>
            <p:nvPr/>
          </p:nvCxnSpPr>
          <p:spPr>
            <a:xfrm>
              <a:off x="72044" y="1894878"/>
              <a:ext cx="877269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512AE96-A1F8-7270-F55F-2103806C362A}"/>
                </a:ext>
              </a:extLst>
            </p:cNvPr>
            <p:cNvGrpSpPr/>
            <p:nvPr/>
          </p:nvGrpSpPr>
          <p:grpSpPr>
            <a:xfrm>
              <a:off x="4174124" y="1411566"/>
              <a:ext cx="4430406" cy="600334"/>
              <a:chOff x="-83686" y="1641034"/>
              <a:chExt cx="9133924" cy="600334"/>
            </a:xfrm>
          </p:grpSpPr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37672A68-2972-83C3-3A34-204BB5844C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3932" y="2124346"/>
                <a:ext cx="8906306" cy="0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E3D20C28-D36C-83C2-710A-C65920185885}"/>
                  </a:ext>
                </a:extLst>
              </p:cNvPr>
              <p:cNvSpPr/>
              <p:nvPr/>
            </p:nvSpPr>
            <p:spPr>
              <a:xfrm>
                <a:off x="6406824" y="2007325"/>
                <a:ext cx="235857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6243C91D-987A-4ABE-E50F-6FF1D1003EE9}"/>
                  </a:ext>
                </a:extLst>
              </p:cNvPr>
              <p:cNvSpPr/>
              <p:nvPr/>
            </p:nvSpPr>
            <p:spPr>
              <a:xfrm>
                <a:off x="6811409" y="2007325"/>
                <a:ext cx="1038086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EA0DB3C2-0CBF-F3F8-5762-37109D787889}"/>
                  </a:ext>
                </a:extLst>
              </p:cNvPr>
              <p:cNvSpPr/>
              <p:nvPr/>
            </p:nvSpPr>
            <p:spPr>
              <a:xfrm flipH="1">
                <a:off x="4083945" y="2007325"/>
                <a:ext cx="235857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6996E99-E975-670D-AB9E-5B89EA7BCDEB}"/>
                  </a:ext>
                </a:extLst>
              </p:cNvPr>
              <p:cNvSpPr/>
              <p:nvPr/>
            </p:nvSpPr>
            <p:spPr>
              <a:xfrm flipH="1">
                <a:off x="2877131" y="2007325"/>
                <a:ext cx="1038086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426856B-A3E1-DD88-8628-2D3C888A02B9}"/>
                  </a:ext>
                </a:extLst>
              </p:cNvPr>
              <p:cNvSpPr/>
              <p:nvPr/>
            </p:nvSpPr>
            <p:spPr>
              <a:xfrm flipH="1">
                <a:off x="259729" y="2007325"/>
                <a:ext cx="235857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4CA02166-0176-6DE4-8E9E-CC0CEF95000A}"/>
                  </a:ext>
                </a:extLst>
              </p:cNvPr>
              <p:cNvSpPr/>
              <p:nvPr/>
            </p:nvSpPr>
            <p:spPr>
              <a:xfrm flipH="1">
                <a:off x="729627" y="2007325"/>
                <a:ext cx="144078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16CC407-6271-1A74-F1D7-54CE700A9344}"/>
                  </a:ext>
                </a:extLst>
              </p:cNvPr>
              <p:cNvSpPr/>
              <p:nvPr/>
            </p:nvSpPr>
            <p:spPr>
              <a:xfrm flipH="1">
                <a:off x="1085258" y="2007325"/>
                <a:ext cx="440227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D47AC62-D99D-BB1F-F0AD-E1B93C18A07B}"/>
                  </a:ext>
                </a:extLst>
              </p:cNvPr>
              <p:cNvSpPr/>
              <p:nvPr/>
            </p:nvSpPr>
            <p:spPr>
              <a:xfrm flipH="1">
                <a:off x="1694213" y="2007325"/>
                <a:ext cx="440227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49ECEFC1-D9D5-3C1B-DB36-6FF11C61525F}"/>
                  </a:ext>
                </a:extLst>
              </p:cNvPr>
              <p:cNvSpPr/>
              <p:nvPr/>
            </p:nvSpPr>
            <p:spPr>
              <a:xfrm flipH="1">
                <a:off x="2389541" y="2007325"/>
                <a:ext cx="393711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DAA7C00D-5506-9682-1467-439A509CB995}"/>
                  </a:ext>
                </a:extLst>
              </p:cNvPr>
              <p:cNvSpPr/>
              <p:nvPr/>
            </p:nvSpPr>
            <p:spPr>
              <a:xfrm flipH="1">
                <a:off x="5263369" y="2007325"/>
                <a:ext cx="206822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53EC8A52-3A41-BDE6-0F03-E144DA875F5A}"/>
                  </a:ext>
                </a:extLst>
              </p:cNvPr>
              <p:cNvSpPr/>
              <p:nvPr/>
            </p:nvSpPr>
            <p:spPr>
              <a:xfrm flipH="1">
                <a:off x="7957491" y="2007325"/>
                <a:ext cx="126045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77DB169-09CD-54B7-E5A0-AAEB8CF05941}"/>
                  </a:ext>
                </a:extLst>
              </p:cNvPr>
              <p:cNvSpPr/>
              <p:nvPr/>
            </p:nvSpPr>
            <p:spPr>
              <a:xfrm flipH="1">
                <a:off x="8308780" y="2007325"/>
                <a:ext cx="232427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55FCD678-7EDF-3F1A-0FEE-9BCBF1AF30EB}"/>
                  </a:ext>
                </a:extLst>
              </p:cNvPr>
              <p:cNvSpPr/>
              <p:nvPr/>
            </p:nvSpPr>
            <p:spPr>
              <a:xfrm flipH="1">
                <a:off x="8699542" y="2007325"/>
                <a:ext cx="162219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A77DD862-C210-0AC1-F1FD-986DACA24DBF}"/>
                  </a:ext>
                </a:extLst>
              </p:cNvPr>
              <p:cNvSpPr/>
              <p:nvPr/>
            </p:nvSpPr>
            <p:spPr>
              <a:xfrm flipH="1">
                <a:off x="5055011" y="2007325"/>
                <a:ext cx="126188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4EE56CF1-709D-13D2-D043-E7238C83C9BC}"/>
                  </a:ext>
                </a:extLst>
              </p:cNvPr>
              <p:cNvSpPr/>
              <p:nvPr/>
            </p:nvSpPr>
            <p:spPr>
              <a:xfrm flipH="1">
                <a:off x="4435916" y="2007325"/>
                <a:ext cx="209233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7A41D3CE-0094-771E-2A42-F81084A28F2E}"/>
                  </a:ext>
                </a:extLst>
              </p:cNvPr>
              <p:cNvSpPr/>
              <p:nvPr/>
            </p:nvSpPr>
            <p:spPr>
              <a:xfrm flipH="1">
                <a:off x="5542214" y="2007325"/>
                <a:ext cx="126188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66F0CDEA-9D80-8177-F094-6713909C33FA}"/>
                  </a:ext>
                </a:extLst>
              </p:cNvPr>
              <p:cNvSpPr/>
              <p:nvPr/>
            </p:nvSpPr>
            <p:spPr>
              <a:xfrm flipH="1">
                <a:off x="6062056" y="2007325"/>
                <a:ext cx="209839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2B9F40F8-BFC4-3DAC-96BA-57BDBC800258}"/>
                  </a:ext>
                </a:extLst>
              </p:cNvPr>
              <p:cNvSpPr/>
              <p:nvPr/>
            </p:nvSpPr>
            <p:spPr>
              <a:xfrm flipH="1">
                <a:off x="934650" y="2007325"/>
                <a:ext cx="72023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DCFCC862-31B8-03D1-7167-A07A2BE7F062}"/>
                  </a:ext>
                </a:extLst>
              </p:cNvPr>
              <p:cNvSpPr/>
              <p:nvPr/>
            </p:nvSpPr>
            <p:spPr>
              <a:xfrm flipH="1">
                <a:off x="5921259" y="2007325"/>
                <a:ext cx="98429" cy="234043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1F2ACC0E-1FAB-47C7-A441-3E2F1831683E}"/>
                  </a:ext>
                </a:extLst>
              </p:cNvPr>
              <p:cNvSpPr/>
              <p:nvPr/>
            </p:nvSpPr>
            <p:spPr>
              <a:xfrm flipH="1">
                <a:off x="8151600" y="2007325"/>
                <a:ext cx="98429" cy="234043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81FEA9D-638B-0AB2-FA12-5CB0D505195B}"/>
                  </a:ext>
                </a:extLst>
              </p:cNvPr>
              <p:cNvSpPr txBox="1"/>
              <p:nvPr/>
            </p:nvSpPr>
            <p:spPr>
              <a:xfrm>
                <a:off x="6028760" y="1641034"/>
                <a:ext cx="9392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/>
                  <a:t>DQ</a:t>
                </a:r>
                <a:endParaRPr kumimoji="1" lang="ja-JP" altLang="en-US" sz="1400" dirty="0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3EDD42D-3517-C207-D6D9-5DE909E49E01}"/>
                  </a:ext>
                </a:extLst>
              </p:cNvPr>
              <p:cNvSpPr txBox="1"/>
              <p:nvPr/>
            </p:nvSpPr>
            <p:spPr>
              <a:xfrm>
                <a:off x="3746376" y="1641034"/>
                <a:ext cx="9392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/>
                  <a:t>DQ</a:t>
                </a:r>
                <a:endParaRPr kumimoji="1" lang="ja-JP" altLang="en-US" sz="1400" dirty="0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A598207-94DD-C297-8CB0-E9B8F314B0D1}"/>
                  </a:ext>
                </a:extLst>
              </p:cNvPr>
              <p:cNvSpPr txBox="1"/>
              <p:nvPr/>
            </p:nvSpPr>
            <p:spPr>
              <a:xfrm>
                <a:off x="2839268" y="1641034"/>
                <a:ext cx="110116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LGB</a:t>
                </a:r>
                <a:endParaRPr kumimoji="1" lang="ja-JP" altLang="en-US" sz="1400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2EF479C-97E9-0BB3-8E51-8B903549C571}"/>
                  </a:ext>
                </a:extLst>
              </p:cNvPr>
              <p:cNvSpPr txBox="1"/>
              <p:nvPr/>
            </p:nvSpPr>
            <p:spPr>
              <a:xfrm>
                <a:off x="6800003" y="1641034"/>
                <a:ext cx="110116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LGB</a:t>
                </a:r>
                <a:endParaRPr kumimoji="1" lang="ja-JP" altLang="en-US" sz="1400" dirty="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D83626-2BF7-4A53-C7F4-39FF25CAB492}"/>
                  </a:ext>
                </a:extLst>
              </p:cNvPr>
              <p:cNvSpPr txBox="1"/>
              <p:nvPr/>
            </p:nvSpPr>
            <p:spPr>
              <a:xfrm>
                <a:off x="-83686" y="1641034"/>
                <a:ext cx="90287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/>
                  <a:t>N</a:t>
                </a:r>
                <a:r>
                  <a:rPr kumimoji="1" lang="en-US" altLang="ja-JP" sz="1400" dirty="0"/>
                  <a:t>B</a:t>
                </a:r>
                <a:endParaRPr kumimoji="1" lang="ja-JP" altLang="en-US" sz="1400" dirty="0"/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F8DE1619-76B1-3B38-033D-77ACD55B2F15}"/>
                </a:ext>
              </a:extLst>
            </p:cNvPr>
            <p:cNvGrpSpPr/>
            <p:nvPr/>
          </p:nvGrpSpPr>
          <p:grpSpPr>
            <a:xfrm>
              <a:off x="188208" y="1778071"/>
              <a:ext cx="4320000" cy="234043"/>
              <a:chOff x="143932" y="2007325"/>
              <a:chExt cx="8906306" cy="234043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F575B42A-74EE-FC73-3C55-07EB851B21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3932" y="2124346"/>
                <a:ext cx="8906306" cy="0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3AA4037D-9091-273B-5C24-50544D1CAE35}"/>
                  </a:ext>
                </a:extLst>
              </p:cNvPr>
              <p:cNvSpPr/>
              <p:nvPr/>
            </p:nvSpPr>
            <p:spPr>
              <a:xfrm>
                <a:off x="6406824" y="2007325"/>
                <a:ext cx="235857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A1F24631-0B62-2E98-BF73-E04FF0ABE363}"/>
                  </a:ext>
                </a:extLst>
              </p:cNvPr>
              <p:cNvSpPr/>
              <p:nvPr/>
            </p:nvSpPr>
            <p:spPr>
              <a:xfrm>
                <a:off x="6811409" y="2007325"/>
                <a:ext cx="1038086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737ADBCB-F6C0-F4F6-D97F-095E4882BD01}"/>
                  </a:ext>
                </a:extLst>
              </p:cNvPr>
              <p:cNvSpPr/>
              <p:nvPr/>
            </p:nvSpPr>
            <p:spPr>
              <a:xfrm flipH="1">
                <a:off x="4083945" y="2007325"/>
                <a:ext cx="235857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E72F0CAF-2FF0-5B19-D317-9D6D2B43AC71}"/>
                  </a:ext>
                </a:extLst>
              </p:cNvPr>
              <p:cNvSpPr/>
              <p:nvPr/>
            </p:nvSpPr>
            <p:spPr>
              <a:xfrm flipH="1">
                <a:off x="2877131" y="2007325"/>
                <a:ext cx="1038086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7241444E-EC75-8D93-3BE0-D4B7C28CB4CF}"/>
                  </a:ext>
                </a:extLst>
              </p:cNvPr>
              <p:cNvSpPr/>
              <p:nvPr/>
            </p:nvSpPr>
            <p:spPr>
              <a:xfrm flipH="1">
                <a:off x="259728" y="2007325"/>
                <a:ext cx="235856" cy="2340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CF26D2AA-81B5-2402-6A0B-96073C730A9F}"/>
                  </a:ext>
                </a:extLst>
              </p:cNvPr>
              <p:cNvSpPr/>
              <p:nvPr/>
            </p:nvSpPr>
            <p:spPr>
              <a:xfrm flipH="1">
                <a:off x="729627" y="2007325"/>
                <a:ext cx="144078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B85366C7-2FCF-4212-4DEE-FB8BA72D5608}"/>
                  </a:ext>
                </a:extLst>
              </p:cNvPr>
              <p:cNvSpPr/>
              <p:nvPr/>
            </p:nvSpPr>
            <p:spPr>
              <a:xfrm flipH="1">
                <a:off x="1085258" y="2007325"/>
                <a:ext cx="440227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A5C28840-D700-0B8A-FA26-C86C19529049}"/>
                  </a:ext>
                </a:extLst>
              </p:cNvPr>
              <p:cNvSpPr/>
              <p:nvPr/>
            </p:nvSpPr>
            <p:spPr>
              <a:xfrm flipH="1">
                <a:off x="1694213" y="2007325"/>
                <a:ext cx="440227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77B7B141-0CB6-E156-B9AD-81A8F41A8437}"/>
                  </a:ext>
                </a:extLst>
              </p:cNvPr>
              <p:cNvSpPr/>
              <p:nvPr/>
            </p:nvSpPr>
            <p:spPr>
              <a:xfrm flipH="1">
                <a:off x="2389541" y="2007325"/>
                <a:ext cx="393711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AB7EBA51-DB91-1E84-3AF8-E058ABCDBFF4}"/>
                  </a:ext>
                </a:extLst>
              </p:cNvPr>
              <p:cNvSpPr/>
              <p:nvPr/>
            </p:nvSpPr>
            <p:spPr>
              <a:xfrm flipH="1">
                <a:off x="5263369" y="2007325"/>
                <a:ext cx="206822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BDE30BC3-2285-FFFA-9D4C-F25F2151B369}"/>
                  </a:ext>
                </a:extLst>
              </p:cNvPr>
              <p:cNvSpPr/>
              <p:nvPr/>
            </p:nvSpPr>
            <p:spPr>
              <a:xfrm flipH="1">
                <a:off x="7957491" y="2007325"/>
                <a:ext cx="126045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BB14AADC-EB42-FA72-C21A-75A963FC9976}"/>
                  </a:ext>
                </a:extLst>
              </p:cNvPr>
              <p:cNvSpPr/>
              <p:nvPr/>
            </p:nvSpPr>
            <p:spPr>
              <a:xfrm flipH="1">
                <a:off x="8308780" y="2007325"/>
                <a:ext cx="232427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6F6E7079-9E73-E107-C349-C00D9EEBF79B}"/>
                  </a:ext>
                </a:extLst>
              </p:cNvPr>
              <p:cNvSpPr/>
              <p:nvPr/>
            </p:nvSpPr>
            <p:spPr>
              <a:xfrm flipH="1">
                <a:off x="8699542" y="2007325"/>
                <a:ext cx="162219" cy="234043"/>
              </a:xfrm>
              <a:prstGeom prst="rect">
                <a:avLst/>
              </a:prstGeom>
              <a:solidFill>
                <a:srgbClr val="0066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2469BEDF-74EF-101F-013D-202E7A1C5FEA}"/>
                  </a:ext>
                </a:extLst>
              </p:cNvPr>
              <p:cNvSpPr/>
              <p:nvPr/>
            </p:nvSpPr>
            <p:spPr>
              <a:xfrm flipH="1">
                <a:off x="5055011" y="2007325"/>
                <a:ext cx="126188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716FD2E6-0E65-8C44-F9CB-2ED0153AF9F5}"/>
                  </a:ext>
                </a:extLst>
              </p:cNvPr>
              <p:cNvSpPr/>
              <p:nvPr/>
            </p:nvSpPr>
            <p:spPr>
              <a:xfrm flipH="1">
                <a:off x="4435916" y="2007325"/>
                <a:ext cx="209233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60CED1B9-7D2F-DCB5-7FD5-E139F7AF73F6}"/>
                  </a:ext>
                </a:extLst>
              </p:cNvPr>
              <p:cNvSpPr/>
              <p:nvPr/>
            </p:nvSpPr>
            <p:spPr>
              <a:xfrm flipH="1">
                <a:off x="5542214" y="2007325"/>
                <a:ext cx="126188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正方形/長方形 100">
                <a:extLst>
                  <a:ext uri="{FF2B5EF4-FFF2-40B4-BE49-F238E27FC236}">
                    <a16:creationId xmlns:a16="http://schemas.microsoft.com/office/drawing/2014/main" id="{14BB8D8E-D62E-0876-C35E-CB8267E25D14}"/>
                  </a:ext>
                </a:extLst>
              </p:cNvPr>
              <p:cNvSpPr/>
              <p:nvPr/>
            </p:nvSpPr>
            <p:spPr>
              <a:xfrm flipH="1">
                <a:off x="6062056" y="2007325"/>
                <a:ext cx="209839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C8624703-AD5C-794A-658A-8D7722784466}"/>
                  </a:ext>
                </a:extLst>
              </p:cNvPr>
              <p:cNvSpPr/>
              <p:nvPr/>
            </p:nvSpPr>
            <p:spPr>
              <a:xfrm flipH="1">
                <a:off x="934650" y="2007325"/>
                <a:ext cx="72023" cy="23404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42E43D9E-89AE-5579-FB0B-28789834A220}"/>
                  </a:ext>
                </a:extLst>
              </p:cNvPr>
              <p:cNvSpPr/>
              <p:nvPr/>
            </p:nvSpPr>
            <p:spPr>
              <a:xfrm flipH="1">
                <a:off x="5921259" y="2007325"/>
                <a:ext cx="98429" cy="234043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正方形/長方形 107">
                <a:extLst>
                  <a:ext uri="{FF2B5EF4-FFF2-40B4-BE49-F238E27FC236}">
                    <a16:creationId xmlns:a16="http://schemas.microsoft.com/office/drawing/2014/main" id="{AAD51847-D1D5-6020-5D4C-0F376A6CB7A7}"/>
                  </a:ext>
                </a:extLst>
              </p:cNvPr>
              <p:cNvSpPr/>
              <p:nvPr/>
            </p:nvSpPr>
            <p:spPr>
              <a:xfrm flipH="1">
                <a:off x="8151600" y="2007325"/>
                <a:ext cx="98429" cy="234043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083181FA-FD2C-90F0-05DA-1846A753F1C0}"/>
                </a:ext>
              </a:extLst>
            </p:cNvPr>
            <p:cNvSpPr txBox="1"/>
            <p:nvPr/>
          </p:nvSpPr>
          <p:spPr>
            <a:xfrm>
              <a:off x="1181554" y="1438045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DQ</a:t>
              </a:r>
              <a:endParaRPr kumimoji="1" lang="ja-JP" altLang="en-US" sz="1400" dirty="0"/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4A2D13E9-9A9C-7B4D-CA2B-D119540C5B43}"/>
                </a:ext>
              </a:extLst>
            </p:cNvPr>
            <p:cNvSpPr txBox="1"/>
            <p:nvPr/>
          </p:nvSpPr>
          <p:spPr>
            <a:xfrm>
              <a:off x="713852" y="143804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LGB</a:t>
              </a:r>
              <a:endParaRPr kumimoji="1" lang="ja-JP" altLang="en-US" sz="1400" dirty="0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0C09F532-D394-517D-701E-2B58D13E1076}"/>
                </a:ext>
              </a:extLst>
            </p:cNvPr>
            <p:cNvSpPr txBox="1"/>
            <p:nvPr/>
          </p:nvSpPr>
          <p:spPr>
            <a:xfrm>
              <a:off x="2312308" y="1438045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DQ</a:t>
              </a:r>
              <a:endParaRPr kumimoji="1" lang="ja-JP" altLang="en-US" sz="1400" dirty="0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462E8821-47A1-82F3-5CCD-2A0F2D5AB89F}"/>
                </a:ext>
              </a:extLst>
            </p:cNvPr>
            <p:cNvSpPr txBox="1"/>
            <p:nvPr/>
          </p:nvSpPr>
          <p:spPr>
            <a:xfrm>
              <a:off x="2658688" y="143804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LGB</a:t>
              </a:r>
              <a:endParaRPr kumimoji="1" lang="ja-JP" altLang="en-US" sz="1400" dirty="0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FE4963EE-7728-9287-B45A-13100AE9DC6A}"/>
                </a:ext>
              </a:extLst>
            </p:cNvPr>
            <p:cNvSpPr txBox="1"/>
            <p:nvPr/>
          </p:nvSpPr>
          <p:spPr>
            <a:xfrm>
              <a:off x="7353246" y="2071310"/>
              <a:ext cx="4171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rgbClr val="0000FF"/>
                  </a:solidFill>
                </a:rPr>
                <a:t>B1</a:t>
              </a:r>
              <a:endParaRPr kumimoji="1" lang="ja-JP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76A77A5F-5E40-4FC2-4EA7-81E8F175A5D5}"/>
                </a:ext>
              </a:extLst>
            </p:cNvPr>
            <p:cNvSpPr txBox="1"/>
            <p:nvPr/>
          </p:nvSpPr>
          <p:spPr>
            <a:xfrm>
              <a:off x="5669697" y="2074239"/>
              <a:ext cx="4171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rgbClr val="0000FF"/>
                  </a:solidFill>
                </a:rPr>
                <a:t>B2</a:t>
              </a:r>
              <a:endParaRPr kumimoji="1" lang="ja-JP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30A43973-DB83-2BDD-66B7-C99E077C14AF}"/>
                </a:ext>
              </a:extLst>
            </p:cNvPr>
            <p:cNvSpPr txBox="1"/>
            <p:nvPr/>
          </p:nvSpPr>
          <p:spPr>
            <a:xfrm>
              <a:off x="4208236" y="2064072"/>
              <a:ext cx="4171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rgbClr val="0000FF"/>
                  </a:solidFill>
                </a:rPr>
                <a:t>B3</a:t>
              </a:r>
              <a:endParaRPr kumimoji="1" lang="ja-JP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7A2A39DD-9A91-746E-F147-FAA1ED63D549}"/>
                </a:ext>
              </a:extLst>
            </p:cNvPr>
            <p:cNvSpPr txBox="1"/>
            <p:nvPr/>
          </p:nvSpPr>
          <p:spPr>
            <a:xfrm>
              <a:off x="2546223" y="2036916"/>
              <a:ext cx="4171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rgbClr val="0000FF"/>
                  </a:solidFill>
                </a:rPr>
                <a:t>B4</a:t>
              </a:r>
              <a:endParaRPr kumimoji="1" lang="ja-JP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492EA731-6645-3894-6065-419E59E706B0}"/>
                </a:ext>
              </a:extLst>
            </p:cNvPr>
            <p:cNvSpPr txBox="1"/>
            <p:nvPr/>
          </p:nvSpPr>
          <p:spPr>
            <a:xfrm>
              <a:off x="922506" y="2066486"/>
              <a:ext cx="4171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rgbClr val="0000FF"/>
                  </a:solidFill>
                </a:rPr>
                <a:t>B5</a:t>
              </a:r>
              <a:endParaRPr kumimoji="1" lang="ja-JP" alt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92A271-4254-A67D-9CDF-6DAA503E0CB0}"/>
              </a:ext>
            </a:extLst>
          </p:cNvPr>
          <p:cNvSpPr txBox="1"/>
          <p:nvPr/>
        </p:nvSpPr>
        <p:spPr>
          <a:xfrm>
            <a:off x="126735" y="1117285"/>
            <a:ext cx="4486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b="1" dirty="0">
                <a:latin typeface="+mn-lt"/>
                <a:ea typeface="ＭＳ Ｐゴシック" charset="-128"/>
              </a:rPr>
              <a:t>44 unit-cells + 4 long-straight-cells</a:t>
            </a:r>
            <a:endParaRPr lang="en-US" altLang="ja-JP" sz="1400" b="1" dirty="0">
              <a:latin typeface="+mn-lt"/>
              <a:ea typeface="ＭＳ Ｐゴシック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6C77F3-F582-F82E-51D0-6BC0A4CF74DC}"/>
              </a:ext>
            </a:extLst>
          </p:cNvPr>
          <p:cNvSpPr txBox="1"/>
          <p:nvPr/>
        </p:nvSpPr>
        <p:spPr>
          <a:xfrm>
            <a:off x="1261802" y="2632093"/>
            <a:ext cx="6613060" cy="99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dirty="0">
                <a:latin typeface="+mn-lt"/>
                <a:ea typeface="ＭＳ Ｐゴシック" charset="-128"/>
              </a:rPr>
              <a:t>Configuration of magnets for a unit cell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dirty="0">
                <a:latin typeface="+mn-lt"/>
                <a:ea typeface="ＭＳ Ｐゴシック" charset="-128"/>
              </a:rPr>
              <a:t>(Five-bend achromat lattice)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FF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ＭＳ Ｐゴシック" charset="-128"/>
              </a:rPr>
              <a:t>	</a:t>
            </a:r>
            <a:endParaRPr lang="en-US" altLang="ja-JP" sz="1600" dirty="0">
              <a:effectLst>
                <a:glow rad="63500">
                  <a:schemeClr val="tx1"/>
                </a:glo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6F97DF-8285-AC73-2105-9B59C4716E7B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9485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C5DD0-7D77-51D8-59C9-74C50B40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Magnet list</a:t>
            </a:r>
            <a:endParaRPr kumimoji="1" lang="ja-JP" alt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C0D67373-6EED-439F-25BB-3683DD16F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636"/>
              </p:ext>
            </p:extLst>
          </p:nvPr>
        </p:nvGraphicFramePr>
        <p:xfrm>
          <a:off x="377371" y="1092884"/>
          <a:ext cx="8381328" cy="4087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272">
                  <a:extLst>
                    <a:ext uri="{9D8B030D-6E8A-4147-A177-3AD203B41FA5}">
                      <a16:colId xmlns:a16="http://schemas.microsoft.com/office/drawing/2014/main" val="1118287487"/>
                    </a:ext>
                  </a:extLst>
                </a:gridCol>
                <a:gridCol w="1686084">
                  <a:extLst>
                    <a:ext uri="{9D8B030D-6E8A-4147-A177-3AD203B41FA5}">
                      <a16:colId xmlns:a16="http://schemas.microsoft.com/office/drawing/2014/main" val="4099450248"/>
                    </a:ext>
                  </a:extLst>
                </a:gridCol>
                <a:gridCol w="1578090">
                  <a:extLst>
                    <a:ext uri="{9D8B030D-6E8A-4147-A177-3AD203B41FA5}">
                      <a16:colId xmlns:a16="http://schemas.microsoft.com/office/drawing/2014/main" val="1179585771"/>
                    </a:ext>
                  </a:extLst>
                </a:gridCol>
                <a:gridCol w="1200926">
                  <a:extLst>
                    <a:ext uri="{9D8B030D-6E8A-4147-A177-3AD203B41FA5}">
                      <a16:colId xmlns:a16="http://schemas.microsoft.com/office/drawing/2014/main" val="3208351726"/>
                    </a:ext>
                  </a:extLst>
                </a:gridCol>
                <a:gridCol w="1736077">
                  <a:extLst>
                    <a:ext uri="{9D8B030D-6E8A-4147-A177-3AD203B41FA5}">
                      <a16:colId xmlns:a16="http://schemas.microsoft.com/office/drawing/2014/main" val="1998925912"/>
                    </a:ext>
                  </a:extLst>
                </a:gridCol>
                <a:gridCol w="1258879">
                  <a:extLst>
                    <a:ext uri="{9D8B030D-6E8A-4147-A177-3AD203B41FA5}">
                      <a16:colId xmlns:a16="http://schemas.microsoft.com/office/drawing/2014/main" val="1431345455"/>
                    </a:ext>
                  </a:extLst>
                </a:gridCol>
              </a:tblGrid>
              <a:tr h="9299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Name</a:t>
                      </a:r>
                      <a:endParaRPr lang="ja-JP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#/normal cell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#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Max. field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Gap/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Bore dia. [mm]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36716"/>
                  </a:ext>
                </a:extLst>
              </a:tr>
              <a:tr h="47012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Dipole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Normal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44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0.953 [T]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25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8579"/>
                  </a:ext>
                </a:extLst>
              </a:tr>
              <a:tr h="4701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LGB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176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0.615 [T]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25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5398"/>
                  </a:ext>
                </a:extLst>
              </a:tr>
              <a:tr h="806647"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DQ-combined function</a:t>
                      </a:r>
                    </a:p>
                  </a:txBody>
                  <a:tcPr marL="114300" marR="5443" marT="54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176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0.259 [T]</a:t>
                      </a:r>
                      <a:br>
                        <a:rPr lang="en-US" sz="16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23.8 [T/m]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56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80485"/>
                  </a:ext>
                </a:extLst>
              </a:tr>
              <a:tr h="470127">
                <a:tc gridSpan="2">
                  <a:txBody>
                    <a:bodyPr/>
                    <a:lstStyle/>
                    <a:p>
                      <a:pPr algn="l" font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Quadrupole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704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53.9 [T/m]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34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601965"/>
                  </a:ext>
                </a:extLst>
              </a:tr>
              <a:tr h="4701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Sextupole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440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2,693 [T/m2]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42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53629"/>
                  </a:ext>
                </a:extLst>
              </a:tr>
              <a:tr h="4701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Octupole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176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80,000 [T/m3]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  <a:latin typeface="+mn-lt"/>
                        </a:rPr>
                        <a:t>50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12799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DC43269-495A-EE25-8A03-293FF846F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59971"/>
              </p:ext>
            </p:extLst>
          </p:nvPr>
        </p:nvGraphicFramePr>
        <p:xfrm>
          <a:off x="377370" y="5597338"/>
          <a:ext cx="8244803" cy="940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389">
                  <a:extLst>
                    <a:ext uri="{9D8B030D-6E8A-4147-A177-3AD203B41FA5}">
                      <a16:colId xmlns:a16="http://schemas.microsoft.com/office/drawing/2014/main" val="2869863799"/>
                    </a:ext>
                  </a:extLst>
                </a:gridCol>
                <a:gridCol w="1520442">
                  <a:extLst>
                    <a:ext uri="{9D8B030D-6E8A-4147-A177-3AD203B41FA5}">
                      <a16:colId xmlns:a16="http://schemas.microsoft.com/office/drawing/2014/main" val="3107318955"/>
                    </a:ext>
                  </a:extLst>
                </a:gridCol>
                <a:gridCol w="1578090">
                  <a:extLst>
                    <a:ext uri="{9D8B030D-6E8A-4147-A177-3AD203B41FA5}">
                      <a16:colId xmlns:a16="http://schemas.microsoft.com/office/drawing/2014/main" val="3398617945"/>
                    </a:ext>
                  </a:extLst>
                </a:gridCol>
                <a:gridCol w="1200926">
                  <a:extLst>
                    <a:ext uri="{9D8B030D-6E8A-4147-A177-3AD203B41FA5}">
                      <a16:colId xmlns:a16="http://schemas.microsoft.com/office/drawing/2014/main" val="3316692331"/>
                    </a:ext>
                  </a:extLst>
                </a:gridCol>
                <a:gridCol w="1736077">
                  <a:extLst>
                    <a:ext uri="{9D8B030D-6E8A-4147-A177-3AD203B41FA5}">
                      <a16:colId xmlns:a16="http://schemas.microsoft.com/office/drawing/2014/main" val="2756609681"/>
                    </a:ext>
                  </a:extLst>
                </a:gridCol>
                <a:gridCol w="1258879">
                  <a:extLst>
                    <a:ext uri="{9D8B030D-6E8A-4147-A177-3AD203B41FA5}">
                      <a16:colId xmlns:a16="http://schemas.microsoft.com/office/drawing/2014/main" val="521707324"/>
                    </a:ext>
                  </a:extLst>
                </a:gridCol>
              </a:tblGrid>
              <a:tr h="470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Dipole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DC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septum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+mn-lt"/>
                        </a:rPr>
                        <a:t>1.4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 [T]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49362"/>
                  </a:ext>
                </a:extLst>
              </a:tr>
              <a:tr h="470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Dipole</a:t>
                      </a:r>
                    </a:p>
                  </a:txBody>
                  <a:tcPr marL="114300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Pulse septum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114300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1.4 [T]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188896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B86064-0133-DD77-FC05-09309BDE6467}"/>
              </a:ext>
            </a:extLst>
          </p:cNvPr>
          <p:cNvSpPr txBox="1"/>
          <p:nvPr/>
        </p:nvSpPr>
        <p:spPr>
          <a:xfrm>
            <a:off x="317500" y="52328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I</a:t>
            </a:r>
            <a:r>
              <a:rPr lang="ja-JP" altLang="en-US" b="1" dirty="0">
                <a:solidFill>
                  <a:srgbClr val="0000FF"/>
                </a:solidFill>
              </a:rPr>
              <a:t>njection part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59D6DB-603B-55E6-6497-B46285FC5A3D}"/>
              </a:ext>
            </a:extLst>
          </p:cNvPr>
          <p:cNvSpPr txBox="1"/>
          <p:nvPr/>
        </p:nvSpPr>
        <p:spPr>
          <a:xfrm>
            <a:off x="8622173" y="5602188"/>
            <a:ext cx="652402" cy="865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PM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EM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4D501E-4358-B9F4-613C-57C1908ECAEC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8163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8FB90-5ABA-AD06-3C6F-3992CA79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Design strategy of permanent magnet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BA905E-0812-FFE4-597A-5EB7F3847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697"/>
            <a:ext cx="8508670" cy="5402093"/>
          </a:xfrm>
        </p:spPr>
        <p:txBody>
          <a:bodyPr/>
          <a:lstStyle/>
          <a:p>
            <a:r>
              <a:rPr kumimoji="1" lang="en-US" altLang="ja-JP" sz="1800" dirty="0">
                <a:solidFill>
                  <a:srgbClr val="0000FF"/>
                </a:solidFill>
              </a:rPr>
              <a:t>Radiation durability</a:t>
            </a:r>
            <a:endParaRPr kumimoji="1" lang="en-US" altLang="ja-JP" sz="1800" baseline="-25000" dirty="0">
              <a:solidFill>
                <a:srgbClr val="0000FF"/>
              </a:solidFill>
            </a:endParaRP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Sm</a:t>
            </a:r>
            <a:r>
              <a:rPr lang="en-US" altLang="ja-JP" sz="1600" baseline="-25000" dirty="0">
                <a:solidFill>
                  <a:schemeClr val="tx1"/>
                </a:solidFill>
              </a:rPr>
              <a:t>2</a:t>
            </a:r>
            <a:r>
              <a:rPr lang="en-US" altLang="ja-JP" sz="1600" dirty="0">
                <a:solidFill>
                  <a:schemeClr val="tx1"/>
                </a:solidFill>
              </a:rPr>
              <a:t>Co</a:t>
            </a:r>
            <a:r>
              <a:rPr lang="en-US" altLang="ja-JP" sz="1600" baseline="-25000" dirty="0">
                <a:solidFill>
                  <a:schemeClr val="tx1"/>
                </a:solidFill>
              </a:rPr>
              <a:t>17</a:t>
            </a:r>
            <a:r>
              <a:rPr lang="en-US" altLang="ja-JP" sz="1600" dirty="0">
                <a:solidFill>
                  <a:schemeClr val="tx1"/>
                </a:solidFill>
              </a:rPr>
              <a:t> permanent magnet after proper annealing</a:t>
            </a:r>
          </a:p>
          <a:p>
            <a:pPr lvl="1"/>
            <a:r>
              <a:rPr lang="en-US" altLang="ja-JP" sz="1600" dirty="0"/>
              <a:t>Permeance coefficient as large as reasonably possible</a:t>
            </a:r>
          </a:p>
          <a:p>
            <a:pPr marL="457200" lvl="1" indent="0">
              <a:buNone/>
            </a:pPr>
            <a:endParaRPr kumimoji="1" lang="en-US" altLang="ja-JP" sz="1050" dirty="0"/>
          </a:p>
          <a:p>
            <a:r>
              <a:rPr kumimoji="1" lang="en-US" altLang="ja-JP" sz="1800" dirty="0">
                <a:solidFill>
                  <a:srgbClr val="0000FF"/>
                </a:solidFill>
              </a:rPr>
              <a:t>Compensation of temperature dependence</a:t>
            </a:r>
          </a:p>
          <a:p>
            <a:pPr lvl="1"/>
            <a:r>
              <a:rPr lang="en-US" altLang="ja-JP" sz="1600" dirty="0"/>
              <a:t>M</a:t>
            </a:r>
            <a:r>
              <a:rPr kumimoji="1" lang="en-US" altLang="ja-JP" sz="1600" dirty="0"/>
              <a:t>agnetic </a:t>
            </a:r>
            <a:r>
              <a:rPr lang="en-US" altLang="ja-JP" sz="1600" dirty="0"/>
              <a:t>s</a:t>
            </a:r>
            <a:r>
              <a:rPr kumimoji="1" lang="en-US" altLang="ja-JP" sz="1600" dirty="0"/>
              <a:t>hunt with Fe-Ni</a:t>
            </a:r>
            <a:r>
              <a:rPr lang="en-US" altLang="ja-JP" sz="1600" dirty="0"/>
              <a:t> temperature compensation alloy</a:t>
            </a:r>
            <a:endParaRPr kumimoji="1" lang="en-US" altLang="ja-JP" sz="1600" dirty="0"/>
          </a:p>
          <a:p>
            <a:pPr lvl="1"/>
            <a:r>
              <a:rPr kumimoji="1" lang="en-US" altLang="ja-JP" sz="1600" dirty="0"/>
              <a:t>Pole gap field temperature dependence  &lt; ±5×10</a:t>
            </a:r>
            <a:r>
              <a:rPr kumimoji="1" lang="en-US" altLang="ja-JP" sz="1600" baseline="30000" dirty="0"/>
              <a:t>-5</a:t>
            </a:r>
            <a:r>
              <a:rPr kumimoji="1" lang="en-US" altLang="ja-JP" sz="1600" dirty="0"/>
              <a:t> /K</a:t>
            </a:r>
            <a:endParaRPr lang="en-US" altLang="ja-JP" sz="1600" dirty="0"/>
          </a:p>
          <a:p>
            <a:pPr lvl="1"/>
            <a:r>
              <a:rPr kumimoji="1" lang="en-US" altLang="ja-JP" sz="1600" dirty="0"/>
              <a:t>The target range is comparable to the stability of electromagnets.</a:t>
            </a:r>
          </a:p>
          <a:p>
            <a:pPr marL="457200" lvl="1" indent="0">
              <a:buNone/>
            </a:pPr>
            <a:endParaRPr kumimoji="1" lang="en-US" altLang="ja-JP" sz="900" dirty="0"/>
          </a:p>
          <a:p>
            <a:r>
              <a:rPr kumimoji="1" lang="en-US" altLang="ja-JP" sz="1800" dirty="0">
                <a:solidFill>
                  <a:srgbClr val="0000FF"/>
                </a:solidFill>
              </a:rPr>
              <a:t>Magnetic field adjustment</a:t>
            </a:r>
          </a:p>
          <a:p>
            <a:pPr lvl="1"/>
            <a:r>
              <a:rPr kumimoji="1" lang="en-US" altLang="ja-JP" sz="1600" dirty="0"/>
              <a:t>Tunable magnetic shunt with movable iron plates</a:t>
            </a:r>
          </a:p>
          <a:p>
            <a:pPr lvl="1"/>
            <a:r>
              <a:rPr kumimoji="1" lang="en-US" altLang="ja-JP" sz="1600" dirty="0"/>
              <a:t>Correction for individual fabrication </a:t>
            </a:r>
            <a:r>
              <a:rPr lang="en-US" altLang="ja-JP" sz="1600" dirty="0"/>
              <a:t>errors</a:t>
            </a:r>
            <a:r>
              <a:rPr kumimoji="1" lang="en-US" altLang="ja-JP" sz="1600" dirty="0"/>
              <a:t> and long-term demagnetization</a:t>
            </a:r>
          </a:p>
          <a:p>
            <a:pPr marL="457200" lvl="1" indent="0">
              <a:buNone/>
            </a:pPr>
            <a:endParaRPr kumimoji="1" lang="en-US" altLang="ja-JP" sz="900" dirty="0"/>
          </a:p>
          <a:p>
            <a:r>
              <a:rPr lang="en-US" altLang="ja-JP" sz="1800" dirty="0">
                <a:ln w="6350">
                  <a:noFill/>
                </a:ln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Field monitoring for demagnetization</a:t>
            </a:r>
          </a:p>
          <a:p>
            <a:pPr lvl="1"/>
            <a:r>
              <a:rPr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Observation slot in the return yoke for measuring the magnetic field strength correlated to the pole gap field</a:t>
            </a:r>
          </a:p>
          <a:p>
            <a:pPr lvl="1"/>
            <a:r>
              <a:rPr lang="en-US" altLang="ja-JP" sz="1600" dirty="0">
                <a:ln w="6350">
                  <a:noFill/>
                </a:ln>
                <a:effectLst>
                  <a:glow rad="127000">
                    <a:schemeClr val="bg1"/>
                  </a:glow>
                </a:effectLst>
              </a:rPr>
              <a:t>High-precision NMR probe</a:t>
            </a:r>
            <a:endParaRPr kumimoji="1"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2228CF-D462-F12B-1CD5-21B7D1F912DB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8888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A4C276-370B-95FD-FB54-5650A372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Radiation damage tests: Nd vs </a:t>
            </a:r>
            <a:r>
              <a:rPr kumimoji="1" lang="en-US" altLang="ja-JP" sz="2800" dirty="0" err="1"/>
              <a:t>SmCo</a:t>
            </a:r>
            <a:endParaRPr kumimoji="1" lang="ja-JP" altLang="en-US" sz="2800" dirty="0"/>
          </a:p>
        </p:txBody>
      </p:sp>
      <p:pic>
        <p:nvPicPr>
          <p:cNvPr id="4" name="図 3" descr="減磁試験結果（仮）.png">
            <a:extLst>
              <a:ext uri="{FF2B5EF4-FFF2-40B4-BE49-F238E27FC236}">
                <a16:creationId xmlns:a16="http://schemas.microsoft.com/office/drawing/2014/main" id="{A063C9F0-72F3-8A79-F18B-56BA5141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24" y="1211667"/>
            <a:ext cx="3960760" cy="408275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54E8BD-E6B8-A6BA-8039-78E189F9514A}"/>
              </a:ext>
            </a:extLst>
          </p:cNvPr>
          <p:cNvSpPr txBox="1"/>
          <p:nvPr/>
        </p:nvSpPr>
        <p:spPr>
          <a:xfrm>
            <a:off x="723769" y="5443790"/>
            <a:ext cx="3535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Blue: Sm</a:t>
            </a:r>
            <a:r>
              <a:rPr lang="en-US" altLang="ja-JP" sz="1600" baseline="-25000" dirty="0">
                <a:solidFill>
                  <a:srgbClr val="0000FF"/>
                </a:solidFill>
              </a:rPr>
              <a:t>2</a:t>
            </a:r>
            <a:r>
              <a:rPr lang="en-US" altLang="ja-JP" sz="1600" dirty="0">
                <a:solidFill>
                  <a:srgbClr val="0000FF"/>
                </a:solidFill>
              </a:rPr>
              <a:t>Co</a:t>
            </a:r>
            <a:r>
              <a:rPr lang="en-US" altLang="ja-JP" sz="1600" baseline="-25000" dirty="0">
                <a:solidFill>
                  <a:srgbClr val="0000FF"/>
                </a:solidFill>
              </a:rPr>
              <a:t>17</a:t>
            </a:r>
            <a:r>
              <a:rPr lang="en-US" altLang="ja-JP" sz="1600" dirty="0">
                <a:solidFill>
                  <a:srgbClr val="0000FF"/>
                </a:solidFill>
              </a:rPr>
              <a:t> without annealing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Red:  Nd-Fe-B with annealing [*]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D25468-68BC-D63D-DEF6-495E5A8BCFA6}"/>
              </a:ext>
            </a:extLst>
          </p:cNvPr>
          <p:cNvSpPr txBox="1"/>
          <p:nvPr/>
        </p:nvSpPr>
        <p:spPr>
          <a:xfrm>
            <a:off x="4461126" y="1395292"/>
            <a:ext cx="45604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err="1"/>
              <a:t>Bizen</a:t>
            </a:r>
            <a:r>
              <a:rPr lang="en-US" altLang="ja-JP" sz="1600" dirty="0"/>
              <a:t> and their team measured </a:t>
            </a:r>
            <a:r>
              <a:rPr kumimoji="1" lang="en-US" altLang="ja-JP" sz="1600" dirty="0"/>
              <a:t>the radiation damage for Nd-Fe-B magnet.</a:t>
            </a:r>
          </a:p>
          <a:p>
            <a:endParaRPr kumimoji="1"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In their setup, 8 GeV electron bunches hit magnet for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The same experimental setup for </a:t>
            </a:r>
            <a:r>
              <a:rPr lang="en-US" altLang="ja-JP" sz="1600" dirty="0" err="1"/>
              <a:t>SmCo</a:t>
            </a: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A magnet with annealing is known to be less demagnetized.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FF"/>
                </a:solidFill>
              </a:rPr>
              <a:t>Measured radiation damage was quite different. 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9FAE03-0666-2660-44BD-2E39E228BFC7}"/>
              </a:ext>
            </a:extLst>
          </p:cNvPr>
          <p:cNvSpPr/>
          <p:nvPr/>
        </p:nvSpPr>
        <p:spPr>
          <a:xfrm>
            <a:off x="3584114" y="6177932"/>
            <a:ext cx="4906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[*] </a:t>
            </a:r>
            <a:r>
              <a:rPr lang="en-US" altLang="ja-JP" sz="1600" dirty="0" err="1"/>
              <a:t>T.Bizen</a:t>
            </a:r>
            <a:r>
              <a:rPr lang="en-US" altLang="ja-JP" sz="1600" dirty="0"/>
              <a:t> et al., NIMA 574 (2007) 401.</a:t>
            </a:r>
            <a:endParaRPr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E10B4C-FFF0-73AF-9C4A-63F254FDE4EB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4389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727DF4-4747-EC08-E521-A713177A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Two major manufacturers of Sm</a:t>
            </a:r>
            <a:r>
              <a:rPr lang="en-US" altLang="ja-JP" sz="2800" baseline="-25000" dirty="0"/>
              <a:t>2</a:t>
            </a:r>
            <a:r>
              <a:rPr lang="en-US" altLang="ja-JP" sz="2800" dirty="0"/>
              <a:t>Co</a:t>
            </a:r>
            <a:r>
              <a:rPr lang="en-US" altLang="ja-JP" sz="2800" baseline="-25000" dirty="0"/>
              <a:t>17</a:t>
            </a:r>
            <a:r>
              <a:rPr lang="en-US" altLang="ja-JP" sz="2800" dirty="0"/>
              <a:t> in Japan</a:t>
            </a:r>
            <a:endParaRPr kumimoji="1" lang="ja-JP" altLang="en-US" sz="28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D80977F-9320-4503-E49F-C0CDEE648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142280"/>
              </p:ext>
            </p:extLst>
          </p:nvPr>
        </p:nvGraphicFramePr>
        <p:xfrm>
          <a:off x="317930" y="1264149"/>
          <a:ext cx="8508140" cy="4794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4449">
                  <a:extLst>
                    <a:ext uri="{9D8B030D-6E8A-4147-A177-3AD203B41FA5}">
                      <a16:colId xmlns:a16="http://schemas.microsoft.com/office/drawing/2014/main" val="1246850393"/>
                    </a:ext>
                  </a:extLst>
                </a:gridCol>
                <a:gridCol w="1434874">
                  <a:extLst>
                    <a:ext uri="{9D8B030D-6E8A-4147-A177-3AD203B41FA5}">
                      <a16:colId xmlns:a16="http://schemas.microsoft.com/office/drawing/2014/main" val="2332078591"/>
                    </a:ext>
                  </a:extLst>
                </a:gridCol>
                <a:gridCol w="1164998">
                  <a:extLst>
                    <a:ext uri="{9D8B030D-6E8A-4147-A177-3AD203B41FA5}">
                      <a16:colId xmlns:a16="http://schemas.microsoft.com/office/drawing/2014/main" val="1809088789"/>
                    </a:ext>
                  </a:extLst>
                </a:gridCol>
                <a:gridCol w="1434874">
                  <a:extLst>
                    <a:ext uri="{9D8B030D-6E8A-4147-A177-3AD203B41FA5}">
                      <a16:colId xmlns:a16="http://schemas.microsoft.com/office/drawing/2014/main" val="1318954390"/>
                    </a:ext>
                  </a:extLst>
                </a:gridCol>
                <a:gridCol w="1358945">
                  <a:extLst>
                    <a:ext uri="{9D8B030D-6E8A-4147-A177-3AD203B41FA5}">
                      <a16:colId xmlns:a16="http://schemas.microsoft.com/office/drawing/2014/main" val="3734192855"/>
                    </a:ext>
                  </a:extLst>
                </a:gridCol>
              </a:tblGrid>
              <a:tr h="454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Manufacturer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TOKIN, </a:t>
                      </a:r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LM-32SH</a:t>
                      </a:r>
                      <a:endParaRPr lang="en-US" altLang="ja-JP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ShinEtsu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R32HS</a:t>
                      </a:r>
                      <a:endParaRPr lang="en-US" altLang="ja-JP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64973"/>
                  </a:ext>
                </a:extLst>
              </a:tr>
              <a:tr h="621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Model name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Specification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Measured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Specification</a:t>
                      </a:r>
                      <a:endParaRPr lang="en-US" altLang="ja-JP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Measured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7851"/>
                  </a:ext>
                </a:extLst>
              </a:tr>
              <a:tr h="9986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Remanence</a:t>
                      </a:r>
                      <a:br>
                        <a:rPr lang="en-US" sz="1800" u="none" strike="noStrike" dirty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B</a:t>
                      </a:r>
                      <a:r>
                        <a:rPr lang="en-US" sz="1800" u="none" strike="noStrike" baseline="-25000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[T]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1.12 ~ 1.20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1.16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1.17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1.17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1.10 ~ 1.18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1.12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1.12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74443"/>
                  </a:ext>
                </a:extLst>
              </a:tr>
              <a:tr h="965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Coercivity</a:t>
                      </a:r>
                      <a:br>
                        <a:rPr lang="en-US" sz="1800" u="none" strike="noStrike" dirty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en-US" sz="1800" u="none" strike="noStrike" baseline="-25000" dirty="0" err="1">
                          <a:effectLst/>
                          <a:latin typeface="+mn-lt"/>
                        </a:rPr>
                        <a:t>cJ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[kA/m]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&gt;</a:t>
                      </a:r>
                      <a:r>
                        <a:rPr lang="ja-JP" altLang="en-US" sz="1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1,592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1,729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1,990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2,210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&gt;</a:t>
                      </a:r>
                      <a:r>
                        <a:rPr lang="ja-JP" altLang="en-US" sz="1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1,751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1,881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1,898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1,922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297766"/>
                  </a:ext>
                </a:extLst>
              </a:tr>
              <a:tr h="984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Maximum Energy Product</a:t>
                      </a:r>
                      <a:br>
                        <a:rPr lang="en-US" sz="1800" u="none" strike="noStrike" dirty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(BH)max [kJ/m</a:t>
                      </a:r>
                      <a:r>
                        <a:rPr lang="en-US" sz="1800" u="none" strike="noStrike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223 ~ 256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251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251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256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223 ~ 263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232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233</a:t>
                      </a:r>
                    </a:p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235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598567"/>
                  </a:ext>
                </a:extLst>
              </a:tr>
              <a:tr h="769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Thermal coefficient</a:t>
                      </a:r>
                      <a:br>
                        <a:rPr lang="en-US" sz="1800" u="none" strike="noStrike" dirty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</a:t>
                      </a:r>
                      <a:r>
                        <a:rPr lang="ja-JP" altLang="en-US" sz="1800" u="none" strike="noStrike" dirty="0">
                          <a:effectLst/>
                          <a:latin typeface="+mn-lt"/>
                        </a:rPr>
                        <a:t>　　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[/K]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-4 x 10</a:t>
                      </a:r>
                      <a:r>
                        <a:rPr lang="en-US" sz="1800" u="none" strike="noStrike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-4 x 10</a:t>
                      </a:r>
                      <a:r>
                        <a:rPr lang="en-US" sz="1800" u="none" strike="noStrike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33588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3B80DD-CE14-E21B-A2CD-4DDC5331561F}"/>
              </a:ext>
            </a:extLst>
          </p:cNvPr>
          <p:cNvSpPr txBox="1"/>
          <p:nvPr/>
        </p:nvSpPr>
        <p:spPr>
          <a:xfrm>
            <a:off x="1" y="657904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0753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EDCB28-4BB8-9C52-857F-F715A24CCF36}"/>
              </a:ext>
            </a:extLst>
          </p:cNvPr>
          <p:cNvSpPr txBox="1"/>
          <p:nvPr/>
        </p:nvSpPr>
        <p:spPr>
          <a:xfrm>
            <a:off x="970063" y="5325556"/>
            <a:ext cx="519773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F</a:t>
            </a:r>
            <a:r>
              <a:rPr lang="ja-JP" altLang="en-US" dirty="0">
                <a:solidFill>
                  <a:srgbClr val="0000FF"/>
                </a:solidFill>
              </a:rPr>
              <a:t>our long straight </a:t>
            </a:r>
            <a:r>
              <a:rPr lang="en-US" altLang="ja-JP" dirty="0">
                <a:solidFill>
                  <a:srgbClr val="0000FF"/>
                </a:solidFill>
              </a:rPr>
              <a:t>cell</a:t>
            </a:r>
            <a:r>
              <a:rPr lang="ja-JP" altLang="en-US" dirty="0">
                <a:solidFill>
                  <a:srgbClr val="0000FF"/>
                </a:solidFill>
              </a:rPr>
              <a:t>s</a:t>
            </a:r>
            <a:r>
              <a:rPr lang="en-US" altLang="ja-JP" dirty="0">
                <a:solidFill>
                  <a:srgbClr val="0000FF"/>
                </a:solidFill>
              </a:rPr>
              <a:t>: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   </a:t>
            </a:r>
            <a:r>
              <a:rPr lang="en-US" altLang="ja-JP" dirty="0"/>
              <a:t>Few magnets in the long straight cells</a:t>
            </a:r>
            <a:endParaRPr lang="ja-JP" altLang="en-US" dirty="0"/>
          </a:p>
        </p:txBody>
      </p:sp>
      <p:graphicFrame>
        <p:nvGraphicFramePr>
          <p:cNvPr id="25" name="オブジェクト 24">
            <a:extLst>
              <a:ext uri="{FF2B5EF4-FFF2-40B4-BE49-F238E27FC236}">
                <a16:creationId xmlns:a16="http://schemas.microsoft.com/office/drawing/2014/main" id="{5B7DEE73-1C07-F77F-BB86-1A4079DEC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10000"/>
              </p:ext>
            </p:extLst>
          </p:nvPr>
        </p:nvGraphicFramePr>
        <p:xfrm>
          <a:off x="4816570" y="1768835"/>
          <a:ext cx="4092575" cy="319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KGPlot" r:id="rId4" imgW="5727600" imgH="4470120" progId="KGraph_Plot">
                  <p:embed/>
                </p:oleObj>
              </mc:Choice>
              <mc:Fallback>
                <p:oleObj name="KGPlot" r:id="rId4" imgW="5727600" imgH="4470120" progId="KGraph_Plot">
                  <p:embed/>
                  <p:pic>
                    <p:nvPicPr>
                      <p:cNvPr id="25" name="オブジェクト 24">
                        <a:extLst>
                          <a:ext uri="{FF2B5EF4-FFF2-40B4-BE49-F238E27FC236}">
                            <a16:creationId xmlns:a16="http://schemas.microsoft.com/office/drawing/2014/main" id="{5B7DEE73-1C07-F77F-BB86-1A4079DEC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6570" y="1768835"/>
                        <a:ext cx="4092575" cy="319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Temperature distribution</a:t>
            </a:r>
            <a:endParaRPr kumimoji="1"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238083B-E82F-3F1C-5A23-551851C2F04D}"/>
              </a:ext>
            </a:extLst>
          </p:cNvPr>
          <p:cNvGrpSpPr/>
          <p:nvPr/>
        </p:nvGrpSpPr>
        <p:grpSpPr>
          <a:xfrm>
            <a:off x="298376" y="1408743"/>
            <a:ext cx="4114028" cy="3452835"/>
            <a:chOff x="1024199" y="745227"/>
            <a:chExt cx="5829299" cy="4892436"/>
          </a:xfrm>
        </p:grpSpPr>
        <p:graphicFrame>
          <p:nvGraphicFramePr>
            <p:cNvPr id="5" name="オブジェクト 4">
              <a:extLst>
                <a:ext uri="{FF2B5EF4-FFF2-40B4-BE49-F238E27FC236}">
                  <a16:creationId xmlns:a16="http://schemas.microsoft.com/office/drawing/2014/main" id="{66B1B2BC-D699-DB46-F2D5-0952B1BD53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4199" y="1167263"/>
            <a:ext cx="5829299" cy="447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KGPlot" r:id="rId6" imgW="5829120" imgH="4470120" progId="KGraph_Plot">
                    <p:embed/>
                  </p:oleObj>
                </mc:Choice>
                <mc:Fallback>
                  <p:oleObj name="KGPlot" r:id="rId6" imgW="5829120" imgH="4470120" progId="KGraph_Plot">
                    <p:embed/>
                    <p:pic>
                      <p:nvPicPr>
                        <p:cNvPr id="5" name="オブジェクト 4">
                          <a:extLst>
                            <a:ext uri="{FF2B5EF4-FFF2-40B4-BE49-F238E27FC236}">
                              <a16:creationId xmlns:a16="http://schemas.microsoft.com/office/drawing/2014/main" id="{66B1B2BC-D699-DB46-F2D5-0952B1BD53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24199" y="1167263"/>
                          <a:ext cx="5829299" cy="4470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1BE101-D291-990F-B15B-CE1115C38F86}"/>
                </a:ext>
              </a:extLst>
            </p:cNvPr>
            <p:cNvSpPr txBox="1"/>
            <p:nvPr/>
          </p:nvSpPr>
          <p:spPr>
            <a:xfrm>
              <a:off x="4387659" y="745227"/>
              <a:ext cx="1550875" cy="47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</a:rPr>
                <a:t>RF cavity</a:t>
              </a:r>
              <a:endParaRPr kumimoji="1" lang="en-US" altLang="ja-JP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8D8295-204B-B606-575D-2E6239F7E749}"/>
              </a:ext>
            </a:extLst>
          </p:cNvPr>
          <p:cNvSpPr txBox="1"/>
          <p:nvPr/>
        </p:nvSpPr>
        <p:spPr>
          <a:xfrm>
            <a:off x="516689" y="1108761"/>
            <a:ext cx="7791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Temperature distribution inside the current SPring-8 storage-ring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1CA017-758C-C679-2E0B-9D94063D2662}"/>
              </a:ext>
            </a:extLst>
          </p:cNvPr>
          <p:cNvSpPr txBox="1"/>
          <p:nvPr/>
        </p:nvSpPr>
        <p:spPr>
          <a:xfrm>
            <a:off x="1285348" y="4836746"/>
            <a:ext cx="32266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Position in the storage-ring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0D02A7A-C7CA-C0B3-E397-4F3A6FE893A9}"/>
              </a:ext>
            </a:extLst>
          </p:cNvPr>
          <p:cNvCxnSpPr>
            <a:cxnSpLocks/>
          </p:cNvCxnSpPr>
          <p:nvPr/>
        </p:nvCxnSpPr>
        <p:spPr>
          <a:xfrm flipV="1">
            <a:off x="2649196" y="2505506"/>
            <a:ext cx="0" cy="1148938"/>
          </a:xfrm>
          <a:prstGeom prst="straightConnector1">
            <a:avLst/>
          </a:prstGeom>
          <a:ln w="28575">
            <a:solidFill>
              <a:srgbClr val="0066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4A44813-BF33-7337-79F8-6C8B15F0039A}"/>
              </a:ext>
            </a:extLst>
          </p:cNvPr>
          <p:cNvSpPr txBox="1"/>
          <p:nvPr/>
        </p:nvSpPr>
        <p:spPr>
          <a:xfrm>
            <a:off x="2445965" y="2034683"/>
            <a:ext cx="2321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6600"/>
                </a:solidFill>
                <a:effectLst>
                  <a:glow rad="63500">
                    <a:schemeClr val="bg1"/>
                  </a:glow>
                </a:effectLst>
              </a:rPr>
              <a:t>Di</a:t>
            </a:r>
            <a:r>
              <a:rPr lang="ja-JP" altLang="en-US" sz="1600" dirty="0">
                <a:solidFill>
                  <a:srgbClr val="006600"/>
                </a:solidFill>
                <a:effectLst>
                  <a:glow rad="63500">
                    <a:schemeClr val="bg1"/>
                  </a:glow>
                </a:effectLst>
              </a:rPr>
              <a:t>fference of 3 </a:t>
            </a:r>
            <a:r>
              <a:rPr lang="en-US" altLang="ja-JP" sz="1600" dirty="0">
                <a:solidFill>
                  <a:srgbClr val="006600"/>
                </a:solidFill>
                <a:effectLst>
                  <a:glow rad="63500">
                    <a:schemeClr val="bg1"/>
                  </a:glow>
                </a:effectLst>
              </a:rPr>
              <a:t>K</a:t>
            </a:r>
            <a:endParaRPr lang="ja-JP" altLang="en-US" sz="1600" dirty="0">
              <a:solidFill>
                <a:srgbClr val="0066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E24FB64-77A7-7139-FA16-4970F3654CDB}"/>
              </a:ext>
            </a:extLst>
          </p:cNvPr>
          <p:cNvSpPr txBox="1"/>
          <p:nvPr/>
        </p:nvSpPr>
        <p:spPr>
          <a:xfrm>
            <a:off x="736317" y="6064690"/>
            <a:ext cx="6912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The temperature </a:t>
            </a:r>
            <a:r>
              <a:rPr lang="en-US" altLang="ja-JP" dirty="0"/>
              <a:t>changes depending on positions and time.</a:t>
            </a:r>
            <a:endParaRPr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4AA9C1B-9DC3-BE1E-1242-F8422188ABCB}"/>
              </a:ext>
            </a:extLst>
          </p:cNvPr>
          <p:cNvSpPr/>
          <p:nvPr/>
        </p:nvSpPr>
        <p:spPr>
          <a:xfrm>
            <a:off x="5608547" y="1914340"/>
            <a:ext cx="559250" cy="2905523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975DB80-FDDC-B2D3-E4FF-C919F1FD1C3E}"/>
              </a:ext>
            </a:extLst>
          </p:cNvPr>
          <p:cNvSpPr txBox="1"/>
          <p:nvPr/>
        </p:nvSpPr>
        <p:spPr>
          <a:xfrm>
            <a:off x="7080435" y="1423734"/>
            <a:ext cx="2321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6600"/>
                </a:solidFill>
                <a:effectLst>
                  <a:glow rad="63500">
                    <a:srgbClr val="F2F2F2"/>
                  </a:glow>
                </a:effectLst>
              </a:rPr>
              <a:t>Shutdown period</a:t>
            </a:r>
            <a:endParaRPr lang="ja-JP" altLang="en-US" sz="1600" dirty="0">
              <a:solidFill>
                <a:srgbClr val="006600"/>
              </a:solidFill>
              <a:effectLst>
                <a:glow rad="63500">
                  <a:srgbClr val="F2F2F2"/>
                </a:glow>
              </a:effectLst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E6157480-1BDB-2F97-CE82-28FC66985033}"/>
              </a:ext>
            </a:extLst>
          </p:cNvPr>
          <p:cNvCxnSpPr>
            <a:cxnSpLocks/>
          </p:cNvCxnSpPr>
          <p:nvPr/>
        </p:nvCxnSpPr>
        <p:spPr>
          <a:xfrm flipV="1">
            <a:off x="7428969" y="2826217"/>
            <a:ext cx="0" cy="1496998"/>
          </a:xfrm>
          <a:prstGeom prst="straightConnector1">
            <a:avLst/>
          </a:prstGeom>
          <a:ln w="28575">
            <a:solidFill>
              <a:srgbClr val="0066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946F7E-FA48-7190-912B-16B422E68650}"/>
              </a:ext>
            </a:extLst>
          </p:cNvPr>
          <p:cNvSpPr txBox="1"/>
          <p:nvPr/>
        </p:nvSpPr>
        <p:spPr>
          <a:xfrm>
            <a:off x="2211547" y="4222980"/>
            <a:ext cx="2666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L</a:t>
            </a:r>
            <a:r>
              <a:rPr lang="ja-JP" altLang="en-US" dirty="0">
                <a:solidFill>
                  <a:srgbClr val="0000FF"/>
                </a:solidFill>
              </a:rPr>
              <a:t>ong straight </a:t>
            </a:r>
            <a:r>
              <a:rPr lang="en-US" altLang="ja-JP" dirty="0">
                <a:solidFill>
                  <a:srgbClr val="0000FF"/>
                </a:solidFill>
              </a:rPr>
              <a:t>cell</a:t>
            </a:r>
            <a:endParaRPr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DD9D722-09EA-F1E1-B8B9-439D0E7FD94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1547398" y="3828058"/>
            <a:ext cx="664149" cy="57958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962C49B-3547-1FCF-2808-869C35BC3F8E}"/>
              </a:ext>
            </a:extLst>
          </p:cNvPr>
          <p:cNvCxnSpPr>
            <a:cxnSpLocks/>
            <a:stCxn id="14" idx="1"/>
          </p:cNvCxnSpPr>
          <p:nvPr/>
        </p:nvCxnSpPr>
        <p:spPr>
          <a:xfrm flipV="1">
            <a:off x="2211547" y="3476343"/>
            <a:ext cx="1757033" cy="93130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F16E044-2CEF-892E-B25C-8317E8E2E110}"/>
              </a:ext>
            </a:extLst>
          </p:cNvPr>
          <p:cNvCxnSpPr>
            <a:cxnSpLocks/>
            <a:stCxn id="14" idx="1"/>
          </p:cNvCxnSpPr>
          <p:nvPr/>
        </p:nvCxnSpPr>
        <p:spPr>
          <a:xfrm flipV="1">
            <a:off x="2211547" y="3444345"/>
            <a:ext cx="921182" cy="96330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6D68C03-8D3C-8AE7-BE59-E31BD6194DDD}"/>
              </a:ext>
            </a:extLst>
          </p:cNvPr>
          <p:cNvCxnSpPr>
            <a:cxnSpLocks/>
            <a:stCxn id="14" idx="1"/>
          </p:cNvCxnSpPr>
          <p:nvPr/>
        </p:nvCxnSpPr>
        <p:spPr>
          <a:xfrm flipV="1">
            <a:off x="2211547" y="3523231"/>
            <a:ext cx="115543" cy="88441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58D9E8B2-D103-A229-CEEB-B7D12FBB1EB1}"/>
              </a:ext>
            </a:extLst>
          </p:cNvPr>
          <p:cNvCxnSpPr>
            <a:cxnSpLocks/>
          </p:cNvCxnSpPr>
          <p:nvPr/>
        </p:nvCxnSpPr>
        <p:spPr>
          <a:xfrm>
            <a:off x="2803648" y="1747297"/>
            <a:ext cx="787848" cy="8871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7A763EE9-EE3F-C0A6-33C4-0B21B4C393D9}"/>
              </a:ext>
            </a:extLst>
          </p:cNvPr>
          <p:cNvCxnSpPr>
            <a:cxnSpLocks/>
          </p:cNvCxnSpPr>
          <p:nvPr/>
        </p:nvCxnSpPr>
        <p:spPr>
          <a:xfrm>
            <a:off x="2793040" y="1730677"/>
            <a:ext cx="17681" cy="711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F1FCE85-CE4B-1EF2-4E8E-4BAA57D0135C}"/>
              </a:ext>
            </a:extLst>
          </p:cNvPr>
          <p:cNvCxnSpPr>
            <a:cxnSpLocks/>
          </p:cNvCxnSpPr>
          <p:nvPr/>
        </p:nvCxnSpPr>
        <p:spPr>
          <a:xfrm flipH="1">
            <a:off x="1232631" y="1713972"/>
            <a:ext cx="1571017" cy="7759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AA832709-7075-A82F-C694-6E32DFEC4037}"/>
              </a:ext>
            </a:extLst>
          </p:cNvPr>
          <p:cNvCxnSpPr>
            <a:cxnSpLocks/>
          </p:cNvCxnSpPr>
          <p:nvPr/>
        </p:nvCxnSpPr>
        <p:spPr>
          <a:xfrm flipH="1">
            <a:off x="1967451" y="1730677"/>
            <a:ext cx="829125" cy="8810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5362E00-4ED6-741E-49D7-0AC3DF163D04}"/>
              </a:ext>
            </a:extLst>
          </p:cNvPr>
          <p:cNvSpPr/>
          <p:nvPr/>
        </p:nvSpPr>
        <p:spPr>
          <a:xfrm>
            <a:off x="8369784" y="1914340"/>
            <a:ext cx="497579" cy="2905523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070C134-A6F6-D547-B7A2-300D975EB258}"/>
              </a:ext>
            </a:extLst>
          </p:cNvPr>
          <p:cNvSpPr/>
          <p:nvPr/>
        </p:nvSpPr>
        <p:spPr>
          <a:xfrm>
            <a:off x="6652828" y="1914340"/>
            <a:ext cx="110396" cy="2911618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A73F4E6-F4D0-CE84-97D7-BC0918F06B32}"/>
              </a:ext>
            </a:extLst>
          </p:cNvPr>
          <p:cNvSpPr txBox="1"/>
          <p:nvPr/>
        </p:nvSpPr>
        <p:spPr>
          <a:xfrm>
            <a:off x="6296800" y="2366198"/>
            <a:ext cx="2321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6600"/>
                </a:solidFill>
                <a:effectLst>
                  <a:glow rad="63500">
                    <a:schemeClr val="bg1"/>
                  </a:glow>
                </a:effectLst>
              </a:rPr>
              <a:t>Di</a:t>
            </a:r>
            <a:r>
              <a:rPr lang="ja-JP" altLang="en-US" sz="1600" dirty="0">
                <a:solidFill>
                  <a:srgbClr val="006600"/>
                </a:solidFill>
                <a:effectLst>
                  <a:glow rad="63500">
                    <a:schemeClr val="bg1"/>
                  </a:glow>
                </a:effectLst>
              </a:rPr>
              <a:t>fference of </a:t>
            </a:r>
            <a:r>
              <a:rPr lang="en-US" altLang="ja-JP" sz="1600" dirty="0">
                <a:solidFill>
                  <a:srgbClr val="006600"/>
                </a:solidFill>
                <a:effectLst>
                  <a:glow rad="63500">
                    <a:schemeClr val="bg1"/>
                  </a:glow>
                </a:effectLst>
              </a:rPr>
              <a:t>2.5</a:t>
            </a:r>
            <a:r>
              <a:rPr lang="ja-JP" altLang="en-US" sz="1600" dirty="0">
                <a:solidFill>
                  <a:srgbClr val="00660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altLang="ja-JP" sz="1600" dirty="0">
                <a:solidFill>
                  <a:srgbClr val="006600"/>
                </a:solidFill>
                <a:effectLst>
                  <a:glow rad="63500">
                    <a:schemeClr val="bg1"/>
                  </a:glow>
                </a:effectLst>
              </a:rPr>
              <a:t>K</a:t>
            </a:r>
            <a:endParaRPr lang="ja-JP" altLang="en-US" sz="1600" dirty="0">
              <a:solidFill>
                <a:srgbClr val="0066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832A8655-4065-A000-033A-61DF05E01DB9}"/>
              </a:ext>
            </a:extLst>
          </p:cNvPr>
          <p:cNvCxnSpPr>
            <a:cxnSpLocks/>
          </p:cNvCxnSpPr>
          <p:nvPr/>
        </p:nvCxnSpPr>
        <p:spPr>
          <a:xfrm>
            <a:off x="7276569" y="4923039"/>
            <a:ext cx="52123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969F521-1385-A45F-2E19-74BC30B30DF3}"/>
              </a:ext>
            </a:extLst>
          </p:cNvPr>
          <p:cNvSpPr txBox="1"/>
          <p:nvPr/>
        </p:nvSpPr>
        <p:spPr>
          <a:xfrm>
            <a:off x="7080435" y="4964472"/>
            <a:ext cx="127705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effectLst>
                  <a:glow rad="63500">
                    <a:srgbClr val="F2F2F2"/>
                  </a:glow>
                </a:effectLst>
              </a:rPr>
              <a:t>1 month</a:t>
            </a:r>
            <a:endParaRPr lang="ja-JP" altLang="en-US" sz="1600" dirty="0">
              <a:effectLst>
                <a:glow rad="63500">
                  <a:srgbClr val="F2F2F2"/>
                </a:glow>
              </a:effectLst>
            </a:endParaRP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C53465FF-302D-1D0D-DD87-1987CA8F004C}"/>
              </a:ext>
            </a:extLst>
          </p:cNvPr>
          <p:cNvCxnSpPr>
            <a:cxnSpLocks/>
          </p:cNvCxnSpPr>
          <p:nvPr/>
        </p:nvCxnSpPr>
        <p:spPr>
          <a:xfrm flipH="1">
            <a:off x="6080890" y="1713972"/>
            <a:ext cx="1086500" cy="314593"/>
          </a:xfrm>
          <a:prstGeom prst="straightConnector1">
            <a:avLst/>
          </a:prstGeom>
          <a:ln w="190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327A0C71-B4BE-B41A-1C6F-FC12D978DB81}"/>
              </a:ext>
            </a:extLst>
          </p:cNvPr>
          <p:cNvCxnSpPr>
            <a:cxnSpLocks/>
          </p:cNvCxnSpPr>
          <p:nvPr/>
        </p:nvCxnSpPr>
        <p:spPr>
          <a:xfrm>
            <a:off x="7176549" y="1706595"/>
            <a:ext cx="1341406" cy="341190"/>
          </a:xfrm>
          <a:prstGeom prst="straightConnector1">
            <a:avLst/>
          </a:prstGeom>
          <a:ln w="190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F5B6DCC7-A0E4-1AF8-1FB0-C71294D381F1}"/>
              </a:ext>
            </a:extLst>
          </p:cNvPr>
          <p:cNvCxnSpPr>
            <a:cxnSpLocks/>
          </p:cNvCxnSpPr>
          <p:nvPr/>
        </p:nvCxnSpPr>
        <p:spPr>
          <a:xfrm flipH="1">
            <a:off x="6732455" y="1706595"/>
            <a:ext cx="444094" cy="348567"/>
          </a:xfrm>
          <a:prstGeom prst="straightConnector1">
            <a:avLst/>
          </a:prstGeom>
          <a:ln w="190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CC65C1C-4C38-9B04-FF29-8056149A8F05}"/>
              </a:ext>
            </a:extLst>
          </p:cNvPr>
          <p:cNvSpPr txBox="1"/>
          <p:nvPr/>
        </p:nvSpPr>
        <p:spPr>
          <a:xfrm>
            <a:off x="1" y="657269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/>
              <a:t>Low Emittance Ring - Permanent Magnets Workshop -TRIESTE, Nov 14-15, 2023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132755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f59794237e6faf12b4a1cf69deb315763bdb75"/>
</p:tagLst>
</file>

<file path=ppt/theme/theme1.xml><?xml version="1.0" encoding="utf-8"?>
<a:theme xmlns:a="http://schemas.openxmlformats.org/drawingml/2006/main" name="Template2012O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3">
      <a:majorFont>
        <a:latin typeface="Meiryo UI"/>
        <a:ea typeface="メイリオ"/>
        <a:cs typeface=""/>
      </a:majorFont>
      <a:minorFont>
        <a:latin typeface="Meiryo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Template2012Oct</Template>
  <TotalTime>82490</TotalTime>
  <Words>2265</Words>
  <Application>Microsoft Office PowerPoint</Application>
  <PresentationFormat>On-screen Show (4:3)</PresentationFormat>
  <Paragraphs>445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メイリオ</vt:lpstr>
      <vt:lpstr>Meiryo UI</vt:lpstr>
      <vt:lpstr>ＭＳ Ｐゴシック</vt:lpstr>
      <vt:lpstr>游ゴシック</vt:lpstr>
      <vt:lpstr>Arial</vt:lpstr>
      <vt:lpstr>Calibri</vt:lpstr>
      <vt:lpstr>Times</vt:lpstr>
      <vt:lpstr>Wingdings</vt:lpstr>
      <vt:lpstr>Template2012Oct</vt:lpstr>
      <vt:lpstr>KGPlot</vt:lpstr>
      <vt:lpstr>Magnet design for revised SPring-8-II lattice </vt:lpstr>
      <vt:lpstr>Milestone of SPring-8</vt:lpstr>
      <vt:lpstr>Revised parameters of SPring-8-II</vt:lpstr>
      <vt:lpstr>Magnet configuration of a unit cell</vt:lpstr>
      <vt:lpstr>Magnet list</vt:lpstr>
      <vt:lpstr>Design strategy of permanent magnet</vt:lpstr>
      <vt:lpstr>Radiation damage tests: Nd vs SmCo</vt:lpstr>
      <vt:lpstr>Two major manufacturers of Sm2Co17 in Japan</vt:lpstr>
      <vt:lpstr>Temperature distribution</vt:lpstr>
      <vt:lpstr>Normal bend magnet</vt:lpstr>
      <vt:lpstr>Design of LGB magnet</vt:lpstr>
      <vt:lpstr>DQ-combined function magnet</vt:lpstr>
      <vt:lpstr>Magnetic field adjustment</vt:lpstr>
      <vt:lpstr>Magnetic force for splitting</vt:lpstr>
      <vt:lpstr>Field gradient stability with splitting</vt:lpstr>
      <vt:lpstr>DC septum magnet</vt:lpstr>
      <vt:lpstr>DC septum magnet</vt:lpstr>
      <vt:lpstr>3-year operation at the ring injection</vt:lpstr>
      <vt:lpstr>Closing</vt:lpstr>
      <vt:lpstr>SPring-8-II schedule (planned)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Matsubara</dc:creator>
  <cp:lastModifiedBy>Daimí Pérez Batista</cp:lastModifiedBy>
  <cp:revision>1243</cp:revision>
  <dcterms:created xsi:type="dcterms:W3CDTF">2013-05-02T02:58:49Z</dcterms:created>
  <dcterms:modified xsi:type="dcterms:W3CDTF">2023-11-13T07:19:01Z</dcterms:modified>
</cp:coreProperties>
</file>