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81" r:id="rId4"/>
    <p:sldMasterId id="2147483700" r:id="rId5"/>
  </p:sldMasterIdLst>
  <p:notesMasterIdLst>
    <p:notesMasterId r:id="rId36"/>
  </p:notesMasterIdLst>
  <p:sldIdLst>
    <p:sldId id="257" r:id="rId6"/>
    <p:sldId id="258" r:id="rId7"/>
    <p:sldId id="298" r:id="rId8"/>
    <p:sldId id="300" r:id="rId9"/>
    <p:sldId id="310" r:id="rId10"/>
    <p:sldId id="259" r:id="rId11"/>
    <p:sldId id="261" r:id="rId12"/>
    <p:sldId id="262" r:id="rId13"/>
    <p:sldId id="313" r:id="rId14"/>
    <p:sldId id="314" r:id="rId15"/>
    <p:sldId id="312" r:id="rId16"/>
    <p:sldId id="311" r:id="rId17"/>
    <p:sldId id="315" r:id="rId18"/>
    <p:sldId id="301" r:id="rId19"/>
    <p:sldId id="302" r:id="rId20"/>
    <p:sldId id="316" r:id="rId21"/>
    <p:sldId id="317" r:id="rId22"/>
    <p:sldId id="319" r:id="rId23"/>
    <p:sldId id="322" r:id="rId24"/>
    <p:sldId id="325" r:id="rId25"/>
    <p:sldId id="326" r:id="rId26"/>
    <p:sldId id="327" r:id="rId27"/>
    <p:sldId id="331" r:id="rId28"/>
    <p:sldId id="328" r:id="rId29"/>
    <p:sldId id="332" r:id="rId30"/>
    <p:sldId id="333" r:id="rId31"/>
    <p:sldId id="334" r:id="rId32"/>
    <p:sldId id="308" r:id="rId33"/>
    <p:sldId id="288" r:id="rId34"/>
    <p:sldId id="297" r:id="rId35"/>
  </p:sldIdLst>
  <p:sldSz cx="12192000" cy="6858000"/>
  <p:notesSz cx="6858000" cy="9144000"/>
  <p:embeddedFontLst>
    <p:embeddedFont>
      <p:font typeface="Calibri" panose="020F050202020403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3" userDrawn="1">
          <p15:clr>
            <a:srgbClr val="A4A3A4"/>
          </p15:clr>
        </p15:guide>
        <p15:guide id="2" pos="325" userDrawn="1">
          <p15:clr>
            <a:srgbClr val="A4A3A4"/>
          </p15:clr>
        </p15:guide>
        <p15:guide id="3" orient="horz" pos="3974" userDrawn="1">
          <p15:clr>
            <a:srgbClr val="A4A3A4"/>
          </p15:clr>
        </p15:guide>
        <p15:guide id="4" pos="7355" userDrawn="1">
          <p15:clr>
            <a:srgbClr val="A4A3A4"/>
          </p15:clr>
        </p15:guide>
        <p15:guide id="5" pos="3840" userDrawn="1">
          <p15:clr>
            <a:srgbClr val="A4A3A4"/>
          </p15:clr>
        </p15:guide>
        <p15:guide id="6" orient="horz" pos="867" userDrawn="1">
          <p15:clr>
            <a:srgbClr val="A4A3A4"/>
          </p15:clr>
        </p15:guide>
        <p15:guide id="7" orient="horz" pos="3634" userDrawn="1">
          <p15:clr>
            <a:srgbClr val="A4A3A4"/>
          </p15:clr>
        </p15:guide>
        <p15:guide id="8" pos="86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2D62"/>
    <a:srgbClr val="003088"/>
    <a:srgbClr val="F08900"/>
    <a:srgbClr val="FF6900"/>
    <a:srgbClr val="1E5DF8"/>
    <a:srgbClr val="626262"/>
    <a:srgbClr val="FFFFFF"/>
    <a:srgbClr val="00BED5"/>
    <a:srgbClr val="C13D33"/>
    <a:srgbClr val="E94D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A3B80C-DBDC-4291-AD55-75615CFFE5F5}" v="334" dt="2023-11-07T17:23:58.5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686"/>
    <p:restoredTop sz="95182" autoAdjust="0"/>
  </p:normalViewPr>
  <p:slideViewPr>
    <p:cSldViewPr snapToGrid="0" snapToObjects="1">
      <p:cViewPr varScale="1">
        <p:scale>
          <a:sx n="108" d="100"/>
          <a:sy n="108" d="100"/>
        </p:scale>
        <p:origin x="1134" y="114"/>
      </p:cViewPr>
      <p:guideLst>
        <p:guide orient="horz" pos="323"/>
        <p:guide pos="325"/>
        <p:guide orient="horz" pos="3974"/>
        <p:guide pos="7355"/>
        <p:guide pos="3840"/>
        <p:guide orient="horz" pos="867"/>
        <p:guide orient="horz" pos="3634"/>
        <p:guide pos="86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1.fntdata"/><Relationship Id="rId40" Type="http://schemas.openxmlformats.org/officeDocument/2006/relationships/font" Target="fonts/font4.fntdata"/><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2.fntdata"/><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inbridge, Alex (STFC,DL,AST)" userId="ce672081-8234-4921-ae56-190d56fc3d1c" providerId="ADAL" clId="{3FEBD2CE-278C-42CE-92CC-9932D700B239}"/>
    <pc:docChg chg="undo custSel addSld delSld modSld">
      <pc:chgData name="Bainbridge, Alex (STFC,DL,AST)" userId="ce672081-8234-4921-ae56-190d56fc3d1c" providerId="ADAL" clId="{3FEBD2CE-278C-42CE-92CC-9932D700B239}" dt="2023-11-07T13:25:23.342" v="232" actId="47"/>
      <pc:docMkLst>
        <pc:docMk/>
      </pc:docMkLst>
      <pc:sldChg chg="modSp mod">
        <pc:chgData name="Bainbridge, Alex (STFC,DL,AST)" userId="ce672081-8234-4921-ae56-190d56fc3d1c" providerId="ADAL" clId="{3FEBD2CE-278C-42CE-92CC-9932D700B239}" dt="2023-10-31T16:54:42.314" v="96" actId="20577"/>
        <pc:sldMkLst>
          <pc:docMk/>
          <pc:sldMk cId="3224382533" sldId="257"/>
        </pc:sldMkLst>
        <pc:spChg chg="mod">
          <ac:chgData name="Bainbridge, Alex (STFC,DL,AST)" userId="ce672081-8234-4921-ae56-190d56fc3d1c" providerId="ADAL" clId="{3FEBD2CE-278C-42CE-92CC-9932D700B239}" dt="2023-10-31T16:53:47.748" v="15" actId="1076"/>
          <ac:spMkLst>
            <pc:docMk/>
            <pc:sldMk cId="3224382533" sldId="257"/>
            <ac:spMk id="3" creationId="{78DB0FE0-A4AF-D848-8925-91A37993D74D}"/>
          </ac:spMkLst>
        </pc:spChg>
        <pc:spChg chg="mod">
          <ac:chgData name="Bainbridge, Alex (STFC,DL,AST)" userId="ce672081-8234-4921-ae56-190d56fc3d1c" providerId="ADAL" clId="{3FEBD2CE-278C-42CE-92CC-9932D700B239}" dt="2023-10-31T16:54:42.314" v="96" actId="20577"/>
          <ac:spMkLst>
            <pc:docMk/>
            <pc:sldMk cId="3224382533" sldId="257"/>
            <ac:spMk id="8" creationId="{6A3A0D6D-7DBC-4356-B9BB-E659006B5B74}"/>
          </ac:spMkLst>
        </pc:spChg>
      </pc:sldChg>
      <pc:sldChg chg="addSp modSp mod">
        <pc:chgData name="Bainbridge, Alex (STFC,DL,AST)" userId="ce672081-8234-4921-ae56-190d56fc3d1c" providerId="ADAL" clId="{3FEBD2CE-278C-42CE-92CC-9932D700B239}" dt="2023-11-01T11:51:24.037" v="204" actId="20577"/>
        <pc:sldMkLst>
          <pc:docMk/>
          <pc:sldMk cId="2185692126" sldId="258"/>
        </pc:sldMkLst>
        <pc:spChg chg="add mod">
          <ac:chgData name="Bainbridge, Alex (STFC,DL,AST)" userId="ce672081-8234-4921-ae56-190d56fc3d1c" providerId="ADAL" clId="{3FEBD2CE-278C-42CE-92CC-9932D700B239}" dt="2023-11-01T11:50:46.517" v="153" actId="20577"/>
          <ac:spMkLst>
            <pc:docMk/>
            <pc:sldMk cId="2185692126" sldId="258"/>
            <ac:spMk id="2" creationId="{53FF170D-70CA-8304-695A-F3913A44959E}"/>
          </ac:spMkLst>
        </pc:spChg>
        <pc:spChg chg="mod">
          <ac:chgData name="Bainbridge, Alex (STFC,DL,AST)" userId="ce672081-8234-4921-ae56-190d56fc3d1c" providerId="ADAL" clId="{3FEBD2CE-278C-42CE-92CC-9932D700B239}" dt="2023-11-01T11:50:52.693" v="156" actId="20577"/>
          <ac:spMkLst>
            <pc:docMk/>
            <pc:sldMk cId="2185692126" sldId="258"/>
            <ac:spMk id="6" creationId="{1FFD7155-AB0C-D84C-8261-743120695688}"/>
          </ac:spMkLst>
        </pc:spChg>
        <pc:spChg chg="mod">
          <ac:chgData name="Bainbridge, Alex (STFC,DL,AST)" userId="ce672081-8234-4921-ae56-190d56fc3d1c" providerId="ADAL" clId="{3FEBD2CE-278C-42CE-92CC-9932D700B239}" dt="2023-11-01T11:51:24.037" v="204" actId="20577"/>
          <ac:spMkLst>
            <pc:docMk/>
            <pc:sldMk cId="2185692126" sldId="258"/>
            <ac:spMk id="7" creationId="{FC4031FC-5C47-AB47-A1A8-0701484C0E42}"/>
          </ac:spMkLst>
        </pc:spChg>
      </pc:sldChg>
      <pc:sldChg chg="del">
        <pc:chgData name="Bainbridge, Alex (STFC,DL,AST)" userId="ce672081-8234-4921-ae56-190d56fc3d1c" providerId="ADAL" clId="{3FEBD2CE-278C-42CE-92CC-9932D700B239}" dt="2023-11-07T13:25:23.342" v="232" actId="47"/>
        <pc:sldMkLst>
          <pc:docMk/>
          <pc:sldMk cId="3188145418" sldId="260"/>
        </pc:sldMkLst>
      </pc:sldChg>
      <pc:sldChg chg="del">
        <pc:chgData name="Bainbridge, Alex (STFC,DL,AST)" userId="ce672081-8234-4921-ae56-190d56fc3d1c" providerId="ADAL" clId="{3FEBD2CE-278C-42CE-92CC-9932D700B239}" dt="2023-11-07T13:25:18.584" v="231" actId="47"/>
        <pc:sldMkLst>
          <pc:docMk/>
          <pc:sldMk cId="3825495820" sldId="293"/>
        </pc:sldMkLst>
      </pc:sldChg>
      <pc:sldChg chg="del">
        <pc:chgData name="Bainbridge, Alex (STFC,DL,AST)" userId="ce672081-8234-4921-ae56-190d56fc3d1c" providerId="ADAL" clId="{3FEBD2CE-278C-42CE-92CC-9932D700B239}" dt="2023-11-07T13:25:14.683" v="230" actId="47"/>
        <pc:sldMkLst>
          <pc:docMk/>
          <pc:sldMk cId="3710776111" sldId="294"/>
        </pc:sldMkLst>
      </pc:sldChg>
      <pc:sldChg chg="del">
        <pc:chgData name="Bainbridge, Alex (STFC,DL,AST)" userId="ce672081-8234-4921-ae56-190d56fc3d1c" providerId="ADAL" clId="{3FEBD2CE-278C-42CE-92CC-9932D700B239}" dt="2023-11-07T13:25:12.094" v="229" actId="47"/>
        <pc:sldMkLst>
          <pc:docMk/>
          <pc:sldMk cId="848406050" sldId="295"/>
        </pc:sldMkLst>
      </pc:sldChg>
      <pc:sldChg chg="del">
        <pc:chgData name="Bainbridge, Alex (STFC,DL,AST)" userId="ce672081-8234-4921-ae56-190d56fc3d1c" providerId="ADAL" clId="{3FEBD2CE-278C-42CE-92CC-9932D700B239}" dt="2023-11-07T13:25:05.952" v="228" actId="47"/>
        <pc:sldMkLst>
          <pc:docMk/>
          <pc:sldMk cId="578977537" sldId="309"/>
        </pc:sldMkLst>
      </pc:sldChg>
      <pc:sldChg chg="del">
        <pc:chgData name="Bainbridge, Alex (STFC,DL,AST)" userId="ce672081-8234-4921-ae56-190d56fc3d1c" providerId="ADAL" clId="{3FEBD2CE-278C-42CE-92CC-9932D700B239}" dt="2023-11-07T13:24:50.683" v="227" actId="47"/>
        <pc:sldMkLst>
          <pc:docMk/>
          <pc:sldMk cId="2408223063" sldId="324"/>
        </pc:sldMkLst>
      </pc:sldChg>
      <pc:sldChg chg="modSp add mod">
        <pc:chgData name="Bainbridge, Alex (STFC,DL,AST)" userId="ce672081-8234-4921-ae56-190d56fc3d1c" providerId="ADAL" clId="{3FEBD2CE-278C-42CE-92CC-9932D700B239}" dt="2023-11-07T12:19:13.062" v="226" actId="20577"/>
        <pc:sldMkLst>
          <pc:docMk/>
          <pc:sldMk cId="3590927399" sldId="325"/>
        </pc:sldMkLst>
        <pc:spChg chg="mod">
          <ac:chgData name="Bainbridge, Alex (STFC,DL,AST)" userId="ce672081-8234-4921-ae56-190d56fc3d1c" providerId="ADAL" clId="{3FEBD2CE-278C-42CE-92CC-9932D700B239}" dt="2023-11-07T12:19:13.062" v="226" actId="20577"/>
          <ac:spMkLst>
            <pc:docMk/>
            <pc:sldMk cId="3590927399" sldId="325"/>
            <ac:spMk id="6" creationId="{49B56F9B-3A8A-4522-88A9-A3A5F7937EBF}"/>
          </ac:spMkLst>
        </pc:spChg>
      </pc:sldChg>
    </pc:docChg>
  </pc:docChgLst>
  <pc:docChgLst>
    <pc:chgData name="Bainbridge, Alex (STFC,DL,AST)" userId="ce672081-8234-4921-ae56-190d56fc3d1c" providerId="ADAL" clId="{8EA3B80C-DBDC-4291-AD55-75615CFFE5F5}"/>
    <pc:docChg chg="undo custSel addSld delSld modSld sldOrd modShowInfo">
      <pc:chgData name="Bainbridge, Alex (STFC,DL,AST)" userId="ce672081-8234-4921-ae56-190d56fc3d1c" providerId="ADAL" clId="{8EA3B80C-DBDC-4291-AD55-75615CFFE5F5}" dt="2023-11-09T10:21:56.765" v="2677" actId="2744"/>
      <pc:docMkLst>
        <pc:docMk/>
      </pc:docMkLst>
      <pc:sldChg chg="addSp delSp modSp mod">
        <pc:chgData name="Bainbridge, Alex (STFC,DL,AST)" userId="ce672081-8234-4921-ae56-190d56fc3d1c" providerId="ADAL" clId="{8EA3B80C-DBDC-4291-AD55-75615CFFE5F5}" dt="2023-11-07T16:59:35.835" v="1680" actId="1076"/>
        <pc:sldMkLst>
          <pc:docMk/>
          <pc:sldMk cId="185638929" sldId="288"/>
        </pc:sldMkLst>
        <pc:spChg chg="mod">
          <ac:chgData name="Bainbridge, Alex (STFC,DL,AST)" userId="ce672081-8234-4921-ae56-190d56fc3d1c" providerId="ADAL" clId="{8EA3B80C-DBDC-4291-AD55-75615CFFE5F5}" dt="2023-11-07T16:57:54.749" v="1564" actId="20577"/>
          <ac:spMkLst>
            <pc:docMk/>
            <pc:sldMk cId="185638929" sldId="288"/>
            <ac:spMk id="8" creationId="{00000000-0000-0000-0000-000000000000}"/>
          </ac:spMkLst>
        </pc:spChg>
        <pc:spChg chg="mod">
          <ac:chgData name="Bainbridge, Alex (STFC,DL,AST)" userId="ce672081-8234-4921-ae56-190d56fc3d1c" providerId="ADAL" clId="{8EA3B80C-DBDC-4291-AD55-75615CFFE5F5}" dt="2023-11-07T16:58:18.990" v="1578" actId="1076"/>
          <ac:spMkLst>
            <pc:docMk/>
            <pc:sldMk cId="185638929" sldId="288"/>
            <ac:spMk id="25" creationId="{D4082995-4902-46A3-B4B5-20A16EA55D78}"/>
          </ac:spMkLst>
        </pc:spChg>
        <pc:spChg chg="add mod">
          <ac:chgData name="Bainbridge, Alex (STFC,DL,AST)" userId="ce672081-8234-4921-ae56-190d56fc3d1c" providerId="ADAL" clId="{8EA3B80C-DBDC-4291-AD55-75615CFFE5F5}" dt="2023-11-07T16:59:04.738" v="1640" actId="1076"/>
          <ac:spMkLst>
            <pc:docMk/>
            <pc:sldMk cId="185638929" sldId="288"/>
            <ac:spMk id="30" creationId="{DCF6418F-330F-42A6-ABE6-7EEB69C055DC}"/>
          </ac:spMkLst>
        </pc:spChg>
        <pc:spChg chg="add mod">
          <ac:chgData name="Bainbridge, Alex (STFC,DL,AST)" userId="ce672081-8234-4921-ae56-190d56fc3d1c" providerId="ADAL" clId="{8EA3B80C-DBDC-4291-AD55-75615CFFE5F5}" dt="2023-11-07T16:58:39.071" v="1598" actId="1076"/>
          <ac:spMkLst>
            <pc:docMk/>
            <pc:sldMk cId="185638929" sldId="288"/>
            <ac:spMk id="31" creationId="{798D2BA1-F2F7-4051-86A5-DBB84DBE2E5A}"/>
          </ac:spMkLst>
        </pc:spChg>
        <pc:spChg chg="add mod">
          <ac:chgData name="Bainbridge, Alex (STFC,DL,AST)" userId="ce672081-8234-4921-ae56-190d56fc3d1c" providerId="ADAL" clId="{8EA3B80C-DBDC-4291-AD55-75615CFFE5F5}" dt="2023-11-07T16:58:50.772" v="1624" actId="1076"/>
          <ac:spMkLst>
            <pc:docMk/>
            <pc:sldMk cId="185638929" sldId="288"/>
            <ac:spMk id="32" creationId="{B730A54E-38F3-4FC8-B5E6-4310F572DBA7}"/>
          </ac:spMkLst>
        </pc:spChg>
        <pc:spChg chg="add mod">
          <ac:chgData name="Bainbridge, Alex (STFC,DL,AST)" userId="ce672081-8234-4921-ae56-190d56fc3d1c" providerId="ADAL" clId="{8EA3B80C-DBDC-4291-AD55-75615CFFE5F5}" dt="2023-11-07T16:59:01.748" v="1639" actId="1076"/>
          <ac:spMkLst>
            <pc:docMk/>
            <pc:sldMk cId="185638929" sldId="288"/>
            <ac:spMk id="33" creationId="{05999C32-8355-43B4-91C6-F4AA69CE7874}"/>
          </ac:spMkLst>
        </pc:spChg>
        <pc:spChg chg="add mod">
          <ac:chgData name="Bainbridge, Alex (STFC,DL,AST)" userId="ce672081-8234-4921-ae56-190d56fc3d1c" providerId="ADAL" clId="{8EA3B80C-DBDC-4291-AD55-75615CFFE5F5}" dt="2023-11-07T16:59:22.254" v="1657" actId="1076"/>
          <ac:spMkLst>
            <pc:docMk/>
            <pc:sldMk cId="185638929" sldId="288"/>
            <ac:spMk id="34" creationId="{439A666C-5C1A-484E-BC1D-9B208053A9A2}"/>
          </ac:spMkLst>
        </pc:spChg>
        <pc:spChg chg="add mod">
          <ac:chgData name="Bainbridge, Alex (STFC,DL,AST)" userId="ce672081-8234-4921-ae56-190d56fc3d1c" providerId="ADAL" clId="{8EA3B80C-DBDC-4291-AD55-75615CFFE5F5}" dt="2023-11-07T16:59:35.835" v="1680" actId="1076"/>
          <ac:spMkLst>
            <pc:docMk/>
            <pc:sldMk cId="185638929" sldId="288"/>
            <ac:spMk id="35" creationId="{14C330B0-6302-4F4F-92FC-CF692566F518}"/>
          </ac:spMkLst>
        </pc:spChg>
        <pc:picChg chg="add mod">
          <ac:chgData name="Bainbridge, Alex (STFC,DL,AST)" userId="ce672081-8234-4921-ae56-190d56fc3d1c" providerId="ADAL" clId="{8EA3B80C-DBDC-4291-AD55-75615CFFE5F5}" dt="2023-11-07T16:57:13.476" v="1557" actId="1076"/>
          <ac:picMkLst>
            <pc:docMk/>
            <pc:sldMk cId="185638929" sldId="288"/>
            <ac:picMk id="9" creationId="{05AF225E-1357-445A-974B-BBF3BFE93EBB}"/>
          </ac:picMkLst>
        </pc:picChg>
        <pc:picChg chg="add mod">
          <ac:chgData name="Bainbridge, Alex (STFC,DL,AST)" userId="ce672081-8234-4921-ae56-190d56fc3d1c" providerId="ADAL" clId="{8EA3B80C-DBDC-4291-AD55-75615CFFE5F5}" dt="2023-11-07T16:57:11.796" v="1556" actId="1076"/>
          <ac:picMkLst>
            <pc:docMk/>
            <pc:sldMk cId="185638929" sldId="288"/>
            <ac:picMk id="10" creationId="{908A933D-DEA4-49C4-B51D-78A9F13E59D5}"/>
          </ac:picMkLst>
        </pc:picChg>
        <pc:picChg chg="del">
          <ac:chgData name="Bainbridge, Alex (STFC,DL,AST)" userId="ce672081-8234-4921-ae56-190d56fc3d1c" providerId="ADAL" clId="{8EA3B80C-DBDC-4291-AD55-75615CFFE5F5}" dt="2023-11-07T16:54:37.835" v="1542" actId="478"/>
          <ac:picMkLst>
            <pc:docMk/>
            <pc:sldMk cId="185638929" sldId="288"/>
            <ac:picMk id="24" creationId="{E1DD1135-2822-48F9-A789-B5322F4C7A99}"/>
          </ac:picMkLst>
        </pc:picChg>
        <pc:picChg chg="add mod">
          <ac:chgData name="Bainbridge, Alex (STFC,DL,AST)" userId="ce672081-8234-4921-ae56-190d56fc3d1c" providerId="ADAL" clId="{8EA3B80C-DBDC-4291-AD55-75615CFFE5F5}" dt="2023-11-07T16:57:48.773" v="1563" actId="14100"/>
          <ac:picMkLst>
            <pc:docMk/>
            <pc:sldMk cId="185638929" sldId="288"/>
            <ac:picMk id="1028" creationId="{435C5A34-FC1D-4B21-9571-F1CB56B2D826}"/>
          </ac:picMkLst>
        </pc:picChg>
      </pc:sldChg>
      <pc:sldChg chg="modSp mod">
        <pc:chgData name="Bainbridge, Alex (STFC,DL,AST)" userId="ce672081-8234-4921-ae56-190d56fc3d1c" providerId="ADAL" clId="{8EA3B80C-DBDC-4291-AD55-75615CFFE5F5}" dt="2023-11-07T17:28:55.612" v="2669" actId="14100"/>
        <pc:sldMkLst>
          <pc:docMk/>
          <pc:sldMk cId="2681578601" sldId="298"/>
        </pc:sldMkLst>
        <pc:spChg chg="mod">
          <ac:chgData name="Bainbridge, Alex (STFC,DL,AST)" userId="ce672081-8234-4921-ae56-190d56fc3d1c" providerId="ADAL" clId="{8EA3B80C-DBDC-4291-AD55-75615CFFE5F5}" dt="2023-11-07T17:28:55.612" v="2669" actId="14100"/>
          <ac:spMkLst>
            <pc:docMk/>
            <pc:sldMk cId="2681578601" sldId="298"/>
            <ac:spMk id="9" creationId="{DE67786B-8CF6-7140-A9BE-F2F0A0F1F7F0}"/>
          </ac:spMkLst>
        </pc:spChg>
      </pc:sldChg>
      <pc:sldChg chg="modSp">
        <pc:chgData name="Bainbridge, Alex (STFC,DL,AST)" userId="ce672081-8234-4921-ae56-190d56fc3d1c" providerId="ADAL" clId="{8EA3B80C-DBDC-4291-AD55-75615CFFE5F5}" dt="2023-11-07T17:23:58.507" v="2635" actId="20577"/>
        <pc:sldMkLst>
          <pc:docMk/>
          <pc:sldMk cId="2901070932" sldId="308"/>
        </pc:sldMkLst>
        <pc:spChg chg="mod">
          <ac:chgData name="Bainbridge, Alex (STFC,DL,AST)" userId="ce672081-8234-4921-ae56-190d56fc3d1c" providerId="ADAL" clId="{8EA3B80C-DBDC-4291-AD55-75615CFFE5F5}" dt="2023-11-07T17:23:58.507" v="2635" actId="20577"/>
          <ac:spMkLst>
            <pc:docMk/>
            <pc:sldMk cId="2901070932" sldId="308"/>
            <ac:spMk id="7" creationId="{108DC7F5-099C-FD4D-905A-DC79A38901EC}"/>
          </ac:spMkLst>
        </pc:spChg>
      </pc:sldChg>
      <pc:sldChg chg="modSp mod">
        <pc:chgData name="Bainbridge, Alex (STFC,DL,AST)" userId="ce672081-8234-4921-ae56-190d56fc3d1c" providerId="ADAL" clId="{8EA3B80C-DBDC-4291-AD55-75615CFFE5F5}" dt="2023-11-07T17:29:12.855" v="2675" actId="20577"/>
        <pc:sldMkLst>
          <pc:docMk/>
          <pc:sldMk cId="2188558312" sldId="310"/>
        </pc:sldMkLst>
        <pc:spChg chg="mod">
          <ac:chgData name="Bainbridge, Alex (STFC,DL,AST)" userId="ce672081-8234-4921-ae56-190d56fc3d1c" providerId="ADAL" clId="{8EA3B80C-DBDC-4291-AD55-75615CFFE5F5}" dt="2023-11-07T17:29:12.855" v="2675" actId="20577"/>
          <ac:spMkLst>
            <pc:docMk/>
            <pc:sldMk cId="2188558312" sldId="310"/>
            <ac:spMk id="7" creationId="{DB6567D5-B1E7-4FB2-9AA5-EE8D7C0868AB}"/>
          </ac:spMkLst>
        </pc:spChg>
      </pc:sldChg>
      <pc:sldChg chg="del">
        <pc:chgData name="Bainbridge, Alex (STFC,DL,AST)" userId="ce672081-8234-4921-ae56-190d56fc3d1c" providerId="ADAL" clId="{8EA3B80C-DBDC-4291-AD55-75615CFFE5F5}" dt="2023-11-07T17:21:49.640" v="2348" actId="47"/>
        <pc:sldMkLst>
          <pc:docMk/>
          <pc:sldMk cId="420414677" sldId="323"/>
        </pc:sldMkLst>
      </pc:sldChg>
      <pc:sldChg chg="addSp delSp modSp mod">
        <pc:chgData name="Bainbridge, Alex (STFC,DL,AST)" userId="ce672081-8234-4921-ae56-190d56fc3d1c" providerId="ADAL" clId="{8EA3B80C-DBDC-4291-AD55-75615CFFE5F5}" dt="2023-11-07T16:36:25.840" v="432" actId="20577"/>
        <pc:sldMkLst>
          <pc:docMk/>
          <pc:sldMk cId="3590927399" sldId="325"/>
        </pc:sldMkLst>
        <pc:spChg chg="add del mod">
          <ac:chgData name="Bainbridge, Alex (STFC,DL,AST)" userId="ce672081-8234-4921-ae56-190d56fc3d1c" providerId="ADAL" clId="{8EA3B80C-DBDC-4291-AD55-75615CFFE5F5}" dt="2023-11-07T16:36:25.840" v="432" actId="20577"/>
          <ac:spMkLst>
            <pc:docMk/>
            <pc:sldMk cId="3590927399" sldId="325"/>
            <ac:spMk id="2" creationId="{E5CE72EB-EF30-4C51-AEE3-40D5BB306574}"/>
          </ac:spMkLst>
        </pc:spChg>
        <pc:spChg chg="del">
          <ac:chgData name="Bainbridge, Alex (STFC,DL,AST)" userId="ce672081-8234-4921-ae56-190d56fc3d1c" providerId="ADAL" clId="{8EA3B80C-DBDC-4291-AD55-75615CFFE5F5}" dt="2023-11-07T16:30:44.975" v="4" actId="478"/>
          <ac:spMkLst>
            <pc:docMk/>
            <pc:sldMk cId="3590927399" sldId="325"/>
            <ac:spMk id="30" creationId="{D2C0FAE5-B6E9-4A01-BAC7-6F6940E6D2FE}"/>
          </ac:spMkLst>
        </pc:spChg>
        <pc:picChg chg="del">
          <ac:chgData name="Bainbridge, Alex (STFC,DL,AST)" userId="ce672081-8234-4921-ae56-190d56fc3d1c" providerId="ADAL" clId="{8EA3B80C-DBDC-4291-AD55-75615CFFE5F5}" dt="2023-11-07T16:30:40.775" v="3" actId="478"/>
          <ac:picMkLst>
            <pc:docMk/>
            <pc:sldMk cId="3590927399" sldId="325"/>
            <ac:picMk id="4" creationId="{F7D401FD-656C-458F-841A-45926C01BE98}"/>
          </ac:picMkLst>
        </pc:picChg>
        <pc:picChg chg="del">
          <ac:chgData name="Bainbridge, Alex (STFC,DL,AST)" userId="ce672081-8234-4921-ae56-190d56fc3d1c" providerId="ADAL" clId="{8EA3B80C-DBDC-4291-AD55-75615CFFE5F5}" dt="2023-11-07T16:30:34.895" v="0" actId="478"/>
          <ac:picMkLst>
            <pc:docMk/>
            <pc:sldMk cId="3590927399" sldId="325"/>
            <ac:picMk id="7" creationId="{05BCAAF4-DBFC-49DE-90F8-AECD392305CB}"/>
          </ac:picMkLst>
        </pc:picChg>
        <pc:picChg chg="add mod">
          <ac:chgData name="Bainbridge, Alex (STFC,DL,AST)" userId="ce672081-8234-4921-ae56-190d56fc3d1c" providerId="ADAL" clId="{8EA3B80C-DBDC-4291-AD55-75615CFFE5F5}" dt="2023-11-07T16:30:59.975" v="9" actId="1076"/>
          <ac:picMkLst>
            <pc:docMk/>
            <pc:sldMk cId="3590927399" sldId="325"/>
            <ac:picMk id="9" creationId="{0D69496E-FC80-4EB6-B047-E744BF2F67C5}"/>
          </ac:picMkLst>
        </pc:picChg>
        <pc:cxnChg chg="del">
          <ac:chgData name="Bainbridge, Alex (STFC,DL,AST)" userId="ce672081-8234-4921-ae56-190d56fc3d1c" providerId="ADAL" clId="{8EA3B80C-DBDC-4291-AD55-75615CFFE5F5}" dt="2023-11-07T16:30:44.975" v="4" actId="478"/>
          <ac:cxnSpMkLst>
            <pc:docMk/>
            <pc:sldMk cId="3590927399" sldId="325"/>
            <ac:cxnSpMk id="10" creationId="{99B76C04-4A62-4897-ABA1-F8AD40C2568D}"/>
          </ac:cxnSpMkLst>
        </pc:cxnChg>
        <pc:cxnChg chg="del">
          <ac:chgData name="Bainbridge, Alex (STFC,DL,AST)" userId="ce672081-8234-4921-ae56-190d56fc3d1c" providerId="ADAL" clId="{8EA3B80C-DBDC-4291-AD55-75615CFFE5F5}" dt="2023-11-07T16:30:44.975" v="4" actId="478"/>
          <ac:cxnSpMkLst>
            <pc:docMk/>
            <pc:sldMk cId="3590927399" sldId="325"/>
            <ac:cxnSpMk id="14" creationId="{3D89844D-3D94-4F71-9A44-5104A29FD2B2}"/>
          </ac:cxnSpMkLst>
        </pc:cxnChg>
        <pc:cxnChg chg="del">
          <ac:chgData name="Bainbridge, Alex (STFC,DL,AST)" userId="ce672081-8234-4921-ae56-190d56fc3d1c" providerId="ADAL" clId="{8EA3B80C-DBDC-4291-AD55-75615CFFE5F5}" dt="2023-11-07T16:30:44.975" v="4" actId="478"/>
          <ac:cxnSpMkLst>
            <pc:docMk/>
            <pc:sldMk cId="3590927399" sldId="325"/>
            <ac:cxnSpMk id="16" creationId="{434DB3BF-1933-4018-8272-4BDE6A646500}"/>
          </ac:cxnSpMkLst>
        </pc:cxnChg>
        <pc:cxnChg chg="del">
          <ac:chgData name="Bainbridge, Alex (STFC,DL,AST)" userId="ce672081-8234-4921-ae56-190d56fc3d1c" providerId="ADAL" clId="{8EA3B80C-DBDC-4291-AD55-75615CFFE5F5}" dt="2023-11-07T16:30:44.975" v="4" actId="478"/>
          <ac:cxnSpMkLst>
            <pc:docMk/>
            <pc:sldMk cId="3590927399" sldId="325"/>
            <ac:cxnSpMk id="18" creationId="{F6664994-62C2-48BF-B649-3172FA55CAFA}"/>
          </ac:cxnSpMkLst>
        </pc:cxnChg>
        <pc:cxnChg chg="del">
          <ac:chgData name="Bainbridge, Alex (STFC,DL,AST)" userId="ce672081-8234-4921-ae56-190d56fc3d1c" providerId="ADAL" clId="{8EA3B80C-DBDC-4291-AD55-75615CFFE5F5}" dt="2023-11-07T16:30:44.975" v="4" actId="478"/>
          <ac:cxnSpMkLst>
            <pc:docMk/>
            <pc:sldMk cId="3590927399" sldId="325"/>
            <ac:cxnSpMk id="20" creationId="{5158E565-D036-451B-ADC0-FA599B6CB762}"/>
          </ac:cxnSpMkLst>
        </pc:cxnChg>
        <pc:cxnChg chg="del">
          <ac:chgData name="Bainbridge, Alex (STFC,DL,AST)" userId="ce672081-8234-4921-ae56-190d56fc3d1c" providerId="ADAL" clId="{8EA3B80C-DBDC-4291-AD55-75615CFFE5F5}" dt="2023-11-07T16:30:44.975" v="4" actId="478"/>
          <ac:cxnSpMkLst>
            <pc:docMk/>
            <pc:sldMk cId="3590927399" sldId="325"/>
            <ac:cxnSpMk id="22" creationId="{42C166DF-4E04-4410-AF20-5A998C09DBD8}"/>
          </ac:cxnSpMkLst>
        </pc:cxnChg>
        <pc:cxnChg chg="del">
          <ac:chgData name="Bainbridge, Alex (STFC,DL,AST)" userId="ce672081-8234-4921-ae56-190d56fc3d1c" providerId="ADAL" clId="{8EA3B80C-DBDC-4291-AD55-75615CFFE5F5}" dt="2023-11-07T16:30:44.975" v="4" actId="478"/>
          <ac:cxnSpMkLst>
            <pc:docMk/>
            <pc:sldMk cId="3590927399" sldId="325"/>
            <ac:cxnSpMk id="24" creationId="{DC5D602E-9B4F-4FD8-9FFF-491B9D132531}"/>
          </ac:cxnSpMkLst>
        </pc:cxnChg>
        <pc:cxnChg chg="del">
          <ac:chgData name="Bainbridge, Alex (STFC,DL,AST)" userId="ce672081-8234-4921-ae56-190d56fc3d1c" providerId="ADAL" clId="{8EA3B80C-DBDC-4291-AD55-75615CFFE5F5}" dt="2023-11-07T16:30:44.975" v="4" actId="478"/>
          <ac:cxnSpMkLst>
            <pc:docMk/>
            <pc:sldMk cId="3590927399" sldId="325"/>
            <ac:cxnSpMk id="29" creationId="{C9B2EA51-7FDB-4153-8753-F4EE4690CB0E}"/>
          </ac:cxnSpMkLst>
        </pc:cxnChg>
      </pc:sldChg>
      <pc:sldChg chg="addSp delSp modSp add mod">
        <pc:chgData name="Bainbridge, Alex (STFC,DL,AST)" userId="ce672081-8234-4921-ae56-190d56fc3d1c" providerId="ADAL" clId="{8EA3B80C-DBDC-4291-AD55-75615CFFE5F5}" dt="2023-11-07T17:10:08.305" v="1711" actId="113"/>
        <pc:sldMkLst>
          <pc:docMk/>
          <pc:sldMk cId="717663383" sldId="326"/>
        </pc:sldMkLst>
        <pc:spChg chg="mod">
          <ac:chgData name="Bainbridge, Alex (STFC,DL,AST)" userId="ce672081-8234-4921-ae56-190d56fc3d1c" providerId="ADAL" clId="{8EA3B80C-DBDC-4291-AD55-75615CFFE5F5}" dt="2023-11-07T17:10:08.305" v="1711" actId="113"/>
          <ac:spMkLst>
            <pc:docMk/>
            <pc:sldMk cId="717663383" sldId="326"/>
            <ac:spMk id="2" creationId="{E5CE72EB-EF30-4C51-AEE3-40D5BB306574}"/>
          </ac:spMkLst>
        </pc:spChg>
        <pc:spChg chg="mod">
          <ac:chgData name="Bainbridge, Alex (STFC,DL,AST)" userId="ce672081-8234-4921-ae56-190d56fc3d1c" providerId="ADAL" clId="{8EA3B80C-DBDC-4291-AD55-75615CFFE5F5}" dt="2023-11-07T16:37:39.593" v="456" actId="20577"/>
          <ac:spMkLst>
            <pc:docMk/>
            <pc:sldMk cId="717663383" sldId="326"/>
            <ac:spMk id="6" creationId="{49B56F9B-3A8A-4522-88A9-A3A5F7937EBF}"/>
          </ac:spMkLst>
        </pc:spChg>
        <pc:picChg chg="add del mod">
          <ac:chgData name="Bainbridge, Alex (STFC,DL,AST)" userId="ce672081-8234-4921-ae56-190d56fc3d1c" providerId="ADAL" clId="{8EA3B80C-DBDC-4291-AD55-75615CFFE5F5}" dt="2023-11-07T16:39:52.509" v="767" actId="478"/>
          <ac:picMkLst>
            <pc:docMk/>
            <pc:sldMk cId="717663383" sldId="326"/>
            <ac:picMk id="7" creationId="{A6703A06-86ED-4E2B-80EF-0C662895470E}"/>
          </ac:picMkLst>
        </pc:picChg>
        <pc:picChg chg="add mod">
          <ac:chgData name="Bainbridge, Alex (STFC,DL,AST)" userId="ce672081-8234-4921-ae56-190d56fc3d1c" providerId="ADAL" clId="{8EA3B80C-DBDC-4291-AD55-75615CFFE5F5}" dt="2023-11-07T16:39:53.924" v="768" actId="1076"/>
          <ac:picMkLst>
            <pc:docMk/>
            <pc:sldMk cId="717663383" sldId="326"/>
            <ac:picMk id="8" creationId="{A2D7C2B7-FFFE-4D0D-9D96-1ACAAB80205F}"/>
          </ac:picMkLst>
        </pc:picChg>
        <pc:picChg chg="del">
          <ac:chgData name="Bainbridge, Alex (STFC,DL,AST)" userId="ce672081-8234-4921-ae56-190d56fc3d1c" providerId="ADAL" clId="{8EA3B80C-DBDC-4291-AD55-75615CFFE5F5}" dt="2023-11-07T16:37:51.515" v="457" actId="478"/>
          <ac:picMkLst>
            <pc:docMk/>
            <pc:sldMk cId="717663383" sldId="326"/>
            <ac:picMk id="9" creationId="{0D69496E-FC80-4EB6-B047-E744BF2F67C5}"/>
          </ac:picMkLst>
        </pc:picChg>
      </pc:sldChg>
      <pc:sldChg chg="addSp delSp modSp add mod">
        <pc:chgData name="Bainbridge, Alex (STFC,DL,AST)" userId="ce672081-8234-4921-ae56-190d56fc3d1c" providerId="ADAL" clId="{8EA3B80C-DBDC-4291-AD55-75615CFFE5F5}" dt="2023-11-07T17:10:22.827" v="1713" actId="113"/>
        <pc:sldMkLst>
          <pc:docMk/>
          <pc:sldMk cId="2854631863" sldId="327"/>
        </pc:sldMkLst>
        <pc:spChg chg="mod">
          <ac:chgData name="Bainbridge, Alex (STFC,DL,AST)" userId="ce672081-8234-4921-ae56-190d56fc3d1c" providerId="ADAL" clId="{8EA3B80C-DBDC-4291-AD55-75615CFFE5F5}" dt="2023-11-07T17:10:22.827" v="1713" actId="113"/>
          <ac:spMkLst>
            <pc:docMk/>
            <pc:sldMk cId="2854631863" sldId="327"/>
            <ac:spMk id="2" creationId="{E5CE72EB-EF30-4C51-AEE3-40D5BB306574}"/>
          </ac:spMkLst>
        </pc:spChg>
        <pc:picChg chg="add mod">
          <ac:chgData name="Bainbridge, Alex (STFC,DL,AST)" userId="ce672081-8234-4921-ae56-190d56fc3d1c" providerId="ADAL" clId="{8EA3B80C-DBDC-4291-AD55-75615CFFE5F5}" dt="2023-11-07T16:40:10.101" v="772" actId="1076"/>
          <ac:picMkLst>
            <pc:docMk/>
            <pc:sldMk cId="2854631863" sldId="327"/>
            <ac:picMk id="4" creationId="{250805E3-38C6-4864-A605-E4B849116359}"/>
          </ac:picMkLst>
        </pc:picChg>
        <pc:picChg chg="del">
          <ac:chgData name="Bainbridge, Alex (STFC,DL,AST)" userId="ce672081-8234-4921-ae56-190d56fc3d1c" providerId="ADAL" clId="{8EA3B80C-DBDC-4291-AD55-75615CFFE5F5}" dt="2023-11-07T16:40:07.945" v="771" actId="478"/>
          <ac:picMkLst>
            <pc:docMk/>
            <pc:sldMk cId="2854631863" sldId="327"/>
            <ac:picMk id="8" creationId="{A2D7C2B7-FFFE-4D0D-9D96-1ACAAB80205F}"/>
          </ac:picMkLst>
        </pc:picChg>
      </pc:sldChg>
      <pc:sldChg chg="addSp delSp modSp add mod">
        <pc:chgData name="Bainbridge, Alex (STFC,DL,AST)" userId="ce672081-8234-4921-ae56-190d56fc3d1c" providerId="ADAL" clId="{8EA3B80C-DBDC-4291-AD55-75615CFFE5F5}" dt="2023-11-07T17:10:51.892" v="1717" actId="113"/>
        <pc:sldMkLst>
          <pc:docMk/>
          <pc:sldMk cId="1338943259" sldId="328"/>
        </pc:sldMkLst>
        <pc:spChg chg="mod">
          <ac:chgData name="Bainbridge, Alex (STFC,DL,AST)" userId="ce672081-8234-4921-ae56-190d56fc3d1c" providerId="ADAL" clId="{8EA3B80C-DBDC-4291-AD55-75615CFFE5F5}" dt="2023-11-07T17:10:51.892" v="1717" actId="113"/>
          <ac:spMkLst>
            <pc:docMk/>
            <pc:sldMk cId="1338943259" sldId="328"/>
            <ac:spMk id="2" creationId="{E5CE72EB-EF30-4C51-AEE3-40D5BB306574}"/>
          </ac:spMkLst>
        </pc:spChg>
        <pc:spChg chg="mod">
          <ac:chgData name="Bainbridge, Alex (STFC,DL,AST)" userId="ce672081-8234-4921-ae56-190d56fc3d1c" providerId="ADAL" clId="{8EA3B80C-DBDC-4291-AD55-75615CFFE5F5}" dt="2023-11-07T16:42:37.935" v="804" actId="20577"/>
          <ac:spMkLst>
            <pc:docMk/>
            <pc:sldMk cId="1338943259" sldId="328"/>
            <ac:spMk id="6" creationId="{49B56F9B-3A8A-4522-88A9-A3A5F7937EBF}"/>
          </ac:spMkLst>
        </pc:spChg>
        <pc:picChg chg="del">
          <ac:chgData name="Bainbridge, Alex (STFC,DL,AST)" userId="ce672081-8234-4921-ae56-190d56fc3d1c" providerId="ADAL" clId="{8EA3B80C-DBDC-4291-AD55-75615CFFE5F5}" dt="2023-11-07T16:40:31.117" v="775" actId="478"/>
          <ac:picMkLst>
            <pc:docMk/>
            <pc:sldMk cId="1338943259" sldId="328"/>
            <ac:picMk id="4" creationId="{250805E3-38C6-4864-A605-E4B849116359}"/>
          </ac:picMkLst>
        </pc:picChg>
        <pc:picChg chg="add del mod modCrop">
          <ac:chgData name="Bainbridge, Alex (STFC,DL,AST)" userId="ce672081-8234-4921-ae56-190d56fc3d1c" providerId="ADAL" clId="{8EA3B80C-DBDC-4291-AD55-75615CFFE5F5}" dt="2023-11-07T16:42:41.716" v="806" actId="478"/>
          <ac:picMkLst>
            <pc:docMk/>
            <pc:sldMk cId="1338943259" sldId="328"/>
            <ac:picMk id="7" creationId="{1C573179-62A8-436F-9279-5A9CC3BBC5CA}"/>
          </ac:picMkLst>
        </pc:picChg>
        <pc:picChg chg="add del mod">
          <ac:chgData name="Bainbridge, Alex (STFC,DL,AST)" userId="ce672081-8234-4921-ae56-190d56fc3d1c" providerId="ADAL" clId="{8EA3B80C-DBDC-4291-AD55-75615CFFE5F5}" dt="2023-11-07T16:42:41.306" v="805" actId="478"/>
          <ac:picMkLst>
            <pc:docMk/>
            <pc:sldMk cId="1338943259" sldId="328"/>
            <ac:picMk id="8" creationId="{C48DC773-D06D-430D-8DD2-B748557D6B93}"/>
          </ac:picMkLst>
        </pc:picChg>
        <pc:picChg chg="add mod">
          <ac:chgData name="Bainbridge, Alex (STFC,DL,AST)" userId="ce672081-8234-4921-ae56-190d56fc3d1c" providerId="ADAL" clId="{8EA3B80C-DBDC-4291-AD55-75615CFFE5F5}" dt="2023-11-07T16:43:08.652" v="819" actId="1076"/>
          <ac:picMkLst>
            <pc:docMk/>
            <pc:sldMk cId="1338943259" sldId="328"/>
            <ac:picMk id="9" creationId="{F4160D73-1A6D-4D9E-BE94-03347FAC8A56}"/>
          </ac:picMkLst>
        </pc:picChg>
      </pc:sldChg>
      <pc:sldChg chg="new del">
        <pc:chgData name="Bainbridge, Alex (STFC,DL,AST)" userId="ce672081-8234-4921-ae56-190d56fc3d1c" providerId="ADAL" clId="{8EA3B80C-DBDC-4291-AD55-75615CFFE5F5}" dt="2023-11-07T16:42:31.978" v="785" actId="47"/>
        <pc:sldMkLst>
          <pc:docMk/>
          <pc:sldMk cId="1113675030" sldId="329"/>
        </pc:sldMkLst>
      </pc:sldChg>
      <pc:sldChg chg="add del ord">
        <pc:chgData name="Bainbridge, Alex (STFC,DL,AST)" userId="ce672081-8234-4921-ae56-190d56fc3d1c" providerId="ADAL" clId="{8EA3B80C-DBDC-4291-AD55-75615CFFE5F5}" dt="2023-11-07T16:46:20.913" v="935" actId="47"/>
        <pc:sldMkLst>
          <pc:docMk/>
          <pc:sldMk cId="3359182233" sldId="330"/>
        </pc:sldMkLst>
      </pc:sldChg>
      <pc:sldChg chg="addSp delSp modSp add mod">
        <pc:chgData name="Bainbridge, Alex (STFC,DL,AST)" userId="ce672081-8234-4921-ae56-190d56fc3d1c" providerId="ADAL" clId="{8EA3B80C-DBDC-4291-AD55-75615CFFE5F5}" dt="2023-11-07T17:22:12.301" v="2350" actId="20577"/>
        <pc:sldMkLst>
          <pc:docMk/>
          <pc:sldMk cId="982979368" sldId="331"/>
        </pc:sldMkLst>
        <pc:spChg chg="mod">
          <ac:chgData name="Bainbridge, Alex (STFC,DL,AST)" userId="ce672081-8234-4921-ae56-190d56fc3d1c" providerId="ADAL" clId="{8EA3B80C-DBDC-4291-AD55-75615CFFE5F5}" dt="2023-11-07T17:22:12.301" v="2350" actId="20577"/>
          <ac:spMkLst>
            <pc:docMk/>
            <pc:sldMk cId="982979368" sldId="331"/>
            <ac:spMk id="2" creationId="{E5CE72EB-EF30-4C51-AEE3-40D5BB306574}"/>
          </ac:spMkLst>
        </pc:spChg>
        <pc:picChg chg="del">
          <ac:chgData name="Bainbridge, Alex (STFC,DL,AST)" userId="ce672081-8234-4921-ae56-190d56fc3d1c" providerId="ADAL" clId="{8EA3B80C-DBDC-4291-AD55-75615CFFE5F5}" dt="2023-11-07T16:46:22.763" v="936" actId="478"/>
          <ac:picMkLst>
            <pc:docMk/>
            <pc:sldMk cId="982979368" sldId="331"/>
            <ac:picMk id="4" creationId="{250805E3-38C6-4864-A605-E4B849116359}"/>
          </ac:picMkLst>
        </pc:picChg>
        <pc:picChg chg="add mod">
          <ac:chgData name="Bainbridge, Alex (STFC,DL,AST)" userId="ce672081-8234-4921-ae56-190d56fc3d1c" providerId="ADAL" clId="{8EA3B80C-DBDC-4291-AD55-75615CFFE5F5}" dt="2023-11-07T16:46:36.183" v="940" actId="14100"/>
          <ac:picMkLst>
            <pc:docMk/>
            <pc:sldMk cId="982979368" sldId="331"/>
            <ac:picMk id="7" creationId="{6B08DF0B-D5CD-49BF-B35F-4CDE764B6A08}"/>
          </ac:picMkLst>
        </pc:picChg>
        <pc:picChg chg="add mod modCrop">
          <ac:chgData name="Bainbridge, Alex (STFC,DL,AST)" userId="ce672081-8234-4921-ae56-190d56fc3d1c" providerId="ADAL" clId="{8EA3B80C-DBDC-4291-AD55-75615CFFE5F5}" dt="2023-11-07T16:46:57.114" v="945" actId="732"/>
          <ac:picMkLst>
            <pc:docMk/>
            <pc:sldMk cId="982979368" sldId="331"/>
            <ac:picMk id="8" creationId="{1BC7F48C-1C7B-4DE5-BF0F-C15D0F42E863}"/>
          </ac:picMkLst>
        </pc:picChg>
      </pc:sldChg>
      <pc:sldChg chg="addSp delSp modSp add mod">
        <pc:chgData name="Bainbridge, Alex (STFC,DL,AST)" userId="ce672081-8234-4921-ae56-190d56fc3d1c" providerId="ADAL" clId="{8EA3B80C-DBDC-4291-AD55-75615CFFE5F5}" dt="2023-11-07T17:11:09.564" v="1719" actId="113"/>
        <pc:sldMkLst>
          <pc:docMk/>
          <pc:sldMk cId="157332740" sldId="332"/>
        </pc:sldMkLst>
        <pc:spChg chg="mod">
          <ac:chgData name="Bainbridge, Alex (STFC,DL,AST)" userId="ce672081-8234-4921-ae56-190d56fc3d1c" providerId="ADAL" clId="{8EA3B80C-DBDC-4291-AD55-75615CFFE5F5}" dt="2023-11-07T17:11:09.564" v="1719" actId="113"/>
          <ac:spMkLst>
            <pc:docMk/>
            <pc:sldMk cId="157332740" sldId="332"/>
            <ac:spMk id="2" creationId="{E5CE72EB-EF30-4C51-AEE3-40D5BB306574}"/>
          </ac:spMkLst>
        </pc:spChg>
        <pc:spChg chg="mod">
          <ac:chgData name="Bainbridge, Alex (STFC,DL,AST)" userId="ce672081-8234-4921-ae56-190d56fc3d1c" providerId="ADAL" clId="{8EA3B80C-DBDC-4291-AD55-75615CFFE5F5}" dt="2023-11-07T16:47:32.395" v="978" actId="20577"/>
          <ac:spMkLst>
            <pc:docMk/>
            <pc:sldMk cId="157332740" sldId="332"/>
            <ac:spMk id="6" creationId="{49B56F9B-3A8A-4522-88A9-A3A5F7937EBF}"/>
          </ac:spMkLst>
        </pc:spChg>
        <pc:picChg chg="add mod">
          <ac:chgData name="Bainbridge, Alex (STFC,DL,AST)" userId="ce672081-8234-4921-ae56-190d56fc3d1c" providerId="ADAL" clId="{8EA3B80C-DBDC-4291-AD55-75615CFFE5F5}" dt="2023-11-07T16:48:18.096" v="990" actId="1076"/>
          <ac:picMkLst>
            <pc:docMk/>
            <pc:sldMk cId="157332740" sldId="332"/>
            <ac:picMk id="7" creationId="{646A2C98-BE9B-412C-B6B7-B828F59D661B}"/>
          </ac:picMkLst>
        </pc:picChg>
        <pc:picChg chg="del">
          <ac:chgData name="Bainbridge, Alex (STFC,DL,AST)" userId="ce672081-8234-4921-ae56-190d56fc3d1c" providerId="ADAL" clId="{8EA3B80C-DBDC-4291-AD55-75615CFFE5F5}" dt="2023-11-07T16:47:53.315" v="979" actId="478"/>
          <ac:picMkLst>
            <pc:docMk/>
            <pc:sldMk cId="157332740" sldId="332"/>
            <ac:picMk id="9" creationId="{F4160D73-1A6D-4D9E-BE94-03347FAC8A56}"/>
          </ac:picMkLst>
        </pc:picChg>
      </pc:sldChg>
      <pc:sldChg chg="addSp delSp modSp add mod">
        <pc:chgData name="Bainbridge, Alex (STFC,DL,AST)" userId="ce672081-8234-4921-ae56-190d56fc3d1c" providerId="ADAL" clId="{8EA3B80C-DBDC-4291-AD55-75615CFFE5F5}" dt="2023-11-07T17:12:08.443" v="1728" actId="113"/>
        <pc:sldMkLst>
          <pc:docMk/>
          <pc:sldMk cId="1874531287" sldId="333"/>
        </pc:sldMkLst>
        <pc:spChg chg="mod">
          <ac:chgData name="Bainbridge, Alex (STFC,DL,AST)" userId="ce672081-8234-4921-ae56-190d56fc3d1c" providerId="ADAL" clId="{8EA3B80C-DBDC-4291-AD55-75615CFFE5F5}" dt="2023-11-07T17:12:08.443" v="1728" actId="113"/>
          <ac:spMkLst>
            <pc:docMk/>
            <pc:sldMk cId="1874531287" sldId="333"/>
            <ac:spMk id="2" creationId="{E5CE72EB-EF30-4C51-AEE3-40D5BB306574}"/>
          </ac:spMkLst>
        </pc:spChg>
        <pc:spChg chg="mod">
          <ac:chgData name="Bainbridge, Alex (STFC,DL,AST)" userId="ce672081-8234-4921-ae56-190d56fc3d1c" providerId="ADAL" clId="{8EA3B80C-DBDC-4291-AD55-75615CFFE5F5}" dt="2023-11-07T16:52:35.237" v="1535" actId="20577"/>
          <ac:spMkLst>
            <pc:docMk/>
            <pc:sldMk cId="1874531287" sldId="333"/>
            <ac:spMk id="6" creationId="{49B56F9B-3A8A-4522-88A9-A3A5F7937EBF}"/>
          </ac:spMkLst>
        </pc:spChg>
        <pc:picChg chg="add mod">
          <ac:chgData name="Bainbridge, Alex (STFC,DL,AST)" userId="ce672081-8234-4921-ae56-190d56fc3d1c" providerId="ADAL" clId="{8EA3B80C-DBDC-4291-AD55-75615CFFE5F5}" dt="2023-11-07T16:53:03.101" v="1541" actId="1076"/>
          <ac:picMkLst>
            <pc:docMk/>
            <pc:sldMk cId="1874531287" sldId="333"/>
            <ac:picMk id="4" creationId="{35CF8F72-5A75-4E9D-834F-CA07085C0EE2}"/>
          </ac:picMkLst>
        </pc:picChg>
        <pc:picChg chg="del">
          <ac:chgData name="Bainbridge, Alex (STFC,DL,AST)" userId="ce672081-8234-4921-ae56-190d56fc3d1c" providerId="ADAL" clId="{8EA3B80C-DBDC-4291-AD55-75615CFFE5F5}" dt="2023-11-07T16:52:55.635" v="1536" actId="478"/>
          <ac:picMkLst>
            <pc:docMk/>
            <pc:sldMk cId="1874531287" sldId="333"/>
            <ac:picMk id="7" creationId="{646A2C98-BE9B-412C-B6B7-B828F59D661B}"/>
          </ac:picMkLst>
        </pc:picChg>
        <pc:picChg chg="add del mod">
          <ac:chgData name="Bainbridge, Alex (STFC,DL,AST)" userId="ce672081-8234-4921-ae56-190d56fc3d1c" providerId="ADAL" clId="{8EA3B80C-DBDC-4291-AD55-75615CFFE5F5}" dt="2023-11-07T16:52:57.366" v="1538"/>
          <ac:picMkLst>
            <pc:docMk/>
            <pc:sldMk cId="1874531287" sldId="333"/>
            <ac:picMk id="8" creationId="{58C20B98-FF11-4BE0-936F-8A2C0AD264BC}"/>
          </ac:picMkLst>
        </pc:picChg>
      </pc:sldChg>
      <pc:sldChg chg="addSp delSp modSp add mod">
        <pc:chgData name="Bainbridge, Alex (STFC,DL,AST)" userId="ce672081-8234-4921-ae56-190d56fc3d1c" providerId="ADAL" clId="{8EA3B80C-DBDC-4291-AD55-75615CFFE5F5}" dt="2023-11-08T09:51:46.217" v="2676" actId="20577"/>
        <pc:sldMkLst>
          <pc:docMk/>
          <pc:sldMk cId="2695644086" sldId="334"/>
        </pc:sldMkLst>
        <pc:spChg chg="mod">
          <ac:chgData name="Bainbridge, Alex (STFC,DL,AST)" userId="ce672081-8234-4921-ae56-190d56fc3d1c" providerId="ADAL" clId="{8EA3B80C-DBDC-4291-AD55-75615CFFE5F5}" dt="2023-11-08T09:51:46.217" v="2676" actId="20577"/>
          <ac:spMkLst>
            <pc:docMk/>
            <pc:sldMk cId="2695644086" sldId="334"/>
            <ac:spMk id="2" creationId="{E5CE72EB-EF30-4C51-AEE3-40D5BB306574}"/>
          </ac:spMkLst>
        </pc:spChg>
        <pc:spChg chg="mod">
          <ac:chgData name="Bainbridge, Alex (STFC,DL,AST)" userId="ce672081-8234-4921-ae56-190d56fc3d1c" providerId="ADAL" clId="{8EA3B80C-DBDC-4291-AD55-75615CFFE5F5}" dt="2023-11-07T17:03:16.611" v="1706" actId="20577"/>
          <ac:spMkLst>
            <pc:docMk/>
            <pc:sldMk cId="2695644086" sldId="334"/>
            <ac:spMk id="6" creationId="{49B56F9B-3A8A-4522-88A9-A3A5F7937EBF}"/>
          </ac:spMkLst>
        </pc:spChg>
        <pc:picChg chg="del">
          <ac:chgData name="Bainbridge, Alex (STFC,DL,AST)" userId="ce672081-8234-4921-ae56-190d56fc3d1c" providerId="ADAL" clId="{8EA3B80C-DBDC-4291-AD55-75615CFFE5F5}" dt="2023-11-07T17:03:19.691" v="1707" actId="478"/>
          <ac:picMkLst>
            <pc:docMk/>
            <pc:sldMk cId="2695644086" sldId="334"/>
            <ac:picMk id="4" creationId="{35CF8F72-5A75-4E9D-834F-CA07085C0EE2}"/>
          </ac:picMkLst>
        </pc:picChg>
        <pc:picChg chg="add mod">
          <ac:chgData name="Bainbridge, Alex (STFC,DL,AST)" userId="ce672081-8234-4921-ae56-190d56fc3d1c" providerId="ADAL" clId="{8EA3B80C-DBDC-4291-AD55-75615CFFE5F5}" dt="2023-11-07T17:14:02" v="1733" actId="1076"/>
          <ac:picMkLst>
            <pc:docMk/>
            <pc:sldMk cId="2695644086" sldId="334"/>
            <ac:picMk id="7" creationId="{BD10FFA8-1A5E-4FED-ADD4-368A5EC0033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48FE9A4A-3203-D544-A0F2-9B4A7A1B021E}" type="datetimeFigureOut">
              <a:rPr lang="en-US" smtClean="0"/>
              <a:pPr/>
              <a:t>11/9/2023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C0F3BA1D-A00F-DB41-84DA-BE26C4853B35}" type="slidenum">
              <a:rPr lang="en-US" smtClean="0"/>
              <a:pPr/>
              <a:t>‹#›</a:t>
            </a:fld>
            <a:endParaRPr lang="en-US" dirty="0"/>
          </a:p>
        </p:txBody>
      </p:sp>
    </p:spTree>
    <p:extLst>
      <p:ext uri="{BB962C8B-B14F-4D97-AF65-F5344CB8AC3E}">
        <p14:creationId xmlns:p14="http://schemas.microsoft.com/office/powerpoint/2010/main" val="661868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1</a:t>
            </a:fld>
            <a:endParaRPr lang="en-US"/>
          </a:p>
        </p:txBody>
      </p:sp>
    </p:spTree>
    <p:extLst>
      <p:ext uri="{BB962C8B-B14F-4D97-AF65-F5344CB8AC3E}">
        <p14:creationId xmlns:p14="http://schemas.microsoft.com/office/powerpoint/2010/main" val="792672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2</a:t>
            </a:fld>
            <a:endParaRPr lang="en-US"/>
          </a:p>
        </p:txBody>
      </p:sp>
    </p:spTree>
    <p:extLst>
      <p:ext uri="{BB962C8B-B14F-4D97-AF65-F5344CB8AC3E}">
        <p14:creationId xmlns:p14="http://schemas.microsoft.com/office/powerpoint/2010/main" val="7240206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pPr/>
              <a:t>3</a:t>
            </a:fld>
            <a:endParaRPr lang="en-US" dirty="0"/>
          </a:p>
        </p:txBody>
      </p:sp>
    </p:spTree>
    <p:extLst>
      <p:ext uri="{BB962C8B-B14F-4D97-AF65-F5344CB8AC3E}">
        <p14:creationId xmlns:p14="http://schemas.microsoft.com/office/powerpoint/2010/main" val="3275888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8</a:t>
            </a:fld>
            <a:endParaRPr lang="en-US" dirty="0"/>
          </a:p>
        </p:txBody>
      </p:sp>
    </p:spTree>
    <p:extLst>
      <p:ext uri="{BB962C8B-B14F-4D97-AF65-F5344CB8AC3E}">
        <p14:creationId xmlns:p14="http://schemas.microsoft.com/office/powerpoint/2010/main" val="2663976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12</a:t>
            </a:fld>
            <a:endParaRPr lang="en-US" dirty="0"/>
          </a:p>
        </p:txBody>
      </p:sp>
    </p:spTree>
    <p:extLst>
      <p:ext uri="{BB962C8B-B14F-4D97-AF65-F5344CB8AC3E}">
        <p14:creationId xmlns:p14="http://schemas.microsoft.com/office/powerpoint/2010/main" val="589693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F3BA1D-A00F-DB41-84DA-BE26C4853B35}" type="slidenum">
              <a:rPr lang="en-US" smtClean="0"/>
              <a:pPr/>
              <a:t>16</a:t>
            </a:fld>
            <a:endParaRPr lang="en-US" dirty="0"/>
          </a:p>
        </p:txBody>
      </p:sp>
    </p:spTree>
    <p:extLst>
      <p:ext uri="{BB962C8B-B14F-4D97-AF65-F5344CB8AC3E}">
        <p14:creationId xmlns:p14="http://schemas.microsoft.com/office/powerpoint/2010/main" val="3323516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F3BA1D-A00F-DB41-84DA-BE26C4853B35}" type="slidenum">
              <a:rPr lang="en-US" smtClean="0"/>
              <a:pPr/>
              <a:t>28</a:t>
            </a:fld>
            <a:endParaRPr lang="en-US" dirty="0"/>
          </a:p>
        </p:txBody>
      </p:sp>
    </p:spTree>
    <p:extLst>
      <p:ext uri="{BB962C8B-B14F-4D97-AF65-F5344CB8AC3E}">
        <p14:creationId xmlns:p14="http://schemas.microsoft.com/office/powerpoint/2010/main" val="2012276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F3BA1D-A00F-DB41-84DA-BE26C4853B35}" type="slidenum">
              <a:rPr lang="en-US" smtClean="0"/>
              <a:t>30</a:t>
            </a:fld>
            <a:endParaRPr lang="en-US"/>
          </a:p>
        </p:txBody>
      </p:sp>
    </p:spTree>
    <p:extLst>
      <p:ext uri="{BB962C8B-B14F-4D97-AF65-F5344CB8AC3E}">
        <p14:creationId xmlns:p14="http://schemas.microsoft.com/office/powerpoint/2010/main" val="2803530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r>
              <a:rPr lang="en-US"/>
              <a:t>Alex Bainbridge</a:t>
            </a:r>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29370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r>
              <a:rPr lang="en-US"/>
              <a:t>Alex Bainbridge</a:t>
            </a:r>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49145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r>
              <a:rPr lang="en-US"/>
              <a:t>Alex Bainbridge</a:t>
            </a:r>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6006703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FFFFF"/>
        </a:solidFill>
        <a:effectLst/>
      </p:bgPr>
    </p:bg>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91FBEF4-6280-429D-90DF-470995BEA0D9}"/>
              </a:ext>
            </a:extLst>
          </p:cNvPr>
          <p:cNvSpPr>
            <a:spLocks noGrp="1"/>
          </p:cNvSpPr>
          <p:nvPr>
            <p:ph type="dt" sz="half" idx="10"/>
          </p:nvPr>
        </p:nvSpPr>
        <p:spPr>
          <a:xfrm>
            <a:off x="838200" y="6356350"/>
            <a:ext cx="2743200" cy="365125"/>
          </a:xfrm>
        </p:spPr>
        <p:txBody>
          <a:bodyPr/>
          <a:lstStyle/>
          <a:p>
            <a:endParaRPr lang="en-US"/>
          </a:p>
        </p:txBody>
      </p:sp>
      <p:sp>
        <p:nvSpPr>
          <p:cNvPr id="3" name="Footer Placeholder 4">
            <a:extLst>
              <a:ext uri="{FF2B5EF4-FFF2-40B4-BE49-F238E27FC236}">
                <a16:creationId xmlns:a16="http://schemas.microsoft.com/office/drawing/2014/main" id="{8159BCE4-360E-435F-9523-803BB5664627}"/>
              </a:ext>
            </a:extLst>
          </p:cNvPr>
          <p:cNvSpPr>
            <a:spLocks noGrp="1"/>
          </p:cNvSpPr>
          <p:nvPr>
            <p:ph type="ftr" sz="quarter" idx="11"/>
          </p:nvPr>
        </p:nvSpPr>
        <p:spPr>
          <a:xfrm>
            <a:off x="4038600" y="6356350"/>
            <a:ext cx="4114800" cy="365125"/>
          </a:xfrm>
        </p:spPr>
        <p:txBody>
          <a:bodyPr/>
          <a:lstStyle/>
          <a:p>
            <a:r>
              <a:rPr lang="en-US"/>
              <a:t>Alex Bainbridge</a:t>
            </a:r>
          </a:p>
        </p:txBody>
      </p:sp>
      <p:sp>
        <p:nvSpPr>
          <p:cNvPr id="4" name="Slide Number Placeholder 5">
            <a:extLst>
              <a:ext uri="{FF2B5EF4-FFF2-40B4-BE49-F238E27FC236}">
                <a16:creationId xmlns:a16="http://schemas.microsoft.com/office/drawing/2014/main" id="{1FD292AD-5D04-45AA-81A1-29CFBCBC357B}"/>
              </a:ext>
            </a:extLst>
          </p:cNvPr>
          <p:cNvSpPr>
            <a:spLocks noGrp="1"/>
          </p:cNvSpPr>
          <p:nvPr>
            <p:ph type="sldNum" sz="quarter" idx="12"/>
          </p:nvPr>
        </p:nvSpPr>
        <p:spPr>
          <a:xfrm>
            <a:off x="8610600" y="6356350"/>
            <a:ext cx="2743200" cy="365125"/>
          </a:xfrm>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510161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CAE69-592D-6D48-8D37-1AF709B0432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1ECE34F9-FD31-954C-90A9-25364BF3A3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1381E6B-7D41-F84E-B286-61EBCE0535F6}"/>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3CE29A8-E8C2-784C-9495-F0D437E9556C}"/>
              </a:ext>
            </a:extLst>
          </p:cNvPr>
          <p:cNvSpPr>
            <a:spLocks noGrp="1"/>
          </p:cNvSpPr>
          <p:nvPr>
            <p:ph type="ftr" sz="quarter" idx="11"/>
          </p:nvPr>
        </p:nvSpPr>
        <p:spPr/>
        <p:txBody>
          <a:bodyPr/>
          <a:lstStyle/>
          <a:p>
            <a:r>
              <a:rPr lang="en-US"/>
              <a:t>Alex Bainbridge</a:t>
            </a:r>
          </a:p>
        </p:txBody>
      </p:sp>
      <p:sp>
        <p:nvSpPr>
          <p:cNvPr id="6" name="Slide Number Placeholder 5">
            <a:extLst>
              <a:ext uri="{FF2B5EF4-FFF2-40B4-BE49-F238E27FC236}">
                <a16:creationId xmlns:a16="http://schemas.microsoft.com/office/drawing/2014/main" id="{814039A4-CB11-B346-94E7-20D66FCAC610}"/>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36370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r>
              <a:rPr lang="en-US"/>
              <a:t>Alex Bainbridge</a:t>
            </a:r>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45374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r>
              <a:rPr lang="en-US"/>
              <a:t>Alex Bainbridge</a:t>
            </a:r>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391499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r>
              <a:rPr lang="en-US"/>
              <a:t>Alex Bainbridge</a:t>
            </a:r>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171661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r>
              <a:rPr lang="en-US"/>
              <a:t>Alex Bainbridge</a:t>
            </a:r>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9815096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r>
              <a:rPr lang="en-US"/>
              <a:t>Alex Bainbridge</a:t>
            </a:r>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0759581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r>
              <a:rPr lang="en-US"/>
              <a:t>Alex Bainbridge</a:t>
            </a:r>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67384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EF2C8-66D4-EF4A-AAFD-01BC50FA7EA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5AD9361-0DDC-EE4E-A740-F93892B3693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D9F65C-3FCD-8B46-A28D-257FA8F28C4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A88163C-7F3C-9B44-A028-C4886506FCF4}"/>
              </a:ext>
            </a:extLst>
          </p:cNvPr>
          <p:cNvSpPr>
            <a:spLocks noGrp="1"/>
          </p:cNvSpPr>
          <p:nvPr>
            <p:ph type="ftr" sz="quarter" idx="11"/>
          </p:nvPr>
        </p:nvSpPr>
        <p:spPr/>
        <p:txBody>
          <a:bodyPr/>
          <a:lstStyle/>
          <a:p>
            <a:r>
              <a:rPr lang="en-US"/>
              <a:t>Alex Bainbridge</a:t>
            </a:r>
            <a:endParaRPr lang="en-US" dirty="0"/>
          </a:p>
        </p:txBody>
      </p:sp>
      <p:sp>
        <p:nvSpPr>
          <p:cNvPr id="6" name="Slide Number Placeholder 5">
            <a:extLst>
              <a:ext uri="{FF2B5EF4-FFF2-40B4-BE49-F238E27FC236}">
                <a16:creationId xmlns:a16="http://schemas.microsoft.com/office/drawing/2014/main" id="{7947796D-644C-B740-8C2E-356ECAB6D30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023929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r>
              <a:rPr lang="en-US"/>
              <a:t>Alex Bainbridge</a:t>
            </a:r>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940919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r>
              <a:rPr lang="en-US"/>
              <a:t>Alex Bainbridge</a:t>
            </a:r>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7314143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D39B2-85B2-8A4B-8008-EE871C7A57D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62A1684-4147-4E4A-BE1D-647E280F68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1E7061D-97DA-5D45-A717-D8A7EEF03D1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8C7700-26C6-804B-9BEF-4E4886CEB399}"/>
              </a:ext>
            </a:extLst>
          </p:cNvPr>
          <p:cNvSpPr>
            <a:spLocks noGrp="1"/>
          </p:cNvSpPr>
          <p:nvPr>
            <p:ph type="ftr" sz="quarter" idx="11"/>
          </p:nvPr>
        </p:nvSpPr>
        <p:spPr/>
        <p:txBody>
          <a:bodyPr/>
          <a:lstStyle/>
          <a:p>
            <a:r>
              <a:rPr lang="en-US"/>
              <a:t>Alex Bainbridge</a:t>
            </a:r>
          </a:p>
        </p:txBody>
      </p:sp>
      <p:sp>
        <p:nvSpPr>
          <p:cNvPr id="6" name="Slide Number Placeholder 5">
            <a:extLst>
              <a:ext uri="{FF2B5EF4-FFF2-40B4-BE49-F238E27FC236}">
                <a16:creationId xmlns:a16="http://schemas.microsoft.com/office/drawing/2014/main" id="{498D442D-6AED-C347-A737-1092964EAE8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6369692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F360F0-A2C2-BC4E-AC8F-28FB5C10E34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35D444D-2CB3-C84E-AFAB-6E36673058E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1CCCC5E-1493-D445-AD8B-A3A5697A253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036B37B-4148-1847-B7D0-E506A8B43BD2}"/>
              </a:ext>
            </a:extLst>
          </p:cNvPr>
          <p:cNvSpPr>
            <a:spLocks noGrp="1"/>
          </p:cNvSpPr>
          <p:nvPr>
            <p:ph type="ftr" sz="quarter" idx="11"/>
          </p:nvPr>
        </p:nvSpPr>
        <p:spPr/>
        <p:txBody>
          <a:bodyPr/>
          <a:lstStyle/>
          <a:p>
            <a:r>
              <a:rPr lang="en-US"/>
              <a:t>Alex Bainbridge</a:t>
            </a:r>
          </a:p>
        </p:txBody>
      </p:sp>
      <p:sp>
        <p:nvSpPr>
          <p:cNvPr id="6" name="Slide Number Placeholder 5">
            <a:extLst>
              <a:ext uri="{FF2B5EF4-FFF2-40B4-BE49-F238E27FC236}">
                <a16:creationId xmlns:a16="http://schemas.microsoft.com/office/drawing/2014/main" id="{3B948933-1B9F-6140-A9E4-6AC0E5BF3C6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613356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72286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380670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4548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1CB58-4758-1C42-8DAA-2AAA3F98FED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AB7D025-4B39-8D45-811F-5B1E30D5E7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2683CA-90A4-5E49-AA2C-3DCED63A8EB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97E1DED1-CD68-AC4C-ABC6-F8EEE292B7DB}"/>
              </a:ext>
            </a:extLst>
          </p:cNvPr>
          <p:cNvSpPr>
            <a:spLocks noGrp="1"/>
          </p:cNvSpPr>
          <p:nvPr>
            <p:ph type="ftr" sz="quarter" idx="11"/>
          </p:nvPr>
        </p:nvSpPr>
        <p:spPr/>
        <p:txBody>
          <a:bodyPr/>
          <a:lstStyle/>
          <a:p>
            <a:r>
              <a:rPr lang="en-US"/>
              <a:t>Alex Bainbridge</a:t>
            </a:r>
          </a:p>
        </p:txBody>
      </p:sp>
      <p:sp>
        <p:nvSpPr>
          <p:cNvPr id="6" name="Slide Number Placeholder 5">
            <a:extLst>
              <a:ext uri="{FF2B5EF4-FFF2-40B4-BE49-F238E27FC236}">
                <a16:creationId xmlns:a16="http://schemas.microsoft.com/office/drawing/2014/main" id="{14A83341-F52D-D14B-A417-6C66E51D03C1}"/>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41189987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351C6-2D17-C14E-8DC1-418227C698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A0F791E-6CBD-2747-86C9-A91E120F506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76279C1-F68E-7E4B-B565-93EC951F8AF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CD866C6-99FF-2F4A-936E-613FC9DB3BB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5D0DB7C-BDCE-D146-9584-809FFC25DDA3}"/>
              </a:ext>
            </a:extLst>
          </p:cNvPr>
          <p:cNvSpPr>
            <a:spLocks noGrp="1"/>
          </p:cNvSpPr>
          <p:nvPr>
            <p:ph type="ftr" sz="quarter" idx="11"/>
          </p:nvPr>
        </p:nvSpPr>
        <p:spPr/>
        <p:txBody>
          <a:bodyPr/>
          <a:lstStyle/>
          <a:p>
            <a:r>
              <a:rPr lang="en-US"/>
              <a:t>Alex Bainbridge</a:t>
            </a:r>
          </a:p>
        </p:txBody>
      </p:sp>
      <p:sp>
        <p:nvSpPr>
          <p:cNvPr id="7" name="Slide Number Placeholder 6">
            <a:extLst>
              <a:ext uri="{FF2B5EF4-FFF2-40B4-BE49-F238E27FC236}">
                <a16:creationId xmlns:a16="http://schemas.microsoft.com/office/drawing/2014/main" id="{66FD1283-F062-2E4B-8DD8-A11DB5311AF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1594672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DCD01-DE9B-A849-A35D-9F761E7A293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B213394-3DB5-5A4C-965B-35CC3D1F29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80C87B7-015A-EE48-9BA2-392DACDC00EA}"/>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3A97E02-FB0B-A048-9274-06CF174361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ADCF4DD-E248-C543-910E-BAFFB18831D9}"/>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C573B90-35AD-3E43-B0CA-8BA2F2BBBC6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26E709E-0F2B-524A-BB14-376202A26980}"/>
              </a:ext>
            </a:extLst>
          </p:cNvPr>
          <p:cNvSpPr>
            <a:spLocks noGrp="1"/>
          </p:cNvSpPr>
          <p:nvPr>
            <p:ph type="ftr" sz="quarter" idx="11"/>
          </p:nvPr>
        </p:nvSpPr>
        <p:spPr/>
        <p:txBody>
          <a:bodyPr/>
          <a:lstStyle/>
          <a:p>
            <a:r>
              <a:rPr lang="en-US"/>
              <a:t>Alex Bainbridge</a:t>
            </a:r>
          </a:p>
        </p:txBody>
      </p:sp>
      <p:sp>
        <p:nvSpPr>
          <p:cNvPr id="9" name="Slide Number Placeholder 8">
            <a:extLst>
              <a:ext uri="{FF2B5EF4-FFF2-40B4-BE49-F238E27FC236}">
                <a16:creationId xmlns:a16="http://schemas.microsoft.com/office/drawing/2014/main" id="{4B8CED43-5180-C24B-8196-24914383E7BA}"/>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84870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4D60-AC0C-044F-8925-BE12978C554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A080422E-D871-AC4C-A0FF-BA911179FDA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FA61A44-CE7E-2E47-A2C7-EFD19C4D40C7}"/>
              </a:ext>
            </a:extLst>
          </p:cNvPr>
          <p:cNvSpPr>
            <a:spLocks noGrp="1"/>
          </p:cNvSpPr>
          <p:nvPr>
            <p:ph type="ftr" sz="quarter" idx="11"/>
          </p:nvPr>
        </p:nvSpPr>
        <p:spPr/>
        <p:txBody>
          <a:bodyPr/>
          <a:lstStyle/>
          <a:p>
            <a:r>
              <a:rPr lang="en-US"/>
              <a:t>Alex Bainbridge</a:t>
            </a:r>
          </a:p>
        </p:txBody>
      </p:sp>
      <p:sp>
        <p:nvSpPr>
          <p:cNvPr id="5" name="Slide Number Placeholder 4">
            <a:extLst>
              <a:ext uri="{FF2B5EF4-FFF2-40B4-BE49-F238E27FC236}">
                <a16:creationId xmlns:a16="http://schemas.microsoft.com/office/drawing/2014/main" id="{93A8DBD8-7206-5A45-8701-1C5BFDD6468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18961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31B14-AAAA-D746-8A4F-C3E1BB0AC40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0E54D6A3-2EE2-B640-B0F3-7408BA955A65}"/>
              </a:ext>
            </a:extLst>
          </p:cNvPr>
          <p:cNvSpPr>
            <a:spLocks noGrp="1"/>
          </p:cNvSpPr>
          <p:nvPr>
            <p:ph type="ftr" sz="quarter" idx="11"/>
          </p:nvPr>
        </p:nvSpPr>
        <p:spPr/>
        <p:txBody>
          <a:bodyPr/>
          <a:lstStyle/>
          <a:p>
            <a:r>
              <a:rPr lang="en-US"/>
              <a:t>Alex Bainbridge</a:t>
            </a:r>
          </a:p>
        </p:txBody>
      </p:sp>
      <p:sp>
        <p:nvSpPr>
          <p:cNvPr id="4" name="Slide Number Placeholder 3">
            <a:extLst>
              <a:ext uri="{FF2B5EF4-FFF2-40B4-BE49-F238E27FC236}">
                <a16:creationId xmlns:a16="http://schemas.microsoft.com/office/drawing/2014/main" id="{293CF3B5-8136-464C-B9CE-C289E9FE88E2}"/>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3995455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D96A-43E5-A645-B273-977F074EA4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02B250C-BB32-7348-BE3C-383B51A8F8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C78973E-998F-6D41-9801-A30991298D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745CC00-44DF-1E48-95F7-E532F4C69D5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984893D-3FFC-6749-AD92-18B78F33ADB0}"/>
              </a:ext>
            </a:extLst>
          </p:cNvPr>
          <p:cNvSpPr>
            <a:spLocks noGrp="1"/>
          </p:cNvSpPr>
          <p:nvPr>
            <p:ph type="ftr" sz="quarter" idx="11"/>
          </p:nvPr>
        </p:nvSpPr>
        <p:spPr/>
        <p:txBody>
          <a:bodyPr/>
          <a:lstStyle/>
          <a:p>
            <a:r>
              <a:rPr lang="en-US"/>
              <a:t>Alex Bainbridge</a:t>
            </a:r>
          </a:p>
        </p:txBody>
      </p:sp>
      <p:sp>
        <p:nvSpPr>
          <p:cNvPr id="7" name="Slide Number Placeholder 6">
            <a:extLst>
              <a:ext uri="{FF2B5EF4-FFF2-40B4-BE49-F238E27FC236}">
                <a16:creationId xmlns:a16="http://schemas.microsoft.com/office/drawing/2014/main" id="{5003AAAD-3463-B142-AEB9-CFB5F3DCA4FF}"/>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818596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9AEEA-03B0-C845-83C2-A99DE7CF45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D4D0810E-8148-AB45-8D0B-5492633BCB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CE66B3-4F01-3148-9B21-03E05C5998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180305A-EC70-204D-A203-97127CF60F2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FCDF6F2-688B-AC47-8BE3-B3918FD0BBB8}"/>
              </a:ext>
            </a:extLst>
          </p:cNvPr>
          <p:cNvSpPr>
            <a:spLocks noGrp="1"/>
          </p:cNvSpPr>
          <p:nvPr>
            <p:ph type="ftr" sz="quarter" idx="11"/>
          </p:nvPr>
        </p:nvSpPr>
        <p:spPr/>
        <p:txBody>
          <a:bodyPr/>
          <a:lstStyle/>
          <a:p>
            <a:r>
              <a:rPr lang="en-US"/>
              <a:t>Alex Bainbridge</a:t>
            </a:r>
          </a:p>
        </p:txBody>
      </p:sp>
      <p:sp>
        <p:nvSpPr>
          <p:cNvPr id="7" name="Slide Number Placeholder 6">
            <a:extLst>
              <a:ext uri="{FF2B5EF4-FFF2-40B4-BE49-F238E27FC236}">
                <a16:creationId xmlns:a16="http://schemas.microsoft.com/office/drawing/2014/main" id="{55DCE4F3-8FAC-C647-B187-2C76584703EE}"/>
              </a:ext>
            </a:extLst>
          </p:cNvPr>
          <p:cNvSpPr>
            <a:spLocks noGrp="1"/>
          </p:cNvSpPr>
          <p:nvPr>
            <p:ph type="sldNum" sz="quarter" idx="12"/>
          </p:nvPr>
        </p:nvSpPr>
        <p:spPr/>
        <p:txBody>
          <a:bodyPr/>
          <a:lstStyle/>
          <a:p>
            <a:fld id="{BBAAB195-B577-5546-8349-9DDA93B6129E}" type="slidenum">
              <a:rPr lang="en-US" smtClean="0"/>
              <a:t>‹#›</a:t>
            </a:fld>
            <a:endParaRPr lang="en-US"/>
          </a:p>
        </p:txBody>
      </p:sp>
    </p:spTree>
    <p:extLst>
      <p:ext uri="{BB962C8B-B14F-4D97-AF65-F5344CB8AC3E}">
        <p14:creationId xmlns:p14="http://schemas.microsoft.com/office/powerpoint/2010/main" val="2985277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Alex Bainbridge</a:t>
            </a:r>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pic>
        <p:nvPicPr>
          <p:cNvPr id="7" name="Picture 6">
            <a:extLst>
              <a:ext uri="{FF2B5EF4-FFF2-40B4-BE49-F238E27FC236}">
                <a16:creationId xmlns:a16="http://schemas.microsoft.com/office/drawing/2014/main" id="{87733AA2-E8FC-2540-AA49-4AA124C76F24}"/>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515940" y="5802305"/>
            <a:ext cx="2111379" cy="539751"/>
          </a:xfrm>
          <a:prstGeom prst="rect">
            <a:avLst/>
          </a:prstGeom>
        </p:spPr>
      </p:pic>
    </p:spTree>
    <p:extLst>
      <p:ext uri="{BB962C8B-B14F-4D97-AF65-F5344CB8AC3E}">
        <p14:creationId xmlns:p14="http://schemas.microsoft.com/office/powerpoint/2010/main" val="967685184"/>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9" r:id="rId12"/>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944EB6-27EE-0E47-84EB-753C79CA3B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51CE029-EB58-6B41-8EAC-704F548C31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2134E693-13CD-E14F-A36D-9E3FC3ABCD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5C84B2D-1B08-DB46-ACAA-271FBB7351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Alex Bainbridge</a:t>
            </a:r>
          </a:p>
        </p:txBody>
      </p:sp>
      <p:sp>
        <p:nvSpPr>
          <p:cNvPr id="6" name="Slide Number Placeholder 5">
            <a:extLst>
              <a:ext uri="{FF2B5EF4-FFF2-40B4-BE49-F238E27FC236}">
                <a16:creationId xmlns:a16="http://schemas.microsoft.com/office/drawing/2014/main" id="{F7BDCA95-5F3D-D940-BE0E-5DFB110309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AAB195-B577-5546-8349-9DDA93B6129E}" type="slidenum">
              <a:rPr lang="en-US" smtClean="0"/>
              <a:t>‹#›</a:t>
            </a:fld>
            <a:endParaRPr lang="en-US"/>
          </a:p>
        </p:txBody>
      </p:sp>
    </p:spTree>
    <p:extLst>
      <p:ext uri="{BB962C8B-B14F-4D97-AF65-F5344CB8AC3E}">
        <p14:creationId xmlns:p14="http://schemas.microsoft.com/office/powerpoint/2010/main" val="3143380421"/>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Lst>
  <p:hf hd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6.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460467-1FF7-C745-9E17-03FC0ADFFE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05460" y="0"/>
            <a:ext cx="3286539" cy="6858000"/>
          </a:xfrm>
          <a:prstGeom prst="rect">
            <a:avLst/>
          </a:prstGeom>
        </p:spPr>
      </p:pic>
      <p:sp>
        <p:nvSpPr>
          <p:cNvPr id="3" name="TextBox 2">
            <a:extLst>
              <a:ext uri="{FF2B5EF4-FFF2-40B4-BE49-F238E27FC236}">
                <a16:creationId xmlns:a16="http://schemas.microsoft.com/office/drawing/2014/main" id="{78DB0FE0-A4AF-D848-8925-91A37993D74D}"/>
              </a:ext>
            </a:extLst>
          </p:cNvPr>
          <p:cNvSpPr txBox="1"/>
          <p:nvPr/>
        </p:nvSpPr>
        <p:spPr>
          <a:xfrm>
            <a:off x="292964" y="1681336"/>
            <a:ext cx="5681708" cy="2862322"/>
          </a:xfrm>
          <a:prstGeom prst="rect">
            <a:avLst/>
          </a:prstGeom>
          <a:noFill/>
        </p:spPr>
        <p:txBody>
          <a:bodyPr wrap="square" rtlCol="0" anchor="t">
            <a:spAutoFit/>
          </a:bodyPr>
          <a:lstStyle/>
          <a:p>
            <a:r>
              <a:rPr lang="en-GB" sz="3600" b="0" i="0" dirty="0">
                <a:solidFill>
                  <a:schemeClr val="tx2"/>
                </a:solidFill>
                <a:effectLst/>
                <a:latin typeface="Arial" panose="020B0604020202020204" pitchFamily="34" charset="0"/>
                <a:cs typeface="Arial" panose="020B0604020202020204" pitchFamily="34" charset="0"/>
              </a:rPr>
              <a:t>Update on measurement and operation of a ZEPTO tunable permanent magnet quadrupole on Diamond Light Source</a:t>
            </a:r>
            <a:endParaRPr lang="en-US" sz="3600" b="1" spc="-150" dirty="0">
              <a:solidFill>
                <a:schemeClr val="tx2"/>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
        <p:nvSpPr>
          <p:cNvPr id="8" name="Rectangle 7">
            <a:extLst>
              <a:ext uri="{FF2B5EF4-FFF2-40B4-BE49-F238E27FC236}">
                <a16:creationId xmlns:a16="http://schemas.microsoft.com/office/drawing/2014/main" id="{6A3A0D6D-7DBC-4356-B9BB-E659006B5B74}"/>
              </a:ext>
            </a:extLst>
          </p:cNvPr>
          <p:cNvSpPr/>
          <p:nvPr/>
        </p:nvSpPr>
        <p:spPr>
          <a:xfrm>
            <a:off x="292963" y="5097656"/>
            <a:ext cx="6406506" cy="1631216"/>
          </a:xfrm>
          <a:prstGeom prst="rect">
            <a:avLst/>
          </a:prstGeom>
        </p:spPr>
        <p:txBody>
          <a:bodyPr wrap="square">
            <a:spAutoFit/>
          </a:bodyPr>
          <a:lstStyle/>
          <a:p>
            <a:r>
              <a:rPr lang="en-GB" sz="2000" dirty="0">
                <a:latin typeface="Arial" panose="020B0604020202020204" pitchFamily="34" charset="0"/>
                <a:cs typeface="Arial" panose="020B0604020202020204" pitchFamily="34" charset="0"/>
              </a:rPr>
              <a:t>Alex Bainbridge</a:t>
            </a:r>
          </a:p>
          <a:p>
            <a:r>
              <a:rPr lang="en-GB" sz="2000" dirty="0">
                <a:latin typeface="Arial" panose="020B0604020202020204" pitchFamily="34" charset="0"/>
                <a:cs typeface="Arial" panose="020B0604020202020204" pitchFamily="34" charset="0"/>
              </a:rPr>
              <a:t>ASTeC, UKRI-STFC Daresbury Laboratory</a:t>
            </a:r>
          </a:p>
          <a:p>
            <a:r>
              <a:rPr lang="en-GB" sz="2000" dirty="0">
                <a:latin typeface="Arial" panose="020B0604020202020204" pitchFamily="34" charset="0"/>
                <a:cs typeface="Arial" panose="020B0604020202020204" pitchFamily="34" charset="0"/>
              </a:rPr>
              <a:t>Low Emittance Ring – Permanent Magnets Workshop</a:t>
            </a:r>
          </a:p>
          <a:p>
            <a:r>
              <a:rPr lang="en-GB" sz="2000" dirty="0">
                <a:latin typeface="Arial" panose="020B0604020202020204" pitchFamily="34" charset="0"/>
                <a:cs typeface="Arial" panose="020B0604020202020204" pitchFamily="34" charset="0"/>
              </a:rPr>
              <a:t>14-15 November 2023</a:t>
            </a:r>
          </a:p>
          <a:p>
            <a:r>
              <a:rPr lang="en-GB" sz="2000" dirty="0">
                <a:latin typeface="Arial" panose="020B0604020202020204" pitchFamily="34" charset="0"/>
                <a:cs typeface="Arial" panose="020B0604020202020204" pitchFamily="34" charset="0"/>
              </a:rPr>
              <a:t>Trieste, Italy</a:t>
            </a:r>
          </a:p>
        </p:txBody>
      </p:sp>
    </p:spTree>
    <p:extLst>
      <p:ext uri="{BB962C8B-B14F-4D97-AF65-F5344CB8AC3E}">
        <p14:creationId xmlns:p14="http://schemas.microsoft.com/office/powerpoint/2010/main" val="3224382533"/>
      </p:ext>
    </p:extLst>
  </p:cSld>
  <p:clrMapOvr>
    <a:masterClrMapping/>
  </p:clrMapOvr>
  <mc:AlternateContent xmlns:mc="http://schemas.openxmlformats.org/markup-compatibility/2006" xmlns:p14="http://schemas.microsoft.com/office/powerpoint/2010/main">
    <mc:Choice Requires="p14">
      <p:transition spd="slow" p14:dur="2000" advTm="15309"/>
    </mc:Choice>
    <mc:Fallback xmlns="">
      <p:transition spd="slow" advTm="15309"/>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C75BB7-DED2-43F0-9988-1E960FBB631A}"/>
              </a:ext>
            </a:extLst>
          </p:cNvPr>
          <p:cNvSpPr txBox="1"/>
          <p:nvPr/>
        </p:nvSpPr>
        <p:spPr>
          <a:xfrm>
            <a:off x="403340" y="345182"/>
            <a:ext cx="8252387"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Split design</a:t>
            </a:r>
          </a:p>
        </p:txBody>
      </p:sp>
      <p:sp>
        <p:nvSpPr>
          <p:cNvPr id="6" name="TextBox 5">
            <a:extLst>
              <a:ext uri="{FF2B5EF4-FFF2-40B4-BE49-F238E27FC236}">
                <a16:creationId xmlns:a16="http://schemas.microsoft.com/office/drawing/2014/main" id="{660B3D92-8ACA-486E-A701-4C766D2E1398}"/>
              </a:ext>
            </a:extLst>
          </p:cNvPr>
          <p:cNvSpPr txBox="1"/>
          <p:nvPr/>
        </p:nvSpPr>
        <p:spPr>
          <a:xfrm>
            <a:off x="305592" y="1289082"/>
            <a:ext cx="4594882" cy="523220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Electromagnetic quadrupoles can typically be split for installation around an </a:t>
            </a:r>
            <a:r>
              <a:rPr lang="en-GB" b="1" dirty="0">
                <a:latin typeface="Arial" panose="020B0604020202020204" pitchFamily="34" charset="0"/>
                <a:cs typeface="Arial" panose="020B0604020202020204" pitchFamily="34" charset="0"/>
              </a:rPr>
              <a:t>existing vacuum vessel </a:t>
            </a:r>
            <a:r>
              <a:rPr lang="en-GB" dirty="0">
                <a:latin typeface="Arial" panose="020B0604020202020204" pitchFamily="34" charset="0"/>
                <a:cs typeface="Arial" panose="020B0604020202020204" pitchFamily="34" charset="0"/>
              </a:rPr>
              <a:t>– previous ZEPTO quadrupoles could not.</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new version may be </a:t>
            </a:r>
            <a:r>
              <a:rPr lang="en-GB" b="1" dirty="0">
                <a:latin typeface="Arial" panose="020B0604020202020204" pitchFamily="34" charset="0"/>
                <a:cs typeface="Arial" panose="020B0604020202020204" pitchFamily="34" charset="0"/>
              </a:rPr>
              <a:t>split about the vertical axis</a:t>
            </a:r>
            <a:r>
              <a:rPr lang="en-GB" dirty="0">
                <a:latin typeface="Arial" panose="020B0604020202020204" pitchFamily="34" charset="0"/>
                <a:cs typeface="Arial" panose="020B0604020202020204" pitchFamily="34" charset="0"/>
              </a:rPr>
              <a:t> and reassembled around an existing vacuum system using a dedicated assembly frame.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This allows replacements or repair to be conducted </a:t>
            </a:r>
            <a:r>
              <a:rPr lang="en-GB" b="1" dirty="0">
                <a:latin typeface="Arial" panose="020B0604020202020204" pitchFamily="34" charset="0"/>
                <a:cs typeface="Arial" panose="020B0604020202020204" pitchFamily="34" charset="0"/>
              </a:rPr>
              <a:t>without needing to keep the accelerator offline </a:t>
            </a:r>
            <a:r>
              <a:rPr lang="en-GB" dirty="0">
                <a:latin typeface="Arial" panose="020B0604020202020204" pitchFamily="34" charset="0"/>
                <a:cs typeface="Arial" panose="020B0604020202020204" pitchFamily="34" charset="0"/>
              </a:rPr>
              <a:t>for the additional time needed to restore the quality of the vacuum.</a:t>
            </a:r>
          </a:p>
          <a:p>
            <a:endParaRPr lang="en-GB"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br>
              <a:rPr lang="en-GB" sz="1600" dirty="0">
                <a:latin typeface="Arial" panose="020B0604020202020204" pitchFamily="34" charset="0"/>
                <a:cs typeface="Arial" panose="020B0604020202020204" pitchFamily="34" charset="0"/>
              </a:rPr>
            </a:br>
            <a:endParaRPr lang="en-GB" sz="1600" dirty="0">
              <a:latin typeface="Arial" panose="020B0604020202020204" pitchFamily="34" charset="0"/>
              <a:cs typeface="Arial" panose="020B0604020202020204" pitchFamily="34" charset="0"/>
            </a:endParaRPr>
          </a:p>
        </p:txBody>
      </p:sp>
      <p:pic>
        <p:nvPicPr>
          <p:cNvPr id="3" name="Picture 2" descr="A picture containing indoor, miller&#10;&#10;Description automatically generated">
            <a:extLst>
              <a:ext uri="{FF2B5EF4-FFF2-40B4-BE49-F238E27FC236}">
                <a16:creationId xmlns:a16="http://schemas.microsoft.com/office/drawing/2014/main" id="{BEAC2BE3-171C-406F-9790-DC7CBAF5D8EB}"/>
              </a:ext>
            </a:extLst>
          </p:cNvPr>
          <p:cNvPicPr>
            <a:picLocks noChangeAspect="1"/>
          </p:cNvPicPr>
          <p:nvPr/>
        </p:nvPicPr>
        <p:blipFill>
          <a:blip r:embed="rId2"/>
          <a:stretch>
            <a:fillRect/>
          </a:stretch>
        </p:blipFill>
        <p:spPr>
          <a:xfrm>
            <a:off x="6291310" y="0"/>
            <a:ext cx="5382826" cy="6857537"/>
          </a:xfrm>
          <a:prstGeom prst="rect">
            <a:avLst/>
          </a:prstGeom>
        </p:spPr>
      </p:pic>
      <p:sp>
        <p:nvSpPr>
          <p:cNvPr id="2" name="Footer Placeholder 1">
            <a:extLst>
              <a:ext uri="{FF2B5EF4-FFF2-40B4-BE49-F238E27FC236}">
                <a16:creationId xmlns:a16="http://schemas.microsoft.com/office/drawing/2014/main" id="{51E2817E-2DE4-433D-8FEA-5A3D86E5D588}"/>
              </a:ext>
            </a:extLst>
          </p:cNvPr>
          <p:cNvSpPr>
            <a:spLocks noGrp="1"/>
          </p:cNvSpPr>
          <p:nvPr>
            <p:ph type="ftr" sz="quarter" idx="11"/>
          </p:nvPr>
        </p:nvSpPr>
        <p:spPr/>
        <p:txBody>
          <a:bodyPr/>
          <a:lstStyle/>
          <a:p>
            <a:r>
              <a:rPr lang="en-US"/>
              <a:t>Alex Bainbridge</a:t>
            </a:r>
            <a:endParaRPr lang="en-US" dirty="0"/>
          </a:p>
        </p:txBody>
      </p:sp>
      <p:sp>
        <p:nvSpPr>
          <p:cNvPr id="5" name="Slide Number Placeholder 4">
            <a:extLst>
              <a:ext uri="{FF2B5EF4-FFF2-40B4-BE49-F238E27FC236}">
                <a16:creationId xmlns:a16="http://schemas.microsoft.com/office/drawing/2014/main" id="{FFF39E14-4CF7-47F7-ACB2-4BD4795E0CAD}"/>
              </a:ext>
            </a:extLst>
          </p:cNvPr>
          <p:cNvSpPr>
            <a:spLocks noGrp="1"/>
          </p:cNvSpPr>
          <p:nvPr>
            <p:ph type="sldNum" sz="quarter" idx="12"/>
          </p:nvPr>
        </p:nvSpPr>
        <p:spPr/>
        <p:txBody>
          <a:bodyPr/>
          <a:lstStyle/>
          <a:p>
            <a:fld id="{BBAAB195-B577-5546-8349-9DDA93B6129E}" type="slidenum">
              <a:rPr lang="en-US" smtClean="0"/>
              <a:t>10</a:t>
            </a:fld>
            <a:endParaRPr lang="en-US"/>
          </a:p>
        </p:txBody>
      </p:sp>
    </p:spTree>
    <p:extLst>
      <p:ext uri="{BB962C8B-B14F-4D97-AF65-F5344CB8AC3E}">
        <p14:creationId xmlns:p14="http://schemas.microsoft.com/office/powerpoint/2010/main" val="965362697"/>
      </p:ext>
    </p:extLst>
  </p:cSld>
  <p:clrMapOvr>
    <a:masterClrMapping/>
  </p:clrMapOvr>
  <mc:AlternateContent xmlns:mc="http://schemas.openxmlformats.org/markup-compatibility/2006" xmlns:p14="http://schemas.microsoft.com/office/powerpoint/2010/main">
    <mc:Choice Requires="p14">
      <p:transition spd="slow" p14:dur="2000" advTm="26291"/>
    </mc:Choice>
    <mc:Fallback xmlns="">
      <p:transition spd="slow" advTm="2629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2C9CAF-560E-492B-A12E-85403E3BAC40}"/>
              </a:ext>
            </a:extLst>
          </p:cNvPr>
          <p:cNvSpPr txBox="1"/>
          <p:nvPr/>
        </p:nvSpPr>
        <p:spPr>
          <a:xfrm>
            <a:off x="403340" y="345182"/>
            <a:ext cx="8252387"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Construction</a:t>
            </a:r>
          </a:p>
        </p:txBody>
      </p:sp>
      <p:pic>
        <p:nvPicPr>
          <p:cNvPr id="5" name="Picture 4">
            <a:extLst>
              <a:ext uri="{FF2B5EF4-FFF2-40B4-BE49-F238E27FC236}">
                <a16:creationId xmlns:a16="http://schemas.microsoft.com/office/drawing/2014/main" id="{2A5A0363-5EE1-44A4-9DBE-B469CD4422AC}"/>
              </a:ext>
            </a:extLst>
          </p:cNvPr>
          <p:cNvPicPr>
            <a:picLocks noChangeAspect="1"/>
          </p:cNvPicPr>
          <p:nvPr/>
        </p:nvPicPr>
        <p:blipFill rotWithShape="1">
          <a:blip r:embed="rId2">
            <a:extLst>
              <a:ext uri="{28A0092B-C50C-407E-A947-70E740481C1C}">
                <a14:useLocalDpi xmlns:a14="http://schemas.microsoft.com/office/drawing/2010/main" val="0"/>
              </a:ext>
            </a:extLst>
          </a:blip>
          <a:srcRect l="15128" t="2107" r="13916" b="-138"/>
          <a:stretch/>
        </p:blipFill>
        <p:spPr>
          <a:xfrm>
            <a:off x="7502709" y="783454"/>
            <a:ext cx="4662976" cy="5291091"/>
          </a:xfrm>
          <a:prstGeom prst="rect">
            <a:avLst/>
          </a:prstGeom>
        </p:spPr>
      </p:pic>
      <p:sp>
        <p:nvSpPr>
          <p:cNvPr id="7" name="Content Placeholder 2">
            <a:extLst>
              <a:ext uri="{FF2B5EF4-FFF2-40B4-BE49-F238E27FC236}">
                <a16:creationId xmlns:a16="http://schemas.microsoft.com/office/drawing/2014/main" id="{7A4D29C1-35E3-4063-A867-CCBE52E634B2}"/>
              </a:ext>
            </a:extLst>
          </p:cNvPr>
          <p:cNvSpPr>
            <a:spLocks noGrp="1"/>
          </p:cNvSpPr>
          <p:nvPr>
            <p:ph idx="1"/>
          </p:nvPr>
        </p:nvSpPr>
        <p:spPr>
          <a:xfrm>
            <a:off x="527947" y="1420680"/>
            <a:ext cx="3230996" cy="4351338"/>
          </a:xfrm>
        </p:spPr>
        <p:txBody>
          <a:bodyPr>
            <a:normAutofit/>
          </a:bodyPr>
          <a:lstStyle/>
          <a:p>
            <a:pPr marL="0" indent="0">
              <a:buNone/>
            </a:pPr>
            <a:r>
              <a:rPr lang="en-GB" sz="1800" dirty="0">
                <a:solidFill>
                  <a:schemeClr val="tx2"/>
                </a:solidFill>
              </a:rPr>
              <a:t>To ensure that the inner yoke structure is properly positioned, both yokes were pre-assembled with Aluminium spacers before final machining.</a:t>
            </a:r>
          </a:p>
          <a:p>
            <a:pPr marL="0" indent="0">
              <a:buNone/>
            </a:pPr>
            <a:endParaRPr lang="en-GB" sz="1800" dirty="0">
              <a:solidFill>
                <a:schemeClr val="tx2"/>
              </a:solidFill>
            </a:endParaRPr>
          </a:p>
          <a:p>
            <a:pPr marL="0" indent="0">
              <a:buNone/>
            </a:pPr>
            <a:r>
              <a:rPr lang="en-GB" sz="1800" dirty="0">
                <a:solidFill>
                  <a:schemeClr val="tx2"/>
                </a:solidFill>
              </a:rPr>
              <a:t>Wire erosion used to achieve &lt;30 µm precision on pole tips, regardless of tolerances of initial manufacture.</a:t>
            </a:r>
          </a:p>
          <a:p>
            <a:pPr marL="0" indent="0">
              <a:buNone/>
            </a:pPr>
            <a:endParaRPr lang="en-GB" sz="1800" dirty="0">
              <a:solidFill>
                <a:schemeClr val="tx2"/>
              </a:solidFill>
            </a:endParaRPr>
          </a:p>
          <a:p>
            <a:pPr marL="0" indent="0">
              <a:buNone/>
            </a:pPr>
            <a:r>
              <a:rPr lang="en-GB" sz="1800" dirty="0">
                <a:solidFill>
                  <a:schemeClr val="tx2"/>
                </a:solidFill>
              </a:rPr>
              <a:t>Dowel system should ensure repeatability of assembly</a:t>
            </a:r>
          </a:p>
          <a:p>
            <a:pPr marL="0" indent="0">
              <a:buNone/>
            </a:pPr>
            <a:endParaRPr lang="en-GB" sz="1800" dirty="0">
              <a:solidFill>
                <a:schemeClr val="tx2"/>
              </a:solidFill>
            </a:endParaRPr>
          </a:p>
          <a:p>
            <a:pPr marL="0" indent="0">
              <a:buNone/>
            </a:pPr>
            <a:endParaRPr lang="en-GB" sz="1800" dirty="0">
              <a:solidFill>
                <a:schemeClr val="tx2"/>
              </a:solidFill>
            </a:endParaRPr>
          </a:p>
        </p:txBody>
      </p:sp>
      <p:pic>
        <p:nvPicPr>
          <p:cNvPr id="8" name="Picture 7">
            <a:extLst>
              <a:ext uri="{FF2B5EF4-FFF2-40B4-BE49-F238E27FC236}">
                <a16:creationId xmlns:a16="http://schemas.microsoft.com/office/drawing/2014/main" id="{DD4D7771-9CB6-42C5-8131-8ABBFC9B57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135" t="25517" r="30094" b="20692"/>
          <a:stretch/>
        </p:blipFill>
        <p:spPr>
          <a:xfrm>
            <a:off x="3837490" y="1706566"/>
            <a:ext cx="3612987" cy="3776035"/>
          </a:xfrm>
          <a:prstGeom prst="rect">
            <a:avLst/>
          </a:prstGeom>
        </p:spPr>
      </p:pic>
      <p:sp>
        <p:nvSpPr>
          <p:cNvPr id="2" name="Footer Placeholder 1">
            <a:extLst>
              <a:ext uri="{FF2B5EF4-FFF2-40B4-BE49-F238E27FC236}">
                <a16:creationId xmlns:a16="http://schemas.microsoft.com/office/drawing/2014/main" id="{F2589804-85D7-4503-9A01-7BC826B86039}"/>
              </a:ext>
            </a:extLst>
          </p:cNvPr>
          <p:cNvSpPr>
            <a:spLocks noGrp="1"/>
          </p:cNvSpPr>
          <p:nvPr>
            <p:ph type="ftr" sz="quarter" idx="11"/>
          </p:nvPr>
        </p:nvSpPr>
        <p:spPr/>
        <p:txBody>
          <a:bodyPr/>
          <a:lstStyle/>
          <a:p>
            <a:r>
              <a:rPr lang="en-US"/>
              <a:t>Alex Bainbridge</a:t>
            </a:r>
            <a:endParaRPr lang="en-US" dirty="0"/>
          </a:p>
        </p:txBody>
      </p:sp>
      <p:sp>
        <p:nvSpPr>
          <p:cNvPr id="3" name="Slide Number Placeholder 2">
            <a:extLst>
              <a:ext uri="{FF2B5EF4-FFF2-40B4-BE49-F238E27FC236}">
                <a16:creationId xmlns:a16="http://schemas.microsoft.com/office/drawing/2014/main" id="{C4526F14-D14D-4F3B-88B3-799B2EE0223E}"/>
              </a:ext>
            </a:extLst>
          </p:cNvPr>
          <p:cNvSpPr>
            <a:spLocks noGrp="1"/>
          </p:cNvSpPr>
          <p:nvPr>
            <p:ph type="sldNum" sz="quarter" idx="12"/>
          </p:nvPr>
        </p:nvSpPr>
        <p:spPr/>
        <p:txBody>
          <a:bodyPr/>
          <a:lstStyle/>
          <a:p>
            <a:fld id="{BBAAB195-B577-5546-8349-9DDA93B6129E}" type="slidenum">
              <a:rPr lang="en-US" smtClean="0"/>
              <a:t>11</a:t>
            </a:fld>
            <a:endParaRPr lang="en-US"/>
          </a:p>
        </p:txBody>
      </p:sp>
      <p:sp>
        <p:nvSpPr>
          <p:cNvPr id="9" name="Arrow: Up-Down 8">
            <a:extLst>
              <a:ext uri="{FF2B5EF4-FFF2-40B4-BE49-F238E27FC236}">
                <a16:creationId xmlns:a16="http://schemas.microsoft.com/office/drawing/2014/main" id="{64C297E9-0362-484A-8476-5473970B5058}"/>
              </a:ext>
            </a:extLst>
          </p:cNvPr>
          <p:cNvSpPr/>
          <p:nvPr/>
        </p:nvSpPr>
        <p:spPr>
          <a:xfrm rot="245945">
            <a:off x="10934842" y="1495639"/>
            <a:ext cx="172934" cy="3369325"/>
          </a:xfrm>
          <a:prstGeom prst="up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Arrow: Up-Down 9">
            <a:extLst>
              <a:ext uri="{FF2B5EF4-FFF2-40B4-BE49-F238E27FC236}">
                <a16:creationId xmlns:a16="http://schemas.microsoft.com/office/drawing/2014/main" id="{D12D8C7E-6116-4E2C-AEEC-2C1FFE89D28B}"/>
              </a:ext>
            </a:extLst>
          </p:cNvPr>
          <p:cNvSpPr/>
          <p:nvPr/>
        </p:nvSpPr>
        <p:spPr>
          <a:xfrm rot="5400000">
            <a:off x="9568392" y="3860777"/>
            <a:ext cx="147548" cy="2288039"/>
          </a:xfrm>
          <a:prstGeom prst="up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DB04FA51-C9F6-48ED-AFCF-829A99D82C5C}"/>
              </a:ext>
            </a:extLst>
          </p:cNvPr>
          <p:cNvSpPr txBox="1"/>
          <p:nvPr/>
        </p:nvSpPr>
        <p:spPr>
          <a:xfrm>
            <a:off x="9101086" y="5034808"/>
            <a:ext cx="957313" cy="369332"/>
          </a:xfrm>
          <a:prstGeom prst="rect">
            <a:avLst/>
          </a:prstGeom>
          <a:noFill/>
        </p:spPr>
        <p:txBody>
          <a:bodyPr wrap="none" rtlCol="0">
            <a:spAutoFit/>
          </a:bodyPr>
          <a:lstStyle/>
          <a:p>
            <a:r>
              <a:rPr lang="en-GB" dirty="0">
                <a:solidFill>
                  <a:srgbClr val="C00000"/>
                </a:solidFill>
              </a:rPr>
              <a:t>300 mm</a:t>
            </a:r>
          </a:p>
        </p:txBody>
      </p:sp>
      <p:sp>
        <p:nvSpPr>
          <p:cNvPr id="12" name="TextBox 11">
            <a:extLst>
              <a:ext uri="{FF2B5EF4-FFF2-40B4-BE49-F238E27FC236}">
                <a16:creationId xmlns:a16="http://schemas.microsoft.com/office/drawing/2014/main" id="{D5350F86-410D-4262-9AA4-AA2978D91957}"/>
              </a:ext>
            </a:extLst>
          </p:cNvPr>
          <p:cNvSpPr txBox="1"/>
          <p:nvPr/>
        </p:nvSpPr>
        <p:spPr>
          <a:xfrm>
            <a:off x="11021309" y="3109833"/>
            <a:ext cx="957313" cy="369332"/>
          </a:xfrm>
          <a:prstGeom prst="rect">
            <a:avLst/>
          </a:prstGeom>
          <a:noFill/>
        </p:spPr>
        <p:txBody>
          <a:bodyPr wrap="none" rtlCol="0">
            <a:spAutoFit/>
          </a:bodyPr>
          <a:lstStyle/>
          <a:p>
            <a:r>
              <a:rPr lang="en-GB" dirty="0">
                <a:solidFill>
                  <a:srgbClr val="C00000"/>
                </a:solidFill>
              </a:rPr>
              <a:t>400 mm</a:t>
            </a:r>
          </a:p>
        </p:txBody>
      </p:sp>
    </p:spTree>
    <p:extLst>
      <p:ext uri="{BB962C8B-B14F-4D97-AF65-F5344CB8AC3E}">
        <p14:creationId xmlns:p14="http://schemas.microsoft.com/office/powerpoint/2010/main" val="3802448720"/>
      </p:ext>
    </p:extLst>
  </p:cSld>
  <p:clrMapOvr>
    <a:masterClrMapping/>
  </p:clrMapOvr>
  <mc:AlternateContent xmlns:mc="http://schemas.openxmlformats.org/markup-compatibility/2006" xmlns:p14="http://schemas.microsoft.com/office/powerpoint/2010/main">
    <mc:Choice Requires="p14">
      <p:transition spd="slow" p14:dur="2000" advTm="86888"/>
    </mc:Choice>
    <mc:Fallback xmlns="">
      <p:transition spd="slow" advTm="8688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C75BB7-DED2-43F0-9988-1E960FBB631A}"/>
              </a:ext>
            </a:extLst>
          </p:cNvPr>
          <p:cNvSpPr txBox="1"/>
          <p:nvPr/>
        </p:nvSpPr>
        <p:spPr>
          <a:xfrm>
            <a:off x="403340" y="345182"/>
            <a:ext cx="8252387"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Assembly forces</a:t>
            </a:r>
          </a:p>
        </p:txBody>
      </p:sp>
      <p:pic>
        <p:nvPicPr>
          <p:cNvPr id="13" name="Picture 12" descr="Chart&#10;&#10;Description automatically generated">
            <a:extLst>
              <a:ext uri="{FF2B5EF4-FFF2-40B4-BE49-F238E27FC236}">
                <a16:creationId xmlns:a16="http://schemas.microsoft.com/office/drawing/2014/main" id="{FE2B37E5-0EA5-49E4-9E9F-FAA825D497FD}"/>
              </a:ext>
            </a:extLst>
          </p:cNvPr>
          <p:cNvPicPr>
            <a:picLocks noChangeAspect="1"/>
          </p:cNvPicPr>
          <p:nvPr/>
        </p:nvPicPr>
        <p:blipFill>
          <a:blip r:embed="rId4"/>
          <a:stretch>
            <a:fillRect/>
          </a:stretch>
        </p:blipFill>
        <p:spPr>
          <a:xfrm>
            <a:off x="467375" y="1114623"/>
            <a:ext cx="6599788" cy="4763627"/>
          </a:xfrm>
          <a:prstGeom prst="rect">
            <a:avLst/>
          </a:prstGeom>
        </p:spPr>
      </p:pic>
      <p:cxnSp>
        <p:nvCxnSpPr>
          <p:cNvPr id="15" name="Straight Connector 14">
            <a:extLst>
              <a:ext uri="{FF2B5EF4-FFF2-40B4-BE49-F238E27FC236}">
                <a16:creationId xmlns:a16="http://schemas.microsoft.com/office/drawing/2014/main" id="{5B78FE45-9C90-4DED-961A-2F38C2E5C3F4}"/>
              </a:ext>
            </a:extLst>
          </p:cNvPr>
          <p:cNvCxnSpPr/>
          <p:nvPr/>
        </p:nvCxnSpPr>
        <p:spPr>
          <a:xfrm>
            <a:off x="5138875" y="3391271"/>
            <a:ext cx="63031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543FB77-0F69-41C3-B077-8C4CC4BBD076}"/>
              </a:ext>
            </a:extLst>
          </p:cNvPr>
          <p:cNvCxnSpPr/>
          <p:nvPr/>
        </p:nvCxnSpPr>
        <p:spPr>
          <a:xfrm>
            <a:off x="5138877" y="3829237"/>
            <a:ext cx="630315"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7BF7BFA-E2CF-4A26-828E-485506A4F867}"/>
              </a:ext>
            </a:extLst>
          </p:cNvPr>
          <p:cNvCxnSpPr/>
          <p:nvPr/>
        </p:nvCxnSpPr>
        <p:spPr>
          <a:xfrm>
            <a:off x="5138876" y="3600804"/>
            <a:ext cx="63031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D279C0CF-F6A0-4695-80A7-63F75770EA54}"/>
              </a:ext>
            </a:extLst>
          </p:cNvPr>
          <p:cNvSpPr txBox="1"/>
          <p:nvPr/>
        </p:nvSpPr>
        <p:spPr>
          <a:xfrm>
            <a:off x="5738681" y="3262831"/>
            <a:ext cx="1117294" cy="738664"/>
          </a:xfrm>
          <a:prstGeom prst="rect">
            <a:avLst/>
          </a:prstGeom>
          <a:noFill/>
        </p:spPr>
        <p:txBody>
          <a:bodyPr wrap="none" rtlCol="0">
            <a:spAutoFit/>
          </a:bodyPr>
          <a:lstStyle/>
          <a:p>
            <a:r>
              <a:rPr lang="en-GB" sz="1400" dirty="0">
                <a:solidFill>
                  <a:schemeClr val="accent4">
                    <a:lumMod val="50000"/>
                  </a:schemeClr>
                </a:solidFill>
              </a:rPr>
              <a:t>Simulated</a:t>
            </a:r>
          </a:p>
          <a:p>
            <a:r>
              <a:rPr lang="en-GB" sz="1400" dirty="0">
                <a:solidFill>
                  <a:schemeClr val="accent4">
                    <a:lumMod val="50000"/>
                  </a:schemeClr>
                </a:solidFill>
              </a:rPr>
              <a:t>Estimated</a:t>
            </a:r>
          </a:p>
          <a:p>
            <a:r>
              <a:rPr lang="en-GB" sz="1400" dirty="0">
                <a:solidFill>
                  <a:schemeClr val="accent4">
                    <a:lumMod val="50000"/>
                  </a:schemeClr>
                </a:solidFill>
              </a:rPr>
              <a:t>Extrapolated</a:t>
            </a:r>
          </a:p>
        </p:txBody>
      </p:sp>
      <p:sp>
        <p:nvSpPr>
          <p:cNvPr id="19" name="TextBox 18">
            <a:extLst>
              <a:ext uri="{FF2B5EF4-FFF2-40B4-BE49-F238E27FC236}">
                <a16:creationId xmlns:a16="http://schemas.microsoft.com/office/drawing/2014/main" id="{A72DDDE1-FC0A-41C3-BC74-7065B4ADCCE3}"/>
              </a:ext>
            </a:extLst>
          </p:cNvPr>
          <p:cNvSpPr txBox="1"/>
          <p:nvPr/>
        </p:nvSpPr>
        <p:spPr>
          <a:xfrm>
            <a:off x="7234702" y="729902"/>
            <a:ext cx="4430614" cy="2585323"/>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Forces between the PM blocks and steel yokes must be calculated in advance and managed during assembly!</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 Hall probe was used to measure the flux density entering the steel yoke for as much of the approach as possible, and from this an estimate of the actual force was derived</a:t>
            </a:r>
          </a:p>
        </p:txBody>
      </p:sp>
      <p:pic>
        <p:nvPicPr>
          <p:cNvPr id="20" name="Picture 19">
            <a:extLst>
              <a:ext uri="{FF2B5EF4-FFF2-40B4-BE49-F238E27FC236}">
                <a16:creationId xmlns:a16="http://schemas.microsoft.com/office/drawing/2014/main" id="{B21E0DAA-5EB5-42C0-BB7D-3A1241D7B84C}"/>
              </a:ext>
            </a:extLst>
          </p:cNvPr>
          <p:cNvPicPr>
            <a:picLocks noChangeAspect="1"/>
          </p:cNvPicPr>
          <p:nvPr/>
        </p:nvPicPr>
        <p:blipFill>
          <a:blip r:embed="rId5"/>
          <a:stretch>
            <a:fillRect/>
          </a:stretch>
        </p:blipFill>
        <p:spPr>
          <a:xfrm>
            <a:off x="8423837" y="3244206"/>
            <a:ext cx="3314826" cy="3183163"/>
          </a:xfrm>
          <a:prstGeom prst="rect">
            <a:avLst/>
          </a:prstGeom>
        </p:spPr>
      </p:pic>
      <p:sp>
        <p:nvSpPr>
          <p:cNvPr id="2" name="Footer Placeholder 1">
            <a:extLst>
              <a:ext uri="{FF2B5EF4-FFF2-40B4-BE49-F238E27FC236}">
                <a16:creationId xmlns:a16="http://schemas.microsoft.com/office/drawing/2014/main" id="{B8FAE848-F00C-447A-87A5-DDC8C1B2E867}"/>
              </a:ext>
            </a:extLst>
          </p:cNvPr>
          <p:cNvSpPr>
            <a:spLocks noGrp="1"/>
          </p:cNvSpPr>
          <p:nvPr>
            <p:ph type="ftr" sz="quarter" idx="11"/>
          </p:nvPr>
        </p:nvSpPr>
        <p:spPr/>
        <p:txBody>
          <a:bodyPr/>
          <a:lstStyle/>
          <a:p>
            <a:r>
              <a:rPr lang="en-US"/>
              <a:t>Alex Bainbridge</a:t>
            </a:r>
            <a:endParaRPr lang="en-US" dirty="0"/>
          </a:p>
        </p:txBody>
      </p:sp>
      <p:sp>
        <p:nvSpPr>
          <p:cNvPr id="3" name="Slide Number Placeholder 2">
            <a:extLst>
              <a:ext uri="{FF2B5EF4-FFF2-40B4-BE49-F238E27FC236}">
                <a16:creationId xmlns:a16="http://schemas.microsoft.com/office/drawing/2014/main" id="{6D69397B-8595-4921-9081-2005C00A828A}"/>
              </a:ext>
            </a:extLst>
          </p:cNvPr>
          <p:cNvSpPr>
            <a:spLocks noGrp="1"/>
          </p:cNvSpPr>
          <p:nvPr>
            <p:ph type="sldNum" sz="quarter" idx="12"/>
          </p:nvPr>
        </p:nvSpPr>
        <p:spPr/>
        <p:txBody>
          <a:bodyPr/>
          <a:lstStyle/>
          <a:p>
            <a:fld id="{BBAAB195-B577-5546-8349-9DDA93B6129E}" type="slidenum">
              <a:rPr lang="en-US" smtClean="0"/>
              <a:t>12</a:t>
            </a:fld>
            <a:endParaRPr lang="en-US"/>
          </a:p>
        </p:txBody>
      </p:sp>
    </p:spTree>
    <p:custDataLst>
      <p:tags r:id="rId1"/>
    </p:custDataLst>
    <p:extLst>
      <p:ext uri="{BB962C8B-B14F-4D97-AF65-F5344CB8AC3E}">
        <p14:creationId xmlns:p14="http://schemas.microsoft.com/office/powerpoint/2010/main" val="3209449033"/>
      </p:ext>
    </p:extLst>
  </p:cSld>
  <p:clrMapOvr>
    <a:masterClrMapping/>
  </p:clrMapOvr>
  <mc:AlternateContent xmlns:mc="http://schemas.openxmlformats.org/markup-compatibility/2006" xmlns:p14="http://schemas.microsoft.com/office/powerpoint/2010/main">
    <mc:Choice Requires="p14">
      <p:transition spd="slow" p14:dur="2000" advTm="69064"/>
    </mc:Choice>
    <mc:Fallback xmlns="">
      <p:transition spd="slow" advTm="690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C75BB7-DED2-43F0-9988-1E960FBB631A}"/>
              </a:ext>
            </a:extLst>
          </p:cNvPr>
          <p:cNvSpPr txBox="1"/>
          <p:nvPr/>
        </p:nvSpPr>
        <p:spPr>
          <a:xfrm>
            <a:off x="403340" y="345182"/>
            <a:ext cx="8252387"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Operational forces</a:t>
            </a:r>
          </a:p>
        </p:txBody>
      </p:sp>
      <p:pic>
        <p:nvPicPr>
          <p:cNvPr id="3" name="Content Placeholder 3">
            <a:extLst>
              <a:ext uri="{FF2B5EF4-FFF2-40B4-BE49-F238E27FC236}">
                <a16:creationId xmlns:a16="http://schemas.microsoft.com/office/drawing/2014/main" id="{E89B281E-81FB-445B-9976-5049588F6F9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6472" y="1524000"/>
            <a:ext cx="6490299" cy="3949700"/>
          </a:xfrm>
        </p:spPr>
      </p:pic>
      <p:pic>
        <p:nvPicPr>
          <p:cNvPr id="6" name="Picture 5">
            <a:extLst>
              <a:ext uri="{FF2B5EF4-FFF2-40B4-BE49-F238E27FC236}">
                <a16:creationId xmlns:a16="http://schemas.microsoft.com/office/drawing/2014/main" id="{A4AF7AD9-EE2E-47FC-BCA5-2828D2C85AEF}"/>
              </a:ext>
            </a:extLst>
          </p:cNvPr>
          <p:cNvPicPr>
            <a:picLocks noChangeAspect="1"/>
          </p:cNvPicPr>
          <p:nvPr/>
        </p:nvPicPr>
        <p:blipFill>
          <a:blip r:embed="rId3"/>
          <a:stretch>
            <a:fillRect/>
          </a:stretch>
        </p:blipFill>
        <p:spPr>
          <a:xfrm>
            <a:off x="7771249" y="2066913"/>
            <a:ext cx="3379104" cy="4445905"/>
          </a:xfrm>
          <a:prstGeom prst="rect">
            <a:avLst/>
          </a:prstGeom>
        </p:spPr>
      </p:pic>
      <p:sp>
        <p:nvSpPr>
          <p:cNvPr id="7" name="Right Arrow 10">
            <a:extLst>
              <a:ext uri="{FF2B5EF4-FFF2-40B4-BE49-F238E27FC236}">
                <a16:creationId xmlns:a16="http://schemas.microsoft.com/office/drawing/2014/main" id="{4AFD85B1-3346-467C-8D21-2CBB2DD32791}"/>
              </a:ext>
            </a:extLst>
          </p:cNvPr>
          <p:cNvSpPr/>
          <p:nvPr/>
        </p:nvSpPr>
        <p:spPr>
          <a:xfrm>
            <a:off x="9677688" y="5718425"/>
            <a:ext cx="609023" cy="323560"/>
          </a:xfrm>
          <a:prstGeom prst="rightArrow">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E2D62"/>
                </a:solidFill>
              </a:rPr>
              <a:t>FX</a:t>
            </a:r>
          </a:p>
        </p:txBody>
      </p:sp>
      <p:sp>
        <p:nvSpPr>
          <p:cNvPr id="8" name="Right Arrow 11">
            <a:extLst>
              <a:ext uri="{FF2B5EF4-FFF2-40B4-BE49-F238E27FC236}">
                <a16:creationId xmlns:a16="http://schemas.microsoft.com/office/drawing/2014/main" id="{B73C7462-E430-4C7E-8521-FB2E0F9FE5B6}"/>
              </a:ext>
            </a:extLst>
          </p:cNvPr>
          <p:cNvSpPr/>
          <p:nvPr/>
        </p:nvSpPr>
        <p:spPr>
          <a:xfrm rot="5400000">
            <a:off x="9156289" y="5651280"/>
            <a:ext cx="609023" cy="323560"/>
          </a:xfrm>
          <a:prstGeom prst="rightArrow">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E2D62"/>
                </a:solidFill>
              </a:rPr>
              <a:t>FY</a:t>
            </a:r>
          </a:p>
        </p:txBody>
      </p:sp>
      <p:sp>
        <p:nvSpPr>
          <p:cNvPr id="9" name="Content Placeholder 2">
            <a:extLst>
              <a:ext uri="{FF2B5EF4-FFF2-40B4-BE49-F238E27FC236}">
                <a16:creationId xmlns:a16="http://schemas.microsoft.com/office/drawing/2014/main" id="{A02DAECC-ED64-42AB-83BE-857874AE5289}"/>
              </a:ext>
            </a:extLst>
          </p:cNvPr>
          <p:cNvSpPr txBox="1">
            <a:spLocks/>
          </p:cNvSpPr>
          <p:nvPr/>
        </p:nvSpPr>
        <p:spPr>
          <a:xfrm>
            <a:off x="2865004" y="5214924"/>
            <a:ext cx="3230996" cy="16541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GB" sz="1800" dirty="0">
                <a:solidFill>
                  <a:schemeClr val="tx2"/>
                </a:solidFill>
              </a:rPr>
              <a:t>The simulated magnetic forces are a function of PM block position and are highly complex</a:t>
            </a:r>
          </a:p>
          <a:p>
            <a:pPr marL="0" indent="0">
              <a:buFont typeface="Wingdings" pitchFamily="2" charset="2"/>
              <a:buNone/>
            </a:pPr>
            <a:endParaRPr lang="en-GB" sz="1800" dirty="0">
              <a:solidFill>
                <a:schemeClr val="tx2"/>
              </a:solidFill>
            </a:endParaRPr>
          </a:p>
        </p:txBody>
      </p:sp>
      <p:sp>
        <p:nvSpPr>
          <p:cNvPr id="11" name="Content Placeholder 2">
            <a:extLst>
              <a:ext uri="{FF2B5EF4-FFF2-40B4-BE49-F238E27FC236}">
                <a16:creationId xmlns:a16="http://schemas.microsoft.com/office/drawing/2014/main" id="{F259C828-F178-40EF-AB60-DF77420B2511}"/>
              </a:ext>
            </a:extLst>
          </p:cNvPr>
          <p:cNvSpPr txBox="1">
            <a:spLocks/>
          </p:cNvSpPr>
          <p:nvPr/>
        </p:nvSpPr>
        <p:spPr>
          <a:xfrm>
            <a:off x="7519877" y="729902"/>
            <a:ext cx="3902887" cy="165412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GB" sz="1800" dirty="0">
                <a:solidFill>
                  <a:schemeClr val="tx2"/>
                </a:solidFill>
              </a:rPr>
              <a:t>Horizontal forces are balanced on each side of carriages but act on the steel yoke, causing a </a:t>
            </a:r>
            <a:r>
              <a:rPr lang="en-GB" sz="1800" b="1" dirty="0">
                <a:solidFill>
                  <a:schemeClr val="tx2"/>
                </a:solidFill>
              </a:rPr>
              <a:t>movement risk </a:t>
            </a:r>
            <a:r>
              <a:rPr lang="en-GB" sz="1800" dirty="0">
                <a:solidFill>
                  <a:schemeClr val="tx2"/>
                </a:solidFill>
              </a:rPr>
              <a:t>to components.</a:t>
            </a:r>
          </a:p>
        </p:txBody>
      </p:sp>
      <p:sp>
        <p:nvSpPr>
          <p:cNvPr id="2" name="Footer Placeholder 1">
            <a:extLst>
              <a:ext uri="{FF2B5EF4-FFF2-40B4-BE49-F238E27FC236}">
                <a16:creationId xmlns:a16="http://schemas.microsoft.com/office/drawing/2014/main" id="{E1986880-3E71-4136-A0AD-1C15D445FF0C}"/>
              </a:ext>
            </a:extLst>
          </p:cNvPr>
          <p:cNvSpPr>
            <a:spLocks noGrp="1"/>
          </p:cNvSpPr>
          <p:nvPr>
            <p:ph type="ftr" sz="quarter" idx="11"/>
          </p:nvPr>
        </p:nvSpPr>
        <p:spPr/>
        <p:txBody>
          <a:bodyPr/>
          <a:lstStyle/>
          <a:p>
            <a:r>
              <a:rPr lang="en-US"/>
              <a:t>Alex Bainbridge</a:t>
            </a:r>
            <a:endParaRPr lang="en-US" dirty="0"/>
          </a:p>
        </p:txBody>
      </p:sp>
      <p:sp>
        <p:nvSpPr>
          <p:cNvPr id="10" name="Slide Number Placeholder 9">
            <a:extLst>
              <a:ext uri="{FF2B5EF4-FFF2-40B4-BE49-F238E27FC236}">
                <a16:creationId xmlns:a16="http://schemas.microsoft.com/office/drawing/2014/main" id="{39085603-B556-46D1-8A43-B38E2521F166}"/>
              </a:ext>
            </a:extLst>
          </p:cNvPr>
          <p:cNvSpPr>
            <a:spLocks noGrp="1"/>
          </p:cNvSpPr>
          <p:nvPr>
            <p:ph type="sldNum" sz="quarter" idx="12"/>
          </p:nvPr>
        </p:nvSpPr>
        <p:spPr/>
        <p:txBody>
          <a:bodyPr/>
          <a:lstStyle/>
          <a:p>
            <a:fld id="{BBAAB195-B577-5546-8349-9DDA93B6129E}" type="slidenum">
              <a:rPr lang="en-US" smtClean="0"/>
              <a:t>13</a:t>
            </a:fld>
            <a:endParaRPr lang="en-US"/>
          </a:p>
        </p:txBody>
      </p:sp>
      <p:sp>
        <p:nvSpPr>
          <p:cNvPr id="12" name="Right Arrow 10">
            <a:extLst>
              <a:ext uri="{FF2B5EF4-FFF2-40B4-BE49-F238E27FC236}">
                <a16:creationId xmlns:a16="http://schemas.microsoft.com/office/drawing/2014/main" id="{5C7D5206-A4EA-4EEC-A9E0-243028814EE5}"/>
              </a:ext>
            </a:extLst>
          </p:cNvPr>
          <p:cNvSpPr/>
          <p:nvPr/>
        </p:nvSpPr>
        <p:spPr>
          <a:xfrm>
            <a:off x="9677688" y="2693790"/>
            <a:ext cx="609023" cy="323560"/>
          </a:xfrm>
          <a:prstGeom prst="rightArrow">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E2D62"/>
                </a:solidFill>
              </a:rPr>
              <a:t>FX</a:t>
            </a:r>
          </a:p>
        </p:txBody>
      </p:sp>
      <p:sp>
        <p:nvSpPr>
          <p:cNvPr id="13" name="Right Arrow 11">
            <a:extLst>
              <a:ext uri="{FF2B5EF4-FFF2-40B4-BE49-F238E27FC236}">
                <a16:creationId xmlns:a16="http://schemas.microsoft.com/office/drawing/2014/main" id="{93C6B072-03DD-49A8-AF6C-C6DC3BC29575}"/>
              </a:ext>
            </a:extLst>
          </p:cNvPr>
          <p:cNvSpPr/>
          <p:nvPr/>
        </p:nvSpPr>
        <p:spPr>
          <a:xfrm rot="16200000">
            <a:off x="9166810" y="2418004"/>
            <a:ext cx="609023" cy="323560"/>
          </a:xfrm>
          <a:prstGeom prst="rightArrow">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2E2D62"/>
                </a:solidFill>
              </a:rPr>
              <a:t>FY</a:t>
            </a:r>
          </a:p>
        </p:txBody>
      </p:sp>
    </p:spTree>
    <p:extLst>
      <p:ext uri="{BB962C8B-B14F-4D97-AF65-F5344CB8AC3E}">
        <p14:creationId xmlns:p14="http://schemas.microsoft.com/office/powerpoint/2010/main" val="3298483295"/>
      </p:ext>
    </p:extLst>
  </p:cSld>
  <p:clrMapOvr>
    <a:masterClrMapping/>
  </p:clrMapOvr>
  <mc:AlternateContent xmlns:mc="http://schemas.openxmlformats.org/markup-compatibility/2006" xmlns:p14="http://schemas.microsoft.com/office/powerpoint/2010/main">
    <mc:Choice Requires="p14">
      <p:transition spd="slow" p14:dur="2000" advTm="53041"/>
    </mc:Choice>
    <mc:Fallback xmlns="">
      <p:transition spd="slow" advTm="5304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56F9B-3A8A-4522-88A9-A3A5F7937EBF}"/>
              </a:ext>
            </a:extLst>
          </p:cNvPr>
          <p:cNvSpPr txBox="1"/>
          <p:nvPr/>
        </p:nvSpPr>
        <p:spPr>
          <a:xfrm>
            <a:off x="403340" y="345182"/>
            <a:ext cx="1046879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Gradient vs gap</a:t>
            </a:r>
          </a:p>
        </p:txBody>
      </p:sp>
      <p:sp>
        <p:nvSpPr>
          <p:cNvPr id="2" name="TextBox 1">
            <a:extLst>
              <a:ext uri="{FF2B5EF4-FFF2-40B4-BE49-F238E27FC236}">
                <a16:creationId xmlns:a16="http://schemas.microsoft.com/office/drawing/2014/main" id="{E5CE72EB-EF30-4C51-AEE3-40D5BB306574}"/>
              </a:ext>
            </a:extLst>
          </p:cNvPr>
          <p:cNvSpPr txBox="1"/>
          <p:nvPr/>
        </p:nvSpPr>
        <p:spPr>
          <a:xfrm>
            <a:off x="465962" y="1230033"/>
            <a:ext cx="3451387" cy="4524315"/>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Some variation between simulated and measured gradients observed.</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Gradient lower than predicted but still within requirements (19 to 0.5 T/m normal operation)</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Actual range of sweep is 1-85 mm (instead of 0-90 mm) due to limit switch positions.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Tuneability </a:t>
            </a:r>
            <a:r>
              <a:rPr lang="en-GB" b="1" dirty="0">
                <a:latin typeface="Arial" panose="020B0604020202020204" pitchFamily="34" charset="0"/>
                <a:cs typeface="Arial" panose="020B0604020202020204" pitchFamily="34" charset="0"/>
              </a:rPr>
              <a:t>22.37 to 0.47 T/m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Predicted range was 22.72 T/m to 0.3 T/m</a:t>
            </a:r>
          </a:p>
        </p:txBody>
      </p:sp>
      <p:pic>
        <p:nvPicPr>
          <p:cNvPr id="4" name="Picture 3" descr="A picture containing diagram&#10;&#10;Description automatically generated">
            <a:extLst>
              <a:ext uri="{FF2B5EF4-FFF2-40B4-BE49-F238E27FC236}">
                <a16:creationId xmlns:a16="http://schemas.microsoft.com/office/drawing/2014/main" id="{B30F2F7C-45EA-4FED-A1E9-C4365D2523F2}"/>
              </a:ext>
            </a:extLst>
          </p:cNvPr>
          <p:cNvPicPr>
            <a:picLocks noChangeAspect="1"/>
          </p:cNvPicPr>
          <p:nvPr/>
        </p:nvPicPr>
        <p:blipFill>
          <a:blip r:embed="rId2"/>
          <a:stretch>
            <a:fillRect/>
          </a:stretch>
        </p:blipFill>
        <p:spPr>
          <a:xfrm>
            <a:off x="3917349" y="1114623"/>
            <a:ext cx="7871311" cy="5490839"/>
          </a:xfrm>
          <a:prstGeom prst="rect">
            <a:avLst/>
          </a:prstGeom>
        </p:spPr>
      </p:pic>
      <p:sp>
        <p:nvSpPr>
          <p:cNvPr id="3" name="Footer Placeholder 2">
            <a:extLst>
              <a:ext uri="{FF2B5EF4-FFF2-40B4-BE49-F238E27FC236}">
                <a16:creationId xmlns:a16="http://schemas.microsoft.com/office/drawing/2014/main" id="{2EA3BD51-01A3-4914-97E1-7BEF28FBB90D}"/>
              </a:ext>
            </a:extLst>
          </p:cNvPr>
          <p:cNvSpPr>
            <a:spLocks noGrp="1"/>
          </p:cNvSpPr>
          <p:nvPr>
            <p:ph type="ftr" sz="quarter" idx="11"/>
          </p:nvPr>
        </p:nvSpPr>
        <p:spPr/>
        <p:txBody>
          <a:bodyPr/>
          <a:lstStyle/>
          <a:p>
            <a:r>
              <a:rPr lang="en-US"/>
              <a:t>Alex Bainbridge</a:t>
            </a:r>
            <a:endParaRPr lang="en-US" dirty="0"/>
          </a:p>
        </p:txBody>
      </p:sp>
      <p:sp>
        <p:nvSpPr>
          <p:cNvPr id="5" name="Slide Number Placeholder 4">
            <a:extLst>
              <a:ext uri="{FF2B5EF4-FFF2-40B4-BE49-F238E27FC236}">
                <a16:creationId xmlns:a16="http://schemas.microsoft.com/office/drawing/2014/main" id="{DF45EBA6-595F-4B92-B3A6-78329F72BBD0}"/>
              </a:ext>
            </a:extLst>
          </p:cNvPr>
          <p:cNvSpPr>
            <a:spLocks noGrp="1"/>
          </p:cNvSpPr>
          <p:nvPr>
            <p:ph type="sldNum" sz="quarter" idx="12"/>
          </p:nvPr>
        </p:nvSpPr>
        <p:spPr/>
        <p:txBody>
          <a:bodyPr/>
          <a:lstStyle/>
          <a:p>
            <a:fld id="{BBAAB195-B577-5546-8349-9DDA93B6129E}" type="slidenum">
              <a:rPr lang="en-US" smtClean="0"/>
              <a:t>14</a:t>
            </a:fld>
            <a:endParaRPr lang="en-US"/>
          </a:p>
        </p:txBody>
      </p:sp>
    </p:spTree>
    <p:extLst>
      <p:ext uri="{BB962C8B-B14F-4D97-AF65-F5344CB8AC3E}">
        <p14:creationId xmlns:p14="http://schemas.microsoft.com/office/powerpoint/2010/main" val="3052040320"/>
      </p:ext>
    </p:extLst>
  </p:cSld>
  <p:clrMapOvr>
    <a:masterClrMapping/>
  </p:clrMapOvr>
  <mc:AlternateContent xmlns:mc="http://schemas.openxmlformats.org/markup-compatibility/2006" xmlns:p14="http://schemas.microsoft.com/office/powerpoint/2010/main">
    <mc:Choice Requires="p14">
      <p:transition spd="slow" p14:dur="2000" advTm="36260"/>
    </mc:Choice>
    <mc:Fallback xmlns="">
      <p:transition spd="slow" advTm="3626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56F9B-3A8A-4522-88A9-A3A5F7937EBF}"/>
              </a:ext>
            </a:extLst>
          </p:cNvPr>
          <p:cNvSpPr txBox="1"/>
          <p:nvPr/>
        </p:nvSpPr>
        <p:spPr>
          <a:xfrm>
            <a:off x="403340" y="345182"/>
            <a:ext cx="1046879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Vertical </a:t>
            </a:r>
            <a:r>
              <a:rPr lang="en-US" sz="4400" b="1" spc="-150" dirty="0" err="1">
                <a:solidFill>
                  <a:srgbClr val="2E2D62"/>
                </a:solidFill>
                <a:latin typeface="Arial" panose="020B0604020202020204" pitchFamily="34" charset="0"/>
                <a:cs typeface="Arial" panose="020B0604020202020204" pitchFamily="34" charset="0"/>
              </a:rPr>
              <a:t>centre</a:t>
            </a:r>
            <a:r>
              <a:rPr lang="en-US" sz="4400" b="1" spc="-150" dirty="0">
                <a:solidFill>
                  <a:srgbClr val="2E2D62"/>
                </a:solidFill>
                <a:latin typeface="Arial" panose="020B0604020202020204" pitchFamily="34" charset="0"/>
                <a:cs typeface="Arial" panose="020B0604020202020204" pitchFamily="34" charset="0"/>
              </a:rPr>
              <a:t> position</a:t>
            </a:r>
          </a:p>
        </p:txBody>
      </p:sp>
      <p:sp>
        <p:nvSpPr>
          <p:cNvPr id="2" name="TextBox 1">
            <a:extLst>
              <a:ext uri="{FF2B5EF4-FFF2-40B4-BE49-F238E27FC236}">
                <a16:creationId xmlns:a16="http://schemas.microsoft.com/office/drawing/2014/main" id="{E5CE72EB-EF30-4C51-AEE3-40D5BB306574}"/>
              </a:ext>
            </a:extLst>
          </p:cNvPr>
          <p:cNvSpPr txBox="1"/>
          <p:nvPr/>
        </p:nvSpPr>
        <p:spPr>
          <a:xfrm>
            <a:off x="362415" y="1441114"/>
            <a:ext cx="2700381" cy="369331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Movements in Y centre observed as a function of carriage position.</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Y centre slowly rises as gap enlarges and then suddenly starts to drop.</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Cause of movement and direction reversal unknown – magnetic materials in pedestal? Uneven motion?</a:t>
            </a:r>
          </a:p>
        </p:txBody>
      </p:sp>
      <p:pic>
        <p:nvPicPr>
          <p:cNvPr id="4" name="Picture 3" descr="A picture containing chart&#10;&#10;Description automatically generated">
            <a:extLst>
              <a:ext uri="{FF2B5EF4-FFF2-40B4-BE49-F238E27FC236}">
                <a16:creationId xmlns:a16="http://schemas.microsoft.com/office/drawing/2014/main" id="{F7D401FD-656C-458F-841A-45926C01BE98}"/>
              </a:ext>
            </a:extLst>
          </p:cNvPr>
          <p:cNvPicPr>
            <a:picLocks noChangeAspect="1"/>
          </p:cNvPicPr>
          <p:nvPr/>
        </p:nvPicPr>
        <p:blipFill>
          <a:blip r:embed="rId2"/>
          <a:stretch>
            <a:fillRect/>
          </a:stretch>
        </p:blipFill>
        <p:spPr>
          <a:xfrm>
            <a:off x="3400147" y="1237576"/>
            <a:ext cx="8544685" cy="5198735"/>
          </a:xfrm>
          <a:prstGeom prst="rect">
            <a:avLst/>
          </a:prstGeom>
        </p:spPr>
      </p:pic>
      <p:sp>
        <p:nvSpPr>
          <p:cNvPr id="3" name="Footer Placeholder 2">
            <a:extLst>
              <a:ext uri="{FF2B5EF4-FFF2-40B4-BE49-F238E27FC236}">
                <a16:creationId xmlns:a16="http://schemas.microsoft.com/office/drawing/2014/main" id="{BF95407F-6E12-4F70-ABC3-CF8D44C6C5DC}"/>
              </a:ext>
            </a:extLst>
          </p:cNvPr>
          <p:cNvSpPr>
            <a:spLocks noGrp="1"/>
          </p:cNvSpPr>
          <p:nvPr>
            <p:ph type="ftr" sz="quarter" idx="11"/>
          </p:nvPr>
        </p:nvSpPr>
        <p:spPr/>
        <p:txBody>
          <a:bodyPr/>
          <a:lstStyle/>
          <a:p>
            <a:r>
              <a:rPr lang="en-US"/>
              <a:t>Alex Bainbridge</a:t>
            </a:r>
            <a:endParaRPr lang="en-US" dirty="0"/>
          </a:p>
        </p:txBody>
      </p:sp>
      <p:sp>
        <p:nvSpPr>
          <p:cNvPr id="5" name="Slide Number Placeholder 4">
            <a:extLst>
              <a:ext uri="{FF2B5EF4-FFF2-40B4-BE49-F238E27FC236}">
                <a16:creationId xmlns:a16="http://schemas.microsoft.com/office/drawing/2014/main" id="{2E7F82AE-51C3-465A-B2B7-36DEFB4E6766}"/>
              </a:ext>
            </a:extLst>
          </p:cNvPr>
          <p:cNvSpPr>
            <a:spLocks noGrp="1"/>
          </p:cNvSpPr>
          <p:nvPr>
            <p:ph type="sldNum" sz="quarter" idx="12"/>
          </p:nvPr>
        </p:nvSpPr>
        <p:spPr/>
        <p:txBody>
          <a:bodyPr/>
          <a:lstStyle/>
          <a:p>
            <a:fld id="{BBAAB195-B577-5546-8349-9DDA93B6129E}" type="slidenum">
              <a:rPr lang="en-US" smtClean="0"/>
              <a:t>15</a:t>
            </a:fld>
            <a:endParaRPr lang="en-US"/>
          </a:p>
        </p:txBody>
      </p:sp>
    </p:spTree>
    <p:extLst>
      <p:ext uri="{BB962C8B-B14F-4D97-AF65-F5344CB8AC3E}">
        <p14:creationId xmlns:p14="http://schemas.microsoft.com/office/powerpoint/2010/main" val="3684291040"/>
      </p:ext>
    </p:extLst>
  </p:cSld>
  <p:clrMapOvr>
    <a:masterClrMapping/>
  </p:clrMapOvr>
  <mc:AlternateContent xmlns:mc="http://schemas.openxmlformats.org/markup-compatibility/2006" xmlns:p14="http://schemas.microsoft.com/office/powerpoint/2010/main">
    <mc:Choice Requires="p14">
      <p:transition spd="slow" p14:dur="2000" advTm="44266"/>
    </mc:Choice>
    <mc:Fallback xmlns="">
      <p:transition spd="slow" advTm="4426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56F9B-3A8A-4522-88A9-A3A5F7937EBF}"/>
              </a:ext>
            </a:extLst>
          </p:cNvPr>
          <p:cNvSpPr txBox="1"/>
          <p:nvPr/>
        </p:nvSpPr>
        <p:spPr>
          <a:xfrm>
            <a:off x="403340" y="345182"/>
            <a:ext cx="1046879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Vertical </a:t>
            </a:r>
            <a:r>
              <a:rPr lang="en-US" sz="4400" b="1" spc="-150" dirty="0" err="1">
                <a:solidFill>
                  <a:srgbClr val="2E2D62"/>
                </a:solidFill>
                <a:latin typeface="Arial" panose="020B0604020202020204" pitchFamily="34" charset="0"/>
                <a:cs typeface="Arial" panose="020B0604020202020204" pitchFamily="34" charset="0"/>
              </a:rPr>
              <a:t>centre</a:t>
            </a:r>
            <a:r>
              <a:rPr lang="en-US" sz="4400" b="1" spc="-150" dirty="0">
                <a:solidFill>
                  <a:srgbClr val="2E2D62"/>
                </a:solidFill>
                <a:latin typeface="Arial" panose="020B0604020202020204" pitchFamily="34" charset="0"/>
                <a:cs typeface="Arial" panose="020B0604020202020204" pitchFamily="34" charset="0"/>
              </a:rPr>
              <a:t> position</a:t>
            </a:r>
          </a:p>
        </p:txBody>
      </p:sp>
      <p:pic>
        <p:nvPicPr>
          <p:cNvPr id="5" name="Picture 4" descr="A picture containing diagram&#10;&#10;Description automatically generated">
            <a:extLst>
              <a:ext uri="{FF2B5EF4-FFF2-40B4-BE49-F238E27FC236}">
                <a16:creationId xmlns:a16="http://schemas.microsoft.com/office/drawing/2014/main" id="{5017CFE4-6C22-4208-92AA-3C20DFF1C4D2}"/>
              </a:ext>
            </a:extLst>
          </p:cNvPr>
          <p:cNvPicPr>
            <a:picLocks noChangeAspect="1"/>
          </p:cNvPicPr>
          <p:nvPr/>
        </p:nvPicPr>
        <p:blipFill>
          <a:blip r:embed="rId3"/>
          <a:stretch>
            <a:fillRect/>
          </a:stretch>
        </p:blipFill>
        <p:spPr>
          <a:xfrm>
            <a:off x="3402000" y="1238400"/>
            <a:ext cx="8546400" cy="5199779"/>
          </a:xfrm>
          <a:prstGeom prst="rect">
            <a:avLst/>
          </a:prstGeom>
        </p:spPr>
      </p:pic>
      <p:sp>
        <p:nvSpPr>
          <p:cNvPr id="7" name="TextBox 6">
            <a:extLst>
              <a:ext uri="{FF2B5EF4-FFF2-40B4-BE49-F238E27FC236}">
                <a16:creationId xmlns:a16="http://schemas.microsoft.com/office/drawing/2014/main" id="{670B2A06-C3BE-4D8C-9CD0-701A02A4D658}"/>
              </a:ext>
            </a:extLst>
          </p:cNvPr>
          <p:cNvSpPr txBox="1"/>
          <p:nvPr/>
        </p:nvSpPr>
        <p:spPr>
          <a:xfrm>
            <a:off x="584357" y="1638405"/>
            <a:ext cx="2700381" cy="3970318"/>
          </a:xfrm>
          <a:prstGeom prst="rect">
            <a:avLst/>
          </a:prstGeom>
          <a:noFill/>
        </p:spPr>
        <p:txBody>
          <a:bodyPr wrap="square" rtlCol="0">
            <a:spAutoFit/>
          </a:bodyPr>
          <a:lstStyle/>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By offsetting the bottom carriage position from the top carriage position we have found </a:t>
            </a:r>
            <a:r>
              <a:rPr lang="en-GB" b="1" dirty="0">
                <a:latin typeface="Arial" panose="020B0604020202020204" pitchFamily="34" charset="0"/>
                <a:cs typeface="Arial" panose="020B0604020202020204" pitchFamily="34" charset="0"/>
              </a:rPr>
              <a:t>this is correctable!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Works with either carriage, but resulting look-up table is slightly different.</a:t>
            </a: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E10C7317-A73F-4DA1-B3B6-4DD9F24F64DA}"/>
              </a:ext>
            </a:extLst>
          </p:cNvPr>
          <p:cNvSpPr>
            <a:spLocks noGrp="1"/>
          </p:cNvSpPr>
          <p:nvPr>
            <p:ph type="ftr" sz="quarter" idx="11"/>
          </p:nvPr>
        </p:nvSpPr>
        <p:spPr/>
        <p:txBody>
          <a:bodyPr/>
          <a:lstStyle/>
          <a:p>
            <a:r>
              <a:rPr lang="en-US"/>
              <a:t>Alex Bainbridge</a:t>
            </a:r>
            <a:endParaRPr lang="en-US" dirty="0"/>
          </a:p>
        </p:txBody>
      </p:sp>
      <p:sp>
        <p:nvSpPr>
          <p:cNvPr id="3" name="Slide Number Placeholder 2">
            <a:extLst>
              <a:ext uri="{FF2B5EF4-FFF2-40B4-BE49-F238E27FC236}">
                <a16:creationId xmlns:a16="http://schemas.microsoft.com/office/drawing/2014/main" id="{37504333-7C7D-404F-9374-8ABE418348B4}"/>
              </a:ext>
            </a:extLst>
          </p:cNvPr>
          <p:cNvSpPr>
            <a:spLocks noGrp="1"/>
          </p:cNvSpPr>
          <p:nvPr>
            <p:ph type="sldNum" sz="quarter" idx="12"/>
          </p:nvPr>
        </p:nvSpPr>
        <p:spPr/>
        <p:txBody>
          <a:bodyPr/>
          <a:lstStyle/>
          <a:p>
            <a:fld id="{BBAAB195-B577-5546-8349-9DDA93B6129E}" type="slidenum">
              <a:rPr lang="en-US" smtClean="0"/>
              <a:t>16</a:t>
            </a:fld>
            <a:endParaRPr lang="en-US"/>
          </a:p>
        </p:txBody>
      </p:sp>
    </p:spTree>
    <p:extLst>
      <p:ext uri="{BB962C8B-B14F-4D97-AF65-F5344CB8AC3E}">
        <p14:creationId xmlns:p14="http://schemas.microsoft.com/office/powerpoint/2010/main" val="2496414879"/>
      </p:ext>
    </p:extLst>
  </p:cSld>
  <p:clrMapOvr>
    <a:masterClrMapping/>
  </p:clrMapOvr>
  <mc:AlternateContent xmlns:mc="http://schemas.openxmlformats.org/markup-compatibility/2006" xmlns:p14="http://schemas.microsoft.com/office/powerpoint/2010/main">
    <mc:Choice Requires="p14">
      <p:transition spd="slow" p14:dur="2000" advTm="20831"/>
    </mc:Choice>
    <mc:Fallback xmlns="">
      <p:transition spd="slow" advTm="20831"/>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56F9B-3A8A-4522-88A9-A3A5F7937EBF}"/>
              </a:ext>
            </a:extLst>
          </p:cNvPr>
          <p:cNvSpPr txBox="1"/>
          <p:nvPr/>
        </p:nvSpPr>
        <p:spPr>
          <a:xfrm>
            <a:off x="403340" y="345182"/>
            <a:ext cx="1046879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Vertical </a:t>
            </a:r>
            <a:r>
              <a:rPr lang="en-US" sz="4400" b="1" spc="-150" dirty="0" err="1">
                <a:solidFill>
                  <a:srgbClr val="2E2D62"/>
                </a:solidFill>
                <a:latin typeface="Arial" panose="020B0604020202020204" pitchFamily="34" charset="0"/>
                <a:cs typeface="Arial" panose="020B0604020202020204" pitchFamily="34" charset="0"/>
              </a:rPr>
              <a:t>centre</a:t>
            </a:r>
            <a:r>
              <a:rPr lang="en-US" sz="4400" b="1" spc="-150" dirty="0">
                <a:solidFill>
                  <a:srgbClr val="2E2D62"/>
                </a:solidFill>
                <a:latin typeface="Arial" panose="020B0604020202020204" pitchFamily="34" charset="0"/>
                <a:cs typeface="Arial" panose="020B0604020202020204" pitchFamily="34" charset="0"/>
              </a:rPr>
              <a:t> position</a:t>
            </a:r>
          </a:p>
        </p:txBody>
      </p:sp>
      <p:pic>
        <p:nvPicPr>
          <p:cNvPr id="3" name="Picture 2">
            <a:extLst>
              <a:ext uri="{FF2B5EF4-FFF2-40B4-BE49-F238E27FC236}">
                <a16:creationId xmlns:a16="http://schemas.microsoft.com/office/drawing/2014/main" id="{250076B4-6031-4DC3-A30C-2799D4E71173}"/>
              </a:ext>
            </a:extLst>
          </p:cNvPr>
          <p:cNvPicPr>
            <a:picLocks noChangeAspect="1"/>
          </p:cNvPicPr>
          <p:nvPr/>
        </p:nvPicPr>
        <p:blipFill>
          <a:blip r:embed="rId2"/>
          <a:srcRect/>
          <a:stretch/>
        </p:blipFill>
        <p:spPr>
          <a:xfrm>
            <a:off x="3402000" y="1238400"/>
            <a:ext cx="8546400" cy="5199778"/>
          </a:xfrm>
          <a:prstGeom prst="rect">
            <a:avLst/>
          </a:prstGeom>
        </p:spPr>
      </p:pic>
      <p:sp>
        <p:nvSpPr>
          <p:cNvPr id="7" name="TextBox 6">
            <a:extLst>
              <a:ext uri="{FF2B5EF4-FFF2-40B4-BE49-F238E27FC236}">
                <a16:creationId xmlns:a16="http://schemas.microsoft.com/office/drawing/2014/main" id="{896A27DB-50A5-46D3-A49A-A3ABD175388F}"/>
              </a:ext>
            </a:extLst>
          </p:cNvPr>
          <p:cNvSpPr txBox="1"/>
          <p:nvPr/>
        </p:nvSpPr>
        <p:spPr>
          <a:xfrm>
            <a:off x="362415" y="1725199"/>
            <a:ext cx="2931201" cy="3416320"/>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By applying the look-up table we can effectively counter all </a:t>
            </a:r>
            <a:r>
              <a:rPr lang="en-GB" b="1" dirty="0">
                <a:latin typeface="Arial" panose="020B0604020202020204" pitchFamily="34" charset="0"/>
                <a:cs typeface="Arial" panose="020B0604020202020204" pitchFamily="34" charset="0"/>
              </a:rPr>
              <a:t>vertical movement</a:t>
            </a:r>
            <a:r>
              <a:rPr lang="en-GB" dirty="0">
                <a:latin typeface="Arial" panose="020B0604020202020204" pitchFamily="34" charset="0"/>
                <a:cs typeface="Arial" panose="020B0604020202020204" pitchFamily="34" charset="0"/>
              </a:rPr>
              <a:t> of the magnetic centre!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Dataset shown has 7 µm drop in centre position, with 5 µm drop expected from temperature variation alone (contraction of magnet pedestal).</a:t>
            </a:r>
          </a:p>
        </p:txBody>
      </p:sp>
      <p:sp>
        <p:nvSpPr>
          <p:cNvPr id="2" name="Footer Placeholder 1">
            <a:extLst>
              <a:ext uri="{FF2B5EF4-FFF2-40B4-BE49-F238E27FC236}">
                <a16:creationId xmlns:a16="http://schemas.microsoft.com/office/drawing/2014/main" id="{CC1B6D35-108B-46F8-A26C-276BF7453948}"/>
              </a:ext>
            </a:extLst>
          </p:cNvPr>
          <p:cNvSpPr>
            <a:spLocks noGrp="1"/>
          </p:cNvSpPr>
          <p:nvPr>
            <p:ph type="ftr" sz="quarter" idx="11"/>
          </p:nvPr>
        </p:nvSpPr>
        <p:spPr/>
        <p:txBody>
          <a:bodyPr/>
          <a:lstStyle/>
          <a:p>
            <a:r>
              <a:rPr lang="en-US"/>
              <a:t>Alex Bainbridge</a:t>
            </a:r>
            <a:endParaRPr lang="en-US" dirty="0"/>
          </a:p>
        </p:txBody>
      </p:sp>
      <p:sp>
        <p:nvSpPr>
          <p:cNvPr id="4" name="Slide Number Placeholder 3">
            <a:extLst>
              <a:ext uri="{FF2B5EF4-FFF2-40B4-BE49-F238E27FC236}">
                <a16:creationId xmlns:a16="http://schemas.microsoft.com/office/drawing/2014/main" id="{FF2C5998-6A2C-4FC4-BA34-958624375D6B}"/>
              </a:ext>
            </a:extLst>
          </p:cNvPr>
          <p:cNvSpPr>
            <a:spLocks noGrp="1"/>
          </p:cNvSpPr>
          <p:nvPr>
            <p:ph type="sldNum" sz="quarter" idx="12"/>
          </p:nvPr>
        </p:nvSpPr>
        <p:spPr/>
        <p:txBody>
          <a:bodyPr/>
          <a:lstStyle/>
          <a:p>
            <a:fld id="{BBAAB195-B577-5546-8349-9DDA93B6129E}" type="slidenum">
              <a:rPr lang="en-US" smtClean="0"/>
              <a:t>17</a:t>
            </a:fld>
            <a:endParaRPr lang="en-US"/>
          </a:p>
        </p:txBody>
      </p:sp>
    </p:spTree>
    <p:extLst>
      <p:ext uri="{BB962C8B-B14F-4D97-AF65-F5344CB8AC3E}">
        <p14:creationId xmlns:p14="http://schemas.microsoft.com/office/powerpoint/2010/main" val="1793801869"/>
      </p:ext>
    </p:extLst>
  </p:cSld>
  <p:clrMapOvr>
    <a:masterClrMapping/>
  </p:clrMapOvr>
  <mc:AlternateContent xmlns:mc="http://schemas.openxmlformats.org/markup-compatibility/2006" xmlns:p14="http://schemas.microsoft.com/office/powerpoint/2010/main">
    <mc:Choice Requires="p14">
      <p:transition spd="slow" p14:dur="2000" advTm="28254"/>
    </mc:Choice>
    <mc:Fallback xmlns="">
      <p:transition spd="slow" advTm="2825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56F9B-3A8A-4522-88A9-A3A5F7937EBF}"/>
              </a:ext>
            </a:extLst>
          </p:cNvPr>
          <p:cNvSpPr txBox="1"/>
          <p:nvPr/>
        </p:nvSpPr>
        <p:spPr>
          <a:xfrm>
            <a:off x="403340" y="345182"/>
            <a:ext cx="10468791"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Horizontal </a:t>
            </a:r>
            <a:r>
              <a:rPr lang="en-US" sz="4400" b="1" spc="-150" dirty="0" err="1">
                <a:solidFill>
                  <a:srgbClr val="2E2D62"/>
                </a:solidFill>
                <a:latin typeface="Arial" panose="020B0604020202020204" pitchFamily="34" charset="0"/>
                <a:cs typeface="Arial" panose="020B0604020202020204" pitchFamily="34" charset="0"/>
              </a:rPr>
              <a:t>centre</a:t>
            </a:r>
            <a:r>
              <a:rPr lang="en-US" sz="4400" b="1" spc="-150" dirty="0">
                <a:solidFill>
                  <a:srgbClr val="2E2D62"/>
                </a:solidFill>
                <a:latin typeface="Arial" panose="020B0604020202020204" pitchFamily="34" charset="0"/>
                <a:cs typeface="Arial" panose="020B0604020202020204" pitchFamily="34" charset="0"/>
              </a:rPr>
              <a:t> position</a:t>
            </a:r>
          </a:p>
        </p:txBody>
      </p:sp>
      <p:sp>
        <p:nvSpPr>
          <p:cNvPr id="2" name="TextBox 1">
            <a:extLst>
              <a:ext uri="{FF2B5EF4-FFF2-40B4-BE49-F238E27FC236}">
                <a16:creationId xmlns:a16="http://schemas.microsoft.com/office/drawing/2014/main" id="{E5CE72EB-EF30-4C51-AEE3-40D5BB306574}"/>
              </a:ext>
            </a:extLst>
          </p:cNvPr>
          <p:cNvSpPr txBox="1"/>
          <p:nvPr/>
        </p:nvSpPr>
        <p:spPr>
          <a:xfrm>
            <a:off x="362415" y="1574279"/>
            <a:ext cx="3419472" cy="3416320"/>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Movements in X centre also observed as a function of carriage position.</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This is more of a problem – </a:t>
            </a:r>
            <a:r>
              <a:rPr lang="en-GB" b="1" dirty="0">
                <a:latin typeface="Arial" panose="020B0604020202020204" pitchFamily="34" charset="0"/>
                <a:cs typeface="Arial" panose="020B0604020202020204" pitchFamily="34" charset="0"/>
              </a:rPr>
              <a:t>cannot be countered </a:t>
            </a:r>
            <a:r>
              <a:rPr lang="en-GB" dirty="0">
                <a:latin typeface="Arial" panose="020B0604020202020204" pitchFamily="34" charset="0"/>
                <a:cs typeface="Arial" panose="020B0604020202020204" pitchFamily="34" charset="0"/>
              </a:rPr>
              <a:t>by offsetting magnet carriages!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Further concerns about the repeatability of the position – are parts sticking/slipping with changes to magnetic forces?</a:t>
            </a:r>
          </a:p>
        </p:txBody>
      </p:sp>
      <p:pic>
        <p:nvPicPr>
          <p:cNvPr id="4" name="Picture 3">
            <a:extLst>
              <a:ext uri="{FF2B5EF4-FFF2-40B4-BE49-F238E27FC236}">
                <a16:creationId xmlns:a16="http://schemas.microsoft.com/office/drawing/2014/main" id="{F7D401FD-656C-458F-841A-45926C01BE98}"/>
              </a:ext>
            </a:extLst>
          </p:cNvPr>
          <p:cNvPicPr>
            <a:picLocks noChangeAspect="1"/>
          </p:cNvPicPr>
          <p:nvPr/>
        </p:nvPicPr>
        <p:blipFill>
          <a:blip r:embed="rId2"/>
          <a:srcRect/>
          <a:stretch/>
        </p:blipFill>
        <p:spPr>
          <a:xfrm>
            <a:off x="4257615" y="1237576"/>
            <a:ext cx="7202610" cy="5198735"/>
          </a:xfrm>
          <a:prstGeom prst="rect">
            <a:avLst/>
          </a:prstGeom>
        </p:spPr>
      </p:pic>
      <p:sp>
        <p:nvSpPr>
          <p:cNvPr id="3" name="Footer Placeholder 2">
            <a:extLst>
              <a:ext uri="{FF2B5EF4-FFF2-40B4-BE49-F238E27FC236}">
                <a16:creationId xmlns:a16="http://schemas.microsoft.com/office/drawing/2014/main" id="{820F4ED4-B73F-4A13-A5D0-19ED2F7B26F0}"/>
              </a:ext>
            </a:extLst>
          </p:cNvPr>
          <p:cNvSpPr>
            <a:spLocks noGrp="1"/>
          </p:cNvSpPr>
          <p:nvPr>
            <p:ph type="ftr" sz="quarter" idx="11"/>
          </p:nvPr>
        </p:nvSpPr>
        <p:spPr/>
        <p:txBody>
          <a:bodyPr/>
          <a:lstStyle/>
          <a:p>
            <a:r>
              <a:rPr lang="en-US"/>
              <a:t>Alex Bainbridge</a:t>
            </a:r>
            <a:endParaRPr lang="en-US" dirty="0"/>
          </a:p>
        </p:txBody>
      </p:sp>
      <p:sp>
        <p:nvSpPr>
          <p:cNvPr id="5" name="Slide Number Placeholder 4">
            <a:extLst>
              <a:ext uri="{FF2B5EF4-FFF2-40B4-BE49-F238E27FC236}">
                <a16:creationId xmlns:a16="http://schemas.microsoft.com/office/drawing/2014/main" id="{75714874-7133-4CBB-B936-1611EFDD4662}"/>
              </a:ext>
            </a:extLst>
          </p:cNvPr>
          <p:cNvSpPr>
            <a:spLocks noGrp="1"/>
          </p:cNvSpPr>
          <p:nvPr>
            <p:ph type="sldNum" sz="quarter" idx="12"/>
          </p:nvPr>
        </p:nvSpPr>
        <p:spPr/>
        <p:txBody>
          <a:bodyPr/>
          <a:lstStyle/>
          <a:p>
            <a:fld id="{BBAAB195-B577-5546-8349-9DDA93B6129E}" type="slidenum">
              <a:rPr lang="en-US" smtClean="0"/>
              <a:t>18</a:t>
            </a:fld>
            <a:endParaRPr lang="en-US"/>
          </a:p>
        </p:txBody>
      </p:sp>
    </p:spTree>
    <p:extLst>
      <p:ext uri="{BB962C8B-B14F-4D97-AF65-F5344CB8AC3E}">
        <p14:creationId xmlns:p14="http://schemas.microsoft.com/office/powerpoint/2010/main" val="2448057356"/>
      </p:ext>
    </p:extLst>
  </p:cSld>
  <p:clrMapOvr>
    <a:masterClrMapping/>
  </p:clrMapOvr>
  <mc:AlternateContent xmlns:mc="http://schemas.openxmlformats.org/markup-compatibility/2006" xmlns:p14="http://schemas.microsoft.com/office/powerpoint/2010/main">
    <mc:Choice Requires="p14">
      <p:transition spd="slow" p14:dur="2000" advTm="26284"/>
    </mc:Choice>
    <mc:Fallback xmlns="">
      <p:transition spd="slow" advTm="2628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56F9B-3A8A-4522-88A9-A3A5F7937EBF}"/>
              </a:ext>
            </a:extLst>
          </p:cNvPr>
          <p:cNvSpPr txBox="1"/>
          <p:nvPr/>
        </p:nvSpPr>
        <p:spPr>
          <a:xfrm>
            <a:off x="403340" y="345182"/>
            <a:ext cx="11306307"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Horizontal </a:t>
            </a:r>
            <a:r>
              <a:rPr lang="en-US" sz="4400" b="1" spc="-150" dirty="0" err="1">
                <a:solidFill>
                  <a:srgbClr val="2E2D62"/>
                </a:solidFill>
                <a:latin typeface="Arial" panose="020B0604020202020204" pitchFamily="34" charset="0"/>
                <a:cs typeface="Arial" panose="020B0604020202020204" pitchFamily="34" charset="0"/>
              </a:rPr>
              <a:t>centre</a:t>
            </a:r>
            <a:r>
              <a:rPr lang="en-US" sz="4400" b="1" spc="-150" dirty="0">
                <a:solidFill>
                  <a:srgbClr val="2E2D62"/>
                </a:solidFill>
                <a:latin typeface="Arial" panose="020B0604020202020204" pitchFamily="34" charset="0"/>
                <a:cs typeface="Arial" panose="020B0604020202020204" pitchFamily="34" charset="0"/>
              </a:rPr>
              <a:t> position – one explanation</a:t>
            </a:r>
          </a:p>
        </p:txBody>
      </p:sp>
      <p:sp>
        <p:nvSpPr>
          <p:cNvPr id="2" name="TextBox 1">
            <a:extLst>
              <a:ext uri="{FF2B5EF4-FFF2-40B4-BE49-F238E27FC236}">
                <a16:creationId xmlns:a16="http://schemas.microsoft.com/office/drawing/2014/main" id="{E5CE72EB-EF30-4C51-AEE3-40D5BB306574}"/>
              </a:ext>
            </a:extLst>
          </p:cNvPr>
          <p:cNvSpPr txBox="1"/>
          <p:nvPr/>
        </p:nvSpPr>
        <p:spPr>
          <a:xfrm>
            <a:off x="403340" y="1440045"/>
            <a:ext cx="3419472"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Can replicate trend by offsetting one half of outer yoke – Assembly issue?</a:t>
            </a:r>
          </a:p>
          <a:p>
            <a:endParaRPr lang="en-GB"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7D401FD-656C-458F-841A-45926C01BE98}"/>
              </a:ext>
            </a:extLst>
          </p:cNvPr>
          <p:cNvPicPr>
            <a:picLocks noChangeAspect="1"/>
          </p:cNvPicPr>
          <p:nvPr/>
        </p:nvPicPr>
        <p:blipFill>
          <a:blip r:embed="rId2"/>
          <a:srcRect/>
          <a:stretch/>
        </p:blipFill>
        <p:spPr>
          <a:xfrm>
            <a:off x="4257615" y="1237576"/>
            <a:ext cx="7202610" cy="5198734"/>
          </a:xfrm>
          <a:prstGeom prst="rect">
            <a:avLst/>
          </a:prstGeom>
        </p:spPr>
      </p:pic>
      <p:pic>
        <p:nvPicPr>
          <p:cNvPr id="7" name="Picture 6">
            <a:extLst>
              <a:ext uri="{FF2B5EF4-FFF2-40B4-BE49-F238E27FC236}">
                <a16:creationId xmlns:a16="http://schemas.microsoft.com/office/drawing/2014/main" id="{05BCAAF4-DBFC-49DE-90F8-AECD392305CB}"/>
              </a:ext>
            </a:extLst>
          </p:cNvPr>
          <p:cNvPicPr>
            <a:picLocks noChangeAspect="1"/>
          </p:cNvPicPr>
          <p:nvPr/>
        </p:nvPicPr>
        <p:blipFill>
          <a:blip r:embed="rId3"/>
          <a:stretch>
            <a:fillRect/>
          </a:stretch>
        </p:blipFill>
        <p:spPr>
          <a:xfrm>
            <a:off x="362415" y="2752078"/>
            <a:ext cx="2939314" cy="3867271"/>
          </a:xfrm>
          <a:prstGeom prst="rect">
            <a:avLst/>
          </a:prstGeom>
        </p:spPr>
      </p:pic>
      <p:cxnSp>
        <p:nvCxnSpPr>
          <p:cNvPr id="10" name="Straight Connector 9">
            <a:extLst>
              <a:ext uri="{FF2B5EF4-FFF2-40B4-BE49-F238E27FC236}">
                <a16:creationId xmlns:a16="http://schemas.microsoft.com/office/drawing/2014/main" id="{99B76C04-4A62-4897-ABA1-F8AD40C2568D}"/>
              </a:ext>
            </a:extLst>
          </p:cNvPr>
          <p:cNvCxnSpPr>
            <a:cxnSpLocks/>
          </p:cNvCxnSpPr>
          <p:nvPr/>
        </p:nvCxnSpPr>
        <p:spPr>
          <a:xfrm>
            <a:off x="2166151" y="2752078"/>
            <a:ext cx="113557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D89844D-3D94-4F71-9A44-5104A29FD2B2}"/>
              </a:ext>
            </a:extLst>
          </p:cNvPr>
          <p:cNvCxnSpPr/>
          <p:nvPr/>
        </p:nvCxnSpPr>
        <p:spPr>
          <a:xfrm flipH="1">
            <a:off x="2166151" y="6738151"/>
            <a:ext cx="113557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34DB3BF-1933-4018-8272-4BDE6A646500}"/>
              </a:ext>
            </a:extLst>
          </p:cNvPr>
          <p:cNvCxnSpPr/>
          <p:nvPr/>
        </p:nvCxnSpPr>
        <p:spPr>
          <a:xfrm flipV="1">
            <a:off x="2166151" y="5734975"/>
            <a:ext cx="0" cy="100317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6664994-62C2-48BF-B649-3172FA55CAFA}"/>
              </a:ext>
            </a:extLst>
          </p:cNvPr>
          <p:cNvCxnSpPr/>
          <p:nvPr/>
        </p:nvCxnSpPr>
        <p:spPr>
          <a:xfrm>
            <a:off x="2166151" y="5734975"/>
            <a:ext cx="4971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158E565-D036-451B-ADC0-FA599B6CB762}"/>
              </a:ext>
            </a:extLst>
          </p:cNvPr>
          <p:cNvCxnSpPr/>
          <p:nvPr/>
        </p:nvCxnSpPr>
        <p:spPr>
          <a:xfrm flipV="1">
            <a:off x="2663301" y="3630967"/>
            <a:ext cx="0" cy="21040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2C166DF-4E04-4410-AF20-5A998C09DBD8}"/>
              </a:ext>
            </a:extLst>
          </p:cNvPr>
          <p:cNvCxnSpPr/>
          <p:nvPr/>
        </p:nvCxnSpPr>
        <p:spPr>
          <a:xfrm flipH="1">
            <a:off x="2166151" y="3630967"/>
            <a:ext cx="49715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C5D602E-9B4F-4FD8-9FFF-491B9D132531}"/>
              </a:ext>
            </a:extLst>
          </p:cNvPr>
          <p:cNvCxnSpPr>
            <a:cxnSpLocks/>
          </p:cNvCxnSpPr>
          <p:nvPr/>
        </p:nvCxnSpPr>
        <p:spPr>
          <a:xfrm flipV="1">
            <a:off x="2166151" y="2752078"/>
            <a:ext cx="0" cy="87889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9B2EA51-7FDB-4153-8753-F4EE4690CB0E}"/>
              </a:ext>
            </a:extLst>
          </p:cNvPr>
          <p:cNvCxnSpPr/>
          <p:nvPr/>
        </p:nvCxnSpPr>
        <p:spPr>
          <a:xfrm>
            <a:off x="3301729" y="2752078"/>
            <a:ext cx="0" cy="39860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Arrow: Right 29">
            <a:extLst>
              <a:ext uri="{FF2B5EF4-FFF2-40B4-BE49-F238E27FC236}">
                <a16:creationId xmlns:a16="http://schemas.microsoft.com/office/drawing/2014/main" id="{D2C0FAE5-B6E9-4A01-BAC7-6F6940E6D2FE}"/>
              </a:ext>
            </a:extLst>
          </p:cNvPr>
          <p:cNvSpPr/>
          <p:nvPr/>
        </p:nvSpPr>
        <p:spPr>
          <a:xfrm rot="10800000">
            <a:off x="2345844" y="6236563"/>
            <a:ext cx="727969" cy="23001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Footer Placeholder 2">
            <a:extLst>
              <a:ext uri="{FF2B5EF4-FFF2-40B4-BE49-F238E27FC236}">
                <a16:creationId xmlns:a16="http://schemas.microsoft.com/office/drawing/2014/main" id="{50B73D0C-5F30-499B-ABD1-AAB77AB1770D}"/>
              </a:ext>
            </a:extLst>
          </p:cNvPr>
          <p:cNvSpPr>
            <a:spLocks noGrp="1"/>
          </p:cNvSpPr>
          <p:nvPr>
            <p:ph type="ftr" sz="quarter" idx="11"/>
          </p:nvPr>
        </p:nvSpPr>
        <p:spPr/>
        <p:txBody>
          <a:bodyPr/>
          <a:lstStyle/>
          <a:p>
            <a:r>
              <a:rPr lang="en-US"/>
              <a:t>Alex Bainbridge</a:t>
            </a:r>
            <a:endParaRPr lang="en-US" dirty="0"/>
          </a:p>
        </p:txBody>
      </p:sp>
      <p:sp>
        <p:nvSpPr>
          <p:cNvPr id="5" name="Slide Number Placeholder 4">
            <a:extLst>
              <a:ext uri="{FF2B5EF4-FFF2-40B4-BE49-F238E27FC236}">
                <a16:creationId xmlns:a16="http://schemas.microsoft.com/office/drawing/2014/main" id="{540AD68B-CDE3-401F-84D3-38D233BE528E}"/>
              </a:ext>
            </a:extLst>
          </p:cNvPr>
          <p:cNvSpPr>
            <a:spLocks noGrp="1"/>
          </p:cNvSpPr>
          <p:nvPr>
            <p:ph type="sldNum" sz="quarter" idx="12"/>
          </p:nvPr>
        </p:nvSpPr>
        <p:spPr/>
        <p:txBody>
          <a:bodyPr/>
          <a:lstStyle/>
          <a:p>
            <a:fld id="{BBAAB195-B577-5546-8349-9DDA93B6129E}" type="slidenum">
              <a:rPr lang="en-US" smtClean="0"/>
              <a:t>19</a:t>
            </a:fld>
            <a:endParaRPr lang="en-US"/>
          </a:p>
        </p:txBody>
      </p:sp>
    </p:spTree>
    <p:extLst>
      <p:ext uri="{BB962C8B-B14F-4D97-AF65-F5344CB8AC3E}">
        <p14:creationId xmlns:p14="http://schemas.microsoft.com/office/powerpoint/2010/main" val="2502604881"/>
      </p:ext>
    </p:extLst>
  </p:cSld>
  <p:clrMapOvr>
    <a:masterClrMapping/>
  </p:clrMapOvr>
  <mc:AlternateContent xmlns:mc="http://schemas.openxmlformats.org/markup-compatibility/2006" xmlns:p14="http://schemas.microsoft.com/office/powerpoint/2010/main">
    <mc:Choice Requires="p14">
      <p:transition spd="slow" p14:dur="2000" advTm="17622"/>
    </mc:Choice>
    <mc:Fallback xmlns="">
      <p:transition spd="slow" advTm="1762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63E93-8ADA-7849-A1F1-A16817F4E1F8}"/>
              </a:ext>
            </a:extLst>
          </p:cNvPr>
          <p:cNvPicPr>
            <a:picLocks noChangeAspect="1"/>
          </p:cNvPicPr>
          <p:nvPr/>
        </p:nvPicPr>
        <p:blipFill rotWithShape="1">
          <a:blip r:embed="rId3"/>
          <a:srcRect l="28931"/>
          <a:stretch/>
        </p:blipFill>
        <p:spPr>
          <a:xfrm>
            <a:off x="6096000" y="0"/>
            <a:ext cx="6096000" cy="6858000"/>
          </a:xfrm>
          <a:prstGeom prst="rect">
            <a:avLst/>
          </a:prstGeom>
        </p:spPr>
      </p:pic>
      <p:sp>
        <p:nvSpPr>
          <p:cNvPr id="3" name="TextBox 2">
            <a:extLst>
              <a:ext uri="{FF2B5EF4-FFF2-40B4-BE49-F238E27FC236}">
                <a16:creationId xmlns:a16="http://schemas.microsoft.com/office/drawing/2014/main" id="{C8B66DC9-76C9-5140-A7C4-B9B833C488D1}"/>
              </a:ext>
            </a:extLst>
          </p:cNvPr>
          <p:cNvSpPr txBox="1"/>
          <p:nvPr/>
        </p:nvSpPr>
        <p:spPr>
          <a:xfrm>
            <a:off x="423748" y="1380700"/>
            <a:ext cx="5101814" cy="918200"/>
          </a:xfrm>
          <a:prstGeom prst="rect">
            <a:avLst/>
          </a:prstGeom>
          <a:noFill/>
        </p:spPr>
        <p:txBody>
          <a:bodyPr wrap="square" rtlCol="0" anchor="t">
            <a:spAutoFit/>
          </a:bodyPr>
          <a:lstStyle/>
          <a:p>
            <a:pPr>
              <a:spcAft>
                <a:spcPts val="200"/>
              </a:spcAft>
            </a:pPr>
            <a:r>
              <a:rPr lang="en-US" sz="2400" b="1" spc="-100" dirty="0">
                <a:solidFill>
                  <a:srgbClr val="1E5DF8"/>
                </a:solidFill>
                <a:latin typeface="Arial" panose="020B0604020202020204" pitchFamily="34" charset="0"/>
                <a:cs typeface="Arial" panose="020B0604020202020204" pitchFamily="34" charset="0"/>
              </a:rPr>
              <a:t>1</a:t>
            </a:r>
            <a:r>
              <a:rPr lang="en-US" sz="2400" b="1" spc="-100" dirty="0">
                <a:solidFill>
                  <a:srgbClr val="2E2D62"/>
                </a:solidFill>
                <a:latin typeface="Arial" panose="020B0604020202020204" pitchFamily="34" charset="0"/>
                <a:cs typeface="Arial" panose="020B0604020202020204" pitchFamily="34" charset="0"/>
              </a:rPr>
              <a:t> Introduction to ZEPTO</a:t>
            </a:r>
          </a:p>
          <a:p>
            <a:r>
              <a:rPr lang="en-GB" sz="1400" dirty="0">
                <a:solidFill>
                  <a:srgbClr val="626262"/>
                </a:solidFill>
                <a:latin typeface="Arial" panose="020B0604020202020204" pitchFamily="34" charset="0"/>
                <a:cs typeface="Arial" panose="020B0604020202020204" pitchFamily="34" charset="0"/>
              </a:rPr>
              <a:t>Development and motivation of ZEPTO tuneable permanent magnet technology.</a:t>
            </a:r>
            <a:endParaRPr lang="en-US" sz="1400" dirty="0">
              <a:solidFill>
                <a:srgbClr val="626262"/>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A6EBDC0C-5E44-914B-85A5-07AF5BC1B9B6}"/>
              </a:ext>
            </a:extLst>
          </p:cNvPr>
          <p:cNvSpPr txBox="1"/>
          <p:nvPr/>
        </p:nvSpPr>
        <p:spPr>
          <a:xfrm>
            <a:off x="423748" y="2408947"/>
            <a:ext cx="5101814" cy="918200"/>
          </a:xfrm>
          <a:prstGeom prst="rect">
            <a:avLst/>
          </a:prstGeom>
          <a:noFill/>
        </p:spPr>
        <p:txBody>
          <a:bodyPr wrap="square" rtlCol="0" anchor="t">
            <a:spAutoFit/>
          </a:bodyPr>
          <a:lstStyle/>
          <a:p>
            <a:pPr>
              <a:spcAft>
                <a:spcPts val="200"/>
              </a:spcAft>
            </a:pPr>
            <a:r>
              <a:rPr lang="en-US" sz="2400" b="1" spc="-100" dirty="0">
                <a:solidFill>
                  <a:srgbClr val="1E5DF8"/>
                </a:solidFill>
                <a:latin typeface="Arial" panose="020B0604020202020204" pitchFamily="34" charset="0"/>
                <a:cs typeface="Arial" panose="020B0604020202020204" pitchFamily="34" charset="0"/>
              </a:rPr>
              <a:t>2</a:t>
            </a:r>
            <a:r>
              <a:rPr lang="en-US" sz="2400" b="1" spc="-100" dirty="0">
                <a:solidFill>
                  <a:srgbClr val="2E2D62"/>
                </a:solidFill>
                <a:latin typeface="Arial" panose="020B0604020202020204" pitchFamily="34" charset="0"/>
                <a:cs typeface="Arial" panose="020B0604020202020204" pitchFamily="34" charset="0"/>
              </a:rPr>
              <a:t> Magnet assembly</a:t>
            </a:r>
          </a:p>
          <a:p>
            <a:r>
              <a:rPr lang="en-GB" sz="1400" dirty="0">
                <a:solidFill>
                  <a:srgbClr val="626262"/>
                </a:solidFill>
                <a:latin typeface="Arial" panose="020B0604020202020204" pitchFamily="34" charset="0"/>
                <a:cs typeface="Arial" panose="020B0604020202020204" pitchFamily="34" charset="0"/>
              </a:rPr>
              <a:t>Challenges of assembling a tuneable permanent magnet with strong forces present.</a:t>
            </a:r>
            <a:endParaRPr lang="en-US" sz="1400" dirty="0">
              <a:solidFill>
                <a:srgbClr val="626262"/>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FFD7155-AB0C-D84C-8261-743120695688}"/>
              </a:ext>
            </a:extLst>
          </p:cNvPr>
          <p:cNvSpPr txBox="1"/>
          <p:nvPr/>
        </p:nvSpPr>
        <p:spPr>
          <a:xfrm>
            <a:off x="423748" y="3437194"/>
            <a:ext cx="5101814" cy="702756"/>
          </a:xfrm>
          <a:prstGeom prst="rect">
            <a:avLst/>
          </a:prstGeom>
          <a:noFill/>
        </p:spPr>
        <p:txBody>
          <a:bodyPr wrap="square" rtlCol="0" anchor="t">
            <a:spAutoFit/>
          </a:bodyPr>
          <a:lstStyle/>
          <a:p>
            <a:pPr>
              <a:spcAft>
                <a:spcPts val="200"/>
              </a:spcAft>
            </a:pPr>
            <a:r>
              <a:rPr lang="en-US" sz="2400" b="1" spc="-100" dirty="0">
                <a:solidFill>
                  <a:srgbClr val="1E5DF8"/>
                </a:solidFill>
                <a:latin typeface="Arial" panose="020B0604020202020204" pitchFamily="34" charset="0"/>
                <a:cs typeface="Arial" panose="020B0604020202020204" pitchFamily="34" charset="0"/>
              </a:rPr>
              <a:t>3</a:t>
            </a:r>
            <a:r>
              <a:rPr lang="en-US" sz="2400" b="1" spc="-100" dirty="0">
                <a:solidFill>
                  <a:srgbClr val="2E2D62"/>
                </a:solidFill>
                <a:latin typeface="Arial" panose="020B0604020202020204" pitchFamily="34" charset="0"/>
                <a:cs typeface="Arial" panose="020B0604020202020204" pitchFamily="34" charset="0"/>
              </a:rPr>
              <a:t> Lab measurement results</a:t>
            </a:r>
          </a:p>
          <a:p>
            <a:r>
              <a:rPr lang="en-GB" sz="1400" dirty="0">
                <a:solidFill>
                  <a:srgbClr val="626262"/>
                </a:solidFill>
                <a:latin typeface="Arial" panose="020B0604020202020204" pitchFamily="34" charset="0"/>
                <a:cs typeface="Arial" panose="020B0604020202020204" pitchFamily="34" charset="0"/>
              </a:rPr>
              <a:t>Gradients and compensation of magnetic centre movements.</a:t>
            </a:r>
            <a:endParaRPr lang="en-US" sz="1400" dirty="0">
              <a:solidFill>
                <a:srgbClr val="626262"/>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C4031FC-5C47-AB47-A1A8-0701484C0E42}"/>
              </a:ext>
            </a:extLst>
          </p:cNvPr>
          <p:cNvSpPr txBox="1"/>
          <p:nvPr/>
        </p:nvSpPr>
        <p:spPr>
          <a:xfrm>
            <a:off x="423748" y="5024735"/>
            <a:ext cx="5101814" cy="830997"/>
          </a:xfrm>
          <a:prstGeom prst="rect">
            <a:avLst/>
          </a:prstGeom>
          <a:noFill/>
        </p:spPr>
        <p:txBody>
          <a:bodyPr wrap="square" rtlCol="0" anchor="t">
            <a:spAutoFit/>
          </a:bodyPr>
          <a:lstStyle/>
          <a:p>
            <a:pPr>
              <a:spcAft>
                <a:spcPts val="200"/>
              </a:spcAft>
            </a:pPr>
            <a:r>
              <a:rPr lang="en-US" sz="2400" b="1" spc="-100" dirty="0">
                <a:solidFill>
                  <a:srgbClr val="1E5DF8"/>
                </a:solidFill>
                <a:latin typeface="Arial" panose="020B0604020202020204" pitchFamily="34" charset="0"/>
                <a:cs typeface="Arial" panose="020B0604020202020204" pitchFamily="34" charset="0"/>
              </a:rPr>
              <a:t>5</a:t>
            </a:r>
            <a:r>
              <a:rPr lang="en-US" sz="2400" b="1" spc="-100" dirty="0">
                <a:solidFill>
                  <a:srgbClr val="2E2D62"/>
                </a:solidFill>
                <a:latin typeface="Arial" panose="020B0604020202020204" pitchFamily="34" charset="0"/>
                <a:cs typeface="Arial" panose="020B0604020202020204" pitchFamily="34" charset="0"/>
              </a:rPr>
              <a:t> Beam based measurements and operations </a:t>
            </a:r>
            <a:r>
              <a:rPr lang="en-GB" sz="1400" dirty="0">
                <a:solidFill>
                  <a:srgbClr val="626262"/>
                </a:solidFill>
                <a:latin typeface="Arial" panose="020B0604020202020204" pitchFamily="34" charset="0"/>
                <a:cs typeface="Arial" panose="020B0604020202020204" pitchFamily="34" charset="0"/>
              </a:rPr>
              <a:t>to date.</a:t>
            </a:r>
            <a:endParaRPr lang="en-US" sz="1400" dirty="0">
              <a:solidFill>
                <a:srgbClr val="626262"/>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01E8603-51D4-7C45-829A-9AE25E5A2E4F}"/>
              </a:ext>
            </a:extLst>
          </p:cNvPr>
          <p:cNvSpPr txBox="1"/>
          <p:nvPr/>
        </p:nvSpPr>
        <p:spPr>
          <a:xfrm>
            <a:off x="403341" y="345182"/>
            <a:ext cx="6356456"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Agenda</a:t>
            </a:r>
          </a:p>
        </p:txBody>
      </p:sp>
      <p:pic>
        <p:nvPicPr>
          <p:cNvPr id="8" name="Picture 7" descr="A picture containing indoor, cluttered, miller&#10;&#10;Description automatically generated">
            <a:extLst>
              <a:ext uri="{FF2B5EF4-FFF2-40B4-BE49-F238E27FC236}">
                <a16:creationId xmlns:a16="http://schemas.microsoft.com/office/drawing/2014/main" id="{2A1F4585-A253-4F67-973F-C762EA497026}"/>
              </a:ext>
            </a:extLst>
          </p:cNvPr>
          <p:cNvPicPr>
            <a:picLocks noChangeAspect="1"/>
          </p:cNvPicPr>
          <p:nvPr/>
        </p:nvPicPr>
        <p:blipFill rotWithShape="1">
          <a:blip r:embed="rId4"/>
          <a:srcRect l="20582" r="12750"/>
          <a:stretch/>
        </p:blipFill>
        <p:spPr>
          <a:xfrm>
            <a:off x="6096001" y="8194"/>
            <a:ext cx="6095999" cy="6858000"/>
          </a:xfrm>
          <a:prstGeom prst="rect">
            <a:avLst/>
          </a:prstGeom>
        </p:spPr>
      </p:pic>
      <p:sp>
        <p:nvSpPr>
          <p:cNvPr id="2" name="TextBox 1">
            <a:extLst>
              <a:ext uri="{FF2B5EF4-FFF2-40B4-BE49-F238E27FC236}">
                <a16:creationId xmlns:a16="http://schemas.microsoft.com/office/drawing/2014/main" id="{53FF170D-70CA-8304-695A-F3913A44959E}"/>
              </a:ext>
            </a:extLst>
          </p:cNvPr>
          <p:cNvSpPr txBox="1"/>
          <p:nvPr/>
        </p:nvSpPr>
        <p:spPr>
          <a:xfrm>
            <a:off x="423748" y="4249997"/>
            <a:ext cx="5101814" cy="702756"/>
          </a:xfrm>
          <a:prstGeom prst="rect">
            <a:avLst/>
          </a:prstGeom>
          <a:noFill/>
        </p:spPr>
        <p:txBody>
          <a:bodyPr wrap="square" rtlCol="0" anchor="t">
            <a:spAutoFit/>
          </a:bodyPr>
          <a:lstStyle/>
          <a:p>
            <a:pPr>
              <a:spcAft>
                <a:spcPts val="200"/>
              </a:spcAft>
            </a:pPr>
            <a:r>
              <a:rPr lang="en-US" sz="2400" b="1" spc="-100" dirty="0">
                <a:solidFill>
                  <a:srgbClr val="1E5DF8"/>
                </a:solidFill>
                <a:latin typeface="Arial" panose="020B0604020202020204" pitchFamily="34" charset="0"/>
                <a:cs typeface="Arial" panose="020B0604020202020204" pitchFamily="34" charset="0"/>
              </a:rPr>
              <a:t>4</a:t>
            </a:r>
            <a:r>
              <a:rPr lang="en-US" sz="2400" b="1" spc="-100" dirty="0">
                <a:solidFill>
                  <a:srgbClr val="2E2D62"/>
                </a:solidFill>
                <a:latin typeface="Arial" panose="020B0604020202020204" pitchFamily="34" charset="0"/>
                <a:cs typeface="Arial" panose="020B0604020202020204" pitchFamily="34" charset="0"/>
              </a:rPr>
              <a:t> Installation on Diamond</a:t>
            </a:r>
          </a:p>
          <a:p>
            <a:r>
              <a:rPr lang="en-GB" sz="1400" dirty="0">
                <a:solidFill>
                  <a:srgbClr val="626262"/>
                </a:solidFill>
                <a:latin typeface="Arial" panose="020B0604020202020204" pitchFamily="34" charset="0"/>
                <a:cs typeface="Arial" panose="020B0604020202020204" pitchFamily="34" charset="0"/>
              </a:rPr>
              <a:t>Gradients and compensation magnetic centre movements.</a:t>
            </a:r>
            <a:endParaRPr lang="en-US" sz="1400" dirty="0">
              <a:solidFill>
                <a:srgbClr val="62626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5692126"/>
      </p:ext>
    </p:extLst>
  </p:cSld>
  <p:clrMapOvr>
    <a:masterClrMapping/>
  </p:clrMapOvr>
  <mc:AlternateContent xmlns:mc="http://schemas.openxmlformats.org/markup-compatibility/2006" xmlns:p14="http://schemas.microsoft.com/office/powerpoint/2010/main">
    <mc:Choice Requires="p14">
      <p:transition spd="slow" p14:dur="2000" advTm="34573"/>
    </mc:Choice>
    <mc:Fallback xmlns="">
      <p:transition spd="slow" advTm="3457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56F9B-3A8A-4522-88A9-A3A5F7937EBF}"/>
              </a:ext>
            </a:extLst>
          </p:cNvPr>
          <p:cNvSpPr txBox="1"/>
          <p:nvPr/>
        </p:nvSpPr>
        <p:spPr>
          <a:xfrm>
            <a:off x="403340" y="345182"/>
            <a:ext cx="11306307"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Harmonic measurements</a:t>
            </a:r>
          </a:p>
        </p:txBody>
      </p:sp>
      <p:sp>
        <p:nvSpPr>
          <p:cNvPr id="2" name="TextBox 1">
            <a:extLst>
              <a:ext uri="{FF2B5EF4-FFF2-40B4-BE49-F238E27FC236}">
                <a16:creationId xmlns:a16="http://schemas.microsoft.com/office/drawing/2014/main" id="{E5CE72EB-EF30-4C51-AEE3-40D5BB306574}"/>
              </a:ext>
            </a:extLst>
          </p:cNvPr>
          <p:cNvSpPr txBox="1"/>
          <p:nvPr/>
        </p:nvSpPr>
        <p:spPr>
          <a:xfrm>
            <a:off x="403340" y="1440045"/>
            <a:ext cx="3419472" cy="3970318"/>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Harmonics were measured by moving the Hall probe in a circular pattern at several positions along the length of the magnet.</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Harmonics are reasonably consistent with PM carriage position.</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octupole harmonic is expected in this case due to the loss of a symmetry axis. </a:t>
            </a:r>
          </a:p>
          <a:p>
            <a:endParaRPr lang="en-GB"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50B73D0C-5F30-499B-ABD1-AAB77AB1770D}"/>
              </a:ext>
            </a:extLst>
          </p:cNvPr>
          <p:cNvSpPr>
            <a:spLocks noGrp="1"/>
          </p:cNvSpPr>
          <p:nvPr>
            <p:ph type="ftr" sz="quarter" idx="11"/>
          </p:nvPr>
        </p:nvSpPr>
        <p:spPr/>
        <p:txBody>
          <a:bodyPr/>
          <a:lstStyle/>
          <a:p>
            <a:r>
              <a:rPr lang="en-US"/>
              <a:t>Alex Bainbridge</a:t>
            </a:r>
            <a:endParaRPr lang="en-US" dirty="0"/>
          </a:p>
        </p:txBody>
      </p:sp>
      <p:sp>
        <p:nvSpPr>
          <p:cNvPr id="5" name="Slide Number Placeholder 4">
            <a:extLst>
              <a:ext uri="{FF2B5EF4-FFF2-40B4-BE49-F238E27FC236}">
                <a16:creationId xmlns:a16="http://schemas.microsoft.com/office/drawing/2014/main" id="{540AD68B-CDE3-401F-84D3-38D233BE528E}"/>
              </a:ext>
            </a:extLst>
          </p:cNvPr>
          <p:cNvSpPr>
            <a:spLocks noGrp="1"/>
          </p:cNvSpPr>
          <p:nvPr>
            <p:ph type="sldNum" sz="quarter" idx="12"/>
          </p:nvPr>
        </p:nvSpPr>
        <p:spPr/>
        <p:txBody>
          <a:bodyPr/>
          <a:lstStyle/>
          <a:p>
            <a:fld id="{BBAAB195-B577-5546-8349-9DDA93B6129E}" type="slidenum">
              <a:rPr lang="en-US" smtClean="0"/>
              <a:t>20</a:t>
            </a:fld>
            <a:endParaRPr lang="en-US"/>
          </a:p>
        </p:txBody>
      </p:sp>
      <p:pic>
        <p:nvPicPr>
          <p:cNvPr id="9" name="Picture 8" descr="A graph of a normalized number&#10;&#10;Description automatically generated with medium confidence">
            <a:extLst>
              <a:ext uri="{FF2B5EF4-FFF2-40B4-BE49-F238E27FC236}">
                <a16:creationId xmlns:a16="http://schemas.microsoft.com/office/drawing/2014/main" id="{0D69496E-FC80-4EB6-B047-E744BF2F67C5}"/>
              </a:ext>
            </a:extLst>
          </p:cNvPr>
          <p:cNvPicPr>
            <a:picLocks noChangeAspect="1"/>
          </p:cNvPicPr>
          <p:nvPr/>
        </p:nvPicPr>
        <p:blipFill>
          <a:blip r:embed="rId2"/>
          <a:stretch>
            <a:fillRect/>
          </a:stretch>
        </p:blipFill>
        <p:spPr>
          <a:xfrm>
            <a:off x="4206761" y="1092490"/>
            <a:ext cx="7147039" cy="5285994"/>
          </a:xfrm>
          <a:prstGeom prst="rect">
            <a:avLst/>
          </a:prstGeom>
        </p:spPr>
      </p:pic>
    </p:spTree>
    <p:extLst>
      <p:ext uri="{BB962C8B-B14F-4D97-AF65-F5344CB8AC3E}">
        <p14:creationId xmlns:p14="http://schemas.microsoft.com/office/powerpoint/2010/main" val="3590927399"/>
      </p:ext>
    </p:extLst>
  </p:cSld>
  <p:clrMapOvr>
    <a:masterClrMapping/>
  </p:clrMapOvr>
  <mc:AlternateContent xmlns:mc="http://schemas.openxmlformats.org/markup-compatibility/2006" xmlns:p14="http://schemas.microsoft.com/office/powerpoint/2010/main">
    <mc:Choice Requires="p14">
      <p:transition spd="slow" p14:dur="2000" advTm="17622"/>
    </mc:Choice>
    <mc:Fallback xmlns="">
      <p:transition spd="slow" advTm="17622"/>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56F9B-3A8A-4522-88A9-A3A5F7937EBF}"/>
              </a:ext>
            </a:extLst>
          </p:cNvPr>
          <p:cNvSpPr txBox="1"/>
          <p:nvPr/>
        </p:nvSpPr>
        <p:spPr>
          <a:xfrm>
            <a:off x="403340" y="345182"/>
            <a:ext cx="11306307"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Installation on Diamond</a:t>
            </a:r>
          </a:p>
        </p:txBody>
      </p:sp>
      <p:sp>
        <p:nvSpPr>
          <p:cNvPr id="2" name="TextBox 1">
            <a:extLst>
              <a:ext uri="{FF2B5EF4-FFF2-40B4-BE49-F238E27FC236}">
                <a16:creationId xmlns:a16="http://schemas.microsoft.com/office/drawing/2014/main" id="{E5CE72EB-EF30-4C51-AEE3-40D5BB306574}"/>
              </a:ext>
            </a:extLst>
          </p:cNvPr>
          <p:cNvSpPr txBox="1"/>
          <p:nvPr/>
        </p:nvSpPr>
        <p:spPr>
          <a:xfrm>
            <a:off x="403340" y="1440045"/>
            <a:ext cx="3419472" cy="3970318"/>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The magnet was installed on the Diamond BTS line in August 2022.</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It is located 1.5m downstream form an EM quad that has now been </a:t>
            </a:r>
            <a:r>
              <a:rPr lang="en-GB" b="1" dirty="0">
                <a:latin typeface="Arial" panose="020B0604020202020204" pitchFamily="34" charset="0"/>
                <a:cs typeface="Arial" panose="020B0604020202020204" pitchFamily="34" charset="0"/>
              </a:rPr>
              <a:t>switched off</a:t>
            </a:r>
            <a:r>
              <a:rPr lang="en-GB" dirty="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installation was done </a:t>
            </a:r>
            <a:r>
              <a:rPr lang="en-GB" b="1" dirty="0">
                <a:latin typeface="Arial" panose="020B0604020202020204" pitchFamily="34" charset="0"/>
                <a:cs typeface="Arial" panose="020B0604020202020204" pitchFamily="34" charset="0"/>
              </a:rPr>
              <a:t>without breaking the vacuum</a:t>
            </a:r>
            <a:r>
              <a:rPr lang="en-GB" dirty="0">
                <a:latin typeface="Arial" panose="020B0604020202020204" pitchFamily="34" charset="0"/>
                <a:cs typeface="Arial" panose="020B0604020202020204" pitchFamily="34" charset="0"/>
              </a:rPr>
              <a:t>, something that would have been impossible with previous designs.</a:t>
            </a:r>
          </a:p>
          <a:p>
            <a:endParaRPr lang="en-GB"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50B73D0C-5F30-499B-ABD1-AAB77AB1770D}"/>
              </a:ext>
            </a:extLst>
          </p:cNvPr>
          <p:cNvSpPr>
            <a:spLocks noGrp="1"/>
          </p:cNvSpPr>
          <p:nvPr>
            <p:ph type="ftr" sz="quarter" idx="11"/>
          </p:nvPr>
        </p:nvSpPr>
        <p:spPr/>
        <p:txBody>
          <a:bodyPr/>
          <a:lstStyle/>
          <a:p>
            <a:r>
              <a:rPr lang="en-US"/>
              <a:t>Alex Bainbridge</a:t>
            </a:r>
            <a:endParaRPr lang="en-US" dirty="0"/>
          </a:p>
        </p:txBody>
      </p:sp>
      <p:sp>
        <p:nvSpPr>
          <p:cNvPr id="5" name="Slide Number Placeholder 4">
            <a:extLst>
              <a:ext uri="{FF2B5EF4-FFF2-40B4-BE49-F238E27FC236}">
                <a16:creationId xmlns:a16="http://schemas.microsoft.com/office/drawing/2014/main" id="{540AD68B-CDE3-401F-84D3-38D233BE528E}"/>
              </a:ext>
            </a:extLst>
          </p:cNvPr>
          <p:cNvSpPr>
            <a:spLocks noGrp="1"/>
          </p:cNvSpPr>
          <p:nvPr>
            <p:ph type="sldNum" sz="quarter" idx="12"/>
          </p:nvPr>
        </p:nvSpPr>
        <p:spPr/>
        <p:txBody>
          <a:bodyPr/>
          <a:lstStyle/>
          <a:p>
            <a:fld id="{BBAAB195-B577-5546-8349-9DDA93B6129E}" type="slidenum">
              <a:rPr lang="en-US" smtClean="0"/>
              <a:t>21</a:t>
            </a:fld>
            <a:endParaRPr lang="en-US"/>
          </a:p>
        </p:txBody>
      </p:sp>
      <p:pic>
        <p:nvPicPr>
          <p:cNvPr id="8" name="Picture 7" descr="A picture containing person, indoor, person, miller&#10;&#10;Description automatically generated">
            <a:extLst>
              <a:ext uri="{FF2B5EF4-FFF2-40B4-BE49-F238E27FC236}">
                <a16:creationId xmlns:a16="http://schemas.microsoft.com/office/drawing/2014/main" id="{A2D7C2B7-FFFE-4D0D-9D96-1ACAAB80205F}"/>
              </a:ext>
            </a:extLst>
          </p:cNvPr>
          <p:cNvPicPr>
            <a:picLocks noChangeAspect="1"/>
          </p:cNvPicPr>
          <p:nvPr/>
        </p:nvPicPr>
        <p:blipFill>
          <a:blip r:embed="rId2"/>
          <a:stretch>
            <a:fillRect/>
          </a:stretch>
        </p:blipFill>
        <p:spPr>
          <a:xfrm flipH="1">
            <a:off x="4191267" y="1342390"/>
            <a:ext cx="6555073" cy="4916305"/>
          </a:xfrm>
          <a:prstGeom prst="rect">
            <a:avLst/>
          </a:prstGeom>
        </p:spPr>
      </p:pic>
    </p:spTree>
    <p:extLst>
      <p:ext uri="{BB962C8B-B14F-4D97-AF65-F5344CB8AC3E}">
        <p14:creationId xmlns:p14="http://schemas.microsoft.com/office/powerpoint/2010/main" val="717663383"/>
      </p:ext>
    </p:extLst>
  </p:cSld>
  <p:clrMapOvr>
    <a:masterClrMapping/>
  </p:clrMapOvr>
  <mc:AlternateContent xmlns:mc="http://schemas.openxmlformats.org/markup-compatibility/2006" xmlns:p14="http://schemas.microsoft.com/office/powerpoint/2010/main">
    <mc:Choice Requires="p14">
      <p:transition spd="slow" p14:dur="2000" advTm="17622"/>
    </mc:Choice>
    <mc:Fallback xmlns="">
      <p:transition spd="slow" advTm="17622"/>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56F9B-3A8A-4522-88A9-A3A5F7937EBF}"/>
              </a:ext>
            </a:extLst>
          </p:cNvPr>
          <p:cNvSpPr txBox="1"/>
          <p:nvPr/>
        </p:nvSpPr>
        <p:spPr>
          <a:xfrm>
            <a:off x="403340" y="345182"/>
            <a:ext cx="11306307"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Installation on Diamond</a:t>
            </a:r>
          </a:p>
        </p:txBody>
      </p:sp>
      <p:sp>
        <p:nvSpPr>
          <p:cNvPr id="2" name="TextBox 1">
            <a:extLst>
              <a:ext uri="{FF2B5EF4-FFF2-40B4-BE49-F238E27FC236}">
                <a16:creationId xmlns:a16="http://schemas.microsoft.com/office/drawing/2014/main" id="{E5CE72EB-EF30-4C51-AEE3-40D5BB306574}"/>
              </a:ext>
            </a:extLst>
          </p:cNvPr>
          <p:cNvSpPr txBox="1"/>
          <p:nvPr/>
        </p:nvSpPr>
        <p:spPr>
          <a:xfrm>
            <a:off x="403340" y="1440045"/>
            <a:ext cx="3419472" cy="3970318"/>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The magnet was installed on the Diamond BTS line in August 2022.</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It is located 1.5m downstream form an EM quad that has now been </a:t>
            </a:r>
            <a:r>
              <a:rPr lang="en-GB" b="1" dirty="0">
                <a:latin typeface="Arial" panose="020B0604020202020204" pitchFamily="34" charset="0"/>
                <a:cs typeface="Arial" panose="020B0604020202020204" pitchFamily="34" charset="0"/>
              </a:rPr>
              <a:t>switched off</a:t>
            </a:r>
            <a:r>
              <a:rPr lang="en-GB" dirty="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installation was done </a:t>
            </a:r>
            <a:r>
              <a:rPr lang="en-GB" b="1" dirty="0">
                <a:latin typeface="Arial" panose="020B0604020202020204" pitchFamily="34" charset="0"/>
                <a:cs typeface="Arial" panose="020B0604020202020204" pitchFamily="34" charset="0"/>
              </a:rPr>
              <a:t>without breaking the vacuum</a:t>
            </a:r>
            <a:r>
              <a:rPr lang="en-GB" dirty="0">
                <a:latin typeface="Arial" panose="020B0604020202020204" pitchFamily="34" charset="0"/>
                <a:cs typeface="Arial" panose="020B0604020202020204" pitchFamily="34" charset="0"/>
              </a:rPr>
              <a:t>, something that would have been impossible with previous designs.</a:t>
            </a:r>
          </a:p>
          <a:p>
            <a:endParaRPr lang="en-GB"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50B73D0C-5F30-499B-ABD1-AAB77AB1770D}"/>
              </a:ext>
            </a:extLst>
          </p:cNvPr>
          <p:cNvSpPr>
            <a:spLocks noGrp="1"/>
          </p:cNvSpPr>
          <p:nvPr>
            <p:ph type="ftr" sz="quarter" idx="11"/>
          </p:nvPr>
        </p:nvSpPr>
        <p:spPr/>
        <p:txBody>
          <a:bodyPr/>
          <a:lstStyle/>
          <a:p>
            <a:r>
              <a:rPr lang="en-US"/>
              <a:t>Alex Bainbridge</a:t>
            </a:r>
            <a:endParaRPr lang="en-US" dirty="0"/>
          </a:p>
        </p:txBody>
      </p:sp>
      <p:sp>
        <p:nvSpPr>
          <p:cNvPr id="5" name="Slide Number Placeholder 4">
            <a:extLst>
              <a:ext uri="{FF2B5EF4-FFF2-40B4-BE49-F238E27FC236}">
                <a16:creationId xmlns:a16="http://schemas.microsoft.com/office/drawing/2014/main" id="{540AD68B-CDE3-401F-84D3-38D233BE528E}"/>
              </a:ext>
            </a:extLst>
          </p:cNvPr>
          <p:cNvSpPr>
            <a:spLocks noGrp="1"/>
          </p:cNvSpPr>
          <p:nvPr>
            <p:ph type="sldNum" sz="quarter" idx="12"/>
          </p:nvPr>
        </p:nvSpPr>
        <p:spPr/>
        <p:txBody>
          <a:bodyPr/>
          <a:lstStyle/>
          <a:p>
            <a:fld id="{BBAAB195-B577-5546-8349-9DDA93B6129E}" type="slidenum">
              <a:rPr lang="en-US" smtClean="0"/>
              <a:t>22</a:t>
            </a:fld>
            <a:endParaRPr lang="en-US"/>
          </a:p>
        </p:txBody>
      </p:sp>
      <p:pic>
        <p:nvPicPr>
          <p:cNvPr id="4" name="Picture 3">
            <a:extLst>
              <a:ext uri="{FF2B5EF4-FFF2-40B4-BE49-F238E27FC236}">
                <a16:creationId xmlns:a16="http://schemas.microsoft.com/office/drawing/2014/main" id="{250805E3-38C6-4864-A605-E4B849116359}"/>
              </a:ext>
            </a:extLst>
          </p:cNvPr>
          <p:cNvPicPr>
            <a:picLocks noChangeAspect="1"/>
          </p:cNvPicPr>
          <p:nvPr/>
        </p:nvPicPr>
        <p:blipFill>
          <a:blip r:embed="rId2"/>
          <a:stretch>
            <a:fillRect/>
          </a:stretch>
        </p:blipFill>
        <p:spPr>
          <a:xfrm>
            <a:off x="4359714" y="1228168"/>
            <a:ext cx="6633023" cy="5413717"/>
          </a:xfrm>
          <a:prstGeom prst="rect">
            <a:avLst/>
          </a:prstGeom>
        </p:spPr>
      </p:pic>
    </p:spTree>
    <p:extLst>
      <p:ext uri="{BB962C8B-B14F-4D97-AF65-F5344CB8AC3E}">
        <p14:creationId xmlns:p14="http://schemas.microsoft.com/office/powerpoint/2010/main" val="2854631863"/>
      </p:ext>
    </p:extLst>
  </p:cSld>
  <p:clrMapOvr>
    <a:masterClrMapping/>
  </p:clrMapOvr>
  <mc:AlternateContent xmlns:mc="http://schemas.openxmlformats.org/markup-compatibility/2006" xmlns:p14="http://schemas.microsoft.com/office/powerpoint/2010/main">
    <mc:Choice Requires="p14">
      <p:transition spd="slow" p14:dur="2000" advTm="17622"/>
    </mc:Choice>
    <mc:Fallback xmlns="">
      <p:transition spd="slow" advTm="17622"/>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56F9B-3A8A-4522-88A9-A3A5F7937EBF}"/>
              </a:ext>
            </a:extLst>
          </p:cNvPr>
          <p:cNvSpPr txBox="1"/>
          <p:nvPr/>
        </p:nvSpPr>
        <p:spPr>
          <a:xfrm>
            <a:off x="403340" y="345182"/>
            <a:ext cx="11306307"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Installation on Diamond</a:t>
            </a:r>
          </a:p>
        </p:txBody>
      </p:sp>
      <p:sp>
        <p:nvSpPr>
          <p:cNvPr id="2" name="TextBox 1">
            <a:extLst>
              <a:ext uri="{FF2B5EF4-FFF2-40B4-BE49-F238E27FC236}">
                <a16:creationId xmlns:a16="http://schemas.microsoft.com/office/drawing/2014/main" id="{E5CE72EB-EF30-4C51-AEE3-40D5BB306574}"/>
              </a:ext>
            </a:extLst>
          </p:cNvPr>
          <p:cNvSpPr txBox="1"/>
          <p:nvPr/>
        </p:nvSpPr>
        <p:spPr>
          <a:xfrm>
            <a:off x="403340" y="1440045"/>
            <a:ext cx="3419472" cy="3970318"/>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The magnet was installed on the Diamond BTS line in August 2022.</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It is located 1.5m downstream from an EM quad that has now been </a:t>
            </a:r>
            <a:r>
              <a:rPr lang="en-GB" b="1" dirty="0">
                <a:latin typeface="Arial" panose="020B0604020202020204" pitchFamily="34" charset="0"/>
                <a:cs typeface="Arial" panose="020B0604020202020204" pitchFamily="34" charset="0"/>
              </a:rPr>
              <a:t>switched off</a:t>
            </a:r>
            <a:r>
              <a:rPr lang="en-GB" dirty="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installation was done </a:t>
            </a:r>
            <a:r>
              <a:rPr lang="en-GB" b="1" dirty="0">
                <a:latin typeface="Arial" panose="020B0604020202020204" pitchFamily="34" charset="0"/>
                <a:cs typeface="Arial" panose="020B0604020202020204" pitchFamily="34" charset="0"/>
              </a:rPr>
              <a:t>without breaking the vacuum</a:t>
            </a:r>
            <a:r>
              <a:rPr lang="en-GB" dirty="0">
                <a:latin typeface="Arial" panose="020B0604020202020204" pitchFamily="34" charset="0"/>
                <a:cs typeface="Arial" panose="020B0604020202020204" pitchFamily="34" charset="0"/>
              </a:rPr>
              <a:t>, something that would have been impossible with previous designs.</a:t>
            </a:r>
          </a:p>
          <a:p>
            <a:endParaRPr lang="en-GB"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50B73D0C-5F30-499B-ABD1-AAB77AB1770D}"/>
              </a:ext>
            </a:extLst>
          </p:cNvPr>
          <p:cNvSpPr>
            <a:spLocks noGrp="1"/>
          </p:cNvSpPr>
          <p:nvPr>
            <p:ph type="ftr" sz="quarter" idx="11"/>
          </p:nvPr>
        </p:nvSpPr>
        <p:spPr/>
        <p:txBody>
          <a:bodyPr/>
          <a:lstStyle/>
          <a:p>
            <a:r>
              <a:rPr lang="en-US"/>
              <a:t>Alex Bainbridge</a:t>
            </a:r>
            <a:endParaRPr lang="en-US" dirty="0"/>
          </a:p>
        </p:txBody>
      </p:sp>
      <p:sp>
        <p:nvSpPr>
          <p:cNvPr id="5" name="Slide Number Placeholder 4">
            <a:extLst>
              <a:ext uri="{FF2B5EF4-FFF2-40B4-BE49-F238E27FC236}">
                <a16:creationId xmlns:a16="http://schemas.microsoft.com/office/drawing/2014/main" id="{540AD68B-CDE3-401F-84D3-38D233BE528E}"/>
              </a:ext>
            </a:extLst>
          </p:cNvPr>
          <p:cNvSpPr>
            <a:spLocks noGrp="1"/>
          </p:cNvSpPr>
          <p:nvPr>
            <p:ph type="sldNum" sz="quarter" idx="12"/>
          </p:nvPr>
        </p:nvSpPr>
        <p:spPr/>
        <p:txBody>
          <a:bodyPr/>
          <a:lstStyle/>
          <a:p>
            <a:fld id="{BBAAB195-B577-5546-8349-9DDA93B6129E}" type="slidenum">
              <a:rPr lang="en-US" smtClean="0"/>
              <a:t>23</a:t>
            </a:fld>
            <a:endParaRPr lang="en-US"/>
          </a:p>
        </p:txBody>
      </p:sp>
      <p:pic>
        <p:nvPicPr>
          <p:cNvPr id="7" name="Picture 6">
            <a:extLst>
              <a:ext uri="{FF2B5EF4-FFF2-40B4-BE49-F238E27FC236}">
                <a16:creationId xmlns:a16="http://schemas.microsoft.com/office/drawing/2014/main" id="{6B08DF0B-D5CD-49BF-B35F-4CDE764B6A08}"/>
              </a:ext>
            </a:extLst>
          </p:cNvPr>
          <p:cNvPicPr>
            <a:picLocks noChangeAspect="1"/>
          </p:cNvPicPr>
          <p:nvPr/>
        </p:nvPicPr>
        <p:blipFill>
          <a:blip r:embed="rId2"/>
          <a:stretch>
            <a:fillRect/>
          </a:stretch>
        </p:blipFill>
        <p:spPr>
          <a:xfrm>
            <a:off x="7990301" y="1114623"/>
            <a:ext cx="3719346" cy="5135257"/>
          </a:xfrm>
          <a:prstGeom prst="rect">
            <a:avLst/>
          </a:prstGeom>
        </p:spPr>
      </p:pic>
      <p:pic>
        <p:nvPicPr>
          <p:cNvPr id="8" name="Picture 7">
            <a:extLst>
              <a:ext uri="{FF2B5EF4-FFF2-40B4-BE49-F238E27FC236}">
                <a16:creationId xmlns:a16="http://schemas.microsoft.com/office/drawing/2014/main" id="{1BC7F48C-1C7B-4DE5-BF0F-C15D0F42E863}"/>
              </a:ext>
            </a:extLst>
          </p:cNvPr>
          <p:cNvPicPr>
            <a:picLocks noChangeAspect="1"/>
          </p:cNvPicPr>
          <p:nvPr/>
        </p:nvPicPr>
        <p:blipFill rotWithShape="1">
          <a:blip r:embed="rId3"/>
          <a:srcRect b="7218"/>
          <a:stretch/>
        </p:blipFill>
        <p:spPr>
          <a:xfrm>
            <a:off x="4291944" y="1114624"/>
            <a:ext cx="3528571" cy="5135256"/>
          </a:xfrm>
          <a:prstGeom prst="rect">
            <a:avLst/>
          </a:prstGeom>
        </p:spPr>
      </p:pic>
    </p:spTree>
    <p:extLst>
      <p:ext uri="{BB962C8B-B14F-4D97-AF65-F5344CB8AC3E}">
        <p14:creationId xmlns:p14="http://schemas.microsoft.com/office/powerpoint/2010/main" val="982979368"/>
      </p:ext>
    </p:extLst>
  </p:cSld>
  <p:clrMapOvr>
    <a:masterClrMapping/>
  </p:clrMapOvr>
  <mc:AlternateContent xmlns:mc="http://schemas.openxmlformats.org/markup-compatibility/2006" xmlns:p14="http://schemas.microsoft.com/office/powerpoint/2010/main">
    <mc:Choice Requires="p14">
      <p:transition spd="slow" p14:dur="2000" advTm="17622"/>
    </mc:Choice>
    <mc:Fallback xmlns="">
      <p:transition spd="slow" advTm="17622"/>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56F9B-3A8A-4522-88A9-A3A5F7937EBF}"/>
              </a:ext>
            </a:extLst>
          </p:cNvPr>
          <p:cNvSpPr txBox="1"/>
          <p:nvPr/>
        </p:nvSpPr>
        <p:spPr>
          <a:xfrm>
            <a:off x="403340" y="345182"/>
            <a:ext cx="11306307"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Restoring injection</a:t>
            </a:r>
          </a:p>
        </p:txBody>
      </p:sp>
      <p:sp>
        <p:nvSpPr>
          <p:cNvPr id="2" name="TextBox 1">
            <a:extLst>
              <a:ext uri="{FF2B5EF4-FFF2-40B4-BE49-F238E27FC236}">
                <a16:creationId xmlns:a16="http://schemas.microsoft.com/office/drawing/2014/main" id="{E5CE72EB-EF30-4C51-AEE3-40D5BB306574}"/>
              </a:ext>
            </a:extLst>
          </p:cNvPr>
          <p:cNvSpPr txBox="1"/>
          <p:nvPr/>
        </p:nvSpPr>
        <p:spPr>
          <a:xfrm>
            <a:off x="403340" y="1440045"/>
            <a:ext cx="3999984" cy="4524315"/>
          </a:xfrm>
          <a:prstGeom prst="rect">
            <a:avLst/>
          </a:prstGeom>
          <a:noFill/>
        </p:spPr>
        <p:txBody>
          <a:bodyPr wrap="square" rtlCol="0">
            <a:spAutoFit/>
          </a:bodyPr>
          <a:lstStyle/>
          <a:p>
            <a:r>
              <a:rPr lang="en-GB" sz="1800" u="none" strike="noStrike" dirty="0">
                <a:latin typeface="Arial" panose="020B0604020202020204" pitchFamily="34" charset="0"/>
                <a:cs typeface="Arial" panose="020B0604020202020204" pitchFamily="34" charset="0"/>
              </a:rPr>
              <a:t>ZEPTO is 1.5 m downstream of the magnet it replaces, some disruption to the lattice is unavoidable. The ZEPTO gradient can be reduced to &lt;0.5 T/m, </a:t>
            </a:r>
            <a:r>
              <a:rPr lang="en-GB" sz="1800" b="1" dirty="0">
                <a:latin typeface="Arial" panose="020B0604020202020204" pitchFamily="34" charset="0"/>
                <a:cs typeface="Arial" panose="020B0604020202020204" pitchFamily="34" charset="0"/>
              </a:rPr>
              <a:t>but </a:t>
            </a:r>
            <a:r>
              <a:rPr lang="en-GB" sz="1800" b="1" dirty="0">
                <a:solidFill>
                  <a:schemeClr val="tx2"/>
                </a:solidFill>
                <a:latin typeface="Arial" panose="020B0604020202020204" pitchFamily="34" charset="0"/>
                <a:cs typeface="Arial" panose="020B0604020202020204" pitchFamily="34" charset="0"/>
              </a:rPr>
              <a:t>not to </a:t>
            </a:r>
            <a:r>
              <a:rPr lang="en-GB" sz="1800" b="1" u="none" strike="noStrike" dirty="0">
                <a:solidFill>
                  <a:schemeClr val="tx2"/>
                </a:solidFill>
                <a:latin typeface="Arial" panose="020B0604020202020204" pitchFamily="34" charset="0"/>
                <a:cs typeface="Arial" panose="020B0604020202020204" pitchFamily="34" charset="0"/>
              </a:rPr>
              <a:t>true zero field</a:t>
            </a:r>
            <a:r>
              <a:rPr lang="en-GB" sz="1800" u="none" strike="noStrike" dirty="0">
                <a:latin typeface="Arial" panose="020B0604020202020204" pitchFamily="34" charset="0"/>
                <a:cs typeface="Arial" panose="020B0604020202020204" pitchFamily="34" charset="0"/>
              </a:rPr>
              <a:t>. </a:t>
            </a:r>
          </a:p>
          <a:p>
            <a:endParaRPr lang="en-GB" sz="1800" dirty="0">
              <a:latin typeface="Arial" panose="020B0604020202020204" pitchFamily="34" charset="0"/>
              <a:cs typeface="Arial" panose="020B0604020202020204" pitchFamily="34" charset="0"/>
            </a:endParaRPr>
          </a:p>
          <a:p>
            <a:r>
              <a:rPr lang="en-GB" sz="1800" u="none" strike="noStrike" dirty="0">
                <a:latin typeface="Arial" panose="020B0604020202020204" pitchFamily="34" charset="0"/>
                <a:cs typeface="Arial" panose="020B0604020202020204" pitchFamily="34" charset="0"/>
              </a:rPr>
              <a:t>New lattice settings minimised the differences. </a:t>
            </a:r>
            <a:r>
              <a:rPr lang="en-GB" sz="1800" dirty="0">
                <a:latin typeface="Arial" panose="020B0604020202020204" pitchFamily="34" charset="0"/>
                <a:cs typeface="Arial" panose="020B0604020202020204" pitchFamily="34" charset="0"/>
              </a:rPr>
              <a:t>T</a:t>
            </a:r>
            <a:r>
              <a:rPr lang="en-GB" sz="1800" u="none" strike="noStrike" dirty="0">
                <a:latin typeface="Arial" panose="020B0604020202020204" pitchFamily="34" charset="0"/>
                <a:cs typeface="Arial" panose="020B0604020202020204" pitchFamily="34" charset="0"/>
              </a:rPr>
              <a:t>he beta functions are well corrected, with only some minor differences around the ZEPTO magnet.</a:t>
            </a:r>
          </a:p>
          <a:p>
            <a:endParaRPr lang="en-GB" dirty="0">
              <a:latin typeface="Arial" panose="020B0604020202020204" pitchFamily="34" charset="0"/>
              <a:cs typeface="Arial" panose="020B0604020202020204" pitchFamily="34" charset="0"/>
            </a:endParaRPr>
          </a:p>
          <a:p>
            <a:r>
              <a:rPr lang="en-GB" sz="1800" u="none" strike="noStrike" dirty="0">
                <a:latin typeface="Arial" panose="020B0604020202020204" pitchFamily="34" charset="0"/>
                <a:cs typeface="Arial" panose="020B0604020202020204" pitchFamily="34" charset="0"/>
              </a:rPr>
              <a:t>Injection efficiency ~70% </a:t>
            </a:r>
            <a:r>
              <a:rPr lang="en-GB" sz="1800" b="1" u="none" strike="noStrike" dirty="0">
                <a:latin typeface="Arial" panose="020B0604020202020204" pitchFamily="34" charset="0"/>
                <a:cs typeface="Arial" panose="020B0604020202020204" pitchFamily="34" charset="0"/>
              </a:rPr>
              <a:t>both before and after installation</a:t>
            </a:r>
            <a:r>
              <a:rPr lang="en-GB" sz="1800" u="none" strike="noStrike" dirty="0">
                <a:latin typeface="Arial" panose="020B0604020202020204" pitchFamily="34" charset="0"/>
                <a:cs typeface="Arial" panose="020B0604020202020204" pitchFamily="34" charset="0"/>
              </a:rPr>
              <a:t> (actually slightly better after….)</a:t>
            </a:r>
          </a:p>
          <a:p>
            <a:endParaRPr lang="en-GB"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50B73D0C-5F30-499B-ABD1-AAB77AB1770D}"/>
              </a:ext>
            </a:extLst>
          </p:cNvPr>
          <p:cNvSpPr>
            <a:spLocks noGrp="1"/>
          </p:cNvSpPr>
          <p:nvPr>
            <p:ph type="ftr" sz="quarter" idx="11"/>
          </p:nvPr>
        </p:nvSpPr>
        <p:spPr/>
        <p:txBody>
          <a:bodyPr/>
          <a:lstStyle/>
          <a:p>
            <a:r>
              <a:rPr lang="en-US"/>
              <a:t>Alex Bainbridge</a:t>
            </a:r>
            <a:endParaRPr lang="en-US" dirty="0"/>
          </a:p>
        </p:txBody>
      </p:sp>
      <p:sp>
        <p:nvSpPr>
          <p:cNvPr id="5" name="Slide Number Placeholder 4">
            <a:extLst>
              <a:ext uri="{FF2B5EF4-FFF2-40B4-BE49-F238E27FC236}">
                <a16:creationId xmlns:a16="http://schemas.microsoft.com/office/drawing/2014/main" id="{540AD68B-CDE3-401F-84D3-38D233BE528E}"/>
              </a:ext>
            </a:extLst>
          </p:cNvPr>
          <p:cNvSpPr>
            <a:spLocks noGrp="1"/>
          </p:cNvSpPr>
          <p:nvPr>
            <p:ph type="sldNum" sz="quarter" idx="12"/>
          </p:nvPr>
        </p:nvSpPr>
        <p:spPr/>
        <p:txBody>
          <a:bodyPr/>
          <a:lstStyle/>
          <a:p>
            <a:fld id="{BBAAB195-B577-5546-8349-9DDA93B6129E}" type="slidenum">
              <a:rPr lang="en-US" smtClean="0"/>
              <a:t>24</a:t>
            </a:fld>
            <a:endParaRPr lang="en-US"/>
          </a:p>
        </p:txBody>
      </p:sp>
      <p:pic>
        <p:nvPicPr>
          <p:cNvPr id="9" name="Picture 8" descr="Chart, line chart, histogram&#10;&#10;Description automatically generated">
            <a:extLst>
              <a:ext uri="{FF2B5EF4-FFF2-40B4-BE49-F238E27FC236}">
                <a16:creationId xmlns:a16="http://schemas.microsoft.com/office/drawing/2014/main" id="{F4160D73-1A6D-4D9E-BE94-03347FAC8A56}"/>
              </a:ext>
            </a:extLst>
          </p:cNvPr>
          <p:cNvPicPr>
            <a:picLocks noChangeAspect="1"/>
          </p:cNvPicPr>
          <p:nvPr/>
        </p:nvPicPr>
        <p:blipFill>
          <a:blip r:embed="rId2"/>
          <a:stretch>
            <a:fillRect/>
          </a:stretch>
        </p:blipFill>
        <p:spPr>
          <a:xfrm>
            <a:off x="4758982" y="1276022"/>
            <a:ext cx="6788835" cy="4918928"/>
          </a:xfrm>
          <a:prstGeom prst="rect">
            <a:avLst/>
          </a:prstGeom>
          <a:ln>
            <a:solidFill>
              <a:schemeClr val="tx1"/>
            </a:solidFill>
          </a:ln>
        </p:spPr>
      </p:pic>
    </p:spTree>
    <p:extLst>
      <p:ext uri="{BB962C8B-B14F-4D97-AF65-F5344CB8AC3E}">
        <p14:creationId xmlns:p14="http://schemas.microsoft.com/office/powerpoint/2010/main" val="1338943259"/>
      </p:ext>
    </p:extLst>
  </p:cSld>
  <p:clrMapOvr>
    <a:masterClrMapping/>
  </p:clrMapOvr>
  <mc:AlternateContent xmlns:mc="http://schemas.openxmlformats.org/markup-compatibility/2006" xmlns:p14="http://schemas.microsoft.com/office/powerpoint/2010/main">
    <mc:Choice Requires="p14">
      <p:transition spd="slow" p14:dur="2000" advTm="17622"/>
    </mc:Choice>
    <mc:Fallback xmlns="">
      <p:transition spd="slow" advTm="1762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56F9B-3A8A-4522-88A9-A3A5F7937EBF}"/>
              </a:ext>
            </a:extLst>
          </p:cNvPr>
          <p:cNvSpPr txBox="1"/>
          <p:nvPr/>
        </p:nvSpPr>
        <p:spPr>
          <a:xfrm>
            <a:off x="403340" y="345182"/>
            <a:ext cx="11306307"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Beam based gradient measurements</a:t>
            </a:r>
          </a:p>
        </p:txBody>
      </p:sp>
      <p:sp>
        <p:nvSpPr>
          <p:cNvPr id="2" name="TextBox 1">
            <a:extLst>
              <a:ext uri="{FF2B5EF4-FFF2-40B4-BE49-F238E27FC236}">
                <a16:creationId xmlns:a16="http://schemas.microsoft.com/office/drawing/2014/main" id="{E5CE72EB-EF30-4C51-AEE3-40D5BB306574}"/>
              </a:ext>
            </a:extLst>
          </p:cNvPr>
          <p:cNvSpPr txBox="1"/>
          <p:nvPr/>
        </p:nvSpPr>
        <p:spPr>
          <a:xfrm>
            <a:off x="403339" y="1440045"/>
            <a:ext cx="4892937" cy="4524315"/>
          </a:xfrm>
          <a:prstGeom prst="rect">
            <a:avLst/>
          </a:prstGeom>
          <a:noFill/>
        </p:spPr>
        <p:txBody>
          <a:bodyPr wrap="square" rtlCol="0">
            <a:spAutoFit/>
          </a:bodyPr>
          <a:lstStyle/>
          <a:p>
            <a:r>
              <a:rPr lang="en-GB" sz="1800" u="none" strike="noStrike" dirty="0">
                <a:latin typeface="Arial" panose="020B0604020202020204" pitchFamily="34" charset="0"/>
                <a:cs typeface="Arial" panose="020B0604020202020204" pitchFamily="34" charset="0"/>
              </a:rPr>
              <a:t>Beam based measurements were used to check gradient in X and Y planes. (upstream corrector adjusted to offset through magnet and resulting kick measured)</a:t>
            </a:r>
          </a:p>
          <a:p>
            <a:endParaRPr lang="en-GB" sz="1800" dirty="0">
              <a:latin typeface="Arial" panose="020B0604020202020204" pitchFamily="34" charset="0"/>
              <a:cs typeface="Arial" panose="020B0604020202020204" pitchFamily="34" charset="0"/>
            </a:endParaRPr>
          </a:p>
          <a:p>
            <a:r>
              <a:rPr lang="en-GB" sz="1800" u="none" strike="noStrike" dirty="0">
                <a:latin typeface="Arial" panose="020B0604020202020204" pitchFamily="34" charset="0"/>
                <a:cs typeface="Arial" panose="020B0604020202020204" pitchFamily="34" charset="0"/>
              </a:rPr>
              <a:t>Although this method is somewhat crude, the </a:t>
            </a:r>
            <a:r>
              <a:rPr lang="en-GB" sz="1800" b="1" u="none" strike="noStrike" dirty="0">
                <a:latin typeface="Arial" panose="020B0604020202020204" pitchFamily="34" charset="0"/>
                <a:cs typeface="Arial" panose="020B0604020202020204" pitchFamily="34" charset="0"/>
              </a:rPr>
              <a:t>Horizontal plane shows good agreement </a:t>
            </a:r>
            <a:r>
              <a:rPr lang="en-GB" sz="1800" u="none" strike="noStrike" dirty="0">
                <a:latin typeface="Arial" panose="020B0604020202020204" pitchFamily="34" charset="0"/>
                <a:cs typeface="Arial" panose="020B0604020202020204" pitchFamily="34" charset="0"/>
              </a:rPr>
              <a:t>with Lab based measurements, though ~0.6 T/m higher.</a:t>
            </a:r>
          </a:p>
          <a:p>
            <a:endParaRPr lang="en-GB" dirty="0">
              <a:latin typeface="Arial" panose="020B0604020202020204" pitchFamily="34" charset="0"/>
              <a:cs typeface="Arial" panose="020B0604020202020204" pitchFamily="34" charset="0"/>
            </a:endParaRPr>
          </a:p>
          <a:p>
            <a:r>
              <a:rPr lang="en-GB" sz="1800" u="none" strike="noStrike" dirty="0">
                <a:latin typeface="Arial" panose="020B0604020202020204" pitchFamily="34" charset="0"/>
                <a:cs typeface="Arial" panose="020B0604020202020204" pitchFamily="34" charset="0"/>
              </a:rPr>
              <a:t>The vertical plane agrees less well, but the same issue was seen attempting to do the same with the electromagnet – </a:t>
            </a:r>
            <a:r>
              <a:rPr lang="en-GB" sz="1800" b="1" u="none" strike="noStrike" dirty="0">
                <a:latin typeface="Arial" panose="020B0604020202020204" pitchFamily="34" charset="0"/>
                <a:cs typeface="Arial" panose="020B0604020202020204" pitchFamily="34" charset="0"/>
              </a:rPr>
              <a:t>suggests sensitivity of BTS to vertical changes rather than ZEPTO issue</a:t>
            </a:r>
            <a:r>
              <a:rPr lang="en-GB" sz="1800" u="none" strike="noStrike" dirty="0">
                <a:latin typeface="Arial" panose="020B0604020202020204" pitchFamily="34" charset="0"/>
                <a:cs typeface="Arial" panose="020B0604020202020204" pitchFamily="34" charset="0"/>
              </a:rPr>
              <a:t>.</a:t>
            </a:r>
          </a:p>
          <a:p>
            <a:endParaRPr lang="en-GB"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50B73D0C-5F30-499B-ABD1-AAB77AB1770D}"/>
              </a:ext>
            </a:extLst>
          </p:cNvPr>
          <p:cNvSpPr>
            <a:spLocks noGrp="1"/>
          </p:cNvSpPr>
          <p:nvPr>
            <p:ph type="ftr" sz="quarter" idx="11"/>
          </p:nvPr>
        </p:nvSpPr>
        <p:spPr/>
        <p:txBody>
          <a:bodyPr/>
          <a:lstStyle/>
          <a:p>
            <a:r>
              <a:rPr lang="en-US"/>
              <a:t>Alex Bainbridge</a:t>
            </a:r>
            <a:endParaRPr lang="en-US" dirty="0"/>
          </a:p>
        </p:txBody>
      </p:sp>
      <p:sp>
        <p:nvSpPr>
          <p:cNvPr id="5" name="Slide Number Placeholder 4">
            <a:extLst>
              <a:ext uri="{FF2B5EF4-FFF2-40B4-BE49-F238E27FC236}">
                <a16:creationId xmlns:a16="http://schemas.microsoft.com/office/drawing/2014/main" id="{540AD68B-CDE3-401F-84D3-38D233BE528E}"/>
              </a:ext>
            </a:extLst>
          </p:cNvPr>
          <p:cNvSpPr>
            <a:spLocks noGrp="1"/>
          </p:cNvSpPr>
          <p:nvPr>
            <p:ph type="sldNum" sz="quarter" idx="12"/>
          </p:nvPr>
        </p:nvSpPr>
        <p:spPr/>
        <p:txBody>
          <a:bodyPr/>
          <a:lstStyle/>
          <a:p>
            <a:fld id="{BBAAB195-B577-5546-8349-9DDA93B6129E}" type="slidenum">
              <a:rPr lang="en-US" smtClean="0"/>
              <a:t>25</a:t>
            </a:fld>
            <a:endParaRPr lang="en-US"/>
          </a:p>
        </p:txBody>
      </p:sp>
      <p:pic>
        <p:nvPicPr>
          <p:cNvPr id="7" name="Picture 6" descr="Chart&#10;&#10;Description automatically generated">
            <a:extLst>
              <a:ext uri="{FF2B5EF4-FFF2-40B4-BE49-F238E27FC236}">
                <a16:creationId xmlns:a16="http://schemas.microsoft.com/office/drawing/2014/main" id="{646A2C98-BE9B-412C-B6B7-B828F59D661B}"/>
              </a:ext>
            </a:extLst>
          </p:cNvPr>
          <p:cNvPicPr>
            <a:picLocks noChangeAspect="1"/>
          </p:cNvPicPr>
          <p:nvPr/>
        </p:nvPicPr>
        <p:blipFill>
          <a:blip r:embed="rId2"/>
          <a:stretch>
            <a:fillRect/>
          </a:stretch>
        </p:blipFill>
        <p:spPr>
          <a:xfrm>
            <a:off x="5453202" y="1438184"/>
            <a:ext cx="6082422" cy="4722171"/>
          </a:xfrm>
          <a:prstGeom prst="rect">
            <a:avLst/>
          </a:prstGeom>
          <a:ln>
            <a:solidFill>
              <a:schemeClr val="tx1"/>
            </a:solidFill>
          </a:ln>
        </p:spPr>
      </p:pic>
    </p:spTree>
    <p:extLst>
      <p:ext uri="{BB962C8B-B14F-4D97-AF65-F5344CB8AC3E}">
        <p14:creationId xmlns:p14="http://schemas.microsoft.com/office/powerpoint/2010/main" val="157332740"/>
      </p:ext>
    </p:extLst>
  </p:cSld>
  <p:clrMapOvr>
    <a:masterClrMapping/>
  </p:clrMapOvr>
  <mc:AlternateContent xmlns:mc="http://schemas.openxmlformats.org/markup-compatibility/2006" xmlns:p14="http://schemas.microsoft.com/office/powerpoint/2010/main">
    <mc:Choice Requires="p14">
      <p:transition spd="slow" p14:dur="2000" advTm="17622"/>
    </mc:Choice>
    <mc:Fallback xmlns="">
      <p:transition spd="slow" advTm="17622"/>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56F9B-3A8A-4522-88A9-A3A5F7937EBF}"/>
              </a:ext>
            </a:extLst>
          </p:cNvPr>
          <p:cNvSpPr txBox="1"/>
          <p:nvPr/>
        </p:nvSpPr>
        <p:spPr>
          <a:xfrm>
            <a:off x="403340" y="345182"/>
            <a:ext cx="11306307"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Beam based magnetic axis measurements</a:t>
            </a:r>
          </a:p>
        </p:txBody>
      </p:sp>
      <p:sp>
        <p:nvSpPr>
          <p:cNvPr id="2" name="TextBox 1">
            <a:extLst>
              <a:ext uri="{FF2B5EF4-FFF2-40B4-BE49-F238E27FC236}">
                <a16:creationId xmlns:a16="http://schemas.microsoft.com/office/drawing/2014/main" id="{E5CE72EB-EF30-4C51-AEE3-40D5BB306574}"/>
              </a:ext>
            </a:extLst>
          </p:cNvPr>
          <p:cNvSpPr txBox="1"/>
          <p:nvPr/>
        </p:nvSpPr>
        <p:spPr>
          <a:xfrm>
            <a:off x="403340" y="1582340"/>
            <a:ext cx="4479379" cy="3693319"/>
          </a:xfrm>
          <a:prstGeom prst="rect">
            <a:avLst/>
          </a:prstGeom>
          <a:noFill/>
        </p:spPr>
        <p:txBody>
          <a:bodyPr wrap="square" rtlCol="0">
            <a:spAutoFit/>
          </a:bodyPr>
          <a:lstStyle/>
          <a:p>
            <a:r>
              <a:rPr lang="en-GB" sz="1800" dirty="0">
                <a:latin typeface="Arial" panose="020B0604020202020204" pitchFamily="34" charset="0"/>
                <a:cs typeface="Arial" panose="020B0604020202020204" pitchFamily="34" charset="0"/>
              </a:rPr>
              <a:t>Beam-based measurements of the magnetic axis position of ZEPTO checked at axis movement against gradient. </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Results show that any changes in axis position as the gradient is adjusted </a:t>
            </a:r>
            <a:r>
              <a:rPr lang="en-GB" sz="1800" dirty="0">
                <a:solidFill>
                  <a:schemeClr val="tx2"/>
                </a:solidFill>
                <a:latin typeface="Arial" panose="020B0604020202020204" pitchFamily="34" charset="0"/>
                <a:cs typeface="Arial" panose="020B0604020202020204" pitchFamily="34" charset="0"/>
              </a:rPr>
              <a:t>are </a:t>
            </a:r>
            <a:r>
              <a:rPr lang="en-GB" sz="1800" b="1" dirty="0">
                <a:solidFill>
                  <a:schemeClr val="tx2"/>
                </a:solidFill>
                <a:latin typeface="Arial" panose="020B0604020202020204" pitchFamily="34" charset="0"/>
                <a:cs typeface="Arial" panose="020B0604020202020204" pitchFamily="34" charset="0"/>
              </a:rPr>
              <a:t>small and unlikely to cause adverse effects</a:t>
            </a:r>
            <a:r>
              <a:rPr lang="en-GB" sz="1800" dirty="0">
                <a:solidFill>
                  <a:schemeClr val="tx2"/>
                </a:solidFill>
                <a:latin typeface="Arial" panose="020B0604020202020204" pitchFamily="34" charset="0"/>
                <a:cs typeface="Arial" panose="020B0604020202020204" pitchFamily="34" charset="0"/>
              </a:rPr>
              <a:t>.</a:t>
            </a:r>
          </a:p>
          <a:p>
            <a:endParaRPr lang="en-GB" sz="1800" dirty="0">
              <a:latin typeface="Arial" panose="020B0604020202020204" pitchFamily="34" charset="0"/>
              <a:cs typeface="Arial" panose="020B0604020202020204" pitchFamily="34" charset="0"/>
            </a:endParaRPr>
          </a:p>
          <a:p>
            <a:r>
              <a:rPr lang="en-GB" sz="1800" dirty="0">
                <a:latin typeface="Arial" panose="020B0604020202020204" pitchFamily="34" charset="0"/>
                <a:cs typeface="Arial" panose="020B0604020202020204" pitchFamily="34" charset="0"/>
              </a:rPr>
              <a:t>These measurements use the </a:t>
            </a:r>
            <a:r>
              <a:rPr lang="en-GB" sz="1800" b="1" dirty="0">
                <a:latin typeface="Arial" panose="020B0604020202020204" pitchFamily="34" charset="0"/>
                <a:cs typeface="Arial" panose="020B0604020202020204" pitchFamily="34" charset="0"/>
              </a:rPr>
              <a:t>lookup table developed in lab measurements </a:t>
            </a:r>
            <a:r>
              <a:rPr lang="en-GB" sz="1800" dirty="0">
                <a:latin typeface="Arial" panose="020B0604020202020204" pitchFamily="34" charset="0"/>
                <a:cs typeface="Arial" panose="020B0604020202020204" pitchFamily="34" charset="0"/>
              </a:rPr>
              <a:t>to correct vertical movement of the axis.</a:t>
            </a:r>
          </a:p>
          <a:p>
            <a:endParaRPr lang="en-GB"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50B73D0C-5F30-499B-ABD1-AAB77AB1770D}"/>
              </a:ext>
            </a:extLst>
          </p:cNvPr>
          <p:cNvSpPr>
            <a:spLocks noGrp="1"/>
          </p:cNvSpPr>
          <p:nvPr>
            <p:ph type="ftr" sz="quarter" idx="11"/>
          </p:nvPr>
        </p:nvSpPr>
        <p:spPr/>
        <p:txBody>
          <a:bodyPr/>
          <a:lstStyle/>
          <a:p>
            <a:r>
              <a:rPr lang="en-US"/>
              <a:t>Alex Bainbridge</a:t>
            </a:r>
            <a:endParaRPr lang="en-US" dirty="0"/>
          </a:p>
        </p:txBody>
      </p:sp>
      <p:sp>
        <p:nvSpPr>
          <p:cNvPr id="5" name="Slide Number Placeholder 4">
            <a:extLst>
              <a:ext uri="{FF2B5EF4-FFF2-40B4-BE49-F238E27FC236}">
                <a16:creationId xmlns:a16="http://schemas.microsoft.com/office/drawing/2014/main" id="{540AD68B-CDE3-401F-84D3-38D233BE528E}"/>
              </a:ext>
            </a:extLst>
          </p:cNvPr>
          <p:cNvSpPr>
            <a:spLocks noGrp="1"/>
          </p:cNvSpPr>
          <p:nvPr>
            <p:ph type="sldNum" sz="quarter" idx="12"/>
          </p:nvPr>
        </p:nvSpPr>
        <p:spPr/>
        <p:txBody>
          <a:bodyPr/>
          <a:lstStyle/>
          <a:p>
            <a:fld id="{BBAAB195-B577-5546-8349-9DDA93B6129E}" type="slidenum">
              <a:rPr lang="en-US" smtClean="0"/>
              <a:t>26</a:t>
            </a:fld>
            <a:endParaRPr lang="en-US"/>
          </a:p>
        </p:txBody>
      </p:sp>
      <p:pic>
        <p:nvPicPr>
          <p:cNvPr id="4" name="Picture 3">
            <a:extLst>
              <a:ext uri="{FF2B5EF4-FFF2-40B4-BE49-F238E27FC236}">
                <a16:creationId xmlns:a16="http://schemas.microsoft.com/office/drawing/2014/main" id="{35CF8F72-5A75-4E9D-834F-CA07085C0EE2}"/>
              </a:ext>
            </a:extLst>
          </p:cNvPr>
          <p:cNvPicPr>
            <a:picLocks noChangeAspect="1"/>
          </p:cNvPicPr>
          <p:nvPr/>
        </p:nvPicPr>
        <p:blipFill>
          <a:blip r:embed="rId2"/>
          <a:stretch>
            <a:fillRect/>
          </a:stretch>
        </p:blipFill>
        <p:spPr>
          <a:xfrm>
            <a:off x="5301819" y="1219387"/>
            <a:ext cx="6617562" cy="4965630"/>
          </a:xfrm>
          <a:prstGeom prst="rect">
            <a:avLst/>
          </a:prstGeom>
        </p:spPr>
      </p:pic>
    </p:spTree>
    <p:extLst>
      <p:ext uri="{BB962C8B-B14F-4D97-AF65-F5344CB8AC3E}">
        <p14:creationId xmlns:p14="http://schemas.microsoft.com/office/powerpoint/2010/main" val="1874531287"/>
      </p:ext>
    </p:extLst>
  </p:cSld>
  <p:clrMapOvr>
    <a:masterClrMapping/>
  </p:clrMapOvr>
  <mc:AlternateContent xmlns:mc="http://schemas.openxmlformats.org/markup-compatibility/2006" xmlns:p14="http://schemas.microsoft.com/office/powerpoint/2010/main">
    <mc:Choice Requires="p14">
      <p:transition spd="slow" p14:dur="2000" advTm="17622"/>
    </mc:Choice>
    <mc:Fallback xmlns="">
      <p:transition spd="slow" advTm="17622"/>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9B56F9B-3A8A-4522-88A9-A3A5F7937EBF}"/>
              </a:ext>
            </a:extLst>
          </p:cNvPr>
          <p:cNvSpPr txBox="1"/>
          <p:nvPr/>
        </p:nvSpPr>
        <p:spPr>
          <a:xfrm>
            <a:off x="403340" y="345182"/>
            <a:ext cx="11306307"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Current status</a:t>
            </a:r>
          </a:p>
        </p:txBody>
      </p:sp>
      <p:sp>
        <p:nvSpPr>
          <p:cNvPr id="2" name="TextBox 1">
            <a:extLst>
              <a:ext uri="{FF2B5EF4-FFF2-40B4-BE49-F238E27FC236}">
                <a16:creationId xmlns:a16="http://schemas.microsoft.com/office/drawing/2014/main" id="{E5CE72EB-EF30-4C51-AEE3-40D5BB306574}"/>
              </a:ext>
            </a:extLst>
          </p:cNvPr>
          <p:cNvSpPr txBox="1"/>
          <p:nvPr/>
        </p:nvSpPr>
        <p:spPr>
          <a:xfrm>
            <a:off x="403341" y="1198486"/>
            <a:ext cx="5464800" cy="4801314"/>
          </a:xfrm>
          <a:prstGeom prst="rect">
            <a:avLst/>
          </a:prstGeom>
          <a:noFill/>
        </p:spPr>
        <p:txBody>
          <a:bodyPr wrap="square" rtlCol="0">
            <a:spAutoFit/>
          </a:bodyPr>
          <a:lstStyle/>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Magnet is </a:t>
            </a:r>
            <a:r>
              <a:rPr lang="en-GB" sz="1800" b="1" dirty="0">
                <a:latin typeface="Arial" panose="020B0604020202020204" pitchFamily="34" charset="0"/>
                <a:cs typeface="Arial" panose="020B0604020202020204" pitchFamily="34" charset="0"/>
              </a:rPr>
              <a:t>currently still operating</a:t>
            </a:r>
            <a:r>
              <a:rPr lang="en-GB" sz="1800" dirty="0">
                <a:latin typeface="Arial" panose="020B0604020202020204" pitchFamily="34" charset="0"/>
                <a:cs typeface="Arial" panose="020B0604020202020204" pitchFamily="34" charset="0"/>
              </a:rPr>
              <a:t> on the BTS line replacing the electromagnetic quad, and saving </a:t>
            </a:r>
            <a:r>
              <a:rPr lang="en-GB" sz="1800" b="1" dirty="0">
                <a:latin typeface="Arial" panose="020B0604020202020204" pitchFamily="34" charset="0"/>
                <a:cs typeface="Arial" panose="020B0604020202020204" pitchFamily="34" charset="0"/>
              </a:rPr>
              <a:t>136 kg of CO2 </a:t>
            </a:r>
            <a:r>
              <a:rPr lang="en-GB" sz="1800" dirty="0">
                <a:latin typeface="Arial" panose="020B0604020202020204" pitchFamily="34" charset="0"/>
                <a:cs typeface="Arial" panose="020B0604020202020204" pitchFamily="34" charset="0"/>
              </a:rPr>
              <a:t>per year.</a:t>
            </a:r>
          </a:p>
          <a:p>
            <a:pPr marL="285750" indent="-285750">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The radiation dose being received is being measured by a moderated TLD to detect neutrons and 4 TLDs that monitor </a:t>
            </a:r>
            <a:r>
              <a:rPr lang="el-GR" sz="1800" dirty="0">
                <a:latin typeface="Arial" panose="020B0604020202020204" pitchFamily="34" charset="0"/>
                <a:cs typeface="Arial" panose="020B0604020202020204" pitchFamily="34" charset="0"/>
              </a:rPr>
              <a:t>γ</a:t>
            </a:r>
            <a:r>
              <a:rPr lang="en-GB" sz="1800" dirty="0">
                <a:latin typeface="Arial" panose="020B0604020202020204" pitchFamily="34" charset="0"/>
                <a:cs typeface="Arial" panose="020B0604020202020204" pitchFamily="34" charset="0"/>
              </a:rPr>
              <a:t> radiation.</a:t>
            </a:r>
          </a:p>
          <a:p>
            <a:pPr marL="285750" indent="-285750">
              <a:buFont typeface="Arial" panose="020B0604020202020204" pitchFamily="34" charset="0"/>
              <a:buChar char="•"/>
            </a:pPr>
            <a:endParaRPr lang="en-GB" dirty="0">
              <a:solidFill>
                <a:schemeClr val="tx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dirty="0">
                <a:solidFill>
                  <a:schemeClr val="tx2"/>
                </a:solidFill>
                <a:latin typeface="Arial" panose="020B0604020202020204" pitchFamily="34" charset="0"/>
                <a:cs typeface="Arial" panose="020B0604020202020204" pitchFamily="34" charset="0"/>
              </a:rPr>
              <a:t>Between 8</a:t>
            </a:r>
            <a:r>
              <a:rPr lang="en-GB" sz="1800" baseline="30000" dirty="0">
                <a:solidFill>
                  <a:schemeClr val="tx2"/>
                </a:solidFill>
                <a:latin typeface="Arial" panose="020B0604020202020204" pitchFamily="34" charset="0"/>
                <a:cs typeface="Arial" panose="020B0604020202020204" pitchFamily="34" charset="0"/>
              </a:rPr>
              <a:t>th</a:t>
            </a:r>
            <a:r>
              <a:rPr lang="en-GB" sz="1800" dirty="0">
                <a:solidFill>
                  <a:schemeClr val="tx2"/>
                </a:solidFill>
                <a:latin typeface="Arial" panose="020B0604020202020204" pitchFamily="34" charset="0"/>
                <a:cs typeface="Arial" panose="020B0604020202020204" pitchFamily="34" charset="0"/>
              </a:rPr>
              <a:t> Feb and 25</a:t>
            </a:r>
            <a:r>
              <a:rPr lang="en-GB" sz="1800" baseline="30000" dirty="0">
                <a:solidFill>
                  <a:schemeClr val="tx2"/>
                </a:solidFill>
                <a:latin typeface="Arial" panose="020B0604020202020204" pitchFamily="34" charset="0"/>
                <a:cs typeface="Arial" panose="020B0604020202020204" pitchFamily="34" charset="0"/>
              </a:rPr>
              <a:t>th</a:t>
            </a:r>
            <a:r>
              <a:rPr lang="en-GB" sz="1800" dirty="0">
                <a:solidFill>
                  <a:schemeClr val="tx2"/>
                </a:solidFill>
                <a:latin typeface="Arial" panose="020B0604020202020204" pitchFamily="34" charset="0"/>
                <a:cs typeface="Arial" panose="020B0604020202020204" pitchFamily="34" charset="0"/>
              </a:rPr>
              <a:t> July accumulated doses were 25 mSv of neutron and 22 </a:t>
            </a:r>
            <a:r>
              <a:rPr lang="en-GB" sz="1800" dirty="0" err="1">
                <a:solidFill>
                  <a:schemeClr val="tx2"/>
                </a:solidFill>
                <a:latin typeface="Arial" panose="020B0604020202020204" pitchFamily="34" charset="0"/>
                <a:cs typeface="Arial" panose="020B0604020202020204" pitchFamily="34" charset="0"/>
              </a:rPr>
              <a:t>Sv</a:t>
            </a:r>
            <a:r>
              <a:rPr lang="en-GB" sz="1800" dirty="0">
                <a:solidFill>
                  <a:schemeClr val="tx2"/>
                </a:solidFill>
                <a:latin typeface="Arial" panose="020B0604020202020204" pitchFamily="34" charset="0"/>
                <a:cs typeface="Arial" panose="020B0604020202020204" pitchFamily="34" charset="0"/>
              </a:rPr>
              <a:t> of</a:t>
            </a:r>
            <a:r>
              <a:rPr lang="en-GB" sz="1800" dirty="0">
                <a:latin typeface="Arial" panose="020B0604020202020204" pitchFamily="34" charset="0"/>
                <a:cs typeface="Arial" panose="020B0604020202020204" pitchFamily="34" charset="0"/>
              </a:rPr>
              <a:t> </a:t>
            </a:r>
            <a:r>
              <a:rPr lang="el-GR" sz="1800" dirty="0">
                <a:latin typeface="Arial" panose="020B0604020202020204" pitchFamily="34" charset="0"/>
                <a:cs typeface="Arial" panose="020B0604020202020204" pitchFamily="34" charset="0"/>
              </a:rPr>
              <a:t>γ</a:t>
            </a:r>
            <a:r>
              <a:rPr lang="en-GB" sz="1800" dirty="0">
                <a:latin typeface="Arial" panose="020B0604020202020204" pitchFamily="34" charset="0"/>
                <a:cs typeface="Arial" panose="020B0604020202020204" pitchFamily="34" charset="0"/>
              </a:rPr>
              <a:t> </a:t>
            </a:r>
            <a:r>
              <a:rPr lang="en-GB" sz="1800" dirty="0">
                <a:solidFill>
                  <a:schemeClr val="tx2"/>
                </a:solidFill>
                <a:latin typeface="Arial" panose="020B0604020202020204" pitchFamily="34" charset="0"/>
                <a:cs typeface="Arial" panose="020B0604020202020204" pitchFamily="34" charset="0"/>
              </a:rPr>
              <a:t> on the highest reading TLD (11 </a:t>
            </a:r>
            <a:r>
              <a:rPr lang="en-GB" sz="1800" dirty="0" err="1">
                <a:solidFill>
                  <a:schemeClr val="tx2"/>
                </a:solidFill>
                <a:latin typeface="Arial" panose="020B0604020202020204" pitchFamily="34" charset="0"/>
                <a:cs typeface="Arial" panose="020B0604020202020204" pitchFamily="34" charset="0"/>
              </a:rPr>
              <a:t>Sv</a:t>
            </a:r>
            <a:r>
              <a:rPr lang="en-GB" sz="1800" dirty="0">
                <a:solidFill>
                  <a:schemeClr val="tx2"/>
                </a:solidFill>
                <a:latin typeface="Arial" panose="020B0604020202020204" pitchFamily="34" charset="0"/>
                <a:cs typeface="Arial" panose="020B0604020202020204" pitchFamily="34" charset="0"/>
              </a:rPr>
              <a:t> on next highest) </a:t>
            </a:r>
          </a:p>
          <a:p>
            <a:pPr marL="285750" indent="-285750">
              <a:buFont typeface="Arial" panose="020B0604020202020204" pitchFamily="34" charset="0"/>
              <a:buChar char="•"/>
            </a:pPr>
            <a:endParaRPr lang="en-GB"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800" dirty="0">
                <a:latin typeface="Arial" panose="020B0604020202020204" pitchFamily="34" charset="0"/>
                <a:cs typeface="Arial" panose="020B0604020202020204" pitchFamily="34" charset="0"/>
              </a:rPr>
              <a:t>The magnet was briefly set to minimum and EM turned back on to investigate motor stalls, </a:t>
            </a:r>
            <a:r>
              <a:rPr lang="en-GB" sz="1800" b="1" dirty="0">
                <a:latin typeface="Arial" panose="020B0604020202020204" pitchFamily="34" charset="0"/>
                <a:cs typeface="Arial" panose="020B0604020202020204" pitchFamily="34" charset="0"/>
              </a:rPr>
              <a:t>turned out to be an issue with the control system</a:t>
            </a:r>
            <a:r>
              <a:rPr lang="en-GB" sz="18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3" name="Footer Placeholder 2">
            <a:extLst>
              <a:ext uri="{FF2B5EF4-FFF2-40B4-BE49-F238E27FC236}">
                <a16:creationId xmlns:a16="http://schemas.microsoft.com/office/drawing/2014/main" id="{50B73D0C-5F30-499B-ABD1-AAB77AB1770D}"/>
              </a:ext>
            </a:extLst>
          </p:cNvPr>
          <p:cNvSpPr>
            <a:spLocks noGrp="1"/>
          </p:cNvSpPr>
          <p:nvPr>
            <p:ph type="ftr" sz="quarter" idx="11"/>
          </p:nvPr>
        </p:nvSpPr>
        <p:spPr/>
        <p:txBody>
          <a:bodyPr/>
          <a:lstStyle/>
          <a:p>
            <a:r>
              <a:rPr lang="en-US"/>
              <a:t>Alex Bainbridge</a:t>
            </a:r>
            <a:endParaRPr lang="en-US" dirty="0"/>
          </a:p>
        </p:txBody>
      </p:sp>
      <p:sp>
        <p:nvSpPr>
          <p:cNvPr id="5" name="Slide Number Placeholder 4">
            <a:extLst>
              <a:ext uri="{FF2B5EF4-FFF2-40B4-BE49-F238E27FC236}">
                <a16:creationId xmlns:a16="http://schemas.microsoft.com/office/drawing/2014/main" id="{540AD68B-CDE3-401F-84D3-38D233BE528E}"/>
              </a:ext>
            </a:extLst>
          </p:cNvPr>
          <p:cNvSpPr>
            <a:spLocks noGrp="1"/>
          </p:cNvSpPr>
          <p:nvPr>
            <p:ph type="sldNum" sz="quarter" idx="12"/>
          </p:nvPr>
        </p:nvSpPr>
        <p:spPr/>
        <p:txBody>
          <a:bodyPr/>
          <a:lstStyle/>
          <a:p>
            <a:fld id="{BBAAB195-B577-5546-8349-9DDA93B6129E}" type="slidenum">
              <a:rPr lang="en-US" smtClean="0"/>
              <a:t>27</a:t>
            </a:fld>
            <a:endParaRPr lang="en-US"/>
          </a:p>
        </p:txBody>
      </p:sp>
      <p:pic>
        <p:nvPicPr>
          <p:cNvPr id="7" name="Picture 6">
            <a:extLst>
              <a:ext uri="{FF2B5EF4-FFF2-40B4-BE49-F238E27FC236}">
                <a16:creationId xmlns:a16="http://schemas.microsoft.com/office/drawing/2014/main" id="{BD10FFA8-1A5E-4FED-ADD4-368A5EC0033E}"/>
              </a:ext>
            </a:extLst>
          </p:cNvPr>
          <p:cNvPicPr>
            <a:picLocks noChangeAspect="1"/>
          </p:cNvPicPr>
          <p:nvPr/>
        </p:nvPicPr>
        <p:blipFill>
          <a:blip r:embed="rId2"/>
          <a:stretch>
            <a:fillRect/>
          </a:stretch>
        </p:blipFill>
        <p:spPr>
          <a:xfrm>
            <a:off x="6340877" y="1198486"/>
            <a:ext cx="5261499" cy="3946124"/>
          </a:xfrm>
          <a:prstGeom prst="rect">
            <a:avLst/>
          </a:prstGeom>
        </p:spPr>
      </p:pic>
    </p:spTree>
    <p:extLst>
      <p:ext uri="{BB962C8B-B14F-4D97-AF65-F5344CB8AC3E}">
        <p14:creationId xmlns:p14="http://schemas.microsoft.com/office/powerpoint/2010/main" val="2695644086"/>
      </p:ext>
    </p:extLst>
  </p:cSld>
  <p:clrMapOvr>
    <a:masterClrMapping/>
  </p:clrMapOvr>
  <mc:AlternateContent xmlns:mc="http://schemas.openxmlformats.org/markup-compatibility/2006" xmlns:p14="http://schemas.microsoft.com/office/powerpoint/2010/main">
    <mc:Choice Requires="p14">
      <p:transition spd="slow" p14:dur="2000" advTm="17622"/>
    </mc:Choice>
    <mc:Fallback xmlns="">
      <p:transition spd="slow" advTm="17622"/>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08DC7F5-099C-FD4D-905A-DC79A38901EC}"/>
              </a:ext>
            </a:extLst>
          </p:cNvPr>
          <p:cNvSpPr/>
          <p:nvPr/>
        </p:nvSpPr>
        <p:spPr>
          <a:xfrm>
            <a:off x="205539" y="1425172"/>
            <a:ext cx="5556069" cy="4031873"/>
          </a:xfrm>
          <a:prstGeom prst="rect">
            <a:avLst/>
          </a:prstGeom>
        </p:spPr>
        <p:txBody>
          <a:bodyPr wrap="square">
            <a:spAutoFit/>
          </a:bodyPr>
          <a:lstStyle/>
          <a:p>
            <a:pPr marL="285750" indent="-285750">
              <a:buFont typeface="Arial" panose="020B0604020202020204" pitchFamily="34" charset="0"/>
              <a:buChar char="•"/>
              <a:defRPr/>
            </a:pPr>
            <a:r>
              <a:rPr lang="en-GB" sz="1600" dirty="0">
                <a:latin typeface="Arial" panose="020B0604020202020204" pitchFamily="34" charset="0"/>
                <a:cs typeface="Arial" panose="020B0604020202020204" pitchFamily="34" charset="0"/>
              </a:rPr>
              <a:t>We have built a new ZEPTO quadrupole prototype with </a:t>
            </a:r>
            <a:r>
              <a:rPr lang="en-GB" sz="1600" b="1" dirty="0">
                <a:latin typeface="Arial" panose="020B0604020202020204" pitchFamily="34" charset="0"/>
                <a:cs typeface="Arial" panose="020B0604020202020204" pitchFamily="34" charset="0"/>
              </a:rPr>
              <a:t>several evolutions </a:t>
            </a:r>
            <a:r>
              <a:rPr lang="en-GB" sz="1600" dirty="0">
                <a:latin typeface="Arial" panose="020B0604020202020204" pitchFamily="34" charset="0"/>
                <a:cs typeface="Arial" panose="020B0604020202020204" pitchFamily="34" charset="0"/>
              </a:rPr>
              <a:t>over the original prototypes.</a:t>
            </a:r>
          </a:p>
          <a:p>
            <a:pPr marL="285750" indent="-285750">
              <a:buFont typeface="Arial" panose="020B0604020202020204" pitchFamily="34" charset="0"/>
              <a:buChar char="•"/>
              <a:defRP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GB" sz="1600" dirty="0">
                <a:latin typeface="Arial" panose="020B0604020202020204" pitchFamily="34" charset="0"/>
                <a:cs typeface="Arial" panose="020B0604020202020204" pitchFamily="34" charset="0"/>
              </a:rPr>
              <a:t>We have successfully demonstrated that it is possible to build a ZEPTO magnet that can be </a:t>
            </a:r>
            <a:r>
              <a:rPr lang="en-GB" sz="1600" b="1" dirty="0">
                <a:latin typeface="Arial" panose="020B0604020202020204" pitchFamily="34" charset="0"/>
                <a:cs typeface="Arial" panose="020B0604020202020204" pitchFamily="34" charset="0"/>
              </a:rPr>
              <a:t>split and installed around an existing beam pipe</a:t>
            </a:r>
            <a:r>
              <a:rPr lang="en-GB" sz="1600"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defRP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GB" sz="1600" dirty="0">
                <a:latin typeface="Arial" panose="020B0604020202020204" pitchFamily="34" charset="0"/>
                <a:cs typeface="Arial" panose="020B0604020202020204" pitchFamily="34" charset="0"/>
              </a:rPr>
              <a:t>We have shown that it is possible to keep the vertical </a:t>
            </a:r>
            <a:r>
              <a:rPr lang="en-GB" sz="1600" b="1" dirty="0">
                <a:latin typeface="Arial" panose="020B0604020202020204" pitchFamily="34" charset="0"/>
                <a:cs typeface="Arial" panose="020B0604020202020204" pitchFamily="34" charset="0"/>
              </a:rPr>
              <a:t>magnetic centre position stable </a:t>
            </a:r>
            <a:r>
              <a:rPr lang="en-GB" sz="1600" dirty="0">
                <a:latin typeface="Arial" panose="020B0604020202020204" pitchFamily="34" charset="0"/>
                <a:cs typeface="Arial" panose="020B0604020202020204" pitchFamily="34" charset="0"/>
              </a:rPr>
              <a:t>by individually moving the magnet blocks according to a look-up table.</a:t>
            </a:r>
          </a:p>
          <a:p>
            <a:pPr marL="285750" indent="-285750">
              <a:buFont typeface="Arial" panose="020B0604020202020204" pitchFamily="34" charset="0"/>
              <a:buChar char="•"/>
              <a:defRP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GB" sz="1600" dirty="0">
                <a:latin typeface="Arial" panose="020B0604020202020204" pitchFamily="34" charset="0"/>
                <a:cs typeface="Arial" panose="020B0604020202020204" pitchFamily="34" charset="0"/>
              </a:rPr>
              <a:t>The magnet has been successfully installed and operated on the BTS line of Diamond Light Source.</a:t>
            </a:r>
          </a:p>
          <a:p>
            <a:pPr marL="285750" indent="-285750">
              <a:buFont typeface="Arial" panose="020B0604020202020204" pitchFamily="34" charset="0"/>
              <a:buChar char="•"/>
              <a:defRPr/>
            </a:pPr>
            <a:endParaRPr lang="en-GB" sz="16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GB" sz="1600" dirty="0">
                <a:latin typeface="Arial" panose="020B0604020202020204" pitchFamily="34" charset="0"/>
                <a:cs typeface="Arial" panose="020B0604020202020204" pitchFamily="34" charset="0"/>
              </a:rPr>
              <a:t>Its still going a year later and appears to have survived in the environment for a year. Paper in preparation….</a:t>
            </a:r>
          </a:p>
        </p:txBody>
      </p:sp>
      <p:sp>
        <p:nvSpPr>
          <p:cNvPr id="9" name="TextBox 8">
            <a:extLst>
              <a:ext uri="{FF2B5EF4-FFF2-40B4-BE49-F238E27FC236}">
                <a16:creationId xmlns:a16="http://schemas.microsoft.com/office/drawing/2014/main" id="{DE67786B-8CF6-7140-A9BE-F2F0A0F1F7F0}"/>
              </a:ext>
            </a:extLst>
          </p:cNvPr>
          <p:cNvSpPr txBox="1"/>
          <p:nvPr/>
        </p:nvSpPr>
        <p:spPr>
          <a:xfrm>
            <a:off x="403341" y="345182"/>
            <a:ext cx="6356456"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Conclusions</a:t>
            </a:r>
          </a:p>
        </p:txBody>
      </p:sp>
      <p:pic>
        <p:nvPicPr>
          <p:cNvPr id="16" name="Content Placeholder 3">
            <a:extLst>
              <a:ext uri="{FF2B5EF4-FFF2-40B4-BE49-F238E27FC236}">
                <a16:creationId xmlns:a16="http://schemas.microsoft.com/office/drawing/2014/main" id="{1A4953F0-ADC3-4DB0-BD9C-8D36AD7CFC8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039" t="1" r="10700" b="-1812"/>
          <a:stretch/>
        </p:blipFill>
        <p:spPr>
          <a:xfrm>
            <a:off x="5947839" y="0"/>
            <a:ext cx="6244162" cy="6978933"/>
          </a:xfrm>
          <a:prstGeom prst="rect">
            <a:avLst/>
          </a:prstGeom>
        </p:spPr>
      </p:pic>
    </p:spTree>
    <p:custDataLst>
      <p:tags r:id="rId1"/>
    </p:custDataLst>
    <p:extLst>
      <p:ext uri="{BB962C8B-B14F-4D97-AF65-F5344CB8AC3E}">
        <p14:creationId xmlns:p14="http://schemas.microsoft.com/office/powerpoint/2010/main" val="2901070932"/>
      </p:ext>
    </p:extLst>
  </p:cSld>
  <p:clrMapOvr>
    <a:masterClrMapping/>
  </p:clrMapOvr>
  <mc:AlternateContent xmlns:mc="http://schemas.openxmlformats.org/markup-compatibility/2006" xmlns:p14="http://schemas.microsoft.com/office/powerpoint/2010/main">
    <mc:Choice Requires="p14">
      <p:transition spd="slow" p14:dur="2000" advTm="48823"/>
    </mc:Choice>
    <mc:Fallback xmlns="">
      <p:transition spd="slow" advTm="488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fade">
                                      <p:cBhvr>
                                        <p:cTn id="22" dur="500"/>
                                        <p:tgtEl>
                                          <p:spTgt spid="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Effect transition="in" filter="fade">
                                      <p:cBhvr>
                                        <p:cTn id="27"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Acknowledgements</a:t>
            </a:r>
          </a:p>
        </p:txBody>
      </p:sp>
      <p:sp>
        <p:nvSpPr>
          <p:cNvPr id="3" name="Content Placeholder 2"/>
          <p:cNvSpPr>
            <a:spLocks noGrp="1"/>
          </p:cNvSpPr>
          <p:nvPr>
            <p:ph idx="1"/>
          </p:nvPr>
        </p:nvSpPr>
        <p:spPr>
          <a:xfrm>
            <a:off x="425199" y="1574624"/>
            <a:ext cx="10515600" cy="432383"/>
          </a:xfrm>
        </p:spPr>
        <p:txBody>
          <a:bodyPr>
            <a:normAutofit fontScale="92500" lnSpcReduction="10000"/>
          </a:bodyPr>
          <a:lstStyle/>
          <a:p>
            <a:pPr marL="0" indent="0">
              <a:buNone/>
            </a:pPr>
            <a:r>
              <a:rPr lang="en-GB" dirty="0"/>
              <a:t>The team behind ZEPTO DLS prototype:</a:t>
            </a:r>
          </a:p>
        </p:txBody>
      </p:sp>
      <p:sp>
        <p:nvSpPr>
          <p:cNvPr id="4" name="TextBox 3"/>
          <p:cNvSpPr txBox="1">
            <a:spLocks noChangeArrowheads="1"/>
          </p:cNvSpPr>
          <p:nvPr/>
        </p:nvSpPr>
        <p:spPr bwMode="auto">
          <a:xfrm>
            <a:off x="483621" y="1988414"/>
            <a:ext cx="1500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r>
              <a:rPr lang="en-GB" altLang="en-US" sz="1800" dirty="0">
                <a:latin typeface="Calibri" pitchFamily="34" charset="0"/>
              </a:rPr>
              <a:t>Ben Shepherd</a:t>
            </a:r>
          </a:p>
        </p:txBody>
      </p:sp>
      <p:sp>
        <p:nvSpPr>
          <p:cNvPr id="8" name="TextBox 11"/>
          <p:cNvSpPr txBox="1">
            <a:spLocks noChangeArrowheads="1"/>
          </p:cNvSpPr>
          <p:nvPr/>
        </p:nvSpPr>
        <p:spPr bwMode="auto">
          <a:xfrm>
            <a:off x="312167" y="4734691"/>
            <a:ext cx="1097256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endParaRPr lang="en-GB" altLang="en-US" sz="1800" dirty="0">
              <a:latin typeface="Calibri" pitchFamily="34" charset="0"/>
            </a:endParaRPr>
          </a:p>
          <a:p>
            <a:pPr eaLnBrk="1" hangingPunct="1"/>
            <a:r>
              <a:rPr lang="en-GB" altLang="en-US" sz="1800" dirty="0">
                <a:latin typeface="Calibri" pitchFamily="34" charset="0"/>
              </a:rPr>
              <a:t>+ Thanks to Alex Headspith, Callum Otter, Ryan Cash, Mike Liptrot, Paul Hindley and Mike Lowe </a:t>
            </a:r>
          </a:p>
        </p:txBody>
      </p:sp>
      <p:pic>
        <p:nvPicPr>
          <p:cNvPr id="11" name="Picture 10"/>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5198" y="2357544"/>
            <a:ext cx="1579061" cy="1579061"/>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descr="https://www.astec.stfc.ac.uk/Gallery/Bainbridge2.jpg?Width=115&amp;Height=185"/>
          <p:cNvPicPr>
            <a:picLocks noChangeAspect="1" noChangeArrowheads="1"/>
          </p:cNvPicPr>
          <p:nvPr/>
        </p:nvPicPr>
        <p:blipFill rotWithShape="1">
          <a:blip r:embed="rId3">
            <a:extLst>
              <a:ext uri="{28A0092B-C50C-407E-A947-70E740481C1C}">
                <a14:useLocalDpi xmlns:a14="http://schemas.microsoft.com/office/drawing/2010/main" val="0"/>
              </a:ext>
            </a:extLst>
          </a:blip>
          <a:srcRect t="5904" b="10076"/>
          <a:stretch/>
        </p:blipFill>
        <p:spPr bwMode="auto">
          <a:xfrm>
            <a:off x="2261724" y="2321269"/>
            <a:ext cx="1246987" cy="161533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2014436" y="1988970"/>
            <a:ext cx="1644425" cy="369332"/>
          </a:xfrm>
          <a:prstGeom prst="rect">
            <a:avLst/>
          </a:prstGeom>
          <a:noFill/>
        </p:spPr>
        <p:txBody>
          <a:bodyPr wrap="none" rtlCol="0">
            <a:spAutoFit/>
          </a:bodyPr>
          <a:lstStyle/>
          <a:p>
            <a:r>
              <a:rPr lang="en-GB" sz="1800" dirty="0">
                <a:latin typeface="Calibri" panose="020F0502020204030204" pitchFamily="34" charset="0"/>
              </a:rPr>
              <a:t>Alex Bainbridge</a:t>
            </a:r>
          </a:p>
        </p:txBody>
      </p:sp>
      <p:pic>
        <p:nvPicPr>
          <p:cNvPr id="21" name="Picture 20"/>
          <p:cNvPicPr>
            <a:picLocks noChangeAspect="1"/>
          </p:cNvPicPr>
          <p:nvPr/>
        </p:nvPicPr>
        <p:blipFill>
          <a:blip r:embed="rId4"/>
          <a:stretch>
            <a:fillRect/>
          </a:stretch>
        </p:blipFill>
        <p:spPr>
          <a:xfrm>
            <a:off x="3747545" y="2338683"/>
            <a:ext cx="1179000" cy="1627646"/>
          </a:xfrm>
          <a:prstGeom prst="rect">
            <a:avLst/>
          </a:prstGeom>
        </p:spPr>
      </p:pic>
      <p:sp>
        <p:nvSpPr>
          <p:cNvPr id="22" name="TextBox 21"/>
          <p:cNvSpPr txBox="1"/>
          <p:nvPr/>
        </p:nvSpPr>
        <p:spPr>
          <a:xfrm>
            <a:off x="3648587" y="1988692"/>
            <a:ext cx="1376915" cy="369332"/>
          </a:xfrm>
          <a:prstGeom prst="rect">
            <a:avLst/>
          </a:prstGeom>
          <a:noFill/>
        </p:spPr>
        <p:txBody>
          <a:bodyPr wrap="none" rtlCol="0">
            <a:spAutoFit/>
          </a:bodyPr>
          <a:lstStyle/>
          <a:p>
            <a:r>
              <a:rPr lang="en-GB" sz="1800" dirty="0">
                <a:latin typeface="Calibri" panose="020F0502020204030204" pitchFamily="34" charset="0"/>
              </a:rPr>
              <a:t>Nick Krumpa</a:t>
            </a:r>
          </a:p>
        </p:txBody>
      </p:sp>
      <p:sp>
        <p:nvSpPr>
          <p:cNvPr id="23" name="TextBox 11">
            <a:extLst>
              <a:ext uri="{FF2B5EF4-FFF2-40B4-BE49-F238E27FC236}">
                <a16:creationId xmlns:a16="http://schemas.microsoft.com/office/drawing/2014/main" id="{653E3730-761D-4F32-8CC0-09277F82A1CF}"/>
              </a:ext>
            </a:extLst>
          </p:cNvPr>
          <p:cNvSpPr txBox="1">
            <a:spLocks noChangeArrowheads="1"/>
          </p:cNvSpPr>
          <p:nvPr/>
        </p:nvSpPr>
        <p:spPr bwMode="auto">
          <a:xfrm>
            <a:off x="3331697" y="6057051"/>
            <a:ext cx="6490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pPr marL="0" lvl="1" indent="0" eaLnBrk="1" hangingPunct="1"/>
            <a:r>
              <a:rPr lang="en-GB" altLang="en-US" sz="1800" dirty="0">
                <a:latin typeface="Calibri" pitchFamily="34" charset="0"/>
              </a:rPr>
              <a:t>This work was funded by the STFC Proof of Concept Fund</a:t>
            </a:r>
          </a:p>
        </p:txBody>
      </p:sp>
      <p:pic>
        <p:nvPicPr>
          <p:cNvPr id="1026" name="Picture 2" descr="ASTEC Alex Hinton - Physicist">
            <a:extLst>
              <a:ext uri="{FF2B5EF4-FFF2-40B4-BE49-F238E27FC236}">
                <a16:creationId xmlns:a16="http://schemas.microsoft.com/office/drawing/2014/main" id="{5B694F21-1037-4325-8A32-49C2F7A981E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320" r="10169"/>
          <a:stretch/>
        </p:blipFill>
        <p:spPr bwMode="auto">
          <a:xfrm>
            <a:off x="5138445" y="2321269"/>
            <a:ext cx="1320007" cy="166016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4082995-4902-46A3-B4B5-20A16EA55D78}"/>
              </a:ext>
            </a:extLst>
          </p:cNvPr>
          <p:cNvSpPr txBox="1"/>
          <p:nvPr/>
        </p:nvSpPr>
        <p:spPr>
          <a:xfrm>
            <a:off x="5173490" y="1975689"/>
            <a:ext cx="1270091" cy="369332"/>
          </a:xfrm>
          <a:prstGeom prst="rect">
            <a:avLst/>
          </a:prstGeom>
          <a:noFill/>
        </p:spPr>
        <p:txBody>
          <a:bodyPr wrap="none" rtlCol="0">
            <a:spAutoFit/>
          </a:bodyPr>
          <a:lstStyle/>
          <a:p>
            <a:r>
              <a:rPr lang="en-GB" sz="1800" dirty="0">
                <a:latin typeface="Calibri" panose="020F0502020204030204" pitchFamily="34" charset="0"/>
              </a:rPr>
              <a:t>Alex Hinton</a:t>
            </a:r>
          </a:p>
        </p:txBody>
      </p:sp>
      <p:sp>
        <p:nvSpPr>
          <p:cNvPr id="26" name="TextBox 25">
            <a:extLst>
              <a:ext uri="{FF2B5EF4-FFF2-40B4-BE49-F238E27FC236}">
                <a16:creationId xmlns:a16="http://schemas.microsoft.com/office/drawing/2014/main" id="{166BE862-8B97-4A2F-86CD-10BA5A1C4C75}"/>
              </a:ext>
            </a:extLst>
          </p:cNvPr>
          <p:cNvSpPr txBox="1">
            <a:spLocks noChangeArrowheads="1"/>
          </p:cNvSpPr>
          <p:nvPr/>
        </p:nvSpPr>
        <p:spPr bwMode="auto">
          <a:xfrm>
            <a:off x="312167" y="3895052"/>
            <a:ext cx="192881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r>
              <a:rPr lang="en-GB" altLang="en-US" sz="1800" dirty="0">
                <a:latin typeface="Calibri" pitchFamily="34" charset="0"/>
              </a:rPr>
              <a:t>Group Leader &amp; ZEPTO co-inventor</a:t>
            </a:r>
          </a:p>
        </p:txBody>
      </p:sp>
      <p:sp>
        <p:nvSpPr>
          <p:cNvPr id="27" name="TextBox 26">
            <a:extLst>
              <a:ext uri="{FF2B5EF4-FFF2-40B4-BE49-F238E27FC236}">
                <a16:creationId xmlns:a16="http://schemas.microsoft.com/office/drawing/2014/main" id="{8BEEAEAE-2E36-403E-9BFC-4604F739285C}"/>
              </a:ext>
            </a:extLst>
          </p:cNvPr>
          <p:cNvSpPr txBox="1">
            <a:spLocks noChangeArrowheads="1"/>
          </p:cNvSpPr>
          <p:nvPr/>
        </p:nvSpPr>
        <p:spPr bwMode="auto">
          <a:xfrm>
            <a:off x="2162075" y="3895052"/>
            <a:ext cx="16395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r>
              <a:rPr lang="en-GB" altLang="en-US" sz="1800" dirty="0">
                <a:latin typeface="Calibri" pitchFamily="34" charset="0"/>
              </a:rPr>
              <a:t>Design &amp; Modelling</a:t>
            </a:r>
          </a:p>
        </p:txBody>
      </p:sp>
      <p:sp>
        <p:nvSpPr>
          <p:cNvPr id="28" name="TextBox 27">
            <a:extLst>
              <a:ext uri="{FF2B5EF4-FFF2-40B4-BE49-F238E27FC236}">
                <a16:creationId xmlns:a16="http://schemas.microsoft.com/office/drawing/2014/main" id="{41CA0049-D6D0-4EC7-8AEB-02A58268CE12}"/>
              </a:ext>
            </a:extLst>
          </p:cNvPr>
          <p:cNvSpPr txBox="1">
            <a:spLocks noChangeArrowheads="1"/>
          </p:cNvSpPr>
          <p:nvPr/>
        </p:nvSpPr>
        <p:spPr bwMode="auto">
          <a:xfrm>
            <a:off x="3633736" y="3894774"/>
            <a:ext cx="16395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r>
              <a:rPr lang="en-GB" altLang="en-US" sz="1800" dirty="0">
                <a:latin typeface="Calibri" pitchFamily="34" charset="0"/>
              </a:rPr>
              <a:t>Mechanical engineering</a:t>
            </a:r>
          </a:p>
        </p:txBody>
      </p:sp>
      <p:sp>
        <p:nvSpPr>
          <p:cNvPr id="29" name="TextBox 28">
            <a:extLst>
              <a:ext uri="{FF2B5EF4-FFF2-40B4-BE49-F238E27FC236}">
                <a16:creationId xmlns:a16="http://schemas.microsoft.com/office/drawing/2014/main" id="{71AD1923-9F4E-4214-861A-F11850028C89}"/>
              </a:ext>
            </a:extLst>
          </p:cNvPr>
          <p:cNvSpPr txBox="1">
            <a:spLocks noChangeArrowheads="1"/>
          </p:cNvSpPr>
          <p:nvPr/>
        </p:nvSpPr>
        <p:spPr bwMode="auto">
          <a:xfrm>
            <a:off x="5015229" y="3934264"/>
            <a:ext cx="16395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r>
              <a:rPr lang="en-GB" altLang="en-US" sz="1800" dirty="0">
                <a:latin typeface="Calibri" pitchFamily="34" charset="0"/>
              </a:rPr>
              <a:t>Measurements</a:t>
            </a:r>
          </a:p>
        </p:txBody>
      </p:sp>
      <p:sp>
        <p:nvSpPr>
          <p:cNvPr id="5" name="Footer Placeholder 4">
            <a:extLst>
              <a:ext uri="{FF2B5EF4-FFF2-40B4-BE49-F238E27FC236}">
                <a16:creationId xmlns:a16="http://schemas.microsoft.com/office/drawing/2014/main" id="{0BE6538B-4703-4B65-B8DE-174D820F5509}"/>
              </a:ext>
            </a:extLst>
          </p:cNvPr>
          <p:cNvSpPr>
            <a:spLocks noGrp="1"/>
          </p:cNvSpPr>
          <p:nvPr>
            <p:ph type="ftr" sz="quarter" idx="11"/>
          </p:nvPr>
        </p:nvSpPr>
        <p:spPr/>
        <p:txBody>
          <a:bodyPr/>
          <a:lstStyle/>
          <a:p>
            <a:r>
              <a:rPr lang="en-US"/>
              <a:t>Alex Bainbridge</a:t>
            </a:r>
            <a:endParaRPr lang="en-US" dirty="0"/>
          </a:p>
        </p:txBody>
      </p:sp>
      <p:sp>
        <p:nvSpPr>
          <p:cNvPr id="6" name="Slide Number Placeholder 5">
            <a:extLst>
              <a:ext uri="{FF2B5EF4-FFF2-40B4-BE49-F238E27FC236}">
                <a16:creationId xmlns:a16="http://schemas.microsoft.com/office/drawing/2014/main" id="{ED68FB03-20C4-4C18-8814-0F7AF3E169D8}"/>
              </a:ext>
            </a:extLst>
          </p:cNvPr>
          <p:cNvSpPr>
            <a:spLocks noGrp="1"/>
          </p:cNvSpPr>
          <p:nvPr>
            <p:ph type="sldNum" sz="quarter" idx="12"/>
          </p:nvPr>
        </p:nvSpPr>
        <p:spPr/>
        <p:txBody>
          <a:bodyPr/>
          <a:lstStyle/>
          <a:p>
            <a:fld id="{BBAAB195-B577-5546-8349-9DDA93B6129E}" type="slidenum">
              <a:rPr lang="en-US" smtClean="0"/>
              <a:t>29</a:t>
            </a:fld>
            <a:endParaRPr lang="en-US"/>
          </a:p>
        </p:txBody>
      </p:sp>
      <p:pic>
        <p:nvPicPr>
          <p:cNvPr id="9" name="Picture 8">
            <a:extLst>
              <a:ext uri="{FF2B5EF4-FFF2-40B4-BE49-F238E27FC236}">
                <a16:creationId xmlns:a16="http://schemas.microsoft.com/office/drawing/2014/main" id="{05AF225E-1357-445A-974B-BBF3BFE93EBB}"/>
              </a:ext>
            </a:extLst>
          </p:cNvPr>
          <p:cNvPicPr>
            <a:picLocks noChangeAspect="1"/>
          </p:cNvPicPr>
          <p:nvPr/>
        </p:nvPicPr>
        <p:blipFill>
          <a:blip r:embed="rId6"/>
          <a:stretch>
            <a:fillRect/>
          </a:stretch>
        </p:blipFill>
        <p:spPr>
          <a:xfrm>
            <a:off x="6645084" y="2316789"/>
            <a:ext cx="1408827" cy="1633688"/>
          </a:xfrm>
          <a:prstGeom prst="rect">
            <a:avLst/>
          </a:prstGeom>
        </p:spPr>
      </p:pic>
      <p:pic>
        <p:nvPicPr>
          <p:cNvPr id="10" name="Picture 2">
            <a:extLst>
              <a:ext uri="{FF2B5EF4-FFF2-40B4-BE49-F238E27FC236}">
                <a16:creationId xmlns:a16="http://schemas.microsoft.com/office/drawing/2014/main" id="{908A933D-DEA4-49C4-B51D-78A9F13E59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04514" y="2326255"/>
            <a:ext cx="1617891" cy="16178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alter Tizzano - - Diamond Light Source">
            <a:extLst>
              <a:ext uri="{FF2B5EF4-FFF2-40B4-BE49-F238E27FC236}">
                <a16:creationId xmlns:a16="http://schemas.microsoft.com/office/drawing/2014/main" id="{435C5A34-FC1D-4B21-9571-F1CB56B2D82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6987"/>
          <a:stretch/>
        </p:blipFill>
        <p:spPr bwMode="auto">
          <a:xfrm>
            <a:off x="9973964" y="2337450"/>
            <a:ext cx="1310764" cy="163215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DCF6418F-330F-42A6-ABE6-7EEB69C055DC}"/>
              </a:ext>
            </a:extLst>
          </p:cNvPr>
          <p:cNvSpPr txBox="1"/>
          <p:nvPr/>
        </p:nvSpPr>
        <p:spPr>
          <a:xfrm>
            <a:off x="6765843" y="1953923"/>
            <a:ext cx="1167307" cy="369332"/>
          </a:xfrm>
          <a:prstGeom prst="rect">
            <a:avLst/>
          </a:prstGeom>
          <a:noFill/>
        </p:spPr>
        <p:txBody>
          <a:bodyPr wrap="none" rtlCol="0">
            <a:spAutoFit/>
          </a:bodyPr>
          <a:lstStyle/>
          <a:p>
            <a:r>
              <a:rPr lang="en-GB" sz="1800" dirty="0">
                <a:latin typeface="Calibri" panose="020F0502020204030204" pitchFamily="34" charset="0"/>
              </a:rPr>
              <a:t>Ian Martin</a:t>
            </a:r>
          </a:p>
        </p:txBody>
      </p:sp>
      <p:sp>
        <p:nvSpPr>
          <p:cNvPr id="31" name="TextBox 30">
            <a:extLst>
              <a:ext uri="{FF2B5EF4-FFF2-40B4-BE49-F238E27FC236}">
                <a16:creationId xmlns:a16="http://schemas.microsoft.com/office/drawing/2014/main" id="{798D2BA1-F2F7-4051-86A5-DBB84DBE2E5A}"/>
              </a:ext>
            </a:extLst>
          </p:cNvPr>
          <p:cNvSpPr txBox="1">
            <a:spLocks noChangeArrowheads="1"/>
          </p:cNvSpPr>
          <p:nvPr/>
        </p:nvSpPr>
        <p:spPr bwMode="auto">
          <a:xfrm>
            <a:off x="6738952" y="3898839"/>
            <a:ext cx="16395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r>
              <a:rPr lang="en-GB" altLang="en-US" sz="1800" dirty="0">
                <a:latin typeface="Calibri" pitchFamily="34" charset="0"/>
              </a:rPr>
              <a:t>Diamond AP Leader</a:t>
            </a:r>
          </a:p>
        </p:txBody>
      </p:sp>
      <p:sp>
        <p:nvSpPr>
          <p:cNvPr id="32" name="TextBox 31">
            <a:extLst>
              <a:ext uri="{FF2B5EF4-FFF2-40B4-BE49-F238E27FC236}">
                <a16:creationId xmlns:a16="http://schemas.microsoft.com/office/drawing/2014/main" id="{B730A54E-38F3-4FC8-B5E6-4310F572DBA7}"/>
              </a:ext>
            </a:extLst>
          </p:cNvPr>
          <p:cNvSpPr txBox="1">
            <a:spLocks noChangeArrowheads="1"/>
          </p:cNvSpPr>
          <p:nvPr/>
        </p:nvSpPr>
        <p:spPr bwMode="auto">
          <a:xfrm>
            <a:off x="8209921" y="3900214"/>
            <a:ext cx="16395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r>
              <a:rPr lang="en-GB" altLang="en-US" sz="1800" dirty="0">
                <a:latin typeface="Calibri" pitchFamily="34" charset="0"/>
              </a:rPr>
              <a:t>Beam based measurements</a:t>
            </a:r>
          </a:p>
        </p:txBody>
      </p:sp>
      <p:sp>
        <p:nvSpPr>
          <p:cNvPr id="33" name="TextBox 32">
            <a:extLst>
              <a:ext uri="{FF2B5EF4-FFF2-40B4-BE49-F238E27FC236}">
                <a16:creationId xmlns:a16="http://schemas.microsoft.com/office/drawing/2014/main" id="{05999C32-8355-43B4-91C6-F4AA69CE7874}"/>
              </a:ext>
            </a:extLst>
          </p:cNvPr>
          <p:cNvSpPr txBox="1"/>
          <p:nvPr/>
        </p:nvSpPr>
        <p:spPr>
          <a:xfrm>
            <a:off x="8361302" y="1982374"/>
            <a:ext cx="1261884" cy="369332"/>
          </a:xfrm>
          <a:prstGeom prst="rect">
            <a:avLst/>
          </a:prstGeom>
          <a:noFill/>
        </p:spPr>
        <p:txBody>
          <a:bodyPr wrap="none" rtlCol="0">
            <a:spAutoFit/>
          </a:bodyPr>
          <a:lstStyle/>
          <a:p>
            <a:r>
              <a:rPr lang="en-GB" sz="1800" dirty="0">
                <a:latin typeface="Calibri" panose="020F0502020204030204" pitchFamily="34" charset="0"/>
              </a:rPr>
              <a:t>Rick Fielder</a:t>
            </a:r>
          </a:p>
        </p:txBody>
      </p:sp>
      <p:sp>
        <p:nvSpPr>
          <p:cNvPr id="34" name="TextBox 33">
            <a:extLst>
              <a:ext uri="{FF2B5EF4-FFF2-40B4-BE49-F238E27FC236}">
                <a16:creationId xmlns:a16="http://schemas.microsoft.com/office/drawing/2014/main" id="{439A666C-5C1A-484E-BC1D-9B208053A9A2}"/>
              </a:ext>
            </a:extLst>
          </p:cNvPr>
          <p:cNvSpPr txBox="1"/>
          <p:nvPr/>
        </p:nvSpPr>
        <p:spPr>
          <a:xfrm>
            <a:off x="9813509" y="1956923"/>
            <a:ext cx="1566519" cy="369332"/>
          </a:xfrm>
          <a:prstGeom prst="rect">
            <a:avLst/>
          </a:prstGeom>
          <a:noFill/>
        </p:spPr>
        <p:txBody>
          <a:bodyPr wrap="none" rtlCol="0">
            <a:spAutoFit/>
          </a:bodyPr>
          <a:lstStyle/>
          <a:p>
            <a:r>
              <a:rPr lang="en-GB" sz="1800" dirty="0">
                <a:latin typeface="Calibri" panose="020F0502020204030204" pitchFamily="34" charset="0"/>
              </a:rPr>
              <a:t>Walter Tizzano</a:t>
            </a:r>
          </a:p>
        </p:txBody>
      </p:sp>
      <p:sp>
        <p:nvSpPr>
          <p:cNvPr id="35" name="TextBox 34">
            <a:extLst>
              <a:ext uri="{FF2B5EF4-FFF2-40B4-BE49-F238E27FC236}">
                <a16:creationId xmlns:a16="http://schemas.microsoft.com/office/drawing/2014/main" id="{14C330B0-6302-4F4F-92FC-CF692566F518}"/>
              </a:ext>
            </a:extLst>
          </p:cNvPr>
          <p:cNvSpPr txBox="1">
            <a:spLocks noChangeArrowheads="1"/>
          </p:cNvSpPr>
          <p:nvPr/>
        </p:nvSpPr>
        <p:spPr bwMode="auto">
          <a:xfrm>
            <a:off x="10046968" y="3920127"/>
            <a:ext cx="163955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r>
              <a:rPr lang="en-GB" altLang="en-US" sz="1800" dirty="0">
                <a:latin typeface="Calibri" pitchFamily="34" charset="0"/>
              </a:rPr>
              <a:t>Diamond project lead</a:t>
            </a:r>
          </a:p>
        </p:txBody>
      </p:sp>
    </p:spTree>
    <p:extLst>
      <p:ext uri="{BB962C8B-B14F-4D97-AF65-F5344CB8AC3E}">
        <p14:creationId xmlns:p14="http://schemas.microsoft.com/office/powerpoint/2010/main" val="185638929"/>
      </p:ext>
    </p:extLst>
  </p:cSld>
  <p:clrMapOvr>
    <a:masterClrMapping/>
  </p:clrMapOvr>
  <mc:AlternateContent xmlns:mc="http://schemas.openxmlformats.org/markup-compatibility/2006" xmlns:p14="http://schemas.microsoft.com/office/powerpoint/2010/main">
    <mc:Choice Requires="p14">
      <p:transition spd="slow" p14:dur="2000" advTm="20628"/>
    </mc:Choice>
    <mc:Fallback xmlns="">
      <p:transition spd="slow" advTm="2062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E67786B-8CF6-7140-A9BE-F2F0A0F1F7F0}"/>
              </a:ext>
            </a:extLst>
          </p:cNvPr>
          <p:cNvSpPr txBox="1"/>
          <p:nvPr/>
        </p:nvSpPr>
        <p:spPr>
          <a:xfrm>
            <a:off x="403341" y="345182"/>
            <a:ext cx="8918212"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The original motivation- CLIC</a:t>
            </a:r>
          </a:p>
        </p:txBody>
      </p:sp>
      <p:pic>
        <p:nvPicPr>
          <p:cNvPr id="16" name="Picture 27" descr="Image result for CLIC layout">
            <a:extLst>
              <a:ext uri="{FF2B5EF4-FFF2-40B4-BE49-F238E27FC236}">
                <a16:creationId xmlns:a16="http://schemas.microsoft.com/office/drawing/2014/main" id="{1A7D3579-BA9F-4454-9AAD-07B312CB75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88" y="1673423"/>
            <a:ext cx="7127875"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4">
            <a:extLst>
              <a:ext uri="{FF2B5EF4-FFF2-40B4-BE49-F238E27FC236}">
                <a16:creationId xmlns:a16="http://schemas.microsoft.com/office/drawing/2014/main" id="{7EFB4373-D913-464E-9B56-2558B31BD40F}"/>
              </a:ext>
            </a:extLst>
          </p:cNvPr>
          <p:cNvSpPr>
            <a:spLocks noChangeArrowheads="1"/>
          </p:cNvSpPr>
          <p:nvPr/>
        </p:nvSpPr>
        <p:spPr bwMode="auto">
          <a:xfrm>
            <a:off x="628650" y="4338835"/>
            <a:ext cx="1439863" cy="112395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endParaRPr lang="en-US" altLang="en-US" dirty="0">
              <a:latin typeface="Arial" panose="020B0604020202020204" pitchFamily="34" charset="0"/>
            </a:endParaRPr>
          </a:p>
        </p:txBody>
      </p:sp>
      <p:sp>
        <p:nvSpPr>
          <p:cNvPr id="18" name="Rectangle 7">
            <a:extLst>
              <a:ext uri="{FF2B5EF4-FFF2-40B4-BE49-F238E27FC236}">
                <a16:creationId xmlns:a16="http://schemas.microsoft.com/office/drawing/2014/main" id="{5EAF7EB8-99E5-46D7-A7E9-F38737D99B9A}"/>
              </a:ext>
            </a:extLst>
          </p:cNvPr>
          <p:cNvSpPr>
            <a:spLocks noChangeArrowheads="1"/>
          </p:cNvSpPr>
          <p:nvPr/>
        </p:nvSpPr>
        <p:spPr bwMode="auto">
          <a:xfrm>
            <a:off x="4319588" y="1530548"/>
            <a:ext cx="1046162" cy="7778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endParaRPr lang="en-US" altLang="en-US" dirty="0">
              <a:latin typeface="Arial" panose="020B0604020202020204" pitchFamily="34" charset="0"/>
            </a:endParaRPr>
          </a:p>
        </p:txBody>
      </p:sp>
      <p:sp>
        <p:nvSpPr>
          <p:cNvPr id="19" name="TextBox 18">
            <a:extLst>
              <a:ext uri="{FF2B5EF4-FFF2-40B4-BE49-F238E27FC236}">
                <a16:creationId xmlns:a16="http://schemas.microsoft.com/office/drawing/2014/main" id="{EFC2C312-6EF3-4964-BB85-9C831734C7E0}"/>
              </a:ext>
            </a:extLst>
          </p:cNvPr>
          <p:cNvSpPr txBox="1">
            <a:spLocks noChangeArrowheads="1"/>
          </p:cNvSpPr>
          <p:nvPr/>
        </p:nvSpPr>
        <p:spPr bwMode="auto">
          <a:xfrm>
            <a:off x="6173788" y="3905448"/>
            <a:ext cx="1871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r>
              <a:rPr lang="en-GB" altLang="en-US" dirty="0">
                <a:latin typeface="Arial" panose="020B0604020202020204" pitchFamily="34" charset="0"/>
              </a:rPr>
              <a:t>333 dipoles</a:t>
            </a:r>
          </a:p>
        </p:txBody>
      </p:sp>
      <p:sp>
        <p:nvSpPr>
          <p:cNvPr id="20" name="TextBox 19">
            <a:extLst>
              <a:ext uri="{FF2B5EF4-FFF2-40B4-BE49-F238E27FC236}">
                <a16:creationId xmlns:a16="http://schemas.microsoft.com/office/drawing/2014/main" id="{68654049-40D4-45A4-8664-52F5A8A65DC5}"/>
              </a:ext>
            </a:extLst>
          </p:cNvPr>
          <p:cNvSpPr txBox="1">
            <a:spLocks noChangeArrowheads="1"/>
          </p:cNvSpPr>
          <p:nvPr/>
        </p:nvSpPr>
        <p:spPr bwMode="auto">
          <a:xfrm>
            <a:off x="642938" y="3948310"/>
            <a:ext cx="18716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r>
              <a:rPr lang="en-GB" altLang="en-US" dirty="0">
                <a:latin typeface="Arial" panose="020B0604020202020204" pitchFamily="34" charset="0"/>
              </a:rPr>
              <a:t>333 dipoles</a:t>
            </a:r>
          </a:p>
        </p:txBody>
      </p:sp>
      <p:sp>
        <p:nvSpPr>
          <p:cNvPr id="21" name="Curved Left Arrow 6">
            <a:extLst>
              <a:ext uri="{FF2B5EF4-FFF2-40B4-BE49-F238E27FC236}">
                <a16:creationId xmlns:a16="http://schemas.microsoft.com/office/drawing/2014/main" id="{B2EB38B3-B398-4410-A466-B23F5D8CA5A5}"/>
              </a:ext>
            </a:extLst>
          </p:cNvPr>
          <p:cNvSpPr>
            <a:spLocks noChangeArrowheads="1"/>
          </p:cNvSpPr>
          <p:nvPr/>
        </p:nvSpPr>
        <p:spPr bwMode="auto">
          <a:xfrm rot="10800000">
            <a:off x="125413" y="3567310"/>
            <a:ext cx="574675" cy="698500"/>
          </a:xfrm>
          <a:prstGeom prst="curvedLeftArrow">
            <a:avLst>
              <a:gd name="adj1" fmla="val 25069"/>
              <a:gd name="adj2" fmla="val 50144"/>
              <a:gd name="adj3" fmla="val 25000"/>
            </a:avLst>
          </a:prstGeom>
          <a:solidFill>
            <a:schemeClr val="accent1"/>
          </a:solidFill>
          <a:ln w="9525" algn="ctr">
            <a:solidFill>
              <a:schemeClr val="tx1"/>
            </a:solidFill>
            <a:round/>
            <a:headEnd/>
            <a:tailEnd/>
          </a:ln>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endParaRPr lang="en-US" altLang="en-US" dirty="0">
              <a:latin typeface="Arial" panose="020B0604020202020204" pitchFamily="34" charset="0"/>
            </a:endParaRPr>
          </a:p>
        </p:txBody>
      </p:sp>
      <p:sp>
        <p:nvSpPr>
          <p:cNvPr id="22" name="Curved Left Arrow 12">
            <a:extLst>
              <a:ext uri="{FF2B5EF4-FFF2-40B4-BE49-F238E27FC236}">
                <a16:creationId xmlns:a16="http://schemas.microsoft.com/office/drawing/2014/main" id="{81E856F6-68FB-4C63-96CD-FC3A88538BAA}"/>
              </a:ext>
            </a:extLst>
          </p:cNvPr>
          <p:cNvSpPr>
            <a:spLocks noChangeArrowheads="1"/>
          </p:cNvSpPr>
          <p:nvPr/>
        </p:nvSpPr>
        <p:spPr bwMode="auto">
          <a:xfrm rot="10800000" flipH="1">
            <a:off x="7827963" y="3538735"/>
            <a:ext cx="581025" cy="698500"/>
          </a:xfrm>
          <a:prstGeom prst="curvedLeftArrow">
            <a:avLst>
              <a:gd name="adj1" fmla="val 25068"/>
              <a:gd name="adj2" fmla="val 50124"/>
              <a:gd name="adj3" fmla="val 25000"/>
            </a:avLst>
          </a:prstGeom>
          <a:solidFill>
            <a:schemeClr val="accent1"/>
          </a:solidFill>
          <a:ln w="9525" algn="ctr">
            <a:solidFill>
              <a:schemeClr val="tx1"/>
            </a:solidFill>
            <a:round/>
            <a:headEnd/>
            <a:tailEnd/>
          </a:ln>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endParaRPr lang="en-US" altLang="en-US" dirty="0">
              <a:latin typeface="Arial" panose="020B0604020202020204" pitchFamily="34" charset="0"/>
            </a:endParaRPr>
          </a:p>
        </p:txBody>
      </p:sp>
      <p:sp>
        <p:nvSpPr>
          <p:cNvPr id="23" name="Left-Right-Up Arrow 11">
            <a:extLst>
              <a:ext uri="{FF2B5EF4-FFF2-40B4-BE49-F238E27FC236}">
                <a16:creationId xmlns:a16="http://schemas.microsoft.com/office/drawing/2014/main" id="{12B33F1F-B7ED-41BA-A909-8B9DD47C47FD}"/>
              </a:ext>
            </a:extLst>
          </p:cNvPr>
          <p:cNvSpPr/>
          <p:nvPr/>
        </p:nvSpPr>
        <p:spPr bwMode="auto">
          <a:xfrm>
            <a:off x="3998913" y="2033785"/>
            <a:ext cx="503237" cy="1104900"/>
          </a:xfrm>
          <a:prstGeom prst="leftRightUpArrow">
            <a:avLst/>
          </a:prstGeom>
          <a:solidFill>
            <a:schemeClr val="accent1"/>
          </a:solidFill>
          <a:ln w="9525" cap="flat" cmpd="sng" algn="ctr">
            <a:noFill/>
            <a:prstDash val="solid"/>
            <a:round/>
            <a:headEnd type="none" w="med" len="med"/>
            <a:tailEnd type="none" w="med" len="med"/>
          </a:ln>
          <a:effectLst/>
        </p:spPr>
        <p:txBody>
          <a:bodyPr/>
          <a:lstStyle/>
          <a:p>
            <a:pPr eaLnBrk="0" hangingPunct="0">
              <a:defRPr/>
            </a:pPr>
            <a:endParaRPr lang="en-GB" dirty="0">
              <a:latin typeface="Arial" panose="020B0604020202020204" pitchFamily="34" charset="0"/>
              <a:ea typeface="ヒラギノ角ゴ Pro W3" pitchFamily="84" charset="-128"/>
            </a:endParaRPr>
          </a:p>
        </p:txBody>
      </p:sp>
      <p:sp>
        <p:nvSpPr>
          <p:cNvPr id="24" name="TextBox 23">
            <a:extLst>
              <a:ext uri="{FF2B5EF4-FFF2-40B4-BE49-F238E27FC236}">
                <a16:creationId xmlns:a16="http://schemas.microsoft.com/office/drawing/2014/main" id="{34CCDB91-E158-455E-8BEE-1C7F48B007AF}"/>
              </a:ext>
            </a:extLst>
          </p:cNvPr>
          <p:cNvSpPr txBox="1">
            <a:spLocks noChangeArrowheads="1"/>
          </p:cNvSpPr>
          <p:nvPr/>
        </p:nvSpPr>
        <p:spPr bwMode="auto">
          <a:xfrm>
            <a:off x="3690938" y="1114623"/>
            <a:ext cx="18716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pPr algn="ctr" eaLnBrk="1" hangingPunct="1"/>
            <a:r>
              <a:rPr lang="en-GB" altLang="en-US" dirty="0">
                <a:latin typeface="Arial" panose="020B0604020202020204" pitchFamily="34" charset="0"/>
              </a:rPr>
              <a:t>42000 quadrupoles</a:t>
            </a:r>
          </a:p>
        </p:txBody>
      </p:sp>
      <p:sp>
        <p:nvSpPr>
          <p:cNvPr id="25" name="TextBox 24">
            <a:extLst>
              <a:ext uri="{FF2B5EF4-FFF2-40B4-BE49-F238E27FC236}">
                <a16:creationId xmlns:a16="http://schemas.microsoft.com/office/drawing/2014/main" id="{9F411A23-2621-4B1E-AC5F-29504E5C3586}"/>
              </a:ext>
            </a:extLst>
          </p:cNvPr>
          <p:cNvSpPr txBox="1">
            <a:spLocks noChangeArrowheads="1"/>
          </p:cNvSpPr>
          <p:nvPr/>
        </p:nvSpPr>
        <p:spPr bwMode="auto">
          <a:xfrm>
            <a:off x="5813425" y="2394148"/>
            <a:ext cx="18002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r>
              <a:rPr lang="en-GB" altLang="en-US" dirty="0">
                <a:latin typeface="Arial" panose="020B0604020202020204" pitchFamily="34" charset="0"/>
              </a:rPr>
              <a:t>288 dipoles</a:t>
            </a:r>
          </a:p>
        </p:txBody>
      </p:sp>
      <p:sp>
        <p:nvSpPr>
          <p:cNvPr id="26" name="Curved Left Arrow 17">
            <a:extLst>
              <a:ext uri="{FF2B5EF4-FFF2-40B4-BE49-F238E27FC236}">
                <a16:creationId xmlns:a16="http://schemas.microsoft.com/office/drawing/2014/main" id="{52BC7CB7-6DB1-448A-827F-85C66F9638C4}"/>
              </a:ext>
            </a:extLst>
          </p:cNvPr>
          <p:cNvSpPr>
            <a:spLocks noChangeArrowheads="1"/>
          </p:cNvSpPr>
          <p:nvPr/>
        </p:nvSpPr>
        <p:spPr bwMode="auto">
          <a:xfrm rot="10800000" flipH="1" flipV="1">
            <a:off x="7485063" y="2586235"/>
            <a:ext cx="582612" cy="673100"/>
          </a:xfrm>
          <a:prstGeom prst="curvedLeftArrow">
            <a:avLst>
              <a:gd name="adj1" fmla="val 24968"/>
              <a:gd name="adj2" fmla="val 48416"/>
              <a:gd name="adj3" fmla="val 20468"/>
            </a:avLst>
          </a:prstGeom>
          <a:solidFill>
            <a:schemeClr val="accent1"/>
          </a:solidFill>
          <a:ln w="9525" algn="ctr">
            <a:solidFill>
              <a:schemeClr val="tx1"/>
            </a:solidFill>
            <a:round/>
            <a:headEnd/>
            <a:tailEnd/>
          </a:ln>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endParaRPr lang="en-US" altLang="en-US" dirty="0">
              <a:latin typeface="Arial" panose="020B0604020202020204" pitchFamily="34" charset="0"/>
            </a:endParaRPr>
          </a:p>
        </p:txBody>
      </p:sp>
      <p:sp>
        <p:nvSpPr>
          <p:cNvPr id="27" name="TextBox 26">
            <a:extLst>
              <a:ext uri="{FF2B5EF4-FFF2-40B4-BE49-F238E27FC236}">
                <a16:creationId xmlns:a16="http://schemas.microsoft.com/office/drawing/2014/main" id="{6307219D-30CB-4FF7-A3F8-15ABE8A7837C}"/>
              </a:ext>
            </a:extLst>
          </p:cNvPr>
          <p:cNvSpPr txBox="1">
            <a:spLocks noChangeArrowheads="1"/>
          </p:cNvSpPr>
          <p:nvPr/>
        </p:nvSpPr>
        <p:spPr bwMode="auto">
          <a:xfrm>
            <a:off x="989013" y="2394148"/>
            <a:ext cx="1871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pPr eaLnBrk="1" hangingPunct="1"/>
            <a:r>
              <a:rPr lang="en-GB" altLang="en-US" dirty="0">
                <a:latin typeface="Arial" panose="020B0604020202020204" pitchFamily="34" charset="0"/>
              </a:rPr>
              <a:t>288 dipoles</a:t>
            </a:r>
          </a:p>
        </p:txBody>
      </p:sp>
      <p:sp>
        <p:nvSpPr>
          <p:cNvPr id="28" name="Curved Left Arrow 19">
            <a:extLst>
              <a:ext uri="{FF2B5EF4-FFF2-40B4-BE49-F238E27FC236}">
                <a16:creationId xmlns:a16="http://schemas.microsoft.com/office/drawing/2014/main" id="{6A8EE1B0-E9B4-458F-AC96-E489D494449C}"/>
              </a:ext>
            </a:extLst>
          </p:cNvPr>
          <p:cNvSpPr>
            <a:spLocks noChangeArrowheads="1"/>
          </p:cNvSpPr>
          <p:nvPr/>
        </p:nvSpPr>
        <p:spPr bwMode="auto">
          <a:xfrm flipH="1">
            <a:off x="412750" y="2560835"/>
            <a:ext cx="582613" cy="698500"/>
          </a:xfrm>
          <a:prstGeom prst="curvedLeftArrow">
            <a:avLst>
              <a:gd name="adj1" fmla="val 24999"/>
              <a:gd name="adj2" fmla="val 49988"/>
              <a:gd name="adj3" fmla="val 25000"/>
            </a:avLst>
          </a:prstGeom>
          <a:solidFill>
            <a:schemeClr val="accent1"/>
          </a:solidFill>
          <a:ln w="9525" algn="ctr">
            <a:solidFill>
              <a:schemeClr val="tx1"/>
            </a:solidFill>
            <a:round/>
            <a:headEnd/>
            <a:tailEnd/>
          </a:ln>
        </p:spPr>
        <p:txBody>
          <a:bodyPr/>
          <a:lstStyle>
            <a:lvl1pPr eaLnBrk="0" hangingPunct="0">
              <a:defRPr sz="2400">
                <a:solidFill>
                  <a:schemeClr val="tx1"/>
                </a:solidFill>
                <a:latin typeface="Lucida Grande" charset="0"/>
                <a:ea typeface="ヒラギノ角ゴ Pro W3" charset="-128"/>
              </a:defRPr>
            </a:lvl1pPr>
            <a:lvl2pPr marL="742950" indent="-285750" eaLnBrk="0" hangingPunct="0">
              <a:defRPr sz="2400">
                <a:solidFill>
                  <a:schemeClr val="tx1"/>
                </a:solidFill>
                <a:latin typeface="Lucida Grande" charset="0"/>
                <a:ea typeface="ヒラギノ角ゴ Pro W3" charset="-128"/>
              </a:defRPr>
            </a:lvl2pPr>
            <a:lvl3pPr marL="1143000" indent="-228600" eaLnBrk="0" hangingPunct="0">
              <a:defRPr sz="2400">
                <a:solidFill>
                  <a:schemeClr val="tx1"/>
                </a:solidFill>
                <a:latin typeface="Lucida Grande" charset="0"/>
                <a:ea typeface="ヒラギノ角ゴ Pro W3" charset="-128"/>
              </a:defRPr>
            </a:lvl3pPr>
            <a:lvl4pPr marL="1600200" indent="-228600" eaLnBrk="0" hangingPunct="0">
              <a:defRPr sz="2400">
                <a:solidFill>
                  <a:schemeClr val="tx1"/>
                </a:solidFill>
                <a:latin typeface="Lucida Grande" charset="0"/>
                <a:ea typeface="ヒラギノ角ゴ Pro W3" charset="-128"/>
              </a:defRPr>
            </a:lvl4pPr>
            <a:lvl5pPr marL="2057400" indent="-228600" eaLnBrk="0" hangingPunct="0">
              <a:defRPr sz="2400">
                <a:solidFill>
                  <a:schemeClr val="tx1"/>
                </a:solidFill>
                <a:latin typeface="Lucida Grande" charset="0"/>
                <a:ea typeface="ヒラギノ角ゴ Pro W3" charset="-128"/>
              </a:defRPr>
            </a:lvl5pPr>
            <a:lvl6pPr marL="2514600" indent="-228600" eaLnBrk="0" fontAlgn="base" hangingPunct="0">
              <a:spcBef>
                <a:spcPct val="0"/>
              </a:spcBef>
              <a:spcAft>
                <a:spcPct val="0"/>
              </a:spcAft>
              <a:defRPr sz="2400">
                <a:solidFill>
                  <a:schemeClr val="tx1"/>
                </a:solidFill>
                <a:latin typeface="Lucida Grande" charset="0"/>
                <a:ea typeface="ヒラギノ角ゴ Pro W3" charset="-128"/>
              </a:defRPr>
            </a:lvl6pPr>
            <a:lvl7pPr marL="2971800" indent="-228600" eaLnBrk="0" fontAlgn="base" hangingPunct="0">
              <a:spcBef>
                <a:spcPct val="0"/>
              </a:spcBef>
              <a:spcAft>
                <a:spcPct val="0"/>
              </a:spcAft>
              <a:defRPr sz="2400">
                <a:solidFill>
                  <a:schemeClr val="tx1"/>
                </a:solidFill>
                <a:latin typeface="Lucida Grande" charset="0"/>
                <a:ea typeface="ヒラギノ角ゴ Pro W3" charset="-128"/>
              </a:defRPr>
            </a:lvl7pPr>
            <a:lvl8pPr marL="3429000" indent="-228600" eaLnBrk="0" fontAlgn="base" hangingPunct="0">
              <a:spcBef>
                <a:spcPct val="0"/>
              </a:spcBef>
              <a:spcAft>
                <a:spcPct val="0"/>
              </a:spcAft>
              <a:defRPr sz="2400">
                <a:solidFill>
                  <a:schemeClr val="tx1"/>
                </a:solidFill>
                <a:latin typeface="Lucida Grande" charset="0"/>
                <a:ea typeface="ヒラギノ角ゴ Pro W3" charset="-128"/>
              </a:defRPr>
            </a:lvl8pPr>
            <a:lvl9pPr marL="3886200" indent="-228600" eaLnBrk="0" fontAlgn="base" hangingPunct="0">
              <a:spcBef>
                <a:spcPct val="0"/>
              </a:spcBef>
              <a:spcAft>
                <a:spcPct val="0"/>
              </a:spcAft>
              <a:defRPr sz="2400">
                <a:solidFill>
                  <a:schemeClr val="tx1"/>
                </a:solidFill>
                <a:latin typeface="Lucida Grande" charset="0"/>
                <a:ea typeface="ヒラギノ角ゴ Pro W3" charset="-128"/>
              </a:defRPr>
            </a:lvl9pPr>
          </a:lstStyle>
          <a:p>
            <a:endParaRPr lang="en-US" altLang="en-US" dirty="0">
              <a:latin typeface="Arial" panose="020B0604020202020204" pitchFamily="34" charset="0"/>
            </a:endParaRPr>
          </a:p>
        </p:txBody>
      </p:sp>
      <p:sp>
        <p:nvSpPr>
          <p:cNvPr id="31" name="Rectangle 30">
            <a:extLst>
              <a:ext uri="{FF2B5EF4-FFF2-40B4-BE49-F238E27FC236}">
                <a16:creationId xmlns:a16="http://schemas.microsoft.com/office/drawing/2014/main" id="{F0AF3DE7-964E-4FC1-9FF7-B5DB4EC94CD3}"/>
              </a:ext>
            </a:extLst>
          </p:cNvPr>
          <p:cNvSpPr/>
          <p:nvPr/>
        </p:nvSpPr>
        <p:spPr>
          <a:xfrm>
            <a:off x="8566151" y="1228397"/>
            <a:ext cx="3448280" cy="4401205"/>
          </a:xfrm>
          <a:prstGeom prst="rect">
            <a:avLst/>
          </a:prstGeom>
          <a:solidFill>
            <a:schemeClr val="bg1"/>
          </a:solidFill>
        </p:spPr>
        <p:txBody>
          <a:bodyPr wrap="square">
            <a:spAutoFit/>
          </a:bodyPr>
          <a:lstStyle/>
          <a:p>
            <a:pPr marL="0" indent="0">
              <a:buNone/>
              <a:defRPr/>
            </a:pPr>
            <a:r>
              <a:rPr lang="en-GB" sz="2000" dirty="0">
                <a:latin typeface="Arial" panose="020B0604020202020204" pitchFamily="34" charset="0"/>
                <a:cs typeface="Arial" panose="020B0604020202020204" pitchFamily="34" charset="0"/>
              </a:rPr>
              <a:t>ZEPTO (Zero Power Tuneable Optics) project started as a collaboration between CLIC (Compact Linear Collider) and STFC Daresbury Laboratory.</a:t>
            </a:r>
          </a:p>
          <a:p>
            <a:pPr marL="0" indent="0">
              <a:buNone/>
              <a:defRPr/>
            </a:pPr>
            <a:endParaRPr lang="en-GB" sz="2000" dirty="0">
              <a:latin typeface="Arial" panose="020B0604020202020204" pitchFamily="34" charset="0"/>
              <a:cs typeface="Arial" panose="020B0604020202020204" pitchFamily="34" charset="0"/>
            </a:endParaRPr>
          </a:p>
          <a:p>
            <a:pPr marL="0" indent="0">
              <a:buNone/>
              <a:defRPr/>
            </a:pPr>
            <a:endParaRPr lang="en-GB" sz="2000" dirty="0">
              <a:latin typeface="Arial" panose="020B0604020202020204" pitchFamily="34" charset="0"/>
              <a:cs typeface="Arial" panose="020B0604020202020204" pitchFamily="34" charset="0"/>
            </a:endParaRPr>
          </a:p>
          <a:p>
            <a:pPr marL="0" indent="0">
              <a:buNone/>
              <a:defRPr/>
            </a:pPr>
            <a:r>
              <a:rPr lang="en-GB" sz="2000" dirty="0">
                <a:latin typeface="Arial" panose="020B0604020202020204" pitchFamily="34" charset="0"/>
                <a:cs typeface="Arial" panose="020B0604020202020204" pitchFamily="34" charset="0"/>
              </a:rPr>
              <a:t>Aim is to save </a:t>
            </a:r>
            <a:r>
              <a:rPr lang="en-GB" sz="2000" b="1" dirty="0">
                <a:latin typeface="Arial" panose="020B0604020202020204" pitchFamily="34" charset="0"/>
                <a:cs typeface="Arial" panose="020B0604020202020204" pitchFamily="34" charset="0"/>
              </a:rPr>
              <a:t>power and costs </a:t>
            </a:r>
            <a:r>
              <a:rPr lang="en-GB" sz="2000" dirty="0">
                <a:latin typeface="Arial" panose="020B0604020202020204" pitchFamily="34" charset="0"/>
                <a:cs typeface="Arial" panose="020B0604020202020204" pitchFamily="34" charset="0"/>
              </a:rPr>
              <a:t>(both financial and environmental) by switching from resistive electromagnets to </a:t>
            </a:r>
            <a:r>
              <a:rPr lang="en-GB" sz="2000" b="1" dirty="0">
                <a:latin typeface="Arial" panose="020B0604020202020204" pitchFamily="34" charset="0"/>
                <a:cs typeface="Arial" panose="020B0604020202020204" pitchFamily="34" charset="0"/>
              </a:rPr>
              <a:t>permanent magnets</a:t>
            </a:r>
            <a:r>
              <a:rPr lang="en-GB" sz="2000" dirty="0">
                <a:latin typeface="Arial" panose="020B0604020202020204" pitchFamily="34" charset="0"/>
                <a:cs typeface="Arial" panose="020B0604020202020204" pitchFamily="34" charset="0"/>
              </a:rPr>
              <a:t>. </a:t>
            </a:r>
          </a:p>
        </p:txBody>
      </p:sp>
      <p:sp>
        <p:nvSpPr>
          <p:cNvPr id="2" name="Footer Placeholder 1">
            <a:extLst>
              <a:ext uri="{FF2B5EF4-FFF2-40B4-BE49-F238E27FC236}">
                <a16:creationId xmlns:a16="http://schemas.microsoft.com/office/drawing/2014/main" id="{A42A207D-857B-4D35-AAAC-793EF520E144}"/>
              </a:ext>
            </a:extLst>
          </p:cNvPr>
          <p:cNvSpPr>
            <a:spLocks noGrp="1"/>
          </p:cNvSpPr>
          <p:nvPr>
            <p:ph type="ftr" sz="quarter" idx="11"/>
          </p:nvPr>
        </p:nvSpPr>
        <p:spPr/>
        <p:txBody>
          <a:bodyPr/>
          <a:lstStyle/>
          <a:p>
            <a:r>
              <a:rPr lang="en-US"/>
              <a:t>Alex Bainbridge</a:t>
            </a:r>
          </a:p>
        </p:txBody>
      </p:sp>
      <p:sp>
        <p:nvSpPr>
          <p:cNvPr id="3" name="Slide Number Placeholder 2">
            <a:extLst>
              <a:ext uri="{FF2B5EF4-FFF2-40B4-BE49-F238E27FC236}">
                <a16:creationId xmlns:a16="http://schemas.microsoft.com/office/drawing/2014/main" id="{86D9508C-A183-4380-9A9B-3C6AC520A8BE}"/>
              </a:ext>
            </a:extLst>
          </p:cNvPr>
          <p:cNvSpPr>
            <a:spLocks noGrp="1"/>
          </p:cNvSpPr>
          <p:nvPr>
            <p:ph type="sldNum" sz="quarter" idx="12"/>
          </p:nvPr>
        </p:nvSpPr>
        <p:spPr/>
        <p:txBody>
          <a:bodyPr/>
          <a:lstStyle/>
          <a:p>
            <a:fld id="{BBAAB195-B577-5546-8349-9DDA93B6129E}" type="slidenum">
              <a:rPr lang="en-US" smtClean="0"/>
              <a:t>3</a:t>
            </a:fld>
            <a:endParaRPr lang="en-US"/>
          </a:p>
        </p:txBody>
      </p:sp>
    </p:spTree>
    <p:custDataLst>
      <p:tags r:id="rId1"/>
    </p:custDataLst>
    <p:extLst>
      <p:ext uri="{BB962C8B-B14F-4D97-AF65-F5344CB8AC3E}">
        <p14:creationId xmlns:p14="http://schemas.microsoft.com/office/powerpoint/2010/main" val="2681578601"/>
      </p:ext>
    </p:extLst>
  </p:cSld>
  <p:clrMapOvr>
    <a:masterClrMapping/>
  </p:clrMapOvr>
  <mc:AlternateContent xmlns:mc="http://schemas.openxmlformats.org/markup-compatibility/2006" xmlns:p14="http://schemas.microsoft.com/office/powerpoint/2010/main">
    <mc:Choice Requires="p14">
      <p:transition spd="slow" p14:dur="2000" advTm="51727"/>
    </mc:Choice>
    <mc:Fallback xmlns="">
      <p:transition spd="slow" advTm="5172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par>
                                <p:cTn id="36" presetID="10"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animBg="1"/>
      <p:bldP spid="22" grpId="0" animBg="1"/>
      <p:bldP spid="24" grpId="0"/>
      <p:bldP spid="25" grpId="0"/>
      <p:bldP spid="26" grpId="0" animBg="1"/>
      <p:bldP spid="27" grpId="0"/>
      <p:bldP spid="28"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460467-1FF7-C745-9E17-03FC0ADFFE4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05460" y="0"/>
            <a:ext cx="3286539" cy="6858000"/>
          </a:xfrm>
          <a:prstGeom prst="rect">
            <a:avLst/>
          </a:prstGeom>
        </p:spPr>
      </p:pic>
      <p:pic>
        <p:nvPicPr>
          <p:cNvPr id="6" name="Picture 5">
            <a:extLst>
              <a:ext uri="{FF2B5EF4-FFF2-40B4-BE49-F238E27FC236}">
                <a16:creationId xmlns:a16="http://schemas.microsoft.com/office/drawing/2014/main" id="{E201A9D8-A541-934F-8FC4-9439FCBF67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38" y="412403"/>
            <a:ext cx="3770785" cy="963960"/>
          </a:xfrm>
          <a:prstGeom prst="rect">
            <a:avLst/>
          </a:prstGeom>
        </p:spPr>
      </p:pic>
      <p:sp>
        <p:nvSpPr>
          <p:cNvPr id="10" name="TextBox 9">
            <a:extLst>
              <a:ext uri="{FF2B5EF4-FFF2-40B4-BE49-F238E27FC236}">
                <a16:creationId xmlns:a16="http://schemas.microsoft.com/office/drawing/2014/main" id="{16F08FC2-0C82-40C1-BCA2-AC3A3E058DBC}"/>
              </a:ext>
            </a:extLst>
          </p:cNvPr>
          <p:cNvSpPr txBox="1"/>
          <p:nvPr/>
        </p:nvSpPr>
        <p:spPr>
          <a:xfrm>
            <a:off x="292963" y="2335879"/>
            <a:ext cx="6063449" cy="1323439"/>
          </a:xfrm>
          <a:prstGeom prst="rect">
            <a:avLst/>
          </a:prstGeom>
          <a:noFill/>
        </p:spPr>
        <p:txBody>
          <a:bodyPr wrap="square" rtlCol="0" anchor="t">
            <a:spAutoFit/>
          </a:bodyPr>
          <a:lstStyle/>
          <a:p>
            <a:r>
              <a:rPr lang="en-GB" sz="8000" b="1" dirty="0">
                <a:effectLst/>
                <a:latin typeface="Arial" panose="020B0604020202020204" pitchFamily="34" charset="0"/>
                <a:cs typeface="Arial" panose="020B0604020202020204" pitchFamily="34" charset="0"/>
              </a:rPr>
              <a:t>Thank You</a:t>
            </a:r>
            <a:endParaRPr lang="en-US" sz="8000" b="1" spc="-150" dirty="0">
              <a:solidFill>
                <a:srgbClr val="00206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B320444C-5520-4192-9FCB-13E8C57C95BB}"/>
              </a:ext>
            </a:extLst>
          </p:cNvPr>
          <p:cNvPicPr>
            <a:picLocks noChangeAspect="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7">
                    <a14:imgEffect>
                      <a14:colorTemperature colorTemp="4700"/>
                    </a14:imgEffect>
                  </a14:imgLayer>
                </a14:imgProps>
              </a:ext>
            </a:extLst>
          </a:blip>
          <a:stretch>
            <a:fillRect/>
          </a:stretch>
        </p:blipFill>
        <p:spPr>
          <a:xfrm>
            <a:off x="363942" y="4678902"/>
            <a:ext cx="440215" cy="440215"/>
          </a:xfrm>
          <a:prstGeom prst="rect">
            <a:avLst/>
          </a:prstGeom>
        </p:spPr>
      </p:pic>
      <p:sp>
        <p:nvSpPr>
          <p:cNvPr id="12" name="Rectangle 11">
            <a:extLst>
              <a:ext uri="{FF2B5EF4-FFF2-40B4-BE49-F238E27FC236}">
                <a16:creationId xmlns:a16="http://schemas.microsoft.com/office/drawing/2014/main" id="{5E5050EF-8D83-4E39-8891-E259BCAC10FF}"/>
              </a:ext>
            </a:extLst>
          </p:cNvPr>
          <p:cNvSpPr/>
          <p:nvPr/>
        </p:nvSpPr>
        <p:spPr>
          <a:xfrm>
            <a:off x="804157" y="5353838"/>
            <a:ext cx="1878082" cy="338554"/>
          </a:xfrm>
          <a:prstGeom prst="rect">
            <a:avLst/>
          </a:prstGeom>
        </p:spPr>
        <p:txBody>
          <a:bodyPr wrap="square">
            <a:spAutoFit/>
          </a:bodyPr>
          <a:lstStyle/>
          <a:p>
            <a:r>
              <a:rPr lang="en-GB" sz="1600" dirty="0">
                <a:latin typeface="Arial" panose="020B0604020202020204" pitchFamily="34" charset="0"/>
                <a:cs typeface="Arial" panose="020B0604020202020204" pitchFamily="34" charset="0"/>
              </a:rPr>
              <a:t>@</a:t>
            </a:r>
            <a:r>
              <a:rPr lang="en-GB" sz="1600" dirty="0" err="1">
                <a:latin typeface="Arial" panose="020B0604020202020204" pitchFamily="34" charset="0"/>
                <a:cs typeface="Arial" panose="020B0604020202020204" pitchFamily="34" charset="0"/>
              </a:rPr>
              <a:t>STFC_matters</a:t>
            </a:r>
            <a:endParaRPr lang="en-GB" sz="16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80A2E477-5002-4D20-891D-EBD44DEA6CB1}"/>
              </a:ext>
            </a:extLst>
          </p:cNvPr>
          <p:cNvSpPr/>
          <p:nvPr/>
        </p:nvSpPr>
        <p:spPr>
          <a:xfrm>
            <a:off x="804157" y="6012717"/>
            <a:ext cx="4214197" cy="338554"/>
          </a:xfrm>
          <a:prstGeom prst="rect">
            <a:avLst/>
          </a:prstGeom>
        </p:spPr>
        <p:txBody>
          <a:bodyPr wrap="square">
            <a:spAutoFit/>
          </a:bodyPr>
          <a:lstStyle/>
          <a:p>
            <a:r>
              <a:rPr lang="en-GB" sz="1600" dirty="0">
                <a:latin typeface="Arial" panose="020B0604020202020204" pitchFamily="34" charset="0"/>
                <a:cs typeface="Arial" panose="020B0604020202020204" pitchFamily="34" charset="0"/>
              </a:rPr>
              <a:t>Science and Technology Facilities Council</a:t>
            </a:r>
          </a:p>
        </p:txBody>
      </p:sp>
      <p:pic>
        <p:nvPicPr>
          <p:cNvPr id="14" name="Picture 13">
            <a:extLst>
              <a:ext uri="{FF2B5EF4-FFF2-40B4-BE49-F238E27FC236}">
                <a16:creationId xmlns:a16="http://schemas.microsoft.com/office/drawing/2014/main" id="{36CB185E-ACCA-4263-8A38-88FFE03964C1}"/>
              </a:ext>
            </a:extLst>
          </p:cNvPr>
          <p:cNvPicPr>
            <a:picLocks noChangeAspect="1"/>
          </p:cNvPicPr>
          <p:nvPr/>
        </p:nvPicPr>
        <p:blipFill>
          <a:blip r:embed="rId8">
            <a:duotone>
              <a:prstClr val="black"/>
              <a:schemeClr val="accent5">
                <a:tint val="45000"/>
                <a:satMod val="400000"/>
              </a:schemeClr>
            </a:duotone>
          </a:blip>
          <a:stretch>
            <a:fillRect/>
          </a:stretch>
        </p:blipFill>
        <p:spPr>
          <a:xfrm>
            <a:off x="346125" y="5318092"/>
            <a:ext cx="444002" cy="437275"/>
          </a:xfrm>
          <a:prstGeom prst="rect">
            <a:avLst/>
          </a:prstGeom>
        </p:spPr>
      </p:pic>
      <p:pic>
        <p:nvPicPr>
          <p:cNvPr id="15" name="Picture 14">
            <a:extLst>
              <a:ext uri="{FF2B5EF4-FFF2-40B4-BE49-F238E27FC236}">
                <a16:creationId xmlns:a16="http://schemas.microsoft.com/office/drawing/2014/main" id="{CA09D9A1-6451-42B7-9669-43AE2388D39E}"/>
              </a:ext>
            </a:extLst>
          </p:cNvPr>
          <p:cNvPicPr>
            <a:picLocks noChangeAspect="1"/>
          </p:cNvPicPr>
          <p:nvPr/>
        </p:nvPicPr>
        <p:blipFill>
          <a:blip r:embed="rId9">
            <a:duotone>
              <a:prstClr val="black"/>
              <a:srgbClr val="FF0000">
                <a:tint val="45000"/>
                <a:satMod val="400000"/>
              </a:srgbClr>
            </a:duotone>
          </a:blip>
          <a:stretch>
            <a:fillRect/>
          </a:stretch>
        </p:blipFill>
        <p:spPr>
          <a:xfrm>
            <a:off x="346126" y="5974030"/>
            <a:ext cx="440215" cy="440215"/>
          </a:xfrm>
          <a:prstGeom prst="rect">
            <a:avLst/>
          </a:prstGeom>
        </p:spPr>
      </p:pic>
      <p:sp>
        <p:nvSpPr>
          <p:cNvPr id="16" name="Rectangle 15">
            <a:extLst>
              <a:ext uri="{FF2B5EF4-FFF2-40B4-BE49-F238E27FC236}">
                <a16:creationId xmlns:a16="http://schemas.microsoft.com/office/drawing/2014/main" id="{438DA39E-846C-41E0-B3DD-F5D0C3C76893}"/>
              </a:ext>
            </a:extLst>
          </p:cNvPr>
          <p:cNvSpPr/>
          <p:nvPr/>
        </p:nvSpPr>
        <p:spPr>
          <a:xfrm>
            <a:off x="862852" y="4714647"/>
            <a:ext cx="4214197" cy="338554"/>
          </a:xfrm>
          <a:prstGeom prst="rect">
            <a:avLst/>
          </a:prstGeom>
        </p:spPr>
        <p:txBody>
          <a:bodyPr wrap="square">
            <a:spAutoFit/>
          </a:bodyPr>
          <a:lstStyle/>
          <a:p>
            <a:r>
              <a:rPr lang="en-GB" sz="1600" dirty="0">
                <a:latin typeface="Arial" panose="020B0604020202020204" pitchFamily="34" charset="0"/>
                <a:cs typeface="Arial" panose="020B0604020202020204" pitchFamily="34" charset="0"/>
              </a:rPr>
              <a:t>Science and Technology Facilities Council</a:t>
            </a:r>
          </a:p>
        </p:txBody>
      </p:sp>
    </p:spTree>
    <p:extLst>
      <p:ext uri="{BB962C8B-B14F-4D97-AF65-F5344CB8AC3E}">
        <p14:creationId xmlns:p14="http://schemas.microsoft.com/office/powerpoint/2010/main" val="1075287783"/>
      </p:ext>
    </p:extLst>
  </p:cSld>
  <p:clrMapOvr>
    <a:masterClrMapping/>
  </p:clrMapOvr>
  <mc:AlternateContent xmlns:mc="http://schemas.openxmlformats.org/markup-compatibility/2006" xmlns:p14="http://schemas.microsoft.com/office/powerpoint/2010/main">
    <mc:Choice Requires="p14">
      <p:transition spd="slow" p14:dur="2000" advTm="5349"/>
    </mc:Choice>
    <mc:Fallback xmlns="">
      <p:transition spd="slow" advTm="534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3864" y="1342650"/>
            <a:ext cx="2514390" cy="4351338"/>
          </a:xfrm>
        </p:spPr>
        <p:txBody>
          <a:bodyPr>
            <a:normAutofit/>
          </a:bodyPr>
          <a:lstStyle/>
          <a:p>
            <a:pPr marL="0" indent="0">
              <a:buNone/>
            </a:pPr>
            <a:r>
              <a:rPr lang="en-GB" sz="1800" dirty="0">
                <a:solidFill>
                  <a:schemeClr val="tx2"/>
                </a:solidFill>
              </a:rPr>
              <a:t>The ZEPTO project created 3 prototypes for CLIC.</a:t>
            </a:r>
          </a:p>
          <a:p>
            <a:pPr marL="0" indent="0">
              <a:buNone/>
            </a:pPr>
            <a:endParaRPr lang="en-GB" sz="1800" dirty="0">
              <a:solidFill>
                <a:schemeClr val="tx2"/>
              </a:solidFill>
            </a:endParaRPr>
          </a:p>
          <a:p>
            <a:pPr marL="0" indent="0">
              <a:buNone/>
            </a:pPr>
            <a:r>
              <a:rPr lang="en-GB" sz="1800" dirty="0">
                <a:solidFill>
                  <a:schemeClr val="tx2"/>
                </a:solidFill>
              </a:rPr>
              <a:t>All were designed, constructed and measured at STFC Daresbury Laboratory.</a:t>
            </a:r>
          </a:p>
          <a:p>
            <a:pPr marL="0" indent="0">
              <a:buNone/>
            </a:pPr>
            <a:endParaRPr lang="en-GB" sz="1800" dirty="0">
              <a:solidFill>
                <a:schemeClr val="tx2"/>
              </a:solidFill>
            </a:endParaRPr>
          </a:p>
          <a:p>
            <a:pPr marL="0" indent="0">
              <a:buNone/>
            </a:pPr>
            <a:r>
              <a:rPr lang="en-GB" sz="1800" dirty="0">
                <a:solidFill>
                  <a:schemeClr val="tx2"/>
                </a:solidFill>
              </a:rPr>
              <a:t>All use </a:t>
            </a:r>
            <a:r>
              <a:rPr lang="en-GB" sz="1800" dirty="0" err="1">
                <a:solidFill>
                  <a:schemeClr val="tx2"/>
                </a:solidFill>
              </a:rPr>
              <a:t>NdFeB</a:t>
            </a:r>
            <a:r>
              <a:rPr lang="en-GB" sz="1800" dirty="0">
                <a:solidFill>
                  <a:schemeClr val="tx2"/>
                </a:solidFill>
              </a:rPr>
              <a:t> magnet blocks attached to a motion system, </a:t>
            </a:r>
            <a:r>
              <a:rPr lang="en-GB" sz="1800" b="1" dirty="0">
                <a:solidFill>
                  <a:schemeClr val="tx2"/>
                </a:solidFill>
              </a:rPr>
              <a:t>with fixed steel poles </a:t>
            </a:r>
            <a:r>
              <a:rPr lang="en-GB" sz="1800" dirty="0">
                <a:solidFill>
                  <a:schemeClr val="tx2"/>
                </a:solidFill>
              </a:rPr>
              <a:t>defining the field shape.</a:t>
            </a:r>
          </a:p>
        </p:txBody>
      </p:sp>
      <p:pic>
        <p:nvPicPr>
          <p:cNvPr id="4" name="Content Placeholder 5"/>
          <p:cNvPicPr>
            <a:picLocks noChangeAspect="1"/>
          </p:cNvPicPr>
          <p:nvPr/>
        </p:nvPicPr>
        <p:blipFill rotWithShape="1">
          <a:blip r:embed="rId2" cstate="print">
            <a:extLst>
              <a:ext uri="{28A0092B-C50C-407E-A947-70E740481C1C}">
                <a14:useLocalDpi xmlns:a14="http://schemas.microsoft.com/office/drawing/2010/main" val="0"/>
              </a:ext>
            </a:extLst>
          </a:blip>
          <a:srcRect r="25716"/>
          <a:stretch/>
        </p:blipFill>
        <p:spPr>
          <a:xfrm>
            <a:off x="2911050" y="2072665"/>
            <a:ext cx="2178752" cy="3999662"/>
          </a:xfrm>
          <a:prstGeom prst="rect">
            <a:avLst/>
          </a:prstGeom>
          <a:effectLst/>
        </p:spPr>
      </p:pic>
      <p:pic>
        <p:nvPicPr>
          <p:cNvPr id="5" name="Picture 2" descr="\\ENGSERVE\Projects\tdl-1162 PM Quadrupole\meng - Mechanical Engineering\Presentations (prs)\PMQ LS Assembly\20140131_14200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248271" y="2011956"/>
            <a:ext cx="2514390" cy="4060371"/>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1130" y="2011955"/>
            <a:ext cx="4213758" cy="3509956"/>
          </a:xfrm>
          <a:prstGeom prst="rect">
            <a:avLst/>
          </a:prstGeom>
        </p:spPr>
      </p:pic>
      <p:sp>
        <p:nvSpPr>
          <p:cNvPr id="7" name="TextBox 6"/>
          <p:cNvSpPr txBox="1"/>
          <p:nvPr/>
        </p:nvSpPr>
        <p:spPr>
          <a:xfrm>
            <a:off x="2773461" y="1191641"/>
            <a:ext cx="2316341" cy="769441"/>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Project 1: High strength quad</a:t>
            </a:r>
          </a:p>
          <a:p>
            <a:r>
              <a:rPr lang="en-GB" sz="1200" dirty="0">
                <a:latin typeface="Arial" panose="020B0604020202020204" pitchFamily="34" charset="0"/>
                <a:cs typeface="Arial" panose="020B0604020202020204" pitchFamily="34" charset="0"/>
              </a:rPr>
              <a:t>B gradient from 60 – 15 T/m</a:t>
            </a:r>
          </a:p>
          <a:p>
            <a:r>
              <a:rPr lang="en-GB" sz="1000" i="1" dirty="0">
                <a:effectLst/>
                <a:latin typeface="Arial" panose="020B0604020202020204" pitchFamily="34" charset="0"/>
                <a:cs typeface="Arial" panose="020B0604020202020204" pitchFamily="34" charset="0"/>
              </a:rPr>
              <a:t>Shepherd et al, Journal of Instrumentation, Vol 9, T11006, 2014</a:t>
            </a:r>
            <a:endParaRPr lang="en-GB" sz="1000" i="1" dirty="0">
              <a:latin typeface="Arial" panose="020B0604020202020204" pitchFamily="34" charset="0"/>
              <a:cs typeface="Arial" panose="020B0604020202020204" pitchFamily="34" charset="0"/>
            </a:endParaRPr>
          </a:p>
        </p:txBody>
      </p:sp>
      <p:sp>
        <p:nvSpPr>
          <p:cNvPr id="8" name="TextBox 7"/>
          <p:cNvSpPr txBox="1"/>
          <p:nvPr/>
        </p:nvSpPr>
        <p:spPr>
          <a:xfrm>
            <a:off x="5248271" y="1191641"/>
            <a:ext cx="2316340" cy="769441"/>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Project 2: Low strength quad</a:t>
            </a:r>
          </a:p>
          <a:p>
            <a:r>
              <a:rPr lang="en-GB" sz="1200" dirty="0">
                <a:latin typeface="Arial" panose="020B0604020202020204" pitchFamily="34" charset="0"/>
                <a:cs typeface="Arial" panose="020B0604020202020204" pitchFamily="34" charset="0"/>
              </a:rPr>
              <a:t>B gradient from 43 – 3.5 T/m</a:t>
            </a:r>
          </a:p>
          <a:p>
            <a:r>
              <a:rPr lang="en-GB" sz="1000" i="1" dirty="0">
                <a:effectLst/>
                <a:latin typeface="Arial" panose="020B0604020202020204" pitchFamily="34" charset="0"/>
                <a:cs typeface="Arial" panose="020B0604020202020204" pitchFamily="34" charset="0"/>
              </a:rPr>
              <a:t>Shepherd et al, </a:t>
            </a:r>
            <a:r>
              <a:rPr lang="en-GB" sz="1000" dirty="0">
                <a:effectLst/>
                <a:latin typeface="Arial" panose="020B0604020202020204" pitchFamily="34" charset="0"/>
                <a:cs typeface="Arial" panose="020B0604020202020204" pitchFamily="34" charset="0"/>
              </a:rPr>
              <a:t>IPAC’14, Dresden, Germany, paper TUPRO113.</a:t>
            </a:r>
            <a:endParaRPr lang="en-GB" sz="1400" dirty="0">
              <a:latin typeface="Arial" panose="020B0604020202020204" pitchFamily="34" charset="0"/>
              <a:cs typeface="Arial" panose="020B0604020202020204" pitchFamily="34" charset="0"/>
            </a:endParaRPr>
          </a:p>
        </p:txBody>
      </p:sp>
      <p:sp>
        <p:nvSpPr>
          <p:cNvPr id="9" name="TextBox 8"/>
          <p:cNvSpPr txBox="1"/>
          <p:nvPr/>
        </p:nvSpPr>
        <p:spPr>
          <a:xfrm>
            <a:off x="7929678" y="1191641"/>
            <a:ext cx="4067249" cy="769441"/>
          </a:xfrm>
          <a:prstGeom prst="rect">
            <a:avLst/>
          </a:prstGeom>
          <a:noFill/>
        </p:spPr>
        <p:txBody>
          <a:bodyPr wrap="square" rtlCol="0">
            <a:spAutoFit/>
          </a:bodyPr>
          <a:lstStyle/>
          <a:p>
            <a:r>
              <a:rPr lang="en-GB" sz="1200" dirty="0">
                <a:latin typeface="Arial" panose="020B0604020202020204" pitchFamily="34" charset="0"/>
                <a:cs typeface="Arial" panose="020B0604020202020204" pitchFamily="34" charset="0"/>
              </a:rPr>
              <a:t>Project 3: Wide range dipole</a:t>
            </a:r>
          </a:p>
          <a:p>
            <a:r>
              <a:rPr lang="en-GB" sz="1200" dirty="0">
                <a:latin typeface="Arial" panose="020B0604020202020204" pitchFamily="34" charset="0"/>
                <a:cs typeface="Arial" panose="020B0604020202020204" pitchFamily="34" charset="0"/>
              </a:rPr>
              <a:t>B adjustable from 1.1 T to 0.45 T </a:t>
            </a:r>
          </a:p>
          <a:p>
            <a:r>
              <a:rPr lang="en-GB" sz="1000" dirty="0">
                <a:effectLst/>
                <a:latin typeface="Arial" panose="020B0604020202020204" pitchFamily="34" charset="0"/>
                <a:cs typeface="Arial" panose="020B0604020202020204" pitchFamily="34" charset="0"/>
              </a:rPr>
              <a:t>Bainbridge et al., IPAC’17, Copenhagen, Denmark,, paper THPIK105.</a:t>
            </a:r>
            <a:endParaRPr lang="en-GB" sz="14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E2950792-D3E9-4BE1-BFE0-B15F31A74EB3}"/>
              </a:ext>
            </a:extLst>
          </p:cNvPr>
          <p:cNvSpPr txBox="1"/>
          <p:nvPr/>
        </p:nvSpPr>
        <p:spPr>
          <a:xfrm>
            <a:off x="403341" y="345182"/>
            <a:ext cx="11235284"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Zero Power </a:t>
            </a:r>
            <a:r>
              <a:rPr lang="en-US" sz="4400" b="1" spc="-150" dirty="0" err="1">
                <a:solidFill>
                  <a:srgbClr val="2E2D62"/>
                </a:solidFill>
                <a:latin typeface="Arial" panose="020B0604020202020204" pitchFamily="34" charset="0"/>
                <a:cs typeface="Arial" panose="020B0604020202020204" pitchFamily="34" charset="0"/>
              </a:rPr>
              <a:t>Tuneable</a:t>
            </a:r>
            <a:r>
              <a:rPr lang="en-US" sz="4400" b="1" spc="-150" dirty="0">
                <a:solidFill>
                  <a:srgbClr val="2E2D62"/>
                </a:solidFill>
                <a:latin typeface="Arial" panose="020B0604020202020204" pitchFamily="34" charset="0"/>
                <a:cs typeface="Arial" panose="020B0604020202020204" pitchFamily="34" charset="0"/>
              </a:rPr>
              <a:t> Optics (ZEPTO)</a:t>
            </a:r>
          </a:p>
        </p:txBody>
      </p:sp>
      <p:sp>
        <p:nvSpPr>
          <p:cNvPr id="2" name="Footer Placeholder 1">
            <a:extLst>
              <a:ext uri="{FF2B5EF4-FFF2-40B4-BE49-F238E27FC236}">
                <a16:creationId xmlns:a16="http://schemas.microsoft.com/office/drawing/2014/main" id="{A080DF1B-537F-4064-B500-457CE3F237A9}"/>
              </a:ext>
            </a:extLst>
          </p:cNvPr>
          <p:cNvSpPr>
            <a:spLocks noGrp="1"/>
          </p:cNvSpPr>
          <p:nvPr>
            <p:ph type="ftr" sz="quarter" idx="11"/>
          </p:nvPr>
        </p:nvSpPr>
        <p:spPr/>
        <p:txBody>
          <a:bodyPr/>
          <a:lstStyle/>
          <a:p>
            <a:r>
              <a:rPr lang="en-US"/>
              <a:t>Alex Bainbridge</a:t>
            </a:r>
            <a:endParaRPr lang="en-US" dirty="0"/>
          </a:p>
        </p:txBody>
      </p:sp>
      <p:sp>
        <p:nvSpPr>
          <p:cNvPr id="10" name="Slide Number Placeholder 9">
            <a:extLst>
              <a:ext uri="{FF2B5EF4-FFF2-40B4-BE49-F238E27FC236}">
                <a16:creationId xmlns:a16="http://schemas.microsoft.com/office/drawing/2014/main" id="{B7733D77-7BFE-444A-8C91-7ABD1E84EDAF}"/>
              </a:ext>
            </a:extLst>
          </p:cNvPr>
          <p:cNvSpPr>
            <a:spLocks noGrp="1"/>
          </p:cNvSpPr>
          <p:nvPr>
            <p:ph type="sldNum" sz="quarter" idx="12"/>
          </p:nvPr>
        </p:nvSpPr>
        <p:spPr/>
        <p:txBody>
          <a:bodyPr/>
          <a:lstStyle/>
          <a:p>
            <a:fld id="{BBAAB195-B577-5546-8349-9DDA93B6129E}" type="slidenum">
              <a:rPr lang="en-US" smtClean="0"/>
              <a:t>4</a:t>
            </a:fld>
            <a:endParaRPr lang="en-US" dirty="0"/>
          </a:p>
        </p:txBody>
      </p:sp>
      <p:sp>
        <p:nvSpPr>
          <p:cNvPr id="11" name="TextBox 10">
            <a:extLst>
              <a:ext uri="{FF2B5EF4-FFF2-40B4-BE49-F238E27FC236}">
                <a16:creationId xmlns:a16="http://schemas.microsoft.com/office/drawing/2014/main" id="{367CD656-7B2E-4286-89C6-14BE19A413FD}"/>
              </a:ext>
            </a:extLst>
          </p:cNvPr>
          <p:cNvSpPr txBox="1"/>
          <p:nvPr/>
        </p:nvSpPr>
        <p:spPr>
          <a:xfrm>
            <a:off x="9590036" y="5464578"/>
            <a:ext cx="1287532" cy="369332"/>
          </a:xfrm>
          <a:prstGeom prst="rect">
            <a:avLst/>
          </a:prstGeom>
          <a:noFill/>
        </p:spPr>
        <p:txBody>
          <a:bodyPr wrap="none" rtlCol="0">
            <a:spAutoFit/>
          </a:bodyPr>
          <a:lstStyle/>
          <a:p>
            <a:r>
              <a:rPr lang="en-GB" dirty="0">
                <a:solidFill>
                  <a:schemeClr val="tx2"/>
                </a:solidFill>
                <a:latin typeface="Arial" panose="020B0604020202020204" pitchFamily="34" charset="0"/>
                <a:cs typeface="Arial" panose="020B0604020202020204" pitchFamily="34" charset="0"/>
              </a:rPr>
              <a:t>2017-2019</a:t>
            </a:r>
          </a:p>
        </p:txBody>
      </p:sp>
      <p:sp>
        <p:nvSpPr>
          <p:cNvPr id="13" name="TextBox 12">
            <a:extLst>
              <a:ext uri="{FF2B5EF4-FFF2-40B4-BE49-F238E27FC236}">
                <a16:creationId xmlns:a16="http://schemas.microsoft.com/office/drawing/2014/main" id="{46E021AA-082C-42D4-B250-7440E868FC05}"/>
              </a:ext>
            </a:extLst>
          </p:cNvPr>
          <p:cNvSpPr txBox="1"/>
          <p:nvPr/>
        </p:nvSpPr>
        <p:spPr>
          <a:xfrm>
            <a:off x="4461151" y="6029673"/>
            <a:ext cx="1415772" cy="369332"/>
          </a:xfrm>
          <a:prstGeom prst="rect">
            <a:avLst/>
          </a:prstGeom>
          <a:noFill/>
        </p:spPr>
        <p:txBody>
          <a:bodyPr wrap="none" rtlCol="0">
            <a:spAutoFit/>
          </a:bodyPr>
          <a:lstStyle/>
          <a:p>
            <a:r>
              <a:rPr lang="en-GB" dirty="0">
                <a:solidFill>
                  <a:schemeClr val="tx2"/>
                </a:solidFill>
                <a:latin typeface="Arial" panose="020B0604020202020204" pitchFamily="34" charset="0"/>
                <a:cs typeface="Arial" panose="020B0604020202020204" pitchFamily="34" charset="0"/>
              </a:rPr>
              <a:t>2012 - 2014</a:t>
            </a:r>
          </a:p>
        </p:txBody>
      </p:sp>
    </p:spTree>
    <p:extLst>
      <p:ext uri="{BB962C8B-B14F-4D97-AF65-F5344CB8AC3E}">
        <p14:creationId xmlns:p14="http://schemas.microsoft.com/office/powerpoint/2010/main" val="1897750226"/>
      </p:ext>
    </p:extLst>
  </p:cSld>
  <p:clrMapOvr>
    <a:masterClrMapping/>
  </p:clrMapOvr>
  <mc:AlternateContent xmlns:mc="http://schemas.openxmlformats.org/markup-compatibility/2006" xmlns:p14="http://schemas.microsoft.com/office/powerpoint/2010/main">
    <mc:Choice Requires="p14">
      <p:transition p14:dur="10" advTm="42986"/>
    </mc:Choice>
    <mc:Fallback xmlns="">
      <p:transition advTm="4298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nimation">
            <a:hlinkClick r:id="" action="ppaction://media"/>
            <a:extLst>
              <a:ext uri="{FF2B5EF4-FFF2-40B4-BE49-F238E27FC236}">
                <a16:creationId xmlns:a16="http://schemas.microsoft.com/office/drawing/2014/main" id="{EA5273ED-BF84-4CA4-89B4-A97C1BCB6E48}"/>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5"/>
          <a:stretch>
            <a:fillRect/>
          </a:stretch>
        </p:blipFill>
        <p:spPr>
          <a:xfrm>
            <a:off x="6461911" y="1506029"/>
            <a:ext cx="7735887" cy="4351338"/>
          </a:xfrm>
        </p:spPr>
      </p:pic>
      <p:sp>
        <p:nvSpPr>
          <p:cNvPr id="4" name="TextBox 3">
            <a:extLst>
              <a:ext uri="{FF2B5EF4-FFF2-40B4-BE49-F238E27FC236}">
                <a16:creationId xmlns:a16="http://schemas.microsoft.com/office/drawing/2014/main" id="{AD63B4CD-0761-4F28-A6FE-B9B43D5DB162}"/>
              </a:ext>
            </a:extLst>
          </p:cNvPr>
          <p:cNvSpPr txBox="1"/>
          <p:nvPr/>
        </p:nvSpPr>
        <p:spPr>
          <a:xfrm>
            <a:off x="403340" y="345182"/>
            <a:ext cx="8252387"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New technology demonstrator</a:t>
            </a:r>
          </a:p>
        </p:txBody>
      </p:sp>
      <p:pic>
        <p:nvPicPr>
          <p:cNvPr id="6" name="Picture 2" descr="https://www.diamond.ac.uk/dam/jcr:069ef40e-dc67-4e46-95ad-8c0b88316a9d/AerialLinkedIn_RT.2020-02-21-14-40-24.jpg">
            <a:extLst>
              <a:ext uri="{FF2B5EF4-FFF2-40B4-BE49-F238E27FC236}">
                <a16:creationId xmlns:a16="http://schemas.microsoft.com/office/drawing/2014/main" id="{52356DE1-E0EF-46EC-857D-F60746F6ABA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592" t="30087"/>
          <a:stretch/>
        </p:blipFill>
        <p:spPr bwMode="auto">
          <a:xfrm>
            <a:off x="552157" y="3525714"/>
            <a:ext cx="5380892" cy="2176837"/>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DB6567D5-B1E7-4FB2-9AA5-EE8D7C0868AB}"/>
              </a:ext>
            </a:extLst>
          </p:cNvPr>
          <p:cNvSpPr txBox="1">
            <a:spLocks/>
          </p:cNvSpPr>
          <p:nvPr/>
        </p:nvSpPr>
        <p:spPr>
          <a:xfrm>
            <a:off x="552157" y="1139033"/>
            <a:ext cx="531574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tx1"/>
              </a:buClr>
              <a:buFont typeface="Wingdings" pitchFamily="2" charset="2"/>
              <a:buChar char="§"/>
              <a:defRPr sz="2800" kern="1200">
                <a:solidFill>
                  <a:schemeClr val="accent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tx1"/>
              </a:buClr>
              <a:buFont typeface="Wingdings" pitchFamily="2" charset="2"/>
              <a:buChar char="§"/>
              <a:defRPr sz="2400" kern="1200">
                <a:solidFill>
                  <a:schemeClr val="accent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tx1"/>
              </a:buClr>
              <a:buFont typeface="Wingdings" pitchFamily="2" charset="2"/>
              <a:buChar char="§"/>
              <a:defRPr sz="2000" kern="1200">
                <a:solidFill>
                  <a:schemeClr val="accent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tx1"/>
              </a:buClr>
              <a:buFont typeface="Wingdings" pitchFamily="2" charset="2"/>
              <a:buChar char="§"/>
              <a:defRPr sz="1800" kern="1200">
                <a:solidFill>
                  <a:schemeClr val="accent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itchFamily="2" charset="2"/>
              <a:buNone/>
            </a:pPr>
            <a:r>
              <a:rPr lang="en-GB" sz="1800" dirty="0">
                <a:solidFill>
                  <a:schemeClr val="tx2"/>
                </a:solidFill>
              </a:rPr>
              <a:t>We want to show that the benefits of ZEPTO technology are not limited to CLIC, and can be used as an </a:t>
            </a:r>
            <a:r>
              <a:rPr lang="en-GB" sz="1800" b="1" dirty="0">
                <a:solidFill>
                  <a:schemeClr val="tx2"/>
                </a:solidFill>
              </a:rPr>
              <a:t>energy saving</a:t>
            </a:r>
            <a:r>
              <a:rPr lang="en-GB" sz="1800" dirty="0">
                <a:solidFill>
                  <a:schemeClr val="tx2"/>
                </a:solidFill>
              </a:rPr>
              <a:t> `drop-in' replacement for electromagnets on accelerators such as existing light sources.</a:t>
            </a:r>
          </a:p>
          <a:p>
            <a:pPr marL="0" indent="0">
              <a:buFont typeface="Wingdings" pitchFamily="2" charset="2"/>
              <a:buNone/>
            </a:pPr>
            <a:r>
              <a:rPr lang="en-GB" sz="1800" dirty="0">
                <a:solidFill>
                  <a:schemeClr val="tx2"/>
                </a:solidFill>
              </a:rPr>
              <a:t>So we developed a new ZEPTO quadrupole for the booster-to-storage ring section of Diamond Light Source.</a:t>
            </a:r>
          </a:p>
        </p:txBody>
      </p:sp>
      <p:sp>
        <p:nvSpPr>
          <p:cNvPr id="8" name="TextBox 7">
            <a:extLst>
              <a:ext uri="{FF2B5EF4-FFF2-40B4-BE49-F238E27FC236}">
                <a16:creationId xmlns:a16="http://schemas.microsoft.com/office/drawing/2014/main" id="{2939128D-BCE0-4574-BF3C-0D2E97911143}"/>
              </a:ext>
            </a:extLst>
          </p:cNvPr>
          <p:cNvSpPr txBox="1"/>
          <p:nvPr/>
        </p:nvSpPr>
        <p:spPr>
          <a:xfrm>
            <a:off x="6611112" y="5488035"/>
            <a:ext cx="923544" cy="369332"/>
          </a:xfrm>
          <a:prstGeom prst="rect">
            <a:avLst/>
          </a:prstGeom>
          <a:solidFill>
            <a:schemeClr val="bg1"/>
          </a:solidFill>
        </p:spPr>
        <p:txBody>
          <a:bodyPr wrap="square" rtlCol="0">
            <a:spAutoFit/>
          </a:bodyPr>
          <a:lstStyle/>
          <a:p>
            <a:r>
              <a:rPr lang="en-GB" dirty="0"/>
              <a:t>0</a:t>
            </a:r>
          </a:p>
        </p:txBody>
      </p:sp>
      <p:sp>
        <p:nvSpPr>
          <p:cNvPr id="9" name="TextBox 8">
            <a:extLst>
              <a:ext uri="{FF2B5EF4-FFF2-40B4-BE49-F238E27FC236}">
                <a16:creationId xmlns:a16="http://schemas.microsoft.com/office/drawing/2014/main" id="{9D5F0706-B8C2-4E13-A7F3-49019D02898A}"/>
              </a:ext>
            </a:extLst>
          </p:cNvPr>
          <p:cNvSpPr txBox="1"/>
          <p:nvPr/>
        </p:nvSpPr>
        <p:spPr>
          <a:xfrm>
            <a:off x="6611112" y="4966510"/>
            <a:ext cx="923544" cy="369332"/>
          </a:xfrm>
          <a:prstGeom prst="rect">
            <a:avLst/>
          </a:prstGeom>
          <a:noFill/>
        </p:spPr>
        <p:txBody>
          <a:bodyPr wrap="square" rtlCol="0">
            <a:spAutoFit/>
          </a:bodyPr>
          <a:lstStyle/>
          <a:p>
            <a:r>
              <a:rPr lang="en-GB" dirty="0"/>
              <a:t>0.2</a:t>
            </a:r>
          </a:p>
        </p:txBody>
      </p:sp>
      <p:sp>
        <p:nvSpPr>
          <p:cNvPr id="10" name="TextBox 9">
            <a:extLst>
              <a:ext uri="{FF2B5EF4-FFF2-40B4-BE49-F238E27FC236}">
                <a16:creationId xmlns:a16="http://schemas.microsoft.com/office/drawing/2014/main" id="{AF020B52-DB95-46D7-9F20-F09596C7AD94}"/>
              </a:ext>
            </a:extLst>
          </p:cNvPr>
          <p:cNvSpPr txBox="1"/>
          <p:nvPr/>
        </p:nvSpPr>
        <p:spPr>
          <a:xfrm>
            <a:off x="6611112" y="4421524"/>
            <a:ext cx="923544" cy="369332"/>
          </a:xfrm>
          <a:prstGeom prst="rect">
            <a:avLst/>
          </a:prstGeom>
          <a:noFill/>
        </p:spPr>
        <p:txBody>
          <a:bodyPr wrap="square" rtlCol="0">
            <a:spAutoFit/>
          </a:bodyPr>
          <a:lstStyle/>
          <a:p>
            <a:r>
              <a:rPr lang="en-GB" dirty="0"/>
              <a:t>0.4</a:t>
            </a:r>
          </a:p>
        </p:txBody>
      </p:sp>
      <p:sp>
        <p:nvSpPr>
          <p:cNvPr id="11" name="TextBox 10">
            <a:extLst>
              <a:ext uri="{FF2B5EF4-FFF2-40B4-BE49-F238E27FC236}">
                <a16:creationId xmlns:a16="http://schemas.microsoft.com/office/drawing/2014/main" id="{88300D99-1C5E-4D92-A462-78C4A03308C5}"/>
              </a:ext>
            </a:extLst>
          </p:cNvPr>
          <p:cNvSpPr txBox="1"/>
          <p:nvPr/>
        </p:nvSpPr>
        <p:spPr>
          <a:xfrm>
            <a:off x="6606540" y="2309853"/>
            <a:ext cx="923544" cy="369332"/>
          </a:xfrm>
          <a:prstGeom prst="rect">
            <a:avLst/>
          </a:prstGeom>
          <a:noFill/>
        </p:spPr>
        <p:txBody>
          <a:bodyPr wrap="square" rtlCol="0">
            <a:spAutoFit/>
          </a:bodyPr>
          <a:lstStyle/>
          <a:p>
            <a:r>
              <a:rPr lang="en-GB" dirty="0"/>
              <a:t>1.2</a:t>
            </a:r>
          </a:p>
        </p:txBody>
      </p:sp>
      <p:sp>
        <p:nvSpPr>
          <p:cNvPr id="12" name="TextBox 11">
            <a:extLst>
              <a:ext uri="{FF2B5EF4-FFF2-40B4-BE49-F238E27FC236}">
                <a16:creationId xmlns:a16="http://schemas.microsoft.com/office/drawing/2014/main" id="{1FE92F95-CB7E-4BBC-83BC-377DB7FB55EA}"/>
              </a:ext>
            </a:extLst>
          </p:cNvPr>
          <p:cNvSpPr txBox="1"/>
          <p:nvPr/>
        </p:nvSpPr>
        <p:spPr>
          <a:xfrm>
            <a:off x="6611112" y="3365585"/>
            <a:ext cx="923544" cy="369332"/>
          </a:xfrm>
          <a:prstGeom prst="rect">
            <a:avLst/>
          </a:prstGeom>
          <a:noFill/>
        </p:spPr>
        <p:txBody>
          <a:bodyPr wrap="square" rtlCol="0">
            <a:spAutoFit/>
          </a:bodyPr>
          <a:lstStyle/>
          <a:p>
            <a:r>
              <a:rPr lang="en-GB" dirty="0"/>
              <a:t>0.8</a:t>
            </a:r>
          </a:p>
        </p:txBody>
      </p:sp>
      <p:sp>
        <p:nvSpPr>
          <p:cNvPr id="13" name="TextBox 12">
            <a:extLst>
              <a:ext uri="{FF2B5EF4-FFF2-40B4-BE49-F238E27FC236}">
                <a16:creationId xmlns:a16="http://schemas.microsoft.com/office/drawing/2014/main" id="{00A57745-5B59-4C00-A1F3-442C34B03985}"/>
              </a:ext>
            </a:extLst>
          </p:cNvPr>
          <p:cNvSpPr txBox="1"/>
          <p:nvPr/>
        </p:nvSpPr>
        <p:spPr>
          <a:xfrm>
            <a:off x="6611112" y="2854632"/>
            <a:ext cx="923544" cy="369332"/>
          </a:xfrm>
          <a:prstGeom prst="rect">
            <a:avLst/>
          </a:prstGeom>
          <a:noFill/>
        </p:spPr>
        <p:txBody>
          <a:bodyPr wrap="square" rtlCol="0">
            <a:spAutoFit/>
          </a:bodyPr>
          <a:lstStyle/>
          <a:p>
            <a:r>
              <a:rPr lang="en-GB" dirty="0"/>
              <a:t>1.0</a:t>
            </a:r>
          </a:p>
        </p:txBody>
      </p:sp>
      <p:sp>
        <p:nvSpPr>
          <p:cNvPr id="14" name="TextBox 13">
            <a:extLst>
              <a:ext uri="{FF2B5EF4-FFF2-40B4-BE49-F238E27FC236}">
                <a16:creationId xmlns:a16="http://schemas.microsoft.com/office/drawing/2014/main" id="{A636B33D-0AE1-4254-B4D9-9D78941BC1EF}"/>
              </a:ext>
            </a:extLst>
          </p:cNvPr>
          <p:cNvSpPr txBox="1"/>
          <p:nvPr/>
        </p:nvSpPr>
        <p:spPr>
          <a:xfrm>
            <a:off x="6606540" y="3910571"/>
            <a:ext cx="923544" cy="369332"/>
          </a:xfrm>
          <a:prstGeom prst="rect">
            <a:avLst/>
          </a:prstGeom>
          <a:noFill/>
        </p:spPr>
        <p:txBody>
          <a:bodyPr wrap="square" rtlCol="0">
            <a:spAutoFit/>
          </a:bodyPr>
          <a:lstStyle/>
          <a:p>
            <a:r>
              <a:rPr lang="en-GB" dirty="0"/>
              <a:t>0.6</a:t>
            </a:r>
          </a:p>
        </p:txBody>
      </p:sp>
      <p:sp>
        <p:nvSpPr>
          <p:cNvPr id="15" name="TextBox 14">
            <a:extLst>
              <a:ext uri="{FF2B5EF4-FFF2-40B4-BE49-F238E27FC236}">
                <a16:creationId xmlns:a16="http://schemas.microsoft.com/office/drawing/2014/main" id="{B4E8299E-7973-4D96-8BC6-C4C733F773EB}"/>
              </a:ext>
            </a:extLst>
          </p:cNvPr>
          <p:cNvSpPr txBox="1"/>
          <p:nvPr/>
        </p:nvSpPr>
        <p:spPr>
          <a:xfrm>
            <a:off x="6611112" y="1798693"/>
            <a:ext cx="923544" cy="369332"/>
          </a:xfrm>
          <a:prstGeom prst="rect">
            <a:avLst/>
          </a:prstGeom>
          <a:noFill/>
        </p:spPr>
        <p:txBody>
          <a:bodyPr wrap="square" rtlCol="0">
            <a:spAutoFit/>
          </a:bodyPr>
          <a:lstStyle/>
          <a:p>
            <a:r>
              <a:rPr lang="en-GB" dirty="0"/>
              <a:t>1.4</a:t>
            </a:r>
          </a:p>
        </p:txBody>
      </p:sp>
      <p:sp>
        <p:nvSpPr>
          <p:cNvPr id="16" name="TextBox 15">
            <a:extLst>
              <a:ext uri="{FF2B5EF4-FFF2-40B4-BE49-F238E27FC236}">
                <a16:creationId xmlns:a16="http://schemas.microsoft.com/office/drawing/2014/main" id="{5A00CE31-C253-4291-8EB7-C2EC4BF6B295}"/>
              </a:ext>
            </a:extLst>
          </p:cNvPr>
          <p:cNvSpPr txBox="1"/>
          <p:nvPr/>
        </p:nvSpPr>
        <p:spPr>
          <a:xfrm>
            <a:off x="6611112" y="4985743"/>
            <a:ext cx="923544" cy="369332"/>
          </a:xfrm>
          <a:prstGeom prst="rect">
            <a:avLst/>
          </a:prstGeom>
          <a:solidFill>
            <a:schemeClr val="bg1"/>
          </a:solidFill>
        </p:spPr>
        <p:txBody>
          <a:bodyPr wrap="square" rtlCol="0">
            <a:spAutoFit/>
          </a:bodyPr>
          <a:lstStyle/>
          <a:p>
            <a:r>
              <a:rPr lang="en-GB" dirty="0"/>
              <a:t>0.2</a:t>
            </a:r>
          </a:p>
        </p:txBody>
      </p:sp>
      <p:sp>
        <p:nvSpPr>
          <p:cNvPr id="17" name="TextBox 16">
            <a:extLst>
              <a:ext uri="{FF2B5EF4-FFF2-40B4-BE49-F238E27FC236}">
                <a16:creationId xmlns:a16="http://schemas.microsoft.com/office/drawing/2014/main" id="{6CBFFEA8-D35F-4E74-AD4B-EBA12108DFD1}"/>
              </a:ext>
            </a:extLst>
          </p:cNvPr>
          <p:cNvSpPr txBox="1"/>
          <p:nvPr/>
        </p:nvSpPr>
        <p:spPr>
          <a:xfrm>
            <a:off x="6611112" y="4440757"/>
            <a:ext cx="923544" cy="369332"/>
          </a:xfrm>
          <a:prstGeom prst="rect">
            <a:avLst/>
          </a:prstGeom>
          <a:solidFill>
            <a:schemeClr val="bg1"/>
          </a:solidFill>
        </p:spPr>
        <p:txBody>
          <a:bodyPr wrap="square" rtlCol="0">
            <a:spAutoFit/>
          </a:bodyPr>
          <a:lstStyle/>
          <a:p>
            <a:r>
              <a:rPr lang="en-GB" dirty="0"/>
              <a:t>0.4</a:t>
            </a:r>
          </a:p>
        </p:txBody>
      </p:sp>
      <p:sp>
        <p:nvSpPr>
          <p:cNvPr id="18" name="TextBox 17">
            <a:extLst>
              <a:ext uri="{FF2B5EF4-FFF2-40B4-BE49-F238E27FC236}">
                <a16:creationId xmlns:a16="http://schemas.microsoft.com/office/drawing/2014/main" id="{91DEA0FB-9AB8-4C75-8270-2230650F07E4}"/>
              </a:ext>
            </a:extLst>
          </p:cNvPr>
          <p:cNvSpPr txBox="1"/>
          <p:nvPr/>
        </p:nvSpPr>
        <p:spPr>
          <a:xfrm>
            <a:off x="6606540" y="2329086"/>
            <a:ext cx="923544" cy="369332"/>
          </a:xfrm>
          <a:prstGeom prst="rect">
            <a:avLst/>
          </a:prstGeom>
          <a:solidFill>
            <a:schemeClr val="bg1"/>
          </a:solidFill>
        </p:spPr>
        <p:txBody>
          <a:bodyPr wrap="square" rtlCol="0">
            <a:spAutoFit/>
          </a:bodyPr>
          <a:lstStyle/>
          <a:p>
            <a:r>
              <a:rPr lang="en-GB" dirty="0"/>
              <a:t>1.2</a:t>
            </a:r>
          </a:p>
        </p:txBody>
      </p:sp>
      <p:sp>
        <p:nvSpPr>
          <p:cNvPr id="19" name="TextBox 18">
            <a:extLst>
              <a:ext uri="{FF2B5EF4-FFF2-40B4-BE49-F238E27FC236}">
                <a16:creationId xmlns:a16="http://schemas.microsoft.com/office/drawing/2014/main" id="{3E3642B6-DE5E-4E74-B296-29255EE11A7A}"/>
              </a:ext>
            </a:extLst>
          </p:cNvPr>
          <p:cNvSpPr txBox="1"/>
          <p:nvPr/>
        </p:nvSpPr>
        <p:spPr>
          <a:xfrm>
            <a:off x="6611112" y="3384818"/>
            <a:ext cx="923544" cy="369332"/>
          </a:xfrm>
          <a:prstGeom prst="rect">
            <a:avLst/>
          </a:prstGeom>
          <a:solidFill>
            <a:schemeClr val="bg1"/>
          </a:solidFill>
        </p:spPr>
        <p:txBody>
          <a:bodyPr wrap="square" rtlCol="0">
            <a:spAutoFit/>
          </a:bodyPr>
          <a:lstStyle/>
          <a:p>
            <a:r>
              <a:rPr lang="en-GB" dirty="0"/>
              <a:t>0.8</a:t>
            </a:r>
          </a:p>
        </p:txBody>
      </p:sp>
      <p:sp>
        <p:nvSpPr>
          <p:cNvPr id="20" name="TextBox 19">
            <a:extLst>
              <a:ext uri="{FF2B5EF4-FFF2-40B4-BE49-F238E27FC236}">
                <a16:creationId xmlns:a16="http://schemas.microsoft.com/office/drawing/2014/main" id="{0C4996F7-1C32-4AD6-9EC7-8A4CF04EF692}"/>
              </a:ext>
            </a:extLst>
          </p:cNvPr>
          <p:cNvSpPr txBox="1"/>
          <p:nvPr/>
        </p:nvSpPr>
        <p:spPr>
          <a:xfrm>
            <a:off x="6611112" y="2873865"/>
            <a:ext cx="923544" cy="369332"/>
          </a:xfrm>
          <a:prstGeom prst="rect">
            <a:avLst/>
          </a:prstGeom>
          <a:solidFill>
            <a:schemeClr val="bg1"/>
          </a:solidFill>
        </p:spPr>
        <p:txBody>
          <a:bodyPr wrap="square" rtlCol="0">
            <a:spAutoFit/>
          </a:bodyPr>
          <a:lstStyle/>
          <a:p>
            <a:r>
              <a:rPr lang="en-GB" dirty="0"/>
              <a:t>1.0</a:t>
            </a:r>
          </a:p>
        </p:txBody>
      </p:sp>
      <p:sp>
        <p:nvSpPr>
          <p:cNvPr id="21" name="TextBox 20">
            <a:extLst>
              <a:ext uri="{FF2B5EF4-FFF2-40B4-BE49-F238E27FC236}">
                <a16:creationId xmlns:a16="http://schemas.microsoft.com/office/drawing/2014/main" id="{C495778D-BB2C-49D9-BA84-D00A3C4B1594}"/>
              </a:ext>
            </a:extLst>
          </p:cNvPr>
          <p:cNvSpPr txBox="1"/>
          <p:nvPr/>
        </p:nvSpPr>
        <p:spPr>
          <a:xfrm>
            <a:off x="6606540" y="3929804"/>
            <a:ext cx="923544" cy="369332"/>
          </a:xfrm>
          <a:prstGeom prst="rect">
            <a:avLst/>
          </a:prstGeom>
          <a:solidFill>
            <a:schemeClr val="bg1"/>
          </a:solidFill>
        </p:spPr>
        <p:txBody>
          <a:bodyPr wrap="square" rtlCol="0">
            <a:spAutoFit/>
          </a:bodyPr>
          <a:lstStyle/>
          <a:p>
            <a:r>
              <a:rPr lang="en-GB" dirty="0"/>
              <a:t>0.6</a:t>
            </a:r>
          </a:p>
        </p:txBody>
      </p:sp>
      <p:sp>
        <p:nvSpPr>
          <p:cNvPr id="22" name="TextBox 21">
            <a:extLst>
              <a:ext uri="{FF2B5EF4-FFF2-40B4-BE49-F238E27FC236}">
                <a16:creationId xmlns:a16="http://schemas.microsoft.com/office/drawing/2014/main" id="{E81E31D1-4901-4AB6-BA43-24C496162B75}"/>
              </a:ext>
            </a:extLst>
          </p:cNvPr>
          <p:cNvSpPr txBox="1"/>
          <p:nvPr/>
        </p:nvSpPr>
        <p:spPr>
          <a:xfrm>
            <a:off x="6611112" y="1817926"/>
            <a:ext cx="923544" cy="369332"/>
          </a:xfrm>
          <a:prstGeom prst="rect">
            <a:avLst/>
          </a:prstGeom>
          <a:solidFill>
            <a:schemeClr val="bg1"/>
          </a:solidFill>
        </p:spPr>
        <p:txBody>
          <a:bodyPr wrap="square" rtlCol="0">
            <a:spAutoFit/>
          </a:bodyPr>
          <a:lstStyle/>
          <a:p>
            <a:r>
              <a:rPr lang="en-GB" dirty="0"/>
              <a:t>1.4</a:t>
            </a:r>
          </a:p>
        </p:txBody>
      </p:sp>
      <p:sp>
        <p:nvSpPr>
          <p:cNvPr id="24" name="Rectangle 23">
            <a:extLst>
              <a:ext uri="{FF2B5EF4-FFF2-40B4-BE49-F238E27FC236}">
                <a16:creationId xmlns:a16="http://schemas.microsoft.com/office/drawing/2014/main" id="{67FC2960-7F7A-4B11-8D95-FC3813580728}"/>
              </a:ext>
            </a:extLst>
          </p:cNvPr>
          <p:cNvSpPr/>
          <p:nvPr/>
        </p:nvSpPr>
        <p:spPr>
          <a:xfrm>
            <a:off x="6711696" y="1673352"/>
            <a:ext cx="713232" cy="1061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87070155-B2E5-4A81-8BB0-6AA6C333BC13}"/>
              </a:ext>
            </a:extLst>
          </p:cNvPr>
          <p:cNvSpPr txBox="1"/>
          <p:nvPr/>
        </p:nvSpPr>
        <p:spPr>
          <a:xfrm>
            <a:off x="6324099" y="1387297"/>
            <a:ext cx="1518044" cy="369332"/>
          </a:xfrm>
          <a:prstGeom prst="rect">
            <a:avLst/>
          </a:prstGeom>
          <a:solidFill>
            <a:schemeClr val="bg1"/>
          </a:solidFill>
        </p:spPr>
        <p:txBody>
          <a:bodyPr wrap="none" rtlCol="0">
            <a:spAutoFit/>
          </a:bodyPr>
          <a:lstStyle/>
          <a:p>
            <a:r>
              <a:rPr lang="en-GB" dirty="0"/>
              <a:t>Contours B (T)</a:t>
            </a:r>
          </a:p>
        </p:txBody>
      </p:sp>
      <p:sp>
        <p:nvSpPr>
          <p:cNvPr id="2" name="Footer Placeholder 1">
            <a:extLst>
              <a:ext uri="{FF2B5EF4-FFF2-40B4-BE49-F238E27FC236}">
                <a16:creationId xmlns:a16="http://schemas.microsoft.com/office/drawing/2014/main" id="{46FC5D87-7FA0-428D-9C65-5D0D6319A2D9}"/>
              </a:ext>
            </a:extLst>
          </p:cNvPr>
          <p:cNvSpPr>
            <a:spLocks noGrp="1"/>
          </p:cNvSpPr>
          <p:nvPr>
            <p:ph type="ftr" sz="quarter" idx="11"/>
          </p:nvPr>
        </p:nvSpPr>
        <p:spPr/>
        <p:txBody>
          <a:bodyPr/>
          <a:lstStyle/>
          <a:p>
            <a:r>
              <a:rPr lang="en-US"/>
              <a:t>Alex Bainbridge</a:t>
            </a:r>
            <a:endParaRPr lang="en-US" dirty="0"/>
          </a:p>
        </p:txBody>
      </p:sp>
      <p:sp>
        <p:nvSpPr>
          <p:cNvPr id="3" name="Slide Number Placeholder 2">
            <a:extLst>
              <a:ext uri="{FF2B5EF4-FFF2-40B4-BE49-F238E27FC236}">
                <a16:creationId xmlns:a16="http://schemas.microsoft.com/office/drawing/2014/main" id="{08BD5DE0-CB0A-47D9-B256-C4F00AD78D8C}"/>
              </a:ext>
            </a:extLst>
          </p:cNvPr>
          <p:cNvSpPr>
            <a:spLocks noGrp="1"/>
          </p:cNvSpPr>
          <p:nvPr>
            <p:ph type="sldNum" sz="quarter" idx="12"/>
          </p:nvPr>
        </p:nvSpPr>
        <p:spPr/>
        <p:txBody>
          <a:bodyPr/>
          <a:lstStyle/>
          <a:p>
            <a:fld id="{BBAAB195-B577-5546-8349-9DDA93B6129E}" type="slidenum">
              <a:rPr lang="en-US" smtClean="0"/>
              <a:t>5</a:t>
            </a:fld>
            <a:endParaRPr lang="en-US"/>
          </a:p>
        </p:txBody>
      </p:sp>
    </p:spTree>
    <p:custDataLst>
      <p:tags r:id="rId1"/>
    </p:custDataLst>
    <p:extLst>
      <p:ext uri="{BB962C8B-B14F-4D97-AF65-F5344CB8AC3E}">
        <p14:creationId xmlns:p14="http://schemas.microsoft.com/office/powerpoint/2010/main" val="2188558312"/>
      </p:ext>
    </p:extLst>
  </p:cSld>
  <p:clrMapOvr>
    <a:masterClrMapping/>
  </p:clrMapOvr>
  <mc:AlternateContent xmlns:mc="http://schemas.openxmlformats.org/markup-compatibility/2006" xmlns:p14="http://schemas.microsoft.com/office/powerpoint/2010/main">
    <mc:Choice Requires="p14">
      <p:transition spd="slow" p14:dur="2000" advTm="84453"/>
    </mc:Choice>
    <mc:Fallback xmlns="">
      <p:transition spd="slow" advTm="8445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E180D4A7-C9FB-4DFB-919C-405C955672EB}">
      <p14:showEvtLst xmlns:p14="http://schemas.microsoft.com/office/powerpoint/2010/main">
        <p14:playEvt time="39689" objId="5"/>
        <p14:playEvt time="44519" objId="5"/>
        <p14:playEvt time="48734" objId="5"/>
        <p14:playEvt time="52978" objId="5"/>
        <p14:playEvt time="57225" objId="5"/>
        <p14:playEvt time="61471" objId="5"/>
        <p14:playEvt time="65702" objId="5"/>
        <p14:playEvt time="69929" objId="5"/>
        <p14:playEvt time="74178" objId="5"/>
        <p14:playEvt time="78425" objId="5"/>
        <p14:playEvt time="82669" objId="5"/>
        <p14:stopEvt time="84453" objId="5"/>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EEC804E-DCC9-40E9-B54E-E3F87E8249E9}"/>
              </a:ext>
            </a:extLst>
          </p:cNvPr>
          <p:cNvPicPr>
            <a:picLocks noChangeAspect="1"/>
          </p:cNvPicPr>
          <p:nvPr/>
        </p:nvPicPr>
        <p:blipFill>
          <a:blip r:embed="rId3"/>
          <a:stretch>
            <a:fillRect/>
          </a:stretch>
        </p:blipFill>
        <p:spPr>
          <a:xfrm>
            <a:off x="403340" y="1281005"/>
            <a:ext cx="3441988" cy="3645238"/>
          </a:xfrm>
          <a:prstGeom prst="rect">
            <a:avLst/>
          </a:prstGeom>
        </p:spPr>
      </p:pic>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216161" y="993532"/>
            <a:ext cx="5358060" cy="3868946"/>
          </a:xfrm>
        </p:spPr>
      </p:pic>
      <p:sp>
        <p:nvSpPr>
          <p:cNvPr id="7" name="TextBox 6"/>
          <p:cNvSpPr txBox="1"/>
          <p:nvPr/>
        </p:nvSpPr>
        <p:spPr>
          <a:xfrm>
            <a:off x="307140" y="2418925"/>
            <a:ext cx="1737177" cy="276999"/>
          </a:xfrm>
          <a:prstGeom prst="rect">
            <a:avLst/>
          </a:prstGeom>
          <a:noFill/>
        </p:spPr>
        <p:txBody>
          <a:bodyPr wrap="square" rtlCol="0">
            <a:spAutoFit/>
          </a:bodyPr>
          <a:lstStyle/>
          <a:p>
            <a:r>
              <a:rPr lang="en-GB" sz="1200" dirty="0"/>
              <a:t>OPERA 3D model</a:t>
            </a:r>
          </a:p>
        </p:txBody>
      </p:sp>
      <p:cxnSp>
        <p:nvCxnSpPr>
          <p:cNvPr id="9" name="Straight Arrow Connector 8"/>
          <p:cNvCxnSpPr>
            <a:cxnSpLocks/>
          </p:cNvCxnSpPr>
          <p:nvPr/>
        </p:nvCxnSpPr>
        <p:spPr>
          <a:xfrm flipH="1">
            <a:off x="1535837" y="1625600"/>
            <a:ext cx="2158709" cy="1891065"/>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cxnSpLocks/>
            <a:stCxn id="21" idx="1"/>
          </p:cNvCxnSpPr>
          <p:nvPr/>
        </p:nvCxnSpPr>
        <p:spPr>
          <a:xfrm flipH="1">
            <a:off x="1875668" y="2889979"/>
            <a:ext cx="2121856" cy="1078895"/>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p:cNvCxnSpPr>
          <p:nvPr/>
        </p:nvCxnSpPr>
        <p:spPr>
          <a:xfrm flipH="1" flipV="1">
            <a:off x="3126624" y="4104542"/>
            <a:ext cx="922173" cy="272301"/>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694545" y="1199387"/>
            <a:ext cx="2521616" cy="954107"/>
          </a:xfrm>
          <a:prstGeom prst="rect">
            <a:avLst/>
          </a:prstGeom>
          <a:noFill/>
        </p:spPr>
        <p:txBody>
          <a:bodyPr wrap="square" rtlCol="0">
            <a:spAutoFit/>
          </a:bodyPr>
          <a:lstStyle/>
          <a:p>
            <a:r>
              <a:rPr lang="en-GB" sz="1400" dirty="0" err="1">
                <a:latin typeface="Arial" panose="020B0604020202020204" pitchFamily="34" charset="0"/>
                <a:cs typeface="Arial" panose="020B0604020202020204" pitchFamily="34" charset="0"/>
              </a:rPr>
              <a:t>SmCo</a:t>
            </a:r>
            <a:r>
              <a:rPr lang="en-GB" sz="1400" dirty="0">
                <a:latin typeface="Arial" panose="020B0604020202020204" pitchFamily="34" charset="0"/>
                <a:cs typeface="Arial" panose="020B0604020202020204" pitchFamily="34" charset="0"/>
              </a:rPr>
              <a:t> blocks attached to vertical motion system with 90mm movement range and 1 µm precision</a:t>
            </a:r>
          </a:p>
        </p:txBody>
      </p:sp>
      <p:sp>
        <p:nvSpPr>
          <p:cNvPr id="21" name="TextBox 20"/>
          <p:cNvSpPr txBox="1"/>
          <p:nvPr/>
        </p:nvSpPr>
        <p:spPr>
          <a:xfrm>
            <a:off x="3997524" y="2520647"/>
            <a:ext cx="2146178" cy="738664"/>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Fixed “inner yoke” defines the quadrupole field</a:t>
            </a:r>
          </a:p>
        </p:txBody>
      </p:sp>
      <p:sp>
        <p:nvSpPr>
          <p:cNvPr id="23" name="TextBox 22"/>
          <p:cNvSpPr txBox="1"/>
          <p:nvPr/>
        </p:nvSpPr>
        <p:spPr>
          <a:xfrm>
            <a:off x="4048797" y="3700742"/>
            <a:ext cx="2146178" cy="95410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Fixed “outer yoke” can steer flux </a:t>
            </a:r>
            <a:r>
              <a:rPr lang="en-GB" sz="1400" b="1" dirty="0">
                <a:latin typeface="Arial" panose="020B0604020202020204" pitchFamily="34" charset="0"/>
                <a:cs typeface="Arial" panose="020B0604020202020204" pitchFamily="34" charset="0"/>
              </a:rPr>
              <a:t>away from the beam</a:t>
            </a:r>
            <a:r>
              <a:rPr lang="en-GB" sz="1400" dirty="0">
                <a:latin typeface="Arial" panose="020B0604020202020204" pitchFamily="34" charset="0"/>
                <a:cs typeface="Arial" panose="020B0604020202020204" pitchFamily="34" charset="0"/>
              </a:rPr>
              <a:t>, allowing the gradient to be adjusted</a:t>
            </a:r>
          </a:p>
        </p:txBody>
      </p:sp>
      <p:cxnSp>
        <p:nvCxnSpPr>
          <p:cNvPr id="26" name="Straight Arrow Connector 25"/>
          <p:cNvCxnSpPr/>
          <p:nvPr/>
        </p:nvCxnSpPr>
        <p:spPr>
          <a:xfrm flipH="1" flipV="1">
            <a:off x="2425778" y="4439928"/>
            <a:ext cx="670246" cy="1219200"/>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081639" y="5392495"/>
            <a:ext cx="2392218" cy="95410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No magnetic contact between yokes, the gap between is filled with aluminium for rigidity</a:t>
            </a:r>
          </a:p>
        </p:txBody>
      </p:sp>
      <p:sp>
        <p:nvSpPr>
          <p:cNvPr id="30" name="Content Placeholder 2"/>
          <p:cNvSpPr txBox="1">
            <a:spLocks/>
          </p:cNvSpPr>
          <p:nvPr/>
        </p:nvSpPr>
        <p:spPr>
          <a:xfrm>
            <a:off x="6801263" y="4926243"/>
            <a:ext cx="4589430" cy="14548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Simulations predicted a gradient tuning range from 23 T/m down to 0.35 T/m </a:t>
            </a:r>
          </a:p>
          <a:p>
            <a:pPr marL="0" indent="0">
              <a:buFont typeface="Arial" panose="020B0604020202020204" pitchFamily="34" charset="0"/>
              <a:buNone/>
            </a:pPr>
            <a:r>
              <a:rPr lang="en-GB" sz="1800" dirty="0">
                <a:latin typeface="Arial" panose="020B0604020202020204" pitchFamily="34" charset="0"/>
                <a:cs typeface="Arial" panose="020B0604020202020204" pitchFamily="34" charset="0"/>
              </a:rPr>
              <a:t>The outer yoke acts as a short circuit for the flux, </a:t>
            </a:r>
            <a:r>
              <a:rPr lang="en-GB" sz="1800" b="1" dirty="0">
                <a:latin typeface="Arial" panose="020B0604020202020204" pitchFamily="34" charset="0"/>
                <a:cs typeface="Arial" panose="020B0604020202020204" pitchFamily="34" charset="0"/>
              </a:rPr>
              <a:t>allowing the magnet to be ‘turned off’.</a:t>
            </a:r>
          </a:p>
        </p:txBody>
      </p:sp>
      <p:sp>
        <p:nvSpPr>
          <p:cNvPr id="17" name="TextBox 16">
            <a:extLst>
              <a:ext uri="{FF2B5EF4-FFF2-40B4-BE49-F238E27FC236}">
                <a16:creationId xmlns:a16="http://schemas.microsoft.com/office/drawing/2014/main" id="{AC1DFD1E-241B-4737-A294-1585E472A9C2}"/>
              </a:ext>
            </a:extLst>
          </p:cNvPr>
          <p:cNvSpPr txBox="1"/>
          <p:nvPr/>
        </p:nvSpPr>
        <p:spPr>
          <a:xfrm>
            <a:off x="403340" y="345182"/>
            <a:ext cx="8252387"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New technology demonstrator</a:t>
            </a:r>
          </a:p>
        </p:txBody>
      </p:sp>
      <p:sp>
        <p:nvSpPr>
          <p:cNvPr id="2" name="Footer Placeholder 1">
            <a:extLst>
              <a:ext uri="{FF2B5EF4-FFF2-40B4-BE49-F238E27FC236}">
                <a16:creationId xmlns:a16="http://schemas.microsoft.com/office/drawing/2014/main" id="{7619672E-4A59-4E78-AF56-5DB81535D7E0}"/>
              </a:ext>
            </a:extLst>
          </p:cNvPr>
          <p:cNvSpPr>
            <a:spLocks noGrp="1"/>
          </p:cNvSpPr>
          <p:nvPr>
            <p:ph type="ftr" sz="quarter" idx="11"/>
          </p:nvPr>
        </p:nvSpPr>
        <p:spPr/>
        <p:txBody>
          <a:bodyPr/>
          <a:lstStyle/>
          <a:p>
            <a:r>
              <a:rPr lang="en-US"/>
              <a:t>Alex Bainbridge</a:t>
            </a:r>
            <a:endParaRPr lang="en-US" dirty="0"/>
          </a:p>
        </p:txBody>
      </p:sp>
      <p:sp>
        <p:nvSpPr>
          <p:cNvPr id="3" name="Slide Number Placeholder 2">
            <a:extLst>
              <a:ext uri="{FF2B5EF4-FFF2-40B4-BE49-F238E27FC236}">
                <a16:creationId xmlns:a16="http://schemas.microsoft.com/office/drawing/2014/main" id="{99965BA1-8320-426D-9F7C-14F9BD793E21}"/>
              </a:ext>
            </a:extLst>
          </p:cNvPr>
          <p:cNvSpPr>
            <a:spLocks noGrp="1"/>
          </p:cNvSpPr>
          <p:nvPr>
            <p:ph type="sldNum" sz="quarter" idx="12"/>
          </p:nvPr>
        </p:nvSpPr>
        <p:spPr/>
        <p:txBody>
          <a:bodyPr/>
          <a:lstStyle/>
          <a:p>
            <a:fld id="{BBAAB195-B577-5546-8349-9DDA93B6129E}" type="slidenum">
              <a:rPr lang="en-US" smtClean="0"/>
              <a:t>6</a:t>
            </a:fld>
            <a:endParaRPr lang="en-US" dirty="0"/>
          </a:p>
        </p:txBody>
      </p:sp>
      <p:cxnSp>
        <p:nvCxnSpPr>
          <p:cNvPr id="20" name="Straight Arrow Connector 19">
            <a:extLst>
              <a:ext uri="{FF2B5EF4-FFF2-40B4-BE49-F238E27FC236}">
                <a16:creationId xmlns:a16="http://schemas.microsoft.com/office/drawing/2014/main" id="{91A2513B-C582-429F-96CA-8C429DB30185}"/>
              </a:ext>
            </a:extLst>
          </p:cNvPr>
          <p:cNvCxnSpPr>
            <a:cxnSpLocks/>
          </p:cNvCxnSpPr>
          <p:nvPr/>
        </p:nvCxnSpPr>
        <p:spPr>
          <a:xfrm flipV="1">
            <a:off x="923354" y="4767309"/>
            <a:ext cx="503598" cy="240552"/>
          </a:xfrm>
          <a:prstGeom prst="straightConnector1">
            <a:avLst/>
          </a:prstGeom>
          <a:ln w="476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4A82E801-F0B8-426A-AE6E-7DF0C93E1ACF}"/>
              </a:ext>
            </a:extLst>
          </p:cNvPr>
          <p:cNvSpPr txBox="1"/>
          <p:nvPr/>
        </p:nvSpPr>
        <p:spPr>
          <a:xfrm>
            <a:off x="190008" y="5092625"/>
            <a:ext cx="2392218"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32 mm aperture</a:t>
            </a:r>
          </a:p>
        </p:txBody>
      </p:sp>
    </p:spTree>
    <p:custDataLst>
      <p:tags r:id="rId1"/>
    </p:custDataLst>
    <p:extLst>
      <p:ext uri="{BB962C8B-B14F-4D97-AF65-F5344CB8AC3E}">
        <p14:creationId xmlns:p14="http://schemas.microsoft.com/office/powerpoint/2010/main" val="907808853"/>
      </p:ext>
    </p:extLst>
  </p:cSld>
  <p:clrMapOvr>
    <a:masterClrMapping/>
  </p:clrMapOvr>
  <mc:AlternateContent xmlns:mc="http://schemas.openxmlformats.org/markup-compatibility/2006" xmlns:p14="http://schemas.microsoft.com/office/powerpoint/2010/main">
    <mc:Choice Requires="p14">
      <p:transition spd="slow" p14:dur="2000" advTm="72873"/>
    </mc:Choice>
    <mc:Fallback xmlns="">
      <p:transition spd="slow" advTm="7287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62347" y="454207"/>
            <a:ext cx="5086511" cy="4491621"/>
          </a:xfrm>
        </p:spPr>
      </p:pic>
      <p:sp>
        <p:nvSpPr>
          <p:cNvPr id="3" name="TextBox 2"/>
          <p:cNvSpPr txBox="1"/>
          <p:nvPr/>
        </p:nvSpPr>
        <p:spPr>
          <a:xfrm>
            <a:off x="206016" y="1265975"/>
            <a:ext cx="5922222" cy="4616648"/>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Previous ZEPTO magnets used large </a:t>
            </a:r>
            <a:r>
              <a:rPr lang="en-GB" sz="1600" dirty="0" err="1">
                <a:latin typeface="Arial" panose="020B0604020202020204" pitchFamily="34" charset="0"/>
                <a:cs typeface="Arial" panose="020B0604020202020204" pitchFamily="34" charset="0"/>
              </a:rPr>
              <a:t>NdFeB</a:t>
            </a:r>
            <a:r>
              <a:rPr lang="en-GB" sz="1600" dirty="0">
                <a:latin typeface="Arial" panose="020B0604020202020204" pitchFamily="34" charset="0"/>
                <a:cs typeface="Arial" panose="020B0604020202020204" pitchFamily="34" charset="0"/>
              </a:rPr>
              <a:t> blocks to produce the magnetic flux, which are difficult to manufacture and handle.</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New magnet uses a “carriage” with a number of </a:t>
            </a:r>
            <a:r>
              <a:rPr lang="en-GB" sz="1600" b="1" dirty="0">
                <a:latin typeface="Arial" panose="020B0604020202020204" pitchFamily="34" charset="0"/>
                <a:cs typeface="Arial" panose="020B0604020202020204" pitchFamily="34" charset="0"/>
              </a:rPr>
              <a:t>smaller blocks </a:t>
            </a:r>
            <a:r>
              <a:rPr lang="en-GB" sz="1600" dirty="0">
                <a:latin typeface="Arial" panose="020B0604020202020204" pitchFamily="34" charset="0"/>
                <a:cs typeface="Arial" panose="020B0604020202020204" pitchFamily="34" charset="0"/>
              </a:rPr>
              <a:t>set into an aluminium latticework. </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Advantages over larger single blocks which include:</a:t>
            </a:r>
          </a:p>
          <a:p>
            <a:endParaRPr lang="en-GB"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Blocks are easier and cheaper to manufacture.</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Damaged single blocks may be replaced instead of the entire carriage.</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Variation in block BH curves may be compensated.</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Modular magnet "families" may be created by strategic removal of blocks.</a:t>
            </a:r>
          </a:p>
          <a:p>
            <a:pPr marL="285750" indent="-285750">
              <a:buFont typeface="Arial" panose="020B0604020202020204" pitchFamily="34" charset="0"/>
              <a:buChar char="•"/>
            </a:pPr>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The gaps between blocks </a:t>
            </a:r>
            <a:r>
              <a:rPr lang="en-GB" sz="1600" b="1" dirty="0">
                <a:latin typeface="Arial" panose="020B0604020202020204" pitchFamily="34" charset="0"/>
                <a:cs typeface="Arial" panose="020B0604020202020204" pitchFamily="34" charset="0"/>
              </a:rPr>
              <a:t>do not affect field quality</a:t>
            </a:r>
            <a:r>
              <a:rPr lang="en-GB" sz="1600" dirty="0">
                <a:latin typeface="Arial" panose="020B0604020202020204" pitchFamily="34" charset="0"/>
                <a:cs typeface="Arial" panose="020B0604020202020204" pitchFamily="34" charset="0"/>
              </a:rPr>
              <a:t> as the flux must pass through a steel pole before reaching the beam.</a:t>
            </a:r>
          </a:p>
          <a:p>
            <a:br>
              <a:rPr lang="en-GB" dirty="0"/>
            </a:br>
            <a:endParaRPr lang="en-GB" dirty="0"/>
          </a:p>
        </p:txBody>
      </p:sp>
      <p:sp>
        <p:nvSpPr>
          <p:cNvPr id="5" name="TextBox 4"/>
          <p:cNvSpPr txBox="1"/>
          <p:nvPr/>
        </p:nvSpPr>
        <p:spPr>
          <a:xfrm>
            <a:off x="6721848" y="5040668"/>
            <a:ext cx="4961166" cy="1200329"/>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We use </a:t>
            </a:r>
            <a:r>
              <a:rPr lang="en-GB" dirty="0" err="1">
                <a:latin typeface="Arial" panose="020B0604020202020204" pitchFamily="34" charset="0"/>
                <a:cs typeface="Arial" panose="020B0604020202020204" pitchFamily="34" charset="0"/>
              </a:rPr>
              <a:t>SmCo</a:t>
            </a:r>
            <a:r>
              <a:rPr lang="en-GB" dirty="0">
                <a:latin typeface="Arial" panose="020B0604020202020204" pitchFamily="34" charset="0"/>
                <a:cs typeface="Arial" panose="020B0604020202020204" pitchFamily="34" charset="0"/>
              </a:rPr>
              <a:t> instead of </a:t>
            </a:r>
            <a:r>
              <a:rPr lang="en-GB" dirty="0" err="1">
                <a:latin typeface="Arial" panose="020B0604020202020204" pitchFamily="34" charset="0"/>
                <a:cs typeface="Arial" panose="020B0604020202020204" pitchFamily="34" charset="0"/>
              </a:rPr>
              <a:t>NdFeB</a:t>
            </a:r>
            <a:r>
              <a:rPr lang="en-GB" dirty="0">
                <a:latin typeface="Arial" panose="020B0604020202020204" pitchFamily="34" charset="0"/>
                <a:cs typeface="Arial" panose="020B0604020202020204" pitchFamily="34" charset="0"/>
              </a:rPr>
              <a:t> for improved radiation hardness and temperature stability.</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No thermal shunts are needed</a:t>
            </a:r>
          </a:p>
        </p:txBody>
      </p:sp>
      <p:sp>
        <p:nvSpPr>
          <p:cNvPr id="8" name="TextBox 7">
            <a:extLst>
              <a:ext uri="{FF2B5EF4-FFF2-40B4-BE49-F238E27FC236}">
                <a16:creationId xmlns:a16="http://schemas.microsoft.com/office/drawing/2014/main" id="{14F950E6-F75D-4784-9B62-363195C7C63C}"/>
              </a:ext>
            </a:extLst>
          </p:cNvPr>
          <p:cNvSpPr txBox="1"/>
          <p:nvPr/>
        </p:nvSpPr>
        <p:spPr>
          <a:xfrm>
            <a:off x="403340" y="345182"/>
            <a:ext cx="8252387"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Permanent magnets</a:t>
            </a:r>
          </a:p>
        </p:txBody>
      </p:sp>
      <p:sp>
        <p:nvSpPr>
          <p:cNvPr id="2" name="Footer Placeholder 1">
            <a:extLst>
              <a:ext uri="{FF2B5EF4-FFF2-40B4-BE49-F238E27FC236}">
                <a16:creationId xmlns:a16="http://schemas.microsoft.com/office/drawing/2014/main" id="{E8C55077-E628-4235-8FAB-B81E02AE8A01}"/>
              </a:ext>
            </a:extLst>
          </p:cNvPr>
          <p:cNvSpPr>
            <a:spLocks noGrp="1"/>
          </p:cNvSpPr>
          <p:nvPr>
            <p:ph type="ftr" sz="quarter" idx="11"/>
          </p:nvPr>
        </p:nvSpPr>
        <p:spPr/>
        <p:txBody>
          <a:bodyPr/>
          <a:lstStyle/>
          <a:p>
            <a:r>
              <a:rPr lang="en-US"/>
              <a:t>Alex Bainbridge</a:t>
            </a:r>
            <a:endParaRPr lang="en-US" dirty="0"/>
          </a:p>
        </p:txBody>
      </p:sp>
      <p:sp>
        <p:nvSpPr>
          <p:cNvPr id="6" name="Slide Number Placeholder 5">
            <a:extLst>
              <a:ext uri="{FF2B5EF4-FFF2-40B4-BE49-F238E27FC236}">
                <a16:creationId xmlns:a16="http://schemas.microsoft.com/office/drawing/2014/main" id="{DB370FA1-CDFA-4A5D-A3E0-EC742988CFC5}"/>
              </a:ext>
            </a:extLst>
          </p:cNvPr>
          <p:cNvSpPr>
            <a:spLocks noGrp="1"/>
          </p:cNvSpPr>
          <p:nvPr>
            <p:ph type="sldNum" sz="quarter" idx="12"/>
          </p:nvPr>
        </p:nvSpPr>
        <p:spPr/>
        <p:txBody>
          <a:bodyPr/>
          <a:lstStyle/>
          <a:p>
            <a:fld id="{BBAAB195-B577-5546-8349-9DDA93B6129E}" type="slidenum">
              <a:rPr lang="en-US" smtClean="0"/>
              <a:t>7</a:t>
            </a:fld>
            <a:endParaRPr lang="en-US"/>
          </a:p>
        </p:txBody>
      </p:sp>
      <p:sp>
        <p:nvSpPr>
          <p:cNvPr id="7" name="Arrow: Up-Down 6">
            <a:extLst>
              <a:ext uri="{FF2B5EF4-FFF2-40B4-BE49-F238E27FC236}">
                <a16:creationId xmlns:a16="http://schemas.microsoft.com/office/drawing/2014/main" id="{CE0F4243-1DA8-45DF-AF3F-BD232156DC62}"/>
              </a:ext>
            </a:extLst>
          </p:cNvPr>
          <p:cNvSpPr/>
          <p:nvPr/>
        </p:nvSpPr>
        <p:spPr>
          <a:xfrm rot="2527378">
            <a:off x="10313445" y="1717581"/>
            <a:ext cx="172934" cy="364579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0C8DC840-8D3F-4D44-812A-F99FD7DACC45}"/>
              </a:ext>
            </a:extLst>
          </p:cNvPr>
          <p:cNvSpPr txBox="1"/>
          <p:nvPr/>
        </p:nvSpPr>
        <p:spPr>
          <a:xfrm rot="18510982">
            <a:off x="10058399" y="3560833"/>
            <a:ext cx="957313" cy="369332"/>
          </a:xfrm>
          <a:prstGeom prst="rect">
            <a:avLst/>
          </a:prstGeom>
          <a:noFill/>
        </p:spPr>
        <p:txBody>
          <a:bodyPr wrap="none" rtlCol="0">
            <a:spAutoFit/>
          </a:bodyPr>
          <a:lstStyle/>
          <a:p>
            <a:r>
              <a:rPr lang="en-GB" dirty="0"/>
              <a:t>300 mm</a:t>
            </a:r>
          </a:p>
        </p:txBody>
      </p:sp>
      <p:sp>
        <p:nvSpPr>
          <p:cNvPr id="10" name="Arrow: Up-Down 9">
            <a:extLst>
              <a:ext uri="{FF2B5EF4-FFF2-40B4-BE49-F238E27FC236}">
                <a16:creationId xmlns:a16="http://schemas.microsoft.com/office/drawing/2014/main" id="{1F27497C-667E-4D19-B23A-35EAC6CA48D6}"/>
              </a:ext>
            </a:extLst>
          </p:cNvPr>
          <p:cNvSpPr/>
          <p:nvPr/>
        </p:nvSpPr>
        <p:spPr>
          <a:xfrm rot="17231505">
            <a:off x="8022828" y="4190068"/>
            <a:ext cx="169084" cy="56840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24DF541C-20C5-4699-BD1B-D68079692CF9}"/>
              </a:ext>
            </a:extLst>
          </p:cNvPr>
          <p:cNvSpPr txBox="1"/>
          <p:nvPr/>
        </p:nvSpPr>
        <p:spPr>
          <a:xfrm rot="989864">
            <a:off x="7609185" y="4469544"/>
            <a:ext cx="840295" cy="369332"/>
          </a:xfrm>
          <a:prstGeom prst="rect">
            <a:avLst/>
          </a:prstGeom>
          <a:noFill/>
        </p:spPr>
        <p:txBody>
          <a:bodyPr wrap="none" rtlCol="0">
            <a:spAutoFit/>
          </a:bodyPr>
          <a:lstStyle/>
          <a:p>
            <a:r>
              <a:rPr lang="en-GB" dirty="0"/>
              <a:t>33 mm</a:t>
            </a:r>
          </a:p>
        </p:txBody>
      </p:sp>
      <p:sp>
        <p:nvSpPr>
          <p:cNvPr id="12" name="Arrow: Up-Down 11">
            <a:extLst>
              <a:ext uri="{FF2B5EF4-FFF2-40B4-BE49-F238E27FC236}">
                <a16:creationId xmlns:a16="http://schemas.microsoft.com/office/drawing/2014/main" id="{7405F4A2-ADBA-4177-8237-BDBF9951B5E4}"/>
              </a:ext>
            </a:extLst>
          </p:cNvPr>
          <p:cNvSpPr/>
          <p:nvPr/>
        </p:nvSpPr>
        <p:spPr>
          <a:xfrm>
            <a:off x="6314631" y="3356427"/>
            <a:ext cx="169084" cy="674541"/>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C8AE3FB3-6BAF-479F-8A72-060170F9C5E4}"/>
              </a:ext>
            </a:extLst>
          </p:cNvPr>
          <p:cNvSpPr txBox="1"/>
          <p:nvPr/>
        </p:nvSpPr>
        <p:spPr>
          <a:xfrm>
            <a:off x="5965136" y="3987591"/>
            <a:ext cx="840295" cy="369332"/>
          </a:xfrm>
          <a:prstGeom prst="rect">
            <a:avLst/>
          </a:prstGeom>
          <a:noFill/>
        </p:spPr>
        <p:txBody>
          <a:bodyPr wrap="none" rtlCol="0">
            <a:spAutoFit/>
          </a:bodyPr>
          <a:lstStyle/>
          <a:p>
            <a:r>
              <a:rPr lang="en-GB" dirty="0"/>
              <a:t>50 mm</a:t>
            </a:r>
          </a:p>
        </p:txBody>
      </p:sp>
    </p:spTree>
    <p:extLst>
      <p:ext uri="{BB962C8B-B14F-4D97-AF65-F5344CB8AC3E}">
        <p14:creationId xmlns:p14="http://schemas.microsoft.com/office/powerpoint/2010/main" val="3272043106"/>
      </p:ext>
    </p:extLst>
  </p:cSld>
  <p:clrMapOvr>
    <a:masterClrMapping/>
  </p:clrMapOvr>
  <mc:AlternateContent xmlns:mc="http://schemas.openxmlformats.org/markup-compatibility/2006" xmlns:p14="http://schemas.microsoft.com/office/powerpoint/2010/main">
    <mc:Choice Requires="p14">
      <p:transition spd="slow" p14:dur="2000" advTm="96244"/>
    </mc:Choice>
    <mc:Fallback xmlns="">
      <p:transition spd="slow" advTm="9624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5491" y="1440002"/>
            <a:ext cx="3500986" cy="4647426"/>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In previous ZEPTO quadrupoles field measurements revealed the magnetic centre </a:t>
            </a:r>
            <a:r>
              <a:rPr lang="en-GB" sz="1600" b="1" dirty="0">
                <a:latin typeface="Arial" panose="020B0604020202020204" pitchFamily="34" charset="0"/>
                <a:cs typeface="Arial" panose="020B0604020202020204" pitchFamily="34" charset="0"/>
              </a:rPr>
              <a:t>moving as function of magnet block position</a:t>
            </a:r>
            <a:r>
              <a:rPr lang="en-GB" sz="1600" dirty="0">
                <a:latin typeface="Arial" panose="020B0604020202020204" pitchFamily="34" charset="0"/>
                <a:cs typeface="Arial" panose="020B0604020202020204" pitchFamily="34" charset="0"/>
              </a:rPr>
              <a:t>, mostly vertically, due to unexpectedly magnetic components.</a:t>
            </a:r>
          </a:p>
          <a:p>
            <a:endParaRPr lang="en-GB" sz="1600" dirty="0">
              <a:latin typeface="Arial" panose="020B0604020202020204" pitchFamily="34" charset="0"/>
              <a:cs typeface="Arial" panose="020B0604020202020204" pitchFamily="34" charset="0"/>
            </a:endParaRPr>
          </a:p>
          <a:p>
            <a:r>
              <a:rPr lang="en-GB" sz="1600" dirty="0">
                <a:latin typeface="Arial" panose="020B0604020202020204" pitchFamily="34" charset="0"/>
                <a:cs typeface="Arial" panose="020B0604020202020204" pitchFamily="34" charset="0"/>
              </a:rPr>
              <a:t>Expecting this, each magnet carriage now has a </a:t>
            </a:r>
            <a:r>
              <a:rPr lang="en-GB" sz="1600" b="1" dirty="0">
                <a:latin typeface="Arial" panose="020B0604020202020204" pitchFamily="34" charset="0"/>
                <a:cs typeface="Arial" panose="020B0604020202020204" pitchFamily="34" charset="0"/>
              </a:rPr>
              <a:t>dedicated motor </a:t>
            </a:r>
            <a:r>
              <a:rPr lang="en-GB" sz="1600" dirty="0">
                <a:latin typeface="Arial" panose="020B0604020202020204" pitchFamily="34" charset="0"/>
                <a:cs typeface="Arial" panose="020B0604020202020204" pitchFamily="34" charset="0"/>
              </a:rPr>
              <a:t>and associated driving ball screw to help compensate. </a:t>
            </a:r>
          </a:p>
          <a:p>
            <a:endParaRPr lang="en-GB" sz="1600" dirty="0">
              <a:latin typeface="Arial" panose="020B0604020202020204" pitchFamily="34" charset="0"/>
              <a:cs typeface="Arial" panose="020B0604020202020204" pitchFamily="34" charset="0"/>
            </a:endParaRPr>
          </a:p>
          <a:p>
            <a:r>
              <a:rPr lang="en-GB" sz="1600" dirty="0">
                <a:solidFill>
                  <a:srgbClr val="2E2D62"/>
                </a:solidFill>
                <a:latin typeface="Arial" panose="020B0604020202020204" pitchFamily="34" charset="0"/>
                <a:cs typeface="Arial" panose="020B0604020202020204" pitchFamily="34" charset="0"/>
              </a:rPr>
              <a:t>Look-up table can be applied to either carriage position to compensate and </a:t>
            </a:r>
            <a:r>
              <a:rPr lang="en-GB" sz="1600" b="1" dirty="0">
                <a:solidFill>
                  <a:srgbClr val="2E2D62"/>
                </a:solidFill>
                <a:latin typeface="Arial" panose="020B0604020202020204" pitchFamily="34" charset="0"/>
                <a:cs typeface="Arial" panose="020B0604020202020204" pitchFamily="34" charset="0"/>
              </a:rPr>
              <a:t>restore the magnetic centre</a:t>
            </a:r>
            <a:r>
              <a:rPr lang="en-GB" sz="1600" dirty="0">
                <a:solidFill>
                  <a:srgbClr val="2E2D62"/>
                </a:solidFill>
                <a:latin typeface="Arial" panose="020B0604020202020204" pitchFamily="34" charset="0"/>
                <a:cs typeface="Arial" panose="020B0604020202020204" pitchFamily="34" charset="0"/>
              </a:rPr>
              <a:t> to the geometric centre. </a:t>
            </a:r>
          </a:p>
          <a:p>
            <a:br>
              <a:rPr lang="en-GB" sz="1200" dirty="0"/>
            </a:br>
            <a:endParaRPr lang="en-GB" sz="1200" dirty="0"/>
          </a:p>
        </p:txBody>
      </p:sp>
      <p:pic>
        <p:nvPicPr>
          <p:cNvPr id="6" name="Picture 5"/>
          <p:cNvPicPr>
            <a:picLocks noChangeAspect="1"/>
          </p:cNvPicPr>
          <p:nvPr/>
        </p:nvPicPr>
        <p:blipFill>
          <a:blip r:embed="rId4"/>
          <a:stretch>
            <a:fillRect/>
          </a:stretch>
        </p:blipFill>
        <p:spPr>
          <a:xfrm>
            <a:off x="8420082" y="958788"/>
            <a:ext cx="3771918" cy="4671177"/>
          </a:xfrm>
          <a:prstGeom prst="rect">
            <a:avLst/>
          </a:prstGeom>
        </p:spPr>
      </p:pic>
      <p:sp>
        <p:nvSpPr>
          <p:cNvPr id="8" name="TextBox 7">
            <a:extLst>
              <a:ext uri="{FF2B5EF4-FFF2-40B4-BE49-F238E27FC236}">
                <a16:creationId xmlns:a16="http://schemas.microsoft.com/office/drawing/2014/main" id="{FAB8278D-873B-4BFB-9F29-2767CA99BF23}"/>
              </a:ext>
            </a:extLst>
          </p:cNvPr>
          <p:cNvSpPr txBox="1"/>
          <p:nvPr/>
        </p:nvSpPr>
        <p:spPr>
          <a:xfrm>
            <a:off x="403340" y="345182"/>
            <a:ext cx="8252387"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Dual motor system</a:t>
            </a:r>
          </a:p>
        </p:txBody>
      </p:sp>
      <p:pic>
        <p:nvPicPr>
          <p:cNvPr id="13" name="Picture 12">
            <a:extLst>
              <a:ext uri="{FF2B5EF4-FFF2-40B4-BE49-F238E27FC236}">
                <a16:creationId xmlns:a16="http://schemas.microsoft.com/office/drawing/2014/main" id="{79291E02-3749-41DA-8774-C6C7D32294B3}"/>
              </a:ext>
            </a:extLst>
          </p:cNvPr>
          <p:cNvPicPr>
            <a:picLocks noChangeAspect="1"/>
          </p:cNvPicPr>
          <p:nvPr/>
        </p:nvPicPr>
        <p:blipFill>
          <a:blip r:embed="rId5"/>
          <a:stretch>
            <a:fillRect/>
          </a:stretch>
        </p:blipFill>
        <p:spPr>
          <a:xfrm>
            <a:off x="3715922" y="4413788"/>
            <a:ext cx="4742309" cy="2028825"/>
          </a:xfrm>
          <a:prstGeom prst="rect">
            <a:avLst/>
          </a:prstGeom>
        </p:spPr>
      </p:pic>
      <p:pic>
        <p:nvPicPr>
          <p:cNvPr id="15" name="Picture 14">
            <a:extLst>
              <a:ext uri="{FF2B5EF4-FFF2-40B4-BE49-F238E27FC236}">
                <a16:creationId xmlns:a16="http://schemas.microsoft.com/office/drawing/2014/main" id="{EEBB52B0-8A5E-4738-9F40-B9EE727902FA}"/>
              </a:ext>
            </a:extLst>
          </p:cNvPr>
          <p:cNvPicPr>
            <a:picLocks noChangeAspect="1"/>
          </p:cNvPicPr>
          <p:nvPr/>
        </p:nvPicPr>
        <p:blipFill>
          <a:blip r:embed="rId6"/>
          <a:stretch>
            <a:fillRect/>
          </a:stretch>
        </p:blipFill>
        <p:spPr>
          <a:xfrm>
            <a:off x="4350812" y="1146911"/>
            <a:ext cx="2854603" cy="3266877"/>
          </a:xfrm>
          <a:prstGeom prst="rect">
            <a:avLst/>
          </a:prstGeom>
        </p:spPr>
      </p:pic>
      <p:sp>
        <p:nvSpPr>
          <p:cNvPr id="16" name="TextBox 15">
            <a:extLst>
              <a:ext uri="{FF2B5EF4-FFF2-40B4-BE49-F238E27FC236}">
                <a16:creationId xmlns:a16="http://schemas.microsoft.com/office/drawing/2014/main" id="{51A0972B-0B64-4AA9-8C82-284EC420E6F9}"/>
              </a:ext>
            </a:extLst>
          </p:cNvPr>
          <p:cNvSpPr txBox="1"/>
          <p:nvPr/>
        </p:nvSpPr>
        <p:spPr>
          <a:xfrm>
            <a:off x="7819442" y="6210956"/>
            <a:ext cx="2316340" cy="400110"/>
          </a:xfrm>
          <a:prstGeom prst="rect">
            <a:avLst/>
          </a:prstGeom>
          <a:noFill/>
        </p:spPr>
        <p:txBody>
          <a:bodyPr wrap="square" rtlCol="0">
            <a:spAutoFit/>
          </a:bodyPr>
          <a:lstStyle/>
          <a:p>
            <a:r>
              <a:rPr lang="en-GB" sz="1000" i="1" dirty="0">
                <a:effectLst/>
              </a:rPr>
              <a:t>Shepherd et al, </a:t>
            </a:r>
            <a:r>
              <a:rPr lang="en-GB" sz="1000" dirty="0">
                <a:effectLst/>
              </a:rPr>
              <a:t>IPAC’14, Dresden, Germany, paper TUPRO113.</a:t>
            </a:r>
            <a:endParaRPr lang="en-GB" sz="1400" dirty="0"/>
          </a:p>
        </p:txBody>
      </p:sp>
      <p:sp>
        <p:nvSpPr>
          <p:cNvPr id="2" name="Footer Placeholder 1">
            <a:extLst>
              <a:ext uri="{FF2B5EF4-FFF2-40B4-BE49-F238E27FC236}">
                <a16:creationId xmlns:a16="http://schemas.microsoft.com/office/drawing/2014/main" id="{5D69834B-BD0A-4AF5-8374-CC10432E815F}"/>
              </a:ext>
            </a:extLst>
          </p:cNvPr>
          <p:cNvSpPr>
            <a:spLocks noGrp="1"/>
          </p:cNvSpPr>
          <p:nvPr>
            <p:ph type="ftr" sz="quarter" idx="11"/>
          </p:nvPr>
        </p:nvSpPr>
        <p:spPr/>
        <p:txBody>
          <a:bodyPr/>
          <a:lstStyle/>
          <a:p>
            <a:r>
              <a:rPr lang="en-US"/>
              <a:t>Alex Bainbridge</a:t>
            </a:r>
            <a:endParaRPr lang="en-US" dirty="0"/>
          </a:p>
        </p:txBody>
      </p:sp>
      <p:sp>
        <p:nvSpPr>
          <p:cNvPr id="3" name="Slide Number Placeholder 2">
            <a:extLst>
              <a:ext uri="{FF2B5EF4-FFF2-40B4-BE49-F238E27FC236}">
                <a16:creationId xmlns:a16="http://schemas.microsoft.com/office/drawing/2014/main" id="{79BC3046-BD9E-4071-9E49-8E9E05E79D11}"/>
              </a:ext>
            </a:extLst>
          </p:cNvPr>
          <p:cNvSpPr>
            <a:spLocks noGrp="1"/>
          </p:cNvSpPr>
          <p:nvPr>
            <p:ph type="sldNum" sz="quarter" idx="12"/>
          </p:nvPr>
        </p:nvSpPr>
        <p:spPr/>
        <p:txBody>
          <a:bodyPr/>
          <a:lstStyle/>
          <a:p>
            <a:fld id="{BBAAB195-B577-5546-8349-9DDA93B6129E}" type="slidenum">
              <a:rPr lang="en-US" smtClean="0"/>
              <a:t>8</a:t>
            </a:fld>
            <a:endParaRPr lang="en-US" dirty="0"/>
          </a:p>
        </p:txBody>
      </p:sp>
      <p:cxnSp>
        <p:nvCxnSpPr>
          <p:cNvPr id="10" name="Straight Arrow Connector 9">
            <a:extLst>
              <a:ext uri="{FF2B5EF4-FFF2-40B4-BE49-F238E27FC236}">
                <a16:creationId xmlns:a16="http://schemas.microsoft.com/office/drawing/2014/main" id="{D7FBFFC6-EDA6-4311-B5C7-E46430A5D673}"/>
              </a:ext>
            </a:extLst>
          </p:cNvPr>
          <p:cNvCxnSpPr>
            <a:cxnSpLocks/>
            <a:stCxn id="8" idx="3"/>
          </p:cNvCxnSpPr>
          <p:nvPr/>
        </p:nvCxnSpPr>
        <p:spPr>
          <a:xfrm>
            <a:off x="8655727" y="729903"/>
            <a:ext cx="557883" cy="71010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68040E6-9027-41E1-9883-46A4956048DD}"/>
              </a:ext>
            </a:extLst>
          </p:cNvPr>
          <p:cNvSpPr txBox="1"/>
          <p:nvPr/>
        </p:nvSpPr>
        <p:spPr>
          <a:xfrm>
            <a:off x="8325469" y="441707"/>
            <a:ext cx="2146178"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Motor</a:t>
            </a:r>
          </a:p>
        </p:txBody>
      </p:sp>
      <p:cxnSp>
        <p:nvCxnSpPr>
          <p:cNvPr id="14" name="Straight Arrow Connector 13">
            <a:extLst>
              <a:ext uri="{FF2B5EF4-FFF2-40B4-BE49-F238E27FC236}">
                <a16:creationId xmlns:a16="http://schemas.microsoft.com/office/drawing/2014/main" id="{2D47C2B5-060E-40CD-9381-C455D0F2FC6B}"/>
              </a:ext>
            </a:extLst>
          </p:cNvPr>
          <p:cNvCxnSpPr>
            <a:cxnSpLocks/>
          </p:cNvCxnSpPr>
          <p:nvPr/>
        </p:nvCxnSpPr>
        <p:spPr>
          <a:xfrm flipH="1">
            <a:off x="9759359" y="729902"/>
            <a:ext cx="222842" cy="238616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986226A-AC45-4C93-B191-B53546525EDB}"/>
              </a:ext>
            </a:extLst>
          </p:cNvPr>
          <p:cNvSpPr txBox="1"/>
          <p:nvPr/>
        </p:nvSpPr>
        <p:spPr>
          <a:xfrm>
            <a:off x="9677945" y="441707"/>
            <a:ext cx="2146178"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PM Carriage</a:t>
            </a:r>
          </a:p>
        </p:txBody>
      </p:sp>
      <p:cxnSp>
        <p:nvCxnSpPr>
          <p:cNvPr id="18" name="Straight Arrow Connector 17">
            <a:extLst>
              <a:ext uri="{FF2B5EF4-FFF2-40B4-BE49-F238E27FC236}">
                <a16:creationId xmlns:a16="http://schemas.microsoft.com/office/drawing/2014/main" id="{F43EA5F7-9B18-47C7-8E71-5D2AFEE64FC2}"/>
              </a:ext>
            </a:extLst>
          </p:cNvPr>
          <p:cNvCxnSpPr>
            <a:cxnSpLocks/>
          </p:cNvCxnSpPr>
          <p:nvPr/>
        </p:nvCxnSpPr>
        <p:spPr>
          <a:xfrm flipH="1">
            <a:off x="11178861" y="864526"/>
            <a:ext cx="337249" cy="2564474"/>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0B45A785-41B5-4172-820A-C9061943CEA8}"/>
              </a:ext>
            </a:extLst>
          </p:cNvPr>
          <p:cNvSpPr txBox="1"/>
          <p:nvPr/>
        </p:nvSpPr>
        <p:spPr>
          <a:xfrm>
            <a:off x="10971424" y="557116"/>
            <a:ext cx="2146178"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Ball screw</a:t>
            </a:r>
          </a:p>
        </p:txBody>
      </p:sp>
      <p:cxnSp>
        <p:nvCxnSpPr>
          <p:cNvPr id="20" name="Straight Arrow Connector 19">
            <a:extLst>
              <a:ext uri="{FF2B5EF4-FFF2-40B4-BE49-F238E27FC236}">
                <a16:creationId xmlns:a16="http://schemas.microsoft.com/office/drawing/2014/main" id="{3BE266FB-D4E6-4182-BBA7-CF81801C039B}"/>
              </a:ext>
            </a:extLst>
          </p:cNvPr>
          <p:cNvCxnSpPr>
            <a:cxnSpLocks/>
          </p:cNvCxnSpPr>
          <p:nvPr/>
        </p:nvCxnSpPr>
        <p:spPr>
          <a:xfrm flipH="1" flipV="1">
            <a:off x="10378924" y="4349113"/>
            <a:ext cx="709286" cy="1426246"/>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28C4B44-882A-4D0C-92DA-41C94A3BE36B}"/>
              </a:ext>
            </a:extLst>
          </p:cNvPr>
          <p:cNvSpPr txBox="1"/>
          <p:nvPr/>
        </p:nvSpPr>
        <p:spPr>
          <a:xfrm>
            <a:off x="10550189" y="5723860"/>
            <a:ext cx="2146178"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Carriage holder</a:t>
            </a:r>
          </a:p>
        </p:txBody>
      </p:sp>
    </p:spTree>
    <p:custDataLst>
      <p:tags r:id="rId1"/>
    </p:custDataLst>
    <p:extLst>
      <p:ext uri="{BB962C8B-B14F-4D97-AF65-F5344CB8AC3E}">
        <p14:creationId xmlns:p14="http://schemas.microsoft.com/office/powerpoint/2010/main" val="1049093336"/>
      </p:ext>
    </p:extLst>
  </p:cSld>
  <p:clrMapOvr>
    <a:masterClrMapping/>
  </p:clrMapOvr>
  <mc:AlternateContent xmlns:mc="http://schemas.openxmlformats.org/markup-compatibility/2006" xmlns:p14="http://schemas.microsoft.com/office/powerpoint/2010/main">
    <mc:Choice Requires="p14">
      <p:transition spd="slow" p14:dur="2000" advTm="72390"/>
    </mc:Choice>
    <mc:Fallback xmlns="">
      <p:transition spd="slow" advTm="723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0"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p:bldP spid="17" grpId="0"/>
      <p:bldP spid="19"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C75BB7-DED2-43F0-9988-1E960FBB631A}"/>
              </a:ext>
            </a:extLst>
          </p:cNvPr>
          <p:cNvSpPr txBox="1"/>
          <p:nvPr/>
        </p:nvSpPr>
        <p:spPr>
          <a:xfrm>
            <a:off x="403340" y="345182"/>
            <a:ext cx="8252387" cy="769441"/>
          </a:xfrm>
          <a:prstGeom prst="rect">
            <a:avLst/>
          </a:prstGeom>
          <a:noFill/>
        </p:spPr>
        <p:txBody>
          <a:bodyPr wrap="square" rtlCol="0" anchor="t">
            <a:spAutoFit/>
          </a:bodyPr>
          <a:lstStyle/>
          <a:p>
            <a:r>
              <a:rPr lang="en-US" sz="4400" b="1" spc="-150" dirty="0">
                <a:solidFill>
                  <a:srgbClr val="2E2D62"/>
                </a:solidFill>
                <a:latin typeface="Arial" panose="020B0604020202020204" pitchFamily="34" charset="0"/>
                <a:cs typeface="Arial" panose="020B0604020202020204" pitchFamily="34" charset="0"/>
              </a:rPr>
              <a:t>Split design</a:t>
            </a:r>
          </a:p>
        </p:txBody>
      </p:sp>
      <p:pic>
        <p:nvPicPr>
          <p:cNvPr id="5" name="Picture 4">
            <a:extLst>
              <a:ext uri="{FF2B5EF4-FFF2-40B4-BE49-F238E27FC236}">
                <a16:creationId xmlns:a16="http://schemas.microsoft.com/office/drawing/2014/main" id="{59CA2D26-4B2B-41E6-85A1-7A18824A5B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9355" y="1114623"/>
            <a:ext cx="6839196" cy="4523173"/>
          </a:xfrm>
          <a:prstGeom prst="rect">
            <a:avLst/>
          </a:prstGeom>
        </p:spPr>
      </p:pic>
      <p:sp>
        <p:nvSpPr>
          <p:cNvPr id="6" name="TextBox 5">
            <a:extLst>
              <a:ext uri="{FF2B5EF4-FFF2-40B4-BE49-F238E27FC236}">
                <a16:creationId xmlns:a16="http://schemas.microsoft.com/office/drawing/2014/main" id="{660B3D92-8ACA-486E-A701-4C766D2E1398}"/>
              </a:ext>
            </a:extLst>
          </p:cNvPr>
          <p:cNvSpPr txBox="1"/>
          <p:nvPr/>
        </p:nvSpPr>
        <p:spPr>
          <a:xfrm>
            <a:off x="305592" y="1289082"/>
            <a:ext cx="4594882" cy="523220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Electromagnetic quadrupoles can typically be split for installation around an </a:t>
            </a:r>
            <a:r>
              <a:rPr lang="en-GB" b="1" dirty="0">
                <a:latin typeface="Arial" panose="020B0604020202020204" pitchFamily="34" charset="0"/>
                <a:cs typeface="Arial" panose="020B0604020202020204" pitchFamily="34" charset="0"/>
              </a:rPr>
              <a:t>existing vacuum vessel</a:t>
            </a:r>
            <a:r>
              <a:rPr lang="en-GB" dirty="0">
                <a:latin typeface="Arial" panose="020B0604020202020204" pitchFamily="34" charset="0"/>
                <a:cs typeface="Arial" panose="020B0604020202020204" pitchFamily="34" charset="0"/>
              </a:rPr>
              <a:t> – previous ZEPTO quadrupoles could not.</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new version may be </a:t>
            </a:r>
            <a:r>
              <a:rPr lang="en-GB" b="1" dirty="0">
                <a:latin typeface="Arial" panose="020B0604020202020204" pitchFamily="34" charset="0"/>
                <a:cs typeface="Arial" panose="020B0604020202020204" pitchFamily="34" charset="0"/>
              </a:rPr>
              <a:t>split about the vertical axis</a:t>
            </a:r>
            <a:r>
              <a:rPr lang="en-GB" dirty="0">
                <a:latin typeface="Arial" panose="020B0604020202020204" pitchFamily="34" charset="0"/>
                <a:cs typeface="Arial" panose="020B0604020202020204" pitchFamily="34" charset="0"/>
              </a:rPr>
              <a:t> and reassembled around an existing vacuum system using a dedicated assembly frame. </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This allows replacements or repair to be conducted </a:t>
            </a:r>
            <a:r>
              <a:rPr lang="en-GB" b="1" dirty="0">
                <a:latin typeface="Arial" panose="020B0604020202020204" pitchFamily="34" charset="0"/>
                <a:cs typeface="Arial" panose="020B0604020202020204" pitchFamily="34" charset="0"/>
              </a:rPr>
              <a:t>without needing to keep the accelerator offline</a:t>
            </a:r>
            <a:r>
              <a:rPr lang="en-GB" dirty="0">
                <a:latin typeface="Arial" panose="020B0604020202020204" pitchFamily="34" charset="0"/>
                <a:cs typeface="Arial" panose="020B0604020202020204" pitchFamily="34" charset="0"/>
              </a:rPr>
              <a:t> for the additional time needed to restore the quality of the vacuum.</a:t>
            </a:r>
          </a:p>
          <a:p>
            <a:endParaRPr lang="en-GB" sz="1600" dirty="0">
              <a:latin typeface="Arial" panose="020B0604020202020204" pitchFamily="34" charset="0"/>
              <a:cs typeface="Arial" panose="020B0604020202020204" pitchFamily="34" charset="0"/>
            </a:endParaRPr>
          </a:p>
          <a:p>
            <a:endParaRPr lang="en-GB" sz="1600" dirty="0">
              <a:latin typeface="Arial" panose="020B0604020202020204" pitchFamily="34" charset="0"/>
              <a:cs typeface="Arial" panose="020B0604020202020204" pitchFamily="34" charset="0"/>
            </a:endParaRPr>
          </a:p>
          <a:p>
            <a:br>
              <a:rPr lang="en-GB" sz="1600" dirty="0">
                <a:latin typeface="Arial" panose="020B0604020202020204" pitchFamily="34" charset="0"/>
                <a:cs typeface="Arial" panose="020B0604020202020204" pitchFamily="34" charset="0"/>
              </a:rPr>
            </a:br>
            <a:endParaRPr lang="en-GB" sz="1600" dirty="0">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FD4B007C-D172-4F57-A2BF-28E75D8F4304}"/>
              </a:ext>
            </a:extLst>
          </p:cNvPr>
          <p:cNvSpPr>
            <a:spLocks noGrp="1"/>
          </p:cNvSpPr>
          <p:nvPr>
            <p:ph type="ftr" sz="quarter" idx="11"/>
          </p:nvPr>
        </p:nvSpPr>
        <p:spPr/>
        <p:txBody>
          <a:bodyPr/>
          <a:lstStyle/>
          <a:p>
            <a:r>
              <a:rPr lang="en-US"/>
              <a:t>Alex Bainbridge</a:t>
            </a:r>
            <a:endParaRPr lang="en-US" dirty="0"/>
          </a:p>
        </p:txBody>
      </p:sp>
      <p:sp>
        <p:nvSpPr>
          <p:cNvPr id="3" name="Slide Number Placeholder 2">
            <a:extLst>
              <a:ext uri="{FF2B5EF4-FFF2-40B4-BE49-F238E27FC236}">
                <a16:creationId xmlns:a16="http://schemas.microsoft.com/office/drawing/2014/main" id="{E0F48A5B-8BF5-4700-B2D8-C095ECB97A62}"/>
              </a:ext>
            </a:extLst>
          </p:cNvPr>
          <p:cNvSpPr>
            <a:spLocks noGrp="1"/>
          </p:cNvSpPr>
          <p:nvPr>
            <p:ph type="sldNum" sz="quarter" idx="12"/>
          </p:nvPr>
        </p:nvSpPr>
        <p:spPr/>
        <p:txBody>
          <a:bodyPr/>
          <a:lstStyle/>
          <a:p>
            <a:fld id="{BBAAB195-B577-5546-8349-9DDA93B6129E}" type="slidenum">
              <a:rPr lang="en-US" smtClean="0"/>
              <a:t>9</a:t>
            </a:fld>
            <a:endParaRPr lang="en-US"/>
          </a:p>
        </p:txBody>
      </p:sp>
      <p:cxnSp>
        <p:nvCxnSpPr>
          <p:cNvPr id="7" name="Straight Arrow Connector 6">
            <a:extLst>
              <a:ext uri="{FF2B5EF4-FFF2-40B4-BE49-F238E27FC236}">
                <a16:creationId xmlns:a16="http://schemas.microsoft.com/office/drawing/2014/main" id="{E4B4B03A-A80E-40BC-9E96-B34A7FFE401E}"/>
              </a:ext>
            </a:extLst>
          </p:cNvPr>
          <p:cNvCxnSpPr>
            <a:cxnSpLocks/>
          </p:cNvCxnSpPr>
          <p:nvPr/>
        </p:nvCxnSpPr>
        <p:spPr>
          <a:xfrm flipV="1">
            <a:off x="7830105" y="3994951"/>
            <a:ext cx="825623" cy="1997476"/>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99B7577-F41C-415E-AE6B-1500CFBC8E51}"/>
              </a:ext>
            </a:extLst>
          </p:cNvPr>
          <p:cNvSpPr txBox="1"/>
          <p:nvPr/>
        </p:nvSpPr>
        <p:spPr>
          <a:xfrm>
            <a:off x="7080311" y="5895927"/>
            <a:ext cx="2146178"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Vacuum chamber</a:t>
            </a:r>
          </a:p>
        </p:txBody>
      </p:sp>
      <p:cxnSp>
        <p:nvCxnSpPr>
          <p:cNvPr id="11" name="Straight Arrow Connector 10">
            <a:extLst>
              <a:ext uri="{FF2B5EF4-FFF2-40B4-BE49-F238E27FC236}">
                <a16:creationId xmlns:a16="http://schemas.microsoft.com/office/drawing/2014/main" id="{FD406B6F-0316-4DE3-896D-C04ED33EACC6}"/>
              </a:ext>
            </a:extLst>
          </p:cNvPr>
          <p:cNvCxnSpPr>
            <a:cxnSpLocks/>
          </p:cNvCxnSpPr>
          <p:nvPr/>
        </p:nvCxnSpPr>
        <p:spPr>
          <a:xfrm flipH="1">
            <a:off x="8242916" y="961977"/>
            <a:ext cx="14056" cy="2110559"/>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A40B1B2-6398-42C2-9558-E6B4561DCFD5}"/>
              </a:ext>
            </a:extLst>
          </p:cNvPr>
          <p:cNvSpPr txBox="1"/>
          <p:nvPr/>
        </p:nvSpPr>
        <p:spPr>
          <a:xfrm>
            <a:off x="7537511" y="515080"/>
            <a:ext cx="1757409" cy="523220"/>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Temporary PM carriage holder</a:t>
            </a:r>
          </a:p>
        </p:txBody>
      </p:sp>
      <p:cxnSp>
        <p:nvCxnSpPr>
          <p:cNvPr id="15" name="Straight Arrow Connector 14">
            <a:extLst>
              <a:ext uri="{FF2B5EF4-FFF2-40B4-BE49-F238E27FC236}">
                <a16:creationId xmlns:a16="http://schemas.microsoft.com/office/drawing/2014/main" id="{1882DE2A-F9E4-4E75-B6D4-126EE66DE4AC}"/>
              </a:ext>
            </a:extLst>
          </p:cNvPr>
          <p:cNvCxnSpPr>
            <a:cxnSpLocks/>
          </p:cNvCxnSpPr>
          <p:nvPr/>
        </p:nvCxnSpPr>
        <p:spPr>
          <a:xfrm>
            <a:off x="6871317" y="856492"/>
            <a:ext cx="387657" cy="2368444"/>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42BC9FD-F865-49CB-A26F-29A5EF92644C}"/>
              </a:ext>
            </a:extLst>
          </p:cNvPr>
          <p:cNvSpPr txBox="1"/>
          <p:nvPr/>
        </p:nvSpPr>
        <p:spPr>
          <a:xfrm>
            <a:off x="5471551" y="539061"/>
            <a:ext cx="1652410" cy="523220"/>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Pre-bolted inner and outer yokes</a:t>
            </a:r>
          </a:p>
        </p:txBody>
      </p:sp>
      <p:cxnSp>
        <p:nvCxnSpPr>
          <p:cNvPr id="18" name="Straight Arrow Connector 17">
            <a:extLst>
              <a:ext uri="{FF2B5EF4-FFF2-40B4-BE49-F238E27FC236}">
                <a16:creationId xmlns:a16="http://schemas.microsoft.com/office/drawing/2014/main" id="{BA23CC54-9E46-4E60-A223-17A73CE56B0E}"/>
              </a:ext>
            </a:extLst>
          </p:cNvPr>
          <p:cNvCxnSpPr>
            <a:cxnSpLocks/>
          </p:cNvCxnSpPr>
          <p:nvPr/>
        </p:nvCxnSpPr>
        <p:spPr>
          <a:xfrm flipH="1" flipV="1">
            <a:off x="9907480" y="3429000"/>
            <a:ext cx="594803" cy="2466927"/>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2FFEB11B-AA57-4BBC-B555-92A304D4B9A2}"/>
              </a:ext>
            </a:extLst>
          </p:cNvPr>
          <p:cNvSpPr txBox="1"/>
          <p:nvPr/>
        </p:nvSpPr>
        <p:spPr>
          <a:xfrm>
            <a:off x="10303389" y="5894684"/>
            <a:ext cx="2146178"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Yoke supports</a:t>
            </a:r>
          </a:p>
        </p:txBody>
      </p:sp>
      <p:cxnSp>
        <p:nvCxnSpPr>
          <p:cNvPr id="23" name="Straight Arrow Connector 22">
            <a:extLst>
              <a:ext uri="{FF2B5EF4-FFF2-40B4-BE49-F238E27FC236}">
                <a16:creationId xmlns:a16="http://schemas.microsoft.com/office/drawing/2014/main" id="{2AE1A5FD-CB6E-493F-AB2F-E89C64D979C3}"/>
              </a:ext>
            </a:extLst>
          </p:cNvPr>
          <p:cNvCxnSpPr>
            <a:cxnSpLocks/>
          </p:cNvCxnSpPr>
          <p:nvPr/>
        </p:nvCxnSpPr>
        <p:spPr>
          <a:xfrm flipV="1">
            <a:off x="9405522" y="4128117"/>
            <a:ext cx="327106" cy="176781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A7145E94-EAAB-488B-9678-486821B4A9D4}"/>
              </a:ext>
            </a:extLst>
          </p:cNvPr>
          <p:cNvSpPr txBox="1"/>
          <p:nvPr/>
        </p:nvSpPr>
        <p:spPr>
          <a:xfrm>
            <a:off x="9196270" y="5895927"/>
            <a:ext cx="2146178"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Rail</a:t>
            </a:r>
          </a:p>
        </p:txBody>
      </p:sp>
    </p:spTree>
    <p:extLst>
      <p:ext uri="{BB962C8B-B14F-4D97-AF65-F5344CB8AC3E}">
        <p14:creationId xmlns:p14="http://schemas.microsoft.com/office/powerpoint/2010/main" val="4175041166"/>
      </p:ext>
    </p:extLst>
  </p:cSld>
  <p:clrMapOvr>
    <a:masterClrMapping/>
  </p:clrMapOvr>
  <mc:AlternateContent xmlns:mc="http://schemas.openxmlformats.org/markup-compatibility/2006" xmlns:p14="http://schemas.microsoft.com/office/powerpoint/2010/main">
    <mc:Choice Requires="p14">
      <p:transition spd="slow" p14:dur="2000" advTm="84388"/>
    </mc:Choice>
    <mc:Fallback xmlns="">
      <p:transition spd="slow" advTm="84388"/>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20.2|5.6|4.1"/>
</p:tagLst>
</file>

<file path=ppt/tags/tag2.xml><?xml version="1.0" encoding="utf-8"?>
<p:tagLst xmlns:a="http://schemas.openxmlformats.org/drawingml/2006/main" xmlns:r="http://schemas.openxmlformats.org/officeDocument/2006/relationships" xmlns:p="http://schemas.openxmlformats.org/presentationml/2006/main">
  <p:tag name="TIMING" val="|39.6"/>
</p:tagLst>
</file>

<file path=ppt/tags/tag3.xml><?xml version="1.0" encoding="utf-8"?>
<p:tagLst xmlns:a="http://schemas.openxmlformats.org/drawingml/2006/main" xmlns:r="http://schemas.openxmlformats.org/officeDocument/2006/relationships" xmlns:p="http://schemas.openxmlformats.org/presentationml/2006/main">
  <p:tag name="TIMING" val="|0.1"/>
</p:tagLst>
</file>

<file path=ppt/tags/tag4.xml><?xml version="1.0" encoding="utf-8"?>
<p:tagLst xmlns:a="http://schemas.openxmlformats.org/drawingml/2006/main" xmlns:r="http://schemas.openxmlformats.org/officeDocument/2006/relationships" xmlns:p="http://schemas.openxmlformats.org/presentationml/2006/main">
  <p:tag name="TIMING" val="|18.5|21.2"/>
</p:tagLst>
</file>

<file path=ppt/tags/tag5.xml><?xml version="1.0" encoding="utf-8"?>
<p:tagLst xmlns:a="http://schemas.openxmlformats.org/drawingml/2006/main" xmlns:r="http://schemas.openxmlformats.org/officeDocument/2006/relationships" xmlns:p="http://schemas.openxmlformats.org/presentationml/2006/main">
  <p:tag name="TIMING" val="|32.5"/>
</p:tagLst>
</file>

<file path=ppt/tags/tag6.xml><?xml version="1.0" encoding="utf-8"?>
<p:tagLst xmlns:a="http://schemas.openxmlformats.org/drawingml/2006/main" xmlns:r="http://schemas.openxmlformats.org/officeDocument/2006/relationships" xmlns:p="http://schemas.openxmlformats.org/presentationml/2006/main">
  <p:tag name="TIMING" val="|0.6|5.2|9.6|8.6|12.4"/>
</p:tagLst>
</file>

<file path=ppt/theme/theme1.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nt WITHOUT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5CDD6A94A459459C297F10E8F74457" ma:contentTypeVersion="10" ma:contentTypeDescription="Create a new document." ma:contentTypeScope="" ma:versionID="87d27a98037ed08943c9843a7fe02e04">
  <xsd:schema xmlns:xsd="http://www.w3.org/2001/XMLSchema" xmlns:xs="http://www.w3.org/2001/XMLSchema" xmlns:p="http://schemas.microsoft.com/office/2006/metadata/properties" xmlns:ns2="1e0c0f35-d0b2-43fb-b8b8-147d937ebf45" targetNamespace="http://schemas.microsoft.com/office/2006/metadata/properties" ma:root="true" ma:fieldsID="9b943ee51829284f3df7f7a2dd76d7ca" ns2:_="">
    <xsd:import namespace="1e0c0f35-d0b2-43fb-b8b8-147d937ebf4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Year" minOccurs="0"/>
                <xsd:element ref="ns2:MediaServiceAutoTags" minOccurs="0"/>
                <xsd:element ref="ns2:MediaLengthInSecond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0c0f35-d0b2-43fb-b8b8-147d937ebf4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Year" ma:index="12" nillable="true" ma:displayName="Year" ma:default="2022" ma:format="Dropdown" ma:internalName="Year">
      <xsd:simpleType>
        <xsd:restriction base="dms:Choice">
          <xsd:enumeration value="2007"/>
          <xsd:enumeration value="2008"/>
          <xsd:enumeration value="2009"/>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enumeration value="2022"/>
          <xsd:enumeration value="N/A"/>
        </xsd:restriction>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Year xmlns="1e0c0f35-d0b2-43fb-b8b8-147d937ebf45">2022</Year>
  </documentManagement>
</p:properties>
</file>

<file path=customXml/itemProps1.xml><?xml version="1.0" encoding="utf-8"?>
<ds:datastoreItem xmlns:ds="http://schemas.openxmlformats.org/officeDocument/2006/customXml" ds:itemID="{8B0844CD-B969-4DE9-91BE-19BC8A9AFBA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0c0f35-d0b2-43fb-b8b8-147d937ebf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CE5AA5E-D351-4BE0-99D5-D5BC6D00E92C}">
  <ds:schemaRefs>
    <ds:schemaRef ds:uri="http://schemas.microsoft.com/sharepoint/v3/contenttype/forms"/>
  </ds:schemaRefs>
</ds:datastoreItem>
</file>

<file path=customXml/itemProps3.xml><?xml version="1.0" encoding="utf-8"?>
<ds:datastoreItem xmlns:ds="http://schemas.openxmlformats.org/officeDocument/2006/customXml" ds:itemID="{106D3F8C-4209-47FF-A37A-E21247ADC2DB}">
  <ds:schemaRefs>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schemas.microsoft.com/office/2006/metadata/properties"/>
    <ds:schemaRef ds:uri="http://purl.org/dc/elements/1.1/"/>
    <ds:schemaRef ds:uri="http://purl.org/dc/dcmitype/"/>
    <ds:schemaRef ds:uri="1e0c0f35-d0b2-43fb-b8b8-147d937ebf4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18192</TotalTime>
  <Words>2116</Words>
  <Application>Microsoft Office PowerPoint</Application>
  <PresentationFormat>Widescreen</PresentationFormat>
  <Paragraphs>325</Paragraphs>
  <Slides>30</Slides>
  <Notes>8</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30</vt:i4>
      </vt:variant>
    </vt:vector>
  </HeadingPairs>
  <TitlesOfParts>
    <vt:vector size="35" baseType="lpstr">
      <vt:lpstr>Wingdings</vt:lpstr>
      <vt:lpstr>Arial</vt:lpstr>
      <vt:lpstr>Calibri</vt:lpstr>
      <vt:lpstr>Font and logo master</vt:lpstr>
      <vt:lpstr>Font WITHOUT logo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IPAC 22 talk THOYSP1</dc:title>
  <dc:creator>Alex Bainbridge</dc:creator>
  <cp:lastModifiedBy>Bainbridge, Alex (STFC,DL,AST)</cp:lastModifiedBy>
  <cp:revision>192</cp:revision>
  <cp:lastPrinted>2019-10-02T08:27:37Z</cp:lastPrinted>
  <dcterms:created xsi:type="dcterms:W3CDTF">2019-09-17T08:04:08Z</dcterms:created>
  <dcterms:modified xsi:type="dcterms:W3CDTF">2023-11-09T10:22:00Z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0x0101000D5CDD6A94A459459C297F10E8F74457</vt:lpwstr>
  </property>
</Properties>
</file>