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301" r:id="rId3"/>
    <p:sldId id="302" r:id="rId4"/>
    <p:sldId id="303" r:id="rId5"/>
    <p:sldId id="304" r:id="rId6"/>
    <p:sldId id="317" r:id="rId7"/>
    <p:sldId id="305" r:id="rId8"/>
    <p:sldId id="318" r:id="rId9"/>
    <p:sldId id="306" r:id="rId10"/>
    <p:sldId id="324" r:id="rId11"/>
    <p:sldId id="326" r:id="rId12"/>
    <p:sldId id="319" r:id="rId13"/>
    <p:sldId id="320" r:id="rId14"/>
    <p:sldId id="332" r:id="rId15"/>
    <p:sldId id="321" r:id="rId16"/>
    <p:sldId id="322" r:id="rId17"/>
    <p:sldId id="314" r:id="rId18"/>
    <p:sldId id="315" r:id="rId19"/>
    <p:sldId id="325" r:id="rId20"/>
    <p:sldId id="316" r:id="rId21"/>
    <p:sldId id="328" r:id="rId22"/>
    <p:sldId id="327" r:id="rId23"/>
    <p:sldId id="330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  <p:cmAuthor id="2" name="PENTELLA MARIANO" initials="PM" lastIdx="1" clrIdx="1">
    <p:extLst>
      <p:ext uri="{19B8F6BF-5375-455C-9EA6-DF929625EA0E}">
        <p15:presenceInfo xmlns:p15="http://schemas.microsoft.com/office/powerpoint/2012/main" userId="PENTELLA MARI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7"/>
    <a:srgbClr val="A7A7A7"/>
    <a:srgbClr val="8B8A8E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6" autoAdjust="0"/>
    <p:restoredTop sz="76187" autoAdjust="0"/>
  </p:normalViewPr>
  <p:slideViewPr>
    <p:cSldViewPr snapToGrid="0" snapToObjects="1">
      <p:cViewPr varScale="1">
        <p:scale>
          <a:sx n="90" d="100"/>
          <a:sy n="90" d="100"/>
        </p:scale>
        <p:origin x="161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marianopentella/MEGA/CERN/Work/Paper%20completed/12%20-%20Design,%20Manufacturing,%20and%20Measurement%20of%20three%20Permanent%20Magnetic%20Dipoles%20for%20the%20FASER%20experiment/FASER/SSW/FaserD3ResultSSW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bn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MULTIPOLES!$B$3:$B$11</c:f>
              <c:numCache>
                <c:formatCode>0.00</c:formatCode>
                <c:ptCount val="9"/>
                <c:pt idx="0">
                  <c:v>4.3099999999999996</c:v>
                </c:pt>
                <c:pt idx="1">
                  <c:v>-0.77</c:v>
                </c:pt>
                <c:pt idx="2">
                  <c:v>3.42</c:v>
                </c:pt>
                <c:pt idx="3">
                  <c:v>-2.57</c:v>
                </c:pt>
                <c:pt idx="4">
                  <c:v>-2.13</c:v>
                </c:pt>
                <c:pt idx="5">
                  <c:v>-0.35</c:v>
                </c:pt>
                <c:pt idx="6">
                  <c:v>7.0000000000000007E-2</c:v>
                </c:pt>
                <c:pt idx="7">
                  <c:v>-0.31</c:v>
                </c:pt>
                <c:pt idx="8">
                  <c:v>0.1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DF8-9246-B7C8-D3B31D4521CF}"/>
            </c:ext>
          </c:extLst>
        </c:ser>
        <c:ser>
          <c:idx val="1"/>
          <c:order val="1"/>
          <c:tx>
            <c:v>an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9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MULTIPOLES!$C$3:$C$11</c:f>
              <c:numCache>
                <c:formatCode>General</c:formatCode>
                <c:ptCount val="9"/>
                <c:pt idx="0">
                  <c:v>-15.48</c:v>
                </c:pt>
                <c:pt idx="1">
                  <c:v>-31.46</c:v>
                </c:pt>
                <c:pt idx="2">
                  <c:v>2.19</c:v>
                </c:pt>
                <c:pt idx="3">
                  <c:v>-4.6500000000000004</c:v>
                </c:pt>
                <c:pt idx="4">
                  <c:v>-1.76</c:v>
                </c:pt>
                <c:pt idx="5">
                  <c:v>2.16</c:v>
                </c:pt>
                <c:pt idx="6">
                  <c:v>0.28000000000000003</c:v>
                </c:pt>
                <c:pt idx="7">
                  <c:v>-0.54</c:v>
                </c:pt>
                <c:pt idx="8">
                  <c:v>0.41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DF8-9246-B7C8-D3B31D452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7033088"/>
        <c:axId val="1266021856"/>
      </c:barChart>
      <c:catAx>
        <c:axId val="267033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66021856"/>
        <c:crosses val="autoZero"/>
        <c:auto val="1"/>
        <c:lblAlgn val="ctr"/>
        <c:lblOffset val="100"/>
        <c:noMultiLvlLbl val="0"/>
      </c:catAx>
      <c:valAx>
        <c:axId val="126602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bn, an [units]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6703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1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7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2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07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45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50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4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11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73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73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6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0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1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8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4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1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76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21228" y="6350851"/>
            <a:ext cx="1695160" cy="365125"/>
          </a:xfrm>
        </p:spPr>
        <p:txBody>
          <a:bodyPr/>
          <a:lstStyle/>
          <a:p>
            <a:r>
              <a:rPr lang="en-US" dirty="0"/>
              <a:t>MSC Seminar – 4/15/2021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1100" y="6350851"/>
            <a:ext cx="1665288" cy="365125"/>
          </a:xfrm>
        </p:spPr>
        <p:txBody>
          <a:bodyPr/>
          <a:lstStyle/>
          <a:p>
            <a:r>
              <a:rPr lang="en-US" dirty="0"/>
              <a:t>MSC Seminar – 15/4/2021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Mariano Pentella | A Hitchhiker’s Guide to Magnetic Measurements of Materials: Overview, Solutions, Future Plans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6108" y="6350851"/>
            <a:ext cx="1480280" cy="365125"/>
          </a:xfrm>
        </p:spPr>
        <p:txBody>
          <a:bodyPr/>
          <a:lstStyle/>
          <a:p>
            <a:r>
              <a:rPr lang="en-US" dirty="0"/>
              <a:t>MSC Seminar - </a:t>
            </a:r>
            <a:fld id="{23793A62-AA7E-5A4D-A43E-DF1B3593C4E5}" type="datetime1">
              <a:rPr lang="en-US" smtClean="0"/>
              <a:pPr/>
              <a:t>11/14/23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3793A62-AA7E-5A4D-A43E-DF1B3593C4E5}" type="datetime1">
              <a:rPr lang="en-US" smtClean="0"/>
              <a:t>11/14/23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820538"/>
            <a:ext cx="11376025" cy="783077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Mariano Pentella on behalf of TE-MSC-TM (mariano.pentella@cern.ch)</a:t>
            </a:r>
          </a:p>
          <a:p>
            <a:pPr algn="l"/>
            <a:r>
              <a:rPr lang="en-US" sz="1800" dirty="0"/>
              <a:t>Date: 16/11/2023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/>
              <a:t>Magnetic measurements of PM magnets</a:t>
            </a:r>
            <a:r>
              <a:rPr lang="en-US" dirty="0"/>
              <a:t>- 2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4" name="Rectangle 50">
            <a:extLst>
              <a:ext uri="{FF2B5EF4-FFF2-40B4-BE49-F238E27FC236}">
                <a16:creationId xmlns:a16="http://schemas.microsoft.com/office/drawing/2014/main" id="{025501A3-330C-AD8A-3151-79FFC43B270F}"/>
              </a:ext>
            </a:extLst>
          </p:cNvPr>
          <p:cNvSpPr/>
          <p:nvPr/>
        </p:nvSpPr>
        <p:spPr>
          <a:xfrm>
            <a:off x="1102232" y="1098022"/>
            <a:ext cx="1769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Rotating coil system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104B3E-6E2B-BA4D-9936-52FE1C209C57}"/>
              </a:ext>
            </a:extLst>
          </p:cNvPr>
          <p:cNvSpPr txBox="1"/>
          <p:nvPr/>
        </p:nvSpPr>
        <p:spPr>
          <a:xfrm>
            <a:off x="486439" y="1375021"/>
            <a:ext cx="30010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33A0"/>
                </a:solidFill>
              </a:rPr>
              <a:t>A coil </a:t>
            </a:r>
            <a:r>
              <a:rPr lang="it-IT" sz="1400" dirty="0" err="1">
                <a:solidFill>
                  <a:srgbClr val="0033A0"/>
                </a:solidFill>
              </a:rPr>
              <a:t>is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rigidly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rotated</a:t>
            </a:r>
            <a:r>
              <a:rPr lang="it-IT" sz="1400" dirty="0">
                <a:solidFill>
                  <a:srgbClr val="0033A0"/>
                </a:solidFill>
              </a:rPr>
              <a:t> inside a </a:t>
            </a:r>
            <a:r>
              <a:rPr lang="it-IT" sz="1400" dirty="0" err="1">
                <a:solidFill>
                  <a:srgbClr val="0033A0"/>
                </a:solidFill>
              </a:rPr>
              <a:t>magnetic</a:t>
            </a:r>
            <a:r>
              <a:rPr lang="it-IT" sz="1400" dirty="0">
                <a:solidFill>
                  <a:srgbClr val="0033A0"/>
                </a:solidFill>
              </a:rPr>
              <a:t> field. The </a:t>
            </a:r>
            <a:r>
              <a:rPr lang="it-IT" sz="1400" dirty="0" err="1">
                <a:solidFill>
                  <a:srgbClr val="0033A0"/>
                </a:solidFill>
              </a:rPr>
              <a:t>rotation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determines</a:t>
            </a:r>
            <a:r>
              <a:rPr lang="it-IT" sz="1400" dirty="0">
                <a:solidFill>
                  <a:srgbClr val="0033A0"/>
                </a:solidFill>
              </a:rPr>
              <a:t> an </a:t>
            </a:r>
            <a:r>
              <a:rPr lang="it-IT" sz="1400" dirty="0" err="1">
                <a:solidFill>
                  <a:srgbClr val="0033A0"/>
                </a:solidFill>
              </a:rPr>
              <a:t>induced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voltage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at</a:t>
            </a:r>
            <a:r>
              <a:rPr lang="it-IT" sz="1400" dirty="0">
                <a:solidFill>
                  <a:srgbClr val="0033A0"/>
                </a:solidFill>
              </a:rPr>
              <a:t> the coil terminals</a:t>
            </a:r>
            <a:endParaRPr lang="it-IT" sz="1400" b="0" dirty="0">
              <a:solidFill>
                <a:srgbClr val="0033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8092220-D582-4260-5B10-5FE3EF2400D7}"/>
                  </a:ext>
                </a:extLst>
              </p:cNvPr>
              <p:cNvSpPr txBox="1"/>
              <p:nvPr/>
            </p:nvSpPr>
            <p:spPr>
              <a:xfrm>
                <a:off x="486439" y="5139459"/>
                <a:ext cx="2687369" cy="761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8092220-D582-4260-5B10-5FE3EF240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39" y="5139459"/>
                <a:ext cx="2687369" cy="761555"/>
              </a:xfrm>
              <a:prstGeom prst="rect">
                <a:avLst/>
              </a:prstGeom>
              <a:blipFill>
                <a:blip r:embed="rId4"/>
                <a:stretch>
                  <a:fillRect t="-137705" b="-2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o 19">
            <a:extLst>
              <a:ext uri="{FF2B5EF4-FFF2-40B4-BE49-F238E27FC236}">
                <a16:creationId xmlns:a16="http://schemas.microsoft.com/office/drawing/2014/main" id="{A42925F2-4C66-2C0A-321E-5CA7DD1DBAEB}"/>
              </a:ext>
            </a:extLst>
          </p:cNvPr>
          <p:cNvGrpSpPr/>
          <p:nvPr/>
        </p:nvGrpSpPr>
        <p:grpSpPr>
          <a:xfrm>
            <a:off x="4152722" y="2744898"/>
            <a:ext cx="2874662" cy="3141345"/>
            <a:chOff x="4091732" y="2352638"/>
            <a:chExt cx="2874662" cy="314134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E95C096-AD3E-9D8B-2490-460EBB430D00}"/>
                </a:ext>
              </a:extLst>
            </p:cNvPr>
            <p:cNvGrpSpPr/>
            <p:nvPr/>
          </p:nvGrpSpPr>
          <p:grpSpPr>
            <a:xfrm>
              <a:off x="4091732" y="2352638"/>
              <a:ext cx="2874662" cy="3141345"/>
              <a:chOff x="4091732" y="2352638"/>
              <a:chExt cx="2874662" cy="3141345"/>
            </a:xfrm>
          </p:grpSpPr>
          <p:pic>
            <p:nvPicPr>
              <p:cNvPr id="13" name="Graphic 4">
                <a:extLst>
                  <a:ext uri="{FF2B5EF4-FFF2-40B4-BE49-F238E27FC236}">
                    <a16:creationId xmlns:a16="http://schemas.microsoft.com/office/drawing/2014/main" id="{B1B733F4-3B06-215B-B835-F72F7DD5E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709" t="6272" r="943" b="2723"/>
              <a:stretch/>
            </p:blipFill>
            <p:spPr>
              <a:xfrm>
                <a:off x="4091732" y="2352638"/>
                <a:ext cx="2874662" cy="2734485"/>
              </a:xfrm>
              <a:prstGeom prst="flowChartConnector">
                <a:avLst/>
              </a:prstGeom>
            </p:spPr>
          </p:pic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id="{82C4DD4A-37C1-EC13-E446-A3E85865A4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29063" y="4931866"/>
                <a:ext cx="276076" cy="310513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582B127A-E9CC-94C9-9685-46103FF7BA01}"/>
                  </a:ext>
                </a:extLst>
              </p:cNvPr>
              <p:cNvSpPr txBox="1"/>
              <p:nvPr/>
            </p:nvSpPr>
            <p:spPr bwMode="auto">
              <a:xfrm>
                <a:off x="5805139" y="5032318"/>
                <a:ext cx="7286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/>
                    </a:solidFill>
                  </a:rPr>
                  <a:t>Return wire </a:t>
                </a:r>
                <a:endParaRPr lang="en-GB" sz="1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71A7E215-9762-B6CF-D954-5C81C7E0C288}"/>
                </a:ext>
              </a:extLst>
            </p:cNvPr>
            <p:cNvSpPr/>
            <p:nvPr/>
          </p:nvSpPr>
          <p:spPr>
            <a:xfrm>
              <a:off x="5468073" y="4882032"/>
              <a:ext cx="121980" cy="996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Rectangle 50">
            <a:extLst>
              <a:ext uri="{FF2B5EF4-FFF2-40B4-BE49-F238E27FC236}">
                <a16:creationId xmlns:a16="http://schemas.microsoft.com/office/drawing/2014/main" id="{119760F9-6B8B-2E08-C319-44435B80C707}"/>
              </a:ext>
            </a:extLst>
          </p:cNvPr>
          <p:cNvSpPr/>
          <p:nvPr/>
        </p:nvSpPr>
        <p:spPr>
          <a:xfrm>
            <a:off x="5069430" y="1080059"/>
            <a:ext cx="2322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Stretched wire system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E6FDB92-18B4-021D-8EC8-CE2E7C426586}"/>
              </a:ext>
            </a:extLst>
          </p:cNvPr>
          <p:cNvSpPr txBox="1"/>
          <p:nvPr/>
        </p:nvSpPr>
        <p:spPr>
          <a:xfrm>
            <a:off x="4069978" y="1359903"/>
            <a:ext cx="37602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33A0"/>
                </a:solidFill>
              </a:rPr>
              <a:t>A </a:t>
            </a:r>
            <a:r>
              <a:rPr lang="it-IT" sz="1400" dirty="0" err="1">
                <a:solidFill>
                  <a:srgbClr val="0033A0"/>
                </a:solidFill>
              </a:rPr>
              <a:t>wire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is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rigidly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spanned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through</a:t>
            </a:r>
            <a:r>
              <a:rPr lang="it-IT" sz="1400" dirty="0">
                <a:solidFill>
                  <a:srgbClr val="0033A0"/>
                </a:solidFill>
              </a:rPr>
              <a:t> the </a:t>
            </a:r>
            <a:r>
              <a:rPr lang="it-IT" sz="1400" dirty="0" err="1">
                <a:solidFill>
                  <a:srgbClr val="0033A0"/>
                </a:solidFill>
              </a:rPr>
              <a:t>magnet</a:t>
            </a:r>
            <a:r>
              <a:rPr lang="it-IT" sz="1400" dirty="0">
                <a:solidFill>
                  <a:srgbClr val="0033A0"/>
                </a:solidFill>
              </a:rPr>
              <a:t> aperture, with a </a:t>
            </a:r>
            <a:r>
              <a:rPr lang="it-IT" sz="1400" dirty="0" err="1">
                <a:solidFill>
                  <a:srgbClr val="0033A0"/>
                </a:solidFill>
              </a:rPr>
              <a:t>return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wire</a:t>
            </a:r>
            <a:r>
              <a:rPr lang="it-IT" sz="1400" dirty="0">
                <a:solidFill>
                  <a:srgbClr val="0033A0"/>
                </a:solidFill>
              </a:rPr>
              <a:t> closing the loop.</a:t>
            </a:r>
          </a:p>
          <a:p>
            <a:pPr algn="just"/>
            <a:r>
              <a:rPr lang="it-IT" sz="1400" dirty="0">
                <a:solidFill>
                  <a:srgbClr val="0033A0"/>
                </a:solidFill>
              </a:rPr>
              <a:t>The loop </a:t>
            </a:r>
            <a:r>
              <a:rPr lang="it-IT" sz="1400" dirty="0" err="1">
                <a:solidFill>
                  <a:srgbClr val="0033A0"/>
                </a:solidFill>
              </a:rPr>
              <a:t>deformation</a:t>
            </a:r>
            <a:r>
              <a:rPr lang="it-IT" sz="1400" dirty="0">
                <a:solidFill>
                  <a:srgbClr val="0033A0"/>
                </a:solidFill>
              </a:rPr>
              <a:t> due to the </a:t>
            </a:r>
            <a:r>
              <a:rPr lang="it-IT" sz="1400" dirty="0" err="1">
                <a:solidFill>
                  <a:srgbClr val="0033A0"/>
                </a:solidFill>
              </a:rPr>
              <a:t>wire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movement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determines</a:t>
            </a:r>
            <a:r>
              <a:rPr lang="it-IT" sz="1400" dirty="0">
                <a:solidFill>
                  <a:srgbClr val="0033A0"/>
                </a:solidFill>
              </a:rPr>
              <a:t> a </a:t>
            </a:r>
            <a:r>
              <a:rPr lang="it-IT" sz="1400" dirty="0" err="1">
                <a:solidFill>
                  <a:srgbClr val="0033A0"/>
                </a:solidFill>
              </a:rPr>
              <a:t>flux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variation</a:t>
            </a:r>
            <a:r>
              <a:rPr lang="it-IT" sz="1400" dirty="0">
                <a:solidFill>
                  <a:srgbClr val="0033A0"/>
                </a:solidFill>
              </a:rPr>
              <a:t> and </a:t>
            </a:r>
            <a:r>
              <a:rPr lang="it-IT" sz="1400" dirty="0" err="1">
                <a:solidFill>
                  <a:srgbClr val="0033A0"/>
                </a:solidFill>
              </a:rPr>
              <a:t>therefore</a:t>
            </a:r>
            <a:r>
              <a:rPr lang="it-IT" sz="1400" dirty="0">
                <a:solidFill>
                  <a:srgbClr val="0033A0"/>
                </a:solidFill>
              </a:rPr>
              <a:t>, an </a:t>
            </a:r>
            <a:r>
              <a:rPr lang="it-IT" sz="1400" dirty="0" err="1">
                <a:solidFill>
                  <a:srgbClr val="0033A0"/>
                </a:solidFill>
              </a:rPr>
              <a:t>induced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voltage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at</a:t>
            </a:r>
            <a:r>
              <a:rPr lang="it-IT" sz="1400" dirty="0">
                <a:solidFill>
                  <a:srgbClr val="0033A0"/>
                </a:solidFill>
              </a:rPr>
              <a:t> the loop terminal</a:t>
            </a:r>
            <a:endParaRPr lang="it-IT" sz="1400" b="0" dirty="0">
              <a:solidFill>
                <a:srgbClr val="0033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3E6109A-05E3-3AA9-DDFD-994910394E73}"/>
                  </a:ext>
                </a:extLst>
              </p:cNvPr>
              <p:cNvSpPr txBox="1"/>
              <p:nvPr/>
            </p:nvSpPr>
            <p:spPr>
              <a:xfrm>
                <a:off x="2542053" y="5582476"/>
                <a:ext cx="6096000" cy="772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𝑑𝑧𝑑𝑡</m:t>
                              </m:r>
                            </m:e>
                          </m:nary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3E6109A-05E3-3AA9-DDFD-994910394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053" y="5582476"/>
                <a:ext cx="6096000" cy="772199"/>
              </a:xfrm>
              <a:prstGeom prst="rect">
                <a:avLst/>
              </a:prstGeom>
              <a:blipFill>
                <a:blip r:embed="rId7"/>
                <a:stretch>
                  <a:fillRect t="-140323" b="-2032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50">
            <a:extLst>
              <a:ext uri="{FF2B5EF4-FFF2-40B4-BE49-F238E27FC236}">
                <a16:creationId xmlns:a16="http://schemas.microsoft.com/office/drawing/2014/main" id="{F1AA8C4C-2512-589E-446C-9B565599C3ED}"/>
              </a:ext>
            </a:extLst>
          </p:cNvPr>
          <p:cNvSpPr/>
          <p:nvPr/>
        </p:nvSpPr>
        <p:spPr>
          <a:xfrm>
            <a:off x="9589232" y="1098022"/>
            <a:ext cx="2322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Oscillating wire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44EBB33-8E3F-82ED-32FB-1335C12905A8}"/>
              </a:ext>
            </a:extLst>
          </p:cNvPr>
          <p:cNvSpPr txBox="1"/>
          <p:nvPr/>
        </p:nvSpPr>
        <p:spPr>
          <a:xfrm>
            <a:off x="8390940" y="1352757"/>
            <a:ext cx="376022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33A0"/>
                </a:solidFill>
              </a:rPr>
              <a:t>A </a:t>
            </a:r>
            <a:r>
              <a:rPr lang="it-IT" sz="1400" dirty="0" err="1">
                <a:solidFill>
                  <a:srgbClr val="0033A0"/>
                </a:solidFill>
              </a:rPr>
              <a:t>wire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is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kept</a:t>
            </a:r>
            <a:r>
              <a:rPr lang="it-IT" sz="1400" dirty="0">
                <a:solidFill>
                  <a:srgbClr val="0033A0"/>
                </a:solidFill>
              </a:rPr>
              <a:t> in position inside the </a:t>
            </a:r>
            <a:r>
              <a:rPr lang="it-IT" sz="1400" dirty="0" err="1">
                <a:solidFill>
                  <a:srgbClr val="0033A0"/>
                </a:solidFill>
              </a:rPr>
              <a:t>magnet</a:t>
            </a:r>
            <a:r>
              <a:rPr lang="it-IT" sz="1400" dirty="0">
                <a:solidFill>
                  <a:srgbClr val="0033A0"/>
                </a:solidFill>
              </a:rPr>
              <a:t> aperture. A small current with a sinusoidal waveform is applied, with a frequency much lower than the first </a:t>
            </a:r>
            <a:r>
              <a:rPr lang="it-IT" sz="1400" dirty="0" err="1">
                <a:solidFill>
                  <a:srgbClr val="0033A0"/>
                </a:solidFill>
              </a:rPr>
              <a:t>wire</a:t>
            </a:r>
            <a:r>
              <a:rPr lang="it-IT" sz="1400" dirty="0">
                <a:solidFill>
                  <a:srgbClr val="0033A0"/>
                </a:solidFill>
              </a:rPr>
              <a:t> </a:t>
            </a:r>
            <a:r>
              <a:rPr lang="it-IT" sz="1400" dirty="0" err="1">
                <a:solidFill>
                  <a:srgbClr val="0033A0"/>
                </a:solidFill>
              </a:rPr>
              <a:t>resonance</a:t>
            </a:r>
            <a:r>
              <a:rPr lang="it-IT" sz="1400" dirty="0">
                <a:solidFill>
                  <a:srgbClr val="0033A0"/>
                </a:solidFill>
              </a:rPr>
              <a:t> frequency. The interaction between the current and the field determines vibrations arising from the Lorentz’s force</a:t>
            </a:r>
            <a:endParaRPr lang="it-IT" sz="1400" b="0" dirty="0">
              <a:solidFill>
                <a:srgbClr val="0033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343F7AF5-4AC0-23B9-095E-69930C165C7F}"/>
                  </a:ext>
                </a:extLst>
              </p:cNvPr>
              <p:cNvSpPr txBox="1"/>
              <p:nvPr/>
            </p:nvSpPr>
            <p:spPr>
              <a:xfrm>
                <a:off x="7391488" y="296421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343F7AF5-4AC0-23B9-095E-69930C165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88" y="2964216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Would a wire's magnetic field increase the net-B field?">
            <a:extLst>
              <a:ext uri="{FF2B5EF4-FFF2-40B4-BE49-F238E27FC236}">
                <a16:creationId xmlns:a16="http://schemas.microsoft.com/office/drawing/2014/main" id="{A637A4AE-AF1B-78C6-F6E1-F380500ED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99" y="3386957"/>
            <a:ext cx="3155178" cy="22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6E7653-4FE1-C90C-98E6-43D6D1661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732" y="2802030"/>
            <a:ext cx="2687369" cy="18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2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/>
              <a:t>Magnetic measurements of PM magnets</a:t>
            </a:r>
            <a:r>
              <a:rPr lang="en-US" dirty="0"/>
              <a:t>- 3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4" name="Rectangle 50">
            <a:extLst>
              <a:ext uri="{FF2B5EF4-FFF2-40B4-BE49-F238E27FC236}">
                <a16:creationId xmlns:a16="http://schemas.microsoft.com/office/drawing/2014/main" id="{025501A3-330C-AD8A-3151-79FFC43B270F}"/>
              </a:ext>
            </a:extLst>
          </p:cNvPr>
          <p:cNvSpPr/>
          <p:nvPr/>
        </p:nvSpPr>
        <p:spPr>
          <a:xfrm>
            <a:off x="1107573" y="1878773"/>
            <a:ext cx="1769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Rotating coil system</a:t>
            </a: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119760F9-6B8B-2E08-C319-44435B80C707}"/>
              </a:ext>
            </a:extLst>
          </p:cNvPr>
          <p:cNvSpPr/>
          <p:nvPr/>
        </p:nvSpPr>
        <p:spPr>
          <a:xfrm>
            <a:off x="5384740" y="1899618"/>
            <a:ext cx="2322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Stretched wire system</a:t>
            </a:r>
          </a:p>
        </p:txBody>
      </p:sp>
      <p:sp>
        <p:nvSpPr>
          <p:cNvPr id="26" name="Rectangle 50">
            <a:extLst>
              <a:ext uri="{FF2B5EF4-FFF2-40B4-BE49-F238E27FC236}">
                <a16:creationId xmlns:a16="http://schemas.microsoft.com/office/drawing/2014/main" id="{F1AA8C4C-2512-589E-446C-9B565599C3ED}"/>
              </a:ext>
            </a:extLst>
          </p:cNvPr>
          <p:cNvSpPr/>
          <p:nvPr/>
        </p:nvSpPr>
        <p:spPr>
          <a:xfrm>
            <a:off x="9946517" y="1896240"/>
            <a:ext cx="1440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Oscillating wire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96F24D-6746-9232-6921-A530A4A49836}"/>
              </a:ext>
            </a:extLst>
          </p:cNvPr>
          <p:cNvSpPr txBox="1"/>
          <p:nvPr/>
        </p:nvSpPr>
        <p:spPr>
          <a:xfrm>
            <a:off x="369621" y="792499"/>
            <a:ext cx="1171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3A0"/>
                </a:solidFill>
              </a:rPr>
              <a:t>Field quality</a:t>
            </a:r>
            <a:endParaRPr lang="it-IT" sz="1800" b="1" dirty="0">
              <a:solidFill>
                <a:srgbClr val="0033A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EE4925-E565-DBF4-5BF8-BCDC2A7B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977" y="2194425"/>
            <a:ext cx="4386725" cy="40819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23FA6A-0840-ED84-5958-3C738ABEA433}"/>
              </a:ext>
            </a:extLst>
          </p:cNvPr>
          <p:cNvSpPr txBox="1"/>
          <p:nvPr/>
        </p:nvSpPr>
        <p:spPr>
          <a:xfrm>
            <a:off x="369621" y="1070943"/>
            <a:ext cx="112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rgbClr val="0033A0"/>
                </a:solidFill>
              </a:rPr>
              <a:t>Field </a:t>
            </a:r>
            <a:r>
              <a:rPr lang="it-IT" sz="1800" b="0" dirty="0" err="1">
                <a:solidFill>
                  <a:srgbClr val="0033A0"/>
                </a:solidFill>
              </a:rPr>
              <a:t>values</a:t>
            </a:r>
            <a:r>
              <a:rPr lang="it-IT" sz="1800" b="0" dirty="0">
                <a:solidFill>
                  <a:srgbClr val="0033A0"/>
                </a:solidFill>
              </a:rPr>
              <a:t> </a:t>
            </a:r>
            <a:r>
              <a:rPr lang="it-IT" sz="1800" b="0" dirty="0" err="1">
                <a:solidFill>
                  <a:srgbClr val="0033A0"/>
                </a:solidFill>
              </a:rPr>
              <a:t>acquired</a:t>
            </a:r>
            <a:r>
              <a:rPr lang="it-IT" sz="1800" b="0" dirty="0">
                <a:solidFill>
                  <a:srgbClr val="0033A0"/>
                </a:solidFill>
              </a:rPr>
              <a:t> on the generator of a </a:t>
            </a:r>
            <a:r>
              <a:rPr lang="it-IT" sz="1800" b="1" dirty="0" err="1">
                <a:solidFill>
                  <a:srgbClr val="0033A0"/>
                </a:solidFill>
              </a:rPr>
              <a:t>cylindrical</a:t>
            </a:r>
            <a:r>
              <a:rPr lang="it-IT" sz="1800" b="1" dirty="0">
                <a:solidFill>
                  <a:srgbClr val="0033A0"/>
                </a:solidFill>
              </a:rPr>
              <a:t> domain</a:t>
            </a:r>
            <a:r>
              <a:rPr lang="it-IT" sz="1800" b="0" dirty="0">
                <a:solidFill>
                  <a:srgbClr val="0033A0"/>
                </a:solidFill>
              </a:rPr>
              <a:t>. </a:t>
            </a:r>
            <a:r>
              <a:rPr lang="it-IT" dirty="0" err="1">
                <a:solidFill>
                  <a:srgbClr val="0033A0"/>
                </a:solidFill>
              </a:rPr>
              <a:t>Rotating</a:t>
            </a:r>
            <a:r>
              <a:rPr lang="it-IT" dirty="0">
                <a:solidFill>
                  <a:srgbClr val="0033A0"/>
                </a:solidFill>
              </a:rPr>
              <a:t> coils do </a:t>
            </a:r>
            <a:r>
              <a:rPr lang="it-IT" dirty="0" err="1">
                <a:solidFill>
                  <a:srgbClr val="0033A0"/>
                </a:solidFill>
              </a:rPr>
              <a:t>this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intrinsically</a:t>
            </a:r>
            <a:r>
              <a:rPr lang="it-IT" dirty="0">
                <a:solidFill>
                  <a:srgbClr val="0033A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33A0"/>
                </a:solidFill>
              </a:rPr>
              <a:t>C</a:t>
            </a:r>
            <a:r>
              <a:rPr lang="it-IT" sz="1800" b="0" dirty="0" err="1">
                <a:solidFill>
                  <a:srgbClr val="0033A0"/>
                </a:solidFill>
              </a:rPr>
              <a:t>ylindrical</a:t>
            </a:r>
            <a:r>
              <a:rPr lang="it-IT" sz="1800" b="0" dirty="0">
                <a:solidFill>
                  <a:srgbClr val="0033A0"/>
                </a:solidFill>
              </a:rPr>
              <a:t> domains </a:t>
            </a:r>
            <a:r>
              <a:rPr lang="it-IT" sz="1800" b="0" dirty="0" err="1">
                <a:solidFill>
                  <a:srgbClr val="0033A0"/>
                </a:solidFill>
              </a:rPr>
              <a:t>simplify</a:t>
            </a:r>
            <a:r>
              <a:rPr lang="it-IT" sz="1800" b="0" dirty="0">
                <a:solidFill>
                  <a:srgbClr val="0033A0"/>
                </a:solidFill>
              </a:rPr>
              <a:t> the data processing, </a:t>
            </a:r>
            <a:r>
              <a:rPr lang="it-IT" sz="1800" b="0" dirty="0" err="1">
                <a:solidFill>
                  <a:srgbClr val="0033A0"/>
                </a:solidFill>
              </a:rPr>
              <a:t>because</a:t>
            </a:r>
            <a:r>
              <a:rPr lang="it-IT" sz="1800" b="0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Fourier’s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analysis</a:t>
            </a:r>
            <a:r>
              <a:rPr lang="it-IT" dirty="0">
                <a:solidFill>
                  <a:srgbClr val="0033A0"/>
                </a:solidFill>
              </a:rPr>
              <a:t> can be </a:t>
            </a:r>
            <a:r>
              <a:rPr lang="it-IT" dirty="0" err="1">
                <a:solidFill>
                  <a:srgbClr val="0033A0"/>
                </a:solidFill>
              </a:rPr>
              <a:t>carried</a:t>
            </a:r>
            <a:r>
              <a:rPr lang="it-IT" dirty="0">
                <a:solidFill>
                  <a:srgbClr val="0033A0"/>
                </a:solidFill>
              </a:rPr>
              <a:t> out.</a:t>
            </a:r>
            <a:endParaRPr lang="it-IT" sz="1800" b="0" dirty="0">
              <a:solidFill>
                <a:srgbClr val="0033A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A13285-8E0C-DBD9-572E-31A0EF7CBF0E}"/>
              </a:ext>
            </a:extLst>
          </p:cNvPr>
          <p:cNvGrpSpPr/>
          <p:nvPr/>
        </p:nvGrpSpPr>
        <p:grpSpPr>
          <a:xfrm>
            <a:off x="9035691" y="2409910"/>
            <a:ext cx="2832847" cy="2625953"/>
            <a:chOff x="9035691" y="2409910"/>
            <a:chExt cx="2832847" cy="2625953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253ECCFF-A203-2123-C67B-3074D5A75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5691" y="2409910"/>
              <a:ext cx="2832847" cy="262595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326321-50D8-C91E-9464-55FA127DBE65}"/>
                </a:ext>
              </a:extLst>
            </p:cNvPr>
            <p:cNvSpPr/>
            <p:nvPr/>
          </p:nvSpPr>
          <p:spPr>
            <a:xfrm>
              <a:off x="9848850" y="2655095"/>
              <a:ext cx="1802606" cy="1809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2B2B4-60AF-6D56-F070-21BFF65AB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32" y="2802030"/>
            <a:ext cx="2687369" cy="18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2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/>
              <a:t>Magnetic measurements of PM magnets</a:t>
            </a:r>
            <a:r>
              <a:rPr lang="en-US" dirty="0"/>
              <a:t>- 4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B203A4-D6D0-321C-1A7F-7AAB96552B4B}"/>
              </a:ext>
            </a:extLst>
          </p:cNvPr>
          <p:cNvSpPr txBox="1"/>
          <p:nvPr/>
        </p:nvSpPr>
        <p:spPr>
          <a:xfrm>
            <a:off x="407987" y="903154"/>
            <a:ext cx="1171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3A0"/>
                </a:solidFill>
              </a:rPr>
              <a:t>Field quality</a:t>
            </a:r>
            <a:endParaRPr lang="it-IT" sz="1800" b="1" dirty="0">
              <a:solidFill>
                <a:srgbClr val="0033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B5FA7E-B76F-4594-4593-B89E455AC9D6}"/>
                  </a:ext>
                </a:extLst>
              </p:cNvPr>
              <p:cNvSpPr txBox="1"/>
              <p:nvPr/>
            </p:nvSpPr>
            <p:spPr>
              <a:xfrm>
                <a:off x="407987" y="1202543"/>
                <a:ext cx="113760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33A0"/>
                    </a:solidFill>
                  </a:rPr>
                  <a:t>Analysis of the field quality relies on the classic </a:t>
                </a:r>
                <a:r>
                  <a:rPr lang="it-IT" b="1" dirty="0">
                    <a:solidFill>
                      <a:srgbClr val="0033A0"/>
                    </a:solidFill>
                  </a:rPr>
                  <a:t>field multipole </a:t>
                </a:r>
                <a:r>
                  <a:rPr lang="it-IT" dirty="0">
                    <a:solidFill>
                      <a:srgbClr val="0033A0"/>
                    </a:solidFill>
                  </a:rPr>
                  <a:t>expansion, around a circumference of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it-IT" sz="1800" b="0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B5FA7E-B76F-4594-4593-B89E455AC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7" y="1202543"/>
                <a:ext cx="11376025" cy="646331"/>
              </a:xfrm>
              <a:prstGeom prst="rect">
                <a:avLst/>
              </a:prstGeom>
              <a:blipFill>
                <a:blip r:embed="rId3"/>
                <a:stretch>
                  <a:fillRect l="-335" t="-3846" r="-4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9AEE1-DC25-0878-D2C0-A41ADE20186E}"/>
                  </a:ext>
                </a:extLst>
              </p:cNvPr>
              <p:cNvSpPr txBox="1"/>
              <p:nvPr/>
            </p:nvSpPr>
            <p:spPr>
              <a:xfrm>
                <a:off x="1312164" y="1799473"/>
                <a:ext cx="4715202" cy="755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9AEE1-DC25-0878-D2C0-A41ADE201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164" y="1799473"/>
                <a:ext cx="4715202" cy="7552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4C98C8-E5E5-2A16-52F8-4EE67DB57101}"/>
                  </a:ext>
                </a:extLst>
              </p:cNvPr>
              <p:cNvSpPr txBox="1"/>
              <p:nvPr/>
            </p:nvSpPr>
            <p:spPr>
              <a:xfrm>
                <a:off x="412776" y="2864959"/>
                <a:ext cx="59002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33A0"/>
                    </a:solidFill>
                  </a:rPr>
                  <a:t>Given the magnet order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, the magnetic axis can be obtained by the</a:t>
                </a:r>
                <a:r>
                  <a:rPr lang="it-IT" sz="1800" b="1" dirty="0">
                    <a:solidFill>
                      <a:srgbClr val="0033A0"/>
                    </a:solidFill>
                  </a:rPr>
                  <a:t> feed-down 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of the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)-th harmonics on the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-th harmonics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4C98C8-E5E5-2A16-52F8-4EE67DB57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76" y="2864959"/>
                <a:ext cx="5900262" cy="923330"/>
              </a:xfrm>
              <a:prstGeom prst="rect">
                <a:avLst/>
              </a:prstGeom>
              <a:blipFill>
                <a:blip r:embed="rId5"/>
                <a:stretch>
                  <a:fillRect l="-644" t="-2703" r="-858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5B5EF2D7-128E-F34D-C3D8-9671A81AB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8486" b="1828"/>
          <a:stretch/>
        </p:blipFill>
        <p:spPr bwMode="auto">
          <a:xfrm>
            <a:off x="6554067" y="1921257"/>
            <a:ext cx="5330769" cy="3160745"/>
          </a:xfrm>
          <a:prstGeom prst="rect">
            <a:avLst/>
          </a:prstGeom>
          <a:noFill/>
        </p:spPr>
      </p:pic>
      <p:sp>
        <p:nvSpPr>
          <p:cNvPr id="18" name="Rectangle 50">
            <a:extLst>
              <a:ext uri="{FF2B5EF4-FFF2-40B4-BE49-F238E27FC236}">
                <a16:creationId xmlns:a16="http://schemas.microsoft.com/office/drawing/2014/main" id="{A55A22B7-9419-4FD3-4D6A-4CCCC1D438D7}"/>
              </a:ext>
            </a:extLst>
          </p:cNvPr>
          <p:cNvSpPr/>
          <p:nvPr/>
        </p:nvSpPr>
        <p:spPr>
          <a:xfrm>
            <a:off x="6888723" y="5052231"/>
            <a:ext cx="5229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Measured field harmonics for some spare PMQ DTL80 units (Linac4)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14DADA-4C5E-CD96-F37D-6E1FA1302A37}"/>
                  </a:ext>
                </a:extLst>
              </p:cNvPr>
              <p:cNvSpPr txBox="1"/>
              <p:nvPr/>
            </p:nvSpPr>
            <p:spPr>
              <a:xfrm>
                <a:off x="995507" y="4141089"/>
                <a:ext cx="308783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14DADA-4C5E-CD96-F37D-6E1FA1302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07" y="4141089"/>
                <a:ext cx="3087832" cy="565732"/>
              </a:xfrm>
              <a:prstGeom prst="rect">
                <a:avLst/>
              </a:prstGeom>
              <a:blipFill>
                <a:blip r:embed="rId7"/>
                <a:stretch>
                  <a:fillRect l="-1230" t="-2174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A278E2-6A5A-00EC-84B5-8B53D1B0E122}"/>
                  </a:ext>
                </a:extLst>
              </p:cNvPr>
              <p:cNvSpPr txBox="1"/>
              <p:nvPr/>
            </p:nvSpPr>
            <p:spPr>
              <a:xfrm>
                <a:off x="4299202" y="4239289"/>
                <a:ext cx="20488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j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A278E2-6A5A-00EC-84B5-8B53D1B0E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202" y="4239289"/>
                <a:ext cx="2048887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B53082-FFFE-02D5-A0E0-88BB8D79E3D1}"/>
                  </a:ext>
                </a:extLst>
              </p:cNvPr>
              <p:cNvSpPr txBox="1"/>
              <p:nvPr/>
            </p:nvSpPr>
            <p:spPr>
              <a:xfrm>
                <a:off x="407988" y="4908188"/>
                <a:ext cx="590026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33A0"/>
                    </a:solidFill>
                  </a:rPr>
                  <a:t>For dipole magnets, one can exploit </a:t>
                </a:r>
                <a:r>
                  <a:rPr lang="en-US" b="1" dirty="0">
                    <a:solidFill>
                      <a:srgbClr val="0033A0"/>
                    </a:solidFill>
                  </a:rPr>
                  <a:t>allowed field multipoles</a:t>
                </a:r>
                <a:r>
                  <a:rPr lang="en-US" dirty="0">
                    <a:solidFill>
                      <a:srgbClr val="0033A0"/>
                    </a:solidFill>
                  </a:rPr>
                  <a:t>. For common Halbach’s array, the magnet always displays a harmonics of order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𝑃𝑀</m:t>
                    </m:r>
                    <m:r>
                      <a:rPr lang="en-US" i="1" dirty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rgbClr val="0033A0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𝑃𝑀</m:t>
                    </m:r>
                  </m:oMath>
                </a14:m>
                <a:r>
                  <a:rPr lang="en-US" dirty="0">
                    <a:solidFill>
                      <a:srgbClr val="0033A0"/>
                    </a:solidFill>
                  </a:rPr>
                  <a:t> is the number of blocks in the transverse section  </a:t>
                </a:r>
                <a:endParaRPr lang="it-IT" sz="1800" b="0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B53082-FFFE-02D5-A0E0-88BB8D79E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8" y="4908188"/>
                <a:ext cx="5900262" cy="1477328"/>
              </a:xfrm>
              <a:prstGeom prst="rect">
                <a:avLst/>
              </a:prstGeom>
              <a:blipFill>
                <a:blip r:embed="rId9"/>
                <a:stretch>
                  <a:fillRect l="-645" t="-1709" r="-860" b="-59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39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/>
              <a:t>Magnetic measurements of PM magnets</a:t>
            </a:r>
            <a:r>
              <a:rPr lang="en-US" dirty="0"/>
              <a:t>- 5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B203A4-D6D0-321C-1A7F-7AAB96552B4B}"/>
              </a:ext>
            </a:extLst>
          </p:cNvPr>
          <p:cNvSpPr txBox="1"/>
          <p:nvPr/>
        </p:nvSpPr>
        <p:spPr>
          <a:xfrm>
            <a:off x="407987" y="903154"/>
            <a:ext cx="1171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3A0"/>
                </a:solidFill>
              </a:rPr>
              <a:t>Field quality</a:t>
            </a:r>
            <a:endParaRPr lang="it-IT" sz="1800" b="1" dirty="0">
              <a:solidFill>
                <a:srgbClr val="0033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5FA7E-B76F-4594-4593-B89E455AC9D6}"/>
              </a:ext>
            </a:extLst>
          </p:cNvPr>
          <p:cNvSpPr txBox="1"/>
          <p:nvPr/>
        </p:nvSpPr>
        <p:spPr>
          <a:xfrm>
            <a:off x="407987" y="1202543"/>
            <a:ext cx="11376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How to choose the </a:t>
            </a:r>
            <a:r>
              <a:rPr lang="it-IT" dirty="0" err="1">
                <a:solidFill>
                  <a:srgbClr val="0033A0"/>
                </a:solidFill>
              </a:rPr>
              <a:t>optimal</a:t>
            </a:r>
            <a:r>
              <a:rPr lang="it-IT" dirty="0">
                <a:solidFill>
                  <a:srgbClr val="0033A0"/>
                </a:solidFill>
              </a:rPr>
              <a:t> magnetic measurement system among the many available solutions?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The </a:t>
            </a:r>
            <a:r>
              <a:rPr lang="it-IT" b="1" dirty="0">
                <a:solidFill>
                  <a:srgbClr val="0033A0"/>
                </a:solidFill>
              </a:rPr>
              <a:t>aperture </a:t>
            </a:r>
            <a:r>
              <a:rPr lang="it-IT" b="1" dirty="0" err="1">
                <a:solidFill>
                  <a:srgbClr val="0033A0"/>
                </a:solidFill>
              </a:rPr>
              <a:t>radius</a:t>
            </a:r>
            <a:r>
              <a:rPr lang="it-IT" dirty="0">
                <a:solidFill>
                  <a:srgbClr val="0033A0"/>
                </a:solidFill>
              </a:rPr>
              <a:t> plays a key </a:t>
            </a:r>
            <a:r>
              <a:rPr lang="it-IT" dirty="0" err="1">
                <a:solidFill>
                  <a:srgbClr val="0033A0"/>
                </a:solidFill>
              </a:rPr>
              <a:t>role</a:t>
            </a:r>
            <a:r>
              <a:rPr lang="it-IT" dirty="0">
                <a:solidFill>
                  <a:srgbClr val="0033A0"/>
                </a:solidFill>
              </a:rPr>
              <a:t>: for small aperture </a:t>
            </a:r>
            <a:r>
              <a:rPr lang="it-IT" dirty="0" err="1">
                <a:solidFill>
                  <a:srgbClr val="0033A0"/>
                </a:solidFill>
              </a:rPr>
              <a:t>diameters</a:t>
            </a:r>
            <a:r>
              <a:rPr lang="it-IT" dirty="0">
                <a:solidFill>
                  <a:srgbClr val="0033A0"/>
                </a:solidFill>
              </a:rPr>
              <a:t> (&lt;20 mm), the optimal solution is the </a:t>
            </a:r>
            <a:r>
              <a:rPr lang="it-IT" b="1" dirty="0" err="1">
                <a:solidFill>
                  <a:srgbClr val="0033A0"/>
                </a:solidFill>
              </a:rPr>
              <a:t>oscillating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wire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dirty="0">
                <a:solidFill>
                  <a:srgbClr val="0033A0"/>
                </a:solidFill>
              </a:rPr>
              <a:t>(OW)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35B8DBDA-FF24-A7B4-F803-70C66B4C0EAC}"/>
              </a:ext>
            </a:extLst>
          </p:cNvPr>
          <p:cNvSpPr/>
          <p:nvPr/>
        </p:nvSpPr>
        <p:spPr>
          <a:xfrm>
            <a:off x="970143" y="4702711"/>
            <a:ext cx="742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Comparison between oscillating wire and rotating coil system on a Linac4 unit, having an aperture diameter of 7.5 mm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BA42C-5FCF-A990-7C07-728F67B39BC0}"/>
              </a:ext>
            </a:extLst>
          </p:cNvPr>
          <p:cNvSpPr txBox="1"/>
          <p:nvPr/>
        </p:nvSpPr>
        <p:spPr>
          <a:xfrm>
            <a:off x="8396820" y="1923931"/>
            <a:ext cx="37216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Rotating coils of these dimensions have problems of </a:t>
            </a:r>
            <a:r>
              <a:rPr lang="it-IT" b="1" dirty="0" err="1">
                <a:solidFill>
                  <a:srgbClr val="0033A0"/>
                </a:solidFill>
              </a:rPr>
              <a:t>mechanical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instabilities</a:t>
            </a:r>
            <a:r>
              <a:rPr lang="it-IT" dirty="0">
                <a:solidFill>
                  <a:srgbClr val="0033A0"/>
                </a:solidFill>
              </a:rPr>
              <a:t>, low </a:t>
            </a:r>
            <a:r>
              <a:rPr lang="it-IT" b="1" dirty="0" err="1">
                <a:solidFill>
                  <a:srgbClr val="0033A0"/>
                </a:solidFill>
              </a:rPr>
              <a:t>bucking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factors</a:t>
            </a:r>
            <a:r>
              <a:rPr lang="it-IT" dirty="0">
                <a:solidFill>
                  <a:srgbClr val="0033A0"/>
                </a:solidFill>
              </a:rPr>
              <a:t>, low </a:t>
            </a:r>
            <a:r>
              <a:rPr lang="it-IT" b="1" dirty="0">
                <a:solidFill>
                  <a:srgbClr val="0033A0"/>
                </a:solidFill>
              </a:rPr>
              <a:t>signal-to-noise ratio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The stretched-wire technique suffers from the </a:t>
            </a:r>
            <a:r>
              <a:rPr lang="it-IT" b="1" dirty="0">
                <a:solidFill>
                  <a:srgbClr val="0033A0"/>
                </a:solidFill>
              </a:rPr>
              <a:t>reduced wire span </a:t>
            </a:r>
            <a:r>
              <a:rPr lang="it-IT" dirty="0">
                <a:solidFill>
                  <a:srgbClr val="0033A0"/>
                </a:solidFill>
              </a:rPr>
              <a:t>(low signal-to-noise ratio)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078BE-190C-5479-A22E-B88A45B3C294}"/>
              </a:ext>
            </a:extLst>
          </p:cNvPr>
          <p:cNvSpPr txBox="1"/>
          <p:nvPr/>
        </p:nvSpPr>
        <p:spPr>
          <a:xfrm>
            <a:off x="407987" y="5164376"/>
            <a:ext cx="117104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As the aperture diameter increases, </a:t>
            </a:r>
            <a:r>
              <a:rPr lang="it-IT" dirty="0" err="1">
                <a:solidFill>
                  <a:srgbClr val="0033A0"/>
                </a:solidFill>
              </a:rPr>
              <a:t>stretched-wire</a:t>
            </a:r>
            <a:r>
              <a:rPr lang="it-IT" dirty="0">
                <a:solidFill>
                  <a:srgbClr val="0033A0"/>
                </a:solidFill>
              </a:rPr>
              <a:t> (</a:t>
            </a:r>
            <a:r>
              <a:rPr lang="it-IT" b="1" dirty="0">
                <a:solidFill>
                  <a:srgbClr val="0033A0"/>
                </a:solidFill>
              </a:rPr>
              <a:t>SSW</a:t>
            </a:r>
            <a:r>
              <a:rPr lang="it-IT" dirty="0">
                <a:solidFill>
                  <a:srgbClr val="0033A0"/>
                </a:solidFill>
              </a:rPr>
              <a:t>), and rotating coils are the best </a:t>
            </a:r>
            <a:r>
              <a:rPr lang="it-IT" dirty="0" err="1">
                <a:solidFill>
                  <a:srgbClr val="0033A0"/>
                </a:solidFill>
              </a:rPr>
              <a:t>solutions</a:t>
            </a:r>
            <a:r>
              <a:rPr lang="it-IT" dirty="0">
                <a:solidFill>
                  <a:srgbClr val="0033A0"/>
                </a:solidFill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SSW </a:t>
            </a:r>
            <a:r>
              <a:rPr lang="it-IT" dirty="0" err="1">
                <a:solidFill>
                  <a:srgbClr val="0033A0"/>
                </a:solidFill>
              </a:rPr>
              <a:t>allows</a:t>
            </a:r>
            <a:r>
              <a:rPr lang="it-IT" dirty="0">
                <a:solidFill>
                  <a:srgbClr val="0033A0"/>
                </a:solidFill>
              </a:rPr>
              <a:t> for </a:t>
            </a:r>
            <a:r>
              <a:rPr lang="it-IT" b="1" dirty="0">
                <a:solidFill>
                  <a:srgbClr val="0033A0"/>
                </a:solidFill>
              </a:rPr>
              <a:t>greater flexibility</a:t>
            </a:r>
            <a:r>
              <a:rPr lang="it-IT" dirty="0">
                <a:solidFill>
                  <a:srgbClr val="0033A0"/>
                </a:solidFill>
              </a:rPr>
              <a:t>, being adaptable to different aperture </a:t>
            </a:r>
            <a:r>
              <a:rPr lang="it-IT" dirty="0" err="1">
                <a:solidFill>
                  <a:srgbClr val="0033A0"/>
                </a:solidFill>
              </a:rPr>
              <a:t>diameters</a:t>
            </a:r>
            <a:r>
              <a:rPr lang="it-IT" dirty="0">
                <a:solidFill>
                  <a:srgbClr val="0033A0"/>
                </a:solidFill>
              </a:rPr>
              <a:t> and </a:t>
            </a:r>
            <a:r>
              <a:rPr lang="it-IT" dirty="0" err="1">
                <a:solidFill>
                  <a:srgbClr val="0033A0"/>
                </a:solidFill>
              </a:rPr>
              <a:t>magnet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lengths</a:t>
            </a:r>
            <a:endParaRPr lang="it-IT" dirty="0">
              <a:solidFill>
                <a:srgbClr val="0033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The rotating coil works best when its </a:t>
            </a:r>
            <a:r>
              <a:rPr lang="it-IT" b="1" dirty="0">
                <a:solidFill>
                  <a:srgbClr val="0033A0"/>
                </a:solidFill>
              </a:rPr>
              <a:t>design</a:t>
            </a:r>
            <a:r>
              <a:rPr lang="it-IT" dirty="0">
                <a:solidFill>
                  <a:srgbClr val="0033A0"/>
                </a:solidFill>
              </a:rPr>
              <a:t> is </a:t>
            </a:r>
            <a:r>
              <a:rPr lang="it-IT" b="1" dirty="0">
                <a:solidFill>
                  <a:srgbClr val="0033A0"/>
                </a:solidFill>
              </a:rPr>
              <a:t>fine-tuned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b="1" dirty="0">
                <a:solidFill>
                  <a:srgbClr val="0033A0"/>
                </a:solidFill>
              </a:rPr>
              <a:t>on the magnet </a:t>
            </a:r>
            <a:r>
              <a:rPr lang="it-IT" dirty="0">
                <a:solidFill>
                  <a:srgbClr val="0033A0"/>
                </a:solidFill>
              </a:rPr>
              <a:t>to be </a:t>
            </a:r>
            <a:r>
              <a:rPr lang="it-IT" dirty="0" err="1">
                <a:solidFill>
                  <a:srgbClr val="0033A0"/>
                </a:solidFill>
              </a:rPr>
              <a:t>measured</a:t>
            </a:r>
            <a:r>
              <a:rPr lang="it-IT" dirty="0">
                <a:solidFill>
                  <a:srgbClr val="0033A0"/>
                </a:solidFill>
              </a:rPr>
              <a:t> (up to 1-1.5 m </a:t>
            </a:r>
            <a:r>
              <a:rPr lang="it-IT" dirty="0" err="1">
                <a:solidFill>
                  <a:srgbClr val="0033A0"/>
                </a:solidFill>
              </a:rPr>
              <a:t>length</a:t>
            </a:r>
            <a:r>
              <a:rPr lang="it-IT" dirty="0">
                <a:solidFill>
                  <a:srgbClr val="0033A0"/>
                </a:solidFill>
              </a:rPr>
              <a:t>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B9A7A-D2C7-C4DC-B84D-6171628A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43" y="2125872"/>
            <a:ext cx="7137129" cy="26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/>
              <a:t>Magnetic measurements of PM magnets</a:t>
            </a:r>
            <a:r>
              <a:rPr lang="en-US" dirty="0"/>
              <a:t>- 6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B203A4-D6D0-321C-1A7F-7AAB96552B4B}"/>
              </a:ext>
            </a:extLst>
          </p:cNvPr>
          <p:cNvSpPr txBox="1"/>
          <p:nvPr/>
        </p:nvSpPr>
        <p:spPr>
          <a:xfrm>
            <a:off x="407987" y="903154"/>
            <a:ext cx="1171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3A0"/>
                </a:solidFill>
              </a:rPr>
              <a:t>3D-Hall mapper</a:t>
            </a:r>
            <a:endParaRPr lang="it-IT" sz="1800" b="1" dirty="0">
              <a:solidFill>
                <a:srgbClr val="0033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5FA7E-B76F-4594-4593-B89E455AC9D6}"/>
              </a:ext>
            </a:extLst>
          </p:cNvPr>
          <p:cNvSpPr txBox="1"/>
          <p:nvPr/>
        </p:nvSpPr>
        <p:spPr>
          <a:xfrm>
            <a:off x="407987" y="1202543"/>
            <a:ext cx="11376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A 3D-Hall mapper </a:t>
            </a:r>
            <a:r>
              <a:rPr lang="it-IT" dirty="0" err="1">
                <a:solidFill>
                  <a:srgbClr val="0033A0"/>
                </a:solidFill>
              </a:rPr>
              <a:t>is</a:t>
            </a:r>
            <a:r>
              <a:rPr lang="it-IT" dirty="0">
                <a:solidFill>
                  <a:srgbClr val="0033A0"/>
                </a:solidFill>
              </a:rPr>
              <a:t> a </a:t>
            </a:r>
            <a:r>
              <a:rPr lang="it-IT" dirty="0" err="1">
                <a:solidFill>
                  <a:srgbClr val="0033A0"/>
                </a:solidFill>
              </a:rPr>
              <a:t>valid</a:t>
            </a:r>
            <a:r>
              <a:rPr lang="it-IT" dirty="0">
                <a:solidFill>
                  <a:srgbClr val="0033A0"/>
                </a:solidFill>
              </a:rPr>
              <a:t> alternative to the </a:t>
            </a:r>
            <a:r>
              <a:rPr lang="it-IT" dirty="0" err="1">
                <a:solidFill>
                  <a:srgbClr val="0033A0"/>
                </a:solidFill>
              </a:rPr>
              <a:t>solutions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proposed</a:t>
            </a:r>
            <a:r>
              <a:rPr lang="it-IT" dirty="0">
                <a:solidFill>
                  <a:srgbClr val="0033A0"/>
                </a:solidFill>
              </a:rPr>
              <a:t> so far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33A0"/>
                </a:solidFill>
              </a:rPr>
              <a:t>We</a:t>
            </a:r>
            <a:r>
              <a:rPr lang="it-IT" dirty="0">
                <a:solidFill>
                  <a:srgbClr val="0033A0"/>
                </a:solidFill>
              </a:rPr>
              <a:t> gain extra information </a:t>
            </a:r>
            <a:r>
              <a:rPr lang="it-IT" dirty="0" err="1">
                <a:solidFill>
                  <a:srgbClr val="0033A0"/>
                </a:solidFill>
              </a:rPr>
              <a:t>such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longitudinal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profile</a:t>
            </a:r>
            <a:r>
              <a:rPr lang="it-IT" dirty="0">
                <a:solidFill>
                  <a:srgbClr val="0033A0"/>
                </a:solidFill>
              </a:rPr>
              <a:t> and </a:t>
            </a:r>
            <a:r>
              <a:rPr lang="it-IT" dirty="0" err="1">
                <a:solidFill>
                  <a:srgbClr val="0033A0"/>
                </a:solidFill>
              </a:rPr>
              <a:t>longitudinal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dependency</a:t>
            </a:r>
            <a:r>
              <a:rPr lang="it-IT" dirty="0">
                <a:solidFill>
                  <a:srgbClr val="0033A0"/>
                </a:solidFill>
              </a:rPr>
              <a:t> of the field </a:t>
            </a:r>
            <a:r>
              <a:rPr lang="it-IT" dirty="0" err="1">
                <a:solidFill>
                  <a:srgbClr val="0033A0"/>
                </a:solidFill>
              </a:rPr>
              <a:t>multipoles</a:t>
            </a:r>
            <a:r>
              <a:rPr lang="it-IT" dirty="0">
                <a:solidFill>
                  <a:srgbClr val="0033A0"/>
                </a:solidFill>
              </a:rPr>
              <a:t> </a:t>
            </a:r>
          </a:p>
        </p:txBody>
      </p:sp>
      <p:pic>
        <p:nvPicPr>
          <p:cNvPr id="7" name="Picture 48">
            <a:extLst>
              <a:ext uri="{FF2B5EF4-FFF2-40B4-BE49-F238E27FC236}">
                <a16:creationId xmlns:a16="http://schemas.microsoft.com/office/drawing/2014/main" id="{0F17FA33-E930-B921-C3C7-9EFBA07B5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58"/>
          <a:stretch/>
        </p:blipFill>
        <p:spPr bwMode="auto">
          <a:xfrm>
            <a:off x="7362432" y="2163160"/>
            <a:ext cx="2090740" cy="172364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6" name="Picture 8" descr="Chart&#10;&#10;Description automatically generated">
            <a:extLst>
              <a:ext uri="{FF2B5EF4-FFF2-40B4-BE49-F238E27FC236}">
                <a16:creationId xmlns:a16="http://schemas.microsoft.com/office/drawing/2014/main" id="{F920F0BB-C541-7F87-B220-A83FDC6C4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6767009" y="4381179"/>
            <a:ext cx="5351419" cy="1489750"/>
          </a:xfrm>
          <a:prstGeom prst="rect">
            <a:avLst/>
          </a:prstGeom>
        </p:spPr>
      </p:pic>
      <p:pic>
        <p:nvPicPr>
          <p:cNvPr id="17" name="Picture 49">
            <a:extLst>
              <a:ext uri="{FF2B5EF4-FFF2-40B4-BE49-F238E27FC236}">
                <a16:creationId xmlns:a16="http://schemas.microsoft.com/office/drawing/2014/main" id="{4E91955D-8D07-B668-012B-BF3C08CC7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222" y="2163160"/>
            <a:ext cx="2131001" cy="172364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18" name="Rectangle 50">
            <a:extLst>
              <a:ext uri="{FF2B5EF4-FFF2-40B4-BE49-F238E27FC236}">
                <a16:creationId xmlns:a16="http://schemas.microsoft.com/office/drawing/2014/main" id="{7092449E-3E20-7037-21BA-EC3A5E2CF0D1}"/>
              </a:ext>
            </a:extLst>
          </p:cNvPr>
          <p:cNvSpPr/>
          <p:nvPr/>
        </p:nvSpPr>
        <p:spPr>
          <a:xfrm>
            <a:off x="6767009" y="3924087"/>
            <a:ext cx="5237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PM quadrupole (above) and longitudinal field map (below), with two magnet units assembled in a series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1EEC863-C294-FE35-1420-29417D61A9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/>
          <a:stretch/>
        </p:blipFill>
        <p:spPr>
          <a:xfrm>
            <a:off x="0" y="4109360"/>
            <a:ext cx="3418330" cy="1795373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A700EA86-DD86-D747-2434-F73FAA620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86" y="4185835"/>
            <a:ext cx="3483689" cy="1795373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3EBA4B9B-0C86-5167-9B6A-071A2B6BF5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"/>
          <a:stretch/>
        </p:blipFill>
        <p:spPr>
          <a:xfrm>
            <a:off x="4652261" y="1916037"/>
            <a:ext cx="1845028" cy="2113328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23" name="Rectangle 50">
            <a:extLst>
              <a:ext uri="{FF2B5EF4-FFF2-40B4-BE49-F238E27FC236}">
                <a16:creationId xmlns:a16="http://schemas.microsoft.com/office/drawing/2014/main" id="{666E0A6D-A69E-FC6D-1347-BC7F69B60F6C}"/>
              </a:ext>
            </a:extLst>
          </p:cNvPr>
          <p:cNvSpPr/>
          <p:nvPr/>
        </p:nvSpPr>
        <p:spPr>
          <a:xfrm>
            <a:off x="73572" y="5865537"/>
            <a:ext cx="7092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Longitudinal main field map (left) and field harmonics as a function of the longitudinal position (right), for the FASER 1.5-m unit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Rectangle 50">
            <a:extLst>
              <a:ext uri="{FF2B5EF4-FFF2-40B4-BE49-F238E27FC236}">
                <a16:creationId xmlns:a16="http://schemas.microsoft.com/office/drawing/2014/main" id="{C858DC35-900D-25FB-D9D5-DFCCE8D8E98A}"/>
              </a:ext>
            </a:extLst>
          </p:cNvPr>
          <p:cNvSpPr/>
          <p:nvPr/>
        </p:nvSpPr>
        <p:spPr>
          <a:xfrm>
            <a:off x="390797" y="3867202"/>
            <a:ext cx="4150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Integrated field harmonics measured by SSW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27" name="Chart 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800330"/>
              </p:ext>
            </p:extLst>
          </p:nvPr>
        </p:nvGraphicFramePr>
        <p:xfrm>
          <a:off x="0" y="1848874"/>
          <a:ext cx="4652261" cy="227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8876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FA6FAA-1606-7D5E-0C87-8AB2E2C2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29" y="2186770"/>
            <a:ext cx="5022357" cy="3768076"/>
          </a:xfrm>
          <a:prstGeom prst="rect">
            <a:avLst/>
          </a:prstGeom>
          <a:noFill/>
          <a:ln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 err="1"/>
              <a:t>Fiducialization</a:t>
            </a:r>
            <a:r>
              <a:rPr lang="en-GB" dirty="0"/>
              <a:t> of PM magnets</a:t>
            </a:r>
            <a:r>
              <a:rPr lang="en-US" dirty="0"/>
              <a:t>- 1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B203A4-D6D0-321C-1A7F-7AAB96552B4B}"/>
              </a:ext>
            </a:extLst>
          </p:cNvPr>
          <p:cNvSpPr txBox="1"/>
          <p:nvPr/>
        </p:nvSpPr>
        <p:spPr>
          <a:xfrm>
            <a:off x="407987" y="903154"/>
            <a:ext cx="1171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3A0"/>
                </a:solidFill>
              </a:rPr>
              <a:t>Option 1</a:t>
            </a:r>
            <a:endParaRPr lang="it-IT" sz="1800" b="1" dirty="0">
              <a:solidFill>
                <a:srgbClr val="0033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5FA7E-B76F-4594-4593-B89E455AC9D6}"/>
              </a:ext>
            </a:extLst>
          </p:cNvPr>
          <p:cNvSpPr txBox="1"/>
          <p:nvPr/>
        </p:nvSpPr>
        <p:spPr>
          <a:xfrm>
            <a:off x="407987" y="1202543"/>
            <a:ext cx="11376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033A0"/>
                </a:solidFill>
              </a:rPr>
              <a:t>Fiducialization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consists</a:t>
            </a:r>
            <a:r>
              <a:rPr lang="it-IT" dirty="0">
                <a:solidFill>
                  <a:srgbClr val="0033A0"/>
                </a:solidFill>
              </a:rPr>
              <a:t> of </a:t>
            </a:r>
            <a:r>
              <a:rPr lang="it-IT" dirty="0" err="1">
                <a:solidFill>
                  <a:srgbClr val="0033A0"/>
                </a:solidFill>
              </a:rPr>
              <a:t>expressing</a:t>
            </a:r>
            <a:r>
              <a:rPr lang="it-IT" dirty="0">
                <a:solidFill>
                  <a:srgbClr val="0033A0"/>
                </a:solidFill>
              </a:rPr>
              <a:t> the position of the </a:t>
            </a:r>
            <a:r>
              <a:rPr lang="it-IT" b="1" dirty="0" err="1">
                <a:solidFill>
                  <a:srgbClr val="0033A0"/>
                </a:solidFill>
              </a:rPr>
              <a:t>magnetic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axis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dirty="0">
                <a:solidFill>
                  <a:srgbClr val="0033A0"/>
                </a:solidFill>
              </a:rPr>
              <a:t>and the roll angle in a </a:t>
            </a:r>
            <a:r>
              <a:rPr lang="it-IT" dirty="0" err="1">
                <a:solidFill>
                  <a:srgbClr val="0033A0"/>
                </a:solidFill>
              </a:rPr>
              <a:t>reference</a:t>
            </a:r>
            <a:r>
              <a:rPr lang="it-IT" dirty="0">
                <a:solidFill>
                  <a:srgbClr val="0033A0"/>
                </a:solidFill>
              </a:rPr>
              <a:t> frame </a:t>
            </a:r>
            <a:r>
              <a:rPr lang="it-IT" b="1" dirty="0" err="1">
                <a:solidFill>
                  <a:srgbClr val="0033A0"/>
                </a:solidFill>
              </a:rPr>
              <a:t>integral</a:t>
            </a:r>
            <a:r>
              <a:rPr lang="it-IT" dirty="0">
                <a:solidFill>
                  <a:srgbClr val="0033A0"/>
                </a:solidFill>
              </a:rPr>
              <a:t> to the </a:t>
            </a:r>
            <a:r>
              <a:rPr lang="it-IT" b="1" dirty="0" err="1">
                <a:solidFill>
                  <a:srgbClr val="0033A0"/>
                </a:solidFill>
              </a:rPr>
              <a:t>magnet’s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mechanical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structure</a:t>
            </a:r>
            <a:r>
              <a:rPr lang="it-IT" dirty="0">
                <a:solidFill>
                  <a:srgbClr val="0033A0"/>
                </a:solidFill>
              </a:rPr>
              <a:t>. The standard </a:t>
            </a:r>
            <a:r>
              <a:rPr lang="it-IT" dirty="0" err="1">
                <a:solidFill>
                  <a:srgbClr val="0033A0"/>
                </a:solidFill>
              </a:rPr>
              <a:t>fiducialization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approach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is</a:t>
            </a:r>
            <a:r>
              <a:rPr lang="it-IT" dirty="0">
                <a:solidFill>
                  <a:srgbClr val="0033A0"/>
                </a:solidFill>
              </a:rPr>
              <a:t> to </a:t>
            </a:r>
            <a:r>
              <a:rPr lang="it-IT" dirty="0" err="1">
                <a:solidFill>
                  <a:srgbClr val="0033A0"/>
                </a:solidFill>
              </a:rPr>
              <a:t>identify</a:t>
            </a:r>
            <a:r>
              <a:rPr lang="it-IT" dirty="0">
                <a:solidFill>
                  <a:srgbClr val="0033A0"/>
                </a:solidFill>
              </a:rPr>
              <a:t> the frame by </a:t>
            </a:r>
            <a:r>
              <a:rPr lang="it-IT" b="1" dirty="0" err="1">
                <a:solidFill>
                  <a:srgbClr val="0033A0"/>
                </a:solidFill>
              </a:rPr>
              <a:t>measuring</a:t>
            </a:r>
            <a:r>
              <a:rPr lang="it-IT" dirty="0">
                <a:solidFill>
                  <a:srgbClr val="0033A0"/>
                </a:solidFill>
              </a:rPr>
              <a:t> a set of </a:t>
            </a:r>
            <a:r>
              <a:rPr lang="it-IT" b="1" dirty="0" err="1">
                <a:solidFill>
                  <a:srgbClr val="0033A0"/>
                </a:solidFill>
              </a:rPr>
              <a:t>reference</a:t>
            </a:r>
            <a:r>
              <a:rPr lang="it-IT" b="1" dirty="0">
                <a:solidFill>
                  <a:srgbClr val="0033A0"/>
                </a:solidFill>
              </a:rPr>
              <a:t> points</a:t>
            </a:r>
            <a:r>
              <a:rPr lang="it-IT" dirty="0">
                <a:solidFill>
                  <a:srgbClr val="0033A0"/>
                </a:solidFill>
              </a:rPr>
              <a:t> on the </a:t>
            </a:r>
            <a:r>
              <a:rPr lang="it-IT" dirty="0" err="1">
                <a:solidFill>
                  <a:srgbClr val="0033A0"/>
                </a:solidFill>
              </a:rPr>
              <a:t>magnet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surface</a:t>
            </a:r>
            <a:r>
              <a:rPr lang="it-IT" dirty="0">
                <a:solidFill>
                  <a:srgbClr val="0033A0"/>
                </a:solidFill>
              </a:rPr>
              <a:t>, </a:t>
            </a:r>
            <a:r>
              <a:rPr lang="it-IT" dirty="0" err="1">
                <a:solidFill>
                  <a:srgbClr val="0033A0"/>
                </a:solidFill>
              </a:rPr>
              <a:t>called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i="1" dirty="0" err="1">
                <a:solidFill>
                  <a:srgbClr val="0033A0"/>
                </a:solidFill>
              </a:rPr>
              <a:t>fiducials</a:t>
            </a:r>
            <a:endParaRPr lang="it-IT" sz="1800" b="0" i="1" dirty="0">
              <a:solidFill>
                <a:srgbClr val="0033A0"/>
              </a:solidFill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B09DF2C1-76BE-0458-510A-802BD62A2D2E}"/>
              </a:ext>
            </a:extLst>
          </p:cNvPr>
          <p:cNvSpPr/>
          <p:nvPr/>
        </p:nvSpPr>
        <p:spPr>
          <a:xfrm>
            <a:off x="5311588" y="3765176"/>
            <a:ext cx="363071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165212C-8C91-C0E3-4AE9-5BC930FB1688}"/>
              </a:ext>
            </a:extLst>
          </p:cNvPr>
          <p:cNvSpPr/>
          <p:nvPr/>
        </p:nvSpPr>
        <p:spPr>
          <a:xfrm>
            <a:off x="5228663" y="2750309"/>
            <a:ext cx="363071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0D2F7AC-FCB7-9E6D-2C21-3E21DD164659}"/>
              </a:ext>
            </a:extLst>
          </p:cNvPr>
          <p:cNvSpPr/>
          <p:nvPr/>
        </p:nvSpPr>
        <p:spPr>
          <a:xfrm>
            <a:off x="5262282" y="4180180"/>
            <a:ext cx="363071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A13D606-A57D-EFC3-C328-8CBE4EB0B5C9}"/>
              </a:ext>
            </a:extLst>
          </p:cNvPr>
          <p:cNvSpPr/>
          <p:nvPr/>
        </p:nvSpPr>
        <p:spPr>
          <a:xfrm>
            <a:off x="1237129" y="3783420"/>
            <a:ext cx="363071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8830A26-1BCC-13FD-9CA4-B824FF39D310}"/>
              </a:ext>
            </a:extLst>
          </p:cNvPr>
          <p:cNvSpPr/>
          <p:nvPr/>
        </p:nvSpPr>
        <p:spPr>
          <a:xfrm>
            <a:off x="1237130" y="4180180"/>
            <a:ext cx="363071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F6908E6-33EE-4E9E-6C0A-A77242AA2B0C}"/>
              </a:ext>
            </a:extLst>
          </p:cNvPr>
          <p:cNvSpPr/>
          <p:nvPr/>
        </p:nvSpPr>
        <p:spPr>
          <a:xfrm>
            <a:off x="1292788" y="2722866"/>
            <a:ext cx="363071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50">
            <a:extLst>
              <a:ext uri="{FF2B5EF4-FFF2-40B4-BE49-F238E27FC236}">
                <a16:creationId xmlns:a16="http://schemas.microsoft.com/office/drawing/2014/main" id="{B9BA3F3B-A797-6DDD-B66D-E67FAF682C15}"/>
              </a:ext>
            </a:extLst>
          </p:cNvPr>
          <p:cNvSpPr/>
          <p:nvPr/>
        </p:nvSpPr>
        <p:spPr>
          <a:xfrm>
            <a:off x="2568601" y="5916759"/>
            <a:ext cx="1801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FASER magnet unit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EFE0263-5061-DB34-DB1E-910CC8A2B943}"/>
              </a:ext>
            </a:extLst>
          </p:cNvPr>
          <p:cNvCxnSpPr>
            <a:cxnSpLocks/>
          </p:cNvCxnSpPr>
          <p:nvPr/>
        </p:nvCxnSpPr>
        <p:spPr>
          <a:xfrm flipH="1" flipV="1">
            <a:off x="3604269" y="5031758"/>
            <a:ext cx="1531088" cy="765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613571C0-986D-7225-6A23-0B665BBFB948}"/>
              </a:ext>
            </a:extLst>
          </p:cNvPr>
          <p:cNvSpPr/>
          <p:nvPr/>
        </p:nvSpPr>
        <p:spPr>
          <a:xfrm>
            <a:off x="4622190" y="5403892"/>
            <a:ext cx="1745057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Tilt </a:t>
            </a:r>
            <a:r>
              <a:rPr lang="it-IT" dirty="0" err="1">
                <a:solidFill>
                  <a:srgbClr val="FF0000"/>
                </a:solidFill>
              </a:rPr>
              <a:t>sensor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FCEC894-F168-C00A-39C2-9855316065D7}"/>
              </a:ext>
            </a:extLst>
          </p:cNvPr>
          <p:cNvCxnSpPr>
            <a:cxnSpLocks/>
            <a:stCxn id="19" idx="3"/>
          </p:cNvCxnSpPr>
          <p:nvPr/>
        </p:nvCxnSpPr>
        <p:spPr>
          <a:xfrm flipH="1" flipV="1">
            <a:off x="5629597" y="4666494"/>
            <a:ext cx="737650" cy="9256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D319E84E-0B82-446C-8031-008072D22B73}"/>
              </a:ext>
            </a:extLst>
          </p:cNvPr>
          <p:cNvSpPr/>
          <p:nvPr/>
        </p:nvSpPr>
        <p:spPr>
          <a:xfrm>
            <a:off x="5721559" y="5653415"/>
            <a:ext cx="1745057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Magnet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fiducials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BF16FA9-5897-E1B8-17CD-3FCF0902836B}"/>
              </a:ext>
            </a:extLst>
          </p:cNvPr>
          <p:cNvCxnSpPr>
            <a:cxnSpLocks/>
          </p:cNvCxnSpPr>
          <p:nvPr/>
        </p:nvCxnSpPr>
        <p:spPr>
          <a:xfrm flipH="1" flipV="1">
            <a:off x="3296093" y="2488019"/>
            <a:ext cx="4063" cy="119439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8218EA3-98FC-A4F3-8905-FF80F30E751B}"/>
              </a:ext>
            </a:extLst>
          </p:cNvPr>
          <p:cNvCxnSpPr>
            <a:cxnSpLocks/>
          </p:cNvCxnSpPr>
          <p:nvPr/>
        </p:nvCxnSpPr>
        <p:spPr>
          <a:xfrm>
            <a:off x="3300156" y="3682409"/>
            <a:ext cx="1069657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8C86C322-2BF3-C824-4DA9-97E15A555014}"/>
              </a:ext>
            </a:extLst>
          </p:cNvPr>
          <p:cNvSpPr/>
          <p:nvPr/>
        </p:nvSpPr>
        <p:spPr>
          <a:xfrm>
            <a:off x="3236698" y="2314052"/>
            <a:ext cx="367571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6F36AA0-29D3-3B95-9E8C-E4E31D6F0995}"/>
              </a:ext>
            </a:extLst>
          </p:cNvPr>
          <p:cNvSpPr/>
          <p:nvPr/>
        </p:nvSpPr>
        <p:spPr>
          <a:xfrm>
            <a:off x="4080624" y="3274055"/>
            <a:ext cx="367571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z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A92668EE-F907-9769-40AF-49A52E88C354}"/>
              </a:ext>
            </a:extLst>
          </p:cNvPr>
          <p:cNvSpPr txBox="1"/>
          <p:nvPr/>
        </p:nvSpPr>
        <p:spPr>
          <a:xfrm>
            <a:off x="6263207" y="2334670"/>
            <a:ext cx="5347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rgbClr val="0033A0"/>
                </a:solidFill>
              </a:rPr>
              <a:t>Measurements</a:t>
            </a:r>
            <a:r>
              <a:rPr lang="it-IT" sz="1800" b="0" dirty="0">
                <a:solidFill>
                  <a:srgbClr val="0033A0"/>
                </a:solidFill>
              </a:rPr>
              <a:t> </a:t>
            </a:r>
            <a:r>
              <a:rPr lang="it-IT" sz="1800" b="0" dirty="0" err="1">
                <a:solidFill>
                  <a:srgbClr val="0033A0"/>
                </a:solidFill>
              </a:rPr>
              <a:t>performed</a:t>
            </a:r>
            <a:r>
              <a:rPr lang="it-IT" sz="1800" b="0" dirty="0">
                <a:solidFill>
                  <a:srgbClr val="0033A0"/>
                </a:solidFill>
              </a:rPr>
              <a:t> by SSW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33A0"/>
                </a:solidFill>
              </a:rPr>
              <a:t>Magnetic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axis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found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iteratively</a:t>
            </a:r>
            <a:r>
              <a:rPr lang="it-IT" sz="1800" b="0" dirty="0">
                <a:solidFill>
                  <a:srgbClr val="0033A0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Frame with </a:t>
            </a:r>
            <a:r>
              <a:rPr lang="it-IT" sz="1800" b="0" i="1" dirty="0">
                <a:solidFill>
                  <a:srgbClr val="0033A0"/>
                </a:solidFill>
              </a:rPr>
              <a:t>y</a:t>
            </a:r>
            <a:r>
              <a:rPr lang="it-IT" dirty="0">
                <a:solidFill>
                  <a:srgbClr val="0033A0"/>
                </a:solidFill>
              </a:rPr>
              <a:t>-</a:t>
            </a:r>
            <a:r>
              <a:rPr lang="it-IT" dirty="0" err="1">
                <a:solidFill>
                  <a:srgbClr val="0033A0"/>
                </a:solidFill>
              </a:rPr>
              <a:t>axis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aligned</a:t>
            </a:r>
            <a:r>
              <a:rPr lang="it-IT" dirty="0">
                <a:solidFill>
                  <a:srgbClr val="0033A0"/>
                </a:solidFill>
              </a:rPr>
              <a:t> with </a:t>
            </a:r>
            <a:r>
              <a:rPr lang="it-IT" dirty="0" err="1">
                <a:solidFill>
                  <a:srgbClr val="0033A0"/>
                </a:solidFill>
              </a:rPr>
              <a:t>gravity</a:t>
            </a:r>
            <a:endParaRPr lang="it-IT" dirty="0">
              <a:solidFill>
                <a:srgbClr val="0033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i="1" dirty="0" err="1">
                <a:solidFill>
                  <a:srgbClr val="0033A0"/>
                </a:solidFill>
              </a:rPr>
              <a:t>z</a:t>
            </a:r>
            <a:r>
              <a:rPr lang="it-IT" sz="1800" b="0" dirty="0" err="1">
                <a:solidFill>
                  <a:srgbClr val="0033A0"/>
                </a:solidFill>
              </a:rPr>
              <a:t>-axis</a:t>
            </a:r>
            <a:r>
              <a:rPr lang="it-IT" sz="1800" b="0" dirty="0">
                <a:solidFill>
                  <a:srgbClr val="0033A0"/>
                </a:solidFill>
              </a:rPr>
              <a:t> from stage B to stage A. </a:t>
            </a:r>
            <a:r>
              <a:rPr lang="it-IT" sz="1800" b="0" dirty="0" err="1">
                <a:solidFill>
                  <a:srgbClr val="0033A0"/>
                </a:solidFill>
              </a:rPr>
              <a:t>Origin</a:t>
            </a:r>
            <a:r>
              <a:rPr lang="it-IT" sz="1800" b="0" dirty="0">
                <a:solidFill>
                  <a:srgbClr val="0033A0"/>
                </a:solidFill>
              </a:rPr>
              <a:t> in stage B</a:t>
            </a:r>
            <a:endParaRPr lang="it-IT" sz="1800" b="0" i="1" dirty="0">
              <a:solidFill>
                <a:srgbClr val="0033A0"/>
              </a:solidFill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089C04E-AEC8-BEE8-B68A-41CA4C37974A}"/>
              </a:ext>
            </a:extLst>
          </p:cNvPr>
          <p:cNvGrpSpPr/>
          <p:nvPr/>
        </p:nvGrpSpPr>
        <p:grpSpPr>
          <a:xfrm>
            <a:off x="6701204" y="3742587"/>
            <a:ext cx="2220444" cy="1518161"/>
            <a:chOff x="6804588" y="3561871"/>
            <a:chExt cx="2517042" cy="1539020"/>
          </a:xfrm>
        </p:grpSpPr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6038F1B0-563A-C618-BA50-0173D6E0F8A8}"/>
                </a:ext>
              </a:extLst>
            </p:cNvPr>
            <p:cNvSpPr txBox="1">
              <a:spLocks/>
            </p:cNvSpPr>
            <p:nvPr/>
          </p:nvSpPr>
          <p:spPr>
            <a:xfrm>
              <a:off x="7110315" y="3909154"/>
              <a:ext cx="2211315" cy="2908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20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1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just">
                <a:buFont typeface="Wingdings" charset="2"/>
                <a:buNone/>
              </a:pPr>
              <a:r>
                <a:rPr lang="it-IT" sz="1400" b="1" dirty="0">
                  <a:solidFill>
                    <a:schemeClr val="tx1"/>
                  </a:solidFill>
                </a:rPr>
                <a:t>Roll angle positive </a:t>
              </a:r>
              <a:r>
                <a:rPr lang="it-IT" sz="1400" b="1" dirty="0" err="1">
                  <a:solidFill>
                    <a:schemeClr val="tx1"/>
                  </a:solidFill>
                </a:rPr>
                <a:t>orientation</a:t>
              </a:r>
              <a:endParaRPr lang="it-IT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622FDC80-545D-71CA-02FA-E57E1BCF55D0}"/>
                </a:ext>
              </a:extLst>
            </p:cNvPr>
            <p:cNvGrpSpPr/>
            <p:nvPr/>
          </p:nvGrpSpPr>
          <p:grpSpPr>
            <a:xfrm>
              <a:off x="6804588" y="3561871"/>
              <a:ext cx="2160240" cy="1539020"/>
              <a:chOff x="3201294" y="3115633"/>
              <a:chExt cx="2627642" cy="1642451"/>
            </a:xfrm>
          </p:grpSpPr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DBE9BDB8-A910-1080-02FB-F3AE41E82423}"/>
                  </a:ext>
                </a:extLst>
              </p:cNvPr>
              <p:cNvGrpSpPr/>
              <p:nvPr/>
            </p:nvGrpSpPr>
            <p:grpSpPr>
              <a:xfrm>
                <a:off x="3201294" y="3115633"/>
                <a:ext cx="2627642" cy="1596192"/>
                <a:chOff x="3219192" y="3117783"/>
                <a:chExt cx="2627642" cy="1596192"/>
              </a:xfrm>
            </p:grpSpPr>
            <p:cxnSp>
              <p:nvCxnSpPr>
                <p:cNvPr id="48" name="Straight Arrow Connector 24">
                  <a:extLst>
                    <a:ext uri="{FF2B5EF4-FFF2-40B4-BE49-F238E27FC236}">
                      <a16:creationId xmlns:a16="http://schemas.microsoft.com/office/drawing/2014/main" id="{61D78A7A-2B47-583C-EB2C-31987967CF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77120" y="3336731"/>
                  <a:ext cx="0" cy="136078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25">
                  <a:extLst>
                    <a:ext uri="{FF2B5EF4-FFF2-40B4-BE49-F238E27FC236}">
                      <a16:creationId xmlns:a16="http://schemas.microsoft.com/office/drawing/2014/main" id="{3672B1D3-28FD-6B81-E600-9690831C5384}"/>
                    </a:ext>
                  </a:extLst>
                </p:cNvPr>
                <p:cNvSpPr/>
                <p:nvPr/>
              </p:nvSpPr>
              <p:spPr>
                <a:xfrm>
                  <a:off x="3347970" y="3117783"/>
                  <a:ext cx="735148" cy="4032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i="1" dirty="0">
                      <a:solidFill>
                        <a:srgbClr val="FF0000"/>
                      </a:solidFill>
                    </a:rPr>
                    <a:t>y</a:t>
                  </a:r>
                  <a:endParaRPr lang="en-GB" i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50" name="Straight Arrow Connector 26">
                  <a:extLst>
                    <a:ext uri="{FF2B5EF4-FFF2-40B4-BE49-F238E27FC236}">
                      <a16:creationId xmlns:a16="http://schemas.microsoft.com/office/drawing/2014/main" id="{B434A660-F207-D50B-7DE6-E9624345E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7120" y="4677047"/>
                  <a:ext cx="156494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28">
                  <a:extLst>
                    <a:ext uri="{FF2B5EF4-FFF2-40B4-BE49-F238E27FC236}">
                      <a16:creationId xmlns:a16="http://schemas.microsoft.com/office/drawing/2014/main" id="{D36BAECE-32C5-D3BF-D5AB-B3DF0074DFFB}"/>
                    </a:ext>
                  </a:extLst>
                </p:cNvPr>
                <p:cNvSpPr/>
                <p:nvPr/>
              </p:nvSpPr>
              <p:spPr>
                <a:xfrm>
                  <a:off x="5111686" y="4310739"/>
                  <a:ext cx="735148" cy="4032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i="1" dirty="0">
                      <a:solidFill>
                        <a:srgbClr val="FF0000"/>
                      </a:solidFill>
                    </a:rPr>
                    <a:t>x</a:t>
                  </a:r>
                  <a:endParaRPr lang="en-GB" i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" name="TextBox 18">
                  <a:extLst>
                    <a:ext uri="{FF2B5EF4-FFF2-40B4-BE49-F238E27FC236}">
                      <a16:creationId xmlns:a16="http://schemas.microsoft.com/office/drawing/2014/main" id="{C6831D93-782A-34EC-E430-5E2CA0822755}"/>
                    </a:ext>
                  </a:extLst>
                </p:cNvPr>
                <p:cNvSpPr txBox="1"/>
                <p:nvPr/>
              </p:nvSpPr>
              <p:spPr>
                <a:xfrm>
                  <a:off x="3398446" y="3541507"/>
                  <a:ext cx="526762" cy="616897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2400" dirty="0">
                      <a:solidFill>
                        <a:srgbClr val="FF0000"/>
                      </a:solidFill>
                    </a:rPr>
                    <a:t>θ</a:t>
                  </a:r>
                  <a:endParaRPr lang="en-GB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" name="Isosceles Triangle 38">
                  <a:extLst>
                    <a:ext uri="{FF2B5EF4-FFF2-40B4-BE49-F238E27FC236}">
                      <a16:creationId xmlns:a16="http://schemas.microsoft.com/office/drawing/2014/main" id="{BBCF7F5E-D961-79CC-8995-15886BE61ECE}"/>
                    </a:ext>
                  </a:extLst>
                </p:cNvPr>
                <p:cNvSpPr/>
                <p:nvPr/>
              </p:nvSpPr>
              <p:spPr>
                <a:xfrm rot="13681599" flipH="1">
                  <a:off x="3244548" y="4132909"/>
                  <a:ext cx="105998" cy="156709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en-GB" sz="1100"/>
                </a:p>
              </p:txBody>
            </p:sp>
          </p:grpSp>
          <p:sp>
            <p:nvSpPr>
              <p:cNvPr id="47" name="Arc 39">
                <a:extLst>
                  <a:ext uri="{FF2B5EF4-FFF2-40B4-BE49-F238E27FC236}">
                    <a16:creationId xmlns:a16="http://schemas.microsoft.com/office/drawing/2014/main" id="{E1DFCF00-B182-2BDC-7614-0F5D0899734A}"/>
                  </a:ext>
                </a:extLst>
              </p:cNvPr>
              <p:cNvSpPr/>
              <p:nvPr/>
            </p:nvSpPr>
            <p:spPr>
              <a:xfrm rot="16403563">
                <a:off x="3436498" y="3790040"/>
                <a:ext cx="811798" cy="1124289"/>
              </a:xfrm>
              <a:prstGeom prst="arc">
                <a:avLst>
                  <a:gd name="adj1" fmla="val 17260866"/>
                  <a:gd name="adj2" fmla="val 23159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en-GB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443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689B583D-3E3E-48FF-24E0-5ADAAD0E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076" y="3746024"/>
            <a:ext cx="3341874" cy="25639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 err="1"/>
              <a:t>Fiducialization</a:t>
            </a:r>
            <a:r>
              <a:rPr lang="en-GB" dirty="0"/>
              <a:t> of PM magnets</a:t>
            </a:r>
            <a:r>
              <a:rPr lang="en-US" dirty="0"/>
              <a:t>- 2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B203A4-D6D0-321C-1A7F-7AAB96552B4B}"/>
              </a:ext>
            </a:extLst>
          </p:cNvPr>
          <p:cNvSpPr txBox="1"/>
          <p:nvPr/>
        </p:nvSpPr>
        <p:spPr>
          <a:xfrm>
            <a:off x="407987" y="903154"/>
            <a:ext cx="1171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33A0"/>
                </a:solidFill>
              </a:rPr>
              <a:t>Option 2</a:t>
            </a:r>
            <a:endParaRPr lang="it-IT" sz="1800" b="1" dirty="0">
              <a:solidFill>
                <a:srgbClr val="0033A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93720A5-8F0E-5F72-7433-0E63182D4FD4}"/>
              </a:ext>
            </a:extLst>
          </p:cNvPr>
          <p:cNvSpPr txBox="1"/>
          <p:nvPr/>
        </p:nvSpPr>
        <p:spPr>
          <a:xfrm>
            <a:off x="407987" y="1202543"/>
            <a:ext cx="11376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For </a:t>
            </a:r>
            <a:r>
              <a:rPr lang="it-IT" b="1" dirty="0">
                <a:solidFill>
                  <a:srgbClr val="0033A0"/>
                </a:solidFill>
              </a:rPr>
              <a:t>small-</a:t>
            </a:r>
            <a:r>
              <a:rPr lang="it-IT" b="1" dirty="0" err="1">
                <a:solidFill>
                  <a:srgbClr val="0033A0"/>
                </a:solidFill>
              </a:rPr>
              <a:t>sized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magnets</a:t>
            </a:r>
            <a:r>
              <a:rPr lang="it-IT" dirty="0">
                <a:solidFill>
                  <a:srgbClr val="0033A0"/>
                </a:solidFill>
              </a:rPr>
              <a:t>, </a:t>
            </a:r>
            <a:r>
              <a:rPr lang="it-IT" dirty="0" err="1">
                <a:solidFill>
                  <a:srgbClr val="0033A0"/>
                </a:solidFill>
              </a:rPr>
              <a:t>such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as</a:t>
            </a:r>
            <a:r>
              <a:rPr lang="it-IT" dirty="0">
                <a:solidFill>
                  <a:srgbClr val="0033A0"/>
                </a:solidFill>
              </a:rPr>
              <a:t> the </a:t>
            </a:r>
            <a:r>
              <a:rPr lang="it-IT" dirty="0" err="1">
                <a:solidFill>
                  <a:srgbClr val="0033A0"/>
                </a:solidFill>
              </a:rPr>
              <a:t>ones</a:t>
            </a:r>
            <a:r>
              <a:rPr lang="it-IT" dirty="0">
                <a:solidFill>
                  <a:srgbClr val="0033A0"/>
                </a:solidFill>
              </a:rPr>
              <a:t> for Linac4, </a:t>
            </a:r>
            <a:r>
              <a:rPr lang="it-IT" dirty="0" err="1">
                <a:solidFill>
                  <a:srgbClr val="0033A0"/>
                </a:solidFill>
              </a:rPr>
              <a:t>there</a:t>
            </a:r>
            <a:r>
              <a:rPr lang="it-IT" dirty="0">
                <a:solidFill>
                  <a:srgbClr val="0033A0"/>
                </a:solidFill>
              </a:rPr>
              <a:t> are </a:t>
            </a:r>
            <a:r>
              <a:rPr lang="it-IT" b="1" dirty="0">
                <a:solidFill>
                  <a:srgbClr val="0033A0"/>
                </a:solidFill>
              </a:rPr>
              <a:t>no </a:t>
            </a:r>
            <a:r>
              <a:rPr lang="it-IT" b="1" dirty="0" err="1">
                <a:solidFill>
                  <a:srgbClr val="0033A0"/>
                </a:solidFill>
              </a:rPr>
              <a:t>magnet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fiducials</a:t>
            </a:r>
            <a:r>
              <a:rPr lang="it-IT" dirty="0">
                <a:solidFill>
                  <a:srgbClr val="0033A0"/>
                </a:solidFill>
              </a:rPr>
              <a:t> to exploit for the </a:t>
            </a:r>
            <a:r>
              <a:rPr lang="it-IT" dirty="0" err="1">
                <a:solidFill>
                  <a:srgbClr val="0033A0"/>
                </a:solidFill>
              </a:rPr>
              <a:t>fiducialization</a:t>
            </a:r>
            <a:r>
              <a:rPr lang="it-IT" dirty="0">
                <a:solidFill>
                  <a:srgbClr val="0033A0"/>
                </a:solidFill>
              </a:rPr>
              <a:t>. The </a:t>
            </a:r>
            <a:r>
              <a:rPr lang="it-IT" dirty="0" err="1">
                <a:solidFill>
                  <a:srgbClr val="0033A0"/>
                </a:solidFill>
              </a:rPr>
              <a:t>mechanical</a:t>
            </a:r>
            <a:r>
              <a:rPr lang="it-IT" dirty="0">
                <a:solidFill>
                  <a:srgbClr val="0033A0"/>
                </a:solidFill>
              </a:rPr>
              <a:t> frame </a:t>
            </a:r>
            <a:r>
              <a:rPr lang="it-IT" dirty="0" err="1">
                <a:solidFill>
                  <a:srgbClr val="0033A0"/>
                </a:solidFill>
              </a:rPr>
              <a:t>is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defined</a:t>
            </a:r>
            <a:r>
              <a:rPr lang="it-IT" dirty="0">
                <a:solidFill>
                  <a:srgbClr val="0033A0"/>
                </a:solidFill>
              </a:rPr>
              <a:t> with </a:t>
            </a:r>
            <a:r>
              <a:rPr lang="it-IT" dirty="0" err="1">
                <a:solidFill>
                  <a:srgbClr val="0033A0"/>
                </a:solidFill>
              </a:rPr>
              <a:t>two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b="1" dirty="0" err="1">
                <a:solidFill>
                  <a:srgbClr val="0033A0"/>
                </a:solidFill>
              </a:rPr>
              <a:t>reference</a:t>
            </a:r>
            <a:r>
              <a:rPr lang="it-IT" b="1" dirty="0">
                <a:solidFill>
                  <a:srgbClr val="0033A0"/>
                </a:solidFill>
              </a:rPr>
              <a:t> pins </a:t>
            </a:r>
            <a:r>
              <a:rPr lang="it-IT" dirty="0">
                <a:solidFill>
                  <a:srgbClr val="0033A0"/>
                </a:solidFill>
              </a:rPr>
              <a:t>for the </a:t>
            </a:r>
            <a:r>
              <a:rPr lang="it-IT" b="1" dirty="0" err="1">
                <a:solidFill>
                  <a:srgbClr val="0033A0"/>
                </a:solidFill>
              </a:rPr>
              <a:t>alignment</a:t>
            </a:r>
            <a:r>
              <a:rPr lang="it-IT" dirty="0">
                <a:solidFill>
                  <a:srgbClr val="0033A0"/>
                </a:solidFill>
              </a:rPr>
              <a:t> of the field </a:t>
            </a:r>
            <a:r>
              <a:rPr lang="it-IT" b="1" dirty="0">
                <a:solidFill>
                  <a:srgbClr val="0033A0"/>
                </a:solidFill>
              </a:rPr>
              <a:t>with </a:t>
            </a:r>
            <a:r>
              <a:rPr lang="it-IT" b="1" dirty="0" err="1">
                <a:solidFill>
                  <a:srgbClr val="0033A0"/>
                </a:solidFill>
              </a:rPr>
              <a:t>gravity</a:t>
            </a:r>
            <a:r>
              <a:rPr lang="it-IT" b="1" dirty="0">
                <a:solidFill>
                  <a:srgbClr val="0033A0"/>
                </a:solidFill>
              </a:rPr>
              <a:t> </a:t>
            </a:r>
            <a:r>
              <a:rPr lang="it-IT" dirty="0">
                <a:solidFill>
                  <a:srgbClr val="0033A0"/>
                </a:solidFill>
              </a:rPr>
              <a:t>and the </a:t>
            </a:r>
            <a:r>
              <a:rPr lang="it-IT" dirty="0" err="1">
                <a:solidFill>
                  <a:srgbClr val="0033A0"/>
                </a:solidFill>
              </a:rPr>
              <a:t>configuration</a:t>
            </a:r>
            <a:r>
              <a:rPr lang="it-IT" dirty="0">
                <a:solidFill>
                  <a:srgbClr val="0033A0"/>
                </a:solidFill>
              </a:rPr>
              <a:t> in </a:t>
            </a:r>
            <a:r>
              <a:rPr lang="it-IT" b="1" dirty="0" err="1">
                <a:solidFill>
                  <a:srgbClr val="0033A0"/>
                </a:solidFill>
              </a:rPr>
              <a:t>focusing</a:t>
            </a:r>
            <a:r>
              <a:rPr lang="it-IT" b="1" dirty="0">
                <a:solidFill>
                  <a:srgbClr val="0033A0"/>
                </a:solidFill>
              </a:rPr>
              <a:t>/</a:t>
            </a:r>
            <a:r>
              <a:rPr lang="it-IT" b="1" dirty="0" err="1">
                <a:solidFill>
                  <a:srgbClr val="0033A0"/>
                </a:solidFill>
              </a:rPr>
              <a:t>defocusing</a:t>
            </a:r>
            <a:r>
              <a:rPr lang="it-IT" b="1" dirty="0">
                <a:solidFill>
                  <a:srgbClr val="0033A0"/>
                </a:solidFill>
              </a:rPr>
              <a:t> mode</a:t>
            </a:r>
            <a:r>
              <a:rPr lang="it-IT" dirty="0">
                <a:solidFill>
                  <a:srgbClr val="0033A0"/>
                </a:solidFill>
              </a:rPr>
              <a:t>.</a:t>
            </a:r>
            <a:endParaRPr lang="it-IT" sz="1800" b="0" i="1" dirty="0">
              <a:solidFill>
                <a:srgbClr val="0033A0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A89AF4F-0A68-0315-919D-0E46CF411D33}"/>
              </a:ext>
            </a:extLst>
          </p:cNvPr>
          <p:cNvGrpSpPr/>
          <p:nvPr/>
        </p:nvGrpSpPr>
        <p:grpSpPr>
          <a:xfrm>
            <a:off x="669850" y="2421072"/>
            <a:ext cx="3083444" cy="3162403"/>
            <a:chOff x="861236" y="1834117"/>
            <a:chExt cx="3083444" cy="3162403"/>
          </a:xfrm>
        </p:grpSpPr>
        <p:pic>
          <p:nvPicPr>
            <p:cNvPr id="11" name="Immagine 10" descr="Immagine che contiene cerchio, muro, schermata, interno&#10;&#10;Descrizione generata automaticamente">
              <a:extLst>
                <a:ext uri="{FF2B5EF4-FFF2-40B4-BE49-F238E27FC236}">
                  <a16:creationId xmlns:a16="http://schemas.microsoft.com/office/drawing/2014/main" id="{DAC4CB01-3DCE-1B10-135A-13E700333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59" t="2623" r="13644" b="1998"/>
            <a:stretch/>
          </p:blipFill>
          <p:spPr>
            <a:xfrm>
              <a:off x="861236" y="1834117"/>
              <a:ext cx="3083444" cy="2885404"/>
            </a:xfrm>
            <a:prstGeom prst="rect">
              <a:avLst/>
            </a:prstGeom>
            <a:ln>
              <a:solidFill>
                <a:srgbClr val="2F2F2F"/>
              </a:solidFill>
            </a:ln>
          </p:spPr>
        </p:pic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CEE26E59-6BEB-0036-A64F-828A729F3FD1}"/>
                </a:ext>
              </a:extLst>
            </p:cNvPr>
            <p:cNvSpPr/>
            <p:nvPr/>
          </p:nvSpPr>
          <p:spPr>
            <a:xfrm>
              <a:off x="1502352" y="4719521"/>
              <a:ext cx="18012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latin typeface="+mj-lt"/>
                  <a:cs typeface="Calibri" panose="020F0502020204030204" pitchFamily="34" charset="0"/>
                </a:rPr>
                <a:t>Linac4 magnet unit</a:t>
              </a:r>
              <a:endPara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753699E-ACF7-6E9B-81AF-65C41D375B02}"/>
              </a:ext>
            </a:extLst>
          </p:cNvPr>
          <p:cNvCxnSpPr>
            <a:cxnSpLocks/>
          </p:cNvCxnSpPr>
          <p:nvPr/>
        </p:nvCxnSpPr>
        <p:spPr>
          <a:xfrm flipH="1" flipV="1">
            <a:off x="2115879" y="2564422"/>
            <a:ext cx="4063" cy="119439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AAA8D53-64B0-DB41-417D-41C8E88CBC7C}"/>
              </a:ext>
            </a:extLst>
          </p:cNvPr>
          <p:cNvCxnSpPr>
            <a:cxnSpLocks/>
          </p:cNvCxnSpPr>
          <p:nvPr/>
        </p:nvCxnSpPr>
        <p:spPr>
          <a:xfrm>
            <a:off x="2119942" y="3758812"/>
            <a:ext cx="1069657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4CBFB958-7052-BCC4-F16F-5DF410778BEB}"/>
              </a:ext>
            </a:extLst>
          </p:cNvPr>
          <p:cNvSpPr/>
          <p:nvPr/>
        </p:nvSpPr>
        <p:spPr>
          <a:xfrm>
            <a:off x="2056484" y="2390455"/>
            <a:ext cx="367571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F938254-B6D7-44A4-EF79-0F422048BEFC}"/>
              </a:ext>
            </a:extLst>
          </p:cNvPr>
          <p:cNvSpPr/>
          <p:nvPr/>
        </p:nvSpPr>
        <p:spPr>
          <a:xfrm>
            <a:off x="2900410" y="3350458"/>
            <a:ext cx="367571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3906532-BD13-FEC0-5E10-9EC5D12A3CB1}"/>
              </a:ext>
            </a:extLst>
          </p:cNvPr>
          <p:cNvCxnSpPr>
            <a:cxnSpLocks/>
          </p:cNvCxnSpPr>
          <p:nvPr/>
        </p:nvCxnSpPr>
        <p:spPr>
          <a:xfrm flipH="1" flipV="1">
            <a:off x="2222206" y="5054852"/>
            <a:ext cx="1190845" cy="604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715028E2-C31D-9C17-6A7F-E3A55C473885}"/>
              </a:ext>
            </a:extLst>
          </p:cNvPr>
          <p:cNvSpPr/>
          <p:nvPr/>
        </p:nvSpPr>
        <p:spPr>
          <a:xfrm>
            <a:off x="3267981" y="5337093"/>
            <a:ext cx="1745057" cy="37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Reference pins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993B79E-D75D-146D-DFB3-41FABBE8B529}"/>
              </a:ext>
            </a:extLst>
          </p:cNvPr>
          <p:cNvCxnSpPr>
            <a:cxnSpLocks/>
          </p:cNvCxnSpPr>
          <p:nvPr/>
        </p:nvCxnSpPr>
        <p:spPr>
          <a:xfrm flipH="1" flipV="1">
            <a:off x="805627" y="3717448"/>
            <a:ext cx="2607424" cy="1934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CE3C9D88-F2B9-44D9-2C09-6BA8F3B100F0}"/>
                  </a:ext>
                </a:extLst>
              </p:cNvPr>
              <p:cNvSpPr txBox="1"/>
              <p:nvPr/>
            </p:nvSpPr>
            <p:spPr>
              <a:xfrm>
                <a:off x="4070203" y="2086901"/>
                <a:ext cx="7881017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33A0"/>
                    </a:solidFill>
                  </a:rPr>
                  <a:t>Once the </a:t>
                </a:r>
                <a:r>
                  <a:rPr lang="it-IT" dirty="0" err="1">
                    <a:solidFill>
                      <a:srgbClr val="0033A0"/>
                    </a:solidFill>
                  </a:rPr>
                  <a:t>distance</a:t>
                </a:r>
                <a:r>
                  <a:rPr lang="it-IT" dirty="0">
                    <a:solidFill>
                      <a:srgbClr val="0033A0"/>
                    </a:solidFill>
                  </a:rPr>
                  <a:t> from the </a:t>
                </a:r>
                <a:r>
                  <a:rPr lang="it-IT" dirty="0" err="1">
                    <a:solidFill>
                      <a:srgbClr val="0033A0"/>
                    </a:solidFill>
                  </a:rPr>
                  <a:t>axis</a:t>
                </a:r>
                <a:r>
                  <a:rPr lang="it-IT" dirty="0">
                    <a:solidFill>
                      <a:srgbClr val="0033A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dirty="0">
                    <a:solidFill>
                      <a:srgbClr val="0033A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dirty="0">
                    <a:solidFill>
                      <a:srgbClr val="0033A0"/>
                    </a:solidFill>
                  </a:rPr>
                  <a:t>) is </a:t>
                </a:r>
                <a:r>
                  <a:rPr lang="it-IT" dirty="0" err="1">
                    <a:solidFill>
                      <a:srgbClr val="0033A0"/>
                    </a:solidFill>
                  </a:rPr>
                  <a:t>measured</a:t>
                </a:r>
                <a:r>
                  <a:rPr lang="it-IT" dirty="0">
                    <a:solidFill>
                      <a:srgbClr val="0033A0"/>
                    </a:solidFill>
                  </a:rPr>
                  <a:t> (</a:t>
                </a:r>
                <a:r>
                  <a:rPr lang="it-IT" dirty="0" err="1">
                    <a:solidFill>
                      <a:srgbClr val="0033A0"/>
                    </a:solidFill>
                  </a:rPr>
                  <a:t>rotating</a:t>
                </a:r>
                <a:r>
                  <a:rPr lang="it-IT" dirty="0">
                    <a:solidFill>
                      <a:srgbClr val="0033A0"/>
                    </a:solidFill>
                  </a:rPr>
                  <a:t> coil, </a:t>
                </a:r>
                <a:r>
                  <a:rPr lang="it-IT" dirty="0" err="1">
                    <a:solidFill>
                      <a:srgbClr val="0033A0"/>
                    </a:solidFill>
                  </a:rPr>
                  <a:t>wire</a:t>
                </a:r>
                <a:r>
                  <a:rPr lang="it-IT" dirty="0">
                    <a:solidFill>
                      <a:srgbClr val="0033A0"/>
                    </a:solidFill>
                  </a:rPr>
                  <a:t> system), the offset </a:t>
                </a:r>
                <a:r>
                  <a:rPr lang="it-IT" dirty="0" err="1">
                    <a:solidFill>
                      <a:srgbClr val="0033A0"/>
                    </a:solidFill>
                  </a:rPr>
                  <a:t>stemming</a:t>
                </a:r>
                <a:r>
                  <a:rPr lang="it-IT" dirty="0">
                    <a:solidFill>
                      <a:srgbClr val="0033A0"/>
                    </a:solidFill>
                  </a:rPr>
                  <a:t> from the off-</a:t>
                </a:r>
                <a:r>
                  <a:rPr lang="it-IT" dirty="0" err="1">
                    <a:solidFill>
                      <a:srgbClr val="0033A0"/>
                    </a:solidFill>
                  </a:rPr>
                  <a:t>centering</a:t>
                </a:r>
                <a:r>
                  <a:rPr lang="it-IT" dirty="0">
                    <a:solidFill>
                      <a:srgbClr val="0033A0"/>
                    </a:solidFill>
                  </a:rPr>
                  <a:t> of the </a:t>
                </a:r>
                <a:r>
                  <a:rPr lang="it-IT" dirty="0" err="1">
                    <a:solidFill>
                      <a:srgbClr val="0033A0"/>
                    </a:solidFill>
                  </a:rPr>
                  <a:t>measurement</a:t>
                </a:r>
                <a:r>
                  <a:rPr lang="it-IT" dirty="0">
                    <a:solidFill>
                      <a:srgbClr val="0033A0"/>
                    </a:solidFill>
                  </a:rPr>
                  <a:t> </a:t>
                </a:r>
                <a:r>
                  <a:rPr lang="it-IT" dirty="0" err="1">
                    <a:solidFill>
                      <a:srgbClr val="0033A0"/>
                    </a:solidFill>
                  </a:rPr>
                  <a:t>sensor</a:t>
                </a:r>
                <a:r>
                  <a:rPr lang="it-IT" dirty="0">
                    <a:solidFill>
                      <a:srgbClr val="0033A0"/>
                    </a:solidFill>
                  </a:rPr>
                  <a:t> can be </a:t>
                </a:r>
                <a:r>
                  <a:rPr lang="it-IT" dirty="0" err="1">
                    <a:solidFill>
                      <a:srgbClr val="0033A0"/>
                    </a:solidFill>
                  </a:rPr>
                  <a:t>canceled</a:t>
                </a:r>
                <a:r>
                  <a:rPr lang="it-IT" dirty="0">
                    <a:solidFill>
                      <a:srgbClr val="0033A0"/>
                    </a:solidFill>
                  </a:rPr>
                  <a:t> by </a:t>
                </a:r>
                <a:r>
                  <a:rPr lang="it-IT" b="1" dirty="0" err="1">
                    <a:solidFill>
                      <a:srgbClr val="0033A0"/>
                    </a:solidFill>
                  </a:rPr>
                  <a:t>flipping</a:t>
                </a:r>
                <a:r>
                  <a:rPr lang="it-IT" b="1" dirty="0">
                    <a:solidFill>
                      <a:srgbClr val="0033A0"/>
                    </a:solidFill>
                  </a:rPr>
                  <a:t> the </a:t>
                </a:r>
                <a:r>
                  <a:rPr lang="it-IT" b="1" dirty="0" err="1">
                    <a:solidFill>
                      <a:srgbClr val="0033A0"/>
                    </a:solidFill>
                  </a:rPr>
                  <a:t>magnet</a:t>
                </a:r>
                <a:r>
                  <a:rPr lang="it-IT" b="1" dirty="0">
                    <a:solidFill>
                      <a:srgbClr val="0033A0"/>
                    </a:solidFill>
                  </a:rPr>
                  <a:t> </a:t>
                </a:r>
                <a:r>
                  <a:rPr lang="it-IT" b="1" dirty="0" err="1">
                    <a:solidFill>
                      <a:srgbClr val="0033A0"/>
                    </a:solidFill>
                  </a:rPr>
                  <a:t>around</a:t>
                </a:r>
                <a:r>
                  <a:rPr lang="it-IT" dirty="0">
                    <a:solidFill>
                      <a:srgbClr val="0033A0"/>
                    </a:solidFill>
                  </a:rPr>
                  <a:t> the </a:t>
                </a:r>
                <a:r>
                  <a:rPr lang="it-IT" i="1" dirty="0" err="1">
                    <a:solidFill>
                      <a:srgbClr val="0033A0"/>
                    </a:solidFill>
                  </a:rPr>
                  <a:t>z</a:t>
                </a:r>
                <a:r>
                  <a:rPr lang="it-IT" dirty="0" err="1">
                    <a:solidFill>
                      <a:srgbClr val="0033A0"/>
                    </a:solidFill>
                  </a:rPr>
                  <a:t>-axis</a:t>
                </a:r>
                <a:endParaRPr lang="it-IT" dirty="0">
                  <a:solidFill>
                    <a:srgbClr val="0033A0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33A0"/>
                    </a:solidFill>
                  </a:rPr>
                  <a:t>A V-</a:t>
                </a:r>
                <a:r>
                  <a:rPr lang="it-IT" dirty="0" err="1">
                    <a:solidFill>
                      <a:srgbClr val="0033A0"/>
                    </a:solidFill>
                  </a:rPr>
                  <a:t>baseplate</a:t>
                </a:r>
                <a:r>
                  <a:rPr lang="it-IT" dirty="0">
                    <a:solidFill>
                      <a:srgbClr val="0033A0"/>
                    </a:solidFill>
                  </a:rPr>
                  <a:t> </a:t>
                </a:r>
                <a:r>
                  <a:rPr lang="it-IT" dirty="0" err="1">
                    <a:solidFill>
                      <a:srgbClr val="0033A0"/>
                    </a:solidFill>
                  </a:rPr>
                  <a:t>was</a:t>
                </a:r>
                <a:r>
                  <a:rPr lang="it-IT" dirty="0">
                    <a:solidFill>
                      <a:srgbClr val="0033A0"/>
                    </a:solidFill>
                  </a:rPr>
                  <a:t> </a:t>
                </a:r>
                <a:r>
                  <a:rPr lang="it-IT" dirty="0" err="1">
                    <a:solidFill>
                      <a:srgbClr val="0033A0"/>
                    </a:solidFill>
                  </a:rPr>
                  <a:t>machined</a:t>
                </a:r>
                <a:r>
                  <a:rPr lang="it-IT" dirty="0">
                    <a:solidFill>
                      <a:srgbClr val="0033A0"/>
                    </a:solidFill>
                  </a:rPr>
                  <a:t> for the </a:t>
                </a:r>
                <a:r>
                  <a:rPr lang="it-IT" dirty="0" err="1">
                    <a:solidFill>
                      <a:srgbClr val="0033A0"/>
                    </a:solidFill>
                  </a:rPr>
                  <a:t>magnet</a:t>
                </a:r>
                <a:r>
                  <a:rPr lang="it-IT" dirty="0">
                    <a:solidFill>
                      <a:srgbClr val="0033A0"/>
                    </a:solidFill>
                  </a:rPr>
                  <a:t> </a:t>
                </a:r>
                <a:r>
                  <a:rPr lang="it-IT" dirty="0" err="1">
                    <a:solidFill>
                      <a:srgbClr val="0033A0"/>
                    </a:solidFill>
                  </a:rPr>
                  <a:t>flipping</a:t>
                </a:r>
                <a:r>
                  <a:rPr lang="it-IT" dirty="0">
                    <a:solidFill>
                      <a:srgbClr val="0033A0"/>
                    </a:solidFill>
                  </a:rPr>
                  <a:t>. </a:t>
                </a:r>
                <a:r>
                  <a:rPr lang="it-IT" b="1" dirty="0" err="1">
                    <a:solidFill>
                      <a:srgbClr val="0033A0"/>
                    </a:solidFill>
                  </a:rPr>
                  <a:t>Assumption</a:t>
                </a:r>
                <a:r>
                  <a:rPr lang="it-IT" dirty="0">
                    <a:solidFill>
                      <a:srgbClr val="0033A0"/>
                    </a:solidFill>
                  </a:rPr>
                  <a:t>: </a:t>
                </a:r>
                <a:r>
                  <a:rPr lang="it-IT" dirty="0" err="1">
                    <a:solidFill>
                      <a:srgbClr val="0033A0"/>
                    </a:solidFill>
                  </a:rPr>
                  <a:t>magnet</a:t>
                </a:r>
                <a:r>
                  <a:rPr lang="it-IT" dirty="0">
                    <a:solidFill>
                      <a:srgbClr val="0033A0"/>
                    </a:solidFill>
                  </a:rPr>
                  <a:t> frame </a:t>
                </a:r>
                <a:r>
                  <a:rPr lang="it-IT" b="1" dirty="0" err="1">
                    <a:solidFill>
                      <a:srgbClr val="0033A0"/>
                    </a:solidFill>
                  </a:rPr>
                  <a:t>perfectly</a:t>
                </a:r>
                <a:r>
                  <a:rPr lang="it-IT" b="1" dirty="0">
                    <a:solidFill>
                      <a:srgbClr val="0033A0"/>
                    </a:solidFill>
                  </a:rPr>
                  <a:t> </a:t>
                </a:r>
                <a:r>
                  <a:rPr lang="it-IT" b="1" dirty="0" err="1">
                    <a:solidFill>
                      <a:srgbClr val="0033A0"/>
                    </a:solidFill>
                  </a:rPr>
                  <a:t>circular</a:t>
                </a:r>
                <a:endParaRPr lang="it-IT" b="1" dirty="0">
                  <a:solidFill>
                    <a:srgbClr val="0033A0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800" b="0" dirty="0">
                    <a:solidFill>
                      <a:srgbClr val="0033A0"/>
                    </a:solidFill>
                  </a:rPr>
                  <a:t>The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magnetic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axis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can be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finally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estimated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by semi-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difference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of the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two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measurements</a:t>
                </a:r>
                <a:endParaRPr lang="it-IT" sz="1800" b="0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CE3C9D88-F2B9-44D9-2C09-6BA8F3B10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203" y="2086901"/>
                <a:ext cx="7881017" cy="2031325"/>
              </a:xfrm>
              <a:prstGeom prst="rect">
                <a:avLst/>
              </a:prstGeom>
              <a:blipFill>
                <a:blip r:embed="rId5"/>
                <a:stretch>
                  <a:fillRect l="-482" t="-1242" r="-643" b="-37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0252885E-BD6D-B852-A714-C8F2154E3205}"/>
                  </a:ext>
                </a:extLst>
              </p:cNvPr>
              <p:cNvSpPr txBox="1"/>
              <p:nvPr/>
            </p:nvSpPr>
            <p:spPr>
              <a:xfrm>
                <a:off x="5021291" y="4231375"/>
                <a:ext cx="198823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0252885E-BD6D-B852-A714-C8F2154E3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291" y="4231375"/>
                <a:ext cx="1988237" cy="518604"/>
              </a:xfrm>
              <a:prstGeom prst="rect">
                <a:avLst/>
              </a:prstGeom>
              <a:blipFill>
                <a:blip r:embed="rId6"/>
                <a:stretch>
                  <a:fillRect l="-1911" t="-4878" b="-146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25DBDF4-C18F-9D05-05BC-B60936F6325A}"/>
                  </a:ext>
                </a:extLst>
              </p:cNvPr>
              <p:cNvSpPr txBox="1"/>
              <p:nvPr/>
            </p:nvSpPr>
            <p:spPr>
              <a:xfrm>
                <a:off x="5013038" y="4884737"/>
                <a:ext cx="195418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25DBDF4-C18F-9D05-05BC-B60936F63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038" y="4884737"/>
                <a:ext cx="1954189" cy="518604"/>
              </a:xfrm>
              <a:prstGeom prst="rect">
                <a:avLst/>
              </a:prstGeom>
              <a:blipFill>
                <a:blip r:embed="rId7"/>
                <a:stretch>
                  <a:fillRect l="-1935" t="-4762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50">
            <a:extLst>
              <a:ext uri="{FF2B5EF4-FFF2-40B4-BE49-F238E27FC236}">
                <a16:creationId xmlns:a16="http://schemas.microsoft.com/office/drawing/2014/main" id="{74EE0831-19BF-081F-6CD2-EBCA78FD42C0}"/>
              </a:ext>
            </a:extLst>
          </p:cNvPr>
          <p:cNvSpPr/>
          <p:nvPr/>
        </p:nvSpPr>
        <p:spPr>
          <a:xfrm>
            <a:off x="10020932" y="4694354"/>
            <a:ext cx="1501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Magnetic axis of all series tested PM quadrupoles for Linac4 </a:t>
            </a:r>
          </a:p>
        </p:txBody>
      </p:sp>
    </p:spTree>
    <p:extLst>
      <p:ext uri="{BB962C8B-B14F-4D97-AF65-F5344CB8AC3E}">
        <p14:creationId xmlns:p14="http://schemas.microsoft.com/office/powerpoint/2010/main" val="400221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Summary and conclusions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CE82C-81FD-992A-8E05-2C04D481A43F}"/>
              </a:ext>
            </a:extLst>
          </p:cNvPr>
          <p:cNvSpPr txBox="1"/>
          <p:nvPr/>
        </p:nvSpPr>
        <p:spPr>
          <a:xfrm>
            <a:off x="407987" y="943598"/>
            <a:ext cx="113760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Qualification and fiducialization of PM magnets is a process that requires several steps throughout the magnet assembly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Qualification of PM blocks is performed at CERN using a 3D Helmholtz’s coil system in </a:t>
            </a:r>
            <a:r>
              <a:rPr lang="it-IT" b="1" dirty="0">
                <a:solidFill>
                  <a:srgbClr val="0033A0"/>
                </a:solidFill>
              </a:rPr>
              <a:t>passive mode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A </a:t>
            </a:r>
            <a:r>
              <a:rPr lang="it-IT" b="1" dirty="0">
                <a:solidFill>
                  <a:srgbClr val="0033A0"/>
                </a:solidFill>
              </a:rPr>
              <a:t>large range</a:t>
            </a:r>
            <a:r>
              <a:rPr lang="it-IT" dirty="0">
                <a:solidFill>
                  <a:srgbClr val="0033A0"/>
                </a:solidFill>
              </a:rPr>
              <a:t> of measurement solutions can be adopted for the magnetic measurements, mainly depending on the aperture radius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For low-energy machines, such as Linac4, given the low aperture radii, the </a:t>
            </a:r>
            <a:r>
              <a:rPr lang="it-IT" b="1" dirty="0">
                <a:solidFill>
                  <a:srgbClr val="0033A0"/>
                </a:solidFill>
              </a:rPr>
              <a:t>oscillating </a:t>
            </a:r>
            <a:r>
              <a:rPr lang="it-IT" b="1" dirty="0" err="1">
                <a:solidFill>
                  <a:srgbClr val="0033A0"/>
                </a:solidFill>
              </a:rPr>
              <a:t>wire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proved</a:t>
            </a:r>
            <a:r>
              <a:rPr lang="it-IT" dirty="0">
                <a:solidFill>
                  <a:srgbClr val="0033A0"/>
                </a:solidFill>
              </a:rPr>
              <a:t> to be the best solution for field </a:t>
            </a:r>
            <a:r>
              <a:rPr lang="it-IT" dirty="0" err="1">
                <a:solidFill>
                  <a:srgbClr val="0033A0"/>
                </a:solidFill>
              </a:rPr>
              <a:t>harmonics</a:t>
            </a:r>
            <a:r>
              <a:rPr lang="it-IT" dirty="0">
                <a:solidFill>
                  <a:srgbClr val="0033A0"/>
                </a:solidFill>
              </a:rPr>
              <a:t> and </a:t>
            </a:r>
            <a:r>
              <a:rPr lang="it-IT" dirty="0" err="1">
                <a:solidFill>
                  <a:srgbClr val="0033A0"/>
                </a:solidFill>
              </a:rPr>
              <a:t>was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used</a:t>
            </a:r>
            <a:r>
              <a:rPr lang="it-IT" dirty="0">
                <a:solidFill>
                  <a:srgbClr val="0033A0"/>
                </a:solidFill>
              </a:rPr>
              <a:t> to </a:t>
            </a:r>
            <a:r>
              <a:rPr lang="it-IT" b="1" dirty="0">
                <a:solidFill>
                  <a:srgbClr val="0033A0"/>
                </a:solidFill>
              </a:rPr>
              <a:t>cross-validate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rotating</a:t>
            </a:r>
            <a:r>
              <a:rPr lang="it-IT" dirty="0">
                <a:solidFill>
                  <a:srgbClr val="0033A0"/>
                </a:solidFill>
              </a:rPr>
              <a:t> coil </a:t>
            </a:r>
            <a:r>
              <a:rPr lang="it-IT" dirty="0" err="1">
                <a:solidFill>
                  <a:srgbClr val="0033A0"/>
                </a:solidFill>
              </a:rPr>
              <a:t>measurements</a:t>
            </a:r>
            <a:endParaRPr lang="it-IT" dirty="0">
              <a:solidFill>
                <a:srgbClr val="0033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For large-aperture magnets (detector magnets), fiducialization is </a:t>
            </a:r>
            <a:r>
              <a:rPr lang="it-IT" dirty="0" err="1">
                <a:solidFill>
                  <a:srgbClr val="0033A0"/>
                </a:solidFill>
              </a:rPr>
              <a:t>performed</a:t>
            </a:r>
            <a:r>
              <a:rPr lang="it-IT" dirty="0">
                <a:solidFill>
                  <a:srgbClr val="0033A0"/>
                </a:solidFill>
              </a:rPr>
              <a:t> in the </a:t>
            </a:r>
            <a:r>
              <a:rPr lang="it-IT" b="1" dirty="0">
                <a:solidFill>
                  <a:srgbClr val="0033A0"/>
                </a:solidFill>
              </a:rPr>
              <a:t>standard way </a:t>
            </a:r>
            <a:r>
              <a:rPr lang="it-IT" dirty="0">
                <a:solidFill>
                  <a:srgbClr val="0033A0"/>
                </a:solidFill>
              </a:rPr>
              <a:t>and relies on reference points suitably installed on the magnet surface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For small-aperture magnets, fiducialization can be </a:t>
            </a:r>
            <a:r>
              <a:rPr lang="it-IT" dirty="0" err="1">
                <a:solidFill>
                  <a:srgbClr val="0033A0"/>
                </a:solidFill>
              </a:rPr>
              <a:t>performed</a:t>
            </a:r>
            <a:r>
              <a:rPr lang="it-IT" dirty="0">
                <a:solidFill>
                  <a:srgbClr val="0033A0"/>
                </a:solidFill>
              </a:rPr>
              <a:t> by </a:t>
            </a:r>
            <a:r>
              <a:rPr lang="it-IT" dirty="0" err="1">
                <a:solidFill>
                  <a:srgbClr val="0033A0"/>
                </a:solidFill>
              </a:rPr>
              <a:t>flipping</a:t>
            </a:r>
            <a:r>
              <a:rPr lang="it-IT" dirty="0">
                <a:solidFill>
                  <a:srgbClr val="0033A0"/>
                </a:solidFill>
              </a:rPr>
              <a:t> the </a:t>
            </a:r>
            <a:r>
              <a:rPr lang="it-IT" dirty="0" err="1">
                <a:solidFill>
                  <a:srgbClr val="0033A0"/>
                </a:solidFill>
              </a:rPr>
              <a:t>magnet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around</a:t>
            </a:r>
            <a:r>
              <a:rPr lang="it-IT" dirty="0">
                <a:solidFill>
                  <a:srgbClr val="0033A0"/>
                </a:solidFill>
              </a:rPr>
              <a:t> the </a:t>
            </a:r>
            <a:r>
              <a:rPr lang="it-IT" dirty="0" err="1">
                <a:solidFill>
                  <a:srgbClr val="0033A0"/>
                </a:solidFill>
              </a:rPr>
              <a:t>longitudinal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axis</a:t>
            </a:r>
            <a:r>
              <a:rPr lang="it-IT" dirty="0">
                <a:solidFill>
                  <a:srgbClr val="0033A0"/>
                </a:solidFill>
              </a:rPr>
              <a:t> to compensate for the </a:t>
            </a:r>
            <a:r>
              <a:rPr lang="it-IT" b="1" dirty="0">
                <a:solidFill>
                  <a:srgbClr val="0033A0"/>
                </a:solidFill>
              </a:rPr>
              <a:t>off-</a:t>
            </a:r>
            <a:r>
              <a:rPr lang="it-IT" b="1" dirty="0" err="1">
                <a:solidFill>
                  <a:srgbClr val="0033A0"/>
                </a:solidFill>
              </a:rPr>
              <a:t>centering</a:t>
            </a:r>
            <a:r>
              <a:rPr lang="it-IT" b="1" dirty="0">
                <a:solidFill>
                  <a:srgbClr val="0033A0"/>
                </a:solidFill>
              </a:rPr>
              <a:t> of the </a:t>
            </a:r>
            <a:r>
              <a:rPr lang="it-IT" b="1" dirty="0" err="1">
                <a:solidFill>
                  <a:srgbClr val="0033A0"/>
                </a:solidFill>
              </a:rPr>
              <a:t>measurement</a:t>
            </a:r>
            <a:r>
              <a:rPr lang="it-IT" b="1" dirty="0">
                <a:solidFill>
                  <a:srgbClr val="0033A0"/>
                </a:solidFill>
              </a:rPr>
              <a:t> system</a:t>
            </a:r>
            <a:r>
              <a:rPr lang="it-IT" dirty="0">
                <a:solidFill>
                  <a:srgbClr val="0033A0"/>
                </a:solidFill>
              </a:rPr>
              <a:t>. The </a:t>
            </a:r>
            <a:r>
              <a:rPr lang="it-IT" dirty="0" err="1">
                <a:solidFill>
                  <a:srgbClr val="0033A0"/>
                </a:solidFill>
              </a:rPr>
              <a:t>measured</a:t>
            </a:r>
            <a:r>
              <a:rPr lang="it-IT" dirty="0">
                <a:solidFill>
                  <a:srgbClr val="0033A0"/>
                </a:solidFill>
              </a:rPr>
              <a:t> center can </a:t>
            </a:r>
            <a:r>
              <a:rPr lang="it-IT" dirty="0" err="1">
                <a:solidFill>
                  <a:srgbClr val="0033A0"/>
                </a:solidFill>
              </a:rPr>
              <a:t>then</a:t>
            </a:r>
            <a:r>
              <a:rPr lang="it-IT" dirty="0">
                <a:solidFill>
                  <a:srgbClr val="0033A0"/>
                </a:solidFill>
              </a:rPr>
              <a:t> be </a:t>
            </a:r>
            <a:r>
              <a:rPr lang="it-IT" dirty="0" err="1">
                <a:solidFill>
                  <a:srgbClr val="0033A0"/>
                </a:solidFill>
              </a:rPr>
              <a:t>expressed</a:t>
            </a:r>
            <a:r>
              <a:rPr lang="it-IT" dirty="0">
                <a:solidFill>
                  <a:srgbClr val="0033A0"/>
                </a:solidFill>
              </a:rPr>
              <a:t> in the </a:t>
            </a:r>
            <a:r>
              <a:rPr lang="it-IT" dirty="0" err="1">
                <a:solidFill>
                  <a:srgbClr val="0033A0"/>
                </a:solidFill>
              </a:rPr>
              <a:t>magnet’s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external</a:t>
            </a:r>
            <a:r>
              <a:rPr lang="it-IT" dirty="0">
                <a:solidFill>
                  <a:srgbClr val="0033A0"/>
                </a:solidFill>
              </a:rPr>
              <a:t> frame </a:t>
            </a:r>
            <a:r>
              <a:rPr lang="it-IT" dirty="0" err="1">
                <a:solidFill>
                  <a:srgbClr val="0033A0"/>
                </a:solidFill>
              </a:rPr>
              <a:t>if</a:t>
            </a:r>
            <a:r>
              <a:rPr lang="it-IT" dirty="0">
                <a:solidFill>
                  <a:srgbClr val="0033A0"/>
                </a:solidFill>
              </a:rPr>
              <a:t> the </a:t>
            </a:r>
            <a:r>
              <a:rPr lang="it-IT" dirty="0" err="1">
                <a:solidFill>
                  <a:srgbClr val="0033A0"/>
                </a:solidFill>
              </a:rPr>
              <a:t>reference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surface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is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precisely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machined</a:t>
            </a:r>
            <a:r>
              <a:rPr lang="it-IT" dirty="0">
                <a:solidFill>
                  <a:srgbClr val="0033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3607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0F211F-5CB4-B026-F333-AB1D264DEB60}"/>
              </a:ext>
            </a:extLst>
          </p:cNvPr>
          <p:cNvSpPr txBox="1"/>
          <p:nvPr/>
        </p:nvSpPr>
        <p:spPr>
          <a:xfrm>
            <a:off x="407987" y="1015182"/>
            <a:ext cx="11376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33A0"/>
                </a:solidFill>
              </a:rPr>
              <a:t>I wish to thank my present and past colleagues from the TE-MSC-TM (MM) section for their contribution to the magnetic measurements of PM magnets and the definition of standard procedures for their qualification throughout the past decade.</a:t>
            </a:r>
          </a:p>
        </p:txBody>
      </p:sp>
    </p:spTree>
    <p:extLst>
      <p:ext uri="{BB962C8B-B14F-4D97-AF65-F5344CB8AC3E}">
        <p14:creationId xmlns:p14="http://schemas.microsoft.com/office/powerpoint/2010/main" val="129025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D9A78E-6BCE-91FC-AAB4-30AB5D461686}"/>
              </a:ext>
            </a:extLst>
          </p:cNvPr>
          <p:cNvSpPr txBox="1"/>
          <p:nvPr/>
        </p:nvSpPr>
        <p:spPr>
          <a:xfrm>
            <a:off x="407987" y="1015182"/>
            <a:ext cx="1137602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rgbClr val="0033A0"/>
                </a:solidFill>
              </a:rPr>
              <a:t>C. </a:t>
            </a:r>
            <a:r>
              <a:rPr lang="en-GB" sz="1400" dirty="0" err="1">
                <a:solidFill>
                  <a:srgbClr val="0033A0"/>
                </a:solidFill>
              </a:rPr>
              <a:t>Petrone</a:t>
            </a:r>
            <a:r>
              <a:rPr lang="en-GB" sz="1400" dirty="0">
                <a:solidFill>
                  <a:srgbClr val="0033A0"/>
                </a:solidFill>
              </a:rPr>
              <a:t>, “Wire methods for measuring field harmonics, gradients and magnetic axes in accelerator magnets”, Ph.D. Thesis, 2013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G. </a:t>
            </a:r>
            <a:r>
              <a:rPr lang="en-GB" sz="1400" dirty="0" err="1">
                <a:solidFill>
                  <a:srgbClr val="0033A0"/>
                </a:solidFill>
              </a:rPr>
              <a:t>Golluccio</a:t>
            </a:r>
            <a:r>
              <a:rPr lang="en-GB" sz="1400" dirty="0">
                <a:solidFill>
                  <a:srgbClr val="0033A0"/>
                </a:solidFill>
              </a:rPr>
              <a:t>, “High-Performance Measurement Systems for Characterizing and Monitoring Particle Accelerator Magnets”, Ph.D. Thesis, 2012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D. </a:t>
            </a:r>
            <a:r>
              <a:rPr lang="en-GB" sz="1400" dirty="0" err="1">
                <a:solidFill>
                  <a:srgbClr val="0033A0"/>
                </a:solidFill>
              </a:rPr>
              <a:t>Caiazza</a:t>
            </a:r>
            <a:r>
              <a:rPr lang="en-GB" sz="1400" dirty="0">
                <a:solidFill>
                  <a:srgbClr val="0033A0"/>
                </a:solidFill>
              </a:rPr>
              <a:t>, “Metrological performance enhancement of wire methods for magnetic field measurements in particle accelerators”, Ph.D. Thesis, 2017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M. </a:t>
            </a:r>
            <a:r>
              <a:rPr lang="en-GB" sz="1400" dirty="0" err="1">
                <a:solidFill>
                  <a:srgbClr val="0033A0"/>
                </a:solidFill>
              </a:rPr>
              <a:t>Liebsch</a:t>
            </a:r>
            <a:r>
              <a:rPr lang="en-GB" sz="1400" dirty="0">
                <a:solidFill>
                  <a:srgbClr val="0033A0"/>
                </a:solidFill>
              </a:rPr>
              <a:t> et al., “Inference of Boundary Data from Magnetic Measurements of Accelerator Magnets”, Ph.D. Thesis, 2023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P. </a:t>
            </a:r>
            <a:r>
              <a:rPr lang="en-GB" sz="1400" dirty="0" err="1">
                <a:solidFill>
                  <a:srgbClr val="0033A0"/>
                </a:solidFill>
              </a:rPr>
              <a:t>Thonet</a:t>
            </a:r>
            <a:r>
              <a:rPr lang="en-GB" sz="1400" dirty="0">
                <a:solidFill>
                  <a:srgbClr val="0033A0"/>
                </a:solidFill>
              </a:rPr>
              <a:t> et al., ”Design and manufacturing of three permanent magnet dipoles for FASER experiment”, IEEE Transactions on Applied Superconductivity, 2022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P. </a:t>
            </a:r>
            <a:r>
              <a:rPr lang="en-GB" sz="1400" dirty="0" err="1">
                <a:solidFill>
                  <a:srgbClr val="0033A0"/>
                </a:solidFill>
              </a:rPr>
              <a:t>Thonet</a:t>
            </a:r>
            <a:r>
              <a:rPr lang="en-GB" sz="1400" dirty="0">
                <a:solidFill>
                  <a:srgbClr val="0033A0"/>
                </a:solidFill>
              </a:rPr>
              <a:t>, “Design and Manufacturing of Two High Gradient Quadrupoles Based on Permanent Magnets for the CERN Antiproton Decelerator”, IEEE Transactions on Applied Superconductivity, 2022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D. </a:t>
            </a:r>
            <a:r>
              <a:rPr lang="en-GB" sz="1400" dirty="0" err="1">
                <a:solidFill>
                  <a:srgbClr val="0033A0"/>
                </a:solidFill>
              </a:rPr>
              <a:t>Tommasini</a:t>
            </a:r>
            <a:r>
              <a:rPr lang="en-GB" sz="1400" dirty="0">
                <a:solidFill>
                  <a:srgbClr val="0033A0"/>
                </a:solidFill>
              </a:rPr>
              <a:t> et al., “Design, manufacture and measurements of permanent quadrupole magnets for Linac4”, IEEE Transactions on Applied Superconductivity, 2011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L. </a:t>
            </a:r>
            <a:r>
              <a:rPr lang="en-GB" sz="1400" dirty="0" err="1">
                <a:solidFill>
                  <a:srgbClr val="0033A0"/>
                </a:solidFill>
              </a:rPr>
              <a:t>Fleig</a:t>
            </a:r>
            <a:r>
              <a:rPr lang="en-GB" sz="1400" dirty="0">
                <a:solidFill>
                  <a:srgbClr val="0033A0"/>
                </a:solidFill>
              </a:rPr>
              <a:t> et al., “Combination of Measurement Data and Domain Knowledge for Simulation of Halbach Arrays with Bayesian Inference”, IEEE Transactions on Magnetics, 2023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M. </a:t>
            </a:r>
            <a:r>
              <a:rPr lang="en-GB" sz="1400" dirty="0" err="1">
                <a:solidFill>
                  <a:srgbClr val="0033A0"/>
                </a:solidFill>
              </a:rPr>
              <a:t>Buzio</a:t>
            </a:r>
            <a:r>
              <a:rPr lang="en-GB" sz="1400" dirty="0">
                <a:solidFill>
                  <a:srgbClr val="0033A0"/>
                </a:solidFill>
              </a:rPr>
              <a:t> et al., “Magnetic qualification of permanent magnet quadrupoles for CERN's Linac4”, IEEE Transactions on Applied Superconductivity, 2012</a:t>
            </a:r>
          </a:p>
          <a:p>
            <a:pPr algn="just"/>
            <a:r>
              <a:rPr lang="en-GB" sz="1400" dirty="0">
                <a:solidFill>
                  <a:srgbClr val="0033A0"/>
                </a:solidFill>
              </a:rPr>
              <a:t>P. </a:t>
            </a:r>
            <a:r>
              <a:rPr lang="en-GB" sz="1400" dirty="0" err="1">
                <a:solidFill>
                  <a:srgbClr val="0033A0"/>
                </a:solidFill>
              </a:rPr>
              <a:t>Arpaia</a:t>
            </a:r>
            <a:r>
              <a:rPr lang="en-GB" sz="1400" dirty="0">
                <a:solidFill>
                  <a:srgbClr val="0033A0"/>
                </a:solidFill>
              </a:rPr>
              <a:t> et al., “A polyvalent harmonic coil testing method for small-aperture magnets”, Review of Scientific Instruments, 2012</a:t>
            </a:r>
          </a:p>
          <a:p>
            <a:pPr algn="just"/>
            <a:endParaRPr lang="en-GB" sz="1400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1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B639CBD2-2A60-4D55-A088-BB65A01A250E}"/>
              </a:ext>
            </a:extLst>
          </p:cNvPr>
          <p:cNvSpPr txBox="1">
            <a:spLocks/>
          </p:cNvSpPr>
          <p:nvPr/>
        </p:nvSpPr>
        <p:spPr>
          <a:xfrm>
            <a:off x="407987" y="1375397"/>
            <a:ext cx="11376025" cy="374998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2400" b="0" dirty="0">
                <a:solidFill>
                  <a:srgbClr val="0033A0"/>
                </a:solidFill>
              </a:rPr>
              <a:t>Introduction</a:t>
            </a:r>
          </a:p>
          <a:p>
            <a:pPr algn="just">
              <a:lnSpc>
                <a:spcPct val="100000"/>
              </a:lnSpc>
            </a:pPr>
            <a:r>
              <a:rPr lang="en-GB" sz="2400" b="0" dirty="0">
                <a:solidFill>
                  <a:srgbClr val="0033A0"/>
                </a:solidFill>
              </a:rPr>
              <a:t>Manufacturing process</a:t>
            </a:r>
          </a:p>
          <a:p>
            <a:pPr algn="just">
              <a:lnSpc>
                <a:spcPct val="100000"/>
              </a:lnSpc>
            </a:pPr>
            <a:r>
              <a:rPr lang="en-GB" sz="2400" b="0" dirty="0">
                <a:solidFill>
                  <a:srgbClr val="0033A0"/>
                </a:solidFill>
              </a:rPr>
              <a:t>Qualification of the PM blocks</a:t>
            </a:r>
          </a:p>
          <a:p>
            <a:pPr algn="just">
              <a:lnSpc>
                <a:spcPct val="100000"/>
              </a:lnSpc>
            </a:pPr>
            <a:r>
              <a:rPr lang="en-GB" sz="2400" b="0" dirty="0">
                <a:solidFill>
                  <a:srgbClr val="0033A0"/>
                </a:solidFill>
              </a:rPr>
              <a:t>Polarity check during the magnet assembly</a:t>
            </a:r>
          </a:p>
          <a:p>
            <a:pPr algn="just">
              <a:lnSpc>
                <a:spcPct val="100000"/>
              </a:lnSpc>
            </a:pPr>
            <a:r>
              <a:rPr lang="en-GB" sz="2400" b="0" dirty="0">
                <a:solidFill>
                  <a:srgbClr val="0033A0"/>
                </a:solidFill>
              </a:rPr>
              <a:t>Magnetic measurements of PM magnets</a:t>
            </a:r>
          </a:p>
          <a:p>
            <a:pPr algn="just">
              <a:lnSpc>
                <a:spcPct val="100000"/>
              </a:lnSpc>
            </a:pPr>
            <a:r>
              <a:rPr lang="en-GB" sz="2400" b="0" dirty="0" err="1">
                <a:solidFill>
                  <a:srgbClr val="0033A0"/>
                </a:solidFill>
              </a:rPr>
              <a:t>Fiducialization</a:t>
            </a:r>
            <a:r>
              <a:rPr lang="en-GB" sz="2400" b="0" dirty="0">
                <a:solidFill>
                  <a:srgbClr val="0033A0"/>
                </a:solidFill>
              </a:rPr>
              <a:t> of PM magnets</a:t>
            </a:r>
          </a:p>
          <a:p>
            <a:pPr algn="just">
              <a:lnSpc>
                <a:spcPct val="100000"/>
              </a:lnSpc>
            </a:pPr>
            <a:r>
              <a:rPr lang="en-GB" sz="2400" b="0" dirty="0">
                <a:solidFill>
                  <a:srgbClr val="0033A0"/>
                </a:solidFill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05714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8345" y="2517703"/>
            <a:ext cx="7935309" cy="396427"/>
          </a:xfrm>
        </p:spPr>
        <p:txBody>
          <a:bodyPr/>
          <a:lstStyle/>
          <a:p>
            <a:pPr algn="ctr"/>
            <a:r>
              <a:rPr lang="en-US" dirty="0"/>
              <a:t>Thanks for your attention</a:t>
            </a:r>
            <a:br>
              <a:rPr lang="en-US" dirty="0"/>
            </a:br>
            <a:r>
              <a:rPr lang="en-US" dirty="0"/>
              <a:t>Any questions?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12173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8345" y="2517703"/>
            <a:ext cx="7935309" cy="396427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</p:spTree>
    <p:extLst>
      <p:ext uri="{BB962C8B-B14F-4D97-AF65-F5344CB8AC3E}">
        <p14:creationId xmlns:p14="http://schemas.microsoft.com/office/powerpoint/2010/main" val="4125314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3737A-8758-8A22-CF1B-5BBFEA61B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" t="7500" b="3122"/>
          <a:stretch/>
        </p:blipFill>
        <p:spPr>
          <a:xfrm>
            <a:off x="3089255" y="1506877"/>
            <a:ext cx="6597670" cy="384424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BBF5756-ABF6-E8B5-484D-6E7D574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Oscillating wire operational frequency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EB6F4B-4865-166E-D1B4-4BC5DD4C75BC}"/>
              </a:ext>
            </a:extLst>
          </p:cNvPr>
          <p:cNvSpPr/>
          <p:nvPr/>
        </p:nvSpPr>
        <p:spPr>
          <a:xfrm>
            <a:off x="3422470" y="4509124"/>
            <a:ext cx="836022" cy="80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964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BBF5756-ABF6-E8B5-484D-6E7D5743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Uncertainty in the </a:t>
            </a:r>
            <a:r>
              <a:rPr lang="en-US" dirty="0" err="1"/>
              <a:t>fiducialization</a:t>
            </a:r>
            <a:r>
              <a:rPr lang="en-US" dirty="0"/>
              <a:t> of Linac4 magnets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A1CA9-E588-970C-AA6F-BC0CADE6D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0" y="1026480"/>
            <a:ext cx="5335755" cy="429125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C91B593-5480-97A4-DC4C-AD9DCAB9362C}"/>
              </a:ext>
            </a:extLst>
          </p:cNvPr>
          <p:cNvSpPr txBox="1"/>
          <p:nvPr/>
        </p:nvSpPr>
        <p:spPr>
          <a:xfrm>
            <a:off x="5800725" y="1202543"/>
            <a:ext cx="5983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2 </a:t>
            </a:r>
            <a:r>
              <a:rPr lang="el-GR" dirty="0">
                <a:solidFill>
                  <a:srgbClr val="0033A0"/>
                </a:solidFill>
              </a:rPr>
              <a:t>μ</a:t>
            </a:r>
            <a:r>
              <a:rPr lang="it-IT" dirty="0">
                <a:solidFill>
                  <a:srgbClr val="0033A0"/>
                </a:solidFill>
              </a:rPr>
              <a:t>m </a:t>
            </a:r>
            <a:r>
              <a:rPr lang="it-IT" dirty="0" err="1">
                <a:solidFill>
                  <a:srgbClr val="0033A0"/>
                </a:solidFill>
              </a:rPr>
              <a:t>difference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between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axes</a:t>
            </a:r>
            <a:r>
              <a:rPr lang="it-IT" dirty="0">
                <a:solidFill>
                  <a:srgbClr val="0033A0"/>
                </a:solidFill>
              </a:rPr>
              <a:t> of the </a:t>
            </a:r>
            <a:r>
              <a:rPr lang="it-IT" dirty="0" err="1">
                <a:solidFill>
                  <a:srgbClr val="0033A0"/>
                </a:solidFill>
              </a:rPr>
              <a:t>two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ellipses</a:t>
            </a:r>
            <a:endParaRPr lang="it-IT" dirty="0">
              <a:solidFill>
                <a:srgbClr val="0033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10 </a:t>
            </a:r>
            <a:r>
              <a:rPr lang="el-GR" dirty="0">
                <a:solidFill>
                  <a:srgbClr val="0033A0"/>
                </a:solidFill>
              </a:rPr>
              <a:t>μ</a:t>
            </a:r>
            <a:r>
              <a:rPr lang="it-IT" dirty="0">
                <a:solidFill>
                  <a:srgbClr val="0033A0"/>
                </a:solidFill>
              </a:rPr>
              <a:t>m overall </a:t>
            </a:r>
            <a:r>
              <a:rPr lang="it-IT" dirty="0" err="1">
                <a:solidFill>
                  <a:srgbClr val="0033A0"/>
                </a:solidFill>
              </a:rPr>
              <a:t>axis</a:t>
            </a:r>
            <a:r>
              <a:rPr lang="it-IT" dirty="0">
                <a:solidFill>
                  <a:srgbClr val="0033A0"/>
                </a:solidFill>
              </a:rPr>
              <a:t> </a:t>
            </a:r>
            <a:r>
              <a:rPr lang="it-IT" dirty="0" err="1">
                <a:solidFill>
                  <a:srgbClr val="0033A0"/>
                </a:solidFill>
              </a:rPr>
              <a:t>uncertainty</a:t>
            </a:r>
            <a:endParaRPr lang="it-IT" sz="1800" b="0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DC1846-E1C9-0643-8DD3-652C0A466E53}"/>
              </a:ext>
            </a:extLst>
          </p:cNvPr>
          <p:cNvSpPr txBox="1"/>
          <p:nvPr/>
        </p:nvSpPr>
        <p:spPr>
          <a:xfrm>
            <a:off x="407988" y="859119"/>
            <a:ext cx="113760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33A0"/>
                </a:solidFill>
              </a:rPr>
              <a:t>Permanent magnets</a:t>
            </a:r>
            <a:r>
              <a:rPr lang="en-GB" sz="1800" b="0" dirty="0">
                <a:solidFill>
                  <a:srgbClr val="0033A0"/>
                </a:solidFill>
              </a:rPr>
              <a:t> (PM) are used at CERN </a:t>
            </a:r>
            <a:r>
              <a:rPr lang="en-GB" dirty="0">
                <a:solidFill>
                  <a:srgbClr val="0033A0"/>
                </a:solidFill>
              </a:rPr>
              <a:t>for </a:t>
            </a:r>
            <a:r>
              <a:rPr lang="en-GB" sz="1800" b="0" dirty="0">
                <a:solidFill>
                  <a:srgbClr val="0033A0"/>
                </a:solidFill>
              </a:rPr>
              <a:t>low-energy machines or small detector magnets</a:t>
            </a:r>
            <a:r>
              <a:rPr lang="en-GB" dirty="0">
                <a:solidFill>
                  <a:srgbClr val="0033A0"/>
                </a:solidFill>
              </a:rPr>
              <a:t> needing low magnetic fields (~0.5 T) or high gradients in small apertures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33A0"/>
                </a:solidFill>
              </a:rPr>
              <a:t>This measure determines</a:t>
            </a:r>
            <a:r>
              <a:rPr lang="en-GB" dirty="0">
                <a:solidFill>
                  <a:srgbClr val="0033A0"/>
                </a:solidFill>
              </a:rPr>
              <a:t> magnets with </a:t>
            </a:r>
            <a:r>
              <a:rPr lang="en-GB" b="1" dirty="0">
                <a:solidFill>
                  <a:srgbClr val="0033A0"/>
                </a:solidFill>
              </a:rPr>
              <a:t>compact design </a:t>
            </a:r>
            <a:r>
              <a:rPr lang="en-GB" dirty="0">
                <a:solidFill>
                  <a:srgbClr val="0033A0"/>
                </a:solidFill>
              </a:rPr>
              <a:t>and </a:t>
            </a:r>
            <a:r>
              <a:rPr lang="en-GB" b="1" dirty="0">
                <a:solidFill>
                  <a:srgbClr val="0033A0"/>
                </a:solidFill>
              </a:rPr>
              <a:t>highly reliable</a:t>
            </a:r>
            <a:r>
              <a:rPr lang="en-GB" dirty="0">
                <a:solidFill>
                  <a:srgbClr val="0033A0"/>
                </a:solidFill>
              </a:rPr>
              <a:t> (no water leaks or electric failure), with zero power consumption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A0"/>
                </a:solidFill>
              </a:rPr>
              <a:t>Their operation is </a:t>
            </a:r>
            <a:r>
              <a:rPr lang="en-GB" b="1" dirty="0">
                <a:solidFill>
                  <a:srgbClr val="0033A0"/>
                </a:solidFill>
              </a:rPr>
              <a:t>cheaper</a:t>
            </a:r>
            <a:r>
              <a:rPr lang="en-GB" dirty="0">
                <a:solidFill>
                  <a:srgbClr val="0033A0"/>
                </a:solidFill>
              </a:rPr>
              <a:t> than electromagnets because they don’t need power converters and water cooling circuits (pumps)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B071317-4FE0-811C-5120-79F5940D4381}"/>
              </a:ext>
            </a:extLst>
          </p:cNvPr>
          <p:cNvGrpSpPr/>
          <p:nvPr/>
        </p:nvGrpSpPr>
        <p:grpSpPr>
          <a:xfrm>
            <a:off x="9133819" y="2809160"/>
            <a:ext cx="2314354" cy="2870791"/>
            <a:chOff x="3374065" y="223283"/>
            <a:chExt cx="5443870" cy="641143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6422CB8-3D70-1110-C9CC-D3D16FF00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2" t="2193" r="4295" b="3445"/>
            <a:stretch/>
          </p:blipFill>
          <p:spPr>
            <a:xfrm>
              <a:off x="3374065" y="223283"/>
              <a:ext cx="5443870" cy="6411433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FD6F738-EB4C-17E5-FD39-2A768988E21C}"/>
                </a:ext>
              </a:extLst>
            </p:cNvPr>
            <p:cNvSpPr/>
            <p:nvPr/>
          </p:nvSpPr>
          <p:spPr>
            <a:xfrm>
              <a:off x="3444882" y="5964865"/>
              <a:ext cx="723014" cy="650369"/>
            </a:xfrm>
            <a:prstGeom prst="rect">
              <a:avLst/>
            </a:prstGeom>
            <a:solidFill>
              <a:srgbClr val="8D91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1164E4-98E2-D378-D829-A5F75C9BD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37675" r="54389" b="36549"/>
          <a:stretch/>
        </p:blipFill>
        <p:spPr bwMode="auto">
          <a:xfrm>
            <a:off x="622734" y="2780414"/>
            <a:ext cx="4061637" cy="2495662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C952483-70D8-16B7-6651-8830E03F3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19535" r="42114" b="31882"/>
          <a:stretch/>
        </p:blipFill>
        <p:spPr bwMode="auto">
          <a:xfrm>
            <a:off x="5272307" y="2813017"/>
            <a:ext cx="3271488" cy="2740058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0">
            <a:extLst>
              <a:ext uri="{FF2B5EF4-FFF2-40B4-BE49-F238E27FC236}">
                <a16:creationId xmlns:a16="http://schemas.microsoft.com/office/drawing/2014/main" id="{41364C71-3217-8F83-42A4-1546561CEEC1}"/>
              </a:ext>
            </a:extLst>
          </p:cNvPr>
          <p:cNvSpPr/>
          <p:nvPr/>
        </p:nvSpPr>
        <p:spPr>
          <a:xfrm>
            <a:off x="1564964" y="5276076"/>
            <a:ext cx="2177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FASER 1-m dipole magnet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Rectangle 50">
            <a:extLst>
              <a:ext uri="{FF2B5EF4-FFF2-40B4-BE49-F238E27FC236}">
                <a16:creationId xmlns:a16="http://schemas.microsoft.com/office/drawing/2014/main" id="{12BC6945-094D-70CE-BF5C-28B2CD5E3356}"/>
              </a:ext>
            </a:extLst>
          </p:cNvPr>
          <p:cNvSpPr/>
          <p:nvPr/>
        </p:nvSpPr>
        <p:spPr>
          <a:xfrm>
            <a:off x="5981021" y="5553075"/>
            <a:ext cx="2177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AD target quadrupole unit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Rectangle 50">
            <a:extLst>
              <a:ext uri="{FF2B5EF4-FFF2-40B4-BE49-F238E27FC236}">
                <a16:creationId xmlns:a16="http://schemas.microsoft.com/office/drawing/2014/main" id="{1A4F047A-1BF8-2EB7-F0B3-CB684B9AA1A0}"/>
              </a:ext>
            </a:extLst>
          </p:cNvPr>
          <p:cNvSpPr/>
          <p:nvPr/>
        </p:nvSpPr>
        <p:spPr>
          <a:xfrm>
            <a:off x="9210120" y="5683291"/>
            <a:ext cx="2177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Linac4 DTL quadrupole</a:t>
            </a:r>
            <a:endParaRPr lang="en-US" sz="12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Manufacturing process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D33ED5C-19B6-8595-CF50-33E5714EF044}"/>
              </a:ext>
            </a:extLst>
          </p:cNvPr>
          <p:cNvSpPr/>
          <p:nvPr/>
        </p:nvSpPr>
        <p:spPr>
          <a:xfrm>
            <a:off x="407988" y="2421225"/>
            <a:ext cx="1935819" cy="12139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Reception of the PM </a:t>
            </a:r>
            <a:r>
              <a:rPr lang="it-IT" dirty="0" err="1">
                <a:solidFill>
                  <a:schemeClr val="tx1"/>
                </a:solidFill>
              </a:rPr>
              <a:t>blocks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97E89C8-3A6E-F3AD-FCE1-B6CFFCB87C37}"/>
              </a:ext>
            </a:extLst>
          </p:cNvPr>
          <p:cNvSpPr/>
          <p:nvPr/>
        </p:nvSpPr>
        <p:spPr>
          <a:xfrm>
            <a:off x="5491285" y="2421224"/>
            <a:ext cx="1690249" cy="121394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Magnet</a:t>
            </a:r>
            <a:r>
              <a:rPr lang="it-IT" dirty="0">
                <a:solidFill>
                  <a:schemeClr val="tx1"/>
                </a:solidFill>
              </a:rPr>
              <a:t> assembly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C1784B3-55AB-1A25-AA98-35B66DE65594}"/>
              </a:ext>
            </a:extLst>
          </p:cNvPr>
          <p:cNvSpPr/>
          <p:nvPr/>
        </p:nvSpPr>
        <p:spPr>
          <a:xfrm>
            <a:off x="2939157" y="2421225"/>
            <a:ext cx="1935819" cy="12139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Qualification</a:t>
            </a:r>
            <a:r>
              <a:rPr lang="it-IT" dirty="0">
                <a:solidFill>
                  <a:schemeClr val="tx1"/>
                </a:solidFill>
              </a:rPr>
              <a:t> of the PM </a:t>
            </a:r>
            <a:r>
              <a:rPr lang="it-IT" dirty="0" err="1">
                <a:solidFill>
                  <a:schemeClr val="tx1"/>
                </a:solidFill>
              </a:rPr>
              <a:t>blocks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7EECA94-0CD2-6C4B-C0D7-CC460B8D4EED}"/>
              </a:ext>
            </a:extLst>
          </p:cNvPr>
          <p:cNvSpPr/>
          <p:nvPr/>
        </p:nvSpPr>
        <p:spPr>
          <a:xfrm>
            <a:off x="7797843" y="2421224"/>
            <a:ext cx="1690249" cy="121395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Magnetic measurement and fiducialization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7F68903-E264-B036-8BE4-D0EBF1A06D35}"/>
              </a:ext>
            </a:extLst>
          </p:cNvPr>
          <p:cNvSpPr/>
          <p:nvPr/>
        </p:nvSpPr>
        <p:spPr>
          <a:xfrm>
            <a:off x="10104401" y="2421224"/>
            <a:ext cx="1556558" cy="121395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Installation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016514-C928-7473-75AE-60CBA5CBA8BA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2343807" y="3028199"/>
            <a:ext cx="595350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7748E47-24BB-E22D-61F8-F319D768859F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874976" y="3024347"/>
            <a:ext cx="616309" cy="38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06CC6FF-723B-2DAE-1532-1BFC58CE8965}"/>
              </a:ext>
            </a:extLst>
          </p:cNvPr>
          <p:cNvCxnSpPr>
            <a:cxnSpLocks/>
          </p:cNvCxnSpPr>
          <p:nvPr/>
        </p:nvCxnSpPr>
        <p:spPr>
          <a:xfrm flipV="1">
            <a:off x="7181534" y="3024338"/>
            <a:ext cx="616309" cy="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EC2A6BD5-7CCD-0FFF-B1A3-EF92A7D81A82}"/>
              </a:ext>
            </a:extLst>
          </p:cNvPr>
          <p:cNvCxnSpPr>
            <a:cxnSpLocks/>
          </p:cNvCxnSpPr>
          <p:nvPr/>
        </p:nvCxnSpPr>
        <p:spPr>
          <a:xfrm flipV="1">
            <a:off x="9488092" y="3024333"/>
            <a:ext cx="616309" cy="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FAD9CC0-1200-36D9-7D4B-63D51D1A198A}"/>
              </a:ext>
            </a:extLst>
          </p:cNvPr>
          <p:cNvCxnSpPr>
            <a:cxnSpLocks/>
          </p:cNvCxnSpPr>
          <p:nvPr/>
        </p:nvCxnSpPr>
        <p:spPr>
          <a:xfrm flipV="1">
            <a:off x="3885771" y="3635172"/>
            <a:ext cx="0" cy="611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2EF810FD-1A1D-7F7C-71AE-CE8CC4DE3698}"/>
              </a:ext>
            </a:extLst>
          </p:cNvPr>
          <p:cNvSpPr/>
          <p:nvPr/>
        </p:nvSpPr>
        <p:spPr>
          <a:xfrm>
            <a:off x="3001035" y="4213659"/>
            <a:ext cx="1769472" cy="80929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Acceptance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measurements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72D129F-72DE-C1FF-D958-32D4145CA76A}"/>
              </a:ext>
            </a:extLst>
          </p:cNvPr>
          <p:cNvSpPr/>
          <p:nvPr/>
        </p:nvSpPr>
        <p:spPr>
          <a:xfrm>
            <a:off x="5491285" y="4021103"/>
            <a:ext cx="1769472" cy="80929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Polarity</a:t>
            </a:r>
            <a:r>
              <a:rPr lang="it-IT" dirty="0">
                <a:solidFill>
                  <a:schemeClr val="tx1"/>
                </a:solidFill>
              </a:rPr>
              <a:t> check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48C0F15-5806-37ED-3602-BD9E99615D28}"/>
              </a:ext>
            </a:extLst>
          </p:cNvPr>
          <p:cNvCxnSpPr>
            <a:cxnSpLocks/>
          </p:cNvCxnSpPr>
          <p:nvPr/>
        </p:nvCxnSpPr>
        <p:spPr>
          <a:xfrm flipV="1">
            <a:off x="6344137" y="3635172"/>
            <a:ext cx="0" cy="611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BDCDF3B-C08C-C015-6775-1B830E3EB730}"/>
              </a:ext>
            </a:extLst>
          </p:cNvPr>
          <p:cNvCxnSpPr>
            <a:cxnSpLocks/>
          </p:cNvCxnSpPr>
          <p:nvPr/>
        </p:nvCxnSpPr>
        <p:spPr>
          <a:xfrm flipV="1">
            <a:off x="8623090" y="3635172"/>
            <a:ext cx="0" cy="611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AD71AD56-4994-FA17-8BF8-DE55097FD438}"/>
              </a:ext>
            </a:extLst>
          </p:cNvPr>
          <p:cNvSpPr/>
          <p:nvPr/>
        </p:nvSpPr>
        <p:spPr>
          <a:xfrm>
            <a:off x="7758231" y="4113101"/>
            <a:ext cx="1769472" cy="80929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Field </a:t>
            </a:r>
            <a:r>
              <a:rPr lang="it-IT" dirty="0" err="1">
                <a:solidFill>
                  <a:schemeClr val="tx1"/>
                </a:solidFill>
              </a:rPr>
              <a:t>quality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magnetic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axis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D6A8C1-9F67-183D-0372-5A0BA9A3F78B}"/>
              </a:ext>
            </a:extLst>
          </p:cNvPr>
          <p:cNvSpPr txBox="1"/>
          <p:nvPr/>
        </p:nvSpPr>
        <p:spPr>
          <a:xfrm>
            <a:off x="407988" y="966654"/>
            <a:ext cx="1137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A0"/>
                </a:solidFill>
              </a:rPr>
              <a:t>When do we perform magnetic measurements?</a:t>
            </a:r>
          </a:p>
        </p:txBody>
      </p:sp>
    </p:spTree>
    <p:extLst>
      <p:ext uri="{BB962C8B-B14F-4D97-AF65-F5344CB8AC3E}">
        <p14:creationId xmlns:p14="http://schemas.microsoft.com/office/powerpoint/2010/main" val="191670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Qualification of the PM blocks - 1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EBC630-14D8-E64F-0D2C-31A096571039}"/>
              </a:ext>
            </a:extLst>
          </p:cNvPr>
          <p:cNvSpPr txBox="1"/>
          <p:nvPr/>
        </p:nvSpPr>
        <p:spPr>
          <a:xfrm>
            <a:off x="403200" y="1448525"/>
            <a:ext cx="51770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rgbClr val="0033A0"/>
                </a:solidFill>
              </a:rPr>
              <a:t>Qualification of the PM blocks is performed in a </a:t>
            </a:r>
            <a:r>
              <a:rPr lang="en-GB" sz="1800" b="1" dirty="0">
                <a:solidFill>
                  <a:srgbClr val="0033A0"/>
                </a:solidFill>
              </a:rPr>
              <a:t>rotating sample magnetometer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A0"/>
                </a:solidFill>
              </a:rPr>
              <a:t>The magnetometer at CERN consists of a 3-axial </a:t>
            </a:r>
            <a:r>
              <a:rPr lang="en-GB" b="1" dirty="0">
                <a:solidFill>
                  <a:srgbClr val="0033A0"/>
                </a:solidFill>
              </a:rPr>
              <a:t>Helmholtz’s coil</a:t>
            </a:r>
            <a:r>
              <a:rPr lang="en-GB" dirty="0">
                <a:solidFill>
                  <a:srgbClr val="0033A0"/>
                </a:solidFill>
              </a:rPr>
              <a:t> system used in passive mode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A0"/>
                </a:solidFill>
              </a:rPr>
              <a:t>Verification of block magnetization/magnetic moment (</a:t>
            </a:r>
            <a:r>
              <a:rPr lang="en-GB" b="1" dirty="0">
                <a:solidFill>
                  <a:srgbClr val="0033A0"/>
                </a:solidFill>
              </a:rPr>
              <a:t>module</a:t>
            </a:r>
            <a:r>
              <a:rPr lang="en-GB" dirty="0">
                <a:solidFill>
                  <a:srgbClr val="0033A0"/>
                </a:solidFill>
              </a:rPr>
              <a:t> and </a:t>
            </a:r>
            <a:r>
              <a:rPr lang="en-GB" b="1" dirty="0">
                <a:solidFill>
                  <a:srgbClr val="0033A0"/>
                </a:solidFill>
              </a:rPr>
              <a:t>field direction</a:t>
            </a:r>
            <a:r>
              <a:rPr lang="en-GB" dirty="0">
                <a:solidFill>
                  <a:srgbClr val="0033A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A0"/>
                </a:solidFill>
              </a:rPr>
              <a:t>The huge coil surface makes the system sensitive enough to measure small fridge magnets (with 10 % uncertainty)!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A0"/>
                </a:solidFill>
              </a:rPr>
              <a:t>Calibrated against a </a:t>
            </a:r>
            <a:r>
              <a:rPr lang="en-GB" b="1" dirty="0">
                <a:solidFill>
                  <a:srgbClr val="0033A0"/>
                </a:solidFill>
              </a:rPr>
              <a:t>PTB reference sample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7F0D760-FEC4-E983-4F14-864E4DFA3840}"/>
              </a:ext>
            </a:extLst>
          </p:cNvPr>
          <p:cNvGrpSpPr/>
          <p:nvPr/>
        </p:nvGrpSpPr>
        <p:grpSpPr>
          <a:xfrm>
            <a:off x="5899833" y="1358561"/>
            <a:ext cx="3048002" cy="3533788"/>
            <a:chOff x="6851862" y="2178913"/>
            <a:chExt cx="3048002" cy="3533788"/>
          </a:xfrm>
        </p:grpSpPr>
        <p:pic>
          <p:nvPicPr>
            <p:cNvPr id="7" name="Picture 2" descr="A picture containing text, indoor, cooking&#10;&#10;Description automatically generated">
              <a:extLst>
                <a:ext uri="{FF2B5EF4-FFF2-40B4-BE49-F238E27FC236}">
                  <a16:creationId xmlns:a16="http://schemas.microsoft.com/office/drawing/2014/main" id="{8EB2CE9A-2AB0-B5CB-745B-3A8343939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70" r="20363" b="11576"/>
            <a:stretch/>
          </p:blipFill>
          <p:spPr>
            <a:xfrm>
              <a:off x="6851862" y="2178913"/>
              <a:ext cx="3048002" cy="3256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B33AD0EE-3591-E2A3-2F69-B39FF0EE0460}"/>
                </a:ext>
              </a:extLst>
            </p:cNvPr>
            <p:cNvSpPr/>
            <p:nvPr/>
          </p:nvSpPr>
          <p:spPr>
            <a:xfrm>
              <a:off x="6851862" y="5435702"/>
              <a:ext cx="304800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latin typeface="+mj-lt"/>
                  <a:cs typeface="Calibri" panose="020F0502020204030204" pitchFamily="34" charset="0"/>
                </a:rPr>
                <a:t>Helmholtz’s coil system in use at CERN</a:t>
              </a:r>
              <a:endPara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AA576B8-865F-35E4-7B47-A764847BB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29117"/>
              </p:ext>
            </p:extLst>
          </p:nvPr>
        </p:nvGraphicFramePr>
        <p:xfrm>
          <a:off x="9381681" y="1453165"/>
          <a:ext cx="2407119" cy="21132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38978">
                  <a:extLst>
                    <a:ext uri="{9D8B030D-6E8A-4147-A177-3AD203B41FA5}">
                      <a16:colId xmlns:a16="http://schemas.microsoft.com/office/drawing/2014/main" val="2183351961"/>
                    </a:ext>
                  </a:extLst>
                </a:gridCol>
                <a:gridCol w="868141">
                  <a:extLst>
                    <a:ext uri="{9D8B030D-6E8A-4147-A177-3AD203B41FA5}">
                      <a16:colId xmlns:a16="http://schemas.microsoft.com/office/drawing/2014/main" val="2131016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Value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756028"/>
                  </a:ext>
                </a:extLst>
              </a:tr>
              <a:tr h="3327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Absolute accuracy</a:t>
                      </a:r>
                      <a:br>
                        <a:rPr lang="en-US" sz="1200" b="1" dirty="0"/>
                      </a:br>
                      <a:r>
                        <a:rPr lang="en-US" sz="1200" b="1" dirty="0"/>
                        <a:t>magnetic moment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3.3 Am</a:t>
                      </a:r>
                      <a:r>
                        <a:rPr lang="en-US" sz="1200" baseline="30000" dirty="0"/>
                        <a:t>2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635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Absolute accuracy angle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1.31</a:t>
                      </a:r>
                      <a:r>
                        <a:rPr lang="it-IT" sz="1200" dirty="0"/>
                        <a:t>°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891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Coil sensitivity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~3000 m</a:t>
                      </a:r>
                      <a:r>
                        <a:rPr lang="it-IT" sz="1200" baseline="30000" dirty="0"/>
                        <a:t>2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3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Coil geometrical surface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~0.56 m</a:t>
                      </a:r>
                      <a:r>
                        <a:rPr lang="it-IT" sz="1200" baseline="30000" dirty="0"/>
                        <a:t>2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912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14CB827-DACB-22A4-8950-852D244473BB}"/>
              </a:ext>
            </a:extLst>
          </p:cNvPr>
          <p:cNvSpPr txBox="1"/>
          <p:nvPr/>
        </p:nvSpPr>
        <p:spPr>
          <a:xfrm>
            <a:off x="9462363" y="3577466"/>
            <a:ext cx="2407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Some key parameters of the Helmholtz’s coil system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BCA594-5C17-E8DA-79C8-677A89B30758}"/>
              </a:ext>
            </a:extLst>
          </p:cNvPr>
          <p:cNvSpPr txBox="1"/>
          <p:nvPr/>
        </p:nvSpPr>
        <p:spPr>
          <a:xfrm>
            <a:off x="403200" y="5972776"/>
            <a:ext cx="6797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00" b="1" dirty="0">
                <a:solidFill>
                  <a:srgbClr val="0033A0"/>
                </a:solidFill>
              </a:rPr>
              <a:t>PTB - </a:t>
            </a:r>
            <a:r>
              <a:rPr lang="en-GB" sz="1100" b="1" dirty="0" err="1">
                <a:solidFill>
                  <a:srgbClr val="0033A0"/>
                </a:solidFill>
              </a:rPr>
              <a:t>Physikalisch-Technische</a:t>
            </a:r>
            <a:r>
              <a:rPr lang="en-GB" sz="1100" b="1" dirty="0">
                <a:solidFill>
                  <a:srgbClr val="0033A0"/>
                </a:solidFill>
              </a:rPr>
              <a:t> </a:t>
            </a:r>
            <a:r>
              <a:rPr lang="en-GB" sz="1100" b="1" dirty="0" err="1">
                <a:solidFill>
                  <a:srgbClr val="0033A0"/>
                </a:solidFill>
              </a:rPr>
              <a:t>Bundesanstalt</a:t>
            </a:r>
            <a:r>
              <a:rPr lang="en-GB" sz="1100" b="1" dirty="0">
                <a:solidFill>
                  <a:srgbClr val="0033A0"/>
                </a:solidFill>
              </a:rPr>
              <a:t>, </a:t>
            </a:r>
            <a:r>
              <a:rPr lang="en-GB" sz="1100" b="1" dirty="0" err="1">
                <a:solidFill>
                  <a:srgbClr val="0033A0"/>
                </a:solidFill>
              </a:rPr>
              <a:t>german</a:t>
            </a:r>
            <a:r>
              <a:rPr lang="en-GB" sz="1100" b="1" dirty="0">
                <a:solidFill>
                  <a:srgbClr val="0033A0"/>
                </a:solidFill>
              </a:rPr>
              <a:t> national metrological institute</a:t>
            </a:r>
          </a:p>
        </p:txBody>
      </p:sp>
    </p:spTree>
    <p:extLst>
      <p:ext uri="{BB962C8B-B14F-4D97-AF65-F5344CB8AC3E}">
        <p14:creationId xmlns:p14="http://schemas.microsoft.com/office/powerpoint/2010/main" val="195582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Qualification of the PM blocks - 2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BEBC630-14D8-E64F-0D2C-31A096571039}"/>
                  </a:ext>
                </a:extLst>
              </p:cNvPr>
              <p:cNvSpPr txBox="1"/>
              <p:nvPr/>
            </p:nvSpPr>
            <p:spPr>
              <a:xfrm>
                <a:off x="407987" y="903154"/>
                <a:ext cx="11710441" cy="2053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800" b="0" dirty="0">
                    <a:solidFill>
                      <a:srgbClr val="0033A0"/>
                    </a:solidFill>
                  </a:rPr>
                  <a:t>The PM block is inserted between two orthogonal pairs of Helmholtz’s coils and </a:t>
                </a:r>
                <a:r>
                  <a:rPr lang="it-IT" sz="1800" b="1" dirty="0">
                    <a:solidFill>
                      <a:srgbClr val="0033A0"/>
                    </a:solidFill>
                  </a:rPr>
                  <a:t>continuously rotated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800" b="1" dirty="0">
                    <a:solidFill>
                      <a:srgbClr val="0033A0"/>
                    </a:solidFill>
                  </a:rPr>
                  <a:t>Two signals 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are detected,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where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the </a:t>
                </a:r>
                <a:r>
                  <a:rPr lang="it-IT" sz="1800" b="1" dirty="0" err="1">
                    <a:solidFill>
                      <a:srgbClr val="0033A0"/>
                    </a:solidFill>
                  </a:rPr>
                  <a:t>values</a:t>
                </a:r>
                <a:r>
                  <a:rPr lang="it-IT" sz="1800" b="1" dirty="0">
                    <a:solidFill>
                      <a:srgbClr val="0033A0"/>
                    </a:solidFill>
                  </a:rPr>
                  <a:t> </a:t>
                </a:r>
                <a:r>
                  <a:rPr lang="it-IT" sz="1800" b="1" dirty="0" err="1">
                    <a:solidFill>
                      <a:srgbClr val="0033A0"/>
                    </a:solidFill>
                  </a:rPr>
                  <a:t>at</a:t>
                </a:r>
                <a:r>
                  <a:rPr lang="it-IT" sz="1800" b="1" dirty="0">
                    <a:solidFill>
                      <a:srgbClr val="0033A0"/>
                    </a:solidFill>
                  </a:rPr>
                  <a:t> the zero of the encoder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correspond to the first two components of the block magnetization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 </a:t>
                </a:r>
                <a:r>
                  <a:rPr lang="it-IT" sz="1800" b="0" dirty="0" err="1">
                    <a:solidFill>
                      <a:srgbClr val="0033A0"/>
                    </a:solidFill>
                  </a:rPr>
                  <a:t>aligned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with the coils’ </a:t>
                </a:r>
                <a:r>
                  <a:rPr lang="it-IT" sz="1800" b="0" i="1" dirty="0">
                    <a:solidFill>
                      <a:srgbClr val="0033A0"/>
                    </a:solidFill>
                  </a:rPr>
                  <a:t>x</a:t>
                </a:r>
                <a:r>
                  <a:rPr lang="it-IT" dirty="0">
                    <a:solidFill>
                      <a:srgbClr val="0033A0"/>
                    </a:solidFill>
                  </a:rPr>
                  <a:t>-</a:t>
                </a:r>
                <a:r>
                  <a:rPr lang="it-IT" dirty="0" err="1">
                    <a:solidFill>
                      <a:srgbClr val="0033A0"/>
                    </a:solidFill>
                  </a:rPr>
                  <a:t>axis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33A0"/>
                    </a:solidFill>
                  </a:rPr>
                  <a:t>By </a:t>
                </a:r>
                <a:r>
                  <a:rPr lang="it-IT" b="1" dirty="0">
                    <a:solidFill>
                      <a:srgbClr val="0033A0"/>
                    </a:solidFill>
                  </a:rPr>
                  <a:t>flipping</a:t>
                </a:r>
                <a:r>
                  <a:rPr lang="it-IT" dirty="0">
                    <a:solidFill>
                      <a:srgbClr val="0033A0"/>
                    </a:solidFill>
                  </a:rPr>
                  <a:t> the PM block</a:t>
                </a:r>
                <a:r>
                  <a:rPr lang="it-IT" sz="1800" b="0" dirty="0">
                    <a:solidFill>
                      <a:srgbClr val="0033A0"/>
                    </a:solidFill>
                  </a:rPr>
                  <a:t> around the magnetization direction and repeating the measurement, the third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33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800" b="0" i="1" smtClean="0">
                        <a:solidFill>
                          <a:srgbClr val="0033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b="0" dirty="0">
                    <a:solidFill>
                      <a:srgbClr val="0033A0"/>
                    </a:solidFill>
                  </a:rPr>
                  <a:t>can also be obtained.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33A0"/>
                    </a:solidFill>
                  </a:rPr>
                  <a:t>Using the three components, the angles in the </a:t>
                </a:r>
                <a:r>
                  <a:rPr lang="it-IT" i="1" dirty="0">
                    <a:solidFill>
                      <a:srgbClr val="0033A0"/>
                    </a:solidFill>
                  </a:rPr>
                  <a:t>a-b</a:t>
                </a:r>
                <a:r>
                  <a:rPr lang="it-IT" dirty="0">
                    <a:solidFill>
                      <a:srgbClr val="0033A0"/>
                    </a:solidFill>
                  </a:rPr>
                  <a:t> plane and in the </a:t>
                </a:r>
                <a:r>
                  <a:rPr lang="it-IT" i="1" dirty="0">
                    <a:solidFill>
                      <a:srgbClr val="0033A0"/>
                    </a:solidFill>
                  </a:rPr>
                  <a:t>a-c</a:t>
                </a:r>
                <a:r>
                  <a:rPr lang="it-IT" dirty="0">
                    <a:solidFill>
                      <a:srgbClr val="0033A0"/>
                    </a:solidFill>
                  </a:rPr>
                  <a:t> plane can be obtained, thus obtaining the magnetization direction in space.</a:t>
                </a:r>
                <a:endParaRPr lang="en-GB" dirty="0">
                  <a:solidFill>
                    <a:srgbClr val="0033A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BEBC630-14D8-E64F-0D2C-31A096571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7" y="903154"/>
                <a:ext cx="11710441" cy="2053254"/>
              </a:xfrm>
              <a:prstGeom prst="rect">
                <a:avLst/>
              </a:prstGeom>
              <a:blipFill>
                <a:blip r:embed="rId3"/>
                <a:stretch>
                  <a:fillRect l="-325" t="-1235" r="-433" b="-4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9">
            <a:extLst>
              <a:ext uri="{FF2B5EF4-FFF2-40B4-BE49-F238E27FC236}">
                <a16:creationId xmlns:a16="http://schemas.microsoft.com/office/drawing/2014/main" id="{5E450450-B1BC-3B9F-658E-59070ADD3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9" y="2913789"/>
            <a:ext cx="5175089" cy="32010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6D1BEF-6970-C201-0B27-7B284D1B9B9B}"/>
              </a:ext>
            </a:extLst>
          </p:cNvPr>
          <p:cNvGrpSpPr/>
          <p:nvPr/>
        </p:nvGrpSpPr>
        <p:grpSpPr>
          <a:xfrm>
            <a:off x="5809562" y="3111001"/>
            <a:ext cx="2865119" cy="2747922"/>
            <a:chOff x="5809562" y="2985723"/>
            <a:chExt cx="2865119" cy="2747922"/>
          </a:xfrm>
        </p:grpSpPr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4187EC90-DE9C-1A1D-91A0-360A85643073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562" y="2985723"/>
              <a:ext cx="2865119" cy="2486571"/>
            </a:xfrm>
            <a:prstGeom prst="rect">
              <a:avLst/>
            </a:prstGeom>
          </p:spPr>
        </p:pic>
        <p:sp>
          <p:nvSpPr>
            <p:cNvPr id="8" name="Rectangle 50">
              <a:extLst>
                <a:ext uri="{FF2B5EF4-FFF2-40B4-BE49-F238E27FC236}">
                  <a16:creationId xmlns:a16="http://schemas.microsoft.com/office/drawing/2014/main" id="{4DCF7BF3-F099-0A6B-F377-DDFD1D3A64A3}"/>
                </a:ext>
              </a:extLst>
            </p:cNvPr>
            <p:cNvSpPr/>
            <p:nvPr/>
          </p:nvSpPr>
          <p:spPr>
            <a:xfrm>
              <a:off x="6344678" y="5456646"/>
              <a:ext cx="22249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latin typeface="+mj-lt"/>
                  <a:cs typeface="Calibri" panose="020F0502020204030204" pitchFamily="34" charset="0"/>
                </a:rPr>
                <a:t>PM block angle convention</a:t>
              </a:r>
              <a:endPara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94F012-6C61-E6A8-9909-DFA87ACAA4B1}"/>
                  </a:ext>
                </a:extLst>
              </p:cNvPr>
              <p:cNvSpPr txBox="1"/>
              <p:nvPr/>
            </p:nvSpPr>
            <p:spPr>
              <a:xfrm>
                <a:off x="9163866" y="3541503"/>
                <a:ext cx="2261965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94F012-6C61-E6A8-9909-DFA87ACAA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866" y="3541503"/>
                <a:ext cx="2261965" cy="563680"/>
              </a:xfrm>
              <a:prstGeom prst="rect">
                <a:avLst/>
              </a:prstGeom>
              <a:blipFill>
                <a:blip r:embed="rId6"/>
                <a:stretch>
                  <a:fillRect l="-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6BB5EC-B99A-E238-8C78-85590D180C0C}"/>
                  </a:ext>
                </a:extLst>
              </p:cNvPr>
              <p:cNvSpPr txBox="1"/>
              <p:nvPr/>
            </p:nvSpPr>
            <p:spPr>
              <a:xfrm>
                <a:off x="9163865" y="4173787"/>
                <a:ext cx="1683858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6BB5EC-B99A-E238-8C78-85590D18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865" y="4173787"/>
                <a:ext cx="1683858" cy="565348"/>
              </a:xfrm>
              <a:prstGeom prst="rect">
                <a:avLst/>
              </a:prstGeom>
              <a:blipFill>
                <a:blip r:embed="rId7"/>
                <a:stretch>
                  <a:fillRect l="-752" t="-2222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9CACCA-6606-C038-C35D-9F5E1C543FF7}"/>
                  </a:ext>
                </a:extLst>
              </p:cNvPr>
              <p:cNvSpPr txBox="1"/>
              <p:nvPr/>
            </p:nvSpPr>
            <p:spPr>
              <a:xfrm>
                <a:off x="8978613" y="4913454"/>
                <a:ext cx="2223428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𝑎𝑐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9CACCA-6606-C038-C35D-9F5E1C543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613" y="4913454"/>
                <a:ext cx="2223428" cy="6576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43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Qualification of the PM blocks - 3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EBC630-14D8-E64F-0D2C-31A096571039}"/>
              </a:ext>
            </a:extLst>
          </p:cNvPr>
          <p:cNvSpPr txBox="1"/>
          <p:nvPr/>
        </p:nvSpPr>
        <p:spPr>
          <a:xfrm>
            <a:off x="407987" y="903154"/>
            <a:ext cx="11376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33A0"/>
                </a:solidFill>
              </a:rPr>
              <a:t>Example </a:t>
            </a:r>
            <a:r>
              <a:rPr lang="en-GB" sz="1800" b="0" dirty="0">
                <a:solidFill>
                  <a:srgbClr val="0033A0"/>
                </a:solidFill>
              </a:rPr>
              <a:t>– Magnetic qualification of 690 PM blocks for the FASER detector magnets</a:t>
            </a:r>
            <a:endParaRPr lang="en-GB" dirty="0">
              <a:solidFill>
                <a:srgbClr val="0033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033A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014FB8A-87EF-17CA-BFED-BD206B53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533" y="1604414"/>
            <a:ext cx="3273749" cy="2455312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F4977E35-57F4-8E11-4378-5D248124D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7" t="4889" r="8166"/>
          <a:stretch/>
        </p:blipFill>
        <p:spPr>
          <a:xfrm>
            <a:off x="9050514" y="1729020"/>
            <a:ext cx="2917073" cy="2387203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A3230371-2262-15D6-8985-B707C4643915}"/>
              </a:ext>
            </a:extLst>
          </p:cNvPr>
          <p:cNvGrpSpPr/>
          <p:nvPr/>
        </p:nvGrpSpPr>
        <p:grpSpPr>
          <a:xfrm>
            <a:off x="753505" y="1689106"/>
            <a:ext cx="2062441" cy="2287291"/>
            <a:chOff x="1007075" y="3019882"/>
            <a:chExt cx="2062441" cy="2287291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848E8798-4C9D-B142-8B12-D0167C2C5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4" t="8242" r="15494"/>
            <a:stretch/>
          </p:blipFill>
          <p:spPr>
            <a:xfrm>
              <a:off x="1007075" y="3019882"/>
              <a:ext cx="2041854" cy="2039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50">
              <a:extLst>
                <a:ext uri="{FF2B5EF4-FFF2-40B4-BE49-F238E27FC236}">
                  <a16:creationId xmlns:a16="http://schemas.microsoft.com/office/drawing/2014/main" id="{A9EE893A-7BC4-1328-CC23-2FC099D1B18A}"/>
                </a:ext>
              </a:extLst>
            </p:cNvPr>
            <p:cNvSpPr/>
            <p:nvPr/>
          </p:nvSpPr>
          <p:spPr>
            <a:xfrm>
              <a:off x="1027662" y="5030174"/>
              <a:ext cx="204185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FASER magnet PM block</a:t>
              </a:r>
            </a:p>
          </p:txBody>
        </p:sp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0D2BE760-E749-6EA6-C781-7C0048F44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77220"/>
              </p:ext>
            </p:extLst>
          </p:nvPr>
        </p:nvGraphicFramePr>
        <p:xfrm>
          <a:off x="6672238" y="4425911"/>
          <a:ext cx="4945531" cy="144523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48118">
                  <a:extLst>
                    <a:ext uri="{9D8B030D-6E8A-4147-A177-3AD203B41FA5}">
                      <a16:colId xmlns:a16="http://schemas.microsoft.com/office/drawing/2014/main" val="2183351961"/>
                    </a:ext>
                  </a:extLst>
                </a:gridCol>
                <a:gridCol w="986118">
                  <a:extLst>
                    <a:ext uri="{9D8B030D-6E8A-4147-A177-3AD203B41FA5}">
                      <a16:colId xmlns:a16="http://schemas.microsoft.com/office/drawing/2014/main" val="2131016644"/>
                    </a:ext>
                  </a:extLst>
                </a:gridCol>
                <a:gridCol w="974912">
                  <a:extLst>
                    <a:ext uri="{9D8B030D-6E8A-4147-A177-3AD203B41FA5}">
                      <a16:colId xmlns:a16="http://schemas.microsoft.com/office/drawing/2014/main" val="2915295941"/>
                    </a:ext>
                  </a:extLst>
                </a:gridCol>
                <a:gridCol w="1236383">
                  <a:extLst>
                    <a:ext uri="{9D8B030D-6E8A-4147-A177-3AD203B41FA5}">
                      <a16:colId xmlns:a16="http://schemas.microsoft.com/office/drawing/2014/main" val="4120342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Value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Std.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Max. deviation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756028"/>
                  </a:ext>
                </a:extLst>
              </a:tr>
              <a:tr h="3327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Magnetic moment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331.44 Am</a:t>
                      </a:r>
                      <a:r>
                        <a:rPr lang="en-US" sz="1200" baseline="30000" dirty="0"/>
                        <a:t>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0.6 %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2 %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635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Angle ab - nominal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-0.23</a:t>
                      </a:r>
                      <a:r>
                        <a:rPr lang="it-IT" sz="1200" dirty="0"/>
                        <a:t>°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0.40°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1.46°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891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Angle ac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0.58°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0.49°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1.83°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3774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B11E33F-AFDB-2AF3-724F-1100FA994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403" y="4107801"/>
            <a:ext cx="4077269" cy="2076740"/>
          </a:xfrm>
          <a:prstGeom prst="rect">
            <a:avLst/>
          </a:prstGeom>
        </p:spPr>
      </p:pic>
      <p:sp>
        <p:nvSpPr>
          <p:cNvPr id="20" name="Rectangle 50">
            <a:extLst>
              <a:ext uri="{FF2B5EF4-FFF2-40B4-BE49-F238E27FC236}">
                <a16:creationId xmlns:a16="http://schemas.microsoft.com/office/drawing/2014/main" id="{25EE1D3A-A53E-1CE6-EFA6-8448CF365D13}"/>
              </a:ext>
            </a:extLst>
          </p:cNvPr>
          <p:cNvSpPr/>
          <p:nvPr/>
        </p:nvSpPr>
        <p:spPr>
          <a:xfrm>
            <a:off x="2944037" y="5816346"/>
            <a:ext cx="2712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Cross-section of FASER magnet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5D7D85-222E-A446-6D7F-988DAC7F3E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8" t="3473" r="7225"/>
          <a:stretch/>
        </p:blipFill>
        <p:spPr>
          <a:xfrm>
            <a:off x="5990270" y="1682252"/>
            <a:ext cx="2954657" cy="2425549"/>
          </a:xfrm>
          <a:prstGeom prst="rect">
            <a:avLst/>
          </a:prstGeom>
        </p:spPr>
      </p:pic>
      <p:sp>
        <p:nvSpPr>
          <p:cNvPr id="23" name="Rectangle 50">
            <a:extLst>
              <a:ext uri="{FF2B5EF4-FFF2-40B4-BE49-F238E27FC236}">
                <a16:creationId xmlns:a16="http://schemas.microsoft.com/office/drawing/2014/main" id="{07EE6B08-3B2A-F9DE-B464-DBA1CEF4F30F}"/>
              </a:ext>
            </a:extLst>
          </p:cNvPr>
          <p:cNvSpPr/>
          <p:nvPr/>
        </p:nvSpPr>
        <p:spPr>
          <a:xfrm>
            <a:off x="8463965" y="5871148"/>
            <a:ext cx="17407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Measurement results</a:t>
            </a:r>
          </a:p>
        </p:txBody>
      </p:sp>
    </p:spTree>
    <p:extLst>
      <p:ext uri="{BB962C8B-B14F-4D97-AF65-F5344CB8AC3E}">
        <p14:creationId xmlns:p14="http://schemas.microsoft.com/office/powerpoint/2010/main" val="307041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US" dirty="0"/>
              <a:t>Polarity check during magnet assembly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3AE4D0-AD6D-C606-B243-A754D2104A2C}"/>
              </a:ext>
            </a:extLst>
          </p:cNvPr>
          <p:cNvGrpSpPr/>
          <p:nvPr/>
        </p:nvGrpSpPr>
        <p:grpSpPr>
          <a:xfrm>
            <a:off x="1068137" y="1943515"/>
            <a:ext cx="4246597" cy="3643763"/>
            <a:chOff x="530254" y="1109745"/>
            <a:chExt cx="4246597" cy="3643763"/>
          </a:xfrm>
        </p:grpSpPr>
        <p:pic>
          <p:nvPicPr>
            <p:cNvPr id="5" name="Picture 4" descr="A close-up of a machine&#10;&#10;Description automatically generated">
              <a:extLst>
                <a:ext uri="{FF2B5EF4-FFF2-40B4-BE49-F238E27FC236}">
                  <a16:creationId xmlns:a16="http://schemas.microsoft.com/office/drawing/2014/main" id="{76FF500D-5B86-F17F-A0A5-FE1D85251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254" y="1109745"/>
              <a:ext cx="4246597" cy="3186030"/>
            </a:xfrm>
            <a:prstGeom prst="rect">
              <a:avLst/>
            </a:prstGeom>
            <a:ln>
              <a:solidFill>
                <a:srgbClr val="2F2F2F"/>
              </a:solidFill>
            </a:ln>
          </p:spPr>
        </p:pic>
        <p:sp>
          <p:nvSpPr>
            <p:cNvPr id="7" name="Rectangle 50">
              <a:extLst>
                <a:ext uri="{FF2B5EF4-FFF2-40B4-BE49-F238E27FC236}">
                  <a16:creationId xmlns:a16="http://schemas.microsoft.com/office/drawing/2014/main" id="{41A9ABD6-5075-23E6-3BE8-769CF9D1C52D}"/>
                </a:ext>
              </a:extLst>
            </p:cNvPr>
            <p:cNvSpPr/>
            <p:nvPr/>
          </p:nvSpPr>
          <p:spPr>
            <a:xfrm>
              <a:off x="609599" y="4291843"/>
              <a:ext cx="40879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Rotating Hall sensor measurement setup used for the polarity check during the FASER magnet assembly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B5E90-62C0-9BF2-7B9F-D7578DCAC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268" y="1880971"/>
            <a:ext cx="3715268" cy="3096057"/>
          </a:xfrm>
          <a:prstGeom prst="rect">
            <a:avLst/>
          </a:prstGeom>
        </p:spPr>
      </p:pic>
      <p:sp>
        <p:nvSpPr>
          <p:cNvPr id="12" name="CasellaDiTesto 1">
            <a:extLst>
              <a:ext uri="{FF2B5EF4-FFF2-40B4-BE49-F238E27FC236}">
                <a16:creationId xmlns:a16="http://schemas.microsoft.com/office/drawing/2014/main" id="{8F1D81C7-EF7E-84E1-EA08-09A431D6B558}"/>
              </a:ext>
            </a:extLst>
          </p:cNvPr>
          <p:cNvSpPr txBox="1"/>
          <p:nvPr/>
        </p:nvSpPr>
        <p:spPr>
          <a:xfrm>
            <a:off x="407987" y="903154"/>
            <a:ext cx="11710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rgbClr val="0033A0"/>
                </a:solidFill>
              </a:rPr>
              <a:t>Verification of the </a:t>
            </a:r>
            <a:r>
              <a:rPr lang="it-IT" sz="1800" b="1" dirty="0">
                <a:solidFill>
                  <a:srgbClr val="0033A0"/>
                </a:solidFill>
              </a:rPr>
              <a:t>field polarity </a:t>
            </a:r>
            <a:r>
              <a:rPr lang="it-IT" sz="1800" b="0" dirty="0">
                <a:solidFill>
                  <a:srgbClr val="0033A0"/>
                </a:solidFill>
              </a:rPr>
              <a:t>when installing the PM blocks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33A0"/>
                </a:solidFill>
              </a:rPr>
              <a:t>If one of the blocks is installed with the </a:t>
            </a:r>
            <a:r>
              <a:rPr lang="it-IT" b="1" dirty="0">
                <a:solidFill>
                  <a:srgbClr val="0033A0"/>
                </a:solidFill>
              </a:rPr>
              <a:t>wrong polarity</a:t>
            </a:r>
            <a:r>
              <a:rPr lang="it-IT" dirty="0">
                <a:solidFill>
                  <a:srgbClr val="0033A0"/>
                </a:solidFill>
              </a:rPr>
              <a:t>, a distortion in the field distribution will be clearly visible</a:t>
            </a:r>
            <a:endParaRPr lang="en-GB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4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396427"/>
          </a:xfrm>
        </p:spPr>
        <p:txBody>
          <a:bodyPr/>
          <a:lstStyle/>
          <a:p>
            <a:r>
              <a:rPr lang="en-GB" dirty="0"/>
              <a:t>Magnetic measurements of PM magnets</a:t>
            </a:r>
            <a:r>
              <a:rPr lang="en-US" dirty="0"/>
              <a:t>- 1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1910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26294F7-7084-74ED-A198-7764A452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08084"/>
            <a:ext cx="5291295" cy="365125"/>
          </a:xfrm>
        </p:spPr>
        <p:txBody>
          <a:bodyPr/>
          <a:lstStyle/>
          <a:p>
            <a:r>
              <a:rPr lang="en-US" dirty="0"/>
              <a:t>Qualification and Alignment of Permanent Magnets at CERN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845049-77F7-D220-B8AD-9F01610307D3}"/>
              </a:ext>
            </a:extLst>
          </p:cNvPr>
          <p:cNvSpPr txBox="1">
            <a:spLocks/>
          </p:cNvSpPr>
          <p:nvPr/>
        </p:nvSpPr>
        <p:spPr>
          <a:xfrm>
            <a:off x="1237130" y="6432672"/>
            <a:ext cx="2832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/>
              <a:t>Mariano Pentella, CERN, TE-MSC-TM</a:t>
            </a:r>
          </a:p>
          <a:p>
            <a:pPr algn="l">
              <a:spcBef>
                <a:spcPts val="100"/>
              </a:spcBef>
            </a:pPr>
            <a:r>
              <a:rPr lang="en-US" sz="700" dirty="0"/>
              <a:t>Low Emittance Rings – Permanent Magnets Workshop</a:t>
            </a:r>
            <a:br>
              <a:rPr lang="en-US" sz="700" dirty="0"/>
            </a:br>
            <a:r>
              <a:rPr lang="en-US" sz="700" dirty="0"/>
              <a:t>16 November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B203A4-D6D0-321C-1A7F-7AAB96552B4B}"/>
              </a:ext>
            </a:extLst>
          </p:cNvPr>
          <p:cNvSpPr txBox="1"/>
          <p:nvPr/>
        </p:nvSpPr>
        <p:spPr>
          <a:xfrm>
            <a:off x="407987" y="903154"/>
            <a:ext cx="11710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33A0"/>
                </a:solidFill>
              </a:rPr>
              <a:t>Qualification</a:t>
            </a:r>
            <a:r>
              <a:rPr lang="it-IT" sz="1800" b="0" dirty="0">
                <a:solidFill>
                  <a:srgbClr val="0033A0"/>
                </a:solidFill>
              </a:rPr>
              <a:t> of PM magnets aims to verify the magnet </a:t>
            </a:r>
            <a:r>
              <a:rPr lang="it-IT" sz="1800" b="1" dirty="0">
                <a:solidFill>
                  <a:srgbClr val="0033A0"/>
                </a:solidFill>
              </a:rPr>
              <a:t>field quality </a:t>
            </a:r>
            <a:r>
              <a:rPr lang="it-IT" sz="1800" b="0" dirty="0">
                <a:solidFill>
                  <a:srgbClr val="0033A0"/>
                </a:solidFill>
              </a:rPr>
              <a:t>and to identify the magnetic axis in a given </a:t>
            </a:r>
            <a:r>
              <a:rPr lang="it-IT" sz="1800" b="1" dirty="0">
                <a:solidFill>
                  <a:srgbClr val="0033A0"/>
                </a:solidFill>
              </a:rPr>
              <a:t>mechanical reference frame </a:t>
            </a:r>
            <a:r>
              <a:rPr lang="it-IT" sz="1800" b="0" dirty="0">
                <a:solidFill>
                  <a:srgbClr val="0033A0"/>
                </a:solidFill>
              </a:rPr>
              <a:t>(</a:t>
            </a:r>
            <a:r>
              <a:rPr lang="it-IT" sz="1800" b="1" dirty="0">
                <a:solidFill>
                  <a:srgbClr val="0033A0"/>
                </a:solidFill>
              </a:rPr>
              <a:t>fiducialization</a:t>
            </a:r>
            <a:r>
              <a:rPr lang="it-IT" sz="1800" b="0" dirty="0">
                <a:solidFill>
                  <a:srgbClr val="0033A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rgbClr val="0033A0"/>
                </a:solidFill>
              </a:rPr>
              <a:t>A large spectrum of measurement techniques can be used to assess the magnet field quality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E013AF2-F833-2661-B007-9FF6442A927F}"/>
              </a:ext>
            </a:extLst>
          </p:cNvPr>
          <p:cNvGrpSpPr/>
          <p:nvPr/>
        </p:nvGrpSpPr>
        <p:grpSpPr>
          <a:xfrm>
            <a:off x="800116" y="2315704"/>
            <a:ext cx="3178257" cy="2487045"/>
            <a:chOff x="804704" y="1959618"/>
            <a:chExt cx="3178257" cy="24870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B035B6-9886-DAF0-4560-D4BCA180C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04" y="1959618"/>
              <a:ext cx="3178257" cy="2210046"/>
            </a:xfrm>
            <a:prstGeom prst="rect">
              <a:avLst/>
            </a:prstGeom>
            <a:ln>
              <a:solidFill>
                <a:srgbClr val="303030"/>
              </a:solidFill>
            </a:ln>
          </p:spPr>
        </p:pic>
        <p:sp>
          <p:nvSpPr>
            <p:cNvPr id="8" name="Rectangle 50">
              <a:extLst>
                <a:ext uri="{FF2B5EF4-FFF2-40B4-BE49-F238E27FC236}">
                  <a16:creationId xmlns:a16="http://schemas.microsoft.com/office/drawing/2014/main" id="{EC5E0352-11C9-685B-2AAA-0E82485F619F}"/>
                </a:ext>
              </a:extLst>
            </p:cNvPr>
            <p:cNvSpPr/>
            <p:nvPr/>
          </p:nvSpPr>
          <p:spPr>
            <a:xfrm>
              <a:off x="1661893" y="4169664"/>
              <a:ext cx="176945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Rotating coil system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91477F-C40F-2D89-44A3-8F639E163D12}"/>
              </a:ext>
            </a:extLst>
          </p:cNvPr>
          <p:cNvGrpSpPr/>
          <p:nvPr/>
        </p:nvGrpSpPr>
        <p:grpSpPr>
          <a:xfrm>
            <a:off x="4789583" y="2315704"/>
            <a:ext cx="2947248" cy="2483878"/>
            <a:chOff x="4762956" y="1957472"/>
            <a:chExt cx="2947248" cy="2483878"/>
          </a:xfrm>
        </p:grpSpPr>
        <p:pic>
          <p:nvPicPr>
            <p:cNvPr id="9" name="Picture 8" descr="A picture containing indoor, automaton&#10;&#10;Description automatically generated">
              <a:extLst>
                <a:ext uri="{FF2B5EF4-FFF2-40B4-BE49-F238E27FC236}">
                  <a16:creationId xmlns:a16="http://schemas.microsoft.com/office/drawing/2014/main" id="{301D1776-E18E-8D57-F001-3A7BBE7E2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956" y="1957472"/>
              <a:ext cx="2947248" cy="2210046"/>
            </a:xfrm>
            <a:prstGeom prst="rect">
              <a:avLst/>
            </a:prstGeom>
            <a:ln>
              <a:solidFill>
                <a:srgbClr val="2F2F2F"/>
              </a:solidFill>
            </a:ln>
          </p:spPr>
        </p:pic>
        <p:sp>
          <p:nvSpPr>
            <p:cNvPr id="11" name="Rectangle 50">
              <a:extLst>
                <a:ext uri="{FF2B5EF4-FFF2-40B4-BE49-F238E27FC236}">
                  <a16:creationId xmlns:a16="http://schemas.microsoft.com/office/drawing/2014/main" id="{80D5292F-1161-A6AF-0F90-4445EF2F802F}"/>
                </a:ext>
              </a:extLst>
            </p:cNvPr>
            <p:cNvSpPr/>
            <p:nvPr/>
          </p:nvSpPr>
          <p:spPr>
            <a:xfrm>
              <a:off x="4890092" y="4164351"/>
              <a:ext cx="26929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Stretched/Oscillating Wire system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40EE29-D132-49FD-37C0-A4C5DE6CB303}"/>
              </a:ext>
            </a:extLst>
          </p:cNvPr>
          <p:cNvGrpSpPr/>
          <p:nvPr/>
        </p:nvGrpSpPr>
        <p:grpSpPr>
          <a:xfrm>
            <a:off x="8530913" y="2315704"/>
            <a:ext cx="2692976" cy="3488969"/>
            <a:chOff x="8490199" y="1959619"/>
            <a:chExt cx="2692976" cy="34889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801F8-EBCC-9684-0833-E3BA3D82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" t="1252"/>
            <a:stretch/>
          </p:blipFill>
          <p:spPr>
            <a:xfrm>
              <a:off x="8490199" y="1959619"/>
              <a:ext cx="2692976" cy="3199216"/>
            </a:xfrm>
            <a:prstGeom prst="rect">
              <a:avLst/>
            </a:prstGeom>
            <a:ln>
              <a:solidFill>
                <a:srgbClr val="2F2F2F"/>
              </a:solidFill>
            </a:ln>
          </p:spPr>
        </p:pic>
        <p:sp>
          <p:nvSpPr>
            <p:cNvPr id="13" name="Rectangle 50">
              <a:extLst>
                <a:ext uri="{FF2B5EF4-FFF2-40B4-BE49-F238E27FC236}">
                  <a16:creationId xmlns:a16="http://schemas.microsoft.com/office/drawing/2014/main" id="{366FB7CD-3649-E837-DAD7-9A35EBA80898}"/>
                </a:ext>
              </a:extLst>
            </p:cNvPr>
            <p:cNvSpPr/>
            <p:nvPr/>
          </p:nvSpPr>
          <p:spPr>
            <a:xfrm>
              <a:off x="8923069" y="5171589"/>
              <a:ext cx="194000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3D Hall mapper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55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 16x9_PPT_Arial</Template>
  <TotalTime>16049</TotalTime>
  <Words>2514</Words>
  <Application>Microsoft Macintosh PowerPoint</Application>
  <PresentationFormat>Widescreen</PresentationFormat>
  <Paragraphs>299</Paragraphs>
  <Slides>24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Wingdings</vt:lpstr>
      <vt:lpstr>Office Theme</vt:lpstr>
      <vt:lpstr>Qualification and Alignment of Permanent Magnets at CERN</vt:lpstr>
      <vt:lpstr>Outline</vt:lpstr>
      <vt:lpstr>Introduction</vt:lpstr>
      <vt:lpstr>Manufacturing process</vt:lpstr>
      <vt:lpstr>Qualification of the PM blocks - 1</vt:lpstr>
      <vt:lpstr>Qualification of the PM blocks - 2</vt:lpstr>
      <vt:lpstr>Qualification of the PM blocks - 3</vt:lpstr>
      <vt:lpstr>Polarity check during magnet assembly</vt:lpstr>
      <vt:lpstr>Magnetic measurements of PM magnets- 1</vt:lpstr>
      <vt:lpstr>Magnetic measurements of PM magnets- 2</vt:lpstr>
      <vt:lpstr>Magnetic measurements of PM magnets- 3</vt:lpstr>
      <vt:lpstr>Magnetic measurements of PM magnets- 4</vt:lpstr>
      <vt:lpstr>Magnetic measurements of PM magnets- 5</vt:lpstr>
      <vt:lpstr>Magnetic measurements of PM magnets- 6</vt:lpstr>
      <vt:lpstr>Fiducialization of PM magnets- 1</vt:lpstr>
      <vt:lpstr>Fiducialization of PM magnets- 2</vt:lpstr>
      <vt:lpstr>Summary and conclusions</vt:lpstr>
      <vt:lpstr>Acknowledgements</vt:lpstr>
      <vt:lpstr>References</vt:lpstr>
      <vt:lpstr>Thanks for your attention Any questions?</vt:lpstr>
      <vt:lpstr>Backup slides</vt:lpstr>
      <vt:lpstr>Oscillating wire operational frequency</vt:lpstr>
      <vt:lpstr>Uncertainty in the fiducialization of Linac4 magnets</vt:lpstr>
      <vt:lpstr>Presentazione standard di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Mariano Pentella</dc:creator>
  <cp:lastModifiedBy>Mariano Pentella</cp:lastModifiedBy>
  <cp:revision>1536</cp:revision>
  <dcterms:created xsi:type="dcterms:W3CDTF">2021-02-23T09:17:37Z</dcterms:created>
  <dcterms:modified xsi:type="dcterms:W3CDTF">2023-11-14T09:29:16Z</dcterms:modified>
</cp:coreProperties>
</file>