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891" r:id="rId3"/>
    <p:sldId id="893" r:id="rId4"/>
    <p:sldId id="469" r:id="rId5"/>
    <p:sldId id="601" r:id="rId6"/>
    <p:sldId id="890" r:id="rId7"/>
    <p:sldId id="534" r:id="rId8"/>
    <p:sldId id="707" r:id="rId9"/>
    <p:sldId id="496" r:id="rId10"/>
    <p:sldId id="716" r:id="rId11"/>
    <p:sldId id="706" r:id="rId12"/>
    <p:sldId id="708" r:id="rId13"/>
    <p:sldId id="738" r:id="rId14"/>
    <p:sldId id="748" r:id="rId15"/>
    <p:sldId id="818" r:id="rId16"/>
    <p:sldId id="894" r:id="rId17"/>
    <p:sldId id="895" r:id="rId18"/>
    <p:sldId id="896" r:id="rId19"/>
    <p:sldId id="912" r:id="rId20"/>
    <p:sldId id="897" r:id="rId21"/>
    <p:sldId id="898" r:id="rId22"/>
    <p:sldId id="901" r:id="rId23"/>
    <p:sldId id="903" r:id="rId24"/>
    <p:sldId id="902" r:id="rId25"/>
    <p:sldId id="904" r:id="rId26"/>
    <p:sldId id="905" r:id="rId27"/>
    <p:sldId id="494" r:id="rId28"/>
    <p:sldId id="520" r:id="rId29"/>
    <p:sldId id="521" r:id="rId30"/>
    <p:sldId id="906" r:id="rId31"/>
    <p:sldId id="481" r:id="rId32"/>
    <p:sldId id="907" r:id="rId33"/>
    <p:sldId id="908" r:id="rId34"/>
    <p:sldId id="909" r:id="rId35"/>
    <p:sldId id="874" r:id="rId36"/>
    <p:sldId id="875" r:id="rId37"/>
    <p:sldId id="842" r:id="rId38"/>
    <p:sldId id="91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65"/>
    <a:srgbClr val="EEE2CD"/>
    <a:srgbClr val="E2F0FF"/>
    <a:srgbClr val="EFECFF"/>
    <a:srgbClr val="F3FFE0"/>
    <a:srgbClr val="7D30FF"/>
    <a:srgbClr val="FF33EF"/>
    <a:srgbClr val="44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4" autoAdjust="0"/>
    <p:restoredTop sz="96346" autoAdjust="0"/>
  </p:normalViewPr>
  <p:slideViewPr>
    <p:cSldViewPr snapToGrid="0" snapToObjects="1">
      <p:cViewPr varScale="1">
        <p:scale>
          <a:sx n="205" d="100"/>
          <a:sy n="205" d="100"/>
        </p:scale>
        <p:origin x="5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B1D27-C844-3847-ACE4-D6C69533E8D4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A76BA9-8ACE-5A4B-A9BB-7730E5446554}" type="pres">
      <dgm:prSet presAssocID="{E4EB1D27-C844-3847-ACE4-D6C69533E8D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8A377AF5-2563-9B4A-B29F-E68BDF4805AB}" type="presOf" srcId="{E4EB1D27-C844-3847-ACE4-D6C69533E8D4}" destId="{BAA76BA9-8ACE-5A4B-A9BB-7730E5446554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E87FE-99BD-D54F-A368-7A4F0389FD9B}" type="datetimeFigureOut">
              <a:rPr lang="en-US" smtClean="0"/>
              <a:t>11/1/23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AFAAF-A1E7-E14D-B921-31DA954491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52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DFDEA-CB86-914E-9E52-4A1687B52F44}" type="datetimeFigureOut">
              <a:rPr lang="en-US" smtClean="0"/>
              <a:t>11/1/23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C7BF-1FF5-6249-98ED-867311973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2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0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4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0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79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29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8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0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9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66713"/>
            <a:ext cx="6530975" cy="387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5738" y="1223963"/>
            <a:ext cx="4291012" cy="489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23963"/>
            <a:ext cx="4291013" cy="489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0"/>
          </p:nvPr>
        </p:nvSpPr>
        <p:spPr>
          <a:xfrm>
            <a:off x="2204619" y="6576693"/>
            <a:ext cx="2951581" cy="2813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1pPr>
            <a:lvl2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2pPr>
            <a:lvl3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3pPr>
            <a:lvl4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4pPr>
            <a:lvl5pPr>
              <a:defRPr i="1">
                <a:solidFill>
                  <a:srgbClr val="002060"/>
                </a:solidFill>
                <a:latin typeface="Optima" panose="0200050306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solidFill>
                  <a:srgbClr val="002060"/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fld id="{1FE97603-2A10-E648-8DE4-4D75A1570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blue text&#10;&#10;Description automatically generated with low confidence">
            <a:extLst>
              <a:ext uri="{FF2B5EF4-FFF2-40B4-BE49-F238E27FC236}">
                <a16:creationId xmlns:a16="http://schemas.microsoft.com/office/drawing/2014/main" id="{5A668C73-624F-94DA-CD61-286A86321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7" y="6596574"/>
            <a:ext cx="985725" cy="2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 i="1">
                <a:latin typeface="Optima" panose="02000503060000020004" pitchFamily="2" charset="0"/>
              </a:defRPr>
            </a:lvl1pPr>
          </a:lstStyle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002060"/>
                </a:solidFill>
              </a:defRPr>
            </a:lvl1pPr>
          </a:lstStyle>
          <a:p>
            <a:fld id="{1FE97603-2A10-E648-8DE4-4D75A1570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blue text&#10;&#10;Description automatically generated with low confidence">
            <a:extLst>
              <a:ext uri="{FF2B5EF4-FFF2-40B4-BE49-F238E27FC236}">
                <a16:creationId xmlns:a16="http://schemas.microsoft.com/office/drawing/2014/main" id="{EEEB2F9F-6356-176C-570B-9DDD8180D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555066"/>
            <a:ext cx="1267836" cy="3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07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65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397" y="1077322"/>
            <a:ext cx="8935634" cy="5318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469" y="6555066"/>
            <a:ext cx="6821863" cy="3175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90"/>
                </a:solidFill>
              </a:defRPr>
            </a:lvl1pPr>
          </a:lstStyle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629" y="6558153"/>
            <a:ext cx="1139764" cy="314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90"/>
                </a:solidFill>
              </a:defRPr>
            </a:lvl1pPr>
          </a:lstStyle>
          <a:p>
            <a:fld id="{1FE97603-2A10-E648-8DE4-4D75A1570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7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ings.aps.org/Meeting/APR22/Session/B07.2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2060"/>
                </a:solidFill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z="1200" i="1" smtClean="0">
                <a:latin typeface="Optima" panose="02000503060000020004" pitchFamily="2" charset="0"/>
              </a:rPr>
              <a:t>1</a:t>
            </a:fld>
            <a:endParaRPr lang="en-US" sz="1200" i="1" dirty="0">
              <a:latin typeface="Optima" panose="0200050306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69397" cy="1187450"/>
          </a:xfrm>
        </p:spPr>
        <p:txBody>
          <a:bodyPr>
            <a:noAutofit/>
          </a:bodyPr>
          <a:lstStyle/>
          <a:p>
            <a:r>
              <a:rPr lang="en-US" sz="2000" b="0" u="none" strike="noStrike" dirty="0">
                <a:solidFill>
                  <a:srgbClr val="002060"/>
                </a:solidFill>
                <a:effectLst/>
              </a:rPr>
              <a:t>BNL Permanent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  <a:r>
              <a:rPr lang="en-US" sz="2000" b="0" u="none" strike="noStrike" dirty="0">
                <a:solidFill>
                  <a:srgbClr val="002060"/>
                </a:solidFill>
                <a:effectLst/>
              </a:rPr>
              <a:t>agnet </a:t>
            </a:r>
            <a:r>
              <a:rPr lang="en-US" sz="2000" dirty="0">
                <a:solidFill>
                  <a:srgbClr val="002060"/>
                </a:solidFill>
              </a:rPr>
              <a:t>T</a:t>
            </a:r>
            <a:r>
              <a:rPr lang="en-US" sz="2000" b="0" u="none" strike="noStrike" dirty="0">
                <a:solidFill>
                  <a:srgbClr val="002060"/>
                </a:solidFill>
                <a:effectLst/>
              </a:rPr>
              <a:t>echnology </a:t>
            </a:r>
            <a:r>
              <a:rPr lang="en-US" sz="2000" dirty="0">
                <a:solidFill>
                  <a:srgbClr val="002060"/>
                </a:solidFill>
              </a:rPr>
              <a:t>D</a:t>
            </a:r>
            <a:r>
              <a:rPr lang="en-US" sz="2000" b="0" u="none" strike="noStrike" dirty="0">
                <a:solidFill>
                  <a:srgbClr val="002060"/>
                </a:solidFill>
                <a:effectLst/>
              </a:rPr>
              <a:t>evelopments Based on ‘CBETA’ experiences </a:t>
            </a:r>
            <a:br>
              <a:rPr lang="en-US" sz="2400" b="0" u="none" strike="noStrike" dirty="0">
                <a:solidFill>
                  <a:srgbClr val="002060"/>
                </a:solidFill>
                <a:effectLst/>
              </a:rPr>
            </a:b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A9D08-2957-3B40-95E4-1E32D05D9AF8}"/>
              </a:ext>
            </a:extLst>
          </p:cNvPr>
          <p:cNvSpPr txBox="1"/>
          <p:nvPr/>
        </p:nvSpPr>
        <p:spPr>
          <a:xfrm>
            <a:off x="131570" y="2362844"/>
            <a:ext cx="8840308" cy="234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Abstract: A recent developments in the permanent magnet technology at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rookhaven National Laboratory (BNL), based on the successful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ornell University and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NL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lectron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 </a:t>
            </a:r>
            <a:r>
              <a:rPr lang="en-US" sz="1600" b="1" i="1" dirty="0">
                <a:solidFill>
                  <a:srgbClr val="FF000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ccelerator (”</a:t>
            </a:r>
            <a:r>
              <a:rPr lang="en-US" sz="1600" b="1" i="1" dirty="0">
                <a:solidFill>
                  <a:srgbClr val="FF000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CBETA</a:t>
            </a:r>
            <a:r>
              <a:rPr lang="en-US" sz="1600" b="1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presented: 1.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 permanent magnets for the NSLS2 upgrade, 2. Prototype of the p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ermanent magnets for the Jefferson National Laboratory energy upgrade, 3. B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uilding and testing of a part of the fast-cycling permanent magnet synchrotron for the p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roton ‘</a:t>
            </a:r>
            <a:r>
              <a:rPr lang="en-US" sz="1600" i="1" dirty="0">
                <a:solidFill>
                  <a:srgbClr val="002060"/>
                </a:solidFill>
                <a:effectLst/>
                <a:latin typeface="Optima" panose="0200050306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FLASH’ therapy facility using funds provided by the grant by the Stony Brook University Hospital and by the BNL Laboratory Directed Research and Development – LDRD, and 4. Combined function design of the permanent magnets for the future LHeC.</a:t>
            </a:r>
            <a:endParaRPr lang="en-US" sz="1600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63E68-5AD4-C710-1290-3EDEF0148200}"/>
              </a:ext>
            </a:extLst>
          </p:cNvPr>
          <p:cNvSpPr txBox="1"/>
          <p:nvPr/>
        </p:nvSpPr>
        <p:spPr>
          <a:xfrm>
            <a:off x="69086" y="931495"/>
            <a:ext cx="8965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u="none" strike="noStrike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(NSLS2 upgrade, CEBAF Energy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</a:rPr>
              <a:t>U</a:t>
            </a:r>
            <a:r>
              <a:rPr lang="en-US" sz="1600" b="0" i="1" u="none" strike="noStrike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pgrade, Permanent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</a:rPr>
              <a:t>M</a:t>
            </a:r>
            <a:r>
              <a:rPr lang="en-US" sz="1600" b="0" i="1" u="none" strike="noStrike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agnet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</a:rPr>
              <a:t>P</a:t>
            </a:r>
            <a:r>
              <a:rPr lang="en-US" sz="1600" b="0" i="1" u="none" strike="noStrike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roton FLASH Therapy </a:t>
            </a:r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</a:rPr>
              <a:t>F</a:t>
            </a:r>
            <a:r>
              <a:rPr lang="en-US" sz="1600" b="0" i="1" u="none" strike="noStrike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acility, LHeC)</a:t>
            </a:r>
            <a:endParaRPr lang="en-US" sz="1600" i="1" dirty="0">
              <a:latin typeface="Optima" panose="0200050306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489DD-A2F3-E866-6404-E0FA99B20E16}"/>
              </a:ext>
            </a:extLst>
          </p:cNvPr>
          <p:cNvSpPr txBox="1"/>
          <p:nvPr/>
        </p:nvSpPr>
        <p:spPr>
          <a:xfrm>
            <a:off x="3314700" y="1634314"/>
            <a:ext cx="1561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Optima" panose="02000503060000020004" pitchFamily="2" charset="0"/>
              </a:rPr>
              <a:t>Dejan Trbojevic</a:t>
            </a:r>
          </a:p>
        </p:txBody>
      </p:sp>
    </p:spTree>
    <p:extLst>
      <p:ext uri="{BB962C8B-B14F-4D97-AF65-F5344CB8AC3E}">
        <p14:creationId xmlns:p14="http://schemas.microsoft.com/office/powerpoint/2010/main" val="27197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1393" cy="482426"/>
          </a:xfrm>
        </p:spPr>
        <p:txBody>
          <a:bodyPr>
            <a:noAutofit/>
          </a:bodyPr>
          <a:lstStyle/>
          <a:p>
            <a:r>
              <a:rPr lang="en-GB" sz="2800" dirty="0"/>
              <a:t>1</a:t>
            </a:r>
            <a:r>
              <a:rPr lang="en-GB" sz="2800" i="1" dirty="0">
                <a:solidFill>
                  <a:srgbClr val="002060"/>
                </a:solidFill>
                <a:latin typeface="Optima" panose="02000503060000020004" pitchFamily="2" charset="0"/>
              </a:rPr>
              <a:t>.3 Fixed-Field Return Arc</a:t>
            </a:r>
            <a:endParaRPr lang="en-US" sz="2800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07" y="726547"/>
            <a:ext cx="9144000" cy="580526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2403F-878C-E213-C331-89676FF9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Dejan Trbojevic – Low Emittance Ring - Permanent Magnets Workshop -TRIESTE, Nov 14-15,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32C9C-806E-F6A8-DD02-75F23D2DB304}"/>
              </a:ext>
            </a:extLst>
          </p:cNvPr>
          <p:cNvSpPr txBox="1"/>
          <p:nvPr/>
        </p:nvSpPr>
        <p:spPr>
          <a:xfrm>
            <a:off x="381000" y="5810250"/>
            <a:ext cx="204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By Stephen Brooks</a:t>
            </a:r>
          </a:p>
        </p:txBody>
      </p:sp>
    </p:spTree>
    <p:extLst>
      <p:ext uri="{BB962C8B-B14F-4D97-AF65-F5344CB8AC3E}">
        <p14:creationId xmlns:p14="http://schemas.microsoft.com/office/powerpoint/2010/main" val="19352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Optima" panose="02000503060000020004" pitchFamily="2" charset="0"/>
              </a:rPr>
              <a:t>1.3 Commissioning results: orbit correction in fixed-field loop</a:t>
            </a:r>
            <a:endParaRPr lang="en-US" sz="2800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1115616" y="3429000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79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Optima" panose="02000503060000020004" pitchFamily="2" charset="0"/>
              </a:rPr>
              <a:t>Corrected beam </a:t>
            </a:r>
            <a:r>
              <a:rPr lang="en-GB" b="1" dirty="0">
                <a:solidFill>
                  <a:srgbClr val="002060"/>
                </a:solidFill>
                <a:latin typeface="Optima" panose="02000503060000020004" pitchFamily="2" charset="0"/>
              </a:rPr>
              <a:t>using section-by-section local SVD</a:t>
            </a:r>
            <a:r>
              <a:rPr lang="en-GB" dirty="0">
                <a:solidFill>
                  <a:srgbClr val="002060"/>
                </a:solidFill>
                <a:latin typeface="Optima" panose="02000503060000020004" pitchFamily="2" charset="0"/>
              </a:rPr>
              <a:t> (did not converge for whole FFA)</a:t>
            </a:r>
          </a:p>
          <a:p>
            <a:r>
              <a:rPr lang="en-GB" dirty="0">
                <a:solidFill>
                  <a:srgbClr val="002060"/>
                </a:solidFill>
                <a:latin typeface="Optima" panose="02000503060000020004" pitchFamily="2" charset="0"/>
              </a:rPr>
              <a:t>(June 12, 2019</a:t>
            </a:r>
            <a:r>
              <a:rPr lang="en-GB" dirty="0">
                <a:latin typeface="Optima" panose="02000503060000020004" pitchFamily="2" charset="0"/>
              </a:rPr>
              <a:t>)</a:t>
            </a:r>
            <a:endParaRPr lang="en-US" dirty="0">
              <a:latin typeface="Optima" panose="0200050306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8619C-6004-474B-A3AD-C328BE30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2" y="1599141"/>
            <a:ext cx="6704776" cy="1841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FBBD97-5F67-C37B-1BB7-AF39A66B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469" y="6555066"/>
            <a:ext cx="6821863" cy="317534"/>
          </a:xfrm>
        </p:spPr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10D40D-461B-C6C4-26B7-6996DD82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49" y="3516591"/>
            <a:ext cx="8598929" cy="2915959"/>
          </a:xfrm>
        </p:spPr>
      </p:pic>
    </p:spTree>
    <p:extLst>
      <p:ext uri="{BB962C8B-B14F-4D97-AF65-F5344CB8AC3E}">
        <p14:creationId xmlns:p14="http://schemas.microsoft.com/office/powerpoint/2010/main" val="288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8194-4D31-4DF4-B52B-09A1286E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891222"/>
          </a:xfrm>
        </p:spPr>
        <p:txBody>
          <a:bodyPr>
            <a:noAutofit/>
          </a:bodyPr>
          <a:lstStyle/>
          <a:p>
            <a:r>
              <a:rPr lang="en-GB" sz="2800" dirty="0"/>
              <a:t>1</a:t>
            </a:r>
            <a:r>
              <a:rPr lang="en-GB" sz="2800" i="1" dirty="0">
                <a:latin typeface="Optima" panose="02000503060000020004" pitchFamily="2" charset="0"/>
              </a:rPr>
              <a:t>.3 Seven turns ERL operation with corrected turns 1,2,3</a:t>
            </a:r>
            <a:endParaRPr lang="en-US" sz="2800" i="1" dirty="0">
              <a:latin typeface="Optima" panose="0200050306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6C48-18FB-429A-A732-2953DE52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E88B85-A063-42ED-A8C1-DFE77F17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2390"/>
            <a:ext cx="5196490" cy="310881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20A02-8EAD-4A30-9DA6-9BB2E29F7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800" y="2192390"/>
            <a:ext cx="4484200" cy="31088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9E078-5AE9-838D-0680-3A213BF8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469" y="6555066"/>
            <a:ext cx="6821863" cy="317534"/>
          </a:xfrm>
        </p:spPr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1683-44E0-482B-6132-32AD0D5A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</a:t>
            </a:r>
            <a:r>
              <a:rPr lang="en-US" sz="2800" i="1" dirty="0">
                <a:latin typeface="Optima" panose="02000503060000020004" pitchFamily="2" charset="0"/>
              </a:rPr>
              <a:t>.4 Achieved Results with Permanent Magnet 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FAEE-41BA-D271-96E7-2CBADCD96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" y="769718"/>
            <a:ext cx="8560286" cy="5318564"/>
          </a:xfrm>
        </p:spPr>
        <p:txBody>
          <a:bodyPr>
            <a:normAutofit fontScale="92500" lnSpcReduction="20000"/>
          </a:bodyPr>
          <a:lstStyle/>
          <a:p>
            <a:pPr marL="400050" indent="-400050">
              <a:lnSpc>
                <a:spcPct val="150000"/>
              </a:lnSpc>
            </a:pPr>
            <a:r>
              <a:rPr lang="en-US" sz="2600" dirty="0">
                <a:latin typeface="Optima" panose="02000503060000020004" pitchFamily="2" charset="0"/>
              </a:rPr>
              <a:t>First multi-turn SRF ERL</a:t>
            </a:r>
          </a:p>
          <a:p>
            <a:pPr marL="400050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tima" panose="02000503060000020004" pitchFamily="2" charset="0"/>
              </a:rPr>
              <a:t>Full Proof of Principle for the Non-Scaling Fixed Field Alternating Gradient Concept</a:t>
            </a:r>
          </a:p>
          <a:p>
            <a:pPr marL="400050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tima" panose="02000503060000020004" pitchFamily="2" charset="0"/>
              </a:rPr>
              <a:t>Proof of Principle for the ARC to Straight Merging</a:t>
            </a:r>
          </a:p>
          <a:p>
            <a:pPr marL="400050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Optima" panose="02000503060000020004" pitchFamily="2" charset="0"/>
              </a:rPr>
              <a:t>Established </a:t>
            </a:r>
            <a:r>
              <a:rPr lang="en-US" sz="2600" b="1" dirty="0"/>
              <a:t>n</a:t>
            </a:r>
            <a:r>
              <a:rPr lang="en-US" sz="2600" b="1" dirty="0">
                <a:latin typeface="Optima" panose="02000503060000020004" pitchFamily="2" charset="0"/>
              </a:rPr>
              <a:t>ew permanent magnet technology for the superb quality Halbach-type </a:t>
            </a:r>
            <a:r>
              <a:rPr lang="en-US" sz="2600" b="1" dirty="0"/>
              <a:t>c</a:t>
            </a:r>
            <a:r>
              <a:rPr lang="en-US" sz="2600" b="1" dirty="0">
                <a:latin typeface="Optima" panose="02000503060000020004" pitchFamily="2" charset="0"/>
              </a:rPr>
              <a:t>ombined </a:t>
            </a:r>
            <a:r>
              <a:rPr lang="en-US" sz="2600" b="1" dirty="0"/>
              <a:t>f</a:t>
            </a:r>
            <a:r>
              <a:rPr lang="en-US" sz="2600" b="1" dirty="0">
                <a:latin typeface="Optima" panose="02000503060000020004" pitchFamily="2" charset="0"/>
              </a:rPr>
              <a:t>unction magnets</a:t>
            </a:r>
          </a:p>
          <a:p>
            <a:pPr marL="400050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tima" panose="02000503060000020004" pitchFamily="2" charset="0"/>
              </a:rPr>
              <a:t>Opened door for application to </a:t>
            </a:r>
            <a:r>
              <a:rPr lang="en-US" sz="2600" dirty="0"/>
              <a:t>Light sources and </a:t>
            </a:r>
            <a:r>
              <a:rPr lang="en-US" sz="2600" dirty="0">
                <a:latin typeface="Optima" panose="02000503060000020004" pitchFamily="2" charset="0"/>
              </a:rPr>
              <a:t>electron-positron and electron ion colliders with permanent magnets</a:t>
            </a:r>
          </a:p>
          <a:p>
            <a:pPr marL="400050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tima" panose="02000503060000020004" pitchFamily="2" charset="0"/>
              </a:rPr>
              <a:t>Established energy saving measures: Energy Recovery, SRF, and permanent magnets.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56577-3573-5897-223B-8ED5434F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E70C4-54C8-D049-0CAE-B4741A47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AE9F9-0DC1-3E4F-911E-5B629BFE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84B08A-6020-F74F-ACB8-E3DA5CEFC95D}"/>
              </a:ext>
            </a:extLst>
          </p:cNvPr>
          <p:cNvGrpSpPr>
            <a:grpSpLocks noChangeAspect="1"/>
          </p:cNvGrpSpPr>
          <p:nvPr/>
        </p:nvGrpSpPr>
        <p:grpSpPr>
          <a:xfrm>
            <a:off x="124088" y="3288765"/>
            <a:ext cx="8961547" cy="3004985"/>
            <a:chOff x="-1174044" y="3220684"/>
            <a:chExt cx="11032510" cy="36994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A4A932-66C8-1943-A775-FA0BFCFF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355" y="3220684"/>
              <a:ext cx="9144000" cy="30342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E56D94-36F6-894F-821A-70E2888AAE21}"/>
                </a:ext>
              </a:extLst>
            </p:cNvPr>
            <p:cNvSpPr txBox="1"/>
            <p:nvPr/>
          </p:nvSpPr>
          <p:spPr>
            <a:xfrm>
              <a:off x="-1174044" y="6124410"/>
              <a:ext cx="11032510" cy="795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Comparisons of the displaced Halbach with open gap with Combined Function </a:t>
              </a:r>
              <a:r>
                <a:rPr lang="en-US" b="1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Defocusing</a:t>
              </a:r>
              <a:r>
                <a:rPr lang="en-US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 magnet by keeping the beam more towards the center of the aperture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037772-1F9D-9443-B70C-12AA33A700EA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49229"/>
            <a:ext cx="9136644" cy="2539263"/>
            <a:chOff x="-1324676" y="453356"/>
            <a:chExt cx="11248071" cy="31260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A35554-C992-5F49-BDF3-9F4194B74339}"/>
                </a:ext>
              </a:extLst>
            </p:cNvPr>
            <p:cNvGrpSpPr/>
            <p:nvPr/>
          </p:nvGrpSpPr>
          <p:grpSpPr>
            <a:xfrm>
              <a:off x="-1324676" y="561460"/>
              <a:ext cx="11248071" cy="3017968"/>
              <a:chOff x="-1324676" y="561460"/>
              <a:chExt cx="11248071" cy="30179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E63EDC8-0D83-3B43-BB69-71865827B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355" y="561460"/>
                <a:ext cx="9144000" cy="228945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D921EE-2D63-1B4C-AE92-4597E2E0725A}"/>
                  </a:ext>
                </a:extLst>
              </p:cNvPr>
              <p:cNvSpPr txBox="1"/>
              <p:nvPr/>
            </p:nvSpPr>
            <p:spPr>
              <a:xfrm>
                <a:off x="-1324676" y="2783734"/>
                <a:ext cx="11248071" cy="7956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Comparisons of the displaced Halbach with open gap with Combined Function </a:t>
                </a:r>
                <a:r>
                  <a:rPr lang="en-US" b="1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Focusing</a:t>
                </a:r>
                <a:r>
                  <a:rPr lang="en-US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 magnet by keeping the beam more towards the center of the aperture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157F8D-E9A9-2B49-AD80-537C26F61117}"/>
                </a:ext>
              </a:extLst>
            </p:cNvPr>
            <p:cNvSpPr txBox="1"/>
            <p:nvPr/>
          </p:nvSpPr>
          <p:spPr>
            <a:xfrm>
              <a:off x="5447586" y="453356"/>
              <a:ext cx="4000574" cy="45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A square dimensions are  1 cm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7270AA-1B98-3341-8C1C-F80D155EB059}"/>
                </a:ext>
              </a:extLst>
            </p:cNvPr>
            <p:cNvCxnSpPr/>
            <p:nvPr/>
          </p:nvCxnSpPr>
          <p:spPr>
            <a:xfrm>
              <a:off x="7816850" y="848026"/>
              <a:ext cx="352466" cy="0"/>
            </a:xfrm>
            <a:prstGeom prst="straightConnector1">
              <a:avLst/>
            </a:prstGeom>
            <a:ln>
              <a:solidFill>
                <a:srgbClr val="FF0000"/>
              </a:solidFill>
              <a:headEnd w="lg" len="lg"/>
              <a:tailEnd type="arrow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B5AF052-8557-5A4F-969F-C405885AB6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6191" y="851502"/>
              <a:ext cx="352466" cy="0"/>
            </a:xfrm>
            <a:prstGeom prst="straightConnector1">
              <a:avLst/>
            </a:prstGeom>
            <a:ln>
              <a:solidFill>
                <a:srgbClr val="FF0000"/>
              </a:solidFill>
              <a:headEnd w="lg" len="lg"/>
              <a:tailEnd type="arrow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146FA99-AA48-3C45-828F-341667C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Newest Permanent Magnet Designs For Light Sources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9B2CFFA-D9DE-FF5D-310A-0FAF9932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469" y="6555066"/>
            <a:ext cx="6821863" cy="317534"/>
          </a:xfrm>
        </p:spPr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A83F-694F-DEF4-6D1F-A7415384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NSLS2 Magnet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8D93D-AE66-04CA-EA27-456ED779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E05B0-4ED0-9C66-3162-8B1BB7C3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501BA-19E7-90CB-6196-E330D9297E1D}"/>
              </a:ext>
            </a:extLst>
          </p:cNvPr>
          <p:cNvSpPr txBox="1"/>
          <p:nvPr/>
        </p:nvSpPr>
        <p:spPr>
          <a:xfrm>
            <a:off x="119744" y="816429"/>
            <a:ext cx="892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Optima" panose="02000503060000020004" pitchFamily="2" charset="0"/>
              </a:rPr>
              <a:t>G. Wang et All, “Complex bend. II A new optics solution”, Phys. Rev. Accel. and Beams </a:t>
            </a:r>
            <a:r>
              <a:rPr lang="en-US" b="1" dirty="0">
                <a:solidFill>
                  <a:srgbClr val="002060"/>
                </a:solidFill>
                <a:latin typeface="Optima" panose="02000503060000020004" pitchFamily="2" charset="0"/>
              </a:rPr>
              <a:t>22</a:t>
            </a:r>
            <a:r>
              <a:rPr lang="en-US" dirty="0">
                <a:solidFill>
                  <a:srgbClr val="002060"/>
                </a:solidFill>
                <a:latin typeface="Optima" panose="02000503060000020004" pitchFamily="2" charset="0"/>
              </a:rPr>
              <a:t>, 110713(2019) </a:t>
            </a:r>
            <a:endParaRPr lang="en-US" dirty="0">
              <a:solidFill>
                <a:srgbClr val="002060"/>
              </a:solidFill>
              <a:effectLst/>
              <a:latin typeface="Optima" panose="02000503060000020004" pitchFamily="2" charset="0"/>
            </a:endParaRPr>
          </a:p>
        </p:txBody>
      </p:sp>
      <p:pic>
        <p:nvPicPr>
          <p:cNvPr id="12" name="Picture 11" descr="A spiral staircase with arrows pointing to the center&#10;&#10;Description automatically generated">
            <a:extLst>
              <a:ext uri="{FF2B5EF4-FFF2-40B4-BE49-F238E27FC236}">
                <a16:creationId xmlns:a16="http://schemas.microsoft.com/office/drawing/2014/main" id="{A6BF2E23-61A3-42C9-4048-A7CF87C9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97" y="3425825"/>
            <a:ext cx="2976818" cy="3214172"/>
          </a:xfrm>
          <a:prstGeom prst="rect">
            <a:avLst/>
          </a:prstGeom>
        </p:spPr>
      </p:pic>
      <p:pic>
        <p:nvPicPr>
          <p:cNvPr id="14" name="Picture 13" descr="A spiral staircase with arrows pointing to the center&#10;&#10;Description automatically generated">
            <a:extLst>
              <a:ext uri="{FF2B5EF4-FFF2-40B4-BE49-F238E27FC236}">
                <a16:creationId xmlns:a16="http://schemas.microsoft.com/office/drawing/2014/main" id="{0D68E774-DD9F-B389-5F77-44C963D4F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3" y="3916653"/>
            <a:ext cx="2258568" cy="2199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5B459-E4ED-CB35-0A4F-B6A77FF46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44" y="1513873"/>
            <a:ext cx="6426200" cy="1993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029448-44DE-FB6D-1076-C222936ADF6F}"/>
              </a:ext>
            </a:extLst>
          </p:cNvPr>
          <p:cNvSpPr txBox="1"/>
          <p:nvPr/>
        </p:nvSpPr>
        <p:spPr>
          <a:xfrm>
            <a:off x="6533424" y="3525702"/>
            <a:ext cx="212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d</a:t>
            </a:r>
            <a:r>
              <a:rPr lang="en-US" dirty="0"/>
              <a:t>=130 T/m B</a:t>
            </a:r>
            <a:r>
              <a:rPr lang="en-US" baseline="-25000" dirty="0"/>
              <a:t>y</a:t>
            </a:r>
            <a:r>
              <a:rPr lang="en-US" dirty="0"/>
              <a:t>=0.5 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7ECF99-8C2A-44A7-D862-4B844369D15D}"/>
              </a:ext>
            </a:extLst>
          </p:cNvPr>
          <p:cNvSpPr txBox="1"/>
          <p:nvPr/>
        </p:nvSpPr>
        <p:spPr>
          <a:xfrm>
            <a:off x="797535" y="3533329"/>
            <a:ext cx="22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d</a:t>
            </a:r>
            <a:r>
              <a:rPr lang="en-US" dirty="0"/>
              <a:t>=130 T/m B</a:t>
            </a:r>
            <a:r>
              <a:rPr lang="en-US" baseline="-25000" dirty="0"/>
              <a:t>y</a:t>
            </a:r>
            <a:r>
              <a:rPr lang="en-US" dirty="0"/>
              <a:t>=0.25 T</a:t>
            </a:r>
          </a:p>
        </p:txBody>
      </p:sp>
    </p:spTree>
    <p:extLst>
      <p:ext uri="{BB962C8B-B14F-4D97-AF65-F5344CB8AC3E}">
        <p14:creationId xmlns:p14="http://schemas.microsoft.com/office/powerpoint/2010/main" val="6963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006E-8667-A355-D4F3-796AC2FD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Multipoles in the combined function magnet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1455C-8CEA-52C6-B5B0-4228B347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2003E-3BD3-C251-4EEC-74298DB9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17</a:t>
            </a:fld>
            <a:endParaRPr lang="en-US" dirty="0"/>
          </a:p>
        </p:txBody>
      </p:sp>
      <p:pic>
        <p:nvPicPr>
          <p:cNvPr id="13" name="Picture 12" descr="A table of numbers with black text&#10;&#10;Description automatically generated">
            <a:extLst>
              <a:ext uri="{FF2B5EF4-FFF2-40B4-BE49-F238E27FC236}">
                <a16:creationId xmlns:a16="http://schemas.microsoft.com/office/drawing/2014/main" id="{768FCF22-D349-AF63-D098-A520717C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533"/>
            <a:ext cx="4457700" cy="3773154"/>
          </a:xfrm>
          <a:prstGeom prst="rect">
            <a:avLst/>
          </a:prstGeom>
        </p:spPr>
      </p:pic>
      <p:pic>
        <p:nvPicPr>
          <p:cNvPr id="15" name="Picture 14" descr="A table of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761F2C10-C0E4-473F-576D-B89FDA7E9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798" y="1282455"/>
            <a:ext cx="4480560" cy="36903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C4CA63-7063-D52C-8EAE-483ADF4ADC88}"/>
              </a:ext>
            </a:extLst>
          </p:cNvPr>
          <p:cNvSpPr txBox="1"/>
          <p:nvPr/>
        </p:nvSpPr>
        <p:spPr>
          <a:xfrm>
            <a:off x="5726974" y="877752"/>
            <a:ext cx="2090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G</a:t>
            </a:r>
            <a:r>
              <a:rPr lang="en-US" sz="16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d</a:t>
            </a:r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=130 T/m B</a:t>
            </a:r>
            <a:r>
              <a:rPr lang="en-US" sz="16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y</a:t>
            </a:r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=0.5 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A5F60-5C6D-D884-C462-B88F4EFFAEBF}"/>
              </a:ext>
            </a:extLst>
          </p:cNvPr>
          <p:cNvSpPr txBox="1"/>
          <p:nvPr/>
        </p:nvSpPr>
        <p:spPr>
          <a:xfrm>
            <a:off x="1489685" y="885379"/>
            <a:ext cx="2204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G</a:t>
            </a:r>
            <a:r>
              <a:rPr lang="en-US" sz="16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d</a:t>
            </a:r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=130 T/m B</a:t>
            </a:r>
            <a:r>
              <a:rPr lang="en-US" sz="16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y</a:t>
            </a:r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=0.25 T</a:t>
            </a:r>
          </a:p>
        </p:txBody>
      </p:sp>
    </p:spTree>
    <p:extLst>
      <p:ext uri="{BB962C8B-B14F-4D97-AF65-F5344CB8AC3E}">
        <p14:creationId xmlns:p14="http://schemas.microsoft.com/office/powerpoint/2010/main" val="15253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BF7-A940-C05D-C084-181FFC7A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03E24-D455-0DE6-C72E-84DF1BB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EC4A7BA-AB18-CE1E-1A59-DB6845BA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083" y="192616"/>
            <a:ext cx="6766875" cy="6271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B2A12-6F7E-0AAE-077E-AE71A51A71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3. CEBAF Energy Upgrade 12</a:t>
            </a:r>
            <a:r>
              <a:rPr lang="en-US" dirty="0">
                <a:sym typeface="Wingdings" pitchFamily="2" charset="2"/>
              </a:rPr>
              <a:t>22 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5631-A20E-2992-23EB-C1F502AB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Recent Long-Range plan for Nuclear Physics in USA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DC9A5-AD4C-8E56-883D-257D8B45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42F35-3BA5-27E4-7448-B43164D1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30303-FD46-EC78-6B83-5EA9AFA2F998}"/>
              </a:ext>
            </a:extLst>
          </p:cNvPr>
          <p:cNvSpPr txBox="1"/>
          <p:nvPr/>
        </p:nvSpPr>
        <p:spPr>
          <a:xfrm>
            <a:off x="264748" y="781050"/>
            <a:ext cx="803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[https://nuclearsciencefuture.org/wp-content/uploads/2023/10/NSAC-LRP-2023-v1.2.pdf]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1CF31-4886-8A12-BF97-312C0F922112}"/>
              </a:ext>
            </a:extLst>
          </p:cNvPr>
          <p:cNvSpPr txBox="1"/>
          <p:nvPr/>
        </p:nvSpPr>
        <p:spPr>
          <a:xfrm>
            <a:off x="114300" y="1302250"/>
            <a:ext cx="892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/>
                <a:latin typeface="Optima" panose="02000503060000020004" pitchFamily="2" charset="0"/>
              </a:rPr>
              <a:t>Although beam energy is not a challenge for nuclear physics facilities, it </a:t>
            </a:r>
            <a:r>
              <a:rPr lang="en-US" sz="1600" i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is important to develop more efficient and cost-effective accelerators</a:t>
            </a:r>
            <a:r>
              <a:rPr lang="en-US" sz="1600" i="1" dirty="0">
                <a:effectLst/>
                <a:latin typeface="Optima" panose="02000503060000020004" pitchFamily="2" charset="0"/>
              </a:rPr>
              <a:t>, a goal shared with the high-energy physics community.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482A7-3938-261E-97C3-2014A53CC89C}"/>
              </a:ext>
            </a:extLst>
          </p:cNvPr>
          <p:cNvSpPr txBox="1"/>
          <p:nvPr/>
        </p:nvSpPr>
        <p:spPr>
          <a:xfrm>
            <a:off x="114300" y="2271930"/>
            <a:ext cx="9048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effectLst/>
                <a:latin typeface="Optima" panose="02000503060000020004" pitchFamily="2" charset="0"/>
              </a:rPr>
              <a:t>…The subsequent phase is </a:t>
            </a:r>
            <a:r>
              <a:rPr lang="en-US" sz="1600" i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an energy upgrade of CEBAF to more than 20 GeV</a:t>
            </a:r>
            <a:r>
              <a:rPr lang="en-US" sz="1600" i="1" dirty="0">
                <a:effectLst/>
                <a:latin typeface="Optima" panose="02000503060000020004" pitchFamily="2" charset="0"/>
              </a:rPr>
              <a:t>. Recently, the Cornell Brookhaven Electron Test Accelerator (CBETA) facility demonstrated eight-pass recirculation of an electron beam with energy recovery employing arcs of fixed-field alternating gradient magnets.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This exciting new technology could enable a cost-effective method to double the energy of CEBAF</a:t>
            </a:r>
            <a:r>
              <a:rPr lang="en-US" sz="1600" i="1" dirty="0">
                <a:effectLst/>
                <a:latin typeface="Optima" panose="02000503060000020004" pitchFamily="2" charset="0"/>
              </a:rPr>
              <a:t>, allowing wider kinematic reach for nucleon femtography studies in the existing tunnels and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with no new cryomodules required</a:t>
            </a:r>
            <a:r>
              <a:rPr lang="en-US" sz="1600" b="1" i="1" dirty="0">
                <a:effectLst/>
                <a:latin typeface="Optima" panose="02000503060000020004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AEFCE-5058-4655-F768-D91F9398B73D}"/>
              </a:ext>
            </a:extLst>
          </p:cNvPr>
          <p:cNvSpPr txBox="1"/>
          <p:nvPr/>
        </p:nvSpPr>
        <p:spPr>
          <a:xfrm>
            <a:off x="114300" y="4355422"/>
            <a:ext cx="892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effectLst/>
                <a:latin typeface="Optima" panose="02000503060000020004" pitchFamily="2" charset="0"/>
              </a:rPr>
              <a:t>Another example in which nuclear science affects therapy is FLASH radiotherapy (RT), a technique involving the delivery of ultrahigh-dose-rate radiation to the target. FLASH-RT has been shown to reduce radiation-induced toxicity in healthy tissues without compromising the anticancer effects of treatment compared with conventional radiation therapy. Incorporating FLASH-RT into routine clinical radiotherapy for electrons, </a:t>
            </a:r>
            <a:r>
              <a:rPr lang="en-US" sz="1600" b="0" i="1" dirty="0">
                <a:solidFill>
                  <a:srgbClr val="EF6321"/>
                </a:solidFill>
                <a:effectLst/>
                <a:latin typeface="Optima" panose="02000503060000020004" pitchFamily="2" charset="0"/>
              </a:rPr>
              <a:t>photons</a:t>
            </a:r>
            <a:r>
              <a:rPr lang="en-US" sz="1600" i="1" dirty="0">
                <a:effectLst/>
                <a:latin typeface="Optima" panose="02000503060000020004" pitchFamily="2" charset="0"/>
              </a:rPr>
              <a:t>, and protons </a:t>
            </a:r>
            <a:r>
              <a:rPr lang="en-US" sz="1600" b="1" i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will require the continued development of accelerator</a:t>
            </a:r>
            <a:r>
              <a:rPr lang="en-US" sz="1600" b="1" i="1" dirty="0">
                <a:effectLst/>
                <a:latin typeface="Optima" panose="02000503060000020004" pitchFamily="2" charset="0"/>
              </a:rPr>
              <a:t> </a:t>
            </a:r>
            <a:r>
              <a:rPr lang="en-US" sz="1600" i="1" dirty="0">
                <a:effectLst/>
                <a:latin typeface="Optima" panose="02000503060000020004" pitchFamily="2" charset="0"/>
              </a:rPr>
              <a:t>and detector devices, likely leveraging nuclear physics techniques. </a:t>
            </a:r>
          </a:p>
        </p:txBody>
      </p:sp>
    </p:spTree>
    <p:extLst>
      <p:ext uri="{BB962C8B-B14F-4D97-AF65-F5344CB8AC3E}">
        <p14:creationId xmlns:p14="http://schemas.microsoft.com/office/powerpoint/2010/main" val="21678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8BC3-F591-FD53-EC89-C32AA2C0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3445-01C0-936F-FF21-38D925E94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3" y="1120079"/>
            <a:ext cx="9078810" cy="444887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Previous Successful Experience </a:t>
            </a:r>
            <a:r>
              <a:rPr lang="en-US" sz="2400" dirty="0">
                <a:solidFill>
                  <a:srgbClr val="002060"/>
                </a:solidFill>
              </a:rPr>
              <a:t>– Permanent magnets for ‘CBETA’ presented by the PI of the project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</a:rPr>
              <a:t>NSLS2 energy upgrade for the very low emittance light source: build and test a proof of principle </a:t>
            </a:r>
            <a:r>
              <a:rPr lang="en-US" sz="2400" b="1" dirty="0">
                <a:solidFill>
                  <a:srgbClr val="002060"/>
                </a:solidFill>
              </a:rPr>
              <a:t>combined function permanent magnet with G</a:t>
            </a:r>
            <a:r>
              <a:rPr lang="en-US" sz="2400" b="1" baseline="-25000" dirty="0">
                <a:solidFill>
                  <a:srgbClr val="002060"/>
                </a:solidFill>
              </a:rPr>
              <a:t>d</a:t>
            </a:r>
            <a:r>
              <a:rPr lang="en-US" sz="2400" b="1" dirty="0">
                <a:solidFill>
                  <a:srgbClr val="002060"/>
                </a:solidFill>
              </a:rPr>
              <a:t>=130 T/m and B</a:t>
            </a:r>
            <a:r>
              <a:rPr lang="en-US" sz="2400" b="1" baseline="-25000" dirty="0">
                <a:solidFill>
                  <a:srgbClr val="002060"/>
                </a:solidFill>
              </a:rPr>
              <a:t>y</a:t>
            </a:r>
            <a:r>
              <a:rPr lang="en-US" sz="2400" b="1" dirty="0">
                <a:solidFill>
                  <a:srgbClr val="002060"/>
                </a:solidFill>
              </a:rPr>
              <a:t>=0.5T and 0.25T (</a:t>
            </a:r>
            <a:r>
              <a:rPr lang="en-US" sz="2400" dirty="0">
                <a:solidFill>
                  <a:srgbClr val="002060"/>
                </a:solidFill>
              </a:rPr>
              <a:t>magnet design by Stephen Brooks-CAD-BNL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Prototype of the combined function permanent magnet for the CEBAF upgrade </a:t>
            </a:r>
            <a:r>
              <a:rPr lang="en-US" sz="2400" dirty="0">
                <a:solidFill>
                  <a:srgbClr val="002060"/>
                </a:solidFill>
              </a:rPr>
              <a:t>(Stephen Brooks –CAD-BNL)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</a:rPr>
              <a:t>An approved Scientific grant from the Stony Brook University Hospital and LDRD from BNL </a:t>
            </a:r>
            <a:r>
              <a:rPr lang="en-US" sz="2400" b="1" dirty="0">
                <a:solidFill>
                  <a:srgbClr val="002060"/>
                </a:solidFill>
              </a:rPr>
              <a:t>to develop the ‘FLASH’ permanent magnet proton therapy facility design presented by the PI of the project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Design of the permanent magnet single arc Energy Recovery accelerator for the future LHeC</a:t>
            </a:r>
            <a:r>
              <a:rPr lang="en-US" sz="2400" dirty="0">
                <a:solidFill>
                  <a:srgbClr val="002060"/>
                </a:solidFill>
              </a:rPr>
              <a:t>. 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/>
              <a:t>Summary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522B7-B077-E442-43A1-A859A9C7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E60DD-7439-F84E-41E8-D611DBF9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4356E-EDC8-266B-45B1-EBC4D718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A5FF8-9C70-2C03-70BD-1770DCA0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6321F-805B-ACBA-E57C-35223DAC2BEA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2733" cy="65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i="1" kern="1200">
                <a:solidFill>
                  <a:srgbClr val="002060"/>
                </a:solidFill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3.1 Lattice Functions in a Cell for the WEST-FFA arc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4233BB-DE90-A027-E5E5-51AE91D88B17}"/>
              </a:ext>
            </a:extLst>
          </p:cNvPr>
          <p:cNvGrpSpPr/>
          <p:nvPr/>
        </p:nvGrpSpPr>
        <p:grpSpPr>
          <a:xfrm>
            <a:off x="3762246" y="561022"/>
            <a:ext cx="5381754" cy="5876875"/>
            <a:chOff x="2054097" y="679450"/>
            <a:chExt cx="5381754" cy="5876875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9AC07EA7-8760-0B23-F2D1-2DD3D9C3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097" y="679450"/>
              <a:ext cx="5381754" cy="587687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D14476-F6EF-EBB5-FC4E-ABD7CCDDFD25}"/>
                </a:ext>
              </a:extLst>
            </p:cNvPr>
            <p:cNvGrpSpPr/>
            <p:nvPr/>
          </p:nvGrpSpPr>
          <p:grpSpPr>
            <a:xfrm>
              <a:off x="4438648" y="844550"/>
              <a:ext cx="1349245" cy="2599214"/>
              <a:chOff x="4438648" y="844550"/>
              <a:chExt cx="1349245" cy="2599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58F4D3-7DF6-3061-35DC-21D661950406}"/>
                  </a:ext>
                </a:extLst>
              </p:cNvPr>
              <p:cNvSpPr txBox="1"/>
              <p:nvPr/>
            </p:nvSpPr>
            <p:spPr>
              <a:xfrm>
                <a:off x="4521200" y="844550"/>
                <a:ext cx="1266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5E49C4"/>
                    </a:solidFill>
                  </a:rPr>
                  <a:t>E=21.9 GeV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FB8D32-BEF1-71C3-A318-56ECDB590EA4}"/>
                  </a:ext>
                </a:extLst>
              </p:cNvPr>
              <p:cNvSpPr txBox="1"/>
              <p:nvPr/>
            </p:nvSpPr>
            <p:spPr>
              <a:xfrm>
                <a:off x="4438650" y="2082800"/>
                <a:ext cx="1266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E=17.5 GeV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5B0C64-F617-D162-0F7B-407291CBC5DF}"/>
                  </a:ext>
                </a:extLst>
              </p:cNvPr>
              <p:cNvSpPr txBox="1"/>
              <p:nvPr/>
            </p:nvSpPr>
            <p:spPr>
              <a:xfrm>
                <a:off x="4438649" y="2623324"/>
                <a:ext cx="1319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E= 15.3 GeV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DC6EAB-7805-6760-025A-35B49B2EA939}"/>
                  </a:ext>
                </a:extLst>
              </p:cNvPr>
              <p:cNvSpPr txBox="1"/>
              <p:nvPr/>
            </p:nvSpPr>
            <p:spPr>
              <a:xfrm>
                <a:off x="4521200" y="1486416"/>
                <a:ext cx="1266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E=19.7 GeV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9EF55E-FDB6-67C0-E6E3-1507AF0F3C51}"/>
                  </a:ext>
                </a:extLst>
              </p:cNvPr>
              <p:cNvSpPr txBox="1"/>
              <p:nvPr/>
            </p:nvSpPr>
            <p:spPr>
              <a:xfrm>
                <a:off x="4438648" y="3074432"/>
                <a:ext cx="1266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E=13.1 GeV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22814F-7BDA-F4EB-1533-03B9A4E54DDD}"/>
              </a:ext>
            </a:extLst>
          </p:cNvPr>
          <p:cNvSpPr txBox="1"/>
          <p:nvPr/>
        </p:nvSpPr>
        <p:spPr>
          <a:xfrm>
            <a:off x="406400" y="726122"/>
            <a:ext cx="326743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</a:rPr>
              <a:t>Permanent Magnet Properties: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Focusing Combined Function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Magnet QF</a:t>
            </a:r>
          </a:p>
          <a:p>
            <a:r>
              <a:rPr lang="en-US" dirty="0">
                <a:solidFill>
                  <a:srgbClr val="002060"/>
                </a:solidFill>
              </a:rPr>
              <a:t>GF= -73.26375 T/m</a:t>
            </a:r>
          </a:p>
          <a:p>
            <a:r>
              <a:rPr lang="en-US" dirty="0">
                <a:solidFill>
                  <a:srgbClr val="002060"/>
                </a:solidFill>
              </a:rPr>
              <a:t>QLF= 1.5 m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q</a:t>
            </a:r>
            <a:r>
              <a:rPr lang="en-US" baseline="-25000" dirty="0">
                <a:solidFill>
                  <a:srgbClr val="002060"/>
                </a:solidFill>
              </a:rPr>
              <a:t>F</a:t>
            </a:r>
            <a:r>
              <a:rPr lang="en-US" dirty="0">
                <a:solidFill>
                  <a:srgbClr val="002060"/>
                </a:solidFill>
              </a:rPr>
              <a:t>=-0.023180154</a:t>
            </a:r>
          </a:p>
          <a:p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baseline="-25000" dirty="0">
                <a:solidFill>
                  <a:srgbClr val="002060"/>
                </a:solidFill>
              </a:rPr>
              <a:t>F</a:t>
            </a:r>
            <a:r>
              <a:rPr lang="en-US" dirty="0">
                <a:solidFill>
                  <a:srgbClr val="002060"/>
                </a:solidFill>
              </a:rPr>
              <a:t>=1.07218 T</a:t>
            </a:r>
          </a:p>
          <a:p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baseline="-25000" dirty="0">
                <a:solidFill>
                  <a:srgbClr val="002060"/>
                </a:solidFill>
              </a:rPr>
              <a:t>FMAX</a:t>
            </a:r>
            <a:r>
              <a:rPr lang="en-US" dirty="0">
                <a:solidFill>
                  <a:srgbClr val="002060"/>
                </a:solidFill>
              </a:rPr>
              <a:t>=-1.25 T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Defocusing Combined Function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Magnet BD</a:t>
            </a:r>
          </a:p>
          <a:p>
            <a:r>
              <a:rPr lang="en-US" dirty="0">
                <a:solidFill>
                  <a:srgbClr val="002060"/>
                </a:solidFill>
              </a:rPr>
              <a:t>GD= -73.26375 T/m</a:t>
            </a:r>
          </a:p>
          <a:p>
            <a:r>
              <a:rPr lang="en-US" dirty="0">
                <a:solidFill>
                  <a:srgbClr val="002060"/>
                </a:solidFill>
              </a:rPr>
              <a:t>BLD= 0.7511 m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q</a:t>
            </a:r>
            <a:r>
              <a:rPr lang="en-US" baseline="-25000" dirty="0">
                <a:solidFill>
                  <a:srgbClr val="002060"/>
                </a:solidFill>
              </a:rPr>
              <a:t>D</a:t>
            </a:r>
            <a:r>
              <a:rPr lang="en-US" dirty="0">
                <a:solidFill>
                  <a:srgbClr val="002060"/>
                </a:solidFill>
              </a:rPr>
              <a:t>=-0.023180154</a:t>
            </a:r>
          </a:p>
          <a:p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baseline="-25000" dirty="0">
                <a:solidFill>
                  <a:srgbClr val="002060"/>
                </a:solidFill>
              </a:rPr>
              <a:t>D</a:t>
            </a:r>
            <a:r>
              <a:rPr lang="en-US" dirty="0">
                <a:solidFill>
                  <a:srgbClr val="002060"/>
                </a:solidFill>
              </a:rPr>
              <a:t>= -0.71375 T</a:t>
            </a:r>
          </a:p>
          <a:p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baseline="-25000" dirty="0">
                <a:solidFill>
                  <a:srgbClr val="002060"/>
                </a:solidFill>
              </a:rPr>
              <a:t>DMAX</a:t>
            </a:r>
            <a:r>
              <a:rPr lang="en-US" dirty="0">
                <a:solidFill>
                  <a:srgbClr val="002060"/>
                </a:solidFill>
              </a:rPr>
              <a:t>=-1.755 T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Total Synchrotron Radiation Lost </a:t>
            </a:r>
          </a:p>
          <a:p>
            <a:r>
              <a:rPr lang="en-US" dirty="0">
                <a:solidFill>
                  <a:srgbClr val="002060"/>
                </a:solidFill>
              </a:rPr>
              <a:t>In the West Arc from five passes: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E</a:t>
            </a:r>
            <a:r>
              <a:rPr lang="en-US" baseline="-25000" dirty="0">
                <a:solidFill>
                  <a:srgbClr val="002060"/>
                </a:solidFill>
              </a:rPr>
              <a:t>LOSS</a:t>
            </a:r>
            <a:r>
              <a:rPr lang="en-US" dirty="0">
                <a:solidFill>
                  <a:srgbClr val="002060"/>
                </a:solidFill>
              </a:rPr>
              <a:t>=373.7 MeV</a:t>
            </a:r>
          </a:p>
        </p:txBody>
      </p:sp>
    </p:spTree>
    <p:extLst>
      <p:ext uri="{BB962C8B-B14F-4D97-AF65-F5344CB8AC3E}">
        <p14:creationId xmlns:p14="http://schemas.microsoft.com/office/powerpoint/2010/main" val="69277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1605-9FFE-8D54-18BA-6093BF00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1166389"/>
          </a:xfrm>
        </p:spPr>
        <p:txBody>
          <a:bodyPr>
            <a:noAutofit/>
          </a:bodyPr>
          <a:lstStyle/>
          <a:p>
            <a:r>
              <a:rPr lang="en-US" sz="2400" dirty="0"/>
              <a:t>3.2 OPEN-MIDPLANE GRADIENT PERMANENT MAGNET </a:t>
            </a:r>
            <a:br>
              <a:rPr lang="en-US" sz="2400" dirty="0"/>
            </a:br>
            <a:r>
              <a:rPr lang="en-US" sz="2400" dirty="0"/>
              <a:t>WITH 1.53 T PEAK FIELD (S. Brooks, WEPM128, IPAC 2023)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010D-92E9-3B64-C2F6-E2750B21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2308-257C-1CB7-D8CE-186E99CE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520C-4ADE-32DE-469A-14979442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24" y="1717188"/>
            <a:ext cx="3207324" cy="2624174"/>
          </a:xfrm>
          <a:prstGeom prst="rect">
            <a:avLst/>
          </a:prstGeom>
        </p:spPr>
      </p:pic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55BF0B22-7E0A-9477-831E-AA7B2FC7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1" y="1310214"/>
            <a:ext cx="3127735" cy="2776527"/>
          </a:xfrm>
          <a:prstGeom prst="rect">
            <a:avLst/>
          </a:prstGeom>
        </p:spPr>
      </p:pic>
      <p:pic>
        <p:nvPicPr>
          <p:cNvPr id="10" name="Picture 9" descr="A close-up of a magnet&#10;&#10;Description automatically generated">
            <a:extLst>
              <a:ext uri="{FF2B5EF4-FFF2-40B4-BE49-F238E27FC236}">
                <a16:creationId xmlns:a16="http://schemas.microsoft.com/office/drawing/2014/main" id="{04F731E2-B004-8E66-7068-F73386F36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160" y="3875803"/>
            <a:ext cx="3036041" cy="1231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2E4E3-E65B-2EFD-57F0-30D49C3BA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624" y="4454879"/>
            <a:ext cx="4127665" cy="2063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020F82-1344-BD42-5159-2AFCABAA7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11" y="5144077"/>
            <a:ext cx="4582117" cy="1374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077FA9-B264-B8D7-1A93-54425075FED6}"/>
              </a:ext>
            </a:extLst>
          </p:cNvPr>
          <p:cNvSpPr txBox="1"/>
          <p:nvPr/>
        </p:nvSpPr>
        <p:spPr>
          <a:xfrm>
            <a:off x="5732522" y="111919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</a:rPr>
              <a:t>Magnet Design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32E60D-F61C-982A-C4A0-5363B6A3C337}"/>
              </a:ext>
            </a:extLst>
          </p:cNvPr>
          <p:cNvCxnSpPr>
            <a:cxnSpLocks/>
          </p:cNvCxnSpPr>
          <p:nvPr/>
        </p:nvCxnSpPr>
        <p:spPr>
          <a:xfrm flipV="1">
            <a:off x="5091642" y="1626890"/>
            <a:ext cx="0" cy="1910522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4CF16-78B0-4AB3-B7DC-CAA110E25F03}"/>
              </a:ext>
            </a:extLst>
          </p:cNvPr>
          <p:cNvCxnSpPr>
            <a:cxnSpLocks/>
          </p:cNvCxnSpPr>
          <p:nvPr/>
        </p:nvCxnSpPr>
        <p:spPr>
          <a:xfrm flipV="1">
            <a:off x="7442999" y="1626890"/>
            <a:ext cx="0" cy="1780347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B1C2EA-937E-9FC3-6F52-8B8308B60F4C}"/>
              </a:ext>
            </a:extLst>
          </p:cNvPr>
          <p:cNvCxnSpPr>
            <a:cxnSpLocks/>
          </p:cNvCxnSpPr>
          <p:nvPr/>
        </p:nvCxnSpPr>
        <p:spPr>
          <a:xfrm>
            <a:off x="5091642" y="1675859"/>
            <a:ext cx="2355850" cy="0"/>
          </a:xfrm>
          <a:prstGeom prst="line">
            <a:avLst/>
          </a:prstGeom>
          <a:ln w="3175">
            <a:solidFill>
              <a:schemeClr val="tx1"/>
            </a:solidFill>
            <a:headEnd type="triangle"/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19EAFE-2DC8-6BDD-61B5-E424A8DD799E}"/>
              </a:ext>
            </a:extLst>
          </p:cNvPr>
          <p:cNvCxnSpPr>
            <a:cxnSpLocks/>
          </p:cNvCxnSpPr>
          <p:nvPr/>
        </p:nvCxnSpPr>
        <p:spPr>
          <a:xfrm>
            <a:off x="8464667" y="1970875"/>
            <a:ext cx="0" cy="2107988"/>
          </a:xfrm>
          <a:prstGeom prst="line">
            <a:avLst/>
          </a:prstGeom>
          <a:ln w="3175">
            <a:solidFill>
              <a:schemeClr val="tx1"/>
            </a:solidFill>
            <a:headEnd type="triangle"/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1AD161B-08D6-A8B3-43B2-231E3123DE7B}"/>
              </a:ext>
            </a:extLst>
          </p:cNvPr>
          <p:cNvSpPr txBox="1"/>
          <p:nvPr/>
        </p:nvSpPr>
        <p:spPr>
          <a:xfrm>
            <a:off x="5891745" y="1463333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tima" panose="02000503060000020004" pitchFamily="2" charset="0"/>
              </a:rPr>
              <a:t>10.9 cm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8379B6-7FA5-A4D2-C13C-CCBCC7FA0444}"/>
              </a:ext>
            </a:extLst>
          </p:cNvPr>
          <p:cNvCxnSpPr>
            <a:cxnSpLocks/>
          </p:cNvCxnSpPr>
          <p:nvPr/>
        </p:nvCxnSpPr>
        <p:spPr>
          <a:xfrm flipV="1">
            <a:off x="6517427" y="1973817"/>
            <a:ext cx="2018361" cy="1344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CC53C5-6E22-2977-0FAD-88E1FFF59C75}"/>
              </a:ext>
            </a:extLst>
          </p:cNvPr>
          <p:cNvCxnSpPr>
            <a:cxnSpLocks/>
          </p:cNvCxnSpPr>
          <p:nvPr/>
        </p:nvCxnSpPr>
        <p:spPr>
          <a:xfrm>
            <a:off x="6490993" y="4082893"/>
            <a:ext cx="2070518" cy="2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7765B0-7CBF-5BA7-B236-C1A54299ADFF}"/>
              </a:ext>
            </a:extLst>
          </p:cNvPr>
          <p:cNvSpPr txBox="1"/>
          <p:nvPr/>
        </p:nvSpPr>
        <p:spPr>
          <a:xfrm rot="16200000">
            <a:off x="8008130" y="287527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tima" panose="02000503060000020004" pitchFamily="2" charset="0"/>
              </a:rPr>
              <a:t>9.7 cm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A95F31-CC56-2BD0-FD49-92F39F1DB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46" y="951441"/>
            <a:ext cx="3784600" cy="279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25704B-8B71-0C27-109C-F91C20AEAE52}"/>
              </a:ext>
            </a:extLst>
          </p:cNvPr>
          <p:cNvSpPr txBox="1"/>
          <p:nvPr/>
        </p:nvSpPr>
        <p:spPr>
          <a:xfrm>
            <a:off x="412327" y="903655"/>
            <a:ext cx="410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                                                                     )  </a:t>
            </a:r>
          </a:p>
        </p:txBody>
      </p:sp>
    </p:spTree>
    <p:extLst>
      <p:ext uri="{BB962C8B-B14F-4D97-AF65-F5344CB8AC3E}">
        <p14:creationId xmlns:p14="http://schemas.microsoft.com/office/powerpoint/2010/main" val="18064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1605-9FFE-8D54-18BA-6093BF00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1166389"/>
          </a:xfrm>
        </p:spPr>
        <p:txBody>
          <a:bodyPr>
            <a:noAutofit/>
          </a:bodyPr>
          <a:lstStyle/>
          <a:p>
            <a:r>
              <a:rPr lang="en-US" sz="2400" dirty="0"/>
              <a:t>3.3 Magnet Assembly Procedure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010D-92E9-3B64-C2F6-E2750B21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2308-257C-1CB7-D8CE-186E99CE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7632C-B7E5-E654-D379-FBAC88F55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934" y="636005"/>
            <a:ext cx="4885266" cy="5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D2B9-8572-90F2-2B60-C7B781EE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Magnetic Measurements and Corrections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3A5EC-4204-8ADC-7764-6ADE15C8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2E260-3061-8E35-6091-C4ADD113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BB89A-F6C7-B6E6-1A75-261B7440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9" y="3716464"/>
            <a:ext cx="3874443" cy="2421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0A000-0E2D-135D-A816-DBB6F418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" y="720009"/>
            <a:ext cx="5198533" cy="259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3AF15-4678-C25B-6382-0BE4F483B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67" y="3718052"/>
            <a:ext cx="4428490" cy="24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1605-9FFE-8D54-18BA-6093BF00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1"/>
            <a:ext cx="9142733" cy="675322"/>
          </a:xfrm>
        </p:spPr>
        <p:txBody>
          <a:bodyPr>
            <a:noAutofit/>
          </a:bodyPr>
          <a:lstStyle/>
          <a:p>
            <a:r>
              <a:rPr lang="en-US" sz="2800" dirty="0"/>
              <a:t>3.4 Measurement Results Before and After Corrections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010D-92E9-3B64-C2F6-E2750B21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2308-257C-1CB7-D8CE-186E99CE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A065E95-AC01-AA80-33BB-F910B1D0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0" y="1844646"/>
            <a:ext cx="3811882" cy="1960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2111-83BA-9503-D68A-4E8F33F51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441" y="1356791"/>
            <a:ext cx="5365750" cy="3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12149-B99C-3CC7-C5E7-18989CDA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Permanent Magnet Proton ‘FLASH’ Therapy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A754E-9851-EB9F-D7C3-443841EF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3ADD7-7EF3-A370-0DC6-BA081A4B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9E4B4BD-229D-18F7-002D-96DE79F8D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54" y="928213"/>
            <a:ext cx="7772400" cy="5001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EF3968-C149-7528-39FC-3F894C04D6C7}"/>
              </a:ext>
            </a:extLst>
          </p:cNvPr>
          <p:cNvSpPr txBox="1"/>
          <p:nvPr/>
        </p:nvSpPr>
        <p:spPr>
          <a:xfrm>
            <a:off x="5659428" y="943220"/>
            <a:ext cx="341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latin typeface="Optima" panose="02000503060000020004" pitchFamily="2" charset="0"/>
              </a:rPr>
              <a:t>Stony Brook University Hospital </a:t>
            </a:r>
          </a:p>
          <a:p>
            <a:r>
              <a:rPr lang="en-US" sz="1800" i="1" dirty="0">
                <a:solidFill>
                  <a:srgbClr val="002060"/>
                </a:solidFill>
                <a:latin typeface="Optima" panose="02000503060000020004" pitchFamily="2" charset="0"/>
              </a:rPr>
              <a:t>Radiation Oncology</a:t>
            </a:r>
            <a:endParaRPr lang="en-US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0C37-8E7C-E2CA-84BE-9D9D7503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4.1 Permanent Magnet Fast Cycling Synchrotron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FD3C4-F719-F2B4-5541-A367F72D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61E8D-8573-9027-75E6-947690CD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0CC21D-2E68-430A-FAD3-81EB935C6794}"/>
              </a:ext>
            </a:extLst>
          </p:cNvPr>
          <p:cNvGrpSpPr>
            <a:grpSpLocks noChangeAspect="1"/>
          </p:cNvGrpSpPr>
          <p:nvPr/>
        </p:nvGrpSpPr>
        <p:grpSpPr>
          <a:xfrm>
            <a:off x="970328" y="521242"/>
            <a:ext cx="7323280" cy="3646356"/>
            <a:chOff x="970328" y="1228768"/>
            <a:chExt cx="8497694" cy="4231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28FCC0-5EFF-FBE5-29C3-519D82712293}"/>
                </a:ext>
              </a:extLst>
            </p:cNvPr>
            <p:cNvGrpSpPr/>
            <p:nvPr/>
          </p:nvGrpSpPr>
          <p:grpSpPr>
            <a:xfrm rot="10800000" flipH="1">
              <a:off x="3573900" y="1228768"/>
              <a:ext cx="2991502" cy="4128949"/>
              <a:chOff x="3618011" y="292100"/>
              <a:chExt cx="4188103" cy="5780530"/>
            </a:xfrm>
          </p:grpSpPr>
          <p:pic>
            <p:nvPicPr>
              <p:cNvPr id="45" name="Picture 44" descr="Diagram&#10;&#10;Description automatically generated">
                <a:extLst>
                  <a:ext uri="{FF2B5EF4-FFF2-40B4-BE49-F238E27FC236}">
                    <a16:creationId xmlns:a16="http://schemas.microsoft.com/office/drawing/2014/main" id="{D9C67FD4-386F-E979-EF54-966AA11B1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4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18011" y="385317"/>
                <a:ext cx="4188103" cy="5568696"/>
              </a:xfrm>
              <a:prstGeom prst="rect">
                <a:avLst/>
              </a:prstGeom>
            </p:spPr>
          </p:pic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65A98DA-2C32-F200-493E-35ECBEE2C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4397" y="292100"/>
                <a:ext cx="0" cy="5780530"/>
              </a:xfrm>
              <a:prstGeom prst="line">
                <a:avLst/>
              </a:prstGeom>
              <a:ln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D2552B8-47D2-E6BF-5AB3-291B3FA28E7E}"/>
                  </a:ext>
                </a:extLst>
              </p:cNvPr>
              <p:cNvGrpSpPr/>
              <p:nvPr/>
            </p:nvGrpSpPr>
            <p:grpSpPr>
              <a:xfrm rot="153610">
                <a:off x="4922156" y="1104249"/>
                <a:ext cx="1868917" cy="1857433"/>
                <a:chOff x="4912769" y="1102678"/>
                <a:chExt cx="1868917" cy="1857433"/>
              </a:xfrm>
            </p:grpSpPr>
            <p:pic>
              <p:nvPicPr>
                <p:cNvPr id="58" name="Picture 57" descr="A picture containing transport, crane&#10;&#10;Description automatically generated">
                  <a:extLst>
                    <a:ext uri="{FF2B5EF4-FFF2-40B4-BE49-F238E27FC236}">
                      <a16:creationId xmlns:a16="http://schemas.microsoft.com/office/drawing/2014/main" id="{2C940906-4BFC-C07B-DCDE-BDFB76A291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2539608" flipH="1">
                  <a:off x="4912769" y="2437606"/>
                  <a:ext cx="261253" cy="522505"/>
                </a:xfrm>
                <a:prstGeom prst="rect">
                  <a:avLst/>
                </a:prstGeom>
              </p:spPr>
            </p:pic>
            <p:pic>
              <p:nvPicPr>
                <p:cNvPr id="59" name="Picture 58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D878C766-58D0-067D-D436-D3279C6E4E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2526497" flipH="1">
                  <a:off x="4915592" y="1102678"/>
                  <a:ext cx="1491420" cy="1701973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FDA0B6E8-F418-6D35-D96B-4C607BDF51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2482802" flipH="1">
                  <a:off x="6389665" y="1816538"/>
                  <a:ext cx="392021" cy="485711"/>
                </a:xfrm>
                <a:prstGeom prst="rect">
                  <a:avLst/>
                </a:prstGeom>
              </p:spPr>
            </p:pic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D43B291-2438-1F1B-E03F-AC176E42BED2}"/>
                  </a:ext>
                </a:extLst>
              </p:cNvPr>
              <p:cNvSpPr txBox="1"/>
              <p:nvPr/>
            </p:nvSpPr>
            <p:spPr>
              <a:xfrm rot="10800000" flipH="1">
                <a:off x="5733838" y="2582074"/>
                <a:ext cx="1355439" cy="104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Magnified injection </a:t>
                </a:r>
              </a:p>
              <a:p>
                <a:pPr algn="ctr"/>
                <a:r>
                  <a:rPr lang="en-US" sz="1200" dirty="0"/>
                  <a:t>orbit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B8A7B5A-5F9A-174B-ECD8-9B0B09D110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1501" y="292100"/>
                <a:ext cx="0" cy="5644734"/>
              </a:xfrm>
              <a:prstGeom prst="line">
                <a:avLst/>
              </a:prstGeom>
              <a:ln w="12700"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B89C1E9-FE30-BFB6-2053-315375ABA396}"/>
                  </a:ext>
                </a:extLst>
              </p:cNvPr>
              <p:cNvGrpSpPr/>
              <p:nvPr/>
            </p:nvGrpSpPr>
            <p:grpSpPr>
              <a:xfrm>
                <a:off x="5954315" y="1768211"/>
                <a:ext cx="1238559" cy="827071"/>
                <a:chOff x="5942617" y="1788586"/>
                <a:chExt cx="1238559" cy="75188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3E0D32A-64C0-5568-D7E9-0E87E040B6FB}"/>
                    </a:ext>
                  </a:extLst>
                </p:cNvPr>
                <p:cNvSpPr/>
                <p:nvPr/>
              </p:nvSpPr>
              <p:spPr>
                <a:xfrm rot="2254893">
                  <a:off x="6905105" y="2232974"/>
                  <a:ext cx="49605" cy="10537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1DDE7095-822C-344A-7CF8-6F643A59D4AB}"/>
                    </a:ext>
                  </a:extLst>
                </p:cNvPr>
                <p:cNvSpPr/>
                <p:nvPr/>
              </p:nvSpPr>
              <p:spPr>
                <a:xfrm rot="2254893" flipH="1">
                  <a:off x="6847244" y="2185330"/>
                  <a:ext cx="45719" cy="100077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53" name="Trapezoid 52">
                  <a:extLst>
                    <a:ext uri="{FF2B5EF4-FFF2-40B4-BE49-F238E27FC236}">
                      <a16:creationId xmlns:a16="http://schemas.microsoft.com/office/drawing/2014/main" id="{12358771-4755-F013-EFEF-8BF373D8A254}"/>
                    </a:ext>
                  </a:extLst>
                </p:cNvPr>
                <p:cNvSpPr/>
                <p:nvPr/>
              </p:nvSpPr>
              <p:spPr>
                <a:xfrm rot="13340705" flipH="1">
                  <a:off x="6963718" y="2280522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506D0DD-21F5-2A7B-1863-12939D3614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42617" y="1788586"/>
                  <a:ext cx="858123" cy="41342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rapezoid 54">
                  <a:extLst>
                    <a:ext uri="{FF2B5EF4-FFF2-40B4-BE49-F238E27FC236}">
                      <a16:creationId xmlns:a16="http://schemas.microsoft.com/office/drawing/2014/main" id="{B77ED9E2-7F51-8C46-9647-CBA377F5FC13}"/>
                    </a:ext>
                  </a:extLst>
                </p:cNvPr>
                <p:cNvSpPr/>
                <p:nvPr/>
              </p:nvSpPr>
              <p:spPr>
                <a:xfrm rot="12836234" flipH="1">
                  <a:off x="6770518" y="2139490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EF22C138-18F5-7103-C575-7007AB86E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03227" y="2198712"/>
                  <a:ext cx="190780" cy="1343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8357CE4-B9F1-2F8D-4C2F-C676DD284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996428" y="2334723"/>
                  <a:ext cx="184748" cy="2057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C011EC-483E-4875-4A42-F937D6C0B61F}"/>
                </a:ext>
              </a:extLst>
            </p:cNvPr>
            <p:cNvGrpSpPr/>
            <p:nvPr/>
          </p:nvGrpSpPr>
          <p:grpSpPr>
            <a:xfrm rot="10800000" flipH="1">
              <a:off x="6732285" y="1312367"/>
              <a:ext cx="2735737" cy="3944187"/>
              <a:chOff x="8269088" y="385317"/>
              <a:chExt cx="3830032" cy="5521862"/>
            </a:xfrm>
          </p:grpSpPr>
          <p:pic>
            <p:nvPicPr>
              <p:cNvPr id="31" name="Picture 30" descr="Shape&#10;&#10;Description automatically generated">
                <a:extLst>
                  <a:ext uri="{FF2B5EF4-FFF2-40B4-BE49-F238E27FC236}">
                    <a16:creationId xmlns:a16="http://schemas.microsoft.com/office/drawing/2014/main" id="{98722C8F-216B-B3A1-355C-1DCE335C7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80000"/>
                        </a14:imgEffect>
                        <a14:imgEffect>
                          <a14:brightnessContrast contrast="-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8269088" y="401192"/>
                <a:ext cx="3830032" cy="5495544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ransport, crane&#10;&#10;Description automatically generated">
                <a:extLst>
                  <a:ext uri="{FF2B5EF4-FFF2-40B4-BE49-F238E27FC236}">
                    <a16:creationId xmlns:a16="http://schemas.microsoft.com/office/drawing/2014/main" id="{7D3AFE0B-76B9-ED76-F827-32163352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539608" flipH="1">
                <a:off x="9254841" y="2423192"/>
                <a:ext cx="261253" cy="522505"/>
              </a:xfrm>
              <a:prstGeom prst="rect">
                <a:avLst/>
              </a:prstGeom>
            </p:spPr>
          </p:pic>
          <p:pic>
            <p:nvPicPr>
              <p:cNvPr id="33" name="Picture 32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075F8165-9CEC-8775-8F9C-2CD8EF132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526497" flipH="1">
                <a:off x="9257377" y="1100971"/>
                <a:ext cx="1491420" cy="170197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48E293D-793E-601D-0DC6-429ADB7E7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482802" flipH="1">
                <a:off x="10737653" y="1814552"/>
                <a:ext cx="392021" cy="485711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ADD3BD-CA2C-F76A-3047-2B3369C759B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0012861" y="385317"/>
                <a:ext cx="0" cy="5521862"/>
              </a:xfrm>
              <a:prstGeom prst="line">
                <a:avLst/>
              </a:prstGeom>
              <a:ln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3D9EADE-AB6D-963B-4D06-8F2C608A6F08}"/>
                  </a:ext>
                </a:extLst>
              </p:cNvPr>
              <p:cNvGrpSpPr/>
              <p:nvPr/>
            </p:nvGrpSpPr>
            <p:grpSpPr>
              <a:xfrm>
                <a:off x="10312400" y="1731957"/>
                <a:ext cx="1216929" cy="891077"/>
                <a:chOff x="5970509" y="1817335"/>
                <a:chExt cx="1216929" cy="81006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56A29CB-002E-0E97-C6A7-9AD9354D41D1}"/>
                    </a:ext>
                  </a:extLst>
                </p:cNvPr>
                <p:cNvSpPr/>
                <p:nvPr/>
              </p:nvSpPr>
              <p:spPr>
                <a:xfrm rot="2254893">
                  <a:off x="6905105" y="2232974"/>
                  <a:ext cx="49605" cy="10537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82DF5CB-3A5A-2189-E1BA-21A5BAE5D99C}"/>
                    </a:ext>
                  </a:extLst>
                </p:cNvPr>
                <p:cNvSpPr/>
                <p:nvPr/>
              </p:nvSpPr>
              <p:spPr>
                <a:xfrm rot="2254893" flipH="1">
                  <a:off x="6847244" y="2185330"/>
                  <a:ext cx="45719" cy="100077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40" name="Trapezoid 39">
                  <a:extLst>
                    <a:ext uri="{FF2B5EF4-FFF2-40B4-BE49-F238E27FC236}">
                      <a16:creationId xmlns:a16="http://schemas.microsoft.com/office/drawing/2014/main" id="{7BAC23ED-147B-644C-EEFA-C8DE322D529E}"/>
                    </a:ext>
                  </a:extLst>
                </p:cNvPr>
                <p:cNvSpPr/>
                <p:nvPr/>
              </p:nvSpPr>
              <p:spPr>
                <a:xfrm rot="13340705" flipH="1">
                  <a:off x="6963718" y="2280522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7715E6A-723D-6AB9-7D66-261F18ECBC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70509" y="1817335"/>
                  <a:ext cx="835893" cy="3862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rapezoid 41">
                  <a:extLst>
                    <a:ext uri="{FF2B5EF4-FFF2-40B4-BE49-F238E27FC236}">
                      <a16:creationId xmlns:a16="http://schemas.microsoft.com/office/drawing/2014/main" id="{7C9E2C1D-3C56-2935-69E0-2892E0B53FDB}"/>
                    </a:ext>
                  </a:extLst>
                </p:cNvPr>
                <p:cNvSpPr/>
                <p:nvPr/>
              </p:nvSpPr>
              <p:spPr>
                <a:xfrm rot="12836234" flipH="1">
                  <a:off x="6770518" y="2139490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F09E88E-028F-3681-C03F-E223C67983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03227" y="2198712"/>
                  <a:ext cx="190780" cy="1343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8F96B196-C08C-480A-4497-A35E89260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996428" y="2334723"/>
                  <a:ext cx="191010" cy="2926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457A1B-A6EA-A4F0-1960-03A0BBDC269E}"/>
                  </a:ext>
                </a:extLst>
              </p:cNvPr>
              <p:cNvSpPr txBox="1"/>
              <p:nvPr/>
            </p:nvSpPr>
            <p:spPr>
              <a:xfrm rot="10800000" flipH="1">
                <a:off x="10150722" y="2615445"/>
                <a:ext cx="1378267" cy="104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Magnified extraction </a:t>
                </a:r>
              </a:p>
              <a:p>
                <a:pPr algn="ctr"/>
                <a:r>
                  <a:rPr lang="en-US" sz="1200" dirty="0"/>
                  <a:t>orbit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378CDC-EF44-DD68-3517-B5E7A506831B}"/>
                </a:ext>
              </a:extLst>
            </p:cNvPr>
            <p:cNvGrpSpPr/>
            <p:nvPr/>
          </p:nvGrpSpPr>
          <p:grpSpPr>
            <a:xfrm rot="10800000" flipH="1">
              <a:off x="970328" y="1299021"/>
              <a:ext cx="2456626" cy="4160859"/>
              <a:chOff x="97674" y="138349"/>
              <a:chExt cx="3439276" cy="5825203"/>
            </a:xfrm>
          </p:grpSpPr>
          <p:pic>
            <p:nvPicPr>
              <p:cNvPr id="10" name="Picture 9" descr="Shape&#10;&#10;Description automatically generated">
                <a:extLst>
                  <a:ext uri="{FF2B5EF4-FFF2-40B4-BE49-F238E27FC236}">
                    <a16:creationId xmlns:a16="http://schemas.microsoft.com/office/drawing/2014/main" id="{93396717-8404-8685-885B-EE1985C2E80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hq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74000"/>
                        </a14:imgEffect>
                        <a14:imgEffect>
                          <a14:brightnessContrast contras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74" y="385317"/>
                <a:ext cx="3439276" cy="555955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E7CCB3-9C4B-9A0B-874C-D5B1EAFB4DAC}"/>
                  </a:ext>
                </a:extLst>
              </p:cNvPr>
              <p:cNvSpPr txBox="1"/>
              <p:nvPr/>
            </p:nvSpPr>
            <p:spPr>
              <a:xfrm>
                <a:off x="1500943" y="3044884"/>
                <a:ext cx="806119" cy="364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94" dirty="0"/>
                  <a:t>5.68 m</a:t>
                </a:r>
              </a:p>
            </p:txBody>
          </p:sp>
          <p:pic>
            <p:nvPicPr>
              <p:cNvPr id="12" name="Picture 11" descr="A picture containing transport, crane&#10;&#10;Description automatically generated">
                <a:extLst>
                  <a:ext uri="{FF2B5EF4-FFF2-40B4-BE49-F238E27FC236}">
                    <a16:creationId xmlns:a16="http://schemas.microsoft.com/office/drawing/2014/main" id="{779EF8A4-CC32-D482-9989-759AB7697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539608" flipH="1">
                <a:off x="1034073" y="2461349"/>
                <a:ext cx="261253" cy="522505"/>
              </a:xfrm>
              <a:prstGeom prst="rect">
                <a:avLst/>
              </a:prstGeom>
            </p:spPr>
          </p:pic>
          <p:pic>
            <p:nvPicPr>
              <p:cNvPr id="13" name="Picture 12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B030F3D6-0A03-2F82-E05F-628FE12AD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526497" flipH="1">
                <a:off x="1049991" y="1119791"/>
                <a:ext cx="1491420" cy="170197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8ABC51-3197-F1B8-FB8D-579FF316A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12482802" flipH="1">
                <a:off x="2520172" y="1830370"/>
                <a:ext cx="392021" cy="501211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F2D2B81-383B-57E0-5CE5-C10DE164B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14351" y="138349"/>
                <a:ext cx="0" cy="5825203"/>
              </a:xfrm>
              <a:prstGeom prst="line">
                <a:avLst/>
              </a:prstGeom>
              <a:ln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B8875FB-D697-925F-56D7-BF5FD9E2F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50" y="3538660"/>
                <a:ext cx="3048000" cy="0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BB82B51-1184-EE92-8F91-8EA051FBC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2806" y="1835150"/>
                <a:ext cx="0" cy="1282118"/>
              </a:xfrm>
              <a:prstGeom prst="line">
                <a:avLst/>
              </a:prstGeom>
              <a:ln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130AA11-301F-4795-ACAB-A8622DAD25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981" y="1768832"/>
                <a:ext cx="0" cy="1282118"/>
              </a:xfrm>
              <a:prstGeom prst="line">
                <a:avLst/>
              </a:prstGeom>
              <a:ln>
                <a:solidFill>
                  <a:srgbClr val="6BF0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229DFE3-7946-9667-73C2-4FBCA715FDE6}"/>
                  </a:ext>
                </a:extLst>
              </p:cNvPr>
              <p:cNvGrpSpPr/>
              <p:nvPr/>
            </p:nvGrpSpPr>
            <p:grpSpPr>
              <a:xfrm>
                <a:off x="2084146" y="1742811"/>
                <a:ext cx="1238559" cy="827071"/>
                <a:chOff x="5942617" y="1788586"/>
                <a:chExt cx="1238559" cy="75188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D122B8F-A932-69FF-1D89-23821D57095E}"/>
                    </a:ext>
                  </a:extLst>
                </p:cNvPr>
                <p:cNvSpPr/>
                <p:nvPr/>
              </p:nvSpPr>
              <p:spPr>
                <a:xfrm rot="2254893">
                  <a:off x="6905105" y="2232974"/>
                  <a:ext cx="49605" cy="10537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02F195F-1105-ECDF-D7FB-E23B37E9B3A8}"/>
                    </a:ext>
                  </a:extLst>
                </p:cNvPr>
                <p:cNvSpPr/>
                <p:nvPr/>
              </p:nvSpPr>
              <p:spPr>
                <a:xfrm rot="2254893" flipH="1">
                  <a:off x="6847244" y="2185330"/>
                  <a:ext cx="45719" cy="100077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6E63BE33-8EA9-1AFC-2F96-185916FB705F}"/>
                    </a:ext>
                  </a:extLst>
                </p:cNvPr>
                <p:cNvSpPr/>
                <p:nvPr/>
              </p:nvSpPr>
              <p:spPr>
                <a:xfrm rot="13340705" flipH="1">
                  <a:off x="6963718" y="2280522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30AFED2-D956-4DB8-DD9F-84A75544F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42617" y="1788586"/>
                  <a:ext cx="858123" cy="41342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rapezoid 27">
                  <a:extLst>
                    <a:ext uri="{FF2B5EF4-FFF2-40B4-BE49-F238E27FC236}">
                      <a16:creationId xmlns:a16="http://schemas.microsoft.com/office/drawing/2014/main" id="{DD2D0123-4535-A349-623E-04075BA063E5}"/>
                    </a:ext>
                  </a:extLst>
                </p:cNvPr>
                <p:cNvSpPr/>
                <p:nvPr/>
              </p:nvSpPr>
              <p:spPr>
                <a:xfrm rot="12836234" flipH="1">
                  <a:off x="6770518" y="2139490"/>
                  <a:ext cx="65419" cy="110562"/>
                </a:xfrm>
                <a:prstGeom prst="trapezoid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4" dirty="0"/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58FD6DB-8F8D-5BB8-BF5E-7B000E7C09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03227" y="2198712"/>
                  <a:ext cx="190780" cy="1343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FE136CC-0CE6-7241-53FD-AA48EE981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996428" y="2334723"/>
                  <a:ext cx="184748" cy="2057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6431EF-22E5-D29F-5E2F-0D32E1D73CB2}"/>
                  </a:ext>
                </a:extLst>
              </p:cNvPr>
              <p:cNvSpPr txBox="1"/>
              <p:nvPr/>
            </p:nvSpPr>
            <p:spPr>
              <a:xfrm rot="10800000">
                <a:off x="825939" y="4603952"/>
                <a:ext cx="1875915" cy="697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94" dirty="0">
                    <a:solidFill>
                      <a:srgbClr val="002060"/>
                    </a:solidFill>
                  </a:rPr>
                  <a:t>Protons orbit at </a:t>
                </a:r>
                <a:r>
                  <a:rPr lang="en-US" sz="1094" dirty="0">
                    <a:solidFill>
                      <a:srgbClr val="002060"/>
                    </a:solidFill>
                    <a:latin typeface="Symbol" pitchFamily="2" charset="2"/>
                  </a:rPr>
                  <a:t>d</a:t>
                </a:r>
                <a:r>
                  <a:rPr lang="en-US" sz="1094" dirty="0">
                    <a:solidFill>
                      <a:srgbClr val="002060"/>
                    </a:solidFill>
                  </a:rPr>
                  <a:t>p/p=+50%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5BBF2A-BDE0-590B-AA92-18F47A2F785C}"/>
                  </a:ext>
                </a:extLst>
              </p:cNvPr>
              <p:cNvSpPr txBox="1"/>
              <p:nvPr/>
            </p:nvSpPr>
            <p:spPr>
              <a:xfrm rot="10800000">
                <a:off x="1369353" y="3002387"/>
                <a:ext cx="875499" cy="4499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2.7 m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2966630-A723-6EDE-0798-EB2810799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981" y="3027026"/>
                <a:ext cx="14153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0F32AB-96C0-3442-BFC7-04837A57B47B}"/>
                  </a:ext>
                </a:extLst>
              </p:cNvPr>
              <p:cNvSpPr txBox="1"/>
              <p:nvPr/>
            </p:nvSpPr>
            <p:spPr>
              <a:xfrm rot="10800000">
                <a:off x="853343" y="852408"/>
                <a:ext cx="1964013" cy="423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94" dirty="0"/>
                  <a:t>Cyclotron 10 MeV</a:t>
                </a:r>
              </a:p>
            </p:txBody>
          </p:sp>
        </p:grpSp>
      </p:grpSp>
      <p:pic>
        <p:nvPicPr>
          <p:cNvPr id="61" name="Picture 60" descr="A picture containing machine, engineering, pipe, industry&#10;&#10;Description automatically generated">
            <a:extLst>
              <a:ext uri="{FF2B5EF4-FFF2-40B4-BE49-F238E27FC236}">
                <a16:creationId xmlns:a16="http://schemas.microsoft.com/office/drawing/2014/main" id="{29B4A338-ADDB-7F53-3F2A-D7106B90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9891" y="4171155"/>
            <a:ext cx="1144789" cy="2301629"/>
          </a:xfrm>
          <a:prstGeom prst="rect">
            <a:avLst/>
          </a:prstGeom>
        </p:spPr>
      </p:pic>
      <p:pic>
        <p:nvPicPr>
          <p:cNvPr id="62" name="Picture 61" descr="Diagram&#10;&#10;Description automatically generated">
            <a:extLst>
              <a:ext uri="{FF2B5EF4-FFF2-40B4-BE49-F238E27FC236}">
                <a16:creationId xmlns:a16="http://schemas.microsoft.com/office/drawing/2014/main" id="{DC9EF91D-E8E6-66B8-D71F-A3E1FAED9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1450" y="4500248"/>
            <a:ext cx="4482158" cy="197770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5C76959-9452-32D7-CDA7-8F9522F1F882}"/>
              </a:ext>
            </a:extLst>
          </p:cNvPr>
          <p:cNvSpPr txBox="1"/>
          <p:nvPr/>
        </p:nvSpPr>
        <p:spPr>
          <a:xfrm>
            <a:off x="4092601" y="4187199"/>
            <a:ext cx="3919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Pill Box RF cavities for Phase Jump Acceleration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04D469F-2781-D66E-52F5-43E104896796}"/>
              </a:ext>
            </a:extLst>
          </p:cNvPr>
          <p:cNvSpPr txBox="1"/>
          <p:nvPr/>
        </p:nvSpPr>
        <p:spPr>
          <a:xfrm>
            <a:off x="41273" y="4542739"/>
            <a:ext cx="1792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High Power Cavities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In Rutherford Lab for Very High Intensity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Proton beams. </a:t>
            </a:r>
          </a:p>
        </p:txBody>
      </p:sp>
    </p:spTree>
    <p:extLst>
      <p:ext uri="{BB962C8B-B14F-4D97-AF65-F5344CB8AC3E}">
        <p14:creationId xmlns:p14="http://schemas.microsoft.com/office/powerpoint/2010/main" val="17465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B2FD-00BB-57B3-9F90-3071565F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877951"/>
          </a:xfrm>
        </p:spPr>
        <p:txBody>
          <a:bodyPr>
            <a:noAutofit/>
          </a:bodyPr>
          <a:lstStyle/>
          <a:p>
            <a:r>
              <a:rPr lang="en-US" sz="2800" dirty="0"/>
              <a:t>4</a:t>
            </a:r>
            <a:r>
              <a:rPr lang="en-US" sz="2800" dirty="0">
                <a:solidFill>
                  <a:srgbClr val="002060"/>
                </a:solidFill>
                <a:latin typeface="Optima" panose="02000503060000020004" pitchFamily="2" charset="0"/>
              </a:rPr>
              <a:t>.2 Orbits in the permanent magnets in FFA synchrotron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AF40A-D0A0-C1F5-7890-9BF81B31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7588B-308F-B2A8-E633-41F60529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0742E8EC-D945-24C1-BFC3-51CB698B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7" y="2054934"/>
            <a:ext cx="3511550" cy="3596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13C11C-49E1-B889-7627-4EF961A8ED30}"/>
              </a:ext>
            </a:extLst>
          </p:cNvPr>
          <p:cNvGrpSpPr>
            <a:grpSpLocks noChangeAspect="1"/>
          </p:cNvGrpSpPr>
          <p:nvPr/>
        </p:nvGrpSpPr>
        <p:grpSpPr>
          <a:xfrm>
            <a:off x="3946574" y="796487"/>
            <a:ext cx="4705082" cy="2840211"/>
            <a:chOff x="293216" y="1101831"/>
            <a:chExt cx="8414079" cy="50791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56E9B8-96E8-9434-54B5-8CEE6163C7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4949" y="1101831"/>
              <a:ext cx="7772346" cy="5079138"/>
              <a:chOff x="2670028" y="1921260"/>
              <a:chExt cx="4292148" cy="2804869"/>
            </a:xfrm>
          </p:grpSpPr>
          <p:pic>
            <p:nvPicPr>
              <p:cNvPr id="17" name="Picture 16" descr="A line drawing of a wave&#10;&#10;Description automatically generated with medium confidence">
                <a:extLst>
                  <a:ext uri="{FF2B5EF4-FFF2-40B4-BE49-F238E27FC236}">
                    <a16:creationId xmlns:a16="http://schemas.microsoft.com/office/drawing/2014/main" id="{7A9F6DE8-0966-B4BF-AC46-E434E7A91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35000"/>
                        </a14:imgEffect>
                        <a14:imgEffect>
                          <a14:brightnessContrast contrast="27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70028" y="1921260"/>
                <a:ext cx="4292148" cy="280486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17D06-F08C-62AA-F27B-9BF4ECC63E8F}"/>
                  </a:ext>
                </a:extLst>
              </p:cNvPr>
              <p:cNvSpPr txBox="1"/>
              <p:nvPr/>
            </p:nvSpPr>
            <p:spPr>
              <a:xfrm rot="318635">
                <a:off x="6125012" y="2733761"/>
                <a:ext cx="625624" cy="227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19.6 mm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4AFC52-FD16-5246-95C6-79BEE994AB20}"/>
                  </a:ext>
                </a:extLst>
              </p:cNvPr>
              <p:cNvSpPr txBox="1"/>
              <p:nvPr/>
            </p:nvSpPr>
            <p:spPr>
              <a:xfrm rot="318635">
                <a:off x="5940940" y="4097741"/>
                <a:ext cx="658868" cy="227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-33.2 mm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ACB9AE-DCFF-ED18-2740-C5BE9712BA84}"/>
                </a:ext>
              </a:extLst>
            </p:cNvPr>
            <p:cNvSpPr txBox="1"/>
            <p:nvPr/>
          </p:nvSpPr>
          <p:spPr>
            <a:xfrm>
              <a:off x="417477" y="4622737"/>
              <a:ext cx="1029699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10 MeV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895E15-1545-1A60-B2E8-90308D482709}"/>
                </a:ext>
              </a:extLst>
            </p:cNvPr>
            <p:cNvSpPr txBox="1"/>
            <p:nvPr/>
          </p:nvSpPr>
          <p:spPr>
            <a:xfrm>
              <a:off x="318220" y="2475986"/>
              <a:ext cx="1144365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250 MeV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91BA65-6598-10BA-87FF-BCB027FA1B1A}"/>
                </a:ext>
              </a:extLst>
            </p:cNvPr>
            <p:cNvSpPr txBox="1"/>
            <p:nvPr/>
          </p:nvSpPr>
          <p:spPr>
            <a:xfrm>
              <a:off x="296694" y="2686522"/>
              <a:ext cx="1144365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202 MeV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55D278-6BF9-F1A8-A4BF-B71CC2DA7A1D}"/>
                </a:ext>
              </a:extLst>
            </p:cNvPr>
            <p:cNvSpPr txBox="1"/>
            <p:nvPr/>
          </p:nvSpPr>
          <p:spPr>
            <a:xfrm>
              <a:off x="300469" y="3258788"/>
              <a:ext cx="1144365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100 MeV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9D6A7B-5F68-45F3-67CE-B2371C451C90}"/>
                </a:ext>
              </a:extLst>
            </p:cNvPr>
            <p:cNvSpPr txBox="1"/>
            <p:nvPr/>
          </p:nvSpPr>
          <p:spPr>
            <a:xfrm>
              <a:off x="293216" y="2921454"/>
              <a:ext cx="1144365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150 MeV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D7783B-7657-E6C9-50C1-95CFE67E2E4A}"/>
                </a:ext>
              </a:extLst>
            </p:cNvPr>
            <p:cNvSpPr txBox="1"/>
            <p:nvPr/>
          </p:nvSpPr>
          <p:spPr>
            <a:xfrm>
              <a:off x="412894" y="3716778"/>
              <a:ext cx="1029699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50 MeV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2D6C7B-E86C-BB8D-D57F-A1B404ACCF7E}"/>
                </a:ext>
              </a:extLst>
            </p:cNvPr>
            <p:cNvSpPr txBox="1"/>
            <p:nvPr/>
          </p:nvSpPr>
          <p:spPr>
            <a:xfrm>
              <a:off x="403781" y="4110283"/>
              <a:ext cx="1029699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25 MeV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9BBDFF-033D-26B6-6DCE-12E91E79ADB9}"/>
                </a:ext>
              </a:extLst>
            </p:cNvPr>
            <p:cNvSpPr txBox="1"/>
            <p:nvPr/>
          </p:nvSpPr>
          <p:spPr>
            <a:xfrm>
              <a:off x="429329" y="3517851"/>
              <a:ext cx="1029699" cy="41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70 MeV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799C79-5F01-D9EE-2C4B-65C0FBD80CF0}"/>
              </a:ext>
            </a:extLst>
          </p:cNvPr>
          <p:cNvGrpSpPr>
            <a:grpSpLocks noChangeAspect="1"/>
          </p:cNvGrpSpPr>
          <p:nvPr/>
        </p:nvGrpSpPr>
        <p:grpSpPr>
          <a:xfrm>
            <a:off x="4111674" y="3853417"/>
            <a:ext cx="4830592" cy="2244867"/>
            <a:chOff x="244552" y="816205"/>
            <a:chExt cx="8548760" cy="3972769"/>
          </a:xfrm>
        </p:grpSpPr>
        <p:pic>
          <p:nvPicPr>
            <p:cNvPr id="21" name="Picture 20" descr="A graph of a graph of lines&#10;&#10;Description automatically generated with medium confidence">
              <a:extLst>
                <a:ext uri="{FF2B5EF4-FFF2-40B4-BE49-F238E27FC236}">
                  <a16:creationId xmlns:a16="http://schemas.microsoft.com/office/drawing/2014/main" id="{0FAA6DE1-9179-4E68-AA49-4F868910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552" y="816205"/>
              <a:ext cx="7641830" cy="3933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A84A24-2B98-11D3-CD96-AFE9676313F1}"/>
                </a:ext>
              </a:extLst>
            </p:cNvPr>
            <p:cNvSpPr txBox="1"/>
            <p:nvPr/>
          </p:nvSpPr>
          <p:spPr>
            <a:xfrm>
              <a:off x="7594599" y="1123608"/>
              <a:ext cx="1143820" cy="40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Optima" panose="02000503060000020004" pitchFamily="2" charset="0"/>
                </a:rPr>
                <a:t>250 MeV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FB2FB2-57F0-8F65-CAD9-C3EF79BA4CAB}"/>
                </a:ext>
              </a:extLst>
            </p:cNvPr>
            <p:cNvSpPr txBox="1"/>
            <p:nvPr/>
          </p:nvSpPr>
          <p:spPr>
            <a:xfrm>
              <a:off x="7762966" y="4380468"/>
              <a:ext cx="1030346" cy="40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Optima" panose="02000503060000020004" pitchFamily="2" charset="0"/>
                </a:rPr>
                <a:t>10 MeV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C8EDED-BC46-F20B-C535-1247B3080ED3}"/>
                </a:ext>
              </a:extLst>
            </p:cNvPr>
            <p:cNvSpPr txBox="1"/>
            <p:nvPr/>
          </p:nvSpPr>
          <p:spPr>
            <a:xfrm>
              <a:off x="7610395" y="2261706"/>
              <a:ext cx="1143820" cy="40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Optima" panose="02000503060000020004" pitchFamily="2" charset="0"/>
                </a:rPr>
                <a:t>110 MeV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F9B3E1-1269-9379-5785-CBB2E71EBE53}"/>
              </a:ext>
            </a:extLst>
          </p:cNvPr>
          <p:cNvSpPr txBox="1"/>
          <p:nvPr/>
        </p:nvSpPr>
        <p:spPr>
          <a:xfrm>
            <a:off x="312654" y="1535001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</a:rPr>
              <a:t>Orbits and betatron functions</a:t>
            </a:r>
          </a:p>
        </p:txBody>
      </p:sp>
    </p:spTree>
    <p:extLst>
      <p:ext uri="{BB962C8B-B14F-4D97-AF65-F5344CB8AC3E}">
        <p14:creationId xmlns:p14="http://schemas.microsoft.com/office/powerpoint/2010/main" val="31439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86BB6-766D-D51C-9D46-E8B54827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69C6B-85FA-BFDC-AA76-497D95BA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1A23E7-B152-9111-5279-7C86268A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916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4.3 Tunes Dependence on Energy</a:t>
            </a:r>
          </a:p>
        </p:txBody>
      </p:sp>
      <p:pic>
        <p:nvPicPr>
          <p:cNvPr id="8" name="Picture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A30CDA5-0A05-2575-E737-9674172B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01700"/>
            <a:ext cx="7772400" cy="46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a magnetic field&#10;&#10;Description automatically generated">
            <a:extLst>
              <a:ext uri="{FF2B5EF4-FFF2-40B4-BE49-F238E27FC236}">
                <a16:creationId xmlns:a16="http://schemas.microsoft.com/office/drawing/2014/main" id="{0C3B2C78-FFE7-4C7B-CAD4-02D3BC64A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972"/>
            <a:ext cx="8878186" cy="64568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FE8FA-A35D-4EC0-9125-4CB04014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5D8B3-B9DD-E60C-D3C2-FF2733CC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6D9A53-601C-AC4A-CCC9-544A52D26993}"/>
              </a:ext>
            </a:extLst>
          </p:cNvPr>
          <p:cNvSpPr/>
          <p:nvPr/>
        </p:nvSpPr>
        <p:spPr>
          <a:xfrm>
            <a:off x="1212850" y="6483"/>
            <a:ext cx="654939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A7790-A89A-1C5E-1357-D655BB3D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" y="-33972"/>
            <a:ext cx="9142733" cy="878655"/>
          </a:xfrm>
        </p:spPr>
        <p:txBody>
          <a:bodyPr>
            <a:normAutofit fontScale="90000"/>
          </a:bodyPr>
          <a:lstStyle/>
          <a:p>
            <a:r>
              <a:rPr lang="en-US" dirty="0"/>
              <a:t>4.4 Vertical magnetic field along the radial x-axis in focusing and defocusing variable field function magnets</a:t>
            </a:r>
          </a:p>
        </p:txBody>
      </p:sp>
    </p:spTree>
    <p:extLst>
      <p:ext uri="{BB962C8B-B14F-4D97-AF65-F5344CB8AC3E}">
        <p14:creationId xmlns:p14="http://schemas.microsoft.com/office/powerpoint/2010/main" val="1092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E8BB-DBCC-4C93-2612-42F17868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10901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1. Introduction: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Significance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002060"/>
                </a:solidFill>
              </a:rPr>
              <a:t>Permanent </a:t>
            </a:r>
            <a:r>
              <a:rPr lang="en-US" sz="2000" dirty="0"/>
              <a:t>M</a:t>
            </a:r>
            <a:r>
              <a:rPr lang="en-US" sz="2000" dirty="0">
                <a:solidFill>
                  <a:srgbClr val="002060"/>
                </a:solidFill>
              </a:rPr>
              <a:t>agnet </a:t>
            </a:r>
            <a:r>
              <a:rPr lang="en-US" sz="2000" dirty="0"/>
              <a:t>T</a:t>
            </a:r>
            <a:r>
              <a:rPr lang="en-US" sz="2000" dirty="0">
                <a:solidFill>
                  <a:srgbClr val="002060"/>
                </a:solidFill>
              </a:rPr>
              <a:t>echnology d</a:t>
            </a:r>
            <a:r>
              <a:rPr lang="en-US" sz="2000" dirty="0"/>
              <a:t>evelopment - </a:t>
            </a:r>
            <a:r>
              <a:rPr lang="en-US" sz="2000" dirty="0">
                <a:solidFill>
                  <a:srgbClr val="002060"/>
                </a:solidFill>
              </a:rPr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28A5D-37F6-551F-DA9C-E5657679B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83" y="1300237"/>
            <a:ext cx="8935634" cy="4850115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‘Green Energy’ future Accelerators and </a:t>
            </a:r>
            <a:r>
              <a:rPr lang="en-US" sz="2800" dirty="0"/>
              <a:t>C</a:t>
            </a:r>
            <a:r>
              <a:rPr lang="en-US" sz="2800" dirty="0">
                <a:solidFill>
                  <a:srgbClr val="002060"/>
                </a:solidFill>
              </a:rPr>
              <a:t>olliders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2060"/>
                </a:solidFill>
              </a:rPr>
              <a:t>single permanent magnet beam lines for CEBAF upgrade and LHeC ring to accelerate electrons – no electric power required</a:t>
            </a:r>
          </a:p>
          <a:p>
            <a:r>
              <a:rPr lang="en-US" sz="2800" dirty="0"/>
              <a:t>Future 3</a:t>
            </a:r>
            <a:r>
              <a:rPr lang="en-US" sz="2800" baseline="30000" dirty="0"/>
              <a:t>rd</a:t>
            </a:r>
            <a:r>
              <a:rPr lang="en-US" sz="2800" dirty="0"/>
              <a:t>  and 4</a:t>
            </a:r>
            <a:r>
              <a:rPr lang="en-US" sz="2800" baseline="30000" dirty="0"/>
              <a:t>th</a:t>
            </a:r>
            <a:r>
              <a:rPr lang="en-US" sz="2800" dirty="0"/>
              <a:t> Generation Light sources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Light sources could be built by the combined function permanent magnets 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800" dirty="0"/>
              <a:t>Wigglers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800" dirty="0"/>
              <a:t>Medical Applications: Fast cycling proton synchrotrons, beam transfer lines, permanent magnet gantries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600" dirty="0"/>
              <a:t>Wind turbines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600" dirty="0"/>
              <a:t>Hybrid and electric cars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EF42-A33B-6E92-4B00-7933946C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80B5C-4C46-48DE-C75A-6BA07248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8CAF-B2E2-49FF-1961-D65A3A70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 Dynamical Aperture after1000 turns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CF774-9064-CEF9-1754-BF2B3BFB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992C6-094B-F68D-8801-3BDCCF83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9C621E-C9A0-8313-3900-747484C55D3B}"/>
              </a:ext>
            </a:extLst>
          </p:cNvPr>
          <p:cNvGrpSpPr/>
          <p:nvPr/>
        </p:nvGrpSpPr>
        <p:grpSpPr>
          <a:xfrm>
            <a:off x="95250" y="1052481"/>
            <a:ext cx="3699557" cy="2536527"/>
            <a:chOff x="674092" y="1309728"/>
            <a:chExt cx="6911665" cy="4743340"/>
          </a:xfrm>
        </p:grpSpPr>
        <p:pic>
          <p:nvPicPr>
            <p:cNvPr id="6" name="Picture 5" descr="A green and red pixelated circle&#10;&#10;Description automatically generated">
              <a:extLst>
                <a:ext uri="{FF2B5EF4-FFF2-40B4-BE49-F238E27FC236}">
                  <a16:creationId xmlns:a16="http://schemas.microsoft.com/office/drawing/2014/main" id="{AA046368-FA77-5CEE-5121-E84118D3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67252" y="1803226"/>
              <a:ext cx="5841246" cy="37404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D0A0FB-9F01-69B0-0F68-40027E539A9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59341" y="1309728"/>
              <a:ext cx="2737844" cy="460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The energy E</a:t>
              </a:r>
              <a:r>
                <a:rPr lang="en-US" sz="1000" b="1" i="1" baseline="-25000" dirty="0">
                  <a:solidFill>
                    <a:srgbClr val="002060"/>
                  </a:solidFill>
                  <a:latin typeface="Optima" panose="02000503060000020004" pitchFamily="2" charset="0"/>
                </a:rPr>
                <a:t>k</a:t>
              </a:r>
              <a:r>
                <a:rPr lang="en-US" sz="1000" b="1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=10 MeV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951DA-2F74-1F86-180D-A00017E3611C}"/>
                </a:ext>
              </a:extLst>
            </p:cNvPr>
            <p:cNvSpPr txBox="1"/>
            <p:nvPr/>
          </p:nvSpPr>
          <p:spPr>
            <a:xfrm>
              <a:off x="7091711" y="5650184"/>
              <a:ext cx="4940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Optima" panose="02000503060000020004" pitchFamily="2" charset="0"/>
                </a:rPr>
                <a:t>2.5 cm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3BDDDB-D3E0-6002-3943-D36ED2687BDD}"/>
                </a:ext>
              </a:extLst>
            </p:cNvPr>
            <p:cNvSpPr txBox="1"/>
            <p:nvPr/>
          </p:nvSpPr>
          <p:spPr>
            <a:xfrm>
              <a:off x="1216002" y="5650185"/>
              <a:ext cx="985888" cy="40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-2.5 cm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440059-04BB-FEBA-BD53-5477C90AEB9C}"/>
                </a:ext>
              </a:extLst>
            </p:cNvPr>
            <p:cNvSpPr txBox="1"/>
            <p:nvPr/>
          </p:nvSpPr>
          <p:spPr>
            <a:xfrm>
              <a:off x="708557" y="1633949"/>
              <a:ext cx="922997" cy="40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Optima" panose="02000503060000020004" pitchFamily="2" charset="0"/>
                </a:rPr>
                <a:t>2.0 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3C59B7-4767-C091-55C7-088BE2C54025}"/>
                </a:ext>
              </a:extLst>
            </p:cNvPr>
            <p:cNvSpPr txBox="1"/>
            <p:nvPr/>
          </p:nvSpPr>
          <p:spPr>
            <a:xfrm>
              <a:off x="674092" y="5357518"/>
              <a:ext cx="985888" cy="40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-2.0 cm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A3DFDE-B69C-3DEC-A760-FB319BE66085}"/>
                </a:ext>
              </a:extLst>
            </p:cNvPr>
            <p:cNvCxnSpPr>
              <a:cxnSpLocks/>
              <a:stCxn id="6" idx="1"/>
              <a:endCxn id="6" idx="3"/>
            </p:cNvCxnSpPr>
            <p:nvPr/>
          </p:nvCxnSpPr>
          <p:spPr>
            <a:xfrm>
              <a:off x="1667252" y="3673449"/>
              <a:ext cx="5841246" cy="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D00E6F-ED83-588A-C64D-32F4550F2F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7875" y="1822276"/>
              <a:ext cx="0" cy="3740446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F00D3A-D3BA-45C4-F19F-8080F16940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3412" y="3443874"/>
              <a:ext cx="0" cy="2082922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B29C37-BBEB-BAE0-101B-9B4CFCF1F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662" y="3567262"/>
              <a:ext cx="0" cy="197641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418EF4-81E3-1107-2829-F82A7F3177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474" y="5543672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18749A-F430-E3C3-1017-85390923D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412" y="5543672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88B172-F725-1172-82EA-E0969E9012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0474" y="5883249"/>
              <a:ext cx="2952938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FCA5D0-5DD9-4D0A-35BC-3B76F53E82FA}"/>
                </a:ext>
              </a:extLst>
            </p:cNvPr>
            <p:cNvSpPr txBox="1"/>
            <p:nvPr/>
          </p:nvSpPr>
          <p:spPr>
            <a:xfrm>
              <a:off x="4044965" y="5574481"/>
              <a:ext cx="1201513" cy="40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25.27 mm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4E047DC-6F1A-B165-EEF1-002BF13E3ED1}"/>
                </a:ext>
              </a:extLst>
            </p:cNvPr>
            <p:cNvGrpSpPr/>
            <p:nvPr/>
          </p:nvGrpSpPr>
          <p:grpSpPr>
            <a:xfrm>
              <a:off x="3462165" y="2628127"/>
              <a:ext cx="1229135" cy="1588724"/>
              <a:chOff x="3462165" y="2628127"/>
              <a:chExt cx="1229135" cy="158872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0D297AA-49E2-61B8-C81B-A4F50D81C7A8}"/>
                  </a:ext>
                </a:extLst>
              </p:cNvPr>
              <p:cNvSpPr/>
              <p:nvPr/>
            </p:nvSpPr>
            <p:spPr>
              <a:xfrm>
                <a:off x="3981169" y="3119571"/>
                <a:ext cx="644439" cy="1097280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 w="25400">
                <a:solidFill>
                  <a:schemeClr val="tx1"/>
                </a:solidFill>
              </a:ln>
              <a:effectLst>
                <a:outerShdw dist="23000" sx="1000" sy="1000" rotWithShape="0">
                  <a:srgbClr val="000000">
                    <a:alpha val="96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9ABFC41-FD72-761E-3AE1-174DBBDBE400}"/>
                  </a:ext>
                </a:extLst>
              </p:cNvPr>
              <p:cNvGrpSpPr/>
              <p:nvPr/>
            </p:nvGrpSpPr>
            <p:grpSpPr>
              <a:xfrm>
                <a:off x="3462165" y="2628127"/>
                <a:ext cx="1229135" cy="1428691"/>
                <a:chOff x="-76787" y="3174227"/>
                <a:chExt cx="1229135" cy="1428691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A32E1F1-DFE9-E32C-44C9-D470EA51CE17}"/>
                    </a:ext>
                  </a:extLst>
                </p:cNvPr>
                <p:cNvSpPr txBox="1"/>
                <p:nvPr/>
              </p:nvSpPr>
              <p:spPr>
                <a:xfrm rot="16200000">
                  <a:off x="-320985" y="3956219"/>
                  <a:ext cx="890897" cy="40250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12 mm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F2521DE-7164-3927-FEC6-5D0242385895}"/>
                    </a:ext>
                  </a:extLst>
                </p:cNvPr>
                <p:cNvSpPr txBox="1"/>
                <p:nvPr/>
              </p:nvSpPr>
              <p:spPr>
                <a:xfrm>
                  <a:off x="364119" y="3174227"/>
                  <a:ext cx="788229" cy="402883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highlight>
                        <a:srgbClr val="FFFF00"/>
                      </a:highlight>
                    </a:rPr>
                    <a:t>6 mm</a:t>
                  </a:r>
                </a:p>
              </p:txBody>
            </p:sp>
          </p:grp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43173D-F8E5-95BC-EDCD-F5063A2E8E16}"/>
                </a:ext>
              </a:extLst>
            </p:cNvPr>
            <p:cNvCxnSpPr>
              <a:cxnSpLocks/>
            </p:cNvCxnSpPr>
            <p:nvPr/>
          </p:nvCxnSpPr>
          <p:spPr>
            <a:xfrm>
              <a:off x="3949714" y="3669009"/>
              <a:ext cx="694944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1EC927-1A64-C7DB-D760-28451CB8E1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60419" y="3668215"/>
              <a:ext cx="1097280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995BFEC-A6D8-3713-980E-0EAB80AA7B28}"/>
              </a:ext>
            </a:extLst>
          </p:cNvPr>
          <p:cNvGrpSpPr>
            <a:grpSpLocks noChangeAspect="1"/>
          </p:cNvGrpSpPr>
          <p:nvPr/>
        </p:nvGrpSpPr>
        <p:grpSpPr>
          <a:xfrm>
            <a:off x="4403161" y="1064928"/>
            <a:ext cx="3977639" cy="2552062"/>
            <a:chOff x="674092" y="1347835"/>
            <a:chExt cx="7316742" cy="46944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E4257B3-5206-4187-DD30-7E023B2A2AA9}"/>
                </a:ext>
              </a:extLst>
            </p:cNvPr>
            <p:cNvSpPr txBox="1"/>
            <p:nvPr/>
          </p:nvSpPr>
          <p:spPr>
            <a:xfrm>
              <a:off x="1687963" y="1347835"/>
              <a:ext cx="1917228" cy="452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Energy 18 MeV</a:t>
              </a:r>
            </a:p>
          </p:txBody>
        </p:sp>
        <p:pic>
          <p:nvPicPr>
            <p:cNvPr id="30" name="Picture 29" descr="A green and red pixelated pattern&#10;&#10;Description automatically generated">
              <a:extLst>
                <a:ext uri="{FF2B5EF4-FFF2-40B4-BE49-F238E27FC236}">
                  <a16:creationId xmlns:a16="http://schemas.microsoft.com/office/drawing/2014/main" id="{818B3DDF-58CB-3D1C-4C6D-F09F725B6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1522" y="1801326"/>
              <a:ext cx="5787580" cy="3707407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6B29368-F7C0-45EB-BAE8-DC3E78840C17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>
              <a:off x="1711521" y="3652293"/>
              <a:ext cx="5787581" cy="2737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AA9C6B-1EE1-A8CA-2E97-94F0E6C2A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9069" y="3524730"/>
              <a:ext cx="0" cy="197641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703518-1F1F-4FE1-0E1E-4C28195B0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7684" y="3513958"/>
              <a:ext cx="0" cy="197641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077413-B495-C9DF-E62F-038647F76538}"/>
                </a:ext>
              </a:extLst>
            </p:cNvPr>
            <p:cNvSpPr txBox="1"/>
            <p:nvPr/>
          </p:nvSpPr>
          <p:spPr>
            <a:xfrm>
              <a:off x="7091712" y="5650184"/>
              <a:ext cx="899122" cy="392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2.5 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452F54-DC36-A3D1-2892-6FFFD4C65AE1}"/>
                </a:ext>
              </a:extLst>
            </p:cNvPr>
            <p:cNvSpPr txBox="1"/>
            <p:nvPr/>
          </p:nvSpPr>
          <p:spPr>
            <a:xfrm>
              <a:off x="1216001" y="5650184"/>
              <a:ext cx="5277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-2.5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DED441-DC5B-AF6D-EE8D-189C74CB2180}"/>
                </a:ext>
              </a:extLst>
            </p:cNvPr>
            <p:cNvSpPr txBox="1"/>
            <p:nvPr/>
          </p:nvSpPr>
          <p:spPr>
            <a:xfrm>
              <a:off x="708558" y="1633950"/>
              <a:ext cx="899122" cy="392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2.0 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86CEA8-8020-99A1-D013-A6AF142848B4}"/>
                </a:ext>
              </a:extLst>
            </p:cNvPr>
            <p:cNvSpPr txBox="1"/>
            <p:nvPr/>
          </p:nvSpPr>
          <p:spPr>
            <a:xfrm>
              <a:off x="674092" y="5357519"/>
              <a:ext cx="5277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-2.0 cm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E0F3E62-8D8D-D954-88CF-6758C0D937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693" y="5501140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6F1896-BC26-E597-AA83-2F4A429191A1}"/>
                </a:ext>
              </a:extLst>
            </p:cNvPr>
            <p:cNvCxnSpPr>
              <a:cxnSpLocks/>
            </p:cNvCxnSpPr>
            <p:nvPr/>
          </p:nvCxnSpPr>
          <p:spPr>
            <a:xfrm>
              <a:off x="3052244" y="5883249"/>
              <a:ext cx="2935224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85BE310-D226-1B17-3EE7-E0585851F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7496" y="5495987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069811-B555-2B45-EDA3-A6C9D4DA084E}"/>
                </a:ext>
              </a:extLst>
            </p:cNvPr>
            <p:cNvSpPr txBox="1"/>
            <p:nvPr/>
          </p:nvSpPr>
          <p:spPr>
            <a:xfrm>
              <a:off x="3956760" y="5526796"/>
              <a:ext cx="1106343" cy="396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</a:rPr>
                <a:t>25.47 mm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D34628-BF52-9E2F-AB46-FF005BB5E0D9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>
              <a:off x="1711522" y="3655030"/>
              <a:ext cx="5759185" cy="2736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04473D0-DFDF-BB46-3B61-62993A789C51}"/>
                </a:ext>
              </a:extLst>
            </p:cNvPr>
            <p:cNvGrpSpPr/>
            <p:nvPr/>
          </p:nvGrpSpPr>
          <p:grpSpPr>
            <a:xfrm>
              <a:off x="3711460" y="3119571"/>
              <a:ext cx="1274580" cy="1471796"/>
              <a:chOff x="3546360" y="3119571"/>
              <a:chExt cx="1274580" cy="147179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077EFE8-0277-AB8C-76B4-0E133BE25A07}"/>
                  </a:ext>
                </a:extLst>
              </p:cNvPr>
              <p:cNvSpPr/>
              <p:nvPr/>
            </p:nvSpPr>
            <p:spPr>
              <a:xfrm>
                <a:off x="3981169" y="3119571"/>
                <a:ext cx="644439" cy="1097280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 w="25400">
                <a:solidFill>
                  <a:schemeClr val="tx1"/>
                </a:solidFill>
              </a:ln>
              <a:effectLst>
                <a:outerShdw dist="23000" sx="1000" sy="1000" rotWithShape="0">
                  <a:srgbClr val="000000">
                    <a:alpha val="96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02A7387-AF13-2D1E-C417-3835B3CCD496}"/>
                  </a:ext>
                </a:extLst>
              </p:cNvPr>
              <p:cNvGrpSpPr/>
              <p:nvPr/>
            </p:nvGrpSpPr>
            <p:grpSpPr>
              <a:xfrm>
                <a:off x="3546360" y="3150816"/>
                <a:ext cx="1274580" cy="1440551"/>
                <a:chOff x="7408" y="3696916"/>
                <a:chExt cx="1274580" cy="1440551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5BEAAF0-8550-D064-F624-96E2489C0FDA}"/>
                    </a:ext>
                  </a:extLst>
                </p:cNvPr>
                <p:cNvSpPr txBox="1"/>
                <p:nvPr/>
              </p:nvSpPr>
              <p:spPr>
                <a:xfrm rot="16200000">
                  <a:off x="-237921" y="3942245"/>
                  <a:ext cx="858653" cy="36799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b="1" dirty="0"/>
                    <a:t>8.9 mm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5977F2F-0C71-4F54-28F9-9CF7ECA216AB}"/>
                    </a:ext>
                  </a:extLst>
                </p:cNvPr>
                <p:cNvSpPr txBox="1"/>
                <p:nvPr/>
              </p:nvSpPr>
              <p:spPr>
                <a:xfrm>
                  <a:off x="349617" y="4769472"/>
                  <a:ext cx="932371" cy="36799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>
                      <a:highlight>
                        <a:srgbClr val="FFFF00"/>
                      </a:highlight>
                    </a:rPr>
                    <a:t>4.46 mm</a:t>
                  </a:r>
                </a:p>
              </p:txBody>
            </p:sp>
          </p:grp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62A2B96-83C6-4665-1B34-B05C2A18DD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7875" y="1803226"/>
              <a:ext cx="0" cy="3740446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CDDE87-D165-1357-D916-0B0D4B92B812}"/>
              </a:ext>
            </a:extLst>
          </p:cNvPr>
          <p:cNvGrpSpPr>
            <a:grpSpLocks noChangeAspect="1"/>
          </p:cNvGrpSpPr>
          <p:nvPr/>
        </p:nvGrpSpPr>
        <p:grpSpPr>
          <a:xfrm>
            <a:off x="4969489" y="4008080"/>
            <a:ext cx="3145536" cy="2011679"/>
            <a:chOff x="2336000" y="3584204"/>
            <a:chExt cx="4368800" cy="2794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24683B3-20B5-D525-2D26-9F60F0CB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000" y="3584204"/>
              <a:ext cx="4368800" cy="279400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77EE04-EB7E-1F1F-294E-4E3C1E870CFD}"/>
                </a:ext>
              </a:extLst>
            </p:cNvPr>
            <p:cNvGrpSpPr/>
            <p:nvPr/>
          </p:nvGrpSpPr>
          <p:grpSpPr>
            <a:xfrm>
              <a:off x="3905336" y="4434871"/>
              <a:ext cx="1080377" cy="958394"/>
              <a:chOff x="3625936" y="3056921"/>
              <a:chExt cx="1080377" cy="9583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CCF2497-2FE0-AF21-EB49-D15DA49E8A13}"/>
                  </a:ext>
                </a:extLst>
              </p:cNvPr>
              <p:cNvSpPr/>
              <p:nvPr/>
            </p:nvSpPr>
            <p:spPr>
              <a:xfrm>
                <a:off x="4195979" y="3443742"/>
                <a:ext cx="118872" cy="210312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 w="25400">
                <a:solidFill>
                  <a:schemeClr val="tx1"/>
                </a:solidFill>
              </a:ln>
              <a:effectLst>
                <a:outerShdw dist="23000" sx="1000" sy="1000" rotWithShape="0">
                  <a:srgbClr val="000000">
                    <a:alpha val="96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0C98EC1-2852-468B-C00D-BA5DF9D8D68B}"/>
                  </a:ext>
                </a:extLst>
              </p:cNvPr>
              <p:cNvGrpSpPr/>
              <p:nvPr/>
            </p:nvGrpSpPr>
            <p:grpSpPr>
              <a:xfrm>
                <a:off x="3625936" y="3056921"/>
                <a:ext cx="1080377" cy="958394"/>
                <a:chOff x="86984" y="3603021"/>
                <a:chExt cx="1080377" cy="958394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41E2733-C90C-5C52-5C8F-982C82DDEC6E}"/>
                    </a:ext>
                  </a:extLst>
                </p:cNvPr>
                <p:cNvSpPr txBox="1"/>
                <p:nvPr/>
              </p:nvSpPr>
              <p:spPr>
                <a:xfrm rot="16200000">
                  <a:off x="-167117" y="3981060"/>
                  <a:ext cx="834456" cy="3262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b="1" dirty="0"/>
                    <a:t>2.26 mm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357F65C-4C06-DC70-2F22-EB3EADB9F7F6}"/>
                    </a:ext>
                  </a:extLst>
                </p:cNvPr>
                <p:cNvSpPr txBox="1"/>
                <p:nvPr/>
              </p:nvSpPr>
              <p:spPr>
                <a:xfrm>
                  <a:off x="353819" y="3603021"/>
                  <a:ext cx="813542" cy="35135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highlight>
                        <a:srgbClr val="FFFF00"/>
                      </a:highlight>
                    </a:rPr>
                    <a:t>1.1 mm</a:t>
                  </a:r>
                </a:p>
              </p:txBody>
            </p:sp>
          </p:grp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E253DBB-CF0E-B78F-2D24-C2BDE8AB01A7}"/>
              </a:ext>
            </a:extLst>
          </p:cNvPr>
          <p:cNvSpPr txBox="1"/>
          <p:nvPr/>
        </p:nvSpPr>
        <p:spPr>
          <a:xfrm>
            <a:off x="4910692" y="3762308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002060"/>
                </a:solidFill>
                <a:latin typeface="Optima" panose="02000503060000020004" pitchFamily="2" charset="0"/>
              </a:rPr>
              <a:t>Energy 250 MeV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E71282-9981-997E-DF6E-3BF943C6013D}"/>
              </a:ext>
            </a:extLst>
          </p:cNvPr>
          <p:cNvGrpSpPr>
            <a:grpSpLocks noChangeAspect="1"/>
          </p:cNvGrpSpPr>
          <p:nvPr/>
        </p:nvGrpSpPr>
        <p:grpSpPr>
          <a:xfrm>
            <a:off x="206105" y="3766557"/>
            <a:ext cx="3750295" cy="2515450"/>
            <a:chOff x="829417" y="1384103"/>
            <a:chExt cx="6908740" cy="4633925"/>
          </a:xfrm>
        </p:grpSpPr>
        <p:pic>
          <p:nvPicPr>
            <p:cNvPr id="62" name="Content Placeholder 6" descr="A green and red pixelated pattern&#10;&#10;Description automatically generated">
              <a:extLst>
                <a:ext uri="{FF2B5EF4-FFF2-40B4-BE49-F238E27FC236}">
                  <a16:creationId xmlns:a16="http://schemas.microsoft.com/office/drawing/2014/main" id="{77607BDF-36EB-3E92-617C-F521E3BA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915" y="1831114"/>
              <a:ext cx="5759185" cy="369393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22CEB05-3BA0-A4AD-4D0E-CFB77FBE12E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244111" y="5802584"/>
              <a:ext cx="4940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2.5 cm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AC65C2A-CEC2-BE23-0612-5C57BB739C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68401" y="5802584"/>
              <a:ext cx="5277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-2.5 cm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3394444-542F-6A56-EE03-62C87A84352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7489" y="1671700"/>
              <a:ext cx="4940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2.0 cm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562462-BB39-FD1D-15AD-16370B8C38B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29417" y="5317103"/>
              <a:ext cx="5277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Optima" panose="02000503060000020004" pitchFamily="2" charset="0"/>
                </a:rPr>
                <a:t>-2.0 cm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B347730-2439-C228-0A11-F678BBC9573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954379" y="5553326"/>
              <a:ext cx="6014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</a:rPr>
                <a:t>25.95 mm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0532803-C59F-A298-3937-C96CC83498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5419" y="3533509"/>
              <a:ext cx="0" cy="197641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74AE02B-CDB1-45BE-44E3-657AA96D8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3569" y="3513227"/>
              <a:ext cx="0" cy="1976410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7C96CB-48B5-419F-8F67-17F6021C8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6665" y="5525052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98BDFD7-541B-2896-599F-5F60A486A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5419" y="5522486"/>
              <a:ext cx="0" cy="40017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6E4819-533D-3E0E-A4FF-394083413FD1}"/>
                </a:ext>
              </a:extLst>
            </p:cNvPr>
            <p:cNvCxnSpPr>
              <a:cxnSpLocks/>
            </p:cNvCxnSpPr>
            <p:nvPr/>
          </p:nvCxnSpPr>
          <p:spPr>
            <a:xfrm>
              <a:off x="3052787" y="5848473"/>
              <a:ext cx="2980782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5C4BCB-02EA-0679-1171-472FFE697525}"/>
                </a:ext>
              </a:extLst>
            </p:cNvPr>
            <p:cNvCxnSpPr>
              <a:cxnSpLocks/>
            </p:cNvCxnSpPr>
            <p:nvPr/>
          </p:nvCxnSpPr>
          <p:spPr>
            <a:xfrm>
              <a:off x="1743271" y="3674080"/>
              <a:ext cx="5742432" cy="2736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5770EB0-5F34-47DB-C140-E902A8EA5FA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649131" y="1384103"/>
              <a:ext cx="1920060" cy="45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i="1" dirty="0">
                  <a:solidFill>
                    <a:srgbClr val="002060"/>
                  </a:solidFill>
                  <a:latin typeface="Optima" panose="02000503060000020004" pitchFamily="2" charset="0"/>
                </a:rPr>
                <a:t>Energy 50 MeV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78C129F-33C4-E9DF-7E90-4AC648D0E369}"/>
                </a:ext>
              </a:extLst>
            </p:cNvPr>
            <p:cNvGrpSpPr/>
            <p:nvPr/>
          </p:nvGrpSpPr>
          <p:grpSpPr>
            <a:xfrm>
              <a:off x="3851776" y="2989599"/>
              <a:ext cx="1258845" cy="1165611"/>
              <a:chOff x="3661276" y="2989599"/>
              <a:chExt cx="1258845" cy="116561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BDAA3F8-B379-D7C7-1384-A7F7F03250CD}"/>
                  </a:ext>
                </a:extLst>
              </p:cNvPr>
              <p:cNvSpPr/>
              <p:nvPr/>
            </p:nvSpPr>
            <p:spPr>
              <a:xfrm>
                <a:off x="4161804" y="3431762"/>
                <a:ext cx="283464" cy="484632"/>
              </a:xfrm>
              <a:prstGeom prst="ellipse">
                <a:avLst/>
              </a:prstGeom>
              <a:solidFill>
                <a:schemeClr val="bg1">
                  <a:alpha val="63000"/>
                </a:schemeClr>
              </a:solidFill>
              <a:ln w="25400">
                <a:solidFill>
                  <a:schemeClr val="tx1"/>
                </a:solidFill>
              </a:ln>
              <a:effectLst>
                <a:outerShdw dist="23000" sx="1000" sy="1000" rotWithShape="0">
                  <a:srgbClr val="000000">
                    <a:alpha val="96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A5E59D5-5DC9-8149-E3CD-8E57744ED97F}"/>
                  </a:ext>
                </a:extLst>
              </p:cNvPr>
              <p:cNvGrpSpPr/>
              <p:nvPr/>
            </p:nvGrpSpPr>
            <p:grpSpPr>
              <a:xfrm>
                <a:off x="3661276" y="2989599"/>
                <a:ext cx="1258845" cy="1165611"/>
                <a:chOff x="122324" y="3535699"/>
                <a:chExt cx="1258845" cy="1165611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CDD8152C-CDC2-167A-7F4C-A0CA9D33581A}"/>
                    </a:ext>
                  </a:extLst>
                </p:cNvPr>
                <p:cNvSpPr txBox="1"/>
                <p:nvPr/>
              </p:nvSpPr>
              <p:spPr>
                <a:xfrm rot="16200000">
                  <a:off x="-143153" y="4038945"/>
                  <a:ext cx="927842" cy="396888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5.3 mm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DE8112B-7BAF-E11E-D2D2-8BA7AE73AC31}"/>
                    </a:ext>
                  </a:extLst>
                </p:cNvPr>
                <p:cNvSpPr txBox="1"/>
                <p:nvPr/>
              </p:nvSpPr>
              <p:spPr>
                <a:xfrm>
                  <a:off x="367689" y="3535699"/>
                  <a:ext cx="1013480" cy="396888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highlight>
                        <a:srgbClr val="FFFF00"/>
                      </a:highlight>
                    </a:rPr>
                    <a:t>2.46 mm</a:t>
                  </a:r>
                </a:p>
              </p:txBody>
            </p:sp>
          </p:grp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6775571-39EE-3302-0D55-B96D5100AB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0100" y="1803226"/>
              <a:ext cx="0" cy="3740446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25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BDB0-3DD5-76E2-3EDF-29D0AC79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40" y="12145"/>
            <a:ext cx="9142733" cy="656029"/>
          </a:xfrm>
        </p:spPr>
        <p:txBody>
          <a:bodyPr>
            <a:normAutofit fontScale="90000"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Optima" panose="02000503060000020004" pitchFamily="2" charset="0"/>
              </a:rPr>
              <a:t> 4.6 Prototype of the Permanent Magnet Design with variable magnetic field for the Fast-Cycling Proton Synchrotron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00BDF-F058-711C-69AD-3968783D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9492" y="6542344"/>
            <a:ext cx="6821863" cy="317534"/>
          </a:xfrm>
        </p:spPr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A677-A5A0-8756-D66B-358DB0E2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A picture containing diagram, line, circle, parallel&#10;&#10;Description automatically generated">
            <a:extLst>
              <a:ext uri="{FF2B5EF4-FFF2-40B4-BE49-F238E27FC236}">
                <a16:creationId xmlns:a16="http://schemas.microsoft.com/office/drawing/2014/main" id="{97FADD5B-B210-179B-4FAD-1C8C0631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5" y="1333700"/>
            <a:ext cx="3419856" cy="3032037"/>
          </a:xfrm>
          <a:prstGeom prst="rect">
            <a:avLst/>
          </a:prstGeom>
        </p:spPr>
      </p:pic>
      <p:pic>
        <p:nvPicPr>
          <p:cNvPr id="10" name="Picture 9" descr="A drawing of a spiral staircase&#10;&#10;Description automatically generated with low confidence">
            <a:extLst>
              <a:ext uri="{FF2B5EF4-FFF2-40B4-BE49-F238E27FC236}">
                <a16:creationId xmlns:a16="http://schemas.microsoft.com/office/drawing/2014/main" id="{F3EF0389-2505-B174-8D1D-6384D983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71" y="940808"/>
            <a:ext cx="3228558" cy="343298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BF5FC6-D3A6-BF6F-39F6-5D930F27D392}"/>
              </a:ext>
            </a:extLst>
          </p:cNvPr>
          <p:cNvCxnSpPr>
            <a:cxnSpLocks/>
          </p:cNvCxnSpPr>
          <p:nvPr/>
        </p:nvCxnSpPr>
        <p:spPr>
          <a:xfrm>
            <a:off x="5026751" y="4261010"/>
            <a:ext cx="2880360" cy="0"/>
          </a:xfrm>
          <a:prstGeom prst="line">
            <a:avLst/>
          </a:prstGeom>
          <a:ln w="3175">
            <a:solidFill>
              <a:srgbClr val="002060"/>
            </a:solidFill>
            <a:headEnd type="triangle" w="med" len="med"/>
            <a:tailEnd type="triangle" w="med" len="med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DF8D6F-C4F0-940F-C723-2278F493F382}"/>
              </a:ext>
            </a:extLst>
          </p:cNvPr>
          <p:cNvCxnSpPr>
            <a:cxnSpLocks/>
          </p:cNvCxnSpPr>
          <p:nvPr/>
        </p:nvCxnSpPr>
        <p:spPr>
          <a:xfrm flipH="1">
            <a:off x="7907111" y="2501900"/>
            <a:ext cx="1996" cy="1863837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E17C24-1F25-8C62-8391-E9CBC54016BB}"/>
              </a:ext>
            </a:extLst>
          </p:cNvPr>
          <p:cNvCxnSpPr>
            <a:cxnSpLocks/>
          </p:cNvCxnSpPr>
          <p:nvPr/>
        </p:nvCxnSpPr>
        <p:spPr>
          <a:xfrm>
            <a:off x="5026751" y="2028825"/>
            <a:ext cx="0" cy="2336912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D92A707-5930-8AF6-4950-E843C7A06751}"/>
              </a:ext>
            </a:extLst>
          </p:cNvPr>
          <p:cNvSpPr txBox="1"/>
          <p:nvPr/>
        </p:nvSpPr>
        <p:spPr>
          <a:xfrm>
            <a:off x="6200808" y="402532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~14 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580629-0F52-E4BC-2845-7CC3BFD4CB1C}"/>
              </a:ext>
            </a:extLst>
          </p:cNvPr>
          <p:cNvCxnSpPr>
            <a:cxnSpLocks/>
          </p:cNvCxnSpPr>
          <p:nvPr/>
        </p:nvCxnSpPr>
        <p:spPr>
          <a:xfrm flipH="1">
            <a:off x="7195272" y="3865428"/>
            <a:ext cx="1088303" cy="0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73361A-CB9D-31C0-0605-2591F3F0B6FA}"/>
              </a:ext>
            </a:extLst>
          </p:cNvPr>
          <p:cNvCxnSpPr>
            <a:cxnSpLocks/>
          </p:cNvCxnSpPr>
          <p:nvPr/>
        </p:nvCxnSpPr>
        <p:spPr>
          <a:xfrm flipH="1">
            <a:off x="6884122" y="1627053"/>
            <a:ext cx="1450253" cy="0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72C3CD4-F159-BC8D-6413-7DC32077AA68}"/>
              </a:ext>
            </a:extLst>
          </p:cNvPr>
          <p:cNvCxnSpPr>
            <a:cxnSpLocks/>
          </p:cNvCxnSpPr>
          <p:nvPr/>
        </p:nvCxnSpPr>
        <p:spPr>
          <a:xfrm flipH="1">
            <a:off x="8213332" y="1627053"/>
            <a:ext cx="0" cy="2238375"/>
          </a:xfrm>
          <a:prstGeom prst="line">
            <a:avLst/>
          </a:prstGeom>
          <a:ln w="3175">
            <a:solidFill>
              <a:srgbClr val="002060"/>
            </a:solidFill>
            <a:headEnd type="triangle" w="med" len="med"/>
            <a:tailEnd type="triangle" w="med" len="med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9E5E2F1-7245-4918-2A44-081F570F2DF8}"/>
              </a:ext>
            </a:extLst>
          </p:cNvPr>
          <p:cNvSpPr txBox="1"/>
          <p:nvPr/>
        </p:nvSpPr>
        <p:spPr>
          <a:xfrm rot="16200000">
            <a:off x="7727693" y="250341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~11 cm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31389F-970B-C866-70AD-B599CCC98374}"/>
              </a:ext>
            </a:extLst>
          </p:cNvPr>
          <p:cNvCxnSpPr>
            <a:cxnSpLocks/>
          </p:cNvCxnSpPr>
          <p:nvPr/>
        </p:nvCxnSpPr>
        <p:spPr>
          <a:xfrm>
            <a:off x="833590" y="4263036"/>
            <a:ext cx="2662811" cy="0"/>
          </a:xfrm>
          <a:prstGeom prst="line">
            <a:avLst/>
          </a:prstGeom>
          <a:ln w="3175">
            <a:solidFill>
              <a:srgbClr val="002060"/>
            </a:solidFill>
            <a:headEnd type="triangle" w="med" len="med"/>
            <a:tailEnd type="triangle" w="med" len="med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83F8FC-2532-47DB-0E1B-E795DF426CD9}"/>
              </a:ext>
            </a:extLst>
          </p:cNvPr>
          <p:cNvCxnSpPr>
            <a:cxnSpLocks/>
          </p:cNvCxnSpPr>
          <p:nvPr/>
        </p:nvCxnSpPr>
        <p:spPr>
          <a:xfrm>
            <a:off x="833590" y="1981472"/>
            <a:ext cx="0" cy="2384265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FAF2D57-BCCD-C60B-9F72-8196307A1E65}"/>
              </a:ext>
            </a:extLst>
          </p:cNvPr>
          <p:cNvCxnSpPr>
            <a:cxnSpLocks/>
          </p:cNvCxnSpPr>
          <p:nvPr/>
        </p:nvCxnSpPr>
        <p:spPr>
          <a:xfrm>
            <a:off x="3496401" y="2052321"/>
            <a:ext cx="0" cy="2313416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AB9D3E5-26F0-16C7-9725-F636B8BE128E}"/>
              </a:ext>
            </a:extLst>
          </p:cNvPr>
          <p:cNvSpPr txBox="1"/>
          <p:nvPr/>
        </p:nvSpPr>
        <p:spPr>
          <a:xfrm>
            <a:off x="1766784" y="4025321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~13 cm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DEE213-C4B0-B588-0B9D-80A3F8F7B780}"/>
              </a:ext>
            </a:extLst>
          </p:cNvPr>
          <p:cNvCxnSpPr>
            <a:cxnSpLocks/>
          </p:cNvCxnSpPr>
          <p:nvPr/>
        </p:nvCxnSpPr>
        <p:spPr>
          <a:xfrm flipH="1">
            <a:off x="454025" y="1490528"/>
            <a:ext cx="1710970" cy="0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92CFD5C-D992-AF08-631D-CC2333031AA7}"/>
              </a:ext>
            </a:extLst>
          </p:cNvPr>
          <p:cNvCxnSpPr>
            <a:cxnSpLocks/>
          </p:cNvCxnSpPr>
          <p:nvPr/>
        </p:nvCxnSpPr>
        <p:spPr>
          <a:xfrm flipH="1">
            <a:off x="444500" y="4005128"/>
            <a:ext cx="1710970" cy="0"/>
          </a:xfrm>
          <a:prstGeom prst="line">
            <a:avLst/>
          </a:prstGeom>
          <a:ln w="3175"/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B46C2A-D0F3-0C3D-AD21-CD57B917DD9A}"/>
              </a:ext>
            </a:extLst>
          </p:cNvPr>
          <p:cNvCxnSpPr>
            <a:cxnSpLocks/>
          </p:cNvCxnSpPr>
          <p:nvPr/>
        </p:nvCxnSpPr>
        <p:spPr>
          <a:xfrm>
            <a:off x="587721" y="1490528"/>
            <a:ext cx="0" cy="2514600"/>
          </a:xfrm>
          <a:prstGeom prst="line">
            <a:avLst/>
          </a:prstGeom>
          <a:ln w="3175">
            <a:solidFill>
              <a:srgbClr val="002060"/>
            </a:solidFill>
            <a:headEnd type="triangle" w="med" len="med"/>
            <a:tailEnd type="triangle" w="med" len="med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9801595-75DE-775F-2400-57BC30BFC98F}"/>
              </a:ext>
            </a:extLst>
          </p:cNvPr>
          <p:cNvSpPr txBox="1"/>
          <p:nvPr/>
        </p:nvSpPr>
        <p:spPr>
          <a:xfrm rot="16200000">
            <a:off x="-85909" y="2592351"/>
            <a:ext cx="111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~12.5 cm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E65328-9B04-0910-12DA-3EB29F122F50}"/>
              </a:ext>
            </a:extLst>
          </p:cNvPr>
          <p:cNvSpPr txBox="1"/>
          <p:nvPr/>
        </p:nvSpPr>
        <p:spPr>
          <a:xfrm>
            <a:off x="4677292" y="998180"/>
            <a:ext cx="3306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Optima" panose="02000503060000020004" pitchFamily="2" charset="0"/>
              </a:rPr>
              <a:t>The length of the defocusing magnet 9.652 cm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DA1C5-F5DB-A74F-7638-963D69946FFB}"/>
              </a:ext>
            </a:extLst>
          </p:cNvPr>
          <p:cNvSpPr txBox="1"/>
          <p:nvPr/>
        </p:nvSpPr>
        <p:spPr>
          <a:xfrm>
            <a:off x="729693" y="977954"/>
            <a:ext cx="2931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Optima" panose="02000503060000020004" pitchFamily="2" charset="0"/>
              </a:rPr>
              <a:t>The length of the focusing magnet 18 cm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6783A-955B-3905-00EA-D1213072F0D5}"/>
              </a:ext>
            </a:extLst>
          </p:cNvPr>
          <p:cNvSpPr txBox="1"/>
          <p:nvPr/>
        </p:nvSpPr>
        <p:spPr>
          <a:xfrm>
            <a:off x="6799763" y="4482960"/>
            <a:ext cx="2214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  <a:latin typeface="Optima" panose="02000503060000020004" pitchFamily="2" charset="0"/>
              </a:rPr>
              <a:t>Input beam is assumed to come from the 10 MeV cyclotron measured emittance ~5 </a:t>
            </a:r>
            <a:r>
              <a:rPr lang="en-US" sz="1000" i="1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sz="1000" i="1" dirty="0">
                <a:solidFill>
                  <a:srgbClr val="002060"/>
                </a:solidFill>
                <a:latin typeface="Optima" panose="02000503060000020004" pitchFamily="2" charset="0"/>
              </a:rPr>
              <a:t> mm mrad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08DC5E-E955-6C8C-D4E8-C5E7CB5D5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293" y="5605381"/>
            <a:ext cx="1077970" cy="842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373F4F-B036-105C-3B26-1CAEEDD4506B}"/>
              </a:ext>
            </a:extLst>
          </p:cNvPr>
          <p:cNvSpPr txBox="1"/>
          <p:nvPr/>
        </p:nvSpPr>
        <p:spPr>
          <a:xfrm>
            <a:off x="5560457" y="4406666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b</a:t>
            </a:r>
            <a:r>
              <a:rPr lang="en-US" sz="1000" baseline="-25000" dirty="0">
                <a:solidFill>
                  <a:srgbClr val="002060"/>
                </a:solidFill>
              </a:rPr>
              <a:t>x</a:t>
            </a:r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~</a:t>
            </a:r>
            <a:r>
              <a:rPr lang="en-US" sz="1000" dirty="0">
                <a:solidFill>
                  <a:srgbClr val="002060"/>
                </a:solidFill>
              </a:rPr>
              <a:t> 0.4 m</a:t>
            </a:r>
          </a:p>
          <a:p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b</a:t>
            </a:r>
            <a:r>
              <a:rPr lang="en-US" sz="1000" baseline="-25000" dirty="0">
                <a:solidFill>
                  <a:srgbClr val="002060"/>
                </a:solidFill>
              </a:rPr>
              <a:t>y</a:t>
            </a:r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~ 1 </a:t>
            </a:r>
            <a:r>
              <a:rPr lang="en-US" sz="1000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E8948-8F6B-6D53-9AAE-BAE64EB31BF2}"/>
              </a:ext>
            </a:extLst>
          </p:cNvPr>
          <p:cNvSpPr txBox="1"/>
          <p:nvPr/>
        </p:nvSpPr>
        <p:spPr>
          <a:xfrm>
            <a:off x="5419293" y="5117911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At Injection kinetic energy is 10 MeV</a:t>
            </a:r>
          </a:p>
          <a:p>
            <a:r>
              <a:rPr lang="en-US" sz="1000" i="1" dirty="0">
                <a:solidFill>
                  <a:srgbClr val="002060"/>
                </a:solidFill>
                <a:latin typeface="Symbol" pitchFamily="2" charset="2"/>
              </a:rPr>
              <a:t>g </a:t>
            </a:r>
            <a:r>
              <a:rPr lang="en-US" sz="1000" i="1" dirty="0">
                <a:solidFill>
                  <a:srgbClr val="002060"/>
                </a:solidFill>
              </a:rPr>
              <a:t>= 1.010657        </a:t>
            </a:r>
            <a:r>
              <a:rPr lang="en-US" sz="1000" i="1" dirty="0">
                <a:solidFill>
                  <a:srgbClr val="002060"/>
                </a:solidFill>
                <a:latin typeface="Symbol" pitchFamily="2" charset="2"/>
              </a:rPr>
              <a:t>g b </a:t>
            </a:r>
            <a:r>
              <a:rPr lang="en-US" sz="1000" i="1" dirty="0">
                <a:solidFill>
                  <a:srgbClr val="002060"/>
                </a:solidFill>
              </a:rPr>
              <a:t>= 0.14484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AA9563-4607-7F43-AEE2-762A789E02F3}"/>
              </a:ext>
            </a:extLst>
          </p:cNvPr>
          <p:cNvSpPr txBox="1"/>
          <p:nvPr/>
        </p:nvSpPr>
        <p:spPr>
          <a:xfrm>
            <a:off x="6738703" y="5580218"/>
            <a:ext cx="1225593" cy="2462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s</a:t>
            </a:r>
            <a:r>
              <a:rPr lang="en-US" sz="1000" baseline="-25000" dirty="0">
                <a:solidFill>
                  <a:srgbClr val="002060"/>
                </a:solidFill>
              </a:rPr>
              <a:t>x</a:t>
            </a:r>
            <a:r>
              <a:rPr lang="en-US" sz="1000" dirty="0">
                <a:solidFill>
                  <a:srgbClr val="002060"/>
                </a:solidFill>
              </a:rPr>
              <a:t> =1.517 mm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400A98FD-58E5-A36B-D512-893BD4F01152}"/>
              </a:ext>
            </a:extLst>
          </p:cNvPr>
          <p:cNvSpPr/>
          <p:nvPr/>
        </p:nvSpPr>
        <p:spPr>
          <a:xfrm>
            <a:off x="6604000" y="5645104"/>
            <a:ext cx="114300" cy="698730"/>
          </a:xfrm>
          <a:prstGeom prst="leftBrace">
            <a:avLst/>
          </a:prstGeom>
          <a:noFill/>
          <a:ln w="6350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4F2B69-FB20-8390-18A4-7C78704DB2FF}"/>
              </a:ext>
            </a:extLst>
          </p:cNvPr>
          <p:cNvSpPr txBox="1"/>
          <p:nvPr/>
        </p:nvSpPr>
        <p:spPr>
          <a:xfrm>
            <a:off x="6751998" y="6110815"/>
            <a:ext cx="1295443" cy="2462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2" charset="2"/>
              </a:rPr>
              <a:t>s</a:t>
            </a:r>
            <a:r>
              <a:rPr lang="en-US" sz="1000" baseline="-25000" dirty="0">
                <a:solidFill>
                  <a:srgbClr val="002060"/>
                </a:solidFill>
              </a:rPr>
              <a:t>y</a:t>
            </a:r>
            <a:r>
              <a:rPr lang="en-US" sz="1000" dirty="0">
                <a:solidFill>
                  <a:srgbClr val="002060"/>
                </a:solidFill>
              </a:rPr>
              <a:t> =2.398 mm</a:t>
            </a:r>
          </a:p>
        </p:txBody>
      </p:sp>
      <p:pic>
        <p:nvPicPr>
          <p:cNvPr id="30" name="Picture 29" descr="A white square with a hole in it next to a ruler&#10;&#10;Description automatically generated">
            <a:extLst>
              <a:ext uri="{FF2B5EF4-FFF2-40B4-BE49-F238E27FC236}">
                <a16:creationId xmlns:a16="http://schemas.microsoft.com/office/drawing/2014/main" id="{F1C4D4D5-2666-7B93-312A-EF93A4A5A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55" y="4394345"/>
            <a:ext cx="1983972" cy="21493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CE19D9-9E4B-EE92-CA7C-FC6AA95FE278}"/>
              </a:ext>
            </a:extLst>
          </p:cNvPr>
          <p:cNvSpPr txBox="1"/>
          <p:nvPr/>
        </p:nvSpPr>
        <p:spPr>
          <a:xfrm>
            <a:off x="2650464" y="5121884"/>
            <a:ext cx="155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Optima" panose="02000503060000020004" pitchFamily="2" charset="0"/>
              </a:rPr>
              <a:t>Magnet is ready to get assembled</a:t>
            </a:r>
          </a:p>
        </p:txBody>
      </p:sp>
    </p:spTree>
    <p:extLst>
      <p:ext uri="{BB962C8B-B14F-4D97-AF65-F5344CB8AC3E}">
        <p14:creationId xmlns:p14="http://schemas.microsoft.com/office/powerpoint/2010/main" val="226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29513-0B82-6904-BD1A-A5A26C08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42733" cy="859472"/>
          </a:xfrm>
        </p:spPr>
        <p:txBody>
          <a:bodyPr>
            <a:noAutofit/>
          </a:bodyPr>
          <a:lstStyle/>
          <a:p>
            <a:r>
              <a:rPr lang="en-US" sz="2400" dirty="0"/>
              <a:t>4.7 Transfer beam lines with combined function permanent magnets providing proton energy range of 70-250 MeV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AE812-2D76-2CA6-E49D-DE44B9AC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1DAD8-8624-43B2-BDAD-148872AA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164D17E3-BE94-3AB9-F90A-A63914BE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3523"/>
            <a:ext cx="3760506" cy="3660206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4D1FBF1-4475-C71A-7777-B88B022C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23" y="888905"/>
            <a:ext cx="5272970" cy="54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F148-F0B6-A6B2-2D4D-4A27CA06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4.8 Permanent magnet proton gantry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B0335-8E42-7F3B-1C07-25FAA53D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37CF8-22AF-9CEC-87A1-E45394EA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F577891-F513-DA61-CC2D-C86AA280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34" y="923503"/>
            <a:ext cx="7873577" cy="5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288A-20BE-4488-004B-4F0F8375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4.9 Proton Gantry Permanent Combined function Magnets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58CBC-0EF0-8756-4D7F-991A764C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D83AA-0B89-D713-AD10-FDBB751E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2CCA103-2ED3-88E6-2167-B9AAF8F27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450" y="649067"/>
            <a:ext cx="3853180" cy="34237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611271-6831-2B08-6503-29F7339508DA}"/>
              </a:ext>
            </a:extLst>
          </p:cNvPr>
          <p:cNvGrpSpPr/>
          <p:nvPr/>
        </p:nvGrpSpPr>
        <p:grpSpPr>
          <a:xfrm>
            <a:off x="374650" y="1052292"/>
            <a:ext cx="2496312" cy="4031426"/>
            <a:chOff x="374650" y="1052292"/>
            <a:chExt cx="2496312" cy="4031426"/>
          </a:xfrm>
        </p:grpSpPr>
        <p:pic>
          <p:nvPicPr>
            <p:cNvPr id="8" name="Picture 7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A5D8D299-D3EA-FE2D-5616-4E0D232A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325" y="2533246"/>
              <a:ext cx="2394916" cy="2550472"/>
            </a:xfrm>
            <a:prstGeom prst="rect">
              <a:avLst/>
            </a:prstGeom>
          </p:spPr>
        </p:pic>
        <p:pic>
          <p:nvPicPr>
            <p:cNvPr id="9" name="Picture 8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7F60895E-E861-86AC-8CC7-96A81E25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650" y="1052292"/>
              <a:ext cx="2496312" cy="144140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2CFABE-E46C-45A3-0CB6-6441F1157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4126610"/>
            <a:ext cx="4840411" cy="24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331E-CB98-5FB2-FE6B-36E69492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9" name="Text Box 137">
            <a:extLst>
              <a:ext uri="{FF2B5EF4-FFF2-40B4-BE49-F238E27FC236}">
                <a16:creationId xmlns:a16="http://schemas.microsoft.com/office/drawing/2014/main" id="{F8825DE9-9909-9DF5-967A-2BD1B8D93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391" y="4958969"/>
            <a:ext cx="439737" cy="244475"/>
          </a:xfrm>
          <a:prstGeom prst="rect">
            <a:avLst/>
          </a:prstGeom>
          <a:solidFill>
            <a:schemeClr val="bg1"/>
          </a:solidFill>
          <a:ln w="12699">
            <a:solidFill>
              <a:srgbClr val="6600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/>
              <a:t>LHC</a:t>
            </a:r>
          </a:p>
        </p:txBody>
      </p:sp>
      <p:sp>
        <p:nvSpPr>
          <p:cNvPr id="20" name="Text Box 137">
            <a:extLst>
              <a:ext uri="{FF2B5EF4-FFF2-40B4-BE49-F238E27FC236}">
                <a16:creationId xmlns:a16="http://schemas.microsoft.com/office/drawing/2014/main" id="{DA79A1AA-44E3-3157-30EF-F9AA42C742F4}"/>
              </a:ext>
            </a:extLst>
          </p:cNvPr>
          <p:cNvSpPr txBox="1">
            <a:spLocks noChangeArrowheads="1"/>
          </p:cNvSpPr>
          <p:nvPr/>
        </p:nvSpPr>
        <p:spPr bwMode="auto">
          <a:xfrm rot="18384979">
            <a:off x="2697503" y="2507707"/>
            <a:ext cx="1038103" cy="397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2060"/>
                </a:solidFill>
                <a:latin typeface="Optima"/>
                <a:cs typeface="Optima"/>
              </a:rPr>
              <a:t>60 GeV</a:t>
            </a:r>
          </a:p>
        </p:txBody>
      </p:sp>
      <p:sp>
        <p:nvSpPr>
          <p:cNvPr id="21" name="Freeform 138">
            <a:extLst>
              <a:ext uri="{FF2B5EF4-FFF2-40B4-BE49-F238E27FC236}">
                <a16:creationId xmlns:a16="http://schemas.microsoft.com/office/drawing/2014/main" id="{CCF93998-7646-86F0-4BDE-8148CFF60CB1}"/>
              </a:ext>
            </a:extLst>
          </p:cNvPr>
          <p:cNvSpPr>
            <a:spLocks noChangeAspect="1"/>
          </p:cNvSpPr>
          <p:nvPr/>
        </p:nvSpPr>
        <p:spPr bwMode="auto">
          <a:xfrm rot="17977353">
            <a:off x="1000048" y="4786849"/>
            <a:ext cx="2732508" cy="147610"/>
          </a:xfrm>
          <a:custGeom>
            <a:avLst/>
            <a:gdLst>
              <a:gd name="T0" fmla="*/ 0 w 6438900"/>
              <a:gd name="T1" fmla="*/ 2 h 885825"/>
              <a:gd name="T2" fmla="*/ 42822759 w 6438900"/>
              <a:gd name="T3" fmla="*/ 1 h 885825"/>
              <a:gd name="T4" fmla="*/ 89901297 w 6438900"/>
              <a:gd name="T5" fmla="*/ 2 h 885825"/>
              <a:gd name="T6" fmla="*/ 0 60000 65536"/>
              <a:gd name="T7" fmla="*/ 0 60000 65536"/>
              <a:gd name="T8" fmla="*/ 0 60000 65536"/>
              <a:gd name="T9" fmla="*/ 0 w 6438900"/>
              <a:gd name="T10" fmla="*/ 0 h 885825"/>
              <a:gd name="T11" fmla="*/ 6438900 w 6438900"/>
              <a:gd name="T12" fmla="*/ 885825 h 8858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8900" h="885825">
                <a:moveTo>
                  <a:pt x="0" y="828675"/>
                </a:moveTo>
                <a:cubicBezTo>
                  <a:pt x="996950" y="414337"/>
                  <a:pt x="1993900" y="0"/>
                  <a:pt x="3067050" y="9525"/>
                </a:cubicBezTo>
                <a:cubicBezTo>
                  <a:pt x="4140200" y="19050"/>
                  <a:pt x="5289550" y="452437"/>
                  <a:pt x="6438900" y="885825"/>
                </a:cubicBezTo>
              </a:path>
            </a:pathLst>
          </a:custGeom>
          <a:noFill/>
          <a:ln w="7620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22" name="Text Box 132">
            <a:extLst>
              <a:ext uri="{FF2B5EF4-FFF2-40B4-BE49-F238E27FC236}">
                <a16:creationId xmlns:a16="http://schemas.microsoft.com/office/drawing/2014/main" id="{E029882C-3EC4-C013-989B-00B06BE05A55}"/>
              </a:ext>
            </a:extLst>
          </p:cNvPr>
          <p:cNvSpPr txBox="1">
            <a:spLocks noChangeArrowheads="1"/>
          </p:cNvSpPr>
          <p:nvPr/>
        </p:nvSpPr>
        <p:spPr bwMode="auto">
          <a:xfrm rot="18458198">
            <a:off x="3242020" y="2713882"/>
            <a:ext cx="42507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660066"/>
                </a:solidFill>
              </a:rPr>
              <a:t>IP</a:t>
            </a: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8A141784-AC82-C2DC-BC04-1F85F416B167}"/>
              </a:ext>
            </a:extLst>
          </p:cNvPr>
          <p:cNvSpPr txBox="1">
            <a:spLocks noChangeArrowheads="1"/>
          </p:cNvSpPr>
          <p:nvPr/>
        </p:nvSpPr>
        <p:spPr bwMode="auto">
          <a:xfrm rot="18477966">
            <a:off x="2237317" y="3601946"/>
            <a:ext cx="830357" cy="5206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Optima"/>
                <a:cs typeface="Optima"/>
              </a:rPr>
              <a:t>Linac 2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Optima"/>
                <a:cs typeface="Optima"/>
              </a:rPr>
              <a:t>8.5 GeV</a:t>
            </a:r>
          </a:p>
        </p:txBody>
      </p:sp>
      <p:sp>
        <p:nvSpPr>
          <p:cNvPr id="24" name="Text Box 137">
            <a:extLst>
              <a:ext uri="{FF2B5EF4-FFF2-40B4-BE49-F238E27FC236}">
                <a16:creationId xmlns:a16="http://schemas.microsoft.com/office/drawing/2014/main" id="{4C0305E8-6F30-8DFE-C8DC-FDA95A5C671F}"/>
              </a:ext>
            </a:extLst>
          </p:cNvPr>
          <p:cNvSpPr txBox="1">
            <a:spLocks noChangeArrowheads="1"/>
          </p:cNvSpPr>
          <p:nvPr/>
        </p:nvSpPr>
        <p:spPr bwMode="auto">
          <a:xfrm rot="18376880">
            <a:off x="4409202" y="2194849"/>
            <a:ext cx="922939" cy="52065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Optima"/>
                <a:cs typeface="Optima"/>
              </a:rPr>
              <a:t>500 MeV Injector  </a:t>
            </a:r>
          </a:p>
        </p:txBody>
      </p:sp>
      <p:sp>
        <p:nvSpPr>
          <p:cNvPr id="25" name="Text Box 137">
            <a:extLst>
              <a:ext uri="{FF2B5EF4-FFF2-40B4-BE49-F238E27FC236}">
                <a16:creationId xmlns:a16="http://schemas.microsoft.com/office/drawing/2014/main" id="{F2319189-1FA3-BA01-680A-ABFA5F15E46F}"/>
              </a:ext>
            </a:extLst>
          </p:cNvPr>
          <p:cNvSpPr txBox="1">
            <a:spLocks noChangeArrowheads="1"/>
          </p:cNvSpPr>
          <p:nvPr/>
        </p:nvSpPr>
        <p:spPr bwMode="auto">
          <a:xfrm rot="18366083">
            <a:off x="2655638" y="4416478"/>
            <a:ext cx="906836" cy="52065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Optima"/>
                <a:cs typeface="Optima"/>
              </a:rPr>
              <a:t>500 MeV Dump </a:t>
            </a:r>
          </a:p>
        </p:txBody>
      </p:sp>
      <p:pic>
        <p:nvPicPr>
          <p:cNvPr id="26" name="Picture 25" descr="Screen Shot 2015-02-18 at 3.11.09 PM.png">
            <a:extLst>
              <a:ext uri="{FF2B5EF4-FFF2-40B4-BE49-F238E27FC236}">
                <a16:creationId xmlns:a16="http://schemas.microsoft.com/office/drawing/2014/main" id="{C1CB8034-0AE3-9C3E-4E33-EE5607AD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22" y="697412"/>
            <a:ext cx="2278759" cy="1575438"/>
          </a:xfrm>
          <a:prstGeom prst="rect">
            <a:avLst/>
          </a:prstGeom>
        </p:spPr>
      </p:pic>
      <p:sp>
        <p:nvSpPr>
          <p:cNvPr id="27" name="Freeform 138">
            <a:extLst>
              <a:ext uri="{FF2B5EF4-FFF2-40B4-BE49-F238E27FC236}">
                <a16:creationId xmlns:a16="http://schemas.microsoft.com/office/drawing/2014/main" id="{4DA5600D-5651-DE20-200E-D0DA23BACA8A}"/>
              </a:ext>
            </a:extLst>
          </p:cNvPr>
          <p:cNvSpPr>
            <a:spLocks noChangeAspect="1"/>
          </p:cNvSpPr>
          <p:nvPr/>
        </p:nvSpPr>
        <p:spPr bwMode="auto">
          <a:xfrm rot="8273720" flipH="1" flipV="1">
            <a:off x="3840674" y="1324846"/>
            <a:ext cx="2402157" cy="163837"/>
          </a:xfrm>
          <a:custGeom>
            <a:avLst/>
            <a:gdLst>
              <a:gd name="T0" fmla="*/ 0 w 6438900"/>
              <a:gd name="T1" fmla="*/ 2 h 885825"/>
              <a:gd name="T2" fmla="*/ 42822759 w 6438900"/>
              <a:gd name="T3" fmla="*/ 1 h 885825"/>
              <a:gd name="T4" fmla="*/ 89901297 w 6438900"/>
              <a:gd name="T5" fmla="*/ 2 h 885825"/>
              <a:gd name="T6" fmla="*/ 0 60000 65536"/>
              <a:gd name="T7" fmla="*/ 0 60000 65536"/>
              <a:gd name="T8" fmla="*/ 0 60000 65536"/>
              <a:gd name="T9" fmla="*/ 0 w 6438900"/>
              <a:gd name="T10" fmla="*/ 0 h 885825"/>
              <a:gd name="T11" fmla="*/ 6438900 w 6438900"/>
              <a:gd name="T12" fmla="*/ 885825 h 8858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8900" h="885825">
                <a:moveTo>
                  <a:pt x="0" y="828675"/>
                </a:moveTo>
                <a:cubicBezTo>
                  <a:pt x="996950" y="414337"/>
                  <a:pt x="1993900" y="0"/>
                  <a:pt x="3067050" y="9525"/>
                </a:cubicBezTo>
                <a:cubicBezTo>
                  <a:pt x="4140200" y="19050"/>
                  <a:pt x="5289550" y="452437"/>
                  <a:pt x="6438900" y="885825"/>
                </a:cubicBezTo>
              </a:path>
            </a:pathLst>
          </a:custGeom>
          <a:noFill/>
          <a:ln w="7620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28" name="Line 60">
            <a:extLst>
              <a:ext uri="{FF2B5EF4-FFF2-40B4-BE49-F238E27FC236}">
                <a16:creationId xmlns:a16="http://schemas.microsoft.com/office/drawing/2014/main" id="{D8EEF941-5C04-EDEE-901C-A90A4C6BB4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7163759">
            <a:off x="2918669" y="3284237"/>
            <a:ext cx="925991" cy="125916"/>
          </a:xfrm>
          <a:prstGeom prst="line">
            <a:avLst/>
          </a:prstGeom>
          <a:noFill/>
          <a:ln w="76200" cmpd="sng">
            <a:solidFill>
              <a:srgbClr val="D116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9" name="Line 60">
            <a:extLst>
              <a:ext uri="{FF2B5EF4-FFF2-40B4-BE49-F238E27FC236}">
                <a16:creationId xmlns:a16="http://schemas.microsoft.com/office/drawing/2014/main" id="{2125CB9A-A5B5-E0A6-8859-F4294B981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7163759">
            <a:off x="3448231" y="2552613"/>
            <a:ext cx="966624" cy="131452"/>
          </a:xfrm>
          <a:prstGeom prst="line">
            <a:avLst/>
          </a:prstGeom>
          <a:noFill/>
          <a:ln w="76200" cmpd="sng">
            <a:solidFill>
              <a:srgbClr val="D116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0" name="Text Box 137">
            <a:extLst>
              <a:ext uri="{FF2B5EF4-FFF2-40B4-BE49-F238E27FC236}">
                <a16:creationId xmlns:a16="http://schemas.microsoft.com/office/drawing/2014/main" id="{4EE93B8B-C248-8A90-8CBD-357B8F57AF35}"/>
              </a:ext>
            </a:extLst>
          </p:cNvPr>
          <p:cNvSpPr txBox="1">
            <a:spLocks noChangeArrowheads="1"/>
          </p:cNvSpPr>
          <p:nvPr/>
        </p:nvSpPr>
        <p:spPr bwMode="auto">
          <a:xfrm rot="18477966">
            <a:off x="3660929" y="1725306"/>
            <a:ext cx="830357" cy="5206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Optima"/>
                <a:cs typeface="Optima"/>
              </a:rPr>
              <a:t>Linac 1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Optima"/>
                <a:cs typeface="Optima"/>
              </a:rPr>
              <a:t>8.5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FE61C3-70AE-E4D9-08B7-8F721EA15A58}"/>
              </a:ext>
            </a:extLst>
          </p:cNvPr>
          <p:cNvSpPr txBox="1"/>
          <p:nvPr/>
        </p:nvSpPr>
        <p:spPr>
          <a:xfrm>
            <a:off x="2590146" y="5103395"/>
            <a:ext cx="1458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Acceleration:</a:t>
            </a:r>
          </a:p>
          <a:p>
            <a:pPr lvl="1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17.5 GeV</a:t>
            </a:r>
          </a:p>
          <a:p>
            <a:pPr lvl="1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34.5 GeV </a:t>
            </a:r>
          </a:p>
          <a:p>
            <a:pPr lvl="1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51.5 GeV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83B71-AB0A-E068-34E4-B7A0FB8B5F62}"/>
              </a:ext>
            </a:extLst>
          </p:cNvPr>
          <p:cNvSpPr txBox="1"/>
          <p:nvPr/>
        </p:nvSpPr>
        <p:spPr>
          <a:xfrm>
            <a:off x="5554682" y="1653598"/>
            <a:ext cx="957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Optima"/>
                <a:cs typeface="Optima"/>
              </a:rPr>
              <a:t>Recovery:</a:t>
            </a:r>
          </a:p>
          <a:p>
            <a:r>
              <a:rPr lang="en-US" sz="1400" b="1" dirty="0">
                <a:solidFill>
                  <a:srgbClr val="002060"/>
                </a:solidFill>
                <a:latin typeface="Optima"/>
                <a:cs typeface="Optima"/>
              </a:rPr>
              <a:t>51.5 GeV</a:t>
            </a:r>
          </a:p>
          <a:p>
            <a:r>
              <a:rPr lang="en-US" sz="1400" b="1" dirty="0">
                <a:solidFill>
                  <a:srgbClr val="002060"/>
                </a:solidFill>
                <a:latin typeface="Optima"/>
                <a:cs typeface="Optima"/>
              </a:rPr>
              <a:t>34.5 </a:t>
            </a:r>
          </a:p>
          <a:p>
            <a:r>
              <a:rPr lang="en-US" sz="1400" b="1" dirty="0">
                <a:solidFill>
                  <a:srgbClr val="002060"/>
                </a:solidFill>
                <a:latin typeface="Optima"/>
                <a:cs typeface="Optima"/>
              </a:rPr>
              <a:t>17.5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5520FB-CB5A-46E8-BA55-5494407D1EA4}"/>
              </a:ext>
            </a:extLst>
          </p:cNvPr>
          <p:cNvSpPr txBox="1"/>
          <p:nvPr/>
        </p:nvSpPr>
        <p:spPr>
          <a:xfrm>
            <a:off x="6796912" y="947755"/>
            <a:ext cx="2258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Two 8.5 GeV linacs replace two 10 GeV linacs from the original LHeC design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92E4814A-B3C3-1224-2D43-658C0EFB73E1}"/>
              </a:ext>
            </a:extLst>
          </p:cNvPr>
          <p:cNvSpPr txBox="1">
            <a:spLocks noChangeArrowheads="1"/>
          </p:cNvSpPr>
          <p:nvPr/>
        </p:nvSpPr>
        <p:spPr>
          <a:xfrm>
            <a:off x="-38339" y="4883"/>
            <a:ext cx="9144000" cy="600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cs typeface="Arial" charset="0"/>
              </a:rPr>
              <a:t>5. FFA LHeC Recirculator </a:t>
            </a:r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ea typeface="Arial Unicode MS" charset="0"/>
                <a:cs typeface="Arial" charset="0"/>
              </a:rPr>
              <a:t>with</a:t>
            </a:r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cs typeface="Arial" charset="0"/>
              </a:rPr>
              <a:t> Energy Recovery 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5674BEED-76FF-87FE-5D81-FD57194D9932}"/>
              </a:ext>
            </a:extLst>
          </p:cNvPr>
          <p:cNvSpPr/>
          <p:nvPr/>
        </p:nvSpPr>
        <p:spPr>
          <a:xfrm>
            <a:off x="2612308" y="3994955"/>
            <a:ext cx="2286000" cy="2286000"/>
          </a:xfrm>
          <a:prstGeom prst="arc">
            <a:avLst>
              <a:gd name="adj1" fmla="val 6090299"/>
              <a:gd name="adj2" fmla="val 9071993"/>
            </a:avLst>
          </a:prstGeom>
          <a:noFill/>
          <a:ln>
            <a:solidFill>
              <a:srgbClr val="FF0000"/>
            </a:solidFill>
            <a:headEnd type="arrow"/>
            <a:tailEnd type="non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72A3EA-AE15-38B0-41B8-5B5F8A7DFFE6}"/>
              </a:ext>
            </a:extLst>
          </p:cNvPr>
          <p:cNvSpPr txBox="1"/>
          <p:nvPr/>
        </p:nvSpPr>
        <p:spPr>
          <a:xfrm>
            <a:off x="5735079" y="5111404"/>
            <a:ext cx="32128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Total power consumption for six arcs in the present LHeC design is </a:t>
            </a:r>
            <a:r>
              <a:rPr lang="en-US" sz="1400" b="1" dirty="0">
                <a:solidFill>
                  <a:srgbClr val="002060"/>
                </a:solidFill>
                <a:latin typeface="Optima" panose="02000503060000020004" pitchFamily="2" charset="0"/>
              </a:rPr>
              <a:t>7.1 MW 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to be compared to the permanent magnet arcs requiring only very small power for  correction magnets.</a:t>
            </a:r>
          </a:p>
        </p:txBody>
      </p:sp>
      <p:pic>
        <p:nvPicPr>
          <p:cNvPr id="37" name="Picture 3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7D827A91-7F1B-115E-550F-4C3B4761D2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35600" flipH="1" flipV="1">
            <a:off x="4501871" y="1800328"/>
            <a:ext cx="273077" cy="65794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35A5BD-26AF-7AEA-E22F-7695E31AEED3}"/>
              </a:ext>
            </a:extLst>
          </p:cNvPr>
          <p:cNvSpPr txBox="1"/>
          <p:nvPr/>
        </p:nvSpPr>
        <p:spPr>
          <a:xfrm>
            <a:off x="3324782" y="2966503"/>
            <a:ext cx="15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Recovery:</a:t>
            </a:r>
          </a:p>
          <a:p>
            <a:pPr algn="r"/>
            <a:r>
              <a:rPr lang="en-US" sz="1400" b="1" dirty="0">
                <a:solidFill>
                  <a:srgbClr val="00B0F0"/>
                </a:solidFill>
                <a:latin typeface="Optima"/>
                <a:cs typeface="Optima"/>
              </a:rPr>
              <a:t>43.0 GeV</a:t>
            </a:r>
          </a:p>
          <a:p>
            <a:pPr lvl="1" algn="r"/>
            <a:r>
              <a:rPr lang="en-US" sz="1400" b="1" dirty="0">
                <a:solidFill>
                  <a:srgbClr val="FF0000"/>
                </a:solidFill>
                <a:latin typeface="Optima"/>
                <a:cs typeface="Optima"/>
              </a:rPr>
              <a:t>26.0 GeV </a:t>
            </a:r>
          </a:p>
          <a:p>
            <a:pPr lvl="1" algn="r"/>
            <a:r>
              <a:rPr lang="en-US" sz="1400" b="1" dirty="0">
                <a:solidFill>
                  <a:srgbClr val="FFC000"/>
                </a:solidFill>
                <a:latin typeface="Optima"/>
                <a:cs typeface="Optima"/>
              </a:rPr>
              <a:t>9.0 GeV</a:t>
            </a:r>
          </a:p>
        </p:txBody>
      </p:sp>
      <p:sp>
        <p:nvSpPr>
          <p:cNvPr id="39" name="Line 60">
            <a:extLst>
              <a:ext uri="{FF2B5EF4-FFF2-40B4-BE49-F238E27FC236}">
                <a16:creationId xmlns:a16="http://schemas.microsoft.com/office/drawing/2014/main" id="{4E37C6C5-52B9-714F-E329-D8A2C2530720}"/>
              </a:ext>
            </a:extLst>
          </p:cNvPr>
          <p:cNvSpPr>
            <a:spLocks noChangeAspect="1" noChangeShapeType="1"/>
          </p:cNvSpPr>
          <p:nvPr/>
        </p:nvSpPr>
        <p:spPr bwMode="auto">
          <a:xfrm rot="7163759">
            <a:off x="4061568" y="4426136"/>
            <a:ext cx="3200400" cy="43534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0" name="Line 60">
            <a:extLst>
              <a:ext uri="{FF2B5EF4-FFF2-40B4-BE49-F238E27FC236}">
                <a16:creationId xmlns:a16="http://schemas.microsoft.com/office/drawing/2014/main" id="{A32347CA-34A8-DE13-B99F-89D1D0FD6AF3}"/>
              </a:ext>
            </a:extLst>
          </p:cNvPr>
          <p:cNvSpPr>
            <a:spLocks noChangeShapeType="1"/>
          </p:cNvSpPr>
          <p:nvPr/>
        </p:nvSpPr>
        <p:spPr bwMode="auto">
          <a:xfrm rot="7163759">
            <a:off x="3905085" y="2148165"/>
            <a:ext cx="908146" cy="122914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1" name="Line 60">
            <a:extLst>
              <a:ext uri="{FF2B5EF4-FFF2-40B4-BE49-F238E27FC236}">
                <a16:creationId xmlns:a16="http://schemas.microsoft.com/office/drawing/2014/main" id="{EBA7F417-2919-FE23-C43C-393B6529064F}"/>
              </a:ext>
            </a:extLst>
          </p:cNvPr>
          <p:cNvSpPr>
            <a:spLocks noChangeShapeType="1"/>
          </p:cNvSpPr>
          <p:nvPr/>
        </p:nvSpPr>
        <p:spPr bwMode="auto">
          <a:xfrm rot="7163759">
            <a:off x="2516786" y="3986460"/>
            <a:ext cx="908146" cy="122914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988BEFE-C1AF-CC85-C60C-6FC1BD4FC1B5}"/>
              </a:ext>
            </a:extLst>
          </p:cNvPr>
          <p:cNvSpPr>
            <a:spLocks noChangeAspect="1"/>
          </p:cNvSpPr>
          <p:nvPr/>
        </p:nvSpPr>
        <p:spPr>
          <a:xfrm rot="13019819">
            <a:off x="2132037" y="1744762"/>
            <a:ext cx="1828800" cy="1828800"/>
          </a:xfrm>
          <a:prstGeom prst="arc">
            <a:avLst>
              <a:gd name="adj1" fmla="val 9416433"/>
              <a:gd name="adj2" fmla="val 12150744"/>
            </a:avLst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3F66CE6E-A13F-FE19-AF05-4B4C1D2F3DF2}"/>
              </a:ext>
            </a:extLst>
          </p:cNvPr>
          <p:cNvSpPr>
            <a:spLocks noChangeAspect="1"/>
          </p:cNvSpPr>
          <p:nvPr/>
        </p:nvSpPr>
        <p:spPr>
          <a:xfrm rot="13019819">
            <a:off x="3903108" y="2206745"/>
            <a:ext cx="1828800" cy="1828800"/>
          </a:xfrm>
          <a:prstGeom prst="arc">
            <a:avLst>
              <a:gd name="adj1" fmla="val 20177801"/>
              <a:gd name="adj2" fmla="val 4053"/>
            </a:avLst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7B9C616-739A-9AF2-7222-B752C6AB1CE4}"/>
              </a:ext>
            </a:extLst>
          </p:cNvPr>
          <p:cNvSpPr>
            <a:spLocks noChangeAspect="1"/>
          </p:cNvSpPr>
          <p:nvPr/>
        </p:nvSpPr>
        <p:spPr>
          <a:xfrm rot="13019819">
            <a:off x="3066196" y="3313805"/>
            <a:ext cx="1828800" cy="1828800"/>
          </a:xfrm>
          <a:prstGeom prst="arc">
            <a:avLst>
              <a:gd name="adj1" fmla="val 21593811"/>
              <a:gd name="adj2" fmla="val 1356511"/>
            </a:avLst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9D74AE98-D4B7-BBC4-450F-8A1C77D75B94}"/>
              </a:ext>
            </a:extLst>
          </p:cNvPr>
          <p:cNvSpPr>
            <a:spLocks noChangeAspect="1"/>
          </p:cNvSpPr>
          <p:nvPr/>
        </p:nvSpPr>
        <p:spPr>
          <a:xfrm rot="13019819">
            <a:off x="3970775" y="2344584"/>
            <a:ext cx="1152144" cy="1152144"/>
          </a:xfrm>
          <a:prstGeom prst="arc">
            <a:avLst>
              <a:gd name="adj1" fmla="val 19198502"/>
              <a:gd name="adj2" fmla="val 4053"/>
            </a:avLst>
          </a:prstGeom>
          <a:ln w="76200" cmpd="sng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957F187-0F87-4BE3-68F2-FE7C53BD429C}"/>
              </a:ext>
            </a:extLst>
          </p:cNvPr>
          <p:cNvSpPr>
            <a:spLocks noChangeAspect="1"/>
          </p:cNvSpPr>
          <p:nvPr/>
        </p:nvSpPr>
        <p:spPr>
          <a:xfrm rot="13019819">
            <a:off x="2819936" y="2345263"/>
            <a:ext cx="1152144" cy="1152144"/>
          </a:xfrm>
          <a:prstGeom prst="arc">
            <a:avLst>
              <a:gd name="adj1" fmla="val 8636489"/>
              <a:gd name="adj2" fmla="val 13405483"/>
            </a:avLst>
          </a:prstGeom>
          <a:ln w="76200" cmpd="sng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E23C689-332E-72DA-7DDF-254FE85A682C}"/>
              </a:ext>
            </a:extLst>
          </p:cNvPr>
          <p:cNvSpPr>
            <a:spLocks noChangeAspect="1"/>
          </p:cNvSpPr>
          <p:nvPr/>
        </p:nvSpPr>
        <p:spPr>
          <a:xfrm rot="13019819">
            <a:off x="3134147" y="3449298"/>
            <a:ext cx="1152144" cy="1152144"/>
          </a:xfrm>
          <a:prstGeom prst="arc">
            <a:avLst>
              <a:gd name="adj1" fmla="val 21593811"/>
              <a:gd name="adj2" fmla="val 2044814"/>
            </a:avLst>
          </a:prstGeom>
          <a:ln w="76200" cmpd="sng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814DDC6F-334D-AD0B-F6A2-3DBFB6208819}"/>
              </a:ext>
            </a:extLst>
          </p:cNvPr>
          <p:cNvSpPr>
            <a:spLocks/>
          </p:cNvSpPr>
          <p:nvPr/>
        </p:nvSpPr>
        <p:spPr>
          <a:xfrm rot="13033756">
            <a:off x="2439708" y="3917718"/>
            <a:ext cx="2505456" cy="2505456"/>
          </a:xfrm>
          <a:prstGeom prst="arc">
            <a:avLst>
              <a:gd name="adj1" fmla="val 10802729"/>
              <a:gd name="adj2" fmla="val 21599403"/>
            </a:avLst>
          </a:prstGeom>
          <a:ln w="76200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630BB24E-56FD-371C-7DB0-34DBFB300E29}"/>
              </a:ext>
            </a:extLst>
          </p:cNvPr>
          <p:cNvSpPr>
            <a:spLocks/>
          </p:cNvSpPr>
          <p:nvPr/>
        </p:nvSpPr>
        <p:spPr>
          <a:xfrm rot="13033756">
            <a:off x="4382167" y="1348559"/>
            <a:ext cx="2505456" cy="2505456"/>
          </a:xfrm>
          <a:prstGeom prst="arc">
            <a:avLst>
              <a:gd name="adj1" fmla="val 21574433"/>
              <a:gd name="adj2" fmla="val 10798382"/>
            </a:avLst>
          </a:prstGeom>
          <a:ln w="76200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3C86382-FE89-9155-DE30-A10D6EC79B85}"/>
              </a:ext>
            </a:extLst>
          </p:cNvPr>
          <p:cNvSpPr>
            <a:spLocks noChangeAspect="1"/>
          </p:cNvSpPr>
          <p:nvPr/>
        </p:nvSpPr>
        <p:spPr>
          <a:xfrm rot="13033756">
            <a:off x="2651772" y="4428643"/>
            <a:ext cx="201168" cy="201168"/>
          </a:xfrm>
          <a:prstGeom prst="arc">
            <a:avLst>
              <a:gd name="adj1" fmla="val 10802729"/>
              <a:gd name="adj2" fmla="val 21599403"/>
            </a:avLst>
          </a:prstGeom>
          <a:ln w="38100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9AE79278-C438-BBAB-5EF7-EE2C07180E2B}"/>
              </a:ext>
            </a:extLst>
          </p:cNvPr>
          <p:cNvSpPr>
            <a:spLocks noChangeAspect="1"/>
          </p:cNvSpPr>
          <p:nvPr/>
        </p:nvSpPr>
        <p:spPr>
          <a:xfrm rot="13033756">
            <a:off x="4674845" y="1766542"/>
            <a:ext cx="201168" cy="201168"/>
          </a:xfrm>
          <a:prstGeom prst="arc">
            <a:avLst>
              <a:gd name="adj1" fmla="val 21543096"/>
              <a:gd name="adj2" fmla="val 10984738"/>
            </a:avLst>
          </a:prstGeom>
          <a:ln w="38100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apezoid 51">
            <a:extLst>
              <a:ext uri="{FF2B5EF4-FFF2-40B4-BE49-F238E27FC236}">
                <a16:creationId xmlns:a16="http://schemas.microsoft.com/office/drawing/2014/main" id="{864CE138-E954-AB31-35BA-192F7194FD6B}"/>
              </a:ext>
            </a:extLst>
          </p:cNvPr>
          <p:cNvSpPr>
            <a:spLocks noChangeAspect="1"/>
          </p:cNvSpPr>
          <p:nvPr/>
        </p:nvSpPr>
        <p:spPr>
          <a:xfrm rot="13025796">
            <a:off x="2820563" y="4423914"/>
            <a:ext cx="137503" cy="182880"/>
          </a:xfrm>
          <a:prstGeom prst="trapezoid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4AB8BA0-976C-EB4E-4811-496096C20BC4}"/>
              </a:ext>
            </a:extLst>
          </p:cNvPr>
          <p:cNvSpPr>
            <a:spLocks noChangeArrowheads="1"/>
          </p:cNvSpPr>
          <p:nvPr/>
        </p:nvSpPr>
        <p:spPr bwMode="auto">
          <a:xfrm rot="7662492">
            <a:off x="3533076" y="3013739"/>
            <a:ext cx="107950" cy="1158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D12125F-868A-CC63-E047-8BCF4786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9492" y="6542344"/>
            <a:ext cx="6821863" cy="317534"/>
          </a:xfrm>
        </p:spPr>
        <p:txBody>
          <a:bodyPr/>
          <a:lstStyle/>
          <a:p>
            <a:r>
              <a:rPr lang="en-US" b="0" dirty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FFB6105-1C32-0DEF-059C-2EA138781266}"/>
              </a:ext>
            </a:extLst>
          </p:cNvPr>
          <p:cNvSpPr>
            <a:spLocks noChangeAspect="1"/>
          </p:cNvSpPr>
          <p:nvPr/>
        </p:nvSpPr>
        <p:spPr>
          <a:xfrm rot="2219819">
            <a:off x="1778379" y="525052"/>
            <a:ext cx="2560320" cy="2560320"/>
          </a:xfrm>
          <a:prstGeom prst="arc">
            <a:avLst>
              <a:gd name="adj1" fmla="val 21581260"/>
              <a:gd name="adj2" fmla="val 1074219"/>
            </a:avLst>
          </a:prstGeom>
          <a:ln w="76200" cmpd="sng">
            <a:solidFill>
              <a:srgbClr val="834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7A1EE1A-0C39-4C1F-389A-F4AEFDF9DA2C}"/>
              </a:ext>
            </a:extLst>
          </p:cNvPr>
          <p:cNvSpPr>
            <a:spLocks noChangeAspect="1"/>
          </p:cNvSpPr>
          <p:nvPr/>
        </p:nvSpPr>
        <p:spPr>
          <a:xfrm rot="2219819">
            <a:off x="3334126" y="2556580"/>
            <a:ext cx="2560320" cy="2560320"/>
          </a:xfrm>
          <a:prstGeom prst="arc">
            <a:avLst>
              <a:gd name="adj1" fmla="val 9867223"/>
              <a:gd name="adj2" fmla="val 11609293"/>
            </a:avLst>
          </a:prstGeom>
          <a:ln w="76200" cmpd="sng">
            <a:solidFill>
              <a:srgbClr val="834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05F4AD5-E448-ED3B-5D5C-A6E1E409C160}"/>
              </a:ext>
            </a:extLst>
          </p:cNvPr>
          <p:cNvSpPr>
            <a:spLocks noChangeAspect="1"/>
          </p:cNvSpPr>
          <p:nvPr/>
        </p:nvSpPr>
        <p:spPr>
          <a:xfrm rot="2219819">
            <a:off x="942883" y="1635669"/>
            <a:ext cx="2560320" cy="2560320"/>
          </a:xfrm>
          <a:prstGeom prst="arc">
            <a:avLst>
              <a:gd name="adj1" fmla="val 20602823"/>
              <a:gd name="adj2" fmla="val 21587493"/>
            </a:avLst>
          </a:prstGeom>
          <a:ln w="76200" cmpd="sng">
            <a:solidFill>
              <a:srgbClr val="834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59470224-CA1D-A13C-2CB6-38C65695D23F}"/>
              </a:ext>
            </a:extLst>
          </p:cNvPr>
          <p:cNvSpPr/>
          <p:nvPr/>
        </p:nvSpPr>
        <p:spPr bwMode="auto">
          <a:xfrm rot="7662492">
            <a:off x="3495087" y="2981751"/>
            <a:ext cx="190500" cy="171450"/>
          </a:xfrm>
          <a:prstGeom prst="star5">
            <a:avLst/>
          </a:prstGeom>
          <a:solidFill>
            <a:srgbClr val="FFFF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66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9956D-E020-D991-51CB-944F96236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87214-A067-360D-2926-B83DC328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E993AE-E59D-8269-CB39-6A45FF05387F}"/>
              </a:ext>
            </a:extLst>
          </p:cNvPr>
          <p:cNvSpPr txBox="1">
            <a:spLocks noChangeArrowheads="1"/>
          </p:cNvSpPr>
          <p:nvPr/>
        </p:nvSpPr>
        <p:spPr>
          <a:xfrm>
            <a:off x="-38339" y="4883"/>
            <a:ext cx="9144000" cy="600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cs typeface="Arial" charset="0"/>
              </a:rPr>
              <a:t>5. FFA LHeC Recirculator </a:t>
            </a:r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ea typeface="Arial Unicode MS" charset="0"/>
                <a:cs typeface="Arial" charset="0"/>
              </a:rPr>
              <a:t>with</a:t>
            </a:r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  <a:cs typeface="Arial" charset="0"/>
              </a:rPr>
              <a:t> Energy Recovery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65485-CA39-889D-2638-FC075542448B}"/>
              </a:ext>
            </a:extLst>
          </p:cNvPr>
          <p:cNvGrpSpPr/>
          <p:nvPr/>
        </p:nvGrpSpPr>
        <p:grpSpPr>
          <a:xfrm>
            <a:off x="8879" y="678549"/>
            <a:ext cx="9144000" cy="5869449"/>
            <a:chOff x="173022" y="7148377"/>
            <a:chExt cx="9144000" cy="58694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854C93-B2DB-8C1A-9EDE-1AA8AB33783D}"/>
                </a:ext>
              </a:extLst>
            </p:cNvPr>
            <p:cNvSpPr/>
            <p:nvPr/>
          </p:nvSpPr>
          <p:spPr>
            <a:xfrm>
              <a:off x="173022" y="7148377"/>
              <a:ext cx="9144000" cy="5869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52D187-CBBE-DEE6-998E-A364BB5CF3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01416" y="7378988"/>
              <a:ext cx="4415606" cy="5155911"/>
              <a:chOff x="-4035028" y="3280647"/>
              <a:chExt cx="2990850" cy="3492285"/>
            </a:xfrm>
          </p:grpSpPr>
          <p:pic>
            <p:nvPicPr>
              <p:cNvPr id="16" name="Picture 15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DAF890B0-A4A5-9ADB-DD2D-73C6C79AF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4035028" y="3280647"/>
                <a:ext cx="2990850" cy="305414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A2F39C-ADDD-23AA-3C72-A1843273740B}"/>
                  </a:ext>
                </a:extLst>
              </p:cNvPr>
              <p:cNvSpPr txBox="1"/>
              <p:nvPr/>
            </p:nvSpPr>
            <p:spPr>
              <a:xfrm>
                <a:off x="-2901460" y="3389575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3F60F9"/>
                    </a:solidFill>
                  </a:rPr>
                  <a:t>E=51.5 GeV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794AD4-4858-C603-A717-04AD791422D0}"/>
                  </a:ext>
                </a:extLst>
              </p:cNvPr>
              <p:cNvSpPr txBox="1"/>
              <p:nvPr/>
            </p:nvSpPr>
            <p:spPr>
              <a:xfrm>
                <a:off x="-2910864" y="4283421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E=17.5 GeV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9B98A3-60EA-4CC1-0A8E-422C25DA47AC}"/>
                  </a:ext>
                </a:extLst>
              </p:cNvPr>
              <p:cNvSpPr txBox="1"/>
              <p:nvPr/>
            </p:nvSpPr>
            <p:spPr>
              <a:xfrm>
                <a:off x="-2901459" y="3830240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E=34.5 GeV</a:t>
                </a:r>
              </a:p>
            </p:txBody>
          </p:sp>
          <p:pic>
            <p:nvPicPr>
              <p:cNvPr id="20" name="Picture 19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B908F8E4-DDF4-F787-3023-EEB5039A5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895567" y="6071113"/>
                <a:ext cx="2851389" cy="70181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E58D836-EBC2-F4BA-32CB-2C45418BBF1F}"/>
                </a:ext>
              </a:extLst>
            </p:cNvPr>
            <p:cNvGrpSpPr/>
            <p:nvPr/>
          </p:nvGrpSpPr>
          <p:grpSpPr>
            <a:xfrm>
              <a:off x="173022" y="7535261"/>
              <a:ext cx="4984763" cy="5258610"/>
              <a:chOff x="5096933" y="933134"/>
              <a:chExt cx="4261543" cy="4613190"/>
            </a:xfrm>
          </p:grpSpPr>
          <p:pic>
            <p:nvPicPr>
              <p:cNvPr id="11" name="Picture 10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03668BB-5866-EE09-6E94-5055BD520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6934" y="1318975"/>
                <a:ext cx="4039712" cy="422734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83FA4F-DFFF-F887-FBF6-1F7F87391592}"/>
                  </a:ext>
                </a:extLst>
              </p:cNvPr>
              <p:cNvSpPr txBox="1"/>
              <p:nvPr/>
            </p:nvSpPr>
            <p:spPr>
              <a:xfrm>
                <a:off x="5096933" y="933134"/>
                <a:ext cx="4261543" cy="405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Lattice functions in a single FFA Cell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388A29-51F5-4F9D-AD9B-7DD0908659EE}"/>
                  </a:ext>
                </a:extLst>
              </p:cNvPr>
              <p:cNvSpPr txBox="1"/>
              <p:nvPr/>
            </p:nvSpPr>
            <p:spPr>
              <a:xfrm>
                <a:off x="6788710" y="1430662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3F60F9"/>
                    </a:solidFill>
                  </a:rPr>
                  <a:t>E=51.5 GeV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68F486-2257-8EF1-00B9-2ADBF41CE0DA}"/>
                  </a:ext>
                </a:extLst>
              </p:cNvPr>
              <p:cNvSpPr txBox="1"/>
              <p:nvPr/>
            </p:nvSpPr>
            <p:spPr>
              <a:xfrm>
                <a:off x="6788710" y="2981251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E=17.5 GeV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F0FF8-4A16-8946-C7DC-33E378101384}"/>
                  </a:ext>
                </a:extLst>
              </p:cNvPr>
              <p:cNvSpPr txBox="1"/>
              <p:nvPr/>
            </p:nvSpPr>
            <p:spPr>
              <a:xfrm>
                <a:off x="6788710" y="2357223"/>
                <a:ext cx="907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E=34.5 GeV</a:t>
                </a:r>
              </a:p>
            </p:txBody>
          </p:sp>
        </p:grp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0A7080A-F1DF-A1D2-33DD-4B9A06EC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9492" y="6542344"/>
            <a:ext cx="6821863" cy="317534"/>
          </a:xfrm>
        </p:spPr>
        <p:txBody>
          <a:bodyPr/>
          <a:lstStyle/>
          <a:p>
            <a:r>
              <a:rPr lang="en-US" b="0" dirty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</p:spTree>
    <p:extLst>
      <p:ext uri="{BB962C8B-B14F-4D97-AF65-F5344CB8AC3E}">
        <p14:creationId xmlns:p14="http://schemas.microsoft.com/office/powerpoint/2010/main" val="39133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Chart, radar chart&#10;&#10;Description automatically generated">
            <a:extLst>
              <a:ext uri="{FF2B5EF4-FFF2-40B4-BE49-F238E27FC236}">
                <a16:creationId xmlns:a16="http://schemas.microsoft.com/office/drawing/2014/main" id="{CE451165-A3D4-4F82-F377-C29720E4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98" y="517138"/>
            <a:ext cx="2492353" cy="2805401"/>
          </a:xfrm>
          <a:prstGeom prst="rect">
            <a:avLst/>
          </a:prstGeom>
        </p:spPr>
      </p:pic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EF4E0366-AB04-3E53-2446-A8C04182B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918" y="3625110"/>
            <a:ext cx="2089748" cy="2690250"/>
          </a:xfrm>
          <a:prstGeom prst="rect">
            <a:avLst/>
          </a:prstGeom>
        </p:spPr>
      </p:pic>
      <p:sp>
        <p:nvSpPr>
          <p:cNvPr id="62" name="Slide Number Placeholder 2">
            <a:extLst>
              <a:ext uri="{FF2B5EF4-FFF2-40B4-BE49-F238E27FC236}">
                <a16:creationId xmlns:a16="http://schemas.microsoft.com/office/drawing/2014/main" id="{771E15C7-E03E-7D4D-8237-13D01D746DBC}"/>
              </a:ext>
            </a:extLst>
          </p:cNvPr>
          <p:cNvSpPr txBox="1">
            <a:spLocks/>
          </p:cNvSpPr>
          <p:nvPr/>
        </p:nvSpPr>
        <p:spPr>
          <a:xfrm>
            <a:off x="8230819" y="6606608"/>
            <a:ext cx="905826" cy="2532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E97603-2A10-E648-8DE4-4D75A1570B14}" type="slidenum">
              <a:rPr lang="en-US" sz="1200" smtClean="0">
                <a:solidFill>
                  <a:srgbClr val="2424B9"/>
                </a:solidFill>
                <a:latin typeface="Optima" panose="02000503060000020004" pitchFamily="2" charset="0"/>
              </a:rPr>
              <a:pPr algn="r"/>
              <a:t>37</a:t>
            </a:fld>
            <a:endParaRPr lang="en-US" sz="1200" dirty="0">
              <a:solidFill>
                <a:srgbClr val="2424B9"/>
              </a:solidFill>
              <a:latin typeface="Optima" panose="02000503060000020004" pitchFamily="2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C04795BF-A56E-EA43-9C9E-BC79D2BD2E0D}"/>
              </a:ext>
            </a:extLst>
          </p:cNvPr>
          <p:cNvSpPr txBox="1">
            <a:spLocks noChangeArrowheads="1"/>
          </p:cNvSpPr>
          <p:nvPr/>
        </p:nvSpPr>
        <p:spPr>
          <a:xfrm>
            <a:off x="-38339" y="4883"/>
            <a:ext cx="9144000" cy="600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2060"/>
                </a:solidFill>
                <a:latin typeface="Optima" panose="02000503060000020004" pitchFamily="2" charset="0"/>
                <a:cs typeface="Arial" charset="0"/>
              </a:rPr>
              <a:t>5.1 LHeC FFA Arc Magnet Design for 60 GeV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7528750-61E5-F2DC-ECC9-D5414E722E16}"/>
              </a:ext>
            </a:extLst>
          </p:cNvPr>
          <p:cNvSpPr txBox="1"/>
          <p:nvPr/>
        </p:nvSpPr>
        <p:spPr>
          <a:xfrm>
            <a:off x="0" y="1279832"/>
            <a:ext cx="18847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Defocusing magnet: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L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BD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= 0.696 m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G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D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 =106.605 T/m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B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D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  =  -0.16343 T 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B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Dmax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= </a:t>
            </a:r>
            <a:r>
              <a:rPr lang="fr-FR" sz="1400" dirty="0">
                <a:solidFill>
                  <a:srgbClr val="002060"/>
                </a:solidFill>
                <a:latin typeface="Optima" panose="02000503060000020004" pitchFamily="2" charset="0"/>
              </a:rPr>
              <a:t> -0.532  T</a:t>
            </a:r>
            <a:endParaRPr lang="en-US" sz="1400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3EE8DA-F02C-9D9D-242D-1FE057524C93}"/>
              </a:ext>
            </a:extLst>
          </p:cNvPr>
          <p:cNvCxnSpPr>
            <a:cxnSpLocks/>
          </p:cNvCxnSpPr>
          <p:nvPr/>
        </p:nvCxnSpPr>
        <p:spPr>
          <a:xfrm flipH="1" flipV="1">
            <a:off x="2081166" y="593573"/>
            <a:ext cx="1442067" cy="1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9E4CFB-954A-3678-FECF-E9EC8D41A5FB}"/>
              </a:ext>
            </a:extLst>
          </p:cNvPr>
          <p:cNvCxnSpPr>
            <a:cxnSpLocks/>
          </p:cNvCxnSpPr>
          <p:nvPr/>
        </p:nvCxnSpPr>
        <p:spPr>
          <a:xfrm flipH="1">
            <a:off x="2076450" y="3188088"/>
            <a:ext cx="1641494" cy="9424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40235E-1FB1-E347-703D-7B8C9DA65B70}"/>
              </a:ext>
            </a:extLst>
          </p:cNvPr>
          <p:cNvCxnSpPr>
            <a:cxnSpLocks/>
          </p:cNvCxnSpPr>
          <p:nvPr/>
        </p:nvCxnSpPr>
        <p:spPr>
          <a:xfrm>
            <a:off x="2099728" y="593573"/>
            <a:ext cx="0" cy="2603939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lg" len="lg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9A4D1A-5590-43D5-30C0-AF72BDCACBBF}"/>
              </a:ext>
            </a:extLst>
          </p:cNvPr>
          <p:cNvSpPr txBox="1"/>
          <p:nvPr/>
        </p:nvSpPr>
        <p:spPr>
          <a:xfrm rot="16200000">
            <a:off x="1425765" y="1632402"/>
            <a:ext cx="98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4.5 cm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58B05C-01FF-A0BE-DAE6-94CEE9877609}"/>
              </a:ext>
            </a:extLst>
          </p:cNvPr>
          <p:cNvCxnSpPr>
            <a:cxnSpLocks/>
          </p:cNvCxnSpPr>
          <p:nvPr/>
        </p:nvCxnSpPr>
        <p:spPr>
          <a:xfrm flipH="1" flipV="1">
            <a:off x="2302477" y="1064282"/>
            <a:ext cx="10441" cy="2555753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7F1702-66A5-AA47-1545-A49D746966C4}"/>
              </a:ext>
            </a:extLst>
          </p:cNvPr>
          <p:cNvCxnSpPr>
            <a:cxnSpLocks/>
          </p:cNvCxnSpPr>
          <p:nvPr/>
        </p:nvCxnSpPr>
        <p:spPr>
          <a:xfrm flipV="1">
            <a:off x="4595367" y="1532647"/>
            <a:ext cx="0" cy="1997953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C488B8-BD02-2220-BB31-4A8722866F99}"/>
              </a:ext>
            </a:extLst>
          </p:cNvPr>
          <p:cNvCxnSpPr>
            <a:cxnSpLocks/>
          </p:cNvCxnSpPr>
          <p:nvPr/>
        </p:nvCxnSpPr>
        <p:spPr>
          <a:xfrm>
            <a:off x="2957196" y="3427022"/>
            <a:ext cx="576072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lg" len="lg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9DF614-CD4C-C71A-308C-A105FA144B45}"/>
              </a:ext>
            </a:extLst>
          </p:cNvPr>
          <p:cNvSpPr txBox="1"/>
          <p:nvPr/>
        </p:nvSpPr>
        <p:spPr>
          <a:xfrm>
            <a:off x="3005716" y="3207179"/>
            <a:ext cx="468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1cm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607C36-F6F9-3C23-84D6-58F94CF86550}"/>
              </a:ext>
            </a:extLst>
          </p:cNvPr>
          <p:cNvCxnSpPr>
            <a:cxnSpLocks/>
          </p:cNvCxnSpPr>
          <p:nvPr/>
        </p:nvCxnSpPr>
        <p:spPr>
          <a:xfrm>
            <a:off x="4857434" y="1315054"/>
            <a:ext cx="0" cy="1158875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lg" len="lg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7BFF556-FFF3-F4AC-6983-3921C7ECA521}"/>
              </a:ext>
            </a:extLst>
          </p:cNvPr>
          <p:cNvSpPr txBox="1"/>
          <p:nvPr/>
        </p:nvSpPr>
        <p:spPr>
          <a:xfrm rot="16200000">
            <a:off x="4449819" y="1805029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cm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55B936-A2EC-F2A9-0CDC-022C1D303002}"/>
              </a:ext>
            </a:extLst>
          </p:cNvPr>
          <p:cNvGrpSpPr>
            <a:grpSpLocks noChangeAspect="1"/>
          </p:cNvGrpSpPr>
          <p:nvPr/>
        </p:nvGrpSpPr>
        <p:grpSpPr>
          <a:xfrm>
            <a:off x="2050541" y="3503479"/>
            <a:ext cx="2769850" cy="2879276"/>
            <a:chOff x="5414796" y="1051991"/>
            <a:chExt cx="3443454" cy="357949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FE9491-2F2F-70BE-EBEA-5DFAC29C0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9327" y="3623332"/>
              <a:ext cx="565212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69A89E-375F-4F4A-BBD7-9FBEE43464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3312" y="2795666"/>
              <a:ext cx="0" cy="175203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B177D-1399-DA56-EC33-858E4B827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7961" y="2875449"/>
              <a:ext cx="0" cy="173899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D8F3BB-5D7C-1BBD-3E67-B6919F8A896A}"/>
                </a:ext>
              </a:extLst>
            </p:cNvPr>
            <p:cNvCxnSpPr>
              <a:cxnSpLocks/>
            </p:cNvCxnSpPr>
            <p:nvPr/>
          </p:nvCxnSpPr>
          <p:spPr>
            <a:xfrm>
              <a:off x="5584340" y="2182497"/>
              <a:ext cx="632357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267ACE7-704C-CBA6-E605-4A4ECA0AC648}"/>
                </a:ext>
              </a:extLst>
            </p:cNvPr>
            <p:cNvCxnSpPr>
              <a:cxnSpLocks/>
            </p:cNvCxnSpPr>
            <p:nvPr/>
          </p:nvCxnSpPr>
          <p:spPr>
            <a:xfrm>
              <a:off x="6394014" y="4547697"/>
              <a:ext cx="1023062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lg" len="lg"/>
              <a:tailEnd type="triangle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68C3A63-8D32-4EFD-49E9-CA04DD2648E6}"/>
                </a:ext>
              </a:extLst>
            </p:cNvPr>
            <p:cNvCxnSpPr>
              <a:cxnSpLocks/>
            </p:cNvCxnSpPr>
            <p:nvPr/>
          </p:nvCxnSpPr>
          <p:spPr>
            <a:xfrm>
              <a:off x="5758829" y="2182497"/>
              <a:ext cx="3589" cy="144083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lg" len="lg"/>
              <a:tailEnd type="triangle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1D88D0-836F-2998-D753-CFB6EB89794A}"/>
                </a:ext>
              </a:extLst>
            </p:cNvPr>
            <p:cNvSpPr txBox="1"/>
            <p:nvPr/>
          </p:nvSpPr>
          <p:spPr>
            <a:xfrm>
              <a:off x="6528635" y="4287120"/>
              <a:ext cx="751699" cy="344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1.4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4262F3-8CC3-30C6-5944-F85AD6C21278}"/>
                </a:ext>
              </a:extLst>
            </p:cNvPr>
            <p:cNvSpPr txBox="1"/>
            <p:nvPr/>
          </p:nvSpPr>
          <p:spPr>
            <a:xfrm rot="16200000">
              <a:off x="5283867" y="2840917"/>
              <a:ext cx="606222" cy="344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 cm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5524F2B-6093-15C3-2834-4DDF6CFB35DD}"/>
                </a:ext>
              </a:extLst>
            </p:cNvPr>
            <p:cNvCxnSpPr>
              <a:cxnSpLocks/>
            </p:cNvCxnSpPr>
            <p:nvPr/>
          </p:nvCxnSpPr>
          <p:spPr>
            <a:xfrm>
              <a:off x="7769225" y="1424499"/>
              <a:ext cx="1019175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14945F6-F819-3C6C-A576-ADB4F2888257}"/>
                </a:ext>
              </a:extLst>
            </p:cNvPr>
            <p:cNvCxnSpPr>
              <a:cxnSpLocks/>
            </p:cNvCxnSpPr>
            <p:nvPr/>
          </p:nvCxnSpPr>
          <p:spPr>
            <a:xfrm>
              <a:off x="7769225" y="4392129"/>
              <a:ext cx="1089025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7FA962D-2C9F-5EC5-2242-A27DF661A53D}"/>
                </a:ext>
              </a:extLst>
            </p:cNvPr>
            <p:cNvCxnSpPr>
              <a:cxnSpLocks/>
            </p:cNvCxnSpPr>
            <p:nvPr/>
          </p:nvCxnSpPr>
          <p:spPr>
            <a:xfrm>
              <a:off x="8761601" y="1424499"/>
              <a:ext cx="0" cy="296763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lg" len="lg"/>
              <a:tailEnd type="triangle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13A4D9-D878-3820-C3AA-8BB992D29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3185" y="1228073"/>
              <a:ext cx="0" cy="281687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A7D2EE-03DF-ADDC-CEBC-472C4C7D6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5098" y="1228073"/>
              <a:ext cx="0" cy="281687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ABC9A9C-BA8F-3747-48AA-BF7EB38AC61C}"/>
                </a:ext>
              </a:extLst>
            </p:cNvPr>
            <p:cNvCxnSpPr>
              <a:cxnSpLocks/>
            </p:cNvCxnSpPr>
            <p:nvPr/>
          </p:nvCxnSpPr>
          <p:spPr>
            <a:xfrm>
              <a:off x="6065098" y="1312391"/>
              <a:ext cx="2310193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lg" len="lg"/>
              <a:tailEnd type="triangle" w="lg" len="lg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586BAB-A578-A00E-48E7-1543F8E90953}"/>
                </a:ext>
              </a:extLst>
            </p:cNvPr>
            <p:cNvSpPr txBox="1"/>
            <p:nvPr/>
          </p:nvSpPr>
          <p:spPr>
            <a:xfrm rot="16200000">
              <a:off x="8184108" y="2535003"/>
              <a:ext cx="751699" cy="344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4.1 cm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C44DF9-AC46-8528-870C-5704B089CD19}"/>
                </a:ext>
              </a:extLst>
            </p:cNvPr>
            <p:cNvSpPr txBox="1"/>
            <p:nvPr/>
          </p:nvSpPr>
          <p:spPr>
            <a:xfrm>
              <a:off x="6905545" y="1051991"/>
              <a:ext cx="751700" cy="344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3.2 cm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F022DDC-C587-A93C-476C-86BCD8309EE4}"/>
              </a:ext>
            </a:extLst>
          </p:cNvPr>
          <p:cNvSpPr txBox="1"/>
          <p:nvPr/>
        </p:nvSpPr>
        <p:spPr>
          <a:xfrm>
            <a:off x="95398" y="4144852"/>
            <a:ext cx="183050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Focusing magnet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L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QF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= 2.15 m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G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 =  -61.9214 T/m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B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    =  -0.16343 T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B</a:t>
            </a:r>
            <a:r>
              <a:rPr lang="en-US" sz="1400" baseline="-25000" dirty="0">
                <a:solidFill>
                  <a:srgbClr val="002060"/>
                </a:solidFill>
                <a:latin typeface="Optima" panose="02000503060000020004" pitchFamily="2" charset="0"/>
              </a:rPr>
              <a:t>Fmax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 =  -0.272</a:t>
            </a:r>
            <a:r>
              <a:rPr lang="fr-FR" sz="1400" dirty="0">
                <a:solidFill>
                  <a:srgbClr val="002060"/>
                </a:solidFill>
                <a:latin typeface="Optima" panose="02000503060000020004" pitchFamily="2" charset="0"/>
              </a:rPr>
              <a:t>  T</a:t>
            </a:r>
            <a:endParaRPr lang="en-US" sz="1400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7E9FFA9-9315-8BEC-9183-4D6A37469781}"/>
              </a:ext>
            </a:extLst>
          </p:cNvPr>
          <p:cNvSpPr>
            <a:spLocks noChangeAspect="1"/>
          </p:cNvSpPr>
          <p:nvPr/>
        </p:nvSpPr>
        <p:spPr>
          <a:xfrm>
            <a:off x="2897878" y="4949169"/>
            <a:ext cx="91440" cy="91440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D1848A8-CC2E-EAD0-9B3D-BD2370E7017C}"/>
              </a:ext>
            </a:extLst>
          </p:cNvPr>
          <p:cNvSpPr>
            <a:spLocks noChangeAspect="1"/>
          </p:cNvSpPr>
          <p:nvPr/>
        </p:nvSpPr>
        <p:spPr>
          <a:xfrm>
            <a:off x="3285228" y="4949169"/>
            <a:ext cx="91440" cy="91440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1D1891-E38D-7785-B265-A75C7CCBEBCE}"/>
              </a:ext>
            </a:extLst>
          </p:cNvPr>
          <p:cNvCxnSpPr>
            <a:cxnSpLocks/>
          </p:cNvCxnSpPr>
          <p:nvPr/>
        </p:nvCxnSpPr>
        <p:spPr>
          <a:xfrm flipV="1">
            <a:off x="3532758" y="1696125"/>
            <a:ext cx="0" cy="1767952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98A86E2-8AAE-3626-BD04-BEE2F225FA80}"/>
              </a:ext>
            </a:extLst>
          </p:cNvPr>
          <p:cNvCxnSpPr>
            <a:cxnSpLocks/>
          </p:cNvCxnSpPr>
          <p:nvPr/>
        </p:nvCxnSpPr>
        <p:spPr>
          <a:xfrm flipV="1">
            <a:off x="2956298" y="1770901"/>
            <a:ext cx="0" cy="1693176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AE34F5D-10D6-518C-97BE-A6013C2C8B36}"/>
              </a:ext>
            </a:extLst>
          </p:cNvPr>
          <p:cNvCxnSpPr>
            <a:cxnSpLocks/>
          </p:cNvCxnSpPr>
          <p:nvPr/>
        </p:nvCxnSpPr>
        <p:spPr>
          <a:xfrm flipH="1">
            <a:off x="4519684" y="2473929"/>
            <a:ext cx="548686" cy="0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B010314-F34F-3E69-6994-EA608B8B1CFB}"/>
              </a:ext>
            </a:extLst>
          </p:cNvPr>
          <p:cNvCxnSpPr>
            <a:cxnSpLocks/>
          </p:cNvCxnSpPr>
          <p:nvPr/>
        </p:nvCxnSpPr>
        <p:spPr>
          <a:xfrm flipH="1">
            <a:off x="4468305" y="1315054"/>
            <a:ext cx="548686" cy="0"/>
          </a:xfrm>
          <a:prstGeom prst="line">
            <a:avLst/>
          </a:prstGeom>
          <a:ln w="6350">
            <a:solidFill>
              <a:schemeClr val="tx1"/>
            </a:solidFill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8FE4ABD-9972-B0E9-4C35-92E17EF4C4CC}"/>
              </a:ext>
            </a:extLst>
          </p:cNvPr>
          <p:cNvCxnSpPr>
            <a:cxnSpLocks/>
          </p:cNvCxnSpPr>
          <p:nvPr/>
        </p:nvCxnSpPr>
        <p:spPr>
          <a:xfrm>
            <a:off x="2302477" y="3487515"/>
            <a:ext cx="2292890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lg" len="lg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F68B6D1-ADC5-167D-1D65-AC9C35DA1A44}"/>
              </a:ext>
            </a:extLst>
          </p:cNvPr>
          <p:cNvSpPr txBox="1"/>
          <p:nvPr/>
        </p:nvSpPr>
        <p:spPr>
          <a:xfrm>
            <a:off x="3711240" y="3184816"/>
            <a:ext cx="633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cm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015BFDB-7B6C-F5BB-6088-230CF2EC728A}"/>
              </a:ext>
            </a:extLst>
          </p:cNvPr>
          <p:cNvSpPr>
            <a:spLocks noChangeAspect="1"/>
          </p:cNvSpPr>
          <p:nvPr/>
        </p:nvSpPr>
        <p:spPr>
          <a:xfrm>
            <a:off x="3272222" y="1845738"/>
            <a:ext cx="91440" cy="91440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8AB2A9A-6965-0809-0766-4F83A91A2566}"/>
              </a:ext>
            </a:extLst>
          </p:cNvPr>
          <p:cNvSpPr>
            <a:spLocks noChangeAspect="1"/>
          </p:cNvSpPr>
          <p:nvPr/>
        </p:nvSpPr>
        <p:spPr>
          <a:xfrm>
            <a:off x="3024878" y="1844019"/>
            <a:ext cx="91440" cy="91440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8BFCA6E-1B60-D3E3-F6F9-C85EA5725677}"/>
              </a:ext>
            </a:extLst>
          </p:cNvPr>
          <p:cNvSpPr txBox="1">
            <a:spLocks/>
          </p:cNvSpPr>
          <p:nvPr/>
        </p:nvSpPr>
        <p:spPr>
          <a:xfrm>
            <a:off x="1069492" y="6542344"/>
            <a:ext cx="6821863" cy="3175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0C296-EE04-7369-ABE9-5215C65147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BCBA-53C0-CC96-7CD0-26AC0CA9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8879F-CA5B-2F43-5917-EFB0034A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59" y="769718"/>
            <a:ext cx="8757741" cy="531856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Recent permanent magnet designs and prototype developments at BNL are shown with four different areas of interest: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NSLS2 upgrade – combined function permanent magnets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Combine function magnets for the doubling the energy of CEBAF from 12 to 22.5 GeV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Permanent magnets with variable transverse field for the fast-cycling proton synchrotron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Combined function permanent magnets for the large energy range fixed field transfer beam lines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Combined function permanent magnets for proton gantry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Combined function permanent magnet design for the LHeC</a:t>
            </a:r>
          </a:p>
          <a:p>
            <a:pPr>
              <a:spcAft>
                <a:spcPts val="1200"/>
              </a:spcAft>
            </a:pPr>
            <a:r>
              <a:rPr lang="en-US" dirty="0"/>
              <a:t>Permanent magnets’ future is very very promising as it is directly connected to s</a:t>
            </a:r>
            <a:r>
              <a:rPr lang="en-US" sz="3200" dirty="0">
                <a:solidFill>
                  <a:srgbClr val="002060"/>
                </a:solidFill>
              </a:rPr>
              <a:t>ustainability a word recently widely used in accelerator physics and future colliders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DEC60-7652-6CE7-B75E-DE586974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Dejan Trbojevic – Low Emittance Ring - Permanent Magnets Workshop -TRIESTE, Nov 14-15,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78C7F-8E75-E9AF-A4DF-2F285206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7EB3-6EEC-8145-ADA6-CE0666F6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922"/>
            <a:ext cx="9131393" cy="1208798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dirty="0">
                <a:solidFill>
                  <a:srgbClr val="002060"/>
                </a:solidFill>
              </a:rPr>
              <a:t>1. Permanent Magnet Fixed Field Accelerator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Proof of Principle provided by</a:t>
            </a:r>
            <a:r>
              <a:rPr lang="en-US" sz="2400" b="1" dirty="0">
                <a:solidFill>
                  <a:srgbClr val="002060"/>
                </a:solidFill>
              </a:rPr>
              <a:t> ‘</a:t>
            </a:r>
            <a:r>
              <a:rPr lang="en-US" sz="2400" b="1" i="1" dirty="0">
                <a:solidFill>
                  <a:srgbClr val="002060"/>
                </a:solidFill>
                <a:latin typeface="Optima" panose="02000503060000020004" pitchFamily="2" charset="0"/>
              </a:rPr>
              <a:t>CBETA’  : C</a:t>
            </a:r>
            <a:r>
              <a:rPr lang="en-US" sz="2400" i="1" dirty="0">
                <a:solidFill>
                  <a:srgbClr val="002060"/>
                </a:solidFill>
                <a:latin typeface="Optima" panose="02000503060000020004" pitchFamily="2" charset="0"/>
              </a:rPr>
              <a:t>ornell University &amp; </a:t>
            </a:r>
            <a:r>
              <a:rPr lang="en-US" sz="2400" b="1" i="1" dirty="0">
                <a:solidFill>
                  <a:srgbClr val="002060"/>
                </a:solidFill>
                <a:latin typeface="Optima" panose="02000503060000020004" pitchFamily="2" charset="0"/>
              </a:rPr>
              <a:t>B</a:t>
            </a:r>
            <a:r>
              <a:rPr lang="en-US" sz="2400" i="1" dirty="0">
                <a:solidFill>
                  <a:srgbClr val="002060"/>
                </a:solidFill>
                <a:latin typeface="Optima" panose="02000503060000020004" pitchFamily="2" charset="0"/>
              </a:rPr>
              <a:t>rookhaven National Laboratory </a:t>
            </a:r>
            <a:r>
              <a:rPr lang="en-US" sz="2400" b="1" i="1" dirty="0">
                <a:solidFill>
                  <a:srgbClr val="002060"/>
                </a:solidFill>
                <a:latin typeface="Optima" panose="02000503060000020004" pitchFamily="2" charset="0"/>
              </a:rPr>
              <a:t>E</a:t>
            </a:r>
            <a:r>
              <a:rPr lang="en-US" sz="2400" i="1" dirty="0">
                <a:solidFill>
                  <a:srgbClr val="002060"/>
                </a:solidFill>
                <a:latin typeface="Optima" panose="02000503060000020004" pitchFamily="2" charset="0"/>
              </a:rPr>
              <a:t>lectron </a:t>
            </a:r>
            <a:r>
              <a:rPr lang="en-US" sz="2400" b="1" i="1" dirty="0">
                <a:solidFill>
                  <a:srgbClr val="002060"/>
                </a:solidFill>
                <a:latin typeface="Optima" panose="02000503060000020004" pitchFamily="2" charset="0"/>
              </a:rPr>
              <a:t>T</a:t>
            </a:r>
            <a:r>
              <a:rPr lang="en-US" sz="2400" i="1" dirty="0">
                <a:solidFill>
                  <a:srgbClr val="002060"/>
                </a:solidFill>
                <a:latin typeface="Optima" panose="02000503060000020004" pitchFamily="2" charset="0"/>
              </a:rPr>
              <a:t>est </a:t>
            </a:r>
            <a:r>
              <a:rPr lang="en-US" sz="2400" b="1" i="1" dirty="0">
                <a:solidFill>
                  <a:srgbClr val="002060"/>
                </a:solidFill>
                <a:latin typeface="Optima" panose="02000503060000020004" pitchFamily="2" charset="0"/>
              </a:rPr>
              <a:t>A</a:t>
            </a:r>
            <a:r>
              <a:rPr lang="en-US" sz="2400" i="1" dirty="0">
                <a:solidFill>
                  <a:srgbClr val="002060"/>
                </a:solidFill>
                <a:latin typeface="Optima" panose="02000503060000020004" pitchFamily="2" charset="0"/>
              </a:rPr>
              <a:t>ccelerator </a:t>
            </a:r>
            <a:endParaRPr lang="en-US" sz="2400" b="1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AE285-2328-5246-8C46-7E85B32CE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solidFill>
                  <a:srgbClr val="002060"/>
                </a:solidFill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E4CDC-4FC9-AA4F-991B-62F47D06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68F0F-6597-5445-B2F3-D07F0A635276}"/>
              </a:ext>
            </a:extLst>
          </p:cNvPr>
          <p:cNvSpPr txBox="1"/>
          <p:nvPr/>
        </p:nvSpPr>
        <p:spPr>
          <a:xfrm>
            <a:off x="3646134" y="1388628"/>
            <a:ext cx="5420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AutoNum type="arabicPeriod"/>
            </a:pPr>
            <a:r>
              <a:rPr lang="en-US" sz="1600" i="1" dirty="0">
                <a:solidFill>
                  <a:srgbClr val="002060"/>
                </a:solidFill>
              </a:rPr>
              <a:t>Development of the new permanent magnet technology</a:t>
            </a:r>
          </a:p>
          <a:p>
            <a:pPr marL="171450" indent="-171450">
              <a:buAutoNum type="arabicPeriod"/>
            </a:pPr>
            <a:r>
              <a:rPr lang="en-US" sz="1600" i="1" dirty="0">
                <a:solidFill>
                  <a:srgbClr val="002060"/>
                </a:solidFill>
              </a:rPr>
              <a:t>Full proof of principle for the Non-scaling Fixed Field Alternating Gradient Accelerator</a:t>
            </a:r>
          </a:p>
          <a:p>
            <a:pPr marL="171450" indent="-171450">
              <a:buAutoNum type="arabicPeriod"/>
            </a:pPr>
            <a:r>
              <a:rPr lang="en-US" sz="1600" i="1" dirty="0">
                <a:solidFill>
                  <a:srgbClr val="002060"/>
                </a:solidFill>
              </a:rPr>
              <a:t>Multiple energy orbits merged into a single straight-line orbit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080DF8F-4512-4943-B3C2-49D14FC0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40" y="4456769"/>
            <a:ext cx="5898935" cy="2060197"/>
          </a:xfrm>
          <a:prstGeom prst="rect">
            <a:avLst/>
          </a:prstGeom>
        </p:spPr>
      </p:pic>
      <p:pic>
        <p:nvPicPr>
          <p:cNvPr id="8" name="Picture 7" descr="A picture containing indoor, building, train, floor&#10;&#10;Description automatically generated">
            <a:extLst>
              <a:ext uri="{FF2B5EF4-FFF2-40B4-BE49-F238E27FC236}">
                <a16:creationId xmlns:a16="http://schemas.microsoft.com/office/drawing/2014/main" id="{9ECA3D5A-BA95-854A-B7C6-62ABDF41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4" y="1426728"/>
            <a:ext cx="3569050" cy="2676788"/>
          </a:xfrm>
          <a:prstGeom prst="rect">
            <a:avLst/>
          </a:prstGeom>
        </p:spPr>
      </p:pic>
      <p:pic>
        <p:nvPicPr>
          <p:cNvPr id="9" name="Picture 8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D583CD25-D08E-3249-9D88-CA2D7618A1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04" y="4536341"/>
            <a:ext cx="1363484" cy="1789883"/>
          </a:xfrm>
          <a:prstGeom prst="rect">
            <a:avLst/>
          </a:prstGeom>
        </p:spPr>
      </p:pic>
      <p:pic>
        <p:nvPicPr>
          <p:cNvPr id="10" name="Picture 9" descr="A picture containing indoor, engine, projector, gear&#10;&#10;Description automatically generated">
            <a:extLst>
              <a:ext uri="{FF2B5EF4-FFF2-40B4-BE49-F238E27FC236}">
                <a16:creationId xmlns:a16="http://schemas.microsoft.com/office/drawing/2014/main" id="{F2796CBB-B762-8A4B-B089-081BA8C02D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55" y="2878664"/>
            <a:ext cx="4769863" cy="15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399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sz="2800" i="1" dirty="0">
                <a:solidFill>
                  <a:srgbClr val="00206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1. CBETA  Spring 2019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561FEE-74CA-9864-6E6B-2ED0B512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1068" y="6534619"/>
            <a:ext cx="6821863" cy="317534"/>
          </a:xfrm>
        </p:spPr>
        <p:txBody>
          <a:bodyPr/>
          <a:lstStyle/>
          <a:p>
            <a:r>
              <a:rPr lang="en-US" sz="1200" b="0" dirty="0">
                <a:solidFill>
                  <a:srgbClr val="002060"/>
                </a:solidFill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A5178-62B5-B461-AB59-803E126C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 descr="A black and blue text&#10;&#10;Description automatically generated with low confidence">
            <a:extLst>
              <a:ext uri="{FF2B5EF4-FFF2-40B4-BE49-F238E27FC236}">
                <a16:creationId xmlns:a16="http://schemas.microsoft.com/office/drawing/2014/main" id="{DFAA49DC-CC90-2E7C-C42B-2CF9BB2F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" y="6558152"/>
            <a:ext cx="1161068" cy="277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A848C-501B-A697-2791-8DBCC446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84" y="585207"/>
            <a:ext cx="7317116" cy="58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1068" y="6534619"/>
            <a:ext cx="6821863" cy="317534"/>
          </a:xfrm>
        </p:spPr>
        <p:txBody>
          <a:bodyPr/>
          <a:lstStyle/>
          <a:p>
            <a:r>
              <a:rPr lang="en-US" b="0">
                <a:solidFill>
                  <a:srgbClr val="002060"/>
                </a:solidFill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793836" y="-45256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83402964"/>
              </p:ext>
            </p:extLst>
          </p:nvPr>
        </p:nvGraphicFramePr>
        <p:xfrm>
          <a:off x="65373" y="-199018"/>
          <a:ext cx="9013254" cy="6510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1A7BA8E-A056-3B94-B174-2932D96E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86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2800" dirty="0"/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993A86C-34F1-969D-995E-5F8D614ABE86}"/>
              </a:ext>
            </a:extLst>
          </p:cNvPr>
          <p:cNvSpPr txBox="1">
            <a:spLocks/>
          </p:cNvSpPr>
          <p:nvPr/>
        </p:nvSpPr>
        <p:spPr>
          <a:xfrm>
            <a:off x="2591727" y="540788"/>
            <a:ext cx="2958173" cy="31274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Cornell DC gun, 2nC peak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39528B-BBB7-1E5C-20EA-7611048B7C9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3" y="1962867"/>
            <a:ext cx="9106443" cy="4685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23A7F-8ABB-0F9C-06A3-D19A2533EF55}"/>
              </a:ext>
            </a:extLst>
          </p:cNvPr>
          <p:cNvSpPr txBox="1"/>
          <p:nvPr/>
        </p:nvSpPr>
        <p:spPr>
          <a:xfrm>
            <a:off x="2921000" y="-11889"/>
            <a:ext cx="323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Optima" panose="02000503060000020004" pitchFamily="2" charset="0"/>
              </a:rPr>
              <a:t>1.1 What is ‘CBETA’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E68221-603E-01EB-178C-D36B274E487B}"/>
              </a:ext>
            </a:extLst>
          </p:cNvPr>
          <p:cNvSpPr/>
          <p:nvPr/>
        </p:nvSpPr>
        <p:spPr>
          <a:xfrm rot="896240">
            <a:off x="325593" y="221507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F511E-5A76-2179-10E6-BC32C0B7ED47}"/>
              </a:ext>
            </a:extLst>
          </p:cNvPr>
          <p:cNvSpPr txBox="1"/>
          <p:nvPr/>
        </p:nvSpPr>
        <p:spPr>
          <a:xfrm rot="869192">
            <a:off x="11454" y="268968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6A430-25D9-3B75-9967-743D42B567DE}"/>
              </a:ext>
            </a:extLst>
          </p:cNvPr>
          <p:cNvSpPr txBox="1"/>
          <p:nvPr/>
        </p:nvSpPr>
        <p:spPr>
          <a:xfrm rot="869192">
            <a:off x="1042542" y="2140782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CF62E1C-37BA-D1BA-1741-97C94F10DA5E}"/>
              </a:ext>
            </a:extLst>
          </p:cNvPr>
          <p:cNvSpPr/>
          <p:nvPr/>
        </p:nvSpPr>
        <p:spPr>
          <a:xfrm rot="896240">
            <a:off x="880913" y="2470205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F561C16-63FD-2930-4B3A-367E4897E798}"/>
              </a:ext>
            </a:extLst>
          </p:cNvPr>
          <p:cNvSpPr txBox="1">
            <a:spLocks/>
          </p:cNvSpPr>
          <p:nvPr/>
        </p:nvSpPr>
        <p:spPr>
          <a:xfrm>
            <a:off x="2591727" y="879915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100mA, 6MeV SRF injector (ICM), 1.3GHz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DE9A441-7C26-AAA8-A5D5-1E4B422EA576}"/>
              </a:ext>
            </a:extLst>
          </p:cNvPr>
          <p:cNvSpPr txBox="1">
            <a:spLocks/>
          </p:cNvSpPr>
          <p:nvPr/>
        </p:nvSpPr>
        <p:spPr>
          <a:xfrm>
            <a:off x="2591727" y="1235431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320mA, 6-cavity SRF CW Linac (MLC), 1.3GHz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DBC323D-1AB0-005C-D093-BB865806CE30}"/>
              </a:ext>
            </a:extLst>
          </p:cNvPr>
          <p:cNvSpPr/>
          <p:nvPr/>
        </p:nvSpPr>
        <p:spPr>
          <a:xfrm>
            <a:off x="3330998" y="2877628"/>
            <a:ext cx="2928551" cy="5436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70AA5-29B7-367F-C7F4-218EAF9250D2}"/>
              </a:ext>
            </a:extLst>
          </p:cNvPr>
          <p:cNvSpPr txBox="1"/>
          <p:nvPr/>
        </p:nvSpPr>
        <p:spPr>
          <a:xfrm>
            <a:off x="4109038" y="2522112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Linac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88C2F573-CC38-D122-E48F-120EC90AE81B}"/>
              </a:ext>
            </a:extLst>
          </p:cNvPr>
          <p:cNvSpPr txBox="1">
            <a:spLocks/>
          </p:cNvSpPr>
          <p:nvPr/>
        </p:nvSpPr>
        <p:spPr>
          <a:xfrm>
            <a:off x="2591727" y="1582403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4 Spreaders / Combiners with electromagnets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6EDE9D9-9821-4685-8BE9-A60AF189393C}"/>
              </a:ext>
            </a:extLst>
          </p:cNvPr>
          <p:cNvSpPr/>
          <p:nvPr/>
        </p:nvSpPr>
        <p:spPr>
          <a:xfrm rot="1078853">
            <a:off x="6480539" y="3086798"/>
            <a:ext cx="1695118" cy="634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90A95F-D864-E0B1-E3E9-A60CDC91E086}"/>
              </a:ext>
            </a:extLst>
          </p:cNvPr>
          <p:cNvSpPr txBox="1"/>
          <p:nvPr/>
        </p:nvSpPr>
        <p:spPr>
          <a:xfrm rot="1051805">
            <a:off x="6514556" y="3630245"/>
            <a:ext cx="1457747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Spreaders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A7DC7F3E-9ED0-9971-37CC-76D6F11BA5E8}"/>
              </a:ext>
            </a:extLst>
          </p:cNvPr>
          <p:cNvSpPr txBox="1">
            <a:spLocks/>
          </p:cNvSpPr>
          <p:nvPr/>
        </p:nvSpPr>
        <p:spPr>
          <a:xfrm>
            <a:off x="2591727" y="1934695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FFA cells with permanent magnets, 3.8 energy aperture, 7 beams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95782F3-894B-F9B8-0B4E-2532078722E9}"/>
              </a:ext>
            </a:extLst>
          </p:cNvPr>
          <p:cNvSpPr/>
          <p:nvPr/>
        </p:nvSpPr>
        <p:spPr>
          <a:xfrm>
            <a:off x="65373" y="3890522"/>
            <a:ext cx="8913527" cy="25612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3F2A7A-2861-18A6-C724-0912D560AE93}"/>
              </a:ext>
            </a:extLst>
          </p:cNvPr>
          <p:cNvSpPr txBox="1"/>
          <p:nvPr/>
        </p:nvSpPr>
        <p:spPr>
          <a:xfrm>
            <a:off x="3984223" y="5882417"/>
            <a:ext cx="330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Permanent Magnet FFA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2477AEE-B5D3-2F02-BC5A-3A733CD891B1}"/>
              </a:ext>
            </a:extLst>
          </p:cNvPr>
          <p:cNvSpPr txBox="1">
            <a:spLocks/>
          </p:cNvSpPr>
          <p:nvPr/>
        </p:nvSpPr>
        <p:spPr>
          <a:xfrm>
            <a:off x="2591727" y="2270645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Optima" panose="02000503060000020004" pitchFamily="2" charset="0"/>
              </a:rPr>
              <a:t>600kW beam stop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92A8464-4A5B-43A8-68BD-797D720667DE}"/>
              </a:ext>
            </a:extLst>
          </p:cNvPr>
          <p:cNvSpPr/>
          <p:nvPr/>
        </p:nvSpPr>
        <p:spPr>
          <a:xfrm>
            <a:off x="8119182" y="2805331"/>
            <a:ext cx="981399" cy="3708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ECBF-44DD-2DD4-8CC1-AA5A52EB4906}"/>
              </a:ext>
            </a:extLst>
          </p:cNvPr>
          <p:cNvSpPr txBox="1"/>
          <p:nvPr/>
        </p:nvSpPr>
        <p:spPr>
          <a:xfrm>
            <a:off x="7944895" y="2444910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Beam Stop</a:t>
            </a:r>
          </a:p>
        </p:txBody>
      </p:sp>
    </p:spTree>
    <p:extLst>
      <p:ext uri="{BB962C8B-B14F-4D97-AF65-F5344CB8AC3E}">
        <p14:creationId xmlns:p14="http://schemas.microsoft.com/office/powerpoint/2010/main" val="41006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51600" y="1440360"/>
            <a:ext cx="9144000" cy="3977280"/>
          </a:xfrm>
        </p:spPr>
        <p:txBody>
          <a:bodyPr>
            <a:noAutofit/>
          </a:bodyPr>
          <a:lstStyle/>
          <a:p>
            <a:pPr marL="285750" indent="-55563">
              <a:buFont typeface="Arial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Optima" panose="02000503060000020004" pitchFamily="2" charset="0"/>
              </a:rPr>
              <a:t>ENERGY RECOVERY MULTITURN LINAC  WITH WITH 4 TURNS DURING ACCELERATION AND </a:t>
            </a:r>
            <a:r>
              <a:rPr lang="en-US" sz="2000" dirty="0"/>
              <a:t>THREE </a:t>
            </a:r>
            <a:r>
              <a:rPr lang="en-US" sz="2000" i="1" dirty="0">
                <a:solidFill>
                  <a:srgbClr val="002060"/>
                </a:solidFill>
                <a:latin typeface="Optima" panose="02000503060000020004" pitchFamily="2" charset="0"/>
              </a:rPr>
              <a:t>TURNS DURING ENERGY RECOVERY</a:t>
            </a:r>
          </a:p>
          <a:p>
            <a:pPr marL="285750" indent="-55563"/>
            <a:endParaRPr lang="en-US" sz="2000" i="1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pPr marL="285750" indent="-55563">
              <a:buFont typeface="Arial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Optima" panose="02000503060000020004" pitchFamily="2" charset="0"/>
              </a:rPr>
              <a:t>SUPERCONDUCTING RF : INJECTOR AND MAIN LINAC CRYOMODULE</a:t>
            </a:r>
          </a:p>
          <a:p>
            <a:pPr marL="285750" indent="-55563"/>
            <a:endParaRPr lang="en-US" sz="20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pPr marL="285750" indent="-55563">
              <a:buFont typeface="Arial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Optima" panose="02000503060000020004" pitchFamily="2" charset="0"/>
              </a:rPr>
              <a:t>NON-SCALING FFAG – MULTI ENERGY SINGLE BEAM LINE</a:t>
            </a:r>
          </a:p>
          <a:p>
            <a:pPr marL="688975" indent="-176213">
              <a:buSzPct val="100000"/>
              <a:buFont typeface="Arial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Optima" panose="02000503060000020004" pitchFamily="2" charset="0"/>
              </a:rPr>
              <a:t>FFA Gradient ARCS</a:t>
            </a:r>
          </a:p>
          <a:p>
            <a:pPr marL="688975" lvl="7" indent="-176213">
              <a:buSzPct val="100000"/>
              <a:buFont typeface="Arial"/>
              <a:buChar char="•"/>
            </a:pPr>
            <a:r>
              <a:rPr lang="en-US" b="1" i="1" dirty="0">
                <a:solidFill>
                  <a:srgbClr val="002060"/>
                </a:solidFill>
                <a:latin typeface="Optima" panose="02000503060000020004" pitchFamily="2" charset="0"/>
              </a:rPr>
              <a:t>TRANSITION FROM ARC-TO-STRAIGHT</a:t>
            </a:r>
          </a:p>
          <a:p>
            <a:pPr marL="688975" lvl="7" indent="-176213">
              <a:buSzPct val="100000"/>
              <a:buFont typeface="Arial"/>
              <a:buChar char="•"/>
            </a:pPr>
            <a:r>
              <a:rPr lang="en-US" b="1" i="1" dirty="0">
                <a:solidFill>
                  <a:srgbClr val="002060"/>
                </a:solidFill>
                <a:latin typeface="Optima" panose="02000503060000020004" pitchFamily="2" charset="0"/>
              </a:rPr>
              <a:t>STRAIGHT SECTION WITH MULTI-ENERGY TRANSFER </a:t>
            </a:r>
          </a:p>
          <a:p>
            <a:pPr marL="230187" indent="0">
              <a:buNone/>
            </a:pPr>
            <a:r>
              <a:rPr lang="en-US" sz="2000" dirty="0">
                <a:solidFill>
                  <a:srgbClr val="002060"/>
                </a:solidFill>
                <a:latin typeface="Optima" panose="02000503060000020004" pitchFamily="2" charset="0"/>
              </a:rPr>
              <a:t> </a:t>
            </a:r>
          </a:p>
          <a:p>
            <a:pPr marL="285750" indent="-55563">
              <a:buFont typeface="Arial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Optima" panose="02000503060000020004" pitchFamily="2" charset="0"/>
              </a:rPr>
              <a:t>PERMANENT HALBACH TYPE COMBINED FUNCTION MAGNETS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0507" y="26471"/>
            <a:ext cx="4206914" cy="541380"/>
          </a:xfrm>
        </p:spPr>
        <p:txBody>
          <a:bodyPr/>
          <a:lstStyle/>
          <a:p>
            <a:r>
              <a:rPr lang="en-US" sz="2800" dirty="0"/>
              <a:t>1</a:t>
            </a:r>
            <a:r>
              <a:rPr lang="en-US" sz="2800" i="1" dirty="0">
                <a:solidFill>
                  <a:srgbClr val="002060"/>
                </a:solidFill>
                <a:latin typeface="Optima" panose="02000503060000020004" pitchFamily="2" charset="0"/>
              </a:rPr>
              <a:t>.1 Novelties in CBETA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1593A0-343A-E8EF-6D6A-B7A131DA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dirty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334254-84B5-98D3-576D-B88E5C44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/>
              <a:t>1</a:t>
            </a:r>
            <a:r>
              <a:rPr lang="en-GB" sz="2800" b="1" i="1" dirty="0">
                <a:solidFill>
                  <a:srgbClr val="002060"/>
                </a:solidFill>
                <a:latin typeface="Optima" panose="02000503060000020004" pitchFamily="2" charset="0"/>
              </a:rPr>
              <a:t>.2</a:t>
            </a:r>
            <a:r>
              <a:rPr lang="en-GB" sz="2800" i="1" dirty="0">
                <a:solidFill>
                  <a:srgbClr val="002060"/>
                </a:solidFill>
                <a:latin typeface="Optima" panose="02000503060000020004" pitchFamily="2" charset="0"/>
              </a:rPr>
              <a:t> </a:t>
            </a:r>
            <a:r>
              <a:rPr lang="en-GB" sz="2800" b="1" i="1" dirty="0">
                <a:solidFill>
                  <a:srgbClr val="002060"/>
                </a:solidFill>
                <a:latin typeface="Optima" panose="02000503060000020004" pitchFamily="2" charset="0"/>
              </a:rPr>
              <a:t>Permanent Combined Function Magnet Design</a:t>
            </a:r>
            <a:endParaRPr lang="en-US" sz="2800" b="1" i="1" dirty="0">
              <a:solidFill>
                <a:srgbClr val="002060"/>
              </a:solidFill>
              <a:latin typeface="Optima" panose="0200050306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63789" y="1334386"/>
            <a:ext cx="2580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Halbach design made of NdFeB material</a:t>
            </a:r>
          </a:p>
          <a:p>
            <a:endParaRPr lang="en-GB" sz="16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This is a combined function magnet: dipole + quadrupole</a:t>
            </a:r>
          </a:p>
          <a:p>
            <a:endParaRPr lang="en-GB" sz="16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It is measured by the rotating coil at BNL</a:t>
            </a:r>
          </a:p>
          <a:p>
            <a:endParaRPr lang="en-GB" sz="16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3D printed multipole corrector pack inside</a:t>
            </a:r>
          </a:p>
          <a:p>
            <a:endParaRPr lang="en-GB" sz="16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Window</a:t>
            </a:r>
            <a:r>
              <a:rPr lang="sr-Cyrl-RS" sz="1600" dirty="0">
                <a:solidFill>
                  <a:srgbClr val="002060"/>
                </a:solidFill>
                <a:latin typeface="Optima" panose="02000503060000020004" pitchFamily="2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frame corrector coil outside</a:t>
            </a:r>
          </a:p>
          <a:p>
            <a:endParaRPr lang="en-GB" sz="1600" dirty="0">
              <a:solidFill>
                <a:srgbClr val="002060"/>
              </a:solidFill>
              <a:latin typeface="Optima" panose="02000503060000020004" pitchFamily="2" charset="0"/>
            </a:endParaRPr>
          </a:p>
          <a:p>
            <a:r>
              <a:rPr lang="en-GB" sz="1600" dirty="0">
                <a:solidFill>
                  <a:srgbClr val="002060"/>
                </a:solidFill>
                <a:latin typeface="Optima" panose="02000503060000020004" pitchFamily="2" charset="0"/>
              </a:rPr>
              <a:t>Temperature stabilised by water (orange hoses)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FDDF7-C8A2-C6B1-8C6D-BBFC6CED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36EAE-6B25-18FD-BC71-BD1B228F8423}"/>
              </a:ext>
            </a:extLst>
          </p:cNvPr>
          <p:cNvSpPr txBox="1"/>
          <p:nvPr/>
        </p:nvSpPr>
        <p:spPr>
          <a:xfrm>
            <a:off x="63500" y="860831"/>
            <a:ext cx="626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tima" panose="02000503060000020004" pitchFamily="2" charset="0"/>
              </a:rPr>
              <a:t>The Dipole corrector magnets are made of iron frame with opposite copper windings – this is a vertical dipole corrector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F08D0-8185-240A-5861-43101B50C4DF}"/>
              </a:ext>
            </a:extLst>
          </p:cNvPr>
          <p:cNvCxnSpPr/>
          <p:nvPr/>
        </p:nvCxnSpPr>
        <p:spPr>
          <a:xfrm flipH="1">
            <a:off x="3771900" y="1466850"/>
            <a:ext cx="76200" cy="5143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337571-5145-9E5B-75B7-7D13B3420B9B}"/>
              </a:ext>
            </a:extLst>
          </p:cNvPr>
          <p:cNvGrpSpPr>
            <a:grpSpLocks noChangeAspect="1"/>
          </p:cNvGrpSpPr>
          <p:nvPr/>
        </p:nvGrpSpPr>
        <p:grpSpPr>
          <a:xfrm>
            <a:off x="33868" y="1541392"/>
            <a:ext cx="6479910" cy="4577675"/>
            <a:chOff x="112806" y="548931"/>
            <a:chExt cx="8510034" cy="60057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27AF7-6C6B-6038-A840-65138E2C1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06" y="556929"/>
              <a:ext cx="4913999" cy="5997752"/>
            </a:xfrm>
            <a:prstGeom prst="rect">
              <a:avLst/>
            </a:prstGeom>
          </p:spPr>
        </p:pic>
        <p:pic>
          <p:nvPicPr>
            <p:cNvPr id="13" name="Picture 12" descr="IMAG1847.jpg">
              <a:extLst>
                <a:ext uri="{FF2B5EF4-FFF2-40B4-BE49-F238E27FC236}">
                  <a16:creationId xmlns:a16="http://schemas.microsoft.com/office/drawing/2014/main" id="{118F37A5-38EF-6920-2B42-0CBB6B2AC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805" y="548931"/>
              <a:ext cx="3596035" cy="600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8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A683-A003-3F79-8E8D-E959D106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1.2 N</a:t>
            </a:r>
            <a:r>
              <a:rPr lang="en-US" sz="2800" b="1" i="1" dirty="0">
                <a:solidFill>
                  <a:srgbClr val="002060"/>
                </a:solidFill>
                <a:latin typeface="Optima" panose="02000503060000020004" pitchFamily="2" charset="0"/>
              </a:rPr>
              <a:t>ew permanent magnet technology is established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CB7D2-2918-9366-0AA9-18CFFA8F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Dejan Trbojevic – Low Emittance Ring - Permanent Magnets Workshop -TRIESTE, Nov 14-15, 2023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FE4CD-F90E-AA33-F718-7ACC9497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 descr="A picture containing indoor, tool, device, cluttered&#10;&#10;Description automatically generated">
            <a:extLst>
              <a:ext uri="{FF2B5EF4-FFF2-40B4-BE49-F238E27FC236}">
                <a16:creationId xmlns:a16="http://schemas.microsoft.com/office/drawing/2014/main" id="{15CEEDC5-2865-6665-F8E7-6C71B0EC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" y="2262271"/>
            <a:ext cx="9002876" cy="348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06C9D-ACB1-3C6F-B218-EF05B56CE812}"/>
              </a:ext>
            </a:extLst>
          </p:cNvPr>
          <p:cNvSpPr txBox="1"/>
          <p:nvPr/>
        </p:nvSpPr>
        <p:spPr>
          <a:xfrm>
            <a:off x="384309" y="1222086"/>
            <a:ext cx="36344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  <a:latin typeface="Optima" panose="02000503060000020004" pitchFamily="2" charset="0"/>
              </a:rPr>
              <a:t>Exceptional company ‘KYMA’ in </a:t>
            </a:r>
            <a:r>
              <a:rPr lang="en-US" sz="1400" i="1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Sežana</a:t>
            </a:r>
            <a:r>
              <a:rPr lang="en-US" sz="140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sz="1400" i="1" dirty="0">
                <a:solidFill>
                  <a:srgbClr val="002060"/>
                </a:solidFill>
                <a:effectLst/>
                <a:latin typeface="Optima" panose="02000503060000020004" pitchFamily="2" charset="0"/>
              </a:rPr>
              <a:t>Sl</a:t>
            </a:r>
            <a:r>
              <a:rPr lang="hr-HR" sz="1400" i="1" dirty="0">
                <a:solidFill>
                  <a:srgbClr val="002060"/>
                </a:solidFill>
                <a:latin typeface="Optima" panose="02000503060000020004" pitchFamily="2" charset="0"/>
              </a:rPr>
              <a:t>ovenia</a:t>
            </a:r>
            <a:r>
              <a:rPr lang="en-US" sz="1400" i="1" dirty="0">
                <a:solidFill>
                  <a:srgbClr val="002060"/>
                </a:solidFill>
                <a:latin typeface="Optima" panose="02000503060000020004" pitchFamily="2" charset="0"/>
              </a:rPr>
              <a:t> and Trieste measured and assembled the permanent Magnets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7FFEA1C-F1E1-E2E6-40C0-9CA9289E62CC}"/>
              </a:ext>
            </a:extLst>
          </p:cNvPr>
          <p:cNvSpPr/>
          <p:nvPr/>
        </p:nvSpPr>
        <p:spPr>
          <a:xfrm rot="5400000">
            <a:off x="2057443" y="116529"/>
            <a:ext cx="288165" cy="4085552"/>
          </a:xfrm>
          <a:prstGeom prst="leftBrace">
            <a:avLst>
              <a:gd name="adj1" fmla="val 69607"/>
              <a:gd name="adj2" fmla="val 50000"/>
            </a:avLst>
          </a:prstGeom>
          <a:solidFill>
            <a:schemeClr val="bg1"/>
          </a:solidFill>
          <a:ln w="12700">
            <a:solidFill>
              <a:srgbClr val="00206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7138A-E334-997B-83F4-AE72CED1C794}"/>
              </a:ext>
            </a:extLst>
          </p:cNvPr>
          <p:cNvSpPr txBox="1"/>
          <p:nvPr/>
        </p:nvSpPr>
        <p:spPr>
          <a:xfrm>
            <a:off x="4139864" y="578469"/>
            <a:ext cx="248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  <a:latin typeface="Optima" panose="02000503060000020004" pitchFamily="2" charset="0"/>
              </a:rPr>
              <a:t>At BNL Stephen Brooks developed magnetic field correction method by inserting around vacuum chamber‘ harmonic’ iron wires 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E80F4E0-37EC-81E3-9EFF-BDB62437111F}"/>
              </a:ext>
            </a:extLst>
          </p:cNvPr>
          <p:cNvSpPr/>
          <p:nvPr/>
        </p:nvSpPr>
        <p:spPr>
          <a:xfrm rot="5400000">
            <a:off x="5240382" y="1108948"/>
            <a:ext cx="288164" cy="2083473"/>
          </a:xfrm>
          <a:prstGeom prst="leftBrace">
            <a:avLst>
              <a:gd name="adj1" fmla="val 69607"/>
              <a:gd name="adj2" fmla="val 50000"/>
            </a:avLst>
          </a:prstGeom>
          <a:solidFill>
            <a:schemeClr val="bg1"/>
          </a:solidFill>
          <a:ln w="12700">
            <a:solidFill>
              <a:srgbClr val="00206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D30BE-F97A-B897-1184-6A1F4E05B38A}"/>
              </a:ext>
            </a:extLst>
          </p:cNvPr>
          <p:cNvSpPr txBox="1"/>
          <p:nvPr/>
        </p:nvSpPr>
        <p:spPr>
          <a:xfrm>
            <a:off x="6522701" y="1272486"/>
            <a:ext cx="2435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  <a:latin typeface="Optima" panose="02000503060000020004" pitchFamily="2" charset="0"/>
              </a:rPr>
              <a:t>Temperature stabilization is achieved by 25C constant water flow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E119B8C-2994-038A-FA4A-56B5208BA4F6}"/>
              </a:ext>
            </a:extLst>
          </p:cNvPr>
          <p:cNvSpPr/>
          <p:nvPr/>
        </p:nvSpPr>
        <p:spPr>
          <a:xfrm rot="5400000">
            <a:off x="7596567" y="914068"/>
            <a:ext cx="288165" cy="2489200"/>
          </a:xfrm>
          <a:prstGeom prst="leftBrace">
            <a:avLst>
              <a:gd name="adj1" fmla="val 69607"/>
              <a:gd name="adj2" fmla="val 50000"/>
            </a:avLst>
          </a:prstGeom>
          <a:solidFill>
            <a:schemeClr val="bg1"/>
          </a:solidFill>
          <a:ln w="12700">
            <a:solidFill>
              <a:srgbClr val="00206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38999</TotalTime>
  <Words>2660</Words>
  <Application>Microsoft Macintosh PowerPoint</Application>
  <PresentationFormat>On-screen Show (4:3)</PresentationFormat>
  <Paragraphs>360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 Unicode MS</vt:lpstr>
      <vt:lpstr>Arial</vt:lpstr>
      <vt:lpstr>Calibri</vt:lpstr>
      <vt:lpstr>Google Sans</vt:lpstr>
      <vt:lpstr>Optima</vt:lpstr>
      <vt:lpstr>Symbol</vt:lpstr>
      <vt:lpstr>Office Theme</vt:lpstr>
      <vt:lpstr>BNL Permanent Magnet Technology Developments Based on ‘CBETA’ experiences  </vt:lpstr>
      <vt:lpstr>Outlines</vt:lpstr>
      <vt:lpstr>1. Introduction:  Significance of Permanent Magnet Technology development - Sustainability</vt:lpstr>
      <vt:lpstr>1. Permanent Magnet Fixed Field Accelerator  Proof of Principle provided by ‘CBETA’  : Cornell University &amp; Brookhaven National Laboratory Electron Test Accelerator </vt:lpstr>
      <vt:lpstr>PowerPoint Presentation</vt:lpstr>
      <vt:lpstr>  </vt:lpstr>
      <vt:lpstr>1.1 Novelties in CBETA</vt:lpstr>
      <vt:lpstr>1.2 Permanent Combined Function Magnet Design</vt:lpstr>
      <vt:lpstr>1.2 New permanent magnet technology is established </vt:lpstr>
      <vt:lpstr>1.3 Fixed-Field Return Arc</vt:lpstr>
      <vt:lpstr>PowerPoint Presentation</vt:lpstr>
      <vt:lpstr>1.3 Commissioning results: orbit correction in fixed-field loop</vt:lpstr>
      <vt:lpstr>1.3 Seven turns ERL operation with corrected turns 1,2,3</vt:lpstr>
      <vt:lpstr>1.4 Achieved Results with Permanent Magnet ERL</vt:lpstr>
      <vt:lpstr>2. Newest Permanent Magnet Designs For Light Sources</vt:lpstr>
      <vt:lpstr>2. NSLS2 Magnet Development</vt:lpstr>
      <vt:lpstr>Magnetic Multipoles in the combined function magnet</vt:lpstr>
      <vt:lpstr>3. CEBAF Energy Upgrade 1222 GeV</vt:lpstr>
      <vt:lpstr>Recent Long-Range plan for Nuclear Physics in USA</vt:lpstr>
      <vt:lpstr>PowerPoint Presentation</vt:lpstr>
      <vt:lpstr>3.2 OPEN-MIDPLANE GRADIENT PERMANENT MAGNET  WITH 1.53 T PEAK FIELD (S. Brooks, WEPM128, IPAC 2023)</vt:lpstr>
      <vt:lpstr>3.3 Magnet Assembly Procedure  </vt:lpstr>
      <vt:lpstr>3.3 Magnetic Measurements and Corrections</vt:lpstr>
      <vt:lpstr>3.4 Measurement Results Before and After Corrections</vt:lpstr>
      <vt:lpstr>4. Permanent Magnet Proton ‘FLASH’ Therapy Facility</vt:lpstr>
      <vt:lpstr>4.1 Permanent Magnet Fast Cycling Synchrotron</vt:lpstr>
      <vt:lpstr>4.2 Orbits in the permanent magnets in FFA synchrotron </vt:lpstr>
      <vt:lpstr>4.3 Tunes Dependence on Energy</vt:lpstr>
      <vt:lpstr>4.4 Vertical magnetic field along the radial x-axis in focusing and defocusing variable field function magnets</vt:lpstr>
      <vt:lpstr>4.5 Dynamical Aperture after1000 turns</vt:lpstr>
      <vt:lpstr> 4.6 Prototype of the Permanent Magnet Design with variable magnetic field for the Fast-Cycling Proton Synchrotron</vt:lpstr>
      <vt:lpstr>4.7 Transfer beam lines with combined function permanent magnets providing proton energy range of 70-250 MeV</vt:lpstr>
      <vt:lpstr>4.8 Permanent magnet proton gantry</vt:lpstr>
      <vt:lpstr>4.9 Proton Gantry Permanent Combined function Magnets</vt:lpstr>
      <vt:lpstr>PowerPoint Presentation</vt:lpstr>
      <vt:lpstr>PowerPoint Presentation</vt:lpstr>
      <vt:lpstr>PowerPoint Presentation</vt:lpstr>
      <vt:lpstr>6. Summary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 Trbojevic</dc:creator>
  <cp:lastModifiedBy>Trbojevic, Dejan</cp:lastModifiedBy>
  <cp:revision>652</cp:revision>
  <dcterms:created xsi:type="dcterms:W3CDTF">2013-10-24T01:03:01Z</dcterms:created>
  <dcterms:modified xsi:type="dcterms:W3CDTF">2023-11-01T20:30:36Z</dcterms:modified>
</cp:coreProperties>
</file>