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98" r:id="rId1"/>
  </p:sldMasterIdLst>
  <p:notesMasterIdLst>
    <p:notesMasterId r:id="rId25"/>
  </p:notesMasterIdLst>
  <p:sldIdLst>
    <p:sldId id="256" r:id="rId2"/>
    <p:sldId id="257" r:id="rId3"/>
    <p:sldId id="263" r:id="rId4"/>
    <p:sldId id="258" r:id="rId5"/>
    <p:sldId id="259" r:id="rId6"/>
    <p:sldId id="260" r:id="rId7"/>
    <p:sldId id="261" r:id="rId8"/>
    <p:sldId id="262" r:id="rId9"/>
    <p:sldId id="264" r:id="rId10"/>
    <p:sldId id="265" r:id="rId11"/>
    <p:sldId id="266" r:id="rId12"/>
    <p:sldId id="267" r:id="rId13"/>
    <p:sldId id="268" r:id="rId14"/>
    <p:sldId id="271" r:id="rId15"/>
    <p:sldId id="270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Introduction" id="{6F682E5F-438A-4A05-8929-5297D59769AD}">
          <p14:sldIdLst>
            <p14:sldId id="256"/>
            <p14:sldId id="257"/>
          </p14:sldIdLst>
        </p14:section>
        <p14:section name="Particle types" id="{74FB4A2A-B53E-41DF-8B09-72B19139175B}">
          <p14:sldIdLst>
            <p14:sldId id="263"/>
            <p14:sldId id="258"/>
            <p14:sldId id="259"/>
            <p14:sldId id="260"/>
            <p14:sldId id="261"/>
            <p14:sldId id="262"/>
          </p14:sldIdLst>
        </p14:section>
        <p14:section name="Variables" id="{FDFE89F1-56E7-4224-BD11-E9AA6AF6048A}">
          <p14:sldIdLst>
            <p14:sldId id="264"/>
            <p14:sldId id="265"/>
            <p14:sldId id="266"/>
            <p14:sldId id="267"/>
            <p14:sldId id="268"/>
          </p14:sldIdLst>
        </p14:section>
        <p14:section name="Mechanisms" id="{2C515866-FD44-4177-8A6C-BFA86C1816D2}">
          <p14:sldIdLst>
            <p14:sldId id="271"/>
            <p14:sldId id="270"/>
            <p14:sldId id="272"/>
            <p14:sldId id="273"/>
            <p14:sldId id="274"/>
          </p14:sldIdLst>
        </p14:section>
        <p14:section name="Mitigation" id="{A34225CC-8D43-473E-933F-FA10D162EA49}">
          <p14:sldIdLst>
            <p14:sldId id="275"/>
            <p14:sldId id="276"/>
            <p14:sldId id="277"/>
          </p14:sldIdLst>
        </p14:section>
        <p14:section name="Conclusions" id="{6EF35B20-3769-440B-A4E4-8C320449E9EE}">
          <p14:sldIdLst>
            <p14:sldId id="278"/>
            <p14:sldId id="279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7F0C0B"/>
    <a:srgbClr val="63BE7B"/>
    <a:srgbClr val="F8696B"/>
    <a:srgbClr val="41719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9" d="100"/>
          <a:sy n="89" d="100"/>
        </p:scale>
        <p:origin x="46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bjs54\Documents\Other\Radiation%20damage\Summary%20of%20radiation%20damage%20experiments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bjs54\Documents\Other\Radiation%20damage\Summary%20of%20radiation%20damage%20experiments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scatterChart>
        <c:scatterStyle val="lineMarker"/>
        <c:varyColors val="0"/>
        <c:ser>
          <c:idx val="0"/>
          <c:order val="0"/>
          <c:tx>
            <c:v>Bizen</c:v>
          </c:tx>
          <c:spPr>
            <a:ln w="19050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dLbls>
            <c:dLbl>
              <c:idx val="0"/>
              <c:layout/>
              <c:tx>
                <c:rich>
                  <a:bodyPr/>
                  <a:lstStyle/>
                  <a:p>
                    <a:fld id="{32D98C5F-8B86-4E9D-BF4A-404BAC6ECE72}" type="CELLRANGE">
                      <a:rPr lang="en-US"/>
                      <a:pPr/>
                      <a:t>[CELLRANGE]</a:t>
                    </a:fld>
                    <a:endParaRPr lang="en-GB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00-CE09-4EE2-9CF9-818B6BA657C8}"/>
                </c:ext>
              </c:extLst>
            </c:dLbl>
            <c:dLbl>
              <c:idx val="1"/>
              <c:layout/>
              <c:tx>
                <c:rich>
                  <a:bodyPr/>
                  <a:lstStyle/>
                  <a:p>
                    <a:fld id="{3825B1F0-55A2-4A0F-8D65-ABD5523EA36E}" type="CELLRANGE">
                      <a:rPr lang="en-GB"/>
                      <a:pPr/>
                      <a:t>[CELLRANGE]</a:t>
                    </a:fld>
                    <a:endParaRPr lang="en-GB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1-CE09-4EE2-9CF9-818B6BA657C8}"/>
                </c:ext>
              </c:extLst>
            </c:dLbl>
            <c:dLbl>
              <c:idx val="2"/>
              <c:layout/>
              <c:tx>
                <c:rich>
                  <a:bodyPr/>
                  <a:lstStyle/>
                  <a:p>
                    <a:fld id="{C79DD141-76D4-44DB-8220-18BCC9798644}" type="CELLRANGE">
                      <a:rPr lang="en-GB"/>
                      <a:pPr/>
                      <a:t>[CELLRANGE]</a:t>
                    </a:fld>
                    <a:endParaRPr lang="en-GB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2-CE09-4EE2-9CF9-818B6BA657C8}"/>
                </c:ext>
              </c:extLst>
            </c:dLbl>
            <c:dLbl>
              <c:idx val="3"/>
              <c:layout/>
              <c:tx>
                <c:rich>
                  <a:bodyPr/>
                  <a:lstStyle/>
                  <a:p>
                    <a:fld id="{432CE309-82E7-4FD2-8E0A-63E9FA1E5F3B}" type="CELLRANGE">
                      <a:rPr lang="en-GB"/>
                      <a:pPr/>
                      <a:t>[CELLRANGE]</a:t>
                    </a:fld>
                    <a:endParaRPr lang="en-GB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3-CE09-4EE2-9CF9-818B6BA657C8}"/>
                </c:ext>
              </c:extLst>
            </c:dLbl>
            <c:dLbl>
              <c:idx val="4"/>
              <c:layout/>
              <c:tx>
                <c:rich>
                  <a:bodyPr/>
                  <a:lstStyle/>
                  <a:p>
                    <a:fld id="{279FB79F-81C9-44DB-BFEE-EED9F5F5E457}" type="CELLRANGE">
                      <a:rPr lang="en-GB"/>
                      <a:pPr/>
                      <a:t>[CELLRANGE]</a:t>
                    </a:fld>
                    <a:endParaRPr lang="en-GB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4-CE09-4EE2-9CF9-818B6BA657C8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DataLabelsRange val="1"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xVal>
            <c:numRef>
              <c:f>'Hcj vs temp'!$E$2:$E$6</c:f>
              <c:numCache>
                <c:formatCode>General</c:formatCode>
                <c:ptCount val="5"/>
                <c:pt idx="0">
                  <c:v>1116</c:v>
                </c:pt>
                <c:pt idx="1">
                  <c:v>3060</c:v>
                </c:pt>
                <c:pt idx="2">
                  <c:v>2864</c:v>
                </c:pt>
                <c:pt idx="3">
                  <c:v>1989</c:v>
                </c:pt>
                <c:pt idx="4">
                  <c:v>5400</c:v>
                </c:pt>
              </c:numCache>
            </c:numRef>
          </c:xVal>
          <c:yVal>
            <c:numRef>
              <c:f>'Hcj vs temp'!$H$2:$H$6</c:f>
              <c:numCache>
                <c:formatCode>0%</c:formatCode>
                <c:ptCount val="5"/>
                <c:pt idx="0">
                  <c:v>0.16666666666666666</c:v>
                </c:pt>
                <c:pt idx="1">
                  <c:v>1.1111111111111112E-2</c:v>
                </c:pt>
                <c:pt idx="2">
                  <c:v>3.7499999999999999E-3</c:v>
                </c:pt>
                <c:pt idx="3">
                  <c:v>4.3999999999999997E-2</c:v>
                </c:pt>
                <c:pt idx="4">
                  <c:v>4.6874999999999998E-3</c:v>
                </c:pt>
              </c:numCache>
            </c:numRef>
          </c:yVal>
          <c:smooth val="0"/>
          <c:extLst>
            <c:ext xmlns:c15="http://schemas.microsoft.com/office/drawing/2012/chart" uri="{02D57815-91ED-43cb-92C2-25804820EDAC}">
              <c15:datalabelsRange>
                <c15:f>'Hcj vs temp'!$I$2:$I$6</c15:f>
                <c15:dlblRangeCache>
                  <c:ptCount val="5"/>
                  <c:pt idx="0">
                    <c:v>50BH 300K</c:v>
                  </c:pt>
                  <c:pt idx="1">
                    <c:v>50BH 145K</c:v>
                  </c:pt>
                  <c:pt idx="2">
                    <c:v>27VH 293K</c:v>
                  </c:pt>
                  <c:pt idx="3">
                    <c:v>35EH 293K</c:v>
                  </c:pt>
                  <c:pt idx="4">
                    <c:v>53CR 90K</c:v>
                  </c:pt>
                </c15:dlblRangeCache>
              </c15:datalabelsRange>
            </c:ext>
            <c:ext xmlns:c16="http://schemas.microsoft.com/office/drawing/2014/chart" uri="{C3380CC4-5D6E-409C-BE32-E72D297353CC}">
              <c16:uniqueId val="{00000005-CE09-4EE2-9CF9-818B6BA657C8}"/>
            </c:ext>
          </c:extLst>
        </c:ser>
        <c:ser>
          <c:idx val="1"/>
          <c:order val="1"/>
          <c:tx>
            <c:v>Van Vaerenbergh</c:v>
          </c:tx>
          <c:spPr>
            <a:ln w="25400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chemeClr val="accent2"/>
              </a:solidFill>
              <a:ln w="9525">
                <a:solidFill>
                  <a:schemeClr val="accent2"/>
                </a:solidFill>
              </a:ln>
              <a:effectLst/>
            </c:spPr>
          </c:marker>
          <c:dLbls>
            <c:dLbl>
              <c:idx val="0"/>
              <c:layout>
                <c:manualLayout>
                  <c:x val="-9.1460966639038535E-2"/>
                  <c:y val="-7.407407407407407E-2"/>
                </c:manualLayout>
              </c:layout>
              <c:tx>
                <c:rich>
                  <a:bodyPr/>
                  <a:lstStyle/>
                  <a:p>
                    <a:fld id="{815943B0-1EF8-4A18-85E0-47C340CF3D72}" type="CELLRANGE">
                      <a:rPr lang="en-US"/>
                      <a:pPr/>
                      <a:t>[CELLRANGE]</a:t>
                    </a:fld>
                    <a:endParaRPr lang="en-GB"/>
                  </a:p>
                </c:rich>
              </c:tx>
              <c:dLblPos val="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06-CE09-4EE2-9CF9-818B6BA657C8}"/>
                </c:ext>
              </c:extLst>
            </c:dLbl>
            <c:dLbl>
              <c:idx val="1"/>
              <c:layout/>
              <c:tx>
                <c:rich>
                  <a:bodyPr/>
                  <a:lstStyle/>
                  <a:p>
                    <a:fld id="{C5B61633-B222-4278-B15C-70E48251B43B}" type="CELLRANGE">
                      <a:rPr lang="en-GB"/>
                      <a:pPr/>
                      <a:t>[CELLRANGE]</a:t>
                    </a:fld>
                    <a:endParaRPr lang="en-GB"/>
                  </a:p>
                </c:rich>
              </c:tx>
              <c:dLblPos val="l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7-CE09-4EE2-9CF9-818B6BA657C8}"/>
                </c:ext>
              </c:extLst>
            </c:dLbl>
            <c:dLbl>
              <c:idx val="2"/>
              <c:layout/>
              <c:tx>
                <c:rich>
                  <a:bodyPr/>
                  <a:lstStyle/>
                  <a:p>
                    <a:fld id="{2D3AF526-6702-440B-833A-0030A8801D2A}" type="CELLRANGE">
                      <a:rPr lang="en-GB"/>
                      <a:pPr/>
                      <a:t>[CELLRANGE]</a:t>
                    </a:fld>
                    <a:endParaRPr lang="en-GB"/>
                  </a:p>
                </c:rich>
              </c:tx>
              <c:dLblPos val="l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8-CE09-4EE2-9CF9-818B6BA657C8}"/>
                </c:ext>
              </c:extLst>
            </c:dLbl>
            <c:dLbl>
              <c:idx val="3"/>
              <c:layout/>
              <c:tx>
                <c:rich>
                  <a:bodyPr/>
                  <a:lstStyle/>
                  <a:p>
                    <a:fld id="{654E908B-0C75-46E3-9703-14990477D706}" type="CELLRANGE">
                      <a:rPr lang="en-GB"/>
                      <a:pPr/>
                      <a:t>[CELLRANGE]</a:t>
                    </a:fld>
                    <a:endParaRPr lang="en-GB"/>
                  </a:p>
                </c:rich>
              </c:tx>
              <c:dLblPos val="l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9-CE09-4EE2-9CF9-818B6BA657C8}"/>
                </c:ext>
              </c:extLst>
            </c:dLbl>
            <c:dLbl>
              <c:idx val="4"/>
              <c:layout/>
              <c:tx>
                <c:rich>
                  <a:bodyPr/>
                  <a:lstStyle/>
                  <a:p>
                    <a:fld id="{961D8B5C-6D87-405F-AB65-A90676DC75CE}" type="CELLRANGE">
                      <a:rPr lang="en-GB"/>
                      <a:pPr/>
                      <a:t>[CELLRANGE]</a:t>
                    </a:fld>
                    <a:endParaRPr lang="en-GB"/>
                  </a:p>
                </c:rich>
              </c:tx>
              <c:dLblPos val="l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A-CE09-4EE2-9CF9-818B6BA657C8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ln>
                      <a:solidFill>
                        <a:schemeClr val="accent2"/>
                      </a:solidFill>
                    </a:ln>
                    <a:solidFill>
                      <a:schemeClr val="tx1">
                        <a:lumMod val="75000"/>
                        <a:lumOff val="25000"/>
                      </a:schemeClr>
                    </a:solidFill>
                    <a:effectLst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l"/>
            <c:showLegendKey val="0"/>
            <c:showVal val="0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DataLabelsRange val="1"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xVal>
            <c:numRef>
              <c:f>'Hcj vs temp'!$E$8:$E$12</c:f>
              <c:numCache>
                <c:formatCode>General</c:formatCode>
                <c:ptCount val="5"/>
                <c:pt idx="0">
                  <c:v>1700</c:v>
                </c:pt>
                <c:pt idx="1">
                  <c:v>1200</c:v>
                </c:pt>
                <c:pt idx="2">
                  <c:v>1200</c:v>
                </c:pt>
                <c:pt idx="3">
                  <c:v>1450</c:v>
                </c:pt>
                <c:pt idx="4">
                  <c:v>1800</c:v>
                </c:pt>
              </c:numCache>
            </c:numRef>
          </c:xVal>
          <c:yVal>
            <c:numRef>
              <c:f>'Hcj vs temp'!$H$8:$H$12</c:f>
              <c:numCache>
                <c:formatCode>0%</c:formatCode>
                <c:ptCount val="5"/>
                <c:pt idx="0">
                  <c:v>0</c:v>
                </c:pt>
                <c:pt idx="1">
                  <c:v>2.2252453066666671E-3</c:v>
                </c:pt>
                <c:pt idx="2">
                  <c:v>0.15576717146666669</c:v>
                </c:pt>
                <c:pt idx="3">
                  <c:v>0.12016324656000003</c:v>
                </c:pt>
                <c:pt idx="4">
                  <c:v>4.8955396746666671E-2</c:v>
                </c:pt>
              </c:numCache>
            </c:numRef>
          </c:yVal>
          <c:smooth val="0"/>
          <c:extLst>
            <c:ext xmlns:c15="http://schemas.microsoft.com/office/drawing/2012/chart" uri="{02D57815-91ED-43cb-92C2-25804820EDAC}">
              <c15:datalabelsRange>
                <c15:f>'Hcj vs temp'!$I$8:$I$12</c15:f>
                <c15:dlblRangeCache>
                  <c:ptCount val="5"/>
                  <c:pt idx="0">
                    <c:v>VACOMAX 145 (SmCo₅)</c:v>
                  </c:pt>
                  <c:pt idx="1">
                    <c:v>VACOMAX 225 (Sm₂Co₁₇)</c:v>
                  </c:pt>
                  <c:pt idx="2">
                    <c:v>VACODYM 351 (Nd₂Fe₁₄B)</c:v>
                  </c:pt>
                  <c:pt idx="3">
                    <c:v>VACODYM 370 (Nd₂Fe₁₄B)</c:v>
                  </c:pt>
                  <c:pt idx="4">
                    <c:v>VACODYM 400 (Nd₂Fe₁₄B)</c:v>
                  </c:pt>
                </c15:dlblRangeCache>
              </c15:datalabelsRange>
            </c:ext>
            <c:ext xmlns:c16="http://schemas.microsoft.com/office/drawing/2014/chart" uri="{C3380CC4-5D6E-409C-BE32-E72D297353CC}">
              <c16:uniqueId val="{0000000B-CE09-4EE2-9CF9-818B6BA657C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363575903"/>
        <c:axId val="363576319"/>
      </c:scatterChart>
      <c:valAx>
        <c:axId val="363575903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2">
                  <a:lumMod val="2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GB"/>
                  <a:t>H</a:t>
                </a:r>
                <a:r>
                  <a:rPr lang="en-GB" baseline="-25000"/>
                  <a:t>cj</a:t>
                </a:r>
                <a:r>
                  <a:rPr lang="en-GB"/>
                  <a:t> [kA/m]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0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63576319"/>
        <c:crossesAt val="-8.9999999999999999E+99"/>
        <c:crossBetween val="midCat"/>
      </c:valAx>
      <c:valAx>
        <c:axId val="363576319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2">
                  <a:lumMod val="2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GB"/>
                  <a:t>Demag / 10</a:t>
                </a:r>
                <a:r>
                  <a:rPr lang="en-GB" baseline="30000"/>
                  <a:t>15</a:t>
                </a:r>
                <a:r>
                  <a:rPr lang="en-GB"/>
                  <a:t> e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0%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63575903"/>
        <c:crossesAt val="-8.9999999999999999E+99"/>
        <c:crossBetween val="midCat"/>
      </c:valAx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66322156893217299"/>
          <c:y val="7.9281860600758258E-2"/>
          <c:w val="0.28406439943362344"/>
          <c:h val="0.20254738990959459"/>
        </c:manualLayout>
      </c:layout>
      <c:overlay val="1"/>
      <c:spPr>
        <a:noFill/>
        <a:ln>
          <a:solidFill>
            <a:schemeClr val="tx1"/>
          </a:solidFill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scatterChart>
        <c:scatterStyle val="lineMarker"/>
        <c:varyColors val="0"/>
        <c:ser>
          <c:idx val="0"/>
          <c:order val="0"/>
          <c:tx>
            <c:strRef>
              <c:f>'Op point'!$B$3</c:f>
              <c:strCache>
                <c:ptCount val="1"/>
                <c:pt idx="0">
                  <c:v>B [T]</c:v>
                </c:pt>
              </c:strCache>
            </c:strRef>
          </c:tx>
          <c:spPr>
            <a:ln w="19050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xVal>
            <c:numRef>
              <c:f>'Op point'!$A$4:$A$44</c:f>
              <c:numCache>
                <c:formatCode>0</c:formatCode>
                <c:ptCount val="41"/>
                <c:pt idx="0">
                  <c:v>0</c:v>
                </c:pt>
                <c:pt idx="1">
                  <c:v>-129.91146569675246</c:v>
                </c:pt>
                <c:pt idx="2">
                  <c:v>-259.82293139350492</c:v>
                </c:pt>
                <c:pt idx="3">
                  <c:v>-389.73439709025746</c:v>
                </c:pt>
                <c:pt idx="4">
                  <c:v>-519.64586278700983</c:v>
                </c:pt>
                <c:pt idx="5">
                  <c:v>-649.55732848376238</c:v>
                </c:pt>
                <c:pt idx="6">
                  <c:v>-779.46879418051492</c:v>
                </c:pt>
                <c:pt idx="7">
                  <c:v>-909.38025987726735</c:v>
                </c:pt>
                <c:pt idx="8">
                  <c:v>-1045.983058510694</c:v>
                </c:pt>
                <c:pt idx="9">
                  <c:v>-1169.2031912707721</c:v>
                </c:pt>
                <c:pt idx="10">
                  <c:v>-1299.1146569675248</c:v>
                </c:pt>
                <c:pt idx="11">
                  <c:v>-1305.7786485105012</c:v>
                </c:pt>
                <c:pt idx="12">
                  <c:v>-1312.442640053478</c:v>
                </c:pt>
                <c:pt idx="13">
                  <c:v>-1319.1066315964547</c:v>
                </c:pt>
                <c:pt idx="14">
                  <c:v>-1325.7706231394316</c:v>
                </c:pt>
                <c:pt idx="15">
                  <c:v>-1332.434614682408</c:v>
                </c:pt>
                <c:pt idx="16">
                  <c:v>-1339.0986062253844</c:v>
                </c:pt>
                <c:pt idx="17">
                  <c:v>-1345.7625977683615</c:v>
                </c:pt>
                <c:pt idx="18">
                  <c:v>-1352.4265893113379</c:v>
                </c:pt>
                <c:pt idx="19">
                  <c:v>-1359.0905808543146</c:v>
                </c:pt>
                <c:pt idx="20">
                  <c:v>-1365.7545723972914</c:v>
                </c:pt>
                <c:pt idx="21">
                  <c:v>-1369.5030676402157</c:v>
                </c:pt>
                <c:pt idx="22">
                  <c:v>-1373.25156288314</c:v>
                </c:pt>
                <c:pt idx="23">
                  <c:v>-1377.0000581260645</c:v>
                </c:pt>
                <c:pt idx="24">
                  <c:v>-1380.748553368989</c:v>
                </c:pt>
                <c:pt idx="25">
                  <c:v>-1384.4970486119132</c:v>
                </c:pt>
                <c:pt idx="26">
                  <c:v>-1388.2455438548375</c:v>
                </c:pt>
                <c:pt idx="27">
                  <c:v>-1391.994039097762</c:v>
                </c:pt>
                <c:pt idx="28">
                  <c:v>-1395.742534340686</c:v>
                </c:pt>
                <c:pt idx="29">
                  <c:v>-1399.4910295836105</c:v>
                </c:pt>
                <c:pt idx="30">
                  <c:v>-1403.239524826535</c:v>
                </c:pt>
                <c:pt idx="31">
                  <c:v>-1406.1550211265874</c:v>
                </c:pt>
                <c:pt idx="32">
                  <c:v>-1409.0705174266395</c:v>
                </c:pt>
                <c:pt idx="33">
                  <c:v>-1411.9860137266919</c:v>
                </c:pt>
                <c:pt idx="34">
                  <c:v>-1414.9015100267438</c:v>
                </c:pt>
                <c:pt idx="35">
                  <c:v>-1417.8170063267964</c:v>
                </c:pt>
                <c:pt idx="36">
                  <c:v>-1420.7325026268488</c:v>
                </c:pt>
                <c:pt idx="37">
                  <c:v>-1423.647998926901</c:v>
                </c:pt>
                <c:pt idx="38">
                  <c:v>-1426.5634952269534</c:v>
                </c:pt>
                <c:pt idx="39">
                  <c:v>-1429.4789915270057</c:v>
                </c:pt>
                <c:pt idx="40">
                  <c:v>-1432.3944878270579</c:v>
                </c:pt>
              </c:numCache>
            </c:numRef>
          </c:xVal>
          <c:yVal>
            <c:numRef>
              <c:f>'Op point'!$B$4:$B$44</c:f>
              <c:numCache>
                <c:formatCode>0.00</c:formatCode>
                <c:ptCount val="41"/>
                <c:pt idx="0">
                  <c:v>1.365</c:v>
                </c:pt>
                <c:pt idx="1">
                  <c:v>1.1954665173750001</c:v>
                </c:pt>
                <c:pt idx="2">
                  <c:v>1.02593303475</c:v>
                </c:pt>
                <c:pt idx="3">
                  <c:v>0.85639955212499996</c:v>
                </c:pt>
                <c:pt idx="4">
                  <c:v>0.68686606949999995</c:v>
                </c:pt>
                <c:pt idx="5">
                  <c:v>0.51733258687500006</c:v>
                </c:pt>
                <c:pt idx="6">
                  <c:v>0.34779910424999994</c:v>
                </c:pt>
                <c:pt idx="7">
                  <c:v>0.17826562162500004</c:v>
                </c:pt>
                <c:pt idx="8">
                  <c:v>0</c:v>
                </c:pt>
                <c:pt idx="9">
                  <c:v>-0.16080134362499998</c:v>
                </c:pt>
                <c:pt idx="10">
                  <c:v>-0.3303348262500001</c:v>
                </c:pt>
                <c:pt idx="11">
                  <c:v>-0.34079796167577592</c:v>
                </c:pt>
                <c:pt idx="12">
                  <c:v>-0.35005921416776653</c:v>
                </c:pt>
                <c:pt idx="13">
                  <c:v>-0.35971864317762781</c:v>
                </c:pt>
                <c:pt idx="14">
                  <c:v>-0.36987405092811709</c:v>
                </c:pt>
                <c:pt idx="15">
                  <c:v>-0.38065778629267677</c:v>
                </c:pt>
                <c:pt idx="16">
                  <c:v>-0.39225327528215126</c:v>
                </c:pt>
                <c:pt idx="17">
                  <c:v>-0.4049218882273502</c:v>
                </c:pt>
                <c:pt idx="18">
                  <c:v>-0.41904839351502421</c:v>
                </c:pt>
                <c:pt idx="19">
                  <c:v>-0.43522150624321454</c:v>
                </c:pt>
                <c:pt idx="20">
                  <c:v>-0.45438449547666582</c:v>
                </c:pt>
                <c:pt idx="21">
                  <c:v>-0.46703553232641415</c:v>
                </c:pt>
                <c:pt idx="22">
                  <c:v>-0.4815485383944893</c:v>
                </c:pt>
                <c:pt idx="23">
                  <c:v>-0.4985377404293736</c:v>
                </c:pt>
                <c:pt idx="24">
                  <c:v>-0.51889699933583677</c:v>
                </c:pt>
                <c:pt idx="25">
                  <c:v>-0.54395804235513912</c:v>
                </c:pt>
                <c:pt idx="26">
                  <c:v>-0.57574423790250506</c:v>
                </c:pt>
                <c:pt idx="27">
                  <c:v>-0.61735449927471353</c:v>
                </c:pt>
                <c:pt idx="28">
                  <c:v>-0.6734420281252258</c:v>
                </c:pt>
                <c:pt idx="29">
                  <c:v>-0.7504575748678044</c:v>
                </c:pt>
                <c:pt idx="30">
                  <c:v>-0.85536073316015626</c:v>
                </c:pt>
                <c:pt idx="31">
                  <c:v>-0.94982465984414077</c:v>
                </c:pt>
                <c:pt idx="32">
                  <c:v>-1.0442885865281251</c:v>
                </c:pt>
                <c:pt idx="33">
                  <c:v>-1.1387525132121095</c:v>
                </c:pt>
                <c:pt idx="34">
                  <c:v>-1.2332164398960936</c:v>
                </c:pt>
                <c:pt idx="35">
                  <c:v>-1.3276803665800783</c:v>
                </c:pt>
                <c:pt idx="36">
                  <c:v>-1.4221442932640627</c:v>
                </c:pt>
                <c:pt idx="37">
                  <c:v>-1.5166082199480466</c:v>
                </c:pt>
                <c:pt idx="38">
                  <c:v>-1.6110721466320312</c:v>
                </c:pt>
                <c:pt idx="39">
                  <c:v>-1.7055360733160156</c:v>
                </c:pt>
                <c:pt idx="40">
                  <c:v>-1.8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8B23-4DBE-9C95-025651498098}"/>
            </c:ext>
          </c:extLst>
        </c:ser>
        <c:ser>
          <c:idx val="1"/>
          <c:order val="1"/>
          <c:tx>
            <c:strRef>
              <c:f>'Op point'!$C$1</c:f>
              <c:strCache>
                <c:ptCount val="1"/>
                <c:pt idx="0">
                  <c:v>Disc-shaped PM</c:v>
                </c:pt>
              </c:strCache>
            </c:strRef>
          </c:tx>
          <c:spPr>
            <a:ln w="19050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chemeClr val="accent2"/>
              </a:solidFill>
              <a:ln w="9525">
                <a:solidFill>
                  <a:schemeClr val="accent2"/>
                </a:solidFill>
              </a:ln>
              <a:effectLst/>
            </c:spPr>
          </c:marker>
          <c:dLbls>
            <c:dLbl>
              <c:idx val="0"/>
              <c:layout/>
              <c:tx>
                <c:rich>
                  <a:bodyPr/>
                  <a:lstStyle/>
                  <a:p>
                    <a:fld id="{ADCA9F4B-078A-4709-BEC8-C7787CB322F7}" type="CELLRANGE">
                      <a:rPr lang="en-US"/>
                      <a:pPr/>
                      <a:t>[CELLRANGE]</a:t>
                    </a:fld>
                    <a:endParaRPr lang="en-GB"/>
                  </a:p>
                </c:rich>
              </c:tx>
              <c:dLblPos val="t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01-8B23-4DBE-9C95-025651498098}"/>
                </c:ext>
              </c:extLst>
            </c:dLbl>
            <c:dLbl>
              <c:idx val="1"/>
              <c:layout/>
              <c:tx>
                <c:rich>
                  <a:bodyPr/>
                  <a:lstStyle/>
                  <a:p>
                    <a:fld id="{E2E1FD1C-F86D-43B6-A75A-D70EC331668C}" type="CELLRANGE">
                      <a:rPr lang="en-GB"/>
                      <a:pPr/>
                      <a:t>[CELLRANGE]</a:t>
                    </a:fld>
                    <a:endParaRPr lang="en-GB"/>
                  </a:p>
                </c:rich>
              </c:tx>
              <c:dLblPos val="t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2-8B23-4DBE-9C95-025651498098}"/>
                </c:ext>
              </c:extLst>
            </c:dLbl>
            <c:dLbl>
              <c:idx val="2"/>
              <c:layout/>
              <c:tx>
                <c:rich>
                  <a:bodyPr/>
                  <a:lstStyle/>
                  <a:p>
                    <a:fld id="{982B0664-31EF-408C-8758-08185C7578E3}" type="CELLRANGE">
                      <a:rPr lang="en-GB"/>
                      <a:pPr/>
                      <a:t>[CELLRANGE]</a:t>
                    </a:fld>
                    <a:endParaRPr lang="en-GB"/>
                  </a:p>
                </c:rich>
              </c:tx>
              <c:dLblPos val="t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3-8B23-4DBE-9C95-025651498098}"/>
                </c:ext>
              </c:extLst>
            </c:dLbl>
            <c:dLbl>
              <c:idx val="3"/>
              <c:layout/>
              <c:tx>
                <c:rich>
                  <a:bodyPr/>
                  <a:lstStyle/>
                  <a:p>
                    <a:fld id="{6045DBB1-C085-4108-869C-8992AF7D0174}" type="CELLRANGE">
                      <a:rPr lang="en-GB"/>
                      <a:pPr/>
                      <a:t>[CELLRANGE]</a:t>
                    </a:fld>
                    <a:endParaRPr lang="en-GB"/>
                  </a:p>
                </c:rich>
              </c:tx>
              <c:dLblPos val="t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4-8B23-4DBE-9C95-025651498098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t"/>
            <c:showLegendKey val="0"/>
            <c:showVal val="0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DataLabelsRange val="1"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xVal>
            <c:numRef>
              <c:f>'Op point'!$C$4:$C$7</c:f>
              <c:numCache>
                <c:formatCode>0</c:formatCode>
                <c:ptCount val="4"/>
                <c:pt idx="0">
                  <c:v>-959.60400000000004</c:v>
                </c:pt>
                <c:pt idx="1">
                  <c:v>-764.45699999999999</c:v>
                </c:pt>
                <c:pt idx="2">
                  <c:v>-1043.9761714532201</c:v>
                </c:pt>
                <c:pt idx="3">
                  <c:v>-308.03699999999998</c:v>
                </c:pt>
              </c:numCache>
            </c:numRef>
          </c:xVal>
          <c:yVal>
            <c:numRef>
              <c:f>'Op point'!$D$4:$D$7</c:f>
              <c:numCache>
                <c:formatCode>General</c:formatCode>
                <c:ptCount val="4"/>
                <c:pt idx="0">
                  <c:v>0.113</c:v>
                </c:pt>
                <c:pt idx="1">
                  <c:v>0.36699999999999999</c:v>
                </c:pt>
                <c:pt idx="2" formatCode="0.000">
                  <c:v>2.61897311697898E-3</c:v>
                </c:pt>
                <c:pt idx="3">
                  <c:v>0.96299999999999997</c:v>
                </c:pt>
              </c:numCache>
            </c:numRef>
          </c:yVal>
          <c:smooth val="0"/>
          <c:extLst>
            <c:ext xmlns:c15="http://schemas.microsoft.com/office/drawing/2012/chart" uri="{02D57815-91ED-43cb-92C2-25804820EDAC}">
              <c15:datalabelsRange>
                <c15:f>'Op point'!$H$4:$H$10</c15:f>
                <c15:dlblRangeCache>
                  <c:ptCount val="7"/>
                  <c:pt idx="0">
                    <c:v>0.1</c:v>
                  </c:pt>
                  <c:pt idx="1">
                    <c:v>0.3</c:v>
                  </c:pt>
                  <c:pt idx="2">
                    <c:v>0.03</c:v>
                  </c:pt>
                  <c:pt idx="3">
                    <c:v>1</c:v>
                  </c:pt>
                  <c:pt idx="6">
                    <c:v>0.105645261</c:v>
                  </c:pt>
                </c15:dlblRangeCache>
              </c15:datalabelsRange>
            </c:ext>
            <c:ext xmlns:c16="http://schemas.microsoft.com/office/drawing/2014/chart" uri="{C3380CC4-5D6E-409C-BE32-E72D297353CC}">
              <c16:uniqueId val="{00000005-8B23-4DBE-9C95-025651498098}"/>
            </c:ext>
          </c:extLst>
        </c:ser>
        <c:ser>
          <c:idx val="2"/>
          <c:order val="2"/>
          <c:tx>
            <c:strRef>
              <c:f>'Op point'!$C$9</c:f>
              <c:strCache>
                <c:ptCount val="1"/>
                <c:pt idx="0">
                  <c:v>ZEPTO-Q1</c:v>
                </c:pt>
              </c:strCache>
            </c:strRef>
          </c:tx>
          <c:spPr>
            <a:ln w="63500" cap="rnd">
              <a:solidFill>
                <a:schemeClr val="accent4"/>
              </a:solidFill>
              <a:round/>
            </a:ln>
            <a:effectLst/>
          </c:spPr>
          <c:marker>
            <c:symbol val="none"/>
          </c:marker>
          <c:dLbls>
            <c:dLbl>
              <c:idx val="0"/>
              <c:layout/>
              <c:tx>
                <c:rich>
                  <a:bodyPr/>
                  <a:lstStyle/>
                  <a:p>
                    <a:endParaRPr lang="en-US"/>
                  </a:p>
                </c:rich>
              </c:tx>
              <c:dLblPos val="t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6-8B23-4DBE-9C95-025651498098}"/>
                </c:ext>
              </c:extLst>
            </c:dLbl>
            <c:dLbl>
              <c:idx val="1"/>
              <c:layout/>
              <c:tx>
                <c:rich>
                  <a:bodyPr/>
                  <a:lstStyle/>
                  <a:p>
                    <a:endParaRPr lang="en-US"/>
                  </a:p>
                </c:rich>
              </c:tx>
              <c:dLblPos val="t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7-8B23-4DBE-9C95-025651498098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xVal>
            <c:numRef>
              <c:f>'Op point'!$C$10:$C$11</c:f>
              <c:numCache>
                <c:formatCode>0</c:formatCode>
                <c:ptCount val="2"/>
                <c:pt idx="0">
                  <c:v>-288.80399999999997</c:v>
                </c:pt>
                <c:pt idx="1">
                  <c:v>-660.26300000000003</c:v>
                </c:pt>
              </c:numCache>
            </c:numRef>
          </c:xVal>
          <c:yVal>
            <c:numRef>
              <c:f>'Op point'!$D$10:$D$11</c:f>
              <c:numCache>
                <c:formatCode>General</c:formatCode>
                <c:ptCount val="2"/>
                <c:pt idx="0">
                  <c:v>1.004</c:v>
                </c:pt>
                <c:pt idx="1">
                  <c:v>0.54800000000000004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8-8B23-4DBE-9C95-025651498098}"/>
            </c:ext>
          </c:extLst>
        </c:ser>
        <c:ser>
          <c:idx val="3"/>
          <c:order val="3"/>
          <c:tx>
            <c:strRef>
              <c:f>'Op point'!$C$13</c:f>
              <c:strCache>
                <c:ptCount val="1"/>
                <c:pt idx="0">
                  <c:v>ZEPTO-Q2</c:v>
                </c:pt>
              </c:strCache>
            </c:strRef>
          </c:tx>
          <c:spPr>
            <a:ln w="63500" cap="rnd">
              <a:solidFill>
                <a:schemeClr val="accent4">
                  <a:lumMod val="75000"/>
                </a:schemeClr>
              </a:solidFill>
              <a:round/>
            </a:ln>
            <a:effectLst/>
          </c:spPr>
          <c:marker>
            <c:symbol val="none"/>
          </c:marker>
          <c:xVal>
            <c:numRef>
              <c:f>'Op point'!$C$14:$C$15</c:f>
              <c:numCache>
                <c:formatCode>0</c:formatCode>
                <c:ptCount val="2"/>
                <c:pt idx="0">
                  <c:v>-183.14400000000001</c:v>
                </c:pt>
                <c:pt idx="1">
                  <c:v>-346.18400000000003</c:v>
                </c:pt>
              </c:numCache>
            </c:numRef>
          </c:xVal>
          <c:yVal>
            <c:numRef>
              <c:f>'Op point'!$D$14:$D$15</c:f>
              <c:numCache>
                <c:formatCode>General</c:formatCode>
                <c:ptCount val="2"/>
                <c:pt idx="0">
                  <c:v>1.06</c:v>
                </c:pt>
                <c:pt idx="1">
                  <c:v>0.84699999999999998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9-8B23-4DBE-9C95-02565149809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651127791"/>
        <c:axId val="651123631"/>
      </c:scatterChart>
      <c:valAx>
        <c:axId val="651127791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GB"/>
                  <a:t>H [kA/m]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0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51123631"/>
        <c:crosses val="autoZero"/>
        <c:crossBetween val="midCat"/>
      </c:valAx>
      <c:valAx>
        <c:axId val="651123631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GB"/>
                  <a:t>B [T]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0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51127791"/>
        <c:crossesAt val="-8.9999999999999999E+99"/>
        <c:crossBetween val="midCat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7E2D2C8-F932-452F-AA35-039A6D64CB87}" type="datetimeFigureOut">
              <a:rPr lang="en-GB" smtClean="0"/>
              <a:t>14/11/2023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87AF62D-5955-4F86-AA31-E8A58A6DBFF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501624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8527E1-864F-4AE3-A669-CCEB4F842A9A}" type="slidenum">
              <a:rPr lang="en-GB" smtClean="0"/>
              <a:t>21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2813990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A03B60-C13D-4377-B799-27291BBB5890}" type="datetime1">
              <a:rPr lang="en-GB" smtClean="0"/>
              <a:t>14/11/2023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Ben Shepherd • Radiation damage to permanent magnets • LER-PerMag workshop, 14-15 Nov 2023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8A90D2-145C-465F-8825-882A933DFDC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3679829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48D17D-85C2-4FAE-A111-73A26F04554D}" type="datetime1">
              <a:rPr lang="en-GB" smtClean="0"/>
              <a:t>14/11/2023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Ben Shepherd • Radiation damage to permanent magnets • LER-PerMag workshop, 14-15 Nov 2023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8A90D2-145C-465F-8825-882A933DFDC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471463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B1FC89-9B09-4148-B268-CE43B58B2747}" type="datetime1">
              <a:rPr lang="en-GB" smtClean="0"/>
              <a:t>14/11/2023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Ben Shepherd • Radiation damage to permanent magnets • LER-PerMag workshop, 14-15 Nov 2023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8A90D2-145C-465F-8825-882A933DFDC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402270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4AC863-69E7-41B7-96D5-8B076E8B0785}" type="datetime1">
              <a:rPr lang="en-GB" smtClean="0"/>
              <a:t>14/11/2023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251494" y="6356350"/>
            <a:ext cx="7689012" cy="365125"/>
          </a:xfrm>
        </p:spPr>
        <p:txBody>
          <a:bodyPr/>
          <a:lstStyle/>
          <a:p>
            <a:r>
              <a:rPr lang="en-GB" smtClean="0"/>
              <a:t>Ben Shepherd • Radiation damage to permanent magnets • LER-PerMag workshop, 14-15 Nov 2023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8A90D2-145C-465F-8825-882A933DFDC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487755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820C5E-190D-4339-B433-58EC03590346}" type="datetime1">
              <a:rPr lang="en-GB" smtClean="0"/>
              <a:t>14/11/2023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Ben Shepherd • Radiation damage to permanent magnets • LER-PerMag workshop, 14-15 Nov 2023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8A90D2-145C-465F-8825-882A933DFDC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510290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3DFDB1-85B1-419B-9951-DC5C727CD33D}" type="datetime1">
              <a:rPr lang="en-GB" smtClean="0"/>
              <a:t>14/11/2023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Ben Shepherd • Radiation damage to permanent magnets • LER-PerMag workshop, 14-15 Nov 2023</a:t>
            </a: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8A90D2-145C-465F-8825-882A933DFDC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740156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3767B6-C96A-4D00-A223-9B76BB7D6964}" type="datetime1">
              <a:rPr lang="en-GB" smtClean="0"/>
              <a:t>14/11/2023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Ben Shepherd • Radiation damage to permanent magnets • LER-PerMag workshop, 14-15 Nov 2023</a:t>
            </a:r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8A90D2-145C-465F-8825-882A933DFDC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881611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6337D5-4725-4359-8C5F-546600581327}" type="datetime1">
              <a:rPr lang="en-GB" smtClean="0"/>
              <a:t>14/11/2023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Ben Shepherd • Radiation damage to permanent magnets • LER-PerMag workshop, 14-15 Nov 2023</a:t>
            </a:r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8A90D2-145C-465F-8825-882A933DFDC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946823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47A8F2-4E6D-42B8-8081-5A02A8D5408F}" type="datetime1">
              <a:rPr lang="en-GB" smtClean="0"/>
              <a:t>14/11/2023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Ben Shepherd • Radiation damage to permanent magnets • LER-PerMag workshop, 14-15 Nov 2023</a:t>
            </a:r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8A90D2-145C-465F-8825-882A933DFDC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825120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70B611-31FF-47B2-B16D-7D86D7F0E8AD}" type="datetime1">
              <a:rPr lang="en-GB" smtClean="0"/>
              <a:t>14/11/2023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Ben Shepherd • Radiation damage to permanent magnets • LER-PerMag workshop, 14-15 Nov 2023</a:t>
            </a: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8A90D2-145C-465F-8825-882A933DFDC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178044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318494-475E-4EC0-B71F-CC40D73406CD}" type="datetime1">
              <a:rPr lang="en-GB" smtClean="0"/>
              <a:t>14/11/2023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Ben Shepherd • Radiation damage to permanent magnets • LER-PerMag workshop, 14-15 Nov 2023</a:t>
            </a: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8A90D2-145C-465F-8825-882A933DFDC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528687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3CE6BB2-3AB7-4505-9AED-1B64495A49FE}" type="datetime1">
              <a:rPr lang="en-GB" smtClean="0"/>
              <a:t>14/11/2023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GB" smtClean="0"/>
              <a:t>Ben Shepherd • Radiation damage to permanent magnets • LER-PerMag workshop, 14-15 Nov 2023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F8A90D2-145C-465F-8825-882A933DFDC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147585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9" r:id="rId1"/>
    <p:sldLayoutId id="2147483700" r:id="rId2"/>
    <p:sldLayoutId id="2147483701" r:id="rId3"/>
    <p:sldLayoutId id="2147483702" r:id="rId4"/>
    <p:sldLayoutId id="2147483703" r:id="rId5"/>
    <p:sldLayoutId id="2147483704" r:id="rId6"/>
    <p:sldLayoutId id="2147483705" r:id="rId7"/>
    <p:sldLayoutId id="2147483706" r:id="rId8"/>
    <p:sldLayoutId id="2147483707" r:id="rId9"/>
    <p:sldLayoutId id="2147483708" r:id="rId10"/>
    <p:sldLayoutId id="2147483709" r:id="rId11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emf"/><Relationship Id="rId4" Type="http://schemas.openxmlformats.org/officeDocument/2006/relationships/image" Target="../media/image12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emf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dropbox.com/sh/u55vvw56zjlfqot/AAAxE9UQmXFkSLU3OTuxlRSna?dl=0" TargetMode="Externa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emf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12664"/>
            <a:ext cx="12192000" cy="262646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9954032" cy="3329581"/>
          </a:xfrm>
        </p:spPr>
        <p:txBody>
          <a:bodyPr/>
          <a:lstStyle/>
          <a:p>
            <a:r>
              <a:rPr lang="en-GB" dirty="0"/>
              <a:t>Radiation damage to permanent magnet materials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1751436"/>
          </a:xfrm>
        </p:spPr>
        <p:txBody>
          <a:bodyPr>
            <a:normAutofit lnSpcReduction="10000"/>
          </a:bodyPr>
          <a:lstStyle/>
          <a:p>
            <a:r>
              <a:rPr lang="en-GB" dirty="0"/>
              <a:t>Ben Shepherd</a:t>
            </a:r>
          </a:p>
          <a:p>
            <a:r>
              <a:rPr lang="en-GB" dirty="0" smtClean="0"/>
              <a:t>LER-</a:t>
            </a:r>
            <a:r>
              <a:rPr lang="en-GB" dirty="0" err="1" smtClean="0"/>
              <a:t>PerMAG</a:t>
            </a:r>
            <a:r>
              <a:rPr lang="en-GB" dirty="0" smtClean="0"/>
              <a:t> Workshop</a:t>
            </a:r>
          </a:p>
          <a:p>
            <a:r>
              <a:rPr lang="en-GB" dirty="0" smtClean="0"/>
              <a:t>Trieste, Italy</a:t>
            </a:r>
            <a:endParaRPr lang="en-GB" dirty="0"/>
          </a:p>
          <a:p>
            <a:r>
              <a:rPr lang="en-GB" dirty="0" smtClean="0"/>
              <a:t>14-15 November 2023</a:t>
            </a:r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850" y="97277"/>
            <a:ext cx="2671864" cy="11480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11398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Targets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High-energy particles will produce a shower </a:t>
            </a:r>
            <a:br>
              <a:rPr lang="en-GB" dirty="0"/>
            </a:br>
            <a:r>
              <a:rPr lang="en-GB" dirty="0"/>
              <a:t>of </a:t>
            </a:r>
            <a:r>
              <a:rPr lang="en-GB" dirty="0" err="1"/>
              <a:t>secondaries</a:t>
            </a:r>
            <a:r>
              <a:rPr lang="en-GB" dirty="0"/>
              <a:t> when they hit a target</a:t>
            </a:r>
          </a:p>
          <a:p>
            <a:r>
              <a:rPr lang="en-GB" dirty="0"/>
              <a:t>Target materials</a:t>
            </a:r>
          </a:p>
          <a:p>
            <a:pPr lvl="1"/>
            <a:r>
              <a:rPr lang="en-GB" b="1" dirty="0"/>
              <a:t>(none)</a:t>
            </a:r>
            <a:r>
              <a:rPr lang="en-GB" dirty="0"/>
              <a:t>: </a:t>
            </a:r>
            <a:r>
              <a:rPr lang="en-GB" dirty="0">
                <a:solidFill>
                  <a:srgbClr val="63BE7B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OK for 1</a:t>
            </a:r>
            <a:r>
              <a:rPr lang="en-GB" baseline="30000" dirty="0">
                <a:solidFill>
                  <a:srgbClr val="63BE7B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st</a:t>
            </a:r>
            <a:r>
              <a:rPr lang="en-GB" dirty="0">
                <a:solidFill>
                  <a:srgbClr val="63BE7B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 block</a:t>
            </a:r>
            <a:r>
              <a:rPr lang="en-GB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, </a:t>
            </a:r>
            <a:r>
              <a:rPr lang="en-GB" dirty="0">
                <a:solidFill>
                  <a:srgbClr val="FF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not for others</a:t>
            </a:r>
          </a:p>
          <a:p>
            <a:pPr lvl="1"/>
            <a:r>
              <a:rPr lang="en-GB" b="1" dirty="0"/>
              <a:t>copper</a:t>
            </a:r>
            <a:r>
              <a:rPr lang="en-GB" dirty="0"/>
              <a:t>: </a:t>
            </a:r>
            <a:r>
              <a:rPr lang="en-GB" dirty="0">
                <a:solidFill>
                  <a:srgbClr val="FF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worst for 1</a:t>
            </a:r>
            <a:r>
              <a:rPr lang="en-GB" baseline="30000" dirty="0">
                <a:solidFill>
                  <a:srgbClr val="FF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st</a:t>
            </a:r>
            <a:r>
              <a:rPr lang="en-GB" dirty="0">
                <a:solidFill>
                  <a:srgbClr val="FF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-3</a:t>
            </a:r>
            <a:r>
              <a:rPr lang="en-GB" baseline="30000" dirty="0">
                <a:solidFill>
                  <a:srgbClr val="FF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rd</a:t>
            </a:r>
            <a:r>
              <a:rPr lang="en-GB" dirty="0">
                <a:solidFill>
                  <a:srgbClr val="FF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 blocks</a:t>
            </a:r>
          </a:p>
          <a:p>
            <a:pPr lvl="1"/>
            <a:r>
              <a:rPr lang="en-GB" b="1" dirty="0"/>
              <a:t>tantalum</a:t>
            </a:r>
            <a:r>
              <a:rPr lang="en-GB" dirty="0"/>
              <a:t>: </a:t>
            </a:r>
            <a:r>
              <a:rPr lang="en-GB" dirty="0">
                <a:solidFill>
                  <a:srgbClr val="FF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much worse!</a:t>
            </a:r>
          </a:p>
          <a:p>
            <a:r>
              <a:rPr lang="en-GB" dirty="0"/>
              <a:t>Damage from secondary particles in </a:t>
            </a:r>
            <a:br>
              <a:rPr lang="en-GB" dirty="0"/>
            </a:br>
            <a:r>
              <a:rPr lang="en-GB" dirty="0"/>
              <a:t>heavy shielding materials is important</a:t>
            </a: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Ben Shepherd • Radiation damage to permanent magnets • LER-PerMag workshop, 14-15 Nov 2023</a:t>
            </a:r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8A90D2-145C-465F-8825-882A933DFDCE}" type="slidenum">
              <a:rPr lang="en-GB" smtClean="0"/>
              <a:t>10</a:t>
            </a:fld>
            <a:endParaRPr lang="en-GB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85109" y="3138359"/>
            <a:ext cx="4958068" cy="3508341"/>
          </a:xfrm>
          <a:prstGeom prst="rect">
            <a:avLst/>
          </a:prstGeom>
        </p:spPr>
      </p:pic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52829637"/>
              </p:ext>
            </p:extLst>
          </p:nvPr>
        </p:nvGraphicFramePr>
        <p:xfrm>
          <a:off x="8839200" y="518993"/>
          <a:ext cx="3048000" cy="1943100"/>
        </p:xfrm>
        <a:graphic>
          <a:graphicData uri="http://schemas.openxmlformats.org/drawingml/2006/table">
            <a:tbl>
              <a:tblPr/>
              <a:tblGrid>
                <a:gridCol w="609600">
                  <a:extLst>
                    <a:ext uri="{9D8B030D-6E8A-4147-A177-3AD203B41FA5}">
                      <a16:colId xmlns:a16="http://schemas.microsoft.com/office/drawing/2014/main" val="2381789977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1862040541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3649825130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1011617870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1523413129"/>
                    </a:ext>
                  </a:extLst>
                </a:gridCol>
              </a:tblGrid>
              <a:tr h="182880">
                <a:tc>
                  <a:txBody>
                    <a:bodyPr/>
                    <a:lstStyle/>
                    <a:p>
                      <a:pPr algn="l" fontAlgn="b"/>
                      <a:endParaRPr lang="en-GB" sz="11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1st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2nd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3rd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4th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98713448"/>
                  </a:ext>
                </a:extLst>
              </a:tr>
              <a:tr h="586740"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Ta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5717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D68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A8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3E38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A87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53422439"/>
                  </a:ext>
                </a:extLst>
              </a:tr>
              <a:tr h="586740"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Cu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F8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C27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696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A17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DC8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81531762"/>
                  </a:ext>
                </a:extLst>
              </a:tr>
              <a:tr h="586740"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Direct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DA8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A8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FCF7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72873263"/>
                  </a:ext>
                </a:extLst>
              </a:tr>
            </a:tbl>
          </a:graphicData>
        </a:graphic>
      </p:graphicFrame>
      <p:grpSp>
        <p:nvGrpSpPr>
          <p:cNvPr id="3" name="Group 2"/>
          <p:cNvGrpSpPr/>
          <p:nvPr/>
        </p:nvGrpSpPr>
        <p:grpSpPr>
          <a:xfrm>
            <a:off x="6416997" y="1073252"/>
            <a:ext cx="2157835" cy="493346"/>
            <a:chOff x="6135057" y="1188537"/>
            <a:chExt cx="2157835" cy="493346"/>
          </a:xfrm>
        </p:grpSpPr>
        <p:cxnSp>
          <p:nvCxnSpPr>
            <p:cNvPr id="10" name="Straight Arrow Connector 9"/>
            <p:cNvCxnSpPr/>
            <p:nvPr/>
          </p:nvCxnSpPr>
          <p:spPr>
            <a:xfrm>
              <a:off x="6238615" y="1681883"/>
              <a:ext cx="1950720" cy="0"/>
            </a:xfrm>
            <a:prstGeom prst="straightConnector1">
              <a:avLst/>
            </a:prstGeom>
            <a:ln w="38100">
              <a:tailEnd type="triangle"/>
            </a:ln>
            <a:effectLst>
              <a:glow rad="101600">
                <a:schemeClr val="tx1">
                  <a:alpha val="60000"/>
                </a:schemeClr>
              </a:glo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" name="TextBox 10"/>
            <p:cNvSpPr txBox="1"/>
            <p:nvPr/>
          </p:nvSpPr>
          <p:spPr>
            <a:xfrm>
              <a:off x="6135057" y="1188537"/>
              <a:ext cx="2157835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GB" sz="2400" dirty="0">
                  <a:solidFill>
                    <a:schemeClr val="tx2"/>
                  </a:solidFill>
                </a:rPr>
                <a:t>2 GeV electrons</a:t>
              </a:r>
            </a:p>
          </p:txBody>
        </p:sp>
      </p:grpSp>
      <p:grpSp>
        <p:nvGrpSpPr>
          <p:cNvPr id="2" name="Group 1"/>
          <p:cNvGrpSpPr/>
          <p:nvPr/>
        </p:nvGrpSpPr>
        <p:grpSpPr>
          <a:xfrm>
            <a:off x="7583713" y="2566451"/>
            <a:ext cx="4359464" cy="369332"/>
            <a:chOff x="7801668" y="674782"/>
            <a:chExt cx="4359464" cy="369332"/>
          </a:xfrm>
        </p:grpSpPr>
        <p:sp>
          <p:nvSpPr>
            <p:cNvPr id="14" name="Rectangle 13"/>
            <p:cNvSpPr/>
            <p:nvPr/>
          </p:nvSpPr>
          <p:spPr>
            <a:xfrm>
              <a:off x="11026140" y="690990"/>
              <a:ext cx="424588" cy="336916"/>
            </a:xfrm>
            <a:prstGeom prst="rect">
              <a:avLst/>
            </a:prstGeom>
            <a:solidFill>
              <a:srgbClr val="63BE7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5" name="Rectangle 14"/>
            <p:cNvSpPr/>
            <p:nvPr/>
          </p:nvSpPr>
          <p:spPr>
            <a:xfrm>
              <a:off x="11450729" y="690990"/>
              <a:ext cx="654426" cy="336916"/>
            </a:xfrm>
            <a:prstGeom prst="rect">
              <a:avLst/>
            </a:prstGeom>
            <a:solidFill>
              <a:srgbClr val="F8696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7801668" y="674782"/>
              <a:ext cx="435946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dirty="0"/>
                <a:t>Amount of </a:t>
              </a:r>
              <a:r>
                <a:rPr lang="en-GB" dirty="0" err="1"/>
                <a:t>demag</a:t>
              </a:r>
              <a:r>
                <a:rPr lang="en-GB" dirty="0"/>
                <a:t> for each block: less more</a:t>
              </a:r>
            </a:p>
          </p:txBody>
        </p:sp>
      </p:grpSp>
      <p:sp>
        <p:nvSpPr>
          <p:cNvPr id="19" name="TextBox 18"/>
          <p:cNvSpPr txBox="1"/>
          <p:nvPr/>
        </p:nvSpPr>
        <p:spPr>
          <a:xfrm>
            <a:off x="9116322" y="88747"/>
            <a:ext cx="29888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pl-PL" b="1" dirty="0"/>
              <a:t>Bizen</a:t>
            </a:r>
            <a:r>
              <a:rPr lang="pl-PL" dirty="0"/>
              <a:t>, NIM A 467 (2001) </a:t>
            </a:r>
            <a:r>
              <a:rPr lang="en-GB" dirty="0"/>
              <a:t>p</a:t>
            </a:r>
            <a:r>
              <a:rPr lang="pl-PL" dirty="0"/>
              <a:t>185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640412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8" name="Chart 1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037499994"/>
              </p:ext>
            </p:extLst>
          </p:nvPr>
        </p:nvGraphicFramePr>
        <p:xfrm>
          <a:off x="7521204" y="4112915"/>
          <a:ext cx="463296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98180" y="1475252"/>
            <a:ext cx="3634740" cy="255746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930" y="262061"/>
            <a:ext cx="10515600" cy="1325563"/>
          </a:xfrm>
        </p:spPr>
        <p:txBody>
          <a:bodyPr/>
          <a:lstStyle/>
          <a:p>
            <a:r>
              <a:rPr lang="en-GB" dirty="0"/>
              <a:t>Coercivity and temperature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9985" y="1555449"/>
            <a:ext cx="10515600" cy="4351338"/>
          </a:xfrm>
        </p:spPr>
        <p:txBody>
          <a:bodyPr/>
          <a:lstStyle/>
          <a:p>
            <a:r>
              <a:rPr lang="en-GB" b="1" dirty="0">
                <a:sym typeface="Wingdings" panose="05000000000000000000" pitchFamily="2" charset="2"/>
              </a:rPr>
              <a:t>1 MeV </a:t>
            </a:r>
            <a:r>
              <a:rPr lang="en-GB" dirty="0">
                <a:sym typeface="Wingdings" panose="05000000000000000000" pitchFamily="2" charset="2"/>
              </a:rPr>
              <a:t>neutrons: much greater </a:t>
            </a:r>
            <a:r>
              <a:rPr lang="en-GB" dirty="0" err="1">
                <a:sym typeface="Wingdings" panose="05000000000000000000" pitchFamily="2" charset="2"/>
              </a:rPr>
              <a:t>demag</a:t>
            </a:r>
            <a:r>
              <a:rPr lang="en-GB" dirty="0">
                <a:sym typeface="Wingdings" panose="05000000000000000000" pitchFamily="2" charset="2"/>
              </a:rPr>
              <a:t> at </a:t>
            </a:r>
            <a:r>
              <a:rPr lang="en-GB" dirty="0">
                <a:solidFill>
                  <a:srgbClr val="FF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sym typeface="Wingdings" panose="05000000000000000000" pitchFamily="2" charset="2"/>
              </a:rPr>
              <a:t>426 K</a:t>
            </a:r>
            <a:r>
              <a:rPr lang="en-GB" dirty="0">
                <a:sym typeface="Wingdings" panose="05000000000000000000" pitchFamily="2" charset="2"/>
              </a:rPr>
              <a:t> than </a:t>
            </a:r>
            <a:r>
              <a:rPr lang="en-GB" dirty="0">
                <a:solidFill>
                  <a:srgbClr val="00B05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sym typeface="Wingdings" panose="05000000000000000000" pitchFamily="2" charset="2"/>
              </a:rPr>
              <a:t>350 K</a:t>
            </a:r>
          </a:p>
          <a:p>
            <a:r>
              <a:rPr lang="en-GB" b="1" dirty="0">
                <a:sym typeface="Wingdings" panose="05000000000000000000" pitchFamily="2" charset="2"/>
              </a:rPr>
              <a:t>20 MeV </a:t>
            </a:r>
            <a:r>
              <a:rPr lang="en-GB" dirty="0">
                <a:sym typeface="Wingdings" panose="05000000000000000000" pitchFamily="2" charset="2"/>
              </a:rPr>
              <a:t>protons: better at </a:t>
            </a:r>
            <a:r>
              <a:rPr lang="en-GB" dirty="0">
                <a:solidFill>
                  <a:srgbClr val="00B05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sym typeface="Wingdings" panose="05000000000000000000" pitchFamily="2" charset="2"/>
              </a:rPr>
              <a:t>15 K</a:t>
            </a:r>
            <a:r>
              <a:rPr lang="en-GB" dirty="0">
                <a:sym typeface="Wingdings" panose="05000000000000000000" pitchFamily="2" charset="2"/>
              </a:rPr>
              <a:t> than </a:t>
            </a:r>
            <a:r>
              <a:rPr lang="en-GB" dirty="0">
                <a:solidFill>
                  <a:srgbClr val="FF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sym typeface="Wingdings" panose="05000000000000000000" pitchFamily="2" charset="2"/>
              </a:rPr>
              <a:t>300 K</a:t>
            </a:r>
          </a:p>
          <a:p>
            <a:r>
              <a:rPr lang="en-GB" b="1" dirty="0"/>
              <a:t>2.5 GeV </a:t>
            </a:r>
            <a:r>
              <a:rPr lang="en-GB" dirty="0"/>
              <a:t>electrons </a:t>
            </a:r>
            <a:r>
              <a:rPr lang="en-GB" dirty="0">
                <a:sym typeface="Wingdings" panose="05000000000000000000" pitchFamily="2" charset="2"/>
              </a:rPr>
              <a:t> </a:t>
            </a:r>
            <a:r>
              <a:rPr lang="en-GB" dirty="0" err="1">
                <a:sym typeface="Wingdings" panose="05000000000000000000" pitchFamily="2" charset="2"/>
              </a:rPr>
              <a:t>NdFeB</a:t>
            </a:r>
            <a:r>
              <a:rPr lang="en-GB" dirty="0">
                <a:sym typeface="Wingdings" panose="05000000000000000000" pitchFamily="2" charset="2"/>
              </a:rPr>
              <a:t> behind Cu block</a:t>
            </a:r>
          </a:p>
          <a:p>
            <a:pPr lvl="1"/>
            <a:r>
              <a:rPr lang="en-GB" dirty="0">
                <a:sym typeface="Wingdings" panose="05000000000000000000" pitchFamily="2" charset="2"/>
              </a:rPr>
              <a:t>N50: </a:t>
            </a:r>
            <a:r>
              <a:rPr lang="en-GB" b="1" dirty="0">
                <a:solidFill>
                  <a:srgbClr val="00B05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sym typeface="Wingdings" panose="05000000000000000000" pitchFamily="2" charset="2"/>
              </a:rPr>
              <a:t>2%</a:t>
            </a:r>
            <a:r>
              <a:rPr lang="en-GB" dirty="0">
                <a:solidFill>
                  <a:srgbClr val="00B05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sym typeface="Wingdings" panose="05000000000000000000" pitchFamily="2" charset="2"/>
              </a:rPr>
              <a:t> </a:t>
            </a:r>
            <a:r>
              <a:rPr lang="en-GB" dirty="0" err="1">
                <a:solidFill>
                  <a:srgbClr val="00B05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sym typeface="Wingdings" panose="05000000000000000000" pitchFamily="2" charset="2"/>
              </a:rPr>
              <a:t>demag</a:t>
            </a:r>
            <a:r>
              <a:rPr lang="en-GB" dirty="0">
                <a:solidFill>
                  <a:srgbClr val="00B05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sym typeface="Wingdings" panose="05000000000000000000" pitchFamily="2" charset="2"/>
              </a:rPr>
              <a:t> at </a:t>
            </a:r>
            <a:r>
              <a:rPr lang="en-GB" b="1" dirty="0">
                <a:solidFill>
                  <a:srgbClr val="00B05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sym typeface="Wingdings" panose="05000000000000000000" pitchFamily="2" charset="2"/>
              </a:rPr>
              <a:t>145 K</a:t>
            </a:r>
            <a:r>
              <a:rPr lang="en-GB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sym typeface="Wingdings" panose="05000000000000000000" pitchFamily="2" charset="2"/>
              </a:rPr>
              <a:t>; </a:t>
            </a:r>
            <a:r>
              <a:rPr lang="en-GB" dirty="0" smtClean="0">
                <a:solidFill>
                  <a:srgbClr val="FF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sym typeface="Wingdings" panose="05000000000000000000" pitchFamily="2" charset="2"/>
              </a:rPr>
              <a:t>25% at 300 K</a:t>
            </a:r>
          </a:p>
          <a:p>
            <a:pPr lvl="1"/>
            <a:r>
              <a:rPr lang="en-GB" dirty="0" smtClean="0">
                <a:sym typeface="Wingdings" panose="05000000000000000000" pitchFamily="2" charset="2"/>
              </a:rPr>
              <a:t>Also low </a:t>
            </a:r>
            <a:r>
              <a:rPr lang="en-GB" dirty="0" err="1" smtClean="0">
                <a:sym typeface="Wingdings" panose="05000000000000000000" pitchFamily="2" charset="2"/>
              </a:rPr>
              <a:t>demag</a:t>
            </a:r>
            <a:r>
              <a:rPr lang="en-GB" dirty="0" smtClean="0">
                <a:sym typeface="Wingdings" panose="05000000000000000000" pitchFamily="2" charset="2"/>
              </a:rPr>
              <a:t>: </a:t>
            </a:r>
            <a:r>
              <a:rPr lang="en-GB" dirty="0" smtClean="0">
                <a:solidFill>
                  <a:srgbClr val="00B05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sym typeface="Wingdings" panose="05000000000000000000" pitchFamily="2" charset="2"/>
              </a:rPr>
              <a:t>27VH at 300 K, 53CR (</a:t>
            </a:r>
            <a:r>
              <a:rPr lang="en-GB" dirty="0" err="1" smtClean="0">
                <a:solidFill>
                  <a:srgbClr val="00B05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sym typeface="Wingdings" panose="05000000000000000000" pitchFamily="2" charset="2"/>
              </a:rPr>
              <a:t>PrFeB</a:t>
            </a:r>
            <a:r>
              <a:rPr lang="en-GB" dirty="0" smtClean="0">
                <a:solidFill>
                  <a:srgbClr val="00B05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sym typeface="Wingdings" panose="05000000000000000000" pitchFamily="2" charset="2"/>
              </a:rPr>
              <a:t>) at 90 K</a:t>
            </a:r>
          </a:p>
          <a:p>
            <a:pPr lvl="1"/>
            <a:r>
              <a:rPr lang="en-GB" dirty="0" smtClean="0">
                <a:sym typeface="Wingdings" panose="05000000000000000000" pitchFamily="2" charset="2"/>
              </a:rPr>
              <a:t>Strongly </a:t>
            </a:r>
            <a:r>
              <a:rPr lang="en-GB" dirty="0">
                <a:sym typeface="Wingdings" panose="05000000000000000000" pitchFamily="2" charset="2"/>
              </a:rPr>
              <a:t>linked to </a:t>
            </a:r>
            <a:r>
              <a:rPr lang="en-GB" b="1" dirty="0">
                <a:sym typeface="Wingdings" panose="05000000000000000000" pitchFamily="2" charset="2"/>
              </a:rPr>
              <a:t>coercivity</a:t>
            </a:r>
            <a:r>
              <a:rPr lang="en-GB" dirty="0">
                <a:sym typeface="Wingdings" panose="05000000000000000000" pitchFamily="2" charset="2"/>
              </a:rPr>
              <a:t> </a:t>
            </a:r>
            <a:r>
              <a:rPr lang="en-GB" i="1" dirty="0" err="1">
                <a:sym typeface="Wingdings" panose="05000000000000000000" pitchFamily="2" charset="2"/>
              </a:rPr>
              <a:t>H</a:t>
            </a:r>
            <a:r>
              <a:rPr lang="en-GB" i="1" baseline="-25000" dirty="0" err="1">
                <a:sym typeface="Wingdings" panose="05000000000000000000" pitchFamily="2" charset="2"/>
              </a:rPr>
              <a:t>cj</a:t>
            </a:r>
            <a:endParaRPr lang="en-GB" i="1" baseline="-25000" dirty="0">
              <a:sym typeface="Wingdings" panose="05000000000000000000" pitchFamily="2" charset="2"/>
            </a:endParaRPr>
          </a:p>
          <a:p>
            <a:pPr lvl="1"/>
            <a:r>
              <a:rPr lang="en-GB" dirty="0">
                <a:sym typeface="Wingdings" panose="05000000000000000000" pitchFamily="2" charset="2"/>
              </a:rPr>
              <a:t>But: SmCo with same </a:t>
            </a:r>
            <a:r>
              <a:rPr lang="en-GB" i="1" dirty="0" err="1">
                <a:sym typeface="Wingdings" panose="05000000000000000000" pitchFamily="2" charset="2"/>
              </a:rPr>
              <a:t>H</a:t>
            </a:r>
            <a:r>
              <a:rPr lang="en-GB" i="1" baseline="-25000" dirty="0" err="1">
                <a:sym typeface="Wingdings" panose="05000000000000000000" pitchFamily="2" charset="2"/>
              </a:rPr>
              <a:t>cj</a:t>
            </a:r>
            <a:r>
              <a:rPr lang="en-GB" dirty="0">
                <a:sym typeface="Wingdings" panose="05000000000000000000" pitchFamily="2" charset="2"/>
              </a:rPr>
              <a:t>  less </a:t>
            </a:r>
            <a:r>
              <a:rPr lang="en-GB" dirty="0" err="1">
                <a:sym typeface="Wingdings" panose="05000000000000000000" pitchFamily="2" charset="2"/>
              </a:rPr>
              <a:t>demag</a:t>
            </a:r>
            <a:r>
              <a:rPr lang="en-GB" dirty="0">
                <a:sym typeface="Wingdings" panose="05000000000000000000" pitchFamily="2" charset="2"/>
              </a:rPr>
              <a:t>!</a:t>
            </a:r>
          </a:p>
          <a:p>
            <a:pPr lvl="1"/>
            <a:endParaRPr lang="en-GB" i="1" baseline="-25000" dirty="0">
              <a:sym typeface="Wingdings" panose="05000000000000000000" pitchFamily="2" charset="2"/>
            </a:endParaRPr>
          </a:p>
          <a:p>
            <a:endParaRPr lang="en-GB" dirty="0">
              <a:solidFill>
                <a:schemeClr val="accent6">
                  <a:lumMod val="75000"/>
                </a:schemeClr>
              </a:solidFill>
              <a:sym typeface="Wingdings" panose="05000000000000000000" pitchFamily="2" charset="2"/>
            </a:endParaRPr>
          </a:p>
          <a:p>
            <a:pPr lvl="1"/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Ben Shepherd • Radiation damage to permanent magnets • LER-PerMag workshop, 14-15 Nov 2023</a:t>
            </a:r>
            <a:endParaRPr lang="en-GB"/>
          </a:p>
        </p:txBody>
      </p:sp>
      <p:sp>
        <p:nvSpPr>
          <p:cNvPr id="17" name="Slide Number Placeholder 1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8A90D2-145C-465F-8825-882A933DFDCE}" type="slidenum">
              <a:rPr lang="en-GB" smtClean="0"/>
              <a:t>11</a:t>
            </a:fld>
            <a:endParaRPr lang="en-GB"/>
          </a:p>
        </p:txBody>
      </p:sp>
      <p:sp>
        <p:nvSpPr>
          <p:cNvPr id="6" name="TextBox 5"/>
          <p:cNvSpPr txBox="1"/>
          <p:nvPr/>
        </p:nvSpPr>
        <p:spPr>
          <a:xfrm>
            <a:off x="8220143" y="1513"/>
            <a:ext cx="3971857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GB" b="1" dirty="0" err="1"/>
              <a:t>Bizen</a:t>
            </a:r>
            <a:r>
              <a:rPr lang="en-GB" dirty="0"/>
              <a:t>, EPAC2004 WEPLT103</a:t>
            </a:r>
          </a:p>
          <a:p>
            <a:pPr algn="r"/>
            <a:r>
              <a:rPr lang="nl-NL" b="1" dirty="0"/>
              <a:t>Cost</a:t>
            </a:r>
            <a:r>
              <a:rPr lang="nl-NL" dirty="0"/>
              <a:t>, IEEE Trans Mag 24(3) (1988) p2016</a:t>
            </a:r>
          </a:p>
          <a:p>
            <a:pPr algn="r"/>
            <a:r>
              <a:rPr lang="fi-FI" b="1" dirty="0"/>
              <a:t>Kähkönen</a:t>
            </a:r>
            <a:r>
              <a:rPr lang="fi-FI" dirty="0"/>
              <a:t>, EPL 12 (1990) p413</a:t>
            </a:r>
          </a:p>
          <a:p>
            <a:pPr algn="r"/>
            <a:r>
              <a:rPr lang="nl-NL" b="1" dirty="0"/>
              <a:t>Van Vaerenbergh</a:t>
            </a:r>
            <a:r>
              <a:rPr lang="nl-NL" dirty="0"/>
              <a:t>, RADECS 1999 p246</a:t>
            </a:r>
            <a:endParaRPr lang="en-GB" dirty="0"/>
          </a:p>
        </p:txBody>
      </p:sp>
      <p:grpSp>
        <p:nvGrpSpPr>
          <p:cNvPr id="7" name="Group 6"/>
          <p:cNvGrpSpPr/>
          <p:nvPr/>
        </p:nvGrpSpPr>
        <p:grpSpPr>
          <a:xfrm>
            <a:off x="257231" y="4773962"/>
            <a:ext cx="2334260" cy="1711577"/>
            <a:chOff x="8890000" y="634047"/>
            <a:chExt cx="3302000" cy="2906733"/>
          </a:xfrm>
        </p:grpSpPr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8890000" y="634047"/>
              <a:ext cx="3302000" cy="2906733"/>
            </a:xfrm>
            <a:prstGeom prst="rect">
              <a:avLst/>
            </a:prstGeom>
          </p:spPr>
        </p:pic>
        <p:sp>
          <p:nvSpPr>
            <p:cNvPr id="9" name="TextBox 8"/>
            <p:cNvSpPr txBox="1"/>
            <p:nvPr/>
          </p:nvSpPr>
          <p:spPr>
            <a:xfrm>
              <a:off x="10208508" y="1586978"/>
              <a:ext cx="921090" cy="57495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1600" dirty="0">
                  <a:solidFill>
                    <a:schemeClr val="accent1"/>
                  </a:solidFill>
                </a:rPr>
                <a:t>350 K</a:t>
              </a: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10012163" y="2259112"/>
              <a:ext cx="921090" cy="57495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1600" dirty="0">
                  <a:solidFill>
                    <a:srgbClr val="FF0000"/>
                  </a:solidFill>
                </a:rPr>
                <a:t>426 K</a:t>
              </a:r>
            </a:p>
          </p:txBody>
        </p:sp>
      </p:grpSp>
      <p:pic>
        <p:nvPicPr>
          <p:cNvPr id="11" name="Picture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030979" y="4618455"/>
            <a:ext cx="2478525" cy="2183281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4743882" y="5710095"/>
            <a:ext cx="7088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>
                <a:solidFill>
                  <a:srgbClr val="FF0000"/>
                </a:solidFill>
              </a:rPr>
              <a:t>300 K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5554980" y="4943396"/>
            <a:ext cx="5918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>
                <a:solidFill>
                  <a:schemeClr val="accent6">
                    <a:lumMod val="75000"/>
                  </a:schemeClr>
                </a:solidFill>
              </a:rPr>
              <a:t>15 K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999615" y="6429583"/>
            <a:ext cx="10305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neutrons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4422191" y="6142775"/>
            <a:ext cx="9128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protons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9589059" y="4962737"/>
            <a:ext cx="10529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electrons</a:t>
            </a:r>
          </a:p>
        </p:txBody>
      </p:sp>
    </p:spTree>
    <p:extLst>
      <p:ext uri="{BB962C8B-B14F-4D97-AF65-F5344CB8AC3E}">
        <p14:creationId xmlns:p14="http://schemas.microsoft.com/office/powerpoint/2010/main" val="1251068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Material type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err="1"/>
              <a:t>NdFeB</a:t>
            </a:r>
            <a:r>
              <a:rPr lang="en-GB" dirty="0"/>
              <a:t> demagnetises much more rapidly than SmCo</a:t>
            </a:r>
          </a:p>
          <a:p>
            <a:r>
              <a:rPr lang="en-GB" dirty="0"/>
              <a:t>Summary of several different experiments using neutrons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Ben Shepherd • Radiation damage to permanent magnets • LER-PerMag workshop, 14-15 Nov 2023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8A90D2-145C-465F-8825-882A933DFDCE}" type="slidenum">
              <a:rPr lang="en-GB" smtClean="0"/>
              <a:t>12</a:t>
            </a:fld>
            <a:endParaRPr lang="en-GB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74181" y="2971800"/>
            <a:ext cx="4643637" cy="34771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44936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6" name="Chart 4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27688179"/>
              </p:ext>
            </p:extLst>
          </p:nvPr>
        </p:nvGraphicFramePr>
        <p:xfrm>
          <a:off x="6158018" y="2567047"/>
          <a:ext cx="4572000" cy="28575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Operating point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GB" dirty="0"/>
                  <a:t>PMs operate in the second quadrant of the B-H curve</a:t>
                </a:r>
              </a:p>
              <a:p>
                <a:r>
                  <a:rPr lang="en-GB" dirty="0"/>
                  <a:t>Operating point depends on</a:t>
                </a:r>
              </a:p>
              <a:p>
                <a:pPr lvl="1"/>
                <a:r>
                  <a:rPr lang="en-GB" dirty="0"/>
                  <a:t>block shape</a:t>
                </a:r>
              </a:p>
              <a:p>
                <a:pPr lvl="1"/>
                <a:r>
                  <a:rPr lang="en-GB" dirty="0"/>
                  <a:t>PM environment</a:t>
                </a:r>
              </a:p>
              <a:p>
                <a:r>
                  <a:rPr lang="en-GB" dirty="0"/>
                  <a:t>Described by </a:t>
                </a:r>
                <a:r>
                  <a:rPr lang="en-GB" b="1" dirty="0"/>
                  <a:t>permeance</a:t>
                </a:r>
                <a:r>
                  <a:rPr lang="en-GB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</m:sub>
                    </m:sSub>
                    <m:r>
                      <a:rPr lang="en-GB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𝐵</m:t>
                        </m:r>
                      </m:num>
                      <m:den>
                        <m:sSub>
                          <m:sSubPr>
                            <m:ctrlPr>
                              <a:rPr lang="en-GB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𝜇</m:t>
                            </m:r>
                          </m:e>
                          <m:sub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𝐻</m:t>
                        </m:r>
                      </m:den>
                    </m:f>
                  </m:oMath>
                </a14:m>
                <a:endParaRPr lang="en-GB" dirty="0"/>
              </a:p>
              <a:p>
                <a:r>
                  <a:rPr lang="en-GB" dirty="0"/>
                  <a:t>A higher demagnetising field</a:t>
                </a:r>
                <a:br>
                  <a:rPr lang="en-GB" dirty="0"/>
                </a:br>
                <a:r>
                  <a:rPr lang="en-GB" dirty="0"/>
                  <a:t>means more demagnetisation</a:t>
                </a:r>
                <a:br>
                  <a:rPr lang="en-GB" dirty="0"/>
                </a:br>
                <a:r>
                  <a:rPr lang="en-GB" dirty="0"/>
                  <a:t>in the event of irradiation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341" t="-87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2" name="Footer Placeholder 3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Ben Shepherd • Radiation damage to permanent magnets • LER-PerMag workshop, 14-15 Nov 2023</a:t>
            </a:r>
            <a:endParaRPr lang="en-GB"/>
          </a:p>
        </p:txBody>
      </p:sp>
      <p:sp>
        <p:nvSpPr>
          <p:cNvPr id="33" name="Slide Number Placeholder 3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8A90D2-145C-465F-8825-882A933DFDCE}" type="slidenum">
              <a:rPr lang="en-GB" smtClean="0"/>
              <a:t>13</a:t>
            </a:fld>
            <a:endParaRPr lang="en-GB"/>
          </a:p>
        </p:txBody>
      </p:sp>
      <p:grpSp>
        <p:nvGrpSpPr>
          <p:cNvPr id="54" name="Group 53"/>
          <p:cNvGrpSpPr/>
          <p:nvPr/>
        </p:nvGrpSpPr>
        <p:grpSpPr>
          <a:xfrm>
            <a:off x="6378457" y="22710"/>
            <a:ext cx="4812282" cy="2030208"/>
            <a:chOff x="2125845" y="2077225"/>
            <a:chExt cx="7245151" cy="3056585"/>
          </a:xfrm>
        </p:grpSpPr>
        <p:sp>
          <p:nvSpPr>
            <p:cNvPr id="4" name="Rectangle 3"/>
            <p:cNvSpPr/>
            <p:nvPr/>
          </p:nvSpPr>
          <p:spPr>
            <a:xfrm>
              <a:off x="5578022" y="3549190"/>
              <a:ext cx="501661" cy="646640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000" dirty="0">
                <a:latin typeface="Arial" panose="020B0604020202020204" pitchFamily="34" charset="0"/>
              </a:endParaRPr>
            </a:p>
          </p:txBody>
        </p:sp>
        <p:cxnSp>
          <p:nvCxnSpPr>
            <p:cNvPr id="5" name="Straight Connector 4"/>
            <p:cNvCxnSpPr/>
            <p:nvPr/>
          </p:nvCxnSpPr>
          <p:spPr>
            <a:xfrm flipV="1">
              <a:off x="6083984" y="2604772"/>
              <a:ext cx="2" cy="2529038"/>
            </a:xfrm>
            <a:prstGeom prst="line">
              <a:avLst/>
            </a:prstGeom>
            <a:ln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Straight Connector 5"/>
            <p:cNvCxnSpPr/>
            <p:nvPr/>
          </p:nvCxnSpPr>
          <p:spPr>
            <a:xfrm>
              <a:off x="2941497" y="4195829"/>
              <a:ext cx="6291072" cy="0"/>
            </a:xfrm>
            <a:prstGeom prst="line">
              <a:avLst/>
            </a:prstGeom>
            <a:ln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" name="TextBox 6"/>
            <p:cNvSpPr txBox="1"/>
            <p:nvPr/>
          </p:nvSpPr>
          <p:spPr>
            <a:xfrm>
              <a:off x="7519429" y="4221581"/>
              <a:ext cx="1851567" cy="3475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900" dirty="0">
                  <a:latin typeface="Arial" panose="020B0604020202020204" pitchFamily="34" charset="0"/>
                </a:rPr>
                <a:t>Applied field </a:t>
              </a:r>
              <a:r>
                <a:rPr lang="en-GB" sz="900" i="1" dirty="0">
                  <a:latin typeface="Arial" panose="020B0604020202020204" pitchFamily="34" charset="0"/>
                </a:rPr>
                <a:t>H</a:t>
              </a:r>
              <a:r>
                <a:rPr lang="en-GB" sz="900" dirty="0">
                  <a:latin typeface="Arial" panose="020B0604020202020204" pitchFamily="34" charset="0"/>
                </a:rPr>
                <a:t> [A/m]</a:t>
              </a:r>
            </a:p>
          </p:txBody>
        </p:sp>
        <p:sp>
          <p:nvSpPr>
            <p:cNvPr id="8" name="TextBox 7"/>
            <p:cNvSpPr txBox="1"/>
            <p:nvPr/>
          </p:nvSpPr>
          <p:spPr>
            <a:xfrm rot="16200000">
              <a:off x="5688212" y="2502949"/>
              <a:ext cx="1407498" cy="55604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900" dirty="0">
                  <a:latin typeface="Arial" panose="020B0604020202020204" pitchFamily="34" charset="0"/>
                </a:rPr>
                <a:t>Magnetisation </a:t>
              </a:r>
              <a:br>
                <a:rPr lang="en-GB" sz="900" dirty="0">
                  <a:latin typeface="Arial" panose="020B0604020202020204" pitchFamily="34" charset="0"/>
                </a:rPr>
              </a:br>
              <a:r>
                <a:rPr lang="en-GB" sz="900" i="1" dirty="0">
                  <a:latin typeface="Arial" panose="020B0604020202020204" pitchFamily="34" charset="0"/>
                </a:rPr>
                <a:t>M</a:t>
              </a:r>
              <a:r>
                <a:rPr lang="en-GB" sz="900" dirty="0">
                  <a:latin typeface="Arial" panose="020B0604020202020204" pitchFamily="34" charset="0"/>
                </a:rPr>
                <a:t> [T]</a:t>
              </a:r>
            </a:p>
          </p:txBody>
        </p:sp>
        <p:grpSp>
          <p:nvGrpSpPr>
            <p:cNvPr id="11" name="Group 10"/>
            <p:cNvGrpSpPr/>
            <p:nvPr/>
          </p:nvGrpSpPr>
          <p:grpSpPr>
            <a:xfrm>
              <a:off x="3267718" y="3313463"/>
              <a:ext cx="2801902" cy="370699"/>
              <a:chOff x="3630141" y="3400561"/>
              <a:chExt cx="2801902" cy="370699"/>
            </a:xfrm>
          </p:grpSpPr>
          <p:cxnSp>
            <p:nvCxnSpPr>
              <p:cNvPr id="12" name="Straight Connector 11"/>
              <p:cNvCxnSpPr/>
              <p:nvPr/>
            </p:nvCxnSpPr>
            <p:spPr>
              <a:xfrm flipH="1">
                <a:off x="5351145" y="3612387"/>
                <a:ext cx="1080898" cy="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3" name="TextBox 12"/>
              <p:cNvSpPr txBox="1"/>
              <p:nvPr/>
            </p:nvSpPr>
            <p:spPr>
              <a:xfrm>
                <a:off x="3630141" y="3400561"/>
                <a:ext cx="1793645" cy="3706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r"/>
                <a:r>
                  <a:rPr lang="en-GB" sz="1000" dirty="0">
                    <a:latin typeface="Arial" panose="020B0604020202020204" pitchFamily="34" charset="0"/>
                  </a:rPr>
                  <a:t>Remanent field </a:t>
                </a:r>
                <a:r>
                  <a:rPr lang="en-GB" sz="1000" i="1" dirty="0">
                    <a:latin typeface="Arial" panose="020B0604020202020204" pitchFamily="34" charset="0"/>
                  </a:rPr>
                  <a:t>B</a:t>
                </a:r>
                <a:r>
                  <a:rPr lang="en-GB" sz="1000" i="1" baseline="-25000" dirty="0">
                    <a:latin typeface="Arial" panose="020B0604020202020204" pitchFamily="34" charset="0"/>
                  </a:rPr>
                  <a:t>r</a:t>
                </a:r>
                <a:endParaRPr lang="en-GB" sz="1000" dirty="0">
                  <a:latin typeface="Arial" panose="020B0604020202020204" pitchFamily="34" charset="0"/>
                </a:endParaRPr>
              </a:p>
            </p:txBody>
          </p:sp>
        </p:grpSp>
        <p:grpSp>
          <p:nvGrpSpPr>
            <p:cNvPr id="14" name="Group 13"/>
            <p:cNvGrpSpPr/>
            <p:nvPr/>
          </p:nvGrpSpPr>
          <p:grpSpPr>
            <a:xfrm>
              <a:off x="4355676" y="2552282"/>
              <a:ext cx="1383365" cy="1875026"/>
              <a:chOff x="4631487" y="2679870"/>
              <a:chExt cx="1383365" cy="1875026"/>
            </a:xfrm>
          </p:grpSpPr>
          <p:cxnSp>
            <p:nvCxnSpPr>
              <p:cNvPr id="15" name="Straight Connector 14"/>
              <p:cNvCxnSpPr/>
              <p:nvPr/>
            </p:nvCxnSpPr>
            <p:spPr>
              <a:xfrm>
                <a:off x="5768476" y="3069530"/>
                <a:ext cx="0" cy="1485366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6" name="TextBox 15"/>
              <p:cNvSpPr txBox="1"/>
              <p:nvPr/>
            </p:nvSpPr>
            <p:spPr>
              <a:xfrm>
                <a:off x="4631487" y="2679870"/>
                <a:ext cx="1383365" cy="3706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GB" sz="1000" dirty="0">
                    <a:latin typeface="Arial" panose="020B0604020202020204" pitchFamily="34" charset="0"/>
                  </a:rPr>
                  <a:t>Coercivity </a:t>
                </a:r>
                <a:r>
                  <a:rPr lang="en-GB" sz="1000" i="1" dirty="0">
                    <a:latin typeface="Arial" panose="020B0604020202020204" pitchFamily="34" charset="0"/>
                  </a:rPr>
                  <a:t>H</a:t>
                </a:r>
                <a:r>
                  <a:rPr lang="en-GB" sz="1000" i="1" baseline="-25000" dirty="0">
                    <a:latin typeface="Arial" panose="020B0604020202020204" pitchFamily="34" charset="0"/>
                  </a:rPr>
                  <a:t>c</a:t>
                </a:r>
                <a:endParaRPr lang="en-GB" sz="1000" dirty="0">
                  <a:latin typeface="Arial" panose="020B0604020202020204" pitchFamily="34" charset="0"/>
                </a:endParaRPr>
              </a:p>
            </p:txBody>
          </p:sp>
        </p:grpSp>
        <p:sp>
          <p:nvSpPr>
            <p:cNvPr id="17" name="Line 241"/>
            <p:cNvSpPr>
              <a:spLocks noChangeShapeType="1"/>
            </p:cNvSpPr>
            <p:nvPr/>
          </p:nvSpPr>
          <p:spPr bwMode="auto">
            <a:xfrm>
              <a:off x="7308900" y="3426478"/>
              <a:ext cx="0" cy="0"/>
            </a:xfrm>
            <a:prstGeom prst="line">
              <a:avLst/>
            </a:prstGeom>
            <a:noFill/>
            <a:ln w="38100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000" dirty="0">
                <a:latin typeface="Arial" panose="020B0604020202020204" pitchFamily="34" charset="0"/>
              </a:endParaRPr>
            </a:p>
          </p:txBody>
        </p:sp>
        <p:grpSp>
          <p:nvGrpSpPr>
            <p:cNvPr id="19" name="Group 18"/>
            <p:cNvGrpSpPr/>
            <p:nvPr/>
          </p:nvGrpSpPr>
          <p:grpSpPr>
            <a:xfrm>
              <a:off x="2658079" y="3657220"/>
              <a:ext cx="2114010" cy="1044577"/>
              <a:chOff x="2999278" y="3786503"/>
              <a:chExt cx="2114010" cy="1044577"/>
            </a:xfrm>
          </p:grpSpPr>
          <p:cxnSp>
            <p:nvCxnSpPr>
              <p:cNvPr id="20" name="Straight Connector 19"/>
              <p:cNvCxnSpPr/>
              <p:nvPr/>
            </p:nvCxnSpPr>
            <p:spPr>
              <a:xfrm>
                <a:off x="5113288" y="3952240"/>
                <a:ext cx="0" cy="87884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1" name="TextBox 20"/>
              <p:cNvSpPr txBox="1"/>
              <p:nvPr/>
            </p:nvSpPr>
            <p:spPr>
              <a:xfrm>
                <a:off x="2999278" y="3786503"/>
                <a:ext cx="2085667" cy="3706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r"/>
                <a:r>
                  <a:rPr lang="en-GB" sz="1000" dirty="0">
                    <a:latin typeface="Arial" panose="020B0604020202020204" pitchFamily="34" charset="0"/>
                  </a:rPr>
                  <a:t>Intrinsic coercivity </a:t>
                </a:r>
                <a:r>
                  <a:rPr lang="en-GB" sz="1000" i="1" dirty="0" err="1">
                    <a:latin typeface="Arial" panose="020B0604020202020204" pitchFamily="34" charset="0"/>
                  </a:rPr>
                  <a:t>H</a:t>
                </a:r>
                <a:r>
                  <a:rPr lang="en-GB" sz="1000" i="1" baseline="-25000" dirty="0" err="1">
                    <a:latin typeface="Arial" panose="020B0604020202020204" pitchFamily="34" charset="0"/>
                  </a:rPr>
                  <a:t>ci</a:t>
                </a:r>
                <a:endParaRPr lang="en-GB" sz="1000" dirty="0">
                  <a:latin typeface="Arial" panose="020B0604020202020204" pitchFamily="34" charset="0"/>
                </a:endParaRPr>
              </a:p>
            </p:txBody>
          </p:sp>
        </p:grpSp>
        <p:grpSp>
          <p:nvGrpSpPr>
            <p:cNvPr id="22" name="Group 21"/>
            <p:cNvGrpSpPr/>
            <p:nvPr/>
          </p:nvGrpSpPr>
          <p:grpSpPr>
            <a:xfrm>
              <a:off x="6083277" y="3466832"/>
              <a:ext cx="1844823" cy="749991"/>
              <a:chOff x="6424476" y="3596115"/>
              <a:chExt cx="1844823" cy="749991"/>
            </a:xfrm>
          </p:grpSpPr>
          <p:sp>
            <p:nvSpPr>
              <p:cNvPr id="23" name="Freeform 249"/>
              <p:cNvSpPr>
                <a:spLocks/>
              </p:cNvSpPr>
              <p:nvPr/>
            </p:nvSpPr>
            <p:spPr bwMode="auto">
              <a:xfrm>
                <a:off x="6424476" y="3641638"/>
                <a:ext cx="1820923" cy="704468"/>
              </a:xfrm>
              <a:custGeom>
                <a:avLst/>
                <a:gdLst>
                  <a:gd name="T0" fmla="*/ 0 w 3726"/>
                  <a:gd name="T1" fmla="*/ 1450 h 1450"/>
                  <a:gd name="T2" fmla="*/ 433 w 3726"/>
                  <a:gd name="T3" fmla="*/ 1305 h 1450"/>
                  <a:gd name="T4" fmla="*/ 716 w 3726"/>
                  <a:gd name="T5" fmla="*/ 1015 h 1450"/>
                  <a:gd name="T6" fmla="*/ 831 w 3726"/>
                  <a:gd name="T7" fmla="*/ 776 h 1450"/>
                  <a:gd name="T8" fmla="*/ 899 w 3726"/>
                  <a:gd name="T9" fmla="*/ 565 h 1450"/>
                  <a:gd name="T10" fmla="*/ 970 w 3726"/>
                  <a:gd name="T11" fmla="*/ 431 h 1450"/>
                  <a:gd name="T12" fmla="*/ 1110 w 3726"/>
                  <a:gd name="T13" fmla="*/ 247 h 1450"/>
                  <a:gd name="T14" fmla="*/ 1284 w 3726"/>
                  <a:gd name="T15" fmla="*/ 123 h 1450"/>
                  <a:gd name="T16" fmla="*/ 1613 w 3726"/>
                  <a:gd name="T17" fmla="*/ 31 h 1450"/>
                  <a:gd name="T18" fmla="*/ 2216 w 3726"/>
                  <a:gd name="T19" fmla="*/ 19 h 1450"/>
                  <a:gd name="T20" fmla="*/ 2836 w 3726"/>
                  <a:gd name="T21" fmla="*/ 10 h 1450"/>
                  <a:gd name="T22" fmla="*/ 3371 w 3726"/>
                  <a:gd name="T23" fmla="*/ 6 h 1450"/>
                  <a:gd name="T24" fmla="*/ 3726 w 3726"/>
                  <a:gd name="T25" fmla="*/ 0 h 14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3726" h="1450">
                    <a:moveTo>
                      <a:pt x="0" y="1450"/>
                    </a:moveTo>
                    <a:cubicBezTo>
                      <a:pt x="147" y="1418"/>
                      <a:pt x="321" y="1379"/>
                      <a:pt x="433" y="1305"/>
                    </a:cubicBezTo>
                    <a:cubicBezTo>
                      <a:pt x="544" y="1232"/>
                      <a:pt x="651" y="1109"/>
                      <a:pt x="716" y="1015"/>
                    </a:cubicBezTo>
                    <a:cubicBezTo>
                      <a:pt x="781" y="921"/>
                      <a:pt x="807" y="850"/>
                      <a:pt x="831" y="776"/>
                    </a:cubicBezTo>
                    <a:cubicBezTo>
                      <a:pt x="856" y="701"/>
                      <a:pt x="880" y="619"/>
                      <a:pt x="899" y="565"/>
                    </a:cubicBezTo>
                    <a:cubicBezTo>
                      <a:pt x="919" y="511"/>
                      <a:pt x="935" y="483"/>
                      <a:pt x="970" y="431"/>
                    </a:cubicBezTo>
                    <a:cubicBezTo>
                      <a:pt x="1004" y="379"/>
                      <a:pt x="1058" y="302"/>
                      <a:pt x="1110" y="247"/>
                    </a:cubicBezTo>
                    <a:cubicBezTo>
                      <a:pt x="1161" y="193"/>
                      <a:pt x="1213" y="158"/>
                      <a:pt x="1284" y="123"/>
                    </a:cubicBezTo>
                    <a:cubicBezTo>
                      <a:pt x="1355" y="87"/>
                      <a:pt x="1455" y="46"/>
                      <a:pt x="1613" y="31"/>
                    </a:cubicBezTo>
                    <a:cubicBezTo>
                      <a:pt x="1770" y="16"/>
                      <a:pt x="1999" y="20"/>
                      <a:pt x="2216" y="19"/>
                    </a:cubicBezTo>
                    <a:cubicBezTo>
                      <a:pt x="2433" y="19"/>
                      <a:pt x="2638" y="13"/>
                      <a:pt x="2836" y="10"/>
                    </a:cubicBezTo>
                    <a:cubicBezTo>
                      <a:pt x="3033" y="8"/>
                      <a:pt x="3226" y="8"/>
                      <a:pt x="3371" y="6"/>
                    </a:cubicBezTo>
                    <a:cubicBezTo>
                      <a:pt x="3517" y="5"/>
                      <a:pt x="3622" y="3"/>
                      <a:pt x="3726" y="0"/>
                    </a:cubicBezTo>
                  </a:path>
                </a:pathLst>
              </a:custGeom>
              <a:noFill/>
              <a:ln w="33338" cap="flat">
                <a:solidFill>
                  <a:srgbClr val="ED7D3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000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24" name="Freeform 250"/>
              <p:cNvSpPr>
                <a:spLocks/>
              </p:cNvSpPr>
              <p:nvPr/>
            </p:nvSpPr>
            <p:spPr bwMode="auto">
              <a:xfrm>
                <a:off x="8097449" y="3596115"/>
                <a:ext cx="171850" cy="97874"/>
              </a:xfrm>
              <a:custGeom>
                <a:avLst/>
                <a:gdLst>
                  <a:gd name="T0" fmla="*/ 102 w 352"/>
                  <a:gd name="T1" fmla="*/ 98 h 200"/>
                  <a:gd name="T2" fmla="*/ 5 w 352"/>
                  <a:gd name="T3" fmla="*/ 200 h 200"/>
                  <a:gd name="T4" fmla="*/ 352 w 352"/>
                  <a:gd name="T5" fmla="*/ 92 h 200"/>
                  <a:gd name="T6" fmla="*/ 0 w 352"/>
                  <a:gd name="T7" fmla="*/ 0 h 200"/>
                  <a:gd name="T8" fmla="*/ 102 w 352"/>
                  <a:gd name="T9" fmla="*/ 98 h 2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52" h="200">
                    <a:moveTo>
                      <a:pt x="102" y="98"/>
                    </a:moveTo>
                    <a:lnTo>
                      <a:pt x="5" y="200"/>
                    </a:lnTo>
                    <a:lnTo>
                      <a:pt x="352" y="92"/>
                    </a:lnTo>
                    <a:lnTo>
                      <a:pt x="0" y="0"/>
                    </a:lnTo>
                    <a:lnTo>
                      <a:pt x="102" y="98"/>
                    </a:lnTo>
                    <a:close/>
                  </a:path>
                </a:pathLst>
              </a:custGeom>
              <a:solidFill>
                <a:srgbClr val="ED7D31"/>
              </a:solidFill>
              <a:ln w="19050" cap="flat">
                <a:solidFill>
                  <a:srgbClr val="ED7D31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000" dirty="0">
                  <a:latin typeface="Arial" panose="020B0604020202020204" pitchFamily="34" charset="0"/>
                </a:endParaRPr>
              </a:p>
            </p:txBody>
          </p:sp>
        </p:grpSp>
        <p:sp>
          <p:nvSpPr>
            <p:cNvPr id="25" name="Line 251"/>
            <p:cNvSpPr>
              <a:spLocks noChangeShapeType="1"/>
            </p:cNvSpPr>
            <p:nvPr/>
          </p:nvSpPr>
          <p:spPr bwMode="auto">
            <a:xfrm>
              <a:off x="7288501" y="3467970"/>
              <a:ext cx="0" cy="0"/>
            </a:xfrm>
            <a:prstGeom prst="line">
              <a:avLst/>
            </a:prstGeom>
            <a:noFill/>
            <a:ln w="33338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000" dirty="0">
                <a:latin typeface="Arial" panose="020B0604020202020204" pitchFamily="34" charset="0"/>
              </a:endParaRPr>
            </a:p>
          </p:txBody>
        </p:sp>
        <p:grpSp>
          <p:nvGrpSpPr>
            <p:cNvPr id="26" name="Group 25"/>
            <p:cNvGrpSpPr/>
            <p:nvPr/>
          </p:nvGrpSpPr>
          <p:grpSpPr>
            <a:xfrm>
              <a:off x="4195207" y="3536255"/>
              <a:ext cx="1882380" cy="1445355"/>
              <a:chOff x="4536406" y="3665538"/>
              <a:chExt cx="1882380" cy="1445355"/>
            </a:xfrm>
          </p:grpSpPr>
          <p:sp>
            <p:nvSpPr>
              <p:cNvPr id="27" name="Freeform 252"/>
              <p:cNvSpPr>
                <a:spLocks/>
              </p:cNvSpPr>
              <p:nvPr/>
            </p:nvSpPr>
            <p:spPr bwMode="auto">
              <a:xfrm>
                <a:off x="4568273" y="3665538"/>
                <a:ext cx="1850513" cy="1386175"/>
              </a:xfrm>
              <a:custGeom>
                <a:avLst/>
                <a:gdLst>
                  <a:gd name="T0" fmla="*/ 0 w 3788"/>
                  <a:gd name="T1" fmla="*/ 2850 h 2850"/>
                  <a:gd name="T2" fmla="*/ 292 w 3788"/>
                  <a:gd name="T3" fmla="*/ 2842 h 2850"/>
                  <a:gd name="T4" fmla="*/ 547 w 3788"/>
                  <a:gd name="T5" fmla="*/ 2730 h 2850"/>
                  <a:gd name="T6" fmla="*/ 948 w 3788"/>
                  <a:gd name="T7" fmla="*/ 2156 h 2850"/>
                  <a:gd name="T8" fmla="*/ 1187 w 3788"/>
                  <a:gd name="T9" fmla="*/ 1105 h 2850"/>
                  <a:gd name="T10" fmla="*/ 1354 w 3788"/>
                  <a:gd name="T11" fmla="*/ 578 h 2850"/>
                  <a:gd name="T12" fmla="*/ 2024 w 3788"/>
                  <a:gd name="T13" fmla="*/ 112 h 2850"/>
                  <a:gd name="T14" fmla="*/ 3788 w 3788"/>
                  <a:gd name="T15" fmla="*/ 0 h 28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3788" h="2850">
                    <a:moveTo>
                      <a:pt x="0" y="2850"/>
                    </a:moveTo>
                    <a:cubicBezTo>
                      <a:pt x="104" y="2850"/>
                      <a:pt x="212" y="2850"/>
                      <a:pt x="292" y="2842"/>
                    </a:cubicBezTo>
                    <a:cubicBezTo>
                      <a:pt x="372" y="2834"/>
                      <a:pt x="440" y="2817"/>
                      <a:pt x="547" y="2730"/>
                    </a:cubicBezTo>
                    <a:cubicBezTo>
                      <a:pt x="653" y="2643"/>
                      <a:pt x="842" y="2456"/>
                      <a:pt x="948" y="2156"/>
                    </a:cubicBezTo>
                    <a:cubicBezTo>
                      <a:pt x="1054" y="1856"/>
                      <a:pt x="1134" y="1388"/>
                      <a:pt x="1187" y="1105"/>
                    </a:cubicBezTo>
                    <a:cubicBezTo>
                      <a:pt x="1241" y="822"/>
                      <a:pt x="1270" y="718"/>
                      <a:pt x="1354" y="578"/>
                    </a:cubicBezTo>
                    <a:cubicBezTo>
                      <a:pt x="1438" y="439"/>
                      <a:pt x="1635" y="181"/>
                      <a:pt x="2024" y="112"/>
                    </a:cubicBezTo>
                    <a:cubicBezTo>
                      <a:pt x="2413" y="42"/>
                      <a:pt x="3100" y="21"/>
                      <a:pt x="3788" y="0"/>
                    </a:cubicBezTo>
                  </a:path>
                </a:pathLst>
              </a:custGeom>
              <a:noFill/>
              <a:ln w="33338" cap="flat">
                <a:solidFill>
                  <a:srgbClr val="ED7D3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000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28" name="Freeform 253"/>
              <p:cNvSpPr>
                <a:spLocks/>
              </p:cNvSpPr>
              <p:nvPr/>
            </p:nvSpPr>
            <p:spPr bwMode="auto">
              <a:xfrm>
                <a:off x="4536406" y="4993671"/>
                <a:ext cx="160469" cy="117222"/>
              </a:xfrm>
              <a:custGeom>
                <a:avLst/>
                <a:gdLst>
                  <a:gd name="T0" fmla="*/ 328 w 328"/>
                  <a:gd name="T1" fmla="*/ 241 h 241"/>
                  <a:gd name="T2" fmla="*/ 0 w 328"/>
                  <a:gd name="T3" fmla="*/ 121 h 241"/>
                  <a:gd name="T4" fmla="*/ 328 w 328"/>
                  <a:gd name="T5" fmla="*/ 0 h 241"/>
                  <a:gd name="T6" fmla="*/ 328 w 328"/>
                  <a:gd name="T7" fmla="*/ 241 h 2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28" h="241">
                    <a:moveTo>
                      <a:pt x="328" y="241"/>
                    </a:moveTo>
                    <a:lnTo>
                      <a:pt x="0" y="121"/>
                    </a:lnTo>
                    <a:lnTo>
                      <a:pt x="328" y="0"/>
                    </a:lnTo>
                    <a:cubicBezTo>
                      <a:pt x="275" y="71"/>
                      <a:pt x="276" y="169"/>
                      <a:pt x="328" y="241"/>
                    </a:cubicBezTo>
                    <a:close/>
                  </a:path>
                </a:pathLst>
              </a:custGeom>
              <a:solidFill>
                <a:srgbClr val="ED7D31"/>
              </a:solidFill>
              <a:ln w="12700" cap="flat">
                <a:solidFill>
                  <a:srgbClr val="ED7D31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000" dirty="0">
                  <a:latin typeface="Arial" panose="020B0604020202020204" pitchFamily="34" charset="0"/>
                </a:endParaRPr>
              </a:p>
            </p:txBody>
          </p:sp>
        </p:grpSp>
        <p:grpSp>
          <p:nvGrpSpPr>
            <p:cNvPr id="29" name="Group 28"/>
            <p:cNvGrpSpPr/>
            <p:nvPr/>
          </p:nvGrpSpPr>
          <p:grpSpPr>
            <a:xfrm>
              <a:off x="6045721" y="3475937"/>
              <a:ext cx="1874413" cy="117222"/>
              <a:chOff x="6386920" y="3605220"/>
              <a:chExt cx="1874413" cy="117222"/>
            </a:xfrm>
          </p:grpSpPr>
          <p:sp>
            <p:nvSpPr>
              <p:cNvPr id="30" name="Freeform 254"/>
              <p:cNvSpPr>
                <a:spLocks/>
              </p:cNvSpPr>
              <p:nvPr/>
            </p:nvSpPr>
            <p:spPr bwMode="auto">
              <a:xfrm>
                <a:off x="6418786" y="3641638"/>
                <a:ext cx="1842547" cy="23900"/>
              </a:xfrm>
              <a:custGeom>
                <a:avLst/>
                <a:gdLst>
                  <a:gd name="T0" fmla="*/ 0 w 3770"/>
                  <a:gd name="T1" fmla="*/ 50 h 50"/>
                  <a:gd name="T2" fmla="*/ 2249 w 3770"/>
                  <a:gd name="T3" fmla="*/ 21 h 50"/>
                  <a:gd name="T4" fmla="*/ 3406 w 3770"/>
                  <a:gd name="T5" fmla="*/ 16 h 50"/>
                  <a:gd name="T6" fmla="*/ 3770 w 3770"/>
                  <a:gd name="T7" fmla="*/ 0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770" h="50">
                    <a:moveTo>
                      <a:pt x="0" y="50"/>
                    </a:moveTo>
                    <a:cubicBezTo>
                      <a:pt x="829" y="38"/>
                      <a:pt x="1658" y="26"/>
                      <a:pt x="2249" y="21"/>
                    </a:cubicBezTo>
                    <a:cubicBezTo>
                      <a:pt x="2839" y="16"/>
                      <a:pt x="3192" y="18"/>
                      <a:pt x="3406" y="16"/>
                    </a:cubicBezTo>
                    <a:cubicBezTo>
                      <a:pt x="3619" y="14"/>
                      <a:pt x="3695" y="7"/>
                      <a:pt x="3770" y="0"/>
                    </a:cubicBezTo>
                  </a:path>
                </a:pathLst>
              </a:custGeom>
              <a:noFill/>
              <a:ln w="33338" cap="flat">
                <a:solidFill>
                  <a:srgbClr val="ED7D3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000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31" name="Freeform 255"/>
              <p:cNvSpPr>
                <a:spLocks/>
              </p:cNvSpPr>
              <p:nvPr/>
            </p:nvSpPr>
            <p:spPr bwMode="auto">
              <a:xfrm>
                <a:off x="6386920" y="3605220"/>
                <a:ext cx="160469" cy="117222"/>
              </a:xfrm>
              <a:custGeom>
                <a:avLst/>
                <a:gdLst>
                  <a:gd name="T0" fmla="*/ 329 w 329"/>
                  <a:gd name="T1" fmla="*/ 241 h 241"/>
                  <a:gd name="T2" fmla="*/ 0 w 329"/>
                  <a:gd name="T3" fmla="*/ 126 h 241"/>
                  <a:gd name="T4" fmla="*/ 326 w 329"/>
                  <a:gd name="T5" fmla="*/ 0 h 241"/>
                  <a:gd name="T6" fmla="*/ 329 w 329"/>
                  <a:gd name="T7" fmla="*/ 241 h 2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29" h="241">
                    <a:moveTo>
                      <a:pt x="329" y="241"/>
                    </a:moveTo>
                    <a:lnTo>
                      <a:pt x="0" y="126"/>
                    </a:lnTo>
                    <a:lnTo>
                      <a:pt x="326" y="0"/>
                    </a:lnTo>
                    <a:cubicBezTo>
                      <a:pt x="274" y="72"/>
                      <a:pt x="276" y="170"/>
                      <a:pt x="329" y="241"/>
                    </a:cubicBezTo>
                    <a:close/>
                  </a:path>
                </a:pathLst>
              </a:custGeom>
              <a:solidFill>
                <a:srgbClr val="ED7D31"/>
              </a:solidFill>
              <a:ln w="12700" cap="flat">
                <a:solidFill>
                  <a:srgbClr val="ED7D31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000" dirty="0">
                  <a:latin typeface="Arial" panose="020B0604020202020204" pitchFamily="34" charset="0"/>
                </a:endParaRPr>
              </a:p>
            </p:txBody>
          </p:sp>
        </p:grpSp>
        <p:sp>
          <p:nvSpPr>
            <p:cNvPr id="39" name="Freeform 261"/>
            <p:cNvSpPr>
              <a:spLocks/>
            </p:cNvSpPr>
            <p:nvPr/>
          </p:nvSpPr>
          <p:spPr bwMode="auto">
            <a:xfrm>
              <a:off x="6032064" y="3518045"/>
              <a:ext cx="1850513" cy="1386175"/>
            </a:xfrm>
            <a:custGeom>
              <a:avLst/>
              <a:gdLst>
                <a:gd name="T0" fmla="*/ 3788 w 3788"/>
                <a:gd name="T1" fmla="*/ 0 h 2850"/>
                <a:gd name="T2" fmla="*/ 3496 w 3788"/>
                <a:gd name="T3" fmla="*/ 8 h 2850"/>
                <a:gd name="T4" fmla="*/ 3241 w 3788"/>
                <a:gd name="T5" fmla="*/ 120 h 2850"/>
                <a:gd name="T6" fmla="*/ 2839 w 3788"/>
                <a:gd name="T7" fmla="*/ 694 h 2850"/>
                <a:gd name="T8" fmla="*/ 2600 w 3788"/>
                <a:gd name="T9" fmla="*/ 1745 h 2850"/>
                <a:gd name="T10" fmla="*/ 2434 w 3788"/>
                <a:gd name="T11" fmla="*/ 2272 h 2850"/>
                <a:gd name="T12" fmla="*/ 1764 w 3788"/>
                <a:gd name="T13" fmla="*/ 2738 h 2850"/>
                <a:gd name="T14" fmla="*/ 0 w 3788"/>
                <a:gd name="T15" fmla="*/ 2850 h 28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788" h="2850">
                  <a:moveTo>
                    <a:pt x="3788" y="0"/>
                  </a:moveTo>
                  <a:cubicBezTo>
                    <a:pt x="3683" y="0"/>
                    <a:pt x="3576" y="0"/>
                    <a:pt x="3496" y="8"/>
                  </a:cubicBezTo>
                  <a:cubicBezTo>
                    <a:pt x="3415" y="16"/>
                    <a:pt x="3348" y="34"/>
                    <a:pt x="3241" y="120"/>
                  </a:cubicBezTo>
                  <a:cubicBezTo>
                    <a:pt x="3135" y="207"/>
                    <a:pt x="2946" y="394"/>
                    <a:pt x="2839" y="694"/>
                  </a:cubicBezTo>
                  <a:cubicBezTo>
                    <a:pt x="2733" y="994"/>
                    <a:pt x="2654" y="1463"/>
                    <a:pt x="2600" y="1745"/>
                  </a:cubicBezTo>
                  <a:cubicBezTo>
                    <a:pt x="2547" y="2028"/>
                    <a:pt x="2518" y="2133"/>
                    <a:pt x="2434" y="2272"/>
                  </a:cubicBezTo>
                  <a:cubicBezTo>
                    <a:pt x="2350" y="2411"/>
                    <a:pt x="2153" y="2669"/>
                    <a:pt x="1764" y="2738"/>
                  </a:cubicBezTo>
                  <a:cubicBezTo>
                    <a:pt x="1375" y="2808"/>
                    <a:pt x="688" y="2829"/>
                    <a:pt x="0" y="2850"/>
                  </a:cubicBezTo>
                </a:path>
              </a:pathLst>
            </a:custGeom>
            <a:noFill/>
            <a:ln w="33338" cap="flat">
              <a:solidFill>
                <a:srgbClr val="ED7D31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000" dirty="0">
                <a:latin typeface="Arial" panose="020B0604020202020204" pitchFamily="34" charset="0"/>
              </a:endParaRPr>
            </a:p>
          </p:txBody>
        </p:sp>
        <p:sp>
          <p:nvSpPr>
            <p:cNvPr id="40" name="Freeform 263"/>
            <p:cNvSpPr>
              <a:spLocks/>
            </p:cNvSpPr>
            <p:nvPr/>
          </p:nvSpPr>
          <p:spPr bwMode="auto">
            <a:xfrm>
              <a:off x="4190655" y="4904220"/>
              <a:ext cx="1841409" cy="25038"/>
            </a:xfrm>
            <a:custGeom>
              <a:avLst/>
              <a:gdLst>
                <a:gd name="T0" fmla="*/ 3770 w 3770"/>
                <a:gd name="T1" fmla="*/ 0 h 50"/>
                <a:gd name="T2" fmla="*/ 1521 w 3770"/>
                <a:gd name="T3" fmla="*/ 29 h 50"/>
                <a:gd name="T4" fmla="*/ 364 w 3770"/>
                <a:gd name="T5" fmla="*/ 34 h 50"/>
                <a:gd name="T6" fmla="*/ 0 w 3770"/>
                <a:gd name="T7" fmla="*/ 5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770" h="50">
                  <a:moveTo>
                    <a:pt x="3770" y="0"/>
                  </a:moveTo>
                  <a:cubicBezTo>
                    <a:pt x="2941" y="12"/>
                    <a:pt x="2112" y="24"/>
                    <a:pt x="1521" y="29"/>
                  </a:cubicBezTo>
                  <a:cubicBezTo>
                    <a:pt x="931" y="34"/>
                    <a:pt x="578" y="32"/>
                    <a:pt x="364" y="34"/>
                  </a:cubicBezTo>
                  <a:cubicBezTo>
                    <a:pt x="150" y="36"/>
                    <a:pt x="75" y="43"/>
                    <a:pt x="0" y="50"/>
                  </a:cubicBezTo>
                </a:path>
              </a:pathLst>
            </a:custGeom>
            <a:noFill/>
            <a:ln w="33338" cap="flat">
              <a:solidFill>
                <a:srgbClr val="ED7D31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000" dirty="0">
                <a:latin typeface="Arial" panose="020B0604020202020204" pitchFamily="34" charset="0"/>
              </a:endParaRPr>
            </a:p>
          </p:txBody>
        </p:sp>
        <p:sp>
          <p:nvSpPr>
            <p:cNvPr id="47" name="TextBox 46"/>
            <p:cNvSpPr txBox="1"/>
            <p:nvPr/>
          </p:nvSpPr>
          <p:spPr>
            <a:xfrm>
              <a:off x="7394228" y="3748551"/>
              <a:ext cx="1465421" cy="3706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1000" dirty="0">
                  <a:solidFill>
                    <a:schemeClr val="accent2"/>
                  </a:solidFill>
                  <a:latin typeface="Arial" panose="020B0604020202020204" pitchFamily="34" charset="0"/>
                </a:rPr>
                <a:t>Intrinsic curve</a:t>
              </a:r>
            </a:p>
          </p:txBody>
        </p:sp>
        <p:grpSp>
          <p:nvGrpSpPr>
            <p:cNvPr id="48" name="Group 47"/>
            <p:cNvGrpSpPr/>
            <p:nvPr/>
          </p:nvGrpSpPr>
          <p:grpSpPr>
            <a:xfrm>
              <a:off x="2125845" y="3822957"/>
              <a:ext cx="3561605" cy="843613"/>
              <a:chOff x="2467045" y="4003959"/>
              <a:chExt cx="3308469" cy="793215"/>
            </a:xfrm>
          </p:grpSpPr>
          <p:sp>
            <p:nvSpPr>
              <p:cNvPr id="49" name="TextBox 48"/>
              <p:cNvSpPr txBox="1"/>
              <p:nvPr/>
            </p:nvSpPr>
            <p:spPr>
              <a:xfrm>
                <a:off x="2467045" y="4448621"/>
                <a:ext cx="2022623" cy="34855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GB" sz="1000" dirty="0">
                    <a:latin typeface="Arial" panose="020B0604020202020204" pitchFamily="34" charset="0"/>
                  </a:rPr>
                  <a:t>Stored energy </a:t>
                </a:r>
                <a:r>
                  <a:rPr lang="en-GB" sz="1000" i="1" dirty="0">
                    <a:latin typeface="Arial" panose="020B0604020202020204" pitchFamily="34" charset="0"/>
                  </a:rPr>
                  <a:t>(BH)</a:t>
                </a:r>
                <a:r>
                  <a:rPr lang="en-GB" sz="1000" i="1" baseline="-25000" dirty="0">
                    <a:latin typeface="Arial" panose="020B0604020202020204" pitchFamily="34" charset="0"/>
                  </a:rPr>
                  <a:t>max</a:t>
                </a:r>
                <a:endParaRPr lang="en-GB" sz="1000" i="1" dirty="0">
                  <a:latin typeface="Arial" panose="020B0604020202020204" pitchFamily="34" charset="0"/>
                </a:endParaRPr>
              </a:p>
            </p:txBody>
          </p:sp>
          <p:cxnSp>
            <p:nvCxnSpPr>
              <p:cNvPr id="50" name="Straight Connector 49"/>
              <p:cNvCxnSpPr/>
              <p:nvPr/>
            </p:nvCxnSpPr>
            <p:spPr>
              <a:xfrm flipV="1">
                <a:off x="4471769" y="4003959"/>
                <a:ext cx="1303745" cy="619757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51" name="Group 50"/>
            <p:cNvGrpSpPr/>
            <p:nvPr/>
          </p:nvGrpSpPr>
          <p:grpSpPr>
            <a:xfrm>
              <a:off x="3701696" y="2896473"/>
              <a:ext cx="1874230" cy="663842"/>
              <a:chOff x="1495506" y="3028377"/>
              <a:chExt cx="1874230" cy="663842"/>
            </a:xfrm>
          </p:grpSpPr>
          <p:cxnSp>
            <p:nvCxnSpPr>
              <p:cNvPr id="52" name="Straight Arrow Connector 51"/>
              <p:cNvCxnSpPr/>
              <p:nvPr/>
            </p:nvCxnSpPr>
            <p:spPr>
              <a:xfrm>
                <a:off x="2997200" y="3296920"/>
                <a:ext cx="372536" cy="395299"/>
              </a:xfrm>
              <a:prstGeom prst="straightConnector1">
                <a:avLst/>
              </a:prstGeom>
              <a:ln>
                <a:tailEnd type="oval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3" name="TextBox 52"/>
              <p:cNvSpPr txBox="1"/>
              <p:nvPr/>
            </p:nvSpPr>
            <p:spPr>
              <a:xfrm>
                <a:off x="1495506" y="3028377"/>
                <a:ext cx="1588506" cy="3706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r"/>
                <a:r>
                  <a:rPr lang="en-GB" sz="1000" dirty="0">
                    <a:latin typeface="Arial" panose="020B0604020202020204" pitchFamily="34" charset="0"/>
                  </a:rPr>
                  <a:t>Operating point</a:t>
                </a:r>
              </a:p>
            </p:txBody>
          </p:sp>
        </p:grpSp>
      </p:grpSp>
      <p:sp>
        <p:nvSpPr>
          <p:cNvPr id="59" name="Can 58"/>
          <p:cNvSpPr/>
          <p:nvPr/>
        </p:nvSpPr>
        <p:spPr>
          <a:xfrm rot="16200000">
            <a:off x="7675436" y="3467758"/>
            <a:ext cx="397061" cy="107966"/>
          </a:xfrm>
          <a:prstGeom prst="can">
            <a:avLst>
              <a:gd name="adj" fmla="val 50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0" name="TextBox 59"/>
          <p:cNvSpPr txBox="1"/>
          <p:nvPr/>
        </p:nvSpPr>
        <p:spPr>
          <a:xfrm rot="20588747">
            <a:off x="7314964" y="3689824"/>
            <a:ext cx="6832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L/D =</a:t>
            </a:r>
          </a:p>
        </p:txBody>
      </p:sp>
      <p:sp>
        <p:nvSpPr>
          <p:cNvPr id="61" name="Can 60"/>
          <p:cNvSpPr/>
          <p:nvPr/>
        </p:nvSpPr>
        <p:spPr>
          <a:xfrm rot="16200000">
            <a:off x="8006751" y="3254798"/>
            <a:ext cx="397061" cy="164553"/>
          </a:xfrm>
          <a:prstGeom prst="can">
            <a:avLst>
              <a:gd name="adj" fmla="val 36108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2" name="Can 61"/>
          <p:cNvSpPr/>
          <p:nvPr/>
        </p:nvSpPr>
        <p:spPr>
          <a:xfrm rot="16200000">
            <a:off x="8569128" y="2970213"/>
            <a:ext cx="397061" cy="336659"/>
          </a:xfrm>
          <a:prstGeom prst="can">
            <a:avLst>
              <a:gd name="adj" fmla="val 38683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3" name="Can 62"/>
          <p:cNvSpPr/>
          <p:nvPr/>
        </p:nvSpPr>
        <p:spPr>
          <a:xfrm rot="16200000">
            <a:off x="9626693" y="2577282"/>
            <a:ext cx="397061" cy="475585"/>
          </a:xfrm>
          <a:prstGeom prst="can">
            <a:avLst>
              <a:gd name="adj" fmla="val 3464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4" name="TextBox 63"/>
          <p:cNvSpPr txBox="1"/>
          <p:nvPr/>
        </p:nvSpPr>
        <p:spPr>
          <a:xfrm>
            <a:off x="6763190" y="2657325"/>
            <a:ext cx="25476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PM cylinder in free space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9055646" y="3606711"/>
            <a:ext cx="11228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ZEPTO-Q1</a:t>
            </a:r>
          </a:p>
        </p:txBody>
      </p:sp>
      <p:sp>
        <p:nvSpPr>
          <p:cNvPr id="55" name="TextBox 54"/>
          <p:cNvSpPr txBox="1"/>
          <p:nvPr/>
        </p:nvSpPr>
        <p:spPr>
          <a:xfrm>
            <a:off x="9772941" y="3347870"/>
            <a:ext cx="11228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ZEPTO-Q2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4"/>
          <a:srcRect l="25158" t="2656" r="25158" b="2656"/>
          <a:stretch/>
        </p:blipFill>
        <p:spPr>
          <a:xfrm>
            <a:off x="10955287" y="2903719"/>
            <a:ext cx="1022318" cy="1199441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 rotWithShape="1">
          <a:blip r:embed="rId5"/>
          <a:srcRect l="23887" t="5097" r="23887" b="5097"/>
          <a:stretch/>
        </p:blipFill>
        <p:spPr>
          <a:xfrm>
            <a:off x="9315408" y="4181123"/>
            <a:ext cx="1253223" cy="13266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19188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Mechanisms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Ben Shepherd • Radiation damage to permanent magnets • LER-PerMag workshop, 14-15 Nov 2023</a:t>
            </a:r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8A90D2-145C-465F-8825-882A933DFDCE}" type="slidenum">
              <a:rPr lang="en-GB" smtClean="0"/>
              <a:t>14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564458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Electromagnetic cascade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3312" y="1580024"/>
            <a:ext cx="8946541" cy="4195481"/>
          </a:xfrm>
        </p:spPr>
        <p:txBody>
          <a:bodyPr/>
          <a:lstStyle/>
          <a:p>
            <a:r>
              <a:rPr lang="en-GB" dirty="0"/>
              <a:t>A high-energy particle (here an electron) impacts on a solid</a:t>
            </a:r>
          </a:p>
          <a:p>
            <a:r>
              <a:rPr lang="en-GB" dirty="0"/>
              <a:t>Causes a shower of lower-energy particles</a:t>
            </a:r>
          </a:p>
          <a:p>
            <a:r>
              <a:rPr lang="en-GB" dirty="0"/>
              <a:t>Two regimes</a:t>
            </a:r>
          </a:p>
          <a:p>
            <a:pPr lvl="1"/>
            <a:r>
              <a:rPr lang="en-GB" dirty="0"/>
              <a:t>Electrons, gamma rays: 	</a:t>
            </a:r>
            <a:r>
              <a:rPr lang="en-GB" b="1" dirty="0"/>
              <a:t>Thermal fluctuation</a:t>
            </a:r>
          </a:p>
          <a:p>
            <a:pPr lvl="1"/>
            <a:r>
              <a:rPr lang="en-GB" dirty="0"/>
              <a:t>Neutrons: 		</a:t>
            </a:r>
            <a:r>
              <a:rPr lang="en-GB" dirty="0" smtClean="0"/>
              <a:t>		</a:t>
            </a:r>
            <a:r>
              <a:rPr lang="en-GB" b="1" dirty="0" smtClean="0"/>
              <a:t>Thermal </a:t>
            </a:r>
            <a:r>
              <a:rPr lang="en-GB" b="1" dirty="0"/>
              <a:t>spike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Ben Shepherd • Radiation damage to permanent magnets • LER-PerMag workshop, 14-15 Nov 2023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8A90D2-145C-465F-8825-882A933DFDCE}" type="slidenum">
              <a:rPr lang="en-GB" smtClean="0"/>
              <a:t>15</a:t>
            </a:fld>
            <a:endParaRPr lang="en-GB"/>
          </a:p>
        </p:txBody>
      </p:sp>
      <p:sp>
        <p:nvSpPr>
          <p:cNvPr id="32" name="Notched Right Arrow 31"/>
          <p:cNvSpPr/>
          <p:nvPr/>
        </p:nvSpPr>
        <p:spPr>
          <a:xfrm>
            <a:off x="4664964" y="5296657"/>
            <a:ext cx="2463282" cy="405125"/>
          </a:xfrm>
          <a:prstGeom prst="notchedRightArrow">
            <a:avLst/>
          </a:prstGeom>
          <a:noFill/>
          <a:ln w="12700" cap="sq">
            <a:solidFill>
              <a:srgbClr val="0000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pic>
        <p:nvPicPr>
          <p:cNvPr id="3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419975" y="4902443"/>
            <a:ext cx="2088232" cy="12089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36" name="Straight Arrow Connector 35"/>
          <p:cNvCxnSpPr/>
          <p:nvPr/>
        </p:nvCxnSpPr>
        <p:spPr>
          <a:xfrm>
            <a:off x="7163866" y="5378394"/>
            <a:ext cx="256109" cy="0"/>
          </a:xfrm>
          <a:prstGeom prst="straightConnector1">
            <a:avLst/>
          </a:prstGeom>
          <a:ln>
            <a:solidFill>
              <a:schemeClr val="accent5"/>
            </a:solidFill>
            <a:prstDash val="solid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Arrow Connector 36"/>
          <p:cNvCxnSpPr/>
          <p:nvPr/>
        </p:nvCxnSpPr>
        <p:spPr>
          <a:xfrm>
            <a:off x="7163866" y="5502281"/>
            <a:ext cx="256109" cy="0"/>
          </a:xfrm>
          <a:prstGeom prst="straightConnector1">
            <a:avLst/>
          </a:prstGeom>
          <a:ln>
            <a:solidFill>
              <a:schemeClr val="accent5"/>
            </a:solidFill>
            <a:prstDash val="solid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/>
          <p:cNvCxnSpPr/>
          <p:nvPr/>
        </p:nvCxnSpPr>
        <p:spPr>
          <a:xfrm>
            <a:off x="7163866" y="5626168"/>
            <a:ext cx="256109" cy="0"/>
          </a:xfrm>
          <a:prstGeom prst="straightConnector1">
            <a:avLst/>
          </a:prstGeom>
          <a:ln>
            <a:solidFill>
              <a:schemeClr val="accent5"/>
            </a:solidFill>
            <a:prstDash val="solid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9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642861" y="4010873"/>
            <a:ext cx="690757" cy="24502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" name="TextBox 39"/>
          <p:cNvSpPr txBox="1"/>
          <p:nvPr/>
        </p:nvSpPr>
        <p:spPr>
          <a:xfrm>
            <a:off x="8443937" y="6218093"/>
            <a:ext cx="1051570" cy="2769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>
              <a:spcAft>
                <a:spcPts val="900"/>
              </a:spcAft>
            </a:pPr>
            <a:r>
              <a:rPr lang="en-US" sz="1800" dirty="0">
                <a:solidFill>
                  <a:schemeClr val="tx2"/>
                </a:solidFill>
                <a:latin typeface="+mn-lt"/>
              </a:rPr>
              <a:t>Dose (</a:t>
            </a:r>
            <a:r>
              <a:rPr lang="en-US" sz="1800" dirty="0" err="1">
                <a:solidFill>
                  <a:schemeClr val="tx2"/>
                </a:solidFill>
                <a:latin typeface="+mn-lt"/>
              </a:rPr>
              <a:t>Gy</a:t>
            </a:r>
            <a:r>
              <a:rPr lang="en-US" sz="1800" dirty="0">
                <a:solidFill>
                  <a:schemeClr val="tx2"/>
                </a:solidFill>
                <a:latin typeface="+mn-lt"/>
              </a:rPr>
              <a:t>)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5181426" y="36970"/>
            <a:ext cx="70105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GB" b="1" dirty="0" err="1"/>
              <a:t>Bizen</a:t>
            </a:r>
            <a:r>
              <a:rPr lang="en-GB" dirty="0"/>
              <a:t>, ‘Irradiation Experiments and Magnet Protection Plans at Spring-8’</a:t>
            </a:r>
          </a:p>
        </p:txBody>
      </p:sp>
      <p:grpSp>
        <p:nvGrpSpPr>
          <p:cNvPr id="5" name="Group 4"/>
          <p:cNvGrpSpPr/>
          <p:nvPr/>
        </p:nvGrpSpPr>
        <p:grpSpPr>
          <a:xfrm>
            <a:off x="1201220" y="4124307"/>
            <a:ext cx="3462763" cy="2749823"/>
            <a:chOff x="286899" y="4038084"/>
            <a:chExt cx="3462763" cy="2749823"/>
          </a:xfrm>
        </p:grpSpPr>
        <p:pic>
          <p:nvPicPr>
            <p:cNvPr id="70" name="コンテンツ プレースホルダ 3" descr="電磁カスケード.tif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-5081" r="-5081"/>
            <a:stretch>
              <a:fillRect/>
            </a:stretch>
          </p:blipFill>
          <p:spPr>
            <a:xfrm>
              <a:off x="286899" y="4070350"/>
              <a:ext cx="3462763" cy="2717557"/>
            </a:xfrm>
            <a:prstGeom prst="rect">
              <a:avLst/>
            </a:prstGeom>
          </p:spPr>
        </p:pic>
        <p:grpSp>
          <p:nvGrpSpPr>
            <p:cNvPr id="71" name="Group 70"/>
            <p:cNvGrpSpPr/>
            <p:nvPr/>
          </p:nvGrpSpPr>
          <p:grpSpPr>
            <a:xfrm>
              <a:off x="675396" y="4448884"/>
              <a:ext cx="2574050" cy="905689"/>
              <a:chOff x="936827" y="2928939"/>
              <a:chExt cx="6485605" cy="1883306"/>
            </a:xfrm>
          </p:grpSpPr>
          <p:sp>
            <p:nvSpPr>
              <p:cNvPr id="72" name="テキスト ボックス 6"/>
              <p:cNvSpPr txBox="1">
                <a:spLocks noChangeArrowheads="1"/>
              </p:cNvSpPr>
              <p:nvPr/>
            </p:nvSpPr>
            <p:spPr bwMode="auto">
              <a:xfrm>
                <a:off x="936827" y="4121189"/>
                <a:ext cx="602558" cy="59743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spcBef>
                    <a:spcPct val="20000"/>
                  </a:spcBef>
                  <a:buFont typeface="Arial" pitchFamily="34" charset="0"/>
                  <a:buChar char="•"/>
                  <a:defRPr kumimoji="1" sz="3200">
                    <a:solidFill>
                      <a:schemeClr val="tx1"/>
                    </a:solidFill>
                    <a:latin typeface="Calibri" pitchFamily="34" charset="0"/>
                    <a:ea typeface="MS PGothic" pitchFamily="34" charset="-128"/>
                  </a:defRPr>
                </a:lvl1pPr>
                <a:lvl2pPr marL="742950" indent="-285750" eaLnBrk="0" hangingPunct="0">
                  <a:spcBef>
                    <a:spcPct val="20000"/>
                  </a:spcBef>
                  <a:buFont typeface="Arial" pitchFamily="34" charset="0"/>
                  <a:buChar char="–"/>
                  <a:defRPr kumimoji="1" sz="2800">
                    <a:solidFill>
                      <a:schemeClr val="tx1"/>
                    </a:solidFill>
                    <a:latin typeface="Calibri" pitchFamily="34" charset="0"/>
                    <a:ea typeface="MS PGothic" pitchFamily="34" charset="-128"/>
                  </a:defRPr>
                </a:lvl2pPr>
                <a:lvl3pPr marL="1143000" indent="-228600" eaLnBrk="0" hangingPunct="0">
                  <a:spcBef>
                    <a:spcPct val="20000"/>
                  </a:spcBef>
                  <a:buFont typeface="Arial" pitchFamily="34" charset="0"/>
                  <a:buChar char="•"/>
                  <a:defRPr kumimoji="1" sz="2400">
                    <a:solidFill>
                      <a:schemeClr val="tx1"/>
                    </a:solidFill>
                    <a:latin typeface="Calibri" pitchFamily="34" charset="0"/>
                    <a:ea typeface="MS PGothic" pitchFamily="34" charset="-128"/>
                  </a:defRPr>
                </a:lvl3pPr>
                <a:lvl4pPr marL="1600200" indent="-228600" eaLnBrk="0" hangingPunct="0">
                  <a:spcBef>
                    <a:spcPct val="20000"/>
                  </a:spcBef>
                  <a:buFont typeface="Arial" pitchFamily="34" charset="0"/>
                  <a:buChar char="–"/>
                  <a:defRPr kumimoji="1" sz="2000">
                    <a:solidFill>
                      <a:schemeClr val="tx1"/>
                    </a:solidFill>
                    <a:latin typeface="Calibri" pitchFamily="34" charset="0"/>
                    <a:ea typeface="MS PGothic" pitchFamily="34" charset="-128"/>
                  </a:defRPr>
                </a:lvl4pPr>
                <a:lvl5pPr marL="2057400" indent="-228600" eaLnBrk="0" hangingPunct="0">
                  <a:spcBef>
                    <a:spcPct val="20000"/>
                  </a:spcBef>
                  <a:buFont typeface="Arial" pitchFamily="34" charset="0"/>
                  <a:buChar char="»"/>
                  <a:defRPr kumimoji="1" sz="2000">
                    <a:solidFill>
                      <a:schemeClr val="tx1"/>
                    </a:solidFill>
                    <a:latin typeface="Calibri" pitchFamily="34" charset="0"/>
                    <a:ea typeface="MS PGothic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itchFamily="34" charset="0"/>
                  <a:buChar char="»"/>
                  <a:defRPr kumimoji="1" sz="2000">
                    <a:solidFill>
                      <a:schemeClr val="tx1"/>
                    </a:solidFill>
                    <a:latin typeface="Calibri" pitchFamily="34" charset="0"/>
                    <a:ea typeface="MS PGothic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itchFamily="34" charset="0"/>
                  <a:buChar char="»"/>
                  <a:defRPr kumimoji="1" sz="2000">
                    <a:solidFill>
                      <a:schemeClr val="tx1"/>
                    </a:solidFill>
                    <a:latin typeface="Calibri" pitchFamily="34" charset="0"/>
                    <a:ea typeface="MS PGothic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itchFamily="34" charset="0"/>
                  <a:buChar char="»"/>
                  <a:defRPr kumimoji="1" sz="2000">
                    <a:solidFill>
                      <a:schemeClr val="tx1"/>
                    </a:solidFill>
                    <a:latin typeface="Calibri" pitchFamily="34" charset="0"/>
                    <a:ea typeface="MS PGothic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itchFamily="34" charset="0"/>
                  <a:buChar char="»"/>
                  <a:defRPr kumimoji="1" sz="2000">
                    <a:solidFill>
                      <a:schemeClr val="tx1"/>
                    </a:solidFill>
                    <a:latin typeface="Calibri" pitchFamily="34" charset="0"/>
                    <a:ea typeface="MS PGothic" pitchFamily="34" charset="-128"/>
                  </a:defRPr>
                </a:lvl9pPr>
              </a:lstStyle>
              <a:p>
                <a:pPr marL="0" marR="0" lvl="0" indent="0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1" lang="en-US" altLang="ja-JP" sz="16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1C7DDB"/>
                    </a:solidFill>
                    <a:effectLst/>
                    <a:uLnTx/>
                    <a:uFillTx/>
                    <a:latin typeface="Calibri" pitchFamily="34" charset="0"/>
                    <a:ea typeface="MS PGothic" pitchFamily="34" charset="-128"/>
                  </a:rPr>
                  <a:t>e</a:t>
                </a:r>
                <a:r>
                  <a:rPr kumimoji="1" lang="en-US" altLang="ja-JP" sz="1600" b="0" i="0" u="none" strike="noStrike" kern="0" cap="none" spc="0" normalizeH="0" baseline="30000" noProof="0" dirty="0">
                    <a:ln>
                      <a:noFill/>
                    </a:ln>
                    <a:solidFill>
                      <a:srgbClr val="1C7DDB"/>
                    </a:solidFill>
                    <a:effectLst/>
                    <a:uLnTx/>
                    <a:uFillTx/>
                    <a:latin typeface="Calibri" pitchFamily="34" charset="0"/>
                    <a:ea typeface="MS PGothic" pitchFamily="34" charset="-128"/>
                  </a:rPr>
                  <a:t>-</a:t>
                </a:r>
                <a:endParaRPr kumimoji="1" lang="ja-JP" altLang="en-US" sz="1600" b="0" i="0" u="none" strike="noStrike" kern="0" cap="none" spc="0" normalizeH="0" baseline="30000" noProof="0" dirty="0">
                  <a:ln>
                    <a:noFill/>
                  </a:ln>
                  <a:solidFill>
                    <a:srgbClr val="1C7DDB"/>
                  </a:solidFill>
                  <a:effectLst/>
                  <a:uLnTx/>
                  <a:uFillTx/>
                  <a:latin typeface="Calibri" pitchFamily="34" charset="0"/>
                  <a:ea typeface="MS PGothic" pitchFamily="34" charset="-128"/>
                </a:endParaRPr>
              </a:p>
            </p:txBody>
          </p:sp>
          <p:sp>
            <p:nvSpPr>
              <p:cNvPr id="73" name="テキスト ボックス 8"/>
              <p:cNvSpPr txBox="1"/>
              <p:nvPr/>
            </p:nvSpPr>
            <p:spPr>
              <a:xfrm>
                <a:off x="4286250" y="3000374"/>
                <a:ext cx="778744" cy="597433"/>
              </a:xfrm>
              <a:prstGeom prst="rect">
                <a:avLst/>
              </a:prstGeom>
              <a:noFill/>
            </p:spPr>
            <p:txBody>
              <a:bodyPr wrap="none">
                <a:spAutoFit/>
              </a:bodyPr>
              <a:lstStyle>
                <a:lvl1pPr eaLnBrk="0" hangingPunct="0">
                  <a:defRPr kumimoji="1">
                    <a:solidFill>
                      <a:schemeClr val="tx1"/>
                    </a:solidFill>
                    <a:latin typeface="Arial" pitchFamily="34" charset="0"/>
                    <a:ea typeface="MS PGothic" pitchFamily="34" charset="-128"/>
                  </a:defRPr>
                </a:lvl1pPr>
                <a:lvl2pPr marL="742950" indent="-285750" eaLnBrk="0" hangingPunct="0">
                  <a:defRPr kumimoji="1">
                    <a:solidFill>
                      <a:schemeClr val="tx1"/>
                    </a:solidFill>
                    <a:latin typeface="Arial" pitchFamily="34" charset="0"/>
                    <a:ea typeface="MS PGothic" pitchFamily="34" charset="-128"/>
                  </a:defRPr>
                </a:lvl2pPr>
                <a:lvl3pPr marL="1143000" indent="-228600" eaLnBrk="0" hangingPunct="0">
                  <a:defRPr kumimoji="1">
                    <a:solidFill>
                      <a:schemeClr val="tx1"/>
                    </a:solidFill>
                    <a:latin typeface="Arial" pitchFamily="34" charset="0"/>
                    <a:ea typeface="MS PGothic" pitchFamily="34" charset="-128"/>
                  </a:defRPr>
                </a:lvl3pPr>
                <a:lvl4pPr marL="1600200" indent="-228600" eaLnBrk="0" hangingPunct="0">
                  <a:defRPr kumimoji="1">
                    <a:solidFill>
                      <a:schemeClr val="tx1"/>
                    </a:solidFill>
                    <a:latin typeface="Arial" pitchFamily="34" charset="0"/>
                    <a:ea typeface="MS PGothic" pitchFamily="34" charset="-128"/>
                  </a:defRPr>
                </a:lvl4pPr>
                <a:lvl5pPr marL="2057400" indent="-228600" eaLnBrk="0" hangingPunct="0">
                  <a:defRPr kumimoji="1">
                    <a:solidFill>
                      <a:schemeClr val="tx1"/>
                    </a:solidFill>
                    <a:latin typeface="Arial" pitchFamily="34" charset="0"/>
                    <a:ea typeface="MS PGothic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itchFamily="34" charset="0"/>
                    <a:ea typeface="MS PGothic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itchFamily="34" charset="0"/>
                    <a:ea typeface="MS PGothic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itchFamily="34" charset="0"/>
                    <a:ea typeface="MS PGothic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itchFamily="34" charset="0"/>
                    <a:ea typeface="MS PGothic" pitchFamily="34" charset="-128"/>
                  </a:defRPr>
                </a:lvl9pPr>
              </a:lstStyle>
              <a:p>
                <a:pPr marL="0" marR="0" lvl="0" indent="0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1" lang="en-US" altLang="ja-JP" sz="1600" b="0" i="0" u="none" strike="noStrike" kern="0" cap="none" spc="0" normalizeH="0" baseline="0" noProof="0">
                    <a:ln>
                      <a:noFill/>
                    </a:ln>
                    <a:solidFill>
                      <a:srgbClr val="1C7DDB"/>
                    </a:solidFill>
                    <a:effectLst/>
                    <a:uLnTx/>
                    <a:uFillTx/>
                    <a:latin typeface="Calibri" pitchFamily="34" charset="0"/>
                    <a:ea typeface="MS PGothic" pitchFamily="34" charset="-128"/>
                  </a:rPr>
                  <a:t>e</a:t>
                </a:r>
                <a:r>
                  <a:rPr kumimoji="1" lang="en-US" altLang="ja-JP" sz="1600" b="1" i="0" u="none" strike="noStrike" kern="0" cap="none" spc="0" normalizeH="0" baseline="30000" noProof="0">
                    <a:ln>
                      <a:noFill/>
                    </a:ln>
                    <a:solidFill>
                      <a:srgbClr val="1C7DDB"/>
                    </a:solidFill>
                    <a:effectLst/>
                    <a:uLnTx/>
                    <a:uFillTx/>
                    <a:latin typeface="MS PGothic" pitchFamily="34" charset="-128"/>
                    <a:ea typeface="MS PGothic" pitchFamily="34" charset="-128"/>
                  </a:rPr>
                  <a:t>±</a:t>
                </a:r>
                <a:endParaRPr kumimoji="1" lang="ja-JP" altLang="en-US" sz="1600" b="1" i="0" u="none" strike="noStrike" kern="0" cap="none" spc="0" normalizeH="0" baseline="30000" noProof="0">
                  <a:ln>
                    <a:noFill/>
                  </a:ln>
                  <a:solidFill>
                    <a:srgbClr val="1C7DDB"/>
                  </a:solidFill>
                  <a:effectLst/>
                  <a:uLnTx/>
                  <a:uFillTx/>
                  <a:latin typeface="MS PGothic" pitchFamily="34" charset="-128"/>
                  <a:ea typeface="MS PGothic" pitchFamily="34" charset="-128"/>
                </a:endParaRPr>
              </a:p>
            </p:txBody>
          </p:sp>
          <p:sp>
            <p:nvSpPr>
              <p:cNvPr id="74" name="テキスト ボックス 9"/>
              <p:cNvSpPr txBox="1"/>
              <p:nvPr/>
            </p:nvSpPr>
            <p:spPr>
              <a:xfrm>
                <a:off x="5429250" y="4214812"/>
                <a:ext cx="778744" cy="597433"/>
              </a:xfrm>
              <a:prstGeom prst="rect">
                <a:avLst/>
              </a:prstGeom>
              <a:noFill/>
            </p:spPr>
            <p:txBody>
              <a:bodyPr wrap="none">
                <a:spAutoFit/>
              </a:bodyPr>
              <a:lstStyle>
                <a:lvl1pPr eaLnBrk="0" hangingPunct="0">
                  <a:defRPr kumimoji="1">
                    <a:solidFill>
                      <a:schemeClr val="tx1"/>
                    </a:solidFill>
                    <a:latin typeface="Arial" pitchFamily="34" charset="0"/>
                    <a:ea typeface="MS PGothic" pitchFamily="34" charset="-128"/>
                  </a:defRPr>
                </a:lvl1pPr>
                <a:lvl2pPr marL="742950" indent="-285750" eaLnBrk="0" hangingPunct="0">
                  <a:defRPr kumimoji="1">
                    <a:solidFill>
                      <a:schemeClr val="tx1"/>
                    </a:solidFill>
                    <a:latin typeface="Arial" pitchFamily="34" charset="0"/>
                    <a:ea typeface="MS PGothic" pitchFamily="34" charset="-128"/>
                  </a:defRPr>
                </a:lvl2pPr>
                <a:lvl3pPr marL="1143000" indent="-228600" eaLnBrk="0" hangingPunct="0">
                  <a:defRPr kumimoji="1">
                    <a:solidFill>
                      <a:schemeClr val="tx1"/>
                    </a:solidFill>
                    <a:latin typeface="Arial" pitchFamily="34" charset="0"/>
                    <a:ea typeface="MS PGothic" pitchFamily="34" charset="-128"/>
                  </a:defRPr>
                </a:lvl3pPr>
                <a:lvl4pPr marL="1600200" indent="-228600" eaLnBrk="0" hangingPunct="0">
                  <a:defRPr kumimoji="1">
                    <a:solidFill>
                      <a:schemeClr val="tx1"/>
                    </a:solidFill>
                    <a:latin typeface="Arial" pitchFamily="34" charset="0"/>
                    <a:ea typeface="MS PGothic" pitchFamily="34" charset="-128"/>
                  </a:defRPr>
                </a:lvl4pPr>
                <a:lvl5pPr marL="2057400" indent="-228600" eaLnBrk="0" hangingPunct="0">
                  <a:defRPr kumimoji="1">
                    <a:solidFill>
                      <a:schemeClr val="tx1"/>
                    </a:solidFill>
                    <a:latin typeface="Arial" pitchFamily="34" charset="0"/>
                    <a:ea typeface="MS PGothic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itchFamily="34" charset="0"/>
                    <a:ea typeface="MS PGothic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itchFamily="34" charset="0"/>
                    <a:ea typeface="MS PGothic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itchFamily="34" charset="0"/>
                    <a:ea typeface="MS PGothic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itchFamily="34" charset="0"/>
                    <a:ea typeface="MS PGothic" pitchFamily="34" charset="-128"/>
                  </a:defRPr>
                </a:lvl9pPr>
              </a:lstStyle>
              <a:p>
                <a:pPr marL="0" marR="0" lvl="0" indent="0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1" lang="en-US" altLang="ja-JP" sz="1600" b="0" i="0" u="none" strike="noStrike" kern="0" cap="none" spc="0" normalizeH="0" baseline="0" noProof="0">
                    <a:ln>
                      <a:noFill/>
                    </a:ln>
                    <a:solidFill>
                      <a:srgbClr val="1C7DDB"/>
                    </a:solidFill>
                    <a:effectLst/>
                    <a:uLnTx/>
                    <a:uFillTx/>
                    <a:latin typeface="Calibri" pitchFamily="34" charset="0"/>
                    <a:ea typeface="MS PGothic" pitchFamily="34" charset="-128"/>
                  </a:rPr>
                  <a:t>e</a:t>
                </a:r>
                <a:r>
                  <a:rPr kumimoji="1" lang="en-US" altLang="ja-JP" sz="1600" b="1" i="0" u="none" strike="noStrike" kern="0" cap="none" spc="0" normalizeH="0" baseline="30000" noProof="0">
                    <a:ln>
                      <a:noFill/>
                    </a:ln>
                    <a:solidFill>
                      <a:srgbClr val="1C7DDB"/>
                    </a:solidFill>
                    <a:effectLst/>
                    <a:uLnTx/>
                    <a:uFillTx/>
                    <a:latin typeface="MS PGothic" pitchFamily="34" charset="-128"/>
                    <a:ea typeface="MS PGothic" pitchFamily="34" charset="-128"/>
                  </a:rPr>
                  <a:t>±</a:t>
                </a:r>
                <a:endParaRPr kumimoji="1" lang="ja-JP" altLang="en-US" sz="1600" b="1" i="0" u="none" strike="noStrike" kern="0" cap="none" spc="0" normalizeH="0" baseline="30000" noProof="0">
                  <a:ln>
                    <a:noFill/>
                  </a:ln>
                  <a:solidFill>
                    <a:srgbClr val="1C7DDB"/>
                  </a:solidFill>
                  <a:effectLst/>
                  <a:uLnTx/>
                  <a:uFillTx/>
                  <a:latin typeface="MS PGothic" pitchFamily="34" charset="-128"/>
                  <a:ea typeface="MS PGothic" pitchFamily="34" charset="-128"/>
                </a:endParaRPr>
              </a:p>
            </p:txBody>
          </p:sp>
          <p:sp>
            <p:nvSpPr>
              <p:cNvPr id="75" name="テキスト ボックス 10"/>
              <p:cNvSpPr txBox="1"/>
              <p:nvPr/>
            </p:nvSpPr>
            <p:spPr>
              <a:xfrm>
                <a:off x="5786436" y="2928939"/>
                <a:ext cx="778744" cy="597433"/>
              </a:xfrm>
              <a:prstGeom prst="rect">
                <a:avLst/>
              </a:prstGeom>
              <a:noFill/>
            </p:spPr>
            <p:txBody>
              <a:bodyPr wrap="none">
                <a:spAutoFit/>
              </a:bodyPr>
              <a:lstStyle>
                <a:lvl1pPr eaLnBrk="0" hangingPunct="0">
                  <a:defRPr kumimoji="1">
                    <a:solidFill>
                      <a:schemeClr val="tx1"/>
                    </a:solidFill>
                    <a:latin typeface="Arial" pitchFamily="34" charset="0"/>
                    <a:ea typeface="MS PGothic" pitchFamily="34" charset="-128"/>
                  </a:defRPr>
                </a:lvl1pPr>
                <a:lvl2pPr marL="742950" indent="-285750" eaLnBrk="0" hangingPunct="0">
                  <a:defRPr kumimoji="1">
                    <a:solidFill>
                      <a:schemeClr val="tx1"/>
                    </a:solidFill>
                    <a:latin typeface="Arial" pitchFamily="34" charset="0"/>
                    <a:ea typeface="MS PGothic" pitchFamily="34" charset="-128"/>
                  </a:defRPr>
                </a:lvl2pPr>
                <a:lvl3pPr marL="1143000" indent="-228600" eaLnBrk="0" hangingPunct="0">
                  <a:defRPr kumimoji="1">
                    <a:solidFill>
                      <a:schemeClr val="tx1"/>
                    </a:solidFill>
                    <a:latin typeface="Arial" pitchFamily="34" charset="0"/>
                    <a:ea typeface="MS PGothic" pitchFamily="34" charset="-128"/>
                  </a:defRPr>
                </a:lvl3pPr>
                <a:lvl4pPr marL="1600200" indent="-228600" eaLnBrk="0" hangingPunct="0">
                  <a:defRPr kumimoji="1">
                    <a:solidFill>
                      <a:schemeClr val="tx1"/>
                    </a:solidFill>
                    <a:latin typeface="Arial" pitchFamily="34" charset="0"/>
                    <a:ea typeface="MS PGothic" pitchFamily="34" charset="-128"/>
                  </a:defRPr>
                </a:lvl4pPr>
                <a:lvl5pPr marL="2057400" indent="-228600" eaLnBrk="0" hangingPunct="0">
                  <a:defRPr kumimoji="1">
                    <a:solidFill>
                      <a:schemeClr val="tx1"/>
                    </a:solidFill>
                    <a:latin typeface="Arial" pitchFamily="34" charset="0"/>
                    <a:ea typeface="MS PGothic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itchFamily="34" charset="0"/>
                    <a:ea typeface="MS PGothic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itchFamily="34" charset="0"/>
                    <a:ea typeface="MS PGothic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itchFamily="34" charset="0"/>
                    <a:ea typeface="MS PGothic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itchFamily="34" charset="0"/>
                    <a:ea typeface="MS PGothic" pitchFamily="34" charset="-128"/>
                  </a:defRPr>
                </a:lvl9pPr>
              </a:lstStyle>
              <a:p>
                <a:pPr marL="0" marR="0" lvl="0" indent="0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1" lang="en-US" altLang="ja-JP" sz="1600" b="0" i="0" u="none" strike="noStrike" kern="0" cap="none" spc="0" normalizeH="0" baseline="0" noProof="0">
                    <a:ln>
                      <a:noFill/>
                    </a:ln>
                    <a:solidFill>
                      <a:srgbClr val="1C7DDB"/>
                    </a:solidFill>
                    <a:effectLst/>
                    <a:uLnTx/>
                    <a:uFillTx/>
                    <a:latin typeface="Calibri" pitchFamily="34" charset="0"/>
                    <a:ea typeface="MS PGothic" pitchFamily="34" charset="-128"/>
                  </a:rPr>
                  <a:t>e</a:t>
                </a:r>
                <a:r>
                  <a:rPr kumimoji="1" lang="en-US" altLang="ja-JP" sz="1600" b="1" i="0" u="none" strike="noStrike" kern="0" cap="none" spc="0" normalizeH="0" baseline="30000" noProof="0">
                    <a:ln>
                      <a:noFill/>
                    </a:ln>
                    <a:solidFill>
                      <a:srgbClr val="1C7DDB"/>
                    </a:solidFill>
                    <a:effectLst/>
                    <a:uLnTx/>
                    <a:uFillTx/>
                    <a:latin typeface="MS PGothic" pitchFamily="34" charset="-128"/>
                    <a:ea typeface="MS PGothic" pitchFamily="34" charset="-128"/>
                  </a:rPr>
                  <a:t>±</a:t>
                </a:r>
                <a:endParaRPr kumimoji="1" lang="ja-JP" altLang="en-US" sz="1600" b="1" i="0" u="none" strike="noStrike" kern="0" cap="none" spc="0" normalizeH="0" baseline="30000" noProof="0">
                  <a:ln>
                    <a:noFill/>
                  </a:ln>
                  <a:solidFill>
                    <a:srgbClr val="1C7DDB"/>
                  </a:solidFill>
                  <a:effectLst/>
                  <a:uLnTx/>
                  <a:uFillTx/>
                  <a:latin typeface="MS PGothic" pitchFamily="34" charset="-128"/>
                  <a:ea typeface="MS PGothic" pitchFamily="34" charset="-128"/>
                </a:endParaRPr>
              </a:p>
            </p:txBody>
          </p:sp>
          <p:sp>
            <p:nvSpPr>
              <p:cNvPr id="76" name="テキスト ボックス 11"/>
              <p:cNvSpPr txBox="1"/>
              <p:nvPr/>
            </p:nvSpPr>
            <p:spPr>
              <a:xfrm>
                <a:off x="4429124" y="4000501"/>
                <a:ext cx="778744" cy="597433"/>
              </a:xfrm>
              <a:prstGeom prst="rect">
                <a:avLst/>
              </a:prstGeom>
              <a:noFill/>
            </p:spPr>
            <p:txBody>
              <a:bodyPr wrap="none">
                <a:spAutoFit/>
              </a:bodyPr>
              <a:lstStyle>
                <a:lvl1pPr eaLnBrk="0" hangingPunct="0">
                  <a:defRPr kumimoji="1">
                    <a:solidFill>
                      <a:schemeClr val="tx1"/>
                    </a:solidFill>
                    <a:latin typeface="Arial" pitchFamily="34" charset="0"/>
                    <a:ea typeface="MS PGothic" pitchFamily="34" charset="-128"/>
                  </a:defRPr>
                </a:lvl1pPr>
                <a:lvl2pPr marL="742950" indent="-285750" eaLnBrk="0" hangingPunct="0">
                  <a:defRPr kumimoji="1">
                    <a:solidFill>
                      <a:schemeClr val="tx1"/>
                    </a:solidFill>
                    <a:latin typeface="Arial" pitchFamily="34" charset="0"/>
                    <a:ea typeface="MS PGothic" pitchFamily="34" charset="-128"/>
                  </a:defRPr>
                </a:lvl2pPr>
                <a:lvl3pPr marL="1143000" indent="-228600" eaLnBrk="0" hangingPunct="0">
                  <a:defRPr kumimoji="1">
                    <a:solidFill>
                      <a:schemeClr val="tx1"/>
                    </a:solidFill>
                    <a:latin typeface="Arial" pitchFamily="34" charset="0"/>
                    <a:ea typeface="MS PGothic" pitchFamily="34" charset="-128"/>
                  </a:defRPr>
                </a:lvl3pPr>
                <a:lvl4pPr marL="1600200" indent="-228600" eaLnBrk="0" hangingPunct="0">
                  <a:defRPr kumimoji="1">
                    <a:solidFill>
                      <a:schemeClr val="tx1"/>
                    </a:solidFill>
                    <a:latin typeface="Arial" pitchFamily="34" charset="0"/>
                    <a:ea typeface="MS PGothic" pitchFamily="34" charset="-128"/>
                  </a:defRPr>
                </a:lvl4pPr>
                <a:lvl5pPr marL="2057400" indent="-228600" eaLnBrk="0" hangingPunct="0">
                  <a:defRPr kumimoji="1">
                    <a:solidFill>
                      <a:schemeClr val="tx1"/>
                    </a:solidFill>
                    <a:latin typeface="Arial" pitchFamily="34" charset="0"/>
                    <a:ea typeface="MS PGothic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itchFamily="34" charset="0"/>
                    <a:ea typeface="MS PGothic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itchFamily="34" charset="0"/>
                    <a:ea typeface="MS PGothic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itchFamily="34" charset="0"/>
                    <a:ea typeface="MS PGothic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itchFamily="34" charset="0"/>
                    <a:ea typeface="MS PGothic" pitchFamily="34" charset="-128"/>
                  </a:defRPr>
                </a:lvl9pPr>
              </a:lstStyle>
              <a:p>
                <a:pPr marL="0" marR="0" lvl="0" indent="0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1" lang="en-US" altLang="ja-JP" sz="1600" b="0" i="0" u="none" strike="noStrike" kern="0" cap="none" spc="0" normalizeH="0" baseline="0" noProof="0">
                    <a:ln>
                      <a:noFill/>
                    </a:ln>
                    <a:solidFill>
                      <a:srgbClr val="1C7DDB"/>
                    </a:solidFill>
                    <a:effectLst/>
                    <a:uLnTx/>
                    <a:uFillTx/>
                    <a:latin typeface="Calibri" pitchFamily="34" charset="0"/>
                    <a:ea typeface="MS PGothic" pitchFamily="34" charset="-128"/>
                  </a:rPr>
                  <a:t>e</a:t>
                </a:r>
                <a:r>
                  <a:rPr kumimoji="1" lang="en-US" altLang="ja-JP" sz="1600" b="1" i="0" u="none" strike="noStrike" kern="0" cap="none" spc="0" normalizeH="0" baseline="30000" noProof="0">
                    <a:ln>
                      <a:noFill/>
                    </a:ln>
                    <a:solidFill>
                      <a:srgbClr val="1C7DDB"/>
                    </a:solidFill>
                    <a:effectLst/>
                    <a:uLnTx/>
                    <a:uFillTx/>
                    <a:latin typeface="MS PGothic" pitchFamily="34" charset="-128"/>
                    <a:ea typeface="MS PGothic" pitchFamily="34" charset="-128"/>
                  </a:rPr>
                  <a:t>±</a:t>
                </a:r>
                <a:endParaRPr kumimoji="1" lang="ja-JP" altLang="en-US" sz="1600" b="1" i="0" u="none" strike="noStrike" kern="0" cap="none" spc="0" normalizeH="0" baseline="30000" noProof="0">
                  <a:ln>
                    <a:noFill/>
                  </a:ln>
                  <a:solidFill>
                    <a:srgbClr val="1C7DDB"/>
                  </a:solidFill>
                  <a:effectLst/>
                  <a:uLnTx/>
                  <a:uFillTx/>
                  <a:latin typeface="MS PGothic" pitchFamily="34" charset="-128"/>
                  <a:ea typeface="MS PGothic" pitchFamily="34" charset="-128"/>
                </a:endParaRPr>
              </a:p>
            </p:txBody>
          </p:sp>
          <p:sp>
            <p:nvSpPr>
              <p:cNvPr id="77" name="テキスト ボックス 12"/>
              <p:cNvSpPr txBox="1"/>
              <p:nvPr/>
            </p:nvSpPr>
            <p:spPr>
              <a:xfrm>
                <a:off x="6643688" y="4214812"/>
                <a:ext cx="778744" cy="597433"/>
              </a:xfrm>
              <a:prstGeom prst="rect">
                <a:avLst/>
              </a:prstGeom>
              <a:noFill/>
            </p:spPr>
            <p:txBody>
              <a:bodyPr wrap="none">
                <a:spAutoFit/>
              </a:bodyPr>
              <a:lstStyle>
                <a:lvl1pPr eaLnBrk="0" hangingPunct="0">
                  <a:defRPr kumimoji="1">
                    <a:solidFill>
                      <a:schemeClr val="tx1"/>
                    </a:solidFill>
                    <a:latin typeface="Arial" pitchFamily="34" charset="0"/>
                    <a:ea typeface="MS PGothic" pitchFamily="34" charset="-128"/>
                  </a:defRPr>
                </a:lvl1pPr>
                <a:lvl2pPr marL="742950" indent="-285750" eaLnBrk="0" hangingPunct="0">
                  <a:defRPr kumimoji="1">
                    <a:solidFill>
                      <a:schemeClr val="tx1"/>
                    </a:solidFill>
                    <a:latin typeface="Arial" pitchFamily="34" charset="0"/>
                    <a:ea typeface="MS PGothic" pitchFamily="34" charset="-128"/>
                  </a:defRPr>
                </a:lvl2pPr>
                <a:lvl3pPr marL="1143000" indent="-228600" eaLnBrk="0" hangingPunct="0">
                  <a:defRPr kumimoji="1">
                    <a:solidFill>
                      <a:schemeClr val="tx1"/>
                    </a:solidFill>
                    <a:latin typeface="Arial" pitchFamily="34" charset="0"/>
                    <a:ea typeface="MS PGothic" pitchFamily="34" charset="-128"/>
                  </a:defRPr>
                </a:lvl3pPr>
                <a:lvl4pPr marL="1600200" indent="-228600" eaLnBrk="0" hangingPunct="0">
                  <a:defRPr kumimoji="1">
                    <a:solidFill>
                      <a:schemeClr val="tx1"/>
                    </a:solidFill>
                    <a:latin typeface="Arial" pitchFamily="34" charset="0"/>
                    <a:ea typeface="MS PGothic" pitchFamily="34" charset="-128"/>
                  </a:defRPr>
                </a:lvl4pPr>
                <a:lvl5pPr marL="2057400" indent="-228600" eaLnBrk="0" hangingPunct="0">
                  <a:defRPr kumimoji="1">
                    <a:solidFill>
                      <a:schemeClr val="tx1"/>
                    </a:solidFill>
                    <a:latin typeface="Arial" pitchFamily="34" charset="0"/>
                    <a:ea typeface="MS PGothic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itchFamily="34" charset="0"/>
                    <a:ea typeface="MS PGothic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itchFamily="34" charset="0"/>
                    <a:ea typeface="MS PGothic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itchFamily="34" charset="0"/>
                    <a:ea typeface="MS PGothic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itchFamily="34" charset="0"/>
                    <a:ea typeface="MS PGothic" pitchFamily="34" charset="-128"/>
                  </a:defRPr>
                </a:lvl9pPr>
              </a:lstStyle>
              <a:p>
                <a:pPr marL="0" marR="0" lvl="0" indent="0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1" lang="en-US" altLang="ja-JP" sz="1600" b="0" i="0" u="none" strike="noStrike" kern="0" cap="none" spc="0" normalizeH="0" baseline="0" noProof="0">
                    <a:ln>
                      <a:noFill/>
                    </a:ln>
                    <a:solidFill>
                      <a:srgbClr val="1C7DDB"/>
                    </a:solidFill>
                    <a:effectLst/>
                    <a:uLnTx/>
                    <a:uFillTx/>
                    <a:latin typeface="Calibri" pitchFamily="34" charset="0"/>
                    <a:ea typeface="MS PGothic" pitchFamily="34" charset="-128"/>
                  </a:rPr>
                  <a:t>e</a:t>
                </a:r>
                <a:r>
                  <a:rPr kumimoji="1" lang="en-US" altLang="ja-JP" sz="1600" b="1" i="0" u="none" strike="noStrike" kern="0" cap="none" spc="0" normalizeH="0" baseline="30000" noProof="0">
                    <a:ln>
                      <a:noFill/>
                    </a:ln>
                    <a:solidFill>
                      <a:srgbClr val="1C7DDB"/>
                    </a:solidFill>
                    <a:effectLst/>
                    <a:uLnTx/>
                    <a:uFillTx/>
                    <a:latin typeface="MS PGothic" pitchFamily="34" charset="-128"/>
                    <a:ea typeface="MS PGothic" pitchFamily="34" charset="-128"/>
                  </a:rPr>
                  <a:t>±</a:t>
                </a:r>
                <a:endParaRPr kumimoji="1" lang="ja-JP" altLang="en-US" sz="1600" b="1" i="0" u="none" strike="noStrike" kern="0" cap="none" spc="0" normalizeH="0" baseline="30000" noProof="0">
                  <a:ln>
                    <a:noFill/>
                  </a:ln>
                  <a:solidFill>
                    <a:srgbClr val="1C7DDB"/>
                  </a:solidFill>
                  <a:effectLst/>
                  <a:uLnTx/>
                  <a:uFillTx/>
                  <a:latin typeface="MS PGothic" pitchFamily="34" charset="-128"/>
                  <a:ea typeface="MS PGothic" pitchFamily="34" charset="-128"/>
                </a:endParaRPr>
              </a:p>
            </p:txBody>
          </p:sp>
          <p:sp>
            <p:nvSpPr>
              <p:cNvPr id="78" name="テキスト ボックス 14"/>
              <p:cNvSpPr txBox="1"/>
              <p:nvPr/>
            </p:nvSpPr>
            <p:spPr>
              <a:xfrm>
                <a:off x="2500313" y="3500438"/>
                <a:ext cx="714143" cy="597433"/>
              </a:xfrm>
              <a:prstGeom prst="rect">
                <a:avLst/>
              </a:prstGeom>
              <a:noFill/>
            </p:spPr>
            <p:txBody>
              <a:bodyPr wrap="none">
                <a:spAutoFit/>
              </a:bodyPr>
              <a:lstStyle>
                <a:lvl1pPr eaLnBrk="0" hangingPunct="0">
                  <a:defRPr kumimoji="1">
                    <a:solidFill>
                      <a:schemeClr val="tx1"/>
                    </a:solidFill>
                    <a:latin typeface="Arial" pitchFamily="34" charset="0"/>
                    <a:ea typeface="MS PGothic" pitchFamily="34" charset="-128"/>
                  </a:defRPr>
                </a:lvl1pPr>
                <a:lvl2pPr marL="742950" indent="-285750" eaLnBrk="0" hangingPunct="0">
                  <a:defRPr kumimoji="1">
                    <a:solidFill>
                      <a:schemeClr val="tx1"/>
                    </a:solidFill>
                    <a:latin typeface="Arial" pitchFamily="34" charset="0"/>
                    <a:ea typeface="MS PGothic" pitchFamily="34" charset="-128"/>
                  </a:defRPr>
                </a:lvl2pPr>
                <a:lvl3pPr marL="1143000" indent="-228600" eaLnBrk="0" hangingPunct="0">
                  <a:defRPr kumimoji="1">
                    <a:solidFill>
                      <a:schemeClr val="tx1"/>
                    </a:solidFill>
                    <a:latin typeface="Arial" pitchFamily="34" charset="0"/>
                    <a:ea typeface="MS PGothic" pitchFamily="34" charset="-128"/>
                  </a:defRPr>
                </a:lvl3pPr>
                <a:lvl4pPr marL="1600200" indent="-228600" eaLnBrk="0" hangingPunct="0">
                  <a:defRPr kumimoji="1">
                    <a:solidFill>
                      <a:schemeClr val="tx1"/>
                    </a:solidFill>
                    <a:latin typeface="Arial" pitchFamily="34" charset="0"/>
                    <a:ea typeface="MS PGothic" pitchFamily="34" charset="-128"/>
                  </a:defRPr>
                </a:lvl4pPr>
                <a:lvl5pPr marL="2057400" indent="-228600" eaLnBrk="0" hangingPunct="0">
                  <a:defRPr kumimoji="1">
                    <a:solidFill>
                      <a:schemeClr val="tx1"/>
                    </a:solidFill>
                    <a:latin typeface="Arial" pitchFamily="34" charset="0"/>
                    <a:ea typeface="MS PGothic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itchFamily="34" charset="0"/>
                    <a:ea typeface="MS PGothic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itchFamily="34" charset="0"/>
                    <a:ea typeface="MS PGothic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itchFamily="34" charset="0"/>
                    <a:ea typeface="MS PGothic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itchFamily="34" charset="0"/>
                    <a:ea typeface="MS PGothic" pitchFamily="34" charset="-128"/>
                  </a:defRPr>
                </a:lvl9pPr>
              </a:lstStyle>
              <a:p>
                <a:pPr marL="0" marR="0" lvl="0" indent="0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1" lang="en-US" altLang="ja-JP" sz="1600" b="0" i="0" u="none" strike="noStrike" kern="0" cap="none" spc="0" normalizeH="0" baseline="0" noProof="0">
                    <a:ln>
                      <a:noFill/>
                    </a:ln>
                    <a:solidFill>
                      <a:srgbClr val="1C7DDB"/>
                    </a:solidFill>
                    <a:effectLst/>
                    <a:uLnTx/>
                    <a:uFillTx/>
                    <a:latin typeface="MS PGothic" pitchFamily="34" charset="-128"/>
                    <a:ea typeface="MS PGothic" pitchFamily="34" charset="-128"/>
                  </a:rPr>
                  <a:t>γ</a:t>
                </a:r>
                <a:endParaRPr kumimoji="1" lang="ja-JP" altLang="en-US" sz="1600" b="0" i="0" u="none" strike="noStrike" kern="0" cap="none" spc="0" normalizeH="0" baseline="0" noProof="0">
                  <a:ln>
                    <a:noFill/>
                  </a:ln>
                  <a:solidFill>
                    <a:srgbClr val="1C7DDB"/>
                  </a:solidFill>
                  <a:effectLst/>
                  <a:uLnTx/>
                  <a:uFillTx/>
                  <a:latin typeface="Calibri" pitchFamily="34" charset="0"/>
                  <a:ea typeface="MS PGothic" pitchFamily="34" charset="-128"/>
                </a:endParaRPr>
              </a:p>
            </p:txBody>
          </p:sp>
          <p:sp>
            <p:nvSpPr>
              <p:cNvPr id="79" name="テキスト ボックス 15"/>
              <p:cNvSpPr txBox="1"/>
              <p:nvPr/>
            </p:nvSpPr>
            <p:spPr>
              <a:xfrm>
                <a:off x="5214939" y="3214689"/>
                <a:ext cx="714143" cy="597433"/>
              </a:xfrm>
              <a:prstGeom prst="rect">
                <a:avLst/>
              </a:prstGeom>
              <a:noFill/>
            </p:spPr>
            <p:txBody>
              <a:bodyPr wrap="none">
                <a:spAutoFit/>
              </a:bodyPr>
              <a:lstStyle>
                <a:lvl1pPr eaLnBrk="0" hangingPunct="0">
                  <a:defRPr kumimoji="1">
                    <a:solidFill>
                      <a:schemeClr val="tx1"/>
                    </a:solidFill>
                    <a:latin typeface="Arial" pitchFamily="34" charset="0"/>
                    <a:ea typeface="MS PGothic" pitchFamily="34" charset="-128"/>
                  </a:defRPr>
                </a:lvl1pPr>
                <a:lvl2pPr marL="742950" indent="-285750" eaLnBrk="0" hangingPunct="0">
                  <a:defRPr kumimoji="1">
                    <a:solidFill>
                      <a:schemeClr val="tx1"/>
                    </a:solidFill>
                    <a:latin typeface="Arial" pitchFamily="34" charset="0"/>
                    <a:ea typeface="MS PGothic" pitchFamily="34" charset="-128"/>
                  </a:defRPr>
                </a:lvl2pPr>
                <a:lvl3pPr marL="1143000" indent="-228600" eaLnBrk="0" hangingPunct="0">
                  <a:defRPr kumimoji="1">
                    <a:solidFill>
                      <a:schemeClr val="tx1"/>
                    </a:solidFill>
                    <a:latin typeface="Arial" pitchFamily="34" charset="0"/>
                    <a:ea typeface="MS PGothic" pitchFamily="34" charset="-128"/>
                  </a:defRPr>
                </a:lvl3pPr>
                <a:lvl4pPr marL="1600200" indent="-228600" eaLnBrk="0" hangingPunct="0">
                  <a:defRPr kumimoji="1">
                    <a:solidFill>
                      <a:schemeClr val="tx1"/>
                    </a:solidFill>
                    <a:latin typeface="Arial" pitchFamily="34" charset="0"/>
                    <a:ea typeface="MS PGothic" pitchFamily="34" charset="-128"/>
                  </a:defRPr>
                </a:lvl4pPr>
                <a:lvl5pPr marL="2057400" indent="-228600" eaLnBrk="0" hangingPunct="0">
                  <a:defRPr kumimoji="1">
                    <a:solidFill>
                      <a:schemeClr val="tx1"/>
                    </a:solidFill>
                    <a:latin typeface="Arial" pitchFamily="34" charset="0"/>
                    <a:ea typeface="MS PGothic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itchFamily="34" charset="0"/>
                    <a:ea typeface="MS PGothic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itchFamily="34" charset="0"/>
                    <a:ea typeface="MS PGothic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itchFamily="34" charset="0"/>
                    <a:ea typeface="MS PGothic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itchFamily="34" charset="0"/>
                    <a:ea typeface="MS PGothic" pitchFamily="34" charset="-128"/>
                  </a:defRPr>
                </a:lvl9pPr>
              </a:lstStyle>
              <a:p>
                <a:pPr marL="0" marR="0" lvl="0" indent="0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1" lang="en-US" altLang="ja-JP" sz="1600" b="0" i="0" u="none" strike="noStrike" kern="0" cap="none" spc="0" normalizeH="0" baseline="0" noProof="0">
                    <a:ln>
                      <a:noFill/>
                    </a:ln>
                    <a:solidFill>
                      <a:srgbClr val="1C7DDB"/>
                    </a:solidFill>
                    <a:effectLst/>
                    <a:uLnTx/>
                    <a:uFillTx/>
                    <a:latin typeface="MS PGothic" pitchFamily="34" charset="-128"/>
                    <a:ea typeface="MS PGothic" pitchFamily="34" charset="-128"/>
                  </a:rPr>
                  <a:t>γ</a:t>
                </a:r>
                <a:endParaRPr kumimoji="1" lang="ja-JP" altLang="en-US" sz="1600" b="0" i="0" u="none" strike="noStrike" kern="0" cap="none" spc="0" normalizeH="0" baseline="0" noProof="0">
                  <a:ln>
                    <a:noFill/>
                  </a:ln>
                  <a:solidFill>
                    <a:srgbClr val="1C7DDB"/>
                  </a:solidFill>
                  <a:effectLst/>
                  <a:uLnTx/>
                  <a:uFillTx/>
                  <a:latin typeface="Calibri" pitchFamily="34" charset="0"/>
                  <a:ea typeface="MS PGothic" pitchFamily="34" charset="-128"/>
                </a:endParaRPr>
              </a:p>
            </p:txBody>
          </p:sp>
          <p:sp>
            <p:nvSpPr>
              <p:cNvPr id="80" name="テキスト ボックス 16"/>
              <p:cNvSpPr txBox="1"/>
              <p:nvPr/>
            </p:nvSpPr>
            <p:spPr>
              <a:xfrm>
                <a:off x="3857625" y="3714751"/>
                <a:ext cx="714143" cy="597433"/>
              </a:xfrm>
              <a:prstGeom prst="rect">
                <a:avLst/>
              </a:prstGeom>
              <a:noFill/>
            </p:spPr>
            <p:txBody>
              <a:bodyPr wrap="none">
                <a:spAutoFit/>
              </a:bodyPr>
              <a:lstStyle>
                <a:lvl1pPr eaLnBrk="0" hangingPunct="0">
                  <a:defRPr kumimoji="1">
                    <a:solidFill>
                      <a:schemeClr val="tx1"/>
                    </a:solidFill>
                    <a:latin typeface="Arial" pitchFamily="34" charset="0"/>
                    <a:ea typeface="MS PGothic" pitchFamily="34" charset="-128"/>
                  </a:defRPr>
                </a:lvl1pPr>
                <a:lvl2pPr marL="742950" indent="-285750" eaLnBrk="0" hangingPunct="0">
                  <a:defRPr kumimoji="1">
                    <a:solidFill>
                      <a:schemeClr val="tx1"/>
                    </a:solidFill>
                    <a:latin typeface="Arial" pitchFamily="34" charset="0"/>
                    <a:ea typeface="MS PGothic" pitchFamily="34" charset="-128"/>
                  </a:defRPr>
                </a:lvl2pPr>
                <a:lvl3pPr marL="1143000" indent="-228600" eaLnBrk="0" hangingPunct="0">
                  <a:defRPr kumimoji="1">
                    <a:solidFill>
                      <a:schemeClr val="tx1"/>
                    </a:solidFill>
                    <a:latin typeface="Arial" pitchFamily="34" charset="0"/>
                    <a:ea typeface="MS PGothic" pitchFamily="34" charset="-128"/>
                  </a:defRPr>
                </a:lvl3pPr>
                <a:lvl4pPr marL="1600200" indent="-228600" eaLnBrk="0" hangingPunct="0">
                  <a:defRPr kumimoji="1">
                    <a:solidFill>
                      <a:schemeClr val="tx1"/>
                    </a:solidFill>
                    <a:latin typeface="Arial" pitchFamily="34" charset="0"/>
                    <a:ea typeface="MS PGothic" pitchFamily="34" charset="-128"/>
                  </a:defRPr>
                </a:lvl4pPr>
                <a:lvl5pPr marL="2057400" indent="-228600" eaLnBrk="0" hangingPunct="0">
                  <a:defRPr kumimoji="1">
                    <a:solidFill>
                      <a:schemeClr val="tx1"/>
                    </a:solidFill>
                    <a:latin typeface="Arial" pitchFamily="34" charset="0"/>
                    <a:ea typeface="MS PGothic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itchFamily="34" charset="0"/>
                    <a:ea typeface="MS PGothic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itchFamily="34" charset="0"/>
                    <a:ea typeface="MS PGothic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itchFamily="34" charset="0"/>
                    <a:ea typeface="MS PGothic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itchFamily="34" charset="0"/>
                    <a:ea typeface="MS PGothic" pitchFamily="34" charset="-128"/>
                  </a:defRPr>
                </a:lvl9pPr>
              </a:lstStyle>
              <a:p>
                <a:pPr marL="0" marR="0" lvl="0" indent="0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1" lang="en-US" altLang="ja-JP" sz="1600" b="0" i="0" u="none" strike="noStrike" kern="0" cap="none" spc="0" normalizeH="0" baseline="0" noProof="0">
                    <a:ln>
                      <a:noFill/>
                    </a:ln>
                    <a:solidFill>
                      <a:srgbClr val="1C7DDB"/>
                    </a:solidFill>
                    <a:effectLst/>
                    <a:uLnTx/>
                    <a:uFillTx/>
                    <a:latin typeface="MS PGothic" pitchFamily="34" charset="-128"/>
                    <a:ea typeface="MS PGothic" pitchFamily="34" charset="-128"/>
                  </a:rPr>
                  <a:t>γ</a:t>
                </a:r>
                <a:endParaRPr kumimoji="1" lang="ja-JP" altLang="en-US" sz="1600" b="0" i="0" u="none" strike="noStrike" kern="0" cap="none" spc="0" normalizeH="0" baseline="0" noProof="0">
                  <a:ln>
                    <a:noFill/>
                  </a:ln>
                  <a:solidFill>
                    <a:srgbClr val="1C7DDB"/>
                  </a:solidFill>
                  <a:effectLst/>
                  <a:uLnTx/>
                  <a:uFillTx/>
                  <a:latin typeface="Calibri" pitchFamily="34" charset="0"/>
                  <a:ea typeface="MS PGothic" pitchFamily="34" charset="-128"/>
                </a:endParaRPr>
              </a:p>
            </p:txBody>
          </p:sp>
          <p:sp>
            <p:nvSpPr>
              <p:cNvPr id="81" name="テキスト ボックス 17"/>
              <p:cNvSpPr txBox="1"/>
              <p:nvPr/>
            </p:nvSpPr>
            <p:spPr>
              <a:xfrm>
                <a:off x="3500438" y="3286124"/>
                <a:ext cx="714143" cy="597433"/>
              </a:xfrm>
              <a:prstGeom prst="rect">
                <a:avLst/>
              </a:prstGeom>
              <a:noFill/>
            </p:spPr>
            <p:txBody>
              <a:bodyPr wrap="none">
                <a:spAutoFit/>
              </a:bodyPr>
              <a:lstStyle>
                <a:lvl1pPr eaLnBrk="0" hangingPunct="0">
                  <a:defRPr kumimoji="1">
                    <a:solidFill>
                      <a:schemeClr val="tx1"/>
                    </a:solidFill>
                    <a:latin typeface="Arial" pitchFamily="34" charset="0"/>
                    <a:ea typeface="MS PGothic" pitchFamily="34" charset="-128"/>
                  </a:defRPr>
                </a:lvl1pPr>
                <a:lvl2pPr marL="742950" indent="-285750" eaLnBrk="0" hangingPunct="0">
                  <a:defRPr kumimoji="1">
                    <a:solidFill>
                      <a:schemeClr val="tx1"/>
                    </a:solidFill>
                    <a:latin typeface="Arial" pitchFamily="34" charset="0"/>
                    <a:ea typeface="MS PGothic" pitchFamily="34" charset="-128"/>
                  </a:defRPr>
                </a:lvl2pPr>
                <a:lvl3pPr marL="1143000" indent="-228600" eaLnBrk="0" hangingPunct="0">
                  <a:defRPr kumimoji="1">
                    <a:solidFill>
                      <a:schemeClr val="tx1"/>
                    </a:solidFill>
                    <a:latin typeface="Arial" pitchFamily="34" charset="0"/>
                    <a:ea typeface="MS PGothic" pitchFamily="34" charset="-128"/>
                  </a:defRPr>
                </a:lvl3pPr>
                <a:lvl4pPr marL="1600200" indent="-228600" eaLnBrk="0" hangingPunct="0">
                  <a:defRPr kumimoji="1">
                    <a:solidFill>
                      <a:schemeClr val="tx1"/>
                    </a:solidFill>
                    <a:latin typeface="Arial" pitchFamily="34" charset="0"/>
                    <a:ea typeface="MS PGothic" pitchFamily="34" charset="-128"/>
                  </a:defRPr>
                </a:lvl4pPr>
                <a:lvl5pPr marL="2057400" indent="-228600" eaLnBrk="0" hangingPunct="0">
                  <a:defRPr kumimoji="1">
                    <a:solidFill>
                      <a:schemeClr val="tx1"/>
                    </a:solidFill>
                    <a:latin typeface="Arial" pitchFamily="34" charset="0"/>
                    <a:ea typeface="MS PGothic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itchFamily="34" charset="0"/>
                    <a:ea typeface="MS PGothic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itchFamily="34" charset="0"/>
                    <a:ea typeface="MS PGothic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itchFamily="34" charset="0"/>
                    <a:ea typeface="MS PGothic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itchFamily="34" charset="0"/>
                    <a:ea typeface="MS PGothic" pitchFamily="34" charset="-128"/>
                  </a:defRPr>
                </a:lvl9pPr>
              </a:lstStyle>
              <a:p>
                <a:pPr marL="0" marR="0" lvl="0" indent="0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1" lang="en-US" altLang="ja-JP" sz="1600" b="0" i="0" u="none" strike="noStrike" kern="0" cap="none" spc="0" normalizeH="0" baseline="0" noProof="0">
                    <a:ln>
                      <a:noFill/>
                    </a:ln>
                    <a:solidFill>
                      <a:srgbClr val="1C7DDB"/>
                    </a:solidFill>
                    <a:effectLst/>
                    <a:uLnTx/>
                    <a:uFillTx/>
                    <a:latin typeface="MS PGothic" pitchFamily="34" charset="-128"/>
                    <a:ea typeface="MS PGothic" pitchFamily="34" charset="-128"/>
                  </a:rPr>
                  <a:t>γ</a:t>
                </a:r>
                <a:endParaRPr kumimoji="1" lang="ja-JP" altLang="en-US" sz="1600" b="0" i="0" u="none" strike="noStrike" kern="0" cap="none" spc="0" normalizeH="0" baseline="0" noProof="0">
                  <a:ln>
                    <a:noFill/>
                  </a:ln>
                  <a:solidFill>
                    <a:srgbClr val="1C7DDB"/>
                  </a:solidFill>
                  <a:effectLst/>
                  <a:uLnTx/>
                  <a:uFillTx/>
                  <a:latin typeface="Calibri" pitchFamily="34" charset="0"/>
                  <a:ea typeface="MS PGothic" pitchFamily="34" charset="-128"/>
                </a:endParaRPr>
              </a:p>
            </p:txBody>
          </p:sp>
          <p:sp>
            <p:nvSpPr>
              <p:cNvPr id="82" name="テキスト ボックス 18"/>
              <p:cNvSpPr txBox="1"/>
              <p:nvPr/>
            </p:nvSpPr>
            <p:spPr>
              <a:xfrm>
                <a:off x="5929313" y="3929062"/>
                <a:ext cx="714143" cy="597433"/>
              </a:xfrm>
              <a:prstGeom prst="rect">
                <a:avLst/>
              </a:prstGeom>
              <a:noFill/>
            </p:spPr>
            <p:txBody>
              <a:bodyPr wrap="none">
                <a:spAutoFit/>
              </a:bodyPr>
              <a:lstStyle>
                <a:lvl1pPr eaLnBrk="0" hangingPunct="0">
                  <a:defRPr kumimoji="1">
                    <a:solidFill>
                      <a:schemeClr val="tx1"/>
                    </a:solidFill>
                    <a:latin typeface="Arial" pitchFamily="34" charset="0"/>
                    <a:ea typeface="MS PGothic" pitchFamily="34" charset="-128"/>
                  </a:defRPr>
                </a:lvl1pPr>
                <a:lvl2pPr marL="742950" indent="-285750" eaLnBrk="0" hangingPunct="0">
                  <a:defRPr kumimoji="1">
                    <a:solidFill>
                      <a:schemeClr val="tx1"/>
                    </a:solidFill>
                    <a:latin typeface="Arial" pitchFamily="34" charset="0"/>
                    <a:ea typeface="MS PGothic" pitchFamily="34" charset="-128"/>
                  </a:defRPr>
                </a:lvl2pPr>
                <a:lvl3pPr marL="1143000" indent="-228600" eaLnBrk="0" hangingPunct="0">
                  <a:defRPr kumimoji="1">
                    <a:solidFill>
                      <a:schemeClr val="tx1"/>
                    </a:solidFill>
                    <a:latin typeface="Arial" pitchFamily="34" charset="0"/>
                    <a:ea typeface="MS PGothic" pitchFamily="34" charset="-128"/>
                  </a:defRPr>
                </a:lvl3pPr>
                <a:lvl4pPr marL="1600200" indent="-228600" eaLnBrk="0" hangingPunct="0">
                  <a:defRPr kumimoji="1">
                    <a:solidFill>
                      <a:schemeClr val="tx1"/>
                    </a:solidFill>
                    <a:latin typeface="Arial" pitchFamily="34" charset="0"/>
                    <a:ea typeface="MS PGothic" pitchFamily="34" charset="-128"/>
                  </a:defRPr>
                </a:lvl4pPr>
                <a:lvl5pPr marL="2057400" indent="-228600" eaLnBrk="0" hangingPunct="0">
                  <a:defRPr kumimoji="1">
                    <a:solidFill>
                      <a:schemeClr val="tx1"/>
                    </a:solidFill>
                    <a:latin typeface="Arial" pitchFamily="34" charset="0"/>
                    <a:ea typeface="MS PGothic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itchFamily="34" charset="0"/>
                    <a:ea typeface="MS PGothic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itchFamily="34" charset="0"/>
                    <a:ea typeface="MS PGothic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itchFamily="34" charset="0"/>
                    <a:ea typeface="MS PGothic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itchFamily="34" charset="0"/>
                    <a:ea typeface="MS PGothic" pitchFamily="34" charset="-128"/>
                  </a:defRPr>
                </a:lvl9pPr>
              </a:lstStyle>
              <a:p>
                <a:pPr marL="0" marR="0" lvl="0" indent="0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1" lang="en-US" altLang="ja-JP" sz="1600" b="0" i="0" u="none" strike="noStrike" kern="0" cap="none" spc="0" normalizeH="0" baseline="0" noProof="0">
                    <a:ln>
                      <a:noFill/>
                    </a:ln>
                    <a:solidFill>
                      <a:srgbClr val="1C7DDB"/>
                    </a:solidFill>
                    <a:effectLst/>
                    <a:uLnTx/>
                    <a:uFillTx/>
                    <a:latin typeface="MS PGothic" pitchFamily="34" charset="-128"/>
                    <a:ea typeface="MS PGothic" pitchFamily="34" charset="-128"/>
                  </a:rPr>
                  <a:t>γ</a:t>
                </a:r>
                <a:endParaRPr kumimoji="1" lang="ja-JP" altLang="en-US" sz="1600" b="0" i="0" u="none" strike="noStrike" kern="0" cap="none" spc="0" normalizeH="0" baseline="0" noProof="0">
                  <a:ln>
                    <a:noFill/>
                  </a:ln>
                  <a:solidFill>
                    <a:srgbClr val="1C7DDB"/>
                  </a:solidFill>
                  <a:effectLst/>
                  <a:uLnTx/>
                  <a:uFillTx/>
                  <a:latin typeface="Calibri" pitchFamily="34" charset="0"/>
                  <a:ea typeface="MS PGothic" pitchFamily="34" charset="-128"/>
                </a:endParaRPr>
              </a:p>
            </p:txBody>
          </p:sp>
          <p:sp>
            <p:nvSpPr>
              <p:cNvPr id="83" name="テキスト ボックス 19"/>
              <p:cNvSpPr txBox="1">
                <a:spLocks noChangeArrowheads="1"/>
              </p:cNvSpPr>
              <p:nvPr/>
            </p:nvSpPr>
            <p:spPr bwMode="auto">
              <a:xfrm>
                <a:off x="4572000" y="3500438"/>
                <a:ext cx="535022" cy="59743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spcBef>
                    <a:spcPct val="20000"/>
                  </a:spcBef>
                  <a:buFont typeface="Arial" pitchFamily="34" charset="0"/>
                  <a:buChar char="•"/>
                  <a:defRPr kumimoji="1" sz="3200">
                    <a:solidFill>
                      <a:schemeClr val="tx1"/>
                    </a:solidFill>
                    <a:latin typeface="Calibri" pitchFamily="34" charset="0"/>
                    <a:ea typeface="MS PGothic" pitchFamily="34" charset="-128"/>
                  </a:defRPr>
                </a:lvl1pPr>
                <a:lvl2pPr marL="742950" indent="-285750" eaLnBrk="0" hangingPunct="0">
                  <a:spcBef>
                    <a:spcPct val="20000"/>
                  </a:spcBef>
                  <a:buFont typeface="Arial" pitchFamily="34" charset="0"/>
                  <a:buChar char="–"/>
                  <a:defRPr kumimoji="1" sz="2800">
                    <a:solidFill>
                      <a:schemeClr val="tx1"/>
                    </a:solidFill>
                    <a:latin typeface="Calibri" pitchFamily="34" charset="0"/>
                    <a:ea typeface="MS PGothic" pitchFamily="34" charset="-128"/>
                  </a:defRPr>
                </a:lvl2pPr>
                <a:lvl3pPr marL="1143000" indent="-228600" eaLnBrk="0" hangingPunct="0">
                  <a:spcBef>
                    <a:spcPct val="20000"/>
                  </a:spcBef>
                  <a:buFont typeface="Arial" pitchFamily="34" charset="0"/>
                  <a:buChar char="•"/>
                  <a:defRPr kumimoji="1" sz="2400">
                    <a:solidFill>
                      <a:schemeClr val="tx1"/>
                    </a:solidFill>
                    <a:latin typeface="Calibri" pitchFamily="34" charset="0"/>
                    <a:ea typeface="MS PGothic" pitchFamily="34" charset="-128"/>
                  </a:defRPr>
                </a:lvl3pPr>
                <a:lvl4pPr marL="1600200" indent="-228600" eaLnBrk="0" hangingPunct="0">
                  <a:spcBef>
                    <a:spcPct val="20000"/>
                  </a:spcBef>
                  <a:buFont typeface="Arial" pitchFamily="34" charset="0"/>
                  <a:buChar char="–"/>
                  <a:defRPr kumimoji="1" sz="2000">
                    <a:solidFill>
                      <a:schemeClr val="tx1"/>
                    </a:solidFill>
                    <a:latin typeface="Calibri" pitchFamily="34" charset="0"/>
                    <a:ea typeface="MS PGothic" pitchFamily="34" charset="-128"/>
                  </a:defRPr>
                </a:lvl4pPr>
                <a:lvl5pPr marL="2057400" indent="-228600" eaLnBrk="0" hangingPunct="0">
                  <a:spcBef>
                    <a:spcPct val="20000"/>
                  </a:spcBef>
                  <a:buFont typeface="Arial" pitchFamily="34" charset="0"/>
                  <a:buChar char="»"/>
                  <a:defRPr kumimoji="1" sz="2000">
                    <a:solidFill>
                      <a:schemeClr val="tx1"/>
                    </a:solidFill>
                    <a:latin typeface="Calibri" pitchFamily="34" charset="0"/>
                    <a:ea typeface="MS PGothic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itchFamily="34" charset="0"/>
                  <a:buChar char="»"/>
                  <a:defRPr kumimoji="1" sz="2000">
                    <a:solidFill>
                      <a:schemeClr val="tx1"/>
                    </a:solidFill>
                    <a:latin typeface="Calibri" pitchFamily="34" charset="0"/>
                    <a:ea typeface="MS PGothic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itchFamily="34" charset="0"/>
                  <a:buChar char="»"/>
                  <a:defRPr kumimoji="1" sz="2000">
                    <a:solidFill>
                      <a:schemeClr val="tx1"/>
                    </a:solidFill>
                    <a:latin typeface="Calibri" pitchFamily="34" charset="0"/>
                    <a:ea typeface="MS PGothic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itchFamily="34" charset="0"/>
                  <a:buChar char="»"/>
                  <a:defRPr kumimoji="1" sz="2000">
                    <a:solidFill>
                      <a:schemeClr val="tx1"/>
                    </a:solidFill>
                    <a:latin typeface="Calibri" pitchFamily="34" charset="0"/>
                    <a:ea typeface="MS PGothic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itchFamily="34" charset="0"/>
                  <a:buChar char="»"/>
                  <a:defRPr kumimoji="1" sz="2000">
                    <a:solidFill>
                      <a:schemeClr val="tx1"/>
                    </a:solidFill>
                    <a:latin typeface="Calibri" pitchFamily="34" charset="0"/>
                    <a:ea typeface="MS PGothic" pitchFamily="34" charset="-128"/>
                  </a:defRPr>
                </a:lvl9pPr>
              </a:lstStyle>
              <a:p>
                <a:pPr marL="0" marR="0" lvl="0" indent="0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1" lang="en-US" altLang="ja-JP" sz="1600" b="0" i="0" u="none" strike="noStrike" kern="0" cap="none" spc="0" normalizeH="0" baseline="0" noProof="0">
                    <a:ln>
                      <a:noFill/>
                    </a:ln>
                    <a:solidFill>
                      <a:srgbClr val="1C7DDB"/>
                    </a:solidFill>
                    <a:effectLst/>
                    <a:uLnTx/>
                    <a:uFillTx/>
                    <a:latin typeface="Calibri" pitchFamily="34" charset="0"/>
                    <a:ea typeface="MS PGothic" pitchFamily="34" charset="-128"/>
                  </a:rPr>
                  <a:t>n</a:t>
                </a:r>
                <a:endParaRPr kumimoji="1" lang="ja-JP" altLang="en-US" sz="1600" b="0" i="0" u="none" strike="noStrike" kern="0" cap="none" spc="0" normalizeH="0" baseline="0" noProof="0">
                  <a:ln>
                    <a:noFill/>
                  </a:ln>
                  <a:solidFill>
                    <a:srgbClr val="1C7DDB"/>
                  </a:solidFill>
                  <a:effectLst/>
                  <a:uLnTx/>
                  <a:uFillTx/>
                  <a:latin typeface="Calibri" pitchFamily="34" charset="0"/>
                  <a:ea typeface="MS PGothic" pitchFamily="34" charset="-128"/>
                </a:endParaRPr>
              </a:p>
            </p:txBody>
          </p:sp>
        </p:grpSp>
        <p:sp>
          <p:nvSpPr>
            <p:cNvPr id="84" name="Rectangle 83"/>
            <p:cNvSpPr/>
            <p:nvPr/>
          </p:nvSpPr>
          <p:spPr>
            <a:xfrm>
              <a:off x="1156147" y="4373352"/>
              <a:ext cx="2441115" cy="2061673"/>
            </a:xfrm>
            <a:prstGeom prst="rect">
              <a:avLst/>
            </a:prstGeom>
            <a:solidFill>
              <a:srgbClr val="FFFFFF">
                <a:lumMod val="75000"/>
                <a:alpha val="29000"/>
              </a:srgbClr>
            </a:solidFill>
            <a:ln w="25400" cap="sq" cmpd="sng" algn="ctr">
              <a:solidFill>
                <a:srgbClr val="666666"/>
              </a:solidFill>
              <a:prstDash val="solid"/>
            </a:ln>
            <a:effectLst/>
          </p:spPr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cxnSp>
          <p:nvCxnSpPr>
            <p:cNvPr id="85" name="Straight Connector 84"/>
            <p:cNvCxnSpPr/>
            <p:nvPr/>
          </p:nvCxnSpPr>
          <p:spPr>
            <a:xfrm>
              <a:off x="2902341" y="4399524"/>
              <a:ext cx="0" cy="2059207"/>
            </a:xfrm>
            <a:prstGeom prst="line">
              <a:avLst/>
            </a:prstGeom>
            <a:noFill/>
            <a:ln w="19050" cap="flat" cmpd="sng" algn="ctr">
              <a:solidFill>
                <a:srgbClr val="000000"/>
              </a:solidFill>
              <a:prstDash val="lgDash"/>
            </a:ln>
            <a:effectLst/>
          </p:spPr>
        </p:cxnSp>
        <p:sp>
          <p:nvSpPr>
            <p:cNvPr id="86" name="Rectangle 85"/>
            <p:cNvSpPr/>
            <p:nvPr/>
          </p:nvSpPr>
          <p:spPr>
            <a:xfrm>
              <a:off x="1141074" y="4038084"/>
              <a:ext cx="2449838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ja-JP" dirty="0">
                  <a:solidFill>
                    <a:srgbClr val="666666"/>
                  </a:solidFill>
                  <a:latin typeface="Calibri" pitchFamily="34" charset="0"/>
                  <a:ea typeface="MS PGothic" pitchFamily="34" charset="-128"/>
                </a:rPr>
                <a:t>Electromagnetic shower</a:t>
              </a:r>
              <a:endParaRPr lang="en-US" dirty="0">
                <a:solidFill>
                  <a:srgbClr val="666666"/>
                </a:solidFill>
                <a:latin typeface="Calibri" pitchFamily="34" charset="0"/>
                <a:ea typeface="MS PGothic" pitchFamily="34" charset="-128"/>
              </a:endParaRPr>
            </a:p>
          </p:txBody>
        </p:sp>
        <p:cxnSp>
          <p:nvCxnSpPr>
            <p:cNvPr id="87" name="Straight Arrow Connector 86"/>
            <p:cNvCxnSpPr/>
            <p:nvPr/>
          </p:nvCxnSpPr>
          <p:spPr>
            <a:xfrm>
              <a:off x="396862" y="5354573"/>
              <a:ext cx="744212" cy="0"/>
            </a:xfrm>
            <a:prstGeom prst="straightConnector1">
              <a:avLst/>
            </a:prstGeom>
            <a:noFill/>
            <a:ln w="9525" cap="flat" cmpd="sng" algn="ctr">
              <a:solidFill>
                <a:srgbClr val="34B233"/>
              </a:solidFill>
              <a:prstDash val="solid"/>
              <a:tailEnd type="arrow"/>
            </a:ln>
            <a:effectLst/>
          </p:spPr>
        </p:cxnSp>
      </p:grpSp>
    </p:spTree>
    <p:extLst>
      <p:ext uri="{BB962C8B-B14F-4D97-AF65-F5344CB8AC3E}">
        <p14:creationId xmlns:p14="http://schemas.microsoft.com/office/powerpoint/2010/main" val="11224333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Nucleation of reverse domains</a:t>
            </a:r>
          </a:p>
        </p:txBody>
      </p:sp>
      <p:pic>
        <p:nvPicPr>
          <p:cNvPr id="34" name="コンテンツ プレースホルダ 3" descr="磁区モデル.TIF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16200000">
            <a:off x="-195938" y="3696184"/>
            <a:ext cx="4011865" cy="2018810"/>
          </a:xfrm>
        </p:spPr>
      </p:pic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Ben Shepherd • Radiation damage to permanent magnets • LER-PerMag workshop, 14-15 Nov 2023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8A90D2-145C-465F-8825-882A933DFDCE}" type="slidenum">
              <a:rPr lang="en-GB" smtClean="0"/>
              <a:t>16</a:t>
            </a:fld>
            <a:endParaRPr lang="en-GB"/>
          </a:p>
        </p:txBody>
      </p:sp>
      <p:pic>
        <p:nvPicPr>
          <p:cNvPr id="19" name="コンテンツ プレースホルダ 3" descr="核発生color.TI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34225" y="2376488"/>
            <a:ext cx="3352800" cy="3754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" name="TextBox 4"/>
          <p:cNvSpPr txBox="1">
            <a:spLocks noChangeArrowheads="1"/>
          </p:cNvSpPr>
          <p:nvPr/>
        </p:nvSpPr>
        <p:spPr bwMode="auto">
          <a:xfrm>
            <a:off x="9420225" y="4662488"/>
            <a:ext cx="2198688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MS PGothic" panose="020B0600070205080204" pitchFamily="34" charset="-128"/>
              </a:rPr>
              <a:t>Magnetized Direction</a:t>
            </a:r>
            <a:endParaRPr kumimoji="1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MS PGothic" panose="020B0600070205080204" pitchFamily="34" charset="-128"/>
            </a:endParaRPr>
          </a:p>
        </p:txBody>
      </p:sp>
      <p:sp>
        <p:nvSpPr>
          <p:cNvPr id="21" name="TextBox 5"/>
          <p:cNvSpPr txBox="1">
            <a:spLocks noChangeArrowheads="1"/>
          </p:cNvSpPr>
          <p:nvPr/>
        </p:nvSpPr>
        <p:spPr bwMode="auto">
          <a:xfrm>
            <a:off x="9420225" y="5881688"/>
            <a:ext cx="1849438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MS PGothic" panose="020B0600070205080204" pitchFamily="34" charset="-128"/>
              </a:rPr>
              <a:t>Magnetic Domain</a:t>
            </a:r>
            <a:endParaRPr kumimoji="1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MS PGothic" panose="020B0600070205080204" pitchFamily="34" charset="-128"/>
            </a:endParaRPr>
          </a:p>
        </p:txBody>
      </p:sp>
      <p:sp>
        <p:nvSpPr>
          <p:cNvPr id="22" name="TextBox 6"/>
          <p:cNvSpPr txBox="1">
            <a:spLocks noChangeArrowheads="1"/>
          </p:cNvSpPr>
          <p:nvPr/>
        </p:nvSpPr>
        <p:spPr bwMode="auto">
          <a:xfrm>
            <a:off x="10258425" y="5348288"/>
            <a:ext cx="134937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MS PGothic" panose="020B0600070205080204" pitchFamily="34" charset="-128"/>
              </a:rPr>
              <a:t>Domain wall</a:t>
            </a:r>
            <a:endParaRPr kumimoji="1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MS PGothic" panose="020B0600070205080204" pitchFamily="34" charset="-128"/>
            </a:endParaRPr>
          </a:p>
        </p:txBody>
      </p:sp>
      <p:sp>
        <p:nvSpPr>
          <p:cNvPr id="23" name="TextBox 7"/>
          <p:cNvSpPr txBox="1">
            <a:spLocks noChangeArrowheads="1"/>
          </p:cNvSpPr>
          <p:nvPr/>
        </p:nvSpPr>
        <p:spPr bwMode="auto">
          <a:xfrm>
            <a:off x="8810625" y="2452688"/>
            <a:ext cx="293052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MS PGothic" panose="020B0600070205080204" pitchFamily="34" charset="-128"/>
              </a:rPr>
              <a:t>Expansion of Reverse Domain</a:t>
            </a:r>
            <a:endParaRPr kumimoji="1" lang="ja-JP" altLang="en-US" sz="18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MS PGothic" panose="020B0600070205080204" pitchFamily="34" charset="-128"/>
            </a:endParaRPr>
          </a:p>
        </p:txBody>
      </p:sp>
      <p:sp>
        <p:nvSpPr>
          <p:cNvPr id="24" name="TextBox 8"/>
          <p:cNvSpPr txBox="1">
            <a:spLocks noChangeArrowheads="1"/>
          </p:cNvSpPr>
          <p:nvPr/>
        </p:nvSpPr>
        <p:spPr bwMode="auto">
          <a:xfrm>
            <a:off x="6067425" y="2833688"/>
            <a:ext cx="2443163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MS PGothic" panose="020B0600070205080204" pitchFamily="34" charset="-128"/>
              </a:rPr>
              <a:t>Reversed Magnetization</a:t>
            </a:r>
            <a:endParaRPr kumimoji="1" lang="ja-JP" altLang="en-US" sz="18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MS PGothic" panose="020B0600070205080204" pitchFamily="34" charset="-128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4391025" y="5500688"/>
            <a:ext cx="3657600" cy="1323975"/>
          </a:xfrm>
          <a:prstGeom prst="rect">
            <a:avLst/>
          </a:prstGeom>
          <a:gradFill rotWithShape="1">
            <a:gsLst>
              <a:gs pos="0">
                <a:srgbClr val="8064A2">
                  <a:tint val="50000"/>
                  <a:satMod val="300000"/>
                </a:srgbClr>
              </a:gs>
              <a:gs pos="35000">
                <a:srgbClr val="8064A2">
                  <a:tint val="37000"/>
                  <a:satMod val="300000"/>
                </a:srgbClr>
              </a:gs>
              <a:gs pos="100000">
                <a:srgbClr val="8064A2">
                  <a:tint val="15000"/>
                  <a:satMod val="350000"/>
                </a:srgbClr>
              </a:gs>
            </a:gsLst>
            <a:lin ang="16200000" scaled="1"/>
          </a:gradFill>
          <a:ln w="9525" cap="flat" cmpd="sng" algn="ctr">
            <a:solidFill>
              <a:srgbClr val="8064A2">
                <a:shade val="95000"/>
                <a:satMod val="105000"/>
              </a:srgbClr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0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ＭＳ Ｐゴシック" panose="020B0600070205080204" pitchFamily="34" charset="-128"/>
                <a:cs typeface="+mn-cs"/>
              </a:rPr>
              <a:t>An inverse domain nucleates and expands at the defect or the grain boundary where the anisotropy barrier is lowest</a:t>
            </a:r>
            <a:endParaRPr kumimoji="1" lang="ja-JP" altLang="en-US" sz="20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26" name="TextBox 10"/>
          <p:cNvSpPr txBox="1">
            <a:spLocks noChangeArrowheads="1"/>
          </p:cNvSpPr>
          <p:nvPr/>
        </p:nvSpPr>
        <p:spPr bwMode="auto">
          <a:xfrm>
            <a:off x="4391025" y="2699656"/>
            <a:ext cx="167640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8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 pitchFamily="34" charset="0"/>
                <a:ea typeface="MS PGothic" panose="020B0600070205080204" pitchFamily="34" charset="-128"/>
              </a:rPr>
              <a:t>Applied magnetic field</a:t>
            </a:r>
            <a:endParaRPr kumimoji="1" lang="ja-JP" altLang="en-US" sz="1800" b="0" i="0" u="none" strike="noStrike" kern="0" cap="none" spc="0" normalizeH="0" baseline="0" noProof="0" dirty="0">
              <a:ln>
                <a:noFill/>
              </a:ln>
              <a:effectLst/>
              <a:uLnTx/>
              <a:uFillTx/>
              <a:latin typeface="Calibri" panose="020F0502020204030204" pitchFamily="34" charset="0"/>
              <a:ea typeface="MS PGothic" panose="020B0600070205080204" pitchFamily="34" charset="-128"/>
            </a:endParaRPr>
          </a:p>
        </p:txBody>
      </p:sp>
      <p:cxnSp>
        <p:nvCxnSpPr>
          <p:cNvPr id="27" name="直線矢印コネクタ 12"/>
          <p:cNvCxnSpPr/>
          <p:nvPr/>
        </p:nvCxnSpPr>
        <p:spPr>
          <a:xfrm rot="5400000" flipH="1" flipV="1">
            <a:off x="6257925" y="4014788"/>
            <a:ext cx="1524000" cy="1295400"/>
          </a:xfrm>
          <a:prstGeom prst="straightConnector1">
            <a:avLst/>
          </a:prstGeom>
          <a:noFill/>
          <a:ln w="25400" cap="flat" cmpd="sng" algn="ctr">
            <a:solidFill>
              <a:srgbClr val="C0504D"/>
            </a:solidFill>
            <a:prstDash val="solid"/>
            <a:tailEnd type="arrow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</p:cxnSp>
      <p:cxnSp>
        <p:nvCxnSpPr>
          <p:cNvPr id="28" name="Shape 14"/>
          <p:cNvCxnSpPr>
            <a:stCxn id="20" idx="0"/>
          </p:cNvCxnSpPr>
          <p:nvPr/>
        </p:nvCxnSpPr>
        <p:spPr>
          <a:xfrm rot="16200000" flipV="1">
            <a:off x="9703594" y="3845719"/>
            <a:ext cx="457200" cy="1176338"/>
          </a:xfrm>
          <a:prstGeom prst="curvedConnector2">
            <a:avLst/>
          </a:prstGeom>
          <a:noFill/>
          <a:ln w="25400" cap="flat" cmpd="sng" algn="ctr">
            <a:solidFill>
              <a:srgbClr val="C0504D"/>
            </a:solidFill>
            <a:prstDash val="solid"/>
            <a:tailEnd type="arrow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</p:cxnSp>
      <p:cxnSp>
        <p:nvCxnSpPr>
          <p:cNvPr id="29" name="Shape 22"/>
          <p:cNvCxnSpPr/>
          <p:nvPr/>
        </p:nvCxnSpPr>
        <p:spPr>
          <a:xfrm rot="16200000" flipH="1">
            <a:off x="7525544" y="3128169"/>
            <a:ext cx="457200" cy="630238"/>
          </a:xfrm>
          <a:prstGeom prst="curvedConnector2">
            <a:avLst/>
          </a:prstGeom>
          <a:noFill/>
          <a:ln w="25400" cap="flat" cmpd="sng" algn="ctr">
            <a:solidFill>
              <a:srgbClr val="C0504D"/>
            </a:solidFill>
            <a:prstDash val="solid"/>
            <a:tailEnd type="arrow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</p:cxnSp>
      <p:cxnSp>
        <p:nvCxnSpPr>
          <p:cNvPr id="30" name="Shape 24"/>
          <p:cNvCxnSpPr/>
          <p:nvPr/>
        </p:nvCxnSpPr>
        <p:spPr>
          <a:xfrm rot="5400000">
            <a:off x="8654257" y="2723357"/>
            <a:ext cx="457200" cy="630237"/>
          </a:xfrm>
          <a:prstGeom prst="curvedConnector2">
            <a:avLst/>
          </a:prstGeom>
          <a:noFill/>
          <a:ln w="25400" cap="flat" cmpd="sng" algn="ctr">
            <a:solidFill>
              <a:srgbClr val="C0504D"/>
            </a:solidFill>
            <a:prstDash val="solid"/>
            <a:tailEnd type="arrow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</p:cxnSp>
      <p:cxnSp>
        <p:nvCxnSpPr>
          <p:cNvPr id="31" name="直線矢印コネクタ 26"/>
          <p:cNvCxnSpPr>
            <a:stCxn id="22" idx="1"/>
          </p:cNvCxnSpPr>
          <p:nvPr/>
        </p:nvCxnSpPr>
        <p:spPr>
          <a:xfrm rot="10800000">
            <a:off x="9953625" y="5272088"/>
            <a:ext cx="304800" cy="260350"/>
          </a:xfrm>
          <a:prstGeom prst="straightConnector1">
            <a:avLst/>
          </a:prstGeom>
          <a:noFill/>
          <a:ln w="25400" cap="flat" cmpd="sng" algn="ctr">
            <a:solidFill>
              <a:srgbClr val="C0504D"/>
            </a:solidFill>
            <a:prstDash val="solid"/>
            <a:tailEnd type="arrow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</p:cxnSp>
      <p:cxnSp>
        <p:nvCxnSpPr>
          <p:cNvPr id="32" name="直線矢印コネクタ 28"/>
          <p:cNvCxnSpPr/>
          <p:nvPr/>
        </p:nvCxnSpPr>
        <p:spPr>
          <a:xfrm rot="16200000" flipV="1">
            <a:off x="9267825" y="5424488"/>
            <a:ext cx="685800" cy="76200"/>
          </a:xfrm>
          <a:prstGeom prst="straightConnector1">
            <a:avLst/>
          </a:prstGeom>
          <a:noFill/>
          <a:ln w="25400" cap="flat" cmpd="sng" algn="ctr">
            <a:solidFill>
              <a:srgbClr val="C0504D"/>
            </a:solidFill>
            <a:prstDash val="solid"/>
            <a:tailEnd type="arrow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</p:cxnSp>
      <p:sp>
        <p:nvSpPr>
          <p:cNvPr id="33" name="下矢印 29"/>
          <p:cNvSpPr/>
          <p:nvPr/>
        </p:nvSpPr>
        <p:spPr>
          <a:xfrm>
            <a:off x="4674393" y="3414864"/>
            <a:ext cx="827088" cy="838843"/>
          </a:xfrm>
          <a:prstGeom prst="downArrow">
            <a:avLst/>
          </a:prstGeom>
          <a:gradFill rotWithShape="1">
            <a:gsLst>
              <a:gs pos="0">
                <a:srgbClr val="9BBB59">
                  <a:tint val="100000"/>
                  <a:shade val="100000"/>
                  <a:satMod val="130000"/>
                </a:srgbClr>
              </a:gs>
              <a:gs pos="100000">
                <a:srgbClr val="9BBB59">
                  <a:tint val="50000"/>
                  <a:shade val="100000"/>
                  <a:satMod val="350000"/>
                </a:srgbClr>
              </a:gs>
            </a:gsLst>
            <a:lin ang="16200000" scaled="0"/>
          </a:gradFill>
          <a:ln w="9525" cap="flat" cmpd="sng" algn="ctr">
            <a:solidFill>
              <a:srgbClr val="9BBB59">
                <a:shade val="95000"/>
                <a:satMod val="105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409575" y="1704976"/>
            <a:ext cx="324802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PM materials consist of magnetised domains separated by domain walls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96F8B01-72E8-BE32-1BA9-4E12180A6904}"/>
              </a:ext>
            </a:extLst>
          </p:cNvPr>
          <p:cNvSpPr txBox="1"/>
          <p:nvPr/>
        </p:nvSpPr>
        <p:spPr>
          <a:xfrm>
            <a:off x="5181426" y="36970"/>
            <a:ext cx="70105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GB" b="1" dirty="0" err="1"/>
              <a:t>Bizen</a:t>
            </a:r>
            <a:r>
              <a:rPr lang="en-GB" dirty="0"/>
              <a:t>, ‘Irradiation Experiments and Magnet Protection Plans at Spring-8’</a:t>
            </a:r>
          </a:p>
        </p:txBody>
      </p:sp>
    </p:spTree>
    <p:extLst>
      <p:ext uri="{BB962C8B-B14F-4D97-AF65-F5344CB8AC3E}">
        <p14:creationId xmlns:p14="http://schemas.microsoft.com/office/powerpoint/2010/main" val="14266934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Thermal fluctuation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1257" y="1543266"/>
            <a:ext cx="6613055" cy="4837355"/>
          </a:xfrm>
        </p:spPr>
        <p:txBody>
          <a:bodyPr>
            <a:normAutofit fontScale="92500"/>
          </a:bodyPr>
          <a:lstStyle/>
          <a:p>
            <a:r>
              <a:rPr lang="en-GB" sz="2800" dirty="0"/>
              <a:t>Similar process to thermal demagnetisation</a:t>
            </a:r>
          </a:p>
          <a:p>
            <a:pPr fontAlgn="auto">
              <a:spcAft>
                <a:spcPts val="0"/>
              </a:spcAft>
              <a:buFont typeface="Arial"/>
              <a:buChar char="•"/>
              <a:defRPr/>
            </a:pPr>
            <a:r>
              <a:rPr lang="en-US" altLang="ja-JP" sz="2800" dirty="0"/>
              <a:t>The </a:t>
            </a:r>
            <a:r>
              <a:rPr lang="en-US" altLang="ja-JP" sz="2800" b="1" dirty="0"/>
              <a:t>temperature rises </a:t>
            </a:r>
            <a:r>
              <a:rPr lang="en-US" altLang="ja-JP" sz="2800" dirty="0"/>
              <a:t>over a wide area</a:t>
            </a:r>
          </a:p>
          <a:p>
            <a:pPr fontAlgn="auto">
              <a:spcAft>
                <a:spcPts val="0"/>
              </a:spcAft>
              <a:buFont typeface="Arial"/>
              <a:buChar char="•"/>
              <a:defRPr/>
            </a:pPr>
            <a:r>
              <a:rPr lang="en-US" altLang="ja-JP" sz="2800" dirty="0"/>
              <a:t>An </a:t>
            </a:r>
            <a:r>
              <a:rPr lang="en-US" altLang="ja-JP" sz="2800" b="1" dirty="0"/>
              <a:t>inverse domain </a:t>
            </a:r>
            <a:r>
              <a:rPr lang="en-US" altLang="ja-JP" sz="2800" dirty="0"/>
              <a:t>nucleates and expands at </a:t>
            </a:r>
            <a:r>
              <a:rPr lang="en-US" altLang="ja-JP" sz="2800" dirty="0" smtClean="0"/>
              <a:t>a crystal </a:t>
            </a:r>
            <a:r>
              <a:rPr lang="en-US" altLang="ja-JP" sz="2800" dirty="0"/>
              <a:t>defect or </a:t>
            </a:r>
            <a:r>
              <a:rPr lang="en-US" altLang="ja-JP" sz="2800" dirty="0" smtClean="0"/>
              <a:t>grain </a:t>
            </a:r>
            <a:r>
              <a:rPr lang="en-US" altLang="ja-JP" sz="2800" dirty="0"/>
              <a:t>boundary where the anisotropy barrier is the lowest</a:t>
            </a:r>
            <a:endParaRPr lang="ja-JP" altLang="en-US" sz="2800" dirty="0"/>
          </a:p>
          <a:p>
            <a:pPr fontAlgn="auto">
              <a:spcAft>
                <a:spcPts val="0"/>
              </a:spcAft>
              <a:buFont typeface="Arial"/>
              <a:buChar char="•"/>
              <a:defRPr/>
            </a:pPr>
            <a:r>
              <a:rPr lang="en-US" altLang="ja-JP" sz="2800" dirty="0"/>
              <a:t>The </a:t>
            </a:r>
            <a:r>
              <a:rPr lang="en-US" altLang="ja-JP" sz="2800" b="1" dirty="0"/>
              <a:t>coercivity decreases </a:t>
            </a:r>
            <a:r>
              <a:rPr lang="en-US" altLang="ja-JP" sz="2800" dirty="0"/>
              <a:t>over a wide area</a:t>
            </a:r>
          </a:p>
          <a:p>
            <a:pPr fontAlgn="auto">
              <a:spcAft>
                <a:spcPts val="0"/>
              </a:spcAft>
              <a:buFont typeface="Arial"/>
              <a:buChar char="•"/>
              <a:defRPr/>
            </a:pPr>
            <a:r>
              <a:rPr lang="en-US" altLang="ja-JP" sz="2800" dirty="0"/>
              <a:t>Inverse domain walls can expand easily in the low coercivity region</a:t>
            </a:r>
          </a:p>
          <a:p>
            <a:pPr fontAlgn="auto">
              <a:spcAft>
                <a:spcPts val="0"/>
              </a:spcAft>
              <a:buFont typeface="Arial"/>
              <a:buChar char="•"/>
              <a:defRPr/>
            </a:pPr>
            <a:r>
              <a:rPr lang="en-US" altLang="ja-JP" sz="2800" dirty="0"/>
              <a:t>Can estimate an equivalent temperature based on experiment</a:t>
            </a:r>
          </a:p>
          <a:p>
            <a:pPr lvl="1">
              <a:buFont typeface="Arial"/>
              <a:buChar char="•"/>
              <a:defRPr/>
            </a:pPr>
            <a:r>
              <a:rPr lang="en-US" altLang="ja-JP" dirty="0"/>
              <a:t>SPring-8: </a:t>
            </a:r>
            <a:r>
              <a:rPr lang="en-US" altLang="ja-JP" b="1" dirty="0"/>
              <a:t>2 GeV </a:t>
            </a:r>
            <a:r>
              <a:rPr lang="en-US" altLang="ja-JP" dirty="0"/>
              <a:t>electrons </a:t>
            </a:r>
            <a:r>
              <a:rPr lang="en-US" altLang="ja-JP" dirty="0">
                <a:sym typeface="Wingdings" panose="05000000000000000000" pitchFamily="2" charset="2"/>
              </a:rPr>
              <a:t> </a:t>
            </a:r>
            <a:r>
              <a:rPr lang="en-US" altLang="ja-JP" b="1" dirty="0">
                <a:sym typeface="Wingdings" panose="05000000000000000000" pitchFamily="2" charset="2"/>
              </a:rPr>
              <a:t>440 K </a:t>
            </a:r>
            <a:r>
              <a:rPr lang="en-US" altLang="ja-JP" dirty="0" err="1" smtClean="0">
                <a:sym typeface="Wingdings" panose="05000000000000000000" pitchFamily="2" charset="2"/>
              </a:rPr>
              <a:t>eqv</a:t>
            </a:r>
            <a:r>
              <a:rPr lang="en-US" altLang="ja-JP" dirty="0" smtClean="0">
                <a:sym typeface="Wingdings" panose="05000000000000000000" pitchFamily="2" charset="2"/>
              </a:rPr>
              <a:t> (167°C)</a:t>
            </a:r>
            <a:endParaRPr lang="en-US" altLang="ja-JP" dirty="0"/>
          </a:p>
          <a:p>
            <a:endParaRPr lang="en-GB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Ben Shepherd • Radiation damage to permanent magnets • LER-PerMag workshop, 14-15 Nov 2023</a:t>
            </a:r>
            <a:endParaRPr lang="en-GB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8A90D2-145C-465F-8825-882A933DFDCE}" type="slidenum">
              <a:rPr lang="en-GB" smtClean="0"/>
              <a:t>17</a:t>
            </a:fld>
            <a:endParaRPr lang="en-GB"/>
          </a:p>
        </p:txBody>
      </p:sp>
      <p:pic>
        <p:nvPicPr>
          <p:cNvPr id="4" name="コンテンツ プレースホルダ 5" descr="NEOMAXカタログ減磁曲線.tif">
            <a:extLst>
              <a:ext uri="{FF2B5EF4-FFF2-40B4-BE49-F238E27FC236}">
                <a16:creationId xmlns:a16="http://schemas.microsoft.com/office/drawing/2014/main" id="{CC0B3D02-0675-BA11-D24A-178D5918369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007617" y="2939143"/>
            <a:ext cx="5024000" cy="3918857"/>
          </a:xfrm>
          <a:prstGeom prst="rect">
            <a:avLst/>
          </a:prstGeom>
        </p:spPr>
      </p:pic>
      <p:pic>
        <p:nvPicPr>
          <p:cNvPr id="5" name="コンテンツ プレースホルダ 14" descr="核発生.TIF">
            <a:extLst>
              <a:ext uri="{FF2B5EF4-FFF2-40B4-BE49-F238E27FC236}">
                <a16:creationId xmlns:a16="http://schemas.microsoft.com/office/drawing/2014/main" id="{E3C03310-0B40-D78A-9095-98D929934E1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09094" y="373920"/>
            <a:ext cx="1646098" cy="2109643"/>
          </a:xfrm>
          <a:prstGeom prst="rect">
            <a:avLst/>
          </a:prstGeom>
          <a:solidFill>
            <a:schemeClr val="accent2">
              <a:lumMod val="40000"/>
              <a:lumOff val="60000"/>
              <a:alpha val="38000"/>
            </a:schemeClr>
          </a:solidFill>
        </p:spPr>
      </p:pic>
      <p:sp>
        <p:nvSpPr>
          <p:cNvPr id="6" name="TextBox 7">
            <a:extLst>
              <a:ext uri="{FF2B5EF4-FFF2-40B4-BE49-F238E27FC236}">
                <a16:creationId xmlns:a16="http://schemas.microsoft.com/office/drawing/2014/main" id="{8A5CEB9B-4EEF-A17C-5722-BF263179438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74312" y="1748252"/>
            <a:ext cx="2066357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algn="r"/>
            <a:r>
              <a:rPr lang="en-US" altLang="ja-JP" sz="2000" b="1" dirty="0"/>
              <a:t>Inverse domain </a:t>
            </a:r>
            <a:r>
              <a:rPr lang="en-US" altLang="ja-JP" sz="2000" dirty="0"/>
              <a:t>nucleates and expands</a:t>
            </a:r>
            <a:endParaRPr lang="ja-JP" altLang="en-US" sz="2000" dirty="0"/>
          </a:p>
        </p:txBody>
      </p:sp>
      <p:cxnSp>
        <p:nvCxnSpPr>
          <p:cNvPr id="7" name="直線矢印コネクタ 10">
            <a:extLst>
              <a:ext uri="{FF2B5EF4-FFF2-40B4-BE49-F238E27FC236}">
                <a16:creationId xmlns:a16="http://schemas.microsoft.com/office/drawing/2014/main" id="{0FC1BAD3-8FAD-25D7-B4E6-970092616FD4}"/>
              </a:ext>
            </a:extLst>
          </p:cNvPr>
          <p:cNvCxnSpPr>
            <a:cxnSpLocks/>
          </p:cNvCxnSpPr>
          <p:nvPr/>
        </p:nvCxnSpPr>
        <p:spPr>
          <a:xfrm flipV="1">
            <a:off x="8885422" y="1354335"/>
            <a:ext cx="751274" cy="535832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extBox 13">
            <a:extLst>
              <a:ext uri="{FF2B5EF4-FFF2-40B4-BE49-F238E27FC236}">
                <a16:creationId xmlns:a16="http://schemas.microsoft.com/office/drawing/2014/main" id="{F5877F72-D9C2-9C65-9886-DBCC0C9F4AB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34501" y="527603"/>
            <a:ext cx="2332207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algn="r"/>
            <a:r>
              <a:rPr lang="en-US" altLang="ja-JP" sz="2000" dirty="0"/>
              <a:t>Coercivity in the grain </a:t>
            </a:r>
            <a:r>
              <a:rPr lang="en-US" altLang="ja-JP" sz="2000" b="1" dirty="0"/>
              <a:t>decreases </a:t>
            </a:r>
            <a:r>
              <a:rPr lang="en-US" altLang="ja-JP" sz="2000" dirty="0"/>
              <a:t>with temperature rise</a:t>
            </a:r>
            <a:endParaRPr lang="ja-JP" altLang="en-US" sz="2000" dirty="0"/>
          </a:p>
        </p:txBody>
      </p:sp>
      <p:cxnSp>
        <p:nvCxnSpPr>
          <p:cNvPr id="10" name="直線矢印コネクタ 16">
            <a:extLst>
              <a:ext uri="{FF2B5EF4-FFF2-40B4-BE49-F238E27FC236}">
                <a16:creationId xmlns:a16="http://schemas.microsoft.com/office/drawing/2014/main" id="{1D80D128-BD4C-CA85-A0CB-C9B5F36B24D1}"/>
              </a:ext>
            </a:extLst>
          </p:cNvPr>
          <p:cNvCxnSpPr>
            <a:cxnSpLocks/>
          </p:cNvCxnSpPr>
          <p:nvPr/>
        </p:nvCxnSpPr>
        <p:spPr>
          <a:xfrm>
            <a:off x="8940669" y="780774"/>
            <a:ext cx="1296669" cy="573561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14" name="Oval 13">
            <a:extLst>
              <a:ext uri="{FF2B5EF4-FFF2-40B4-BE49-F238E27FC236}">
                <a16:creationId xmlns:a16="http://schemas.microsoft.com/office/drawing/2014/main" id="{B858AA4B-26DC-8275-4CCE-0865E6FAC86B}"/>
              </a:ext>
            </a:extLst>
          </p:cNvPr>
          <p:cNvSpPr/>
          <p:nvPr/>
        </p:nvSpPr>
        <p:spPr>
          <a:xfrm>
            <a:off x="9246395" y="4690023"/>
            <a:ext cx="81134" cy="81138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710E686E-D951-DA72-5895-8EA98C10ADC4}"/>
              </a:ext>
            </a:extLst>
          </p:cNvPr>
          <p:cNvSpPr/>
          <p:nvPr/>
        </p:nvSpPr>
        <p:spPr>
          <a:xfrm>
            <a:off x="10320339" y="4411417"/>
            <a:ext cx="81134" cy="81138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6C8AA0A6-6A06-715B-6533-82B7B57EAA81}"/>
              </a:ext>
            </a:extLst>
          </p:cNvPr>
          <p:cNvSpPr txBox="1"/>
          <p:nvPr/>
        </p:nvSpPr>
        <p:spPr>
          <a:xfrm>
            <a:off x="5181426" y="36970"/>
            <a:ext cx="70105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GB" b="1" dirty="0" err="1"/>
              <a:t>Bizen</a:t>
            </a:r>
            <a:r>
              <a:rPr lang="en-GB" dirty="0"/>
              <a:t>, ‘Irradiation Experiments and Magnet Protection Plans at Spring-8’</a:t>
            </a:r>
          </a:p>
        </p:txBody>
      </p:sp>
    </p:spTree>
    <p:extLst>
      <p:ext uri="{BB962C8B-B14F-4D97-AF65-F5344CB8AC3E}">
        <p14:creationId xmlns:p14="http://schemas.microsoft.com/office/powerpoint/2010/main" val="18144259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8F65A2-8EFF-96B8-C8DF-A6ACA8ACF7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Thermal spike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61F9EE1-1B47-E4A0-DAE5-3E4F4E9E38D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5517" y="2017227"/>
            <a:ext cx="7445829" cy="4351338"/>
          </a:xfrm>
        </p:spPr>
        <p:txBody>
          <a:bodyPr>
            <a:normAutofit fontScale="92500" lnSpcReduction="20000"/>
          </a:bodyPr>
          <a:lstStyle/>
          <a:p>
            <a:pPr fontAlgn="auto">
              <a:spcAft>
                <a:spcPts val="0"/>
              </a:spcAft>
              <a:buFont typeface="Arial"/>
              <a:buChar char="•"/>
              <a:defRPr/>
            </a:pPr>
            <a:r>
              <a:rPr lang="en-US" altLang="ja-JP" sz="2800" dirty="0"/>
              <a:t>A high-energy neutron imparts energy to the </a:t>
            </a:r>
            <a:r>
              <a:rPr lang="en-US" altLang="ja-JP" sz="2800" b="1" dirty="0"/>
              <a:t>primary knock-on atom</a:t>
            </a:r>
            <a:r>
              <a:rPr lang="en-US" altLang="ja-JP" sz="2800" dirty="0"/>
              <a:t> in the lattice</a:t>
            </a:r>
          </a:p>
          <a:p>
            <a:pPr fontAlgn="auto">
              <a:spcAft>
                <a:spcPts val="0"/>
              </a:spcAft>
              <a:buFont typeface="Arial"/>
              <a:buChar char="•"/>
              <a:defRPr/>
            </a:pPr>
            <a:r>
              <a:rPr lang="en-US" altLang="ja-JP" sz="2800" dirty="0"/>
              <a:t>The recoil atom generates heat above the </a:t>
            </a:r>
            <a:r>
              <a:rPr lang="en-US" altLang="ja-JP" sz="2800" b="1" dirty="0"/>
              <a:t>Curie temperature </a:t>
            </a:r>
            <a:r>
              <a:rPr lang="en-US" altLang="ja-JP" sz="2800" dirty="0"/>
              <a:t>in a very small region and forms a core or track</a:t>
            </a:r>
            <a:endParaRPr lang="en-US" altLang="ja-JP" sz="2800" dirty="0">
              <a:solidFill>
                <a:srgbClr val="FF0000"/>
              </a:solidFill>
            </a:endParaRPr>
          </a:p>
          <a:p>
            <a:pPr fontAlgn="auto">
              <a:spcAft>
                <a:spcPts val="0"/>
              </a:spcAft>
              <a:buFont typeface="Arial"/>
              <a:buChar char="•"/>
              <a:defRPr/>
            </a:pPr>
            <a:r>
              <a:rPr lang="en-US" altLang="ja-JP" sz="2800" dirty="0"/>
              <a:t>The spike occurs both in the </a:t>
            </a:r>
            <a:r>
              <a:rPr lang="en-US" altLang="ja-JP" sz="2800" b="1" dirty="0"/>
              <a:t>grain boundary </a:t>
            </a:r>
            <a:r>
              <a:rPr lang="en-US" altLang="ja-JP" sz="2800" dirty="0"/>
              <a:t>where anisotropy is </a:t>
            </a:r>
            <a:r>
              <a:rPr lang="en-US" altLang="ja-JP" sz="2800" b="1" dirty="0"/>
              <a:t>low, </a:t>
            </a:r>
            <a:r>
              <a:rPr lang="en-US" altLang="ja-JP" sz="2800" dirty="0"/>
              <a:t>and in the grain where anisotropy is </a:t>
            </a:r>
            <a:r>
              <a:rPr lang="en-US" altLang="ja-JP" sz="2800" b="1" dirty="0"/>
              <a:t>high</a:t>
            </a:r>
          </a:p>
          <a:p>
            <a:pPr fontAlgn="auto">
              <a:spcAft>
                <a:spcPts val="0"/>
              </a:spcAft>
              <a:buFont typeface="Arial"/>
              <a:buChar char="•"/>
              <a:defRPr/>
            </a:pPr>
            <a:r>
              <a:rPr lang="en-US" altLang="ja-JP" sz="2800" dirty="0"/>
              <a:t>The coercivity around the track is kept high because the affected region is very small</a:t>
            </a:r>
          </a:p>
          <a:p>
            <a:pPr fontAlgn="auto">
              <a:spcAft>
                <a:spcPts val="0"/>
              </a:spcAft>
              <a:buFont typeface="Arial"/>
              <a:buChar char="•"/>
              <a:defRPr/>
            </a:pPr>
            <a:r>
              <a:rPr lang="en-US" altLang="ja-JP" sz="2800" dirty="0"/>
              <a:t>Not all inverse domain walls expand in the grain where coercivity is kept high</a:t>
            </a:r>
            <a:endParaRPr lang="ja-JP" altLang="en-US" sz="2800" dirty="0"/>
          </a:p>
          <a:p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Ben Shepherd • Radiation damage to permanent magnets • LER-PerMag workshop, 14-15 Nov 2023</a:t>
            </a:r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8A90D2-145C-465F-8825-882A933DFDCE}" type="slidenum">
              <a:rPr lang="en-GB" smtClean="0"/>
              <a:t>18</a:t>
            </a:fld>
            <a:endParaRPr lang="en-GB"/>
          </a:p>
        </p:txBody>
      </p:sp>
      <p:grpSp>
        <p:nvGrpSpPr>
          <p:cNvPr id="40" name="Group 39">
            <a:extLst>
              <a:ext uri="{FF2B5EF4-FFF2-40B4-BE49-F238E27FC236}">
                <a16:creationId xmlns:a16="http://schemas.microsoft.com/office/drawing/2014/main" id="{11DEE082-4C58-A15C-848C-80A631F07B52}"/>
              </a:ext>
            </a:extLst>
          </p:cNvPr>
          <p:cNvGrpSpPr/>
          <p:nvPr/>
        </p:nvGrpSpPr>
        <p:grpSpPr>
          <a:xfrm>
            <a:off x="5246667" y="384109"/>
            <a:ext cx="2876077" cy="1375515"/>
            <a:chOff x="6096000" y="524147"/>
            <a:chExt cx="3286125" cy="1571625"/>
          </a:xfrm>
        </p:grpSpPr>
        <p:sp>
          <p:nvSpPr>
            <p:cNvPr id="28" name="円/楕円 24">
              <a:extLst>
                <a:ext uri="{FF2B5EF4-FFF2-40B4-BE49-F238E27FC236}">
                  <a16:creationId xmlns:a16="http://schemas.microsoft.com/office/drawing/2014/main" id="{45D388A4-296B-CEE1-A22D-14A6C68A387C}"/>
                </a:ext>
              </a:extLst>
            </p:cNvPr>
            <p:cNvSpPr/>
            <p:nvPr/>
          </p:nvSpPr>
          <p:spPr>
            <a:xfrm>
              <a:off x="6738939" y="595575"/>
              <a:ext cx="1285884" cy="1357322"/>
            </a:xfrm>
            <a:prstGeom prst="ellipse">
              <a:avLst/>
            </a:prstGeom>
            <a:gradFill flip="none" rotWithShape="1">
              <a:gsLst>
                <a:gs pos="0">
                  <a:srgbClr val="FF3300">
                    <a:tint val="66000"/>
                    <a:satMod val="160000"/>
                  </a:srgbClr>
                </a:gs>
                <a:gs pos="50000">
                  <a:srgbClr val="FF3300">
                    <a:tint val="44500"/>
                    <a:satMod val="160000"/>
                  </a:srgbClr>
                </a:gs>
                <a:gs pos="100000">
                  <a:srgbClr val="FF3300">
                    <a:tint val="23500"/>
                    <a:satMod val="16000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 w="9525" cap="flat" cmpd="sng" algn="ctr">
              <a:noFill/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  <a:softEdge rad="127000"/>
            </a:effectLst>
          </p:spPr>
          <p:txBody>
            <a:bodyPr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29" name="円/楕円 7">
              <a:extLst>
                <a:ext uri="{FF2B5EF4-FFF2-40B4-BE49-F238E27FC236}">
                  <a16:creationId xmlns:a16="http://schemas.microsoft.com/office/drawing/2014/main" id="{7583C9AE-953A-516A-EAD0-7DA4C3A2D80B}"/>
                </a:ext>
              </a:extLst>
            </p:cNvPr>
            <p:cNvSpPr/>
            <p:nvPr/>
          </p:nvSpPr>
          <p:spPr>
            <a:xfrm>
              <a:off x="6096000" y="1452835"/>
              <a:ext cx="571500" cy="571500"/>
            </a:xfrm>
            <a:prstGeom prst="ellipse">
              <a:avLst/>
            </a:prstGeom>
            <a:noFill/>
            <a:ln w="9525" cap="flat" cmpd="sng" algn="ctr">
              <a:solidFill>
                <a:srgbClr val="4F81BD">
                  <a:shade val="95000"/>
                  <a:satMod val="105000"/>
                </a:srgbClr>
              </a:solidFill>
              <a:prstDash val="dash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txBody>
            <a:bodyPr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30" name="円/楕円 8">
              <a:extLst>
                <a:ext uri="{FF2B5EF4-FFF2-40B4-BE49-F238E27FC236}">
                  <a16:creationId xmlns:a16="http://schemas.microsoft.com/office/drawing/2014/main" id="{2DE79B63-3A67-EE36-6B52-9337B7530D13}"/>
                </a:ext>
              </a:extLst>
            </p:cNvPr>
            <p:cNvSpPr/>
            <p:nvPr/>
          </p:nvSpPr>
          <p:spPr>
            <a:xfrm>
              <a:off x="7096125" y="952772"/>
              <a:ext cx="571500" cy="571500"/>
            </a:xfrm>
            <a:prstGeom prst="ellipse">
              <a:avLst/>
            </a:prstGeom>
            <a:gradFill rotWithShape="1">
              <a:gsLst>
                <a:gs pos="0">
                  <a:srgbClr val="4F81BD">
                    <a:tint val="100000"/>
                    <a:shade val="100000"/>
                    <a:satMod val="130000"/>
                  </a:srgbClr>
                </a:gs>
                <a:gs pos="100000">
                  <a:srgbClr val="4F81BD">
                    <a:tint val="50000"/>
                    <a:shade val="100000"/>
                    <a:satMod val="350000"/>
                  </a:srgbClr>
                </a:gs>
              </a:gsLst>
              <a:lin ang="16200000" scaled="0"/>
            </a:gradFill>
            <a:ln w="9525" cap="flat" cmpd="sng" algn="ctr">
              <a:solidFill>
                <a:srgbClr val="4F81BD">
                  <a:shade val="95000"/>
                  <a:satMod val="105000"/>
                </a:srgbClr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txBody>
            <a:bodyPr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31" name="円/楕円 9">
              <a:extLst>
                <a:ext uri="{FF2B5EF4-FFF2-40B4-BE49-F238E27FC236}">
                  <a16:creationId xmlns:a16="http://schemas.microsoft.com/office/drawing/2014/main" id="{76726DAE-BF5F-2EC7-CC3D-BEFD26AEDDA7}"/>
                </a:ext>
              </a:extLst>
            </p:cNvPr>
            <p:cNvSpPr/>
            <p:nvPr/>
          </p:nvSpPr>
          <p:spPr>
            <a:xfrm>
              <a:off x="7524750" y="524147"/>
              <a:ext cx="571500" cy="571500"/>
            </a:xfrm>
            <a:prstGeom prst="ellipse">
              <a:avLst/>
            </a:prstGeom>
            <a:solidFill>
              <a:srgbClr val="8064A2">
                <a:lumMod val="75000"/>
              </a:srgbClr>
            </a:solidFill>
            <a:ln w="9525" cap="flat" cmpd="sng" algn="ctr">
              <a:solidFill>
                <a:srgbClr val="8064A2">
                  <a:lumMod val="75000"/>
                </a:srgbClr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txBody>
            <a:bodyPr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32" name="円/楕円 12">
              <a:extLst>
                <a:ext uri="{FF2B5EF4-FFF2-40B4-BE49-F238E27FC236}">
                  <a16:creationId xmlns:a16="http://schemas.microsoft.com/office/drawing/2014/main" id="{E48451B4-C9DE-8225-1741-C39CD0289936}"/>
                </a:ext>
              </a:extLst>
            </p:cNvPr>
            <p:cNvSpPr/>
            <p:nvPr/>
          </p:nvSpPr>
          <p:spPr>
            <a:xfrm>
              <a:off x="8167688" y="524147"/>
              <a:ext cx="571500" cy="571500"/>
            </a:xfrm>
            <a:prstGeom prst="ellipse">
              <a:avLst/>
            </a:prstGeom>
            <a:solidFill>
              <a:srgbClr val="8064A2">
                <a:lumMod val="75000"/>
              </a:srgbClr>
            </a:solidFill>
            <a:ln w="9525" cap="flat" cmpd="sng" algn="ctr">
              <a:solidFill>
                <a:srgbClr val="8064A2">
                  <a:lumMod val="75000"/>
                </a:srgbClr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txBody>
            <a:bodyPr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33" name="円/楕円 13">
              <a:extLst>
                <a:ext uri="{FF2B5EF4-FFF2-40B4-BE49-F238E27FC236}">
                  <a16:creationId xmlns:a16="http://schemas.microsoft.com/office/drawing/2014/main" id="{27BD1EAD-9362-DF05-C82E-D0E933AEFD97}"/>
                </a:ext>
              </a:extLst>
            </p:cNvPr>
            <p:cNvSpPr/>
            <p:nvPr/>
          </p:nvSpPr>
          <p:spPr>
            <a:xfrm>
              <a:off x="7810500" y="1024210"/>
              <a:ext cx="571500" cy="571500"/>
            </a:xfrm>
            <a:prstGeom prst="ellipse">
              <a:avLst/>
            </a:prstGeom>
            <a:solidFill>
              <a:srgbClr val="8064A2">
                <a:lumMod val="75000"/>
              </a:srgbClr>
            </a:solidFill>
            <a:ln w="9525" cap="flat" cmpd="sng" algn="ctr">
              <a:solidFill>
                <a:srgbClr val="8064A2">
                  <a:lumMod val="75000"/>
                </a:srgbClr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txBody>
            <a:bodyPr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34" name="円/楕円 14">
              <a:extLst>
                <a:ext uri="{FF2B5EF4-FFF2-40B4-BE49-F238E27FC236}">
                  <a16:creationId xmlns:a16="http://schemas.microsoft.com/office/drawing/2014/main" id="{F19224AF-9506-EDD8-5E93-1D724230BD06}"/>
                </a:ext>
              </a:extLst>
            </p:cNvPr>
            <p:cNvSpPr/>
            <p:nvPr/>
          </p:nvSpPr>
          <p:spPr>
            <a:xfrm>
              <a:off x="8453438" y="1024210"/>
              <a:ext cx="571500" cy="571500"/>
            </a:xfrm>
            <a:prstGeom prst="ellipse">
              <a:avLst/>
            </a:prstGeom>
            <a:solidFill>
              <a:srgbClr val="8064A2">
                <a:lumMod val="75000"/>
              </a:srgbClr>
            </a:solidFill>
            <a:ln w="9525" cap="flat" cmpd="sng" algn="ctr">
              <a:solidFill>
                <a:srgbClr val="8064A2">
                  <a:lumMod val="75000"/>
                </a:srgbClr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txBody>
            <a:bodyPr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35" name="円/楕円 15">
              <a:extLst>
                <a:ext uri="{FF2B5EF4-FFF2-40B4-BE49-F238E27FC236}">
                  <a16:creationId xmlns:a16="http://schemas.microsoft.com/office/drawing/2014/main" id="{D1E9788C-F39B-1505-8580-C071933FFAF2}"/>
                </a:ext>
              </a:extLst>
            </p:cNvPr>
            <p:cNvSpPr/>
            <p:nvPr/>
          </p:nvSpPr>
          <p:spPr>
            <a:xfrm>
              <a:off x="8810625" y="524147"/>
              <a:ext cx="571500" cy="571500"/>
            </a:xfrm>
            <a:prstGeom prst="ellipse">
              <a:avLst/>
            </a:prstGeom>
            <a:solidFill>
              <a:srgbClr val="8064A2">
                <a:lumMod val="75000"/>
              </a:srgbClr>
            </a:solidFill>
            <a:ln w="9525" cap="flat" cmpd="sng" algn="ctr">
              <a:solidFill>
                <a:srgbClr val="8064A2">
                  <a:lumMod val="75000"/>
                </a:srgbClr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txBody>
            <a:bodyPr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36" name="円/楕円 16">
              <a:extLst>
                <a:ext uri="{FF2B5EF4-FFF2-40B4-BE49-F238E27FC236}">
                  <a16:creationId xmlns:a16="http://schemas.microsoft.com/office/drawing/2014/main" id="{556AC8FB-E30C-9356-B77A-3C5D9D4DBEAF}"/>
                </a:ext>
              </a:extLst>
            </p:cNvPr>
            <p:cNvSpPr/>
            <p:nvPr/>
          </p:nvSpPr>
          <p:spPr>
            <a:xfrm>
              <a:off x="8096250" y="1524272"/>
              <a:ext cx="571500" cy="571500"/>
            </a:xfrm>
            <a:prstGeom prst="ellipse">
              <a:avLst/>
            </a:prstGeom>
            <a:solidFill>
              <a:srgbClr val="8064A2">
                <a:lumMod val="75000"/>
              </a:srgbClr>
            </a:solidFill>
            <a:ln w="9525" cap="flat" cmpd="sng" algn="ctr">
              <a:solidFill>
                <a:srgbClr val="8064A2">
                  <a:lumMod val="75000"/>
                </a:srgbClr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txBody>
            <a:bodyPr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37" name="円/楕円 17">
              <a:extLst>
                <a:ext uri="{FF2B5EF4-FFF2-40B4-BE49-F238E27FC236}">
                  <a16:creationId xmlns:a16="http://schemas.microsoft.com/office/drawing/2014/main" id="{839AE0AD-18DD-C56B-01E4-18732AC8372F}"/>
                </a:ext>
              </a:extLst>
            </p:cNvPr>
            <p:cNvSpPr/>
            <p:nvPr/>
          </p:nvSpPr>
          <p:spPr>
            <a:xfrm>
              <a:off x="7453313" y="1524272"/>
              <a:ext cx="571500" cy="571500"/>
            </a:xfrm>
            <a:prstGeom prst="ellipse">
              <a:avLst/>
            </a:prstGeom>
            <a:solidFill>
              <a:srgbClr val="8064A2">
                <a:lumMod val="75000"/>
              </a:srgbClr>
            </a:solidFill>
            <a:ln w="9525" cap="flat" cmpd="sng" algn="ctr">
              <a:solidFill>
                <a:srgbClr val="8064A2">
                  <a:lumMod val="75000"/>
                </a:srgbClr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txBody>
            <a:bodyPr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38" name="円/楕円 18">
              <a:extLst>
                <a:ext uri="{FF2B5EF4-FFF2-40B4-BE49-F238E27FC236}">
                  <a16:creationId xmlns:a16="http://schemas.microsoft.com/office/drawing/2014/main" id="{DB4E8B3E-44AA-69FA-B2DA-723258B059F3}"/>
                </a:ext>
              </a:extLst>
            </p:cNvPr>
            <p:cNvSpPr/>
            <p:nvPr/>
          </p:nvSpPr>
          <p:spPr>
            <a:xfrm>
              <a:off x="8739188" y="1524272"/>
              <a:ext cx="571500" cy="571500"/>
            </a:xfrm>
            <a:prstGeom prst="ellipse">
              <a:avLst/>
            </a:prstGeom>
            <a:solidFill>
              <a:srgbClr val="8064A2">
                <a:lumMod val="75000"/>
              </a:srgbClr>
            </a:solidFill>
            <a:ln w="9525" cap="flat" cmpd="sng" algn="ctr">
              <a:solidFill>
                <a:srgbClr val="8064A2">
                  <a:lumMod val="75000"/>
                </a:srgbClr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txBody>
            <a:bodyPr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ＭＳ Ｐゴシック" panose="020B0600070205080204" pitchFamily="34" charset="-128"/>
                <a:cs typeface="+mn-cs"/>
              </a:endParaRPr>
            </a:p>
          </p:txBody>
        </p:sp>
        <p:cxnSp>
          <p:nvCxnSpPr>
            <p:cNvPr id="39" name="直線矢印コネクタ 20">
              <a:extLst>
                <a:ext uri="{FF2B5EF4-FFF2-40B4-BE49-F238E27FC236}">
                  <a16:creationId xmlns:a16="http://schemas.microsoft.com/office/drawing/2014/main" id="{5A1CBD62-00C7-9112-0663-62B76ECFB91A}"/>
                </a:ext>
              </a:extLst>
            </p:cNvPr>
            <p:cNvCxnSpPr/>
            <p:nvPr/>
          </p:nvCxnSpPr>
          <p:spPr>
            <a:xfrm flipV="1">
              <a:off x="6667500" y="1381397"/>
              <a:ext cx="428625" cy="227013"/>
            </a:xfrm>
            <a:prstGeom prst="straightConnector1">
              <a:avLst/>
            </a:prstGeom>
            <a:noFill/>
            <a:ln w="25400" cap="flat" cmpd="sng" algn="ctr">
              <a:solidFill>
                <a:srgbClr val="C0504D"/>
              </a:solidFill>
              <a:prstDash val="solid"/>
              <a:tailEnd type="arrow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</p:cxnSp>
      </p:grpSp>
      <p:pic>
        <p:nvPicPr>
          <p:cNvPr id="41" name="コンテンツ プレースホルダ 8" descr="nucleation region 横.tif">
            <a:extLst>
              <a:ext uri="{FF2B5EF4-FFF2-40B4-BE49-F238E27FC236}">
                <a16:creationId xmlns:a16="http://schemas.microsoft.com/office/drawing/2014/main" id="{6835DAD3-0EE0-B8F1-36C1-676D853C0E19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598"/>
          <a:stretch/>
        </p:blipFill>
        <p:spPr>
          <a:xfrm>
            <a:off x="8153170" y="3429000"/>
            <a:ext cx="3631391" cy="3280907"/>
          </a:xfrm>
          <a:prstGeom prst="rect">
            <a:avLst/>
          </a:prstGeom>
        </p:spPr>
      </p:pic>
      <p:sp>
        <p:nvSpPr>
          <p:cNvPr id="43" name="TextBox 42">
            <a:extLst>
              <a:ext uri="{FF2B5EF4-FFF2-40B4-BE49-F238E27FC236}">
                <a16:creationId xmlns:a16="http://schemas.microsoft.com/office/drawing/2014/main" id="{74FCDB08-692D-EDE5-12CA-82ED18FA5F6B}"/>
              </a:ext>
            </a:extLst>
          </p:cNvPr>
          <p:cNvSpPr txBox="1"/>
          <p:nvPr/>
        </p:nvSpPr>
        <p:spPr>
          <a:xfrm>
            <a:off x="5181426" y="36970"/>
            <a:ext cx="70105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GB" b="1" dirty="0" err="1"/>
              <a:t>Bizen</a:t>
            </a:r>
            <a:r>
              <a:rPr lang="en-GB" dirty="0"/>
              <a:t>, ‘Irradiation Experiments and Magnet Protection Plans at Spring-8’</a:t>
            </a:r>
          </a:p>
        </p:txBody>
      </p:sp>
      <p:pic>
        <p:nvPicPr>
          <p:cNvPr id="42" name="コンテンツ プレースホルダ 8" descr="nucleation region 横.tif">
            <a:extLst>
              <a:ext uri="{FF2B5EF4-FFF2-40B4-BE49-F238E27FC236}">
                <a16:creationId xmlns:a16="http://schemas.microsoft.com/office/drawing/2014/main" id="{40C1DFC7-20C0-BAEC-A741-ACA017FF1EFD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947" r="54866" b="21511"/>
          <a:stretch/>
        </p:blipFill>
        <p:spPr>
          <a:xfrm>
            <a:off x="8566408" y="625679"/>
            <a:ext cx="3291769" cy="28999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29542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04E58C56-1A19-5764-BE64-47E2A550CE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Mitigation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99692DD-643C-21AE-CA0B-3E21613D22B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Ben Shepherd • Radiation damage to permanent magnets • LER-PerMag workshop, 14-15 Nov 2023</a:t>
            </a:r>
            <a:endParaRPr lang="en-GB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8A90D2-145C-465F-8825-882A933DFDCE}" type="slidenum">
              <a:rPr lang="en-GB" smtClean="0"/>
              <a:t>19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265662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Introduction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GB" dirty="0"/>
              <a:t>Radiation damage is one of the main concerns when installing PM devices in accelerators</a:t>
            </a:r>
          </a:p>
          <a:p>
            <a:r>
              <a:rPr lang="en-GB" dirty="0"/>
              <a:t>How well-understood is it?</a:t>
            </a:r>
          </a:p>
          <a:p>
            <a:endParaRPr lang="en-GB" dirty="0"/>
          </a:p>
          <a:p>
            <a:pPr marL="0" indent="0">
              <a:buNone/>
            </a:pPr>
            <a:r>
              <a:rPr lang="en-GB" i="1" dirty="0"/>
              <a:t>Overview of this talk</a:t>
            </a:r>
          </a:p>
          <a:p>
            <a:r>
              <a:rPr lang="en-GB" dirty="0"/>
              <a:t>Experiments carried out</a:t>
            </a:r>
          </a:p>
          <a:p>
            <a:r>
              <a:rPr lang="en-GB" dirty="0"/>
              <a:t>Variables investigated</a:t>
            </a:r>
          </a:p>
          <a:p>
            <a:r>
              <a:rPr lang="en-GB" dirty="0"/>
              <a:t>Damage mechanisms</a:t>
            </a:r>
          </a:p>
          <a:p>
            <a:r>
              <a:rPr lang="en-GB" dirty="0"/>
              <a:t>Mitigation</a:t>
            </a:r>
          </a:p>
          <a:p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Ben Shepherd • Radiation damage to permanent magnets • LER-PerMag workshop, 14-15 Nov 2023</a:t>
            </a:r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8A90D2-145C-465F-8825-882A933DFDCE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870581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D7EB2193-EEC5-5D9E-CA82-F3CAA88D35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32593"/>
            <a:ext cx="10515600" cy="1325563"/>
          </a:xfrm>
        </p:spPr>
        <p:txBody>
          <a:bodyPr/>
          <a:lstStyle/>
          <a:p>
            <a:r>
              <a:rPr lang="en-GB" dirty="0"/>
              <a:t>Baking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67C1DAC5-FF46-2081-CCB2-13B917A73E1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599782"/>
          </a:xfrm>
        </p:spPr>
        <p:txBody>
          <a:bodyPr>
            <a:normAutofit fontScale="92500" lnSpcReduction="10000"/>
          </a:bodyPr>
          <a:lstStyle/>
          <a:p>
            <a:r>
              <a:rPr lang="en-GB" dirty="0" err="1"/>
              <a:t>NdFeB</a:t>
            </a:r>
            <a:r>
              <a:rPr lang="en-GB" dirty="0"/>
              <a:t> blocks</a:t>
            </a:r>
          </a:p>
          <a:p>
            <a:pPr lvl="1"/>
            <a:r>
              <a:rPr lang="en-GB" dirty="0"/>
              <a:t>NEOMAX 35EH</a:t>
            </a:r>
          </a:p>
          <a:p>
            <a:pPr lvl="1"/>
            <a:r>
              <a:rPr lang="en-GB" dirty="0"/>
              <a:t>46x8x12 mm</a:t>
            </a:r>
          </a:p>
          <a:p>
            <a:pPr lvl="1"/>
            <a:r>
              <a:rPr lang="en-GB" dirty="0"/>
              <a:t>Coercivity </a:t>
            </a:r>
            <a:r>
              <a:rPr lang="en-GB" b="1" dirty="0"/>
              <a:t>1989 kA/m</a:t>
            </a:r>
          </a:p>
          <a:p>
            <a:pPr lvl="1"/>
            <a:r>
              <a:rPr lang="en-GB" dirty="0"/>
              <a:t>Baked at </a:t>
            </a:r>
            <a:r>
              <a:rPr lang="en-GB" b="1" dirty="0"/>
              <a:t>142°C</a:t>
            </a:r>
            <a:r>
              <a:rPr lang="en-GB" dirty="0"/>
              <a:t> for </a:t>
            </a:r>
            <a:r>
              <a:rPr lang="en-GB" b="1" dirty="0"/>
              <a:t>6-24 </a:t>
            </a:r>
            <a:r>
              <a:rPr lang="en-GB" b="1" dirty="0" smtClean="0"/>
              <a:t>hours</a:t>
            </a:r>
          </a:p>
          <a:p>
            <a:pPr lvl="1"/>
            <a:r>
              <a:rPr lang="en-GB" dirty="0" smtClean="0"/>
              <a:t>Some </a:t>
            </a:r>
            <a:r>
              <a:rPr lang="en-GB" dirty="0" err="1" smtClean="0"/>
              <a:t>demag</a:t>
            </a:r>
            <a:r>
              <a:rPr lang="en-GB" dirty="0" smtClean="0"/>
              <a:t> from this: up to </a:t>
            </a:r>
            <a:r>
              <a:rPr lang="en-GB" b="1" dirty="0" smtClean="0"/>
              <a:t>0.7%</a:t>
            </a:r>
            <a:endParaRPr lang="en-GB" b="1" dirty="0"/>
          </a:p>
          <a:p>
            <a:r>
              <a:rPr lang="en-GB" dirty="0"/>
              <a:t>Irradiated by electron beam</a:t>
            </a:r>
          </a:p>
          <a:p>
            <a:pPr lvl="1"/>
            <a:r>
              <a:rPr lang="en-GB" dirty="0"/>
              <a:t>PM behind copper block</a:t>
            </a:r>
          </a:p>
          <a:p>
            <a:pPr lvl="1"/>
            <a:r>
              <a:rPr lang="en-GB" dirty="0"/>
              <a:t>Water cooled, stable to 2°C</a:t>
            </a:r>
          </a:p>
          <a:p>
            <a:pPr lvl="1"/>
            <a:r>
              <a:rPr lang="en-GB" b="1" dirty="0"/>
              <a:t>2 GeV</a:t>
            </a:r>
          </a:p>
          <a:p>
            <a:pPr lvl="1"/>
            <a:r>
              <a:rPr lang="en-GB" b="1" dirty="0"/>
              <a:t>600 mA</a:t>
            </a:r>
          </a:p>
          <a:p>
            <a:pPr lvl="1"/>
            <a:r>
              <a:rPr lang="en-GB" dirty="0"/>
              <a:t>6 hours</a:t>
            </a:r>
          </a:p>
          <a:p>
            <a:pPr lvl="1"/>
            <a:r>
              <a:rPr lang="en-GB" dirty="0"/>
              <a:t>Up to </a:t>
            </a:r>
            <a:r>
              <a:rPr lang="en-GB" b="1" dirty="0"/>
              <a:t>10</a:t>
            </a:r>
            <a:r>
              <a:rPr lang="en-GB" b="1" baseline="30000" dirty="0"/>
              <a:t>15</a:t>
            </a:r>
            <a:r>
              <a:rPr lang="en-GB" b="1" dirty="0"/>
              <a:t> electrons</a:t>
            </a:r>
          </a:p>
          <a:p>
            <a:pPr lvl="1"/>
            <a:endParaRPr lang="en-GB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Ben Shepherd • Radiation damage to permanent magnets • LER-PerMag workshop, 14-15 Nov 2023</a:t>
            </a:r>
            <a:endParaRPr lang="en-GB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8A90D2-145C-465F-8825-882A933DFDCE}" type="slidenum">
              <a:rPr lang="en-GB" smtClean="0"/>
              <a:t>20</a:t>
            </a:fld>
            <a:endParaRPr lang="en-GB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3D4B6C2A-127D-4CB0-7C32-0DEA4018D87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81716" y="2839381"/>
            <a:ext cx="3863621" cy="3472519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D0C017AD-295A-B9A8-A9E0-270B0EA4EB0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0" y="1378881"/>
            <a:ext cx="4403174" cy="1325563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4C2394A5-797E-4756-4EAE-BB4024E1B367}"/>
              </a:ext>
            </a:extLst>
          </p:cNvPr>
          <p:cNvSpPr txBox="1"/>
          <p:nvPr/>
        </p:nvSpPr>
        <p:spPr>
          <a:xfrm>
            <a:off x="9010016" y="135039"/>
            <a:ext cx="29783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GB" b="1" dirty="0" err="1"/>
              <a:t>Bizen</a:t>
            </a:r>
            <a:r>
              <a:rPr lang="en-GB" dirty="0"/>
              <a:t>, NIM A 515 (2003) p850</a:t>
            </a:r>
          </a:p>
        </p:txBody>
      </p:sp>
    </p:spTree>
    <p:extLst>
      <p:ext uri="{BB962C8B-B14F-4D97-AF65-F5344CB8AC3E}">
        <p14:creationId xmlns:p14="http://schemas.microsoft.com/office/powerpoint/2010/main" val="9528840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Mitigation - summary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302719" y="1825624"/>
                <a:ext cx="10515600" cy="4872355"/>
              </a:xfrm>
            </p:spPr>
            <p:txBody>
              <a:bodyPr>
                <a:normAutofit/>
              </a:bodyPr>
              <a:lstStyle/>
              <a:p>
                <a:r>
                  <a:rPr lang="en-GB" sz="2400" dirty="0"/>
                  <a:t>How can PMs be protected from radiation?</a:t>
                </a:r>
              </a:p>
              <a:p>
                <a:r>
                  <a:rPr lang="en-GB" sz="2400" dirty="0"/>
                  <a:t>Use a higher-coercivity material (</a:t>
                </a:r>
                <a:r>
                  <a:rPr lang="en-GB" sz="2400" dirty="0">
                    <a:solidFill>
                      <a:srgbClr val="00B050"/>
                    </a:solidFill>
                    <a:effectLst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</a:rPr>
                  <a:t>SmCo</a:t>
                </a:r>
                <a:r>
                  <a:rPr lang="en-GB" sz="2400" dirty="0"/>
                  <a:t> &gt; </a:t>
                </a:r>
                <a:r>
                  <a:rPr lang="en-GB" sz="2400" dirty="0" err="1">
                    <a:solidFill>
                      <a:srgbClr val="FF0000"/>
                    </a:solidFill>
                    <a:effectLst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</a:rPr>
                  <a:t>NdFeB</a:t>
                </a:r>
                <a:r>
                  <a:rPr lang="en-GB" sz="2400" dirty="0"/>
                  <a:t>)</a:t>
                </a:r>
              </a:p>
              <a:p>
                <a:r>
                  <a:rPr lang="en-GB" sz="2400" dirty="0"/>
                  <a:t>Increase permeance </a:t>
                </a:r>
                <a14:m>
                  <m:oMath xmlns:m="http://schemas.openxmlformats.org/officeDocument/2006/math">
                    <m:r>
                      <a:rPr lang="en-GB" sz="2400" b="0" i="1" smtClean="0">
                        <a:latin typeface="Cambria Math" panose="02040503050406030204" pitchFamily="18" charset="0"/>
                      </a:rPr>
                      <m:t>𝑃𝑐</m:t>
                    </m:r>
                    <m:r>
                      <a:rPr lang="en-GB" sz="24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GB" sz="2400" b="0" i="1" smtClean="0">
                        <a:latin typeface="Cambria Math" panose="02040503050406030204" pitchFamily="18" charset="0"/>
                      </a:rPr>
                      <m:t>𝐵</m:t>
                    </m:r>
                    <m:r>
                      <a:rPr lang="en-GB" sz="2400" b="0" i="1" smtClean="0">
                        <a:latin typeface="Cambria Math" panose="02040503050406030204" pitchFamily="18" charset="0"/>
                      </a:rPr>
                      <m:t>/</m:t>
                    </m:r>
                    <m:r>
                      <a:rPr lang="en-GB" sz="2400" b="0" i="1" smtClean="0">
                        <a:latin typeface="Cambria Math" panose="02040503050406030204" pitchFamily="18" charset="0"/>
                      </a:rPr>
                      <m:t>𝐻</m:t>
                    </m:r>
                  </m:oMath>
                </a14:m>
                <a:r>
                  <a:rPr lang="en-GB" sz="2400" dirty="0"/>
                  <a:t> (reduce </a:t>
                </a:r>
                <a:r>
                  <a:rPr lang="en-GB" sz="2400" dirty="0" err="1"/>
                  <a:t>demag</a:t>
                </a:r>
                <a:r>
                  <a:rPr lang="en-GB" sz="2400" dirty="0"/>
                  <a:t> field)</a:t>
                </a:r>
              </a:p>
              <a:p>
                <a:pPr lvl="1"/>
                <a:r>
                  <a:rPr lang="en-GB" sz="2000" dirty="0"/>
                  <a:t>change PM shape or magnetic circuit design</a:t>
                </a:r>
              </a:p>
              <a:p>
                <a:r>
                  <a:rPr lang="en-GB" sz="2400" dirty="0"/>
                  <a:t>Operate at low temperature (increased coercivity)</a:t>
                </a:r>
              </a:p>
              <a:p>
                <a:pPr lvl="1"/>
                <a:r>
                  <a:rPr lang="en-GB" sz="2000" dirty="0" err="1">
                    <a:solidFill>
                      <a:srgbClr val="FF0000"/>
                    </a:solidFill>
                    <a:effectLst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</a:rPr>
                  <a:t>NdFeB</a:t>
                </a:r>
                <a:r>
                  <a:rPr lang="en-GB" sz="2000" dirty="0">
                    <a:solidFill>
                      <a:srgbClr val="FF0000"/>
                    </a:solidFill>
                    <a:effectLst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</a:rPr>
                  <a:t> at room temp: </a:t>
                </a:r>
                <a:r>
                  <a:rPr lang="en-GB" sz="2000" b="1" dirty="0">
                    <a:solidFill>
                      <a:srgbClr val="FF0000"/>
                    </a:solidFill>
                    <a:effectLst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</a:rPr>
                  <a:t>27%</a:t>
                </a:r>
                <a:r>
                  <a:rPr lang="en-GB" sz="2000" dirty="0">
                    <a:solidFill>
                      <a:srgbClr val="FF0000"/>
                    </a:solidFill>
                    <a:effectLst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</a:rPr>
                  <a:t> </a:t>
                </a:r>
                <a:r>
                  <a:rPr lang="en-GB" sz="2000" i="1" dirty="0">
                    <a:solidFill>
                      <a:srgbClr val="FF0000"/>
                    </a:solidFill>
                    <a:effectLst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</a:rPr>
                  <a:t>B</a:t>
                </a:r>
                <a:r>
                  <a:rPr lang="en-GB" sz="2000" dirty="0">
                    <a:solidFill>
                      <a:srgbClr val="FF0000"/>
                    </a:solidFill>
                    <a:effectLst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</a:rPr>
                  <a:t>/</a:t>
                </a:r>
                <a:r>
                  <a:rPr lang="en-GB" sz="2000" i="1" dirty="0">
                    <a:solidFill>
                      <a:srgbClr val="FF0000"/>
                    </a:solidFill>
                    <a:effectLst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</a:rPr>
                  <a:t>B</a:t>
                </a:r>
                <a:r>
                  <a:rPr lang="en-GB" sz="2000" i="1" baseline="-25000" dirty="0">
                    <a:solidFill>
                      <a:srgbClr val="FF0000"/>
                    </a:solidFill>
                    <a:effectLst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</a:rPr>
                  <a:t>0</a:t>
                </a:r>
                <a:r>
                  <a:rPr lang="en-GB" sz="2000" dirty="0">
                    <a:solidFill>
                      <a:srgbClr val="FF0000"/>
                    </a:solidFill>
                    <a:effectLst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</a:rPr>
                  <a:t> for</a:t>
                </a:r>
                <a:r>
                  <a:rPr lang="en-GB" sz="2000" b="1" dirty="0">
                    <a:solidFill>
                      <a:srgbClr val="FF0000"/>
                    </a:solidFill>
                    <a:effectLst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</a:rPr>
                  <a:t> 1.5x10</a:t>
                </a:r>
                <a:r>
                  <a:rPr lang="en-GB" sz="2000" b="1" baseline="30000" dirty="0">
                    <a:solidFill>
                      <a:srgbClr val="FF0000"/>
                    </a:solidFill>
                    <a:effectLst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</a:rPr>
                  <a:t>14</a:t>
                </a:r>
                <a:r>
                  <a:rPr lang="en-GB" sz="2000" dirty="0">
                    <a:solidFill>
                      <a:srgbClr val="FF0000"/>
                    </a:solidFill>
                    <a:effectLst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</a:rPr>
                  <a:t> electrons at </a:t>
                </a:r>
                <a:r>
                  <a:rPr lang="en-GB" sz="2000" b="1" dirty="0">
                    <a:solidFill>
                      <a:srgbClr val="FF0000"/>
                    </a:solidFill>
                    <a:effectLst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</a:rPr>
                  <a:t>2.5 GeV</a:t>
                </a:r>
              </a:p>
              <a:p>
                <a:pPr lvl="1"/>
                <a:r>
                  <a:rPr lang="en-GB" sz="2000" dirty="0">
                    <a:solidFill>
                      <a:srgbClr val="00B050"/>
                    </a:solidFill>
                    <a:effectLst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</a:rPr>
                  <a:t>At </a:t>
                </a:r>
                <a:r>
                  <a:rPr lang="en-GB" sz="2000" b="1" dirty="0">
                    <a:solidFill>
                      <a:srgbClr val="00B050"/>
                    </a:solidFill>
                    <a:effectLst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</a:rPr>
                  <a:t>140 K</a:t>
                </a:r>
                <a:r>
                  <a:rPr lang="en-GB" sz="2000" dirty="0">
                    <a:solidFill>
                      <a:srgbClr val="00B050"/>
                    </a:solidFill>
                    <a:effectLst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</a:rPr>
                  <a:t>, </a:t>
                </a:r>
                <a:r>
                  <a:rPr lang="en-GB" sz="2000" b="1" dirty="0">
                    <a:solidFill>
                      <a:srgbClr val="00B050"/>
                    </a:solidFill>
                    <a:effectLst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</a:rPr>
                  <a:t>1%</a:t>
                </a:r>
                <a:r>
                  <a:rPr lang="en-GB" sz="2000" dirty="0">
                    <a:solidFill>
                      <a:srgbClr val="00B050"/>
                    </a:solidFill>
                    <a:effectLst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</a:rPr>
                  <a:t> demagnetisation with same dose of e</a:t>
                </a:r>
                <a:r>
                  <a:rPr lang="en-GB" sz="2000" baseline="30000" dirty="0">
                    <a:solidFill>
                      <a:srgbClr val="00B050"/>
                    </a:solidFill>
                    <a:effectLst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</a:rPr>
                  <a:t>-</a:t>
                </a:r>
                <a:endParaRPr lang="en-GB" sz="2000" dirty="0">
                  <a:solidFill>
                    <a:srgbClr val="00B050"/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</a:endParaRPr>
              </a:p>
              <a:p>
                <a:r>
                  <a:rPr lang="en-GB" sz="2400" dirty="0"/>
                  <a:t>Bake magnets before use</a:t>
                </a:r>
              </a:p>
              <a:p>
                <a:pPr lvl="1"/>
                <a:r>
                  <a:rPr lang="en-GB" sz="2000" dirty="0">
                    <a:solidFill>
                      <a:srgbClr val="FF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Unbaked </a:t>
                </a:r>
                <a:r>
                  <a:rPr lang="en-GB" sz="2000" dirty="0" err="1">
                    <a:solidFill>
                      <a:srgbClr val="FF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NdFeB</a:t>
                </a:r>
                <a:r>
                  <a:rPr lang="en-GB" sz="2000" dirty="0">
                    <a:solidFill>
                      <a:srgbClr val="FF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: </a:t>
                </a:r>
                <a:r>
                  <a:rPr lang="en-GB" sz="2000" b="1" dirty="0">
                    <a:solidFill>
                      <a:srgbClr val="FF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2%</a:t>
                </a:r>
                <a:r>
                  <a:rPr lang="en-GB" sz="2000" dirty="0">
                    <a:solidFill>
                      <a:srgbClr val="FF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 </a:t>
                </a:r>
                <a:r>
                  <a:rPr lang="en-GB" sz="2000" i="1" dirty="0">
                    <a:solidFill>
                      <a:srgbClr val="FF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B</a:t>
                </a:r>
                <a:r>
                  <a:rPr lang="en-GB" sz="2000" dirty="0">
                    <a:solidFill>
                      <a:srgbClr val="FF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/</a:t>
                </a:r>
                <a:r>
                  <a:rPr lang="en-GB" sz="2000" i="1" dirty="0">
                    <a:solidFill>
                      <a:srgbClr val="FF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B</a:t>
                </a:r>
                <a:r>
                  <a:rPr lang="en-GB" sz="2000" i="1" baseline="-25000" dirty="0">
                    <a:solidFill>
                      <a:srgbClr val="FF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0</a:t>
                </a:r>
                <a:r>
                  <a:rPr lang="en-GB" sz="2000" dirty="0">
                    <a:solidFill>
                      <a:srgbClr val="FF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 for </a:t>
                </a:r>
                <a:r>
                  <a:rPr lang="en-GB" sz="2000" b="1" dirty="0">
                    <a:solidFill>
                      <a:srgbClr val="FF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5x10</a:t>
                </a:r>
                <a:r>
                  <a:rPr lang="en-GB" sz="2000" b="1" baseline="30000" dirty="0">
                    <a:solidFill>
                      <a:srgbClr val="FF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14</a:t>
                </a:r>
                <a:r>
                  <a:rPr lang="en-GB" sz="2000" b="1" dirty="0">
                    <a:solidFill>
                      <a:srgbClr val="FF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 </a:t>
                </a:r>
                <a:r>
                  <a:rPr lang="en-GB" sz="2000" dirty="0">
                    <a:solidFill>
                      <a:srgbClr val="FF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electrons at </a:t>
                </a:r>
                <a:r>
                  <a:rPr lang="en-GB" sz="2000" b="1" dirty="0">
                    <a:solidFill>
                      <a:srgbClr val="FF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2 GeV</a:t>
                </a:r>
              </a:p>
              <a:p>
                <a:pPr lvl="1"/>
                <a:r>
                  <a:rPr lang="en-GB" sz="2000" dirty="0">
                    <a:solidFill>
                      <a:srgbClr val="00B05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Bake to </a:t>
                </a:r>
                <a:r>
                  <a:rPr lang="en-GB" sz="2000" b="1" dirty="0">
                    <a:solidFill>
                      <a:srgbClr val="00B05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415 K</a:t>
                </a:r>
                <a:r>
                  <a:rPr lang="en-GB" sz="2000" dirty="0">
                    <a:solidFill>
                      <a:srgbClr val="00B05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 for </a:t>
                </a:r>
                <a:r>
                  <a:rPr lang="en-GB" sz="2000" b="1" dirty="0">
                    <a:solidFill>
                      <a:srgbClr val="00B05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24h</a:t>
                </a:r>
                <a:r>
                  <a:rPr lang="en-GB" sz="2000" dirty="0">
                    <a:solidFill>
                      <a:srgbClr val="00B05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 (gives </a:t>
                </a:r>
                <a:r>
                  <a:rPr lang="en-GB" sz="2000" b="1" dirty="0">
                    <a:solidFill>
                      <a:srgbClr val="00B05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0.7%</a:t>
                </a:r>
                <a:r>
                  <a:rPr lang="en-GB" sz="2000" dirty="0">
                    <a:solidFill>
                      <a:srgbClr val="00B05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 </a:t>
                </a:r>
                <a:r>
                  <a:rPr lang="en-GB" sz="2000" dirty="0" err="1">
                    <a:solidFill>
                      <a:srgbClr val="00B05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demag</a:t>
                </a:r>
                <a:r>
                  <a:rPr lang="en-GB" sz="2000" dirty="0">
                    <a:solidFill>
                      <a:srgbClr val="00B05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): </a:t>
                </a:r>
                <a:r>
                  <a:rPr lang="en-GB" sz="2000" b="1" dirty="0">
                    <a:solidFill>
                      <a:srgbClr val="00B05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0.2%</a:t>
                </a:r>
                <a:r>
                  <a:rPr lang="en-GB" sz="2000" dirty="0">
                    <a:solidFill>
                      <a:srgbClr val="00B05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 </a:t>
                </a:r>
                <a:r>
                  <a:rPr lang="en-GB" sz="2000" i="1" dirty="0">
                    <a:solidFill>
                      <a:srgbClr val="00B05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B</a:t>
                </a:r>
                <a:r>
                  <a:rPr lang="en-GB" sz="2000" dirty="0">
                    <a:solidFill>
                      <a:srgbClr val="00B05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/</a:t>
                </a:r>
                <a:r>
                  <a:rPr lang="en-GB" sz="2000" i="1" dirty="0">
                    <a:solidFill>
                      <a:srgbClr val="00B05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B</a:t>
                </a:r>
                <a:r>
                  <a:rPr lang="en-GB" sz="2000" i="1" baseline="-25000" dirty="0">
                    <a:solidFill>
                      <a:srgbClr val="00B05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0</a:t>
                </a:r>
                <a:r>
                  <a:rPr lang="en-GB" sz="2000" dirty="0">
                    <a:solidFill>
                      <a:srgbClr val="00B05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 with same dose</a:t>
                </a:r>
              </a:p>
              <a:p>
                <a:r>
                  <a:rPr lang="en-GB" sz="2400" dirty="0"/>
                  <a:t>Move magnets further away from the beam</a:t>
                </a:r>
              </a:p>
              <a:p>
                <a:pPr lvl="1"/>
                <a:endParaRPr lang="en-GB" sz="2000" dirty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02719" y="1825624"/>
                <a:ext cx="10515600" cy="4872355"/>
              </a:xfrm>
              <a:blipFill>
                <a:blip r:embed="rId3"/>
                <a:stretch>
                  <a:fillRect l="-812" t="-175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Ben Shepherd • Radiation damage to permanent magnets • LER-PerMag workshop, 14-15 Nov 2023</a:t>
            </a:r>
            <a:endParaRPr lang="en-GB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6DFD7E-21FB-43A9-A431-63913B08A939}" type="slidenum">
              <a:rPr lang="en-GB" smtClean="0"/>
              <a:t>21</a:t>
            </a:fld>
            <a:endParaRPr lang="en-GB"/>
          </a:p>
        </p:txBody>
      </p:sp>
      <p:grpSp>
        <p:nvGrpSpPr>
          <p:cNvPr id="223" name="Group 222"/>
          <p:cNvGrpSpPr/>
          <p:nvPr/>
        </p:nvGrpSpPr>
        <p:grpSpPr>
          <a:xfrm>
            <a:off x="8704053" y="2624197"/>
            <a:ext cx="3434607" cy="2174945"/>
            <a:chOff x="4299915" y="3523361"/>
            <a:chExt cx="4928716" cy="3121081"/>
          </a:xfrm>
        </p:grpSpPr>
        <p:sp>
          <p:nvSpPr>
            <p:cNvPr id="103" name="L-Shape 102"/>
            <p:cNvSpPr/>
            <p:nvPr/>
          </p:nvSpPr>
          <p:spPr>
            <a:xfrm rot="16200000" flipH="1">
              <a:off x="7376734" y="3529500"/>
              <a:ext cx="1189808" cy="1846217"/>
            </a:xfrm>
            <a:prstGeom prst="corner">
              <a:avLst>
                <a:gd name="adj1" fmla="val 26978"/>
                <a:gd name="adj2" fmla="val 26978"/>
              </a:avLst>
            </a:prstGeom>
            <a:ln w="31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400" dirty="0">
                <a:latin typeface="Arial" panose="020B0604020202020204" pitchFamily="34" charset="0"/>
              </a:endParaRPr>
            </a:p>
          </p:txBody>
        </p:sp>
        <p:sp>
          <p:nvSpPr>
            <p:cNvPr id="105" name="Trapezoid 104"/>
            <p:cNvSpPr/>
            <p:nvPr/>
          </p:nvSpPr>
          <p:spPr>
            <a:xfrm flipH="1" flipV="1">
              <a:off x="7048529" y="4681199"/>
              <a:ext cx="612111" cy="217338"/>
            </a:xfrm>
            <a:prstGeom prst="trapezoid">
              <a:avLst/>
            </a:prstGeom>
            <a:ln w="31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400" dirty="0">
                <a:latin typeface="Arial" panose="020B0604020202020204" pitchFamily="34" charset="0"/>
              </a:endParaRPr>
            </a:p>
          </p:txBody>
        </p:sp>
        <p:grpSp>
          <p:nvGrpSpPr>
            <p:cNvPr id="65" name="Group 64"/>
            <p:cNvGrpSpPr/>
            <p:nvPr/>
          </p:nvGrpSpPr>
          <p:grpSpPr>
            <a:xfrm flipH="1">
              <a:off x="7243053" y="4899235"/>
              <a:ext cx="0" cy="297948"/>
              <a:chOff x="2941797" y="2461693"/>
              <a:chExt cx="0" cy="297948"/>
            </a:xfrm>
          </p:grpSpPr>
          <p:cxnSp>
            <p:nvCxnSpPr>
              <p:cNvPr id="99" name="Straight Connector 98"/>
              <p:cNvCxnSpPr/>
              <p:nvPr/>
            </p:nvCxnSpPr>
            <p:spPr>
              <a:xfrm>
                <a:off x="2941797" y="2461693"/>
                <a:ext cx="0" cy="191020"/>
              </a:xfrm>
              <a:prstGeom prst="line">
                <a:avLst/>
              </a:prstGeom>
              <a:ln>
                <a:tailEnd type="triangle" w="sm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0" name="Straight Connector 99"/>
              <p:cNvCxnSpPr/>
              <p:nvPr/>
            </p:nvCxnSpPr>
            <p:spPr>
              <a:xfrm>
                <a:off x="2941797" y="2631281"/>
                <a:ext cx="0" cy="12836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66" name="Group 65"/>
            <p:cNvGrpSpPr/>
            <p:nvPr/>
          </p:nvGrpSpPr>
          <p:grpSpPr>
            <a:xfrm flipH="1">
              <a:off x="7299149" y="4899235"/>
              <a:ext cx="0" cy="297948"/>
              <a:chOff x="2889409" y="2461693"/>
              <a:chExt cx="0" cy="297948"/>
            </a:xfrm>
          </p:grpSpPr>
          <p:cxnSp>
            <p:nvCxnSpPr>
              <p:cNvPr id="97" name="Straight Connector 96"/>
              <p:cNvCxnSpPr/>
              <p:nvPr/>
            </p:nvCxnSpPr>
            <p:spPr>
              <a:xfrm>
                <a:off x="2889409" y="2461693"/>
                <a:ext cx="0" cy="191020"/>
              </a:xfrm>
              <a:prstGeom prst="line">
                <a:avLst/>
              </a:prstGeom>
              <a:ln>
                <a:tailEnd type="triangle" w="sm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8" name="Straight Connector 97"/>
              <p:cNvCxnSpPr/>
              <p:nvPr/>
            </p:nvCxnSpPr>
            <p:spPr>
              <a:xfrm>
                <a:off x="2889409" y="2631281"/>
                <a:ext cx="0" cy="12836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68" name="Group 67"/>
            <p:cNvGrpSpPr/>
            <p:nvPr/>
          </p:nvGrpSpPr>
          <p:grpSpPr>
            <a:xfrm flipH="1">
              <a:off x="7355246" y="4899235"/>
              <a:ext cx="1" cy="297948"/>
              <a:chOff x="2777489" y="2461693"/>
              <a:chExt cx="1" cy="297948"/>
            </a:xfrm>
          </p:grpSpPr>
          <p:cxnSp>
            <p:nvCxnSpPr>
              <p:cNvPr id="93" name="Straight Connector 92"/>
              <p:cNvCxnSpPr/>
              <p:nvPr/>
            </p:nvCxnSpPr>
            <p:spPr>
              <a:xfrm>
                <a:off x="2777490" y="2461693"/>
                <a:ext cx="0" cy="191020"/>
              </a:xfrm>
              <a:prstGeom prst="line">
                <a:avLst/>
              </a:prstGeom>
              <a:ln>
                <a:tailEnd type="triangle" w="sm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4" name="Straight Connector 93"/>
              <p:cNvCxnSpPr/>
              <p:nvPr/>
            </p:nvCxnSpPr>
            <p:spPr>
              <a:xfrm>
                <a:off x="2777489" y="2631281"/>
                <a:ext cx="0" cy="12836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69" name="Group 68"/>
            <p:cNvGrpSpPr/>
            <p:nvPr/>
          </p:nvGrpSpPr>
          <p:grpSpPr>
            <a:xfrm flipH="1">
              <a:off x="7411344" y="4899235"/>
              <a:ext cx="0" cy="297948"/>
              <a:chOff x="2722722" y="2461693"/>
              <a:chExt cx="0" cy="297948"/>
            </a:xfrm>
          </p:grpSpPr>
          <p:cxnSp>
            <p:nvCxnSpPr>
              <p:cNvPr id="91" name="Straight Connector 90"/>
              <p:cNvCxnSpPr/>
              <p:nvPr/>
            </p:nvCxnSpPr>
            <p:spPr>
              <a:xfrm>
                <a:off x="2722722" y="2461693"/>
                <a:ext cx="0" cy="191020"/>
              </a:xfrm>
              <a:prstGeom prst="line">
                <a:avLst/>
              </a:prstGeom>
              <a:ln>
                <a:tailEnd type="triangle" w="sm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2" name="Straight Connector 91"/>
              <p:cNvCxnSpPr/>
              <p:nvPr/>
            </p:nvCxnSpPr>
            <p:spPr>
              <a:xfrm>
                <a:off x="2722722" y="2631281"/>
                <a:ext cx="0" cy="12836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71" name="Group 70"/>
            <p:cNvGrpSpPr/>
            <p:nvPr/>
          </p:nvGrpSpPr>
          <p:grpSpPr>
            <a:xfrm flipH="1">
              <a:off x="7467441" y="4899235"/>
              <a:ext cx="0" cy="297948"/>
              <a:chOff x="2617947" y="2461693"/>
              <a:chExt cx="0" cy="297948"/>
            </a:xfrm>
          </p:grpSpPr>
          <p:cxnSp>
            <p:nvCxnSpPr>
              <p:cNvPr id="87" name="Straight Connector 86"/>
              <p:cNvCxnSpPr/>
              <p:nvPr/>
            </p:nvCxnSpPr>
            <p:spPr>
              <a:xfrm>
                <a:off x="2617947" y="2461693"/>
                <a:ext cx="0" cy="191020"/>
              </a:xfrm>
              <a:prstGeom prst="line">
                <a:avLst/>
              </a:prstGeom>
              <a:ln>
                <a:tailEnd type="triangle" w="sm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8" name="Straight Connector 87"/>
              <p:cNvCxnSpPr/>
              <p:nvPr/>
            </p:nvCxnSpPr>
            <p:spPr>
              <a:xfrm>
                <a:off x="2617947" y="2631281"/>
                <a:ext cx="0" cy="12836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72" name="Group 71"/>
            <p:cNvGrpSpPr/>
            <p:nvPr/>
          </p:nvGrpSpPr>
          <p:grpSpPr>
            <a:xfrm flipH="1">
              <a:off x="7523537" y="4899235"/>
              <a:ext cx="0" cy="297948"/>
              <a:chOff x="2563178" y="2461693"/>
              <a:chExt cx="0" cy="297948"/>
            </a:xfrm>
          </p:grpSpPr>
          <p:cxnSp>
            <p:nvCxnSpPr>
              <p:cNvPr id="85" name="Straight Connector 84"/>
              <p:cNvCxnSpPr/>
              <p:nvPr/>
            </p:nvCxnSpPr>
            <p:spPr>
              <a:xfrm>
                <a:off x="2563178" y="2461693"/>
                <a:ext cx="0" cy="191020"/>
              </a:xfrm>
              <a:prstGeom prst="line">
                <a:avLst/>
              </a:prstGeom>
              <a:ln>
                <a:tailEnd type="triangle" w="sm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6" name="Straight Connector 85"/>
              <p:cNvCxnSpPr/>
              <p:nvPr/>
            </p:nvCxnSpPr>
            <p:spPr>
              <a:xfrm>
                <a:off x="2563178" y="2631281"/>
                <a:ext cx="0" cy="12836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73" name="Group 72"/>
            <p:cNvGrpSpPr/>
            <p:nvPr/>
          </p:nvGrpSpPr>
          <p:grpSpPr>
            <a:xfrm flipH="1">
              <a:off x="7119992" y="4793624"/>
              <a:ext cx="31506" cy="581444"/>
              <a:chOff x="3009901" y="2356082"/>
              <a:chExt cx="45720" cy="581444"/>
            </a:xfrm>
          </p:grpSpPr>
          <p:sp>
            <p:nvSpPr>
              <p:cNvPr id="83" name="Freeform 82"/>
              <p:cNvSpPr/>
              <p:nvPr/>
            </p:nvSpPr>
            <p:spPr>
              <a:xfrm>
                <a:off x="3009902" y="2356082"/>
                <a:ext cx="45719" cy="294250"/>
              </a:xfrm>
              <a:custGeom>
                <a:avLst/>
                <a:gdLst>
                  <a:gd name="connsiteX0" fmla="*/ 0 w 16669"/>
                  <a:gd name="connsiteY0" fmla="*/ 0 h 166688"/>
                  <a:gd name="connsiteX1" fmla="*/ 9525 w 16669"/>
                  <a:gd name="connsiteY1" fmla="*/ 69056 h 166688"/>
                  <a:gd name="connsiteX2" fmla="*/ 16669 w 16669"/>
                  <a:gd name="connsiteY2" fmla="*/ 166688 h 16668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6669" h="166688">
                    <a:moveTo>
                      <a:pt x="0" y="0"/>
                    </a:moveTo>
                    <a:cubicBezTo>
                      <a:pt x="3373" y="20637"/>
                      <a:pt x="6747" y="41275"/>
                      <a:pt x="9525" y="69056"/>
                    </a:cubicBezTo>
                    <a:cubicBezTo>
                      <a:pt x="12303" y="96837"/>
                      <a:pt x="14486" y="131762"/>
                      <a:pt x="16669" y="166688"/>
                    </a:cubicBezTo>
                  </a:path>
                </a:pathLst>
              </a:custGeom>
              <a:ln>
                <a:tailEnd type="triangle" w="sm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GB" sz="1400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84" name="Freeform 83"/>
              <p:cNvSpPr/>
              <p:nvPr/>
            </p:nvSpPr>
            <p:spPr>
              <a:xfrm flipV="1">
                <a:off x="3009901" y="2643276"/>
                <a:ext cx="45719" cy="294250"/>
              </a:xfrm>
              <a:custGeom>
                <a:avLst/>
                <a:gdLst>
                  <a:gd name="connsiteX0" fmla="*/ 0 w 16669"/>
                  <a:gd name="connsiteY0" fmla="*/ 0 h 166688"/>
                  <a:gd name="connsiteX1" fmla="*/ 9525 w 16669"/>
                  <a:gd name="connsiteY1" fmla="*/ 69056 h 166688"/>
                  <a:gd name="connsiteX2" fmla="*/ 16669 w 16669"/>
                  <a:gd name="connsiteY2" fmla="*/ 166688 h 16668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6669" h="166688">
                    <a:moveTo>
                      <a:pt x="0" y="0"/>
                    </a:moveTo>
                    <a:cubicBezTo>
                      <a:pt x="3373" y="20637"/>
                      <a:pt x="6747" y="41275"/>
                      <a:pt x="9525" y="69056"/>
                    </a:cubicBezTo>
                    <a:cubicBezTo>
                      <a:pt x="12303" y="96837"/>
                      <a:pt x="14486" y="131762"/>
                      <a:pt x="16669" y="166688"/>
                    </a:cubicBezTo>
                  </a:path>
                </a:pathLst>
              </a:custGeom>
              <a:ln>
                <a:tailEnd type="none" w="sm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GB" sz="1400" dirty="0">
                  <a:latin typeface="Arial" panose="020B0604020202020204" pitchFamily="34" charset="0"/>
                </a:endParaRPr>
              </a:p>
            </p:txBody>
          </p:sp>
        </p:grpSp>
        <p:grpSp>
          <p:nvGrpSpPr>
            <p:cNvPr id="74" name="Group 73"/>
            <p:cNvGrpSpPr/>
            <p:nvPr/>
          </p:nvGrpSpPr>
          <p:grpSpPr>
            <a:xfrm>
              <a:off x="7557093" y="4793624"/>
              <a:ext cx="31506" cy="581444"/>
              <a:chOff x="3009901" y="2356082"/>
              <a:chExt cx="45720" cy="581444"/>
            </a:xfrm>
          </p:grpSpPr>
          <p:sp>
            <p:nvSpPr>
              <p:cNvPr id="81" name="Freeform 80"/>
              <p:cNvSpPr/>
              <p:nvPr/>
            </p:nvSpPr>
            <p:spPr>
              <a:xfrm>
                <a:off x="3009902" y="2356082"/>
                <a:ext cx="45719" cy="294250"/>
              </a:xfrm>
              <a:custGeom>
                <a:avLst/>
                <a:gdLst>
                  <a:gd name="connsiteX0" fmla="*/ 0 w 16669"/>
                  <a:gd name="connsiteY0" fmla="*/ 0 h 166688"/>
                  <a:gd name="connsiteX1" fmla="*/ 9525 w 16669"/>
                  <a:gd name="connsiteY1" fmla="*/ 69056 h 166688"/>
                  <a:gd name="connsiteX2" fmla="*/ 16669 w 16669"/>
                  <a:gd name="connsiteY2" fmla="*/ 166688 h 16668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6669" h="166688">
                    <a:moveTo>
                      <a:pt x="0" y="0"/>
                    </a:moveTo>
                    <a:cubicBezTo>
                      <a:pt x="3373" y="20637"/>
                      <a:pt x="6747" y="41275"/>
                      <a:pt x="9525" y="69056"/>
                    </a:cubicBezTo>
                    <a:cubicBezTo>
                      <a:pt x="12303" y="96837"/>
                      <a:pt x="14486" y="131762"/>
                      <a:pt x="16669" y="166688"/>
                    </a:cubicBezTo>
                  </a:path>
                </a:pathLst>
              </a:custGeom>
              <a:ln>
                <a:tailEnd type="triangle" w="sm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GB" sz="1400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82" name="Freeform 81"/>
              <p:cNvSpPr/>
              <p:nvPr/>
            </p:nvSpPr>
            <p:spPr>
              <a:xfrm flipV="1">
                <a:off x="3009901" y="2643276"/>
                <a:ext cx="45719" cy="294250"/>
              </a:xfrm>
              <a:custGeom>
                <a:avLst/>
                <a:gdLst>
                  <a:gd name="connsiteX0" fmla="*/ 0 w 16669"/>
                  <a:gd name="connsiteY0" fmla="*/ 0 h 166688"/>
                  <a:gd name="connsiteX1" fmla="*/ 9525 w 16669"/>
                  <a:gd name="connsiteY1" fmla="*/ 69056 h 166688"/>
                  <a:gd name="connsiteX2" fmla="*/ 16669 w 16669"/>
                  <a:gd name="connsiteY2" fmla="*/ 166688 h 16668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6669" h="166688">
                    <a:moveTo>
                      <a:pt x="0" y="0"/>
                    </a:moveTo>
                    <a:cubicBezTo>
                      <a:pt x="3373" y="20637"/>
                      <a:pt x="6747" y="41275"/>
                      <a:pt x="9525" y="69056"/>
                    </a:cubicBezTo>
                    <a:cubicBezTo>
                      <a:pt x="12303" y="96837"/>
                      <a:pt x="14486" y="131762"/>
                      <a:pt x="16669" y="166688"/>
                    </a:cubicBezTo>
                  </a:path>
                </a:pathLst>
              </a:custGeom>
              <a:ln>
                <a:tailEnd type="none" w="sm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GB" sz="1400" dirty="0">
                  <a:latin typeface="Arial" panose="020B0604020202020204" pitchFamily="34" charset="0"/>
                </a:endParaRPr>
              </a:p>
            </p:txBody>
          </p:sp>
        </p:grpSp>
        <p:grpSp>
          <p:nvGrpSpPr>
            <p:cNvPr id="76" name="Group 75"/>
            <p:cNvGrpSpPr/>
            <p:nvPr/>
          </p:nvGrpSpPr>
          <p:grpSpPr>
            <a:xfrm flipH="1">
              <a:off x="7186957" y="4899235"/>
              <a:ext cx="0" cy="297948"/>
              <a:chOff x="2994184" y="2461693"/>
              <a:chExt cx="0" cy="297948"/>
            </a:xfrm>
          </p:grpSpPr>
          <p:cxnSp>
            <p:nvCxnSpPr>
              <p:cNvPr id="77" name="Straight Connector 76"/>
              <p:cNvCxnSpPr/>
              <p:nvPr/>
            </p:nvCxnSpPr>
            <p:spPr>
              <a:xfrm>
                <a:off x="2994184" y="2461693"/>
                <a:ext cx="0" cy="191020"/>
              </a:xfrm>
              <a:prstGeom prst="line">
                <a:avLst/>
              </a:prstGeom>
              <a:ln>
                <a:tailEnd type="triangle" w="sm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8" name="Straight Connector 77"/>
              <p:cNvCxnSpPr/>
              <p:nvPr/>
            </p:nvCxnSpPr>
            <p:spPr>
              <a:xfrm>
                <a:off x="2994184" y="2631281"/>
                <a:ext cx="0" cy="12836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11" name="Group 110"/>
            <p:cNvGrpSpPr/>
            <p:nvPr/>
          </p:nvGrpSpPr>
          <p:grpSpPr>
            <a:xfrm>
              <a:off x="7048529" y="4179889"/>
              <a:ext cx="612111" cy="500611"/>
              <a:chOff x="7048529" y="4179890"/>
              <a:chExt cx="888274" cy="293232"/>
            </a:xfrm>
          </p:grpSpPr>
          <p:sp>
            <p:nvSpPr>
              <p:cNvPr id="104" name="Rectangle 103"/>
              <p:cNvSpPr/>
              <p:nvPr/>
            </p:nvSpPr>
            <p:spPr>
              <a:xfrm flipH="1">
                <a:off x="7048529" y="4179890"/>
                <a:ext cx="888274" cy="293232"/>
              </a:xfrm>
              <a:prstGeom prst="rect">
                <a:avLst/>
              </a:prstGeom>
              <a:solidFill>
                <a:schemeClr val="accent2"/>
              </a:solidFill>
              <a:ln w="317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400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109" name="Right Arrow 108"/>
              <p:cNvSpPr/>
              <p:nvPr/>
            </p:nvSpPr>
            <p:spPr>
              <a:xfrm rot="16200000" flipH="1">
                <a:off x="7373001" y="4198895"/>
                <a:ext cx="239329" cy="261258"/>
              </a:xfrm>
              <a:prstGeom prst="rightArrow">
                <a:avLst/>
              </a:prstGeom>
              <a:solidFill>
                <a:schemeClr val="bg1"/>
              </a:solidFill>
              <a:ln w="317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400" dirty="0">
                  <a:latin typeface="Arial" panose="020B0604020202020204" pitchFamily="34" charset="0"/>
                </a:endParaRPr>
              </a:p>
            </p:txBody>
          </p:sp>
        </p:grpSp>
        <p:sp>
          <p:nvSpPr>
            <p:cNvPr id="121" name="L-Shape 120"/>
            <p:cNvSpPr/>
            <p:nvPr/>
          </p:nvSpPr>
          <p:spPr>
            <a:xfrm rot="5400000" flipH="1" flipV="1">
              <a:off x="7376735" y="4717205"/>
              <a:ext cx="1189808" cy="1846217"/>
            </a:xfrm>
            <a:prstGeom prst="corner">
              <a:avLst>
                <a:gd name="adj1" fmla="val 26978"/>
                <a:gd name="adj2" fmla="val 26978"/>
              </a:avLst>
            </a:prstGeom>
            <a:ln w="31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400" dirty="0">
                <a:latin typeface="Arial" panose="020B0604020202020204" pitchFamily="34" charset="0"/>
              </a:endParaRPr>
            </a:p>
          </p:txBody>
        </p:sp>
        <p:sp>
          <p:nvSpPr>
            <p:cNvPr id="122" name="Trapezoid 121"/>
            <p:cNvSpPr/>
            <p:nvPr/>
          </p:nvSpPr>
          <p:spPr>
            <a:xfrm flipH="1">
              <a:off x="7048530" y="5194385"/>
              <a:ext cx="612111" cy="217338"/>
            </a:xfrm>
            <a:prstGeom prst="trapezoid">
              <a:avLst/>
            </a:prstGeom>
            <a:ln w="31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400" dirty="0">
                <a:latin typeface="Arial" panose="020B0604020202020204" pitchFamily="34" charset="0"/>
              </a:endParaRPr>
            </a:p>
          </p:txBody>
        </p:sp>
        <p:grpSp>
          <p:nvGrpSpPr>
            <p:cNvPr id="123" name="Group 122"/>
            <p:cNvGrpSpPr/>
            <p:nvPr/>
          </p:nvGrpSpPr>
          <p:grpSpPr>
            <a:xfrm>
              <a:off x="7048530" y="5412422"/>
              <a:ext cx="612111" cy="500611"/>
              <a:chOff x="7048529" y="4179890"/>
              <a:chExt cx="888274" cy="293232"/>
            </a:xfrm>
          </p:grpSpPr>
          <p:sp>
            <p:nvSpPr>
              <p:cNvPr id="124" name="Rectangle 123"/>
              <p:cNvSpPr/>
              <p:nvPr/>
            </p:nvSpPr>
            <p:spPr>
              <a:xfrm flipH="1">
                <a:off x="7048529" y="4179890"/>
                <a:ext cx="888274" cy="293232"/>
              </a:xfrm>
              <a:prstGeom prst="rect">
                <a:avLst/>
              </a:prstGeom>
              <a:solidFill>
                <a:schemeClr val="accent2"/>
              </a:solidFill>
              <a:ln w="317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400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125" name="Right Arrow 124"/>
              <p:cNvSpPr/>
              <p:nvPr/>
            </p:nvSpPr>
            <p:spPr>
              <a:xfrm rot="16200000" flipH="1">
                <a:off x="7373001" y="4198895"/>
                <a:ext cx="239329" cy="261258"/>
              </a:xfrm>
              <a:prstGeom prst="rightArrow">
                <a:avLst/>
              </a:prstGeom>
              <a:solidFill>
                <a:schemeClr val="bg1"/>
              </a:solidFill>
              <a:ln w="317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400" dirty="0">
                  <a:latin typeface="Arial" panose="020B0604020202020204" pitchFamily="34" charset="0"/>
                </a:endParaRPr>
              </a:p>
            </p:txBody>
          </p:sp>
        </p:grpSp>
        <p:grpSp>
          <p:nvGrpSpPr>
            <p:cNvPr id="221" name="Group 220"/>
            <p:cNvGrpSpPr/>
            <p:nvPr/>
          </p:nvGrpSpPr>
          <p:grpSpPr>
            <a:xfrm>
              <a:off x="4299915" y="3523361"/>
              <a:ext cx="2542772" cy="3121079"/>
              <a:chOff x="4299915" y="3523361"/>
              <a:chExt cx="2542772" cy="3121078"/>
            </a:xfrm>
          </p:grpSpPr>
          <p:grpSp>
            <p:nvGrpSpPr>
              <p:cNvPr id="114" name="Group 113"/>
              <p:cNvGrpSpPr/>
              <p:nvPr/>
            </p:nvGrpSpPr>
            <p:grpSpPr>
              <a:xfrm>
                <a:off x="4776177" y="3857705"/>
                <a:ext cx="1846217" cy="1189808"/>
                <a:chOff x="4776177" y="3857705"/>
                <a:chExt cx="1846217" cy="1189808"/>
              </a:xfrm>
            </p:grpSpPr>
            <p:sp>
              <p:nvSpPr>
                <p:cNvPr id="53" name="L-Shape 52"/>
                <p:cNvSpPr/>
                <p:nvPr/>
              </p:nvSpPr>
              <p:spPr>
                <a:xfrm rot="16200000" flipH="1">
                  <a:off x="5104382" y="3529500"/>
                  <a:ext cx="1189808" cy="1846217"/>
                </a:xfrm>
                <a:prstGeom prst="corner">
                  <a:avLst>
                    <a:gd name="adj1" fmla="val 26978"/>
                    <a:gd name="adj2" fmla="val 26978"/>
                  </a:avLst>
                </a:prstGeom>
                <a:ln w="317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sz="1400" dirty="0"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55" name="Trapezoid 54"/>
                <p:cNvSpPr/>
                <p:nvPr/>
              </p:nvSpPr>
              <p:spPr>
                <a:xfrm flipH="1" flipV="1">
                  <a:off x="4776177" y="4312372"/>
                  <a:ext cx="888274" cy="586166"/>
                </a:xfrm>
                <a:prstGeom prst="trapezoid">
                  <a:avLst/>
                </a:prstGeom>
                <a:ln w="317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sz="1400" dirty="0">
                    <a:latin typeface="Arial" panose="020B0604020202020204" pitchFamily="34" charset="0"/>
                  </a:endParaRPr>
                </a:p>
              </p:txBody>
            </p:sp>
            <p:grpSp>
              <p:nvGrpSpPr>
                <p:cNvPr id="113" name="Group 112"/>
                <p:cNvGrpSpPr/>
                <p:nvPr/>
              </p:nvGrpSpPr>
              <p:grpSpPr>
                <a:xfrm>
                  <a:off x="4776177" y="4179890"/>
                  <a:ext cx="888274" cy="144256"/>
                  <a:chOff x="4776177" y="4179890"/>
                  <a:chExt cx="888274" cy="293232"/>
                </a:xfrm>
              </p:grpSpPr>
              <p:sp>
                <p:nvSpPr>
                  <p:cNvPr id="54" name="Rectangle 53"/>
                  <p:cNvSpPr/>
                  <p:nvPr/>
                </p:nvSpPr>
                <p:spPr>
                  <a:xfrm flipH="1">
                    <a:off x="4776177" y="4179890"/>
                    <a:ext cx="888274" cy="293232"/>
                  </a:xfrm>
                  <a:prstGeom prst="rect">
                    <a:avLst/>
                  </a:prstGeom>
                  <a:solidFill>
                    <a:schemeClr val="accent2"/>
                  </a:solidFill>
                  <a:ln w="3175"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 sz="1400" dirty="0">
                      <a:latin typeface="Arial" panose="020B0604020202020204" pitchFamily="34" charset="0"/>
                    </a:endParaRPr>
                  </a:p>
                </p:txBody>
              </p:sp>
              <p:sp>
                <p:nvSpPr>
                  <p:cNvPr id="59" name="Right Arrow 58"/>
                  <p:cNvSpPr/>
                  <p:nvPr/>
                </p:nvSpPr>
                <p:spPr>
                  <a:xfrm rot="16200000" flipH="1">
                    <a:off x="5100649" y="4198895"/>
                    <a:ext cx="239329" cy="261258"/>
                  </a:xfrm>
                  <a:prstGeom prst="rightArrow">
                    <a:avLst/>
                  </a:prstGeom>
                  <a:solidFill>
                    <a:schemeClr val="bg1"/>
                  </a:solidFill>
                  <a:ln w="3175"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 sz="1400" dirty="0">
                      <a:latin typeface="Arial" panose="020B0604020202020204" pitchFamily="34" charset="0"/>
                    </a:endParaRPr>
                  </a:p>
                </p:txBody>
              </p:sp>
            </p:grpSp>
          </p:grpSp>
          <p:grpSp>
            <p:nvGrpSpPr>
              <p:cNvPr id="14" name="Group 13"/>
              <p:cNvGrpSpPr/>
              <p:nvPr/>
            </p:nvGrpSpPr>
            <p:grpSpPr>
              <a:xfrm flipH="1">
                <a:off x="5003837" y="4899235"/>
                <a:ext cx="0" cy="297948"/>
                <a:chOff x="2994184" y="2461693"/>
                <a:chExt cx="0" cy="297948"/>
              </a:xfrm>
            </p:grpSpPr>
            <p:cxnSp>
              <p:nvCxnSpPr>
                <p:cNvPr id="51" name="Straight Connector 50"/>
                <p:cNvCxnSpPr/>
                <p:nvPr/>
              </p:nvCxnSpPr>
              <p:spPr>
                <a:xfrm>
                  <a:off x="2994184" y="2461693"/>
                  <a:ext cx="0" cy="191020"/>
                </a:xfrm>
                <a:prstGeom prst="line">
                  <a:avLst/>
                </a:prstGeom>
                <a:ln>
                  <a:tailEnd type="triangle" w="sm" len="sm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2" name="Straight Connector 51"/>
                <p:cNvCxnSpPr/>
                <p:nvPr/>
              </p:nvCxnSpPr>
              <p:spPr>
                <a:xfrm>
                  <a:off x="2994184" y="2631281"/>
                  <a:ext cx="0" cy="128360"/>
                </a:xfrm>
                <a:prstGeom prst="line">
                  <a:avLst/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5" name="Group 14"/>
              <p:cNvGrpSpPr/>
              <p:nvPr/>
            </p:nvGrpSpPr>
            <p:grpSpPr>
              <a:xfrm flipH="1">
                <a:off x="5058317" y="4899235"/>
                <a:ext cx="0" cy="297948"/>
                <a:chOff x="2941797" y="2461693"/>
                <a:chExt cx="0" cy="297948"/>
              </a:xfrm>
            </p:grpSpPr>
            <p:cxnSp>
              <p:nvCxnSpPr>
                <p:cNvPr id="49" name="Straight Connector 48"/>
                <p:cNvCxnSpPr/>
                <p:nvPr/>
              </p:nvCxnSpPr>
              <p:spPr>
                <a:xfrm>
                  <a:off x="2941797" y="2461693"/>
                  <a:ext cx="0" cy="191020"/>
                </a:xfrm>
                <a:prstGeom prst="line">
                  <a:avLst/>
                </a:prstGeom>
                <a:ln>
                  <a:tailEnd type="triangle" w="sm" len="sm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0" name="Straight Connector 49"/>
                <p:cNvCxnSpPr/>
                <p:nvPr/>
              </p:nvCxnSpPr>
              <p:spPr>
                <a:xfrm>
                  <a:off x="2941797" y="2631281"/>
                  <a:ext cx="0" cy="128360"/>
                </a:xfrm>
                <a:prstGeom prst="line">
                  <a:avLst/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6" name="Group 15"/>
              <p:cNvGrpSpPr/>
              <p:nvPr/>
            </p:nvGrpSpPr>
            <p:grpSpPr>
              <a:xfrm flipH="1">
                <a:off x="5112797" y="4899235"/>
                <a:ext cx="0" cy="297948"/>
                <a:chOff x="2889409" y="2461693"/>
                <a:chExt cx="0" cy="297948"/>
              </a:xfrm>
            </p:grpSpPr>
            <p:cxnSp>
              <p:nvCxnSpPr>
                <p:cNvPr id="47" name="Straight Connector 46"/>
                <p:cNvCxnSpPr/>
                <p:nvPr/>
              </p:nvCxnSpPr>
              <p:spPr>
                <a:xfrm>
                  <a:off x="2889409" y="2461693"/>
                  <a:ext cx="0" cy="191020"/>
                </a:xfrm>
                <a:prstGeom prst="line">
                  <a:avLst/>
                </a:prstGeom>
                <a:ln>
                  <a:tailEnd type="triangle" w="sm" len="sm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8" name="Straight Connector 47"/>
                <p:cNvCxnSpPr/>
                <p:nvPr/>
              </p:nvCxnSpPr>
              <p:spPr>
                <a:xfrm>
                  <a:off x="2889409" y="2631281"/>
                  <a:ext cx="0" cy="128360"/>
                </a:xfrm>
                <a:prstGeom prst="line">
                  <a:avLst/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7" name="Group 16"/>
              <p:cNvGrpSpPr/>
              <p:nvPr/>
            </p:nvGrpSpPr>
            <p:grpSpPr>
              <a:xfrm flipH="1">
                <a:off x="5167277" y="4899235"/>
                <a:ext cx="0" cy="297948"/>
                <a:chOff x="2834640" y="2461693"/>
                <a:chExt cx="0" cy="297948"/>
              </a:xfrm>
            </p:grpSpPr>
            <p:cxnSp>
              <p:nvCxnSpPr>
                <p:cNvPr id="45" name="Straight Connector 44"/>
                <p:cNvCxnSpPr/>
                <p:nvPr/>
              </p:nvCxnSpPr>
              <p:spPr>
                <a:xfrm>
                  <a:off x="2834640" y="2461693"/>
                  <a:ext cx="0" cy="191020"/>
                </a:xfrm>
                <a:prstGeom prst="line">
                  <a:avLst/>
                </a:prstGeom>
                <a:ln>
                  <a:tailEnd type="triangle" w="sm" len="sm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6" name="Straight Connector 45"/>
                <p:cNvCxnSpPr/>
                <p:nvPr/>
              </p:nvCxnSpPr>
              <p:spPr>
                <a:xfrm>
                  <a:off x="2834640" y="2631281"/>
                  <a:ext cx="0" cy="128360"/>
                </a:xfrm>
                <a:prstGeom prst="line">
                  <a:avLst/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8" name="Group 17"/>
              <p:cNvGrpSpPr/>
              <p:nvPr/>
            </p:nvGrpSpPr>
            <p:grpSpPr>
              <a:xfrm flipH="1">
                <a:off x="5221757" y="4899235"/>
                <a:ext cx="1" cy="297948"/>
                <a:chOff x="2777489" y="2461693"/>
                <a:chExt cx="1" cy="297948"/>
              </a:xfrm>
            </p:grpSpPr>
            <p:cxnSp>
              <p:nvCxnSpPr>
                <p:cNvPr id="43" name="Straight Connector 42"/>
                <p:cNvCxnSpPr/>
                <p:nvPr/>
              </p:nvCxnSpPr>
              <p:spPr>
                <a:xfrm>
                  <a:off x="2777490" y="2461693"/>
                  <a:ext cx="0" cy="191020"/>
                </a:xfrm>
                <a:prstGeom prst="line">
                  <a:avLst/>
                </a:prstGeom>
                <a:ln>
                  <a:tailEnd type="triangle" w="sm" len="sm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4" name="Straight Connector 43"/>
                <p:cNvCxnSpPr/>
                <p:nvPr/>
              </p:nvCxnSpPr>
              <p:spPr>
                <a:xfrm>
                  <a:off x="2777489" y="2631281"/>
                  <a:ext cx="0" cy="128360"/>
                </a:xfrm>
                <a:prstGeom prst="line">
                  <a:avLst/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9" name="Group 18"/>
              <p:cNvGrpSpPr/>
              <p:nvPr/>
            </p:nvGrpSpPr>
            <p:grpSpPr>
              <a:xfrm flipH="1">
                <a:off x="5276238" y="4899235"/>
                <a:ext cx="0" cy="297948"/>
                <a:chOff x="2722722" y="2461693"/>
                <a:chExt cx="0" cy="297948"/>
              </a:xfrm>
            </p:grpSpPr>
            <p:cxnSp>
              <p:nvCxnSpPr>
                <p:cNvPr id="41" name="Straight Connector 40"/>
                <p:cNvCxnSpPr/>
                <p:nvPr/>
              </p:nvCxnSpPr>
              <p:spPr>
                <a:xfrm>
                  <a:off x="2722722" y="2461693"/>
                  <a:ext cx="0" cy="191020"/>
                </a:xfrm>
                <a:prstGeom prst="line">
                  <a:avLst/>
                </a:prstGeom>
                <a:ln>
                  <a:tailEnd type="triangle" w="sm" len="sm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2" name="Straight Connector 41"/>
                <p:cNvCxnSpPr/>
                <p:nvPr/>
              </p:nvCxnSpPr>
              <p:spPr>
                <a:xfrm>
                  <a:off x="2722722" y="2631281"/>
                  <a:ext cx="0" cy="128360"/>
                </a:xfrm>
                <a:prstGeom prst="line">
                  <a:avLst/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0" name="Group 19"/>
              <p:cNvGrpSpPr/>
              <p:nvPr/>
            </p:nvGrpSpPr>
            <p:grpSpPr>
              <a:xfrm flipH="1">
                <a:off x="5330718" y="4899235"/>
                <a:ext cx="0" cy="297948"/>
                <a:chOff x="2670335" y="2461693"/>
                <a:chExt cx="0" cy="297948"/>
              </a:xfrm>
            </p:grpSpPr>
            <p:cxnSp>
              <p:nvCxnSpPr>
                <p:cNvPr id="39" name="Straight Connector 38"/>
                <p:cNvCxnSpPr/>
                <p:nvPr/>
              </p:nvCxnSpPr>
              <p:spPr>
                <a:xfrm>
                  <a:off x="2670335" y="2461693"/>
                  <a:ext cx="0" cy="191020"/>
                </a:xfrm>
                <a:prstGeom prst="line">
                  <a:avLst/>
                </a:prstGeom>
                <a:ln>
                  <a:tailEnd type="triangle" w="sm" len="sm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0" name="Straight Connector 39"/>
                <p:cNvCxnSpPr/>
                <p:nvPr/>
              </p:nvCxnSpPr>
              <p:spPr>
                <a:xfrm>
                  <a:off x="2670335" y="2631281"/>
                  <a:ext cx="0" cy="128360"/>
                </a:xfrm>
                <a:prstGeom prst="line">
                  <a:avLst/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1" name="Group 20"/>
              <p:cNvGrpSpPr/>
              <p:nvPr/>
            </p:nvGrpSpPr>
            <p:grpSpPr>
              <a:xfrm flipH="1">
                <a:off x="5385198" y="4899235"/>
                <a:ext cx="0" cy="297948"/>
                <a:chOff x="2617947" y="2461693"/>
                <a:chExt cx="0" cy="297948"/>
              </a:xfrm>
            </p:grpSpPr>
            <p:cxnSp>
              <p:nvCxnSpPr>
                <p:cNvPr id="37" name="Straight Connector 36"/>
                <p:cNvCxnSpPr/>
                <p:nvPr/>
              </p:nvCxnSpPr>
              <p:spPr>
                <a:xfrm>
                  <a:off x="2617947" y="2461693"/>
                  <a:ext cx="0" cy="191020"/>
                </a:xfrm>
                <a:prstGeom prst="line">
                  <a:avLst/>
                </a:prstGeom>
                <a:ln>
                  <a:tailEnd type="triangle" w="sm" len="sm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8" name="Straight Connector 37"/>
                <p:cNvCxnSpPr/>
                <p:nvPr/>
              </p:nvCxnSpPr>
              <p:spPr>
                <a:xfrm>
                  <a:off x="2617947" y="2631281"/>
                  <a:ext cx="0" cy="128360"/>
                </a:xfrm>
                <a:prstGeom prst="line">
                  <a:avLst/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2" name="Group 21"/>
              <p:cNvGrpSpPr/>
              <p:nvPr/>
            </p:nvGrpSpPr>
            <p:grpSpPr>
              <a:xfrm flipH="1">
                <a:off x="5439678" y="4899235"/>
                <a:ext cx="0" cy="297948"/>
                <a:chOff x="2563178" y="2461693"/>
                <a:chExt cx="0" cy="297948"/>
              </a:xfrm>
            </p:grpSpPr>
            <p:cxnSp>
              <p:nvCxnSpPr>
                <p:cNvPr id="35" name="Straight Connector 34"/>
                <p:cNvCxnSpPr/>
                <p:nvPr/>
              </p:nvCxnSpPr>
              <p:spPr>
                <a:xfrm>
                  <a:off x="2563178" y="2461693"/>
                  <a:ext cx="0" cy="191020"/>
                </a:xfrm>
                <a:prstGeom prst="line">
                  <a:avLst/>
                </a:prstGeom>
                <a:ln>
                  <a:tailEnd type="triangle" w="sm" len="sm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6" name="Straight Connector 35"/>
                <p:cNvCxnSpPr/>
                <p:nvPr/>
              </p:nvCxnSpPr>
              <p:spPr>
                <a:xfrm>
                  <a:off x="2563178" y="2631281"/>
                  <a:ext cx="0" cy="128360"/>
                </a:xfrm>
                <a:prstGeom prst="line">
                  <a:avLst/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3" name="Group 22"/>
              <p:cNvGrpSpPr/>
              <p:nvPr/>
            </p:nvGrpSpPr>
            <p:grpSpPr>
              <a:xfrm flipH="1">
                <a:off x="4879881" y="4793624"/>
                <a:ext cx="45720" cy="581444"/>
                <a:chOff x="3009901" y="2356082"/>
                <a:chExt cx="45720" cy="581444"/>
              </a:xfrm>
            </p:grpSpPr>
            <p:sp>
              <p:nvSpPr>
                <p:cNvPr id="33" name="Freeform 32"/>
                <p:cNvSpPr/>
                <p:nvPr/>
              </p:nvSpPr>
              <p:spPr>
                <a:xfrm>
                  <a:off x="3009902" y="2356082"/>
                  <a:ext cx="45719" cy="294250"/>
                </a:xfrm>
                <a:custGeom>
                  <a:avLst/>
                  <a:gdLst>
                    <a:gd name="connsiteX0" fmla="*/ 0 w 16669"/>
                    <a:gd name="connsiteY0" fmla="*/ 0 h 166688"/>
                    <a:gd name="connsiteX1" fmla="*/ 9525 w 16669"/>
                    <a:gd name="connsiteY1" fmla="*/ 69056 h 166688"/>
                    <a:gd name="connsiteX2" fmla="*/ 16669 w 16669"/>
                    <a:gd name="connsiteY2" fmla="*/ 166688 h 16668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16669" h="166688">
                      <a:moveTo>
                        <a:pt x="0" y="0"/>
                      </a:moveTo>
                      <a:cubicBezTo>
                        <a:pt x="3373" y="20637"/>
                        <a:pt x="6747" y="41275"/>
                        <a:pt x="9525" y="69056"/>
                      </a:cubicBezTo>
                      <a:cubicBezTo>
                        <a:pt x="12303" y="96837"/>
                        <a:pt x="14486" y="131762"/>
                        <a:pt x="16669" y="166688"/>
                      </a:cubicBezTo>
                    </a:path>
                  </a:pathLst>
                </a:custGeom>
                <a:ln>
                  <a:tailEnd type="triangle" w="sm" len="sm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GB" sz="1400" dirty="0"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34" name="Freeform 33"/>
                <p:cNvSpPr/>
                <p:nvPr/>
              </p:nvSpPr>
              <p:spPr>
                <a:xfrm flipV="1">
                  <a:off x="3009901" y="2643276"/>
                  <a:ext cx="45719" cy="294250"/>
                </a:xfrm>
                <a:custGeom>
                  <a:avLst/>
                  <a:gdLst>
                    <a:gd name="connsiteX0" fmla="*/ 0 w 16669"/>
                    <a:gd name="connsiteY0" fmla="*/ 0 h 166688"/>
                    <a:gd name="connsiteX1" fmla="*/ 9525 w 16669"/>
                    <a:gd name="connsiteY1" fmla="*/ 69056 h 166688"/>
                    <a:gd name="connsiteX2" fmla="*/ 16669 w 16669"/>
                    <a:gd name="connsiteY2" fmla="*/ 166688 h 16668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16669" h="166688">
                      <a:moveTo>
                        <a:pt x="0" y="0"/>
                      </a:moveTo>
                      <a:cubicBezTo>
                        <a:pt x="3373" y="20637"/>
                        <a:pt x="6747" y="41275"/>
                        <a:pt x="9525" y="69056"/>
                      </a:cubicBezTo>
                      <a:cubicBezTo>
                        <a:pt x="12303" y="96837"/>
                        <a:pt x="14486" y="131762"/>
                        <a:pt x="16669" y="166688"/>
                      </a:cubicBezTo>
                    </a:path>
                  </a:pathLst>
                </a:custGeom>
                <a:ln>
                  <a:tailEnd type="none" w="sm" len="sm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GB" sz="1400" dirty="0">
                    <a:latin typeface="Arial" panose="020B0604020202020204" pitchFamily="34" charset="0"/>
                  </a:endParaRPr>
                </a:p>
              </p:txBody>
            </p:sp>
          </p:grpSp>
          <p:grpSp>
            <p:nvGrpSpPr>
              <p:cNvPr id="24" name="Group 23"/>
              <p:cNvGrpSpPr/>
              <p:nvPr/>
            </p:nvGrpSpPr>
            <p:grpSpPr>
              <a:xfrm>
                <a:off x="5514187" y="4793624"/>
                <a:ext cx="45720" cy="581444"/>
                <a:chOff x="3009901" y="2356082"/>
                <a:chExt cx="45720" cy="581444"/>
              </a:xfrm>
            </p:grpSpPr>
            <p:sp>
              <p:nvSpPr>
                <p:cNvPr id="31" name="Freeform 30"/>
                <p:cNvSpPr/>
                <p:nvPr/>
              </p:nvSpPr>
              <p:spPr>
                <a:xfrm>
                  <a:off x="3009902" y="2356082"/>
                  <a:ext cx="45719" cy="294250"/>
                </a:xfrm>
                <a:custGeom>
                  <a:avLst/>
                  <a:gdLst>
                    <a:gd name="connsiteX0" fmla="*/ 0 w 16669"/>
                    <a:gd name="connsiteY0" fmla="*/ 0 h 166688"/>
                    <a:gd name="connsiteX1" fmla="*/ 9525 w 16669"/>
                    <a:gd name="connsiteY1" fmla="*/ 69056 h 166688"/>
                    <a:gd name="connsiteX2" fmla="*/ 16669 w 16669"/>
                    <a:gd name="connsiteY2" fmla="*/ 166688 h 16668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16669" h="166688">
                      <a:moveTo>
                        <a:pt x="0" y="0"/>
                      </a:moveTo>
                      <a:cubicBezTo>
                        <a:pt x="3373" y="20637"/>
                        <a:pt x="6747" y="41275"/>
                        <a:pt x="9525" y="69056"/>
                      </a:cubicBezTo>
                      <a:cubicBezTo>
                        <a:pt x="12303" y="96837"/>
                        <a:pt x="14486" y="131762"/>
                        <a:pt x="16669" y="166688"/>
                      </a:cubicBezTo>
                    </a:path>
                  </a:pathLst>
                </a:custGeom>
                <a:ln>
                  <a:tailEnd type="triangle" w="sm" len="sm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GB" sz="1400" dirty="0"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32" name="Freeform 31"/>
                <p:cNvSpPr/>
                <p:nvPr/>
              </p:nvSpPr>
              <p:spPr>
                <a:xfrm flipV="1">
                  <a:off x="3009901" y="2643276"/>
                  <a:ext cx="45719" cy="294250"/>
                </a:xfrm>
                <a:custGeom>
                  <a:avLst/>
                  <a:gdLst>
                    <a:gd name="connsiteX0" fmla="*/ 0 w 16669"/>
                    <a:gd name="connsiteY0" fmla="*/ 0 h 166688"/>
                    <a:gd name="connsiteX1" fmla="*/ 9525 w 16669"/>
                    <a:gd name="connsiteY1" fmla="*/ 69056 h 166688"/>
                    <a:gd name="connsiteX2" fmla="*/ 16669 w 16669"/>
                    <a:gd name="connsiteY2" fmla="*/ 166688 h 16668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16669" h="166688">
                      <a:moveTo>
                        <a:pt x="0" y="0"/>
                      </a:moveTo>
                      <a:cubicBezTo>
                        <a:pt x="3373" y="20637"/>
                        <a:pt x="6747" y="41275"/>
                        <a:pt x="9525" y="69056"/>
                      </a:cubicBezTo>
                      <a:cubicBezTo>
                        <a:pt x="12303" y="96837"/>
                        <a:pt x="14486" y="131762"/>
                        <a:pt x="16669" y="166688"/>
                      </a:cubicBezTo>
                    </a:path>
                  </a:pathLst>
                </a:custGeom>
                <a:ln>
                  <a:tailEnd type="none" w="sm" len="sm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GB" sz="1400" dirty="0">
                    <a:latin typeface="Arial" panose="020B0604020202020204" pitchFamily="34" charset="0"/>
                  </a:endParaRPr>
                </a:p>
              </p:txBody>
            </p:sp>
          </p:grpSp>
          <p:grpSp>
            <p:nvGrpSpPr>
              <p:cNvPr id="25" name="Group 24"/>
              <p:cNvGrpSpPr/>
              <p:nvPr/>
            </p:nvGrpSpPr>
            <p:grpSpPr>
              <a:xfrm flipH="1">
                <a:off x="5494158" y="4899235"/>
                <a:ext cx="0" cy="297948"/>
                <a:chOff x="2563178" y="2461693"/>
                <a:chExt cx="0" cy="297948"/>
              </a:xfrm>
            </p:grpSpPr>
            <p:cxnSp>
              <p:nvCxnSpPr>
                <p:cNvPr id="29" name="Straight Connector 28"/>
                <p:cNvCxnSpPr/>
                <p:nvPr/>
              </p:nvCxnSpPr>
              <p:spPr>
                <a:xfrm>
                  <a:off x="2563178" y="2461693"/>
                  <a:ext cx="0" cy="191020"/>
                </a:xfrm>
                <a:prstGeom prst="line">
                  <a:avLst/>
                </a:prstGeom>
                <a:ln>
                  <a:tailEnd type="triangle" w="sm" len="sm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0" name="Straight Connector 29"/>
                <p:cNvCxnSpPr/>
                <p:nvPr/>
              </p:nvCxnSpPr>
              <p:spPr>
                <a:xfrm>
                  <a:off x="2563178" y="2631281"/>
                  <a:ext cx="0" cy="128360"/>
                </a:xfrm>
                <a:prstGeom prst="line">
                  <a:avLst/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6" name="Group 25"/>
              <p:cNvGrpSpPr/>
              <p:nvPr/>
            </p:nvGrpSpPr>
            <p:grpSpPr>
              <a:xfrm flipH="1">
                <a:off x="4949360" y="4899235"/>
                <a:ext cx="0" cy="297948"/>
                <a:chOff x="2994184" y="2461693"/>
                <a:chExt cx="0" cy="297948"/>
              </a:xfrm>
            </p:grpSpPr>
            <p:cxnSp>
              <p:nvCxnSpPr>
                <p:cNvPr id="27" name="Straight Connector 26"/>
                <p:cNvCxnSpPr/>
                <p:nvPr/>
              </p:nvCxnSpPr>
              <p:spPr>
                <a:xfrm>
                  <a:off x="2994184" y="2461693"/>
                  <a:ext cx="0" cy="191020"/>
                </a:xfrm>
                <a:prstGeom prst="line">
                  <a:avLst/>
                </a:prstGeom>
                <a:ln>
                  <a:tailEnd type="triangle" w="sm" len="sm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8" name="Straight Connector 27"/>
                <p:cNvCxnSpPr/>
                <p:nvPr/>
              </p:nvCxnSpPr>
              <p:spPr>
                <a:xfrm>
                  <a:off x="2994184" y="2631281"/>
                  <a:ext cx="0" cy="128360"/>
                </a:xfrm>
                <a:prstGeom prst="line">
                  <a:avLst/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116" name="L-Shape 115"/>
              <p:cNvSpPr/>
              <p:nvPr/>
            </p:nvSpPr>
            <p:spPr>
              <a:xfrm rot="5400000" flipH="1" flipV="1">
                <a:off x="5104382" y="4717203"/>
                <a:ext cx="1189808" cy="1846217"/>
              </a:xfrm>
              <a:prstGeom prst="corner">
                <a:avLst>
                  <a:gd name="adj1" fmla="val 26978"/>
                  <a:gd name="adj2" fmla="val 26978"/>
                </a:avLst>
              </a:prstGeom>
              <a:ln w="317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400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117" name="Trapezoid 116"/>
              <p:cNvSpPr/>
              <p:nvPr/>
            </p:nvSpPr>
            <p:spPr>
              <a:xfrm flipH="1">
                <a:off x="4776177" y="5194382"/>
                <a:ext cx="888274" cy="586166"/>
              </a:xfrm>
              <a:prstGeom prst="trapezoid">
                <a:avLst/>
              </a:prstGeom>
              <a:ln w="317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400" dirty="0">
                  <a:latin typeface="Arial" panose="020B0604020202020204" pitchFamily="34" charset="0"/>
                </a:endParaRPr>
              </a:p>
            </p:txBody>
          </p:sp>
          <p:grpSp>
            <p:nvGrpSpPr>
              <p:cNvPr id="118" name="Group 117"/>
              <p:cNvGrpSpPr/>
              <p:nvPr/>
            </p:nvGrpSpPr>
            <p:grpSpPr>
              <a:xfrm>
                <a:off x="4776177" y="5768777"/>
                <a:ext cx="888274" cy="144256"/>
                <a:chOff x="4776177" y="4179885"/>
                <a:chExt cx="888274" cy="293232"/>
              </a:xfrm>
            </p:grpSpPr>
            <p:sp>
              <p:nvSpPr>
                <p:cNvPr id="119" name="Rectangle 118"/>
                <p:cNvSpPr/>
                <p:nvPr/>
              </p:nvSpPr>
              <p:spPr>
                <a:xfrm flipH="1">
                  <a:off x="4776177" y="4179885"/>
                  <a:ext cx="888274" cy="293232"/>
                </a:xfrm>
                <a:prstGeom prst="rect">
                  <a:avLst/>
                </a:prstGeom>
                <a:solidFill>
                  <a:schemeClr val="accent2"/>
                </a:solidFill>
                <a:ln w="317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sz="1400" dirty="0"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120" name="Right Arrow 119"/>
                <p:cNvSpPr/>
                <p:nvPr/>
              </p:nvSpPr>
              <p:spPr>
                <a:xfrm rot="16200000" flipH="1">
                  <a:off x="5100649" y="4198896"/>
                  <a:ext cx="239328" cy="261258"/>
                </a:xfrm>
                <a:prstGeom prst="rightArrow">
                  <a:avLst/>
                </a:prstGeom>
                <a:solidFill>
                  <a:schemeClr val="bg1"/>
                </a:solidFill>
                <a:ln w="317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sz="1400" dirty="0">
                    <a:latin typeface="Arial" panose="020B0604020202020204" pitchFamily="34" charset="0"/>
                  </a:endParaRPr>
                </a:p>
              </p:txBody>
            </p:sp>
          </p:grpSp>
          <p:grpSp>
            <p:nvGrpSpPr>
              <p:cNvPr id="148" name="Group 147"/>
              <p:cNvGrpSpPr/>
              <p:nvPr/>
            </p:nvGrpSpPr>
            <p:grpSpPr>
              <a:xfrm>
                <a:off x="4299915" y="4060861"/>
                <a:ext cx="476261" cy="404052"/>
                <a:chOff x="4299915" y="4060861"/>
                <a:chExt cx="476261" cy="404052"/>
              </a:xfrm>
            </p:grpSpPr>
            <p:grpSp>
              <p:nvGrpSpPr>
                <p:cNvPr id="134" name="Group 133"/>
                <p:cNvGrpSpPr/>
                <p:nvPr/>
              </p:nvGrpSpPr>
              <p:grpSpPr>
                <a:xfrm>
                  <a:off x="4589475" y="4179889"/>
                  <a:ext cx="186701" cy="140562"/>
                  <a:chOff x="4486617" y="4179889"/>
                  <a:chExt cx="289560" cy="140562"/>
                </a:xfrm>
              </p:grpSpPr>
              <p:cxnSp>
                <p:nvCxnSpPr>
                  <p:cNvPr id="128" name="Straight Arrow Connector 127"/>
                  <p:cNvCxnSpPr/>
                  <p:nvPr/>
                </p:nvCxnSpPr>
                <p:spPr>
                  <a:xfrm>
                    <a:off x="4681325" y="4179889"/>
                    <a:ext cx="0" cy="140562"/>
                  </a:xfrm>
                  <a:prstGeom prst="straightConnector1">
                    <a:avLst/>
                  </a:prstGeom>
                  <a:ln>
                    <a:headEnd type="triangle" w="sm" len="sm"/>
                    <a:tailEnd type="triangle" w="sm" len="sm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30" name="Straight Connector 129"/>
                  <p:cNvCxnSpPr/>
                  <p:nvPr/>
                </p:nvCxnSpPr>
                <p:spPr>
                  <a:xfrm flipH="1" flipV="1">
                    <a:off x="4486617" y="4179889"/>
                    <a:ext cx="289560" cy="0"/>
                  </a:xfrm>
                  <a:prstGeom prst="line">
                    <a:avLst/>
                  </a:prstGeom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32" name="Straight Connector 131"/>
                  <p:cNvCxnSpPr/>
                  <p:nvPr/>
                </p:nvCxnSpPr>
                <p:spPr>
                  <a:xfrm flipH="1" flipV="1">
                    <a:off x="4486617" y="4320451"/>
                    <a:ext cx="289560" cy="0"/>
                  </a:xfrm>
                  <a:prstGeom prst="line">
                    <a:avLst/>
                  </a:prstGeom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sp>
              <p:nvSpPr>
                <p:cNvPr id="133" name="TextBox 132"/>
                <p:cNvSpPr txBox="1"/>
                <p:nvPr/>
              </p:nvSpPr>
              <p:spPr>
                <a:xfrm>
                  <a:off x="4299915" y="4060861"/>
                  <a:ext cx="412892" cy="40405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GB" sz="1400" dirty="0">
                      <a:latin typeface="Arial" panose="020B0604020202020204" pitchFamily="34" charset="0"/>
                    </a:rPr>
                    <a:t>H</a:t>
                  </a:r>
                </a:p>
              </p:txBody>
            </p:sp>
          </p:grpSp>
          <p:grpSp>
            <p:nvGrpSpPr>
              <p:cNvPr id="135" name="Group 134"/>
              <p:cNvGrpSpPr/>
              <p:nvPr/>
            </p:nvGrpSpPr>
            <p:grpSpPr>
              <a:xfrm rot="5400000">
                <a:off x="5128787" y="3327200"/>
                <a:ext cx="186702" cy="884625"/>
                <a:chOff x="4486617" y="4172589"/>
                <a:chExt cx="289561" cy="144257"/>
              </a:xfrm>
            </p:grpSpPr>
            <p:cxnSp>
              <p:nvCxnSpPr>
                <p:cNvPr id="136" name="Straight Arrow Connector 135"/>
                <p:cNvCxnSpPr/>
                <p:nvPr/>
              </p:nvCxnSpPr>
              <p:spPr>
                <a:xfrm>
                  <a:off x="4682792" y="4172589"/>
                  <a:ext cx="0" cy="144257"/>
                </a:xfrm>
                <a:prstGeom prst="straightConnector1">
                  <a:avLst/>
                </a:prstGeom>
                <a:ln>
                  <a:headEnd type="triangle" w="sm" len="sm"/>
                  <a:tailEnd type="triangle" w="sm" len="sm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7" name="Straight Connector 136"/>
                <p:cNvCxnSpPr/>
                <p:nvPr/>
              </p:nvCxnSpPr>
              <p:spPr>
                <a:xfrm flipH="1" flipV="1">
                  <a:off x="4486618" y="4174722"/>
                  <a:ext cx="289560" cy="0"/>
                </a:xfrm>
                <a:prstGeom prst="line">
                  <a:avLst/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8" name="Straight Connector 137"/>
                <p:cNvCxnSpPr/>
                <p:nvPr/>
              </p:nvCxnSpPr>
              <p:spPr>
                <a:xfrm flipH="1" flipV="1">
                  <a:off x="4486617" y="4316845"/>
                  <a:ext cx="289560" cy="0"/>
                </a:xfrm>
                <a:prstGeom prst="line">
                  <a:avLst/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139" name="TextBox 138"/>
              <p:cNvSpPr txBox="1"/>
              <p:nvPr/>
            </p:nvSpPr>
            <p:spPr>
              <a:xfrm>
                <a:off x="4988420" y="3523361"/>
                <a:ext cx="465501" cy="40405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GB" sz="1400" dirty="0">
                    <a:latin typeface="Arial" panose="020B0604020202020204" pitchFamily="34" charset="0"/>
                  </a:rPr>
                  <a:t>W</a:t>
                </a:r>
              </a:p>
            </p:txBody>
          </p:sp>
          <p:sp>
            <p:nvSpPr>
              <p:cNvPr id="140" name="TextBox 139"/>
              <p:cNvSpPr txBox="1"/>
              <p:nvPr/>
            </p:nvSpPr>
            <p:spPr>
              <a:xfrm>
                <a:off x="4715017" y="6240387"/>
                <a:ext cx="2127670" cy="40405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GB" sz="1400" dirty="0">
                    <a:latin typeface="Arial" panose="020B0604020202020204" pitchFamily="34" charset="0"/>
                  </a:rPr>
                  <a:t>small H/W, low Pc</a:t>
                </a:r>
              </a:p>
            </p:txBody>
          </p:sp>
        </p:grpSp>
        <p:sp>
          <p:nvSpPr>
            <p:cNvPr id="141" name="TextBox 140"/>
            <p:cNvSpPr txBox="1"/>
            <p:nvPr/>
          </p:nvSpPr>
          <p:spPr>
            <a:xfrm>
              <a:off x="7037828" y="6240389"/>
              <a:ext cx="2190803" cy="40405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1400" dirty="0">
                  <a:latin typeface="Arial" panose="020B0604020202020204" pitchFamily="34" charset="0"/>
                </a:rPr>
                <a:t>large H/W, high Pc</a:t>
              </a:r>
            </a:p>
          </p:txBody>
        </p:sp>
        <p:grpSp>
          <p:nvGrpSpPr>
            <p:cNvPr id="147" name="Group 146"/>
            <p:cNvGrpSpPr/>
            <p:nvPr/>
          </p:nvGrpSpPr>
          <p:grpSpPr>
            <a:xfrm>
              <a:off x="7037827" y="3523362"/>
              <a:ext cx="622813" cy="404053"/>
              <a:chOff x="7037827" y="3523362"/>
              <a:chExt cx="884625" cy="404053"/>
            </a:xfrm>
          </p:grpSpPr>
          <p:grpSp>
            <p:nvGrpSpPr>
              <p:cNvPr id="142" name="Group 141"/>
              <p:cNvGrpSpPr/>
              <p:nvPr/>
            </p:nvGrpSpPr>
            <p:grpSpPr>
              <a:xfrm rot="5400000">
                <a:off x="7386789" y="3327201"/>
                <a:ext cx="186702" cy="884625"/>
                <a:chOff x="4486617" y="4172589"/>
                <a:chExt cx="289561" cy="144257"/>
              </a:xfrm>
            </p:grpSpPr>
            <p:cxnSp>
              <p:nvCxnSpPr>
                <p:cNvPr id="143" name="Straight Arrow Connector 142"/>
                <p:cNvCxnSpPr/>
                <p:nvPr/>
              </p:nvCxnSpPr>
              <p:spPr>
                <a:xfrm>
                  <a:off x="4682792" y="4172589"/>
                  <a:ext cx="0" cy="144257"/>
                </a:xfrm>
                <a:prstGeom prst="straightConnector1">
                  <a:avLst/>
                </a:prstGeom>
                <a:ln>
                  <a:headEnd type="triangle" w="sm" len="sm"/>
                  <a:tailEnd type="triangle" w="sm" len="sm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4" name="Straight Connector 143"/>
                <p:cNvCxnSpPr/>
                <p:nvPr/>
              </p:nvCxnSpPr>
              <p:spPr>
                <a:xfrm flipH="1" flipV="1">
                  <a:off x="4486618" y="4174722"/>
                  <a:ext cx="289560" cy="0"/>
                </a:xfrm>
                <a:prstGeom prst="line">
                  <a:avLst/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5" name="Straight Connector 144"/>
                <p:cNvCxnSpPr/>
                <p:nvPr/>
              </p:nvCxnSpPr>
              <p:spPr>
                <a:xfrm flipH="1" flipV="1">
                  <a:off x="4486617" y="4316845"/>
                  <a:ext cx="289560" cy="0"/>
                </a:xfrm>
                <a:prstGeom prst="line">
                  <a:avLst/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146" name="TextBox 145"/>
              <p:cNvSpPr txBox="1"/>
              <p:nvPr/>
            </p:nvSpPr>
            <p:spPr>
              <a:xfrm>
                <a:off x="7148587" y="3523362"/>
                <a:ext cx="661185" cy="40405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GB" sz="1400" dirty="0">
                    <a:latin typeface="Arial" panose="020B0604020202020204" pitchFamily="34" charset="0"/>
                  </a:rPr>
                  <a:t>W</a:t>
                </a:r>
              </a:p>
            </p:txBody>
          </p:sp>
        </p:grpSp>
        <p:grpSp>
          <p:nvGrpSpPr>
            <p:cNvPr id="159" name="Group 158"/>
            <p:cNvGrpSpPr/>
            <p:nvPr/>
          </p:nvGrpSpPr>
          <p:grpSpPr>
            <a:xfrm>
              <a:off x="6864800" y="4179888"/>
              <a:ext cx="186701" cy="496139"/>
              <a:chOff x="4486617" y="4179889"/>
              <a:chExt cx="289560" cy="140562"/>
            </a:xfrm>
          </p:grpSpPr>
          <p:cxnSp>
            <p:nvCxnSpPr>
              <p:cNvPr id="161" name="Straight Arrow Connector 160"/>
              <p:cNvCxnSpPr/>
              <p:nvPr/>
            </p:nvCxnSpPr>
            <p:spPr>
              <a:xfrm>
                <a:off x="4681325" y="4179889"/>
                <a:ext cx="0" cy="140562"/>
              </a:xfrm>
              <a:prstGeom prst="straightConnector1">
                <a:avLst/>
              </a:prstGeom>
              <a:ln>
                <a:headEnd type="triangle" w="sm" len="sm"/>
                <a:tailEnd type="triangle" w="sm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2" name="Straight Connector 161"/>
              <p:cNvCxnSpPr/>
              <p:nvPr/>
            </p:nvCxnSpPr>
            <p:spPr>
              <a:xfrm flipH="1" flipV="1">
                <a:off x="4486617" y="4179889"/>
                <a:ext cx="289560" cy="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3" name="Straight Connector 162"/>
              <p:cNvCxnSpPr/>
              <p:nvPr/>
            </p:nvCxnSpPr>
            <p:spPr>
              <a:xfrm flipH="1" flipV="1">
                <a:off x="4486617" y="4320451"/>
                <a:ext cx="289560" cy="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60" name="TextBox 159"/>
            <p:cNvSpPr txBox="1"/>
            <p:nvPr/>
          </p:nvSpPr>
          <p:spPr>
            <a:xfrm>
              <a:off x="6719592" y="4249912"/>
              <a:ext cx="412892" cy="40405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1400" dirty="0">
                  <a:latin typeface="Arial" panose="020B0604020202020204" pitchFamily="34" charset="0"/>
                </a:rPr>
                <a:t>H</a:t>
              </a:r>
            </a:p>
          </p:txBody>
        </p:sp>
      </p:grpSp>
      <p:sp>
        <p:nvSpPr>
          <p:cNvPr id="172" name="Line 241"/>
          <p:cNvSpPr>
            <a:spLocks noChangeShapeType="1"/>
          </p:cNvSpPr>
          <p:nvPr/>
        </p:nvSpPr>
        <p:spPr bwMode="auto">
          <a:xfrm>
            <a:off x="11379072" y="4137972"/>
            <a:ext cx="0" cy="0"/>
          </a:xfrm>
          <a:prstGeom prst="line">
            <a:avLst/>
          </a:prstGeom>
          <a:noFill/>
          <a:ln w="38100" cap="flat">
            <a:solidFill>
              <a:srgbClr val="000000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sz="1400" dirty="0">
              <a:latin typeface="Arial" panose="020B0604020202020204" pitchFamily="34" charset="0"/>
            </a:endParaRPr>
          </a:p>
        </p:txBody>
      </p:sp>
      <p:sp>
        <p:nvSpPr>
          <p:cNvPr id="174" name="Line 251"/>
          <p:cNvSpPr>
            <a:spLocks noChangeShapeType="1"/>
          </p:cNvSpPr>
          <p:nvPr/>
        </p:nvSpPr>
        <p:spPr bwMode="auto">
          <a:xfrm>
            <a:off x="11365678" y="4165218"/>
            <a:ext cx="0" cy="0"/>
          </a:xfrm>
          <a:prstGeom prst="line">
            <a:avLst/>
          </a:prstGeom>
          <a:noFill/>
          <a:ln w="33338" cap="flat">
            <a:solidFill>
              <a:srgbClr val="000000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sz="1400" dirty="0">
              <a:latin typeface="Arial" panose="020B0604020202020204" pitchFamily="34" charset="0"/>
            </a:endParaRPr>
          </a:p>
        </p:txBody>
      </p:sp>
      <p:grpSp>
        <p:nvGrpSpPr>
          <p:cNvPr id="224" name="Group 223"/>
          <p:cNvGrpSpPr/>
          <p:nvPr/>
        </p:nvGrpSpPr>
        <p:grpSpPr>
          <a:xfrm>
            <a:off x="9689733" y="5001589"/>
            <a:ext cx="2137954" cy="1561227"/>
            <a:chOff x="9284926" y="3831878"/>
            <a:chExt cx="1302717" cy="951301"/>
          </a:xfrm>
        </p:grpSpPr>
        <p:cxnSp>
          <p:nvCxnSpPr>
            <p:cNvPr id="225" name="Straight Connector 224"/>
            <p:cNvCxnSpPr/>
            <p:nvPr/>
          </p:nvCxnSpPr>
          <p:spPr>
            <a:xfrm flipV="1">
              <a:off x="10581393" y="3831878"/>
              <a:ext cx="0" cy="807762"/>
            </a:xfrm>
            <a:prstGeom prst="line">
              <a:avLst/>
            </a:prstGeom>
            <a:ln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6" name="Straight Connector 225"/>
            <p:cNvCxnSpPr/>
            <p:nvPr/>
          </p:nvCxnSpPr>
          <p:spPr>
            <a:xfrm>
              <a:off x="9331522" y="4643154"/>
              <a:ext cx="1256121" cy="0"/>
            </a:xfrm>
            <a:prstGeom prst="line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27" name="TextBox 226"/>
            <p:cNvSpPr txBox="1"/>
            <p:nvPr/>
          </p:nvSpPr>
          <p:spPr>
            <a:xfrm>
              <a:off x="9284926" y="4614395"/>
              <a:ext cx="424108" cy="16878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1200" i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</a:rPr>
                <a:t>H</a:t>
              </a:r>
              <a:r>
                <a:rPr lang="en-GB" sz="12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</a:rPr>
                <a:t> [A/m]</a:t>
              </a:r>
            </a:p>
          </p:txBody>
        </p:sp>
        <p:sp>
          <p:nvSpPr>
            <p:cNvPr id="228" name="TextBox 227"/>
            <p:cNvSpPr txBox="1"/>
            <p:nvPr/>
          </p:nvSpPr>
          <p:spPr>
            <a:xfrm rot="16200000">
              <a:off x="10302473" y="3933901"/>
              <a:ext cx="311781" cy="168783"/>
            </a:xfrm>
            <a:prstGeom prst="rect">
              <a:avLst/>
            </a:prstGeom>
            <a:noFill/>
          </p:spPr>
          <p:txBody>
            <a:bodyPr wrap="none" rtlCol="0" anchor="b">
              <a:spAutoFit/>
            </a:bodyPr>
            <a:lstStyle/>
            <a:p>
              <a:r>
                <a:rPr lang="en-GB" sz="1200" i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</a:rPr>
                <a:t>B</a:t>
              </a:r>
              <a:r>
                <a:rPr lang="en-GB" sz="12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</a:rPr>
                <a:t> [T]</a:t>
              </a:r>
            </a:p>
          </p:txBody>
        </p:sp>
        <p:grpSp>
          <p:nvGrpSpPr>
            <p:cNvPr id="229" name="Group 228"/>
            <p:cNvGrpSpPr/>
            <p:nvPr/>
          </p:nvGrpSpPr>
          <p:grpSpPr>
            <a:xfrm>
              <a:off x="9692085" y="4063766"/>
              <a:ext cx="873234" cy="187538"/>
              <a:chOff x="5102183" y="3400561"/>
              <a:chExt cx="1329860" cy="285604"/>
            </a:xfrm>
          </p:grpSpPr>
          <p:cxnSp>
            <p:nvCxnSpPr>
              <p:cNvPr id="238" name="Straight Connector 237"/>
              <p:cNvCxnSpPr/>
              <p:nvPr/>
            </p:nvCxnSpPr>
            <p:spPr>
              <a:xfrm flipH="1">
                <a:off x="5351145" y="3612387"/>
                <a:ext cx="1080898" cy="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39" name="TextBox 238"/>
              <p:cNvSpPr txBox="1"/>
              <p:nvPr/>
            </p:nvSpPr>
            <p:spPr>
              <a:xfrm>
                <a:off x="5102183" y="3400561"/>
                <a:ext cx="321601" cy="28560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r"/>
                <a:r>
                  <a:rPr lang="en-GB" sz="1400" i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" panose="020B0604020202020204" pitchFamily="34" charset="0"/>
                  </a:rPr>
                  <a:t>B</a:t>
                </a:r>
                <a:r>
                  <a:rPr lang="en-GB" sz="1400" i="1" baseline="-25000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" panose="020B0604020202020204" pitchFamily="34" charset="0"/>
                  </a:rPr>
                  <a:t>r</a:t>
                </a:r>
                <a:endParaRPr lang="en-GB" sz="14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</a:endParaRPr>
              </a:p>
            </p:txBody>
          </p:sp>
        </p:grpSp>
        <p:grpSp>
          <p:nvGrpSpPr>
            <p:cNvPr id="230" name="Group 229"/>
            <p:cNvGrpSpPr/>
            <p:nvPr/>
          </p:nvGrpSpPr>
          <p:grpSpPr>
            <a:xfrm>
              <a:off x="9450309" y="4289485"/>
              <a:ext cx="262995" cy="350155"/>
              <a:chOff x="4712768" y="3786503"/>
              <a:chExt cx="400520" cy="1044577"/>
            </a:xfrm>
          </p:grpSpPr>
          <p:cxnSp>
            <p:nvCxnSpPr>
              <p:cNvPr id="236" name="Straight Connector 235"/>
              <p:cNvCxnSpPr/>
              <p:nvPr/>
            </p:nvCxnSpPr>
            <p:spPr>
              <a:xfrm>
                <a:off x="5113288" y="3952240"/>
                <a:ext cx="0" cy="87884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37" name="TextBox 236"/>
              <p:cNvSpPr txBox="1"/>
              <p:nvPr/>
            </p:nvSpPr>
            <p:spPr>
              <a:xfrm>
                <a:off x="4712768" y="3786503"/>
                <a:ext cx="372178" cy="55945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r"/>
                <a:r>
                  <a:rPr lang="en-GB" sz="1400" i="1" dirty="0" err="1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" panose="020B0604020202020204" pitchFamily="34" charset="0"/>
                  </a:rPr>
                  <a:t>H</a:t>
                </a:r>
                <a:r>
                  <a:rPr lang="en-GB" sz="1400" i="1" baseline="-25000" dirty="0" err="1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" panose="020B0604020202020204" pitchFamily="34" charset="0"/>
                  </a:rPr>
                  <a:t>ci</a:t>
                </a:r>
                <a:endParaRPr lang="en-GB" sz="14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</a:endParaRPr>
              </a:p>
            </p:txBody>
          </p:sp>
        </p:grpSp>
        <p:sp>
          <p:nvSpPr>
            <p:cNvPr id="231" name="Freeform 252"/>
            <p:cNvSpPr>
              <a:spLocks/>
            </p:cNvSpPr>
            <p:nvPr/>
          </p:nvSpPr>
          <p:spPr bwMode="auto">
            <a:xfrm>
              <a:off x="9722443" y="4210055"/>
              <a:ext cx="848107" cy="431371"/>
            </a:xfrm>
            <a:custGeom>
              <a:avLst/>
              <a:gdLst>
                <a:gd name="T0" fmla="*/ 0 w 3788"/>
                <a:gd name="T1" fmla="*/ 2850 h 2850"/>
                <a:gd name="T2" fmla="*/ 292 w 3788"/>
                <a:gd name="T3" fmla="*/ 2842 h 2850"/>
                <a:gd name="T4" fmla="*/ 547 w 3788"/>
                <a:gd name="T5" fmla="*/ 2730 h 2850"/>
                <a:gd name="T6" fmla="*/ 948 w 3788"/>
                <a:gd name="T7" fmla="*/ 2156 h 2850"/>
                <a:gd name="T8" fmla="*/ 1187 w 3788"/>
                <a:gd name="T9" fmla="*/ 1105 h 2850"/>
                <a:gd name="T10" fmla="*/ 1354 w 3788"/>
                <a:gd name="T11" fmla="*/ 578 h 2850"/>
                <a:gd name="T12" fmla="*/ 2024 w 3788"/>
                <a:gd name="T13" fmla="*/ 112 h 2850"/>
                <a:gd name="T14" fmla="*/ 3788 w 3788"/>
                <a:gd name="T15" fmla="*/ 0 h 2850"/>
                <a:gd name="connsiteX0" fmla="*/ 0 w 9229"/>
                <a:gd name="connsiteY0" fmla="*/ 9972 h 9972"/>
                <a:gd name="connsiteX1" fmla="*/ 673 w 9229"/>
                <a:gd name="connsiteY1" fmla="*/ 9579 h 9972"/>
                <a:gd name="connsiteX2" fmla="*/ 1732 w 9229"/>
                <a:gd name="connsiteY2" fmla="*/ 7565 h 9972"/>
                <a:gd name="connsiteX3" fmla="*/ 2363 w 9229"/>
                <a:gd name="connsiteY3" fmla="*/ 3877 h 9972"/>
                <a:gd name="connsiteX4" fmla="*/ 2803 w 9229"/>
                <a:gd name="connsiteY4" fmla="*/ 2028 h 9972"/>
                <a:gd name="connsiteX5" fmla="*/ 4572 w 9229"/>
                <a:gd name="connsiteY5" fmla="*/ 393 h 9972"/>
                <a:gd name="connsiteX6" fmla="*/ 9229 w 9229"/>
                <a:gd name="connsiteY6" fmla="*/ 0 h 9972"/>
                <a:gd name="connsiteX0" fmla="*/ 0 w 9271"/>
                <a:gd name="connsiteY0" fmla="*/ 9606 h 9606"/>
                <a:gd name="connsiteX1" fmla="*/ 1148 w 9271"/>
                <a:gd name="connsiteY1" fmla="*/ 7586 h 9606"/>
                <a:gd name="connsiteX2" fmla="*/ 1831 w 9271"/>
                <a:gd name="connsiteY2" fmla="*/ 3888 h 9606"/>
                <a:gd name="connsiteX3" fmla="*/ 2308 w 9271"/>
                <a:gd name="connsiteY3" fmla="*/ 2034 h 9606"/>
                <a:gd name="connsiteX4" fmla="*/ 4225 w 9271"/>
                <a:gd name="connsiteY4" fmla="*/ 394 h 9606"/>
                <a:gd name="connsiteX5" fmla="*/ 9271 w 9271"/>
                <a:gd name="connsiteY5" fmla="*/ 0 h 9606"/>
                <a:gd name="connsiteX0" fmla="*/ 0 w 8762"/>
                <a:gd name="connsiteY0" fmla="*/ 7897 h 7897"/>
                <a:gd name="connsiteX1" fmla="*/ 737 w 8762"/>
                <a:gd name="connsiteY1" fmla="*/ 4047 h 7897"/>
                <a:gd name="connsiteX2" fmla="*/ 1251 w 8762"/>
                <a:gd name="connsiteY2" fmla="*/ 2117 h 7897"/>
                <a:gd name="connsiteX3" fmla="*/ 3319 w 8762"/>
                <a:gd name="connsiteY3" fmla="*/ 410 h 7897"/>
                <a:gd name="connsiteX4" fmla="*/ 8762 w 8762"/>
                <a:gd name="connsiteY4" fmla="*/ 0 h 7897"/>
                <a:gd name="connsiteX0" fmla="*/ 0 w 9310"/>
                <a:gd name="connsiteY0" fmla="*/ 6265 h 6265"/>
                <a:gd name="connsiteX1" fmla="*/ 151 w 9310"/>
                <a:gd name="connsiteY1" fmla="*/ 5125 h 6265"/>
                <a:gd name="connsiteX2" fmla="*/ 738 w 9310"/>
                <a:gd name="connsiteY2" fmla="*/ 2681 h 6265"/>
                <a:gd name="connsiteX3" fmla="*/ 3098 w 9310"/>
                <a:gd name="connsiteY3" fmla="*/ 519 h 6265"/>
                <a:gd name="connsiteX4" fmla="*/ 9310 w 9310"/>
                <a:gd name="connsiteY4" fmla="*/ 0 h 6265"/>
                <a:gd name="connsiteX0" fmla="*/ 0 w 10000"/>
                <a:gd name="connsiteY0" fmla="*/ 10000 h 10000"/>
                <a:gd name="connsiteX1" fmla="*/ 162 w 10000"/>
                <a:gd name="connsiteY1" fmla="*/ 8180 h 10000"/>
                <a:gd name="connsiteX2" fmla="*/ 793 w 10000"/>
                <a:gd name="connsiteY2" fmla="*/ 4279 h 10000"/>
                <a:gd name="connsiteX3" fmla="*/ 3328 w 10000"/>
                <a:gd name="connsiteY3" fmla="*/ 828 h 10000"/>
                <a:gd name="connsiteX4" fmla="*/ 10000 w 10000"/>
                <a:gd name="connsiteY4" fmla="*/ 0 h 1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000" h="10000">
                  <a:moveTo>
                    <a:pt x="0" y="10000"/>
                  </a:moveTo>
                  <a:cubicBezTo>
                    <a:pt x="108" y="8926"/>
                    <a:pt x="-38" y="10276"/>
                    <a:pt x="162" y="8180"/>
                  </a:cubicBezTo>
                  <a:cubicBezTo>
                    <a:pt x="366" y="6086"/>
                    <a:pt x="477" y="5315"/>
                    <a:pt x="793" y="4279"/>
                  </a:cubicBezTo>
                  <a:cubicBezTo>
                    <a:pt x="1111" y="3248"/>
                    <a:pt x="1856" y="1341"/>
                    <a:pt x="3328" y="828"/>
                  </a:cubicBezTo>
                  <a:cubicBezTo>
                    <a:pt x="4800" y="310"/>
                    <a:pt x="7397" y="156"/>
                    <a:pt x="10000" y="0"/>
                  </a:cubicBezTo>
                </a:path>
              </a:pathLst>
            </a:custGeom>
            <a:noFill/>
            <a:ln w="33338" cap="flat">
              <a:solidFill>
                <a:srgbClr val="ED7D31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endParaRPr>
            </a:p>
          </p:txBody>
        </p:sp>
        <p:sp>
          <p:nvSpPr>
            <p:cNvPr id="232" name="Oval 231"/>
            <p:cNvSpPr/>
            <p:nvPr/>
          </p:nvSpPr>
          <p:spPr>
            <a:xfrm>
              <a:off x="9903910" y="4229009"/>
              <a:ext cx="74958" cy="74958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endParaRPr>
            </a:p>
          </p:txBody>
        </p:sp>
        <p:sp>
          <p:nvSpPr>
            <p:cNvPr id="233" name="Oval 232"/>
            <p:cNvSpPr/>
            <p:nvPr/>
          </p:nvSpPr>
          <p:spPr>
            <a:xfrm>
              <a:off x="10170631" y="4194362"/>
              <a:ext cx="74958" cy="74958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endParaRPr>
            </a:p>
          </p:txBody>
        </p:sp>
        <p:cxnSp>
          <p:nvCxnSpPr>
            <p:cNvPr id="234" name="Straight Connector 233"/>
            <p:cNvCxnSpPr>
              <a:stCxn id="232" idx="5"/>
            </p:cNvCxnSpPr>
            <p:nvPr/>
          </p:nvCxnSpPr>
          <p:spPr>
            <a:xfrm>
              <a:off x="9967891" y="4292990"/>
              <a:ext cx="612133" cy="34665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5" name="Straight Connector 234"/>
            <p:cNvCxnSpPr>
              <a:stCxn id="233" idx="5"/>
            </p:cNvCxnSpPr>
            <p:nvPr/>
          </p:nvCxnSpPr>
          <p:spPr>
            <a:xfrm>
              <a:off x="10234612" y="4258343"/>
              <a:ext cx="353031" cy="38371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4"/>
          <a:srcRect l="537" b="1295"/>
          <a:stretch/>
        </p:blipFill>
        <p:spPr>
          <a:xfrm>
            <a:off x="8050385" y="584189"/>
            <a:ext cx="2834640" cy="19350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00840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FF2138-889D-97A0-01F9-8B3434D0F9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Conclusions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B46A49C-E052-F3BC-D0DA-051B6820C17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GB" dirty="0"/>
              <a:t>A large range of studies have been carried out, investigating radiation damage across a number of different variables</a:t>
            </a:r>
          </a:p>
          <a:p>
            <a:r>
              <a:rPr lang="en-GB" dirty="0"/>
              <a:t>Dose (energy deposited) is a poor predictor: need to consider particle types and energy spectra</a:t>
            </a:r>
          </a:p>
          <a:p>
            <a:r>
              <a:rPr lang="en-GB" dirty="0"/>
              <a:t>Radiation resistance can be improved by</a:t>
            </a:r>
          </a:p>
          <a:p>
            <a:pPr lvl="1"/>
            <a:r>
              <a:rPr lang="en-GB" dirty="0"/>
              <a:t>Increasing coercivity</a:t>
            </a:r>
          </a:p>
          <a:p>
            <a:pPr lvl="1"/>
            <a:r>
              <a:rPr lang="en-GB" dirty="0"/>
              <a:t>Increasing permeance</a:t>
            </a:r>
          </a:p>
          <a:p>
            <a:pPr lvl="1"/>
            <a:r>
              <a:rPr lang="en-GB" dirty="0"/>
              <a:t>Decreasing ambient temperature</a:t>
            </a:r>
          </a:p>
          <a:p>
            <a:pPr lvl="1"/>
            <a:r>
              <a:rPr lang="en-GB" dirty="0"/>
              <a:t>Pre-baking magnets</a:t>
            </a:r>
          </a:p>
          <a:p>
            <a:pPr lvl="1"/>
            <a:r>
              <a:rPr lang="en-GB" dirty="0"/>
              <a:t>Increasing distance from beam</a:t>
            </a:r>
          </a:p>
          <a:p>
            <a:pPr lvl="1"/>
            <a:r>
              <a:rPr lang="en-GB" dirty="0"/>
              <a:t>Adding shielding</a:t>
            </a:r>
          </a:p>
          <a:p>
            <a:pPr lvl="1"/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Ben Shepherd • Radiation damage to permanent magnets • LER-PerMag workshop, 14-15 Nov 2023</a:t>
            </a:r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8A90D2-145C-465F-8825-882A933DFDCE}" type="slidenum">
              <a:rPr lang="en-GB" smtClean="0"/>
              <a:t>22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004653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942A3D-C863-1126-1C69-11D0C145DA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5943" y="-156031"/>
            <a:ext cx="10515600" cy="1325563"/>
          </a:xfrm>
        </p:spPr>
        <p:txBody>
          <a:bodyPr/>
          <a:lstStyle/>
          <a:p>
            <a:r>
              <a:rPr lang="en-GB" dirty="0"/>
              <a:t>References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C0A8D02-8C80-CDE5-5FCB-10F0D47B610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95943" y="788894"/>
            <a:ext cx="5823857" cy="5873163"/>
          </a:xfrm>
        </p:spPr>
        <p:txBody>
          <a:bodyPr>
            <a:normAutofit/>
          </a:bodyPr>
          <a:lstStyle/>
          <a:p>
            <a:pPr marL="108000" indent="-108000">
              <a:spcBef>
                <a:spcPts val="0"/>
              </a:spcBef>
            </a:pPr>
            <a:r>
              <a:rPr lang="en-GB" sz="900" b="1" dirty="0"/>
              <a:t>Alderman</a:t>
            </a:r>
            <a:r>
              <a:rPr lang="en-GB" sz="900" dirty="0"/>
              <a:t>, NIM A 481 (2002) p9, 'Measurement of radiation-induced demagnetization of Nd–Fe–B permanent magnets'</a:t>
            </a:r>
          </a:p>
          <a:p>
            <a:pPr marL="108000" indent="-108000">
              <a:spcBef>
                <a:spcPts val="0"/>
              </a:spcBef>
            </a:pPr>
            <a:r>
              <a:rPr lang="en-GB" sz="900" b="1" dirty="0"/>
              <a:t>Asano</a:t>
            </a:r>
            <a:r>
              <a:rPr lang="en-GB" sz="900" dirty="0"/>
              <a:t>, IPAC2011 THPC165, 'Estimations For Demagnetization Of ID Permanent Magnets Due To Installation Of OTR'</a:t>
            </a:r>
          </a:p>
          <a:p>
            <a:pPr marL="108000" indent="-108000">
              <a:spcBef>
                <a:spcPts val="0"/>
              </a:spcBef>
            </a:pPr>
            <a:r>
              <a:rPr lang="en-GB" sz="900" b="1" dirty="0"/>
              <a:t>Asano</a:t>
            </a:r>
            <a:r>
              <a:rPr lang="en-GB" sz="900" dirty="0"/>
              <a:t>, JSR 16, 317-324 (2009) 'Analyses of the factors for the demagnetization of permanent magnets caused by high-energy electron irradiation'</a:t>
            </a:r>
          </a:p>
          <a:p>
            <a:pPr marL="108000" indent="-108000">
              <a:spcBef>
                <a:spcPts val="0"/>
              </a:spcBef>
            </a:pPr>
            <a:r>
              <a:rPr lang="en-GB" sz="900" b="1" dirty="0"/>
              <a:t>Barlow</a:t>
            </a:r>
            <a:r>
              <a:rPr lang="en-GB" sz="900" dirty="0"/>
              <a:t>, LA-UR-97-3370 (1997), 'Radiation Hardness Measurements of New Permanent Magnet Materials for High-Intensity Linac Applications'</a:t>
            </a:r>
          </a:p>
          <a:p>
            <a:pPr marL="108000" indent="-108000">
              <a:spcBef>
                <a:spcPts val="0"/>
              </a:spcBef>
            </a:pPr>
            <a:r>
              <a:rPr lang="en-GB" sz="900" b="1" dirty="0" err="1"/>
              <a:t>Bizen</a:t>
            </a:r>
            <a:r>
              <a:rPr lang="en-GB" sz="900" dirty="0"/>
              <a:t> et al, 'High-energy electron irradiation of </a:t>
            </a:r>
            <a:r>
              <a:rPr lang="en-GB" sz="900" dirty="0" err="1"/>
              <a:t>NdFeB</a:t>
            </a:r>
            <a:r>
              <a:rPr lang="en-GB" sz="900" dirty="0"/>
              <a:t> permanent magnets - Dependence of radiation damage on the electron energy' (2007)</a:t>
            </a:r>
          </a:p>
          <a:p>
            <a:pPr marL="108000" indent="-108000">
              <a:spcBef>
                <a:spcPts val="0"/>
              </a:spcBef>
            </a:pPr>
            <a:r>
              <a:rPr lang="en-GB" sz="900" b="1" dirty="0" err="1"/>
              <a:t>Bizen</a:t>
            </a:r>
            <a:r>
              <a:rPr lang="en-GB" sz="900" dirty="0"/>
              <a:t>, 'Irradiation Experiments and Magnet Protection Plans at SPring-8</a:t>
            </a:r>
            <a:r>
              <a:rPr lang="en-GB" sz="900" dirty="0" smtClean="0"/>
              <a:t>'</a:t>
            </a:r>
            <a:endParaRPr lang="en-GB" sz="900" dirty="0"/>
          </a:p>
          <a:p>
            <a:pPr marL="108000" indent="-108000">
              <a:spcBef>
                <a:spcPts val="0"/>
              </a:spcBef>
            </a:pPr>
            <a:r>
              <a:rPr lang="en-GB" sz="900" b="1" dirty="0" err="1"/>
              <a:t>Bizen</a:t>
            </a:r>
            <a:r>
              <a:rPr lang="en-GB" sz="900" dirty="0"/>
              <a:t>, EPAC2004 WEPLT103, 'Radiation Damage in Magnets for Undulators at Low Temperature'</a:t>
            </a:r>
          </a:p>
          <a:p>
            <a:pPr marL="108000" indent="-108000">
              <a:spcBef>
                <a:spcPts val="0"/>
              </a:spcBef>
            </a:pPr>
            <a:r>
              <a:rPr lang="en-GB" sz="900" b="1" dirty="0" err="1"/>
              <a:t>Bizen</a:t>
            </a:r>
            <a:r>
              <a:rPr lang="en-GB" sz="900" dirty="0"/>
              <a:t>, ERL2011 WG5005 'Brief Review Of The Approaches To Elucidate The Mechanism Of The Radiation-Induced Demagnetization'</a:t>
            </a:r>
          </a:p>
          <a:p>
            <a:pPr marL="108000" indent="-108000">
              <a:spcBef>
                <a:spcPts val="0"/>
              </a:spcBef>
            </a:pPr>
            <a:r>
              <a:rPr lang="en-GB" sz="900" b="1" dirty="0" err="1"/>
              <a:t>Bizen</a:t>
            </a:r>
            <a:r>
              <a:rPr lang="en-GB" sz="900" dirty="0"/>
              <a:t>, ERL2011 WG5005 talk 'Brief Review Of The Approaches To Elucidate The Mechanism Of The Radiation-Induced Demagnetization'</a:t>
            </a:r>
          </a:p>
          <a:p>
            <a:pPr marL="108000" indent="-108000">
              <a:spcBef>
                <a:spcPts val="0"/>
              </a:spcBef>
            </a:pPr>
            <a:r>
              <a:rPr lang="en-GB" sz="900" b="1" dirty="0" err="1"/>
              <a:t>Bizen</a:t>
            </a:r>
            <a:r>
              <a:rPr lang="en-GB" sz="900" dirty="0"/>
              <a:t>, Nature </a:t>
            </a:r>
            <a:r>
              <a:rPr lang="en-GB" sz="900" dirty="0" err="1"/>
              <a:t>SciRep</a:t>
            </a:r>
            <a:r>
              <a:rPr lang="en-GB" sz="900" dirty="0"/>
              <a:t> 6, 37937 'Radiation-induced magnetization reversal causing a large flux loss in undulator permanent magnets'</a:t>
            </a:r>
          </a:p>
          <a:p>
            <a:pPr marL="108000" indent="-108000">
              <a:spcBef>
                <a:spcPts val="0"/>
              </a:spcBef>
            </a:pPr>
            <a:r>
              <a:rPr lang="en-GB" sz="900" b="1" dirty="0" err="1"/>
              <a:t>Bizen</a:t>
            </a:r>
            <a:r>
              <a:rPr lang="en-GB" sz="900" dirty="0"/>
              <a:t>, NIM A 467 (2001) 185, 'Demagnetization of undulator magnets irradiated high energy electrons'</a:t>
            </a:r>
          </a:p>
          <a:p>
            <a:pPr marL="108000" indent="-108000">
              <a:spcBef>
                <a:spcPts val="0"/>
              </a:spcBef>
            </a:pPr>
            <a:r>
              <a:rPr lang="en-GB" sz="900" b="1" dirty="0" err="1"/>
              <a:t>Bizen</a:t>
            </a:r>
            <a:r>
              <a:rPr lang="en-GB" sz="900" dirty="0"/>
              <a:t>, NIM A 515 (2003), 'Baking effect for </a:t>
            </a:r>
            <a:r>
              <a:rPr lang="en-GB" sz="900" dirty="0" err="1"/>
              <a:t>NdFeB</a:t>
            </a:r>
            <a:r>
              <a:rPr lang="en-GB" sz="900" dirty="0"/>
              <a:t> magnets against demagnetization induced by high energy electrons'</a:t>
            </a:r>
          </a:p>
          <a:p>
            <a:pPr marL="108000" indent="-108000">
              <a:spcBef>
                <a:spcPts val="0"/>
              </a:spcBef>
            </a:pPr>
            <a:r>
              <a:rPr lang="en-GB" sz="900" b="1" dirty="0" err="1"/>
              <a:t>Bizen</a:t>
            </a:r>
            <a:r>
              <a:rPr lang="en-GB" sz="900" dirty="0"/>
              <a:t>, NIM A 574 (2007) 'High-energy electron irradiation of </a:t>
            </a:r>
            <a:r>
              <a:rPr lang="en-GB" sz="900" dirty="0" err="1"/>
              <a:t>NdFeB</a:t>
            </a:r>
            <a:r>
              <a:rPr lang="en-GB" sz="900" dirty="0"/>
              <a:t> permanent magnets- Dependence of radiation damage on the electron energy'</a:t>
            </a:r>
          </a:p>
          <a:p>
            <a:pPr marL="108000" indent="-108000">
              <a:spcBef>
                <a:spcPts val="0"/>
              </a:spcBef>
            </a:pPr>
            <a:r>
              <a:rPr lang="en-GB" sz="900" b="1" dirty="0" err="1" smtClean="0"/>
              <a:t>Bizen</a:t>
            </a:r>
            <a:r>
              <a:rPr lang="en-GB" sz="900" dirty="0"/>
              <a:t>, Particle Accelerator Society Meeting 2009, p133, 'Radiation-Induced Demagnetization Model for Undulator Magnets'</a:t>
            </a:r>
          </a:p>
          <a:p>
            <a:pPr marL="108000" indent="-108000">
              <a:spcBef>
                <a:spcPts val="0"/>
              </a:spcBef>
            </a:pPr>
            <a:r>
              <a:rPr lang="en-GB" sz="900" b="1" dirty="0" err="1"/>
              <a:t>Bizen</a:t>
            </a:r>
            <a:r>
              <a:rPr lang="en-GB" sz="900" dirty="0"/>
              <a:t>, Radiation Measurements 41 (2007), 'Radiation damage in permanent magnets for ID'</a:t>
            </a:r>
          </a:p>
          <a:p>
            <a:pPr marL="108000" indent="-108000">
              <a:spcBef>
                <a:spcPts val="0"/>
              </a:spcBef>
            </a:pPr>
            <a:r>
              <a:rPr lang="en-GB" sz="900" b="1" dirty="0"/>
              <a:t>Blackmore</a:t>
            </a:r>
            <a:r>
              <a:rPr lang="en-GB" sz="900" dirty="0"/>
              <a:t>, </a:t>
            </a:r>
            <a:r>
              <a:rPr lang="en-GB" sz="900" dirty="0" err="1"/>
              <a:t>Nucl</a:t>
            </a:r>
            <a:r>
              <a:rPr lang="en-GB" sz="900" dirty="0"/>
              <a:t> Sci 32 (1985) p3669, 'Radiation Effects of Protons on Samarium-Cobalt Permanent Magnets'</a:t>
            </a:r>
          </a:p>
          <a:p>
            <a:pPr marL="108000" indent="-108000">
              <a:spcBef>
                <a:spcPts val="0"/>
              </a:spcBef>
            </a:pPr>
            <a:r>
              <a:rPr lang="en-GB" sz="900" b="1" dirty="0" err="1"/>
              <a:t>Bovda</a:t>
            </a:r>
            <a:r>
              <a:rPr lang="en-GB" sz="900" dirty="0"/>
              <a:t>, 'The PM Magnetic Characteristics Change Under Effect of 10 MeV Electron Beam', IPAC2018 </a:t>
            </a:r>
            <a:r>
              <a:rPr lang="en-GB" sz="900" dirty="0" smtClean="0"/>
              <a:t>THPAL044</a:t>
            </a:r>
            <a:endParaRPr lang="en-GB" sz="900" dirty="0"/>
          </a:p>
          <a:p>
            <a:pPr marL="108000" indent="-108000">
              <a:spcBef>
                <a:spcPts val="0"/>
              </a:spcBef>
            </a:pPr>
            <a:r>
              <a:rPr lang="en-GB" sz="900" b="1" dirty="0"/>
              <a:t>Bowman</a:t>
            </a:r>
            <a:r>
              <a:rPr lang="en-GB" sz="900" dirty="0"/>
              <a:t>, NASA-TM-2012-217752, 'Magnetic Materials Suitable for Fission Power Conversion in Space Missions'</a:t>
            </a:r>
          </a:p>
          <a:p>
            <a:pPr marL="108000" indent="-108000">
              <a:spcBef>
                <a:spcPts val="0"/>
              </a:spcBef>
            </a:pPr>
            <a:r>
              <a:rPr lang="en-GB" sz="900" b="1" dirty="0"/>
              <a:t>Bowman</a:t>
            </a:r>
            <a:r>
              <a:rPr lang="en-GB" sz="900" dirty="0"/>
              <a:t>, NETS2013 6801, 'Design Issues for Using Magnetic Materials in Radiation Environments at Elevated Temperature'</a:t>
            </a:r>
          </a:p>
          <a:p>
            <a:pPr marL="108000" indent="-108000">
              <a:spcBef>
                <a:spcPts val="0"/>
              </a:spcBef>
            </a:pPr>
            <a:r>
              <a:rPr lang="en-GB" sz="900" b="1" dirty="0"/>
              <a:t>Brown</a:t>
            </a:r>
            <a:r>
              <a:rPr lang="en-GB" sz="900" dirty="0"/>
              <a:t>, IEEE Trans Mag 25(4) (1989), 'Radiation-Induced Changes in Magnetic Properties of Nd-Fe-B Permanent Magnets'</a:t>
            </a:r>
          </a:p>
          <a:p>
            <a:pPr marL="108000" indent="-108000">
              <a:spcBef>
                <a:spcPts val="0"/>
              </a:spcBef>
            </a:pPr>
            <a:r>
              <a:rPr lang="en-GB" sz="900" b="1" dirty="0"/>
              <a:t>Brown</a:t>
            </a:r>
            <a:r>
              <a:rPr lang="en-GB" sz="900" dirty="0"/>
              <a:t>, JAP 64 (1988) p5305, 'Neutron irradiation study of Nd-Fe-B permanent magnets made from melt-spun ribbons'</a:t>
            </a:r>
          </a:p>
          <a:p>
            <a:pPr marL="108000" indent="-108000">
              <a:spcBef>
                <a:spcPts val="0"/>
              </a:spcBef>
            </a:pPr>
            <a:r>
              <a:rPr lang="en-GB" sz="900" b="1" dirty="0"/>
              <a:t>Chen</a:t>
            </a:r>
            <a:r>
              <a:rPr lang="en-GB" sz="900" dirty="0"/>
              <a:t>, IEEE Trans Mag 41 10 (2005), 'The Effect of Neutron Irradiation on Nd–Fe–B and Sm</a:t>
            </a:r>
            <a:r>
              <a:rPr lang="en-GB" sz="900" baseline="-25000" dirty="0"/>
              <a:t>2</a:t>
            </a:r>
            <a:r>
              <a:rPr lang="en-GB" sz="900" dirty="0"/>
              <a:t>Co</a:t>
            </a:r>
            <a:r>
              <a:rPr lang="en-GB" sz="900" baseline="-25000" dirty="0"/>
              <a:t>17</a:t>
            </a:r>
            <a:r>
              <a:rPr lang="en-GB" sz="900" dirty="0"/>
              <a:t>-Based High-Temperature Magnets'</a:t>
            </a:r>
          </a:p>
          <a:p>
            <a:pPr marL="108000" indent="-108000">
              <a:spcBef>
                <a:spcPts val="0"/>
              </a:spcBef>
            </a:pPr>
            <a:r>
              <a:rPr lang="en-GB" sz="900" b="1" dirty="0"/>
              <a:t>Clarke</a:t>
            </a:r>
            <a:r>
              <a:rPr lang="en-GB" sz="900" dirty="0"/>
              <a:t>, ASML-ASTeC internal memo 'Radiation damage assessment for undulators</a:t>
            </a:r>
            <a:r>
              <a:rPr lang="en-GB" sz="900" dirty="0" smtClean="0"/>
              <a:t>'</a:t>
            </a:r>
            <a:endParaRPr lang="en-GB" sz="900" dirty="0"/>
          </a:p>
          <a:p>
            <a:pPr marL="108000" indent="-108000">
              <a:spcBef>
                <a:spcPts val="0"/>
              </a:spcBef>
            </a:pPr>
            <a:r>
              <a:rPr lang="en-GB" sz="900" b="1" dirty="0" smtClean="0"/>
              <a:t>Cost</a:t>
            </a:r>
            <a:r>
              <a:rPr lang="en-GB" sz="900" dirty="0" smtClean="0"/>
              <a:t>, </a:t>
            </a:r>
            <a:r>
              <a:rPr lang="en-GB" sz="900" dirty="0"/>
              <a:t>IEEE Trans Mag 24(3) (1988) p2016, 'Effects of Neutron Irradiation on Nd-Fe-B Magnetic Properties'</a:t>
            </a:r>
          </a:p>
          <a:p>
            <a:pPr marL="108000" indent="-108000">
              <a:spcBef>
                <a:spcPts val="0"/>
              </a:spcBef>
            </a:pPr>
            <a:r>
              <a:rPr lang="en-GB" sz="900" b="1" dirty="0" smtClean="0"/>
              <a:t>Cost</a:t>
            </a:r>
            <a:r>
              <a:rPr lang="en-GB" sz="900" dirty="0"/>
              <a:t>, MRS F 96 (1987) p321, 'Radiation Effects in Rare-Earth Permanent Magnets'</a:t>
            </a:r>
          </a:p>
          <a:p>
            <a:pPr marL="108000" indent="-108000">
              <a:spcBef>
                <a:spcPts val="0"/>
              </a:spcBef>
            </a:pPr>
            <a:r>
              <a:rPr lang="en-GB" sz="900" b="1" dirty="0" smtClean="0"/>
              <a:t>Cost</a:t>
            </a:r>
            <a:r>
              <a:rPr lang="en-GB" sz="900" dirty="0" smtClean="0"/>
              <a:t>, MT A 21(7) (1990) p1817 'Sm-Co permanent magnets effects of fast neutron irradiation‘</a:t>
            </a:r>
          </a:p>
          <a:p>
            <a:pPr marL="108000" indent="-108000">
              <a:spcBef>
                <a:spcPts val="0"/>
              </a:spcBef>
            </a:pPr>
            <a:r>
              <a:rPr lang="en-GB" sz="900" b="1" dirty="0" err="1"/>
              <a:t>Danly</a:t>
            </a:r>
            <a:r>
              <a:rPr lang="en-GB" sz="900" dirty="0"/>
              <a:t>, </a:t>
            </a:r>
            <a:r>
              <a:rPr lang="en-GB" sz="900" dirty="0" err="1"/>
              <a:t>MSci</a:t>
            </a:r>
            <a:r>
              <a:rPr lang="en-GB" sz="900" dirty="0"/>
              <a:t> thesis (2014), 'Radiation Damage in Permanent Magnet Lenses'</a:t>
            </a:r>
          </a:p>
          <a:p>
            <a:pPr marL="108000" indent="-108000">
              <a:spcBef>
                <a:spcPts val="0"/>
              </a:spcBef>
            </a:pPr>
            <a:r>
              <a:rPr lang="en-GB" sz="900" b="1" dirty="0" err="1"/>
              <a:t>Holzer</a:t>
            </a:r>
            <a:r>
              <a:rPr lang="en-GB" sz="900" dirty="0"/>
              <a:t>, CLIC Beam Instrumentation Workshop (2009), 'Beam Loss Monitors'</a:t>
            </a:r>
          </a:p>
          <a:p>
            <a:pPr marL="108000" indent="-108000">
              <a:spcBef>
                <a:spcPts val="0"/>
              </a:spcBef>
            </a:pPr>
            <a:r>
              <a:rPr lang="en-GB" sz="900" b="1" dirty="0" err="1"/>
              <a:t>Hoorne</a:t>
            </a:r>
            <a:r>
              <a:rPr lang="en-GB" sz="900" dirty="0"/>
              <a:t>, CERN-THESIS-2012-112, 'Cherenkov </a:t>
            </a:r>
            <a:r>
              <a:rPr lang="en-GB" sz="900" dirty="0" err="1"/>
              <a:t>Fibers</a:t>
            </a:r>
            <a:r>
              <a:rPr lang="en-GB" sz="900" dirty="0"/>
              <a:t> for Beam Loss Monitoring at the CLIC Two Beam Module'</a:t>
            </a:r>
          </a:p>
          <a:p>
            <a:pPr marL="108000" indent="-108000">
              <a:spcBef>
                <a:spcPts val="0"/>
              </a:spcBef>
            </a:pPr>
            <a:r>
              <a:rPr lang="en-GB" sz="900" b="1" dirty="0"/>
              <a:t>Ikeda</a:t>
            </a:r>
            <a:r>
              <a:rPr lang="en-GB" sz="900" dirty="0"/>
              <a:t>, NIM A 407 (1998) p439, 'Magnetic </a:t>
            </a:r>
            <a:r>
              <a:rPr lang="en-GB" sz="900" dirty="0" err="1"/>
              <a:t>ßux</a:t>
            </a:r>
            <a:r>
              <a:rPr lang="en-GB" sz="900" dirty="0"/>
              <a:t> loss of the permanent magnets used for the wigglers of FELs by the irradiation with high-energy electrons or X-rays'</a:t>
            </a:r>
          </a:p>
          <a:p>
            <a:pPr marL="108000" indent="-108000">
              <a:spcBef>
                <a:spcPts val="0"/>
              </a:spcBef>
            </a:pPr>
            <a:r>
              <a:rPr lang="en-GB" sz="900" b="1" dirty="0"/>
              <a:t>Ito</a:t>
            </a:r>
            <a:r>
              <a:rPr lang="en-GB" sz="900" dirty="0"/>
              <a:t>, NIM B 183 (2001) p323, 'Magnetic flux loss in rare-earth magnets irradiated with 200 MeV protons'</a:t>
            </a:r>
          </a:p>
          <a:p>
            <a:pPr marL="108000" indent="-108000">
              <a:spcBef>
                <a:spcPts val="0"/>
              </a:spcBef>
            </a:pPr>
            <a:endParaRPr lang="en-GB" sz="900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FA29184C-4010-E40E-C0C1-BB3526BBB7E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765544"/>
            <a:ext cx="5715000" cy="5896514"/>
          </a:xfrm>
        </p:spPr>
        <p:txBody>
          <a:bodyPr>
            <a:normAutofit/>
          </a:bodyPr>
          <a:lstStyle/>
          <a:p>
            <a:pPr marL="108000" indent="-108000">
              <a:spcBef>
                <a:spcPts val="0"/>
              </a:spcBef>
            </a:pPr>
            <a:r>
              <a:rPr lang="en-GB" sz="900" b="1" dirty="0" smtClean="0"/>
              <a:t>Kawakubo</a:t>
            </a:r>
            <a:r>
              <a:rPr lang="en-GB" sz="900" dirty="0"/>
              <a:t>, EPAC2004 WEPKF041, 'Permanent Magnet Generating High and Variable Septum Magnetic Field and its Deterioration by Radiation'</a:t>
            </a:r>
          </a:p>
          <a:p>
            <a:pPr marL="108000" indent="-108000">
              <a:spcBef>
                <a:spcPts val="0"/>
              </a:spcBef>
            </a:pPr>
            <a:r>
              <a:rPr lang="en-GB" sz="900" b="1" dirty="0" err="1"/>
              <a:t>Kostroun</a:t>
            </a:r>
            <a:r>
              <a:rPr lang="en-GB" sz="900" b="1" dirty="0"/>
              <a:t> &amp; Gulliford</a:t>
            </a:r>
            <a:r>
              <a:rPr lang="en-GB" sz="900" dirty="0"/>
              <a:t>, 'Radiation Limits on Permanent Magnets in CBETA', IPAC2019 </a:t>
            </a:r>
            <a:r>
              <a:rPr lang="en-GB" sz="900" dirty="0" smtClean="0"/>
              <a:t>MOPRB075</a:t>
            </a:r>
            <a:endParaRPr lang="en-GB" sz="900" dirty="0"/>
          </a:p>
          <a:p>
            <a:pPr marL="108000" indent="-108000">
              <a:spcBef>
                <a:spcPts val="0"/>
              </a:spcBef>
            </a:pPr>
            <a:r>
              <a:rPr lang="en-GB" sz="900" b="1" dirty="0" err="1"/>
              <a:t>Kähkönen</a:t>
            </a:r>
            <a:r>
              <a:rPr lang="en-GB" sz="900" dirty="0"/>
              <a:t>, EPL 12 (1990) 413, 'Temperature Dependence of Irradiation-Induced Magnetic Flux Loss in Nd</a:t>
            </a:r>
            <a:r>
              <a:rPr lang="en-GB" sz="900" baseline="-25000" dirty="0"/>
              <a:t>2</a:t>
            </a:r>
            <a:r>
              <a:rPr lang="en-GB" sz="900" dirty="0"/>
              <a:t>Fe</a:t>
            </a:r>
            <a:r>
              <a:rPr lang="en-GB" sz="900" baseline="-25000" dirty="0"/>
              <a:t>14</a:t>
            </a:r>
            <a:r>
              <a:rPr lang="en-GB" sz="900" dirty="0"/>
              <a:t>B Permanent Magnets'</a:t>
            </a:r>
          </a:p>
          <a:p>
            <a:pPr marL="108000" indent="-108000">
              <a:spcBef>
                <a:spcPts val="0"/>
              </a:spcBef>
            </a:pPr>
            <a:r>
              <a:rPr lang="en-GB" sz="900" b="1" dirty="0" err="1"/>
              <a:t>Kähkönen</a:t>
            </a:r>
            <a:r>
              <a:rPr lang="en-GB" sz="900" dirty="0"/>
              <a:t>, </a:t>
            </a:r>
            <a:r>
              <a:rPr lang="en-GB" sz="900" dirty="0" err="1"/>
              <a:t>JPhys</a:t>
            </a:r>
            <a:r>
              <a:rPr lang="en-GB" sz="900" dirty="0"/>
              <a:t> Cond Matt 4 (1992), p1007 'Radiation damage in Nd-Fe-B magnets temperature and shape effects'</a:t>
            </a:r>
          </a:p>
          <a:p>
            <a:pPr marL="108000" indent="-108000">
              <a:spcBef>
                <a:spcPts val="0"/>
              </a:spcBef>
            </a:pPr>
            <a:r>
              <a:rPr lang="en-GB" sz="900" b="1" dirty="0" err="1"/>
              <a:t>Kähkönen</a:t>
            </a:r>
            <a:r>
              <a:rPr lang="en-GB" sz="900" dirty="0"/>
              <a:t>, </a:t>
            </a:r>
            <a:r>
              <a:rPr lang="en-GB" sz="900" dirty="0" err="1"/>
              <a:t>PhysRevB</a:t>
            </a:r>
            <a:r>
              <a:rPr lang="en-GB" sz="900" dirty="0"/>
              <a:t> 49 (1994) p6052, 'Effects of proton and </a:t>
            </a:r>
            <a:r>
              <a:rPr lang="el-GR" sz="900" dirty="0"/>
              <a:t>α </a:t>
            </a:r>
            <a:r>
              <a:rPr lang="en-GB" sz="900" dirty="0"/>
              <a:t>irradiations on permanent magnets'</a:t>
            </a:r>
          </a:p>
          <a:p>
            <a:pPr marL="108000" indent="-108000">
              <a:spcBef>
                <a:spcPts val="0"/>
              </a:spcBef>
            </a:pPr>
            <a:r>
              <a:rPr lang="en-GB" sz="900" b="1" dirty="0"/>
              <a:t>Leitner</a:t>
            </a:r>
            <a:r>
              <a:rPr lang="en-GB" sz="900" dirty="0"/>
              <a:t>, SLAC-PUB-14020 (2010), 'Radiation Protection Studies for LCLS Tune Up Dump'</a:t>
            </a:r>
          </a:p>
          <a:p>
            <a:pPr marL="108000" indent="-108000">
              <a:spcBef>
                <a:spcPts val="0"/>
              </a:spcBef>
            </a:pPr>
            <a:r>
              <a:rPr lang="en-GB" sz="900" b="1" dirty="0"/>
              <a:t>Li</a:t>
            </a:r>
            <a:r>
              <a:rPr lang="en-GB" sz="900" dirty="0"/>
              <a:t>, NIM B 413 (2017) 68, 'Investigation on demagnetization of Nd2Fe14B permanent magnets induced by irradiation'</a:t>
            </a:r>
          </a:p>
          <a:p>
            <a:pPr marL="108000" indent="-108000">
              <a:spcBef>
                <a:spcPts val="0"/>
              </a:spcBef>
            </a:pPr>
            <a:r>
              <a:rPr lang="en-GB" sz="900" b="1" dirty="0"/>
              <a:t>Liu</a:t>
            </a:r>
            <a:r>
              <a:rPr lang="en-GB" sz="900" dirty="0"/>
              <a:t>, Space Nuclear Conference 2007, '</a:t>
            </a:r>
            <a:r>
              <a:rPr lang="en-GB" sz="900" dirty="0" err="1"/>
              <a:t>Thermal_stability_and_radiation_resistance_of_SM</a:t>
            </a:r>
            <a:r>
              <a:rPr lang="en-GB" sz="900" dirty="0"/>
              <a:t>-CO based permanent magnets'</a:t>
            </a:r>
          </a:p>
          <a:p>
            <a:pPr marL="108000" indent="-108000">
              <a:spcBef>
                <a:spcPts val="0"/>
              </a:spcBef>
            </a:pPr>
            <a:r>
              <a:rPr lang="en-GB" sz="900" b="1" dirty="0"/>
              <a:t>Luna</a:t>
            </a:r>
            <a:r>
              <a:rPr lang="en-GB" sz="900" dirty="0"/>
              <a:t>, NIM A 285 (1989) p349, 'Bremsstrahlung Radiation Effects In Rare Earth Permanent Magnets'</a:t>
            </a:r>
          </a:p>
          <a:p>
            <a:pPr marL="108000" indent="-108000">
              <a:spcBef>
                <a:spcPts val="0"/>
              </a:spcBef>
            </a:pPr>
            <a:r>
              <a:rPr lang="en-GB" sz="900" b="1" dirty="0"/>
              <a:t>Makita</a:t>
            </a:r>
            <a:r>
              <a:rPr lang="en-GB" sz="900" dirty="0"/>
              <a:t>, J. </a:t>
            </a:r>
            <a:r>
              <a:rPr lang="en-GB" sz="900" dirty="0" err="1"/>
              <a:t>Magn</a:t>
            </a:r>
            <a:r>
              <a:rPr lang="en-GB" sz="900" dirty="0"/>
              <a:t>. Soc. </a:t>
            </a:r>
            <a:r>
              <a:rPr lang="en-GB" sz="900" dirty="0" err="1"/>
              <a:t>Jpn</a:t>
            </a:r>
            <a:r>
              <a:rPr lang="en-GB" sz="900" dirty="0"/>
              <a:t>., 28, p326 (2004), 'Flux Loss of Nd-Fe-B Sintered Magnets Placed Near a Proton Synchrotron'</a:t>
            </a:r>
          </a:p>
          <a:p>
            <a:pPr marL="108000" indent="-108000">
              <a:spcBef>
                <a:spcPts val="0"/>
              </a:spcBef>
            </a:pPr>
            <a:r>
              <a:rPr lang="en-GB" sz="900" b="1" dirty="0"/>
              <a:t>Martin</a:t>
            </a:r>
            <a:r>
              <a:rPr lang="en-GB" sz="900" dirty="0"/>
              <a:t>, IEEE Trans Mag 8-3 (1972) p562, 'Temperature dependence of coercivity for Co-</a:t>
            </a:r>
            <a:r>
              <a:rPr lang="en-GB" sz="900" dirty="0" err="1"/>
              <a:t>Sm</a:t>
            </a:r>
            <a:r>
              <a:rPr lang="en-GB" sz="900" dirty="0"/>
              <a:t> permanent magnet alloys'</a:t>
            </a:r>
          </a:p>
          <a:p>
            <a:pPr marL="108000" indent="-108000">
              <a:spcBef>
                <a:spcPts val="0"/>
              </a:spcBef>
            </a:pPr>
            <a:r>
              <a:rPr lang="en-GB" sz="900" b="1" dirty="0"/>
              <a:t>Maréchal</a:t>
            </a:r>
            <a:r>
              <a:rPr lang="en-GB" sz="900" dirty="0"/>
              <a:t>, EPAC2006 THPCH135 figure 1 and references (cleaned up)</a:t>
            </a:r>
          </a:p>
          <a:p>
            <a:pPr marL="108000" indent="-108000">
              <a:spcBef>
                <a:spcPts val="0"/>
              </a:spcBef>
            </a:pPr>
            <a:r>
              <a:rPr lang="en-GB" sz="900" b="1" dirty="0"/>
              <a:t>Maréchal</a:t>
            </a:r>
            <a:r>
              <a:rPr lang="en-GB" sz="900" dirty="0"/>
              <a:t>, EPAC2006 THPCH135 figure 1 and references</a:t>
            </a:r>
          </a:p>
          <a:p>
            <a:pPr marL="108000" indent="-108000">
              <a:spcBef>
                <a:spcPts val="0"/>
              </a:spcBef>
            </a:pPr>
            <a:r>
              <a:rPr lang="en-GB" sz="900" b="1" dirty="0"/>
              <a:t>Maréchal</a:t>
            </a:r>
            <a:r>
              <a:rPr lang="en-GB" sz="900" dirty="0"/>
              <a:t>, EPAC2006 THPCH135, '65 MEV Neutron Irradiation of ND-FE-B Permanent Magnets'</a:t>
            </a:r>
          </a:p>
          <a:p>
            <a:pPr marL="108000" indent="-108000">
              <a:spcBef>
                <a:spcPts val="0"/>
              </a:spcBef>
            </a:pPr>
            <a:r>
              <a:rPr lang="en-GB" sz="900" b="1" dirty="0"/>
              <a:t>Maréchal</a:t>
            </a:r>
            <a:r>
              <a:rPr lang="en-GB" sz="900" dirty="0"/>
              <a:t>, NIM A 580 (2007) 1594–1596, 'On the importance of measuring all three components of the remanent field in radiation-induced demagnetization experiments'</a:t>
            </a:r>
          </a:p>
          <a:p>
            <a:pPr marL="108000" indent="-108000">
              <a:spcBef>
                <a:spcPts val="0"/>
              </a:spcBef>
            </a:pPr>
            <a:r>
              <a:rPr lang="en-GB" sz="900" b="1" dirty="0"/>
              <a:t>Miyahara</a:t>
            </a:r>
            <a:r>
              <a:rPr lang="en-GB" sz="900" dirty="0"/>
              <a:t>, NIM B 268 (2010) p57, 'Irradiation effects of a 10 MeV neutron beam on a Nd–Fe–B permanent magnet'</a:t>
            </a:r>
          </a:p>
          <a:p>
            <a:pPr marL="108000" indent="-108000">
              <a:spcBef>
                <a:spcPts val="0"/>
              </a:spcBef>
            </a:pPr>
            <a:r>
              <a:rPr lang="en-GB" sz="900" b="1" dirty="0"/>
              <a:t>Okuda</a:t>
            </a:r>
            <a:r>
              <a:rPr lang="en-GB" sz="900" dirty="0"/>
              <a:t>, NIM B 94 (1994) p227, 'Effects of electron-beam and y-ray irradiation on the magnetic flux of Nd-Fe-B and </a:t>
            </a:r>
            <a:r>
              <a:rPr lang="en-GB" sz="900" dirty="0" err="1"/>
              <a:t>Sm</a:t>
            </a:r>
            <a:r>
              <a:rPr lang="en-GB" sz="900" dirty="0"/>
              <a:t>-Co permanent magnets'</a:t>
            </a:r>
          </a:p>
          <a:p>
            <a:pPr marL="108000" indent="-108000">
              <a:spcBef>
                <a:spcPts val="0"/>
              </a:spcBef>
            </a:pPr>
            <a:r>
              <a:rPr lang="en-GB" sz="900" b="1" dirty="0"/>
              <a:t>Petra</a:t>
            </a:r>
            <a:r>
              <a:rPr lang="en-GB" sz="900" dirty="0"/>
              <a:t>, NIM A 507 (2003) 422, 'Radiation effects studies at the Advanced Photon Source'</a:t>
            </a:r>
          </a:p>
          <a:p>
            <a:pPr marL="108000" indent="-108000">
              <a:spcBef>
                <a:spcPts val="0"/>
              </a:spcBef>
            </a:pPr>
            <a:r>
              <a:rPr lang="en-GB" sz="900" b="1" dirty="0" err="1"/>
              <a:t>Qiu</a:t>
            </a:r>
            <a:r>
              <a:rPr lang="en-GB" sz="900" dirty="0"/>
              <a:t>, JNST sup 5 (2009) p46, 'Demagnetization of Nd-Fe-B Permanent Magnet at 2.5 GeV Electron Accelerator'</a:t>
            </a:r>
          </a:p>
          <a:p>
            <a:pPr marL="108000" indent="-108000">
              <a:spcBef>
                <a:spcPts val="0"/>
              </a:spcBef>
            </a:pPr>
            <a:r>
              <a:rPr lang="en-GB" sz="900" b="1" dirty="0" err="1"/>
              <a:t>Qiu</a:t>
            </a:r>
            <a:r>
              <a:rPr lang="en-GB" sz="900" dirty="0"/>
              <a:t>, NIM A 594 (2008) p111, 'Radiation damage of Nd2Fe14B permanent magnets at 2.5 GeV'</a:t>
            </a:r>
          </a:p>
          <a:p>
            <a:pPr marL="108000" indent="-108000">
              <a:spcBef>
                <a:spcPts val="0"/>
              </a:spcBef>
            </a:pPr>
            <a:r>
              <a:rPr lang="en-GB" sz="900" b="1" dirty="0" err="1"/>
              <a:t>Samin</a:t>
            </a:r>
            <a:r>
              <a:rPr lang="en-GB" sz="900" dirty="0"/>
              <a:t>, 'A review of radiation-induced demagnetization of permanent magnets', JNM 503 (2018) p42-55</a:t>
            </a:r>
          </a:p>
          <a:p>
            <a:pPr marL="108000" indent="-108000">
              <a:spcBef>
                <a:spcPts val="0"/>
              </a:spcBef>
            </a:pPr>
            <a:r>
              <a:rPr lang="en-GB" sz="900" b="1" dirty="0" err="1"/>
              <a:t>Samin</a:t>
            </a:r>
            <a:r>
              <a:rPr lang="en-GB" sz="900" dirty="0"/>
              <a:t>, NIM B 334 (2014) p43, 'Characterization of magnetic degradation mechanism in a high-neutron-flux environment'</a:t>
            </a:r>
          </a:p>
          <a:p>
            <a:pPr marL="108000" indent="-108000">
              <a:spcBef>
                <a:spcPts val="0"/>
              </a:spcBef>
            </a:pPr>
            <a:r>
              <a:rPr lang="en-GB" sz="900" b="1" dirty="0" err="1"/>
              <a:t>Samin</a:t>
            </a:r>
            <a:r>
              <a:rPr lang="en-GB" sz="900" dirty="0"/>
              <a:t>, NIM B 342 (2015) p200 'An analysis of radiation effects on </a:t>
            </a:r>
            <a:r>
              <a:rPr lang="en-GB" sz="900" dirty="0" err="1"/>
              <a:t>NdFeB</a:t>
            </a:r>
            <a:r>
              <a:rPr lang="en-GB" sz="900" dirty="0"/>
              <a:t> permanent magnets'</a:t>
            </a:r>
          </a:p>
          <a:p>
            <a:pPr marL="108000" indent="-108000">
              <a:spcBef>
                <a:spcPts val="0"/>
              </a:spcBef>
            </a:pPr>
            <a:r>
              <a:rPr lang="en-GB" sz="900" b="1" dirty="0" err="1"/>
              <a:t>Sapinski</a:t>
            </a:r>
            <a:r>
              <a:rPr lang="en-GB" sz="900" dirty="0"/>
              <a:t>, IPAC2010 WEPEB074 'Requirements of CLIC Beam Loss Monitoring System'</a:t>
            </a:r>
          </a:p>
          <a:p>
            <a:pPr marL="108000" indent="-108000">
              <a:spcBef>
                <a:spcPts val="0"/>
              </a:spcBef>
            </a:pPr>
            <a:r>
              <a:rPr lang="en-GB" sz="900" b="1" dirty="0" err="1"/>
              <a:t>Schanz</a:t>
            </a:r>
            <a:r>
              <a:rPr lang="en-GB" sz="900" dirty="0"/>
              <a:t>, RSI 88, 125103 (2017), 'High energy proton induced radiation damage of rare earth permanent magnet quadrupoles'</a:t>
            </a:r>
          </a:p>
          <a:p>
            <a:pPr marL="108000" indent="-108000">
              <a:spcBef>
                <a:spcPts val="0"/>
              </a:spcBef>
            </a:pPr>
            <a:r>
              <a:rPr lang="en-GB" sz="900" b="1" dirty="0"/>
              <a:t>Shepherd</a:t>
            </a:r>
            <a:r>
              <a:rPr lang="en-GB" sz="900" dirty="0"/>
              <a:t> (2018), 'Radiation Damage to Permanent Magnet Materials A Survey of Experimental Results’, CERN-ACC-2018-0029</a:t>
            </a:r>
          </a:p>
          <a:p>
            <a:pPr marL="108000" indent="-108000">
              <a:spcBef>
                <a:spcPts val="0"/>
              </a:spcBef>
            </a:pPr>
            <a:r>
              <a:rPr lang="en-GB" sz="900" b="1" dirty="0"/>
              <a:t>Simos</a:t>
            </a:r>
            <a:r>
              <a:rPr lang="en-GB" sz="900" dirty="0"/>
              <a:t> et al, 'Demagnetization of permanent magnets in spallation irradiation fields' (2018)</a:t>
            </a:r>
          </a:p>
          <a:p>
            <a:pPr marL="108000" indent="-108000">
              <a:spcBef>
                <a:spcPts val="0"/>
              </a:spcBef>
            </a:pPr>
            <a:r>
              <a:rPr lang="en-GB" sz="900" b="1" dirty="0"/>
              <a:t>Simos</a:t>
            </a:r>
            <a:r>
              <a:rPr lang="en-GB" sz="900" dirty="0"/>
              <a:t>, EPAC2008 WEPC053, 'An Experimental Study Of Radiation-Induced Demagnetization Of Insertion Device Permanent Magnets'</a:t>
            </a:r>
          </a:p>
          <a:p>
            <a:pPr marL="108000" indent="-108000">
              <a:spcBef>
                <a:spcPts val="0"/>
              </a:spcBef>
            </a:pPr>
            <a:r>
              <a:rPr lang="en-GB" sz="900" b="1" dirty="0" err="1" smtClean="0"/>
              <a:t>Talvitie</a:t>
            </a:r>
            <a:r>
              <a:rPr lang="en-GB" sz="900" dirty="0"/>
              <a:t>, JMMM 102(3) (1991) p323, 'Magnetic flux loss in Nd-Fe-B magnets irradiated with 20 MeV protons'</a:t>
            </a:r>
          </a:p>
          <a:p>
            <a:pPr marL="108000" indent="-108000">
              <a:spcBef>
                <a:spcPts val="0"/>
              </a:spcBef>
            </a:pPr>
            <a:r>
              <a:rPr lang="en-GB" sz="900" b="1" dirty="0" err="1"/>
              <a:t>Vagin</a:t>
            </a:r>
            <a:r>
              <a:rPr lang="en-GB" sz="900" dirty="0"/>
              <a:t>, IPAC2014 WEPRO035 'Radiation Damage of Undulators at PETRA III'</a:t>
            </a:r>
          </a:p>
          <a:p>
            <a:pPr marL="108000" indent="-108000">
              <a:spcBef>
                <a:spcPts val="0"/>
              </a:spcBef>
            </a:pPr>
            <a:r>
              <a:rPr lang="en-GB" sz="900" b="1" dirty="0"/>
              <a:t>Van </a:t>
            </a:r>
            <a:r>
              <a:rPr lang="en-GB" sz="900" b="1" dirty="0" err="1"/>
              <a:t>Vaerenbergh</a:t>
            </a:r>
            <a:r>
              <a:rPr lang="en-GB" sz="900" dirty="0"/>
              <a:t>, RADECS 1999 p246, 'Ageing of Permanent Magnet Devices at the ESRF'</a:t>
            </a:r>
          </a:p>
          <a:p>
            <a:pPr marL="108000" indent="-108000">
              <a:spcBef>
                <a:spcPts val="0"/>
              </a:spcBef>
            </a:pPr>
            <a:r>
              <a:rPr lang="en-GB" sz="900" b="1" dirty="0"/>
              <a:t>Volk</a:t>
            </a:r>
            <a:r>
              <a:rPr lang="en-GB" sz="900" dirty="0"/>
              <a:t>, FERMILAB-Conf-01-430 (2002), 'Summary of Radiation Damage Studies on Rare Earth Permanent Magnets'</a:t>
            </a:r>
          </a:p>
          <a:p>
            <a:pPr marL="108000" indent="-108000">
              <a:spcBef>
                <a:spcPts val="0"/>
              </a:spcBef>
            </a:pPr>
            <a:r>
              <a:rPr lang="en-GB" sz="900" b="1" dirty="0"/>
              <a:t>Wolff-</a:t>
            </a:r>
            <a:r>
              <a:rPr lang="en-GB" sz="900" b="1" dirty="0" err="1"/>
              <a:t>Fabris</a:t>
            </a:r>
            <a:r>
              <a:rPr lang="en-GB" sz="900" dirty="0"/>
              <a:t>, 'Absorbed Radiation Doses on the European XFEL Undulator Systems During Early User Experiments', FEL19 wed02</a:t>
            </a:r>
          </a:p>
          <a:p>
            <a:pPr marL="108000" indent="-108000">
              <a:spcBef>
                <a:spcPts val="0"/>
              </a:spcBef>
            </a:pPr>
            <a:r>
              <a:rPr lang="en-GB" sz="900" b="1" dirty="0" smtClean="0"/>
              <a:t>Wolff-</a:t>
            </a:r>
            <a:r>
              <a:rPr lang="en-GB" sz="900" b="1" dirty="0" err="1" smtClean="0"/>
              <a:t>Fabris</a:t>
            </a:r>
            <a:r>
              <a:rPr lang="en-GB" sz="900" dirty="0"/>
              <a:t>, 'Status of Radiation Damage on the XFEL.EU Undulator Systems', IPAC2018 </a:t>
            </a:r>
            <a:r>
              <a:rPr lang="en-GB" sz="900" dirty="0" smtClean="0"/>
              <a:t>WEYGBD2</a:t>
            </a:r>
            <a:endParaRPr lang="en-GB" sz="900" dirty="0"/>
          </a:p>
          <a:p>
            <a:pPr marL="108000" indent="-108000"/>
            <a:endParaRPr lang="en-GB" sz="900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2544792" y="6356350"/>
            <a:ext cx="7102416" cy="365125"/>
          </a:xfrm>
        </p:spPr>
        <p:txBody>
          <a:bodyPr/>
          <a:lstStyle/>
          <a:p>
            <a:r>
              <a:rPr lang="en-GB" dirty="0" smtClean="0"/>
              <a:t>Ben Shepherd • Radiation damage to permanent magnets • LER-</a:t>
            </a:r>
            <a:r>
              <a:rPr lang="en-GB" dirty="0" err="1" smtClean="0"/>
              <a:t>PerMag</a:t>
            </a:r>
            <a:r>
              <a:rPr lang="en-GB" dirty="0" smtClean="0"/>
              <a:t> workshop, 14-15 Nov 2023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8A90D2-145C-465F-8825-882A933DFDCE}" type="slidenum">
              <a:rPr lang="en-GB" smtClean="0"/>
              <a:t>23</a:t>
            </a:fld>
            <a:endParaRPr lang="en-GB"/>
          </a:p>
        </p:txBody>
      </p:sp>
      <p:sp>
        <p:nvSpPr>
          <p:cNvPr id="7" name="TextBox 6"/>
          <p:cNvSpPr txBox="1"/>
          <p:nvPr/>
        </p:nvSpPr>
        <p:spPr>
          <a:xfrm>
            <a:off x="4038601" y="237812"/>
            <a:ext cx="32232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dirty="0" smtClean="0">
                <a:hlinkClick r:id="rId2"/>
              </a:rPr>
              <a:t>Papers stored on Dropbox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543920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Particle types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Ben Shepherd • Radiation damage to permanent magnets • LER-PerMag workshop, 14-15 Nov 2023</a:t>
            </a:r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8A90D2-145C-465F-8825-882A933DFDCE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676095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Electrons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228600" y="1825625"/>
                <a:ext cx="10515600" cy="4351338"/>
              </a:xfrm>
            </p:spPr>
            <p:txBody>
              <a:bodyPr>
                <a:normAutofit/>
              </a:bodyPr>
              <a:lstStyle/>
              <a:p>
                <a:r>
                  <a:rPr lang="en-GB" sz="2400" dirty="0"/>
                  <a:t>SPring-8 experiments: </a:t>
                </a:r>
                <a:r>
                  <a:rPr lang="en-GB" sz="2400" b="1" dirty="0"/>
                  <a:t>2-8 GeV</a:t>
                </a:r>
              </a:p>
              <a:p>
                <a:r>
                  <a:rPr lang="en-GB" sz="2400" dirty="0" err="1"/>
                  <a:t>NdFeB</a:t>
                </a:r>
                <a:r>
                  <a:rPr lang="en-GB" sz="2400" dirty="0"/>
                  <a:t> blocks, 8mm length, behind copper target </a:t>
                </a:r>
                <a:br>
                  <a:rPr lang="en-GB" sz="2400" dirty="0"/>
                </a:br>
                <a:r>
                  <a:rPr lang="en-GB" sz="2400" dirty="0"/>
                  <a:t>(to simulate RF finger in front of an undulator)</a:t>
                </a:r>
              </a:p>
              <a:p>
                <a:r>
                  <a:rPr lang="en-GB" sz="2400" dirty="0"/>
                  <a:t>Demagnetisation</a:t>
                </a:r>
              </a:p>
              <a:p>
                <a:pPr lvl="1"/>
                <a:r>
                  <a:rPr lang="en-GB" sz="2000" dirty="0"/>
                  <a:t>Linear with dose (here measured in number of electrons)</a:t>
                </a:r>
              </a:p>
              <a:p>
                <a:pPr lvl="1"/>
                <a:r>
                  <a:rPr lang="en-GB" sz="2000" dirty="0"/>
                  <a:t>With energy, goes like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GB" sz="2000" b="0" i="0" smtClean="0">
                        <a:solidFill>
                          <a:schemeClr val="tx2"/>
                        </a:solidFill>
                        <a:latin typeface="Cambria Math" panose="02040503050406030204" pitchFamily="18" charset="0"/>
                      </a:rPr>
                      <m:t>ΔΦ</m:t>
                    </m:r>
                    <m:r>
                      <a:rPr lang="en-GB" sz="2000" b="0" i="0" smtClean="0">
                        <a:solidFill>
                          <a:schemeClr val="tx2"/>
                        </a:solidFill>
                        <a:latin typeface="Cambria Math" panose="02040503050406030204" pitchFamily="18" charset="0"/>
                      </a:rPr>
                      <m:t>=−0.028+0.052</m:t>
                    </m:r>
                    <m:r>
                      <m:rPr>
                        <m:sty m:val="p"/>
                      </m:rPr>
                      <a:rPr lang="en-GB" sz="2000" b="0" i="0" smtClean="0">
                        <a:solidFill>
                          <a:schemeClr val="tx2"/>
                        </a:solidFill>
                        <a:latin typeface="Cambria Math" panose="02040503050406030204" pitchFamily="18" charset="0"/>
                      </a:rPr>
                      <m:t>exp</m:t>
                    </m:r>
                    <m:d>
                      <m:dPr>
                        <m:ctrlPr>
                          <a:rPr lang="en-GB" sz="2000" b="0" i="1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sz="2000" b="0" i="1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  <m:t>−0.366</m:t>
                        </m:r>
                        <m:r>
                          <a:rPr lang="en-GB" sz="2000" b="0" i="1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</m:d>
                    <m:r>
                      <a:rPr lang="en-GB" sz="2000" b="0" i="0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endParaRPr lang="en-GB" sz="2000" dirty="0"/>
              </a:p>
              <a:p>
                <a:pPr lvl="1"/>
                <a:r>
                  <a:rPr lang="en-GB" sz="2000" dirty="0"/>
                  <a:t>Implies damage threshold at </a:t>
                </a:r>
                <a:r>
                  <a:rPr lang="en-GB" sz="2000" b="1" dirty="0"/>
                  <a:t>1.7 GeV </a:t>
                </a:r>
                <a:r>
                  <a:rPr lang="en-GB" sz="2000" dirty="0"/>
                  <a:t>(setup-specific)</a:t>
                </a:r>
              </a:p>
              <a:p>
                <a:r>
                  <a:rPr lang="en-GB" sz="2400" dirty="0" err="1"/>
                  <a:t>Demag</a:t>
                </a:r>
                <a:r>
                  <a:rPr lang="en-GB" sz="2400" dirty="0"/>
                  <a:t> profile</a:t>
                </a:r>
              </a:p>
              <a:p>
                <a:pPr lvl="1"/>
                <a:r>
                  <a:rPr lang="en-GB" sz="2000" dirty="0"/>
                  <a:t>Same for different energies</a:t>
                </a:r>
              </a:p>
              <a:p>
                <a:pPr lvl="1"/>
                <a:r>
                  <a:rPr lang="en-GB" sz="2000" dirty="0"/>
                  <a:t>But neutron profile is energy-dependent</a:t>
                </a:r>
              </a:p>
              <a:p>
                <a:pPr lvl="1"/>
                <a:r>
                  <a:rPr lang="en-GB" sz="2000" dirty="0"/>
                  <a:t>Implies neutrons with a large scattering angle have little contribution</a:t>
                </a:r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28600" y="1825625"/>
                <a:ext cx="10515600" cy="4351338"/>
              </a:xfrm>
              <a:blipFill>
                <a:blip r:embed="rId2"/>
                <a:stretch>
                  <a:fillRect l="-812" t="-196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Ben Shepherd • Radiation damage to permanent magnets • LER-PerMag workshop, 14-15 Nov 2023</a:t>
            </a:r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8A90D2-145C-465F-8825-882A933DFDCE}" type="slidenum">
              <a:rPr lang="en-GB" smtClean="0"/>
              <a:t>4</a:t>
            </a:fld>
            <a:endParaRPr lang="en-GB" dirty="0"/>
          </a:p>
        </p:txBody>
      </p:sp>
      <p:sp>
        <p:nvSpPr>
          <p:cNvPr id="5" name="TextBox 4"/>
          <p:cNvSpPr txBox="1"/>
          <p:nvPr/>
        </p:nvSpPr>
        <p:spPr>
          <a:xfrm>
            <a:off x="9739469" y="45522"/>
            <a:ext cx="24525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pl-PL" b="1" dirty="0"/>
              <a:t>Bizen</a:t>
            </a:r>
            <a:r>
              <a:rPr lang="pl-PL" dirty="0"/>
              <a:t>, NIM A 574 (2007)</a:t>
            </a:r>
            <a:endParaRPr lang="en-GB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35126" y="2418807"/>
            <a:ext cx="4257857" cy="210365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739469" y="4683971"/>
            <a:ext cx="2239280" cy="2058551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456056" y="657554"/>
            <a:ext cx="2316843" cy="15954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66937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Protons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1322" y="1825624"/>
            <a:ext cx="8345126" cy="4938433"/>
          </a:xfrm>
        </p:spPr>
        <p:txBody>
          <a:bodyPr>
            <a:normAutofit/>
          </a:bodyPr>
          <a:lstStyle/>
          <a:p>
            <a:r>
              <a:rPr lang="en-GB" dirty="0"/>
              <a:t>TRIUMF </a:t>
            </a:r>
            <a:r>
              <a:rPr lang="en-GB" b="1" dirty="0"/>
              <a:t>500 MeV </a:t>
            </a:r>
            <a:r>
              <a:rPr lang="en-GB" dirty="0"/>
              <a:t>3x10</a:t>
            </a:r>
            <a:r>
              <a:rPr lang="en-GB" baseline="30000" dirty="0"/>
              <a:t>17</a:t>
            </a:r>
            <a:r>
              <a:rPr lang="en-GB" dirty="0"/>
              <a:t> protons </a:t>
            </a:r>
            <a:br>
              <a:rPr lang="en-GB" dirty="0"/>
            </a:br>
            <a:r>
              <a:rPr lang="en-GB" dirty="0">
                <a:sym typeface="Wingdings" panose="05000000000000000000" pitchFamily="2" charset="2"/>
              </a:rPr>
              <a:t> SmCo 13x13x</a:t>
            </a:r>
            <a:r>
              <a:rPr lang="en-GB" u="sng" dirty="0">
                <a:sym typeface="Wingdings" panose="05000000000000000000" pitchFamily="2" charset="2"/>
              </a:rPr>
              <a:t>25</a:t>
            </a:r>
            <a:r>
              <a:rPr lang="en-GB" dirty="0">
                <a:sym typeface="Wingdings" panose="05000000000000000000" pitchFamily="2" charset="2"/>
              </a:rPr>
              <a:t>mm block at 120°C  1.6% </a:t>
            </a:r>
            <a:r>
              <a:rPr lang="en-GB" dirty="0" err="1">
                <a:sym typeface="Wingdings" panose="05000000000000000000" pitchFamily="2" charset="2"/>
              </a:rPr>
              <a:t>demag</a:t>
            </a:r>
            <a:r>
              <a:rPr lang="en-GB" dirty="0">
                <a:sym typeface="Wingdings" panose="05000000000000000000" pitchFamily="2" charset="2"/>
              </a:rPr>
              <a:t/>
            </a:r>
            <a:br>
              <a:rPr lang="en-GB" dirty="0">
                <a:sym typeface="Wingdings" panose="05000000000000000000" pitchFamily="2" charset="2"/>
              </a:rPr>
            </a:br>
            <a:r>
              <a:rPr lang="en-GB" dirty="0">
                <a:sym typeface="Wingdings" panose="05000000000000000000" pitchFamily="2" charset="2"/>
              </a:rPr>
              <a:t> </a:t>
            </a:r>
            <a:r>
              <a:rPr lang="en-GB" dirty="0" err="1">
                <a:sym typeface="Wingdings" panose="05000000000000000000" pitchFamily="2" charset="2"/>
              </a:rPr>
              <a:t>NdFeB</a:t>
            </a:r>
            <a:r>
              <a:rPr lang="en-GB" dirty="0">
                <a:sym typeface="Wingdings" panose="05000000000000000000" pitchFamily="2" charset="2"/>
              </a:rPr>
              <a:t> block at 23°C  55% </a:t>
            </a:r>
            <a:r>
              <a:rPr lang="en-GB" dirty="0" err="1">
                <a:sym typeface="Wingdings" panose="05000000000000000000" pitchFamily="2" charset="2"/>
              </a:rPr>
              <a:t>demag</a:t>
            </a:r>
            <a:endParaRPr lang="en-GB" dirty="0">
              <a:sym typeface="Wingdings" panose="05000000000000000000" pitchFamily="2" charset="2"/>
            </a:endParaRPr>
          </a:p>
          <a:p>
            <a:r>
              <a:rPr lang="en-GB" dirty="0" err="1"/>
              <a:t>Jyväskylä</a:t>
            </a:r>
            <a:r>
              <a:rPr lang="en-GB" dirty="0"/>
              <a:t> </a:t>
            </a:r>
            <a:r>
              <a:rPr lang="en-GB" dirty="0" err="1"/>
              <a:t>Uni</a:t>
            </a:r>
            <a:r>
              <a:rPr lang="en-GB" dirty="0"/>
              <a:t> </a:t>
            </a:r>
            <a:r>
              <a:rPr lang="en-GB" b="1" dirty="0"/>
              <a:t>20 MeV </a:t>
            </a:r>
            <a:r>
              <a:rPr lang="en-GB" dirty="0"/>
              <a:t>protons </a:t>
            </a:r>
            <a:r>
              <a:rPr lang="en-GB" dirty="0">
                <a:sym typeface="Wingdings" panose="05000000000000000000" pitchFamily="2" charset="2"/>
              </a:rPr>
              <a:t> </a:t>
            </a:r>
            <a:r>
              <a:rPr lang="en-GB" dirty="0" err="1">
                <a:sym typeface="Wingdings" panose="05000000000000000000" pitchFamily="2" charset="2"/>
              </a:rPr>
              <a:t>NdFeB</a:t>
            </a:r>
            <a:r>
              <a:rPr lang="en-GB" dirty="0">
                <a:sym typeface="Wingdings" panose="05000000000000000000" pitchFamily="2" charset="2"/>
              </a:rPr>
              <a:t> blocks</a:t>
            </a:r>
          </a:p>
          <a:p>
            <a:pPr lvl="1"/>
            <a:r>
              <a:rPr lang="en-GB" b="1" dirty="0"/>
              <a:t>Temperature </a:t>
            </a:r>
            <a:r>
              <a:rPr lang="en-GB" dirty="0"/>
              <a:t>has a big effect: much less demagnetisation at 15K compared with 300K</a:t>
            </a:r>
          </a:p>
          <a:p>
            <a:pPr lvl="1"/>
            <a:r>
              <a:rPr lang="en-GB" dirty="0"/>
              <a:t>Also </a:t>
            </a:r>
            <a:r>
              <a:rPr lang="en-GB" b="1" dirty="0"/>
              <a:t>magnetisation direction</a:t>
            </a:r>
            <a:r>
              <a:rPr lang="en-GB" dirty="0"/>
              <a:t>: no demagnetisation observed at any temperature when the beam is perpendicular to the block magnetisation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Ben Shepherd • Radiation damage to permanent magnets • LER-PerMag workshop, 14-15 Nov 2023</a:t>
            </a:r>
            <a:endParaRPr lang="en-GB"/>
          </a:p>
        </p:txBody>
      </p:sp>
      <p:sp>
        <p:nvSpPr>
          <p:cNvPr id="19" name="Slide Number Placeholder 1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8A90D2-145C-465F-8825-882A933DFDCE}" type="slidenum">
              <a:rPr lang="en-GB" smtClean="0"/>
              <a:t>5</a:t>
            </a:fld>
            <a:endParaRPr lang="en-GB"/>
          </a:p>
        </p:txBody>
      </p:sp>
      <p:grpSp>
        <p:nvGrpSpPr>
          <p:cNvPr id="20" name="Group 19"/>
          <p:cNvGrpSpPr/>
          <p:nvPr/>
        </p:nvGrpSpPr>
        <p:grpSpPr>
          <a:xfrm>
            <a:off x="9403618" y="805807"/>
            <a:ext cx="2737660" cy="3208834"/>
            <a:chOff x="9285895" y="3541339"/>
            <a:chExt cx="2737660" cy="3208834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9285895" y="3673133"/>
              <a:ext cx="2737660" cy="3077040"/>
            </a:xfrm>
            <a:prstGeom prst="rect">
              <a:avLst/>
            </a:prstGeom>
          </p:spPr>
        </p:pic>
        <p:grpSp>
          <p:nvGrpSpPr>
            <p:cNvPr id="18" name="Group 17"/>
            <p:cNvGrpSpPr/>
            <p:nvPr/>
          </p:nvGrpSpPr>
          <p:grpSpPr>
            <a:xfrm>
              <a:off x="9744804" y="5119988"/>
              <a:ext cx="1148365" cy="560397"/>
              <a:chOff x="3621741" y="5397048"/>
              <a:chExt cx="1891553" cy="923070"/>
            </a:xfrm>
          </p:grpSpPr>
          <p:grpSp>
            <p:nvGrpSpPr>
              <p:cNvPr id="8" name="Group 7"/>
              <p:cNvGrpSpPr/>
              <p:nvPr/>
            </p:nvGrpSpPr>
            <p:grpSpPr>
              <a:xfrm>
                <a:off x="4661647" y="5504329"/>
                <a:ext cx="851647" cy="815789"/>
                <a:chOff x="4661647" y="5504329"/>
                <a:chExt cx="851647" cy="815789"/>
              </a:xfrm>
            </p:grpSpPr>
            <p:sp>
              <p:nvSpPr>
                <p:cNvPr id="6" name="Cube 5"/>
                <p:cNvSpPr/>
                <p:nvPr/>
              </p:nvSpPr>
              <p:spPr>
                <a:xfrm>
                  <a:off x="4661647" y="5504329"/>
                  <a:ext cx="851647" cy="815789"/>
                </a:xfrm>
                <a:prstGeom prst="cube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7" name="Right Arrow 6"/>
                <p:cNvSpPr/>
                <p:nvPr/>
              </p:nvSpPr>
              <p:spPr>
                <a:xfrm>
                  <a:off x="4805082" y="5853953"/>
                  <a:ext cx="376518" cy="323010"/>
                </a:xfrm>
                <a:prstGeom prst="rightArrow">
                  <a:avLst/>
                </a:prstGeom>
                <a:solidFill>
                  <a:schemeClr val="accent4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</p:grpSp>
          <p:cxnSp>
            <p:nvCxnSpPr>
              <p:cNvPr id="10" name="Straight Arrow Connector 9"/>
              <p:cNvCxnSpPr/>
              <p:nvPr/>
            </p:nvCxnSpPr>
            <p:spPr>
              <a:xfrm>
                <a:off x="3621741" y="6006353"/>
                <a:ext cx="842682" cy="0"/>
              </a:xfrm>
              <a:prstGeom prst="straightConnector1">
                <a:avLst/>
              </a:prstGeom>
              <a:ln w="38100">
                <a:solidFill>
                  <a:srgbClr val="FF000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1" name="TextBox 10"/>
              <p:cNvSpPr txBox="1"/>
              <p:nvPr/>
            </p:nvSpPr>
            <p:spPr>
              <a:xfrm>
                <a:off x="3883057" y="5397048"/>
                <a:ext cx="383438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GB" dirty="0">
                    <a:solidFill>
                      <a:srgbClr val="FF0000"/>
                    </a:solidFill>
                  </a:rPr>
                  <a:t>p</a:t>
                </a:r>
                <a:r>
                  <a:rPr lang="en-GB" baseline="30000" dirty="0">
                    <a:solidFill>
                      <a:srgbClr val="FF0000"/>
                    </a:solidFill>
                  </a:rPr>
                  <a:t>+</a:t>
                </a:r>
              </a:p>
            </p:txBody>
          </p:sp>
        </p:grpSp>
        <p:grpSp>
          <p:nvGrpSpPr>
            <p:cNvPr id="17" name="Group 16"/>
            <p:cNvGrpSpPr/>
            <p:nvPr/>
          </p:nvGrpSpPr>
          <p:grpSpPr>
            <a:xfrm>
              <a:off x="11055997" y="3541339"/>
              <a:ext cx="839848" cy="513543"/>
              <a:chOff x="6015316" y="5192379"/>
              <a:chExt cx="1873624" cy="1145668"/>
            </a:xfrm>
          </p:grpSpPr>
          <p:grpSp>
            <p:nvGrpSpPr>
              <p:cNvPr id="12" name="Group 11"/>
              <p:cNvGrpSpPr/>
              <p:nvPr/>
            </p:nvGrpSpPr>
            <p:grpSpPr>
              <a:xfrm rot="5400000" flipH="1">
                <a:off x="7055222" y="5504329"/>
                <a:ext cx="851647" cy="815789"/>
                <a:chOff x="4661647" y="5504329"/>
                <a:chExt cx="851647" cy="815789"/>
              </a:xfrm>
            </p:grpSpPr>
            <p:sp>
              <p:nvSpPr>
                <p:cNvPr id="13" name="Cube 12"/>
                <p:cNvSpPr/>
                <p:nvPr/>
              </p:nvSpPr>
              <p:spPr>
                <a:xfrm>
                  <a:off x="4661647" y="5504329"/>
                  <a:ext cx="851647" cy="815789"/>
                </a:xfrm>
                <a:prstGeom prst="cube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14" name="Right Arrow 13"/>
                <p:cNvSpPr/>
                <p:nvPr/>
              </p:nvSpPr>
              <p:spPr>
                <a:xfrm>
                  <a:off x="4805082" y="5853953"/>
                  <a:ext cx="376518" cy="323010"/>
                </a:xfrm>
                <a:prstGeom prst="rightArrow">
                  <a:avLst/>
                </a:prstGeom>
                <a:solidFill>
                  <a:schemeClr val="accent4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</p:grpSp>
          <p:cxnSp>
            <p:nvCxnSpPr>
              <p:cNvPr id="15" name="Straight Arrow Connector 14"/>
              <p:cNvCxnSpPr/>
              <p:nvPr/>
            </p:nvCxnSpPr>
            <p:spPr>
              <a:xfrm>
                <a:off x="6015316" y="6006353"/>
                <a:ext cx="842682" cy="0"/>
              </a:xfrm>
              <a:prstGeom prst="straightConnector1">
                <a:avLst/>
              </a:prstGeom>
              <a:ln w="38100">
                <a:solidFill>
                  <a:srgbClr val="FF000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6" name="TextBox 15"/>
              <p:cNvSpPr txBox="1"/>
              <p:nvPr/>
            </p:nvSpPr>
            <p:spPr>
              <a:xfrm>
                <a:off x="6244937" y="5192379"/>
                <a:ext cx="383439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GB" dirty="0">
                    <a:solidFill>
                      <a:srgbClr val="FF0000"/>
                    </a:solidFill>
                  </a:rPr>
                  <a:t>p</a:t>
                </a:r>
                <a:r>
                  <a:rPr lang="en-GB" baseline="30000" dirty="0">
                    <a:solidFill>
                      <a:srgbClr val="FF0000"/>
                    </a:solidFill>
                  </a:rPr>
                  <a:t>+</a:t>
                </a:r>
              </a:p>
            </p:txBody>
          </p:sp>
        </p:grpSp>
      </p:grpSp>
      <p:sp>
        <p:nvSpPr>
          <p:cNvPr id="9" name="TextBox 8"/>
          <p:cNvSpPr txBox="1"/>
          <p:nvPr/>
        </p:nvSpPr>
        <p:spPr>
          <a:xfrm>
            <a:off x="8513747" y="0"/>
            <a:ext cx="363016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GB" b="1" dirty="0"/>
              <a:t>Blackmore</a:t>
            </a:r>
            <a:r>
              <a:rPr lang="en-GB" dirty="0"/>
              <a:t>, </a:t>
            </a:r>
            <a:r>
              <a:rPr lang="en-GB" dirty="0" err="1"/>
              <a:t>Nucl</a:t>
            </a:r>
            <a:r>
              <a:rPr lang="en-GB" dirty="0"/>
              <a:t> </a:t>
            </a:r>
            <a:r>
              <a:rPr lang="en-GB" dirty="0" err="1"/>
              <a:t>Sci</a:t>
            </a:r>
            <a:r>
              <a:rPr lang="en-GB" dirty="0"/>
              <a:t> 32 (1985) p3669</a:t>
            </a:r>
          </a:p>
          <a:p>
            <a:pPr algn="r"/>
            <a:r>
              <a:rPr lang="en-GB" b="1" dirty="0" err="1"/>
              <a:t>Talvitie</a:t>
            </a:r>
            <a:r>
              <a:rPr lang="en-GB" dirty="0"/>
              <a:t>, JMMM 102(3) (1991) p323</a:t>
            </a:r>
          </a:p>
        </p:txBody>
      </p:sp>
    </p:spTree>
    <p:extLst>
      <p:ext uri="{BB962C8B-B14F-4D97-AF65-F5344CB8AC3E}">
        <p14:creationId xmlns:p14="http://schemas.microsoft.com/office/powerpoint/2010/main" val="9625899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" name="Picture 2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84240" y="4493619"/>
            <a:ext cx="3265767" cy="223833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Protons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3560" y="1432292"/>
            <a:ext cx="10515600" cy="4351338"/>
          </a:xfrm>
        </p:spPr>
        <p:txBody>
          <a:bodyPr/>
          <a:lstStyle/>
          <a:p>
            <a:r>
              <a:rPr lang="en-GB" dirty="0"/>
              <a:t>W-MAST (Japan) </a:t>
            </a:r>
            <a:r>
              <a:rPr lang="en-GB" b="1" dirty="0"/>
              <a:t>200 MeV </a:t>
            </a:r>
            <a:r>
              <a:rPr lang="en-GB" dirty="0"/>
              <a:t>protons </a:t>
            </a:r>
            <a:r>
              <a:rPr lang="en-GB" dirty="0">
                <a:sym typeface="Wingdings" panose="05000000000000000000" pitchFamily="2" charset="2"/>
              </a:rPr>
              <a:t> </a:t>
            </a:r>
            <a:r>
              <a:rPr lang="en-GB" dirty="0" err="1">
                <a:sym typeface="Wingdings" panose="05000000000000000000" pitchFamily="2" charset="2"/>
              </a:rPr>
              <a:t>NdFeB</a:t>
            </a:r>
            <a:endParaRPr lang="en-GB" dirty="0">
              <a:sym typeface="Wingdings" panose="05000000000000000000" pitchFamily="2" charset="2"/>
            </a:endParaRPr>
          </a:p>
          <a:p>
            <a:pPr lvl="1"/>
            <a:r>
              <a:rPr lang="en-GB" b="1" dirty="0">
                <a:sym typeface="Wingdings" panose="05000000000000000000" pitchFamily="2" charset="2"/>
              </a:rPr>
              <a:t>Permeance</a:t>
            </a:r>
            <a:r>
              <a:rPr lang="en-GB" dirty="0">
                <a:sym typeface="Wingdings" panose="05000000000000000000" pitchFamily="2" charset="2"/>
              </a:rPr>
              <a:t> (operating point) has a big effect</a:t>
            </a:r>
          </a:p>
          <a:p>
            <a:pPr lvl="1"/>
            <a:r>
              <a:rPr lang="en-GB" dirty="0">
                <a:sym typeface="Wingdings" panose="05000000000000000000" pitchFamily="2" charset="2"/>
              </a:rPr>
              <a:t>Less demagnetisation for a thick sample</a:t>
            </a:r>
          </a:p>
          <a:p>
            <a:pPr lvl="1"/>
            <a:r>
              <a:rPr lang="en-GB" b="1" dirty="0">
                <a:sym typeface="Wingdings" panose="05000000000000000000" pitchFamily="2" charset="2"/>
              </a:rPr>
              <a:t>Coercivity</a:t>
            </a:r>
            <a:r>
              <a:rPr lang="en-GB" dirty="0">
                <a:sym typeface="Wingdings" panose="05000000000000000000" pitchFamily="2" charset="2"/>
              </a:rPr>
              <a:t> has an effect too:</a:t>
            </a:r>
            <a:br>
              <a:rPr lang="en-GB" dirty="0">
                <a:sym typeface="Wingdings" panose="05000000000000000000" pitchFamily="2" charset="2"/>
              </a:rPr>
            </a:br>
            <a:r>
              <a:rPr lang="en-GB" dirty="0">
                <a:sym typeface="Wingdings" panose="05000000000000000000" pitchFamily="2" charset="2"/>
              </a:rPr>
              <a:t>higher </a:t>
            </a:r>
            <a:r>
              <a:rPr lang="en-GB" i="1" dirty="0" err="1">
                <a:sym typeface="Wingdings" panose="05000000000000000000" pitchFamily="2" charset="2"/>
              </a:rPr>
              <a:t>H</a:t>
            </a:r>
            <a:r>
              <a:rPr lang="en-GB" i="1" baseline="-25000" dirty="0" err="1">
                <a:sym typeface="Wingdings" panose="05000000000000000000" pitchFamily="2" charset="2"/>
              </a:rPr>
              <a:t>cj</a:t>
            </a:r>
            <a:r>
              <a:rPr lang="en-GB" dirty="0">
                <a:sym typeface="Wingdings" panose="05000000000000000000" pitchFamily="2" charset="2"/>
              </a:rPr>
              <a:t> (N32 &gt; N48)  less </a:t>
            </a:r>
            <a:r>
              <a:rPr lang="en-GB" dirty="0" err="1">
                <a:sym typeface="Wingdings" panose="05000000000000000000" pitchFamily="2" charset="2"/>
              </a:rPr>
              <a:t>demag</a:t>
            </a:r>
            <a:endParaRPr lang="en-GB" dirty="0">
              <a:sym typeface="Wingdings" panose="05000000000000000000" pitchFamily="2" charset="2"/>
            </a:endParaRPr>
          </a:p>
          <a:p>
            <a:r>
              <a:rPr lang="en-GB" dirty="0"/>
              <a:t>University of </a:t>
            </a:r>
            <a:r>
              <a:rPr lang="en-GB" dirty="0" err="1"/>
              <a:t>Jyväskylä</a:t>
            </a:r>
            <a:r>
              <a:rPr lang="en-GB" dirty="0"/>
              <a:t> </a:t>
            </a:r>
            <a:r>
              <a:rPr lang="en-GB" b="1" dirty="0"/>
              <a:t>14-20 MeV </a:t>
            </a:r>
            <a:r>
              <a:rPr lang="en-GB" dirty="0"/>
              <a:t>protons </a:t>
            </a:r>
            <a:r>
              <a:rPr lang="en-GB" dirty="0">
                <a:sym typeface="Wingdings" panose="05000000000000000000" pitchFamily="2" charset="2"/>
              </a:rPr>
              <a:t> </a:t>
            </a:r>
            <a:r>
              <a:rPr lang="en-GB" dirty="0" err="1">
                <a:sym typeface="Wingdings" panose="05000000000000000000" pitchFamily="2" charset="2"/>
              </a:rPr>
              <a:t>NdFeB</a:t>
            </a:r>
            <a:endParaRPr lang="en-GB" dirty="0">
              <a:sym typeface="Wingdings" panose="05000000000000000000" pitchFamily="2" charset="2"/>
            </a:endParaRPr>
          </a:p>
          <a:p>
            <a:pPr lvl="1"/>
            <a:r>
              <a:rPr lang="en-GB" dirty="0">
                <a:sym typeface="Wingdings" panose="05000000000000000000" pitchFamily="2" charset="2"/>
              </a:rPr>
              <a:t>No discernible </a:t>
            </a:r>
            <a:r>
              <a:rPr lang="en-GB" b="1" dirty="0">
                <a:sym typeface="Wingdings" panose="05000000000000000000" pitchFamily="2" charset="2"/>
              </a:rPr>
              <a:t>energy</a:t>
            </a:r>
            <a:r>
              <a:rPr lang="en-GB" dirty="0">
                <a:sym typeface="Wingdings" panose="05000000000000000000" pitchFamily="2" charset="2"/>
              </a:rPr>
              <a:t> dependence</a:t>
            </a:r>
          </a:p>
          <a:p>
            <a:pPr lvl="1"/>
            <a:r>
              <a:rPr lang="en-GB" dirty="0">
                <a:sym typeface="Wingdings" panose="05000000000000000000" pitchFamily="2" charset="2"/>
              </a:rPr>
              <a:t>More </a:t>
            </a:r>
            <a:r>
              <a:rPr lang="en-GB" dirty="0" err="1">
                <a:sym typeface="Wingdings" panose="05000000000000000000" pitchFamily="2" charset="2"/>
              </a:rPr>
              <a:t>demag</a:t>
            </a:r>
            <a:r>
              <a:rPr lang="en-GB" dirty="0">
                <a:sym typeface="Wingdings" panose="05000000000000000000" pitchFamily="2" charset="2"/>
              </a:rPr>
              <a:t> in an opposing </a:t>
            </a:r>
            <a:r>
              <a:rPr lang="en-GB" b="1" dirty="0">
                <a:sym typeface="Wingdings" panose="05000000000000000000" pitchFamily="2" charset="2"/>
              </a:rPr>
              <a:t>external B-field</a:t>
            </a:r>
          </a:p>
          <a:p>
            <a:pPr lvl="1"/>
            <a:r>
              <a:rPr lang="en-GB" dirty="0"/>
              <a:t>Strong </a:t>
            </a:r>
            <a:r>
              <a:rPr lang="en-GB" b="1" dirty="0"/>
              <a:t>sample shape </a:t>
            </a:r>
            <a:r>
              <a:rPr lang="en-GB" dirty="0"/>
              <a:t>dependence</a:t>
            </a:r>
            <a:br>
              <a:rPr lang="en-GB" dirty="0"/>
            </a:br>
            <a:r>
              <a:rPr lang="en-GB" dirty="0"/>
              <a:t>(operating point again)</a:t>
            </a:r>
          </a:p>
          <a:p>
            <a:pPr lvl="1"/>
            <a:endParaRPr lang="en-GB" dirty="0"/>
          </a:p>
          <a:p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Ben Shepherd • Radiation damage to permanent magnets • LER-PerMag workshop, 14-15 Nov 2023</a:t>
            </a:r>
            <a:endParaRPr lang="en-GB"/>
          </a:p>
        </p:txBody>
      </p:sp>
      <p:sp>
        <p:nvSpPr>
          <p:cNvPr id="35" name="Slide Number Placeholder 3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8A90D2-145C-465F-8825-882A933DFDCE}" type="slidenum">
              <a:rPr lang="en-GB" smtClean="0"/>
              <a:t>6</a:t>
            </a:fld>
            <a:endParaRPr lang="en-GB"/>
          </a:p>
        </p:txBody>
      </p:sp>
      <p:grpSp>
        <p:nvGrpSpPr>
          <p:cNvPr id="15" name="Group 14"/>
          <p:cNvGrpSpPr/>
          <p:nvPr/>
        </p:nvGrpSpPr>
        <p:grpSpPr>
          <a:xfrm>
            <a:off x="6431281" y="1967892"/>
            <a:ext cx="2154486" cy="1428042"/>
            <a:chOff x="6234146" y="5132505"/>
            <a:chExt cx="2496069" cy="1654451"/>
          </a:xfrm>
        </p:grpSpPr>
        <p:sp>
          <p:nvSpPr>
            <p:cNvPr id="16" name="Can 15"/>
            <p:cNvSpPr/>
            <p:nvPr/>
          </p:nvSpPr>
          <p:spPr>
            <a:xfrm rot="16200000">
              <a:off x="6470882" y="5770244"/>
              <a:ext cx="944880" cy="308610"/>
            </a:xfrm>
            <a:prstGeom prst="can">
              <a:avLst>
                <a:gd name="adj" fmla="val 50000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600"/>
            </a:p>
          </p:txBody>
        </p:sp>
        <p:sp>
          <p:nvSpPr>
            <p:cNvPr id="17" name="Can 16"/>
            <p:cNvSpPr/>
            <p:nvPr/>
          </p:nvSpPr>
          <p:spPr>
            <a:xfrm rot="16200000">
              <a:off x="7072631" y="5629507"/>
              <a:ext cx="944880" cy="590086"/>
            </a:xfrm>
            <a:prstGeom prst="can">
              <a:avLst>
                <a:gd name="adj" fmla="val 29339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600"/>
            </a:p>
          </p:txBody>
        </p:sp>
        <p:sp>
          <p:nvSpPr>
            <p:cNvPr id="18" name="Can 17"/>
            <p:cNvSpPr/>
            <p:nvPr/>
          </p:nvSpPr>
          <p:spPr>
            <a:xfrm rot="16200000">
              <a:off x="7865354" y="5538310"/>
              <a:ext cx="944880" cy="772479"/>
            </a:xfrm>
            <a:prstGeom prst="can">
              <a:avLst>
                <a:gd name="adj" fmla="val 16515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600"/>
            </a:p>
          </p:txBody>
        </p:sp>
        <p:sp>
          <p:nvSpPr>
            <p:cNvPr id="19" name="Right Arrow 18"/>
            <p:cNvSpPr/>
            <p:nvPr/>
          </p:nvSpPr>
          <p:spPr>
            <a:xfrm>
              <a:off x="8284716" y="5826498"/>
              <a:ext cx="228585" cy="196100"/>
            </a:xfrm>
            <a:prstGeom prst="rightArrow">
              <a:avLst/>
            </a:prstGeom>
            <a:solidFill>
              <a:schemeClr val="accent4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600"/>
            </a:p>
          </p:txBody>
        </p:sp>
        <p:sp>
          <p:nvSpPr>
            <p:cNvPr id="20" name="Right Arrow 19"/>
            <p:cNvSpPr/>
            <p:nvPr/>
          </p:nvSpPr>
          <p:spPr>
            <a:xfrm>
              <a:off x="7533365" y="5836083"/>
              <a:ext cx="228585" cy="196100"/>
            </a:xfrm>
            <a:prstGeom prst="rightArrow">
              <a:avLst/>
            </a:prstGeom>
            <a:solidFill>
              <a:schemeClr val="accent4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600"/>
            </a:p>
          </p:txBody>
        </p:sp>
        <p:sp>
          <p:nvSpPr>
            <p:cNvPr id="21" name="Right Arrow 20"/>
            <p:cNvSpPr/>
            <p:nvPr/>
          </p:nvSpPr>
          <p:spPr>
            <a:xfrm>
              <a:off x="6965719" y="5836083"/>
              <a:ext cx="122982" cy="196100"/>
            </a:xfrm>
            <a:prstGeom prst="rightArrow">
              <a:avLst/>
            </a:prstGeom>
            <a:solidFill>
              <a:schemeClr val="accent4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600"/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6608669" y="5132505"/>
              <a:ext cx="713518" cy="3922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1600" dirty="0"/>
                <a:t>2mm</a:t>
              </a:r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7222910" y="5132505"/>
              <a:ext cx="713518" cy="3922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1600" dirty="0"/>
                <a:t>4mm</a:t>
              </a:r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8016697" y="5132505"/>
              <a:ext cx="713518" cy="3922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1600" dirty="0"/>
                <a:t>7mm</a:t>
              </a:r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6234146" y="6394726"/>
              <a:ext cx="947520" cy="3922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1600" i="1" dirty="0"/>
                <a:t>P</a:t>
              </a:r>
              <a:r>
                <a:rPr lang="en-GB" sz="1600" i="1" baseline="-25000" dirty="0"/>
                <a:t>C</a:t>
              </a:r>
              <a:r>
                <a:rPr lang="en-GB" sz="1600" dirty="0"/>
                <a:t> = 0.5</a:t>
              </a:r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7291321" y="6394726"/>
              <a:ext cx="514802" cy="3922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1600" dirty="0"/>
                <a:t>1.0</a:t>
              </a:r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8099588" y="6394726"/>
              <a:ext cx="514802" cy="3922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1600" dirty="0"/>
                <a:t>2.0</a:t>
              </a:r>
            </a:p>
          </p:txBody>
        </p:sp>
      </p:grpSp>
      <p:sp>
        <p:nvSpPr>
          <p:cNvPr id="28" name="TextBox 27"/>
          <p:cNvSpPr txBox="1"/>
          <p:nvPr/>
        </p:nvSpPr>
        <p:spPr>
          <a:xfrm>
            <a:off x="8438214" y="0"/>
            <a:ext cx="370569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pl-PL" b="1" dirty="0"/>
              <a:t>Ito</a:t>
            </a:r>
            <a:r>
              <a:rPr lang="pl-PL" dirty="0"/>
              <a:t>, NIM B 183 (2001) p323</a:t>
            </a:r>
            <a:endParaRPr lang="en-GB" dirty="0"/>
          </a:p>
          <a:p>
            <a:pPr algn="r"/>
            <a:r>
              <a:rPr lang="en-GB" b="1" dirty="0" err="1"/>
              <a:t>Kähkönen</a:t>
            </a:r>
            <a:r>
              <a:rPr lang="en-GB" dirty="0"/>
              <a:t>, </a:t>
            </a:r>
            <a:r>
              <a:rPr lang="en-GB" dirty="0" err="1"/>
              <a:t>PhysRevB</a:t>
            </a:r>
            <a:r>
              <a:rPr lang="en-GB" dirty="0"/>
              <a:t> 49 (1994) p6052</a:t>
            </a:r>
          </a:p>
        </p:txBody>
      </p:sp>
      <p:pic>
        <p:nvPicPr>
          <p:cNvPr id="29" name="Picture 2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63349" y="3626878"/>
            <a:ext cx="2651366" cy="1813434"/>
          </a:xfrm>
          <a:prstGeom prst="rect">
            <a:avLst/>
          </a:prstGeom>
        </p:spPr>
      </p:pic>
      <p:sp>
        <p:nvSpPr>
          <p:cNvPr id="31" name="TextBox 30"/>
          <p:cNvSpPr txBox="1"/>
          <p:nvPr/>
        </p:nvSpPr>
        <p:spPr>
          <a:xfrm>
            <a:off x="7313303" y="4562291"/>
            <a:ext cx="13131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i="1" dirty="0"/>
              <a:t>B/µ</a:t>
            </a:r>
            <a:r>
              <a:rPr lang="en-GB" i="1" baseline="-25000" dirty="0"/>
              <a:t>0</a:t>
            </a:r>
            <a:r>
              <a:rPr lang="en-GB" i="1" dirty="0"/>
              <a:t>H</a:t>
            </a:r>
            <a:r>
              <a:rPr lang="en-GB" dirty="0"/>
              <a:t> = -10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6756665" y="5715261"/>
            <a:ext cx="14462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i="1" dirty="0"/>
              <a:t>B/µ</a:t>
            </a:r>
            <a:r>
              <a:rPr lang="en-GB" i="1" baseline="-25000" dirty="0"/>
              <a:t>0</a:t>
            </a:r>
            <a:r>
              <a:rPr lang="en-GB" i="1" dirty="0"/>
              <a:t>H</a:t>
            </a:r>
            <a:r>
              <a:rPr lang="en-GB" dirty="0"/>
              <a:t> = -0.35</a:t>
            </a:r>
          </a:p>
        </p:txBody>
      </p:sp>
      <p:grpSp>
        <p:nvGrpSpPr>
          <p:cNvPr id="34" name="Group 33"/>
          <p:cNvGrpSpPr/>
          <p:nvPr/>
        </p:nvGrpSpPr>
        <p:grpSpPr>
          <a:xfrm>
            <a:off x="8524756" y="582932"/>
            <a:ext cx="3423404" cy="2946278"/>
            <a:chOff x="8524756" y="582932"/>
            <a:chExt cx="3423404" cy="2946278"/>
          </a:xfrm>
        </p:grpSpPr>
        <p:sp>
          <p:nvSpPr>
            <p:cNvPr id="33" name="Rectangle 32"/>
            <p:cNvSpPr/>
            <p:nvPr/>
          </p:nvSpPr>
          <p:spPr>
            <a:xfrm>
              <a:off x="8580432" y="630238"/>
              <a:ext cx="3367728" cy="51115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8580430" y="1135352"/>
              <a:ext cx="3367460" cy="2393858"/>
            </a:xfrm>
            <a:prstGeom prst="rect">
              <a:avLst/>
            </a:prstGeom>
          </p:spPr>
        </p:pic>
        <p:sp>
          <p:nvSpPr>
            <p:cNvPr id="6" name="Freeform 5"/>
            <p:cNvSpPr/>
            <p:nvPr/>
          </p:nvSpPr>
          <p:spPr>
            <a:xfrm>
              <a:off x="9263349" y="1380082"/>
              <a:ext cx="1763599" cy="1751738"/>
            </a:xfrm>
            <a:custGeom>
              <a:avLst/>
              <a:gdLst>
                <a:gd name="connsiteX0" fmla="*/ 0 w 1759789"/>
                <a:gd name="connsiteY0" fmla="*/ 0 h 1690778"/>
                <a:gd name="connsiteX1" fmla="*/ 681487 w 1759789"/>
                <a:gd name="connsiteY1" fmla="*/ 586596 h 1690778"/>
                <a:gd name="connsiteX2" fmla="*/ 1216325 w 1759789"/>
                <a:gd name="connsiteY2" fmla="*/ 1216325 h 1690778"/>
                <a:gd name="connsiteX3" fmla="*/ 1759789 w 1759789"/>
                <a:gd name="connsiteY3" fmla="*/ 1690778 h 1690778"/>
                <a:gd name="connsiteX0" fmla="*/ 0 w 1763599"/>
                <a:gd name="connsiteY0" fmla="*/ 0 h 1751738"/>
                <a:gd name="connsiteX1" fmla="*/ 685297 w 1763599"/>
                <a:gd name="connsiteY1" fmla="*/ 647556 h 1751738"/>
                <a:gd name="connsiteX2" fmla="*/ 1220135 w 1763599"/>
                <a:gd name="connsiteY2" fmla="*/ 1277285 h 1751738"/>
                <a:gd name="connsiteX3" fmla="*/ 1763599 w 1763599"/>
                <a:gd name="connsiteY3" fmla="*/ 1751738 h 17517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763599" h="1751738">
                  <a:moveTo>
                    <a:pt x="0" y="0"/>
                  </a:moveTo>
                  <a:cubicBezTo>
                    <a:pt x="239383" y="191937"/>
                    <a:pt x="481941" y="434675"/>
                    <a:pt x="685297" y="647556"/>
                  </a:cubicBezTo>
                  <a:cubicBezTo>
                    <a:pt x="888653" y="860437"/>
                    <a:pt x="1040418" y="1093255"/>
                    <a:pt x="1220135" y="1277285"/>
                  </a:cubicBezTo>
                  <a:cubicBezTo>
                    <a:pt x="1399852" y="1461315"/>
                    <a:pt x="1581725" y="1606526"/>
                    <a:pt x="1763599" y="1751738"/>
                  </a:cubicBezTo>
                </a:path>
              </a:pathLst>
            </a:custGeom>
            <a:noFill/>
            <a:ln w="3810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" name="Freeform 6"/>
            <p:cNvSpPr/>
            <p:nvPr/>
          </p:nvSpPr>
          <p:spPr>
            <a:xfrm>
              <a:off x="9481382" y="1317325"/>
              <a:ext cx="1341120" cy="1249680"/>
            </a:xfrm>
            <a:custGeom>
              <a:avLst/>
              <a:gdLst>
                <a:gd name="connsiteX0" fmla="*/ 0 w 1341120"/>
                <a:gd name="connsiteY0" fmla="*/ 0 h 1249680"/>
                <a:gd name="connsiteX1" fmla="*/ 621030 w 1341120"/>
                <a:gd name="connsiteY1" fmla="*/ 312420 h 1249680"/>
                <a:gd name="connsiteX2" fmla="*/ 1341120 w 1341120"/>
                <a:gd name="connsiteY2" fmla="*/ 1249680 h 1249680"/>
                <a:gd name="connsiteX0" fmla="*/ 0 w 1341120"/>
                <a:gd name="connsiteY0" fmla="*/ 0 h 1249680"/>
                <a:gd name="connsiteX1" fmla="*/ 647700 w 1341120"/>
                <a:gd name="connsiteY1" fmla="*/ 419100 h 1249680"/>
                <a:gd name="connsiteX2" fmla="*/ 1341120 w 1341120"/>
                <a:gd name="connsiteY2" fmla="*/ 1249680 h 12496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341120" h="1249680">
                  <a:moveTo>
                    <a:pt x="0" y="0"/>
                  </a:moveTo>
                  <a:cubicBezTo>
                    <a:pt x="198755" y="52070"/>
                    <a:pt x="424180" y="210820"/>
                    <a:pt x="647700" y="419100"/>
                  </a:cubicBezTo>
                  <a:cubicBezTo>
                    <a:pt x="871220" y="627380"/>
                    <a:pt x="1092835" y="885190"/>
                    <a:pt x="1341120" y="1249680"/>
                  </a:cubicBezTo>
                </a:path>
              </a:pathLst>
            </a:custGeom>
            <a:noFill/>
            <a:ln w="3810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8" name="Freeform 7"/>
            <p:cNvSpPr/>
            <p:nvPr/>
          </p:nvSpPr>
          <p:spPr>
            <a:xfrm>
              <a:off x="9843332" y="1313793"/>
              <a:ext cx="1291590" cy="1230352"/>
            </a:xfrm>
            <a:custGeom>
              <a:avLst/>
              <a:gdLst>
                <a:gd name="connsiteX0" fmla="*/ 0 w 1291590"/>
                <a:gd name="connsiteY0" fmla="*/ 7342 h 1230352"/>
                <a:gd name="connsiteX1" fmla="*/ 365760 w 1291590"/>
                <a:gd name="connsiteY1" fmla="*/ 68302 h 1230352"/>
                <a:gd name="connsiteX2" fmla="*/ 796290 w 1291590"/>
                <a:gd name="connsiteY2" fmla="*/ 502642 h 1230352"/>
                <a:gd name="connsiteX3" fmla="*/ 1291590 w 1291590"/>
                <a:gd name="connsiteY3" fmla="*/ 1230352 h 12303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91590" h="1230352">
                  <a:moveTo>
                    <a:pt x="0" y="7342"/>
                  </a:moveTo>
                  <a:cubicBezTo>
                    <a:pt x="116522" y="-3453"/>
                    <a:pt x="233045" y="-14248"/>
                    <a:pt x="365760" y="68302"/>
                  </a:cubicBezTo>
                  <a:cubicBezTo>
                    <a:pt x="498475" y="150852"/>
                    <a:pt x="641985" y="308967"/>
                    <a:pt x="796290" y="502642"/>
                  </a:cubicBezTo>
                  <a:cubicBezTo>
                    <a:pt x="950595" y="696317"/>
                    <a:pt x="1121092" y="963334"/>
                    <a:pt x="1291590" y="1230352"/>
                  </a:cubicBezTo>
                </a:path>
              </a:pathLst>
            </a:custGeom>
            <a:noFill/>
            <a:ln w="3810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9" name="Freeform 8"/>
            <p:cNvSpPr/>
            <p:nvPr/>
          </p:nvSpPr>
          <p:spPr>
            <a:xfrm>
              <a:off x="10407212" y="1321135"/>
              <a:ext cx="880110" cy="861060"/>
            </a:xfrm>
            <a:custGeom>
              <a:avLst/>
              <a:gdLst>
                <a:gd name="connsiteX0" fmla="*/ 0 w 880110"/>
                <a:gd name="connsiteY0" fmla="*/ 0 h 861060"/>
                <a:gd name="connsiteX1" fmla="*/ 361950 w 880110"/>
                <a:gd name="connsiteY1" fmla="*/ 201930 h 861060"/>
                <a:gd name="connsiteX2" fmla="*/ 880110 w 880110"/>
                <a:gd name="connsiteY2" fmla="*/ 861060 h 8610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880110" h="861060">
                  <a:moveTo>
                    <a:pt x="0" y="0"/>
                  </a:moveTo>
                  <a:cubicBezTo>
                    <a:pt x="107632" y="29210"/>
                    <a:pt x="215265" y="58420"/>
                    <a:pt x="361950" y="201930"/>
                  </a:cubicBezTo>
                  <a:cubicBezTo>
                    <a:pt x="508635" y="345440"/>
                    <a:pt x="694372" y="603250"/>
                    <a:pt x="880110" y="861060"/>
                  </a:cubicBezTo>
                </a:path>
              </a:pathLst>
            </a:custGeom>
            <a:noFill/>
            <a:ln w="381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0" name="Freeform 9"/>
            <p:cNvSpPr/>
            <p:nvPr/>
          </p:nvSpPr>
          <p:spPr>
            <a:xfrm>
              <a:off x="10753922" y="1317325"/>
              <a:ext cx="982980" cy="411480"/>
            </a:xfrm>
            <a:custGeom>
              <a:avLst/>
              <a:gdLst>
                <a:gd name="connsiteX0" fmla="*/ 0 w 982980"/>
                <a:gd name="connsiteY0" fmla="*/ 0 h 411480"/>
                <a:gd name="connsiteX1" fmla="*/ 487680 w 982980"/>
                <a:gd name="connsiteY1" fmla="*/ 19050 h 411480"/>
                <a:gd name="connsiteX2" fmla="*/ 712470 w 982980"/>
                <a:gd name="connsiteY2" fmla="*/ 110490 h 411480"/>
                <a:gd name="connsiteX3" fmla="*/ 982980 w 982980"/>
                <a:gd name="connsiteY3" fmla="*/ 411480 h 4114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82980" h="411480">
                  <a:moveTo>
                    <a:pt x="0" y="0"/>
                  </a:moveTo>
                  <a:cubicBezTo>
                    <a:pt x="184467" y="317"/>
                    <a:pt x="368935" y="635"/>
                    <a:pt x="487680" y="19050"/>
                  </a:cubicBezTo>
                  <a:cubicBezTo>
                    <a:pt x="606425" y="37465"/>
                    <a:pt x="629920" y="45085"/>
                    <a:pt x="712470" y="110490"/>
                  </a:cubicBezTo>
                  <a:cubicBezTo>
                    <a:pt x="795020" y="175895"/>
                    <a:pt x="889000" y="293687"/>
                    <a:pt x="982980" y="411480"/>
                  </a:cubicBezTo>
                </a:path>
              </a:pathLst>
            </a:custGeom>
            <a:noFill/>
            <a:ln w="381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cxnSp>
          <p:nvCxnSpPr>
            <p:cNvPr id="11" name="Straight Connector 10"/>
            <p:cNvCxnSpPr/>
            <p:nvPr/>
          </p:nvCxnSpPr>
          <p:spPr>
            <a:xfrm>
              <a:off x="11184452" y="1321413"/>
              <a:ext cx="635729" cy="0"/>
            </a:xfrm>
            <a:prstGeom prst="line">
              <a:avLst/>
            </a:prstGeom>
            <a:ln w="38100">
              <a:solidFill>
                <a:schemeClr val="accent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TextBox 11"/>
            <p:cNvSpPr txBox="1"/>
            <p:nvPr/>
          </p:nvSpPr>
          <p:spPr>
            <a:xfrm>
              <a:off x="8524756" y="947752"/>
              <a:ext cx="181492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dirty="0">
                  <a:solidFill>
                    <a:srgbClr val="7F0C0B"/>
                  </a:solidFill>
                </a:rPr>
                <a:t>N48: 2, 4, 7mm</a:t>
              </a: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10168250" y="896541"/>
              <a:ext cx="139653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dirty="0">
                  <a:solidFill>
                    <a:schemeClr val="accent1"/>
                  </a:solidFill>
                </a:rPr>
                <a:t>N32: 2, 7mm</a:t>
              </a: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10514444" y="582932"/>
              <a:ext cx="125867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dirty="0">
                  <a:solidFill>
                    <a:schemeClr val="accent6"/>
                  </a:solidFill>
                </a:rPr>
                <a:t>SmCo 2mm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4600256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Neutrons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3312" y="1659492"/>
            <a:ext cx="8946541" cy="4195481"/>
          </a:xfrm>
        </p:spPr>
        <p:txBody>
          <a:bodyPr/>
          <a:lstStyle/>
          <a:p>
            <a:r>
              <a:rPr lang="en-GB" dirty="0"/>
              <a:t>Some reactor experiments carried out in 1980s</a:t>
            </a:r>
          </a:p>
          <a:p>
            <a:pPr lvl="1"/>
            <a:r>
              <a:rPr lang="en-GB" b="1" dirty="0"/>
              <a:t>Temperature</a:t>
            </a:r>
            <a:r>
              <a:rPr lang="en-GB" dirty="0"/>
              <a:t> is a clear factor: </a:t>
            </a:r>
            <a:br>
              <a:rPr lang="en-GB" dirty="0"/>
            </a:br>
            <a:r>
              <a:rPr lang="en-GB" dirty="0"/>
              <a:t>more </a:t>
            </a:r>
            <a:r>
              <a:rPr lang="en-GB" dirty="0" err="1"/>
              <a:t>demag</a:t>
            </a:r>
            <a:r>
              <a:rPr lang="en-GB" dirty="0"/>
              <a:t> at 426 K than at 350 K</a:t>
            </a:r>
          </a:p>
          <a:p>
            <a:pPr lvl="1"/>
            <a:r>
              <a:rPr lang="en-GB" b="1" dirty="0"/>
              <a:t>Magnet material</a:t>
            </a:r>
            <a:r>
              <a:rPr lang="en-GB" dirty="0"/>
              <a:t>: SmCo performs much better than </a:t>
            </a:r>
            <a:r>
              <a:rPr lang="en-GB" dirty="0" err="1"/>
              <a:t>NdFeB</a:t>
            </a:r>
            <a:endParaRPr lang="en-GB" dirty="0"/>
          </a:p>
          <a:p>
            <a:pPr lvl="1"/>
            <a:r>
              <a:rPr lang="en-GB" b="1" dirty="0"/>
              <a:t>Shape: </a:t>
            </a:r>
            <a:r>
              <a:rPr lang="en-GB" dirty="0"/>
              <a:t>less </a:t>
            </a:r>
            <a:r>
              <a:rPr lang="en-GB" dirty="0" err="1"/>
              <a:t>demag</a:t>
            </a:r>
            <a:r>
              <a:rPr lang="en-GB" dirty="0"/>
              <a:t> for a larger L/D ratio</a:t>
            </a:r>
            <a:endParaRPr lang="en-GB" b="1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Ben Shepherd • Radiation damage to permanent magnets • LER-PerMag workshop, 14-15 Nov 2023</a:t>
            </a:r>
            <a:endParaRPr lang="en-GB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8A90D2-145C-465F-8825-882A933DFDCE}" type="slidenum">
              <a:rPr lang="en-GB" smtClean="0"/>
              <a:t>7</a:t>
            </a:fld>
            <a:endParaRPr lang="en-GB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15576" y="3857450"/>
            <a:ext cx="4076423" cy="300055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8007713" y="45522"/>
            <a:ext cx="4184287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GB" b="1" dirty="0" err="1"/>
              <a:t>Maréchal</a:t>
            </a:r>
            <a:r>
              <a:rPr lang="en-GB" dirty="0"/>
              <a:t>, EPAC2006 THPCH135</a:t>
            </a:r>
          </a:p>
          <a:p>
            <a:pPr algn="r"/>
            <a:r>
              <a:rPr lang="nl-NL" b="1" dirty="0"/>
              <a:t>Cost</a:t>
            </a:r>
            <a:r>
              <a:rPr lang="nl-NL" dirty="0"/>
              <a:t>, IEEE Trans Mag 24(3) (1988) p2016</a:t>
            </a:r>
          </a:p>
          <a:p>
            <a:pPr algn="r"/>
            <a:r>
              <a:rPr lang="nl-NL" b="1" dirty="0"/>
              <a:t>Brown</a:t>
            </a:r>
            <a:r>
              <a:rPr lang="nl-NL" dirty="0"/>
              <a:t>, IEEE Trans Mag 25(4) (1989) p3117</a:t>
            </a:r>
            <a:endParaRPr lang="en-GB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3362" y="3924793"/>
            <a:ext cx="3349198" cy="2771937"/>
          </a:xfrm>
          <a:prstGeom prst="rect">
            <a:avLst/>
          </a:prstGeom>
        </p:spPr>
      </p:pic>
      <p:grpSp>
        <p:nvGrpSpPr>
          <p:cNvPr id="25" name="Group 24"/>
          <p:cNvGrpSpPr/>
          <p:nvPr/>
        </p:nvGrpSpPr>
        <p:grpSpPr>
          <a:xfrm>
            <a:off x="8890000" y="1068930"/>
            <a:ext cx="3302000" cy="2906733"/>
            <a:chOff x="8890000" y="634047"/>
            <a:chExt cx="3302000" cy="2906733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8890000" y="634047"/>
              <a:ext cx="3302000" cy="2906733"/>
            </a:xfrm>
            <a:prstGeom prst="rect">
              <a:avLst/>
            </a:prstGeom>
          </p:spPr>
        </p:pic>
        <p:sp>
          <p:nvSpPr>
            <p:cNvPr id="8" name="TextBox 7"/>
            <p:cNvSpPr txBox="1"/>
            <p:nvPr/>
          </p:nvSpPr>
          <p:spPr>
            <a:xfrm>
              <a:off x="10208508" y="1586978"/>
              <a:ext cx="880369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2400" dirty="0">
                  <a:solidFill>
                    <a:schemeClr val="accent1"/>
                  </a:solidFill>
                </a:rPr>
                <a:t>350 K</a:t>
              </a: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10012163" y="2259112"/>
              <a:ext cx="880369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2400" dirty="0">
                  <a:solidFill>
                    <a:srgbClr val="FF0000"/>
                  </a:solidFill>
                </a:rPr>
                <a:t>426 K</a:t>
              </a:r>
            </a:p>
          </p:txBody>
        </p:sp>
      </p:grpSp>
      <p:grpSp>
        <p:nvGrpSpPr>
          <p:cNvPr id="24" name="Group 23"/>
          <p:cNvGrpSpPr/>
          <p:nvPr/>
        </p:nvGrpSpPr>
        <p:grpSpPr>
          <a:xfrm>
            <a:off x="3968564" y="5664784"/>
            <a:ext cx="933269" cy="1070419"/>
            <a:chOff x="4087005" y="5226647"/>
            <a:chExt cx="933269" cy="1070419"/>
          </a:xfrm>
        </p:grpSpPr>
        <p:sp>
          <p:nvSpPr>
            <p:cNvPr id="11" name="Can 10"/>
            <p:cNvSpPr/>
            <p:nvPr/>
          </p:nvSpPr>
          <p:spPr>
            <a:xfrm rot="16200000">
              <a:off x="4145853" y="5756090"/>
              <a:ext cx="815575" cy="266377"/>
            </a:xfrm>
            <a:prstGeom prst="can">
              <a:avLst>
                <a:gd name="adj" fmla="val 50000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600"/>
            </a:p>
          </p:txBody>
        </p:sp>
        <p:sp>
          <p:nvSpPr>
            <p:cNvPr id="16" name="Right Arrow 15"/>
            <p:cNvSpPr/>
            <p:nvPr/>
          </p:nvSpPr>
          <p:spPr>
            <a:xfrm>
              <a:off x="4572972" y="5812919"/>
              <a:ext cx="106152" cy="169264"/>
            </a:xfrm>
            <a:prstGeom prst="rightArrow">
              <a:avLst/>
            </a:prstGeom>
            <a:solidFill>
              <a:schemeClr val="accent4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600"/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4087005" y="5226647"/>
              <a:ext cx="933269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1600" i="1" dirty="0"/>
                <a:t>L/D</a:t>
              </a:r>
              <a:r>
                <a:rPr lang="en-GB" sz="1600" dirty="0"/>
                <a:t> = 0.4</a:t>
              </a:r>
            </a:p>
          </p:txBody>
        </p:sp>
      </p:grpSp>
      <p:grpSp>
        <p:nvGrpSpPr>
          <p:cNvPr id="23" name="Group 22"/>
          <p:cNvGrpSpPr/>
          <p:nvPr/>
        </p:nvGrpSpPr>
        <p:grpSpPr>
          <a:xfrm>
            <a:off x="3931373" y="3879428"/>
            <a:ext cx="1042273" cy="631212"/>
            <a:chOff x="5788538" y="5419643"/>
            <a:chExt cx="1042273" cy="631212"/>
          </a:xfrm>
        </p:grpSpPr>
        <p:sp>
          <p:nvSpPr>
            <p:cNvPr id="13" name="Can 12"/>
            <p:cNvSpPr/>
            <p:nvPr/>
          </p:nvSpPr>
          <p:spPr>
            <a:xfrm rot="16200000">
              <a:off x="6148097" y="5496643"/>
              <a:ext cx="323157" cy="785268"/>
            </a:xfrm>
            <a:prstGeom prst="can">
              <a:avLst>
                <a:gd name="adj" fmla="val 16515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600"/>
            </a:p>
          </p:txBody>
        </p:sp>
        <p:sp>
          <p:nvSpPr>
            <p:cNvPr id="14" name="Right Arrow 13"/>
            <p:cNvSpPr/>
            <p:nvPr/>
          </p:nvSpPr>
          <p:spPr>
            <a:xfrm>
              <a:off x="6225979" y="5804646"/>
              <a:ext cx="197304" cy="169264"/>
            </a:xfrm>
            <a:prstGeom prst="rightArrow">
              <a:avLst/>
            </a:prstGeom>
            <a:solidFill>
              <a:schemeClr val="accent4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600"/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5788538" y="5419643"/>
              <a:ext cx="1042273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1600" i="1" dirty="0" smtClean="0"/>
                <a:t>L/D</a:t>
              </a:r>
              <a:r>
                <a:rPr lang="en-GB" sz="1600" dirty="0" smtClean="0"/>
                <a:t> = 8.9</a:t>
              </a:r>
              <a:endParaRPr lang="en-GB" sz="1600" dirty="0"/>
            </a:p>
          </p:txBody>
        </p:sp>
      </p:grpSp>
    </p:spTree>
    <p:extLst>
      <p:ext uri="{BB962C8B-B14F-4D97-AF65-F5344CB8AC3E}">
        <p14:creationId xmlns:p14="http://schemas.microsoft.com/office/powerpoint/2010/main" val="18409680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Other particles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Negligible effect reported from</a:t>
            </a:r>
          </a:p>
          <a:p>
            <a:pPr lvl="1"/>
            <a:r>
              <a:rPr lang="en-GB" b="1" dirty="0"/>
              <a:t>X-rays</a:t>
            </a:r>
            <a:r>
              <a:rPr lang="en-GB" dirty="0"/>
              <a:t> from APS bending magnets (40-50 </a:t>
            </a:r>
            <a:r>
              <a:rPr lang="en-GB" dirty="0" err="1"/>
              <a:t>keV</a:t>
            </a:r>
            <a:r>
              <a:rPr lang="en-GB" dirty="0"/>
              <a:t> peak)</a:t>
            </a:r>
          </a:p>
          <a:p>
            <a:pPr lvl="1"/>
            <a:r>
              <a:rPr lang="en-GB" b="1" dirty="0"/>
              <a:t>γ-rays</a:t>
            </a:r>
            <a:r>
              <a:rPr lang="en-GB" dirty="0"/>
              <a:t> from </a:t>
            </a:r>
            <a:r>
              <a:rPr lang="en-GB" baseline="30000" dirty="0"/>
              <a:t>60</a:t>
            </a:r>
            <a:r>
              <a:rPr lang="en-GB" dirty="0"/>
              <a:t>Co (1.2-1.3 MeV)</a:t>
            </a:r>
          </a:p>
          <a:p>
            <a:pPr lvl="1"/>
            <a:r>
              <a:rPr lang="en-GB" b="1" dirty="0"/>
              <a:t>thermal neutrons </a:t>
            </a:r>
            <a:r>
              <a:rPr lang="en-GB" dirty="0"/>
              <a:t>from </a:t>
            </a:r>
            <a:r>
              <a:rPr lang="en-GB" baseline="30000" dirty="0"/>
              <a:t>252</a:t>
            </a:r>
            <a:r>
              <a:rPr lang="en-GB" dirty="0"/>
              <a:t>Cf (1 MeV)</a:t>
            </a:r>
          </a:p>
          <a:p>
            <a:r>
              <a:rPr lang="en-GB" b="1" dirty="0"/>
              <a:t>α particles </a:t>
            </a:r>
            <a:r>
              <a:rPr lang="en-GB" dirty="0"/>
              <a:t>(56 MeV)</a:t>
            </a:r>
          </a:p>
          <a:p>
            <a:pPr lvl="1"/>
            <a:r>
              <a:rPr lang="en-GB" dirty="0"/>
              <a:t>50% </a:t>
            </a:r>
            <a:r>
              <a:rPr lang="en-GB" dirty="0" err="1"/>
              <a:t>demag</a:t>
            </a:r>
            <a:r>
              <a:rPr lang="en-GB" dirty="0"/>
              <a:t> at 300 K; less at lower temperatures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Ben Shepherd • Radiation damage to permanent magnets • LER-PerMag workshop, 14-15 Nov 2023</a:t>
            </a: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8A90D2-145C-465F-8825-882A933DFDCE}" type="slidenum">
              <a:rPr lang="en-GB" smtClean="0"/>
              <a:t>8</a:t>
            </a:fld>
            <a:endParaRPr lang="en-GB"/>
          </a:p>
        </p:txBody>
      </p:sp>
      <p:sp>
        <p:nvSpPr>
          <p:cNvPr id="4" name="TextBox 3"/>
          <p:cNvSpPr txBox="1"/>
          <p:nvPr/>
        </p:nvSpPr>
        <p:spPr>
          <a:xfrm>
            <a:off x="9028954" y="-4207"/>
            <a:ext cx="31630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pl-PL" b="1" dirty="0"/>
              <a:t>Alderman</a:t>
            </a:r>
            <a:r>
              <a:rPr lang="pl-PL" dirty="0"/>
              <a:t>, NIM A 481 (2002) p9</a:t>
            </a:r>
            <a:endParaRPr lang="en-GB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11706" y="3505199"/>
            <a:ext cx="4303329" cy="29507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01805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Variables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Ben Shepherd • Radiation damage to permanent magnets • LER-PerMag workshop, 14-15 Nov 2023</a:t>
            </a:r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8A90D2-145C-465F-8825-882A933DFDCE}" type="slidenum">
              <a:rPr lang="en-GB" smtClean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671303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 2013 - 2022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4517</TotalTime>
  <Words>2968</Words>
  <Application>Microsoft Office PowerPoint</Application>
  <PresentationFormat>Widescreen</PresentationFormat>
  <Paragraphs>367</Paragraphs>
  <Slides>23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32" baseType="lpstr">
      <vt:lpstr>MS PGothic</vt:lpstr>
      <vt:lpstr>MS PGothic</vt:lpstr>
      <vt:lpstr>游ゴシック</vt:lpstr>
      <vt:lpstr>Arial</vt:lpstr>
      <vt:lpstr>Calibri</vt:lpstr>
      <vt:lpstr>Calibri Light</vt:lpstr>
      <vt:lpstr>Cambria Math</vt:lpstr>
      <vt:lpstr>Wingdings</vt:lpstr>
      <vt:lpstr>Office Theme</vt:lpstr>
      <vt:lpstr>Radiation damage to permanent magnet materials</vt:lpstr>
      <vt:lpstr>Introduction</vt:lpstr>
      <vt:lpstr>Particle types</vt:lpstr>
      <vt:lpstr>Electrons</vt:lpstr>
      <vt:lpstr>Protons</vt:lpstr>
      <vt:lpstr>Protons</vt:lpstr>
      <vt:lpstr>Neutrons</vt:lpstr>
      <vt:lpstr>Other particles</vt:lpstr>
      <vt:lpstr>Variables</vt:lpstr>
      <vt:lpstr>Targets</vt:lpstr>
      <vt:lpstr>Coercivity and temperature</vt:lpstr>
      <vt:lpstr>Material type</vt:lpstr>
      <vt:lpstr>Operating point</vt:lpstr>
      <vt:lpstr>Mechanisms</vt:lpstr>
      <vt:lpstr>Electromagnetic cascade</vt:lpstr>
      <vt:lpstr>Nucleation of reverse domains</vt:lpstr>
      <vt:lpstr>Thermal fluctuation</vt:lpstr>
      <vt:lpstr>Thermal spike</vt:lpstr>
      <vt:lpstr>Mitigation</vt:lpstr>
      <vt:lpstr>Baking</vt:lpstr>
      <vt:lpstr>Mitigation - summary</vt:lpstr>
      <vt:lpstr>Conclusions</vt:lpstr>
      <vt:lpstr>References</vt:lpstr>
    </vt:vector>
  </TitlesOfParts>
  <Company>STFC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Radiation damage to permanent magnet materials</dc:title>
  <dc:creator>Shepherd, Ben (STFC,DL,AST)</dc:creator>
  <cp:lastModifiedBy>Shepherd, Ben (STFC,DL,AST)</cp:lastModifiedBy>
  <cp:revision>67</cp:revision>
  <dcterms:created xsi:type="dcterms:W3CDTF">2023-03-09T11:00:06Z</dcterms:created>
  <dcterms:modified xsi:type="dcterms:W3CDTF">2023-11-14T14:25:31Z</dcterms:modified>
</cp:coreProperties>
</file>