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80" r:id="rId2"/>
    <p:sldId id="332" r:id="rId3"/>
    <p:sldId id="360" r:id="rId4"/>
    <p:sldId id="371" r:id="rId5"/>
    <p:sldId id="333" r:id="rId6"/>
    <p:sldId id="334" r:id="rId7"/>
    <p:sldId id="372" r:id="rId8"/>
    <p:sldId id="335" r:id="rId9"/>
    <p:sldId id="336" r:id="rId10"/>
    <p:sldId id="337" r:id="rId11"/>
    <p:sldId id="364" r:id="rId12"/>
    <p:sldId id="365" r:id="rId13"/>
    <p:sldId id="350" r:id="rId14"/>
    <p:sldId id="373" r:id="rId15"/>
    <p:sldId id="370" r:id="rId16"/>
    <p:sldId id="375" r:id="rId17"/>
    <p:sldId id="344" r:id="rId18"/>
    <p:sldId id="345" r:id="rId19"/>
    <p:sldId id="347" r:id="rId20"/>
    <p:sldId id="348" r:id="rId21"/>
    <p:sldId id="349" r:id="rId22"/>
    <p:sldId id="351" r:id="rId23"/>
    <p:sldId id="352" r:id="rId24"/>
    <p:sldId id="353" r:id="rId25"/>
    <p:sldId id="354" r:id="rId26"/>
    <p:sldId id="356" r:id="rId27"/>
    <p:sldId id="355" r:id="rId28"/>
    <p:sldId id="374" r:id="rId29"/>
    <p:sldId id="367" r:id="rId30"/>
    <p:sldId id="369" r:id="rId31"/>
    <p:sldId id="366" r:id="rId32"/>
    <p:sldId id="363" r:id="rId33"/>
    <p:sldId id="368" r:id="rId34"/>
    <p:sldId id="376" r:id="rId35"/>
    <p:sldId id="357" r:id="rId36"/>
    <p:sldId id="359" r:id="rId37"/>
  </p:sldIdLst>
  <p:sldSz cx="9144000" cy="5715000" type="screen16x1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ED7703"/>
    <a:srgbClr val="4E5B99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270" autoAdjust="0"/>
    <p:restoredTop sz="94660"/>
  </p:normalViewPr>
  <p:slideViewPr>
    <p:cSldViewPr showGuides="1">
      <p:cViewPr varScale="1">
        <p:scale>
          <a:sx n="137" d="100"/>
          <a:sy n="137" d="100"/>
        </p:scale>
        <p:origin x="1404" y="108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752" tIns="47377" rIns="94752" bIns="4737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752" tIns="47377" rIns="94752" bIns="47377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06/11/2023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766763"/>
            <a:ext cx="61404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2" tIns="47377" rIns="94752" bIns="4737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752" tIns="47377" rIns="94752" bIns="47377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752" tIns="47377" rIns="94752" bIns="4737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752" tIns="47377" rIns="94752" bIns="47377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71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4TH MAC MEETING – 22-23 September 2016 - NAME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noProof="0"/>
              <a:t>4TH MAC MEETING – 22-23 September 2016 - NAME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4TH MAC MEETING – 22-23 September 2016 - NAME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noProof="0"/>
              <a:t>4TH MAC MEETING – 22-23 September 2016 - NAME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4TH MAC MEETING – 22-23 September 2016 - NAME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ADBB171-320C-49A7-B95D-B71BF2CEF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947459"/>
            <a:ext cx="9144000" cy="113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CHALLENGES WITH THE PERMANENT MAGNETS DIPOLES DEVELOPMENT FOR ESRF-EBS</a:t>
            </a:r>
            <a:endParaRPr lang="en-US" sz="16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600" b="1" dirty="0">
                <a:solidFill>
                  <a:srgbClr val="C00000"/>
                </a:solidFill>
                <a:latin typeface="+mj-lt"/>
              </a:rPr>
              <a:t>Chamseddine BENABDERRAHMANE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dirty="0">
              <a:solidFill>
                <a:srgbClr val="C00000"/>
              </a:solidFill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 behalf of Insertion Devices and Magnets</a:t>
            </a:r>
            <a:r>
              <a:rPr kumimoji="0" lang="en-GB" sz="1500" b="1" i="0" u="none" strike="noStrike" kern="0" cap="none" spc="0" normalizeH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GB" sz="1500" b="1" kern="0" dirty="0">
                <a:solidFill>
                  <a:srgbClr val="132577"/>
                </a:solidFill>
                <a:latin typeface="+mj-lt"/>
              </a:rPr>
              <a:t>Group</a:t>
            </a:r>
            <a:endParaRPr kumimoji="0" lang="en-GB" sz="1500" b="1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5DD80D1-4D76-49D0-A0F6-550942976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196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Workshop on Permanent Magnets for </a:t>
            </a:r>
            <a:r>
              <a:rPr lang="en-GB" sz="1400" b="1" kern="0" dirty="0">
                <a:solidFill>
                  <a:srgbClr val="132577"/>
                </a:solidFill>
              </a:rPr>
              <a:t>L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ow Emittance Rings</a:t>
            </a:r>
            <a:endParaRPr kumimoji="0" lang="en-GB" sz="1400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kumimoji="0" lang="en-GB" sz="140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Trieste, Italy, 14</a:t>
            </a:r>
            <a:r>
              <a:rPr kumimoji="0" lang="en-GB" sz="1400" u="none" strike="noStrike" kern="0" cap="none" spc="0" normalizeH="0" baseline="3000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th</a:t>
            </a:r>
            <a:r>
              <a:rPr kumimoji="0" lang="en-GB" sz="140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 and </a:t>
            </a:r>
            <a:r>
              <a:rPr lang="en-GB" sz="1400" kern="0" dirty="0">
                <a:solidFill>
                  <a:srgbClr val="132577"/>
                </a:solidFill>
              </a:rPr>
              <a:t>15</a:t>
            </a:r>
            <a:r>
              <a:rPr lang="en-GB" sz="1400" kern="0" baseline="30000" dirty="0">
                <a:solidFill>
                  <a:srgbClr val="132577"/>
                </a:solidFill>
              </a:rPr>
              <a:t>th  </a:t>
            </a:r>
            <a:r>
              <a:rPr kumimoji="0" lang="en-GB" sz="1400" u="none" strike="noStrike" kern="0" cap="none" spc="0" normalizeH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November 2023</a:t>
            </a:r>
            <a:endParaRPr lang="en-GB" sz="1400" kern="0" dirty="0">
              <a:solidFill>
                <a:srgbClr val="132577"/>
              </a:solidFill>
            </a:endParaRPr>
          </a:p>
        </p:txBody>
      </p:sp>
      <p:pic>
        <p:nvPicPr>
          <p:cNvPr id="12" name="Image 8" descr="logo_couv.jpg">
            <a:extLst>
              <a:ext uri="{FF2B5EF4-FFF2-40B4-BE49-F238E27FC236}">
                <a16:creationId xmlns:a16="http://schemas.microsoft.com/office/drawing/2014/main" id="{DA1F1E37-A8DA-47CD-826D-9C0B94612A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9524" t="12659" r="9524" b="36705"/>
          <a:stretch>
            <a:fillRect/>
          </a:stretch>
        </p:blipFill>
        <p:spPr>
          <a:xfrm>
            <a:off x="395536" y="4623970"/>
            <a:ext cx="3816424" cy="954884"/>
          </a:xfrm>
          <a:prstGeom prst="rect">
            <a:avLst/>
          </a:prstGeom>
        </p:spPr>
      </p:pic>
      <p:pic>
        <p:nvPicPr>
          <p:cNvPr id="13" name="Picture 2" descr="http://ebs.esrf.fr/wp-content/uploads/2015/09/esrf-header-day.jpg">
            <a:extLst>
              <a:ext uri="{FF2B5EF4-FFF2-40B4-BE49-F238E27FC236}">
                <a16:creationId xmlns:a16="http://schemas.microsoft.com/office/drawing/2014/main" id="{31EE1C28-B981-4F1A-B607-F2420309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5522" y="2225503"/>
            <a:ext cx="6512955" cy="2572618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40E84F-CED2-431D-B107-21AA8F4B1280}"/>
              </a:ext>
            </a:extLst>
          </p:cNvPr>
          <p:cNvSpPr txBox="1"/>
          <p:nvPr/>
        </p:nvSpPr>
        <p:spPr>
          <a:xfrm>
            <a:off x="4004479" y="1621814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kern="0" dirty="0">
                <a:solidFill>
                  <a:srgbClr val="C00000"/>
                </a:solidFill>
              </a:rPr>
              <a:t>bchams@esrf.fr</a:t>
            </a:r>
          </a:p>
          <a:p>
            <a:endParaRPr lang="en-GB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CE474F-28B6-4BDE-963E-E8270B86F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95" y="4517222"/>
            <a:ext cx="879668" cy="11683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and prototype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621E6A-7217-4C01-9AC3-AFCF24DEA50D}"/>
              </a:ext>
            </a:extLst>
          </p:cNvPr>
          <p:cNvSpPr txBox="1"/>
          <p:nvPr/>
        </p:nvSpPr>
        <p:spPr>
          <a:xfrm>
            <a:off x="467544" y="1962853"/>
            <a:ext cx="39741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Permanent magnet assembly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Magnetic field strength and quality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Longitudinal field integral fringe </a:t>
            </a:r>
          </a:p>
          <a:p>
            <a:pPr>
              <a:buClr>
                <a:srgbClr val="FF0000"/>
              </a:buClr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Temperature compensation </a:t>
            </a:r>
          </a:p>
        </p:txBody>
      </p:sp>
      <p:pic>
        <p:nvPicPr>
          <p:cNvPr id="52" name="Picture 2" descr="C:\Users\lebec\Documents\Communication\Presentations\APAC\2014-10\Figure\dipole.JPG">
            <a:extLst>
              <a:ext uri="{FF2B5EF4-FFF2-40B4-BE49-F238E27FC236}">
                <a16:creationId xmlns:a16="http://schemas.microsoft.com/office/drawing/2014/main" id="{D4663751-3A83-445D-98D8-90616654A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3914" y="2104398"/>
            <a:ext cx="3712174" cy="2465116"/>
          </a:xfrm>
          <a:prstGeom prst="rect">
            <a:avLst/>
          </a:prstGeom>
          <a:noFill/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DEB211B-EFB6-47A8-A14D-A4D4CBE71829}"/>
              </a:ext>
            </a:extLst>
          </p:cNvPr>
          <p:cNvSpPr/>
          <p:nvPr/>
        </p:nvSpPr>
        <p:spPr>
          <a:xfrm>
            <a:off x="4962521" y="4619732"/>
            <a:ext cx="3971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Two modules with 0.62 T and 0.41 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9733DF0-6FF5-4F74-94BC-ED3FD0C316BA}"/>
              </a:ext>
            </a:extLst>
          </p:cNvPr>
          <p:cNvSpPr txBox="1"/>
          <p:nvPr/>
        </p:nvSpPr>
        <p:spPr>
          <a:xfrm>
            <a:off x="611560" y="853851"/>
            <a:ext cx="7218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Prototypes to confirm calculated performance and </a:t>
            </a:r>
          </a:p>
          <a:p>
            <a:pPr algn="ctr"/>
            <a:r>
              <a:rPr lang="en-US" sz="2400" dirty="0"/>
              <a:t>to define the series production process</a:t>
            </a:r>
          </a:p>
          <a:p>
            <a:pPr algn="ctr"/>
            <a:endParaRPr lang="en-US" sz="2400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2611279-D719-4634-B2D5-DE20641561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57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and prototype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33C6122-4A2D-4E9D-B247-4D5A28A772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3107" y="3193953"/>
            <a:ext cx="4897341" cy="228542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06B484F-AF06-43A7-A728-5D4E29883C18}"/>
              </a:ext>
            </a:extLst>
          </p:cNvPr>
          <p:cNvSpPr txBox="1"/>
          <p:nvPr/>
        </p:nvSpPr>
        <p:spPr>
          <a:xfrm>
            <a:off x="224981" y="814495"/>
            <a:ext cx="47564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PM assembly needs special tools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Easy and fast mechanical correction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Shimming required to reach targeted field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Longitudinal gap to be defined for flat field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Tolerance: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i="1" dirty="0"/>
              <a:t>B</a:t>
            </a:r>
            <a:r>
              <a:rPr lang="en-US" dirty="0"/>
              <a:t>/</a:t>
            </a:r>
            <a:r>
              <a:rPr lang="en-US" i="1" dirty="0"/>
              <a:t>B </a:t>
            </a:r>
            <a:r>
              <a:rPr lang="en-US" dirty="0"/>
              <a:t>&lt; 10</a:t>
            </a:r>
            <a:r>
              <a:rPr lang="en-US" baseline="30000" dirty="0"/>
              <a:t>-3</a:t>
            </a:r>
            <a:r>
              <a:rPr lang="en-US" dirty="0"/>
              <a:t> @13 mm</a:t>
            </a:r>
          </a:p>
          <a:p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FB4696-335A-44C7-86A8-0FC3EA4F89CF}"/>
              </a:ext>
            </a:extLst>
          </p:cNvPr>
          <p:cNvGrpSpPr/>
          <p:nvPr/>
        </p:nvGrpSpPr>
        <p:grpSpPr>
          <a:xfrm>
            <a:off x="404780" y="2523489"/>
            <a:ext cx="3566667" cy="2288702"/>
            <a:chOff x="580512" y="2831638"/>
            <a:chExt cx="3566667" cy="2288702"/>
          </a:xfrm>
        </p:grpSpPr>
        <p:pic>
          <p:nvPicPr>
            <p:cNvPr id="56" name="Picture 55" descr="Gs.jpg">
              <a:extLst>
                <a:ext uri="{FF2B5EF4-FFF2-40B4-BE49-F238E27FC236}">
                  <a16:creationId xmlns:a16="http://schemas.microsoft.com/office/drawing/2014/main" id="{7CC78420-D1F9-4ED8-BD8A-1BE808B1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12" y="2831638"/>
              <a:ext cx="3566667" cy="2006250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BD86515-F517-41A6-B83B-C41D66E09847}"/>
                </a:ext>
              </a:extLst>
            </p:cNvPr>
            <p:cNvGrpSpPr/>
            <p:nvPr/>
          </p:nvGrpSpPr>
          <p:grpSpPr>
            <a:xfrm>
              <a:off x="2084496" y="3680180"/>
              <a:ext cx="1152128" cy="1440160"/>
              <a:chOff x="2483768" y="4199972"/>
              <a:chExt cx="1152128" cy="144016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FC774BC-9D7D-4F55-B651-F25287C656E0}"/>
                  </a:ext>
                </a:extLst>
              </p:cNvPr>
              <p:cNvCxnSpPr/>
              <p:nvPr/>
            </p:nvCxnSpPr>
            <p:spPr>
              <a:xfrm>
                <a:off x="2915816" y="4199972"/>
                <a:ext cx="0" cy="1440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B85A154-1323-4EB7-B1CC-AF1F539722CE}"/>
                  </a:ext>
                </a:extLst>
              </p:cNvPr>
              <p:cNvCxnSpPr/>
              <p:nvPr/>
            </p:nvCxnSpPr>
            <p:spPr>
              <a:xfrm>
                <a:off x="2987824" y="4199972"/>
                <a:ext cx="0" cy="14401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46E4261F-ED26-4258-900B-C381ACAFA643}"/>
                  </a:ext>
                </a:extLst>
              </p:cNvPr>
              <p:cNvCxnSpPr/>
              <p:nvPr/>
            </p:nvCxnSpPr>
            <p:spPr>
              <a:xfrm>
                <a:off x="2483768" y="5568124"/>
                <a:ext cx="432048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C7E24ACA-BDE4-421F-B59E-865F68BE8D68}"/>
                  </a:ext>
                </a:extLst>
              </p:cNvPr>
              <p:cNvCxnSpPr/>
              <p:nvPr/>
            </p:nvCxnSpPr>
            <p:spPr>
              <a:xfrm flipH="1">
                <a:off x="2987824" y="5568124"/>
                <a:ext cx="648072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1D22204-9166-4A76-9592-778A2C38E397}"/>
                  </a:ext>
                </a:extLst>
              </p:cNvPr>
              <p:cNvCxnSpPr/>
              <p:nvPr/>
            </p:nvCxnSpPr>
            <p:spPr>
              <a:xfrm>
                <a:off x="2843808" y="5568124"/>
                <a:ext cx="2160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0E3596B-8698-49CA-87B9-0FA0BC157B53}"/>
                  </a:ext>
                </a:extLst>
              </p:cNvPr>
              <p:cNvSpPr txBox="1"/>
              <p:nvPr/>
            </p:nvSpPr>
            <p:spPr>
              <a:xfrm>
                <a:off x="3203848" y="5208084"/>
                <a:ext cx="38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/>
                  <a:t>g</a:t>
                </a:r>
                <a:r>
                  <a:rPr lang="en-US" i="1" baseline="-25000" dirty="0" err="1"/>
                  <a:t>s</a:t>
                </a:r>
                <a:endParaRPr lang="en-GB" i="1" baseline="-25000" dirty="0"/>
              </a:p>
            </p:txBody>
          </p:sp>
        </p:grp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86CE711E-C2C9-489A-8874-3E20BFAAE761}"/>
              </a:ext>
            </a:extLst>
          </p:cNvPr>
          <p:cNvSpPr/>
          <p:nvPr/>
        </p:nvSpPr>
        <p:spPr>
          <a:xfrm>
            <a:off x="199382" y="4927436"/>
            <a:ext cx="3785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Flat field at longitudinal gap </a:t>
            </a:r>
            <a:r>
              <a:rPr lang="en-US" sz="1600" i="1" dirty="0" err="1"/>
              <a:t>g</a:t>
            </a:r>
            <a:r>
              <a:rPr lang="en-US" sz="1600" i="1" baseline="-25000" dirty="0" err="1"/>
              <a:t>s</a:t>
            </a:r>
            <a:r>
              <a:rPr lang="en-US" sz="1600" i="1" dirty="0"/>
              <a:t> = </a:t>
            </a:r>
            <a:r>
              <a:rPr lang="en-US" sz="1600" dirty="0"/>
              <a:t>4 mm</a:t>
            </a:r>
            <a:endParaRPr lang="en-US" sz="1600" baseline="-25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F816BA-2435-4A4E-8616-A9708338F3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8865" y="591347"/>
            <a:ext cx="3816424" cy="22402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642C32-DA54-49BB-BB42-88D0D4136337}"/>
              </a:ext>
            </a:extLst>
          </p:cNvPr>
          <p:cNvSpPr txBox="1"/>
          <p:nvPr/>
        </p:nvSpPr>
        <p:spPr>
          <a:xfrm>
            <a:off x="5389609" y="2816467"/>
            <a:ext cx="3352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Module 1 with 20 </a:t>
            </a:r>
            <a:r>
              <a:rPr lang="en-US" sz="1200" dirty="0">
                <a:latin typeface="Arial"/>
                <a:cs typeface="Arial"/>
              </a:rPr>
              <a:t>µm shims (Hall probe meas.)</a:t>
            </a:r>
            <a:endParaRPr lang="en-GB" sz="1200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A258F61-648B-4789-9C66-DB121DB726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0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and prototype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659C5A-EB47-457E-B096-E456CDAF7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17" y="914962"/>
            <a:ext cx="8280920" cy="1514397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b="0" dirty="0">
                <a:solidFill>
                  <a:schemeClr val="tx1"/>
                </a:solidFill>
              </a:rPr>
              <a:t> Dominated by PM material temperature coefficient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b="0" dirty="0">
                <a:solidFill>
                  <a:schemeClr val="tx1"/>
                </a:solidFill>
              </a:rPr>
              <a:t>PM devices with fixed field should be compensated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b="0" dirty="0">
                <a:solidFill>
                  <a:schemeClr val="tx1"/>
                </a:solidFill>
              </a:rPr>
              <a:t>Compensated by passive Fe-Ni shunts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b="0" dirty="0">
                <a:solidFill>
                  <a:schemeClr val="tx1"/>
                </a:solidFill>
              </a:rPr>
              <a:t>dB/B &lt; 10</a:t>
            </a:r>
            <a:r>
              <a:rPr lang="en-US" sz="1600" b="0" baseline="30000" dirty="0">
                <a:solidFill>
                  <a:schemeClr val="tx1"/>
                </a:solidFill>
              </a:rPr>
              <a:t>-5</a:t>
            </a:r>
            <a:r>
              <a:rPr lang="en-US" sz="1600" b="0" dirty="0">
                <a:solidFill>
                  <a:schemeClr val="tx1"/>
                </a:solidFill>
              </a:rPr>
              <a:t>/C after compensation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sz="1600" b="0" dirty="0">
              <a:solidFill>
                <a:schemeClr val="tx1"/>
              </a:solidFill>
            </a:endParaRPr>
          </a:p>
          <a:p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7" name="Picture 6" descr="Graph10.pdf">
            <a:extLst>
              <a:ext uri="{FF2B5EF4-FFF2-40B4-BE49-F238E27FC236}">
                <a16:creationId xmlns:a16="http://schemas.microsoft.com/office/drawing/2014/main" id="{FC1BD380-62A8-4213-A8E8-9B99B6334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9" y="2320553"/>
            <a:ext cx="4150007" cy="2630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B3BDC-6E39-4DCE-887F-35693A00D3C5}"/>
              </a:ext>
            </a:extLst>
          </p:cNvPr>
          <p:cNvSpPr txBox="1"/>
          <p:nvPr/>
        </p:nvSpPr>
        <p:spPr>
          <a:xfrm>
            <a:off x="467544" y="5074037"/>
            <a:ext cx="46787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Field integral measurements on PM DL modules </a:t>
            </a:r>
            <a:r>
              <a:rPr lang="en-US" sz="1000" dirty="0" err="1"/>
              <a:t>NdFeB</a:t>
            </a:r>
            <a:r>
              <a:rPr lang="en-US" sz="1000" dirty="0"/>
              <a:t> PM, Sm</a:t>
            </a:r>
            <a:r>
              <a:rPr lang="en-US" sz="1000" baseline="-25000" dirty="0"/>
              <a:t>2</a:t>
            </a:r>
            <a:r>
              <a:rPr lang="en-US" sz="1000" dirty="0"/>
              <a:t>C0</a:t>
            </a:r>
            <a:r>
              <a:rPr lang="en-US" sz="1000" baseline="-25000" dirty="0"/>
              <a:t>17</a:t>
            </a:r>
            <a:r>
              <a:rPr lang="en-US" sz="1000" dirty="0"/>
              <a:t> PM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36B75-58F2-40D2-94DB-536273623E66}"/>
              </a:ext>
            </a:extLst>
          </p:cNvPr>
          <p:cNvSpPr txBox="1"/>
          <p:nvPr/>
        </p:nvSpPr>
        <p:spPr>
          <a:xfrm>
            <a:off x="4891203" y="4855264"/>
            <a:ext cx="351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dB/B/</a:t>
            </a:r>
            <a:r>
              <a:rPr lang="en-US" sz="1400" dirty="0" err="1"/>
              <a:t>dT</a:t>
            </a:r>
            <a:r>
              <a:rPr lang="en-US" sz="1400" dirty="0"/>
              <a:t> after compensation:</a:t>
            </a:r>
            <a:r>
              <a:rPr lang="en-US" sz="1400" b="1" dirty="0"/>
              <a:t>&lt; 40 ppm/C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6A12E7-A250-4F67-B382-0EE5863BEE76}"/>
              </a:ext>
            </a:extLst>
          </p:cNvPr>
          <p:cNvGrpSpPr/>
          <p:nvPr/>
        </p:nvGrpSpPr>
        <p:grpSpPr>
          <a:xfrm>
            <a:off x="5393151" y="1798941"/>
            <a:ext cx="3686840" cy="2799353"/>
            <a:chOff x="1156835" y="2065412"/>
            <a:chExt cx="4028603" cy="30548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0F9C7F-535E-4416-8EEC-D43A3227C3A0}"/>
                </a:ext>
              </a:extLst>
            </p:cNvPr>
            <p:cNvSpPr/>
            <p:nvPr/>
          </p:nvSpPr>
          <p:spPr>
            <a:xfrm>
              <a:off x="1907704" y="2641476"/>
              <a:ext cx="1296144" cy="15121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06E36D-AD1B-4A97-AF4F-A18538DEB295}"/>
                </a:ext>
              </a:extLst>
            </p:cNvPr>
            <p:cNvSpPr/>
            <p:nvPr/>
          </p:nvSpPr>
          <p:spPr>
            <a:xfrm>
              <a:off x="3203848" y="2641476"/>
              <a:ext cx="648072" cy="10801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9E3CF4-3009-44D6-BF3C-450803EC1FF3}"/>
                </a:ext>
              </a:extLst>
            </p:cNvPr>
            <p:cNvSpPr/>
            <p:nvPr/>
          </p:nvSpPr>
          <p:spPr>
            <a:xfrm>
              <a:off x="3203848" y="3721596"/>
              <a:ext cx="648072" cy="28803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78CBE2-0C7A-4A61-B2E7-18B43D4F3C60}"/>
                </a:ext>
              </a:extLst>
            </p:cNvPr>
            <p:cNvSpPr/>
            <p:nvPr/>
          </p:nvSpPr>
          <p:spPr>
            <a:xfrm>
              <a:off x="3851920" y="2641476"/>
              <a:ext cx="432048" cy="172819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D79634F-A6A3-442D-9F57-CCB64C10BA82}"/>
                </a:ext>
              </a:extLst>
            </p:cNvPr>
            <p:cNvCxnSpPr/>
            <p:nvPr/>
          </p:nvCxnSpPr>
          <p:spPr>
            <a:xfrm flipH="1">
              <a:off x="3275856" y="3217540"/>
              <a:ext cx="50405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FCDABD9-3316-4FDC-A5F9-096903885E5F}"/>
                </a:ext>
              </a:extLst>
            </p:cNvPr>
            <p:cNvCxnSpPr/>
            <p:nvPr/>
          </p:nvCxnSpPr>
          <p:spPr>
            <a:xfrm flipH="1">
              <a:off x="3275856" y="3865612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4C3DF10-3006-41CF-91B2-C8494FDA4A43}"/>
                </a:ext>
              </a:extLst>
            </p:cNvPr>
            <p:cNvCxnSpPr/>
            <p:nvPr/>
          </p:nvCxnSpPr>
          <p:spPr>
            <a:xfrm flipV="1">
              <a:off x="1732899" y="3217540"/>
              <a:ext cx="462837" cy="225316"/>
            </a:xfrm>
            <a:prstGeom prst="straightConnector1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F035A9-87C5-4748-A911-9AC1AEE0E19B}"/>
                </a:ext>
              </a:extLst>
            </p:cNvPr>
            <p:cNvSpPr txBox="1"/>
            <p:nvPr/>
          </p:nvSpPr>
          <p:spPr>
            <a:xfrm>
              <a:off x="1156835" y="3370849"/>
              <a:ext cx="711814" cy="413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Pole</a:t>
              </a:r>
              <a:endParaRPr lang="en-GB" sz="16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5CC78D4-2D07-445A-AA4C-F91E8A6AA28D}"/>
                </a:ext>
              </a:extLst>
            </p:cNvPr>
            <p:cNvCxnSpPr/>
            <p:nvPr/>
          </p:nvCxnSpPr>
          <p:spPr>
            <a:xfrm flipH="1">
              <a:off x="4139952" y="2785492"/>
              <a:ext cx="576064" cy="360040"/>
            </a:xfrm>
            <a:prstGeom prst="straightConnector1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C39C1B-564C-4183-8ADE-1A896498C7F3}"/>
                </a:ext>
              </a:extLst>
            </p:cNvPr>
            <p:cNvSpPr txBox="1"/>
            <p:nvPr/>
          </p:nvSpPr>
          <p:spPr>
            <a:xfrm>
              <a:off x="4427984" y="2425452"/>
              <a:ext cx="757454" cy="413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Yoke</a:t>
              </a:r>
              <a:endParaRPr lang="en-GB" sz="1600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8ED7B41-5741-4807-B27B-4C99224F846F}"/>
                </a:ext>
              </a:extLst>
            </p:cNvPr>
            <p:cNvCxnSpPr/>
            <p:nvPr/>
          </p:nvCxnSpPr>
          <p:spPr>
            <a:xfrm>
              <a:off x="3419872" y="2425452"/>
              <a:ext cx="72008" cy="432048"/>
            </a:xfrm>
            <a:prstGeom prst="straightConnector1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0F7C67-19AE-4733-8B33-41DF1016BED0}"/>
                </a:ext>
              </a:extLst>
            </p:cNvPr>
            <p:cNvSpPr txBox="1"/>
            <p:nvPr/>
          </p:nvSpPr>
          <p:spPr>
            <a:xfrm>
              <a:off x="2987824" y="2065412"/>
              <a:ext cx="1248113" cy="413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PM block</a:t>
              </a:r>
              <a:endParaRPr lang="en-GB" sz="16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0F9B1E-1063-40BF-B428-A9EC3CC10AEB}"/>
                </a:ext>
              </a:extLst>
            </p:cNvPr>
            <p:cNvSpPr txBox="1"/>
            <p:nvPr/>
          </p:nvSpPr>
          <p:spPr>
            <a:xfrm>
              <a:off x="2510809" y="4616444"/>
              <a:ext cx="1962140" cy="503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Special Fe-Ni shunt</a:t>
              </a:r>
            </a:p>
            <a:p>
              <a:r>
                <a:rPr lang="en-US" sz="1200" dirty="0"/>
                <a:t>(low Curie temperature)</a:t>
              </a:r>
              <a:endParaRPr lang="en-GB" sz="12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3336C1D-F3FB-4A8C-B40D-D8187A5A8E6A}"/>
                </a:ext>
              </a:extLst>
            </p:cNvPr>
            <p:cNvCxnSpPr/>
            <p:nvPr/>
          </p:nvCxnSpPr>
          <p:spPr>
            <a:xfrm flipV="1">
              <a:off x="3419872" y="3937620"/>
              <a:ext cx="72008" cy="576064"/>
            </a:xfrm>
            <a:prstGeom prst="straightConnector1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5A36FE5-43B5-4958-B6C3-F62788620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81051"/>
              </p:ext>
            </p:extLst>
          </p:nvPr>
        </p:nvGraphicFramePr>
        <p:xfrm>
          <a:off x="6119692" y="719576"/>
          <a:ext cx="266429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en-US" sz="1400" dirty="0"/>
                        <a:t>Material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dB/</a:t>
                      </a:r>
                      <a:r>
                        <a:rPr lang="en-US" sz="1400" i="1" dirty="0" err="1"/>
                        <a:t>dT</a:t>
                      </a:r>
                      <a:endParaRPr lang="en-GB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/>
                        <a:t>Sm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Co</a:t>
                      </a:r>
                      <a:r>
                        <a:rPr lang="en-US" sz="1400" baseline="-25000" dirty="0"/>
                        <a:t>17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Symbol"/>
                        <a:buChar char="-"/>
                      </a:pPr>
                      <a:r>
                        <a:rPr lang="en-GB" sz="1400" dirty="0">
                          <a:sym typeface="Symbol"/>
                        </a:rPr>
                        <a:t> 3.3 10</a:t>
                      </a:r>
                      <a:r>
                        <a:rPr lang="en-GB" sz="1400" baseline="30000" dirty="0">
                          <a:sym typeface="Symbol"/>
                        </a:rPr>
                        <a:t>-4</a:t>
                      </a:r>
                      <a:endParaRPr lang="en-GB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US" sz="1400" dirty="0"/>
                        <a:t>Nd</a:t>
                      </a:r>
                      <a:r>
                        <a:rPr lang="en-US" sz="1400" baseline="-25000" dirty="0"/>
                        <a:t>2</a:t>
                      </a:r>
                      <a:r>
                        <a:rPr lang="en-US" sz="1400" dirty="0"/>
                        <a:t>Fe</a:t>
                      </a:r>
                      <a:r>
                        <a:rPr lang="en-US" sz="1400" baseline="-25000" dirty="0"/>
                        <a:t>14</a:t>
                      </a:r>
                      <a:r>
                        <a:rPr lang="en-US" sz="1400" dirty="0"/>
                        <a:t>B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Symbol"/>
                        <a:buChar char="-"/>
                      </a:pPr>
                      <a:r>
                        <a:rPr lang="en-GB" sz="1400" dirty="0">
                          <a:sym typeface="Symbol"/>
                        </a:rPr>
                        <a:t> 10</a:t>
                      </a:r>
                      <a:r>
                        <a:rPr lang="en-GB" sz="1400" baseline="30000" dirty="0">
                          <a:sym typeface="Symbol"/>
                        </a:rPr>
                        <a:t>-3</a:t>
                      </a:r>
                      <a:endParaRPr lang="en-GB" sz="1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128C808-978E-4475-8148-CF68DE7580FD}"/>
              </a:ext>
            </a:extLst>
          </p:cNvPr>
          <p:cNvSpPr txBox="1"/>
          <p:nvPr/>
        </p:nvSpPr>
        <p:spPr>
          <a:xfrm>
            <a:off x="6290095" y="4521835"/>
            <a:ext cx="2443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THERMOFLUX (VACUUMSCHMELZE)</a:t>
            </a: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FC0AD0CA-9E91-4276-A058-B6D1A699F5B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60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and prototype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309D0-5C70-461A-B01B-B80C2255C3EB}"/>
              </a:ext>
            </a:extLst>
          </p:cNvPr>
          <p:cNvSpPr txBox="1"/>
          <p:nvPr/>
        </p:nvSpPr>
        <p:spPr>
          <a:xfrm>
            <a:off x="119869" y="762754"/>
            <a:ext cx="29161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 DL modules tested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Nominal field integral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Temperature stability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Br=1.067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4D8AE-33A4-4B8A-AB46-2F499E106B70}"/>
              </a:ext>
            </a:extLst>
          </p:cNvPr>
          <p:cNvSpPr txBox="1"/>
          <p:nvPr/>
        </p:nvSpPr>
        <p:spPr>
          <a:xfrm>
            <a:off x="119869" y="1945124"/>
            <a:ext cx="39738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Nominal field integral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Excellent agreement  between measurements and simulations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Measured values are 0.2 ~ 1 % above targeted values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Easy field integral reduction using soft iron shunts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AF2760-ABF6-493C-A074-4E2744949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91" y="1272468"/>
            <a:ext cx="4104961" cy="2344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9710B-A183-4CE5-AFB9-2D1F358A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68304"/>
            <a:ext cx="7920880" cy="1471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D7CF0-609F-4D5A-9F66-12F589FCEB5C}"/>
              </a:ext>
            </a:extLst>
          </p:cNvPr>
          <p:cNvSpPr txBox="1"/>
          <p:nvPr/>
        </p:nvSpPr>
        <p:spPr>
          <a:xfrm>
            <a:off x="2988518" y="3899505"/>
            <a:ext cx="3166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Temperature stability after compensation:</a:t>
            </a:r>
            <a:r>
              <a:rPr lang="en-US" sz="800" b="1" dirty="0"/>
              <a:t>&lt; 40 ppm/C </a:t>
            </a:r>
          </a:p>
          <a:p>
            <a:r>
              <a:rPr lang="en-US" sz="800" dirty="0"/>
              <a:t>              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6D6C82-7B39-47CA-92ED-C9C47451C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54" y="692313"/>
            <a:ext cx="1956842" cy="1448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463650-C78E-4729-837D-360DFB1286E1}"/>
              </a:ext>
            </a:extLst>
          </p:cNvPr>
          <p:cNvSpPr txBox="1"/>
          <p:nvPr/>
        </p:nvSpPr>
        <p:spPr>
          <a:xfrm>
            <a:off x="2949150" y="1921459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Prototype module</a:t>
            </a:r>
            <a:endParaRPr lang="en-GB" sz="1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F595B7CF-4287-4472-8C89-8C712C828D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5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1043608" y="1489348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Introduction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Motivation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Design and Prototype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0000"/>
                </a:solidFill>
              </a:rPr>
              <a:t>Procurement of PM and mechanical parts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Dipole assembly and magnetic measurements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Commissioning and Operation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Conclusion</a:t>
            </a:r>
            <a:endParaRPr lang="en-GB" sz="240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52513F8-0B38-4B22-A20D-D1851FF4C6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439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Procurement of PM and mechanical 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229F524-3839-4A03-A3A6-2E2BFF45EF98}"/>
              </a:ext>
            </a:extLst>
          </p:cNvPr>
          <p:cNvSpPr txBox="1">
            <a:spLocks/>
          </p:cNvSpPr>
          <p:nvPr/>
        </p:nvSpPr>
        <p:spPr bwMode="gray">
          <a:xfrm>
            <a:off x="695624" y="1040982"/>
            <a:ext cx="5184576" cy="17053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Permanent magnet procurement</a:t>
            </a:r>
            <a:endParaRPr lang="en-US" sz="1400" b="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/>
                </a:solidFill>
              </a:rPr>
              <a:t>Sm</a:t>
            </a:r>
            <a:r>
              <a:rPr lang="en-US" sz="1400" b="0" baseline="-25000" dirty="0">
                <a:solidFill>
                  <a:schemeClr val="tx1"/>
                </a:solidFill>
              </a:rPr>
              <a:t>2</a:t>
            </a:r>
            <a:r>
              <a:rPr lang="en-US" sz="1400" b="0" dirty="0">
                <a:solidFill>
                  <a:schemeClr val="tx1"/>
                </a:solidFill>
              </a:rPr>
              <a:t>Co</a:t>
            </a:r>
            <a:r>
              <a:rPr lang="en-US" sz="1400" b="0" baseline="-25000" dirty="0">
                <a:solidFill>
                  <a:schemeClr val="tx1"/>
                </a:solidFill>
              </a:rPr>
              <a:t>17</a:t>
            </a:r>
            <a:r>
              <a:rPr lang="en-US" sz="1400" b="0" dirty="0">
                <a:solidFill>
                  <a:schemeClr val="tx1"/>
                </a:solidFill>
              </a:rPr>
              <a:t> permanent magnet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/>
                </a:solidFill>
              </a:rPr>
              <a:t>Around 6000 kg of permanent magnet (15130 blocks)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/>
                </a:solidFill>
              </a:rPr>
              <a:t>Produced by </a:t>
            </a:r>
            <a:r>
              <a:rPr lang="en-US" sz="1400" b="0" dirty="0" err="1">
                <a:solidFill>
                  <a:schemeClr val="tx1"/>
                </a:solidFill>
              </a:rPr>
              <a:t>Magsound</a:t>
            </a:r>
            <a:r>
              <a:rPr lang="en-US" sz="1400" b="0" dirty="0">
                <a:solidFill>
                  <a:schemeClr val="tx1"/>
                </a:solidFill>
              </a:rPr>
              <a:t> (China)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/>
                </a:solidFill>
              </a:rPr>
              <a:t>Sorting of magnets before delivery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73767C0-BE34-4980-9976-40EFA0E206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2CB60A-1CC8-409D-B1EF-2D8B691FB2A4}"/>
              </a:ext>
            </a:extLst>
          </p:cNvPr>
          <p:cNvSpPr/>
          <p:nvPr/>
        </p:nvSpPr>
        <p:spPr>
          <a:xfrm>
            <a:off x="630001" y="3009423"/>
            <a:ext cx="59766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>
                <a:solidFill>
                  <a:schemeClr val="accent6"/>
                </a:solidFill>
              </a:rPr>
              <a:t>Mechanical parts procurement</a:t>
            </a:r>
          </a:p>
          <a:p>
            <a:pPr>
              <a:buClr>
                <a:srgbClr val="FF0000"/>
              </a:buClr>
            </a:pPr>
            <a:endParaRPr lang="en-US" sz="1400" dirty="0">
              <a:solidFill>
                <a:schemeClr val="accent6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660 assembled empty modules to be delivered to ESRF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3 CFTs for the mechanical parts </a:t>
            </a:r>
          </a:p>
          <a:p>
            <a:pPr>
              <a:buClr>
                <a:srgbClr val="FF0000"/>
              </a:buClr>
            </a:pPr>
            <a:r>
              <a:rPr lang="en-US" sz="1400" dirty="0"/>
              <a:t>     (Raw material, Cut and annealing, Machining)</a:t>
            </a:r>
          </a:p>
          <a:p>
            <a:pPr>
              <a:buClr>
                <a:srgbClr val="FF0000"/>
              </a:buClr>
            </a:pPr>
            <a:endParaRPr lang="en-US" sz="1400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440 modules by AMF (UK) and 220 by </a:t>
            </a:r>
            <a:r>
              <a:rPr lang="en-US" sz="1400" dirty="0" err="1"/>
              <a:t>Cecom</a:t>
            </a:r>
            <a:r>
              <a:rPr lang="en-US" sz="1400" dirty="0"/>
              <a:t> (Italy)</a:t>
            </a:r>
            <a:endParaRPr lang="en-GB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0F9086-6564-4639-A47A-4B27FFC4A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99" y="3807393"/>
            <a:ext cx="2052860" cy="15191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FD932-35A2-41DB-877B-D9F19E4A9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75" y="2401772"/>
            <a:ext cx="2070084" cy="13778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508BFD-8979-4159-BDB7-593B1934C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75" y="905587"/>
            <a:ext cx="2070084" cy="13778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0F9206-4D26-4559-9E60-96F8E4624D14}"/>
              </a:ext>
            </a:extLst>
          </p:cNvPr>
          <p:cNvSpPr txBox="1"/>
          <p:nvPr/>
        </p:nvSpPr>
        <p:spPr>
          <a:xfrm>
            <a:off x="6513356" y="5077232"/>
            <a:ext cx="1871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Machining</a:t>
            </a:r>
            <a:r>
              <a:rPr lang="fr-FR" sz="1200" dirty="0"/>
              <a:t> and </a:t>
            </a:r>
            <a:r>
              <a:rPr lang="en-US" sz="1200" dirty="0"/>
              <a:t>assembly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82914F-811B-4A00-864A-D23917CD614C}"/>
              </a:ext>
            </a:extLst>
          </p:cNvPr>
          <p:cNvSpPr txBox="1"/>
          <p:nvPr/>
        </p:nvSpPr>
        <p:spPr>
          <a:xfrm>
            <a:off x="6456575" y="2091986"/>
            <a:ext cx="188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Low carbon steel raw material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02DA6-B331-445A-95EA-0C6CA02B1D6C}"/>
              </a:ext>
            </a:extLst>
          </p:cNvPr>
          <p:cNvSpPr txBox="1"/>
          <p:nvPr/>
        </p:nvSpPr>
        <p:spPr>
          <a:xfrm>
            <a:off x="6537365" y="3452353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Flame cut</a:t>
            </a:r>
          </a:p>
        </p:txBody>
      </p:sp>
    </p:spTree>
    <p:extLst>
      <p:ext uri="{BB962C8B-B14F-4D97-AF65-F5344CB8AC3E}">
        <p14:creationId xmlns:p14="http://schemas.microsoft.com/office/powerpoint/2010/main" val="509529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1043608" y="1489348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Introduction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Motivation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Design and Prototype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Procurement of PM and mechanical parts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0000"/>
                </a:solidFill>
              </a:rPr>
              <a:t>Dipole assembly and magnetic measurements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Commissioning and Operation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Conclusion</a:t>
            </a:r>
            <a:endParaRPr lang="en-GB" sz="240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52513F8-0B38-4B22-A20D-D1851FF4C6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02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64A719-EE15-46E1-A478-11485BA6A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43792" r="22826" b="21191"/>
          <a:stretch/>
        </p:blipFill>
        <p:spPr>
          <a:xfrm>
            <a:off x="166096" y="1149685"/>
            <a:ext cx="4198638" cy="152124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EE3ECF6-31DE-4A89-B52C-570E6964512D}"/>
              </a:ext>
            </a:extLst>
          </p:cNvPr>
          <p:cNvSpPr/>
          <p:nvPr/>
        </p:nvSpPr>
        <p:spPr>
          <a:xfrm>
            <a:off x="2714053" y="1425508"/>
            <a:ext cx="993989" cy="9292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503619-CDA9-4EC1-AEF1-7E97CE6469B2}"/>
              </a:ext>
            </a:extLst>
          </p:cNvPr>
          <p:cNvCxnSpPr>
            <a:cxnSpLocks/>
          </p:cNvCxnSpPr>
          <p:nvPr/>
        </p:nvCxnSpPr>
        <p:spPr>
          <a:xfrm>
            <a:off x="3419872" y="2339491"/>
            <a:ext cx="364353" cy="3828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9052653-5BF0-4358-901D-B3886D021617}"/>
              </a:ext>
            </a:extLst>
          </p:cNvPr>
          <p:cNvSpPr txBox="1"/>
          <p:nvPr/>
        </p:nvSpPr>
        <p:spPr>
          <a:xfrm>
            <a:off x="1029225" y="2458778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Chartreuse Hall </a:t>
            </a:r>
            <a:endParaRPr lang="en-GB" sz="2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4A1178-66EB-4C26-96C9-7882C9FD5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67" y="3370034"/>
            <a:ext cx="910647" cy="1002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DF6CE3-9BC2-4AA2-8E09-EE0230DAF4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4225" y="1348148"/>
            <a:ext cx="5321623" cy="36987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E97104-1443-47AD-8EF0-0FAC4BB1B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73" y="3156590"/>
            <a:ext cx="2738781" cy="142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8005E0-060B-4CEC-A4F3-AF0DE76E514D}"/>
              </a:ext>
            </a:extLst>
          </p:cNvPr>
          <p:cNvSpPr txBox="1"/>
          <p:nvPr/>
        </p:nvSpPr>
        <p:spPr>
          <a:xfrm>
            <a:off x="166096" y="746820"/>
            <a:ext cx="3342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B0F0"/>
                </a:solidFill>
              </a:rPr>
              <a:t>Implementation in Chartreuse Hall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78720-F51F-4F98-946B-C6C551FB4EA6}"/>
              </a:ext>
            </a:extLst>
          </p:cNvPr>
          <p:cNvSpPr txBox="1"/>
          <p:nvPr/>
        </p:nvSpPr>
        <p:spPr>
          <a:xfrm>
            <a:off x="70293" y="4701197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Dedicate area for dipole assembly (300 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  <a:endParaRPr lang="en-GB" sz="1400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DD566C55-DAAB-4D8B-8F04-25FAC0F720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70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6A5B8-DAF2-4101-B6CF-0B571E5DE4C5}"/>
              </a:ext>
            </a:extLst>
          </p:cNvPr>
          <p:cNvSpPr txBox="1"/>
          <p:nvPr/>
        </p:nvSpPr>
        <p:spPr>
          <a:xfrm>
            <a:off x="3113808" y="5104485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Dipole assembly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271AA-21C2-407A-992E-F51111CF8A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0" b="7160"/>
          <a:stretch/>
        </p:blipFill>
        <p:spPr>
          <a:xfrm>
            <a:off x="302273" y="654464"/>
            <a:ext cx="8640472" cy="4490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7ED9BD-9C40-49DD-8FC1-FA902F056245}"/>
              </a:ext>
            </a:extLst>
          </p:cNvPr>
          <p:cNvSpPr txBox="1"/>
          <p:nvPr/>
        </p:nvSpPr>
        <p:spPr>
          <a:xfrm>
            <a:off x="3563888" y="1561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B0C2A-EA5D-4FD3-9DD3-0C681E6E2EE4}"/>
              </a:ext>
            </a:extLst>
          </p:cNvPr>
          <p:cNvSpPr txBox="1"/>
          <p:nvPr/>
        </p:nvSpPr>
        <p:spPr>
          <a:xfrm>
            <a:off x="1619672" y="19934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083B7-505C-4783-9AE7-D0D2DF4FA443}"/>
              </a:ext>
            </a:extLst>
          </p:cNvPr>
          <p:cNvSpPr txBox="1"/>
          <p:nvPr/>
        </p:nvSpPr>
        <p:spPr>
          <a:xfrm>
            <a:off x="3386007" y="31482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8B9DE-6901-4454-A129-04545F7E9F6E}"/>
              </a:ext>
            </a:extLst>
          </p:cNvPr>
          <p:cNvSpPr txBox="1"/>
          <p:nvPr/>
        </p:nvSpPr>
        <p:spPr>
          <a:xfrm>
            <a:off x="4211960" y="36119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56D9FAEE-FA16-408D-8A7D-576085AD4E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53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F6C6912-93C8-47A0-A40B-7D5FAE317255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4C7B0-6D5F-418C-9DF3-DFBCAD7D8069}"/>
              </a:ext>
            </a:extLst>
          </p:cNvPr>
          <p:cNvSpPr txBox="1"/>
          <p:nvPr/>
        </p:nvSpPr>
        <p:spPr>
          <a:xfrm>
            <a:off x="310729" y="77443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Modules assembly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5AE42-DD2F-4D32-81D2-294A3F4775E8}"/>
              </a:ext>
            </a:extLst>
          </p:cNvPr>
          <p:cNvSpPr txBox="1"/>
          <p:nvPr/>
        </p:nvSpPr>
        <p:spPr>
          <a:xfrm>
            <a:off x="138792" y="1278299"/>
            <a:ext cx="7570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Installation of the module on the assembly tool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Assembly of the permanent magnets in the module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Alignment of the poles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Installation of the thermal shims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Storage of the modules in the assembly area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23289E-505B-4722-85AA-73983B63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05" y="1239600"/>
            <a:ext cx="3834003" cy="2875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DD804B-A6E7-44EF-8D5D-6CF5A5D50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29158"/>
            <a:ext cx="4135047" cy="22287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1F4567-5AA7-49A3-8592-CD49807F956C}"/>
              </a:ext>
            </a:extLst>
          </p:cNvPr>
          <p:cNvSpPr txBox="1"/>
          <p:nvPr/>
        </p:nvSpPr>
        <p:spPr>
          <a:xfrm>
            <a:off x="539552" y="5139687"/>
            <a:ext cx="1514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F. </a:t>
            </a:r>
            <a:r>
              <a:rPr lang="en-US" sz="1200" dirty="0" err="1"/>
              <a:t>Villar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8ED312-2ECD-42C7-BEB9-012C89C1A062}"/>
              </a:ext>
            </a:extLst>
          </p:cNvPr>
          <p:cNvSpPr/>
          <p:nvPr/>
        </p:nvSpPr>
        <p:spPr>
          <a:xfrm>
            <a:off x="4932040" y="410410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Easy to use tooling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Management of magnetic forces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Robustness for long term use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One assembly tool for each dipole 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F4FD6-2ECA-45ED-8C38-FF9E83E60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29" y="3177867"/>
            <a:ext cx="1303066" cy="977300"/>
          </a:xfrm>
          <a:prstGeom prst="rect">
            <a:avLst/>
          </a:prstGeom>
        </p:spPr>
      </p:pic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E46A0F4A-3904-497B-8373-36ED0D3408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4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1043608" y="1489348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Introduction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Motivation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Design and Prototype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Procurement of PM and mechanical parts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Dipole assembly and magnetic measurements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Commissioning and Operation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Conclusion</a:t>
            </a:r>
            <a:endParaRPr lang="en-GB" sz="240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52513F8-0B38-4B22-A20D-D1851FF4C6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8E188-A1C4-475B-BF4A-473F9FB50390}"/>
              </a:ext>
            </a:extLst>
          </p:cNvPr>
          <p:cNvSpPr txBox="1"/>
          <p:nvPr/>
        </p:nvSpPr>
        <p:spPr>
          <a:xfrm>
            <a:off x="107504" y="71755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Modules magnetic measurement and shimming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60FFA-6E50-4822-8071-79F30E312168}"/>
              </a:ext>
            </a:extLst>
          </p:cNvPr>
          <p:cNvSpPr txBox="1"/>
          <p:nvPr/>
        </p:nvSpPr>
        <p:spPr>
          <a:xfrm>
            <a:off x="368988" y="1086888"/>
            <a:ext cx="8595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Installation of the module on the magnetic bench and alignment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Two type of shimming are used, iron shunt for M2, M3 and M4, End iron shunt for M1 and M5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Measurement of the field integral and roll angle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Calculation and installation of the magnetic shims to reach the targeted field integral 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Measurement for shims efficiency control, new shimming iteration if 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0148F-1510-4488-A884-AB91F8042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8420"/>
          <a:stretch/>
        </p:blipFill>
        <p:spPr>
          <a:xfrm>
            <a:off x="1079255" y="3113589"/>
            <a:ext cx="3889146" cy="2278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AD1A1-861A-4DEF-A5C9-5535D4C22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40076"/>
            <a:ext cx="2326571" cy="174492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149CE8-D559-4BC2-963F-7FDA67983958}"/>
              </a:ext>
            </a:extLst>
          </p:cNvPr>
          <p:cNvCxnSpPr/>
          <p:nvPr/>
        </p:nvCxnSpPr>
        <p:spPr>
          <a:xfrm flipH="1" flipV="1">
            <a:off x="6311349" y="3937620"/>
            <a:ext cx="1573019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306DFFB-C7CD-49D3-BB0F-2E5FE2244DC7}"/>
              </a:ext>
            </a:extLst>
          </p:cNvPr>
          <p:cNvSpPr txBox="1"/>
          <p:nvPr/>
        </p:nvSpPr>
        <p:spPr>
          <a:xfrm>
            <a:off x="7808405" y="436966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Iron shunt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8C1A31AA-C823-4758-814C-267DD65748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98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753D6-AC8C-48E6-B75C-85C000201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0940"/>
          <a:stretch/>
        </p:blipFill>
        <p:spPr>
          <a:xfrm>
            <a:off x="4876136" y="859416"/>
            <a:ext cx="3487904" cy="4513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1EC1A-AFDF-4392-9C9D-91EDFF853D62}"/>
              </a:ext>
            </a:extLst>
          </p:cNvPr>
          <p:cNvSpPr txBox="1"/>
          <p:nvPr/>
        </p:nvSpPr>
        <p:spPr>
          <a:xfrm>
            <a:off x="233285" y="1821395"/>
            <a:ext cx="38994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Vertical Integral Target          :  -253.5954 T.mm</a:t>
            </a:r>
          </a:p>
          <a:p>
            <a:r>
              <a:rPr lang="en-US" sz="1400" dirty="0"/>
              <a:t>Vertical Integral                     :  -253.6065 T.mm</a:t>
            </a:r>
          </a:p>
          <a:p>
            <a:r>
              <a:rPr lang="en-US" sz="1400" dirty="0"/>
              <a:t>Horizontal Integral                 :  0.0634 T.mm</a:t>
            </a:r>
          </a:p>
          <a:p>
            <a:endParaRPr lang="en-US" sz="14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392539-0A56-4C09-B14D-71A88FF84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636987"/>
              </p:ext>
            </p:extLst>
          </p:nvPr>
        </p:nvGraphicFramePr>
        <p:xfrm>
          <a:off x="630001" y="3268322"/>
          <a:ext cx="323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Tolerance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Measured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-13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-0.0024719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-0.0016835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5A0F452-7573-4B18-A5AE-FB0133A5C2C5}"/>
              </a:ext>
            </a:extLst>
          </p:cNvPr>
          <p:cNvSpPr txBox="1"/>
          <p:nvPr/>
        </p:nvSpPr>
        <p:spPr>
          <a:xfrm>
            <a:off x="1259632" y="982857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Module: DL1_5_18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50508D29-637D-49D9-8F2F-6EDE7ABE922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16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BF939-1E6E-45F7-B472-824E82F8A43C}"/>
              </a:ext>
            </a:extLst>
          </p:cNvPr>
          <p:cNvSpPr txBox="1"/>
          <p:nvPr/>
        </p:nvSpPr>
        <p:spPr>
          <a:xfrm>
            <a:off x="404780" y="1120129"/>
            <a:ext cx="7570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Installation of the module on the top plate after the magnetic measurements using an assembly tool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position of each module on the top plate is done with 3 pins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CC95C-2A57-42F1-809D-B74ACEF08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99" y="2304149"/>
            <a:ext cx="3933849" cy="2950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4F5F21-12D1-4593-8970-3362B1BE3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04149"/>
            <a:ext cx="2247924" cy="2997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4AD406-50CD-4FAB-AC64-6FBABE02920C}"/>
              </a:ext>
            </a:extLst>
          </p:cNvPr>
          <p:cNvSpPr txBox="1"/>
          <p:nvPr/>
        </p:nvSpPr>
        <p:spPr>
          <a:xfrm>
            <a:off x="107504" y="717556"/>
            <a:ext cx="266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DL assembly</a:t>
            </a:r>
            <a:endParaRPr lang="en-US" sz="200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371E85A-6705-4563-A240-728D0E11A6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841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912F88C-B398-4014-ADB0-FA8A18F38F6D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80E72-1297-4F33-BE2F-9A3850424D22}"/>
              </a:ext>
            </a:extLst>
          </p:cNvPr>
          <p:cNvSpPr txBox="1"/>
          <p:nvPr/>
        </p:nvSpPr>
        <p:spPr>
          <a:xfrm>
            <a:off x="107504" y="71755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DL magnetic measurement and shimming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7F660-2AD4-4BAE-92DF-426E0BF7FB4F}"/>
              </a:ext>
            </a:extLst>
          </p:cNvPr>
          <p:cNvSpPr txBox="1"/>
          <p:nvPr/>
        </p:nvSpPr>
        <p:spPr>
          <a:xfrm>
            <a:off x="482208" y="1110060"/>
            <a:ext cx="85950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Installation of the DL on the magnetic bench and alignment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Only End iron shunt (shims) on M1 and M5 are used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Measurement of field integrals and roll angle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Calculation and adjustment of the magnetic shims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Control the shims efficiency.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FB55A-3508-46ED-9B66-001D69D40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4801" r="3696" b="8420"/>
          <a:stretch/>
        </p:blipFill>
        <p:spPr>
          <a:xfrm>
            <a:off x="404780" y="2861447"/>
            <a:ext cx="4752528" cy="2544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A1854-F844-40C0-BB67-1C3D0F0E7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58" y="2713484"/>
            <a:ext cx="1872208" cy="24962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1D06031-A3DC-4E6F-BC47-78705E5D065D}"/>
              </a:ext>
            </a:extLst>
          </p:cNvPr>
          <p:cNvSpPr/>
          <p:nvPr/>
        </p:nvSpPr>
        <p:spPr>
          <a:xfrm>
            <a:off x="3185945" y="3258123"/>
            <a:ext cx="504056" cy="877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3FC7C8-58B8-449F-8555-4366733BFAEE}"/>
              </a:ext>
            </a:extLst>
          </p:cNvPr>
          <p:cNvCxnSpPr/>
          <p:nvPr/>
        </p:nvCxnSpPr>
        <p:spPr>
          <a:xfrm flipV="1">
            <a:off x="3690001" y="3619561"/>
            <a:ext cx="1848957" cy="77227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11E1C6-B82C-464B-B3F8-EA2A61F68BCB}"/>
              </a:ext>
            </a:extLst>
          </p:cNvPr>
          <p:cNvCxnSpPr/>
          <p:nvPr/>
        </p:nvCxnSpPr>
        <p:spPr>
          <a:xfrm flipH="1" flipV="1">
            <a:off x="6655589" y="3246511"/>
            <a:ext cx="936104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A48044-B92B-4D5B-BB36-93C18CAD44BD}"/>
              </a:ext>
            </a:extLst>
          </p:cNvPr>
          <p:cNvCxnSpPr/>
          <p:nvPr/>
        </p:nvCxnSpPr>
        <p:spPr>
          <a:xfrm flipH="1">
            <a:off x="6655589" y="3602223"/>
            <a:ext cx="936104" cy="936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AE2640-63CF-4AA2-BFC5-0CD03B151299}"/>
              </a:ext>
            </a:extLst>
          </p:cNvPr>
          <p:cNvSpPr txBox="1"/>
          <p:nvPr/>
        </p:nvSpPr>
        <p:spPr>
          <a:xfrm>
            <a:off x="7639307" y="3426531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End iron shunt</a:t>
            </a: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377746DA-7C62-409D-901D-DA90DE6918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83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373C5-51DA-4628-999D-A145CC1C81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6" t="9680"/>
          <a:stretch/>
        </p:blipFill>
        <p:spPr>
          <a:xfrm>
            <a:off x="5011390" y="728603"/>
            <a:ext cx="3600401" cy="4501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427FA-C040-4AF2-9A05-4F0B67DA0E26}"/>
              </a:ext>
            </a:extLst>
          </p:cNvPr>
          <p:cNvSpPr txBox="1"/>
          <p:nvPr/>
        </p:nvSpPr>
        <p:spPr>
          <a:xfrm>
            <a:off x="153688" y="1841970"/>
            <a:ext cx="5246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Vertical Integral Target     :  -637.3030 T.mm</a:t>
            </a:r>
          </a:p>
          <a:p>
            <a:r>
              <a:rPr lang="en-US" sz="1400" dirty="0"/>
              <a:t>Vertical Integral                :  -637.2902 T.mm (2.10</a:t>
            </a:r>
            <a:r>
              <a:rPr lang="en-US" sz="1400" baseline="30000" dirty="0"/>
              <a:t>-5</a:t>
            </a:r>
            <a:r>
              <a:rPr lang="en-US" sz="1400" dirty="0"/>
              <a:t> of full DL)</a:t>
            </a:r>
          </a:p>
          <a:p>
            <a:r>
              <a:rPr lang="en-US" sz="1400" dirty="0"/>
              <a:t>Horizontal Integral           :  -0.0472 T.mm</a:t>
            </a:r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45845-846A-4C36-9B20-609B1F054E07}"/>
              </a:ext>
            </a:extLst>
          </p:cNvPr>
          <p:cNvSpPr txBox="1"/>
          <p:nvPr/>
        </p:nvSpPr>
        <p:spPr>
          <a:xfrm>
            <a:off x="180977" y="1318750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Roll angle : -0.072076 </a:t>
            </a:r>
            <a:r>
              <a:rPr lang="en-US" sz="1400" dirty="0" err="1"/>
              <a:t>mRad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8FED9-E142-4180-8426-351888E2D850}"/>
              </a:ext>
            </a:extLst>
          </p:cNvPr>
          <p:cNvSpPr txBox="1"/>
          <p:nvPr/>
        </p:nvSpPr>
        <p:spPr>
          <a:xfrm>
            <a:off x="153688" y="2761787"/>
            <a:ext cx="45615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Horizontal double Integral Target     :  -0.56324 T.mm</a:t>
            </a:r>
            <a:r>
              <a:rPr lang="en-US" sz="1400" baseline="30000" dirty="0"/>
              <a:t>2</a:t>
            </a:r>
          </a:p>
          <a:p>
            <a:r>
              <a:rPr lang="en-US" sz="1400" dirty="0"/>
              <a:t>Horizontal double Integral                :  -0.56326 T.mm</a:t>
            </a:r>
            <a:r>
              <a:rPr lang="en-US" sz="1400" baseline="30000" dirty="0"/>
              <a:t>2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Vertical double Integral                    :  -5.018 10</a:t>
            </a:r>
            <a:r>
              <a:rPr lang="en-US" sz="1400" baseline="30000" dirty="0"/>
              <a:t>-5</a:t>
            </a:r>
            <a:r>
              <a:rPr lang="en-US" sz="1400" dirty="0"/>
              <a:t> T.mm</a:t>
            </a:r>
            <a:r>
              <a:rPr lang="en-US" sz="1400" baseline="30000" dirty="0"/>
              <a:t>2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B9756A-0410-45FC-989F-61712900A0D7}"/>
              </a:ext>
            </a:extLst>
          </p:cNvPr>
          <p:cNvSpPr txBox="1"/>
          <p:nvPr/>
        </p:nvSpPr>
        <p:spPr>
          <a:xfrm>
            <a:off x="1907704" y="76237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Dipole: DL1E_13_12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F2CD7AB-C5B2-4CAC-B55F-44B21DA00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7143"/>
              </p:ext>
            </p:extLst>
          </p:nvPr>
        </p:nvGraphicFramePr>
        <p:xfrm>
          <a:off x="816303" y="3942420"/>
          <a:ext cx="323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Tolerance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Measured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-13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-0.00051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-0.00087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23269032-C785-4A64-AAED-6A43890C88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376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F9543-8C30-4D50-8B5F-5C35ACC26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25" y="632310"/>
            <a:ext cx="6624736" cy="2374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D840B-5BD9-4DE3-A244-AF91C00EA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88" y="2994039"/>
            <a:ext cx="6552728" cy="235203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8FD5D3-9E35-4B07-A87D-BEF88FF510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30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5FE3225-D24B-44B9-ADE5-9312E422C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783"/>
              </p:ext>
            </p:extLst>
          </p:nvPr>
        </p:nvGraphicFramePr>
        <p:xfrm>
          <a:off x="989603" y="1823986"/>
          <a:ext cx="3240359" cy="28803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1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002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Point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X mes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Y mes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Z mes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(mm)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(mm)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(mm)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module1 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-815,27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-134,51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358,61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module1 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-615,21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-131,42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358,55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module2 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-457,77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-129,79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358,42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module2 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-257,76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-128,54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358,43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module3 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-100,01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-128,09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358,48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module3 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100,01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-128,14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358,49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module4 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257,71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-128,56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358,48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module4 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457,73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-129,52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358,46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module5 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615,42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-130,55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358,46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module5 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815,43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-132,21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358,49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8D431C4-E0F1-4CFD-B264-C3B7E30F6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1" b="14721"/>
          <a:stretch/>
        </p:blipFill>
        <p:spPr>
          <a:xfrm>
            <a:off x="5220072" y="1823986"/>
            <a:ext cx="3583285" cy="3250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3BF649-DDD7-4242-8A45-B64A68ED1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100" r="33200" b="56300"/>
          <a:stretch/>
        </p:blipFill>
        <p:spPr>
          <a:xfrm>
            <a:off x="7200291" y="3868809"/>
            <a:ext cx="1224137" cy="122413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FB143F-B764-4CB3-968C-70F70D5393B1}"/>
              </a:ext>
            </a:extLst>
          </p:cNvPr>
          <p:cNvCxnSpPr/>
          <p:nvPr/>
        </p:nvCxnSpPr>
        <p:spPr>
          <a:xfrm flipH="1" flipV="1">
            <a:off x="7308304" y="2857500"/>
            <a:ext cx="462462" cy="1224136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E810C4A-575D-437B-85E3-B20A9141FCC7}"/>
              </a:ext>
            </a:extLst>
          </p:cNvPr>
          <p:cNvSpPr txBox="1"/>
          <p:nvPr/>
        </p:nvSpPr>
        <p:spPr>
          <a:xfrm>
            <a:off x="630001" y="1138149"/>
            <a:ext cx="623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Fiducialisation</a:t>
            </a:r>
            <a:r>
              <a:rPr lang="en-US" dirty="0"/>
              <a:t> is done on each dipole using a Laser tracker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5656B-5662-46A4-8704-903DE8B6B8C8}"/>
              </a:ext>
            </a:extLst>
          </p:cNvPr>
          <p:cNvSpPr txBox="1"/>
          <p:nvPr/>
        </p:nvSpPr>
        <p:spPr>
          <a:xfrm>
            <a:off x="727200" y="707273"/>
            <a:ext cx="266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DL </a:t>
            </a:r>
            <a:r>
              <a:rPr lang="en-US" sz="2000" dirty="0" err="1">
                <a:solidFill>
                  <a:schemeClr val="accent6"/>
                </a:solidFill>
              </a:rPr>
              <a:t>fiducialisation</a:t>
            </a:r>
            <a:endParaRPr lang="en-US" sz="20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C14AE1E7-9D27-4D80-AEAF-1BB4D64899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52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assembly and magnetic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33122C9-A0B9-462F-8757-0847AD287B6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A873F-0259-4590-96D5-7B019E73BA8E}"/>
              </a:ext>
            </a:extLst>
          </p:cNvPr>
          <p:cNvSpPr txBox="1"/>
          <p:nvPr/>
        </p:nvSpPr>
        <p:spPr>
          <a:xfrm>
            <a:off x="259904" y="869956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DL assembly on mechanical support and packaging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5D3B2-8768-4F17-98F0-93940736FC55}"/>
              </a:ext>
            </a:extLst>
          </p:cNvPr>
          <p:cNvSpPr txBox="1"/>
          <p:nvPr/>
        </p:nvSpPr>
        <p:spPr>
          <a:xfrm>
            <a:off x="557180" y="1274098"/>
            <a:ext cx="7570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Installation of the DL on the mechanical support</a:t>
            </a:r>
          </a:p>
          <a:p>
            <a:pPr marL="285750" indent="-285750">
              <a:buFontTx/>
              <a:buChar char="-"/>
            </a:pPr>
            <a:r>
              <a:rPr lang="en-US" dirty="0"/>
              <a:t>Scan and storage of all the quality documents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Plastic protection on the modules </a:t>
            </a:r>
          </a:p>
          <a:p>
            <a:pPr marL="285750" indent="-285750">
              <a:buFontTx/>
              <a:buChar char="-"/>
            </a:pPr>
            <a:r>
              <a:rPr lang="en-US" dirty="0"/>
              <a:t>Packaging in the wooden box</a:t>
            </a:r>
          </a:p>
          <a:p>
            <a:pPr marL="285750" indent="-285750">
              <a:buFontTx/>
              <a:buChar char="-"/>
            </a:pPr>
            <a:r>
              <a:rPr lang="en-US" dirty="0"/>
              <a:t>Storage in the Hall Chartreuse and ID14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326676-8182-480F-85CE-513BDA60A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3461" r="3696" b="3380"/>
          <a:stretch/>
        </p:blipFill>
        <p:spPr>
          <a:xfrm>
            <a:off x="1356710" y="2909138"/>
            <a:ext cx="3636602" cy="2526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2939D-1A61-4A3D-BC1B-035DCBB4A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4801"/>
          <a:stretch/>
        </p:blipFill>
        <p:spPr>
          <a:xfrm>
            <a:off x="6020544" y="1569546"/>
            <a:ext cx="2802784" cy="3361556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96B0778-D881-4BF6-8DC5-D3DB45A408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2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1043608" y="1489348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Introduction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Motivation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Design and Prototype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Procurement of PM and mechanical parts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Dipole assembly and magnetic measurements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0000"/>
                </a:solidFill>
              </a:rPr>
              <a:t>Commissioning and Operation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Conclusion</a:t>
            </a:r>
            <a:endParaRPr lang="en-GB" sz="240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52513F8-0B38-4B22-A20D-D1851FF4C6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66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and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733122C9-A0B9-462F-8757-0847AD287B6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69A4B5-7F61-4D53-B691-6081F7F09B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3D54EE-76EE-4BF9-BB13-B6D6323FC85A}"/>
              </a:ext>
            </a:extLst>
          </p:cNvPr>
          <p:cNvSpPr txBox="1"/>
          <p:nvPr/>
        </p:nvSpPr>
        <p:spPr>
          <a:xfrm>
            <a:off x="867754" y="875372"/>
            <a:ext cx="635943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Large discrepancies between model and real lattice at the restart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Errors in the calibration of the quadrupole magnets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Cross talk between magnets generation quadrupole errors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Quadrupole errors modeled by a thin lens with opposite polarity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No change of the lattice performance at the end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4BBEB5-7DF9-4DB0-8508-2E94A89EB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04602"/>
            <a:ext cx="5644494" cy="29981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DECCA08-7461-4B4B-9AEE-3BECEEA8C945}"/>
              </a:ext>
            </a:extLst>
          </p:cNvPr>
          <p:cNvSpPr txBox="1"/>
          <p:nvPr/>
        </p:nvSpPr>
        <p:spPr>
          <a:xfrm>
            <a:off x="6876256" y="3217540"/>
            <a:ext cx="1767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Calibration coefficients </a:t>
            </a:r>
          </a:p>
          <a:p>
            <a:r>
              <a:rPr lang="en-US" sz="1200" dirty="0"/>
              <a:t>for one magnet family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3481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pic>
        <p:nvPicPr>
          <p:cNvPr id="14" name="Picture 13" descr="78030001.JPG">
            <a:extLst>
              <a:ext uri="{FF2B5EF4-FFF2-40B4-BE49-F238E27FC236}">
                <a16:creationId xmlns:a16="http://schemas.microsoft.com/office/drawing/2014/main" id="{CE1F4786-3CDC-438F-AEBC-500E5EBBBB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49388"/>
            <a:ext cx="7020272" cy="280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CCD875-1DA7-47EE-87BA-6DF37526E515}"/>
              </a:ext>
            </a:extLst>
          </p:cNvPr>
          <p:cNvSpPr txBox="1"/>
          <p:nvPr/>
        </p:nvSpPr>
        <p:spPr>
          <a:xfrm>
            <a:off x="3101721" y="952008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Magnet layout in one cell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13183-5415-44AA-863E-34E0028B8847}"/>
              </a:ext>
            </a:extLst>
          </p:cNvPr>
          <p:cNvSpPr txBox="1"/>
          <p:nvPr/>
        </p:nvSpPr>
        <p:spPr>
          <a:xfrm>
            <a:off x="4094490" y="2093023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Combined dipole-quadrupole</a:t>
            </a:r>
            <a:endParaRPr lang="en-GB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F2793D-DADA-4870-89AF-879671607171}"/>
              </a:ext>
            </a:extLst>
          </p:cNvPr>
          <p:cNvSpPr txBox="1"/>
          <p:nvPr/>
        </p:nvSpPr>
        <p:spPr>
          <a:xfrm>
            <a:off x="6750001" y="2450577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Sextupole</a:t>
            </a:r>
            <a:endParaRPr lang="en-GB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333711-F81C-410E-9491-8B46A8FE0878}"/>
              </a:ext>
            </a:extLst>
          </p:cNvPr>
          <p:cNvSpPr txBox="1"/>
          <p:nvPr/>
        </p:nvSpPr>
        <p:spPr>
          <a:xfrm>
            <a:off x="2627784" y="1789315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Octupole</a:t>
            </a:r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31E498-AC2C-4DDD-A967-FED3797C079D}"/>
              </a:ext>
            </a:extLst>
          </p:cNvPr>
          <p:cNvSpPr txBox="1"/>
          <p:nvPr/>
        </p:nvSpPr>
        <p:spPr>
          <a:xfrm>
            <a:off x="5436096" y="4851508"/>
            <a:ext cx="22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Moderate gradient quadrupole</a:t>
            </a:r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614DA4-9D2A-4E3B-8882-D0C6D92E51A7}"/>
              </a:ext>
            </a:extLst>
          </p:cNvPr>
          <p:cNvSpPr txBox="1"/>
          <p:nvPr/>
        </p:nvSpPr>
        <p:spPr>
          <a:xfrm>
            <a:off x="3323560" y="4203261"/>
            <a:ext cx="1903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High gradient quadrupole</a:t>
            </a:r>
            <a:endParaRPr lang="en-GB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CACAB3-877D-4B68-A387-ACC50B6057F0}"/>
              </a:ext>
            </a:extLst>
          </p:cNvPr>
          <p:cNvSpPr txBox="1"/>
          <p:nvPr/>
        </p:nvSpPr>
        <p:spPr>
          <a:xfrm>
            <a:off x="590555" y="4042396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Permanent magnet dipole </a:t>
            </a:r>
          </a:p>
          <a:p>
            <a:r>
              <a:rPr lang="en-US" sz="1200" dirty="0"/>
              <a:t>with longitudinal gradient (DLs)</a:t>
            </a:r>
            <a:endParaRPr lang="en-GB" sz="1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A9B24E-BE5D-419F-B6C5-F7F14B013EE8}"/>
              </a:ext>
            </a:extLst>
          </p:cNvPr>
          <p:cNvCxnSpPr>
            <a:cxnSpLocks/>
          </p:cNvCxnSpPr>
          <p:nvPr/>
        </p:nvCxnSpPr>
        <p:spPr>
          <a:xfrm flipV="1">
            <a:off x="1543179" y="2409466"/>
            <a:ext cx="220509" cy="1632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D62758-6C2D-41CA-BC6A-4BA77BF5F6A2}"/>
              </a:ext>
            </a:extLst>
          </p:cNvPr>
          <p:cNvCxnSpPr/>
          <p:nvPr/>
        </p:nvCxnSpPr>
        <p:spPr>
          <a:xfrm flipV="1">
            <a:off x="1547664" y="2809930"/>
            <a:ext cx="1751888" cy="1232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84C2F5-AB1C-4C64-8403-B4CEAF69BE6C}"/>
              </a:ext>
            </a:extLst>
          </p:cNvPr>
          <p:cNvCxnSpPr/>
          <p:nvPr/>
        </p:nvCxnSpPr>
        <p:spPr>
          <a:xfrm flipH="1">
            <a:off x="4094490" y="2370022"/>
            <a:ext cx="751110" cy="439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1002E8-12F5-4795-99D7-3062CF9E6953}"/>
              </a:ext>
            </a:extLst>
          </p:cNvPr>
          <p:cNvCxnSpPr>
            <a:cxnSpLocks/>
          </p:cNvCxnSpPr>
          <p:nvPr/>
        </p:nvCxnSpPr>
        <p:spPr>
          <a:xfrm flipH="1">
            <a:off x="4716016" y="2365232"/>
            <a:ext cx="129584" cy="630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DAE525-C4C4-49AC-BCB1-B6C12CD6B50E}"/>
              </a:ext>
            </a:extLst>
          </p:cNvPr>
          <p:cNvCxnSpPr>
            <a:cxnSpLocks/>
          </p:cNvCxnSpPr>
          <p:nvPr/>
        </p:nvCxnSpPr>
        <p:spPr>
          <a:xfrm>
            <a:off x="4863279" y="2370022"/>
            <a:ext cx="363366" cy="819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667E8D-34B0-4DB5-BE0E-3EA25038FAB9}"/>
              </a:ext>
            </a:extLst>
          </p:cNvPr>
          <p:cNvCxnSpPr>
            <a:cxnSpLocks/>
          </p:cNvCxnSpPr>
          <p:nvPr/>
        </p:nvCxnSpPr>
        <p:spPr>
          <a:xfrm flipH="1" flipV="1">
            <a:off x="3779912" y="2996144"/>
            <a:ext cx="473026" cy="1124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F22FE6E-C85D-416E-BCA9-72ACAC67D55A}"/>
              </a:ext>
            </a:extLst>
          </p:cNvPr>
          <p:cNvCxnSpPr>
            <a:cxnSpLocks/>
          </p:cNvCxnSpPr>
          <p:nvPr/>
        </p:nvCxnSpPr>
        <p:spPr>
          <a:xfrm flipV="1">
            <a:off x="4257423" y="3086930"/>
            <a:ext cx="52047" cy="1033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5B95BE3-8AE9-4F3E-97AF-48B756702957}"/>
              </a:ext>
            </a:extLst>
          </p:cNvPr>
          <p:cNvCxnSpPr/>
          <p:nvPr/>
        </p:nvCxnSpPr>
        <p:spPr>
          <a:xfrm flipV="1">
            <a:off x="4252938" y="3291009"/>
            <a:ext cx="633640" cy="834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CC1B00-6A0B-428F-87AA-CA0A9D128F26}"/>
              </a:ext>
            </a:extLst>
          </p:cNvPr>
          <p:cNvCxnSpPr/>
          <p:nvPr/>
        </p:nvCxnSpPr>
        <p:spPr>
          <a:xfrm flipV="1">
            <a:off x="4257423" y="3455516"/>
            <a:ext cx="1106665" cy="664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6C36E4C-978A-4512-80E1-06CBA20A24AB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664485" y="2727576"/>
            <a:ext cx="518488" cy="755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885A604-FC17-4E94-AD79-440F939BD1F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951114" y="2727576"/>
            <a:ext cx="231859" cy="878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64F9902-AE29-4D80-A66E-DD26C3ECC4B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303042" y="2727576"/>
            <a:ext cx="879931" cy="671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0BC40FD-C0C3-41D1-B69A-0DFEC4E5435F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6558358" y="3787981"/>
            <a:ext cx="1" cy="1063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B7CAFC1-494B-43EF-8CE0-EA0713DA8FE7}"/>
              </a:ext>
            </a:extLst>
          </p:cNvPr>
          <p:cNvCxnSpPr>
            <a:stCxn id="17" idx="0"/>
          </p:cNvCxnSpPr>
          <p:nvPr/>
        </p:nvCxnSpPr>
        <p:spPr>
          <a:xfrm flipV="1">
            <a:off x="6558359" y="4120447"/>
            <a:ext cx="1122262" cy="73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EC961C2-1C7C-4F8A-A137-6A408FD42360}"/>
              </a:ext>
            </a:extLst>
          </p:cNvPr>
          <p:cNvCxnSpPr>
            <a:stCxn id="17" idx="0"/>
          </p:cNvCxnSpPr>
          <p:nvPr/>
        </p:nvCxnSpPr>
        <p:spPr>
          <a:xfrm flipV="1">
            <a:off x="6558359" y="4042396"/>
            <a:ext cx="893961" cy="809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4443483-2C02-48AF-910A-B3EFFE0C8BA1}"/>
              </a:ext>
            </a:extLst>
          </p:cNvPr>
          <p:cNvCxnSpPr>
            <a:stCxn id="17" idx="0"/>
          </p:cNvCxnSpPr>
          <p:nvPr/>
        </p:nvCxnSpPr>
        <p:spPr>
          <a:xfrm flipV="1">
            <a:off x="6558359" y="3937620"/>
            <a:ext cx="340066" cy="91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8208643-A92A-4703-AAB7-D368BB09F344}"/>
              </a:ext>
            </a:extLst>
          </p:cNvPr>
          <p:cNvCxnSpPr>
            <a:stCxn id="16" idx="2"/>
          </p:cNvCxnSpPr>
          <p:nvPr/>
        </p:nvCxnSpPr>
        <p:spPr>
          <a:xfrm flipH="1">
            <a:off x="2878361" y="2066314"/>
            <a:ext cx="148732" cy="467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C82E1D0A-A619-4173-B977-86D433A34C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3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and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733122C9-A0B9-462F-8757-0847AD287B6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69A4B5-7F61-4D53-B691-6081F7F09B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ED0EF5-2A72-45AF-AB8C-4802C14B54E8}"/>
              </a:ext>
            </a:extLst>
          </p:cNvPr>
          <p:cNvGrpSpPr/>
          <p:nvPr/>
        </p:nvGrpSpPr>
        <p:grpSpPr>
          <a:xfrm>
            <a:off x="1583668" y="1307170"/>
            <a:ext cx="5976664" cy="2376264"/>
            <a:chOff x="4499992" y="1263654"/>
            <a:chExt cx="5005879" cy="20284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79385D-375F-40DF-B4A9-FFA327E517F6}"/>
                </a:ext>
              </a:extLst>
            </p:cNvPr>
            <p:cNvSpPr/>
            <p:nvPr/>
          </p:nvSpPr>
          <p:spPr>
            <a:xfrm>
              <a:off x="5292080" y="1335513"/>
              <a:ext cx="1080120" cy="496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PM DL</a:t>
              </a:r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658DD3-E34C-4A41-9574-AD0163D6FCE4}"/>
                </a:ext>
              </a:extLst>
            </p:cNvPr>
            <p:cNvSpPr/>
            <p:nvPr/>
          </p:nvSpPr>
          <p:spPr>
            <a:xfrm>
              <a:off x="7240390" y="1335513"/>
              <a:ext cx="1692519" cy="496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Quadrupole yoke</a:t>
              </a:r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3CE69B-FBC4-4ACF-A7C9-E2E14BE92221}"/>
                </a:ext>
              </a:extLst>
            </p:cNvPr>
            <p:cNvSpPr/>
            <p:nvPr/>
          </p:nvSpPr>
          <p:spPr>
            <a:xfrm>
              <a:off x="7780450" y="2065412"/>
              <a:ext cx="1725421" cy="496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Quadrupole yoke</a:t>
              </a:r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F33C79-C302-459E-B159-452C3049A1ED}"/>
                </a:ext>
              </a:extLst>
            </p:cNvPr>
            <p:cNvSpPr/>
            <p:nvPr/>
          </p:nvSpPr>
          <p:spPr>
            <a:xfrm>
              <a:off x="4499992" y="2065412"/>
              <a:ext cx="1872208" cy="496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Sextupole</a:t>
              </a:r>
              <a:r>
                <a:rPr lang="en-US" dirty="0"/>
                <a:t> yoke</a:t>
              </a:r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B88E61-0872-42A4-AD83-5C874B3EBC02}"/>
                </a:ext>
              </a:extLst>
            </p:cNvPr>
            <p:cNvSpPr/>
            <p:nvPr/>
          </p:nvSpPr>
          <p:spPr>
            <a:xfrm>
              <a:off x="7524328" y="2795311"/>
              <a:ext cx="1725421" cy="496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Quadrupole yoke</a:t>
              </a:r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9F79FB-BA58-4A6D-9D6B-C38E18D6C04F}"/>
                </a:ext>
              </a:extLst>
            </p:cNvPr>
            <p:cNvSpPr/>
            <p:nvPr/>
          </p:nvSpPr>
          <p:spPr>
            <a:xfrm>
              <a:off x="4716016" y="2795311"/>
              <a:ext cx="1656184" cy="496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Octupole yoke</a:t>
              </a:r>
              <a:endParaRPr lang="en-GB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DDBC41-17B2-46A9-9FBA-8CECF5D35CB8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6372201" y="1583913"/>
              <a:ext cx="86819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C9984A-78D7-42D6-A47B-E50F3561E2A2}"/>
                </a:ext>
              </a:extLst>
            </p:cNvPr>
            <p:cNvCxnSpPr>
              <a:cxnSpLocks/>
            </p:cNvCxnSpPr>
            <p:nvPr/>
          </p:nvCxnSpPr>
          <p:spPr>
            <a:xfrm>
              <a:off x="6372200" y="2313812"/>
              <a:ext cx="1408250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333B36-3CB3-448B-89CF-E67275200CA5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6372200" y="3040803"/>
              <a:ext cx="1152128" cy="290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BB174B-50E5-43E5-8213-E1C63B4D7BBA}"/>
                </a:ext>
              </a:extLst>
            </p:cNvPr>
            <p:cNvSpPr txBox="1"/>
            <p:nvPr/>
          </p:nvSpPr>
          <p:spPr>
            <a:xfrm>
              <a:off x="6489484" y="1263654"/>
              <a:ext cx="604451" cy="262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4.7 cm</a:t>
              </a:r>
              <a:endParaRPr lang="en-GB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0D730B-C908-4EF5-A0F4-F9748F551585}"/>
                </a:ext>
              </a:extLst>
            </p:cNvPr>
            <p:cNvSpPr txBox="1"/>
            <p:nvPr/>
          </p:nvSpPr>
          <p:spPr>
            <a:xfrm>
              <a:off x="6612274" y="1967242"/>
              <a:ext cx="604451" cy="262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7.5 cm</a:t>
              </a:r>
              <a:endParaRPr lang="en-GB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1F2543-E1E9-4C37-AC56-88E17FBEB5F3}"/>
                </a:ext>
              </a:extLst>
            </p:cNvPr>
            <p:cNvSpPr txBox="1"/>
            <p:nvPr/>
          </p:nvSpPr>
          <p:spPr>
            <a:xfrm>
              <a:off x="6589054" y="2638514"/>
              <a:ext cx="479587" cy="262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cm</a:t>
              </a:r>
              <a:endParaRPr lang="en-GB" sz="1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DAAA4DA-4304-48F3-AA11-EC6984828C02}"/>
              </a:ext>
            </a:extLst>
          </p:cNvPr>
          <p:cNvSpPr txBox="1"/>
          <p:nvPr/>
        </p:nvSpPr>
        <p:spPr>
          <a:xfrm>
            <a:off x="899592" y="4128976"/>
            <a:ext cx="55803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Short distance between magnet yokes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Less than 1 cm between </a:t>
            </a:r>
            <a:r>
              <a:rPr lang="en-US" sz="1600" dirty="0" err="1"/>
              <a:t>sextupole</a:t>
            </a:r>
            <a:r>
              <a:rPr lang="en-US" sz="1600" dirty="0"/>
              <a:t> and quadrupole coils</a:t>
            </a:r>
          </a:p>
          <a:p>
            <a:r>
              <a:rPr lang="en-US" sz="1600" dirty="0"/>
              <a:t>     and between octupole and quadrupole coils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Saturated magnets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8E2C69-62D9-4D69-8387-96563D93E39B}"/>
              </a:ext>
            </a:extLst>
          </p:cNvPr>
          <p:cNvSpPr txBox="1"/>
          <p:nvPr/>
        </p:nvSpPr>
        <p:spPr>
          <a:xfrm>
            <a:off x="251520" y="765600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All ingredient for a cross-talk between magnets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6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and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31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733122C9-A0B9-462F-8757-0847AD287B6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69A4B5-7F61-4D53-B691-6081F7F09B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F100A2-4C90-4060-A7F9-A1375DFFD361}"/>
              </a:ext>
            </a:extLst>
          </p:cNvPr>
          <p:cNvSpPr txBox="1"/>
          <p:nvPr/>
        </p:nvSpPr>
        <p:spPr>
          <a:xfrm>
            <a:off x="630001" y="1592700"/>
            <a:ext cx="47612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Dipole to quadrupole cross talk done in 2017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Needed for PM dipole tuning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Reduction in the integrated field of DL by 1%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Quadrupole to dipole cross talk not investigated</a:t>
            </a:r>
          </a:p>
          <a:p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1C4BB-24BF-4FBA-9F55-3117399CDDE3}"/>
              </a:ext>
            </a:extLst>
          </p:cNvPr>
          <p:cNvSpPr txBox="1"/>
          <p:nvPr/>
        </p:nvSpPr>
        <p:spPr>
          <a:xfrm>
            <a:off x="198001" y="1030912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Dipole to quadrupole Cross-talk 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28474F-3C93-4FB1-B98B-AADA0752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671" y="2864905"/>
            <a:ext cx="3370853" cy="2236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757E39-3C12-40B6-B13F-97FE6942AF5C}"/>
              </a:ext>
            </a:extLst>
          </p:cNvPr>
          <p:cNvSpPr txBox="1"/>
          <p:nvPr/>
        </p:nvSpPr>
        <p:spPr>
          <a:xfrm>
            <a:off x="611560" y="3597182"/>
            <a:ext cx="43604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Quadrupole to Dipole cross talk done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0.9 % reduction in the integrated gradient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Effect localized at the dipole edge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Almost no change in the quadrupole</a:t>
            </a:r>
          </a:p>
          <a:p>
            <a:r>
              <a:rPr lang="en-US" sz="1600" dirty="0"/>
              <a:t>     </a:t>
            </a: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072969-5ABC-4DF6-8C37-DF76CB48BBB4}"/>
              </a:ext>
            </a:extLst>
          </p:cNvPr>
          <p:cNvSpPr txBox="1"/>
          <p:nvPr/>
        </p:nvSpPr>
        <p:spPr>
          <a:xfrm>
            <a:off x="111501" y="302004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Quadrupole to dipole Cross-talk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88912A-9A20-4C92-91CA-D5530FC1C745}"/>
              </a:ext>
            </a:extLst>
          </p:cNvPr>
          <p:cNvSpPr/>
          <p:nvPr/>
        </p:nvSpPr>
        <p:spPr>
          <a:xfrm>
            <a:off x="6228184" y="5138639"/>
            <a:ext cx="22813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(G Le Bec, LER2020, Frascati, 2020)</a:t>
            </a:r>
            <a:endParaRPr lang="en-GB" sz="1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DBD3AD-2FBF-47CB-897C-69DDF9863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652269"/>
            <a:ext cx="1878805" cy="217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26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and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32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733122C9-A0B9-462F-8757-0847AD287B6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69A4B5-7F61-4D53-B691-6081F7F09B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56649-6055-2B42-88D4-3AC61E3789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2" t="13100" b="72683"/>
          <a:stretch/>
        </p:blipFill>
        <p:spPr>
          <a:xfrm>
            <a:off x="823317" y="623297"/>
            <a:ext cx="3383395" cy="692058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9E57146E-A6F3-A144-855A-DD1FFE8042C2}"/>
              </a:ext>
            </a:extLst>
          </p:cNvPr>
          <p:cNvSpPr txBox="1"/>
          <p:nvPr/>
        </p:nvSpPr>
        <p:spPr>
          <a:xfrm>
            <a:off x="4213608" y="1309854"/>
            <a:ext cx="465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RF frequency shift is following seasonal almost-reproducible variations.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55CEB1A-CDDE-224A-B8CB-6A55450A2721}"/>
              </a:ext>
            </a:extLst>
          </p:cNvPr>
          <p:cNvSpPr txBox="1"/>
          <p:nvPr/>
        </p:nvSpPr>
        <p:spPr>
          <a:xfrm>
            <a:off x="4206712" y="559079"/>
            <a:ext cx="463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Horizontal steerers strengths not drifting, average is kept to zero to use RF frequency for SR length variations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9443C3-1352-4641-AD6D-BDA3232A7A85}"/>
              </a:ext>
            </a:extLst>
          </p:cNvPr>
          <p:cNvGrpSpPr/>
          <p:nvPr/>
        </p:nvGrpSpPr>
        <p:grpSpPr>
          <a:xfrm>
            <a:off x="641948" y="1217445"/>
            <a:ext cx="3581959" cy="2401657"/>
            <a:chOff x="630001" y="1602414"/>
            <a:chExt cx="4492871" cy="30124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B668FE-260D-7146-B136-0B9585831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01" y="1602414"/>
              <a:ext cx="4492871" cy="3012412"/>
            </a:xfrm>
            <a:prstGeom prst="rect">
              <a:avLst/>
            </a:prstGeom>
          </p:spPr>
        </p:pic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EB22424E-9773-A641-8F44-2C9E02CFF048}"/>
                </a:ext>
              </a:extLst>
            </p:cNvPr>
            <p:cNvSpPr txBox="1"/>
            <p:nvPr/>
          </p:nvSpPr>
          <p:spPr>
            <a:xfrm rot="16200000">
              <a:off x="2107670" y="3058632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Winter SD</a:t>
              </a: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139F1A9C-EE45-5B48-822E-E5608ACFFEDC}"/>
                </a:ext>
              </a:extLst>
            </p:cNvPr>
            <p:cNvSpPr txBox="1"/>
            <p:nvPr/>
          </p:nvSpPr>
          <p:spPr>
            <a:xfrm rot="16200000">
              <a:off x="3979878" y="3066179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Winter SD</a:t>
              </a:r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id="{5FFAF6AB-F013-AA4B-9A74-F4ED300D2E06}"/>
                </a:ext>
              </a:extLst>
            </p:cNvPr>
            <p:cNvSpPr txBox="1"/>
            <p:nvPr/>
          </p:nvSpPr>
          <p:spPr>
            <a:xfrm rot="16200000">
              <a:off x="3179284" y="3168532"/>
              <a:ext cx="1021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Summer SD</a:t>
              </a:r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72B1D6C3-BB0D-9846-B3EA-42BEAF964A71}"/>
                </a:ext>
              </a:extLst>
            </p:cNvPr>
            <p:cNvSpPr txBox="1"/>
            <p:nvPr/>
          </p:nvSpPr>
          <p:spPr>
            <a:xfrm rot="16200000">
              <a:off x="1288496" y="3270775"/>
              <a:ext cx="1021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Summer SD</a:t>
              </a:r>
            </a:p>
          </p:txBody>
        </p:sp>
      </p:grpSp>
      <p:sp>
        <p:nvSpPr>
          <p:cNvPr id="17" name="TextBox 7">
            <a:extLst>
              <a:ext uri="{FF2B5EF4-FFF2-40B4-BE49-F238E27FC236}">
                <a16:creationId xmlns:a16="http://schemas.microsoft.com/office/drawing/2014/main" id="{0FDC9F46-EC1C-E647-A820-48CD415238AB}"/>
              </a:ext>
            </a:extLst>
          </p:cNvPr>
          <p:cNvSpPr txBox="1"/>
          <p:nvPr/>
        </p:nvSpPr>
        <p:spPr>
          <a:xfrm>
            <a:off x="4283321" y="1963154"/>
            <a:ext cx="4574833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Imagine the SR as a VERY SLOW BOOSTER RAMPING DOWN in ENERGY. RF will not change. Beam ENERGY would reduce to adapt to the lower dipole fields in the SR. </a:t>
            </a:r>
          </a:p>
          <a:p>
            <a:endParaRPr lang="en-US" sz="1600" dirty="0"/>
          </a:p>
          <a:p>
            <a:r>
              <a:rPr lang="en-US" sz="1600" dirty="0"/>
              <a:t>We may then look at the AVERAGE QUADRUPOLE correction strengths (</a:t>
            </a:r>
            <a:r>
              <a:rPr lang="en-US" sz="1600" dirty="0" err="1"/>
              <a:t>sextupoles</a:t>
            </a:r>
            <a:r>
              <a:rPr lang="en-US" sz="1600" dirty="0"/>
              <a:t> are modified often for lifetime optimization and chromaticity setting).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147AF1-9BCF-DB46-803D-C40B23AF9755}"/>
              </a:ext>
            </a:extLst>
          </p:cNvPr>
          <p:cNvSpPr/>
          <p:nvPr/>
        </p:nvSpPr>
        <p:spPr>
          <a:xfrm>
            <a:off x="4206712" y="4289656"/>
            <a:ext cx="4824537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/>
                </a:solidFill>
              </a:rPr>
              <a:t>After 3 years of operation it is not possible to observe clearly any loss of field in the permanent dipoles.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4BC58C-E9C5-D841-A4E1-97294532C3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2" t="52088" b="34396"/>
          <a:stretch/>
        </p:blipFill>
        <p:spPr>
          <a:xfrm>
            <a:off x="728144" y="3664696"/>
            <a:ext cx="3409565" cy="6152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032173-B61A-D64A-8126-81E9FB950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4" y="4272498"/>
            <a:ext cx="3409565" cy="69615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E5A0456-DBAA-4154-B24C-994DAAF9014C}"/>
              </a:ext>
            </a:extLst>
          </p:cNvPr>
          <p:cNvSpPr txBox="1"/>
          <p:nvPr/>
        </p:nvSpPr>
        <p:spPr>
          <a:xfrm>
            <a:off x="112751" y="4997667"/>
            <a:ext cx="1734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Courtesy of S.M Liuzzo</a:t>
            </a:r>
          </a:p>
        </p:txBody>
      </p:sp>
    </p:spTree>
    <p:extLst>
      <p:ext uri="{BB962C8B-B14F-4D97-AF65-F5344CB8AC3E}">
        <p14:creationId xmlns:p14="http://schemas.microsoft.com/office/powerpoint/2010/main" val="3712227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and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33</a:t>
            </a:fld>
            <a:endParaRPr lang="en-US" noProof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966DD41-EB2E-464A-AE70-D3F649D2AB69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733122C9-A0B9-462F-8757-0847AD287B6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55DFC-969A-42AB-8405-84BB71B41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/>
          <a:stretch/>
        </p:blipFill>
        <p:spPr>
          <a:xfrm>
            <a:off x="323528" y="1201316"/>
            <a:ext cx="8236800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9B1761-C633-41C4-A076-DE596051A6CC}"/>
              </a:ext>
            </a:extLst>
          </p:cNvPr>
          <p:cNvSpPr txBox="1"/>
          <p:nvPr/>
        </p:nvSpPr>
        <p:spPr>
          <a:xfrm>
            <a:off x="846150" y="714457"/>
            <a:ext cx="719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DLs in operation since almost 3 years without any intervention</a:t>
            </a:r>
            <a:endParaRPr lang="en-GB" sz="200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69A4B5-7F61-4D53-B691-6081F7F09B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76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34</a:t>
            </a:fld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1043608" y="1489348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Introduction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Motivation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Design and Prototype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Procurement of PM and mechanical parts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Dipole assembly and magnetic measurements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Commissioning and Operation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0000"/>
                </a:solidFill>
              </a:rPr>
              <a:t>Conclusion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52513F8-0B38-4B22-A20D-D1851FF4C6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23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DA5F2E-4DCA-4CAA-B980-B26D0DD59CB5}"/>
              </a:ext>
            </a:extLst>
          </p:cNvPr>
          <p:cNvSpPr txBox="1">
            <a:spLocks/>
          </p:cNvSpPr>
          <p:nvPr/>
        </p:nvSpPr>
        <p:spPr bwMode="gray">
          <a:xfrm>
            <a:off x="243600" y="1201316"/>
            <a:ext cx="8900399" cy="37444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</a:rPr>
              <a:t>Simple magnetic structure, no electrical power and no cooling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</a:rPr>
              <a:t>Prototypes to solve all technical issues (assembly, measurement, tuning)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</a:rPr>
              <a:t>Procurement of all the parts including row material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</a:rPr>
              <a:t>Development of methods and technics for a large scale production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</a:rPr>
              <a:t>Quasi-industrial organization for the series production (workflow, procedures, quality insurances,…..)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</a:rPr>
              <a:t>Assembly of all the DLs in less than one year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</a:rPr>
              <a:t>3 years of operation without any intervention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377497B-71F9-4929-B311-6F123B9B36B4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733122C9-A0B9-462F-8757-0847AD287B6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3A6C2D2-3321-49C3-BE55-007572D116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60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</a:t>
            </a:r>
            <a:endParaRPr lang="en-US" dirty="0"/>
          </a:p>
        </p:txBody>
      </p:sp>
      <p:pic>
        <p:nvPicPr>
          <p:cNvPr id="4" name="Picture 3" descr="ESRF AERIAL VIEWS_MOREL_MAY 2015_LR_04.jpg">
            <a:extLst>
              <a:ext uri="{FF2B5EF4-FFF2-40B4-BE49-F238E27FC236}">
                <a16:creationId xmlns:a16="http://schemas.microsoft.com/office/drawing/2014/main" id="{B5895639-0F7B-44C8-BF8E-8FC93B5C18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80" y="753268"/>
            <a:ext cx="8118720" cy="45190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6E25231-5999-47A2-B839-DD521EF0E366}"/>
              </a:ext>
            </a:extLst>
          </p:cNvPr>
          <p:cNvSpPr txBox="1">
            <a:spLocks/>
          </p:cNvSpPr>
          <p:nvPr/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733122C9-A0B9-462F-8757-0847AD287B6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CBBA91F-3AEC-4E67-8D35-C87D01A177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1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1043608" y="1489348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Introduction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0000"/>
                </a:solidFill>
              </a:rPr>
              <a:t>Motivation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Design and Prototype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Procurement of PM and mechanical parts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Dipole assembly and magnetic measurements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Commissioning and Operation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Conclusion</a:t>
            </a:r>
            <a:endParaRPr lang="en-GB" sz="240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52513F8-0B38-4B22-A20D-D1851FF4C6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21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Motivation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FCF5D-F47A-423E-8243-022DF32B1C64}"/>
              </a:ext>
            </a:extLst>
          </p:cNvPr>
          <p:cNvSpPr txBox="1"/>
          <p:nvPr/>
        </p:nvSpPr>
        <p:spPr>
          <a:xfrm>
            <a:off x="1006016" y="1395551"/>
            <a:ext cx="6345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Compact devices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No power supply and no cooling systems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Better reliability (no water and power supply failures)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Less control systems, cables and noise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Important reduction in operation cost</a:t>
            </a:r>
          </a:p>
          <a:p>
            <a:pPr>
              <a:buClr>
                <a:srgbClr val="FF0000"/>
              </a:buClr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1E29A-C360-4F0C-A31B-33261FC7B7E6}"/>
              </a:ext>
            </a:extLst>
          </p:cNvPr>
          <p:cNvSpPr txBox="1"/>
          <p:nvPr/>
        </p:nvSpPr>
        <p:spPr>
          <a:xfrm>
            <a:off x="251520" y="985292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 dipole have advantages over </a:t>
            </a:r>
            <a:r>
              <a:rPr lang="en-GB" dirty="0"/>
              <a:t>electromagnet one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314A8-3A4F-4A1D-A047-9EAF05216F6A}"/>
              </a:ext>
            </a:extLst>
          </p:cNvPr>
          <p:cNvSpPr txBox="1"/>
          <p:nvPr/>
        </p:nvSpPr>
        <p:spPr>
          <a:xfrm>
            <a:off x="266965" y="2821472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Challenges for permanent magnet Dipoles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8DDF8-CFEB-4A9D-B58F-A8705AF29587}"/>
              </a:ext>
            </a:extLst>
          </p:cNvPr>
          <p:cNvSpPr txBox="1"/>
          <p:nvPr/>
        </p:nvSpPr>
        <p:spPr>
          <a:xfrm>
            <a:off x="935735" y="3388718"/>
            <a:ext cx="3741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Magnetic field design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Magnetic field tuning and shimming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Temperature dependence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Demagnetization risks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Series production</a:t>
            </a:r>
          </a:p>
          <a:p>
            <a:pPr>
              <a:buClr>
                <a:srgbClr val="FF0000"/>
              </a:buClr>
            </a:pP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D8F6BB-6055-4F07-AE38-DDEEE6105E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1395551"/>
            <a:ext cx="2535872" cy="1339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645FDC-2003-4286-93FF-621B3991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3461" r="3696" b="3380"/>
          <a:stretch/>
        </p:blipFill>
        <p:spPr>
          <a:xfrm>
            <a:off x="6228184" y="3076746"/>
            <a:ext cx="2535872" cy="1761763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4728FAA-EA0C-4860-ADDD-A08F7E3E44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Motivation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459273-04CB-44F4-A8B7-ADB988099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47885"/>
            <a:ext cx="8236800" cy="4331980"/>
          </a:xfrm>
        </p:spPr>
        <p:txBody>
          <a:bodyPr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Demonstrates feasibility of low cost permanent magnet dipole production</a:t>
            </a:r>
            <a:endParaRPr lang="en-US" sz="1400" b="0" dirty="0">
              <a:solidFill>
                <a:schemeClr val="tx1"/>
              </a:solidFill>
            </a:endParaRPr>
          </a:p>
          <a:p>
            <a:pPr marL="1447800" lvl="4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dirty="0"/>
              <a:t>Low procurement cost</a:t>
            </a:r>
          </a:p>
          <a:p>
            <a:pPr marL="1447800" lvl="4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400" b="0" dirty="0">
                <a:solidFill>
                  <a:schemeClr val="tx1"/>
                </a:solidFill>
              </a:rPr>
              <a:t>Energy efficient, no running cost</a:t>
            </a:r>
          </a:p>
          <a:p>
            <a:pPr marL="642938" lvl="3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b="0" dirty="0">
              <a:solidFill>
                <a:schemeClr val="tx1"/>
              </a:solidFill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Full control on the dipole assemblies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In house experience in permanent magnet assemblies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In house experience in magnetic measurement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Magnetic tuning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chemeClr val="tx1"/>
                </a:solidFill>
              </a:rPr>
              <a:t>Add a new experience in terms of large series of magnet assemblies and tuning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b="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5C807-A75A-4CEC-9918-AA1ECBC7CE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5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1043608" y="1489348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Introduction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Motivation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FF0000"/>
                </a:solidFill>
              </a:rPr>
              <a:t>Design and Prototype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Procurement of PM and mechanical parts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Dipole assembly and magnetic measurements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Commissioning and Operation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Conclusion</a:t>
            </a:r>
            <a:endParaRPr lang="en-GB" sz="240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52513F8-0B38-4B22-A20D-D1851FF4C6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8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and prototype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8DE804-95D1-41DD-BE97-48F12A975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333106"/>
              </p:ext>
            </p:extLst>
          </p:nvPr>
        </p:nvGraphicFramePr>
        <p:xfrm>
          <a:off x="531847" y="908205"/>
          <a:ext cx="4126824" cy="207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938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38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25.5 – 30.5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38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Iron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1788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938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Permanent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Sm</a:t>
                      </a:r>
                      <a:r>
                        <a:rPr lang="fr-FR" sz="1400" baseline="-25000" dirty="0"/>
                        <a:t>2</a:t>
                      </a:r>
                      <a:r>
                        <a:rPr lang="fr-FR" sz="1400" dirty="0"/>
                        <a:t>Co</a:t>
                      </a:r>
                      <a:r>
                        <a:rPr lang="fr-FR" sz="1400" baseline="-25000" dirty="0"/>
                        <a:t>17</a:t>
                      </a:r>
                      <a:endParaRPr lang="en-GB" sz="1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938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Iron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Pure iron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938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Number of 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128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DCCE2DD-4985-4C5E-AE6A-E4C75A00C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497008"/>
              </p:ext>
            </p:extLst>
          </p:nvPr>
        </p:nvGraphicFramePr>
        <p:xfrm>
          <a:off x="5097049" y="775738"/>
          <a:ext cx="3696072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DL1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DL2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0.67 – 0.17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0.54 – 0.17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D5CC978-B728-477C-8336-78D973B4CF1C}"/>
              </a:ext>
            </a:extLst>
          </p:cNvPr>
          <p:cNvSpPr txBox="1"/>
          <p:nvPr/>
        </p:nvSpPr>
        <p:spPr>
          <a:xfrm>
            <a:off x="5588369" y="4586342"/>
            <a:ext cx="2641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Vertical field vs. longitudinal position</a:t>
            </a:r>
            <a:endParaRPr lang="en-GB" sz="12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65B865-A43B-4F3B-A501-246BC3523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261" y="2265768"/>
            <a:ext cx="4261389" cy="21730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4C360D1-CE18-42D1-A8FD-24401739EC80}"/>
              </a:ext>
            </a:extLst>
          </p:cNvPr>
          <p:cNvGrpSpPr/>
          <p:nvPr/>
        </p:nvGrpSpPr>
        <p:grpSpPr>
          <a:xfrm>
            <a:off x="2810451" y="3465136"/>
            <a:ext cx="1908015" cy="1612460"/>
            <a:chOff x="2771800" y="3863905"/>
            <a:chExt cx="1732548" cy="1512168"/>
          </a:xfrm>
        </p:grpSpPr>
        <p:grpSp>
          <p:nvGrpSpPr>
            <p:cNvPr id="13" name="Group 25">
              <a:extLst>
                <a:ext uri="{FF2B5EF4-FFF2-40B4-BE49-F238E27FC236}">
                  <a16:creationId xmlns:a16="http://schemas.microsoft.com/office/drawing/2014/main" id="{9EBEA413-62A7-4A03-9BD2-280EC3FEF45C}"/>
                </a:ext>
              </a:extLst>
            </p:cNvPr>
            <p:cNvGrpSpPr/>
            <p:nvPr/>
          </p:nvGrpSpPr>
          <p:grpSpPr>
            <a:xfrm>
              <a:off x="2771800" y="3863905"/>
              <a:ext cx="1047389" cy="1152128"/>
              <a:chOff x="6094251" y="769268"/>
              <a:chExt cx="3049749" cy="345638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C2597D5-C9F5-4608-ADE1-96760FC1A3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94251" y="769268"/>
                <a:ext cx="3049749" cy="3456384"/>
              </a:xfrm>
              <a:prstGeom prst="rect">
                <a:avLst/>
              </a:prstGeom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E6F5B46-1242-4D55-ACE2-51215547F68D}"/>
                  </a:ext>
                </a:extLst>
              </p:cNvPr>
              <p:cNvCxnSpPr/>
              <p:nvPr/>
            </p:nvCxnSpPr>
            <p:spPr>
              <a:xfrm>
                <a:off x="7344308" y="1345332"/>
                <a:ext cx="0" cy="2160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C037CF5-BD16-4895-9503-2AFABCB24368}"/>
                  </a:ext>
                </a:extLst>
              </p:cNvPr>
              <p:cNvCxnSpPr/>
              <p:nvPr/>
            </p:nvCxnSpPr>
            <p:spPr>
              <a:xfrm flipH="1">
                <a:off x="7812360" y="1921396"/>
                <a:ext cx="2160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9BAD476-A285-4251-A2A7-34C6718A38A5}"/>
                  </a:ext>
                </a:extLst>
              </p:cNvPr>
              <p:cNvCxnSpPr/>
              <p:nvPr/>
            </p:nvCxnSpPr>
            <p:spPr>
              <a:xfrm flipH="1">
                <a:off x="6750001" y="1921396"/>
                <a:ext cx="216024" cy="0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EA11ED0-0013-4DB5-99DD-2A6281011F1B}"/>
                  </a:ext>
                </a:extLst>
              </p:cNvPr>
              <p:cNvCxnSpPr/>
              <p:nvPr/>
            </p:nvCxnSpPr>
            <p:spPr>
              <a:xfrm rot="10800000">
                <a:off x="7350838" y="3361556"/>
                <a:ext cx="0" cy="2160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1B0005A-BCEC-4677-B6D4-607EA23D8772}"/>
                  </a:ext>
                </a:extLst>
              </p:cNvPr>
              <p:cNvCxnSpPr/>
              <p:nvPr/>
            </p:nvCxnSpPr>
            <p:spPr>
              <a:xfrm rot="10800000" flipH="1">
                <a:off x="6708305" y="3001516"/>
                <a:ext cx="216024" cy="0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AE368AA-802B-40C8-A20C-8B2BE90B30FC}"/>
                  </a:ext>
                </a:extLst>
              </p:cNvPr>
              <p:cNvCxnSpPr/>
              <p:nvPr/>
            </p:nvCxnSpPr>
            <p:spPr>
              <a:xfrm rot="10800000" flipH="1">
                <a:off x="7812360" y="3001516"/>
                <a:ext cx="216024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620FB1-D933-4186-BC0E-1577C1E8061F}"/>
                </a:ext>
              </a:extLst>
            </p:cNvPr>
            <p:cNvGrpSpPr/>
            <p:nvPr/>
          </p:nvGrpSpPr>
          <p:grpSpPr>
            <a:xfrm>
              <a:off x="2843808" y="3906240"/>
              <a:ext cx="1660540" cy="1469833"/>
              <a:chOff x="1547664" y="3835939"/>
              <a:chExt cx="1660540" cy="1469833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3F18724-77E2-470E-93CE-B428A6886C5C}"/>
                  </a:ext>
                </a:extLst>
              </p:cNvPr>
              <p:cNvCxnSpPr/>
              <p:nvPr/>
            </p:nvCxnSpPr>
            <p:spPr>
              <a:xfrm>
                <a:off x="2843808" y="3865612"/>
                <a:ext cx="0" cy="100811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8D4F90-40D4-470A-9B66-A791B2B7D3C4}"/>
                  </a:ext>
                </a:extLst>
              </p:cNvPr>
              <p:cNvSpPr txBox="1"/>
              <p:nvPr/>
            </p:nvSpPr>
            <p:spPr>
              <a:xfrm rot="16200000">
                <a:off x="2699426" y="4215723"/>
                <a:ext cx="7405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244 mm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AAD97B5-D2E4-46CD-AD69-0BE31DDC297F}"/>
                  </a:ext>
                </a:extLst>
              </p:cNvPr>
              <p:cNvCxnSpPr/>
              <p:nvPr/>
            </p:nvCxnSpPr>
            <p:spPr>
              <a:xfrm>
                <a:off x="2339752" y="3835939"/>
                <a:ext cx="648072" cy="0"/>
              </a:xfrm>
              <a:prstGeom prst="line">
                <a:avLst/>
              </a:prstGeom>
              <a:ln w="63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25648A2-8CE3-48B9-A104-8CD955F1B450}"/>
                  </a:ext>
                </a:extLst>
              </p:cNvPr>
              <p:cNvCxnSpPr/>
              <p:nvPr/>
            </p:nvCxnSpPr>
            <p:spPr>
              <a:xfrm>
                <a:off x="2339752" y="4873724"/>
                <a:ext cx="648072" cy="0"/>
              </a:xfrm>
              <a:prstGeom prst="line">
                <a:avLst/>
              </a:prstGeom>
              <a:ln w="63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B4A5C21-5AC4-4A36-9088-FF574774A7A4}"/>
                  </a:ext>
                </a:extLst>
              </p:cNvPr>
              <p:cNvCxnSpPr/>
              <p:nvPr/>
            </p:nvCxnSpPr>
            <p:spPr>
              <a:xfrm flipV="1">
                <a:off x="1547664" y="4801716"/>
                <a:ext cx="0" cy="504056"/>
              </a:xfrm>
              <a:prstGeom prst="line">
                <a:avLst/>
              </a:prstGeom>
              <a:ln w="63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5DC4DA1-95FF-4835-95ED-06F48085241A}"/>
                  </a:ext>
                </a:extLst>
              </p:cNvPr>
              <p:cNvCxnSpPr/>
              <p:nvPr/>
            </p:nvCxnSpPr>
            <p:spPr>
              <a:xfrm flipV="1">
                <a:off x="2411760" y="4801716"/>
                <a:ext cx="0" cy="432048"/>
              </a:xfrm>
              <a:prstGeom prst="line">
                <a:avLst/>
              </a:prstGeom>
              <a:ln w="635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45D2C8C-16FA-4FD5-AB0B-7B871B402A8A}"/>
                  </a:ext>
                </a:extLst>
              </p:cNvPr>
              <p:cNvCxnSpPr/>
              <p:nvPr/>
            </p:nvCxnSpPr>
            <p:spPr>
              <a:xfrm>
                <a:off x="1547664" y="5161756"/>
                <a:ext cx="86409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378783-B3E7-45E8-9AFE-7926A335D474}"/>
                  </a:ext>
                </a:extLst>
              </p:cNvPr>
              <p:cNvSpPr txBox="1"/>
              <p:nvPr/>
            </p:nvSpPr>
            <p:spPr>
              <a:xfrm>
                <a:off x="1619672" y="4873724"/>
                <a:ext cx="7405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183 mm</a:t>
                </a:r>
              </a:p>
            </p:txBody>
          </p:sp>
        </p:grpSp>
      </p:grpSp>
      <p:pic>
        <p:nvPicPr>
          <p:cNvPr id="30" name="Picture 29" descr="dl+pm_2.jpg">
            <a:extLst>
              <a:ext uri="{FF2B5EF4-FFF2-40B4-BE49-F238E27FC236}">
                <a16:creationId xmlns:a16="http://schemas.microsoft.com/office/drawing/2014/main" id="{A938D112-52F1-4D25-87E6-3E6378F884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8" t="10388" r="21300" b="4602"/>
          <a:stretch/>
        </p:blipFill>
        <p:spPr>
          <a:xfrm>
            <a:off x="-360734" y="2658846"/>
            <a:ext cx="3507932" cy="26150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D0CCD19-0EFC-4D76-8E32-C8389159C794}"/>
              </a:ext>
            </a:extLst>
          </p:cNvPr>
          <p:cNvSpPr txBox="1"/>
          <p:nvPr/>
        </p:nvSpPr>
        <p:spPr>
          <a:xfrm>
            <a:off x="47074" y="4789988"/>
            <a:ext cx="1734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Courtesy of J. </a:t>
            </a:r>
            <a:r>
              <a:rPr lang="en-US" sz="1100" dirty="0" err="1"/>
              <a:t>Chavanne</a:t>
            </a:r>
            <a:endParaRPr lang="en-US" sz="1100" dirty="0"/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FF2DE89B-C5B3-4790-A620-240B728FE8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61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and prototype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BC03873-4C31-426C-818C-F1B75FE15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82" y="657960"/>
            <a:ext cx="8236800" cy="396044"/>
          </a:xfrm>
        </p:spPr>
        <p:txBody>
          <a:bodyPr/>
          <a:lstStyle/>
          <a:p>
            <a:r>
              <a:rPr lang="en-US" b="0" dirty="0"/>
              <a:t>Motivation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FCEFD83-BAD0-498C-BA29-E8E2D1529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031991"/>
              </p:ext>
            </p:extLst>
          </p:nvPr>
        </p:nvGraphicFramePr>
        <p:xfrm>
          <a:off x="198001" y="693206"/>
          <a:ext cx="3581914" cy="1147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387">
                <a:tc>
                  <a:txBody>
                    <a:bodyPr/>
                    <a:lstStyle/>
                    <a:p>
                      <a:r>
                        <a:rPr lang="fr-FR" sz="1200" dirty="0"/>
                        <a:t>DL1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M1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Top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16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Side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16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D3A291F-A118-471A-93C2-3648A9943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562846"/>
              </p:ext>
            </p:extLst>
          </p:nvPr>
        </p:nvGraphicFramePr>
        <p:xfrm>
          <a:off x="201827" y="1921396"/>
          <a:ext cx="3581914" cy="1147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5387">
                <a:tc>
                  <a:txBody>
                    <a:bodyPr/>
                    <a:lstStyle/>
                    <a:p>
                      <a:r>
                        <a:rPr lang="fr-FR" sz="1200" dirty="0"/>
                        <a:t>DL2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M4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M1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Top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Side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16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082FC2E7-95F7-449B-B929-14C29F590603}"/>
              </a:ext>
            </a:extLst>
          </p:cNvPr>
          <p:cNvSpPr txBox="1"/>
          <p:nvPr/>
        </p:nvSpPr>
        <p:spPr>
          <a:xfrm>
            <a:off x="3969759" y="3375750"/>
            <a:ext cx="1256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Top magnet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60748C-B07A-438A-BC51-84840435F6A3}"/>
              </a:ext>
            </a:extLst>
          </p:cNvPr>
          <p:cNvSpPr txBox="1"/>
          <p:nvPr/>
        </p:nvSpPr>
        <p:spPr>
          <a:xfrm>
            <a:off x="3923928" y="3952769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Side magnet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5EF3F-2A6B-42A3-8B1C-EFA67F3FBD3C}"/>
              </a:ext>
            </a:extLst>
          </p:cNvPr>
          <p:cNvSpPr txBox="1"/>
          <p:nvPr/>
        </p:nvSpPr>
        <p:spPr>
          <a:xfrm>
            <a:off x="7889077" y="4206438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Pole for M1</a:t>
            </a:r>
            <a:endParaRPr lang="en-GB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427012-7E8D-4E71-A99C-C9452D3523A3}"/>
              </a:ext>
            </a:extLst>
          </p:cNvPr>
          <p:cNvSpPr txBox="1"/>
          <p:nvPr/>
        </p:nvSpPr>
        <p:spPr>
          <a:xfrm>
            <a:off x="4414208" y="4439495"/>
            <a:ext cx="63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Yoke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7415370-FB07-45EF-AC88-80B6C8A627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13915"/>
          <a:stretch/>
        </p:blipFill>
        <p:spPr>
          <a:xfrm>
            <a:off x="3969759" y="666925"/>
            <a:ext cx="4706467" cy="24122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9978B0-46CC-43B6-97DD-8BFEE7086D7E}"/>
              </a:ext>
            </a:extLst>
          </p:cNvPr>
          <p:cNvSpPr txBox="1"/>
          <p:nvPr/>
        </p:nvSpPr>
        <p:spPr>
          <a:xfrm>
            <a:off x="4020330" y="1779159"/>
            <a:ext cx="52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M1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440583-37EF-47AB-A443-A4B5B1E13556}"/>
              </a:ext>
            </a:extLst>
          </p:cNvPr>
          <p:cNvSpPr txBox="1"/>
          <p:nvPr/>
        </p:nvSpPr>
        <p:spPr>
          <a:xfrm>
            <a:off x="4869894" y="2039213"/>
            <a:ext cx="52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M2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431261-53F8-4A98-A76F-7B82560657DF}"/>
              </a:ext>
            </a:extLst>
          </p:cNvPr>
          <p:cNvSpPr txBox="1"/>
          <p:nvPr/>
        </p:nvSpPr>
        <p:spPr>
          <a:xfrm>
            <a:off x="6257674" y="997972"/>
            <a:ext cx="52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M3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E74EEA-B04A-4F43-B8CA-EC29B359DD87}"/>
              </a:ext>
            </a:extLst>
          </p:cNvPr>
          <p:cNvSpPr txBox="1"/>
          <p:nvPr/>
        </p:nvSpPr>
        <p:spPr>
          <a:xfrm>
            <a:off x="7020305" y="1231915"/>
            <a:ext cx="52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M4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0D6084-7488-4B91-9476-580F84A0913E}"/>
              </a:ext>
            </a:extLst>
          </p:cNvPr>
          <p:cNvSpPr txBox="1"/>
          <p:nvPr/>
        </p:nvSpPr>
        <p:spPr>
          <a:xfrm>
            <a:off x="8050150" y="1435641"/>
            <a:ext cx="52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M5</a:t>
            </a:r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34A1204-C7E1-4888-8195-F67D67D18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84" y="3375750"/>
            <a:ext cx="2649278" cy="17900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C4B9D21-B961-4D0D-A977-561135A2DC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1863" r="12442"/>
          <a:stretch/>
        </p:blipFill>
        <p:spPr>
          <a:xfrm>
            <a:off x="5569529" y="3280646"/>
            <a:ext cx="2232248" cy="204231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9098EBF-2569-48E0-A580-27B708D6A344}"/>
              </a:ext>
            </a:extLst>
          </p:cNvPr>
          <p:cNvCxnSpPr>
            <a:stCxn id="31" idx="1"/>
          </p:cNvCxnSpPr>
          <p:nvPr/>
        </p:nvCxnSpPr>
        <p:spPr>
          <a:xfrm flipH="1">
            <a:off x="2627784" y="3545027"/>
            <a:ext cx="1341975" cy="3205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E040B51-48AF-4D14-95E0-730621D939FB}"/>
              </a:ext>
            </a:extLst>
          </p:cNvPr>
          <p:cNvCxnSpPr>
            <a:stCxn id="31" idx="3"/>
          </p:cNvCxnSpPr>
          <p:nvPr/>
        </p:nvCxnSpPr>
        <p:spPr>
          <a:xfrm>
            <a:off x="5226513" y="3545027"/>
            <a:ext cx="1947927" cy="4658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E8EB153-85AE-4FF7-B1E5-900B9AEA918C}"/>
              </a:ext>
            </a:extLst>
          </p:cNvPr>
          <p:cNvCxnSpPr>
            <a:stCxn id="32" idx="1"/>
          </p:cNvCxnSpPr>
          <p:nvPr/>
        </p:nvCxnSpPr>
        <p:spPr>
          <a:xfrm flipH="1" flipV="1">
            <a:off x="2771800" y="4010869"/>
            <a:ext cx="1152128" cy="1111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6AF8C10-3FD6-476C-B6BE-915FF474908E}"/>
              </a:ext>
            </a:extLst>
          </p:cNvPr>
          <p:cNvCxnSpPr>
            <a:stCxn id="34" idx="1"/>
          </p:cNvCxnSpPr>
          <p:nvPr/>
        </p:nvCxnSpPr>
        <p:spPr>
          <a:xfrm flipH="1">
            <a:off x="2987824" y="4608772"/>
            <a:ext cx="142638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4A4FDAE-890C-4ACC-A126-D8FE143B66E9}"/>
              </a:ext>
            </a:extLst>
          </p:cNvPr>
          <p:cNvCxnSpPr>
            <a:stCxn id="34" idx="3"/>
          </p:cNvCxnSpPr>
          <p:nvPr/>
        </p:nvCxnSpPr>
        <p:spPr>
          <a:xfrm>
            <a:off x="5046497" y="4608772"/>
            <a:ext cx="89365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2771E79-C65C-4CFC-95F8-0065681BF2D6}"/>
              </a:ext>
            </a:extLst>
          </p:cNvPr>
          <p:cNvCxnSpPr/>
          <p:nvPr/>
        </p:nvCxnSpPr>
        <p:spPr>
          <a:xfrm flipH="1" flipV="1">
            <a:off x="2627784" y="4467872"/>
            <a:ext cx="1121308" cy="6858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1772887-8D49-4F38-A992-646B37F59A61}"/>
              </a:ext>
            </a:extLst>
          </p:cNvPr>
          <p:cNvCxnSpPr/>
          <p:nvPr/>
        </p:nvCxnSpPr>
        <p:spPr>
          <a:xfrm flipH="1">
            <a:off x="7283448" y="4509273"/>
            <a:ext cx="766702" cy="697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607254A-89B4-4FE2-A097-0FC7573C5A1E}"/>
              </a:ext>
            </a:extLst>
          </p:cNvPr>
          <p:cNvSpPr txBox="1"/>
          <p:nvPr/>
        </p:nvSpPr>
        <p:spPr>
          <a:xfrm>
            <a:off x="3749092" y="4984403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Pole for M2 to M5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00FE39-C766-4C4F-BA46-1399AF0AB317}"/>
              </a:ext>
            </a:extLst>
          </p:cNvPr>
          <p:cNvSpPr txBox="1"/>
          <p:nvPr/>
        </p:nvSpPr>
        <p:spPr>
          <a:xfrm>
            <a:off x="107504" y="3136577"/>
            <a:ext cx="22300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Quarter Top magnet for field adjustment</a:t>
            </a:r>
            <a:endParaRPr lang="en-GB" sz="900" dirty="0"/>
          </a:p>
        </p:txBody>
      </p:sp>
      <p:sp>
        <p:nvSpPr>
          <p:cNvPr id="51" name="Footer Placeholder 5">
            <a:extLst>
              <a:ext uri="{FF2B5EF4-FFF2-40B4-BE49-F238E27FC236}">
                <a16:creationId xmlns:a16="http://schemas.microsoft.com/office/drawing/2014/main" id="{22AF40E8-9CDB-49DA-A3F5-C1FA712D8A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Workshop on Permanent Magnets for Low Emittance Rings-  Trieste, Italy, 14</a:t>
            </a:r>
            <a:r>
              <a:rPr lang="en-GB" baseline="30000" dirty="0"/>
              <a:t>th</a:t>
            </a:r>
            <a:r>
              <a:rPr lang="en-GB" dirty="0"/>
              <a:t> November 2023 -  C. </a:t>
            </a:r>
            <a:r>
              <a:rPr lang="en-GB" dirty="0" err="1"/>
              <a:t>Benabderrahmane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240365"/>
      </p:ext>
    </p:extLst>
  </p:cSld>
  <p:clrMapOvr>
    <a:masterClrMapping/>
  </p:clrMapOvr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55756</TotalTime>
  <Words>2486</Words>
  <Application>Microsoft Office PowerPoint</Application>
  <PresentationFormat>On-screen Show (16:10)</PresentationFormat>
  <Paragraphs>519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ITCOfficinaSans LT Book</vt:lpstr>
      <vt:lpstr>Symbol</vt:lpstr>
      <vt:lpstr>Wingdings</vt:lpstr>
      <vt:lpstr>wide-screen</vt:lpstr>
      <vt:lpstr>PowerPoint Presentation</vt:lpstr>
      <vt:lpstr>OUTLINE</vt:lpstr>
      <vt:lpstr>Introduction</vt:lpstr>
      <vt:lpstr>OUTLINE</vt:lpstr>
      <vt:lpstr>Motivation</vt:lpstr>
      <vt:lpstr>Motivation</vt:lpstr>
      <vt:lpstr>OUTLINE</vt:lpstr>
      <vt:lpstr>Design and prototype</vt:lpstr>
      <vt:lpstr>Design and prototype</vt:lpstr>
      <vt:lpstr>Design and prototype</vt:lpstr>
      <vt:lpstr>Design and prototype</vt:lpstr>
      <vt:lpstr>Design and prototype</vt:lpstr>
      <vt:lpstr>Design and prototype</vt:lpstr>
      <vt:lpstr>OUTLINE</vt:lpstr>
      <vt:lpstr>Procurement of PM and mechanical parts</vt:lpstr>
      <vt:lpstr>OUTLINE</vt:lpstr>
      <vt:lpstr>Dipole assembly and magnetic measurements</vt:lpstr>
      <vt:lpstr>Dipole assembly and magnetic measurements</vt:lpstr>
      <vt:lpstr>Dipole assembly and magnetic measurements</vt:lpstr>
      <vt:lpstr>Dipole assembly and magnetic measurements</vt:lpstr>
      <vt:lpstr>Dipole assembly and magnetic measurements</vt:lpstr>
      <vt:lpstr>Dipole assembly and magnetic measurements</vt:lpstr>
      <vt:lpstr>Dipole assembly and magnetic measurements</vt:lpstr>
      <vt:lpstr>Dipole assembly and magnetic measurements</vt:lpstr>
      <vt:lpstr>Dipole assembly and magnetic measurements</vt:lpstr>
      <vt:lpstr>Dipole assembly and magnetic measurements</vt:lpstr>
      <vt:lpstr>Dipole assembly and magnetic measurements</vt:lpstr>
      <vt:lpstr>OUTLINE</vt:lpstr>
      <vt:lpstr>Commissioning and operation</vt:lpstr>
      <vt:lpstr>Commissioning and operation</vt:lpstr>
      <vt:lpstr>Commissioning and operation</vt:lpstr>
      <vt:lpstr>Commissioning and operation</vt:lpstr>
      <vt:lpstr>Commissioning and operation</vt:lpstr>
      <vt:lpstr>OUTLINE</vt:lpstr>
      <vt:lpstr>Conclusion</vt:lpstr>
      <vt:lpstr>Many thanks for your attention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BENABDERRAHMANE Chamseddine</cp:lastModifiedBy>
  <cp:revision>635</cp:revision>
  <cp:lastPrinted>2017-05-16T15:58:50Z</cp:lastPrinted>
  <dcterms:created xsi:type="dcterms:W3CDTF">2014-01-17T08:20:57Z</dcterms:created>
  <dcterms:modified xsi:type="dcterms:W3CDTF">2023-11-10T15:30:26Z</dcterms:modified>
</cp:coreProperties>
</file>