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81" r:id="rId5"/>
    <p:sldId id="282" r:id="rId6"/>
    <p:sldId id="280" r:id="rId7"/>
    <p:sldId id="284" r:id="rId8"/>
    <p:sldId id="283" r:id="rId9"/>
    <p:sldId id="294" r:id="rId10"/>
    <p:sldId id="295" r:id="rId11"/>
    <p:sldId id="287" r:id="rId12"/>
    <p:sldId id="299" r:id="rId13"/>
    <p:sldId id="289" r:id="rId14"/>
    <p:sldId id="296" r:id="rId15"/>
    <p:sldId id="291" r:id="rId16"/>
    <p:sldId id="297" r:id="rId17"/>
    <p:sldId id="298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9999"/>
    <a:srgbClr val="000066"/>
    <a:srgbClr val="000099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80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75017-D0A0-4E10-83B7-F7AC2FB6DAD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674EA-775C-48D8-B1A5-487D91B97D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25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ECAC3-E0BE-409D-A1E3-A0448D2F216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156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ECAC3-E0BE-409D-A1E3-A0448D2F216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42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ECAC3-E0BE-409D-A1E3-A0448D2F216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75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ECAC3-E0BE-409D-A1E3-A0448D2F216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79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ECAC3-E0BE-409D-A1E3-A0448D2F216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023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ECAC3-E0BE-409D-A1E3-A0448D2F216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072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ECAC3-E0BE-409D-A1E3-A0448D2F216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81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ECAC3-E0BE-409D-A1E3-A0448D2F216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850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ECAC3-E0BE-409D-A1E3-A0448D2F216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353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ECAC3-E0BE-409D-A1E3-A0448D2F216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65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ECAC3-E0BE-409D-A1E3-A0448D2F216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056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ECAC3-E0BE-409D-A1E3-A0448D2F216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909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ECAC3-E0BE-409D-A1E3-A0448D2F216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247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ECAC3-E0BE-409D-A1E3-A0448D2F216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531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8D2A-F1ED-4393-B4E6-56E2DFD0615B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AFAF8-71A0-42F9-8DBA-585D738E847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71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8D2A-F1ED-4393-B4E6-56E2DFD0615B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AFAF8-71A0-42F9-8DBA-585D738E847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328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8D2A-F1ED-4393-B4E6-56E2DFD0615B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AFAF8-71A0-42F9-8DBA-585D738E847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15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8D2A-F1ED-4393-B4E6-56E2DFD0615B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AFAF8-71A0-42F9-8DBA-585D738E847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81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8D2A-F1ED-4393-B4E6-56E2DFD0615B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AFAF8-71A0-42F9-8DBA-585D738E847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8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8D2A-F1ED-4393-B4E6-56E2DFD0615B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AFAF8-71A0-42F9-8DBA-585D738E847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01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8D2A-F1ED-4393-B4E6-56E2DFD0615B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AFAF8-71A0-42F9-8DBA-585D738E847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27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8D2A-F1ED-4393-B4E6-56E2DFD0615B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AFAF8-71A0-42F9-8DBA-585D738E847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584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8D2A-F1ED-4393-B4E6-56E2DFD0615B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AFAF8-71A0-42F9-8DBA-585D738E847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64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8D2A-F1ED-4393-B4E6-56E2DFD0615B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AFAF8-71A0-42F9-8DBA-585D738E847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0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8D2A-F1ED-4393-B4E6-56E2DFD0615B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AFAF8-71A0-42F9-8DBA-585D738E847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28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8D2A-F1ED-4393-B4E6-56E2DFD0615B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AFAF8-71A0-42F9-8DBA-585D738E847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27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59.jpeg"/><Relationship Id="rId5" Type="http://schemas.openxmlformats.org/officeDocument/2006/relationships/image" Target="../media/image55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58.jpe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1.png"/><Relationship Id="rId7" Type="http://schemas.openxmlformats.org/officeDocument/2006/relationships/image" Target="../media/image62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60.emf"/><Relationship Id="rId9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1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71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emf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microsoft.com/office/2007/relationships/hdphoto" Target="../media/hdphoto3.wdp"/><Relationship Id="rId1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78.jpe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image" Target="../media/image81.png"/><Relationship Id="rId5" Type="http://schemas.openxmlformats.org/officeDocument/2006/relationships/image" Target="../media/image76.jpeg"/><Relationship Id="rId10" Type="http://schemas.openxmlformats.org/officeDocument/2006/relationships/image" Target="../media/image11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5.png"/><Relationship Id="rId4" Type="http://schemas.openxmlformats.org/officeDocument/2006/relationships/image" Target="../media/image6.JP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.png"/><Relationship Id="rId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image" Target="../media/image19.emf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.png"/><Relationship Id="rId5" Type="http://schemas.openxmlformats.org/officeDocument/2006/relationships/image" Target="../media/image12.jpe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2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gif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11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.wdp"/><Relationship Id="rId20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png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5" Type="http://schemas.openxmlformats.org/officeDocument/2006/relationships/image" Target="../media/image51.png"/><Relationship Id="rId10" Type="http://schemas.openxmlformats.org/officeDocument/2006/relationships/image" Target="../media/image2.pn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F4072DDD-027D-4584-BE18-07CBAE26E0F0}"/>
              </a:ext>
            </a:extLst>
          </p:cNvPr>
          <p:cNvGrpSpPr/>
          <p:nvPr/>
        </p:nvGrpSpPr>
        <p:grpSpPr>
          <a:xfrm>
            <a:off x="9750279" y="75467"/>
            <a:ext cx="2369444" cy="700748"/>
            <a:chOff x="9836143" y="926137"/>
            <a:chExt cx="2369444" cy="700748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37B7818-49E0-48EC-B5EC-3B20A749C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4B945D8-9F30-4D18-9179-C5DAC5161984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2C154A-A8EC-4994-9A29-684B134565DA}"/>
              </a:ext>
            </a:extLst>
          </p:cNvPr>
          <p:cNvSpPr txBox="1"/>
          <p:nvPr/>
        </p:nvSpPr>
        <p:spPr>
          <a:xfrm>
            <a:off x="0" y="1"/>
            <a:ext cx="687897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AF736B-87CD-44A1-9ECF-76165E144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89" y="0"/>
            <a:ext cx="4761240" cy="872455"/>
          </a:xfrm>
          <a:prstGeom prst="rect">
            <a:avLst/>
          </a:prstGeom>
        </p:spPr>
      </p:pic>
      <p:sp>
        <p:nvSpPr>
          <p:cNvPr id="9" name="CuadroTexto 9"/>
          <p:cNvSpPr txBox="1"/>
          <p:nvPr/>
        </p:nvSpPr>
        <p:spPr>
          <a:xfrm>
            <a:off x="1296078" y="1684133"/>
            <a:ext cx="101765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err="1" smtClean="0">
                <a:solidFill>
                  <a:srgbClr val="FF0000"/>
                </a:solidFill>
              </a:rPr>
              <a:t>Activities</a:t>
            </a:r>
            <a:r>
              <a:rPr lang="es-ES" sz="3600" b="1" dirty="0" smtClean="0">
                <a:solidFill>
                  <a:srgbClr val="FF0000"/>
                </a:solidFill>
              </a:rPr>
              <a:t> </a:t>
            </a:r>
            <a:r>
              <a:rPr lang="es-ES" sz="3600" b="1" dirty="0" err="1" smtClean="0">
                <a:solidFill>
                  <a:srgbClr val="FF0000"/>
                </a:solidFill>
              </a:rPr>
              <a:t>within</a:t>
            </a:r>
            <a:r>
              <a:rPr lang="es-ES" sz="3600" b="1" dirty="0" smtClean="0">
                <a:solidFill>
                  <a:srgbClr val="FF0000"/>
                </a:solidFill>
              </a:rPr>
              <a:t> CSIC PTI+ </a:t>
            </a:r>
            <a:r>
              <a:rPr lang="es-ES" sz="3600" b="1" dirty="0" err="1" smtClean="0">
                <a:solidFill>
                  <a:srgbClr val="FF0000"/>
                </a:solidFill>
              </a:rPr>
              <a:t>TransEner</a:t>
            </a:r>
            <a:r>
              <a:rPr lang="es-ES" sz="3600" b="1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endParaRPr lang="es-ES" sz="3600" b="1" dirty="0">
              <a:solidFill>
                <a:srgbClr val="FF0000"/>
              </a:solidFill>
            </a:endParaRPr>
          </a:p>
          <a:p>
            <a:pPr algn="ctr"/>
            <a:r>
              <a:rPr lang="es-ES" sz="3600" b="1" dirty="0" err="1" smtClean="0">
                <a:solidFill>
                  <a:srgbClr val="FF0000"/>
                </a:solidFill>
              </a:rPr>
              <a:t>example</a:t>
            </a:r>
            <a:r>
              <a:rPr lang="es-ES" sz="3600" b="1" dirty="0" smtClean="0">
                <a:solidFill>
                  <a:srgbClr val="FF0000"/>
                </a:solidFill>
              </a:rPr>
              <a:t> of ALBA </a:t>
            </a:r>
            <a:r>
              <a:rPr lang="es-ES" sz="3600" b="1" dirty="0" err="1" smtClean="0">
                <a:solidFill>
                  <a:srgbClr val="FF0000"/>
                </a:solidFill>
              </a:rPr>
              <a:t>National</a:t>
            </a:r>
            <a:r>
              <a:rPr lang="es-ES" sz="3600" b="1" dirty="0" smtClean="0">
                <a:solidFill>
                  <a:srgbClr val="FF0000"/>
                </a:solidFill>
              </a:rPr>
              <a:t> </a:t>
            </a:r>
            <a:r>
              <a:rPr lang="es-ES" sz="3600" b="1" dirty="0" err="1" smtClean="0">
                <a:solidFill>
                  <a:srgbClr val="FF0000"/>
                </a:solidFill>
              </a:rPr>
              <a:t>Partnership</a:t>
            </a:r>
            <a:r>
              <a:rPr lang="es-ES" sz="3600" b="1" dirty="0" smtClean="0">
                <a:solidFill>
                  <a:srgbClr val="FF0000"/>
                </a:solidFill>
              </a:rPr>
              <a:t> in </a:t>
            </a:r>
            <a:r>
              <a:rPr lang="es-ES" sz="3600" b="1" dirty="0" err="1" smtClean="0">
                <a:solidFill>
                  <a:srgbClr val="FF0000"/>
                </a:solidFill>
              </a:rPr>
              <a:t>the</a:t>
            </a:r>
            <a:r>
              <a:rPr lang="es-ES" sz="3600" b="1" dirty="0" smtClean="0">
                <a:solidFill>
                  <a:srgbClr val="FF0000"/>
                </a:solidFill>
              </a:rPr>
              <a:t> </a:t>
            </a:r>
            <a:r>
              <a:rPr lang="es-ES" sz="3600" b="1" dirty="0" err="1" smtClean="0">
                <a:solidFill>
                  <a:srgbClr val="FF0000"/>
                </a:solidFill>
              </a:rPr>
              <a:t>field</a:t>
            </a:r>
            <a:r>
              <a:rPr lang="es-ES" sz="3600" b="1" dirty="0" smtClean="0">
                <a:solidFill>
                  <a:srgbClr val="FF0000"/>
                </a:solidFill>
              </a:rPr>
              <a:t> of Green </a:t>
            </a:r>
            <a:r>
              <a:rPr lang="es-ES" sz="3600" b="1" dirty="0" err="1" smtClean="0">
                <a:solidFill>
                  <a:srgbClr val="FF0000"/>
                </a:solidFill>
              </a:rPr>
              <a:t>Energy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Rectángulo 11"/>
          <p:cNvSpPr/>
          <p:nvPr/>
        </p:nvSpPr>
        <p:spPr>
          <a:xfrm>
            <a:off x="7223459" y="6115743"/>
            <a:ext cx="4569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66"/>
                </a:solidFill>
              </a:rPr>
              <a:t>ALBA II Symposium            </a:t>
            </a:r>
          </a:p>
          <a:p>
            <a:pPr algn="ctr"/>
            <a:r>
              <a:rPr lang="en-US" dirty="0" smtClean="0">
                <a:solidFill>
                  <a:srgbClr val="009999"/>
                </a:solidFill>
              </a:rPr>
              <a:t>UAM, 18</a:t>
            </a:r>
            <a:r>
              <a:rPr lang="en-US" baseline="30000" dirty="0" smtClean="0">
                <a:solidFill>
                  <a:srgbClr val="009999"/>
                </a:solidFill>
              </a:rPr>
              <a:t>th</a:t>
            </a:r>
            <a:r>
              <a:rPr lang="en-US" dirty="0" smtClean="0">
                <a:solidFill>
                  <a:srgbClr val="009999"/>
                </a:solidFill>
              </a:rPr>
              <a:t>-19</a:t>
            </a:r>
            <a:r>
              <a:rPr lang="en-US" baseline="30000" dirty="0" smtClean="0">
                <a:solidFill>
                  <a:srgbClr val="009999"/>
                </a:solidFill>
              </a:rPr>
              <a:t>th</a:t>
            </a:r>
            <a:r>
              <a:rPr lang="en-US" dirty="0" smtClean="0">
                <a:solidFill>
                  <a:srgbClr val="009999"/>
                </a:solidFill>
              </a:rPr>
              <a:t> January 2024</a:t>
            </a:r>
            <a:endParaRPr lang="en-US" dirty="0">
              <a:solidFill>
                <a:srgbClr val="009999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263834" y="4313624"/>
            <a:ext cx="2526204" cy="671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/>
              <a:t>M. </a:t>
            </a:r>
            <a:r>
              <a:rPr lang="en-US" sz="2800" b="1" dirty="0"/>
              <a:t>Rosa </a:t>
            </a:r>
            <a:r>
              <a:rPr lang="en-US" sz="2800" b="1" dirty="0" err="1" smtClean="0"/>
              <a:t>Palacín</a:t>
            </a:r>
            <a:endParaRPr lang="en-US" sz="2800" b="1" dirty="0" smtClean="0"/>
          </a:p>
        </p:txBody>
      </p:sp>
      <p:sp>
        <p:nvSpPr>
          <p:cNvPr id="8" name="Rectángulo 7"/>
          <p:cNvSpPr/>
          <p:nvPr/>
        </p:nvSpPr>
        <p:spPr>
          <a:xfrm>
            <a:off x="5246078" y="4931731"/>
            <a:ext cx="2585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rosa.palacin@icmab.es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124" t="-9472" r="76440" b="-929"/>
          <a:stretch/>
        </p:blipFill>
        <p:spPr>
          <a:xfrm>
            <a:off x="829561" y="6210300"/>
            <a:ext cx="2940855" cy="57207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75"/>
          <a:stretch/>
        </p:blipFill>
        <p:spPr>
          <a:xfrm>
            <a:off x="11010507" y="6202761"/>
            <a:ext cx="1012096" cy="452562"/>
          </a:xfrm>
          <a:prstGeom prst="rect">
            <a:avLst/>
          </a:prstGeom>
        </p:spPr>
      </p:pic>
      <p:pic>
        <p:nvPicPr>
          <p:cNvPr id="4098" name="Picture 2" descr="mciu-car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" y="82271"/>
            <a:ext cx="1794628" cy="5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77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13491" r="30015" b="42356"/>
          <a:stretch/>
        </p:blipFill>
        <p:spPr>
          <a:xfrm>
            <a:off x="1001134" y="1537195"/>
            <a:ext cx="3920724" cy="2032941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F4072DDD-027D-4584-BE18-07CBAE26E0F0}"/>
              </a:ext>
            </a:extLst>
          </p:cNvPr>
          <p:cNvGrpSpPr/>
          <p:nvPr/>
        </p:nvGrpSpPr>
        <p:grpSpPr>
          <a:xfrm>
            <a:off x="9750279" y="75467"/>
            <a:ext cx="2369444" cy="700748"/>
            <a:chOff x="9836143" y="926137"/>
            <a:chExt cx="2369444" cy="700748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37B7818-49E0-48EC-B5EC-3B20A749C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4B945D8-9F30-4D18-9179-C5DAC5161984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2C154A-A8EC-4994-9A29-684B134565DA}"/>
              </a:ext>
            </a:extLst>
          </p:cNvPr>
          <p:cNvSpPr txBox="1"/>
          <p:nvPr/>
        </p:nvSpPr>
        <p:spPr>
          <a:xfrm>
            <a:off x="0" y="1"/>
            <a:ext cx="687897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CE355-8F0A-4164-94D1-5711A6931DD9}"/>
              </a:ext>
            </a:extLst>
          </p:cNvPr>
          <p:cNvSpPr txBox="1"/>
          <p:nvPr/>
        </p:nvSpPr>
        <p:spPr>
          <a:xfrm>
            <a:off x="961787" y="717088"/>
            <a:ext cx="10901586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 err="1" smtClean="0"/>
              <a:t>Joint</a:t>
            </a:r>
            <a:r>
              <a:rPr lang="es-ES" sz="2400" b="1" dirty="0" smtClean="0"/>
              <a:t> ICMAB – ALBA </a:t>
            </a:r>
            <a:r>
              <a:rPr lang="es-ES" sz="2400" b="1" dirty="0" err="1" smtClean="0"/>
              <a:t>laboratory</a:t>
            </a:r>
            <a:endParaRPr lang="en-US" sz="2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1033" t="644" r="579" b="849"/>
          <a:stretch/>
        </p:blipFill>
        <p:spPr>
          <a:xfrm>
            <a:off x="1020726" y="3864935"/>
            <a:ext cx="3880883" cy="2721935"/>
          </a:xfrm>
          <a:prstGeom prst="rect">
            <a:avLst/>
          </a:prstGeom>
          <a:ln w="38100">
            <a:solidFill>
              <a:srgbClr val="CC0000"/>
            </a:solidFill>
          </a:ln>
        </p:spPr>
      </p:pic>
      <p:sp>
        <p:nvSpPr>
          <p:cNvPr id="17" name="Flecha abajo 16"/>
          <p:cNvSpPr/>
          <p:nvPr/>
        </p:nvSpPr>
        <p:spPr>
          <a:xfrm rot="3757129">
            <a:off x="4102874" y="2035534"/>
            <a:ext cx="445273" cy="349857"/>
          </a:xfrm>
          <a:prstGeom prst="downArrow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ipse 17"/>
          <p:cNvSpPr/>
          <p:nvPr/>
        </p:nvSpPr>
        <p:spPr>
          <a:xfrm>
            <a:off x="4031311" y="6305384"/>
            <a:ext cx="795131" cy="262393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3999506" y="6019137"/>
            <a:ext cx="898497" cy="25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E33CE355-8F0A-4164-94D1-5711A6931DD9}"/>
              </a:ext>
            </a:extLst>
          </p:cNvPr>
          <p:cNvSpPr txBox="1"/>
          <p:nvPr/>
        </p:nvSpPr>
        <p:spPr>
          <a:xfrm>
            <a:off x="5678218" y="1071587"/>
            <a:ext cx="6666430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2021 - 2022</a:t>
            </a:r>
          </a:p>
          <a:p>
            <a:pPr>
              <a:lnSpc>
                <a:spcPct val="150000"/>
              </a:lnSpc>
            </a:pPr>
            <a:r>
              <a:rPr lang="es-E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Joint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laboratory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</a:t>
            </a:r>
            <a:endParaRPr lang="es-ES" sz="1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ALBA </a:t>
            </a:r>
            <a:r>
              <a:rPr lang="es-E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</a:t>
            </a:r>
            <a:r>
              <a:rPr lang="es-E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CSIC </a:t>
            </a:r>
            <a:r>
              <a:rPr lang="es-E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equipment</a:t>
            </a:r>
            <a:r>
              <a:rPr lang="es-E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s-E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personnel</a:t>
            </a:r>
            <a:endParaRPr lang="es-ES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tenders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planning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etc. </a:t>
            </a:r>
          </a:p>
          <a:p>
            <a:pPr>
              <a:lnSpc>
                <a:spcPct val="150000"/>
              </a:lnSpc>
            </a:pPr>
            <a:r>
              <a:rPr lang="es-E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</a:t>
            </a:r>
            <a:r>
              <a:rPr lang="es-E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es-E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initiated</a:t>
            </a:r>
            <a:r>
              <a:rPr lang="es-E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s-E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es-E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equipment</a:t>
            </a:r>
            <a:r>
              <a:rPr lang="es-E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received</a:t>
            </a:r>
            <a:endParaRPr lang="es-E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</a:p>
          <a:p>
            <a:pPr>
              <a:lnSpc>
                <a:spcPct val="150000"/>
              </a:lnSpc>
            </a:pPr>
            <a:r>
              <a:rPr lang="es-E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Laboratory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comissioning</a:t>
            </a:r>
            <a:endParaRPr lang="es-ES" sz="1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Signature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CSIC – ALBA </a:t>
            </a:r>
            <a:r>
              <a:rPr lang="es-E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agreement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s-ES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0865">
            <a:off x="10614907" y="1459558"/>
            <a:ext cx="930468" cy="930468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985962" y="6321287"/>
            <a:ext cx="521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>
                <a:solidFill>
                  <a:schemeClr val="accent1">
                    <a:lumMod val="75000"/>
                  </a:schemeClr>
                </a:solidFill>
              </a:rPr>
              <a:t>50 m</a:t>
            </a:r>
            <a:r>
              <a:rPr lang="es-ES" sz="11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11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7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1173" y="4476751"/>
            <a:ext cx="2976324" cy="2232244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89" y="4949991"/>
            <a:ext cx="3037162" cy="1714527"/>
          </a:xfrm>
          <a:prstGeom prst="rect">
            <a:avLst/>
          </a:prstGeom>
        </p:spPr>
      </p:pic>
      <p:pic>
        <p:nvPicPr>
          <p:cNvPr id="31" name="Picture 2" descr="ICMAB">
            <a:extLst>
              <a:ext uri="{FF2B5EF4-FFF2-40B4-BE49-F238E27FC236}">
                <a16:creationId xmlns:a16="http://schemas.microsoft.com/office/drawing/2014/main" id="{5338D67D-C1B9-47EE-90C7-985DA99B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773" y="113278"/>
            <a:ext cx="601097" cy="6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50" y="3401702"/>
            <a:ext cx="2411299" cy="1808473"/>
          </a:xfrm>
          <a:prstGeom prst="rect">
            <a:avLst/>
          </a:prstGeom>
        </p:spPr>
      </p:pic>
      <p:pic>
        <p:nvPicPr>
          <p:cNvPr id="28" name="Imagen 3">
            <a:extLst>
              <a:ext uri="{FF2B5EF4-FFF2-40B4-BE49-F238E27FC236}">
                <a16:creationId xmlns:a16="http://schemas.microsoft.com/office/drawing/2014/main" id="{49AF736B-87CD-44A1-9ECF-76165E1445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89" y="0"/>
            <a:ext cx="4761240" cy="872455"/>
          </a:xfrm>
          <a:prstGeom prst="rect">
            <a:avLst/>
          </a:prstGeom>
        </p:spPr>
      </p:pic>
      <p:pic>
        <p:nvPicPr>
          <p:cNvPr id="30" name="Picture 2" descr="mciu-cart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" y="82271"/>
            <a:ext cx="1794628" cy="5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14"/>
          <a:srcRect l="16125" t="-25465" r="76440" b="-929"/>
          <a:stretch/>
        </p:blipFill>
        <p:spPr>
          <a:xfrm>
            <a:off x="8118825" y="0"/>
            <a:ext cx="932948" cy="6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7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F4072DDD-027D-4584-BE18-07CBAE26E0F0}"/>
              </a:ext>
            </a:extLst>
          </p:cNvPr>
          <p:cNvGrpSpPr/>
          <p:nvPr/>
        </p:nvGrpSpPr>
        <p:grpSpPr>
          <a:xfrm>
            <a:off x="9750279" y="75467"/>
            <a:ext cx="2369444" cy="700748"/>
            <a:chOff x="9836143" y="926137"/>
            <a:chExt cx="2369444" cy="700748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37B7818-49E0-48EC-B5EC-3B20A749C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4B945D8-9F30-4D18-9179-C5DAC5161984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2C154A-A8EC-4994-9A29-684B134565DA}"/>
              </a:ext>
            </a:extLst>
          </p:cNvPr>
          <p:cNvSpPr txBox="1"/>
          <p:nvPr/>
        </p:nvSpPr>
        <p:spPr>
          <a:xfrm>
            <a:off x="0" y="1"/>
            <a:ext cx="687897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E33CE355-8F0A-4164-94D1-5711A6931DD9}"/>
              </a:ext>
            </a:extLst>
          </p:cNvPr>
          <p:cNvSpPr txBox="1"/>
          <p:nvPr/>
        </p:nvSpPr>
        <p:spPr>
          <a:xfrm>
            <a:off x="961787" y="717088"/>
            <a:ext cx="10901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 smtClean="0"/>
              <a:t>Foster</a:t>
            </a:r>
            <a:r>
              <a:rPr lang="es-ES" sz="2400" b="1" i="1" dirty="0" smtClean="0"/>
              <a:t> operando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studies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on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energy-related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materials</a:t>
            </a:r>
            <a:r>
              <a:rPr lang="es-ES" sz="2400" b="1" dirty="0" smtClean="0"/>
              <a:t> : </a:t>
            </a:r>
            <a:r>
              <a:rPr lang="es-ES" sz="2400" b="1" dirty="0" err="1" smtClean="0"/>
              <a:t>superconducting</a:t>
            </a:r>
            <a:r>
              <a:rPr lang="es-ES" sz="2400" b="1" dirty="0" smtClean="0"/>
              <a:t> films</a:t>
            </a:r>
            <a:endParaRPr lang="en-US" sz="2400" b="1" dirty="0"/>
          </a:p>
        </p:txBody>
      </p:sp>
      <p:sp>
        <p:nvSpPr>
          <p:cNvPr id="30" name="Rectángulo 29"/>
          <p:cNvSpPr/>
          <p:nvPr/>
        </p:nvSpPr>
        <p:spPr>
          <a:xfrm>
            <a:off x="966786" y="1257758"/>
            <a:ext cx="11046712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buClr>
                <a:srgbClr val="000000"/>
              </a:buClr>
            </a:pP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Arial"/>
              </a:rPr>
              <a:t>Study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Arial"/>
              </a:rPr>
              <a:t> of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Arial"/>
              </a:rPr>
              <a:t>the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Arial"/>
              </a:rPr>
              <a:t>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Arial"/>
              </a:rPr>
              <a:t>kinetic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Arial"/>
              </a:rPr>
              <a:t>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Arial"/>
              </a:rPr>
              <a:t>g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rowth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mechanisms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of </a:t>
            </a:r>
            <a:r>
              <a:rPr lang="es-ES" sz="1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superconducting</a:t>
            </a:r>
            <a:r>
              <a:rPr lang="es-ES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films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grown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at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ultrafast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rates</a:t>
            </a:r>
            <a:r>
              <a:rPr lang="es-ES" sz="1600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     </a:t>
            </a:r>
            <a:endParaRPr lang="es-ES" sz="1600" kern="0" dirty="0">
              <a:solidFill>
                <a:srgbClr val="000000"/>
              </a:solidFill>
              <a:latin typeface="Calibri" panose="020F0502020204030204" pitchFamily="34" charset="0"/>
              <a:ea typeface="EB Garamond" panose="020B060402020202020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lvl="0" algn="ctr">
              <a:lnSpc>
                <a:spcPct val="107000"/>
              </a:lnSpc>
              <a:buClr>
                <a:srgbClr val="000000"/>
              </a:buClr>
            </a:pPr>
            <a:endParaRPr lang="es-ES" sz="1600" kern="0" dirty="0" smtClean="0">
              <a:solidFill>
                <a:srgbClr val="000000"/>
              </a:solidFill>
              <a:latin typeface="Calibri" panose="020F0502020204030204" pitchFamily="34" charset="0"/>
              <a:ea typeface="EB Garamond" panose="020B060402020202020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lvl="0" algn="ctr">
              <a:lnSpc>
                <a:spcPct val="107000"/>
              </a:lnSpc>
              <a:buClr>
                <a:srgbClr val="000000"/>
              </a:buClr>
            </a:pPr>
            <a:endParaRPr lang="es-ES" sz="1600" kern="0" dirty="0">
              <a:solidFill>
                <a:srgbClr val="000000"/>
              </a:solidFill>
              <a:latin typeface="Calibri" panose="020F0502020204030204" pitchFamily="34" charset="0"/>
              <a:ea typeface="EB Garamond" panose="020B060402020202020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lvl="0" algn="ctr">
              <a:lnSpc>
                <a:spcPct val="107000"/>
              </a:lnSpc>
              <a:buClr>
                <a:srgbClr val="000000"/>
              </a:buClr>
            </a:pPr>
            <a:endParaRPr lang="es-ES" sz="1600" kern="0" dirty="0" smtClean="0">
              <a:solidFill>
                <a:srgbClr val="000000"/>
              </a:solidFill>
              <a:latin typeface="Calibri" panose="020F0502020204030204" pitchFamily="34" charset="0"/>
              <a:ea typeface="EB Garamond" panose="020B060402020202020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lvl="0" algn="ctr">
              <a:lnSpc>
                <a:spcPct val="107000"/>
              </a:lnSpc>
              <a:buClr>
                <a:srgbClr val="000000"/>
              </a:buClr>
            </a:pPr>
            <a:endParaRPr lang="es-ES" sz="1600" kern="0" dirty="0">
              <a:solidFill>
                <a:srgbClr val="000000"/>
              </a:solidFill>
              <a:latin typeface="Calibri" panose="020F0502020204030204" pitchFamily="34" charset="0"/>
              <a:ea typeface="EB Garamond" panose="020B060402020202020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lvl="0" algn="ctr">
              <a:lnSpc>
                <a:spcPct val="107000"/>
              </a:lnSpc>
              <a:buClr>
                <a:srgbClr val="000000"/>
              </a:buClr>
            </a:pPr>
            <a:endParaRPr lang="es-ES" sz="1600" kern="0" dirty="0" smtClean="0">
              <a:solidFill>
                <a:srgbClr val="000000"/>
              </a:solidFill>
              <a:latin typeface="Calibri" panose="020F0502020204030204" pitchFamily="34" charset="0"/>
              <a:ea typeface="EB Garamond" panose="020B060402020202020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81050" y="1781175"/>
            <a:ext cx="666750" cy="189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11"/>
          <p:cNvSpPr/>
          <p:nvPr/>
        </p:nvSpPr>
        <p:spPr>
          <a:xfrm>
            <a:off x="819150" y="4143375"/>
            <a:ext cx="609600" cy="249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/>
        </p:nvSpPr>
        <p:spPr>
          <a:xfrm>
            <a:off x="828674" y="3133725"/>
            <a:ext cx="276225" cy="790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205" y="4247534"/>
            <a:ext cx="3033272" cy="2292484"/>
          </a:xfrm>
          <a:prstGeom prst="rect">
            <a:avLst/>
          </a:prstGeom>
        </p:spPr>
      </p:pic>
      <p:pic>
        <p:nvPicPr>
          <p:cNvPr id="18" name="Picture 2" descr="ICMAB">
            <a:extLst>
              <a:ext uri="{FF2B5EF4-FFF2-40B4-BE49-F238E27FC236}">
                <a16:creationId xmlns:a16="http://schemas.microsoft.com/office/drawing/2014/main" id="{5338D67D-C1B9-47EE-90C7-985DA99B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773" y="113278"/>
            <a:ext cx="601097" cy="6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35" y="1830144"/>
            <a:ext cx="2803524" cy="210264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4227017"/>
            <a:ext cx="3056183" cy="229213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323" y="2784145"/>
            <a:ext cx="4845093" cy="375587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37" y="1849421"/>
            <a:ext cx="1879956" cy="1232968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1114425" y="1525037"/>
            <a:ext cx="40398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1. </a:t>
            </a:r>
            <a:r>
              <a:rPr lang="es-ES" sz="1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C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hemical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s-ES" sz="1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solution</a:t>
            </a:r>
            <a:r>
              <a:rPr lang="es-ES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s-ES" sz="1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synthesis</a:t>
            </a:r>
            <a:r>
              <a:rPr lang="es-ES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and </a:t>
            </a:r>
            <a:r>
              <a:rPr lang="es-ES" sz="1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deposition</a:t>
            </a:r>
            <a:endParaRPr lang="es-ES" dirty="0"/>
          </a:p>
        </p:txBody>
      </p:sp>
      <p:sp>
        <p:nvSpPr>
          <p:cNvPr id="37" name="Rectángulo 36"/>
          <p:cNvSpPr/>
          <p:nvPr/>
        </p:nvSpPr>
        <p:spPr>
          <a:xfrm>
            <a:off x="1133236" y="3893012"/>
            <a:ext cx="57358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2.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Pyrolysis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s-ES" sz="1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furnaces</a:t>
            </a:r>
            <a:r>
              <a:rPr lang="es-ES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, </a:t>
            </a:r>
            <a:r>
              <a:rPr lang="es-ES" sz="1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optical</a:t>
            </a:r>
            <a:r>
              <a:rPr lang="es-ES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observation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of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the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 precursor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layers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endParaRPr lang="es-ES" dirty="0"/>
          </a:p>
        </p:txBody>
      </p:sp>
      <p:sp>
        <p:nvSpPr>
          <p:cNvPr id="39" name="Rectángulo 38"/>
          <p:cNvSpPr/>
          <p:nvPr/>
        </p:nvSpPr>
        <p:spPr>
          <a:xfrm>
            <a:off x="7230323" y="1785821"/>
            <a:ext cx="4556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3.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Growth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system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(with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temperature</a:t>
            </a:r>
            <a:r>
              <a:rPr lang="es-ES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, </a:t>
            </a:r>
            <a:r>
              <a:rPr lang="es-ES" sz="1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atmosphere</a:t>
            </a:r>
            <a:r>
              <a:rPr lang="es-ES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and </a:t>
            </a:r>
            <a:r>
              <a:rPr lang="es-ES" sz="1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pressure</a:t>
            </a:r>
            <a:r>
              <a:rPr lang="es-ES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control)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adapted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s-ES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to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experiments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at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beamlines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and off-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beamlines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in a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mobile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rack</a:t>
            </a:r>
            <a:endParaRPr lang="es-ES" dirty="0"/>
          </a:p>
        </p:txBody>
      </p:sp>
      <p:pic>
        <p:nvPicPr>
          <p:cNvPr id="24" name="Imagen 3">
            <a:extLst>
              <a:ext uri="{FF2B5EF4-FFF2-40B4-BE49-F238E27FC236}">
                <a16:creationId xmlns:a16="http://schemas.microsoft.com/office/drawing/2014/main" id="{49AF736B-87CD-44A1-9ECF-76165E1445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89" y="0"/>
            <a:ext cx="4761240" cy="872455"/>
          </a:xfrm>
          <a:prstGeom prst="rect">
            <a:avLst/>
          </a:prstGeom>
        </p:spPr>
      </p:pic>
      <p:pic>
        <p:nvPicPr>
          <p:cNvPr id="25" name="Picture 2" descr="mciu-cart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" y="82271"/>
            <a:ext cx="1794628" cy="5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2"/>
          <a:srcRect l="16125" t="-25465" r="76440" b="-929"/>
          <a:stretch/>
        </p:blipFill>
        <p:spPr>
          <a:xfrm>
            <a:off x="8118825" y="0"/>
            <a:ext cx="932948" cy="6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F4072DDD-027D-4584-BE18-07CBAE26E0F0}"/>
              </a:ext>
            </a:extLst>
          </p:cNvPr>
          <p:cNvGrpSpPr/>
          <p:nvPr/>
        </p:nvGrpSpPr>
        <p:grpSpPr>
          <a:xfrm>
            <a:off x="9750279" y="75467"/>
            <a:ext cx="2369444" cy="700748"/>
            <a:chOff x="9836143" y="926137"/>
            <a:chExt cx="2369444" cy="700748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37B7818-49E0-48EC-B5EC-3B20A749C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4B945D8-9F30-4D18-9179-C5DAC5161984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2C154A-A8EC-4994-9A29-684B134565DA}"/>
              </a:ext>
            </a:extLst>
          </p:cNvPr>
          <p:cNvSpPr txBox="1"/>
          <p:nvPr/>
        </p:nvSpPr>
        <p:spPr>
          <a:xfrm>
            <a:off x="0" y="1"/>
            <a:ext cx="687897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E33CE355-8F0A-4164-94D1-5711A6931DD9}"/>
              </a:ext>
            </a:extLst>
          </p:cNvPr>
          <p:cNvSpPr txBox="1"/>
          <p:nvPr/>
        </p:nvSpPr>
        <p:spPr>
          <a:xfrm>
            <a:off x="943680" y="798569"/>
            <a:ext cx="10901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 smtClean="0"/>
              <a:t>Foster</a:t>
            </a:r>
            <a:r>
              <a:rPr lang="es-ES" sz="2400" b="1" i="1" dirty="0" smtClean="0"/>
              <a:t> operando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studies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on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energy-related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materials</a:t>
            </a:r>
            <a:r>
              <a:rPr lang="es-ES" sz="2400" b="1" dirty="0" smtClean="0"/>
              <a:t>: </a:t>
            </a:r>
            <a:r>
              <a:rPr lang="es-ES" sz="2400" b="1" dirty="0" err="1" smtClean="0"/>
              <a:t>batteries</a:t>
            </a:r>
            <a:endParaRPr lang="en-US" sz="2400" b="1" dirty="0"/>
          </a:p>
        </p:txBody>
      </p:sp>
      <p:sp>
        <p:nvSpPr>
          <p:cNvPr id="30" name="Rectángulo 29"/>
          <p:cNvSpPr/>
          <p:nvPr/>
        </p:nvSpPr>
        <p:spPr>
          <a:xfrm>
            <a:off x="956806" y="1387887"/>
            <a:ext cx="9864920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buClr>
                <a:srgbClr val="000000"/>
              </a:buClr>
            </a:pP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Battery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assembly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and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testing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: 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electrode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s-ES" sz="1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fabrication</a:t>
            </a:r>
            <a:r>
              <a:rPr lang="es-ES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&amp; </a:t>
            </a:r>
            <a:r>
              <a:rPr lang="es-ES" sz="1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custom</a:t>
            </a:r>
            <a:r>
              <a:rPr lang="es-ES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s-ES" sz="1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coin</a:t>
            </a:r>
            <a:r>
              <a:rPr lang="es-ES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s-ES" sz="1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pouch</a:t>
            </a:r>
            <a:r>
              <a:rPr lang="es-ES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cells</a:t>
            </a:r>
            <a:r>
              <a:rPr lang="es-ES" sz="16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 &amp; </a:t>
            </a:r>
            <a:r>
              <a:rPr lang="es-ES" sz="16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EB Garamond" panose="020B0604020202020204" charset="0"/>
                <a:cs typeface="Calibri" panose="020F0502020204030204" pitchFamily="34" charset="0"/>
                <a:sym typeface="Symbol" panose="05050102010706020507" pitchFamily="18" charset="2"/>
              </a:rPr>
              <a:t>potentiostats</a:t>
            </a:r>
            <a:endParaRPr lang="es-ES" sz="1600" b="1" kern="0" dirty="0">
              <a:solidFill>
                <a:srgbClr val="000000"/>
              </a:solidFill>
              <a:latin typeface="Calibri" panose="020F0502020204030204" pitchFamily="34" charset="0"/>
              <a:ea typeface="EB Garamond" panose="020B060402020202020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lvl="0" algn="just">
              <a:lnSpc>
                <a:spcPct val="107000"/>
              </a:lnSpc>
              <a:spcAft>
                <a:spcPts val="1200"/>
              </a:spcAft>
              <a:buClr>
                <a:srgbClr val="000000"/>
              </a:buClr>
            </a:pPr>
            <a:endParaRPr lang="es-ES" sz="1600" kern="0" dirty="0">
              <a:solidFill>
                <a:srgbClr val="000000"/>
              </a:solidFill>
              <a:latin typeface="Calibri" panose="020F0502020204030204" pitchFamily="34" charset="0"/>
              <a:ea typeface="EB Garamond" panose="020B060402020202020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pic>
        <p:nvPicPr>
          <p:cNvPr id="34" name="Picture 7"/>
          <p:cNvPicPr>
            <a:picLocks noChangeAspect="1"/>
          </p:cNvPicPr>
          <p:nvPr/>
        </p:nvPicPr>
        <p:blipFill rotWithShape="1">
          <a:blip r:embed="rId4"/>
          <a:srcRect l="5562" t="2415" r="79280" b="83550"/>
          <a:stretch/>
        </p:blipFill>
        <p:spPr>
          <a:xfrm>
            <a:off x="739833" y="1911927"/>
            <a:ext cx="1155647" cy="1030778"/>
          </a:xfrm>
          <a:prstGeom prst="rect">
            <a:avLst/>
          </a:prstGeom>
        </p:spPr>
      </p:pic>
      <p:pic>
        <p:nvPicPr>
          <p:cNvPr id="35" name="Picture 10"/>
          <p:cNvPicPr>
            <a:picLocks noChangeAspect="1"/>
          </p:cNvPicPr>
          <p:nvPr/>
        </p:nvPicPr>
        <p:blipFill rotWithShape="1">
          <a:blip r:embed="rId5"/>
          <a:srcRect l="5780" t="3745" r="6624" b="54266"/>
          <a:stretch/>
        </p:blipFill>
        <p:spPr>
          <a:xfrm>
            <a:off x="7732140" y="3308465"/>
            <a:ext cx="1769307" cy="1388226"/>
          </a:xfrm>
          <a:prstGeom prst="rect">
            <a:avLst/>
          </a:prstGeom>
        </p:spPr>
      </p:pic>
      <p:pic>
        <p:nvPicPr>
          <p:cNvPr id="36" name="Picture 11"/>
          <p:cNvPicPr>
            <a:picLocks noChangeAspect="1"/>
          </p:cNvPicPr>
          <p:nvPr/>
        </p:nvPicPr>
        <p:blipFill rotWithShape="1">
          <a:blip r:embed="rId6"/>
          <a:srcRect l="8991" t="4647" r="11535" b="7803"/>
          <a:stretch/>
        </p:blipFill>
        <p:spPr>
          <a:xfrm>
            <a:off x="7905405" y="1986741"/>
            <a:ext cx="1671603" cy="1379914"/>
          </a:xfrm>
          <a:prstGeom prst="rect">
            <a:avLst/>
          </a:prstGeom>
        </p:spPr>
      </p:pic>
      <p:pic>
        <p:nvPicPr>
          <p:cNvPr id="37" name="Picture 16"/>
          <p:cNvPicPr>
            <a:picLocks noChangeAspect="1"/>
          </p:cNvPicPr>
          <p:nvPr/>
        </p:nvPicPr>
        <p:blipFill rotWithShape="1">
          <a:blip r:embed="rId4"/>
          <a:srcRect l="1931" t="81058" r="80532" b="1532"/>
          <a:stretch/>
        </p:blipFill>
        <p:spPr>
          <a:xfrm>
            <a:off x="6292737" y="1953491"/>
            <a:ext cx="1055716" cy="1039091"/>
          </a:xfrm>
          <a:prstGeom prst="rect">
            <a:avLst/>
          </a:prstGeom>
        </p:spPr>
      </p:pic>
      <p:pic>
        <p:nvPicPr>
          <p:cNvPr id="38" name="Picture 17"/>
          <p:cNvPicPr>
            <a:picLocks noChangeAspect="1"/>
          </p:cNvPicPr>
          <p:nvPr/>
        </p:nvPicPr>
        <p:blipFill rotWithShape="1">
          <a:blip r:embed="rId4"/>
          <a:srcRect l="2427" t="39169" r="77200" b="44441"/>
          <a:stretch/>
        </p:blipFill>
        <p:spPr>
          <a:xfrm>
            <a:off x="4397433" y="3308465"/>
            <a:ext cx="1421477" cy="1088968"/>
          </a:xfrm>
          <a:prstGeom prst="rect">
            <a:avLst/>
          </a:prstGeom>
        </p:spPr>
      </p:pic>
      <p:pic>
        <p:nvPicPr>
          <p:cNvPr id="51" name="Picture 2" descr="ICMAB">
            <a:extLst>
              <a:ext uri="{FF2B5EF4-FFF2-40B4-BE49-F238E27FC236}">
                <a16:creationId xmlns:a16="http://schemas.microsoft.com/office/drawing/2014/main" id="{5338D67D-C1B9-47EE-90C7-985DA99B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773" y="113278"/>
            <a:ext cx="601097" cy="6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6762" y="5128032"/>
            <a:ext cx="2587441" cy="1658250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 rotWithShape="1">
          <a:blip r:embed="rId10"/>
          <a:srcRect l="17913" r="30246"/>
          <a:stretch/>
        </p:blipFill>
        <p:spPr>
          <a:xfrm>
            <a:off x="6268894" y="4904983"/>
            <a:ext cx="920801" cy="1953017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4"/>
          <a:srcRect l="1919" t="20625" r="77147" b="63529"/>
          <a:stretch/>
        </p:blipFill>
        <p:spPr>
          <a:xfrm>
            <a:off x="1762296" y="2003366"/>
            <a:ext cx="1379914" cy="100618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47898" y="2951020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mixing</a:t>
            </a:r>
            <a:r>
              <a:rPr lang="es-ES" sz="1200" dirty="0" smtClean="0"/>
              <a:t> </a:t>
            </a:r>
            <a:endParaRPr lang="en-US" sz="1200" dirty="0"/>
          </a:p>
        </p:txBody>
      </p:sp>
      <p:sp>
        <p:nvSpPr>
          <p:cNvPr id="3" name="Flecha derecha 2"/>
          <p:cNvSpPr/>
          <p:nvPr/>
        </p:nvSpPr>
        <p:spPr>
          <a:xfrm>
            <a:off x="1720735" y="2352501"/>
            <a:ext cx="149629" cy="216131"/>
          </a:xfrm>
          <a:prstGeom prst="right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adroTexto 25"/>
          <p:cNvSpPr txBox="1"/>
          <p:nvPr/>
        </p:nvSpPr>
        <p:spPr>
          <a:xfrm>
            <a:off x="2006140" y="2937166"/>
            <a:ext cx="620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casting</a:t>
            </a:r>
            <a:endParaRPr lang="en-US" sz="1200" dirty="0"/>
          </a:p>
        </p:txBody>
      </p:sp>
      <p:sp>
        <p:nvSpPr>
          <p:cNvPr id="47" name="Flecha derecha 46"/>
          <p:cNvSpPr/>
          <p:nvPr/>
        </p:nvSpPr>
        <p:spPr>
          <a:xfrm>
            <a:off x="2903912" y="2330335"/>
            <a:ext cx="149629" cy="216131"/>
          </a:xfrm>
          <a:prstGeom prst="right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2" y="1845424"/>
            <a:ext cx="1620984" cy="16209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2248">
            <a:off x="10337880" y="1907829"/>
            <a:ext cx="786280" cy="704789"/>
          </a:xfrm>
          <a:prstGeom prst="rect">
            <a:avLst/>
          </a:prstGeom>
        </p:spPr>
      </p:pic>
      <p:pic>
        <p:nvPicPr>
          <p:cNvPr id="55" name="Picture 17"/>
          <p:cNvPicPr>
            <a:picLocks noChangeAspect="1"/>
          </p:cNvPicPr>
          <p:nvPr/>
        </p:nvPicPr>
        <p:blipFill rotWithShape="1">
          <a:blip r:embed="rId4"/>
          <a:srcRect l="3052" t="61579" r="77523" b="21136"/>
          <a:stretch/>
        </p:blipFill>
        <p:spPr>
          <a:xfrm>
            <a:off x="3050769" y="1895301"/>
            <a:ext cx="1334231" cy="1130531"/>
          </a:xfrm>
          <a:prstGeom prst="rect">
            <a:avLst/>
          </a:prstGeom>
        </p:spPr>
      </p:pic>
      <p:sp>
        <p:nvSpPr>
          <p:cNvPr id="56" name="CuadroTexto 55"/>
          <p:cNvSpPr txBox="1"/>
          <p:nvPr/>
        </p:nvSpPr>
        <p:spPr>
          <a:xfrm>
            <a:off x="3372199" y="2956562"/>
            <a:ext cx="57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drying</a:t>
            </a:r>
            <a:endParaRPr lang="en-US" sz="1200" dirty="0"/>
          </a:p>
        </p:txBody>
      </p:sp>
      <p:sp>
        <p:nvSpPr>
          <p:cNvPr id="57" name="Flecha derecha 56"/>
          <p:cNvSpPr/>
          <p:nvPr/>
        </p:nvSpPr>
        <p:spPr>
          <a:xfrm>
            <a:off x="4253346" y="2308167"/>
            <a:ext cx="149629" cy="216131"/>
          </a:xfrm>
          <a:prstGeom prst="right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adroTexto 57"/>
          <p:cNvSpPr txBox="1"/>
          <p:nvPr/>
        </p:nvSpPr>
        <p:spPr>
          <a:xfrm>
            <a:off x="4289369" y="2926082"/>
            <a:ext cx="851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err="1" smtClean="0">
                <a:solidFill>
                  <a:srgbClr val="CC0000"/>
                </a:solidFill>
              </a:rPr>
              <a:t>electrodes</a:t>
            </a:r>
            <a:endParaRPr lang="en-US" sz="1200" b="1" dirty="0">
              <a:solidFill>
                <a:srgbClr val="CC0000"/>
              </a:solidFill>
            </a:endParaRPr>
          </a:p>
        </p:txBody>
      </p:sp>
      <p:sp>
        <p:nvSpPr>
          <p:cNvPr id="59" name="Flecha derecha 58"/>
          <p:cNvSpPr/>
          <p:nvPr/>
        </p:nvSpPr>
        <p:spPr>
          <a:xfrm>
            <a:off x="6359238" y="2360816"/>
            <a:ext cx="149629" cy="216131"/>
          </a:xfrm>
          <a:prstGeom prst="right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adroTexto 59"/>
          <p:cNvSpPr txBox="1"/>
          <p:nvPr/>
        </p:nvSpPr>
        <p:spPr>
          <a:xfrm>
            <a:off x="6594764" y="3020293"/>
            <a:ext cx="653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cutting</a:t>
            </a:r>
            <a:r>
              <a:rPr lang="es-ES" sz="1200" dirty="0" smtClean="0"/>
              <a:t> </a:t>
            </a:r>
            <a:endParaRPr lang="en-US" sz="1200" dirty="0"/>
          </a:p>
        </p:txBody>
      </p:sp>
      <p:sp>
        <p:nvSpPr>
          <p:cNvPr id="61" name="Flecha derecha 60"/>
          <p:cNvSpPr/>
          <p:nvPr/>
        </p:nvSpPr>
        <p:spPr>
          <a:xfrm>
            <a:off x="7259783" y="2313710"/>
            <a:ext cx="149629" cy="216131"/>
          </a:xfrm>
          <a:prstGeom prst="right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echa derecha 62"/>
          <p:cNvSpPr/>
          <p:nvPr/>
        </p:nvSpPr>
        <p:spPr>
          <a:xfrm>
            <a:off x="10086112" y="2272146"/>
            <a:ext cx="149629" cy="216131"/>
          </a:xfrm>
          <a:prstGeom prst="right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adroTexto 63"/>
          <p:cNvSpPr txBox="1"/>
          <p:nvPr/>
        </p:nvSpPr>
        <p:spPr>
          <a:xfrm>
            <a:off x="10335493" y="2621283"/>
            <a:ext cx="821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err="1" smtClean="0">
                <a:solidFill>
                  <a:srgbClr val="CC0000"/>
                </a:solidFill>
              </a:rPr>
              <a:t>coin</a:t>
            </a:r>
            <a:r>
              <a:rPr lang="es-ES" sz="1200" b="1" dirty="0" smtClean="0">
                <a:solidFill>
                  <a:srgbClr val="CC0000"/>
                </a:solidFill>
              </a:rPr>
              <a:t> </a:t>
            </a:r>
            <a:r>
              <a:rPr lang="es-ES" sz="1200" b="1" dirty="0" err="1" smtClean="0">
                <a:solidFill>
                  <a:srgbClr val="CC0000"/>
                </a:solidFill>
              </a:rPr>
              <a:t>cells</a:t>
            </a:r>
            <a:r>
              <a:rPr lang="es-ES" sz="1200" b="1" dirty="0" smtClean="0">
                <a:solidFill>
                  <a:srgbClr val="CC0000"/>
                </a:solidFill>
              </a:rPr>
              <a:t> </a:t>
            </a:r>
            <a:endParaRPr lang="en-US" sz="1200" b="1" dirty="0">
              <a:solidFill>
                <a:srgbClr val="CC0000"/>
              </a:solidFill>
            </a:endParaRPr>
          </a:p>
        </p:txBody>
      </p:sp>
      <p:sp>
        <p:nvSpPr>
          <p:cNvPr id="65" name="CuadroTexto 64"/>
          <p:cNvSpPr txBox="1"/>
          <p:nvPr/>
        </p:nvSpPr>
        <p:spPr>
          <a:xfrm>
            <a:off x="4563690" y="4355871"/>
            <a:ext cx="912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calendering</a:t>
            </a:r>
            <a:endParaRPr lang="en-US" sz="1200" dirty="0"/>
          </a:p>
        </p:txBody>
      </p:sp>
      <p:pic>
        <p:nvPicPr>
          <p:cNvPr id="66" name="Picture 10"/>
          <p:cNvPicPr>
            <a:picLocks noChangeAspect="1"/>
          </p:cNvPicPr>
          <p:nvPr/>
        </p:nvPicPr>
        <p:blipFill rotWithShape="1">
          <a:blip r:embed="rId5"/>
          <a:srcRect l="12665" t="56267" r="15069" b="7497"/>
          <a:stretch/>
        </p:blipFill>
        <p:spPr>
          <a:xfrm>
            <a:off x="6176357" y="3458093"/>
            <a:ext cx="1195121" cy="980904"/>
          </a:xfrm>
          <a:prstGeom prst="rect">
            <a:avLst/>
          </a:prstGeom>
        </p:spPr>
      </p:pic>
      <p:sp>
        <p:nvSpPr>
          <p:cNvPr id="67" name="Flecha derecha 66"/>
          <p:cNvSpPr/>
          <p:nvPr/>
        </p:nvSpPr>
        <p:spPr>
          <a:xfrm>
            <a:off x="5971311" y="3843252"/>
            <a:ext cx="149629" cy="216131"/>
          </a:xfrm>
          <a:prstGeom prst="right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adroTexto 67"/>
          <p:cNvSpPr txBox="1"/>
          <p:nvPr/>
        </p:nvSpPr>
        <p:spPr>
          <a:xfrm>
            <a:off x="6456219" y="4427914"/>
            <a:ext cx="673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welding</a:t>
            </a:r>
            <a:endParaRPr lang="en-US" sz="1200" dirty="0"/>
          </a:p>
        </p:txBody>
      </p:sp>
      <p:sp>
        <p:nvSpPr>
          <p:cNvPr id="69" name="Flecha derecha 68"/>
          <p:cNvSpPr/>
          <p:nvPr/>
        </p:nvSpPr>
        <p:spPr>
          <a:xfrm>
            <a:off x="7345680" y="3821084"/>
            <a:ext cx="149629" cy="216131"/>
          </a:xfrm>
          <a:prstGeom prst="right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uadroTexto 69"/>
          <p:cNvSpPr txBox="1"/>
          <p:nvPr/>
        </p:nvSpPr>
        <p:spPr>
          <a:xfrm>
            <a:off x="1490748" y="32946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err="1" smtClean="0">
                <a:solidFill>
                  <a:srgbClr val="0070C0"/>
                </a:solidFill>
              </a:rPr>
              <a:t>hood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39" name="Rectangle 12"/>
          <p:cNvSpPr/>
          <p:nvPr/>
        </p:nvSpPr>
        <p:spPr>
          <a:xfrm>
            <a:off x="785460" y="1815747"/>
            <a:ext cx="2040867" cy="147609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CuadroTexto 70"/>
          <p:cNvSpPr txBox="1"/>
          <p:nvPr/>
        </p:nvSpPr>
        <p:spPr>
          <a:xfrm>
            <a:off x="8354291" y="4463938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sealing</a:t>
            </a:r>
            <a:endParaRPr lang="en-US" sz="1200" dirty="0"/>
          </a:p>
        </p:txBody>
      </p:sp>
      <p:sp>
        <p:nvSpPr>
          <p:cNvPr id="72" name="Rectangle 12"/>
          <p:cNvSpPr/>
          <p:nvPr/>
        </p:nvSpPr>
        <p:spPr>
          <a:xfrm>
            <a:off x="7538166" y="1876707"/>
            <a:ext cx="2279165" cy="293636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CuadroTexto 72"/>
          <p:cNvSpPr txBox="1"/>
          <p:nvPr/>
        </p:nvSpPr>
        <p:spPr>
          <a:xfrm>
            <a:off x="8393082" y="4893426"/>
            <a:ext cx="820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err="1" smtClean="0">
                <a:solidFill>
                  <a:srgbClr val="0070C0"/>
                </a:solidFill>
              </a:rPr>
              <a:t>glove</a:t>
            </a:r>
            <a:r>
              <a:rPr lang="es-ES" sz="1200" b="1" dirty="0" smtClean="0">
                <a:solidFill>
                  <a:srgbClr val="0070C0"/>
                </a:solidFill>
              </a:rPr>
              <a:t> box</a:t>
            </a:r>
            <a:endParaRPr lang="en-US" sz="1200" b="1" dirty="0">
              <a:solidFill>
                <a:srgbClr val="0070C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3"/>
          <a:srcRect l="9699" r="11945"/>
          <a:stretch/>
        </p:blipFill>
        <p:spPr>
          <a:xfrm>
            <a:off x="10228315" y="3084021"/>
            <a:ext cx="1963685" cy="1463041"/>
          </a:xfrm>
          <a:prstGeom prst="rect">
            <a:avLst/>
          </a:prstGeom>
        </p:spPr>
      </p:pic>
      <p:sp>
        <p:nvSpPr>
          <p:cNvPr id="74" name="Flecha derecha 73"/>
          <p:cNvSpPr/>
          <p:nvPr/>
        </p:nvSpPr>
        <p:spPr>
          <a:xfrm>
            <a:off x="10030694" y="3804458"/>
            <a:ext cx="149629" cy="216131"/>
          </a:xfrm>
          <a:prstGeom prst="right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uadroTexto 74"/>
          <p:cNvSpPr txBox="1"/>
          <p:nvPr/>
        </p:nvSpPr>
        <p:spPr>
          <a:xfrm>
            <a:off x="10396454" y="4261661"/>
            <a:ext cx="931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err="1" smtClean="0">
                <a:solidFill>
                  <a:srgbClr val="CC0000"/>
                </a:solidFill>
              </a:rPr>
              <a:t>pouch</a:t>
            </a:r>
            <a:r>
              <a:rPr lang="es-ES" sz="1200" b="1" dirty="0" smtClean="0">
                <a:solidFill>
                  <a:srgbClr val="CC0000"/>
                </a:solidFill>
              </a:rPr>
              <a:t> </a:t>
            </a:r>
            <a:r>
              <a:rPr lang="es-ES" sz="1200" b="1" dirty="0" err="1" smtClean="0">
                <a:solidFill>
                  <a:srgbClr val="CC0000"/>
                </a:solidFill>
              </a:rPr>
              <a:t>cells</a:t>
            </a:r>
            <a:r>
              <a:rPr lang="es-ES" sz="1200" b="1" dirty="0" smtClean="0">
                <a:solidFill>
                  <a:srgbClr val="CC0000"/>
                </a:solidFill>
              </a:rPr>
              <a:t> </a:t>
            </a:r>
            <a:endParaRPr lang="en-US" sz="1200" b="1" dirty="0">
              <a:solidFill>
                <a:srgbClr val="CC0000"/>
              </a:solidFill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8581509" y="6478389"/>
            <a:ext cx="609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testing</a:t>
            </a:r>
            <a:endParaRPr lang="en-US" sz="1200" dirty="0"/>
          </a:p>
        </p:txBody>
      </p:sp>
      <p:sp>
        <p:nvSpPr>
          <p:cNvPr id="8" name="Flecha curvada hacia la izquierda 7"/>
          <p:cNvSpPr/>
          <p:nvPr/>
        </p:nvSpPr>
        <p:spPr>
          <a:xfrm rot="2587466">
            <a:off x="10252559" y="4708463"/>
            <a:ext cx="606760" cy="1926399"/>
          </a:xfrm>
          <a:prstGeom prst="curvedLeft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CuadroTexto 76"/>
          <p:cNvSpPr txBox="1"/>
          <p:nvPr/>
        </p:nvSpPr>
        <p:spPr>
          <a:xfrm>
            <a:off x="10833605" y="3782293"/>
            <a:ext cx="1059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customization</a:t>
            </a:r>
            <a:endParaRPr lang="en-US" sz="1200" dirty="0"/>
          </a:p>
        </p:txBody>
      </p:sp>
      <p:sp>
        <p:nvSpPr>
          <p:cNvPr id="78" name="Flecha derecha 77"/>
          <p:cNvSpPr/>
          <p:nvPr/>
        </p:nvSpPr>
        <p:spPr>
          <a:xfrm flipH="1">
            <a:off x="5428212" y="5519651"/>
            <a:ext cx="299255" cy="540327"/>
          </a:xfrm>
          <a:prstGeom prst="right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uadroTexto 78"/>
          <p:cNvSpPr txBox="1"/>
          <p:nvPr/>
        </p:nvSpPr>
        <p:spPr>
          <a:xfrm>
            <a:off x="8010050" y="5314605"/>
            <a:ext cx="930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</a:rPr>
              <a:t>16 </a:t>
            </a:r>
            <a:r>
              <a:rPr lang="es-ES" sz="1200" dirty="0" err="1" smtClean="0">
                <a:solidFill>
                  <a:schemeClr val="bg1"/>
                </a:solidFill>
              </a:rPr>
              <a:t>channels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8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49" y="1795550"/>
            <a:ext cx="846060" cy="709375"/>
          </a:xfrm>
          <a:prstGeom prst="rect">
            <a:avLst/>
          </a:prstGeom>
        </p:spPr>
      </p:pic>
      <p:sp>
        <p:nvSpPr>
          <p:cNvPr id="80" name="CuadroTexto 79"/>
          <p:cNvSpPr txBox="1"/>
          <p:nvPr/>
        </p:nvSpPr>
        <p:spPr>
          <a:xfrm>
            <a:off x="6274646" y="5947025"/>
            <a:ext cx="932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</a:rPr>
              <a:t> 2 </a:t>
            </a:r>
            <a:r>
              <a:rPr lang="es-ES" sz="1200" dirty="0" err="1" smtClean="0">
                <a:solidFill>
                  <a:schemeClr val="bg1"/>
                </a:solidFill>
              </a:rPr>
              <a:t>channels</a:t>
            </a:r>
            <a:endParaRPr lang="es-ES" sz="1200" dirty="0" smtClean="0">
              <a:solidFill>
                <a:schemeClr val="bg1"/>
              </a:solidFill>
            </a:endParaRPr>
          </a:p>
          <a:p>
            <a:r>
              <a:rPr lang="es-ES" sz="1200" dirty="0" err="1" smtClean="0">
                <a:solidFill>
                  <a:schemeClr val="bg1"/>
                </a:solidFill>
              </a:rPr>
              <a:t>Low</a:t>
            </a:r>
            <a:r>
              <a:rPr lang="es-ES" sz="1200" dirty="0" smtClean="0">
                <a:solidFill>
                  <a:schemeClr val="bg1"/>
                </a:solidFill>
              </a:rPr>
              <a:t> </a:t>
            </a:r>
            <a:r>
              <a:rPr lang="es-ES" sz="1200" dirty="0" err="1" smtClean="0">
                <a:solidFill>
                  <a:schemeClr val="bg1"/>
                </a:solidFill>
              </a:rPr>
              <a:t>current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 rot="1028943">
            <a:off x="10989425" y="3632662"/>
            <a:ext cx="457200" cy="1828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8" t="10205" r="33183" b="3211"/>
          <a:stretch/>
        </p:blipFill>
        <p:spPr>
          <a:xfrm>
            <a:off x="1230284" y="4887884"/>
            <a:ext cx="3790604" cy="1787236"/>
          </a:xfrm>
          <a:prstGeom prst="rect">
            <a:avLst/>
          </a:prstGeom>
        </p:spPr>
      </p:pic>
      <p:sp>
        <p:nvSpPr>
          <p:cNvPr id="81" name="CuadroTexto 80"/>
          <p:cNvSpPr txBox="1"/>
          <p:nvPr/>
        </p:nvSpPr>
        <p:spPr>
          <a:xfrm>
            <a:off x="4486105" y="6447909"/>
            <a:ext cx="82747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beamlines</a:t>
            </a:r>
            <a:endParaRPr lang="en-US" sz="1200" dirty="0"/>
          </a:p>
        </p:txBody>
      </p:sp>
      <p:pic>
        <p:nvPicPr>
          <p:cNvPr id="62" name="Imagen 3">
            <a:extLst>
              <a:ext uri="{FF2B5EF4-FFF2-40B4-BE49-F238E27FC236}">
                <a16:creationId xmlns:a16="http://schemas.microsoft.com/office/drawing/2014/main" id="{49AF736B-87CD-44A1-9ECF-76165E1445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89" y="0"/>
            <a:ext cx="4761240" cy="872455"/>
          </a:xfrm>
          <a:prstGeom prst="rect">
            <a:avLst/>
          </a:prstGeom>
        </p:spPr>
      </p:pic>
      <p:pic>
        <p:nvPicPr>
          <p:cNvPr id="82" name="Picture 2" descr="mciu-carta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" y="82271"/>
            <a:ext cx="1794628" cy="5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3" name="Imagen 82"/>
          <p:cNvPicPr>
            <a:picLocks noChangeAspect="1"/>
          </p:cNvPicPr>
          <p:nvPr/>
        </p:nvPicPr>
        <p:blipFill rotWithShape="1">
          <a:blip r:embed="rId18"/>
          <a:srcRect l="16125" t="-25465" r="76440" b="-929"/>
          <a:stretch/>
        </p:blipFill>
        <p:spPr>
          <a:xfrm>
            <a:off x="8118825" y="0"/>
            <a:ext cx="932948" cy="6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1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61" grpId="0" animBg="1"/>
      <p:bldP spid="63" grpId="0" animBg="1"/>
      <p:bldP spid="64" grpId="0"/>
      <p:bldP spid="65" grpId="0"/>
      <p:bldP spid="67" grpId="0" animBg="1"/>
      <p:bldP spid="68" grpId="0"/>
      <p:bldP spid="69" grpId="0" animBg="1"/>
      <p:bldP spid="71" grpId="0"/>
      <p:bldP spid="72" grpId="0" animBg="1"/>
      <p:bldP spid="73" grpId="0"/>
      <p:bldP spid="74" grpId="0" animBg="1"/>
      <p:bldP spid="75" grpId="0"/>
      <p:bldP spid="76" grpId="0"/>
      <p:bldP spid="8" grpId="0" animBg="1"/>
      <p:bldP spid="77" grpId="0"/>
      <p:bldP spid="78" grpId="0" animBg="1"/>
      <p:bldP spid="79" grpId="0"/>
      <p:bldP spid="80" grpId="0"/>
      <p:bldP spid="9" grpId="0" animBg="1"/>
      <p:bldP spid="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F4072DDD-027D-4584-BE18-07CBAE26E0F0}"/>
              </a:ext>
            </a:extLst>
          </p:cNvPr>
          <p:cNvGrpSpPr/>
          <p:nvPr/>
        </p:nvGrpSpPr>
        <p:grpSpPr>
          <a:xfrm>
            <a:off x="9750279" y="75467"/>
            <a:ext cx="2369444" cy="700748"/>
            <a:chOff x="9836143" y="926137"/>
            <a:chExt cx="2369444" cy="700748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37B7818-49E0-48EC-B5EC-3B20A749C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4B945D8-9F30-4D18-9179-C5DAC5161984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2C154A-A8EC-4994-9A29-684B134565DA}"/>
              </a:ext>
            </a:extLst>
          </p:cNvPr>
          <p:cNvSpPr txBox="1"/>
          <p:nvPr/>
        </p:nvSpPr>
        <p:spPr>
          <a:xfrm>
            <a:off x="0" y="1"/>
            <a:ext cx="687897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195" y="1731688"/>
            <a:ext cx="3643881" cy="242900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3" y="4208790"/>
            <a:ext cx="3974221" cy="26492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24" y="4212494"/>
            <a:ext cx="3919478" cy="261271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41" y="1730506"/>
            <a:ext cx="3655613" cy="243682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3" y="1737295"/>
            <a:ext cx="3236180" cy="2427136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E33CE355-8F0A-4164-94D1-5711A6931DD9}"/>
              </a:ext>
            </a:extLst>
          </p:cNvPr>
          <p:cNvSpPr txBox="1"/>
          <p:nvPr/>
        </p:nvSpPr>
        <p:spPr>
          <a:xfrm rot="20483868">
            <a:off x="9517124" y="4004043"/>
            <a:ext cx="41829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Finishing</a:t>
            </a:r>
            <a:r>
              <a:rPr lang="es-E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comissioning</a:t>
            </a:r>
            <a:endParaRPr lang="es-E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Already</a:t>
            </a:r>
            <a:r>
              <a:rPr lang="es-E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open to </a:t>
            </a:r>
            <a:r>
              <a:rPr lang="es-E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es-E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ALBA </a:t>
            </a:r>
            <a:r>
              <a:rPr lang="es-E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users</a:t>
            </a:r>
            <a:endParaRPr lang="es-E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Inauguration</a:t>
            </a:r>
            <a:r>
              <a:rPr lang="es-E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soon</a:t>
            </a:r>
            <a:r>
              <a:rPr lang="es-E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endParaRPr lang="es-ES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s-ES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82" y="5621571"/>
            <a:ext cx="1021605" cy="795132"/>
          </a:xfrm>
          <a:prstGeom prst="rect">
            <a:avLst/>
          </a:prstGeom>
        </p:spPr>
      </p:pic>
      <p:pic>
        <p:nvPicPr>
          <p:cNvPr id="16" name="Picture 2" descr="ICMAB">
            <a:extLst>
              <a:ext uri="{FF2B5EF4-FFF2-40B4-BE49-F238E27FC236}">
                <a16:creationId xmlns:a16="http://schemas.microsoft.com/office/drawing/2014/main" id="{5338D67D-C1B9-47EE-90C7-985DA99B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773" y="113278"/>
            <a:ext cx="601097" cy="6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38928">
            <a:off x="836217" y="1195159"/>
            <a:ext cx="3206285" cy="116697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7" name="Imagen 3">
            <a:extLst>
              <a:ext uri="{FF2B5EF4-FFF2-40B4-BE49-F238E27FC236}">
                <a16:creationId xmlns:a16="http://schemas.microsoft.com/office/drawing/2014/main" id="{49AF736B-87CD-44A1-9ECF-76165E1445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89" y="0"/>
            <a:ext cx="4761240" cy="872455"/>
          </a:xfrm>
          <a:prstGeom prst="rect">
            <a:avLst/>
          </a:prstGeom>
        </p:spPr>
      </p:pic>
      <p:pic>
        <p:nvPicPr>
          <p:cNvPr id="18" name="Picture 2" descr="mciu-cart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" y="82271"/>
            <a:ext cx="1794628" cy="5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4"/>
          <a:srcRect l="16125" t="-25465" r="76440" b="-929"/>
          <a:stretch/>
        </p:blipFill>
        <p:spPr>
          <a:xfrm>
            <a:off x="8118825" y="0"/>
            <a:ext cx="932948" cy="6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8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F4072DDD-027D-4584-BE18-07CBAE26E0F0}"/>
              </a:ext>
            </a:extLst>
          </p:cNvPr>
          <p:cNvGrpSpPr/>
          <p:nvPr/>
        </p:nvGrpSpPr>
        <p:grpSpPr>
          <a:xfrm>
            <a:off x="9750279" y="75467"/>
            <a:ext cx="2369444" cy="700748"/>
            <a:chOff x="9836143" y="926137"/>
            <a:chExt cx="2369444" cy="700748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37B7818-49E0-48EC-B5EC-3B20A749C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4B945D8-9F30-4D18-9179-C5DAC5161984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2C154A-A8EC-4994-9A29-684B134565DA}"/>
              </a:ext>
            </a:extLst>
          </p:cNvPr>
          <p:cNvSpPr txBox="1"/>
          <p:nvPr/>
        </p:nvSpPr>
        <p:spPr>
          <a:xfrm>
            <a:off x="0" y="1"/>
            <a:ext cx="687897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6" b="14547"/>
          <a:stretch/>
        </p:blipFill>
        <p:spPr>
          <a:xfrm>
            <a:off x="1288225" y="851030"/>
            <a:ext cx="10058400" cy="340508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t="3078" b="20098"/>
          <a:stretch/>
        </p:blipFill>
        <p:spPr>
          <a:xfrm>
            <a:off x="3772295" y="4339244"/>
            <a:ext cx="5330141" cy="2518756"/>
          </a:xfrm>
          <a:prstGeom prst="rect">
            <a:avLst/>
          </a:prstGeom>
        </p:spPr>
      </p:pic>
      <p:pic>
        <p:nvPicPr>
          <p:cNvPr id="10" name="Imagen 3">
            <a:extLst>
              <a:ext uri="{FF2B5EF4-FFF2-40B4-BE49-F238E27FC236}">
                <a16:creationId xmlns:a16="http://schemas.microsoft.com/office/drawing/2014/main" id="{49AF736B-87CD-44A1-9ECF-76165E144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89" y="0"/>
            <a:ext cx="4761240" cy="872455"/>
          </a:xfrm>
          <a:prstGeom prst="rect">
            <a:avLst/>
          </a:prstGeom>
        </p:spPr>
      </p:pic>
      <p:pic>
        <p:nvPicPr>
          <p:cNvPr id="11" name="Picture 2" descr="mciu-car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" y="82271"/>
            <a:ext cx="1794628" cy="5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83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F4072DDD-027D-4584-BE18-07CBAE26E0F0}"/>
              </a:ext>
            </a:extLst>
          </p:cNvPr>
          <p:cNvGrpSpPr/>
          <p:nvPr/>
        </p:nvGrpSpPr>
        <p:grpSpPr>
          <a:xfrm>
            <a:off x="9750279" y="75467"/>
            <a:ext cx="2369444" cy="700748"/>
            <a:chOff x="9836143" y="926137"/>
            <a:chExt cx="2369444" cy="700748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37B7818-49E0-48EC-B5EC-3B20A749C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4B945D8-9F30-4D18-9179-C5DAC5161984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2C154A-A8EC-4994-9A29-684B134565DA}"/>
              </a:ext>
            </a:extLst>
          </p:cNvPr>
          <p:cNvSpPr txBox="1"/>
          <p:nvPr/>
        </p:nvSpPr>
        <p:spPr>
          <a:xfrm>
            <a:off x="0" y="1"/>
            <a:ext cx="687897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t="58486" r="5647" b="6919"/>
          <a:stretch/>
        </p:blipFill>
        <p:spPr>
          <a:xfrm>
            <a:off x="1421476" y="5677592"/>
            <a:ext cx="6059979" cy="11222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" b="11706"/>
          <a:stretch/>
        </p:blipFill>
        <p:spPr>
          <a:xfrm>
            <a:off x="881519" y="847897"/>
            <a:ext cx="10505995" cy="3782291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7991258" y="6272536"/>
            <a:ext cx="3524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https://pti-transener.csic.es/en/pti/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r="1899"/>
          <a:stretch/>
        </p:blipFill>
        <p:spPr>
          <a:xfrm>
            <a:off x="1051559" y="2442037"/>
            <a:ext cx="6889648" cy="12488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-7832" t="6594" r="-19087" b="3494"/>
          <a:stretch/>
        </p:blipFill>
        <p:spPr>
          <a:xfrm>
            <a:off x="1163782" y="3549533"/>
            <a:ext cx="6783185" cy="20954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ángulo 12"/>
          <p:cNvSpPr/>
          <p:nvPr/>
        </p:nvSpPr>
        <p:spPr>
          <a:xfrm>
            <a:off x="7982989" y="4818258"/>
            <a:ext cx="332232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>
                <a:solidFill>
                  <a:schemeClr val="bg1">
                    <a:lumMod val="65000"/>
                  </a:schemeClr>
                </a:solidFill>
                <a:latin typeface="Montserrat"/>
              </a:rPr>
              <a:t> </a:t>
            </a:r>
            <a:r>
              <a:rPr lang="es-ES" sz="1100" dirty="0" err="1" smtClean="0">
                <a:solidFill>
                  <a:schemeClr val="bg1">
                    <a:lumMod val="65000"/>
                  </a:schemeClr>
                </a:solidFill>
                <a:latin typeface="Montserrat"/>
              </a:rPr>
              <a:t>Coordinators</a:t>
            </a:r>
            <a:r>
              <a:rPr lang="es-ES" sz="1100" dirty="0" smtClean="0">
                <a:solidFill>
                  <a:schemeClr val="bg1">
                    <a:lumMod val="65000"/>
                  </a:schemeClr>
                </a:solidFill>
                <a:latin typeface="Montserrat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s-ES" sz="1100" dirty="0" smtClean="0">
                <a:solidFill>
                  <a:schemeClr val="bg1">
                    <a:lumMod val="65000"/>
                  </a:schemeClr>
                </a:solidFill>
                <a:latin typeface="Montserrat"/>
              </a:rPr>
              <a:t> Clara </a:t>
            </a:r>
            <a:r>
              <a:rPr lang="es-ES" sz="1100" dirty="0">
                <a:solidFill>
                  <a:schemeClr val="bg1">
                    <a:lumMod val="65000"/>
                  </a:schemeClr>
                </a:solidFill>
                <a:latin typeface="Montserrat"/>
              </a:rPr>
              <a:t>Blanco Rodríguez (</a:t>
            </a:r>
            <a:r>
              <a:rPr lang="es-ES" sz="1100" dirty="0" smtClean="0">
                <a:solidFill>
                  <a:schemeClr val="bg1">
                    <a:lumMod val="65000"/>
                  </a:schemeClr>
                </a:solidFill>
                <a:latin typeface="Montserrat"/>
              </a:rPr>
              <a:t>INCAR, Oviedo) </a:t>
            </a:r>
          </a:p>
          <a:p>
            <a:r>
              <a:rPr lang="es-ES" sz="1100" dirty="0">
                <a:solidFill>
                  <a:schemeClr val="bg1">
                    <a:lumMod val="65000"/>
                  </a:schemeClr>
                </a:solidFill>
                <a:latin typeface="Montserrat"/>
              </a:rPr>
              <a:t> Antonio Chica Lara (</a:t>
            </a:r>
            <a:r>
              <a:rPr lang="es-ES" sz="1100" dirty="0" smtClean="0">
                <a:solidFill>
                  <a:schemeClr val="bg1">
                    <a:lumMod val="65000"/>
                  </a:schemeClr>
                </a:solidFill>
                <a:latin typeface="Montserrat"/>
              </a:rPr>
              <a:t>ITQ, Valencia)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2884517" y="5694217"/>
            <a:ext cx="1130530" cy="1097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7122" y="2265997"/>
            <a:ext cx="1551017" cy="220619"/>
          </a:xfrm>
          <a:prstGeom prst="rect">
            <a:avLst/>
          </a:prstGeom>
        </p:spPr>
      </p:pic>
      <p:pic>
        <p:nvPicPr>
          <p:cNvPr id="18" name="Imagen 3">
            <a:extLst>
              <a:ext uri="{FF2B5EF4-FFF2-40B4-BE49-F238E27FC236}">
                <a16:creationId xmlns:a16="http://schemas.microsoft.com/office/drawing/2014/main" id="{49AF736B-87CD-44A1-9ECF-76165E1445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89" y="0"/>
            <a:ext cx="4761240" cy="872455"/>
          </a:xfrm>
          <a:prstGeom prst="rect">
            <a:avLst/>
          </a:prstGeom>
        </p:spPr>
      </p:pic>
      <p:pic>
        <p:nvPicPr>
          <p:cNvPr id="19" name="Picture 2" descr="mciu-cart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" y="82271"/>
            <a:ext cx="1794628" cy="5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18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F4072DDD-027D-4584-BE18-07CBAE26E0F0}"/>
              </a:ext>
            </a:extLst>
          </p:cNvPr>
          <p:cNvGrpSpPr/>
          <p:nvPr/>
        </p:nvGrpSpPr>
        <p:grpSpPr>
          <a:xfrm>
            <a:off x="9750279" y="75467"/>
            <a:ext cx="2369444" cy="700748"/>
            <a:chOff x="9836143" y="926137"/>
            <a:chExt cx="2369444" cy="700748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37B7818-49E0-48EC-B5EC-3B20A749C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4B945D8-9F30-4D18-9179-C5DAC5161984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2C154A-A8EC-4994-9A29-684B134565DA}"/>
              </a:ext>
            </a:extLst>
          </p:cNvPr>
          <p:cNvSpPr txBox="1"/>
          <p:nvPr/>
        </p:nvSpPr>
        <p:spPr>
          <a:xfrm>
            <a:off x="0" y="1"/>
            <a:ext cx="687897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CE355-8F0A-4164-94D1-5711A6931DD9}"/>
              </a:ext>
            </a:extLst>
          </p:cNvPr>
          <p:cNvSpPr txBox="1"/>
          <p:nvPr/>
        </p:nvSpPr>
        <p:spPr>
          <a:xfrm>
            <a:off x="3008347" y="2525102"/>
            <a:ext cx="6666430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SP1: </a:t>
            </a:r>
            <a:r>
              <a:rPr lang="es-ES" sz="16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Superconducting</a:t>
            </a:r>
            <a:r>
              <a:rPr lang="es-E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lang="es-E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1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Dra. Teresa Puig</a:t>
            </a:r>
            <a:r>
              <a:rPr lang="es-E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Dr. Xavier </a:t>
            </a:r>
            <a:r>
              <a:rPr lang="es-ES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Obradors</a:t>
            </a:r>
            <a:r>
              <a:rPr lang="es-E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Dr. </a:t>
            </a:r>
            <a:r>
              <a:rPr lang="es-ES" sz="11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Elzbieta</a:t>
            </a:r>
            <a:r>
              <a:rPr lang="es-ES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Pach</a:t>
            </a:r>
            <a:r>
              <a:rPr lang="es-ES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ICMAB-CSIC</a:t>
            </a:r>
            <a:r>
              <a:rPr lang="es-ES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es-E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SP2: </a:t>
            </a:r>
            <a:r>
              <a:rPr lang="es-E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Electrochemical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Storage</a:t>
            </a:r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1100" b="1" dirty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100" b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Dra. </a:t>
            </a:r>
            <a:r>
              <a:rPr lang="es-ES" sz="1100" b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M. Rosa </a:t>
            </a:r>
            <a:r>
              <a:rPr lang="es-ES" sz="1100" b="1" u="sng" dirty="0" err="1">
                <a:latin typeface="Calibri" panose="020F0502020204030204" pitchFamily="34" charset="0"/>
                <a:cs typeface="Times New Roman" panose="02020603050405020304" pitchFamily="18" charset="0"/>
              </a:rPr>
              <a:t>Palacín</a:t>
            </a:r>
            <a:r>
              <a:rPr lang="es-ES" sz="1100" b="1" dirty="0">
                <a:latin typeface="Calibri" panose="020F0502020204030204" pitchFamily="34" charset="0"/>
                <a:cs typeface="Times New Roman" panose="02020603050405020304" pitchFamily="18" charset="0"/>
              </a:rPr>
              <a:t>, Dr. Dino </a:t>
            </a:r>
            <a:r>
              <a:rPr lang="es-ES" sz="11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Tonti</a:t>
            </a:r>
            <a:r>
              <a:rPr lang="es-ES" sz="1100" b="1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1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Dr. Alexandre </a:t>
            </a:r>
            <a:r>
              <a:rPr lang="es-ES" sz="11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Ponrouch</a:t>
            </a:r>
            <a:r>
              <a:rPr lang="es-ES" sz="1100" b="1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1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Dr. Ashley Black, ICMAB-CSIC)</a:t>
            </a:r>
          </a:p>
          <a:p>
            <a:pPr>
              <a:lnSpc>
                <a:spcPct val="150000"/>
              </a:lnSpc>
            </a:pPr>
            <a:endParaRPr lang="es-ES" sz="11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ICMAB">
            <a:extLst>
              <a:ext uri="{FF2B5EF4-FFF2-40B4-BE49-F238E27FC236}">
                <a16:creationId xmlns:a16="http://schemas.microsoft.com/office/drawing/2014/main" id="{5338D67D-C1B9-47EE-90C7-985DA99B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077" y="1246922"/>
            <a:ext cx="842963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TQ (UPV-CSIC) (@ITQ_UPVCSIC) | Twitter">
            <a:extLst>
              <a:ext uri="{FF2B5EF4-FFF2-40B4-BE49-F238E27FC236}">
                <a16:creationId xmlns:a16="http://schemas.microsoft.com/office/drawing/2014/main" id="{B991152E-C9E3-476A-9559-F4856E93F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976" y="1257657"/>
            <a:ext cx="842963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7358262" y="6377771"/>
            <a:ext cx="4739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https://pti-transener.csic.es/en/alba-test-bench/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293372" y="1339600"/>
            <a:ext cx="6906571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Synchrotron</a:t>
            </a: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radiation</a:t>
            </a: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Green </a:t>
            </a:r>
            <a:r>
              <a:rPr lang="es-E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</a:t>
            </a: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Applications</a:t>
            </a: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08" y="1262850"/>
            <a:ext cx="1689147" cy="10557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1" y="884018"/>
            <a:ext cx="1001112" cy="54885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6193" y="2818010"/>
            <a:ext cx="995443" cy="1199494"/>
          </a:xfrm>
          <a:prstGeom prst="rect">
            <a:avLst/>
          </a:prstGeom>
        </p:spPr>
      </p:pic>
      <p:pic>
        <p:nvPicPr>
          <p:cNvPr id="25" name="Imagen 14">
            <a:extLst>
              <a:ext uri="{FF2B5EF4-FFF2-40B4-BE49-F238E27FC236}">
                <a16:creationId xmlns:a16="http://schemas.microsoft.com/office/drawing/2014/main" id="{62D93089-311C-4C88-A836-848A3E1E0E5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7617" y="4664991"/>
            <a:ext cx="1787890" cy="1468522"/>
          </a:xfrm>
          <a:prstGeom prst="rect">
            <a:avLst/>
          </a:prstGeom>
        </p:spPr>
      </p:pic>
      <p:sp>
        <p:nvSpPr>
          <p:cNvPr id="26" name="Oval 23">
            <a:extLst>
              <a:ext uri="{FF2B5EF4-FFF2-40B4-BE49-F238E27FC236}">
                <a16:creationId xmlns:a16="http://schemas.microsoft.com/office/drawing/2014/main" id="{75F93CE3-4D06-42B8-8562-1EA2129E7CBE}"/>
              </a:ext>
            </a:extLst>
          </p:cNvPr>
          <p:cNvSpPr/>
          <p:nvPr/>
        </p:nvSpPr>
        <p:spPr>
          <a:xfrm>
            <a:off x="9965410" y="5083444"/>
            <a:ext cx="542442" cy="542441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E33CE355-8F0A-4164-94D1-5711A6931DD9}"/>
              </a:ext>
            </a:extLst>
          </p:cNvPr>
          <p:cNvSpPr txBox="1"/>
          <p:nvPr/>
        </p:nvSpPr>
        <p:spPr>
          <a:xfrm>
            <a:off x="3055481" y="3976830"/>
            <a:ext cx="6666430" cy="2100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s-ES" sz="11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s-ES" sz="11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SP3: </a:t>
            </a:r>
            <a:r>
              <a:rPr lang="es-ES" sz="16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Catalysis</a:t>
            </a:r>
            <a:r>
              <a:rPr lang="es-E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s-ES" sz="16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</a:t>
            </a:r>
            <a:r>
              <a:rPr lang="es-E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related</a:t>
            </a:r>
            <a:r>
              <a:rPr lang="es-E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processes</a:t>
            </a:r>
            <a:endParaRPr lang="es-E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1100" b="1" dirty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100" b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Dra. Cristina Martínez</a:t>
            </a:r>
            <a:r>
              <a:rPr lang="es-ES" sz="1100" b="1" dirty="0">
                <a:latin typeface="Calibri" panose="020F0502020204030204" pitchFamily="34" charset="0"/>
                <a:cs typeface="Times New Roman" panose="02020603050405020304" pitchFamily="18" charset="0"/>
              </a:rPr>
              <a:t>, Dra. Susana Valencia, ITQ-CSIC</a:t>
            </a:r>
            <a:r>
              <a:rPr lang="es-ES" sz="11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s-ES" sz="11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SP4: </a:t>
            </a:r>
            <a:r>
              <a:rPr lang="es-E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fabrication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s-E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cells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studies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s-E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catalytic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processes</a:t>
            </a:r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1100" b="1" dirty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100" b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Dr. Gonzalo Prieto</a:t>
            </a:r>
            <a:r>
              <a:rPr lang="es-ES" sz="1100" b="1" dirty="0">
                <a:latin typeface="Calibri" panose="020F0502020204030204" pitchFamily="34" charset="0"/>
                <a:cs typeface="Times New Roman" panose="02020603050405020304" pitchFamily="18" charset="0"/>
              </a:rPr>
              <a:t>, Dr. Fernando Rey, ITQ-CSIC)</a:t>
            </a:r>
            <a:endParaRPr lang="en-US" sz="1400" dirty="0"/>
          </a:p>
        </p:txBody>
      </p:sp>
      <p:sp>
        <p:nvSpPr>
          <p:cNvPr id="18" name="Elipse 17"/>
          <p:cNvSpPr/>
          <p:nvPr/>
        </p:nvSpPr>
        <p:spPr>
          <a:xfrm>
            <a:off x="9908275" y="4797188"/>
            <a:ext cx="156949" cy="1637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ipse 27"/>
          <p:cNvSpPr/>
          <p:nvPr/>
        </p:nvSpPr>
        <p:spPr>
          <a:xfrm>
            <a:off x="9548884" y="5550089"/>
            <a:ext cx="156949" cy="1637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7647" y="4722825"/>
            <a:ext cx="1127858" cy="117663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632" y="2477192"/>
            <a:ext cx="2128118" cy="1718570"/>
          </a:xfrm>
          <a:prstGeom prst="rect">
            <a:avLst/>
          </a:prstGeom>
        </p:spPr>
      </p:pic>
      <p:pic>
        <p:nvPicPr>
          <p:cNvPr id="24" name="Imagen 3">
            <a:extLst>
              <a:ext uri="{FF2B5EF4-FFF2-40B4-BE49-F238E27FC236}">
                <a16:creationId xmlns:a16="http://schemas.microsoft.com/office/drawing/2014/main" id="{49AF736B-87CD-44A1-9ECF-76165E1445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89" y="0"/>
            <a:ext cx="4761240" cy="872455"/>
          </a:xfrm>
          <a:prstGeom prst="rect">
            <a:avLst/>
          </a:prstGeom>
        </p:spPr>
      </p:pic>
      <p:pic>
        <p:nvPicPr>
          <p:cNvPr id="29" name="Picture 2" descr="mciu-cart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" y="82271"/>
            <a:ext cx="1794628" cy="5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14"/>
          <a:srcRect l="16125" t="-25465" r="76440" b="-929"/>
          <a:stretch/>
        </p:blipFill>
        <p:spPr>
          <a:xfrm>
            <a:off x="10854750" y="714022"/>
            <a:ext cx="932948" cy="6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7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F4072DDD-027D-4584-BE18-07CBAE26E0F0}"/>
              </a:ext>
            </a:extLst>
          </p:cNvPr>
          <p:cNvGrpSpPr/>
          <p:nvPr/>
        </p:nvGrpSpPr>
        <p:grpSpPr>
          <a:xfrm>
            <a:off x="9750279" y="75467"/>
            <a:ext cx="2369444" cy="700748"/>
            <a:chOff x="9836143" y="926137"/>
            <a:chExt cx="2369444" cy="700748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37B7818-49E0-48EC-B5EC-3B20A749C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4B945D8-9F30-4D18-9179-C5DAC5161984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2C154A-A8EC-4994-9A29-684B134565DA}"/>
              </a:ext>
            </a:extLst>
          </p:cNvPr>
          <p:cNvSpPr txBox="1"/>
          <p:nvPr/>
        </p:nvSpPr>
        <p:spPr>
          <a:xfrm>
            <a:off x="0" y="1"/>
            <a:ext cx="687897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7">
            <a:extLst>
              <a:ext uri="{FF2B5EF4-FFF2-40B4-BE49-F238E27FC236}">
                <a16:creationId xmlns:a16="http://schemas.microsoft.com/office/drawing/2014/main" id="{B7F1687D-4023-499F-9300-6A17A4A7B735}"/>
              </a:ext>
            </a:extLst>
          </p:cNvPr>
          <p:cNvSpPr/>
          <p:nvPr/>
        </p:nvSpPr>
        <p:spPr>
          <a:xfrm rot="16200000">
            <a:off x="6601125" y="1232275"/>
            <a:ext cx="1991866" cy="3407432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92000">
                <a:schemeClr val="bg1"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B29BFF62-D14E-46B4-B53D-ED54B16AC3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9866" y="2396456"/>
            <a:ext cx="1390634" cy="1366614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1F9CCF9B-2D49-451A-935A-850332EC5BF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5102" y="2141203"/>
            <a:ext cx="4394720" cy="1790721"/>
          </a:xfrm>
          <a:prstGeom prst="rect">
            <a:avLst/>
          </a:prstGeom>
        </p:spPr>
      </p:pic>
      <p:pic>
        <p:nvPicPr>
          <p:cNvPr id="28" name="Picture 12" descr="Two-Dimensional Diffraction">
            <a:extLst>
              <a:ext uri="{FF2B5EF4-FFF2-40B4-BE49-F238E27FC236}">
                <a16:creationId xmlns:a16="http://schemas.microsoft.com/office/drawing/2014/main" id="{38DB5237-6862-47A9-AFEE-643675C66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194" y="2040629"/>
            <a:ext cx="2669513" cy="1991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be 8">
            <a:extLst>
              <a:ext uri="{FF2B5EF4-FFF2-40B4-BE49-F238E27FC236}">
                <a16:creationId xmlns:a16="http://schemas.microsoft.com/office/drawing/2014/main" id="{1DB06867-63C3-4D53-B1D1-F2B6BF23A637}"/>
              </a:ext>
            </a:extLst>
          </p:cNvPr>
          <p:cNvSpPr/>
          <p:nvPr/>
        </p:nvSpPr>
        <p:spPr>
          <a:xfrm>
            <a:off x="4416629" y="1845755"/>
            <a:ext cx="2711795" cy="2067924"/>
          </a:xfrm>
          <a:prstGeom prst="cub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6">
            <a:extLst>
              <a:ext uri="{FF2B5EF4-FFF2-40B4-BE49-F238E27FC236}">
                <a16:creationId xmlns:a16="http://schemas.microsoft.com/office/drawing/2014/main" id="{B94EA09A-F32B-45AD-B15C-17E3F55E9391}"/>
              </a:ext>
            </a:extLst>
          </p:cNvPr>
          <p:cNvSpPr txBox="1"/>
          <p:nvPr/>
        </p:nvSpPr>
        <p:spPr>
          <a:xfrm>
            <a:off x="1779140" y="933013"/>
            <a:ext cx="96064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Dynamic effects in functional materials studied in operation conditions with synchrotron radiation</a:t>
            </a:r>
            <a:endParaRPr lang="en-US" sz="2400" dirty="0"/>
          </a:p>
        </p:txBody>
      </p:sp>
      <p:pic>
        <p:nvPicPr>
          <p:cNvPr id="31" name="Picture 14" descr="Blank measuring dial industrial colored gauge Vector Image">
            <a:extLst>
              <a:ext uri="{FF2B5EF4-FFF2-40B4-BE49-F238E27FC236}">
                <a16:creationId xmlns:a16="http://schemas.microsoft.com/office/drawing/2014/main" id="{944442EE-28A9-48EC-AA85-854172C01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5" b="7440"/>
          <a:stretch/>
        </p:blipFill>
        <p:spPr bwMode="auto">
          <a:xfrm flipH="1">
            <a:off x="3687758" y="1631094"/>
            <a:ext cx="674658" cy="138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26">
            <a:extLst>
              <a:ext uri="{FF2B5EF4-FFF2-40B4-BE49-F238E27FC236}">
                <a16:creationId xmlns:a16="http://schemas.microsoft.com/office/drawing/2014/main" id="{B94EA09A-F32B-45AD-B15C-17E3F55E9391}"/>
              </a:ext>
            </a:extLst>
          </p:cNvPr>
          <p:cNvSpPr txBox="1"/>
          <p:nvPr/>
        </p:nvSpPr>
        <p:spPr>
          <a:xfrm>
            <a:off x="1854407" y="4916072"/>
            <a:ext cx="62766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Strengthen 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capabilities at national level basing on previous ALBA &amp; CSIC background  </a:t>
            </a:r>
            <a:endParaRPr lang="en-U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56" y="4691824"/>
            <a:ext cx="2179815" cy="956922"/>
          </a:xfrm>
          <a:prstGeom prst="rect">
            <a:avLst/>
          </a:prstGeom>
        </p:spPr>
      </p:pic>
      <p:pic>
        <p:nvPicPr>
          <p:cNvPr id="36" name="Picture 2" descr="WELCOME TO ALBA — en">
            <a:extLst>
              <a:ext uri="{FF2B5EF4-FFF2-40B4-BE49-F238E27FC236}">
                <a16:creationId xmlns:a16="http://schemas.microsoft.com/office/drawing/2014/main" id="{58350561-9490-4D74-8183-61F530EB7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771" y="4541853"/>
            <a:ext cx="3134017" cy="190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5148508"/>
            <a:ext cx="617894" cy="33875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442301" y="4289196"/>
            <a:ext cx="10105534" cy="2394408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3">
            <a:extLst>
              <a:ext uri="{FF2B5EF4-FFF2-40B4-BE49-F238E27FC236}">
                <a16:creationId xmlns:a16="http://schemas.microsoft.com/office/drawing/2014/main" id="{49AF736B-87CD-44A1-9ECF-76165E1445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89" y="0"/>
            <a:ext cx="4761240" cy="872455"/>
          </a:xfrm>
          <a:prstGeom prst="rect">
            <a:avLst/>
          </a:prstGeom>
        </p:spPr>
      </p:pic>
      <p:pic>
        <p:nvPicPr>
          <p:cNvPr id="25" name="Picture 2" descr="mciu-cart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" y="82271"/>
            <a:ext cx="1794628" cy="5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77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  <p:bldP spid="35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05"/>
          <a:stretch/>
        </p:blipFill>
        <p:spPr>
          <a:xfrm>
            <a:off x="6325986" y="2465417"/>
            <a:ext cx="5781878" cy="3785754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F4072DDD-027D-4584-BE18-07CBAE26E0F0}"/>
              </a:ext>
            </a:extLst>
          </p:cNvPr>
          <p:cNvGrpSpPr/>
          <p:nvPr/>
        </p:nvGrpSpPr>
        <p:grpSpPr>
          <a:xfrm>
            <a:off x="9750279" y="75467"/>
            <a:ext cx="2369444" cy="700748"/>
            <a:chOff x="9836143" y="926137"/>
            <a:chExt cx="2369444" cy="700748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37B7818-49E0-48EC-B5EC-3B20A749C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4B945D8-9F30-4D18-9179-C5DAC5161984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2C154A-A8EC-4994-9A29-684B134565DA}"/>
              </a:ext>
            </a:extLst>
          </p:cNvPr>
          <p:cNvSpPr txBox="1"/>
          <p:nvPr/>
        </p:nvSpPr>
        <p:spPr>
          <a:xfrm>
            <a:off x="0" y="1"/>
            <a:ext cx="687897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CE355-8F0A-4164-94D1-5711A6931DD9}"/>
              </a:ext>
            </a:extLst>
          </p:cNvPr>
          <p:cNvSpPr txBox="1"/>
          <p:nvPr/>
        </p:nvSpPr>
        <p:spPr>
          <a:xfrm>
            <a:off x="895112" y="717088"/>
            <a:ext cx="10901586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SP3 &amp; SP4 - </a:t>
            </a:r>
            <a:r>
              <a:rPr lang="es-ES" sz="24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Catalysis</a:t>
            </a:r>
            <a:endParaRPr lang="en-US" sz="2400" dirty="0"/>
          </a:p>
        </p:txBody>
      </p:sp>
      <p:pic>
        <p:nvPicPr>
          <p:cNvPr id="11" name="Picture 4" descr="ITQ (UPV-CSIC) (@ITQ_UPVCSIC) | Twitter">
            <a:extLst>
              <a:ext uri="{FF2B5EF4-FFF2-40B4-BE49-F238E27FC236}">
                <a16:creationId xmlns:a16="http://schemas.microsoft.com/office/drawing/2014/main" id="{B991152E-C9E3-476A-9559-F4856E93F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228" y="0"/>
            <a:ext cx="842963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FC41C23F-17ED-FC7F-F526-F0133F17C86C}"/>
              </a:ext>
            </a:extLst>
          </p:cNvPr>
          <p:cNvSpPr txBox="1"/>
          <p:nvPr/>
        </p:nvSpPr>
        <p:spPr>
          <a:xfrm>
            <a:off x="862667" y="1274174"/>
            <a:ext cx="1122932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XAS-XRD </a:t>
            </a:r>
            <a:r>
              <a:rPr lang="en-US" dirty="0"/>
              <a:t>to track short- and long-range atomic ordering in </a:t>
            </a:r>
            <a:r>
              <a:rPr lang="en-US" dirty="0" smtClean="0"/>
              <a:t>catalyst </a:t>
            </a:r>
            <a:r>
              <a:rPr lang="en-US" dirty="0"/>
              <a:t>materials </a:t>
            </a:r>
            <a:r>
              <a:rPr lang="en-US" i="1" dirty="0"/>
              <a:t>operando </a:t>
            </a:r>
            <a:endParaRPr lang="en-US" i="1" dirty="0" smtClean="0"/>
          </a:p>
          <a:p>
            <a:r>
              <a:rPr lang="en-US" dirty="0" smtClean="0"/>
              <a:t>(</a:t>
            </a:r>
            <a:r>
              <a:rPr lang="en-US" dirty="0"/>
              <a:t>bulk, </a:t>
            </a:r>
            <a:r>
              <a:rPr lang="en-US" dirty="0" err="1"/>
              <a:t>intermetallics</a:t>
            </a:r>
            <a:r>
              <a:rPr lang="en-US" dirty="0"/>
              <a:t>, nanoclusters, “single-atoms”, etc)</a:t>
            </a:r>
          </a:p>
          <a:p>
            <a:endParaRPr lang="en-US" sz="1100" dirty="0"/>
          </a:p>
          <a:p>
            <a:r>
              <a:rPr lang="en-US" dirty="0"/>
              <a:t>D</a:t>
            </a:r>
            <a:r>
              <a:rPr lang="en-US" dirty="0" smtClean="0"/>
              <a:t>ual </a:t>
            </a:r>
            <a:r>
              <a:rPr lang="en-US" dirty="0"/>
              <a:t>microreactors/spectroscopic cells for G/S and G/L/S processes, </a:t>
            </a:r>
            <a:r>
              <a:rPr lang="en-US" dirty="0" smtClean="0"/>
              <a:t>high </a:t>
            </a:r>
            <a:r>
              <a:rPr lang="en-US" dirty="0"/>
              <a:t>T, high P and </a:t>
            </a:r>
            <a:endParaRPr lang="en-US" dirty="0" smtClean="0"/>
          </a:p>
          <a:p>
            <a:r>
              <a:rPr lang="en-US" dirty="0" smtClean="0"/>
              <a:t>application-relevant </a:t>
            </a:r>
            <a:r>
              <a:rPr lang="en-US" dirty="0"/>
              <a:t>fluid-solid </a:t>
            </a:r>
            <a:r>
              <a:rPr lang="en-US" dirty="0" smtClean="0"/>
              <a:t>hydrodynamics</a:t>
            </a:r>
            <a:endParaRPr lang="en-US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4621F43-3DBA-7834-739B-5396B93BC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63" y="2582810"/>
            <a:ext cx="2396193" cy="3194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/>
          <p:cNvSpPr/>
          <p:nvPr/>
        </p:nvSpPr>
        <p:spPr>
          <a:xfrm>
            <a:off x="757394" y="5725894"/>
            <a:ext cx="2962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b="1" dirty="0">
                <a:solidFill>
                  <a:srgbClr val="C00000"/>
                </a:solidFill>
              </a:rPr>
              <a:t>Cell PT1: capillary system for </a:t>
            </a:r>
            <a:endParaRPr lang="en-US" altLang="en-US" b="1" dirty="0" smtClean="0">
              <a:solidFill>
                <a:srgbClr val="C00000"/>
              </a:solidFill>
            </a:endParaRPr>
          </a:p>
          <a:p>
            <a:pPr algn="ctr"/>
            <a:r>
              <a:rPr lang="en-US" altLang="en-US" b="1" dirty="0" smtClean="0">
                <a:solidFill>
                  <a:srgbClr val="C00000"/>
                </a:solidFill>
              </a:rPr>
              <a:t>high-P </a:t>
            </a:r>
            <a:r>
              <a:rPr lang="en-US" altLang="en-US" b="1" dirty="0">
                <a:solidFill>
                  <a:srgbClr val="C00000"/>
                </a:solidFill>
              </a:rPr>
              <a:t>vapor feeding</a:t>
            </a:r>
            <a:endParaRPr lang="en-US" altLang="en-US" sz="1600" dirty="0">
              <a:solidFill>
                <a:srgbClr val="C00000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4FF044C-2F8E-CA0C-E0ED-A6E809F7E760}"/>
              </a:ext>
            </a:extLst>
          </p:cNvPr>
          <p:cNvSpPr txBox="1">
            <a:spLocks/>
          </p:cNvSpPr>
          <p:nvPr/>
        </p:nvSpPr>
        <p:spPr>
          <a:xfrm>
            <a:off x="3758684" y="5793094"/>
            <a:ext cx="4130614" cy="928688"/>
          </a:xfrm>
          <a:prstGeom prst="rect">
            <a:avLst/>
          </a:prstGeom>
        </p:spPr>
        <p:txBody>
          <a:bodyPr/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Cell PT2: </a:t>
            </a:r>
            <a:r>
              <a:rPr lang="en-US" altLang="en-US" sz="18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High-P  (20 bar), </a:t>
            </a:r>
          </a:p>
          <a:p>
            <a:r>
              <a:rPr lang="en-US" altLang="en-US" sz="18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high-T (700 </a:t>
            </a:r>
            <a:r>
              <a:rPr lang="en-US" altLang="en-US" sz="18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  <a:sym typeface="Symbol" panose="05050102010706020507" pitchFamily="18" charset="2"/>
              </a:rPr>
              <a:t>C)</a:t>
            </a:r>
            <a:r>
              <a:rPr lang="en-US" altLang="en-US" sz="18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XAS cell</a:t>
            </a:r>
            <a:endParaRPr lang="en-US" altLang="en-US" sz="1800" dirty="0">
              <a:solidFill>
                <a:srgbClr val="C00000"/>
              </a:solidFill>
            </a:endParaRP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BF3F2403-5F66-CB0A-EC9D-AD76BD4F2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7178" y="2650439"/>
            <a:ext cx="2330568" cy="3107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 5"/>
          <p:cNvSpPr/>
          <p:nvPr/>
        </p:nvSpPr>
        <p:spPr>
          <a:xfrm>
            <a:off x="628651" y="6396334"/>
            <a:ext cx="11672888" cy="347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https://www.albasynchrotron.es/en/media/news/towards-greener-chemical-processes-wth-a-new-catalyst-for-ethylene-hydroformylation</a:t>
            </a:r>
          </a:p>
        </p:txBody>
      </p:sp>
      <p:pic>
        <p:nvPicPr>
          <p:cNvPr id="27" name="Picture 3" descr="A picture containing text, sweet&#10;&#10;Description automatically generated">
            <a:extLst>
              <a:ext uri="{FF2B5EF4-FFF2-40B4-BE49-F238E27FC236}">
                <a16:creationId xmlns:a16="http://schemas.microsoft.com/office/drawing/2014/main" id="{5B720A4B-8265-4CC4-A0BF-A2E379377F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05" y="1085850"/>
            <a:ext cx="2883787" cy="1443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Rectángulo 27"/>
          <p:cNvSpPr/>
          <p:nvPr/>
        </p:nvSpPr>
        <p:spPr>
          <a:xfrm>
            <a:off x="9845316" y="5692556"/>
            <a:ext cx="2150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b="1" dirty="0" smtClean="0">
                <a:solidFill>
                  <a:schemeClr val="bg1"/>
                </a:solidFill>
              </a:rPr>
              <a:t>NOTOS  August 2023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18" name="CuadroTexto 61"/>
          <p:cNvSpPr txBox="1"/>
          <p:nvPr/>
        </p:nvSpPr>
        <p:spPr>
          <a:xfrm>
            <a:off x="10106044" y="6069421"/>
            <a:ext cx="1661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Angew</a:t>
            </a:r>
            <a:r>
              <a:rPr lang="es-ES" sz="1400" dirty="0" smtClean="0"/>
              <a:t> </a:t>
            </a:r>
            <a:r>
              <a:rPr lang="es-ES" sz="1400" dirty="0" err="1" smtClean="0"/>
              <a:t>Chem</a:t>
            </a:r>
            <a:r>
              <a:rPr lang="es-ES" sz="1400" dirty="0" smtClean="0"/>
              <a:t> (2023)</a:t>
            </a:r>
            <a:endParaRPr lang="es-ES" sz="1400" dirty="0"/>
          </a:p>
        </p:txBody>
      </p:sp>
      <p:pic>
        <p:nvPicPr>
          <p:cNvPr id="26" name="Imagen 3">
            <a:extLst>
              <a:ext uri="{FF2B5EF4-FFF2-40B4-BE49-F238E27FC236}">
                <a16:creationId xmlns:a16="http://schemas.microsoft.com/office/drawing/2014/main" id="{49AF736B-87CD-44A1-9ECF-76165E1445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89" y="0"/>
            <a:ext cx="4761240" cy="872455"/>
          </a:xfrm>
          <a:prstGeom prst="rect">
            <a:avLst/>
          </a:prstGeom>
        </p:spPr>
      </p:pic>
      <p:pic>
        <p:nvPicPr>
          <p:cNvPr id="29" name="Picture 2" descr="mciu-cart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" y="82271"/>
            <a:ext cx="1794628" cy="5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11"/>
          <a:srcRect l="16125" t="-25465" r="76440" b="-929"/>
          <a:stretch/>
        </p:blipFill>
        <p:spPr>
          <a:xfrm>
            <a:off x="8118825" y="0"/>
            <a:ext cx="932948" cy="6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6" grpId="0"/>
      <p:bldP spid="28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F4072DDD-027D-4584-BE18-07CBAE26E0F0}"/>
              </a:ext>
            </a:extLst>
          </p:cNvPr>
          <p:cNvGrpSpPr/>
          <p:nvPr/>
        </p:nvGrpSpPr>
        <p:grpSpPr>
          <a:xfrm>
            <a:off x="9750279" y="75467"/>
            <a:ext cx="2369444" cy="700748"/>
            <a:chOff x="9836143" y="926137"/>
            <a:chExt cx="2369444" cy="700748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37B7818-49E0-48EC-B5EC-3B20A749C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4B945D8-9F30-4D18-9179-C5DAC5161984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2C154A-A8EC-4994-9A29-684B134565DA}"/>
              </a:ext>
            </a:extLst>
          </p:cNvPr>
          <p:cNvSpPr txBox="1"/>
          <p:nvPr/>
        </p:nvSpPr>
        <p:spPr>
          <a:xfrm>
            <a:off x="0" y="1"/>
            <a:ext cx="687897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CE355-8F0A-4164-94D1-5711A6931DD9}"/>
              </a:ext>
            </a:extLst>
          </p:cNvPr>
          <p:cNvSpPr txBox="1"/>
          <p:nvPr/>
        </p:nvSpPr>
        <p:spPr>
          <a:xfrm>
            <a:off x="868263" y="719282"/>
            <a:ext cx="10901586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SP1 – </a:t>
            </a:r>
            <a:r>
              <a:rPr lang="es-E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Superconductors</a:t>
            </a:r>
            <a:endParaRPr lang="en-US" sz="2400" dirty="0"/>
          </a:p>
        </p:txBody>
      </p:sp>
      <p:pic>
        <p:nvPicPr>
          <p:cNvPr id="11" name="Picture 2" descr="ICMAB">
            <a:extLst>
              <a:ext uri="{FF2B5EF4-FFF2-40B4-BE49-F238E27FC236}">
                <a16:creationId xmlns:a16="http://schemas.microsoft.com/office/drawing/2014/main" id="{5338D67D-C1B9-47EE-90C7-985DA99B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773" y="113278"/>
            <a:ext cx="601097" cy="6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40" y="2838083"/>
            <a:ext cx="5400040" cy="3599815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4768611" y="6143889"/>
            <a:ext cx="176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1-4 </a:t>
            </a:r>
            <a:r>
              <a:rPr lang="es-ES" dirty="0" err="1" smtClean="0"/>
              <a:t>March</a:t>
            </a:r>
            <a:r>
              <a:rPr lang="es-ES" dirty="0" smtClean="0"/>
              <a:t> 2022</a:t>
            </a:r>
            <a:endParaRPr lang="es-ES" dirty="0"/>
          </a:p>
        </p:txBody>
      </p:sp>
      <p:grpSp>
        <p:nvGrpSpPr>
          <p:cNvPr id="25" name="Grupo 24"/>
          <p:cNvGrpSpPr/>
          <p:nvPr/>
        </p:nvGrpSpPr>
        <p:grpSpPr>
          <a:xfrm>
            <a:off x="6786880" y="1075493"/>
            <a:ext cx="5472685" cy="5750717"/>
            <a:chOff x="5510073" y="792850"/>
            <a:chExt cx="5274590" cy="5837117"/>
          </a:xfrm>
        </p:grpSpPr>
        <p:pic>
          <p:nvPicPr>
            <p:cNvPr id="26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09"/>
            <a:stretch/>
          </p:blipFill>
          <p:spPr bwMode="auto">
            <a:xfrm>
              <a:off x="5510073" y="792850"/>
              <a:ext cx="5274590" cy="583711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7" name="CuadroTexto 26"/>
            <p:cNvSpPr txBox="1"/>
            <p:nvPr/>
          </p:nvSpPr>
          <p:spPr>
            <a:xfrm>
              <a:off x="7567738" y="950029"/>
              <a:ext cx="18288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kern="12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1. </a:t>
              </a:r>
              <a:r>
                <a:rPr lang="es-ES" sz="1100" b="1" kern="1200" dirty="0" err="1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Experiment</a:t>
              </a:r>
              <a:r>
                <a:rPr lang="es-ES" sz="1100" b="1" kern="12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 </a:t>
              </a:r>
              <a:r>
                <a:rPr lang="es-ES" sz="1100" b="1" kern="1200" dirty="0" err="1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conditions</a:t>
              </a:r>
              <a:endParaRPr lang="es-ES" sz="1100" b="1" kern="12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7567738" y="1903715"/>
              <a:ext cx="1780945" cy="31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b="1" kern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2. </a:t>
              </a:r>
              <a:r>
                <a:rPr lang="es-ES" sz="1100" b="1" kern="1200" dirty="0" err="1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Synchrotron</a:t>
              </a:r>
              <a:r>
                <a:rPr lang="es-ES" sz="1300" b="1" kern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 XRD</a:t>
              </a:r>
              <a:endParaRPr lang="es-ES" sz="1300" b="1" kern="12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7567738" y="5095899"/>
              <a:ext cx="1595906" cy="31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b="1" kern="12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3. </a:t>
              </a:r>
              <a:r>
                <a:rPr lang="es-ES" sz="1300" b="1" kern="1200" dirty="0" err="1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Mass</a:t>
              </a:r>
              <a:r>
                <a:rPr lang="es-ES" sz="1300" b="1" kern="12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 </a:t>
              </a:r>
              <a:r>
                <a:rPr lang="es-ES" sz="1100" b="1" kern="1200" dirty="0" err="1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spectroscopy</a:t>
              </a:r>
              <a:endParaRPr lang="es-ES" sz="1100" b="1" kern="12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7567738" y="5500999"/>
              <a:ext cx="2003953" cy="31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b="1" dirty="0" smtClean="0">
                  <a:latin typeface="Arial Narrow" panose="020B0606020202030204" pitchFamily="34" charset="0"/>
                </a:rPr>
                <a:t>4. </a:t>
              </a:r>
              <a:r>
                <a:rPr lang="es-ES" sz="1100" b="1" dirty="0" err="1" smtClean="0">
                  <a:latin typeface="Arial Narrow" panose="020B0606020202030204" pitchFamily="34" charset="0"/>
                </a:rPr>
                <a:t>Electrical</a:t>
              </a:r>
              <a:r>
                <a:rPr lang="es-ES" sz="1300" b="1" dirty="0" smtClean="0">
                  <a:latin typeface="Arial Narrow" panose="020B0606020202030204" pitchFamily="34" charset="0"/>
                </a:rPr>
                <a:t> </a:t>
              </a:r>
              <a:r>
                <a:rPr lang="es-ES" sz="1300" b="1" dirty="0" err="1" smtClean="0">
                  <a:latin typeface="Arial Narrow" panose="020B0606020202030204" pitchFamily="34" charset="0"/>
                </a:rPr>
                <a:t>Resistivity</a:t>
              </a:r>
              <a:endParaRPr lang="es-ES" sz="1300" b="1" kern="12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1558917" y="1923778"/>
            <a:ext cx="4805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Simultaneous</a:t>
            </a:r>
            <a:r>
              <a:rPr lang="es-ES" b="1" dirty="0" smtClean="0"/>
              <a:t> </a:t>
            </a:r>
            <a:r>
              <a:rPr lang="es-ES" b="1" dirty="0" err="1" smtClean="0"/>
              <a:t>analysis</a:t>
            </a:r>
            <a:r>
              <a:rPr lang="es-ES" b="1" dirty="0" smtClean="0"/>
              <a:t> of </a:t>
            </a:r>
            <a:r>
              <a:rPr lang="es-ES" b="1" dirty="0" err="1" smtClean="0"/>
              <a:t>ultrafast</a:t>
            </a:r>
            <a:r>
              <a:rPr lang="es-ES" b="1" dirty="0" smtClean="0"/>
              <a:t> </a:t>
            </a:r>
            <a:r>
              <a:rPr lang="es-ES" b="1" dirty="0" err="1" smtClean="0"/>
              <a:t>growth</a:t>
            </a:r>
            <a:r>
              <a:rPr lang="es-ES" b="1" dirty="0" smtClean="0"/>
              <a:t> of </a:t>
            </a:r>
            <a:r>
              <a:rPr lang="es-ES" b="1" dirty="0" err="1" smtClean="0"/>
              <a:t>superconducting</a:t>
            </a:r>
            <a:r>
              <a:rPr lang="es-ES" b="1" dirty="0" smtClean="0"/>
              <a:t> </a:t>
            </a:r>
            <a:r>
              <a:rPr lang="es-ES" b="1" dirty="0" err="1" smtClean="0"/>
              <a:t>layers</a:t>
            </a:r>
            <a:r>
              <a:rPr lang="es-ES" b="1" dirty="0" smtClean="0"/>
              <a:t> (100-1000 </a:t>
            </a:r>
            <a:r>
              <a:rPr lang="es-ES" b="1" dirty="0" err="1" smtClean="0"/>
              <a:t>nm</a:t>
            </a:r>
            <a:r>
              <a:rPr lang="es-ES" b="1" dirty="0" smtClean="0"/>
              <a:t>/s)</a:t>
            </a:r>
            <a:endParaRPr lang="es-ES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802640" y="1439864"/>
            <a:ext cx="252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NCD-</a:t>
            </a:r>
            <a:r>
              <a:rPr lang="es-ES" b="1" dirty="0" err="1" smtClean="0"/>
              <a:t>Sweet</a:t>
            </a:r>
            <a:r>
              <a:rPr lang="es-ES" b="1" dirty="0" smtClean="0"/>
              <a:t> </a:t>
            </a:r>
            <a:r>
              <a:rPr lang="es-ES" b="1" dirty="0" err="1" smtClean="0"/>
              <a:t>beamline</a:t>
            </a:r>
            <a:endParaRPr lang="es-ES" b="1" dirty="0"/>
          </a:p>
        </p:txBody>
      </p:sp>
      <p:sp>
        <p:nvSpPr>
          <p:cNvPr id="3" name="Rectángulo 2"/>
          <p:cNvSpPr/>
          <p:nvPr/>
        </p:nvSpPr>
        <p:spPr>
          <a:xfrm>
            <a:off x="648393" y="6599997"/>
            <a:ext cx="121282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https://www.cells.es/en/media/news/alba-and-icmab-together-for-developing-green-energy-applications-more-efficiently</a:t>
            </a:r>
          </a:p>
        </p:txBody>
      </p:sp>
      <p:pic>
        <p:nvPicPr>
          <p:cNvPr id="24" name="Imagen 3">
            <a:extLst>
              <a:ext uri="{FF2B5EF4-FFF2-40B4-BE49-F238E27FC236}">
                <a16:creationId xmlns:a16="http://schemas.microsoft.com/office/drawing/2014/main" id="{49AF736B-87CD-44A1-9ECF-76165E1445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89" y="0"/>
            <a:ext cx="4761240" cy="872455"/>
          </a:xfrm>
          <a:prstGeom prst="rect">
            <a:avLst/>
          </a:prstGeom>
        </p:spPr>
      </p:pic>
      <p:pic>
        <p:nvPicPr>
          <p:cNvPr id="31" name="Picture 2" descr="mciu-cart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" y="82271"/>
            <a:ext cx="1794628" cy="5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9"/>
          <a:srcRect l="16125" t="-25465" r="76440" b="-929"/>
          <a:stretch/>
        </p:blipFill>
        <p:spPr>
          <a:xfrm>
            <a:off x="8118825" y="0"/>
            <a:ext cx="932948" cy="6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6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F4072DDD-027D-4584-BE18-07CBAE26E0F0}"/>
              </a:ext>
            </a:extLst>
          </p:cNvPr>
          <p:cNvGrpSpPr/>
          <p:nvPr/>
        </p:nvGrpSpPr>
        <p:grpSpPr>
          <a:xfrm>
            <a:off x="9750279" y="75467"/>
            <a:ext cx="2369444" cy="700748"/>
            <a:chOff x="9836143" y="926137"/>
            <a:chExt cx="2369444" cy="700748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37B7818-49E0-48EC-B5EC-3B20A749C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4B945D8-9F30-4D18-9179-C5DAC5161984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2C154A-A8EC-4994-9A29-684B134565DA}"/>
              </a:ext>
            </a:extLst>
          </p:cNvPr>
          <p:cNvSpPr txBox="1"/>
          <p:nvPr/>
        </p:nvSpPr>
        <p:spPr>
          <a:xfrm>
            <a:off x="0" y="1"/>
            <a:ext cx="687897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CE355-8F0A-4164-94D1-5711A6931DD9}"/>
              </a:ext>
            </a:extLst>
          </p:cNvPr>
          <p:cNvSpPr txBox="1"/>
          <p:nvPr/>
        </p:nvSpPr>
        <p:spPr>
          <a:xfrm>
            <a:off x="907812" y="776244"/>
            <a:ext cx="10901586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SP1 – </a:t>
            </a:r>
            <a:r>
              <a:rPr lang="es-E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Superconductors</a:t>
            </a:r>
            <a:endParaRPr lang="en-US" sz="2400" dirty="0"/>
          </a:p>
        </p:txBody>
      </p:sp>
      <p:pic>
        <p:nvPicPr>
          <p:cNvPr id="11" name="Picture 2" descr="ICMAB">
            <a:extLst>
              <a:ext uri="{FF2B5EF4-FFF2-40B4-BE49-F238E27FC236}">
                <a16:creationId xmlns:a16="http://schemas.microsoft.com/office/drawing/2014/main" id="{5338D67D-C1B9-47EE-90C7-985DA99B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773" y="113278"/>
            <a:ext cx="601097" cy="6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7889148" y="2292758"/>
            <a:ext cx="3865221" cy="692498"/>
            <a:chOff x="7581459" y="2477953"/>
            <a:chExt cx="3865221" cy="692498"/>
          </a:xfrm>
        </p:grpSpPr>
        <p:grpSp>
          <p:nvGrpSpPr>
            <p:cNvPr id="2" name="Grupo 1"/>
            <p:cNvGrpSpPr/>
            <p:nvPr/>
          </p:nvGrpSpPr>
          <p:grpSpPr>
            <a:xfrm>
              <a:off x="8083031" y="2477953"/>
              <a:ext cx="3363649" cy="646331"/>
              <a:chOff x="8217586" y="1263141"/>
              <a:chExt cx="3363649" cy="646331"/>
            </a:xfrm>
          </p:grpSpPr>
          <p:sp>
            <p:nvSpPr>
              <p:cNvPr id="20" name="CuadroTexto 19"/>
              <p:cNvSpPr txBox="1"/>
              <p:nvPr/>
            </p:nvSpPr>
            <p:spPr>
              <a:xfrm>
                <a:off x="9258906" y="1263141"/>
                <a:ext cx="23223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/>
                  <a:t>CLAESS </a:t>
                </a:r>
                <a:r>
                  <a:rPr lang="es-ES" b="1" dirty="0" err="1" smtClean="0"/>
                  <a:t>absorption</a:t>
                </a:r>
                <a:r>
                  <a:rPr lang="es-ES" b="1" dirty="0" smtClean="0"/>
                  <a:t> </a:t>
                </a:r>
                <a:r>
                  <a:rPr lang="es-ES" b="1" dirty="0" err="1" smtClean="0"/>
                  <a:t>beamline</a:t>
                </a:r>
                <a:endParaRPr lang="es-ES" b="1" dirty="0"/>
              </a:p>
            </p:txBody>
          </p:sp>
          <p:sp>
            <p:nvSpPr>
              <p:cNvPr id="25" name="Flecha abajo 24"/>
              <p:cNvSpPr/>
              <p:nvPr/>
            </p:nvSpPr>
            <p:spPr>
              <a:xfrm rot="16200000">
                <a:off x="8203008" y="1277719"/>
                <a:ext cx="431524" cy="402368"/>
              </a:xfrm>
              <a:prstGeom prst="downArrow">
                <a:avLst/>
              </a:prstGeom>
              <a:solidFill>
                <a:srgbClr val="CC0000"/>
              </a:solidFill>
              <a:ln>
                <a:solidFill>
                  <a:srgbClr val="C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CuadroTexto 2"/>
            <p:cNvSpPr txBox="1"/>
            <p:nvPr/>
          </p:nvSpPr>
          <p:spPr>
            <a:xfrm>
              <a:off x="7581459" y="2801119"/>
              <a:ext cx="1405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 smtClean="0"/>
                <a:t>Expanding</a:t>
              </a:r>
              <a:r>
                <a:rPr lang="es-ES" dirty="0" smtClean="0"/>
                <a:t> to</a:t>
              </a:r>
              <a:endParaRPr lang="es-ES" dirty="0"/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8930640" y="3108960"/>
            <a:ext cx="3077729" cy="3354771"/>
            <a:chOff x="8669119" y="2933684"/>
            <a:chExt cx="3068227" cy="3625357"/>
          </a:xfrm>
        </p:grpSpPr>
        <p:grpSp>
          <p:nvGrpSpPr>
            <p:cNvPr id="6" name="Grupo 5"/>
            <p:cNvGrpSpPr/>
            <p:nvPr/>
          </p:nvGrpSpPr>
          <p:grpSpPr>
            <a:xfrm>
              <a:off x="8669119" y="2933684"/>
              <a:ext cx="3068227" cy="3625357"/>
              <a:chOff x="8770158" y="3170451"/>
              <a:chExt cx="3068227" cy="3625357"/>
            </a:xfrm>
          </p:grpSpPr>
          <p:pic>
            <p:nvPicPr>
              <p:cNvPr id="26" name="Picture 3">
                <a:extLst>
                  <a:ext uri="{FF2B5EF4-FFF2-40B4-BE49-F238E27FC236}">
                    <a16:creationId xmlns:a16="http://schemas.microsoft.com/office/drawing/2014/main" id="{2378D1FD-50D3-4C7A-B46A-9BBB39CA05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968" r="5962"/>
              <a:stretch/>
            </p:blipFill>
            <p:spPr>
              <a:xfrm>
                <a:off x="8770158" y="3170451"/>
                <a:ext cx="3068227" cy="3625357"/>
              </a:xfrm>
              <a:prstGeom prst="rect">
                <a:avLst/>
              </a:prstGeom>
            </p:spPr>
          </p:pic>
          <p:sp>
            <p:nvSpPr>
              <p:cNvPr id="27" name="TextBox 15">
                <a:extLst>
                  <a:ext uri="{FF2B5EF4-FFF2-40B4-BE49-F238E27FC236}">
                    <a16:creationId xmlns:a16="http://schemas.microsoft.com/office/drawing/2014/main" id="{9F40D0C5-DEC1-4B0B-BB1A-A794A1D5921F}"/>
                  </a:ext>
                </a:extLst>
              </p:cNvPr>
              <p:cNvSpPr txBox="1"/>
              <p:nvPr/>
            </p:nvSpPr>
            <p:spPr>
              <a:xfrm>
                <a:off x="9192203" y="3206721"/>
                <a:ext cx="11992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Cu K-edge</a:t>
                </a:r>
              </a:p>
              <a:p>
                <a:r>
                  <a:rPr lang="en-US" sz="1200" dirty="0"/>
                  <a:t>In fluorescence at 45 deg</a:t>
                </a:r>
              </a:p>
            </p:txBody>
          </p:sp>
        </p:grpSp>
        <p:sp>
          <p:nvSpPr>
            <p:cNvPr id="9" name="CuadroTexto 8"/>
            <p:cNvSpPr txBox="1"/>
            <p:nvPr/>
          </p:nvSpPr>
          <p:spPr>
            <a:xfrm>
              <a:off x="10148448" y="5349998"/>
              <a:ext cx="1269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err="1" smtClean="0"/>
                <a:t>Gradient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sample</a:t>
              </a:r>
              <a:r>
                <a:rPr lang="es-ES" sz="1200" dirty="0" smtClean="0"/>
                <a:t> </a:t>
              </a:r>
            </a:p>
            <a:p>
              <a:r>
                <a:rPr lang="es-ES" sz="1200" dirty="0" smtClean="0"/>
                <a:t>Y</a:t>
              </a:r>
              <a:r>
                <a:rPr lang="es-ES" sz="1200" baseline="-25000" dirty="0" smtClean="0"/>
                <a:t>1-x</a:t>
              </a:r>
              <a:r>
                <a:rPr lang="es-ES" sz="1200" dirty="0" smtClean="0"/>
                <a:t>Gd</a:t>
              </a:r>
              <a:r>
                <a:rPr lang="es-ES" sz="1200" baseline="-25000" dirty="0" smtClean="0"/>
                <a:t>x</a:t>
              </a:r>
              <a:r>
                <a:rPr lang="es-ES" sz="1200" dirty="0" smtClean="0"/>
                <a:t>Ba</a:t>
              </a:r>
              <a:r>
                <a:rPr lang="es-ES" sz="1200" baseline="-25000" dirty="0" smtClean="0"/>
                <a:t>2</a:t>
              </a:r>
              <a:r>
                <a:rPr lang="es-ES" sz="1200" dirty="0" smtClean="0"/>
                <a:t>Cu</a:t>
              </a:r>
              <a:r>
                <a:rPr lang="es-ES" sz="1200" baseline="-25000" dirty="0" smtClean="0"/>
                <a:t>3</a:t>
              </a:r>
              <a:r>
                <a:rPr lang="es-ES" sz="1200" dirty="0" smtClean="0"/>
                <a:t>O</a:t>
              </a:r>
              <a:r>
                <a:rPr lang="es-ES" sz="1200" baseline="-25000" dirty="0" smtClean="0"/>
                <a:t>7-</a:t>
              </a:r>
              <a:r>
                <a:rPr lang="es-ES" sz="1200" baseline="-25000" dirty="0" smtClean="0">
                  <a:sym typeface="Symbol" panose="05050102010706020507" pitchFamily="18" charset="2"/>
                </a:rPr>
                <a:t></a:t>
              </a:r>
              <a:endParaRPr lang="es-ES" sz="1200" baseline="-25000" dirty="0"/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4708238" y="1114334"/>
            <a:ext cx="6500249" cy="646331"/>
            <a:chOff x="4344611" y="808958"/>
            <a:chExt cx="6500249" cy="646331"/>
          </a:xfrm>
        </p:grpSpPr>
        <p:sp>
          <p:nvSpPr>
            <p:cNvPr id="5" name="CuadroTexto 4"/>
            <p:cNvSpPr txBox="1"/>
            <p:nvPr/>
          </p:nvSpPr>
          <p:spPr>
            <a:xfrm>
              <a:off x="4344611" y="808958"/>
              <a:ext cx="6165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Study</a:t>
              </a:r>
              <a:r>
                <a:rPr lang="es-ES" b="1" dirty="0" smtClean="0"/>
                <a:t> of </a:t>
              </a:r>
              <a:r>
                <a:rPr lang="es-ES" b="1" dirty="0" err="1" smtClean="0"/>
                <a:t>the</a:t>
              </a:r>
              <a:r>
                <a:rPr lang="es-ES" b="1" dirty="0" smtClean="0"/>
                <a:t> </a:t>
              </a:r>
              <a:r>
                <a:rPr lang="es-ES" b="1" dirty="0" err="1" smtClean="0"/>
                <a:t>ultrafast</a:t>
              </a:r>
              <a:r>
                <a:rPr lang="es-ES" b="1" dirty="0" smtClean="0"/>
                <a:t> non-</a:t>
              </a:r>
              <a:r>
                <a:rPr lang="es-ES" b="1" dirty="0" err="1" smtClean="0"/>
                <a:t>equilibrium</a:t>
              </a:r>
              <a:r>
                <a:rPr lang="es-ES" b="1" dirty="0" smtClean="0"/>
                <a:t> TLAG </a:t>
              </a:r>
              <a:r>
                <a:rPr lang="es-ES" b="1" dirty="0" err="1" smtClean="0"/>
                <a:t>growth</a:t>
              </a:r>
              <a:r>
                <a:rPr lang="es-ES" b="1" dirty="0" smtClean="0"/>
                <a:t> </a:t>
              </a:r>
              <a:r>
                <a:rPr lang="es-ES" b="1" dirty="0" err="1" smtClean="0"/>
                <a:t>process</a:t>
              </a:r>
              <a:r>
                <a:rPr lang="es-ES" b="1" dirty="0" smtClean="0"/>
                <a:t> </a:t>
              </a:r>
              <a:r>
                <a:rPr lang="es-ES" b="1" dirty="0" err="1" smtClean="0"/>
                <a:t>developed</a:t>
              </a:r>
              <a:r>
                <a:rPr lang="es-ES" b="1" dirty="0" smtClean="0"/>
                <a:t> at ICMAB (ERC- </a:t>
              </a:r>
              <a:r>
                <a:rPr lang="es-ES" b="1" dirty="0" err="1" smtClean="0"/>
                <a:t>Adv</a:t>
              </a:r>
              <a:r>
                <a:rPr lang="es-ES" b="1" dirty="0" smtClean="0"/>
                <a:t> </a:t>
              </a:r>
              <a:r>
                <a:rPr lang="es-ES" b="1" dirty="0" err="1" smtClean="0"/>
                <a:t>Grant</a:t>
              </a:r>
              <a:r>
                <a:rPr lang="es-ES" b="1" dirty="0" smtClean="0"/>
                <a:t>)</a:t>
              </a:r>
              <a:endParaRPr lang="es-ES" b="1" dirty="0"/>
            </a:p>
          </p:txBody>
        </p:sp>
        <p:pic>
          <p:nvPicPr>
            <p:cNvPr id="29" name="35 Imagen" descr="Logo.jpg"/>
            <p:cNvPicPr>
              <a:picLocks noChangeAspect="1"/>
            </p:cNvPicPr>
            <p:nvPr/>
          </p:nvPicPr>
          <p:blipFill>
            <a:blip r:embed="rId6" cstate="print"/>
            <a:srcRect l="17857" t="14286" r="25000" b="23809"/>
            <a:stretch>
              <a:fillRect/>
            </a:stretch>
          </p:blipFill>
          <p:spPr>
            <a:xfrm>
              <a:off x="10219171" y="856175"/>
              <a:ext cx="625689" cy="525872"/>
            </a:xfrm>
            <a:prstGeom prst="rect">
              <a:avLst/>
            </a:prstGeom>
          </p:spPr>
        </p:pic>
      </p:grpSp>
      <p:pic>
        <p:nvPicPr>
          <p:cNvPr id="45" name="Picture 13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b="53518"/>
          <a:stretch/>
        </p:blipFill>
        <p:spPr>
          <a:xfrm>
            <a:off x="1212117" y="4361202"/>
            <a:ext cx="3217643" cy="2515651"/>
          </a:xfrm>
          <a:prstGeom prst="rect">
            <a:avLst/>
          </a:prstGeom>
        </p:spPr>
      </p:pic>
      <p:grpSp>
        <p:nvGrpSpPr>
          <p:cNvPr id="46" name="Grupo 45"/>
          <p:cNvGrpSpPr/>
          <p:nvPr/>
        </p:nvGrpSpPr>
        <p:grpSpPr>
          <a:xfrm>
            <a:off x="1087119" y="1330961"/>
            <a:ext cx="3206381" cy="2942074"/>
            <a:chOff x="3656169" y="633178"/>
            <a:chExt cx="3509031" cy="3146865"/>
          </a:xfrm>
        </p:grpSpPr>
        <p:grpSp>
          <p:nvGrpSpPr>
            <p:cNvPr id="47" name="Grupo 46"/>
            <p:cNvGrpSpPr/>
            <p:nvPr/>
          </p:nvGrpSpPr>
          <p:grpSpPr>
            <a:xfrm>
              <a:off x="3656169" y="633178"/>
              <a:ext cx="3509031" cy="3146865"/>
              <a:chOff x="3656169" y="633178"/>
              <a:chExt cx="3509031" cy="3146865"/>
            </a:xfrm>
          </p:grpSpPr>
          <p:pic>
            <p:nvPicPr>
              <p:cNvPr id="49" name="Picture 13"/>
              <p:cNvPicPr/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2" t="45641" b="-1"/>
              <a:stretch/>
            </p:blipFill>
            <p:spPr>
              <a:xfrm>
                <a:off x="3656169" y="633178"/>
                <a:ext cx="3509031" cy="3146865"/>
              </a:xfrm>
              <a:prstGeom prst="rect">
                <a:avLst/>
              </a:prstGeom>
            </p:spPr>
          </p:pic>
          <p:sp>
            <p:nvSpPr>
              <p:cNvPr id="50" name="Rectángulo 49"/>
              <p:cNvSpPr/>
              <p:nvPr/>
            </p:nvSpPr>
            <p:spPr>
              <a:xfrm>
                <a:off x="4136221" y="2756601"/>
                <a:ext cx="2599907" cy="10485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8" name="CuadroTexto 47"/>
            <p:cNvSpPr txBox="1"/>
            <p:nvPr/>
          </p:nvSpPr>
          <p:spPr>
            <a:xfrm>
              <a:off x="5362671" y="2665945"/>
              <a:ext cx="12101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i="1" kern="1200" dirty="0" err="1" smtClean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Transient</a:t>
              </a:r>
              <a:r>
                <a:rPr lang="es-ES" sz="1200" i="1" kern="1200" dirty="0" smtClean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es-ES" sz="1200" i="1" kern="1200" dirty="0" err="1" smtClean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liquid</a:t>
              </a:r>
              <a:endParaRPr lang="es-ES" sz="12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3" name="CuadroTexto 52"/>
          <p:cNvSpPr txBox="1"/>
          <p:nvPr/>
        </p:nvSpPr>
        <p:spPr>
          <a:xfrm>
            <a:off x="4708238" y="1720571"/>
            <a:ext cx="825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TLAG- </a:t>
            </a:r>
            <a:r>
              <a:rPr lang="es-ES" b="1" i="1" dirty="0" err="1" smtClean="0">
                <a:solidFill>
                  <a:srgbClr val="0070C0"/>
                </a:solidFill>
              </a:rPr>
              <a:t>Transient</a:t>
            </a:r>
            <a:r>
              <a:rPr lang="es-ES" b="1" i="1" dirty="0" smtClean="0">
                <a:solidFill>
                  <a:srgbClr val="0070C0"/>
                </a:solidFill>
              </a:rPr>
              <a:t> </a:t>
            </a:r>
            <a:r>
              <a:rPr lang="es-ES" b="1" i="1" dirty="0" err="1" smtClean="0">
                <a:solidFill>
                  <a:srgbClr val="0070C0"/>
                </a:solidFill>
              </a:rPr>
              <a:t>Liquid</a:t>
            </a:r>
            <a:r>
              <a:rPr lang="es-ES" b="1" i="1" dirty="0" smtClean="0">
                <a:solidFill>
                  <a:srgbClr val="0070C0"/>
                </a:solidFill>
              </a:rPr>
              <a:t> </a:t>
            </a:r>
            <a:r>
              <a:rPr lang="es-ES" b="1" i="1" dirty="0" err="1" smtClean="0">
                <a:solidFill>
                  <a:srgbClr val="0070C0"/>
                </a:solidFill>
              </a:rPr>
              <a:t>Assisted</a:t>
            </a:r>
            <a:r>
              <a:rPr lang="es-ES" b="1" i="1" dirty="0" smtClean="0">
                <a:solidFill>
                  <a:srgbClr val="0070C0"/>
                </a:solidFill>
              </a:rPr>
              <a:t> </a:t>
            </a:r>
            <a:r>
              <a:rPr lang="es-ES" b="1" i="1" dirty="0" err="1" smtClean="0">
                <a:solidFill>
                  <a:srgbClr val="0070C0"/>
                </a:solidFill>
              </a:rPr>
              <a:t>Growth</a:t>
            </a:r>
            <a:r>
              <a:rPr lang="es-ES" b="1" i="1" dirty="0" smtClean="0">
                <a:solidFill>
                  <a:srgbClr val="0070C0"/>
                </a:solidFill>
              </a:rPr>
              <a:t> o</a:t>
            </a:r>
            <a:r>
              <a:rPr lang="es-ES" b="1" dirty="0" smtClean="0">
                <a:solidFill>
                  <a:srgbClr val="0070C0"/>
                </a:solidFill>
              </a:rPr>
              <a:t>f </a:t>
            </a:r>
            <a:r>
              <a:rPr lang="es-ES" b="1" dirty="0" err="1" smtClean="0">
                <a:solidFill>
                  <a:srgbClr val="0070C0"/>
                </a:solidFill>
              </a:rPr>
              <a:t>Chemical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solution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deposited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layers</a:t>
            </a:r>
            <a:endParaRPr lang="es-ES" b="1" dirty="0">
              <a:solidFill>
                <a:srgbClr val="0070C0"/>
              </a:solidFill>
            </a:endParaRPr>
          </a:p>
        </p:txBody>
      </p:sp>
      <p:sp>
        <p:nvSpPr>
          <p:cNvPr id="54" name="CuadroTexto 53"/>
          <p:cNvSpPr txBox="1"/>
          <p:nvPr/>
        </p:nvSpPr>
        <p:spPr>
          <a:xfrm>
            <a:off x="4375507" y="2170248"/>
            <a:ext cx="3463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NCD-</a:t>
            </a:r>
            <a:r>
              <a:rPr lang="es-ES" b="1" dirty="0" err="1" smtClean="0"/>
              <a:t>Sweet</a:t>
            </a:r>
            <a:r>
              <a:rPr lang="es-ES" b="1" dirty="0" smtClean="0"/>
              <a:t> </a:t>
            </a:r>
            <a:r>
              <a:rPr lang="es-ES" b="1" dirty="0" err="1" smtClean="0"/>
              <a:t>diffraction</a:t>
            </a:r>
            <a:r>
              <a:rPr lang="es-ES" b="1" dirty="0" smtClean="0"/>
              <a:t> </a:t>
            </a:r>
            <a:r>
              <a:rPr lang="es-ES" b="1" dirty="0" err="1" smtClean="0"/>
              <a:t>beamline</a:t>
            </a:r>
            <a:endParaRPr lang="es-ES" b="1" dirty="0"/>
          </a:p>
        </p:txBody>
      </p:sp>
      <p:grpSp>
        <p:nvGrpSpPr>
          <p:cNvPr id="58" name="Grupo 57"/>
          <p:cNvGrpSpPr/>
          <p:nvPr/>
        </p:nvGrpSpPr>
        <p:grpSpPr>
          <a:xfrm>
            <a:off x="5011063" y="3259229"/>
            <a:ext cx="2450411" cy="1330626"/>
            <a:chOff x="7824186" y="914386"/>
            <a:chExt cx="3061381" cy="1783109"/>
          </a:xfrm>
        </p:grpSpPr>
        <p:pic>
          <p:nvPicPr>
            <p:cNvPr id="56" name="Picture 2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263FD257-207B-4603-8519-5C552C8CF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8763" y="914386"/>
              <a:ext cx="2646804" cy="1783109"/>
            </a:xfrm>
            <a:prstGeom prst="rect">
              <a:avLst/>
            </a:prstGeom>
          </p:spPr>
        </p:pic>
        <p:pic>
          <p:nvPicPr>
            <p:cNvPr id="57" name="Picture 4" descr="Shape&#10;&#10;Description automatically generated">
              <a:extLst>
                <a:ext uri="{FF2B5EF4-FFF2-40B4-BE49-F238E27FC236}">
                  <a16:creationId xmlns:a16="http://schemas.microsoft.com/office/drawing/2014/main" id="{9D9A2C9C-01AE-466D-8EF6-CE538D351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186" y="1039977"/>
              <a:ext cx="2602069" cy="1329684"/>
            </a:xfrm>
            <a:prstGeom prst="rect">
              <a:avLst/>
            </a:prstGeom>
          </p:spPr>
        </p:pic>
      </p:grpSp>
      <p:sp>
        <p:nvSpPr>
          <p:cNvPr id="60" name="CuadroTexto 59"/>
          <p:cNvSpPr txBox="1"/>
          <p:nvPr/>
        </p:nvSpPr>
        <p:spPr>
          <a:xfrm>
            <a:off x="5155587" y="2519632"/>
            <a:ext cx="2635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Compositional</a:t>
            </a:r>
            <a:r>
              <a:rPr lang="es-ES" dirty="0" smtClean="0"/>
              <a:t> </a:t>
            </a:r>
            <a:r>
              <a:rPr lang="es-ES" dirty="0" err="1" smtClean="0"/>
              <a:t>gradient</a:t>
            </a:r>
            <a:r>
              <a:rPr lang="es-ES" dirty="0" smtClean="0"/>
              <a:t> </a:t>
            </a:r>
            <a:r>
              <a:rPr lang="es-ES" dirty="0" err="1" smtClean="0"/>
              <a:t>layers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fast</a:t>
            </a:r>
            <a:r>
              <a:rPr lang="es-ES" dirty="0" smtClean="0"/>
              <a:t> </a:t>
            </a:r>
            <a:r>
              <a:rPr lang="es-ES" dirty="0" err="1" smtClean="0"/>
              <a:t>screening</a:t>
            </a:r>
            <a:endParaRPr lang="es-ES" dirty="0"/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5" t="28860" r="34199" b="23168"/>
          <a:stretch/>
        </p:blipFill>
        <p:spPr>
          <a:xfrm>
            <a:off x="4647074" y="4589855"/>
            <a:ext cx="3202085" cy="2268145"/>
          </a:xfrm>
          <a:prstGeom prst="rect">
            <a:avLst/>
          </a:prstGeom>
        </p:spPr>
      </p:pic>
      <p:sp>
        <p:nvSpPr>
          <p:cNvPr id="62" name="CuadroTexto 61"/>
          <p:cNvSpPr txBox="1"/>
          <p:nvPr/>
        </p:nvSpPr>
        <p:spPr>
          <a:xfrm>
            <a:off x="7897061" y="6334780"/>
            <a:ext cx="2400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Adv</a:t>
            </a:r>
            <a:r>
              <a:rPr lang="es-ES" sz="1400" dirty="0" smtClean="0"/>
              <a:t> </a:t>
            </a:r>
            <a:r>
              <a:rPr lang="es-ES" sz="1400" dirty="0" err="1" smtClean="0"/>
              <a:t>Science</a:t>
            </a:r>
            <a:r>
              <a:rPr lang="es-ES" sz="1400" dirty="0" smtClean="0"/>
              <a:t> (2022)</a:t>
            </a:r>
          </a:p>
          <a:p>
            <a:r>
              <a:rPr lang="es-ES" sz="1400" dirty="0" err="1" smtClean="0"/>
              <a:t>Nature</a:t>
            </a:r>
            <a:r>
              <a:rPr lang="es-ES" sz="1400" dirty="0" smtClean="0"/>
              <a:t> </a:t>
            </a:r>
            <a:r>
              <a:rPr lang="es-ES" sz="1400" dirty="0" err="1" smtClean="0"/>
              <a:t>Reviews</a:t>
            </a:r>
            <a:r>
              <a:rPr lang="es-ES" sz="1400" dirty="0" smtClean="0"/>
              <a:t> </a:t>
            </a:r>
            <a:r>
              <a:rPr lang="es-ES" sz="1400" dirty="0" err="1" smtClean="0"/>
              <a:t>Physics</a:t>
            </a:r>
            <a:r>
              <a:rPr lang="es-ES" sz="1400" dirty="0" smtClean="0"/>
              <a:t> (2023)</a:t>
            </a:r>
            <a:endParaRPr lang="es-ES" sz="1400" dirty="0"/>
          </a:p>
        </p:txBody>
      </p:sp>
      <p:pic>
        <p:nvPicPr>
          <p:cNvPr id="36" name="Imagen 3">
            <a:extLst>
              <a:ext uri="{FF2B5EF4-FFF2-40B4-BE49-F238E27FC236}">
                <a16:creationId xmlns:a16="http://schemas.microsoft.com/office/drawing/2014/main" id="{49AF736B-87CD-44A1-9ECF-76165E1445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89" y="0"/>
            <a:ext cx="4761240" cy="872455"/>
          </a:xfrm>
          <a:prstGeom prst="rect">
            <a:avLst/>
          </a:prstGeom>
        </p:spPr>
      </p:pic>
      <p:pic>
        <p:nvPicPr>
          <p:cNvPr id="37" name="Picture 2" descr="mciu-cart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" y="82271"/>
            <a:ext cx="1794628" cy="5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3"/>
          <a:srcRect l="16125" t="-25465" r="76440" b="-929"/>
          <a:stretch/>
        </p:blipFill>
        <p:spPr>
          <a:xfrm>
            <a:off x="8118825" y="0"/>
            <a:ext cx="932948" cy="6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6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F4072DDD-027D-4584-BE18-07CBAE26E0F0}"/>
              </a:ext>
            </a:extLst>
          </p:cNvPr>
          <p:cNvGrpSpPr/>
          <p:nvPr/>
        </p:nvGrpSpPr>
        <p:grpSpPr>
          <a:xfrm>
            <a:off x="9750279" y="75467"/>
            <a:ext cx="2369444" cy="700748"/>
            <a:chOff x="9836143" y="926137"/>
            <a:chExt cx="2369444" cy="700748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37B7818-49E0-48EC-B5EC-3B20A749C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4B945D8-9F30-4D18-9179-C5DAC5161984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2C154A-A8EC-4994-9A29-684B134565DA}"/>
              </a:ext>
            </a:extLst>
          </p:cNvPr>
          <p:cNvSpPr txBox="1"/>
          <p:nvPr/>
        </p:nvSpPr>
        <p:spPr>
          <a:xfrm>
            <a:off x="0" y="1"/>
            <a:ext cx="687897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CE355-8F0A-4164-94D1-5711A6931DD9}"/>
              </a:ext>
            </a:extLst>
          </p:cNvPr>
          <p:cNvSpPr txBox="1"/>
          <p:nvPr/>
        </p:nvSpPr>
        <p:spPr>
          <a:xfrm>
            <a:off x="1009412" y="974263"/>
            <a:ext cx="10901586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SP2 – </a:t>
            </a:r>
            <a:r>
              <a:rPr lang="es-E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Electrochemical</a:t>
            </a: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</a:t>
            </a: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Storage</a:t>
            </a:r>
            <a:endParaRPr lang="en-US" sz="2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700" y="734369"/>
            <a:ext cx="3733800" cy="232021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1"/>
          <a:stretch/>
        </p:blipFill>
        <p:spPr>
          <a:xfrm>
            <a:off x="6385718" y="1714500"/>
            <a:ext cx="1615282" cy="123348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076325" y="1837462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Expand</a:t>
            </a:r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ALBA </a:t>
            </a:r>
            <a:r>
              <a:rPr lang="es-ES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battery</a:t>
            </a:r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operando</a:t>
            </a:r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capabilities</a:t>
            </a:r>
            <a:endParaRPr lang="es-ES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MSPD                     </a:t>
            </a:r>
          </a:p>
          <a:p>
            <a:pPr>
              <a:lnSpc>
                <a:spcPct val="150000"/>
              </a:lnSpc>
            </a:pPr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CLAESS                   </a:t>
            </a:r>
          </a:p>
        </p:txBody>
      </p:sp>
      <p:sp>
        <p:nvSpPr>
          <p:cNvPr id="13" name="Flecha abajo 12"/>
          <p:cNvSpPr/>
          <p:nvPr/>
        </p:nvSpPr>
        <p:spPr>
          <a:xfrm rot="16200000">
            <a:off x="2945379" y="2592954"/>
            <a:ext cx="431524" cy="402368"/>
          </a:xfrm>
          <a:prstGeom prst="downArrow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/>
          <p:cNvSpPr/>
          <p:nvPr/>
        </p:nvSpPr>
        <p:spPr>
          <a:xfrm>
            <a:off x="666750" y="659639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50" dirty="0"/>
              <a:t>https://icmab.es/notos-beamline-at-alba-synchrotron-hosts-its-first-experiment-with-icmab-researchers</a:t>
            </a: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 rotWithShape="1">
          <a:blip r:embed="rId6"/>
          <a:srcRect b="14372"/>
          <a:stretch/>
        </p:blipFill>
        <p:spPr>
          <a:xfrm>
            <a:off x="6596987" y="5038724"/>
            <a:ext cx="3042313" cy="1657351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3125" y="3437947"/>
            <a:ext cx="2303519" cy="3305753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3505200" y="23708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NOTOS</a:t>
            </a:r>
          </a:p>
          <a:p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MIRAS</a:t>
            </a:r>
          </a:p>
          <a:p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MISTRAL</a:t>
            </a:r>
          </a:p>
          <a:p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                  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20" y="3924299"/>
            <a:ext cx="4285707" cy="2419351"/>
          </a:xfrm>
          <a:prstGeom prst="rect">
            <a:avLst/>
          </a:prstGeom>
        </p:spPr>
      </p:pic>
      <p:pic>
        <p:nvPicPr>
          <p:cNvPr id="24" name="Picture 2" descr="ICMAB">
            <a:extLst>
              <a:ext uri="{FF2B5EF4-FFF2-40B4-BE49-F238E27FC236}">
                <a16:creationId xmlns:a16="http://schemas.microsoft.com/office/drawing/2014/main" id="{5338D67D-C1B9-47EE-90C7-985DA99B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773" y="113278"/>
            <a:ext cx="601097" cy="6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11">
            <a:extLst>
              <a:ext uri="{FF2B5EF4-FFF2-40B4-BE49-F238E27FC236}">
                <a16:creationId xmlns:a16="http://schemas.microsoft.com/office/drawing/2014/main" id="{E379EC80-AFB2-4F51-8466-C27BBBE848A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5" t="21847" r="17721" b="9370"/>
          <a:stretch/>
        </p:blipFill>
        <p:spPr>
          <a:xfrm>
            <a:off x="8156170" y="3505200"/>
            <a:ext cx="1568855" cy="1473525"/>
          </a:xfrm>
          <a:prstGeom prst="rect">
            <a:avLst/>
          </a:prstGeom>
        </p:spPr>
      </p:pic>
      <p:pic>
        <p:nvPicPr>
          <p:cNvPr id="27" name="Picture 13"/>
          <p:cNvPicPr>
            <a:picLocks noChangeAspect="1"/>
          </p:cNvPicPr>
          <p:nvPr/>
        </p:nvPicPr>
        <p:blipFill rotWithShape="1">
          <a:blip r:embed="rId11"/>
          <a:srcRect r="68223" b="51018"/>
          <a:stretch/>
        </p:blipFill>
        <p:spPr>
          <a:xfrm>
            <a:off x="6406865" y="3476625"/>
            <a:ext cx="1727485" cy="14254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386192" y="3076575"/>
            <a:ext cx="382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C00000"/>
                </a:solidFill>
              </a:rPr>
              <a:t>April</a:t>
            </a:r>
            <a:r>
              <a:rPr lang="es-ES" dirty="0" smtClean="0">
                <a:solidFill>
                  <a:srgbClr val="C00000"/>
                </a:solidFill>
              </a:rPr>
              <a:t> 2022:  1st </a:t>
            </a:r>
            <a:r>
              <a:rPr lang="es-ES" dirty="0" err="1" smtClean="0">
                <a:solidFill>
                  <a:srgbClr val="C00000"/>
                </a:solidFill>
              </a:rPr>
              <a:t>experiment</a:t>
            </a:r>
            <a:r>
              <a:rPr lang="es-ES" dirty="0" smtClean="0">
                <a:solidFill>
                  <a:srgbClr val="C00000"/>
                </a:solidFill>
              </a:rPr>
              <a:t> at NOTOS!!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253663" y="3378088"/>
            <a:ext cx="6096000" cy="10002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proof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-of-concept </a:t>
            </a:r>
            <a:r>
              <a:rPr lang="es-E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selected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cases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28" name="Imagen 3">
            <a:extLst>
              <a:ext uri="{FF2B5EF4-FFF2-40B4-BE49-F238E27FC236}">
                <a16:creationId xmlns:a16="http://schemas.microsoft.com/office/drawing/2014/main" id="{49AF736B-87CD-44A1-9ECF-76165E1445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89" y="0"/>
            <a:ext cx="4761240" cy="872455"/>
          </a:xfrm>
          <a:prstGeom prst="rect">
            <a:avLst/>
          </a:prstGeom>
        </p:spPr>
      </p:pic>
      <p:pic>
        <p:nvPicPr>
          <p:cNvPr id="29" name="Picture 2" descr="mciu-cart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" y="82271"/>
            <a:ext cx="1794628" cy="5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14"/>
          <a:srcRect l="16125" t="-25465" r="76440" b="-929"/>
          <a:stretch/>
        </p:blipFill>
        <p:spPr>
          <a:xfrm>
            <a:off x="8118825" y="0"/>
            <a:ext cx="932948" cy="6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8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F4072DDD-027D-4584-BE18-07CBAE26E0F0}"/>
              </a:ext>
            </a:extLst>
          </p:cNvPr>
          <p:cNvGrpSpPr/>
          <p:nvPr/>
        </p:nvGrpSpPr>
        <p:grpSpPr>
          <a:xfrm>
            <a:off x="9750279" y="75467"/>
            <a:ext cx="2369444" cy="700748"/>
            <a:chOff x="9836143" y="926137"/>
            <a:chExt cx="2369444" cy="700748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37B7818-49E0-48EC-B5EC-3B20A749C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4B945D8-9F30-4D18-9179-C5DAC5161984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2C154A-A8EC-4994-9A29-684B134565DA}"/>
              </a:ext>
            </a:extLst>
          </p:cNvPr>
          <p:cNvSpPr txBox="1"/>
          <p:nvPr/>
        </p:nvSpPr>
        <p:spPr>
          <a:xfrm>
            <a:off x="0" y="1"/>
            <a:ext cx="687897" cy="685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CE355-8F0A-4164-94D1-5711A6931DD9}"/>
              </a:ext>
            </a:extLst>
          </p:cNvPr>
          <p:cNvSpPr txBox="1"/>
          <p:nvPr/>
        </p:nvSpPr>
        <p:spPr>
          <a:xfrm>
            <a:off x="1009412" y="974263"/>
            <a:ext cx="10901586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SP2 – </a:t>
            </a:r>
            <a:r>
              <a:rPr lang="es-E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Electrochemical</a:t>
            </a: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</a:t>
            </a: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Storage</a:t>
            </a:r>
            <a:endParaRPr lang="en-US" sz="2400" dirty="0"/>
          </a:p>
        </p:txBody>
      </p:sp>
      <p:pic>
        <p:nvPicPr>
          <p:cNvPr id="17" name="Picture 2" descr="ICMAB">
            <a:extLst>
              <a:ext uri="{FF2B5EF4-FFF2-40B4-BE49-F238E27FC236}">
                <a16:creationId xmlns:a16="http://schemas.microsoft.com/office/drawing/2014/main" id="{5338D67D-C1B9-47EE-90C7-985DA99B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773" y="113278"/>
            <a:ext cx="601097" cy="6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96" y="2099506"/>
            <a:ext cx="1871338" cy="170283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330739" y="1630771"/>
            <a:ext cx="4153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/>
              <a:t>Commercial</a:t>
            </a:r>
            <a:r>
              <a:rPr lang="es-ES" dirty="0" smtClean="0"/>
              <a:t> </a:t>
            </a:r>
            <a:r>
              <a:rPr lang="es-ES" dirty="0" err="1" smtClean="0"/>
              <a:t>cell</a:t>
            </a:r>
            <a:r>
              <a:rPr lang="es-ES" dirty="0" smtClean="0"/>
              <a:t> </a:t>
            </a:r>
            <a:r>
              <a:rPr lang="es-ES" dirty="0" err="1" smtClean="0"/>
              <a:t>adapted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i="1" dirty="0" smtClean="0"/>
              <a:t>operando</a:t>
            </a:r>
            <a:r>
              <a:rPr lang="es-ES" dirty="0" smtClean="0"/>
              <a:t> IR </a:t>
            </a:r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>
            <a:off x="7074987" y="1617811"/>
            <a:ext cx="1035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MISTRAL</a:t>
            </a:r>
            <a:endParaRPr lang="es-E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2286525"/>
              </p:ext>
            </p:extLst>
          </p:nvPr>
        </p:nvGraphicFramePr>
        <p:xfrm>
          <a:off x="2528779" y="2376722"/>
          <a:ext cx="4025823" cy="905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CS ChemDraw Drawing" r:id="rId7" imgW="4480201" imgH="1008628" progId="ChemDraw.Document.6.0">
                  <p:embed/>
                </p:oleObj>
              </mc:Choice>
              <mc:Fallback>
                <p:oleObj name="CS ChemDraw Drawing" r:id="rId7" imgW="4480201" imgH="1008628" progId="ChemDraw.Document.6.0">
                  <p:embed/>
                  <p:pic>
                    <p:nvPicPr>
                      <p:cNvPr id="19" name="Objeto 1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28779" y="2376722"/>
                        <a:ext cx="4025823" cy="905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Elipse 19"/>
          <p:cNvSpPr/>
          <p:nvPr/>
        </p:nvSpPr>
        <p:spPr>
          <a:xfrm rot="20227268">
            <a:off x="3421663" y="2903344"/>
            <a:ext cx="214653" cy="33823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uadroTexto 24"/>
          <p:cNvSpPr txBox="1"/>
          <p:nvPr/>
        </p:nvSpPr>
        <p:spPr>
          <a:xfrm>
            <a:off x="7835312" y="1616307"/>
            <a:ext cx="3733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/>
              <a:t>Microelectrodes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Chips</a:t>
            </a:r>
          </a:p>
          <a:p>
            <a:pPr algn="ctr"/>
            <a:r>
              <a:rPr lang="es-ES" dirty="0" smtClean="0"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es-ES" dirty="0"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 100 </a:t>
            </a:r>
            <a:r>
              <a:rPr lang="es-ES" dirty="0" err="1" smtClean="0"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nm</a:t>
            </a:r>
            <a:r>
              <a:rPr lang="es-ES" dirty="0" smtClean="0"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s-ES" dirty="0" err="1" smtClean="0"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thicker</a:t>
            </a:r>
            <a:r>
              <a:rPr lang="es-ES" dirty="0" smtClean="0"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s-ES" dirty="0" err="1" smtClean="0"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than</a:t>
            </a:r>
            <a:r>
              <a:rPr lang="es-ES" dirty="0" smtClean="0"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TEM (10 </a:t>
            </a:r>
            <a:r>
              <a:rPr lang="es-ES" dirty="0" err="1"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nm</a:t>
            </a:r>
            <a:r>
              <a:rPr lang="es-ES" dirty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47" name="Rectángulo 46"/>
          <p:cNvSpPr/>
          <p:nvPr/>
        </p:nvSpPr>
        <p:spPr>
          <a:xfrm>
            <a:off x="3305927" y="6211669"/>
            <a:ext cx="32842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_tradnl" b="1" dirty="0" err="1" smtClean="0"/>
              <a:t>Perspectives</a:t>
            </a:r>
            <a:r>
              <a:rPr lang="es-ES_tradnl" b="1" dirty="0"/>
              <a:t>: </a:t>
            </a:r>
            <a:r>
              <a:rPr lang="es-ES_tradnl" b="1" dirty="0" err="1" smtClean="0"/>
              <a:t>microspectroscopy</a:t>
            </a:r>
            <a:endParaRPr lang="es-ES_tradnl" b="1" dirty="0"/>
          </a:p>
          <a:p>
            <a:pPr algn="just"/>
            <a:r>
              <a:rPr lang="es-ES_tradnl" b="1" dirty="0" smtClean="0"/>
              <a:t>                         </a:t>
            </a:r>
            <a:r>
              <a:rPr lang="es-ES_tradnl" b="1" dirty="0" err="1"/>
              <a:t>mapping</a:t>
            </a:r>
            <a:endParaRPr lang="es-ES_tradnl" b="1" dirty="0"/>
          </a:p>
        </p:txBody>
      </p:sp>
      <p:pic>
        <p:nvPicPr>
          <p:cNvPr id="49" name="Imagen 3">
            <a:extLst>
              <a:ext uri="{FF2B5EF4-FFF2-40B4-BE49-F238E27FC236}">
                <a16:creationId xmlns:a16="http://schemas.microsoft.com/office/drawing/2014/main" id="{73883977-73F2-2EB2-231F-C93D9EC206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1" y="3700994"/>
            <a:ext cx="3499658" cy="2592908"/>
          </a:xfrm>
          <a:prstGeom prst="rect">
            <a:avLst/>
          </a:prstGeom>
        </p:spPr>
      </p:pic>
      <p:sp>
        <p:nvSpPr>
          <p:cNvPr id="51" name="Rectángulo 15"/>
          <p:cNvSpPr/>
          <p:nvPr/>
        </p:nvSpPr>
        <p:spPr>
          <a:xfrm>
            <a:off x="1458958" y="1644707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MIRAS</a:t>
            </a:r>
          </a:p>
        </p:txBody>
      </p:sp>
      <p:sp>
        <p:nvSpPr>
          <p:cNvPr id="46" name="Rectángulo 45"/>
          <p:cNvSpPr/>
          <p:nvPr/>
        </p:nvSpPr>
        <p:spPr>
          <a:xfrm>
            <a:off x="6391737" y="4018230"/>
            <a:ext cx="2189430" cy="2073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0</a:t>
            </a:r>
            <a:endParaRPr lang="en-US" dirty="0"/>
          </a:p>
        </p:txBody>
      </p:sp>
      <p:sp>
        <p:nvSpPr>
          <p:cNvPr id="48" name="CuadroTexto 61"/>
          <p:cNvSpPr txBox="1"/>
          <p:nvPr/>
        </p:nvSpPr>
        <p:spPr>
          <a:xfrm>
            <a:off x="672333" y="6550223"/>
            <a:ext cx="2324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ACS </a:t>
            </a:r>
            <a:r>
              <a:rPr lang="es-ES" sz="1400" dirty="0" err="1" smtClean="0"/>
              <a:t>Appl</a:t>
            </a:r>
            <a:r>
              <a:rPr lang="es-ES" sz="1400" dirty="0" smtClean="0"/>
              <a:t>. </a:t>
            </a:r>
            <a:r>
              <a:rPr lang="es-ES" sz="1400" dirty="0" err="1" smtClean="0"/>
              <a:t>Energy</a:t>
            </a:r>
            <a:r>
              <a:rPr lang="es-ES" sz="1400" dirty="0" smtClean="0"/>
              <a:t> Mat. (2023)</a:t>
            </a:r>
            <a:endParaRPr lang="es-ES" sz="1400" dirty="0"/>
          </a:p>
        </p:txBody>
      </p:sp>
      <p:pic>
        <p:nvPicPr>
          <p:cNvPr id="50" name="Imagen 3">
            <a:extLst>
              <a:ext uri="{FF2B5EF4-FFF2-40B4-BE49-F238E27FC236}">
                <a16:creationId xmlns:a16="http://schemas.microsoft.com/office/drawing/2014/main" id="{49AF736B-87CD-44A1-9ECF-76165E1445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89" y="0"/>
            <a:ext cx="4761240" cy="872455"/>
          </a:xfrm>
          <a:prstGeom prst="rect">
            <a:avLst/>
          </a:prstGeom>
        </p:spPr>
      </p:pic>
      <p:pic>
        <p:nvPicPr>
          <p:cNvPr id="52" name="Picture 2" descr="mciu-cart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" y="82271"/>
            <a:ext cx="1794628" cy="5542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3" name="Rectángulo 6"/>
          <p:cNvSpPr/>
          <p:nvPr/>
        </p:nvSpPr>
        <p:spPr>
          <a:xfrm>
            <a:off x="7197565" y="6116657"/>
            <a:ext cx="472456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es-ES_tradnl" b="1" dirty="0" err="1"/>
              <a:t>Perspectives</a:t>
            </a:r>
            <a:r>
              <a:rPr lang="es-ES_tradnl" b="1" dirty="0"/>
              <a:t>: operando </a:t>
            </a:r>
            <a:r>
              <a:rPr lang="es-ES_tradnl" b="1" dirty="0" err="1"/>
              <a:t>Transmission</a:t>
            </a:r>
            <a:r>
              <a:rPr lang="es-ES_tradnl" b="1" dirty="0"/>
              <a:t> </a:t>
            </a:r>
            <a:r>
              <a:rPr lang="es-ES_tradnl" b="1" dirty="0" err="1"/>
              <a:t>Soft</a:t>
            </a:r>
            <a:r>
              <a:rPr lang="es-ES_tradnl" b="1" dirty="0"/>
              <a:t> X </a:t>
            </a:r>
            <a:r>
              <a:rPr lang="es-ES_tradnl" b="1" dirty="0" err="1"/>
              <a:t>ray</a:t>
            </a:r>
            <a:r>
              <a:rPr lang="es-ES_tradnl" b="1" dirty="0"/>
              <a:t> </a:t>
            </a:r>
          </a:p>
          <a:p>
            <a:pPr algn="just"/>
            <a:r>
              <a:rPr lang="es-ES_tradnl" b="1" dirty="0" err="1"/>
              <a:t>microscopy</a:t>
            </a:r>
            <a:r>
              <a:rPr lang="es-ES_tradnl" b="1" dirty="0"/>
              <a:t>, TEM, SPM (</a:t>
            </a:r>
            <a:r>
              <a:rPr lang="es-ES_tradnl" b="1" dirty="0" err="1"/>
              <a:t>InCAEM</a:t>
            </a:r>
            <a:r>
              <a:rPr lang="es-ES_tradnl" b="1" dirty="0"/>
              <a:t> </a:t>
            </a:r>
            <a:r>
              <a:rPr lang="es-ES_tradnl" b="1" dirty="0" err="1"/>
              <a:t>project</a:t>
            </a:r>
            <a:r>
              <a:rPr lang="es-ES_tradnl" b="1" dirty="0"/>
              <a:t>)</a:t>
            </a:r>
          </a:p>
        </p:txBody>
      </p:sp>
      <p:grpSp>
        <p:nvGrpSpPr>
          <p:cNvPr id="54" name="Group 12"/>
          <p:cNvGrpSpPr/>
          <p:nvPr/>
        </p:nvGrpSpPr>
        <p:grpSpPr>
          <a:xfrm>
            <a:off x="6777180" y="2406482"/>
            <a:ext cx="2004971" cy="1541227"/>
            <a:chOff x="9484093" y="4688284"/>
            <a:chExt cx="2477907" cy="1804265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63"/>
            <a:stretch/>
          </p:blipFill>
          <p:spPr bwMode="auto">
            <a:xfrm>
              <a:off x="9484093" y="4756489"/>
              <a:ext cx="2477907" cy="1736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4 Rectángulo"/>
            <p:cNvSpPr/>
            <p:nvPr/>
          </p:nvSpPr>
          <p:spPr>
            <a:xfrm>
              <a:off x="10800680" y="4688284"/>
              <a:ext cx="4203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CE</a:t>
              </a:r>
              <a:endParaRPr lang="es-ES" dirty="0">
                <a:solidFill>
                  <a:srgbClr val="FFFF00"/>
                </a:solidFill>
              </a:endParaRPr>
            </a:p>
          </p:txBody>
        </p:sp>
        <p:sp>
          <p:nvSpPr>
            <p:cNvPr id="57" name="13 Rectángulo"/>
            <p:cNvSpPr/>
            <p:nvPr/>
          </p:nvSpPr>
          <p:spPr>
            <a:xfrm>
              <a:off x="11002208" y="4898847"/>
              <a:ext cx="5277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REF</a:t>
              </a:r>
              <a:endParaRPr lang="es-ES" dirty="0">
                <a:solidFill>
                  <a:srgbClr val="FFFF00"/>
                </a:solidFill>
              </a:endParaRPr>
            </a:p>
          </p:txBody>
        </p:sp>
        <p:sp>
          <p:nvSpPr>
            <p:cNvPr id="58" name="15 Rectángulo"/>
            <p:cNvSpPr/>
            <p:nvPr/>
          </p:nvSpPr>
          <p:spPr>
            <a:xfrm>
              <a:off x="11207847" y="5172729"/>
              <a:ext cx="5020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WE</a:t>
              </a:r>
              <a:endParaRPr lang="es-E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9" name="Grupo 1"/>
          <p:cNvGrpSpPr/>
          <p:nvPr/>
        </p:nvGrpSpPr>
        <p:grpSpPr bwMode="auto">
          <a:xfrm>
            <a:off x="9874195" y="3217459"/>
            <a:ext cx="1837201" cy="625102"/>
            <a:chOff x="155688" y="3793787"/>
            <a:chExt cx="7136354" cy="2428123"/>
          </a:xfrm>
        </p:grpSpPr>
        <p:grpSp>
          <p:nvGrpSpPr>
            <p:cNvPr id="60" name="Grupo 2"/>
            <p:cNvGrpSpPr/>
            <p:nvPr/>
          </p:nvGrpSpPr>
          <p:grpSpPr bwMode="auto">
            <a:xfrm flipV="1">
              <a:off x="155688" y="4344896"/>
              <a:ext cx="7136354" cy="1877014"/>
              <a:chOff x="2373787" y="3960800"/>
              <a:chExt cx="7136354" cy="1877014"/>
            </a:xfrm>
          </p:grpSpPr>
          <p:pic>
            <p:nvPicPr>
              <p:cNvPr id="64" name="Imagen 6"/>
              <p:cNvPicPr>
                <a:picLocks noChangeAspect="1"/>
              </p:cNvPicPr>
              <p:nvPr/>
            </p:nvPicPr>
            <p:blipFill>
              <a:blip r:embed="rId13"/>
              <a:srcRect l="13372" r="15471"/>
              <a:stretch/>
            </p:blipFill>
            <p:spPr bwMode="auto">
              <a:xfrm>
                <a:off x="2456792" y="4108176"/>
                <a:ext cx="6971168" cy="1615580"/>
              </a:xfrm>
              <a:prstGeom prst="rect">
                <a:avLst/>
              </a:prstGeom>
            </p:spPr>
          </p:pic>
          <p:sp>
            <p:nvSpPr>
              <p:cNvPr id="65" name="Rectángulo 7"/>
              <p:cNvSpPr/>
              <p:nvPr/>
            </p:nvSpPr>
            <p:spPr bwMode="auto">
              <a:xfrm>
                <a:off x="2902545" y="3960800"/>
                <a:ext cx="2305050" cy="180000"/>
              </a:xfrm>
              <a:prstGeom prst="rect">
                <a:avLst/>
              </a:prstGeom>
              <a:solidFill>
                <a:srgbClr val="7993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" name="Rectángulo 8"/>
              <p:cNvSpPr/>
              <p:nvPr/>
            </p:nvSpPr>
            <p:spPr bwMode="auto">
              <a:xfrm>
                <a:off x="6532514" y="3998899"/>
                <a:ext cx="2381250" cy="180000"/>
              </a:xfrm>
              <a:prstGeom prst="rect">
                <a:avLst/>
              </a:prstGeom>
              <a:solidFill>
                <a:srgbClr val="7993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7" name="Rectángulo 9"/>
              <p:cNvSpPr/>
              <p:nvPr/>
            </p:nvSpPr>
            <p:spPr bwMode="auto">
              <a:xfrm>
                <a:off x="2373787" y="5657814"/>
                <a:ext cx="7136354" cy="180000"/>
              </a:xfrm>
              <a:prstGeom prst="rect">
                <a:avLst/>
              </a:prstGeom>
              <a:solidFill>
                <a:srgbClr val="7993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1" name="Rectángulo 3"/>
            <p:cNvSpPr/>
            <p:nvPr/>
          </p:nvSpPr>
          <p:spPr bwMode="auto">
            <a:xfrm>
              <a:off x="4050945" y="3793787"/>
              <a:ext cx="968529" cy="551109"/>
            </a:xfrm>
            <a:prstGeom prst="rect">
              <a:avLst/>
            </a:prstGeom>
            <a:solidFill>
              <a:srgbClr val="F9C1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Rectángulo 4"/>
            <p:cNvSpPr/>
            <p:nvPr/>
          </p:nvSpPr>
          <p:spPr bwMode="auto">
            <a:xfrm>
              <a:off x="2484142" y="3799381"/>
              <a:ext cx="590501" cy="551109"/>
            </a:xfrm>
            <a:prstGeom prst="rect">
              <a:avLst/>
            </a:prstGeom>
            <a:solidFill>
              <a:srgbClr val="F9C1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Rectángulo 5"/>
            <p:cNvSpPr/>
            <p:nvPr/>
          </p:nvSpPr>
          <p:spPr bwMode="auto">
            <a:xfrm>
              <a:off x="1086134" y="3798746"/>
              <a:ext cx="590501" cy="551109"/>
            </a:xfrm>
            <a:prstGeom prst="rect">
              <a:avLst/>
            </a:prstGeom>
            <a:solidFill>
              <a:srgbClr val="F9C1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8" name="36 Rectángulo"/>
          <p:cNvSpPr/>
          <p:nvPr/>
        </p:nvSpPr>
        <p:spPr>
          <a:xfrm>
            <a:off x="9506605" y="2773368"/>
            <a:ext cx="2070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100-500 nm spacers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9" name="37 Rectángulo"/>
          <p:cNvSpPr/>
          <p:nvPr/>
        </p:nvSpPr>
        <p:spPr>
          <a:xfrm>
            <a:off x="8811039" y="2336107"/>
            <a:ext cx="2464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25-100nm Si</a:t>
            </a:r>
            <a:r>
              <a:rPr lang="en-GB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GB" baseline="-25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window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0" name="26 Forma libre"/>
          <p:cNvSpPr/>
          <p:nvPr/>
        </p:nvSpPr>
        <p:spPr>
          <a:xfrm>
            <a:off x="9654221" y="3082642"/>
            <a:ext cx="439947" cy="189781"/>
          </a:xfrm>
          <a:custGeom>
            <a:avLst/>
            <a:gdLst>
              <a:gd name="connsiteX0" fmla="*/ 0 w 439947"/>
              <a:gd name="connsiteY0" fmla="*/ 0 h 189781"/>
              <a:gd name="connsiteX1" fmla="*/ 0 w 439947"/>
              <a:gd name="connsiteY1" fmla="*/ 189781 h 189781"/>
              <a:gd name="connsiteX2" fmla="*/ 439947 w 439947"/>
              <a:gd name="connsiteY2" fmla="*/ 189781 h 18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947" h="189781">
                <a:moveTo>
                  <a:pt x="0" y="0"/>
                </a:moveTo>
                <a:lnTo>
                  <a:pt x="0" y="189781"/>
                </a:lnTo>
                <a:lnTo>
                  <a:pt x="439947" y="189781"/>
                </a:lnTo>
              </a:path>
            </a:pathLst>
          </a:custGeom>
          <a:noFill/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41 Forma libre"/>
          <p:cNvSpPr/>
          <p:nvPr/>
        </p:nvSpPr>
        <p:spPr>
          <a:xfrm>
            <a:off x="9409168" y="2678999"/>
            <a:ext cx="439947" cy="703510"/>
          </a:xfrm>
          <a:custGeom>
            <a:avLst/>
            <a:gdLst>
              <a:gd name="connsiteX0" fmla="*/ 0 w 439947"/>
              <a:gd name="connsiteY0" fmla="*/ 0 h 189781"/>
              <a:gd name="connsiteX1" fmla="*/ 0 w 439947"/>
              <a:gd name="connsiteY1" fmla="*/ 189781 h 189781"/>
              <a:gd name="connsiteX2" fmla="*/ 439947 w 439947"/>
              <a:gd name="connsiteY2" fmla="*/ 189781 h 18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947" h="189781">
                <a:moveTo>
                  <a:pt x="0" y="0"/>
                </a:moveTo>
                <a:lnTo>
                  <a:pt x="0" y="189781"/>
                </a:lnTo>
                <a:lnTo>
                  <a:pt x="439947" y="189781"/>
                </a:lnTo>
              </a:path>
            </a:pathLst>
          </a:custGeom>
          <a:noFill/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7A895074-9AE5-457F-8E40-5D3ED423ED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6764" y="4178945"/>
            <a:ext cx="3209925" cy="189547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5DC7B41-DA36-4570-8FB1-B523B8BE52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8298" y="4879184"/>
            <a:ext cx="3139843" cy="902375"/>
          </a:xfrm>
          <a:prstGeom prst="rect">
            <a:avLst/>
          </a:prstGeom>
        </p:spPr>
      </p:pic>
      <p:sp>
        <p:nvSpPr>
          <p:cNvPr id="74" name="CuadroTexto 24">
            <a:extLst>
              <a:ext uri="{FF2B5EF4-FFF2-40B4-BE49-F238E27FC236}">
                <a16:creationId xmlns:a16="http://schemas.microsoft.com/office/drawing/2014/main" id="{BCAB9D45-4257-478E-9339-63662F3F589A}"/>
              </a:ext>
            </a:extLst>
          </p:cNvPr>
          <p:cNvSpPr txBox="1"/>
          <p:nvPr/>
        </p:nvSpPr>
        <p:spPr>
          <a:xfrm>
            <a:off x="9956532" y="4117608"/>
            <a:ext cx="2161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comercial active </a:t>
            </a:r>
            <a:r>
              <a:rPr lang="es-ES" sz="1600" dirty="0" err="1"/>
              <a:t>particles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</a:t>
            </a:r>
            <a:r>
              <a:rPr lang="en-AU" sz="1600" dirty="0"/>
              <a:t>Si</a:t>
            </a:r>
            <a:r>
              <a:rPr lang="en-AU" sz="1600" baseline="-25000" dirty="0"/>
              <a:t>3</a:t>
            </a:r>
            <a:r>
              <a:rPr lang="en-AU" sz="1600" dirty="0"/>
              <a:t>N</a:t>
            </a:r>
            <a:r>
              <a:rPr lang="en-AU" sz="1600" baseline="-25000" dirty="0"/>
              <a:t>4</a:t>
            </a:r>
            <a:r>
              <a:rPr lang="en-AU" sz="1600" dirty="0"/>
              <a:t>-coated chips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l="1365" t="2827" r="908" b="1962"/>
          <a:stretch/>
        </p:blipFill>
        <p:spPr>
          <a:xfrm>
            <a:off x="4383106" y="4127840"/>
            <a:ext cx="2100821" cy="1647061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2" t="29559" r="12499" b="35221"/>
          <a:stretch/>
        </p:blipFill>
        <p:spPr bwMode="auto">
          <a:xfrm>
            <a:off x="7736618" y="3600179"/>
            <a:ext cx="1008089" cy="31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35 Imagen" descr="Logo.jpg"/>
          <p:cNvPicPr>
            <a:picLocks noChangeAspect="1"/>
          </p:cNvPicPr>
          <p:nvPr/>
        </p:nvPicPr>
        <p:blipFill>
          <a:blip r:embed="rId19" cstate="print"/>
          <a:srcRect l="17857" t="14286" r="25000" b="23809"/>
          <a:stretch>
            <a:fillRect/>
          </a:stretch>
        </p:blipFill>
        <p:spPr>
          <a:xfrm>
            <a:off x="796431" y="1623719"/>
            <a:ext cx="625689" cy="525872"/>
          </a:xfrm>
          <a:prstGeom prst="rect">
            <a:avLst/>
          </a:prstGeom>
        </p:spPr>
      </p:pic>
      <p:pic>
        <p:nvPicPr>
          <p:cNvPr id="75" name="Imagen 74"/>
          <p:cNvPicPr>
            <a:picLocks noChangeAspect="1"/>
          </p:cNvPicPr>
          <p:nvPr/>
        </p:nvPicPr>
        <p:blipFill rotWithShape="1">
          <a:blip r:embed="rId20"/>
          <a:srcRect l="16125" t="-25465" r="76440" b="-929"/>
          <a:stretch/>
        </p:blipFill>
        <p:spPr>
          <a:xfrm>
            <a:off x="8118825" y="0"/>
            <a:ext cx="932948" cy="6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5" grpId="0"/>
      <p:bldP spid="47" grpId="0"/>
      <p:bldP spid="46" grpId="0" animBg="1"/>
      <p:bldP spid="48" grpId="0"/>
      <p:bldP spid="53" grpId="0"/>
      <p:bldP spid="68" grpId="0"/>
      <p:bldP spid="69" grpId="0"/>
      <p:bldP spid="70" grpId="0" animBg="1"/>
      <p:bldP spid="71" grpId="0" animBg="1"/>
      <p:bldP spid="74" grpId="0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170D4EA4CC8EE46AF8273594393BCB2" ma:contentTypeVersion="11" ma:contentTypeDescription="Crear nuevo documento." ma:contentTypeScope="" ma:versionID="56c437e93eec2dbc3341a0498157d2fc">
  <xsd:schema xmlns:xsd="http://www.w3.org/2001/XMLSchema" xmlns:xs="http://www.w3.org/2001/XMLSchema" xmlns:p="http://schemas.microsoft.com/office/2006/metadata/properties" xmlns:ns3="36985d71-044c-4aae-9dd7-86a845c5c148" targetNamespace="http://schemas.microsoft.com/office/2006/metadata/properties" ma:root="true" ma:fieldsID="3266f28b5a6a9de9f5dca7e0fb204df9" ns3:_="">
    <xsd:import namespace="36985d71-044c-4aae-9dd7-86a845c5c1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85d71-044c-4aae-9dd7-86a845c5c1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BF8B1B-0F99-461E-BA0D-D407ACCC13BD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36985d71-044c-4aae-9dd7-86a845c5c148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B053B6C-ADC2-4003-BB61-95D6110449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985d71-044c-4aae-9dd7-86a845c5c1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C50B1C-5827-4508-A832-05C178995A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747</Words>
  <Application>Microsoft Office PowerPoint</Application>
  <PresentationFormat>Panorámica</PresentationFormat>
  <Paragraphs>179</Paragraphs>
  <Slides>14</Slides>
  <Notes>14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EB Garamond</vt:lpstr>
      <vt:lpstr>Montserrat</vt:lpstr>
      <vt:lpstr>Symbol</vt:lpstr>
      <vt:lpstr>Times New Roman</vt:lpstr>
      <vt:lpstr>Wingdings</vt:lpstr>
      <vt:lpstr>1_Tema de Office</vt:lpstr>
      <vt:lpstr>CS ChemDraw 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Clara Blanco Rodríguez</dc:creator>
  <cp:lastModifiedBy>Rosa Palacin</cp:lastModifiedBy>
  <cp:revision>118</cp:revision>
  <dcterms:created xsi:type="dcterms:W3CDTF">2022-01-20T22:04:19Z</dcterms:created>
  <dcterms:modified xsi:type="dcterms:W3CDTF">2024-01-19T05:31:09Z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0x0101000170D4EA4CC8EE46AF8273594393BCB2</vt:lpwstr>
  </property>
</Properties>
</file>