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8" r:id="rId2"/>
    <p:sldId id="354" r:id="rId3"/>
    <p:sldId id="386" r:id="rId4"/>
    <p:sldId id="532" r:id="rId5"/>
    <p:sldId id="505" r:id="rId6"/>
    <p:sldId id="506" r:id="rId7"/>
    <p:sldId id="387" r:id="rId8"/>
    <p:sldId id="463" r:id="rId9"/>
    <p:sldId id="527" r:id="rId10"/>
    <p:sldId id="788" r:id="rId11"/>
    <p:sldId id="850" r:id="rId12"/>
    <p:sldId id="464" r:id="rId13"/>
    <p:sldId id="524" r:id="rId14"/>
    <p:sldId id="525" r:id="rId15"/>
    <p:sldId id="522" r:id="rId16"/>
    <p:sldId id="480" r:id="rId17"/>
    <p:sldId id="486" r:id="rId18"/>
    <p:sldId id="872" r:id="rId19"/>
    <p:sldId id="852" r:id="rId20"/>
    <p:sldId id="853" r:id="rId21"/>
    <p:sldId id="855" r:id="rId22"/>
    <p:sldId id="856" r:id="rId23"/>
    <p:sldId id="517" r:id="rId24"/>
    <p:sldId id="407" r:id="rId25"/>
    <p:sldId id="408" r:id="rId26"/>
    <p:sldId id="851" r:id="rId27"/>
    <p:sldId id="498" r:id="rId28"/>
    <p:sldId id="501" r:id="rId29"/>
    <p:sldId id="739" r:id="rId30"/>
    <p:sldId id="736" r:id="rId31"/>
    <p:sldId id="794" r:id="rId32"/>
    <p:sldId id="795" r:id="rId33"/>
    <p:sldId id="760" r:id="rId34"/>
    <p:sldId id="761" r:id="rId35"/>
    <p:sldId id="861" r:id="rId36"/>
    <p:sldId id="873" r:id="rId37"/>
    <p:sldId id="768" r:id="rId38"/>
    <p:sldId id="863" r:id="rId39"/>
    <p:sldId id="530" r:id="rId40"/>
    <p:sldId id="808" r:id="rId41"/>
    <p:sldId id="869" r:id="rId42"/>
    <p:sldId id="868" r:id="rId43"/>
    <p:sldId id="866" r:id="rId44"/>
    <p:sldId id="867" r:id="rId45"/>
    <p:sldId id="823" r:id="rId46"/>
    <p:sldId id="870" r:id="rId47"/>
    <p:sldId id="871" r:id="rId48"/>
    <p:sldId id="719" r:id="rId49"/>
    <p:sldId id="540" r:id="rId50"/>
    <p:sldId id="279" r:id="rId51"/>
  </p:sldIdLst>
  <p:sldSz cx="9144000" cy="6858000" type="screen4x3"/>
  <p:notesSz cx="6669088" cy="9926638"/>
  <p:embeddedFontLst>
    <p:embeddedFont>
      <p:font typeface="Times" panose="02020603050405020304" pitchFamily="18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9900"/>
    <a:srgbClr val="207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8" autoAdjust="0"/>
  </p:normalViewPr>
  <p:slideViewPr>
    <p:cSldViewPr>
      <p:cViewPr>
        <p:scale>
          <a:sx n="91" d="100"/>
          <a:sy n="91" d="100"/>
        </p:scale>
        <p:origin x="-1210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8F086-2365-4276-A42B-CE8ADE364D9C}" type="datetimeFigureOut">
              <a:rPr lang="en-GB" smtClean="0"/>
              <a:pPr/>
              <a:t>06/10/2017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4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D6EF6-6567-461E-BA63-5168C617B6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27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151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213" y="4715153"/>
            <a:ext cx="4890665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7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151" y="9430307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605D768-3015-46B8-AC78-390058B3AE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480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C0AB733-836E-40F5-B9A3-8B0DE3F76319}" type="slidenum">
              <a:rPr lang="en-GB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GB" altLang="en-US" sz="1300">
              <a:latin typeface="Calibri" panose="020F050202020403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smtClean="0">
                <a:latin typeface="Arial" panose="020B0604020202020204" pitchFamily="34" charset="0"/>
              </a:rPr>
              <a:t>Wiggle is noise on pickups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>
                <a:latin typeface="Arial" panose="020B0604020202020204" pitchFamily="34" charset="0"/>
              </a:rPr>
              <a:t>K2 vessel resistance shows open</a:t>
            </a:r>
          </a:p>
        </p:txBody>
      </p:sp>
    </p:spTree>
    <p:extLst>
      <p:ext uri="{BB962C8B-B14F-4D97-AF65-F5344CB8AC3E}">
        <p14:creationId xmlns:p14="http://schemas.microsoft.com/office/powerpoint/2010/main" val="2008123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B1ED1-A96D-4F3B-9EDF-48F097601313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525" y="4715471"/>
            <a:ext cx="5334040" cy="4466034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4790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A443A6-D3BD-434D-BB49-2449A2DA492A}" type="slidenum">
              <a:rPr lang="en-GB"/>
              <a:pPr/>
              <a:t>18</a:t>
            </a:fld>
            <a:endParaRPr lang="en-GB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25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480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033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A443A6-D3BD-434D-BB49-2449A2DA492A}" type="slidenum">
              <a:rPr lang="en-GB"/>
              <a:pPr/>
              <a:t>2</a:t>
            </a:fld>
            <a:endParaRPr lang="en-GB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528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148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715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002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129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Arial" panose="020B0604020202020204" pitchFamily="34" charset="0"/>
              </a:rPr>
              <a:t>Loco tells us that the gradient is correct but the correctors tell us that the dipole is too weak – solution: move gradient dipole outwards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5947C2-736A-44E4-B736-A6C36FF4DB65}" type="slidenum">
              <a:rPr lang="it-IT" altLang="en-US" sz="1200" b="0" smtClean="0"/>
              <a:pPr/>
              <a:t>34</a:t>
            </a:fld>
            <a:endParaRPr lang="it-IT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5425229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Arial" panose="020B0604020202020204" pitchFamily="34" charset="0"/>
              </a:rPr>
              <a:t>Loco tells us that the gradient is correct but the correctors tell us that the dipole is too weak – solution: move gradient dipole outwards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5947C2-736A-44E4-B736-A6C36FF4DB65}" type="slidenum">
              <a:rPr lang="it-IT" altLang="en-US" sz="1200" b="0" smtClean="0"/>
              <a:pPr/>
              <a:t>35</a:t>
            </a:fld>
            <a:endParaRPr lang="it-IT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1791736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A443A6-D3BD-434D-BB49-2449A2DA492A}" type="slidenum">
              <a:rPr lang="en-GB"/>
              <a:pPr/>
              <a:t>36</a:t>
            </a:fld>
            <a:endParaRPr lang="en-GB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76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2518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F8EBDA-6315-4BFF-AED1-2A0B13AB8164}" type="slidenum">
              <a:rPr lang="en-GB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en-GB" altLang="en-US" sz="1300">
              <a:latin typeface="Calibri" panose="020F050202020403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8262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 txBox="1">
            <a:spLocks noGrp="1" noChangeArrowheads="1"/>
          </p:cNvSpPr>
          <p:nvPr/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 anchor="b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B78D0C5-C5A2-4028-BD40-FC91F36BB325}" type="slidenum">
              <a:rPr lang="en-GB" altLang="en-US" sz="1300">
                <a:latin typeface="Calibri" panose="020F0502020204030204" pitchFamily="34" charset="0"/>
              </a:rPr>
              <a:pPr algn="r" eaLnBrk="1" hangingPunct="1"/>
              <a:t>41</a:t>
            </a:fld>
            <a:endParaRPr lang="en-GB" altLang="en-US" sz="1300">
              <a:latin typeface="Calibri" panose="020F050202020403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019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0032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3390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5D768-3015-46B8-AC78-390058B3AE7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baseline="30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 baseline="30000">
          <a:solidFill>
            <a:srgbClr val="000000"/>
          </a:solidFill>
          <a:latin typeface="Arial-BoldM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 baseline="30000">
          <a:solidFill>
            <a:srgbClr val="000000"/>
          </a:solidFill>
          <a:latin typeface="Arial-BoldM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 baseline="30000">
          <a:solidFill>
            <a:srgbClr val="000000"/>
          </a:solidFill>
          <a:latin typeface="Arial-BoldM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 baseline="30000">
          <a:solidFill>
            <a:srgbClr val="000000"/>
          </a:solidFill>
          <a:latin typeface="Arial-BoldM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 baseline="30000">
          <a:solidFill>
            <a:srgbClr val="000000"/>
          </a:solidFill>
          <a:latin typeface="Arial-BoldM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 baseline="30000">
          <a:solidFill>
            <a:srgbClr val="000000"/>
          </a:solidFill>
          <a:latin typeface="Arial-BoldM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 baseline="30000">
          <a:solidFill>
            <a:srgbClr val="000000"/>
          </a:solidFill>
          <a:latin typeface="Arial-BoldM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 baseline="30000">
          <a:solidFill>
            <a:srgbClr val="000000"/>
          </a:solidFill>
          <a:latin typeface="Arial-BoldMT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69.wmf"/><Relationship Id="rId4" Type="http://schemas.openxmlformats.org/officeDocument/2006/relationships/image" Target="../media/image70.png"/><Relationship Id="rId9" Type="http://schemas.openxmlformats.org/officeDocument/2006/relationships/oleObject" Target="../embeddings/oleObject7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44724"/>
            <a:ext cx="9144000" cy="720080"/>
          </a:xfrm>
        </p:spPr>
        <p:txBody>
          <a:bodyPr/>
          <a:lstStyle/>
          <a:p>
            <a:pPr algn="ctr"/>
            <a:r>
              <a:rPr lang="en-GB" sz="3600" baseline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Overview of the Diamond Light Source</a:t>
            </a:r>
            <a:endParaRPr lang="en-GB" sz="3600" baseline="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" name="Picture 2" descr="05EC4052DLSdusk"/>
          <p:cNvPicPr>
            <a:picLocks noChangeAspect="1" noChangeArrowheads="1"/>
          </p:cNvPicPr>
          <p:nvPr/>
        </p:nvPicPr>
        <p:blipFill>
          <a:blip r:embed="rId3" cstate="print"/>
          <a:srcRect t="8728" b="6819"/>
          <a:stretch>
            <a:fillRect/>
          </a:stretch>
        </p:blipFill>
        <p:spPr bwMode="auto">
          <a:xfrm>
            <a:off x="755650" y="1884028"/>
            <a:ext cx="7680325" cy="2805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167844" y="4941168"/>
            <a:ext cx="2988332" cy="158417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i="1" kern="0" dirty="0" smtClean="0">
                <a:latin typeface="Calibri" pitchFamily="34" charset="0"/>
              </a:rPr>
              <a:t>Ian Martin</a:t>
            </a:r>
          </a:p>
          <a:p>
            <a:endParaRPr lang="en-GB" sz="1200" kern="0" dirty="0" smtClean="0">
              <a:latin typeface="Calibri" pitchFamily="34" charset="0"/>
            </a:endParaRPr>
          </a:p>
          <a:p>
            <a:r>
              <a:rPr lang="en-US" sz="2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ALBA Synchrotron Visit</a:t>
            </a:r>
            <a:endParaRPr lang="en-GB" sz="22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GB" sz="2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5</a:t>
            </a:r>
            <a:r>
              <a:rPr lang="en-GB" sz="2200" kern="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th</a:t>
            </a:r>
            <a:r>
              <a:rPr lang="en-GB" sz="2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October 2017</a:t>
            </a:r>
            <a:endParaRPr lang="en-GB" sz="2200" kern="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Top-up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4" t="27351" r="29094" b="28381"/>
          <a:stretch>
            <a:fillRect/>
          </a:stretch>
        </p:blipFill>
        <p:spPr bwMode="auto">
          <a:xfrm>
            <a:off x="143508" y="2634071"/>
            <a:ext cx="4468812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43508" y="615737"/>
            <a:ext cx="846094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Four-kicker injection scheme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l-GR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 half-sine pulses</a:t>
            </a:r>
            <a:endParaRPr lang="en-GB" altLang="en-US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Stored 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kicked 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at least </a:t>
            </a: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Aligning 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current traces on scope produced </a:t>
            </a: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poor 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injection efficiency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Best 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injection efficiency requires shift of kicker 2 timing </a:t>
            </a:r>
            <a:r>
              <a:rPr lang="en-GB" altLang="en-US" sz="2000" b="0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(magenta)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Virtually 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impossible to match the pulses over the full train</a:t>
            </a:r>
          </a:p>
          <a:p>
            <a:pPr>
              <a:defRPr/>
            </a:pPr>
            <a:endParaRPr lang="en-GB" altLang="en-US" sz="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626233" y="3232559"/>
            <a:ext cx="0" cy="2016125"/>
          </a:xfrm>
          <a:prstGeom prst="line">
            <a:avLst/>
          </a:prstGeom>
          <a:ln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18395" y="3232559"/>
            <a:ext cx="0" cy="2016125"/>
          </a:xfrm>
          <a:prstGeom prst="line">
            <a:avLst/>
          </a:prstGeom>
          <a:ln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1613533" y="2899184"/>
            <a:ext cx="8048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C000"/>
                </a:solidFill>
              </a:rPr>
              <a:t>1.87us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210558" y="3242084"/>
            <a:ext cx="0" cy="2016125"/>
          </a:xfrm>
          <a:prstGeom prst="line">
            <a:avLst/>
          </a:prstGeom>
          <a:ln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68995" y="3232559"/>
            <a:ext cx="0" cy="2016125"/>
          </a:xfrm>
          <a:prstGeom prst="line">
            <a:avLst/>
          </a:prstGeom>
          <a:ln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68995" y="5067709"/>
            <a:ext cx="649288" cy="217487"/>
          </a:xfrm>
          <a:prstGeom prst="rect">
            <a:avLst/>
          </a:prstGeom>
          <a:solidFill>
            <a:srgbClr val="FFC00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1626233" y="5067709"/>
            <a:ext cx="647700" cy="217487"/>
          </a:xfrm>
          <a:prstGeom prst="rect">
            <a:avLst/>
          </a:prstGeom>
          <a:solidFill>
            <a:srgbClr val="FFC00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2419983" y="5072471"/>
            <a:ext cx="647700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3210558" y="5067709"/>
            <a:ext cx="647700" cy="217487"/>
          </a:xfrm>
          <a:prstGeom prst="rect">
            <a:avLst/>
          </a:prstGeom>
          <a:solidFill>
            <a:srgbClr val="FFC00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4860404" y="5625368"/>
            <a:ext cx="647700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724128" y="7143901"/>
            <a:ext cx="1800200" cy="8280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0270" y="3095109"/>
            <a:ext cx="4514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6221611" y="2728378"/>
            <a:ext cx="1512168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Stored beam</a:t>
            </a:r>
          </a:p>
          <a:p>
            <a:pPr>
              <a:spcBef>
                <a:spcPts val="600"/>
              </a:spcBef>
            </a:pPr>
            <a:r>
              <a:rPr lang="en-GB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Injected beam</a:t>
            </a:r>
            <a:endParaRPr lang="en-GB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8004" y="5457309"/>
            <a:ext cx="3501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en-US" dirty="0">
                <a:solidFill>
                  <a:srgbClr val="EDA8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900/936 fill </a:t>
            </a:r>
          </a:p>
        </p:txBody>
      </p:sp>
    </p:spTree>
    <p:extLst>
      <p:ext uri="{BB962C8B-B14F-4D97-AF65-F5344CB8AC3E}">
        <p14:creationId xmlns:p14="http://schemas.microsoft.com/office/powerpoint/2010/main" val="3919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" y="3176972"/>
            <a:ext cx="3884518" cy="2913389"/>
          </a:xfrm>
          <a:prstGeom prst="rect">
            <a:avLst/>
          </a:prstGeom>
        </p:spPr>
      </p:pic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3815916" y="3392996"/>
            <a:ext cx="5076564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Transient clearly visible by the beamline</a:t>
            </a:r>
          </a:p>
          <a:p>
            <a:pPr>
              <a:spcBef>
                <a:spcPts val="600"/>
              </a:spcBef>
            </a:pPr>
            <a:r>
              <a:rPr lang="en-GB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Gating </a:t>
            </a:r>
            <a:r>
              <a:rPr lang="en-GB" sz="2000" b="0" dirty="0">
                <a:latin typeface="Calibri" panose="020F0502020204030204" pitchFamily="34" charset="0"/>
                <a:cs typeface="Calibri" panose="020F0502020204030204" pitchFamily="34" charset="0"/>
              </a:rPr>
              <a:t>signals supplied to </a:t>
            </a:r>
            <a:r>
              <a:rPr lang="en-GB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beamlines (not ideal)</a:t>
            </a:r>
          </a:p>
          <a:p>
            <a:pPr marL="447675" indent="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Chop data measured during injection</a:t>
            </a:r>
          </a:p>
          <a:p>
            <a:pPr marL="447675" indent="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Pause scan where possible</a:t>
            </a:r>
          </a:p>
          <a:p>
            <a:pPr marL="447675" indent="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Re-normalise data where possible</a:t>
            </a:r>
            <a:endParaRPr lang="en-GB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 of injection transient is an active area of study</a:t>
            </a:r>
            <a:endParaRPr lang="en-GB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7" descr="kick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9189" y="881144"/>
            <a:ext cx="2934979" cy="227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1979712" y="5117197"/>
            <a:ext cx="1332148" cy="4122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Top-up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71417"/>
            <a:ext cx="2962364" cy="227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S:\Technical\Operations\kickers\Misc Pictures\SIK-01 damg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"/>
          <a:stretch/>
        </p:blipFill>
        <p:spPr bwMode="auto">
          <a:xfrm>
            <a:off x="6228184" y="871417"/>
            <a:ext cx="2772308" cy="227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7524328" y="2509736"/>
            <a:ext cx="15481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 smtClean="0"/>
              <a:t>Kicker-01 vessel coating damage</a:t>
            </a:r>
            <a:endParaRPr lang="en-GB" altLang="en-US" sz="1400" dirty="0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251520" y="2420888"/>
            <a:ext cx="2700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 dirty="0" smtClean="0"/>
              <a:t>10-15% </a:t>
            </a:r>
            <a:r>
              <a:rPr lang="en-GB" altLang="en-US" sz="1600" dirty="0"/>
              <a:t>intensity </a:t>
            </a:r>
            <a:r>
              <a:rPr lang="en-GB" altLang="en-US" sz="1600" dirty="0" smtClean="0"/>
              <a:t>fluctuation</a:t>
            </a:r>
            <a:endParaRPr lang="en-GB" altLang="en-US" sz="1600" dirty="0"/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611560" y="3537012"/>
            <a:ext cx="23042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/>
              <a:t>Trade-off between injection efficiency and stored beam oscillation</a:t>
            </a:r>
            <a:endParaRPr lang="en-GB" altLang="en-US" sz="1200" i="1" dirty="0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824028" y="2276872"/>
            <a:ext cx="12601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solidFill>
                  <a:schemeClr val="bg1"/>
                </a:solidFill>
              </a:rPr>
              <a:t>Kicker pulses not identical</a:t>
            </a:r>
            <a:endParaRPr lang="en-GB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60" y="4326195"/>
            <a:ext cx="1799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FontTx/>
              <a:buNone/>
            </a:pPr>
            <a:r>
              <a:rPr lang="en-GB" altLang="en-US" sz="160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achieved:</a:t>
            </a:r>
            <a:endParaRPr lang="en-GB" altLang="en-US" sz="16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96838">
              <a:spcBef>
                <a:spcPts val="0"/>
              </a:spcBef>
              <a:buFontTx/>
              <a:buNone/>
            </a:pPr>
            <a:r>
              <a:rPr lang="en-GB" altLang="en-US" sz="160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H: +/- </a:t>
            </a:r>
            <a:r>
              <a:rPr lang="en-GB" altLang="en-US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  <a:r>
              <a:rPr lang="el-GR" altLang="en-US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altLang="en-US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endParaRPr lang="en-GB" altLang="en-US" sz="1600" dirty="0" smtClean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96838">
              <a:spcBef>
                <a:spcPts val="0"/>
              </a:spcBef>
              <a:buFontTx/>
              <a:buNone/>
            </a:pPr>
            <a:r>
              <a:rPr lang="en-GB" altLang="en-US" sz="160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V: +/- </a:t>
            </a:r>
            <a:r>
              <a:rPr lang="en-GB" altLang="en-US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</a:t>
            </a:r>
            <a:r>
              <a:rPr lang="el-GR" altLang="en-US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altLang="en-US" sz="160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GB" altLang="en-US" sz="16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96592" y="2708920"/>
            <a:ext cx="187307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C. </a:t>
            </a:r>
            <a:r>
              <a:rPr lang="en-US" sz="1300" i="1" dirty="0" err="1" smtClean="0">
                <a:solidFill>
                  <a:schemeClr val="bg1">
                    <a:lumMod val="50000"/>
                  </a:schemeClr>
                </a:solidFill>
              </a:rPr>
              <a:t>McAuley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, I03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87"/>
          <a:stretch/>
        </p:blipFill>
        <p:spPr bwMode="auto">
          <a:xfrm>
            <a:off x="6228184" y="1668869"/>
            <a:ext cx="2915816" cy="188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970409"/>
              </p:ext>
            </p:extLst>
          </p:nvPr>
        </p:nvGraphicFramePr>
        <p:xfrm>
          <a:off x="2447764" y="2517353"/>
          <a:ext cx="1944687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96" name="Equation" r:id="rId5" imgW="837836" imgH="431613" progId="Equation.3">
                  <p:embed/>
                </p:oleObj>
              </mc:Choice>
              <mc:Fallback>
                <p:oleObj name="Equation" r:id="rId5" imgW="837836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764" y="2517353"/>
                        <a:ext cx="1944687" cy="99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91580" y="2159568"/>
            <a:ext cx="15839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Bunch length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391980" y="3430741"/>
            <a:ext cx="23039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Intrinsic energy spread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 </a:t>
            </a:r>
            <a:endParaRPr lang="en-GB" sz="18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due to SR)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51620" y="3754777"/>
            <a:ext cx="27363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Synchrotron </a:t>
            </a:r>
            <a:r>
              <a:rPr lang="en-GB" sz="18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frequency</a:t>
            </a:r>
          </a:p>
          <a:p>
            <a:pPr>
              <a:spcBef>
                <a:spcPts val="0"/>
              </a:spcBef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GB" sz="1800" dirty="0" err="1" smtClean="0">
                <a:latin typeface="Calibri" pitchFamily="34" charset="0"/>
                <a:cs typeface="Calibri" pitchFamily="34" charset="0"/>
              </a:rPr>
              <a:t>osc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. in long. plane)</a:t>
            </a:r>
            <a:endParaRPr lang="en-GB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735796" y="1736812"/>
            <a:ext cx="36364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Momentum compaction factor </a:t>
            </a:r>
            <a:endParaRPr lang="en-GB" sz="1800" dirty="0" smtClean="0">
              <a:solidFill>
                <a:srgbClr val="009900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(change in path length with energy)</a:t>
            </a:r>
            <a:endParaRPr lang="en-GB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907704" y="2532966"/>
            <a:ext cx="504701" cy="3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3743908" y="2419147"/>
            <a:ext cx="108012" cy="2426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3167521" y="3453977"/>
            <a:ext cx="360363" cy="3007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 flipV="1">
            <a:off x="4283968" y="3189163"/>
            <a:ext cx="234690" cy="2415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3508" y="4545124"/>
            <a:ext cx="8750300" cy="1169551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Momentum compaction factor altered by changing the focussing strength of the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quadrupoles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Bunch length can be reduced from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few×10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ps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few×1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ps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in this way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79512" y="1028926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446088" algn="l"/>
              </a:tabLst>
            </a:pPr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4)   Low Alpha: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Special mode generating very short electron bunches. Storage ring is 	made quasi-isochronous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228184" y="1668869"/>
            <a:ext cx="324036" cy="3199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Low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Alpha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0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treakimage_beam_14ps"/>
          <p:cNvPicPr>
            <a:picLocks noChangeAspect="1" noChangeArrowheads="1"/>
          </p:cNvPicPr>
          <p:nvPr/>
        </p:nvPicPr>
        <p:blipFill>
          <a:blip r:embed="rId3" cstate="print"/>
          <a:srcRect l="9827" t="3644" r="5635" b="44394"/>
          <a:stretch>
            <a:fillRect/>
          </a:stretch>
        </p:blipFill>
        <p:spPr bwMode="auto">
          <a:xfrm>
            <a:off x="250825" y="931863"/>
            <a:ext cx="4643438" cy="3803650"/>
          </a:xfrm>
          <a:prstGeom prst="rect">
            <a:avLst/>
          </a:prstGeom>
          <a:noFill/>
        </p:spPr>
      </p:pic>
      <p:pic>
        <p:nvPicPr>
          <p:cNvPr id="7" name="Picture 7" descr="streakimage_beam_2ps"/>
          <p:cNvPicPr>
            <a:picLocks noChangeAspect="1" noChangeArrowheads="1"/>
          </p:cNvPicPr>
          <p:nvPr/>
        </p:nvPicPr>
        <p:blipFill>
          <a:blip r:embed="rId4" cstate="print"/>
          <a:srcRect l="9827" t="16415" r="5635" b="45750"/>
          <a:stretch>
            <a:fillRect/>
          </a:stretch>
        </p:blipFill>
        <p:spPr bwMode="auto">
          <a:xfrm>
            <a:off x="250825" y="3476625"/>
            <a:ext cx="4643438" cy="2039938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19138" y="1833563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>
                <a:solidFill>
                  <a:srgbClr val="FFFF00"/>
                </a:solidFill>
              </a:rPr>
              <a:t>normal operation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90575" y="3976688"/>
            <a:ext cx="11509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>
                <a:solidFill>
                  <a:srgbClr val="FFFF00"/>
                </a:solidFill>
              </a:rPr>
              <a:t>“low-alpha” mode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238500" y="12525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167063" y="919163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dirty="0">
                <a:latin typeface="Calibri" pitchFamily="34" charset="0"/>
                <a:cs typeface="Calibri" pitchFamily="34" charset="0"/>
              </a:rPr>
              <a:t>15 mm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>
            <a:off x="3248025" y="2133600"/>
            <a:ext cx="2260600" cy="2265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691188" y="1087438"/>
            <a:ext cx="125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~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15ps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546725" y="1773238"/>
            <a:ext cx="104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~2ps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2700338" y="1412875"/>
            <a:ext cx="2951162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244600" y="5624513"/>
            <a:ext cx="2427300" cy="396875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Bunch charge ~10</a:t>
            </a:r>
            <a:r>
              <a:rPr lang="el-GR" sz="2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μ</a:t>
            </a:r>
            <a:r>
              <a:rPr lang="en-GB" sz="2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</a:t>
            </a:r>
          </a:p>
        </p:txBody>
      </p:sp>
      <p:pic>
        <p:nvPicPr>
          <p:cNvPr id="17" name="Picture 17" descr="Profiles_14ps_2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987675"/>
            <a:ext cx="3851275" cy="288925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Low Alpha – Short Pulses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0882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0882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835696" y="1268760"/>
          <a:ext cx="1248138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4" name="Equation" r:id="rId6" imgW="660240" imgH="228600" progId="Equation.3">
                  <p:embed/>
                </p:oleObj>
              </mc:Choice>
              <mc:Fallback>
                <p:oleObj name="Equation" r:id="rId6" imgW="660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268760"/>
                        <a:ext cx="1248138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1" name="Object 9"/>
          <p:cNvGraphicFramePr>
            <a:graphicFrameLocks noChangeAspect="1"/>
          </p:cNvGraphicFramePr>
          <p:nvPr/>
        </p:nvGraphicFramePr>
        <p:xfrm>
          <a:off x="6263915" y="1244600"/>
          <a:ext cx="13684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5" name="Equation" r:id="rId8" imgW="723600" imgH="253800" progId="Equation.3">
                  <p:embed/>
                </p:oleObj>
              </mc:Choice>
              <mc:Fallback>
                <p:oleObj name="Equation" r:id="rId8" imgW="723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3915" y="1244600"/>
                        <a:ext cx="1368425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685800" y="44624"/>
            <a:ext cx="7772400" cy="75608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Low Alpha – Coherent Emission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Low Alpha – Coherent Emission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505569"/>
              </p:ext>
            </p:extLst>
          </p:nvPr>
        </p:nvGraphicFramePr>
        <p:xfrm>
          <a:off x="575556" y="3815680"/>
          <a:ext cx="7992380" cy="2133600"/>
        </p:xfrm>
        <a:graphic>
          <a:graphicData uri="http://schemas.openxmlformats.org/drawingml/2006/table">
            <a:tbl>
              <a:tblPr/>
              <a:tblGrid>
                <a:gridCol w="41275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37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10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8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Short Pulse Mode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THz Mode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8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Momentum</a:t>
                      </a:r>
                      <a:r>
                        <a:rPr lang="en-GB" sz="14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Compaction Factor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-1×10</a:t>
                      </a:r>
                      <a:r>
                        <a:rPr lang="en-GB" sz="1400" baseline="30000">
                          <a:latin typeface="Calibri"/>
                          <a:ea typeface="Times New Roman"/>
                          <a:cs typeface="Times New Roman"/>
                        </a:rPr>
                        <a:t>-5</a:t>
                      </a:r>
                      <a:endParaRPr lang="en-GB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-4.5×10</a:t>
                      </a:r>
                      <a:r>
                        <a:rPr lang="en-GB" sz="1400" baseline="30000">
                          <a:latin typeface="Calibri"/>
                          <a:ea typeface="Times New Roman"/>
                          <a:cs typeface="Times New Roman"/>
                        </a:rPr>
                        <a:t>-6</a:t>
                      </a:r>
                      <a:endParaRPr lang="en-GB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8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Number of bunches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400 + 1</a:t>
                      </a:r>
                      <a:endParaRPr lang="en-GB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en-GB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8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Bunch current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50 µA (93 pC)</a:t>
                      </a:r>
                      <a:endParaRPr lang="en-GB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50 µA (93 pC)</a:t>
                      </a:r>
                      <a:endParaRPr lang="en-GB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8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Emittance coupling ratio</a:t>
                      </a:r>
                      <a:endParaRPr lang="en-GB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0.3%</a:t>
                      </a:r>
                      <a:endParaRPr lang="en-GB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1%</a:t>
                      </a:r>
                      <a:endParaRPr lang="en-GB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8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Lifetime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~20h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~20h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8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Injection efficiency (IDs open)</a:t>
                      </a:r>
                      <a:endParaRPr lang="en-GB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30-40</a:t>
                      </a: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15-20%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8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en-GB" sz="1400" baseline="-25000">
                          <a:latin typeface="Calibri"/>
                          <a:ea typeface="Times New Roman"/>
                          <a:cs typeface="Times New Roman"/>
                        </a:rPr>
                        <a:t>RF</a:t>
                      </a:r>
                      <a:endParaRPr lang="en-GB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3.4MV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3.4MV</a:t>
                      </a:r>
                      <a:endParaRPr lang="en-GB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8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Micro-bunching instability threshold (SB)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~30-35 µA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~15 µA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8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Bursting threshold (SB)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~55-60 µA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~25-30 µA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9512" y="728700"/>
            <a:ext cx="88569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The Diamond storage ring is run in a dedicated ‘low alpha’ mode 2-3 times per year Since Oct 2012, this has been in top-up with hourly injection cycles</a:t>
            </a:r>
          </a:p>
          <a:p>
            <a:endParaRPr lang="en-GB" sz="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2000" i="1" dirty="0" smtClean="0">
                <a:latin typeface="Calibri" pitchFamily="34" charset="0"/>
                <a:cs typeface="Calibri" pitchFamily="34" charset="0"/>
              </a:rPr>
              <a:t>Short pulse mode (NANOSCIENCE beamline I06): </a:t>
            </a:r>
          </a:p>
          <a:p>
            <a:pPr indent="357188">
              <a:buFont typeface="Wingdings" pitchFamily="2" charset="2"/>
              <a:buChar char="Ø"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Single bunch for time-resolved science</a:t>
            </a:r>
          </a:p>
          <a:p>
            <a:pPr indent="357188">
              <a:buFont typeface="Wingdings" pitchFamily="2" charset="2"/>
              <a:buChar char="Ø"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Electron bunch length reduced to ~3.5 </a:t>
            </a:r>
            <a:r>
              <a:rPr lang="en-GB" sz="1800" dirty="0" err="1" smtClean="0">
                <a:latin typeface="Calibri" pitchFamily="34" charset="0"/>
                <a:cs typeface="Calibri" pitchFamily="34" charset="0"/>
              </a:rPr>
              <a:t>ps</a:t>
            </a:r>
            <a:endParaRPr lang="en-GB" sz="1800" dirty="0" smtClean="0">
              <a:latin typeface="Calibri" pitchFamily="34" charset="0"/>
              <a:cs typeface="Calibri" pitchFamily="34" charset="0"/>
            </a:endParaRPr>
          </a:p>
          <a:p>
            <a:pPr indent="357188">
              <a:buFont typeface="Wingdings" pitchFamily="2" charset="2"/>
              <a:buChar char="Ø"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Priority on increased single bunch charge over minimum pulse duration (stable!)</a:t>
            </a:r>
          </a:p>
          <a:p>
            <a:endParaRPr lang="en-GB" sz="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2000" i="1" dirty="0" smtClean="0">
                <a:latin typeface="Calibri" pitchFamily="34" charset="0"/>
                <a:cs typeface="Calibri" pitchFamily="34" charset="0"/>
              </a:rPr>
              <a:t>THz mode (MIRIAM beamline B22):</a:t>
            </a:r>
          </a:p>
          <a:p>
            <a:pPr indent="357188">
              <a:buFont typeface="Wingdings" pitchFamily="2" charset="2"/>
              <a:buChar char="Ø"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Above bursting threshold to increase CSR gain in THz region</a:t>
            </a:r>
          </a:p>
          <a:p>
            <a:pPr indent="357188">
              <a:buFont typeface="Wingdings" pitchFamily="2" charset="2"/>
              <a:buChar char="Ø"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Priority to extend CSR spectrum towards 100cm</a:t>
            </a:r>
            <a:r>
              <a:rPr lang="en-GB" sz="1800" baseline="30000" dirty="0" smtClean="0">
                <a:latin typeface="Calibri" pitchFamily="34" charset="0"/>
                <a:cs typeface="Calibri" pitchFamily="34" charset="0"/>
              </a:rPr>
              <a:t>-1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Low Alpha – User Modes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108" y="728700"/>
            <a:ext cx="3599892" cy="269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108" y="3248980"/>
            <a:ext cx="3599892" cy="269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192180" y="1232375"/>
            <a:ext cx="136815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1800" i="1" dirty="0" smtClean="0">
                <a:latin typeface="Calibri" pitchFamily="34" charset="0"/>
                <a:cs typeface="Calibri" pitchFamily="34" charset="0"/>
              </a:rPr>
              <a:t>α</a:t>
            </a:r>
            <a:r>
              <a:rPr lang="en-GB" sz="1800" i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= -1x10</a:t>
            </a:r>
            <a:r>
              <a:rPr lang="en-GB" sz="1800" baseline="30000" dirty="0" smtClean="0">
                <a:latin typeface="Calibri" pitchFamily="34" charset="0"/>
                <a:cs typeface="Calibri" pitchFamily="34" charset="0"/>
              </a:rPr>
              <a:t>-5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GB" sz="1800" i="1" baseline="-25000" dirty="0" smtClean="0">
                <a:latin typeface="Calibri" pitchFamily="34" charset="0"/>
                <a:cs typeface="Calibri" pitchFamily="34" charset="0"/>
              </a:rPr>
              <a:t>RF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= 1.5MV</a:t>
            </a:r>
          </a:p>
          <a:p>
            <a:r>
              <a:rPr lang="en-GB" sz="1800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GB" sz="1800" i="1" baseline="-25000" dirty="0" err="1" smtClean="0">
                <a:latin typeface="Calibri" pitchFamily="34" charset="0"/>
                <a:cs typeface="Calibri" pitchFamily="34" charset="0"/>
              </a:rPr>
              <a:t>bunch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= 25µA</a:t>
            </a:r>
            <a:endParaRPr lang="en-GB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80312" y="3788659"/>
            <a:ext cx="136815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1800" i="1" dirty="0" smtClean="0">
                <a:latin typeface="Calibri" pitchFamily="34" charset="0"/>
                <a:cs typeface="Calibri" pitchFamily="34" charset="0"/>
              </a:rPr>
              <a:t>α</a:t>
            </a:r>
            <a:r>
              <a:rPr lang="en-GB" sz="1800" i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= +1x10</a:t>
            </a:r>
            <a:r>
              <a:rPr lang="en-GB" sz="1800" baseline="30000" dirty="0" smtClean="0">
                <a:latin typeface="Calibri" pitchFamily="34" charset="0"/>
                <a:cs typeface="Calibri" pitchFamily="34" charset="0"/>
              </a:rPr>
              <a:t>-5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GB" sz="1800" i="1" baseline="-25000" dirty="0" smtClean="0">
                <a:latin typeface="Calibri" pitchFamily="34" charset="0"/>
                <a:cs typeface="Calibri" pitchFamily="34" charset="0"/>
              </a:rPr>
              <a:t>RF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= 1.5MV</a:t>
            </a:r>
          </a:p>
          <a:p>
            <a:r>
              <a:rPr lang="en-GB" sz="1800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GB" sz="1800" i="1" baseline="-25000" dirty="0" err="1" smtClean="0">
                <a:latin typeface="Calibri" pitchFamily="34" charset="0"/>
                <a:cs typeface="Calibri" pitchFamily="34" charset="0"/>
              </a:rPr>
              <a:t>bunch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= 25µA</a:t>
            </a:r>
            <a:endParaRPr lang="en-GB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228184" y="3860667"/>
            <a:ext cx="504056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79512" y="944343"/>
            <a:ext cx="5004556" cy="212423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latin typeface="Calibri" pitchFamily="34" charset="0"/>
              </a:rPr>
              <a:t>Negative alpha operation benefits both short pulse and THz users:</a:t>
            </a:r>
            <a:endParaRPr lang="en-GB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14388" lvl="1" indent="-357188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dirty="0" smtClean="0">
                <a:latin typeface="Calibri" pitchFamily="34" charset="0"/>
              </a:rPr>
              <a:t>Bunch lengthening with current reduced</a:t>
            </a:r>
          </a:p>
          <a:p>
            <a:pPr marL="814388" lvl="1" indent="-357188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dirty="0" smtClean="0">
                <a:latin typeface="Calibri" pitchFamily="34" charset="0"/>
              </a:rPr>
              <a:t>‘Sharper’ longitudinal profile</a:t>
            </a:r>
          </a:p>
          <a:p>
            <a:pPr marL="814388" lvl="1" indent="-357188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i="1" dirty="0" smtClean="0">
                <a:latin typeface="Calibri" pitchFamily="34" charset="0"/>
              </a:rPr>
              <a:t>Measured</a:t>
            </a:r>
            <a:r>
              <a:rPr lang="en-GB" sz="1800" dirty="0" smtClean="0">
                <a:latin typeface="Calibri" pitchFamily="34" charset="0"/>
              </a:rPr>
              <a:t> instability thresholds similar</a:t>
            </a:r>
          </a:p>
        </p:txBody>
      </p:sp>
      <p:pic>
        <p:nvPicPr>
          <p:cNvPr id="13" name="Picture 12" descr="bunchlength_pos_ne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073641"/>
            <a:ext cx="3761905" cy="2695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35796" y="4849615"/>
            <a:ext cx="1764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i="1" dirty="0" smtClean="0">
                <a:latin typeface="Calibri" pitchFamily="34" charset="0"/>
                <a:cs typeface="Calibri" pitchFamily="34" charset="0"/>
              </a:rPr>
              <a:t>α</a:t>
            </a:r>
            <a:r>
              <a:rPr lang="en-GB" sz="1400" i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GB" sz="1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= +1x10</a:t>
            </a:r>
            <a:r>
              <a:rPr lang="en-GB" sz="1400" baseline="30000" dirty="0" smtClean="0">
                <a:latin typeface="Calibri" pitchFamily="34" charset="0"/>
                <a:cs typeface="Calibri" pitchFamily="34" charset="0"/>
              </a:rPr>
              <a:t>-5 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/ 1.5MV</a:t>
            </a:r>
          </a:p>
          <a:p>
            <a:r>
              <a:rPr lang="el-GR" sz="1400" i="1" dirty="0" smtClean="0">
                <a:latin typeface="Calibri" pitchFamily="34" charset="0"/>
                <a:cs typeface="Calibri" pitchFamily="34" charset="0"/>
              </a:rPr>
              <a:t>α</a:t>
            </a:r>
            <a:r>
              <a:rPr lang="en-GB" sz="1400" i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GB" sz="1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=  -1x10</a:t>
            </a:r>
            <a:r>
              <a:rPr lang="en-GB" sz="1400" baseline="30000" dirty="0" smtClean="0">
                <a:latin typeface="Calibri" pitchFamily="34" charset="0"/>
                <a:cs typeface="Calibri" pitchFamily="34" charset="0"/>
              </a:rPr>
              <a:t>-5 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/ 1.5MV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2339752" y="5012795"/>
            <a:ext cx="3600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339752" y="5228819"/>
            <a:ext cx="3600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Low Alpha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7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583668" y="10794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03/10/2012</a:t>
            </a:r>
            <a:endParaRPr lang="en-GB" sz="1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35896" y="10794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04/10/2012</a:t>
            </a:r>
            <a:endParaRPr lang="en-GB" sz="1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20172" y="10794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05/10/2012</a:t>
            </a:r>
            <a:endParaRPr lang="en-GB" sz="1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B22_spectrum_comparis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98" y="1280337"/>
            <a:ext cx="9064003" cy="4297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3491880" y="2348880"/>
            <a:ext cx="3672408" cy="2520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087724" y="3212976"/>
            <a:ext cx="3672408" cy="2520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931768" y="3429000"/>
            <a:ext cx="1556556" cy="2520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7944" y="2272806"/>
            <a:ext cx="385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THz Optics (10 mA/200 bunches)</a:t>
            </a:r>
            <a:endParaRPr lang="en-GB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9732" y="2816932"/>
            <a:ext cx="25202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Short Pulse Optics (20 mA/400 bunches)</a:t>
            </a:r>
            <a:endParaRPr lang="en-GB" sz="200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91980" y="3032956"/>
            <a:ext cx="298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Nominal Optics </a:t>
            </a:r>
          </a:p>
          <a:p>
            <a:pPr algn="ctr"/>
            <a:r>
              <a:rPr lang="en-GB" sz="2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(250mA/686 bunches)</a:t>
            </a:r>
            <a:endParaRPr lang="en-GB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Low Alpha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36196" y="4526028"/>
            <a:ext cx="147348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G. Cinque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612" y="908720"/>
            <a:ext cx="6480720" cy="4788532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2400" b="0" i="1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Diamond Light Source</a:t>
            </a:r>
            <a:endParaRPr lang="en-GB" sz="2400" b="0" i="1" dirty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800" b="0" dirty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b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general introduction to the facility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different operating modes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b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top up, low alpha operation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b="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400" b="0" i="1" dirty="0" smtClean="0">
                <a:latin typeface="Calibri" pitchFamily="34" charset="0"/>
                <a:cs typeface="Calibri" pitchFamily="34" charset="0"/>
              </a:rPr>
              <a:t>Facility Upgrades / New Beamlines</a:t>
            </a:r>
            <a:endParaRPr lang="en-GB" sz="2400" b="0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8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increasing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beam brightness </a:t>
            </a: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double </a:t>
            </a:r>
            <a:r>
              <a:rPr lang="en-GB" sz="2000" b="0" dirty="0" smtClean="0">
                <a:latin typeface="Calibri" pitchFamily="34" charset="0"/>
                <a:cs typeface="Calibri" pitchFamily="34" charset="0"/>
              </a:rPr>
              <a:t>mini-beta straight sections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exotic insertion devices</a:t>
            </a:r>
            <a:endParaRPr lang="en-GB" sz="2000" b="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	DDBA upgrade</a:t>
            </a:r>
            <a:endParaRPr lang="en-GB" sz="20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20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400" b="0" i="1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Future developments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DIAD beamline</a:t>
            </a:r>
            <a:endParaRPr lang="en-GB" sz="2000" dirty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D</a:t>
            </a:r>
            <a:r>
              <a:rPr lang="en-GB" sz="200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iamond II?</a:t>
            </a:r>
            <a:endParaRPr lang="en-GB" sz="2400" b="0" i="1" dirty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8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Talk Outline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74" y="944724"/>
            <a:ext cx="8741251" cy="31104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077072"/>
            <a:ext cx="8640960" cy="216024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Increases photon beam brightness:</a:t>
            </a:r>
            <a:endParaRPr lang="en-GB" sz="2000" dirty="0" smtClean="0">
              <a:latin typeface="Calibri" pitchFamily="34" charset="0"/>
            </a:endParaRP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Issues with components heating up, vacuum condition, RF trip reliability, ...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SC RF cavities now being supplemented by 2 EU HOM-damped NC RF cavities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Possibility to further increase beam current towards 500mA. </a:t>
            </a:r>
            <a:r>
              <a:rPr lang="en-GB" sz="2000" dirty="0" smtClean="0">
                <a:latin typeface="Calibri" pitchFamily="34" charset="0"/>
              </a:rPr>
              <a:t>Feasibility studies are under way - r</a:t>
            </a: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equires an additional RF cavity + HHC?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635500" y="4147679"/>
          <a:ext cx="1539875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52" name="Equation" r:id="rId5" imgW="1143000" imgH="241200" progId="Equation.3">
                  <p:embed/>
                </p:oleObj>
              </mc:Choice>
              <mc:Fallback>
                <p:oleObj name="Equation" r:id="rId5" imgW="1143000" imgH="24120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0" y="4147679"/>
                        <a:ext cx="1539875" cy="325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331640" y="1160748"/>
            <a:ext cx="1152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itchFamily="34" charset="0"/>
                <a:cs typeface="Calibri" pitchFamily="34" charset="0"/>
              </a:rPr>
              <a:t>Top-up operation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03748" y="908720"/>
            <a:ext cx="10277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itchFamily="34" charset="0"/>
                <a:cs typeface="Calibri" pitchFamily="34" charset="0"/>
              </a:rPr>
              <a:t>Cavity 2B failure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3848" y="1296053"/>
            <a:ext cx="10081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itchFamily="34" charset="0"/>
                <a:cs typeface="Calibri" pitchFamily="34" charset="0"/>
              </a:rPr>
              <a:t>Cavity 3C installed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2051720" y="1745523"/>
            <a:ext cx="324036" cy="3513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21" idx="2"/>
          </p:cNvCxnSpPr>
          <p:nvPr/>
        </p:nvCxnSpPr>
        <p:spPr bwMode="auto">
          <a:xfrm>
            <a:off x="2817646" y="1493495"/>
            <a:ext cx="386202" cy="81024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3537726" y="1916832"/>
            <a:ext cx="52324" cy="59917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3938069" y="733636"/>
            <a:ext cx="22322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itchFamily="34" charset="0"/>
                <a:cs typeface="Calibri" pitchFamily="34" charset="0"/>
              </a:rPr>
              <a:t>Cavity 1A replaced by refurbished cavity 2B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758002" y="1296053"/>
            <a:ext cx="340136" cy="79315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048164" y="656692"/>
            <a:ext cx="14761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itchFamily="34" charset="0"/>
                <a:cs typeface="Calibri" pitchFamily="34" charset="0"/>
              </a:rPr>
              <a:t>Cavity 2B fails again, replaced with cavity 2D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6232264" y="1453135"/>
            <a:ext cx="307936" cy="99177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668344" y="728700"/>
            <a:ext cx="13681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itchFamily="34" charset="0"/>
                <a:cs typeface="Calibri" pitchFamily="34" charset="0"/>
              </a:rPr>
              <a:t>Cavity 2D fails, replaced with cavity 1A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6780236" y="1523693"/>
            <a:ext cx="1176140" cy="11490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Beam Current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4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612" y="908720"/>
            <a:ext cx="6480720" cy="4788532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2400" b="0" i="1" dirty="0" smtClean="0">
                <a:latin typeface="Calibri" pitchFamily="34" charset="0"/>
                <a:cs typeface="Calibri" pitchFamily="34" charset="0"/>
              </a:rPr>
              <a:t>Diamond Light Source</a:t>
            </a:r>
            <a:endParaRPr lang="en-GB" sz="2400" b="0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8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b="0" dirty="0" smtClean="0">
                <a:latin typeface="Calibri" pitchFamily="34" charset="0"/>
                <a:cs typeface="Calibri" pitchFamily="34" charset="0"/>
              </a:rPr>
              <a:t>general introduction to the facility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different operating modes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b="0" dirty="0" smtClean="0">
                <a:latin typeface="Calibri" pitchFamily="34" charset="0"/>
                <a:cs typeface="Calibri" pitchFamily="34" charset="0"/>
              </a:rPr>
              <a:t>top up, low alpha operation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b="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400" b="0" i="1" dirty="0" smtClean="0">
                <a:latin typeface="Calibri" pitchFamily="34" charset="0"/>
                <a:cs typeface="Calibri" pitchFamily="34" charset="0"/>
              </a:rPr>
              <a:t>Facility Upgrades / New Beamlines</a:t>
            </a:r>
            <a:endParaRPr lang="en-GB" sz="2400" b="0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8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increasing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beam brightness </a:t>
            </a: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double </a:t>
            </a:r>
            <a:r>
              <a:rPr lang="en-GB" sz="2000" b="0" dirty="0" smtClean="0">
                <a:latin typeface="Calibri" pitchFamily="34" charset="0"/>
                <a:cs typeface="Calibri" pitchFamily="34" charset="0"/>
              </a:rPr>
              <a:t>mini-beta straight sections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exotic insertion devices</a:t>
            </a:r>
            <a:endParaRPr lang="en-GB" sz="2000" b="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	DDBA upgrade</a:t>
            </a:r>
            <a:endParaRPr lang="en-GB" sz="20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20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400" b="0" i="1" dirty="0" smtClean="0">
                <a:latin typeface="Calibri" pitchFamily="34" charset="0"/>
                <a:cs typeface="Calibri" pitchFamily="34" charset="0"/>
              </a:rPr>
              <a:t>Future developments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DIAD beamline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	D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iamond II?</a:t>
            </a:r>
            <a:endParaRPr lang="en-GB" sz="2400" b="0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8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Talk Outline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9612" y="908720"/>
            <a:ext cx="6480720" cy="47885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GB" sz="2400" i="1" kern="0" dirty="0" smtClean="0">
                <a:latin typeface="Calibri" pitchFamily="34" charset="0"/>
                <a:cs typeface="Calibri" pitchFamily="34" charset="0"/>
              </a:rPr>
              <a:t>Diamond Light Source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800" kern="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kern="0" dirty="0" smtClean="0">
                <a:latin typeface="Calibri" pitchFamily="34" charset="0"/>
                <a:cs typeface="Calibri" pitchFamily="34" charset="0"/>
              </a:rPr>
              <a:t>	general introduction to the facility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kern="0" dirty="0" smtClean="0">
                <a:latin typeface="Calibri" pitchFamily="34" charset="0"/>
                <a:cs typeface="Calibri" pitchFamily="34" charset="0"/>
              </a:rPr>
              <a:t>	different operating modes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kern="0" dirty="0" smtClean="0">
                <a:latin typeface="Calibri" pitchFamily="34" charset="0"/>
                <a:cs typeface="Calibri" pitchFamily="34" charset="0"/>
              </a:rPr>
              <a:t>	top up, low alpha operation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kern="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400" i="1" kern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Facility Upgrades / New Beamlines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800" kern="0" dirty="0" smtClean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kern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increasing beam brightness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kern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double mini-beta straight sections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kern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exotic insertion devices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kern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DDBA upgrade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kern="0" dirty="0" smtClean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400" i="1" kern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Future developments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kern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DIAD beamline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kern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Diamond II?</a:t>
            </a:r>
            <a:endParaRPr lang="en-GB" sz="2400" i="1" kern="0" dirty="0" smtClean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800" kern="0" dirty="0" smtClean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kern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en-GB" sz="2000" kern="0" dirty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53" y="2996952"/>
            <a:ext cx="4091947" cy="306896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529" y="2996952"/>
            <a:ext cx="4091947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323528" y="764704"/>
            <a:ext cx="85329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In response to request from Science Division, emittance coupling has been reduced from 1% to 0.3% for user operation (27 pm.rad to 8 pm.rad)</a:t>
            </a:r>
          </a:p>
          <a:p>
            <a:pPr marL="357188" indent="-357188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Initially confined to machine development periods</a:t>
            </a:r>
          </a:p>
          <a:p>
            <a:pPr marL="357188" indent="-357188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Two week period from 17</a:t>
            </a:r>
            <a:r>
              <a:rPr lang="en-GB" sz="2000" baseline="30000" dirty="0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October to 1</a:t>
            </a:r>
            <a:r>
              <a:rPr lang="en-GB" sz="2000" baseline="30000" dirty="0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November 2012</a:t>
            </a:r>
          </a:p>
          <a:p>
            <a:pPr marL="357188" indent="-357188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Standard operational mode since 6</a:t>
            </a:r>
            <a:r>
              <a:rPr lang="en-GB" sz="2000" baseline="30000" dirty="0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March 2013</a:t>
            </a:r>
          </a:p>
          <a:p>
            <a:pPr marL="357188" indent="-357188">
              <a:spcBef>
                <a:spcPts val="600"/>
              </a:spcBef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Benefits include increased brightness / transverse coherence, smaller spot size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5596" y="3203684"/>
            <a:ext cx="14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1% coupling</a:t>
            </a:r>
            <a:endParaRPr lang="en-GB" sz="1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080" y="32396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0.3% coupling</a:t>
            </a:r>
            <a:endParaRPr lang="en-GB" sz="1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Reduced Vertical Emittance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179512" y="908720"/>
            <a:ext cx="8856984" cy="49685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329" y="1020564"/>
            <a:ext cx="8199115" cy="43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76153" y="5445224"/>
            <a:ext cx="83202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Reducing vertical emittance leads to small focus on sample</a:t>
            </a:r>
            <a:endParaRPr lang="en-GB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Reduced Vertical Emittance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8224" y="5168660"/>
            <a:ext cx="157447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K. </a:t>
            </a:r>
            <a:r>
              <a:rPr lang="en-US" sz="1300" i="1" dirty="0" err="1" smtClean="0">
                <a:solidFill>
                  <a:schemeClr val="bg1">
                    <a:lumMod val="50000"/>
                  </a:schemeClr>
                </a:solidFill>
              </a:rPr>
              <a:t>Sawhney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179512" y="908720"/>
            <a:ext cx="8856984" cy="49685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6153" y="5445224"/>
            <a:ext cx="83202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Reducing vertical emittance leads to h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igher spatial coherence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80" y="944724"/>
            <a:ext cx="7568006" cy="450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Reduced Vertical Emittance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60332" y="5332856"/>
            <a:ext cx="157447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K. </a:t>
            </a:r>
            <a:r>
              <a:rPr lang="en-US" sz="1300" i="1" dirty="0" err="1" smtClean="0">
                <a:solidFill>
                  <a:schemeClr val="bg1">
                    <a:lumMod val="50000"/>
                  </a:schemeClr>
                </a:solidFill>
              </a:rPr>
              <a:t>Sawhney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79512" y="4473116"/>
            <a:ext cx="8640960" cy="1512168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Introduced quadrupole doublets into long straights – reduces vertical beta function and allows 2 independent beam lines with in-vacuum IDs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Additional horizontal focussing a</a:t>
            </a: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llows the long beam line to have transverse coherent beam without losing flux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" y="1088740"/>
            <a:ext cx="85915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1088740"/>
            <a:ext cx="85915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Double Mini-beta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Optics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Documents and Settings\rpw22\Desktop\I09 Girder swap 0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01467"/>
            <a:ext cx="387479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09479"/>
            <a:ext cx="4140460" cy="2736304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357188" indent="-357188" algn="just"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Challenges: 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new girders required</a:t>
            </a:r>
            <a:endParaRPr lang="en-GB" sz="2000" dirty="0" smtClean="0">
              <a:latin typeface="Calibri" pitchFamily="34" charset="0"/>
            </a:endParaRP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</a:pPr>
            <a:endParaRPr lang="en-GB" sz="20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79512" y="2117591"/>
            <a:ext cx="4140460" cy="5400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357188" marR="0" lvl="0" indent="-35718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Strong instabilities (resistive wall)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79512" y="2657651"/>
            <a:ext cx="3816424" cy="7920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357188" marR="0" lvl="0" indent="-35718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Injection efficiency and lifetime degraded at some tune points</a:t>
            </a:r>
          </a:p>
        </p:txBody>
      </p:sp>
      <p:pic>
        <p:nvPicPr>
          <p:cNvPr id="11" name="Picture 10" descr="resistivew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181487"/>
            <a:ext cx="4552381" cy="3742857"/>
          </a:xfrm>
          <a:prstGeom prst="rect">
            <a:avLst/>
          </a:prstGeom>
        </p:spPr>
      </p:pic>
      <p:pic>
        <p:nvPicPr>
          <p:cNvPr id="14" name="Picture 13" descr="injection_tunescan.png"/>
          <p:cNvPicPr>
            <a:picLocks noChangeAspect="1"/>
          </p:cNvPicPr>
          <p:nvPr/>
        </p:nvPicPr>
        <p:blipFill>
          <a:blip r:embed="rId5" cstate="print"/>
          <a:srcRect l="4269" r="20122"/>
          <a:stretch>
            <a:fillRect/>
          </a:stretch>
        </p:blipFill>
        <p:spPr>
          <a:xfrm>
            <a:off x="4535996" y="728700"/>
            <a:ext cx="4464496" cy="3657143"/>
          </a:xfrm>
          <a:prstGeom prst="rect">
            <a:avLst/>
          </a:prstGeom>
        </p:spPr>
      </p:pic>
      <p:pic>
        <p:nvPicPr>
          <p:cNvPr id="13" name="Picture 12" descr="WEPC042_lifetime.png"/>
          <p:cNvPicPr>
            <a:picLocks noChangeAspect="1"/>
          </p:cNvPicPr>
          <p:nvPr/>
        </p:nvPicPr>
        <p:blipFill>
          <a:blip r:embed="rId6" cstate="print"/>
          <a:srcRect t="7133" b="5490"/>
          <a:stretch>
            <a:fillRect/>
          </a:stretch>
        </p:blipFill>
        <p:spPr>
          <a:xfrm>
            <a:off x="0" y="4077072"/>
            <a:ext cx="6552381" cy="17641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Double Mini-beta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Optics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2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5112568" cy="248427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357188" indent="-357188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Two APPLE-II IDs in single standard straight</a:t>
            </a:r>
          </a:p>
          <a:p>
            <a:pPr marL="357188" indent="-357188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Linear/circular/elliptically polarised light</a:t>
            </a:r>
          </a:p>
          <a:p>
            <a:pPr marL="357188" indent="-357188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Chicane magnets deflect electron beam at 10Hz </a:t>
            </a:r>
          </a:p>
          <a:p>
            <a:pPr marL="357188" indent="-357188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Allows beam line to rapidly switch polarisation</a:t>
            </a:r>
            <a:endParaRPr lang="en-GB" sz="20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8333" r="9091"/>
          <a:stretch>
            <a:fillRect/>
          </a:stretch>
        </p:blipFill>
        <p:spPr bwMode="auto">
          <a:xfrm>
            <a:off x="359532" y="3881016"/>
            <a:ext cx="3924436" cy="193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IMG_01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8343" y="1160748"/>
            <a:ext cx="3352149" cy="4469532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139952" y="4562187"/>
            <a:ext cx="1404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photon beam separation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3635896" y="4601096"/>
            <a:ext cx="720080" cy="180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I10 (BLADE) Polarisation Switching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I10 (BLADE)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Polarisation Switching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3" name="i10_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9429" y="743893"/>
            <a:ext cx="3931043" cy="5241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6" y="2852936"/>
            <a:ext cx="4676534" cy="3251405"/>
          </a:xfrm>
          <a:prstGeom prst="rect">
            <a:avLst/>
          </a:prstGeom>
        </p:spPr>
      </p:pic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35496" y="764704"/>
            <a:ext cx="4680520" cy="1908212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180975" indent="-180975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Chicane deliberately ‘over-steered’ to produce flat-top profile</a:t>
            </a:r>
          </a:p>
          <a:p>
            <a:pPr marL="180975" indent="-180975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ID detuned to give similar intensity from upstream and downstream devices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3848" y="3753036"/>
            <a:ext cx="1116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Sample-point diode</a:t>
            </a:r>
            <a:endParaRPr lang="en-GB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3548" y="3897052"/>
            <a:ext cx="111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Upstream intensity monitor</a:t>
            </a:r>
            <a:endParaRPr lang="en-GB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2915816" y="4117268"/>
            <a:ext cx="288032" cy="158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1345308" y="4293096"/>
            <a:ext cx="526392" cy="326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82006" y="5697252"/>
            <a:ext cx="155683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C. Bloomer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3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980728"/>
            <a:ext cx="87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For the ARPES beamline, a 5m long APPLE-II device was installed in Nov 2012:</a:t>
            </a:r>
          </a:p>
          <a:p>
            <a:endParaRPr lang="en-GB" sz="800" dirty="0" smtClean="0">
              <a:latin typeface="Calibri" pitchFamily="34" charset="0"/>
              <a:cs typeface="Calibri" pitchFamily="34" charset="0"/>
            </a:endParaRPr>
          </a:p>
          <a:p>
            <a:pPr indent="357188"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Long straight section, beta functions larger than standard</a:t>
            </a:r>
          </a:p>
          <a:p>
            <a:pPr indent="357188"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Large tune-shifts in both planes that need to be compensated</a:t>
            </a:r>
          </a:p>
          <a:p>
            <a:pPr indent="357188"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Significant impact on the machine (reduction in dynamic aperture, lifetime)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233375"/>
              </p:ext>
            </p:extLst>
          </p:nvPr>
        </p:nvGraphicFramePr>
        <p:xfrm>
          <a:off x="4824028" y="3068960"/>
          <a:ext cx="4176463" cy="1980224"/>
        </p:xfrm>
        <a:graphic>
          <a:graphicData uri="http://schemas.openxmlformats.org/drawingml/2006/table">
            <a:tbl>
              <a:tblPr/>
              <a:tblGrid>
                <a:gridCol w="17189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7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7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Photon Energy 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18-240 </a:t>
                      </a:r>
                      <a:r>
                        <a:rPr lang="en-GB" sz="1400" dirty="0" err="1" smtClean="0">
                          <a:latin typeface="Calibri"/>
                          <a:ea typeface="Times New Roman"/>
                          <a:cs typeface="Times New Roman"/>
                        </a:rPr>
                        <a:t>eV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7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Device Period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140 mm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7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Number</a:t>
                      </a:r>
                      <a:r>
                        <a:rPr lang="en-GB" sz="14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of Periods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34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7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Nominal</a:t>
                      </a:r>
                      <a:r>
                        <a:rPr lang="en-GB" sz="1400" baseline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Length</a:t>
                      </a:r>
                      <a:endParaRPr lang="en-GB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4.995 m</a:t>
                      </a:r>
                      <a:endParaRPr lang="en-GB" sz="1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7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Technology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APPLE-II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7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Minimum</a:t>
                      </a:r>
                      <a:r>
                        <a:rPr lang="en-GB" sz="14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Gap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23.5 mm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7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Peak Field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0.9T (H) / 0.53T</a:t>
                      </a:r>
                      <a:r>
                        <a:rPr lang="en-GB" sz="14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(C) / 0.63T (V)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7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libri"/>
                          <a:ea typeface="Times New Roman"/>
                          <a:cs typeface="Times New Roman"/>
                        </a:rPr>
                        <a:t>Magnetic Material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latin typeface="Calibri"/>
                          <a:ea typeface="Times New Roman"/>
                          <a:cs typeface="Times New Roman"/>
                        </a:rPr>
                        <a:t>NdFeB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8" descr="I05_v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44924"/>
            <a:ext cx="3960440" cy="28128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I05 (ARPES)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Beamline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5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908720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Dynamic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multipole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fields compensated using active shim wires (c.f. BESSY II)</a:t>
            </a:r>
          </a:p>
        </p:txBody>
      </p:sp>
      <p:pic>
        <p:nvPicPr>
          <p:cNvPr id="7" name="Picture 6" descr="I05shim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0893" y="1808820"/>
            <a:ext cx="3081047" cy="23091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668" y="656692"/>
            <a:ext cx="419866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 bwMode="auto">
          <a:xfrm>
            <a:off x="6048164" y="5320953"/>
            <a:ext cx="32403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048164" y="5545361"/>
            <a:ext cx="32403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444208" y="5157192"/>
            <a:ext cx="205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itchFamily="34" charset="0"/>
                <a:cs typeface="Calibri" pitchFamily="34" charset="0"/>
              </a:rPr>
              <a:t>Active shim wires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4208" y="5373216"/>
            <a:ext cx="205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itchFamily="34" charset="0"/>
                <a:cs typeface="Calibri" pitchFamily="34" charset="0"/>
              </a:rPr>
              <a:t>Insertion device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4208" y="5589240"/>
            <a:ext cx="205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itchFamily="34" charset="0"/>
                <a:cs typeface="Calibri" pitchFamily="34" charset="0"/>
              </a:rPr>
              <a:t>Residual kick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203747"/>
              </p:ext>
            </p:extLst>
          </p:nvPr>
        </p:nvGraphicFramePr>
        <p:xfrm>
          <a:off x="179513" y="4401108"/>
          <a:ext cx="4608513" cy="1315593"/>
        </p:xfrm>
        <a:graphic>
          <a:graphicData uri="http://schemas.openxmlformats.org/drawingml/2006/table">
            <a:tbl>
              <a:tblPr/>
              <a:tblGrid>
                <a:gridCol w="972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41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0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2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Tune Shift (</a:t>
                      </a:r>
                      <a:r>
                        <a:rPr lang="en-GB" sz="1100">
                          <a:latin typeface="Calibri"/>
                          <a:ea typeface="Calibri"/>
                          <a:cs typeface="Calibri"/>
                        </a:rPr>
                        <a:t>Δ</a:t>
                      </a: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Q</a:t>
                      </a:r>
                      <a:r>
                        <a:rPr lang="en-GB" sz="1100" baseline="-25000"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en-GB" sz="1100">
                          <a:latin typeface="Calibri"/>
                          <a:ea typeface="Calibri"/>
                          <a:cs typeface="Calibri"/>
                        </a:rPr>
                        <a:t>Δ</a:t>
                      </a: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Q</a:t>
                      </a:r>
                      <a:r>
                        <a:rPr lang="en-GB" sz="1100" baseline="-25000">
                          <a:latin typeface="Calibri"/>
                          <a:ea typeface="Calibri"/>
                          <a:cs typeface="Times New Roman"/>
                        </a:rPr>
                        <a:t>y</a:t>
                      </a: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Beta Beat (x / y)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Vertical Polarisation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Uncorrected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-0.043 / 0.032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33% / 32%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Corrected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0.003 / 0.003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3% / 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Circular Polarisation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Uncorrected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-0.030 / 0.026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22% </a:t>
                      </a:r>
                      <a:r>
                        <a:rPr lang="en-GB" sz="11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/ 23</a:t>
                      </a:r>
                      <a:r>
                        <a:rPr lang="en-GB" sz="11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Corrected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0.005 / 0.004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2% / 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Horizontal Polarization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Uncorrected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-0.003 / 0.015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2% / 13%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Corrected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0.008 / 0.008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5% / 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I05 (ARPES)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Beamline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Object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 b="-511"/>
          <a:stretch>
            <a:fillRect/>
          </a:stretch>
        </p:blipFill>
        <p:spPr bwMode="auto">
          <a:xfrm>
            <a:off x="1358540" y="3212976"/>
            <a:ext cx="62738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VMX Beamline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4821" y="784978"/>
            <a:ext cx="3253379" cy="221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68344" y="1232756"/>
            <a:ext cx="13542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 m U21 in-vac</a:t>
            </a:r>
          </a:p>
          <a:p>
            <a:r>
              <a:rPr lang="en-GB" sz="12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0.7 m U30 ex-vac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516" y="800708"/>
            <a:ext cx="47525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Phase III micro/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nanofocus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MX beamline for atomic structure determination</a:t>
            </a:r>
          </a:p>
          <a:p>
            <a:pPr>
              <a:spcBef>
                <a:spcPts val="600"/>
              </a:spcBef>
            </a:pPr>
            <a:r>
              <a:rPr lang="en-GB" sz="200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Could be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served by </a:t>
            </a:r>
            <a:r>
              <a:rPr lang="en-GB" sz="200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 short ex-vac </a:t>
            </a:r>
            <a:r>
              <a:rPr lang="en-GB" sz="200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undulator</a:t>
            </a:r>
            <a:r>
              <a:rPr lang="en-GB" sz="200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at the end of existing straight ….</a:t>
            </a: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….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b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ut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much better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performance would be possible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with a 2m long in-vac device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! 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54180" y="2850758"/>
            <a:ext cx="144783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E. </a:t>
            </a:r>
            <a:r>
              <a:rPr lang="en-US" sz="1300" i="1" dirty="0" err="1" smtClean="0">
                <a:solidFill>
                  <a:schemeClr val="bg1">
                    <a:lumMod val="50000"/>
                  </a:schemeClr>
                </a:solidFill>
              </a:rPr>
              <a:t>Longhi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532" y="1016732"/>
            <a:ext cx="8460940" cy="4212468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Diamond is a 3</a:t>
            </a:r>
            <a:r>
              <a:rPr lang="en-GB" sz="2000" baseline="30000" dirty="0" smtClean="0">
                <a:latin typeface="Calibri" pitchFamily="34" charset="0"/>
              </a:rPr>
              <a:t>rd</a:t>
            </a:r>
            <a:r>
              <a:rPr lang="en-GB" sz="2000" dirty="0" smtClean="0">
                <a:latin typeface="Calibri" pitchFamily="34" charset="0"/>
              </a:rPr>
              <a:t> generation synchrotron light source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Located at Rutherford Appleton Laboratory, Oxfordshire, UK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Join Venture between UK Government and </a:t>
            </a:r>
            <a:r>
              <a:rPr lang="en-GB" sz="2000" dirty="0" err="1" smtClean="0">
                <a:latin typeface="Calibri" pitchFamily="34" charset="0"/>
              </a:rPr>
              <a:t>Wellcome</a:t>
            </a:r>
            <a:r>
              <a:rPr lang="en-GB" sz="2000" dirty="0" smtClean="0">
                <a:latin typeface="Calibri" pitchFamily="34" charset="0"/>
              </a:rPr>
              <a:t> Trust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Largest UK investment in science for 30 years</a:t>
            </a:r>
          </a:p>
        </p:txBody>
      </p:sp>
      <p:pic>
        <p:nvPicPr>
          <p:cNvPr id="7" name="Picture 6" descr="10EC2268_Diamond_aerial_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4912" y="3068960"/>
            <a:ext cx="3875300" cy="253692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Diamond Light Source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5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7"/>
          <p:cNvSpPr txBox="1">
            <a:spLocks noChangeArrowheads="1"/>
          </p:cNvSpPr>
          <p:nvPr/>
        </p:nvSpPr>
        <p:spPr bwMode="auto">
          <a:xfrm>
            <a:off x="34925" y="980728"/>
            <a:ext cx="5149850" cy="255454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altLang="en-US" sz="2000" dirty="0" smtClean="0">
                <a:solidFill>
                  <a:srgbClr val="FF0000"/>
                </a:solidFill>
              </a:rPr>
              <a:t>New concept</a:t>
            </a:r>
            <a:r>
              <a:rPr lang="en-GB" altLang="en-US" sz="2000" dirty="0" smtClean="0"/>
              <a:t>: Replace existing DBA cell with a modified 4BA cell (Double-DBA) </a:t>
            </a:r>
          </a:p>
          <a:p>
            <a:pPr>
              <a:spcBef>
                <a:spcPts val="600"/>
              </a:spcBef>
            </a:pPr>
            <a:r>
              <a:rPr lang="en-GB" altLang="en-US" sz="2000" dirty="0" smtClean="0"/>
              <a:t>Introduces </a:t>
            </a:r>
            <a:r>
              <a:rPr lang="en-GB" altLang="en-US" sz="2000" dirty="0"/>
              <a:t>an </a:t>
            </a:r>
            <a:r>
              <a:rPr lang="en-GB" altLang="en-US" sz="2000" dirty="0">
                <a:solidFill>
                  <a:srgbClr val="FF0000"/>
                </a:solidFill>
              </a:rPr>
              <a:t>additional straight </a:t>
            </a:r>
            <a:r>
              <a:rPr lang="en-GB" altLang="en-US" sz="2000" dirty="0" smtClean="0">
                <a:solidFill>
                  <a:srgbClr val="FF0000"/>
                </a:solidFill>
              </a:rPr>
              <a:t>section</a:t>
            </a:r>
          </a:p>
          <a:p>
            <a:pPr>
              <a:spcBef>
                <a:spcPts val="600"/>
              </a:spcBef>
            </a:pPr>
            <a:r>
              <a:rPr lang="en-GB" altLang="en-US" sz="2000" dirty="0" smtClean="0"/>
              <a:t>Complete break of machine symmetry</a:t>
            </a:r>
          </a:p>
          <a:p>
            <a:pPr>
              <a:spcBef>
                <a:spcPts val="600"/>
              </a:spcBef>
            </a:pPr>
            <a:r>
              <a:rPr lang="en-GB" altLang="en-US" sz="2000" dirty="0"/>
              <a:t>Serves as a </a:t>
            </a:r>
            <a:r>
              <a:rPr lang="en-GB" altLang="en-US" sz="2000" dirty="0">
                <a:solidFill>
                  <a:srgbClr val="FF0000"/>
                </a:solidFill>
              </a:rPr>
              <a:t>prototype</a:t>
            </a:r>
            <a:r>
              <a:rPr lang="en-GB" altLang="en-US" sz="2000" dirty="0"/>
              <a:t> for low emittance lattice </a:t>
            </a:r>
            <a:r>
              <a:rPr lang="en-GB" altLang="en-US" sz="2000" dirty="0" smtClean="0"/>
              <a:t>upgrade</a:t>
            </a:r>
            <a:endParaRPr lang="en-GB" altLang="en-US" sz="2000" dirty="0"/>
          </a:p>
          <a:p>
            <a:pPr>
              <a:spcBef>
                <a:spcPts val="600"/>
              </a:spcBef>
            </a:pPr>
            <a:r>
              <a:rPr lang="en-GB" altLang="en-US" sz="2000" dirty="0" smtClean="0"/>
              <a:t>Lots </a:t>
            </a:r>
            <a:r>
              <a:rPr lang="en-GB" altLang="en-US" sz="2000" dirty="0"/>
              <a:t>of </a:t>
            </a:r>
            <a:r>
              <a:rPr lang="en-GB" altLang="en-US" sz="2000" dirty="0">
                <a:solidFill>
                  <a:srgbClr val="FF0000"/>
                </a:solidFill>
              </a:rPr>
              <a:t>R&amp;D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required</a:t>
            </a:r>
            <a:endParaRPr lang="en-GB" altLang="en-US" sz="2000" dirty="0"/>
          </a:p>
        </p:txBody>
      </p:sp>
      <p:grpSp>
        <p:nvGrpSpPr>
          <p:cNvPr id="12292" name="Group 13"/>
          <p:cNvGrpSpPr>
            <a:grpSpLocks/>
          </p:cNvGrpSpPr>
          <p:nvPr/>
        </p:nvGrpSpPr>
        <p:grpSpPr bwMode="auto">
          <a:xfrm>
            <a:off x="5076825" y="836712"/>
            <a:ext cx="4032250" cy="2989262"/>
            <a:chOff x="4824028" y="1808820"/>
            <a:chExt cx="4168113" cy="2988332"/>
          </a:xfrm>
        </p:grpSpPr>
        <p:pic>
          <p:nvPicPr>
            <p:cNvPr id="12298" name="Picture 9" descr="H:\Dphil\Diamond\prac\4BAinDLSi0913\oneDIAD\DIAD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51"/>
            <a:stretch>
              <a:fillRect/>
            </a:stretch>
          </p:blipFill>
          <p:spPr bwMode="auto">
            <a:xfrm>
              <a:off x="4824028" y="1808820"/>
              <a:ext cx="4168113" cy="2988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9" name="Left Brace 10"/>
            <p:cNvSpPr>
              <a:spLocks/>
            </p:cNvSpPr>
            <p:nvPr/>
          </p:nvSpPr>
          <p:spPr bwMode="auto">
            <a:xfrm rot="5400000">
              <a:off x="6606226" y="2330878"/>
              <a:ext cx="216024" cy="396044"/>
            </a:xfrm>
            <a:prstGeom prst="leftBrace">
              <a:avLst>
                <a:gd name="adj1" fmla="val 8335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endParaRPr lang="en-GB" altLang="en-US" sz="2400">
                <a:latin typeface="Times" panose="02020603050405020304" pitchFamily="18" charset="0"/>
              </a:endParaRPr>
            </a:p>
          </p:txBody>
        </p:sp>
        <p:sp>
          <p:nvSpPr>
            <p:cNvPr id="12300" name="Rectangle 11"/>
            <p:cNvSpPr>
              <a:spLocks noChangeArrowheads="1"/>
            </p:cNvSpPr>
            <p:nvPr/>
          </p:nvSpPr>
          <p:spPr bwMode="auto">
            <a:xfrm>
              <a:off x="6277476" y="2021479"/>
              <a:ext cx="924814" cy="307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GB" altLang="en-US" sz="1400">
                  <a:solidFill>
                    <a:srgbClr val="FF0000"/>
                  </a:solidFill>
                  <a:latin typeface="Calibri" panose="020F0502020204030204" pitchFamily="34" charset="0"/>
                </a:rPr>
                <a:t>DDBA cell</a:t>
              </a:r>
            </a:p>
          </p:txBody>
        </p:sp>
      </p:grpSp>
      <p:sp>
        <p:nvSpPr>
          <p:cNvPr id="12295" name="TextBox 16"/>
          <p:cNvSpPr txBox="1">
            <a:spLocks noChangeArrowheads="1"/>
          </p:cNvSpPr>
          <p:nvPr/>
        </p:nvSpPr>
        <p:spPr bwMode="auto">
          <a:xfrm>
            <a:off x="5818188" y="3932337"/>
            <a:ext cx="1562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400">
                <a:solidFill>
                  <a:srgbClr val="FF0000"/>
                </a:solidFill>
                <a:latin typeface="Calibri" panose="020F0502020204030204" pitchFamily="34" charset="0"/>
              </a:rPr>
              <a:t>Additional straight</a:t>
            </a:r>
          </a:p>
        </p:txBody>
      </p:sp>
      <p:cxnSp>
        <p:nvCxnSpPr>
          <p:cNvPr id="12296" name="Straight Arrow Connector 20"/>
          <p:cNvCxnSpPr>
            <a:cxnSpLocks noChangeShapeType="1"/>
          </p:cNvCxnSpPr>
          <p:nvPr/>
        </p:nvCxnSpPr>
        <p:spPr bwMode="auto">
          <a:xfrm flipV="1">
            <a:off x="6659563" y="3238599"/>
            <a:ext cx="227012" cy="69373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297" name="Picture 24" descr="DDB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85084"/>
            <a:ext cx="648176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VMX Beamline: DDBA Cell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16316" y="3676672"/>
            <a:ext cx="17223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T. </a:t>
            </a:r>
            <a:r>
              <a:rPr lang="en-US" sz="1300" i="1" dirty="0" err="1" smtClean="0">
                <a:solidFill>
                  <a:schemeClr val="bg1">
                    <a:lumMod val="50000"/>
                  </a:schemeClr>
                </a:solidFill>
              </a:rPr>
              <a:t>Pulampung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6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6024" y="747856"/>
            <a:ext cx="853244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GB" alt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Issues</a:t>
            </a:r>
          </a:p>
          <a:p>
            <a:pPr eaLnBrk="1" hangingPunct="1"/>
            <a:endParaRPr lang="en-GB" altLang="en-US" sz="800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Magnet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Design (</a:t>
            </a:r>
            <a:r>
              <a:rPr lang="en-GB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Danfysik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lvl="1" eaLnBrk="1" hangingPunct="1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sector bend gradient dipole (0.8 T with 14 T/m)</a:t>
            </a:r>
          </a:p>
          <a:p>
            <a:pPr lvl="1" eaLnBrk="1" hangingPunct="1"/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bore quadrupoles (30 mm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diameter, 70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T/m)</a:t>
            </a:r>
          </a:p>
          <a:p>
            <a:pPr lvl="1" eaLnBrk="1" hangingPunct="1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igh-gradient </a:t>
            </a:r>
            <a:r>
              <a:rPr lang="en-GB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(1600 T/m</a:t>
            </a:r>
            <a:r>
              <a:rPr lang="en-GB" alt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 eaLnBrk="1" hangingPunct="1"/>
            <a:endParaRPr lang="en-GB" alt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Much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reduced vacuum chamber in the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arc (FMB)</a:t>
            </a:r>
            <a:endParaRPr lang="en-GB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 indent="-442913" eaLnBrk="1" hangingPunct="1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octagonal </a:t>
            </a:r>
            <a:r>
              <a:rPr lang="en-GB" alt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84×38 mm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GB" alt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elliptical </a:t>
            </a:r>
            <a:r>
              <a:rPr lang="en-GB" alt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27×18 mm</a:t>
            </a:r>
            <a:endParaRPr lang="en-GB" alt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altLang="en-US" sz="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Initial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investigation of NEG coating chamber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abandoned</a:t>
            </a:r>
            <a:endParaRPr lang="en-GB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 eaLnBrk="1" hangingPunct="1"/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too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complex geometry for coating</a:t>
            </a:r>
          </a:p>
          <a:p>
            <a:pPr marL="442913" eaLnBrk="1" hangingPunct="1"/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systems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localised bumps to absorb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</a:p>
          <a:p>
            <a:pPr marL="442913" eaLnBrk="1" hangingPunct="1"/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Mix of stainless steel and copper</a:t>
            </a:r>
          </a:p>
          <a:p>
            <a:pPr eaLnBrk="1" hangingPunct="1"/>
            <a:endParaRPr lang="en-GB" alt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Engineering integration</a:t>
            </a:r>
          </a:p>
          <a:p>
            <a:pPr indent="442913" eaLnBrk="1" hangingPunct="1"/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standardisation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magnet lengths (one type of quads and sexts) </a:t>
            </a:r>
          </a:p>
          <a:p>
            <a:pPr indent="442913" eaLnBrk="1" hangingPunct="1"/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clashes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between elements (space for coils overhang, flanges,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pPr eaLnBrk="1" hangingPunct="1"/>
            <a:endParaRPr lang="en-GB" alt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DDBA Cell Design Issues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39" y="3180997"/>
            <a:ext cx="2548349" cy="1652159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9"/>
          <a:stretch/>
        </p:blipFill>
        <p:spPr bwMode="auto">
          <a:xfrm>
            <a:off x="6416138" y="747856"/>
            <a:ext cx="2548349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76064" y="824510"/>
            <a:ext cx="691226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Preliminary AP lattice studies </a:t>
            </a:r>
            <a:r>
              <a:rPr lang="en-GB" altLang="en-US" sz="2000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begun Jan 2013</a:t>
            </a: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Engineering design work started May 2013</a:t>
            </a: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External Review Committee approves design Nov 2013</a:t>
            </a: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Preparatory cabling work started Mar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Magnets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contract awarded to </a:t>
            </a:r>
            <a:r>
              <a:rPr lang="en-GB" alt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Danfysik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Jun 2014</a:t>
            </a:r>
            <a:endParaRPr lang="en-GB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Vacuum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pipe contract awarded to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FMB Aug 2014</a:t>
            </a:r>
            <a:endParaRPr lang="en-GB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VMX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optics frozen by end July 2014</a:t>
            </a: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Magnet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delivery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Jan 2016 onwards  </a:t>
            </a: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vacuum vessels delivered Feb 2016</a:t>
            </a:r>
            <a:endParaRPr lang="en-GB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Installation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Nov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Storage ring </a:t>
            </a:r>
            <a:r>
              <a:rPr lang="en-GB" altLang="en-US" sz="2000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commissioned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 weeks </a:t>
            </a:r>
            <a:r>
              <a:rPr lang="en-GB" altLang="en-US" sz="2000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Nov/Dec 2016</a:t>
            </a: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ID installed Mar 2017</a:t>
            </a:r>
          </a:p>
          <a:p>
            <a:pPr marL="269875" indent="-269875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en-US" sz="2000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Light Apr 2017</a:t>
            </a:r>
            <a:endParaRPr lang="en-GB" altLang="en-US" sz="2000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DDBA Project Timeline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44724"/>
            <a:ext cx="383857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944724"/>
            <a:ext cx="50895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DDBA Cell Installation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4719" y="5025370"/>
            <a:ext cx="440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 DBA girders replaced with 2 DDBA girders in a single 6 week shutdown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7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6-11-22 at 00.48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678884"/>
            <a:ext cx="3432452" cy="3110156"/>
          </a:xfrm>
          <a:prstGeom prst="roundRect">
            <a:avLst>
              <a:gd name="adj" fmla="val 3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2229" name="TextBox 14"/>
          <p:cNvSpPr txBox="1">
            <a:spLocks noChangeArrowheads="1"/>
          </p:cNvSpPr>
          <p:nvPr/>
        </p:nvSpPr>
        <p:spPr bwMode="auto">
          <a:xfrm>
            <a:off x="4391658" y="2299498"/>
            <a:ext cx="1908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bg1"/>
                </a:solidFill>
              </a:rPr>
              <a:t>Beam current = 300mA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bg1"/>
                </a:solidFill>
              </a:rPr>
              <a:t>(24/11/2016)</a:t>
            </a:r>
          </a:p>
        </p:txBody>
      </p:sp>
      <p:sp>
        <p:nvSpPr>
          <p:cNvPr id="52230" name="TextBox 15"/>
          <p:cNvSpPr txBox="1">
            <a:spLocks noChangeArrowheads="1"/>
          </p:cNvSpPr>
          <p:nvPr/>
        </p:nvSpPr>
        <p:spPr bwMode="auto">
          <a:xfrm>
            <a:off x="923664" y="2227056"/>
            <a:ext cx="260459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bg1"/>
                </a:solidFill>
              </a:rPr>
              <a:t>beam accumulation in the SR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bg1"/>
                </a:solidFill>
              </a:rPr>
              <a:t>(17/11/2016)</a:t>
            </a:r>
          </a:p>
        </p:txBody>
      </p:sp>
      <p:pic>
        <p:nvPicPr>
          <p:cNvPr id="17" name="Picture 16" descr="Screen Shot 2016-11-26 at 01.38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25" y="678884"/>
            <a:ext cx="4574051" cy="3096344"/>
          </a:xfrm>
          <a:prstGeom prst="roundRect">
            <a:avLst>
              <a:gd name="adj" fmla="val 40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2232" name="TextBox 17"/>
          <p:cNvSpPr txBox="1">
            <a:spLocks noChangeArrowheads="1"/>
          </p:cNvSpPr>
          <p:nvPr/>
        </p:nvSpPr>
        <p:spPr bwMode="auto">
          <a:xfrm>
            <a:off x="4320220" y="2099473"/>
            <a:ext cx="201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bg1"/>
                </a:solidFill>
              </a:rPr>
              <a:t>Beam current = 300mA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bg1"/>
                </a:solidFill>
              </a:rPr>
              <a:t>(24/11/2016)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DDBA Cell Commissioning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39" y="3986249"/>
            <a:ext cx="3433465" cy="2575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4041068"/>
            <a:ext cx="5004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0 mA, initial orbit / optics correction on first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Dipoles realigned to reduce correctors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feedbacks / high-level software 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300 mA in 1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Vacuum conditioned in ~70 Ah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12363" y="5944924"/>
            <a:ext cx="127951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M. Cox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5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TextBox 15"/>
          <p:cNvSpPr txBox="1">
            <a:spLocks noChangeArrowheads="1"/>
          </p:cNvSpPr>
          <p:nvPr/>
        </p:nvSpPr>
        <p:spPr bwMode="auto">
          <a:xfrm>
            <a:off x="923664" y="2312876"/>
            <a:ext cx="260459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bg1"/>
                </a:solidFill>
              </a:rPr>
              <a:t>beam accumulation in the SR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solidFill>
                  <a:schemeClr val="bg1"/>
                </a:solidFill>
              </a:rPr>
              <a:t>17/11/2016</a:t>
            </a:r>
            <a:r>
              <a:rPr lang="en-GB" altLang="en-US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DDBA Cell Remaining Issues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129" y="3251696"/>
            <a:ext cx="4158623" cy="26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61" y="592370"/>
            <a:ext cx="3395406" cy="26593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8271" y="1025441"/>
            <a:ext cx="49662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Injection efficiency: ~85-90% =&gt; ~75-80%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Lifetime: 14.5 h =&gt; 13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Increase in vertical beam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Impact of SCW on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 alpha lattice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26" y="3251696"/>
            <a:ext cx="3395406" cy="2659325"/>
          </a:xfrm>
          <a:prstGeom prst="rect">
            <a:avLst/>
          </a:prstGeom>
        </p:spPr>
      </p:pic>
      <p:sp>
        <p:nvSpPr>
          <p:cNvPr id="19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612" y="908720"/>
            <a:ext cx="6480720" cy="4788532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2400" b="0" i="1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Diamond Light Source</a:t>
            </a:r>
            <a:endParaRPr lang="en-GB" sz="2400" b="0" i="1" dirty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800" b="0" dirty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b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general introduction to the facility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different operating modes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b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top up, low alpha operation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b="0" dirty="0" smtClean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400" b="0" i="1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Facility Upgrades / New Beamlines</a:t>
            </a:r>
            <a:endParaRPr lang="en-GB" sz="2400" b="0" i="1" dirty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800" b="0" dirty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increasing </a:t>
            </a:r>
            <a:r>
              <a:rPr lang="en-GB" sz="20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beam brightness </a:t>
            </a:r>
            <a:endParaRPr lang="en-GB" sz="2000" dirty="0" smtClean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double </a:t>
            </a:r>
            <a:r>
              <a:rPr lang="en-GB" sz="2000" b="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mini-beta straight sections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exotic insertion devices</a:t>
            </a:r>
            <a:endParaRPr lang="en-GB" sz="2000" b="0" dirty="0" smtClean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 smtClean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	DDBA upgrade</a:t>
            </a:r>
            <a:endParaRPr lang="en-GB" sz="2000" b="0" dirty="0">
              <a:solidFill>
                <a:schemeClr val="accent3">
                  <a:lumMod val="6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20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400" b="0" i="1" dirty="0" smtClean="0">
                <a:latin typeface="Calibri" pitchFamily="34" charset="0"/>
                <a:cs typeface="Calibri" pitchFamily="34" charset="0"/>
              </a:rPr>
              <a:t>Future developments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DIAD beamline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	D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iamond II?</a:t>
            </a:r>
            <a:endParaRPr lang="en-GB" sz="2400" b="0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800" b="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0" dirty="0"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Talk Outline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1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79512" y="1035308"/>
            <a:ext cx="8676456" cy="49859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defRPr/>
            </a:pPr>
            <a:r>
              <a:rPr lang="it-IT" altLang="en-US" sz="2000" dirty="0" smtClean="0">
                <a:cs typeface="Arial" panose="020B0604020202020204" pitchFamily="34" charset="0"/>
              </a:rPr>
              <a:t>Dual Imaging and Diffraction beamine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it-IT" altLang="en-US" sz="2000" dirty="0" smtClean="0">
                <a:cs typeface="Arial" panose="020B0604020202020204" pitchFamily="34" charset="0"/>
              </a:rPr>
              <a:t>7-37 keV, 1 </a:t>
            </a:r>
            <a:r>
              <a:rPr lang="el-GR" altLang="en-US" sz="2000" dirty="0" smtClean="0">
                <a:cs typeface="Arial" panose="020B0604020202020204" pitchFamily="34" charset="0"/>
              </a:rPr>
              <a:t>μ</a:t>
            </a:r>
            <a:r>
              <a:rPr lang="it-IT" altLang="en-US" sz="2000" dirty="0" smtClean="0">
                <a:cs typeface="Arial" panose="020B0604020202020204" pitchFamily="34" charset="0"/>
              </a:rPr>
              <a:t>m resolution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it-IT" altLang="en-US" sz="2000" dirty="0" smtClean="0">
                <a:cs typeface="Arial" panose="020B0604020202020204" pitchFamily="34" charset="0"/>
              </a:rPr>
              <a:t>Several options investigated:</a:t>
            </a:r>
          </a:p>
          <a:p>
            <a:pPr marL="1085850" lvl="1" indent="-342900" eaLnBrk="1" hangingPunct="1">
              <a:spcBef>
                <a:spcPts val="600"/>
              </a:spcBef>
              <a:defRPr/>
            </a:pPr>
            <a:r>
              <a:rPr lang="it-IT" altLang="en-US" sz="1600" dirty="0" smtClean="0">
                <a:cs typeface="Arial" panose="020B0604020202020204" pitchFamily="34" charset="0"/>
              </a:rPr>
              <a:t>Standard dipole source</a:t>
            </a:r>
          </a:p>
          <a:p>
            <a:pPr marL="1085850" lvl="1" indent="-342900" eaLnBrk="1" hangingPunct="1">
              <a:spcBef>
                <a:spcPts val="600"/>
              </a:spcBef>
              <a:defRPr/>
            </a:pPr>
            <a:r>
              <a:rPr lang="it-IT" altLang="en-US" sz="1600" dirty="0" smtClean="0">
                <a:cs typeface="Arial" panose="020B0604020202020204" pitchFamily="34" charset="0"/>
              </a:rPr>
              <a:t>3T super-bend</a:t>
            </a:r>
          </a:p>
          <a:p>
            <a:pPr marL="1085850" lvl="1" indent="-342900" eaLnBrk="1" hangingPunct="1">
              <a:spcBef>
                <a:spcPts val="600"/>
              </a:spcBef>
              <a:defRPr/>
            </a:pPr>
            <a:r>
              <a:rPr lang="it-IT" altLang="en-US" sz="1600" dirty="0" smtClean="0">
                <a:cs typeface="Arial" panose="020B0604020202020204" pitchFamily="34" charset="0"/>
              </a:rPr>
              <a:t>2nd DDBA cell?</a:t>
            </a:r>
            <a:endParaRPr lang="it-IT" altLang="en-US" sz="2000" dirty="0" smtClean="0"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it-IT" altLang="en-US" sz="2000" dirty="0" smtClean="0">
                <a:cs typeface="Arial" panose="020B0604020202020204" pitchFamily="34" charset="0"/>
              </a:rPr>
              <a:t>Simulations </a:t>
            </a:r>
            <a:r>
              <a:rPr lang="it-IT" altLang="en-US" sz="2000" dirty="0">
                <a:cs typeface="Arial" panose="020B0604020202020204" pitchFamily="34" charset="0"/>
              </a:rPr>
              <a:t>for the </a:t>
            </a:r>
            <a:r>
              <a:rPr lang="it-IT" alt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second DDBA </a:t>
            </a:r>
            <a:r>
              <a:rPr lang="it-IT" altLang="en-US" sz="2000" dirty="0">
                <a:cs typeface="Arial" panose="020B0604020202020204" pitchFamily="34" charset="0"/>
              </a:rPr>
              <a:t>are </a:t>
            </a:r>
            <a:r>
              <a:rPr lang="it-IT" altLang="en-US" sz="2000" dirty="0" smtClean="0">
                <a:cs typeface="Arial" panose="020B0604020202020204" pitchFamily="34" charset="0"/>
              </a:rPr>
              <a:t>showed </a:t>
            </a:r>
            <a:r>
              <a:rPr lang="it-IT" altLang="en-US" sz="2000" dirty="0">
                <a:cs typeface="Arial" panose="020B0604020202020204" pitchFamily="34" charset="0"/>
              </a:rPr>
              <a:t>further and significant degradation of </a:t>
            </a:r>
            <a:r>
              <a:rPr lang="it-IT" altLang="en-US" sz="2000" dirty="0" smtClean="0">
                <a:cs typeface="Arial" panose="020B0604020202020204" pitchFamily="34" charset="0"/>
              </a:rPr>
              <a:t>dynamic </a:t>
            </a:r>
            <a:r>
              <a:rPr lang="it-IT" altLang="en-US" sz="2000" dirty="0">
                <a:cs typeface="Arial" panose="020B0604020202020204" pitchFamily="34" charset="0"/>
              </a:rPr>
              <a:t>aperture and especially </a:t>
            </a:r>
            <a:r>
              <a:rPr lang="it-IT" altLang="en-US" sz="2000" dirty="0" smtClean="0">
                <a:cs typeface="Arial" panose="020B0604020202020204" pitchFamily="34" charset="0"/>
              </a:rPr>
              <a:t>lifetime</a:t>
            </a:r>
            <a:endParaRPr lang="it-IT" altLang="en-US" sz="2000" dirty="0"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it-IT" altLang="en-US" sz="2000" dirty="0" smtClean="0">
                <a:solidFill>
                  <a:srgbClr val="FF3300"/>
                </a:solidFill>
                <a:cs typeface="Arial" panose="020B0604020202020204" pitchFamily="34" charset="0"/>
              </a:rPr>
              <a:t>Decision taken not </a:t>
            </a:r>
            <a:r>
              <a:rPr lang="it-IT" alt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to proceed </a:t>
            </a:r>
            <a:r>
              <a:rPr lang="it-IT" altLang="en-US" sz="2000" dirty="0" smtClean="0">
                <a:cs typeface="Arial" panose="020B0604020202020204" pitchFamily="34" charset="0"/>
              </a:rPr>
              <a:t>(for now)</a:t>
            </a:r>
            <a:endParaRPr lang="it-IT" altLang="en-US" sz="2000" dirty="0"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it-IT" altLang="en-US" sz="2000" dirty="0">
                <a:cs typeface="Arial" panose="020B0604020202020204" pitchFamily="34" charset="0"/>
              </a:rPr>
              <a:t>An </a:t>
            </a:r>
            <a:r>
              <a:rPr lang="it-IT" alt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alternative proposal </a:t>
            </a:r>
            <a:r>
              <a:rPr lang="it-IT" altLang="en-US" sz="2000" dirty="0">
                <a:cs typeface="Arial" panose="020B0604020202020204" pitchFamily="34" charset="0"/>
              </a:rPr>
              <a:t>was put forward to </a:t>
            </a:r>
            <a:r>
              <a:rPr lang="it-IT" alt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remove one chromatic sextupole and insert a short miniwiggler (0.7 m) in its </a:t>
            </a:r>
            <a:r>
              <a:rPr lang="it-IT" altLang="en-US" sz="2000" dirty="0" smtClean="0">
                <a:solidFill>
                  <a:srgbClr val="FF3300"/>
                </a:solidFill>
                <a:cs typeface="Arial" panose="020B0604020202020204" pitchFamily="34" charset="0"/>
              </a:rPr>
              <a:t>place</a:t>
            </a:r>
            <a:endParaRPr lang="it-IT" altLang="en-US" sz="2000" dirty="0">
              <a:solidFill>
                <a:srgbClr val="FF3300"/>
              </a:solidFill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it-IT" altLang="en-US" sz="2000" dirty="0">
                <a:cs typeface="Arial" panose="020B0604020202020204" pitchFamily="34" charset="0"/>
              </a:rPr>
              <a:t>Simulations show this can work, local chromaticity </a:t>
            </a:r>
            <a:r>
              <a:rPr lang="it-IT" altLang="en-US" sz="2000" dirty="0" smtClean="0">
                <a:cs typeface="Arial" panose="020B0604020202020204" pitchFamily="34" charset="0"/>
              </a:rPr>
              <a:t>correction deferred </a:t>
            </a:r>
            <a:r>
              <a:rPr lang="it-IT" altLang="en-US" sz="2000" dirty="0">
                <a:cs typeface="Arial" panose="020B0604020202020204" pitchFamily="34" charset="0"/>
              </a:rPr>
              <a:t>to the nearby </a:t>
            </a:r>
            <a:r>
              <a:rPr lang="it-IT" altLang="en-US" sz="2000" dirty="0" smtClean="0">
                <a:cs typeface="Arial" panose="020B0604020202020204" pitchFamily="34" charset="0"/>
              </a:rPr>
              <a:t>sextupole</a:t>
            </a:r>
            <a:endParaRPr lang="it-IT" altLang="en-US" sz="2000" dirty="0"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it-IT" altLang="en-US" sz="2000" dirty="0">
                <a:cs typeface="Arial" panose="020B0604020202020204" pitchFamily="34" charset="0"/>
              </a:rPr>
              <a:t>A project was launched in </a:t>
            </a:r>
            <a:r>
              <a:rPr lang="it-IT" altLang="en-US" sz="2000" dirty="0" smtClean="0">
                <a:cs typeface="Arial" panose="020B0604020202020204" pitchFamily="34" charset="0"/>
              </a:rPr>
              <a:t>autumn </a:t>
            </a:r>
            <a:r>
              <a:rPr lang="it-IT" altLang="en-US" sz="2000" dirty="0">
                <a:cs typeface="Arial" panose="020B0604020202020204" pitchFamily="34" charset="0"/>
              </a:rPr>
              <a:t>2016 for installation in </a:t>
            </a:r>
            <a:r>
              <a:rPr lang="it-IT" altLang="en-US" sz="2000" dirty="0" smtClean="0">
                <a:cs typeface="Arial" panose="020B0604020202020204" pitchFamily="34" charset="0"/>
              </a:rPr>
              <a:t>2018</a:t>
            </a:r>
            <a:endParaRPr lang="it-IT" altLang="en-US" sz="2000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DIAD Beamline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4439" y="620824"/>
            <a:ext cx="3800049" cy="24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DIAD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800708"/>
            <a:ext cx="4285859" cy="3200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524" y="4113076"/>
            <a:ext cx="860495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Missing </a:t>
            </a:r>
            <a:r>
              <a:rPr lang="en-GB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sextupole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compensated by doubling strength of partner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Permanent magnet wiggler 0.7 m placed in gap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V/H </a:t>
            </a:r>
            <a:r>
              <a:rPr lang="en-GB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steerer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skew </a:t>
            </a:r>
            <a:r>
              <a:rPr lang="en-GB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sextupole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BPM also removed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Lattice already tested with minimal impact on lifetime and injection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Girder construction 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Due for installation </a:t>
            </a:r>
            <a:r>
              <a:rPr lang="en-GB" sz="2000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half of 2018</a:t>
            </a:r>
            <a:endParaRPr lang="en-GB" sz="2000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18" y="882832"/>
            <a:ext cx="4247964" cy="3004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26" y="880645"/>
            <a:ext cx="4251056" cy="3006291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3126" y="3725970"/>
            <a:ext cx="135485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B. Singh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289756" y="944724"/>
            <a:ext cx="8278688" cy="470898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altLang="en-US" sz="2000" dirty="0">
                <a:latin typeface="Calibri" panose="020F0502020204030204" pitchFamily="34" charset="0"/>
              </a:rPr>
              <a:t>Diamond operates since 2007 with nominal parameters	</a:t>
            </a:r>
          </a:p>
          <a:p>
            <a:pPr lvl="1"/>
            <a:r>
              <a:rPr lang="en-GB" altLang="en-US" sz="2000" dirty="0" smtClean="0">
                <a:latin typeface="Calibri" panose="020F0502020204030204" pitchFamily="34" charset="0"/>
              </a:rPr>
              <a:t>(2.7 </a:t>
            </a:r>
            <a:r>
              <a:rPr lang="en-GB" altLang="en-US" sz="2000" dirty="0">
                <a:latin typeface="Calibri" panose="020F0502020204030204" pitchFamily="34" charset="0"/>
              </a:rPr>
              <a:t>nm H emittance, </a:t>
            </a:r>
            <a:r>
              <a:rPr lang="en-GB" altLang="en-US" sz="2000" dirty="0" smtClean="0">
                <a:latin typeface="Calibri" panose="020F0502020204030204" pitchFamily="34" charset="0"/>
              </a:rPr>
              <a:t>8pm </a:t>
            </a:r>
            <a:r>
              <a:rPr lang="en-GB" altLang="en-US" sz="2000" dirty="0">
                <a:latin typeface="Calibri" panose="020F0502020204030204" pitchFamily="34" charset="0"/>
              </a:rPr>
              <a:t>V </a:t>
            </a:r>
            <a:r>
              <a:rPr lang="en-GB" altLang="en-US" sz="2000" dirty="0" smtClean="0">
                <a:latin typeface="Calibri" panose="020F0502020204030204" pitchFamily="34" charset="0"/>
              </a:rPr>
              <a:t>emittance, 300 mA)</a:t>
            </a:r>
          </a:p>
          <a:p>
            <a:pPr lvl="1"/>
            <a:endParaRPr lang="en-GB" altLang="en-US" sz="2000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GB" altLang="en-US" sz="2000" dirty="0">
                <a:latin typeface="Calibri" panose="020F0502020204030204" pitchFamily="34" charset="0"/>
              </a:rPr>
              <a:t>However:</a:t>
            </a:r>
          </a:p>
          <a:p>
            <a:pPr lvl="1"/>
            <a:r>
              <a:rPr lang="en-GB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2010 Petra-III was commissioned </a:t>
            </a:r>
            <a:r>
              <a:rPr lang="en-GB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Symbol" pitchFamily="18" charset="2"/>
              </a:rPr>
              <a:t> 1 nm H emittance</a:t>
            </a:r>
          </a:p>
          <a:p>
            <a:pPr lvl="1"/>
            <a:r>
              <a:rPr lang="en-GB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Symbol" pitchFamily="18" charset="2"/>
              </a:rPr>
              <a:t>2011-12 SLS and ASP ~1 pm V emittance (best achieved)</a:t>
            </a:r>
          </a:p>
          <a:p>
            <a:pPr lvl="1"/>
            <a:r>
              <a:rPr lang="en-GB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Symbol" pitchFamily="18" charset="2"/>
              </a:rPr>
              <a:t>2012 ESRF et al. operate with 8pm V emittance</a:t>
            </a:r>
          </a:p>
          <a:p>
            <a:pPr lvl="1"/>
            <a:r>
              <a:rPr lang="en-GB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Symbol" pitchFamily="18" charset="2"/>
              </a:rPr>
              <a:t>2013 ALS upgraded to a 2 nm H emittance lattice</a:t>
            </a:r>
          </a:p>
          <a:p>
            <a:pPr lvl="1"/>
            <a:r>
              <a:rPr lang="en-GB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Symbol" pitchFamily="18" charset="2"/>
              </a:rPr>
              <a:t>2014 NSLS-II started operation  0.5 nm H emittance</a:t>
            </a:r>
          </a:p>
          <a:p>
            <a:pPr lvl="1"/>
            <a:r>
              <a:rPr lang="en-GB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Symbol" pitchFamily="18" charset="2"/>
              </a:rPr>
              <a:t>2014 Petra III has tested a 160 pm lattice at 3GeV</a:t>
            </a:r>
          </a:p>
          <a:p>
            <a:pPr lvl="1"/>
            <a:r>
              <a:rPr lang="en-GB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2016 MAX IV 300 pm H emittance lattice</a:t>
            </a:r>
          </a:p>
          <a:p>
            <a:pPr lvl="1"/>
            <a:r>
              <a:rPr lang="en-GB" alt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2018 </a:t>
            </a:r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SIRIUS </a:t>
            </a:r>
            <a:r>
              <a:rPr lang="en-GB" alt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250 </a:t>
            </a:r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pm H emittance lattice</a:t>
            </a:r>
          </a:p>
          <a:p>
            <a:pPr lvl="1"/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2019 ESRF II 140 pm H emittance lattice</a:t>
            </a:r>
          </a:p>
          <a:p>
            <a:pPr lvl="1"/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APS, SPRING-8, ALS, </a:t>
            </a:r>
            <a:r>
              <a:rPr lang="en-GB" alt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BAPS, SLS</a:t>
            </a:r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, ELETTRA, SOLEIL, ANKA</a:t>
            </a:r>
            <a:r>
              <a:rPr lang="en-GB" alt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... are </a:t>
            </a:r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looking at lattice upgrades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Lattice Upgrade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1088740"/>
            <a:ext cx="8460940" cy="4356484"/>
          </a:xfrm>
          <a:solidFill>
            <a:schemeClr val="bg1">
              <a:alpha val="80000"/>
            </a:schemeClr>
          </a:solidFill>
        </p:spPr>
        <p:txBody>
          <a:bodyPr>
            <a:normAutofit fontScale="32500" lnSpcReduction="20000"/>
          </a:bodyPr>
          <a:lstStyle/>
          <a:p>
            <a:pPr>
              <a:spcBef>
                <a:spcPts val="600"/>
              </a:spcBef>
            </a:pPr>
            <a:endParaRPr lang="en-GB" sz="2000" dirty="0"/>
          </a:p>
          <a:p>
            <a:pPr marL="1077913" indent="-1077913" algn="just">
              <a:spcBef>
                <a:spcPts val="1200"/>
              </a:spcBef>
            </a:pPr>
            <a:r>
              <a:rPr lang="en-GB" sz="6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1993	</a:t>
            </a:r>
            <a:r>
              <a:rPr lang="en-GB" sz="6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Woolfson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 Review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: SRS to be replaced by a 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medium energy machine</a:t>
            </a:r>
          </a:p>
          <a:p>
            <a:pPr marL="1077913" indent="-1077913" algn="just">
              <a:spcBef>
                <a:spcPts val="1200"/>
              </a:spcBef>
            </a:pPr>
            <a:r>
              <a:rPr lang="en-GB" sz="6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1997	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Feasibility 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Study (“Red Book”) 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published 3 </a:t>
            </a:r>
            <a:r>
              <a:rPr lang="en-GB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, 16 cells, 345 m circumference, 14 nm </a:t>
            </a:r>
            <a:r>
              <a:rPr lang="en-GB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rads</a:t>
            </a:r>
            <a:endParaRPr lang="en-GB" sz="6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77913" indent="-1077913" algn="just">
              <a:spcBef>
                <a:spcPts val="1200"/>
              </a:spcBef>
            </a:pPr>
            <a:r>
              <a:rPr lang="en-GB" sz="6200" b="1" dirty="0">
                <a:latin typeface="Calibri" panose="020F0502020204030204" pitchFamily="34" charset="0"/>
                <a:cs typeface="Calibri" panose="020F0502020204030204" pitchFamily="34" charset="0"/>
              </a:rPr>
              <a:t>1998 </a:t>
            </a:r>
            <a:r>
              <a:rPr lang="en-GB" sz="6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6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Wellcome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 Trust 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joins as partner</a:t>
            </a:r>
          </a:p>
          <a:p>
            <a:pPr marL="1077913" indent="-1077913" algn="just">
              <a:spcBef>
                <a:spcPts val="1200"/>
              </a:spcBef>
            </a:pPr>
            <a:r>
              <a:rPr lang="en-GB" sz="6200" b="1" dirty="0">
                <a:latin typeface="Calibri" panose="020F0502020204030204" pitchFamily="34" charset="0"/>
                <a:cs typeface="Calibri" panose="020F0502020204030204" pitchFamily="34" charset="0"/>
              </a:rPr>
              <a:t>Mar. </a:t>
            </a:r>
            <a:r>
              <a:rPr lang="en-GB" sz="6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'00	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Decision 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to build Diamond at Rutherford Appleton Lab.</a:t>
            </a:r>
          </a:p>
          <a:p>
            <a:pPr marL="1077913" indent="-1077913" algn="just">
              <a:spcBef>
                <a:spcPts val="1200"/>
              </a:spcBef>
            </a:pPr>
            <a:r>
              <a:rPr lang="en-GB" sz="6200" b="1" dirty="0">
                <a:latin typeface="Calibri" panose="020F0502020204030204" pitchFamily="34" charset="0"/>
                <a:cs typeface="Calibri" panose="020F0502020204030204" pitchFamily="34" charset="0"/>
              </a:rPr>
              <a:t>Oct. </a:t>
            </a:r>
            <a:r>
              <a:rPr lang="en-GB" sz="6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'00	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GB" sz="6200" dirty="0" err="1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, 24 cells, 560 m circumference design approved</a:t>
            </a:r>
          </a:p>
          <a:p>
            <a:pPr marL="1077913" indent="-1077913" algn="just">
              <a:spcBef>
                <a:spcPts val="1200"/>
              </a:spcBef>
            </a:pPr>
            <a:r>
              <a:rPr lang="en-GB" sz="6200" b="1" dirty="0">
                <a:latin typeface="Calibri" panose="020F0502020204030204" pitchFamily="34" charset="0"/>
                <a:cs typeface="Calibri" panose="020F0502020204030204" pitchFamily="34" charset="0"/>
              </a:rPr>
              <a:t>Apr. </a:t>
            </a:r>
            <a:r>
              <a:rPr lang="en-GB" sz="6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'02	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Joint 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Venture Agreement signed (UK Govt./</a:t>
            </a:r>
            <a:r>
              <a:rPr lang="en-GB" sz="6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Wellcome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 Trust)</a:t>
            </a:r>
          </a:p>
          <a:p>
            <a:pPr marL="1077913" indent="-1077913" algn="just">
              <a:spcBef>
                <a:spcPts val="1200"/>
              </a:spcBef>
            </a:pP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Diamond 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Light Source Ltd. 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Established</a:t>
            </a:r>
          </a:p>
          <a:p>
            <a:pPr marL="1077913" indent="-1077913" algn="just">
              <a:spcBef>
                <a:spcPts val="1200"/>
              </a:spcBef>
            </a:pP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Specification Report (“Green Book”) completed by CCLRC</a:t>
            </a:r>
          </a:p>
          <a:p>
            <a:pPr marL="1077913" indent="-1077913" algn="just">
              <a:spcBef>
                <a:spcPts val="1200"/>
              </a:spcBef>
            </a:pPr>
            <a:r>
              <a:rPr lang="en-GB" sz="6200" b="1" dirty="0">
                <a:latin typeface="Calibri" panose="020F0502020204030204" pitchFamily="34" charset="0"/>
                <a:cs typeface="Calibri" panose="020F0502020204030204" pitchFamily="34" charset="0"/>
              </a:rPr>
              <a:t>Jan. </a:t>
            </a:r>
            <a:r>
              <a:rPr lang="en-GB" sz="6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'07	</a:t>
            </a:r>
            <a:r>
              <a:rPr lang="en-GB" sz="62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Start </a:t>
            </a:r>
            <a:r>
              <a:rPr lang="en-GB" sz="6200" dirty="0">
                <a:latin typeface="Calibri" panose="020F0502020204030204" pitchFamily="34" charset="0"/>
                <a:cs typeface="Calibri" panose="020F0502020204030204" pitchFamily="34" charset="0"/>
              </a:rPr>
              <a:t>of Operations</a:t>
            </a:r>
            <a:endParaRPr lang="en-GB" sz="6200" dirty="0" smtClean="0"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Diamond Light Source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6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Lattice Upgrade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504" y="1232756"/>
            <a:ext cx="5882985" cy="3996443"/>
            <a:chOff x="107504" y="883157"/>
            <a:chExt cx="5882985" cy="39964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476" r="21332" b="10349"/>
            <a:stretch/>
          </p:blipFill>
          <p:spPr>
            <a:xfrm>
              <a:off x="107504" y="883157"/>
              <a:ext cx="5410974" cy="399644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4860032" y="944724"/>
              <a:ext cx="864604" cy="32403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4427984" y="1160748"/>
              <a:ext cx="864604" cy="18445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125885" y="2459976"/>
              <a:ext cx="864604" cy="18445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932040" y="1031825"/>
            <a:ext cx="41404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Theoretical Minimum Emittance (TME) achieved by shaping dispersion and beta-functions to have a waist in the centre of the bending magnets.</a:t>
            </a:r>
          </a:p>
          <a:p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Practical techniques: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number of dipoles 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(MBA)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n-GB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Jx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trans. gradient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use </a:t>
            </a: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long. gradient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reverse bending 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creen Shot 2016-10-25 at 21.40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68" y="2440229"/>
            <a:ext cx="3599892" cy="6647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24500" y="728700"/>
            <a:ext cx="2639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Reducing the emittance</a:t>
            </a:r>
            <a:endParaRPr lang="en-GB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84168" y="2440228"/>
            <a:ext cx="980498" cy="29466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7740352" y="2708920"/>
            <a:ext cx="252028" cy="29466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8208404" y="2708920"/>
            <a:ext cx="324036" cy="29466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99120" y="5399928"/>
            <a:ext cx="87933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Lowering the emittance is not the only goal: </a:t>
            </a: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the capacity for IDs also desirable</a:t>
            </a:r>
            <a:endParaRPr lang="en-GB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95936" y="5085184"/>
            <a:ext cx="157767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R. Bartolini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1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359532" y="548680"/>
            <a:ext cx="8424936" cy="310854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it-IT" altLang="en-US" sz="2000" dirty="0" smtClean="0">
                <a:solidFill>
                  <a:srgbClr val="FF0000"/>
                </a:solidFill>
                <a:cs typeface="Arial" charset="0"/>
              </a:rPr>
              <a:t>(Enabling a...) Stronger science case based on</a:t>
            </a:r>
            <a:endParaRPr lang="it-IT" altLang="en-US" sz="2000" dirty="0">
              <a:solidFill>
                <a:srgbClr val="FF0000"/>
              </a:solidFill>
              <a:cs typeface="Arial" charset="0"/>
            </a:endParaRPr>
          </a:p>
          <a:p>
            <a:pPr marL="1257300" indent="-342900" eaLnBrk="1" hangingPunct="1">
              <a:spcBef>
                <a:spcPct val="0"/>
              </a:spcBef>
              <a:defRPr/>
            </a:pPr>
            <a:r>
              <a:rPr lang="it-IT" altLang="en-US" sz="2000" dirty="0" smtClean="0">
                <a:cs typeface="Arial" charset="0"/>
              </a:rPr>
              <a:t>higher brightness	</a:t>
            </a:r>
          </a:p>
          <a:p>
            <a:pPr marL="1257300" indent="-342900" eaLnBrk="1" hangingPunct="1">
              <a:spcBef>
                <a:spcPct val="0"/>
              </a:spcBef>
              <a:defRPr/>
            </a:pPr>
            <a:r>
              <a:rPr lang="it-IT" altLang="en-US" sz="2000" dirty="0" smtClean="0">
                <a:cs typeface="Arial" charset="0"/>
              </a:rPr>
              <a:t>higher transverse coherence</a:t>
            </a:r>
          </a:p>
          <a:p>
            <a:pPr marL="1257300" indent="-342900" eaLnBrk="1" hangingPunct="1">
              <a:spcBef>
                <a:spcPct val="0"/>
              </a:spcBef>
              <a:defRPr/>
            </a:pPr>
            <a:r>
              <a:rPr lang="it-IT" altLang="en-US" sz="2000" dirty="0" smtClean="0">
                <a:cs typeface="Arial" charset="0"/>
              </a:rPr>
              <a:t>small photon beam size / divergence</a:t>
            </a:r>
          </a:p>
          <a:p>
            <a:pPr marL="1257300" indent="-342900" eaLnBrk="1" hangingPunct="1">
              <a:spcBef>
                <a:spcPct val="0"/>
              </a:spcBef>
              <a:defRPr/>
            </a:pPr>
            <a:r>
              <a:rPr lang="it-IT" altLang="en-US" sz="2000" dirty="0" smtClean="0">
                <a:cs typeface="Arial" charset="0"/>
              </a:rPr>
              <a:t>cleaner spectral flux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en-US" sz="8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it-IT" altLang="en-US" sz="2000" dirty="0" smtClean="0">
                <a:solidFill>
                  <a:srgbClr val="FF0000"/>
                </a:solidFill>
                <a:cs typeface="Arial" charset="0"/>
              </a:rPr>
              <a:t>Growing confidence (and first experience!) with MBA lattices </a:t>
            </a:r>
          </a:p>
          <a:p>
            <a:pPr marL="1257300" indent="-342900" defTabSz="1257300" eaLnBrk="1" hangingPunct="1">
              <a:spcBef>
                <a:spcPct val="0"/>
              </a:spcBef>
              <a:defRPr/>
            </a:pPr>
            <a:r>
              <a:rPr lang="it-IT" altLang="en-US" sz="2000" dirty="0" smtClean="0">
                <a:cs typeface="Arial" charset="0"/>
              </a:rPr>
              <a:t>linear optics, nonlinear optics, instabilities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en-US" sz="8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it-IT" altLang="en-US" sz="2000" dirty="0" smtClean="0">
                <a:solidFill>
                  <a:srgbClr val="FF0000"/>
                </a:solidFill>
                <a:cs typeface="Arial" charset="0"/>
              </a:rPr>
              <a:t>Growing </a:t>
            </a:r>
            <a:r>
              <a:rPr lang="it-IT" altLang="en-US" sz="2000" dirty="0">
                <a:solidFill>
                  <a:srgbClr val="FF0000"/>
                </a:solidFill>
                <a:cs typeface="Arial" charset="0"/>
              </a:rPr>
              <a:t>confidence (and first experience!) with </a:t>
            </a:r>
            <a:r>
              <a:rPr lang="it-IT" altLang="en-US" sz="2000" dirty="0" smtClean="0">
                <a:solidFill>
                  <a:srgbClr val="FF0000"/>
                </a:solidFill>
                <a:cs typeface="Arial" charset="0"/>
              </a:rPr>
              <a:t>technolgical subsystems</a:t>
            </a:r>
            <a:endParaRPr lang="it-IT" altLang="en-US" sz="2000" dirty="0">
              <a:solidFill>
                <a:srgbClr val="FF0000"/>
              </a:solidFill>
              <a:cs typeface="Arial" charset="0"/>
            </a:endParaRPr>
          </a:p>
          <a:p>
            <a:pPr marL="1257300" indent="-342900" eaLnBrk="1" hangingPunct="1">
              <a:spcBef>
                <a:spcPct val="0"/>
              </a:spcBef>
              <a:defRPr/>
            </a:pPr>
            <a:r>
              <a:rPr lang="it-IT" altLang="en-US" sz="2000" dirty="0" smtClean="0">
                <a:cs typeface="Arial" charset="0"/>
              </a:rPr>
              <a:t>magnets, vacuum, diagnostics, feedback </a:t>
            </a:r>
            <a:endParaRPr lang="it-IT" altLang="en-US" sz="2000" dirty="0"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Lattice Upgrade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3875718"/>
            <a:ext cx="2756520" cy="221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3884935"/>
            <a:ext cx="2939781" cy="219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85" y="3894153"/>
            <a:ext cx="2935415" cy="219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287524" y="3738518"/>
            <a:ext cx="23042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Hard </a:t>
            </a:r>
            <a:r>
              <a:rPr lang="en-GB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X-ray CPMU 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275224" y="3738518"/>
            <a:ext cx="2484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Soft </a:t>
            </a:r>
            <a:r>
              <a:rPr lang="en-GB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X-rays APPLE-II</a:t>
            </a:r>
            <a:endParaRPr lang="en-GB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493750"/>
              </p:ext>
            </p:extLst>
          </p:nvPr>
        </p:nvGraphicFramePr>
        <p:xfrm>
          <a:off x="4067944" y="5337212"/>
          <a:ext cx="1511995" cy="418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82" name="Equation" r:id="rId7" imgW="1473200" imgH="406400" progId="Equation.3">
                  <p:embed/>
                </p:oleObj>
              </mc:Choice>
              <mc:Fallback>
                <p:oleObj name="Equation" r:id="rId7" imgW="1473200" imgH="406400" progId="Equation.3">
                  <p:embed/>
                  <p:pic>
                    <p:nvPicPr>
                      <p:cNvPr id="1537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5337212"/>
                        <a:ext cx="1511995" cy="418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247286"/>
              </p:ext>
            </p:extLst>
          </p:nvPr>
        </p:nvGraphicFramePr>
        <p:xfrm>
          <a:off x="6624228" y="5340204"/>
          <a:ext cx="909923" cy="437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83" name="Equation" r:id="rId9" imgW="825500" imgH="393700" progId="Equation.3">
                  <p:embed/>
                </p:oleObj>
              </mc:Choice>
              <mc:Fallback>
                <p:oleObj name="Equation" r:id="rId9" imgW="825500" imgH="393700" progId="Equation.3">
                  <p:embed/>
                  <p:pic>
                    <p:nvPicPr>
                      <p:cNvPr id="7783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4228" y="5340204"/>
                        <a:ext cx="909923" cy="4376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302932" y="3738518"/>
            <a:ext cx="269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GB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Transverse coherence </a:t>
            </a:r>
            <a:r>
              <a:rPr lang="en-GB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endParaRPr lang="en-GB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3495" y="4041068"/>
            <a:ext cx="90601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120 </a:t>
            </a:r>
            <a:r>
              <a:rPr lang="en-GB" altLang="en-US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pm.rad</a:t>
            </a:r>
            <a:endParaRPr lang="en-GB" altLang="en-US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n-GB" alt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300 mA</a:t>
            </a:r>
          </a:p>
          <a:p>
            <a:pPr algn="ctr" eaLnBrk="1" hangingPunct="1"/>
            <a:r>
              <a:rPr lang="en-GB" alt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1 % coupling</a:t>
            </a:r>
            <a:endParaRPr lang="en-GB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036" y="5572448"/>
            <a:ext cx="157767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R. Bartolini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287524" y="916263"/>
            <a:ext cx="8676964" cy="470898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Wish-list:</a:t>
            </a:r>
            <a:endParaRPr lang="en-GB" sz="2000" i="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GB" sz="2000" i="0" dirty="0">
              <a:latin typeface="Calibri" pitchFamily="34" charset="0"/>
              <a:cs typeface="Calibri" pitchFamily="34" charset="0"/>
            </a:endParaRPr>
          </a:p>
          <a:p>
            <a:pPr marL="898525" indent="-444500">
              <a:buFont typeface="Wingdings" pitchFamily="2" charset="2"/>
              <a:buChar char="Ø"/>
            </a:pP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Emittance reduction to below 300 </a:t>
            </a:r>
            <a:r>
              <a:rPr lang="en-GB" sz="2000" i="0" dirty="0" err="1" smtClean="0">
                <a:latin typeface="Calibri" pitchFamily="34" charset="0"/>
                <a:cs typeface="Calibri" pitchFamily="34" charset="0"/>
              </a:rPr>
              <a:t>pm.rad</a:t>
            </a: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 (~100 </a:t>
            </a:r>
            <a:r>
              <a:rPr lang="en-GB" sz="2000" i="0" dirty="0" err="1" smtClean="0">
                <a:latin typeface="Calibri" pitchFamily="34" charset="0"/>
                <a:cs typeface="Calibri" pitchFamily="34" charset="0"/>
              </a:rPr>
              <a:t>pm.rad</a:t>
            </a: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898525" indent="-444500">
              <a:buFont typeface="Wingdings" pitchFamily="2" charset="2"/>
              <a:buChar char="Ø"/>
            </a:pP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Reuse tunnel, </a:t>
            </a:r>
            <a:r>
              <a:rPr lang="en-GB" sz="2000" i="0" dirty="0" err="1" smtClean="0">
                <a:latin typeface="Calibri" pitchFamily="34" charset="0"/>
                <a:cs typeface="Calibri" pitchFamily="34" charset="0"/>
              </a:rPr>
              <a:t>beamlines</a:t>
            </a: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 and hardware (where possible)</a:t>
            </a:r>
            <a:endParaRPr lang="en-GB" sz="2000" i="0" dirty="0">
              <a:latin typeface="Calibri" pitchFamily="34" charset="0"/>
              <a:cs typeface="Calibri" pitchFamily="34" charset="0"/>
            </a:endParaRPr>
          </a:p>
          <a:p>
            <a:pPr marL="898525" indent="-444500">
              <a:buFont typeface="Wingdings" pitchFamily="2" charset="2"/>
              <a:buChar char="Ø"/>
            </a:pP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Maintain mini-beta straight sections</a:t>
            </a:r>
          </a:p>
          <a:p>
            <a:pPr marL="898525" indent="-444500"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Maintain short pulse capabilities (low alpha)</a:t>
            </a:r>
            <a:endParaRPr lang="en-GB" sz="2000" i="0" dirty="0">
              <a:latin typeface="Calibri" pitchFamily="34" charset="0"/>
              <a:cs typeface="Calibri" pitchFamily="34" charset="0"/>
            </a:endParaRPr>
          </a:p>
          <a:p>
            <a:pPr marL="898525" indent="-444500">
              <a:buFont typeface="Wingdings" pitchFamily="2" charset="2"/>
              <a:buChar char="Ø"/>
            </a:pP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Phased </a:t>
            </a:r>
            <a:r>
              <a:rPr lang="en-GB" sz="2000" i="0" dirty="0">
                <a:latin typeface="Calibri" pitchFamily="34" charset="0"/>
                <a:cs typeface="Calibri" pitchFamily="34" charset="0"/>
              </a:rPr>
              <a:t>installation (avoid long shutdown</a:t>
            </a: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898525" indent="-444500"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Minimise technology risks</a:t>
            </a:r>
            <a:endParaRPr lang="en-GB" sz="2000" i="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GB" sz="2000" i="0" dirty="0">
              <a:latin typeface="Calibri" pitchFamily="34" charset="0"/>
              <a:cs typeface="Calibri" pitchFamily="34" charset="0"/>
            </a:endParaRPr>
          </a:p>
          <a:p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Different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options </a:t>
            </a: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under study:</a:t>
            </a:r>
          </a:p>
          <a:p>
            <a:pPr>
              <a:buFont typeface="Wingdings" pitchFamily="2" charset="2"/>
              <a:buChar char="Ø"/>
            </a:pPr>
            <a:endParaRPr lang="en-GB" sz="2000" i="0" dirty="0" smtClean="0">
              <a:latin typeface="Calibri" pitchFamily="34" charset="0"/>
              <a:cs typeface="Calibri" pitchFamily="34" charset="0"/>
            </a:endParaRPr>
          </a:p>
          <a:p>
            <a:pPr marL="898525" indent="-444500">
              <a:buFont typeface="Wingdings" pitchFamily="2" charset="2"/>
              <a:buChar char="Ø"/>
            </a:pP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Initial studies of modified 4 Bend </a:t>
            </a:r>
            <a:r>
              <a:rPr lang="en-GB" sz="2000" i="0" dirty="0" err="1" smtClean="0">
                <a:latin typeface="Calibri" pitchFamily="34" charset="0"/>
                <a:cs typeface="Calibri" pitchFamily="34" charset="0"/>
              </a:rPr>
              <a:t>Achromat</a:t>
            </a: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, (but also pure 5BA, 7BA, ...)</a:t>
            </a: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 marL="898525" indent="-444500">
              <a:buFont typeface="Wingdings" pitchFamily="2" charset="2"/>
              <a:buChar char="Ø"/>
            </a:pP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More </a:t>
            </a:r>
            <a:r>
              <a:rPr lang="en-GB" sz="2000" i="0" dirty="0" err="1">
                <a:latin typeface="Calibri" pitchFamily="34" charset="0"/>
                <a:cs typeface="Calibri" pitchFamily="34" charset="0"/>
              </a:rPr>
              <a:t>beamlines</a:t>
            </a:r>
            <a:r>
              <a:rPr lang="en-GB" sz="2000" i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vs. </a:t>
            </a:r>
            <a:r>
              <a:rPr lang="en-GB" sz="2000" i="0" dirty="0">
                <a:latin typeface="Calibri" pitchFamily="34" charset="0"/>
                <a:cs typeface="Calibri" pitchFamily="34" charset="0"/>
              </a:rPr>
              <a:t>lower </a:t>
            </a:r>
            <a:r>
              <a:rPr lang="en-GB" sz="2000" i="0" dirty="0" smtClean="0">
                <a:latin typeface="Calibri" pitchFamily="34" charset="0"/>
                <a:cs typeface="Calibri" pitchFamily="34" charset="0"/>
              </a:rPr>
              <a:t>emittance</a:t>
            </a:r>
          </a:p>
          <a:p>
            <a:pPr marL="898525" indent="-444500"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ESRF 7-bend HBMA Lattice =&gt; modified 6-bend HBMA solution</a:t>
            </a:r>
          </a:p>
          <a:p>
            <a:pPr marL="898525" indent="-444500"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8-bend lattice? Reverse bends?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Lattice Upgrade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7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58"/>
          <p:cNvSpPr txBox="1">
            <a:spLocks noChangeArrowheads="1"/>
          </p:cNvSpPr>
          <p:nvPr/>
        </p:nvSpPr>
        <p:spPr bwMode="auto">
          <a:xfrm>
            <a:off x="143508" y="3681028"/>
            <a:ext cx="8856984" cy="2369880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Pros: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Magnet arrangement allows 24 additional short straight sections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Natural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emittance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275 pm.rad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(factor 10 reduction on present lattice)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Design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utilises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gradient bending magnets</a:t>
            </a:r>
          </a:p>
          <a:p>
            <a:endParaRPr lang="en-US" sz="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Emittance reduction judged too small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Difficult to achieve satisfactory lifetime and injection efficiency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8" name="Picture 3" descr="H:\Dphil\Diamond\prac\4BAnew\cell2-twi-out.png"/>
          <p:cNvPicPr>
            <a:picLocks noChangeAspect="1" noChangeArrowheads="1"/>
          </p:cNvPicPr>
          <p:nvPr/>
        </p:nvPicPr>
        <p:blipFill>
          <a:blip r:embed="rId3" cstate="print"/>
          <a:srcRect b="5456"/>
          <a:stretch>
            <a:fillRect/>
          </a:stretch>
        </p:blipFill>
        <p:spPr bwMode="auto">
          <a:xfrm>
            <a:off x="15875" y="656692"/>
            <a:ext cx="4776788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/>
          <p:nvPr/>
        </p:nvGrpSpPr>
        <p:grpSpPr>
          <a:xfrm>
            <a:off x="4912233" y="1024384"/>
            <a:ext cx="4340287" cy="2260600"/>
            <a:chOff x="4911663" y="1096963"/>
            <a:chExt cx="4340287" cy="2260600"/>
          </a:xfrm>
        </p:grpSpPr>
        <p:grpSp>
          <p:nvGrpSpPr>
            <p:cNvPr id="5" name="กลุ่ม 13"/>
            <p:cNvGrpSpPr>
              <a:grpSpLocks/>
            </p:cNvGrpSpPr>
            <p:nvPr/>
          </p:nvGrpSpPr>
          <p:grpSpPr bwMode="auto">
            <a:xfrm>
              <a:off x="5004356" y="1304764"/>
              <a:ext cx="4247594" cy="1599297"/>
              <a:chOff x="680315" y="1500390"/>
              <a:chExt cx="7978569" cy="3003668"/>
            </a:xfrm>
          </p:grpSpPr>
          <p:grpSp>
            <p:nvGrpSpPr>
              <p:cNvPr id="7" name="กลุ่ม 10"/>
              <p:cNvGrpSpPr>
                <a:grpSpLocks/>
              </p:cNvGrpSpPr>
              <p:nvPr/>
            </p:nvGrpSpPr>
            <p:grpSpPr bwMode="auto">
              <a:xfrm>
                <a:off x="680315" y="3056877"/>
                <a:ext cx="7978569" cy="520200"/>
                <a:chOff x="713689" y="2801754"/>
                <a:chExt cx="8391232" cy="547106"/>
              </a:xfrm>
            </p:grpSpPr>
            <p:sp>
              <p:nvSpPr>
                <p:cNvPr id="13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7682678" y="2801754"/>
                  <a:ext cx="1422243" cy="547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200" b="1"/>
                    <a:t>3.35m</a:t>
                  </a:r>
                  <a:endParaRPr lang="th-TH" sz="1200" b="1"/>
                </a:p>
              </p:txBody>
            </p:sp>
            <p:sp>
              <p:nvSpPr>
                <p:cNvPr id="14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713689" y="2801754"/>
                  <a:ext cx="1166123" cy="547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200" b="1"/>
                    <a:t>3.35m</a:t>
                  </a:r>
                  <a:endParaRPr lang="th-TH" sz="1200" b="1"/>
                </a:p>
              </p:txBody>
            </p:sp>
          </p:grpSp>
          <p:sp>
            <p:nvSpPr>
              <p:cNvPr id="9" name="TextBox 49"/>
              <p:cNvSpPr txBox="1">
                <a:spLocks noChangeArrowheads="1"/>
              </p:cNvSpPr>
              <p:nvPr/>
            </p:nvSpPr>
            <p:spPr bwMode="auto">
              <a:xfrm>
                <a:off x="5346135" y="1500390"/>
                <a:ext cx="2569369" cy="635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dirty="0">
                    <a:latin typeface="Calibri" pitchFamily="34" charset="0"/>
                    <a:cs typeface="Calibri" pitchFamily="34" charset="0"/>
                  </a:rPr>
                  <a:t>Original DBA</a:t>
                </a:r>
                <a:endParaRPr lang="th-TH" sz="160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0" name="TextBox 50"/>
              <p:cNvSpPr txBox="1">
                <a:spLocks noChangeArrowheads="1"/>
              </p:cNvSpPr>
              <p:nvPr/>
            </p:nvSpPr>
            <p:spPr bwMode="auto">
              <a:xfrm>
                <a:off x="5413364" y="3868259"/>
                <a:ext cx="1728192" cy="635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/>
                  <a:t>4BA</a:t>
                </a:r>
                <a:endParaRPr lang="th-TH" sz="1600"/>
              </a:p>
            </p:txBody>
          </p:sp>
        </p:grpSp>
        <p:grpSp>
          <p:nvGrpSpPr>
            <p:cNvPr id="8" name="Group 22"/>
            <p:cNvGrpSpPr/>
            <p:nvPr/>
          </p:nvGrpSpPr>
          <p:grpSpPr>
            <a:xfrm>
              <a:off x="4911663" y="1096963"/>
              <a:ext cx="4160837" cy="2260600"/>
              <a:chOff x="4932363" y="1096963"/>
              <a:chExt cx="4160837" cy="2260600"/>
            </a:xfrm>
          </p:grpSpPr>
          <p:pic>
            <p:nvPicPr>
              <p:cNvPr id="15" name="Picture 1" descr="G:\Dphil\#Diamond\prac\opa\Diamond\dls1015_geometry.wm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636" t="41176" b="44983"/>
              <a:stretch>
                <a:fillRect/>
              </a:stretch>
            </p:blipFill>
            <p:spPr bwMode="auto">
              <a:xfrm>
                <a:off x="4968045" y="1611313"/>
                <a:ext cx="4068452" cy="50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สี่เหลี่ยมผืนผ้า 22"/>
              <p:cNvSpPr/>
              <p:nvPr/>
            </p:nvSpPr>
            <p:spPr>
              <a:xfrm>
                <a:off x="4932363" y="1096963"/>
                <a:ext cx="4160837" cy="226060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0877" t="31738" r="1495" b="54099"/>
              <a:stretch>
                <a:fillRect/>
              </a:stretch>
            </p:blipFill>
            <p:spPr bwMode="auto">
              <a:xfrm>
                <a:off x="5004048" y="2204864"/>
                <a:ext cx="4032448" cy="617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TextBox 49"/>
              <p:cNvSpPr txBox="1">
                <a:spLocks noChangeArrowheads="1"/>
              </p:cNvSpPr>
              <p:nvPr/>
            </p:nvSpPr>
            <p:spPr bwMode="auto">
              <a:xfrm>
                <a:off x="7524328" y="2082358"/>
                <a:ext cx="1367869" cy="338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dirty="0" smtClean="0">
                    <a:latin typeface="Calibri" pitchFamily="34" charset="0"/>
                    <a:cs typeface="Calibri" pitchFamily="34" charset="0"/>
                  </a:rPr>
                  <a:t>Modified 4BA</a:t>
                </a:r>
                <a:endParaRPr lang="th-TH" sz="160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968044" y="1556792"/>
                <a:ext cx="45719" cy="12601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8912577" y="1592796"/>
                <a:ext cx="133968" cy="12601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Modified 4BA (</a:t>
            </a:r>
            <a:r>
              <a:rPr lang="en-GB" sz="3600" b="1" kern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D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DBA)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3508" y="3388640"/>
            <a:ext cx="17223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T. </a:t>
            </a:r>
            <a:r>
              <a:rPr lang="en-US" sz="1300" i="1" dirty="0" err="1" smtClean="0">
                <a:solidFill>
                  <a:schemeClr val="bg1">
                    <a:lumMod val="50000"/>
                  </a:schemeClr>
                </a:solidFill>
              </a:rPr>
              <a:t>Pulampong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20"/>
          <p:cNvSpPr txBox="1">
            <a:spLocks noChangeArrowheads="1"/>
          </p:cNvSpPr>
          <p:nvPr/>
        </p:nvSpPr>
        <p:spPr bwMode="auto">
          <a:xfrm>
            <a:off x="107503" y="656692"/>
            <a:ext cx="89190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9875" indent="-269875" algn="just" eaLnBrk="1" hangingPunct="1">
              <a:spcBef>
                <a:spcPct val="0"/>
              </a:spcBef>
            </a:pPr>
            <a:r>
              <a:rPr lang="en-GB" altLang="en-US" sz="2000" dirty="0">
                <a:cs typeface="Arial" panose="020B0604020202020204" pitchFamily="34" charset="0"/>
              </a:rPr>
              <a:t>A more </a:t>
            </a:r>
            <a:r>
              <a:rPr lang="en-GB" altLang="en-US" sz="2000" dirty="0" smtClean="0">
                <a:cs typeface="Arial" panose="020B0604020202020204" pitchFamily="34" charset="0"/>
              </a:rPr>
              <a:t>aggressive </a:t>
            </a:r>
            <a:r>
              <a:rPr lang="en-GB" altLang="en-US" sz="2000" dirty="0">
                <a:cs typeface="Arial" panose="020B0604020202020204" pitchFamily="34" charset="0"/>
              </a:rPr>
              <a:t>design </a:t>
            </a:r>
            <a:r>
              <a:rPr lang="en-GB" altLang="en-US" sz="2000" dirty="0" smtClean="0">
                <a:cs typeface="Arial" panose="020B0604020202020204" pitchFamily="34" charset="0"/>
              </a:rPr>
              <a:t>proposed </a:t>
            </a:r>
            <a:r>
              <a:rPr lang="en-GB" altLang="en-US" sz="2000" dirty="0">
                <a:cs typeface="Arial" panose="020B0604020202020204" pitchFamily="34" charset="0"/>
              </a:rPr>
              <a:t>that merges the </a:t>
            </a:r>
            <a:r>
              <a:rPr lang="en-GB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ESRF HMBA</a:t>
            </a:r>
            <a:r>
              <a:rPr lang="en-GB" altLang="en-US" sz="2000" dirty="0">
                <a:cs typeface="Arial" panose="020B0604020202020204" pitchFamily="34" charset="0"/>
              </a:rPr>
              <a:t> concept with the </a:t>
            </a:r>
            <a:r>
              <a:rPr lang="en-GB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Diamond DDBA</a:t>
            </a:r>
            <a:r>
              <a:rPr lang="en-GB" altLang="en-US" sz="2000" dirty="0">
                <a:cs typeface="Arial" panose="020B0604020202020204" pitchFamily="34" charset="0"/>
              </a:rPr>
              <a:t> mid straight section taking the </a:t>
            </a:r>
            <a:r>
              <a:rPr lang="en-GB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best of both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marL="269875" indent="-269875" algn="just" eaLnBrk="1" hangingPunct="1">
              <a:spcBef>
                <a:spcPct val="0"/>
              </a:spcBef>
            </a:pPr>
            <a:r>
              <a:rPr lang="en-GB" altLang="en-US" sz="2000" dirty="0">
                <a:cs typeface="Arial" panose="020B0604020202020204" pitchFamily="34" charset="0"/>
              </a:rPr>
              <a:t>Use the ESRF cell (7BA with longitudinal gradient dipoles) – removing the mid dipole to make it a 6BA with a straight at the centre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24844"/>
            <a:ext cx="4752975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20"/>
          <p:cNvSpPr txBox="1">
            <a:spLocks noChangeArrowheads="1"/>
          </p:cNvSpPr>
          <p:nvPr/>
        </p:nvSpPr>
        <p:spPr bwMode="auto">
          <a:xfrm>
            <a:off x="5335588" y="2035872"/>
            <a:ext cx="369093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Promising design: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3333FF"/>
                </a:solidFill>
                <a:cs typeface="Arial" panose="020B0604020202020204" pitchFamily="34" charset="0"/>
              </a:rPr>
              <a:t>Emittance 120 pm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3333FF"/>
                </a:solidFill>
                <a:cs typeface="Arial" panose="020B0604020202020204" pitchFamily="34" charset="0"/>
              </a:rPr>
              <a:t>~ 10mm 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3333FF"/>
                </a:solidFill>
                <a:cs typeface="Arial" panose="020B0604020202020204" pitchFamily="34" charset="0"/>
              </a:rPr>
              <a:t>~ 3 h lifetime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short straight sections  ~5m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long straight sections ~8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mid-straight section ~3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Control phase advance between dispersion bumps to cancel </a:t>
            </a:r>
            <a:r>
              <a:rPr lang="en-GB" altLang="en-US" sz="2000" dirty="0" err="1" smtClean="0"/>
              <a:t>sextupole</a:t>
            </a:r>
            <a:r>
              <a:rPr lang="en-GB" altLang="en-US" sz="2000" dirty="0" smtClean="0"/>
              <a:t> effects</a:t>
            </a:r>
            <a:endParaRPr lang="en-GB" altLang="en-US" sz="20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6-bend HBMA (</a:t>
            </a:r>
            <a:r>
              <a:rPr lang="en-GB" sz="3600" b="1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D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TBA)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3869" y="5913276"/>
            <a:ext cx="143218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A. </a:t>
            </a:r>
            <a:r>
              <a:rPr lang="en-US" sz="1300" i="1" dirty="0" err="1" smtClean="0">
                <a:solidFill>
                  <a:schemeClr val="bg1">
                    <a:lumMod val="50000"/>
                  </a:schemeClr>
                </a:solidFill>
              </a:rPr>
              <a:t>Alekou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9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DTBA: Cell Optimisation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03648" y="2308558"/>
            <a:ext cx="504056" cy="144016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195736" y="2308558"/>
            <a:ext cx="504056" cy="144016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131840" y="2308558"/>
            <a:ext cx="504056" cy="144016"/>
          </a:xfrm>
          <a:prstGeom prst="rect">
            <a:avLst/>
          </a:prstGeom>
          <a:solidFill>
            <a:srgbClr val="1E3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923928" y="2308558"/>
            <a:ext cx="504056" cy="144016"/>
          </a:xfrm>
          <a:prstGeom prst="rect">
            <a:avLst/>
          </a:prstGeom>
          <a:solidFill>
            <a:srgbClr val="1E3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860032" y="2308558"/>
            <a:ext cx="504056" cy="144016"/>
          </a:xfrm>
          <a:prstGeom prst="rect">
            <a:avLst/>
          </a:prstGeom>
          <a:solidFill>
            <a:srgbClr val="1E3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652120" y="2308558"/>
            <a:ext cx="504056" cy="144016"/>
          </a:xfrm>
          <a:prstGeom prst="rect">
            <a:avLst/>
          </a:prstGeom>
          <a:solidFill>
            <a:srgbClr val="1E3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588224" y="2308558"/>
            <a:ext cx="504056" cy="144016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380312" y="2308558"/>
            <a:ext cx="504056" cy="144016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971600" y="2156158"/>
            <a:ext cx="0" cy="440432"/>
          </a:xfrm>
          <a:prstGeom prst="line">
            <a:avLst/>
          </a:prstGeom>
          <a:ln>
            <a:solidFill>
              <a:srgbClr val="1E39F6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915816" y="2164542"/>
            <a:ext cx="0" cy="440432"/>
          </a:xfrm>
          <a:prstGeom prst="line">
            <a:avLst/>
          </a:prstGeom>
          <a:ln>
            <a:solidFill>
              <a:srgbClr val="1E39F6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644008" y="2156158"/>
            <a:ext cx="0" cy="440432"/>
          </a:xfrm>
          <a:prstGeom prst="line">
            <a:avLst/>
          </a:prstGeom>
          <a:ln>
            <a:solidFill>
              <a:srgbClr val="1E39F6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372200" y="2156158"/>
            <a:ext cx="0" cy="440432"/>
          </a:xfrm>
          <a:prstGeom prst="line">
            <a:avLst/>
          </a:prstGeom>
          <a:ln>
            <a:solidFill>
              <a:srgbClr val="1E39F6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316416" y="2164542"/>
            <a:ext cx="0" cy="440432"/>
          </a:xfrm>
          <a:prstGeom prst="line">
            <a:avLst/>
          </a:prstGeom>
          <a:ln>
            <a:solidFill>
              <a:srgbClr val="1E39F6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0" y="2622357"/>
            <a:ext cx="1482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1E39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2000" dirty="0" smtClean="0">
                <a:solidFill>
                  <a:srgbClr val="1E39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 straight</a:t>
            </a:r>
            <a:endParaRPr lang="en-GB" sz="2000" dirty="0">
              <a:solidFill>
                <a:srgbClr val="1E39F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95736" y="2564904"/>
            <a:ext cx="1951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straight</a:t>
            </a:r>
            <a:endParaRPr lang="en-GB" sz="200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52120" y="2570130"/>
            <a:ext cx="1507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66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straight</a:t>
            </a:r>
            <a:endParaRPr lang="en-GB" sz="2000" dirty="0">
              <a:solidFill>
                <a:srgbClr val="66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ight Brace 46"/>
          <p:cNvSpPr/>
          <p:nvPr/>
        </p:nvSpPr>
        <p:spPr>
          <a:xfrm rot="5400000">
            <a:off x="4504553" y="-562881"/>
            <a:ext cx="288034" cy="7335692"/>
          </a:xfrm>
          <a:prstGeom prst="rightBrace">
            <a:avLst/>
          </a:prstGeom>
          <a:ln>
            <a:solidFill>
              <a:srgbClr val="1E39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E39F6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127403" y="3202523"/>
            <a:ext cx="3316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b="1" dirty="0" smtClean="0">
                <a:solidFill>
                  <a:srgbClr val="1E39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Diamond II Super-Period</a:t>
            </a:r>
            <a:endParaRPr lang="en-GB" sz="2400" dirty="0">
              <a:solidFill>
                <a:srgbClr val="1E39F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884368" y="2308558"/>
            <a:ext cx="864096" cy="144016"/>
          </a:xfrm>
          <a:prstGeom prst="rect">
            <a:avLst/>
          </a:prstGeom>
          <a:gradFill flip="none" rotWithShape="1">
            <a:gsLst>
              <a:gs pos="50000">
                <a:srgbClr val="1E39F6"/>
              </a:gs>
              <a:gs pos="25000">
                <a:schemeClr val="bg1">
                  <a:alpha val="0"/>
                </a:schemeClr>
              </a:gs>
              <a:gs pos="75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1905052" y="2308557"/>
            <a:ext cx="289146" cy="144017"/>
          </a:xfrm>
          <a:prstGeom prst="rect">
            <a:avLst/>
          </a:prstGeom>
          <a:gradFill flip="none" rotWithShape="1">
            <a:gsLst>
              <a:gs pos="50000">
                <a:srgbClr val="669900"/>
              </a:gs>
              <a:gs pos="25000">
                <a:schemeClr val="bg1">
                  <a:alpha val="0"/>
                </a:schemeClr>
              </a:gs>
              <a:gs pos="75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539552" y="2308558"/>
            <a:ext cx="864096" cy="144016"/>
          </a:xfrm>
          <a:prstGeom prst="rect">
            <a:avLst/>
          </a:prstGeom>
          <a:gradFill flip="none" rotWithShape="1">
            <a:gsLst>
              <a:gs pos="50000">
                <a:srgbClr val="1E39F6"/>
              </a:gs>
              <a:gs pos="25000">
                <a:schemeClr val="bg1">
                  <a:alpha val="0"/>
                </a:schemeClr>
              </a:gs>
              <a:gs pos="75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Straight Connector 51"/>
          <p:cNvCxnSpPr/>
          <p:nvPr/>
        </p:nvCxnSpPr>
        <p:spPr>
          <a:xfrm>
            <a:off x="539552" y="2376374"/>
            <a:ext cx="8208912" cy="0"/>
          </a:xfrm>
          <a:prstGeom prst="line">
            <a:avLst/>
          </a:prstGeom>
          <a:ln>
            <a:solidFill>
              <a:srgbClr val="1E39F6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362974" y="2308557"/>
            <a:ext cx="289146" cy="144018"/>
          </a:xfrm>
          <a:prstGeom prst="rect">
            <a:avLst/>
          </a:prstGeom>
          <a:gradFill flip="none" rotWithShape="1">
            <a:gsLst>
              <a:gs pos="50000">
                <a:srgbClr val="669900"/>
              </a:gs>
              <a:gs pos="25000">
                <a:schemeClr val="bg1">
                  <a:alpha val="0"/>
                </a:schemeClr>
              </a:gs>
              <a:gs pos="75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3634782" y="2308557"/>
            <a:ext cx="289146" cy="144018"/>
          </a:xfrm>
          <a:prstGeom prst="rect">
            <a:avLst/>
          </a:prstGeom>
          <a:gradFill flip="none" rotWithShape="1">
            <a:gsLst>
              <a:gs pos="50000">
                <a:srgbClr val="669900"/>
              </a:gs>
              <a:gs pos="25000">
                <a:schemeClr val="bg1">
                  <a:alpha val="0"/>
                </a:schemeClr>
              </a:gs>
              <a:gs pos="75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2699792" y="2308557"/>
            <a:ext cx="432048" cy="144018"/>
          </a:xfrm>
          <a:prstGeom prst="rect">
            <a:avLst/>
          </a:prstGeom>
          <a:gradFill flip="none" rotWithShape="1">
            <a:gsLst>
              <a:gs pos="50000">
                <a:srgbClr val="FF0066"/>
              </a:gs>
              <a:gs pos="25000">
                <a:schemeClr val="bg1">
                  <a:alpha val="0"/>
                </a:schemeClr>
              </a:gs>
              <a:gs pos="75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4427984" y="2308557"/>
            <a:ext cx="432048" cy="144018"/>
          </a:xfrm>
          <a:prstGeom prst="rect">
            <a:avLst/>
          </a:prstGeom>
          <a:gradFill flip="none" rotWithShape="1">
            <a:gsLst>
              <a:gs pos="50000">
                <a:srgbClr val="FF0066"/>
              </a:gs>
              <a:gs pos="25000">
                <a:schemeClr val="bg1">
                  <a:alpha val="0"/>
                </a:schemeClr>
              </a:gs>
              <a:gs pos="75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6156176" y="2308557"/>
            <a:ext cx="432048" cy="144018"/>
          </a:xfrm>
          <a:prstGeom prst="rect">
            <a:avLst/>
          </a:prstGeom>
          <a:gradFill flip="none" rotWithShape="1">
            <a:gsLst>
              <a:gs pos="50000">
                <a:srgbClr val="FF0066"/>
              </a:gs>
              <a:gs pos="25000">
                <a:schemeClr val="bg1">
                  <a:alpha val="0"/>
                </a:schemeClr>
              </a:gs>
              <a:gs pos="75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7087975" y="2308556"/>
            <a:ext cx="289146" cy="144019"/>
          </a:xfrm>
          <a:prstGeom prst="rect">
            <a:avLst/>
          </a:prstGeom>
          <a:gradFill flip="none" rotWithShape="1">
            <a:gsLst>
              <a:gs pos="50000">
                <a:srgbClr val="669900"/>
              </a:gs>
              <a:gs pos="25000">
                <a:schemeClr val="bg1">
                  <a:alpha val="0"/>
                </a:schemeClr>
              </a:gs>
              <a:gs pos="75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807804" y="2376374"/>
            <a:ext cx="108012" cy="332546"/>
          </a:xfrm>
          <a:prstGeom prst="straightConnector1">
            <a:avLst/>
          </a:prstGeom>
          <a:ln>
            <a:solidFill>
              <a:srgbClr val="FF006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5504358" y="2388950"/>
            <a:ext cx="219770" cy="319970"/>
          </a:xfrm>
          <a:prstGeom prst="straightConnector1">
            <a:avLst/>
          </a:prstGeom>
          <a:ln>
            <a:solidFill>
              <a:srgbClr val="6699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1" idx="0"/>
          </p:cNvCxnSpPr>
          <p:nvPr/>
        </p:nvCxnSpPr>
        <p:spPr>
          <a:xfrm flipV="1">
            <a:off x="741101" y="2302387"/>
            <a:ext cx="230499" cy="319970"/>
          </a:xfrm>
          <a:prstGeom prst="straightConnector1">
            <a:avLst/>
          </a:prstGeom>
          <a:ln>
            <a:solidFill>
              <a:srgbClr val="1E39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554209" y="1700808"/>
            <a:ext cx="1001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1</a:t>
            </a:r>
            <a:endParaRPr lang="en-GB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318405" y="1700808"/>
            <a:ext cx="1001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2</a:t>
            </a:r>
            <a:endParaRPr lang="en-GB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46597" y="1700808"/>
            <a:ext cx="1001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2</a:t>
            </a:r>
            <a:endParaRPr lang="en-GB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912260" y="1700808"/>
            <a:ext cx="1001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-CELL 1</a:t>
            </a:r>
            <a:endParaRPr lang="en-GB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79512" y="584684"/>
            <a:ext cx="8352928" cy="109260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Two kinds of cell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used to reproduce the 6-fold structure of the present lattice (1 long and 3 standard straights per super-period)  </a:t>
            </a:r>
          </a:p>
          <a:p>
            <a:pPr>
              <a:spcBef>
                <a:spcPts val="600"/>
              </a:spcBef>
            </a:pP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Cell 1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an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asymmetric cell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+1.5 m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longer than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Cell 2</a:t>
            </a:r>
          </a:p>
        </p:txBody>
      </p:sp>
      <p:pic>
        <p:nvPicPr>
          <p:cNvPr id="6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7" y="4470617"/>
            <a:ext cx="4191257" cy="155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43" y="3789040"/>
            <a:ext cx="3515721" cy="21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179512" y="3717032"/>
            <a:ext cx="4867085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Dynamic aperture optimised by scanning linear optics parameters at fixed chromaticity</a:t>
            </a:r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56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Shape 81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692696"/>
            <a:ext cx="50371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5972734" y="1497558"/>
            <a:ext cx="29197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Add additional quadrupole to increase beta-function at injection point</a:t>
            </a:r>
            <a:endParaRPr lang="en-GB" altLang="en-US" sz="18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DTBA: Injection Cell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/>
          <a:stretch/>
        </p:blipFill>
        <p:spPr bwMode="auto">
          <a:xfrm>
            <a:off x="71499" y="3465104"/>
            <a:ext cx="5293703" cy="286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472100" y="3762906"/>
            <a:ext cx="34980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Dynamic aperture at injection point can be increased without affecting other cells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Momentum acceptance (lifetime) better without the cell …</a:t>
            </a:r>
            <a:endParaRPr lang="en-GB" altLang="en-US" sz="180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4319972" y="1052736"/>
            <a:ext cx="1548172" cy="7560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427984" y="1988840"/>
            <a:ext cx="1440160" cy="3240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3933729" y="5985284"/>
            <a:ext cx="146636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A. Alekou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DTBA: Open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problems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43508" y="800708"/>
            <a:ext cx="8856984" cy="526297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cs typeface="Arial" panose="020B0604020202020204" pitchFamily="34" charset="0"/>
              </a:rPr>
              <a:t>I09/I13 </a:t>
            </a:r>
            <a:r>
              <a:rPr lang="en-GB" altLang="en-US" sz="2000" dirty="0">
                <a:cs typeface="Arial" panose="020B0604020202020204" pitchFamily="34" charset="0"/>
              </a:rPr>
              <a:t>vertical double </a:t>
            </a:r>
            <a:r>
              <a:rPr lang="en-GB" altLang="en-US" sz="2000" dirty="0" smtClean="0">
                <a:cs typeface="Arial" panose="020B0604020202020204" pitchFamily="34" charset="0"/>
              </a:rPr>
              <a:t>mini-beta </a:t>
            </a:r>
            <a:r>
              <a:rPr lang="en-GB" altLang="en-US" sz="2000" dirty="0">
                <a:cs typeface="Arial" panose="020B0604020202020204" pitchFamily="34" charset="0"/>
              </a:rPr>
              <a:t>and horizontal focussing </a:t>
            </a:r>
            <a:r>
              <a:rPr lang="en-GB" altLang="en-US" sz="2000" dirty="0" smtClean="0">
                <a:cs typeface="Arial" panose="020B0604020202020204" pitchFamily="34" charset="0"/>
              </a:rPr>
              <a:t>optics: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marL="1077913" indent="-342900" eaLnBrk="1" hangingPunct="1">
              <a:spcBef>
                <a:spcPct val="0"/>
              </a:spcBef>
            </a:pPr>
            <a:r>
              <a:rPr lang="en-GB" altLang="en-US" sz="2000" i="1" dirty="0" smtClean="0">
                <a:cs typeface="Arial" panose="020B0604020202020204" pitchFamily="34" charset="0"/>
              </a:rPr>
              <a:t>difficult </a:t>
            </a:r>
            <a:r>
              <a:rPr lang="en-GB" altLang="en-US" sz="2000" i="1" dirty="0">
                <a:cs typeface="Arial" panose="020B0604020202020204" pitchFamily="34" charset="0"/>
              </a:rPr>
              <a:t>to maintain in 8 m straight section</a:t>
            </a:r>
          </a:p>
          <a:p>
            <a:pPr marL="1077913" indent="-342900" eaLnBrk="1" hangingPunct="1">
              <a:spcBef>
                <a:spcPct val="0"/>
              </a:spcBef>
            </a:pPr>
            <a:r>
              <a:rPr lang="en-GB" altLang="en-US" sz="2000" i="1" dirty="0" smtClean="0">
                <a:cs typeface="Arial" panose="020B0604020202020204" pitchFamily="34" charset="0"/>
              </a:rPr>
              <a:t>however </a:t>
            </a:r>
            <a:r>
              <a:rPr lang="en-GB" altLang="en-US" sz="2000" i="1" dirty="0">
                <a:cs typeface="Arial" panose="020B0604020202020204" pitchFamily="34" charset="0"/>
              </a:rPr>
              <a:t>these are “flagship beamlines” at Diamond</a:t>
            </a:r>
          </a:p>
          <a:p>
            <a:pPr marL="1077913" indent="-342900" eaLnBrk="1" hangingPunct="1">
              <a:spcBef>
                <a:spcPct val="0"/>
              </a:spcBef>
            </a:pPr>
            <a:r>
              <a:rPr lang="en-GB" altLang="en-US" sz="2000" i="1" dirty="0" smtClean="0">
                <a:cs typeface="Arial" panose="020B0604020202020204" pitchFamily="34" charset="0"/>
              </a:rPr>
              <a:t>I13 </a:t>
            </a:r>
            <a:r>
              <a:rPr lang="en-GB" altLang="en-US" sz="2000" i="1" dirty="0">
                <a:cs typeface="Arial" panose="020B0604020202020204" pitchFamily="34" charset="0"/>
              </a:rPr>
              <a:t>is ~200 m long to an external building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Few other beamlines cannot be </a:t>
            </a:r>
            <a:r>
              <a:rPr lang="en-GB" altLang="en-US" sz="2000" dirty="0" smtClean="0">
                <a:cs typeface="Arial" panose="020B0604020202020204" pitchFamily="34" charset="0"/>
              </a:rPr>
              <a:t>maintained: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 smtClean="0">
              <a:cs typeface="Arial" panose="020B0604020202020204" pitchFamily="34" charset="0"/>
            </a:endParaRPr>
          </a:p>
          <a:p>
            <a:pPr marL="1077913" indent="-342900" eaLnBrk="1" hangingPunct="1">
              <a:spcBef>
                <a:spcPct val="0"/>
              </a:spcBef>
            </a:pPr>
            <a:r>
              <a:rPr lang="en-GB" altLang="en-US" sz="2000" i="1" dirty="0" smtClean="0">
                <a:cs typeface="Arial" panose="020B0604020202020204" pitchFamily="34" charset="0"/>
              </a:rPr>
              <a:t>I10 fast polarisation switching – </a:t>
            </a:r>
            <a:r>
              <a:rPr lang="en-GB" altLang="en-US" sz="2000" i="1" dirty="0">
                <a:cs typeface="Arial" panose="020B0604020202020204" pitchFamily="34" charset="0"/>
              </a:rPr>
              <a:t>does not fit in </a:t>
            </a:r>
            <a:r>
              <a:rPr lang="en-GB" altLang="en-US" sz="2000" i="1" dirty="0" smtClean="0">
                <a:cs typeface="Arial" panose="020B0604020202020204" pitchFamily="34" charset="0"/>
              </a:rPr>
              <a:t>standard straight</a:t>
            </a:r>
            <a:endParaRPr lang="en-GB" altLang="en-US" sz="2000" i="1" dirty="0">
              <a:cs typeface="Arial" panose="020B0604020202020204" pitchFamily="34" charset="0"/>
            </a:endParaRPr>
          </a:p>
          <a:p>
            <a:pPr marL="1077913" indent="-342900" eaLnBrk="1" hangingPunct="1">
              <a:spcBef>
                <a:spcPct val="0"/>
              </a:spcBef>
            </a:pPr>
            <a:r>
              <a:rPr lang="en-GB" altLang="en-US" sz="2000" i="1" dirty="0" smtClean="0">
                <a:cs typeface="Arial" panose="020B0604020202020204" pitchFamily="34" charset="0"/>
              </a:rPr>
              <a:t>I08 </a:t>
            </a:r>
            <a:r>
              <a:rPr lang="en-GB" altLang="en-US" sz="2000" i="1" dirty="0">
                <a:cs typeface="Arial" panose="020B0604020202020204" pitchFamily="34" charset="0"/>
              </a:rPr>
              <a:t>4.5 m ID is too long</a:t>
            </a:r>
          </a:p>
          <a:p>
            <a:pPr marL="1077913" indent="-342900" eaLnBrk="1" hangingPunct="1">
              <a:spcBef>
                <a:spcPct val="0"/>
              </a:spcBef>
            </a:pPr>
            <a:r>
              <a:rPr lang="en-GB" altLang="en-US" sz="2000" i="1" dirty="0" smtClean="0">
                <a:cs typeface="Arial" panose="020B0604020202020204" pitchFamily="34" charset="0"/>
              </a:rPr>
              <a:t>I06 2×2.1 </a:t>
            </a:r>
            <a:r>
              <a:rPr lang="en-GB" altLang="en-US" sz="2000" i="1" dirty="0">
                <a:cs typeface="Arial" panose="020B0604020202020204" pitchFamily="34" charset="0"/>
              </a:rPr>
              <a:t>m APPLE-II plus phase units is too long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Bending magnet </a:t>
            </a:r>
            <a:r>
              <a:rPr lang="en-GB" altLang="en-US" sz="2000" dirty="0" smtClean="0">
                <a:cs typeface="Arial" panose="020B0604020202020204" pitchFamily="34" charset="0"/>
              </a:rPr>
              <a:t>sources: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marL="1077913" indent="-342900" eaLnBrk="1" hangingPunct="1">
              <a:spcBef>
                <a:spcPct val="0"/>
              </a:spcBef>
            </a:pPr>
            <a:r>
              <a:rPr lang="en-GB" altLang="en-US" sz="2000" i="1" dirty="0" smtClean="0">
                <a:cs typeface="Arial" panose="020B0604020202020204" pitchFamily="34" charset="0"/>
              </a:rPr>
              <a:t>very </a:t>
            </a:r>
            <a:r>
              <a:rPr lang="en-GB" altLang="en-US" sz="2000" i="1" dirty="0">
                <a:cs typeface="Arial" panose="020B0604020202020204" pitchFamily="34" charset="0"/>
              </a:rPr>
              <a:t>likely they will be all replaced in the additional straight sections</a:t>
            </a:r>
          </a:p>
          <a:p>
            <a:pPr marL="1077913" indent="-342900" eaLnBrk="1" hangingPunct="1">
              <a:spcBef>
                <a:spcPct val="0"/>
              </a:spcBef>
            </a:pPr>
            <a:r>
              <a:rPr lang="en-GB" altLang="en-US" sz="2000" i="1" dirty="0" smtClean="0">
                <a:cs typeface="Arial" panose="020B0604020202020204" pitchFamily="34" charset="0"/>
              </a:rPr>
              <a:t>B22 </a:t>
            </a:r>
            <a:r>
              <a:rPr lang="en-GB" altLang="en-US" sz="2000" i="1" dirty="0">
                <a:cs typeface="Arial" panose="020B0604020202020204" pitchFamily="34" charset="0"/>
              </a:rPr>
              <a:t>IR/THz radiation extraction from smaller pipe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Strong interest in maintain some kind of time-resolved capability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03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52" y="2493553"/>
            <a:ext cx="4865135" cy="320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Further </a:t>
            </a:r>
            <a:r>
              <a:rPr kumimoji="0" lang="en-GB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lowerin</a:t>
            </a:r>
            <a:r>
              <a:rPr lang="en-GB" sz="3600" b="1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g of the emittance?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68007" y="5656892"/>
            <a:ext cx="160268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300" i="1" dirty="0" smtClean="0">
                <a:solidFill>
                  <a:schemeClr val="bg1">
                    <a:lumMod val="50000"/>
                  </a:schemeClr>
                </a:solidFill>
              </a:rPr>
              <a:t>ourtesy P. Raimondi</a:t>
            </a:r>
            <a:endParaRPr lang="en-GB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924944"/>
            <a:ext cx="3629160" cy="25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151247" y="656692"/>
            <a:ext cx="50738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 smtClean="0"/>
              <a:t>Other options presently under study: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800" b="0" dirty="0" smtClean="0"/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n-GB" altLang="en-US" sz="2000" b="0" dirty="0" smtClean="0"/>
              <a:t>modified 8BA?</a:t>
            </a:r>
            <a:endParaRPr lang="en-GB" altLang="en-US" sz="2000" b="0" dirty="0"/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n-GB" altLang="en-US" sz="2000" b="0" dirty="0" smtClean="0"/>
              <a:t>DQBA?</a:t>
            </a: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n-GB" altLang="en-US" sz="2000" dirty="0" smtClean="0"/>
              <a:t>reverse bends, similar to SLS-II design?</a:t>
            </a: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n-GB" altLang="en-US" sz="2000" dirty="0"/>
              <a:t>a</a:t>
            </a:r>
            <a:r>
              <a:rPr lang="en-GB" altLang="en-US" sz="2000" b="0" dirty="0" smtClean="0"/>
              <a:t>ccumulator ring for on-axis injection?</a:t>
            </a:r>
            <a:endParaRPr lang="en-GB" altLang="en-US" sz="2000" b="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07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907186"/>
              </p:ext>
            </p:extLst>
          </p:nvPr>
        </p:nvGraphicFramePr>
        <p:xfrm>
          <a:off x="539552" y="584684"/>
          <a:ext cx="8064760" cy="5395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85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62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4362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</a:t>
                      </a:r>
                      <a:endParaRPr lang="en-GB" sz="1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  <a:endParaRPr lang="en-GB" sz="1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83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Outline case approved by SAC and Board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 / June 2016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83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Board approves working on CDR and developing science case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 2016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83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Internal / external science workshops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Mar-Sept 2018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983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Lattice frozen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 2018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983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CDR ready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 2019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983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Review of</a:t>
                      </a:r>
                      <a:r>
                        <a:rPr lang="en-GB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CDR (SAC, MAC, </a:t>
                      </a:r>
                      <a:r>
                        <a:rPr lang="en-GB" sz="16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DISCo</a:t>
                      </a:r>
                      <a:r>
                        <a:rPr lang="en-GB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16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etc</a:t>
                      </a:r>
                      <a:r>
                        <a:rPr lang="en-GB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Apr/May 2019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983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Board approves CDR and gives go-ahead for TDR</a:t>
                      </a:r>
                      <a:r>
                        <a:rPr lang="en-GB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recruitment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 2019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983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Draft TDR ready (including costs)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 2020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436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Draft TDR reviewed by MAC and SAC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Apr/May 2020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436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Board approves seeking final approval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2020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436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Final TDR published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 2020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2838861178"/>
                  </a:ext>
                </a:extLst>
              </a:tr>
              <a:tr h="29436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Diamond II project approval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 2020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718728544"/>
                  </a:ext>
                </a:extLst>
              </a:tr>
              <a:tr h="29436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calls</a:t>
                      </a:r>
                      <a:r>
                        <a:rPr lang="en-GB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tender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 2021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878865280"/>
                  </a:ext>
                </a:extLst>
              </a:tr>
              <a:tr h="29436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shutdown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 2024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3775606825"/>
                  </a:ext>
                </a:extLst>
              </a:tr>
              <a:tr h="26983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Resume full User operations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 2025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="" xmlns:a16="http://schemas.microsoft.com/office/drawing/2014/main" val="1068155368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Possible Timeline for Diamond II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Picture 11" descr="3D_machin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547688"/>
            <a:ext cx="5908675" cy="4435475"/>
          </a:xfrm>
          <a:prstGeom prst="rect">
            <a:avLst/>
          </a:prstGeom>
          <a:noFill/>
          <a:ln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164288" y="3429000"/>
            <a:ext cx="18002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err="1">
                <a:latin typeface="Calibri" pitchFamily="34" charset="0"/>
                <a:cs typeface="Calibri" pitchFamily="34" charset="0"/>
              </a:rPr>
              <a:t>Linac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  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           (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0 to 100MeV)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187450" y="1198563"/>
            <a:ext cx="12969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Booster (100MeV to 3GeV)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220072" y="956918"/>
            <a:ext cx="30234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Booster to Storage ring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(3GeV)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877050" y="1713002"/>
            <a:ext cx="1871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Linac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to Booster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(100MeV)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651500" y="4581525"/>
            <a:ext cx="2232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Storage Ring (3GeV)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3059832" y="4977172"/>
            <a:ext cx="136812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Beam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Line</a:t>
            </a:r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 flipH="1" flipV="1">
            <a:off x="3131840" y="4653136"/>
            <a:ext cx="288032" cy="360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 flipH="1" flipV="1">
            <a:off x="6011863" y="3644900"/>
            <a:ext cx="64770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H="1" flipV="1">
            <a:off x="5292724" y="2924175"/>
            <a:ext cx="2015579" cy="7928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H="1">
            <a:off x="4571999" y="2096852"/>
            <a:ext cx="2304256" cy="5383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 flipH="1">
            <a:off x="5651500" y="1484784"/>
            <a:ext cx="540680" cy="5757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>
            <a:off x="2555875" y="1700213"/>
            <a:ext cx="15113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2484438" y="5516661"/>
            <a:ext cx="403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" name="Line 31"/>
          <p:cNvSpPr>
            <a:spLocks noChangeShapeType="1"/>
          </p:cNvSpPr>
          <p:nvPr/>
        </p:nvSpPr>
        <p:spPr bwMode="auto">
          <a:xfrm>
            <a:off x="2484438" y="544522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" name="Line 32"/>
          <p:cNvSpPr>
            <a:spLocks noChangeShapeType="1"/>
          </p:cNvSpPr>
          <p:nvPr/>
        </p:nvSpPr>
        <p:spPr bwMode="auto">
          <a:xfrm>
            <a:off x="6516688" y="544522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3995738" y="5517232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180m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Facility Layout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7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524" y="764704"/>
            <a:ext cx="8640960" cy="5148572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357188" indent="-357188" algn="just">
              <a:spcBef>
                <a:spcPts val="600"/>
              </a:spcBef>
              <a:spcAft>
                <a:spcPts val="600"/>
              </a:spcAft>
            </a:pPr>
            <a:r>
              <a:rPr lang="en-GB" sz="2300" dirty="0" smtClean="0">
                <a:solidFill>
                  <a:schemeClr val="tx1"/>
                </a:solidFill>
                <a:latin typeface="Calibri" pitchFamily="34" charset="0"/>
              </a:rPr>
              <a:t>Diamond Light Source is a world-class facility for science: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itchFamily="34" charset="0"/>
              </a:rPr>
              <a:t>Range of beam lines, each tailored to particular requirements of users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itchFamily="34" charset="0"/>
              </a:rPr>
              <a:t>High brightness, stable, tuneable photons beams </a:t>
            </a:r>
            <a:endParaRPr lang="en-GB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itchFamily="34" charset="0"/>
              </a:rPr>
              <a:t>Dedicate special modes (Short pulses, Coherent IR/THz radiation)</a:t>
            </a:r>
            <a:endParaRPr lang="en-GB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</a:pPr>
            <a:endParaRPr lang="en-GB" sz="800" dirty="0" smtClean="0">
              <a:latin typeface="Calibri" pitchFamily="34" charset="0"/>
            </a:endParaRP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</a:pPr>
            <a:r>
              <a:rPr lang="en-GB" sz="2300" dirty="0" smtClean="0">
                <a:latin typeface="Calibri" pitchFamily="34" charset="0"/>
              </a:rPr>
              <a:t>‘10-Year Plan’ aims to keep Diamond competitive: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itchFamily="34" charset="0"/>
              </a:rPr>
              <a:t>Develop science case and technical design study for Diamond II</a:t>
            </a:r>
          </a:p>
          <a:p>
            <a:pPr marL="814388" lvl="1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itchFamily="34" charset="0"/>
              </a:rPr>
              <a:t>Factor 10-20 × reduction of emittance, increased capacity for insertion devices 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itchFamily="34" charset="0"/>
              </a:rPr>
              <a:t>Reliability: RF improvement (solid state amplifiers, normal conducting cavities)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itchFamily="34" charset="0"/>
              </a:rPr>
              <a:t>Photon Beam Stability (100Hz-1kHz), electron beam and photon beam at sample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itchFamily="34" charset="0"/>
              </a:rPr>
              <a:t>Higher Current (&gt;300mA), 3</a:t>
            </a:r>
            <a:r>
              <a:rPr lang="en-GB" sz="1800" baseline="30000" dirty="0" smtClean="0">
                <a:latin typeface="Calibri" pitchFamily="34" charset="0"/>
              </a:rPr>
              <a:t>rd</a:t>
            </a:r>
            <a:r>
              <a:rPr lang="en-GB" sz="1800" dirty="0" smtClean="0">
                <a:latin typeface="Calibri" pitchFamily="34" charset="0"/>
              </a:rPr>
              <a:t> Harmonic Cavity + additional fundamental RF cavity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err="1" smtClean="0">
                <a:latin typeface="Calibri" pitchFamily="34" charset="0"/>
              </a:rPr>
              <a:t>Undulator</a:t>
            </a:r>
            <a:r>
              <a:rPr lang="en-GB" sz="1800" dirty="0" smtClean="0">
                <a:latin typeface="Calibri" pitchFamily="34" charset="0"/>
              </a:rPr>
              <a:t> technology (CPMU / Superconducting </a:t>
            </a:r>
            <a:r>
              <a:rPr lang="en-GB" sz="1800" dirty="0" err="1" smtClean="0">
                <a:latin typeface="Calibri" pitchFamily="34" charset="0"/>
              </a:rPr>
              <a:t>Undulator</a:t>
            </a:r>
            <a:r>
              <a:rPr lang="en-GB" sz="1800" dirty="0" smtClean="0">
                <a:latin typeface="Calibri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Conclusions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112246" y="1556792"/>
            <a:ext cx="3888246" cy="378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524000" indent="-1524000">
              <a:spcBef>
                <a:spcPct val="20000"/>
              </a:spcBef>
            </a:pPr>
            <a:r>
              <a:rPr lang="en-GB" sz="1800" i="1" dirty="0">
                <a:latin typeface="Calibri" pitchFamily="34" charset="0"/>
                <a:cs typeface="Calibri" pitchFamily="34" charset="0"/>
              </a:rPr>
              <a:t>Lattice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Double Bend </a:t>
            </a:r>
            <a:r>
              <a:rPr lang="en-GB" sz="1800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Achromat</a:t>
            </a:r>
            <a:endParaRPr lang="en-GB" sz="1800" dirty="0">
              <a:solidFill>
                <a:srgbClr val="009900"/>
              </a:solidFill>
              <a:latin typeface="Calibri" pitchFamily="34" charset="0"/>
              <a:cs typeface="Calibri" pitchFamily="34" charset="0"/>
            </a:endParaRPr>
          </a:p>
          <a:p>
            <a:pPr marL="1524000" indent="-1524000">
              <a:spcBef>
                <a:spcPct val="20000"/>
              </a:spcBef>
            </a:pPr>
            <a:r>
              <a:rPr lang="en-GB" sz="1800" i="1" dirty="0">
                <a:latin typeface="Calibri" pitchFamily="34" charset="0"/>
                <a:cs typeface="Calibri" pitchFamily="34" charset="0"/>
              </a:rPr>
              <a:t>Structure</a:t>
            </a:r>
            <a:r>
              <a:rPr lang="en-GB" sz="1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24 </a:t>
            </a:r>
            <a:r>
              <a:rPr lang="en-GB" sz="18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cell</a:t>
            </a:r>
          </a:p>
          <a:p>
            <a:pPr marL="1524000" indent="-1524000">
              <a:spcBef>
                <a:spcPct val="20000"/>
              </a:spcBef>
            </a:pP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Symmetry</a:t>
            </a:r>
            <a:r>
              <a:rPr lang="en-GB" sz="1800" b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6</a:t>
            </a:r>
          </a:p>
          <a:p>
            <a:pPr marL="1524000" indent="-1524000">
              <a:spcBef>
                <a:spcPct val="20000"/>
              </a:spcBef>
            </a:pP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Straights</a:t>
            </a:r>
            <a:r>
              <a:rPr lang="en-GB" sz="1800" i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18 </a:t>
            </a:r>
            <a:r>
              <a:rPr lang="en-US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× </a:t>
            </a: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5m / 6 </a:t>
            </a:r>
            <a:r>
              <a:rPr lang="en-US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×</a:t>
            </a: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 8m</a:t>
            </a:r>
          </a:p>
          <a:p>
            <a:pPr marL="1524000" indent="-1524000">
              <a:spcBef>
                <a:spcPct val="20000"/>
              </a:spcBef>
            </a:pPr>
            <a:r>
              <a:rPr lang="en-GB" sz="1800" i="1" dirty="0">
                <a:latin typeface="Calibri" pitchFamily="34" charset="0"/>
                <a:cs typeface="Calibri" pitchFamily="34" charset="0"/>
              </a:rPr>
              <a:t>Energy</a:t>
            </a:r>
            <a:r>
              <a:rPr lang="en-GB" sz="1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lang="en-GB" sz="1800" dirty="0" err="1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GeV</a:t>
            </a:r>
            <a:endParaRPr lang="en-GB" sz="1800" dirty="0">
              <a:solidFill>
                <a:srgbClr val="009900"/>
              </a:solidFill>
              <a:latin typeface="Calibri" pitchFamily="34" charset="0"/>
              <a:cs typeface="Calibri" pitchFamily="34" charset="0"/>
            </a:endParaRPr>
          </a:p>
          <a:p>
            <a:pPr marL="1524000" indent="-1524000">
              <a:spcBef>
                <a:spcPct val="20000"/>
              </a:spcBef>
            </a:pPr>
            <a:r>
              <a:rPr lang="en-GB" sz="1800" i="1" dirty="0">
                <a:latin typeface="Calibri" pitchFamily="34" charset="0"/>
                <a:cs typeface="Calibri" pitchFamily="34" charset="0"/>
              </a:rPr>
              <a:t>Length</a:t>
            </a:r>
            <a:r>
              <a:rPr lang="en-GB" sz="1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561.6 m</a:t>
            </a:r>
          </a:p>
          <a:p>
            <a:pPr marL="1524000" indent="-1524000">
              <a:spcBef>
                <a:spcPct val="20000"/>
              </a:spcBef>
            </a:pPr>
            <a:r>
              <a:rPr lang="en-GB" sz="1800" i="1" dirty="0">
                <a:latin typeface="Calibri" pitchFamily="34" charset="0"/>
                <a:cs typeface="Calibri" pitchFamily="34" charset="0"/>
              </a:rPr>
              <a:t>Lifetime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&gt;10h</a:t>
            </a:r>
            <a:endParaRPr lang="en-GB" sz="1800" dirty="0">
              <a:solidFill>
                <a:srgbClr val="009900"/>
              </a:solidFill>
              <a:latin typeface="Calibri" pitchFamily="34" charset="0"/>
              <a:cs typeface="Calibri" pitchFamily="34" charset="0"/>
            </a:endParaRPr>
          </a:p>
          <a:p>
            <a:pPr marL="1524000" indent="-1524000">
              <a:spcBef>
                <a:spcPct val="20000"/>
              </a:spcBef>
            </a:pPr>
            <a:r>
              <a:rPr lang="en-GB" sz="1800" i="1" dirty="0">
                <a:latin typeface="Calibri" pitchFamily="34" charset="0"/>
                <a:cs typeface="Calibri" pitchFamily="34" charset="0"/>
              </a:rPr>
              <a:t>Current</a:t>
            </a:r>
            <a:r>
              <a:rPr lang="en-GB" sz="1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300mA</a:t>
            </a:r>
          </a:p>
          <a:p>
            <a:pPr marL="1524000" indent="-1524000">
              <a:spcBef>
                <a:spcPct val="20000"/>
              </a:spcBef>
            </a:pP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Emittance</a:t>
            </a:r>
            <a:r>
              <a:rPr lang="en-GB" sz="1800" b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2.7nm.rad</a:t>
            </a:r>
          </a:p>
          <a:p>
            <a:pPr marL="1524000" indent="-1524000">
              <a:spcBef>
                <a:spcPct val="20000"/>
              </a:spcBef>
            </a:pP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Bunch Length</a:t>
            </a:r>
            <a:r>
              <a:rPr lang="en-GB" sz="1800" b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10ps (3MV)</a:t>
            </a:r>
          </a:p>
          <a:p>
            <a:pPr marL="1524000" indent="-1524000">
              <a:spcBef>
                <a:spcPct val="20000"/>
              </a:spcBef>
            </a:pP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Energy </a:t>
            </a:r>
            <a:r>
              <a:rPr lang="en-GB" sz="1800" i="1" dirty="0">
                <a:latin typeface="Calibri" pitchFamily="34" charset="0"/>
                <a:cs typeface="Calibri" pitchFamily="34" charset="0"/>
              </a:rPr>
              <a:t>Spread	</a:t>
            </a:r>
            <a:r>
              <a:rPr lang="en-GB" sz="18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9.6x10</a:t>
            </a:r>
            <a:r>
              <a:rPr lang="en-GB" sz="1800" baseline="300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-4</a:t>
            </a:r>
            <a:endParaRPr lang="en-GB" sz="1800" baseline="30000" dirty="0">
              <a:solidFill>
                <a:srgbClr val="0099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274230" y="1592795"/>
            <a:ext cx="2022296" cy="256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916" y="1430338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Main Parameters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44624"/>
            <a:ext cx="7772400" cy="828092"/>
          </a:xfrm>
        </p:spPr>
        <p:txBody>
          <a:bodyPr/>
          <a:lstStyle/>
          <a:p>
            <a:r>
              <a:rPr lang="en-GB" sz="4800" baseline="0" dirty="0" smtClean="0">
                <a:solidFill>
                  <a:schemeClr val="bg1"/>
                </a:solidFill>
                <a:latin typeface="Calibri" pitchFamily="34" charset="0"/>
              </a:rPr>
              <a:t>Overview of Diamond</a:t>
            </a:r>
            <a:endParaRPr lang="en-GB" sz="4800" baseline="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7020272" y="1016732"/>
            <a:ext cx="0" cy="50405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itle 1"/>
          <p:cNvSpPr txBox="1">
            <a:spLocks/>
          </p:cNvSpPr>
          <p:nvPr/>
        </p:nvSpPr>
        <p:spPr>
          <a:xfrm>
            <a:off x="685800" y="44624"/>
            <a:ext cx="7772400" cy="75608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Beamline</a:t>
            </a:r>
            <a:r>
              <a:rPr kumimoji="0" lang="en-GB" sz="4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Installation 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Beamline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Installation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61" y="590265"/>
            <a:ext cx="8279083" cy="56438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5832140" y="836712"/>
            <a:ext cx="26282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alibri" pitchFamily="34" charset="0"/>
                <a:cs typeface="Calibri" pitchFamily="34" charset="0"/>
              </a:rPr>
              <a:t>35 Beamlines:</a:t>
            </a:r>
          </a:p>
          <a:p>
            <a:pPr marL="622300" indent="-261938">
              <a:buFont typeface="Wingdings" panose="05000000000000000000" pitchFamily="2" charset="2"/>
              <a:buChar char="Ø"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29 installed 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IDs</a:t>
            </a:r>
            <a:endParaRPr lang="en-GB" sz="1800" dirty="0" smtClean="0">
              <a:latin typeface="Calibri" pitchFamily="34" charset="0"/>
              <a:cs typeface="Calibri" pitchFamily="34" charset="0"/>
            </a:endParaRPr>
          </a:p>
          <a:p>
            <a:pPr marL="622300" indent="-261938">
              <a:buFont typeface="Wingdings" panose="05000000000000000000" pitchFamily="2" charset="2"/>
              <a:buChar char="Ø"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7 BM beamlines</a:t>
            </a:r>
          </a:p>
          <a:p>
            <a:r>
              <a:rPr lang="en-GB" sz="1800" dirty="0" smtClean="0">
                <a:latin typeface="Calibri" pitchFamily="34" charset="0"/>
                <a:cs typeface="Calibri" pitchFamily="34" charset="0"/>
              </a:rPr>
              <a:t>All straights now occupied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4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5516" y="4197571"/>
            <a:ext cx="6876764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58888" indent="-1258888"/>
            <a:endParaRPr lang="en-GB" sz="20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1258888" indent="-1258888"/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3)   156 bunch mode: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 bunches evenly spread</a:t>
            </a:r>
          </a:p>
          <a:p>
            <a:pPr marL="446088" indent="-446088"/>
            <a:r>
              <a:rPr lang="en-GB" sz="2000" dirty="0" smtClean="0">
                <a:latin typeface="Calibri" pitchFamily="34" charset="0"/>
                <a:cs typeface="Calibri" pitchFamily="34" charset="0"/>
              </a:rPr>
              <a:t>	average current: ~136 mA</a:t>
            </a:r>
          </a:p>
          <a:p>
            <a:pPr marL="446088" indent="-446088"/>
            <a:r>
              <a:rPr lang="en-GB" sz="2000" dirty="0" smtClean="0">
                <a:latin typeface="Calibri" pitchFamily="34" charset="0"/>
                <a:cs typeface="Calibri" pitchFamily="34" charset="0"/>
              </a:rPr>
              <a:t>	bunch spacing: 12 ns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9512" y="2065784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1)   </a:t>
            </a:r>
            <a:r>
              <a:rPr lang="en-GB" sz="2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Multibunch</a:t>
            </a:r>
            <a:r>
              <a:rPr lang="en-GB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bunches spaced by 2 ns, filling 70-90 % of the ring</a:t>
            </a:r>
          </a:p>
          <a:p>
            <a:pPr marL="446088" indent="-446088"/>
            <a:r>
              <a:rPr lang="en-GB" sz="20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total current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:    300 mA  </a:t>
            </a: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 marL="446088" indent="-446088"/>
            <a:r>
              <a:rPr lang="en-GB" sz="2000" dirty="0" smtClean="0">
                <a:latin typeface="Calibri" pitchFamily="34" charset="0"/>
                <a:cs typeface="Calibri" pitchFamily="34" charset="0"/>
              </a:rPr>
              <a:t>	bunch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current:      0.35-0.5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mA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(depending on fill pattern)</a:t>
            </a:r>
          </a:p>
        </p:txBody>
      </p:sp>
      <p:graphicFrame>
        <p:nvGraphicFramePr>
          <p:cNvPr id="1812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443775"/>
              </p:ext>
            </p:extLst>
          </p:nvPr>
        </p:nvGraphicFramePr>
        <p:xfrm>
          <a:off x="5256076" y="3778322"/>
          <a:ext cx="3529012" cy="200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74" name="Chart" r:id="rId4" imgW="5876761" imgH="3695531" progId="Excel.Sheet.8">
                  <p:embed/>
                </p:oleObj>
              </mc:Choice>
              <mc:Fallback>
                <p:oleObj name="Chart" r:id="rId4" imgW="5876761" imgH="369553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076" y="3778322"/>
                        <a:ext cx="3529012" cy="200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5516" y="3261467"/>
            <a:ext cx="68767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58888" indent="-1258888"/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2)   Hybrid: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 combination of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multibunch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and single bunch</a:t>
            </a:r>
          </a:p>
          <a:p>
            <a:pPr marL="446088" indent="-446088"/>
            <a:r>
              <a:rPr lang="en-GB" sz="2000" dirty="0" smtClean="0">
                <a:latin typeface="Calibri" pitchFamily="34" charset="0"/>
                <a:cs typeface="Calibri" pitchFamily="34" charset="0"/>
              </a:rPr>
              <a:t>	e.g. 300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mA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in consecutive bunches in</a:t>
            </a:r>
          </a:p>
          <a:p>
            <a:pPr marL="446088" indent="-446088"/>
            <a:r>
              <a:rPr lang="en-GB" sz="2000" dirty="0" smtClean="0">
                <a:latin typeface="Calibri" pitchFamily="34" charset="0"/>
                <a:cs typeface="Calibri" pitchFamily="34" charset="0"/>
              </a:rPr>
              <a:t>	2/3</a:t>
            </a:r>
            <a:r>
              <a:rPr lang="en-GB" sz="2000" baseline="30000" dirty="0" smtClean="0">
                <a:latin typeface="Calibri" pitchFamily="34" charset="0"/>
                <a:cs typeface="Calibri" pitchFamily="34" charset="0"/>
              </a:rPr>
              <a:t>rd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of the ring + 3.0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nC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single bunch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7632700" y="4881647"/>
            <a:ext cx="50323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525270" y="4449847"/>
            <a:ext cx="719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312 ns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8064500" y="4881647"/>
            <a:ext cx="50323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064500" y="4449847"/>
            <a:ext cx="719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312 ns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9512" y="836712"/>
            <a:ext cx="8856984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3300"/>
              </a:buClr>
              <a:buSzPct val="125000"/>
              <a:buFont typeface="Wingdings" pitchFamily="2" charset="2"/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Injector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allows a very flexible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fill pattern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control, but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bunch length limited to &gt;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10ps and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increases with bunch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current.</a:t>
            </a:r>
          </a:p>
          <a:p>
            <a:pPr>
              <a:spcBef>
                <a:spcPts val="600"/>
              </a:spcBef>
              <a:buClr>
                <a:srgbClr val="FF3300"/>
              </a:buClr>
              <a:buSzPct val="125000"/>
              <a:buFont typeface="Wingdings" pitchFamily="2" charset="2"/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Several different modes of operation on offer: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Operational Modes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00" y="3411379"/>
            <a:ext cx="3383868" cy="253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600" y="800708"/>
            <a:ext cx="3383868" cy="253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5516" y="692696"/>
            <a:ext cx="5040560" cy="3379387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Diamond has operated in top-up mode since end Oct 2008 with many benefits:</a:t>
            </a:r>
          </a:p>
          <a:p>
            <a:pPr eaLnBrk="1" hangingPunct="1">
              <a:spcBef>
                <a:spcPct val="20000"/>
              </a:spcBef>
            </a:pPr>
            <a:endParaRPr lang="en-GB" sz="800" dirty="0" smtClean="0">
              <a:latin typeface="Calibri" pitchFamily="34" charset="0"/>
              <a:cs typeface="Calibri" pitchFamily="34" charset="0"/>
            </a:endParaRPr>
          </a:p>
          <a:p>
            <a:pPr marL="446088" indent="-446088" eaLnBrk="1" hangingPunct="1">
              <a:spcBef>
                <a:spcPct val="20000"/>
              </a:spcBef>
            </a:pPr>
            <a:r>
              <a:rPr lang="en-GB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Higher </a:t>
            </a:r>
            <a:r>
              <a:rPr lang="en-GB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average </a:t>
            </a:r>
            <a:r>
              <a:rPr lang="en-GB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brightness</a:t>
            </a:r>
            <a:endParaRPr lang="en-GB" sz="20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446088" indent="-446088" eaLnBrk="1" hangingPunct="1">
              <a:spcBef>
                <a:spcPct val="20000"/>
              </a:spcBef>
              <a:buFontTx/>
              <a:buChar char="•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Higher average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current, constant flux</a:t>
            </a:r>
            <a:endParaRPr lang="en-GB" sz="800" i="1" dirty="0">
              <a:latin typeface="Calibri" pitchFamily="34" charset="0"/>
              <a:cs typeface="Calibri" pitchFamily="34" charset="0"/>
            </a:endParaRPr>
          </a:p>
          <a:p>
            <a:pPr marL="446088" indent="-446088" eaLnBrk="1" hangingPunct="1">
              <a:spcBef>
                <a:spcPct val="20000"/>
              </a:spcBef>
            </a:pPr>
            <a:r>
              <a:rPr lang="en-GB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Improved </a:t>
            </a:r>
            <a:r>
              <a:rPr lang="en-GB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stability</a:t>
            </a:r>
            <a:endParaRPr lang="en-GB" sz="20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446088" indent="-446088" eaLnBrk="1" hangingPunct="1">
              <a:spcBef>
                <a:spcPct val="20000"/>
              </a:spcBef>
              <a:buFontTx/>
              <a:buChar char="•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Constant heat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load, beam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current dependence of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BPMs</a:t>
            </a:r>
            <a:endParaRPr lang="en-GB" sz="800" dirty="0">
              <a:latin typeface="Calibri" pitchFamily="34" charset="0"/>
              <a:cs typeface="Calibri" pitchFamily="34" charset="0"/>
            </a:endParaRPr>
          </a:p>
          <a:p>
            <a:pPr marL="446088" indent="-446088" eaLnBrk="1" hangingPunct="1">
              <a:spcBef>
                <a:spcPct val="20000"/>
              </a:spcBef>
            </a:pPr>
            <a:r>
              <a:rPr lang="en-GB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Flexible </a:t>
            </a:r>
            <a:r>
              <a:rPr lang="en-GB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operation</a:t>
            </a:r>
            <a:endParaRPr lang="en-GB" sz="20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446088" indent="-446088" eaLnBrk="1" hangingPunct="1">
              <a:spcBef>
                <a:spcPct val="20000"/>
              </a:spcBef>
              <a:buFontTx/>
              <a:buChar char="•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Smaller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ID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gaps, lower coupling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667749" y="1439488"/>
            <a:ext cx="75667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2008</a:t>
            </a:r>
            <a:endParaRPr lang="en-GB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704262" y="4034396"/>
            <a:ext cx="720166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2011</a:t>
            </a:r>
            <a:endParaRPr lang="en-GB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0"/>
            <a:ext cx="9144000" cy="5126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-63388"/>
            <a:ext cx="7772400" cy="7200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Top-up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15008" y="4149080"/>
            <a:ext cx="5257092" cy="178510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en-US" sz="20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ingle-bunch</a:t>
            </a: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top 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up </a:t>
            </a: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application: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8038" indent="-360363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every </a:t>
            </a:r>
            <a:r>
              <a:rPr lang="en-GB" altLang="en-US" sz="20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minutes </a:t>
            </a: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~</a:t>
            </a: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0-50 shots</a:t>
            </a:r>
          </a:p>
          <a:p>
            <a:pPr marL="808038" indent="-360363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 stability few 10</a:t>
            </a:r>
            <a:r>
              <a:rPr lang="en-GB" alt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endParaRPr lang="en-GB" altLang="en-US" sz="2000" b="0" baseline="30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8038" indent="-360363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Injection 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efficiency </a:t>
            </a:r>
            <a:r>
              <a:rPr lang="en-GB" altLang="en-US" sz="20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70-80%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GB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85% </a:t>
            </a:r>
            <a:r>
              <a:rPr lang="en-GB" alt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without IDs) 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311860" y="6241504"/>
            <a:ext cx="2592288" cy="2838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Ian Martin,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ALBA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Visit,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Oct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 2017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-BoldMT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28408</TotalTime>
  <Words>3165</Words>
  <Application>Microsoft Office PowerPoint</Application>
  <PresentationFormat>On-screen Show (4:3)</PresentationFormat>
  <Paragraphs>727</Paragraphs>
  <Slides>50</Slides>
  <Notes>40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Times</vt:lpstr>
      <vt:lpstr>Arial-BoldMT</vt:lpstr>
      <vt:lpstr>Calibri</vt:lpstr>
      <vt:lpstr>Symbol</vt:lpstr>
      <vt:lpstr>Wingdings</vt:lpstr>
      <vt:lpstr>Times New Roman</vt:lpstr>
      <vt:lpstr>Blank Presentation</vt:lpstr>
      <vt:lpstr>Chart</vt:lpstr>
      <vt:lpstr>Equation</vt:lpstr>
      <vt:lpstr>Overview of the Diamond Light 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Diamond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Creative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Diamond template</dc:title>
  <dc:creator>Chris Matthews</dc:creator>
  <cp:lastModifiedBy>Daimí Pérez Batista</cp:lastModifiedBy>
  <cp:revision>559</cp:revision>
  <cp:lastPrinted>2017-10-02T13:35:36Z</cp:lastPrinted>
  <dcterms:created xsi:type="dcterms:W3CDTF">2007-04-29T14:34:10Z</dcterms:created>
  <dcterms:modified xsi:type="dcterms:W3CDTF">2017-10-06T12:23:32Z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0">
    <vt:lpwstr>Sarah Bucknall</vt:lpwstr>
  </property>
</Properties>
</file>