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33"/>
  </p:notesMasterIdLst>
  <p:handoutMasterIdLst>
    <p:handoutMasterId r:id="rId34"/>
  </p:handoutMasterIdLst>
  <p:sldIdLst>
    <p:sldId id="268" r:id="rId3"/>
    <p:sldId id="266" r:id="rId4"/>
    <p:sldId id="269" r:id="rId5"/>
    <p:sldId id="315" r:id="rId6"/>
    <p:sldId id="324" r:id="rId7"/>
    <p:sldId id="327" r:id="rId8"/>
    <p:sldId id="263" r:id="rId9"/>
    <p:sldId id="326" r:id="rId10"/>
    <p:sldId id="288" r:id="rId11"/>
    <p:sldId id="285" r:id="rId12"/>
    <p:sldId id="341" r:id="rId13"/>
    <p:sldId id="333" r:id="rId14"/>
    <p:sldId id="340" r:id="rId15"/>
    <p:sldId id="334" r:id="rId16"/>
    <p:sldId id="289" r:id="rId17"/>
    <p:sldId id="335" r:id="rId18"/>
    <p:sldId id="336" r:id="rId19"/>
    <p:sldId id="290" r:id="rId20"/>
    <p:sldId id="337" r:id="rId21"/>
    <p:sldId id="338" r:id="rId22"/>
    <p:sldId id="339" r:id="rId23"/>
    <p:sldId id="287" r:id="rId24"/>
    <p:sldId id="342" r:id="rId25"/>
    <p:sldId id="292" r:id="rId26"/>
    <p:sldId id="308" r:id="rId27"/>
    <p:sldId id="325" r:id="rId28"/>
    <p:sldId id="276" r:id="rId29"/>
    <p:sldId id="278" r:id="rId30"/>
    <p:sldId id="321" r:id="rId31"/>
    <p:sldId id="30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87633" autoAdjust="0"/>
  </p:normalViewPr>
  <p:slideViewPr>
    <p:cSldViewPr showGuides="1">
      <p:cViewPr varScale="1">
        <p:scale>
          <a:sx n="145" d="100"/>
          <a:sy n="145" d="100"/>
        </p:scale>
        <p:origin x="652" y="9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0506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ausserhalb</a:t>
            </a:r>
            <a:r>
              <a:rPr lang="en-US" dirty="0"/>
              <a:t> </a:t>
            </a:r>
            <a:r>
              <a:rPr lang="en-US" dirty="0" err="1"/>
              <a:t>kennt</a:t>
            </a:r>
            <a:r>
              <a:rPr lang="en-US" dirty="0"/>
              <a:t> “MVS”, </a:t>
            </a:r>
            <a:r>
              <a:rPr lang="en-US" dirty="0" err="1"/>
              <a:t>besser</a:t>
            </a:r>
            <a:r>
              <a:rPr lang="en-US" dirty="0"/>
              <a:t> “Vacuum group”.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892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1210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Button 17 mm is the diameter, right? What is the gap? 1 mm</a:t>
            </a:r>
          </a:p>
          <a:p>
            <a:r>
              <a:rPr lang="en-US" dirty="0"/>
              <a:t>QC: Quality Check? </a:t>
            </a:r>
          </a:p>
          <a:p>
            <a:r>
              <a:rPr lang="en-US" dirty="0"/>
              <a:t>What was the measurement: capacitance, resistance, S-parameter? Die </a:t>
            </a:r>
            <a:r>
              <a:rPr lang="en-US" dirty="0" err="1"/>
              <a:t>Messungen</a:t>
            </a:r>
            <a:r>
              <a:rPr lang="en-US" dirty="0"/>
              <a:t> </a:t>
            </a:r>
            <a:r>
              <a:rPr lang="en-US" dirty="0" err="1"/>
              <a:t>wurden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Lanze</a:t>
            </a:r>
            <a:r>
              <a:rPr lang="en-US" dirty="0"/>
              <a:t> </a:t>
            </a:r>
            <a:r>
              <a:rPr lang="en-US" dirty="0" err="1"/>
              <a:t>durchgeführt</a:t>
            </a:r>
            <a:r>
              <a:rPr lang="en-US" dirty="0"/>
              <a:t>, die in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Testkammer</a:t>
            </a:r>
            <a:r>
              <a:rPr lang="en-US" dirty="0"/>
              <a:t> </a:t>
            </a:r>
            <a:r>
              <a:rPr lang="en-US" dirty="0" err="1"/>
              <a:t>steckte</a:t>
            </a:r>
            <a:r>
              <a:rPr lang="en-US" dirty="0"/>
              <a:t>, </a:t>
            </a:r>
            <a:r>
              <a:rPr lang="en-US" dirty="0" err="1"/>
              <a:t>diese</a:t>
            </a:r>
            <a:r>
              <a:rPr lang="en-US" dirty="0"/>
              <a:t> </a:t>
            </a:r>
            <a:r>
              <a:rPr lang="en-US" dirty="0" err="1"/>
              <a:t>Lanze</a:t>
            </a:r>
            <a:r>
              <a:rPr lang="en-US" dirty="0"/>
              <a:t> </a:t>
            </a:r>
            <a:r>
              <a:rPr lang="en-US" dirty="0" err="1"/>
              <a:t>bekam</a:t>
            </a:r>
            <a:r>
              <a:rPr lang="en-US" dirty="0"/>
              <a:t> so </a:t>
            </a:r>
            <a:r>
              <a:rPr lang="en-US" dirty="0" err="1"/>
              <a:t>weit</a:t>
            </a:r>
            <a:r>
              <a:rPr lang="en-US" dirty="0"/>
              <a:t> ich </a:t>
            </a:r>
            <a:r>
              <a:rPr lang="en-US" dirty="0" err="1"/>
              <a:t>mich</a:t>
            </a:r>
            <a:r>
              <a:rPr lang="en-US" dirty="0"/>
              <a:t> </a:t>
            </a:r>
            <a:r>
              <a:rPr lang="en-US" dirty="0" err="1"/>
              <a:t>erinnerte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</a:t>
            </a:r>
            <a:r>
              <a:rPr lang="en-US" dirty="0" err="1"/>
              <a:t>Puls</a:t>
            </a:r>
            <a:r>
              <a:rPr lang="en-US" dirty="0"/>
              <a:t>, die </a:t>
            </a:r>
            <a:r>
              <a:rPr lang="en-US" dirty="0" err="1"/>
              <a:t>Durchführungen</a:t>
            </a:r>
            <a:r>
              <a:rPr lang="en-US" dirty="0"/>
              <a:t> </a:t>
            </a:r>
            <a:r>
              <a:rPr lang="en-US" dirty="0" err="1"/>
              <a:t>jeweils</a:t>
            </a:r>
            <a:r>
              <a:rPr lang="en-US" dirty="0"/>
              <a:t> </a:t>
            </a:r>
            <a:r>
              <a:rPr lang="en-US" dirty="0" err="1"/>
              <a:t>immer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wurde</a:t>
            </a:r>
            <a:r>
              <a:rPr lang="en-US" dirty="0"/>
              <a:t> </a:t>
            </a:r>
            <a:r>
              <a:rPr lang="en-US" dirty="0" err="1"/>
              <a:t>getauscht</a:t>
            </a:r>
            <a:r>
              <a:rPr lang="en-US" dirty="0"/>
              <a:t>. Die </a:t>
            </a:r>
            <a:r>
              <a:rPr lang="en-US" dirty="0" err="1"/>
              <a:t>Messwerte</a:t>
            </a:r>
            <a:r>
              <a:rPr lang="en-US" dirty="0"/>
              <a:t> in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Datei</a:t>
            </a:r>
            <a:r>
              <a:rPr lang="en-US" dirty="0"/>
              <a:t> </a:t>
            </a:r>
            <a:r>
              <a:rPr lang="en-US" dirty="0" err="1"/>
              <a:t>gespeichert</a:t>
            </a:r>
            <a:r>
              <a:rPr lang="en-US" dirty="0"/>
              <a:t> und </a:t>
            </a:r>
            <a:r>
              <a:rPr lang="en-US" dirty="0" err="1"/>
              <a:t>hinterher</a:t>
            </a:r>
            <a:r>
              <a:rPr lang="en-US" dirty="0"/>
              <a:t>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dir</a:t>
            </a:r>
            <a:r>
              <a:rPr lang="en-US" dirty="0"/>
              <a:t> Gruppen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viert</a:t>
            </a:r>
            <a:r>
              <a:rPr lang="en-US" dirty="0"/>
              <a:t> </a:t>
            </a:r>
            <a:r>
              <a:rPr lang="en-US" dirty="0" err="1"/>
              <a:t>aufgegeben</a:t>
            </a:r>
            <a:r>
              <a:rPr lang="en-US" dirty="0"/>
              <a:t>. Ich </a:t>
            </a:r>
            <a:r>
              <a:rPr lang="en-US" dirty="0" err="1"/>
              <a:t>denke</a:t>
            </a:r>
            <a:r>
              <a:rPr lang="en-US" dirty="0"/>
              <a:t> S-Parameter,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wonach</a:t>
            </a:r>
            <a:r>
              <a:rPr lang="en-US" dirty="0"/>
              <a:t> </a:t>
            </a:r>
            <a:r>
              <a:rPr lang="en-US" dirty="0" err="1"/>
              <a:t>klingt</a:t>
            </a:r>
            <a:r>
              <a:rPr lang="en-US" dirty="0"/>
              <a:t> das?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0204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gap at P3? </a:t>
            </a:r>
            <a:r>
              <a:rPr lang="en-US" dirty="0" err="1"/>
              <a:t>Kannst</a:t>
            </a:r>
            <a:r>
              <a:rPr lang="en-US" dirty="0"/>
              <a:t> Du auf den </a:t>
            </a:r>
            <a:r>
              <a:rPr lang="en-US" dirty="0" err="1"/>
              <a:t>Fotos</a:t>
            </a:r>
            <a:r>
              <a:rPr lang="en-US" dirty="0"/>
              <a:t> </a:t>
            </a:r>
            <a:r>
              <a:rPr lang="en-US" dirty="0" err="1"/>
              <a:t>erkennen</a:t>
            </a:r>
            <a:r>
              <a:rPr lang="en-US" dirty="0"/>
              <a:t>…Ich </a:t>
            </a:r>
            <a:r>
              <a:rPr lang="en-US" dirty="0" err="1"/>
              <a:t>denke</a:t>
            </a:r>
            <a:r>
              <a:rPr lang="en-US" dirty="0"/>
              <a:t> </a:t>
            </a:r>
            <a:r>
              <a:rPr lang="en-US" dirty="0" err="1"/>
              <a:t>zwischen</a:t>
            </a:r>
            <a:r>
              <a:rPr lang="en-US" dirty="0"/>
              <a:t> 0,25 (Dual Knopf) bis 1,0 mm </a:t>
            </a:r>
            <a:r>
              <a:rPr lang="en-US" dirty="0" err="1"/>
              <a:t>Meggit</a:t>
            </a:r>
            <a:r>
              <a:rPr lang="en-US" dirty="0"/>
              <a:t> 15 mm Knopf</a:t>
            </a:r>
          </a:p>
          <a:p>
            <a:r>
              <a:rPr lang="en-US" dirty="0"/>
              <a:t>Had PMB problems with tightness like at ESRF? Ich </a:t>
            </a:r>
            <a:r>
              <a:rPr lang="en-US" dirty="0" err="1"/>
              <a:t>dnek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P3 </a:t>
            </a:r>
            <a:r>
              <a:rPr lang="en-US" dirty="0" err="1"/>
              <a:t>nicht</a:t>
            </a:r>
            <a:r>
              <a:rPr lang="en-US" dirty="0"/>
              <a:t>, must Du Gero </a:t>
            </a:r>
            <a:r>
              <a:rPr lang="en-US" dirty="0" err="1"/>
              <a:t>fragen</a:t>
            </a:r>
            <a:r>
              <a:rPr lang="en-US" dirty="0"/>
              <a:t>…es war </a:t>
            </a:r>
            <a:r>
              <a:rPr lang="en-US" dirty="0" err="1"/>
              <a:t>damals</a:t>
            </a:r>
            <a:r>
              <a:rPr lang="en-US" dirty="0"/>
              <a:t> </a:t>
            </a:r>
            <a:r>
              <a:rPr lang="en-US" dirty="0" err="1"/>
              <a:t>Annettes</a:t>
            </a:r>
            <a:r>
              <a:rPr lang="en-US" dirty="0"/>
              <a:t> </a:t>
            </a:r>
            <a:r>
              <a:rPr lang="en-US" dirty="0" err="1"/>
              <a:t>Projekt</a:t>
            </a:r>
            <a:r>
              <a:rPr lang="en-US" dirty="0"/>
              <a:t>, </a:t>
            </a:r>
            <a:r>
              <a:rPr lang="en-US" dirty="0" err="1"/>
              <a:t>ob</a:t>
            </a:r>
            <a:r>
              <a:rPr lang="en-US" dirty="0"/>
              <a:t> ich </a:t>
            </a:r>
            <a:r>
              <a:rPr lang="en-US" dirty="0" err="1"/>
              <a:t>als</a:t>
            </a:r>
            <a:r>
              <a:rPr lang="en-US" dirty="0"/>
              <a:t> LL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erfahre</a:t>
            </a:r>
            <a:r>
              <a:rPr lang="en-US" dirty="0"/>
              <a:t> </a:t>
            </a:r>
            <a:r>
              <a:rPr lang="en-US" dirty="0" err="1"/>
              <a:t>habe</a:t>
            </a:r>
            <a:r>
              <a:rPr lang="en-US" dirty="0"/>
              <a:t>, </a:t>
            </a:r>
            <a:r>
              <a:rPr lang="en-US" dirty="0" err="1"/>
              <a:t>weiß</a:t>
            </a:r>
            <a:r>
              <a:rPr lang="en-US" dirty="0"/>
              <a:t> ich </a:t>
            </a:r>
            <a:r>
              <a:rPr lang="en-US" dirty="0" err="1"/>
              <a:t>nicht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1709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“Oder”?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0138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Auch </a:t>
            </a:r>
            <a:r>
              <a:rPr lang="de-DE" dirty="0" err="1"/>
              <a:t>Saclay</a:t>
            </a:r>
            <a:r>
              <a:rPr lang="de-DE" dirty="0"/>
              <a:t> hatte eigene Durchführungen für BPMR. </a:t>
            </a:r>
          </a:p>
          <a:p>
            <a:r>
              <a:rPr lang="de-DE" dirty="0"/>
              <a:t>XFEL </a:t>
            </a:r>
            <a:r>
              <a:rPr lang="de-DE" dirty="0" err="1"/>
              <a:t>Gun</a:t>
            </a:r>
            <a:r>
              <a:rPr lang="de-DE" dirty="0"/>
              <a:t> und Standard waren meiner Meinung dieselben Durchführungen. nein</a:t>
            </a:r>
          </a:p>
          <a:p>
            <a:r>
              <a:rPr lang="de-DE" dirty="0"/>
              <a:t>Loop Design von mir wurde nur in FLASH eingebaut; wenn Du den Loop für den </a:t>
            </a:r>
            <a:r>
              <a:rPr lang="de-DE" dirty="0" err="1"/>
              <a:t>Cavity</a:t>
            </a:r>
            <a:r>
              <a:rPr lang="de-DE" dirty="0"/>
              <a:t> meinst, der wurde in </a:t>
            </a:r>
            <a:r>
              <a:rPr lang="de-DE" dirty="0" err="1"/>
              <a:t>Regae</a:t>
            </a:r>
            <a:r>
              <a:rPr lang="de-DE" dirty="0"/>
              <a:t> eingebaut.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Durchmesser waren 28 und 46 mm. </a:t>
            </a:r>
          </a:p>
          <a:p>
            <a:r>
              <a:rPr lang="de-DE" dirty="0"/>
              <a:t>All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glass</a:t>
            </a:r>
            <a:r>
              <a:rPr lang="de-DE" dirty="0"/>
              <a:t> </a:t>
            </a:r>
            <a:r>
              <a:rPr lang="de-DE" dirty="0" err="1"/>
              <a:t>ceramic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670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erwähnen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die </a:t>
            </a:r>
            <a:r>
              <a:rPr lang="en-US" dirty="0" err="1"/>
              <a:t>Durchführungen</a:t>
            </a:r>
            <a:r>
              <a:rPr lang="en-US" dirty="0"/>
              <a:t> </a:t>
            </a:r>
            <a:r>
              <a:rPr lang="en-US" dirty="0" err="1"/>
              <a:t>unten</a:t>
            </a:r>
            <a:r>
              <a:rPr lang="en-US" dirty="0"/>
              <a:t> und links </a:t>
            </a:r>
            <a:r>
              <a:rPr lang="en-US" dirty="0" err="1"/>
              <a:t>für</a:t>
            </a:r>
            <a:r>
              <a:rPr lang="en-US" dirty="0"/>
              <a:t> Cavity BPMs </a:t>
            </a:r>
            <a:r>
              <a:rPr lang="en-US" dirty="0" err="1"/>
              <a:t>vorgesehen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, </a:t>
            </a:r>
            <a:r>
              <a:rPr lang="en-US" dirty="0" err="1"/>
              <a:t>darum</a:t>
            </a:r>
            <a:r>
              <a:rPr lang="en-US" dirty="0"/>
              <a:t> </a:t>
            </a:r>
            <a:r>
              <a:rPr lang="en-US" dirty="0" err="1"/>
              <a:t>externe</a:t>
            </a:r>
            <a:r>
              <a:rPr lang="en-US" dirty="0"/>
              <a:t> </a:t>
            </a:r>
            <a:r>
              <a:rPr lang="en-US" dirty="0" err="1"/>
              <a:t>Güte</a:t>
            </a:r>
            <a:r>
              <a:rPr lang="en-US" dirty="0"/>
              <a:t>. Bei </a:t>
            </a:r>
            <a:r>
              <a:rPr lang="en-US" dirty="0" err="1"/>
              <a:t>Knöpfen</a:t>
            </a:r>
            <a:r>
              <a:rPr lang="en-US" dirty="0"/>
              <a:t> </a:t>
            </a:r>
            <a:r>
              <a:rPr lang="en-US" dirty="0" err="1"/>
              <a:t>gibt</a:t>
            </a:r>
            <a:r>
              <a:rPr lang="en-US" dirty="0"/>
              <a:t> es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exerne</a:t>
            </a:r>
            <a:r>
              <a:rPr lang="en-US" dirty="0"/>
              <a:t> </a:t>
            </a:r>
            <a:r>
              <a:rPr lang="en-US" dirty="0" err="1"/>
              <a:t>Güte</a:t>
            </a:r>
            <a:r>
              <a:rPr lang="en-US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174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könnte</a:t>
            </a:r>
            <a:r>
              <a:rPr lang="en-US" dirty="0"/>
              <a:t> </a:t>
            </a:r>
            <a:r>
              <a:rPr lang="en-US" dirty="0" err="1"/>
              <a:t>erwähnt</a:t>
            </a:r>
            <a:r>
              <a:rPr lang="en-US" dirty="0"/>
              <a:t> </a:t>
            </a:r>
            <a:r>
              <a:rPr lang="en-US" dirty="0" err="1"/>
              <a:t>werden</a:t>
            </a:r>
            <a:r>
              <a:rPr lang="en-US" dirty="0"/>
              <a:t> </a:t>
            </a:r>
            <a:r>
              <a:rPr lang="en-US" dirty="0" err="1"/>
              <a:t>Dein</a:t>
            </a:r>
            <a:r>
              <a:rPr lang="en-US" dirty="0"/>
              <a:t> Test </a:t>
            </a:r>
            <a:r>
              <a:rPr lang="en-US" dirty="0" err="1"/>
              <a:t>mit</a:t>
            </a:r>
            <a:r>
              <a:rPr lang="en-US" dirty="0"/>
              <a:t> BC-Tech, </a:t>
            </a:r>
            <a:r>
              <a:rPr lang="en-US" dirty="0" err="1"/>
              <a:t>dass</a:t>
            </a:r>
            <a:r>
              <a:rPr lang="en-US" dirty="0"/>
              <a:t> das </a:t>
            </a:r>
            <a:r>
              <a:rPr lang="en-US" dirty="0" err="1"/>
              <a:t>Glas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Edelstahl</a:t>
            </a:r>
            <a:r>
              <a:rPr lang="en-US" dirty="0"/>
              <a:t> </a:t>
            </a:r>
            <a:r>
              <a:rPr lang="en-US" dirty="0" err="1"/>
              <a:t>verschmilzt</a:t>
            </a:r>
            <a:r>
              <a:rPr lang="en-US" dirty="0"/>
              <a:t>, </a:t>
            </a:r>
            <a:r>
              <a:rPr lang="en-US" dirty="0" err="1"/>
              <a:t>sondern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Druck</a:t>
            </a:r>
            <a:r>
              <a:rPr lang="en-US" dirty="0"/>
              <a:t> </a:t>
            </a:r>
            <a:r>
              <a:rPr lang="en-US" dirty="0" err="1"/>
              <a:t>beim</a:t>
            </a:r>
            <a:r>
              <a:rPr lang="en-US" dirty="0"/>
              <a:t> </a:t>
            </a:r>
            <a:r>
              <a:rPr lang="en-US" dirty="0" err="1"/>
              <a:t>Einschmelzen</a:t>
            </a:r>
            <a:r>
              <a:rPr lang="en-US" dirty="0"/>
              <a:t> das </a:t>
            </a:r>
            <a:r>
              <a:rPr lang="en-US" dirty="0" err="1"/>
              <a:t>Vakuum</a:t>
            </a:r>
            <a:r>
              <a:rPr lang="en-US" dirty="0"/>
              <a:t> </a:t>
            </a:r>
            <a:r>
              <a:rPr lang="en-US" dirty="0" err="1"/>
              <a:t>später</a:t>
            </a:r>
            <a:r>
              <a:rPr lang="en-US" dirty="0"/>
              <a:t> </a:t>
            </a:r>
            <a:r>
              <a:rPr lang="en-US" dirty="0" err="1"/>
              <a:t>halten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. </a:t>
            </a:r>
          </a:p>
          <a:p>
            <a:r>
              <a:rPr lang="en-US" dirty="0" err="1"/>
              <a:t>Weiterhin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es </a:t>
            </a:r>
            <a:r>
              <a:rPr lang="en-US" dirty="0" err="1"/>
              <a:t>schade</a:t>
            </a:r>
            <a:r>
              <a:rPr lang="en-US" dirty="0"/>
              <a:t>, </a:t>
            </a:r>
            <a:r>
              <a:rPr lang="en-US" dirty="0" err="1"/>
              <a:t>dass</a:t>
            </a:r>
            <a:r>
              <a:rPr lang="en-US" dirty="0"/>
              <a:t> Schott </a:t>
            </a:r>
            <a:r>
              <a:rPr lang="en-US" dirty="0" err="1"/>
              <a:t>kein</a:t>
            </a:r>
            <a:r>
              <a:rPr lang="en-US" dirty="0"/>
              <a:t> Interesse hat,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uns</a:t>
            </a:r>
            <a:r>
              <a:rPr lang="en-US" dirty="0"/>
              <a:t> </a:t>
            </a:r>
            <a:r>
              <a:rPr lang="en-US" dirty="0" err="1"/>
              <a:t>zusammen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arbeiten</a:t>
            </a:r>
            <a:r>
              <a:rPr lang="en-US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9176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Sind die </a:t>
            </a:r>
            <a:r>
              <a:rPr lang="en-US" dirty="0" err="1"/>
              <a:t>verschiedenen</a:t>
            </a:r>
            <a:r>
              <a:rPr lang="en-US" dirty="0"/>
              <a:t> </a:t>
            </a:r>
            <a:r>
              <a:rPr lang="en-US" dirty="0" err="1"/>
              <a:t>Ausdehnungskoeffizienten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die </a:t>
            </a:r>
            <a:r>
              <a:rPr lang="en-US" dirty="0" err="1"/>
              <a:t>oben</a:t>
            </a:r>
            <a:r>
              <a:rPr lang="en-US" dirty="0"/>
              <a:t> </a:t>
            </a:r>
            <a:r>
              <a:rPr lang="en-US" dirty="0" err="1"/>
              <a:t>stehenden</a:t>
            </a:r>
            <a:r>
              <a:rPr lang="en-US" dirty="0"/>
              <a:t> </a:t>
            </a:r>
            <a:r>
              <a:rPr lang="en-US" dirty="0" err="1"/>
              <a:t>Materialien</a:t>
            </a:r>
            <a:r>
              <a:rPr lang="en-US" dirty="0"/>
              <a:t>? </a:t>
            </a:r>
            <a:r>
              <a:rPr lang="en-US" dirty="0" err="1"/>
              <a:t>Wirst</a:t>
            </a:r>
            <a:r>
              <a:rPr lang="en-US" dirty="0"/>
              <a:t> Du die </a:t>
            </a:r>
            <a:r>
              <a:rPr lang="en-US" dirty="0" err="1"/>
              <a:t>beim</a:t>
            </a:r>
            <a:r>
              <a:rPr lang="en-US" dirty="0"/>
              <a:t> </a:t>
            </a:r>
            <a:r>
              <a:rPr lang="en-US" dirty="0" err="1"/>
              <a:t>Vortragen</a:t>
            </a:r>
            <a:r>
              <a:rPr lang="en-US" dirty="0"/>
              <a:t> </a:t>
            </a:r>
            <a:r>
              <a:rPr lang="en-US" dirty="0" err="1"/>
              <a:t>zuordnen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kennzeichnen</a:t>
            </a:r>
            <a:r>
              <a:rPr lang="en-US" dirty="0"/>
              <a:t>, welches </a:t>
            </a:r>
            <a:r>
              <a:rPr lang="en-US" dirty="0" err="1"/>
              <a:t>welchen</a:t>
            </a:r>
            <a:r>
              <a:rPr lang="en-US" dirty="0"/>
              <a:t> Wert hat?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565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8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82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3315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682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725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5538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9037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4624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9647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493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05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5861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18398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5142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191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0033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34052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81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Presentation Title | Name Surname, Date (Edit by "Insert &gt; Header and Footer")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Presentation Title | Name Surname, Date (Edit by "Insert &gt; Header and Footer")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| Presentation Title | Name Surname, Date (Edit by "Insert &gt; Header and Footer")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4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" y="1"/>
            <a:ext cx="12191997" cy="3429001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Is the production of UHV feedthroughs a mystery?</a:t>
            </a:r>
            <a:br>
              <a:rPr lang="en-US" dirty="0"/>
            </a:b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987" y="3475765"/>
            <a:ext cx="11376025" cy="889339"/>
          </a:xfrm>
        </p:spPr>
        <p:txBody>
          <a:bodyPr/>
          <a:lstStyle/>
          <a:p>
            <a:r>
              <a:rPr lang="en-US" dirty="0"/>
              <a:t> Indeed, sometimes it is the case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Vilcins, Silke, MDI, DESY Hamburg, Germany</a:t>
            </a:r>
          </a:p>
          <a:p>
            <a:r>
              <a:rPr lang="en-US" dirty="0"/>
              <a:t>2024_12_11</a:t>
            </a: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Bildergebnis für Piktogramm lu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16" y="5658236"/>
            <a:ext cx="799361" cy="799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Illustration of the development process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382588" y="1462420"/>
            <a:ext cx="1460656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0820" y="1339310"/>
            <a:ext cx="1277914" cy="5847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Simulations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Design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9012" y="1462420"/>
            <a:ext cx="1393330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1219" y="1462420"/>
            <a:ext cx="2701381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Discussion with companies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1580" y="1462420"/>
            <a:ext cx="1279517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Prototyping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3909" y="3401739"/>
            <a:ext cx="1698670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Laboratory Tests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6880" y="3401739"/>
            <a:ext cx="1721946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Maybe Redesign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75228" y="3401739"/>
            <a:ext cx="1779654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Series production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91364" y="5267276"/>
            <a:ext cx="1220206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check</a:t>
            </a:r>
          </a:p>
        </p:txBody>
      </p:sp>
      <p:pic>
        <p:nvPicPr>
          <p:cNvPr id="16" name="Picture 4" descr="N:\4all\intern\dlipka\Messungen\2019\0211_BCTech_Durchfuehrungen_fuer_CavityBPMs\IMG_20190211_144713_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t="40612" r="18229" b="29694"/>
          <a:stretch/>
        </p:blipFill>
        <p:spPr bwMode="auto">
          <a:xfrm>
            <a:off x="623690" y="3933056"/>
            <a:ext cx="2447974" cy="887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TextBox 16"/>
          <p:cNvSpPr txBox="1"/>
          <p:nvPr/>
        </p:nvSpPr>
        <p:spPr>
          <a:xfrm>
            <a:off x="524863" y="4592806"/>
            <a:ext cx="3547673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Feedthroughs under test head on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2034921" y="1424344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831697" y="1424344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5681658" y="1424344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8879532" y="1424344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0679732" y="1424344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07368" y="3363663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3186158" y="3363663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5456242" y="3363663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8048530" y="3363663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2" descr="N:\4all\intern\dlipka\Messungen\2012\02_ButtonFeedthrough_standardBPM\protokoll\2012-03-21 09.10.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3933056"/>
            <a:ext cx="178219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8" name="Textfeld 3"/>
          <p:cNvSpPr txBox="1"/>
          <p:nvPr/>
        </p:nvSpPr>
        <p:spPr>
          <a:xfrm>
            <a:off x="10326696" y="4515216"/>
            <a:ext cx="1529944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Button BPM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feedthrough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transmission measurement with reference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19425" y="3401739"/>
            <a:ext cx="1999265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 measurements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2668" y="5266940"/>
            <a:ext cx="833883" cy="33855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Sorting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475995" y="5229200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2379309" y="5229200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>
            <a:off x="10746998" y="3363663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01" y="1987986"/>
            <a:ext cx="1816174" cy="112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543" y="3895093"/>
            <a:ext cx="2607072" cy="1312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Bildergebnis für Piktogramm Sal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41" y="3927494"/>
            <a:ext cx="1199824" cy="119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1" descr="Bildergebnis für piktogramm diskussio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371" y="1919961"/>
            <a:ext cx="1869285" cy="1325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Ähnliches Fo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24" y="5658236"/>
            <a:ext cx="1035497" cy="92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04" y="1832798"/>
            <a:ext cx="1008112" cy="1489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13" y="1935888"/>
            <a:ext cx="1222817" cy="1340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 descr="Rotes 3D-Männchen bei einem Meeting am Konferenztisch mit anderen weißen 3D-Männchen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916" y="1970733"/>
            <a:ext cx="1618684" cy="1214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9" name="Picture 25" descr="Bildergebnis für 3d männchen abhake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72" y="1858169"/>
            <a:ext cx="1107801" cy="1464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51" name="Picture 27" descr="Bildergebnis für 3d männchen zielflag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098" y="5393025"/>
            <a:ext cx="1158488" cy="1063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2" name="Right Arrow 31"/>
          <p:cNvSpPr/>
          <p:nvPr/>
        </p:nvSpPr>
        <p:spPr>
          <a:xfrm>
            <a:off x="4657013" y="5571008"/>
            <a:ext cx="317554" cy="41470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26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What can be checked and how?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BA7DB5FC-4443-49A7-BE6E-DC1891810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787" y="3793100"/>
            <a:ext cx="1271588" cy="1978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512625A-ACE2-4E39-9315-D947019629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400" y="4120813"/>
            <a:ext cx="2496110" cy="1873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3A6FFFB0-9817-4732-852C-D1B21CBFA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288" y="4047649"/>
            <a:ext cx="1536700" cy="1514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5A2E86F5-A252-4430-B626-E1BE02C9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0" y="1824426"/>
            <a:ext cx="1563688" cy="1566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3A530DFA-2452-4806-A1EA-14421C5A5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572630"/>
            <a:ext cx="1979612" cy="187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C0CD6C9A-FBF1-4EBB-9BA9-D30BD4CFF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447" y="2494509"/>
            <a:ext cx="1830387" cy="1825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64A1B404-5024-4938-9E15-0BE869448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610" y="2999175"/>
            <a:ext cx="1874837" cy="2811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F98CFE41-BB9D-44DF-A777-DE62B1E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883" y="620688"/>
            <a:ext cx="1841500" cy="256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5FA9B6E-581F-4F6B-83CE-4F14D5C48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00" y="1341774"/>
            <a:ext cx="1533981" cy="1439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2C076918-8F33-422A-A281-DED57F8C0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45" y="1520547"/>
            <a:ext cx="1408449" cy="1590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12">
            <a:extLst>
              <a:ext uri="{FF2B5EF4-FFF2-40B4-BE49-F238E27FC236}">
                <a16:creationId xmlns:a16="http://schemas.microsoft.com/office/drawing/2014/main" id="{8DDC4BA0-6210-4C7E-9B36-38C05EF5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8488" y="5732880"/>
            <a:ext cx="162609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de-DE" altLang="de-DE" sz="1800" dirty="0">
                <a:solidFill>
                  <a:srgbClr val="00B0F0"/>
                </a:solidFill>
              </a:rPr>
              <a:t> </a:t>
            </a:r>
            <a:r>
              <a:rPr lang="de-DE" altLang="de-DE" sz="900" dirty="0" err="1">
                <a:solidFill>
                  <a:schemeClr val="tx1"/>
                </a:solidFill>
              </a:rPr>
              <a:t>Photo</a:t>
            </a:r>
            <a:r>
              <a:rPr lang="de-DE" altLang="de-DE" sz="900" dirty="0">
                <a:solidFill>
                  <a:schemeClr val="tx1"/>
                </a:solidFill>
              </a:rPr>
              <a:t> </a:t>
            </a:r>
            <a:r>
              <a:rPr lang="de-DE" altLang="de-DE" sz="900" dirty="0" err="1">
                <a:solidFill>
                  <a:schemeClr val="tx1"/>
                </a:solidFill>
              </a:rPr>
              <a:t>taken</a:t>
            </a:r>
            <a:r>
              <a:rPr lang="de-DE" altLang="de-DE" sz="900" dirty="0">
                <a:solidFill>
                  <a:schemeClr val="tx1"/>
                </a:solidFill>
              </a:rPr>
              <a:t> </a:t>
            </a:r>
            <a:r>
              <a:rPr lang="de-DE" altLang="de-DE" sz="900" dirty="0" err="1">
                <a:solidFill>
                  <a:schemeClr val="tx1"/>
                </a:solidFill>
              </a:rPr>
              <a:t>by</a:t>
            </a:r>
            <a:r>
              <a:rPr lang="de-DE" altLang="de-DE" sz="900" dirty="0">
                <a:solidFill>
                  <a:schemeClr val="tx1"/>
                </a:solidFill>
              </a:rPr>
              <a:t> DESY</a:t>
            </a:r>
          </a:p>
        </p:txBody>
      </p:sp>
    </p:spTree>
    <p:extLst>
      <p:ext uri="{BB962C8B-B14F-4D97-AF65-F5344CB8AC3E}">
        <p14:creationId xmlns:p14="http://schemas.microsoft.com/office/powerpoint/2010/main" val="1114980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What can be checked and how?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6" name="AutoShape 11" descr="Bildergebnis für piktogramm diskussio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0B7ACFC-EC68-4278-8F57-0924730D5BFD}"/>
              </a:ext>
            </a:extLst>
          </p:cNvPr>
          <p:cNvSpPr txBox="1"/>
          <p:nvPr/>
        </p:nvSpPr>
        <p:spPr>
          <a:xfrm>
            <a:off x="3575720" y="1700808"/>
            <a:ext cx="8275155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Dimensions can be measured conventionally or without contact</a:t>
            </a:r>
          </a:p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Surface coatings can be tested with an adhesive, sticking tests or on suitable test samples that run in series production (Warm up test)</a:t>
            </a:r>
          </a:p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Visual inspection</a:t>
            </a:r>
          </a:p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Vacuum tightness test</a:t>
            </a:r>
          </a:p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Cleanliness test (particle measurement, RGA or wipe test)</a:t>
            </a:r>
          </a:p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Non-destructive testing using CT (test samples and series production)</a:t>
            </a:r>
          </a:p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R</a:t>
            </a:r>
            <a:r>
              <a:rPr lang="en-US" sz="1600" dirty="0"/>
              <a:t>F Properties have to be checked</a:t>
            </a:r>
          </a:p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Production of micrographs (test samples)</a:t>
            </a:r>
          </a:p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0DBED023-A226-45B1-A84D-65E4E2985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571625"/>
            <a:ext cx="2742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52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What can be checked and how?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6" name="AutoShape 11" descr="Bildergebnis für piktogramm diskussio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0B7ACFC-EC68-4278-8F57-0924730D5BFD}"/>
              </a:ext>
            </a:extLst>
          </p:cNvPr>
          <p:cNvSpPr txBox="1"/>
          <p:nvPr/>
        </p:nvSpPr>
        <p:spPr>
          <a:xfrm>
            <a:off x="3863752" y="1686179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Non-destructive testing using CT (test samples and series production)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A030FFC4-D02E-489A-A5CC-E25CD331E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1751085"/>
            <a:ext cx="2306871" cy="1623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EDBF199-AEF1-4411-A665-F42451CC4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461" y="2396207"/>
            <a:ext cx="3941286" cy="2612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5B5604A-DE8A-446B-B8F6-C11EB424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200" y="2595810"/>
            <a:ext cx="4019757" cy="3010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2D63437A-4353-4761-9484-E23B79809DF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227137" y="3949737"/>
            <a:ext cx="2306871" cy="1803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3" name="Textfeld 52">
            <a:extLst>
              <a:ext uri="{FF2B5EF4-FFF2-40B4-BE49-F238E27FC236}">
                <a16:creationId xmlns:a16="http://schemas.microsoft.com/office/drawing/2014/main" id="{CC197699-E8E3-4C60-9946-C3B212D99BB1}"/>
              </a:ext>
            </a:extLst>
          </p:cNvPr>
          <p:cNvSpPr txBox="1"/>
          <p:nvPr/>
        </p:nvSpPr>
        <p:spPr>
          <a:xfrm>
            <a:off x="4361890" y="5853066"/>
            <a:ext cx="280831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050" dirty="0" err="1"/>
              <a:t>Courtesy</a:t>
            </a:r>
            <a:r>
              <a:rPr lang="de-DE" sz="1050" dirty="0"/>
              <a:t> </a:t>
            </a:r>
            <a:r>
              <a:rPr lang="de-DE" sz="1050" dirty="0" err="1"/>
              <a:t>by</a:t>
            </a:r>
            <a:r>
              <a:rPr lang="de-DE" sz="1050" dirty="0"/>
              <a:t> </a:t>
            </a:r>
            <a:r>
              <a:rPr lang="de-DE" sz="1050" dirty="0" err="1"/>
              <a:t>company</a:t>
            </a:r>
            <a:r>
              <a:rPr lang="de-DE" sz="1050" dirty="0"/>
              <a:t> </a:t>
            </a:r>
            <a:r>
              <a:rPr lang="de-DE" sz="1050" dirty="0" err="1"/>
              <a:t>Hachtel</a:t>
            </a:r>
            <a:r>
              <a:rPr lang="de-DE" sz="1050" dirty="0"/>
              <a:t>, Germany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3513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RF Aspects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6" name="AutoShape 11" descr="Bildergebnis für piktogramm diskussio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5E2BDF6-3C84-481F-8DAE-6E816D5DBA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40252" r="28454" b="24405"/>
          <a:stretch/>
        </p:blipFill>
        <p:spPr>
          <a:xfrm>
            <a:off x="358720" y="4466059"/>
            <a:ext cx="1801056" cy="809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2FDB3F9-A24B-4544-AA1C-B54179604514}"/>
              </a:ext>
            </a:extLst>
          </p:cNvPr>
          <p:cNvSpPr txBox="1"/>
          <p:nvPr/>
        </p:nvSpPr>
        <p:spPr>
          <a:xfrm>
            <a:off x="460375" y="6004350"/>
            <a:ext cx="1080120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Therefore: Influence of feedthrough to the BPM signal has to be observed before the design is finished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5A86F09-82CF-4263-9EA8-118407C94C5E}"/>
              </a:ext>
            </a:extLst>
          </p:cNvPr>
          <p:cNvGrpSpPr/>
          <p:nvPr/>
        </p:nvGrpSpPr>
        <p:grpSpPr>
          <a:xfrm>
            <a:off x="2298699" y="2921429"/>
            <a:ext cx="4491791" cy="2486845"/>
            <a:chOff x="7318788" y="3169430"/>
            <a:chExt cx="4491791" cy="2486845"/>
          </a:xfrm>
        </p:grpSpPr>
        <p:pic>
          <p:nvPicPr>
            <p:cNvPr id="11" name="Picture 5" descr="OMC_Meggit_old">
              <a:extLst>
                <a:ext uri="{FF2B5EF4-FFF2-40B4-BE49-F238E27FC236}">
                  <a16:creationId xmlns:a16="http://schemas.microsoft.com/office/drawing/2014/main" id="{AC0B1638-7EC9-4FB5-9A13-889B1D9191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8788" y="3169430"/>
              <a:ext cx="4491791" cy="2486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677A575F-191D-4B07-A3EB-678E6357155B}"/>
                </a:ext>
              </a:extLst>
            </p:cNvPr>
            <p:cNvSpPr txBox="1"/>
            <p:nvPr/>
          </p:nvSpPr>
          <p:spPr>
            <a:xfrm>
              <a:off x="8959920" y="4535532"/>
              <a:ext cx="24930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Lower reflection with company 1</a:t>
              </a:r>
            </a:p>
          </p:txBody>
        </p:sp>
        <p:cxnSp>
          <p:nvCxnSpPr>
            <p:cNvPr id="18" name="Gerade Verbindung 11">
              <a:extLst>
                <a:ext uri="{FF2B5EF4-FFF2-40B4-BE49-F238E27FC236}">
                  <a16:creationId xmlns:a16="http://schemas.microsoft.com/office/drawing/2014/main" id="{131A0B58-C9DA-4A0F-AC58-5A08BD7CB92E}"/>
                </a:ext>
              </a:extLst>
            </p:cNvPr>
            <p:cNvCxnSpPr/>
            <p:nvPr/>
          </p:nvCxnSpPr>
          <p:spPr bwMode="auto">
            <a:xfrm flipV="1">
              <a:off x="8942668" y="3420815"/>
              <a:ext cx="0" cy="198407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CEAD8B70-00C2-45F1-852A-1D89ABF531F8}"/>
                </a:ext>
              </a:extLst>
            </p:cNvPr>
            <p:cNvSpPr txBox="1"/>
            <p:nvPr/>
          </p:nvSpPr>
          <p:spPr>
            <a:xfrm rot="16200000">
              <a:off x="8262834" y="4559863"/>
              <a:ext cx="1359668" cy="2616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Working frequency</a:t>
              </a:r>
            </a:p>
          </p:txBody>
        </p: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66DCF578-96E5-43F5-9554-9260A4E79CA8}"/>
              </a:ext>
            </a:extLst>
          </p:cNvPr>
          <p:cNvSpPr/>
          <p:nvPr/>
        </p:nvSpPr>
        <p:spPr>
          <a:xfrm>
            <a:off x="6735706" y="4835542"/>
            <a:ext cx="5138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Lower reflection does not change the external quality factor fortunately, when the feedthroughs from company 1 are taken (only for Cavity BPM Feedthroughs)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8E6D0107-9563-4E31-ACB3-F8A2315280C3}"/>
              </a:ext>
            </a:extLst>
          </p:cNvPr>
          <p:cNvSpPr txBox="1"/>
          <p:nvPr/>
        </p:nvSpPr>
        <p:spPr>
          <a:xfrm>
            <a:off x="8040216" y="2575324"/>
            <a:ext cx="4060363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050" dirty="0" err="1"/>
              <a:t>Courtesy</a:t>
            </a:r>
            <a:r>
              <a:rPr lang="de-DE" sz="1050" dirty="0"/>
              <a:t> </a:t>
            </a:r>
            <a:r>
              <a:rPr lang="de-DE" sz="1050" dirty="0" err="1"/>
              <a:t>by</a:t>
            </a:r>
            <a:r>
              <a:rPr lang="de-DE" sz="1050" dirty="0"/>
              <a:t> Sergey Strokov DEELS 2023 and internal </a:t>
            </a:r>
            <a:r>
              <a:rPr lang="de-DE" sz="1050" dirty="0" err="1"/>
              <a:t>summary</a:t>
            </a:r>
            <a:endParaRPr lang="en-US" sz="1050" dirty="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C3D5FCA0-4F5A-4F80-A5F4-167536963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24" y="867642"/>
            <a:ext cx="3453138" cy="1853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677A3A5-E375-4CC2-B81E-3B107BCDD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9771" y="356973"/>
            <a:ext cx="4114697" cy="2243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D668CB8-68EA-4531-988C-4C857ACE02A8}"/>
              </a:ext>
            </a:extLst>
          </p:cNvPr>
          <p:cNvSpPr txBox="1"/>
          <p:nvPr/>
        </p:nvSpPr>
        <p:spPr>
          <a:xfrm>
            <a:off x="6463987" y="3851973"/>
            <a:ext cx="5465377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Measurement adapter for matching resonator side with a network analyzer to measure reflection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2678588-98F3-4CE1-A4B4-CAC9591AB5E2}"/>
              </a:ext>
            </a:extLst>
          </p:cNvPr>
          <p:cNvSpPr txBox="1"/>
          <p:nvPr/>
        </p:nvSpPr>
        <p:spPr>
          <a:xfrm>
            <a:off x="197578" y="3790201"/>
            <a:ext cx="2405922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050" dirty="0"/>
              <a:t>European XFEL cavity BPM, photo D. N</a:t>
            </a:r>
            <a:r>
              <a:rPr lang="de-DE" sz="1050" dirty="0"/>
              <a:t>ö</a:t>
            </a:r>
            <a:r>
              <a:rPr lang="en-US" sz="1050" dirty="0" err="1"/>
              <a:t>lle</a:t>
            </a:r>
            <a:endParaRPr lang="en-US" sz="1050" dirty="0"/>
          </a:p>
        </p:txBody>
      </p:sp>
      <p:pic>
        <p:nvPicPr>
          <p:cNvPr id="16" name="Grafik 15" descr="C:\Users\vilcins\AppData\Local\Microsoft\Windows\Temporary Internet Files\Content.Word\20120705-IMG_3677.jpg">
            <a:extLst>
              <a:ext uri="{FF2B5EF4-FFF2-40B4-BE49-F238E27FC236}">
                <a16:creationId xmlns:a16="http://schemas.microsoft.com/office/drawing/2014/main" id="{AE9A1CF1-07F7-4FB1-B399-4D4A352D198D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10403" r="16184" b="7870"/>
          <a:stretch/>
        </p:blipFill>
        <p:spPr bwMode="auto">
          <a:xfrm>
            <a:off x="359085" y="1393899"/>
            <a:ext cx="1863414" cy="1819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2567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Some Material Parameter </a:t>
            </a:r>
          </a:p>
        </p:txBody>
      </p:sp>
    </p:spTree>
    <p:extLst>
      <p:ext uri="{BB962C8B-B14F-4D97-AF65-F5344CB8AC3E}">
        <p14:creationId xmlns:p14="http://schemas.microsoft.com/office/powerpoint/2010/main" val="3747202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Glass or ceramic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6" name="AutoShape 11" descr="Bildergebnis für piktogramm diskussio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0B7ACFC-EC68-4278-8F57-0924730D5BFD}"/>
              </a:ext>
            </a:extLst>
          </p:cNvPr>
          <p:cNvSpPr txBox="1"/>
          <p:nvPr/>
        </p:nvSpPr>
        <p:spPr>
          <a:xfrm>
            <a:off x="5663952" y="800709"/>
            <a:ext cx="5689252" cy="177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 principle, there are two different manufacturing processes:</a:t>
            </a:r>
          </a:p>
          <a:p>
            <a:pPr marL="476250" lvl="1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Thermal joining in a continuous furnace under inert gas (Glas to metal sealed technology)</a:t>
            </a:r>
          </a:p>
          <a:p>
            <a:pPr marL="476250" lvl="1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High-temperature brazing in a vacuum furnace (Alumina Oxid Ceramic brazing technology)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6D11832-64F3-40D5-9B60-1DFB3EABE5AC}"/>
              </a:ext>
            </a:extLst>
          </p:cNvPr>
          <p:cNvSpPr txBox="1"/>
          <p:nvPr/>
        </p:nvSpPr>
        <p:spPr>
          <a:xfrm>
            <a:off x="484462" y="1419225"/>
            <a:ext cx="5616624" cy="5242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0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Glass to metal sealed:</a:t>
            </a:r>
          </a:p>
          <a:p>
            <a:pPr marL="476250" lvl="1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Borosilicate</a:t>
            </a:r>
          </a:p>
          <a:p>
            <a:pPr marL="933450" lvl="2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C</a:t>
            </a:r>
            <a:r>
              <a:rPr lang="en-US" sz="1600" dirty="0"/>
              <a:t>TE from 3.2 to 4.5*10 </a:t>
            </a:r>
            <a:r>
              <a:rPr lang="en-US" sz="1600" baseline="30000" dirty="0"/>
              <a:t>-6</a:t>
            </a:r>
            <a:r>
              <a:rPr lang="en-US" sz="1600" baseline="-25000" dirty="0"/>
              <a:t> </a:t>
            </a:r>
            <a:r>
              <a:rPr lang="en-US" sz="1600" dirty="0"/>
              <a:t>K</a:t>
            </a:r>
            <a:r>
              <a:rPr lang="en-US" sz="1600" baseline="30000" dirty="0"/>
              <a:t>-1</a:t>
            </a:r>
            <a:r>
              <a:rPr lang="en-US" sz="1600" dirty="0"/>
              <a:t> 20°C</a:t>
            </a:r>
          </a:p>
          <a:p>
            <a:pPr marL="933450" lvl="2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dirty="0"/>
              <a:t>ε</a:t>
            </a:r>
            <a:r>
              <a:rPr lang="en-US" baseline="-25000" dirty="0"/>
              <a:t>r</a:t>
            </a:r>
            <a:r>
              <a:rPr lang="en-US" sz="1600" dirty="0"/>
              <a:t> (dielectric constant) 4.6 (Corning 7070 Borosilicate glass)</a:t>
            </a:r>
          </a:p>
          <a:p>
            <a:pPr marL="476250" lvl="1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Fuced</a:t>
            </a:r>
            <a:r>
              <a:rPr lang="en-US" sz="1600" dirty="0"/>
              <a:t> Silica (</a:t>
            </a:r>
            <a:r>
              <a:rPr lang="en-US" sz="1600" dirty="0" err="1"/>
              <a:t>Quarzglass</a:t>
            </a:r>
            <a:r>
              <a:rPr lang="en-US" sz="1600" dirty="0"/>
              <a:t>)</a:t>
            </a:r>
          </a:p>
          <a:p>
            <a:pPr marL="933450" lvl="2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C</a:t>
            </a:r>
            <a:r>
              <a:rPr lang="en-US" sz="1600" dirty="0"/>
              <a:t>TE from 5.0*10</a:t>
            </a:r>
            <a:r>
              <a:rPr lang="en-US" sz="1600" baseline="30000" dirty="0"/>
              <a:t> -6 </a:t>
            </a:r>
            <a:r>
              <a:rPr lang="en-US" sz="1600" dirty="0"/>
              <a:t>K</a:t>
            </a:r>
            <a:r>
              <a:rPr lang="en-US" sz="1600" baseline="30000" dirty="0"/>
              <a:t>-1</a:t>
            </a:r>
            <a:r>
              <a:rPr lang="en-US" sz="1600" dirty="0"/>
              <a:t> 20°C</a:t>
            </a:r>
          </a:p>
          <a:p>
            <a:pPr marL="933450" lvl="2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dirty="0"/>
              <a:t>ε</a:t>
            </a:r>
            <a:r>
              <a:rPr lang="en-US" baseline="-25000" dirty="0"/>
              <a:t>r</a:t>
            </a:r>
            <a:r>
              <a:rPr lang="en-US" sz="1600" dirty="0"/>
              <a:t> 3.9 </a:t>
            </a:r>
          </a:p>
          <a:p>
            <a:pPr marL="476250" lvl="1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Sapphire </a:t>
            </a:r>
          </a:p>
          <a:p>
            <a:pPr marL="933450" lvl="2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C</a:t>
            </a:r>
            <a:r>
              <a:rPr lang="en-US" sz="1600" dirty="0"/>
              <a:t>TE from 13*10</a:t>
            </a:r>
            <a:r>
              <a:rPr lang="en-US" sz="1600" baseline="30000" dirty="0"/>
              <a:t> -6 </a:t>
            </a:r>
            <a:r>
              <a:rPr lang="en-US" sz="1600" dirty="0"/>
              <a:t>K</a:t>
            </a:r>
            <a:r>
              <a:rPr lang="en-US" sz="1600" baseline="30000" dirty="0"/>
              <a:t>-1</a:t>
            </a:r>
            <a:r>
              <a:rPr lang="en-US" sz="1600" dirty="0"/>
              <a:t> 20°C</a:t>
            </a:r>
          </a:p>
          <a:p>
            <a:pPr marL="933450" lvl="2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l-GR" dirty="0"/>
              <a:t>ε</a:t>
            </a:r>
            <a:r>
              <a:rPr lang="en-US" baseline="-25000" dirty="0"/>
              <a:t>r </a:t>
            </a:r>
            <a:r>
              <a:rPr lang="en-US" sz="1600" dirty="0"/>
              <a:t>9,0 to 11.5</a:t>
            </a:r>
          </a:p>
          <a:p>
            <a:pPr marL="476250" lvl="1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S</a:t>
            </a:r>
            <a:r>
              <a:rPr lang="en-US" sz="1600" dirty="0"/>
              <a:t>iO</a:t>
            </a:r>
            <a:r>
              <a:rPr lang="en-US" sz="1600" baseline="-25000" dirty="0"/>
              <a:t>2</a:t>
            </a:r>
          </a:p>
          <a:p>
            <a:pPr marL="933450" lvl="2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C</a:t>
            </a:r>
            <a:r>
              <a:rPr lang="en-US" sz="1600" dirty="0"/>
              <a:t>TE 5 to 14*10</a:t>
            </a:r>
            <a:r>
              <a:rPr lang="en-US" sz="1600" baseline="30000" dirty="0"/>
              <a:t> 6 </a:t>
            </a:r>
            <a:r>
              <a:rPr lang="en-US" sz="1600" dirty="0"/>
              <a:t>K</a:t>
            </a:r>
            <a:r>
              <a:rPr lang="en-US" sz="1600" baseline="30000" dirty="0"/>
              <a:t>-1</a:t>
            </a:r>
            <a:r>
              <a:rPr lang="en-US" sz="1600" dirty="0"/>
              <a:t> 20°C</a:t>
            </a:r>
          </a:p>
          <a:p>
            <a:pPr marL="933450" lvl="2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DE" dirty="0"/>
              <a:t> </a:t>
            </a:r>
            <a:r>
              <a:rPr lang="el-GR" dirty="0"/>
              <a:t>ε</a:t>
            </a:r>
            <a:r>
              <a:rPr lang="en-US" baseline="-25000" dirty="0"/>
              <a:t>r </a:t>
            </a:r>
            <a:r>
              <a:rPr lang="en-US" sz="1600" dirty="0"/>
              <a:t>3.9 to 4.5</a:t>
            </a:r>
          </a:p>
          <a:p>
            <a:pPr marL="933450" lvl="2" indent="-266700" defTabSz="9144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2DC5B14-0447-4246-99BF-496986D65AE9}"/>
              </a:ext>
            </a:extLst>
          </p:cNvPr>
          <p:cNvSpPr txBox="1"/>
          <p:nvPr/>
        </p:nvSpPr>
        <p:spPr>
          <a:xfrm>
            <a:off x="9120336" y="4692097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9550" lvl="1" defTabSz="914400">
              <a:spcAft>
                <a:spcPts val="800"/>
              </a:spcAft>
            </a:pPr>
            <a:r>
              <a:rPr lang="en-US" sz="1600" dirty="0"/>
              <a:t>Borosilicate glass, Schott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44EA051-1939-4226-8DAA-6AFBCBF7F7D7}"/>
              </a:ext>
            </a:extLst>
          </p:cNvPr>
          <p:cNvSpPr/>
          <p:nvPr/>
        </p:nvSpPr>
        <p:spPr>
          <a:xfrm>
            <a:off x="4295800" y="3233700"/>
            <a:ext cx="4608512" cy="646331"/>
          </a:xfrm>
          <a:prstGeom prst="rect">
            <a:avLst/>
          </a:prstGeom>
          <a:ln w="349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-247650" algn="ctr" defTabSz="914400">
              <a:spcAft>
                <a:spcPts val="800"/>
              </a:spcAft>
            </a:pPr>
            <a:r>
              <a:rPr lang="de-DE" b="1" dirty="0"/>
              <a:t>New: Ultra-</a:t>
            </a:r>
            <a:r>
              <a:rPr lang="de-DE" b="1" dirty="0" err="1"/>
              <a:t>low</a:t>
            </a:r>
            <a:r>
              <a:rPr lang="de-DE" b="1" dirty="0"/>
              <a:t>-k-materials</a:t>
            </a:r>
            <a:r>
              <a:rPr lang="de-DE" dirty="0"/>
              <a:t>,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permittivity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2,4</a:t>
            </a:r>
            <a:endParaRPr lang="en-US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35F2F1C-7C06-4842-9385-267A4B9EA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2640082"/>
            <a:ext cx="2736304" cy="213101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08EE75E0-503A-4472-8685-07195FD13491}"/>
              </a:ext>
            </a:extLst>
          </p:cNvPr>
          <p:cNvSpPr/>
          <p:nvPr/>
        </p:nvSpPr>
        <p:spPr>
          <a:xfrm>
            <a:off x="4682865" y="4789794"/>
            <a:ext cx="80885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Inter-UI"/>
              </a:rPr>
              <a:t>Key Properties of HEATAN®</a:t>
            </a:r>
          </a:p>
          <a:p>
            <a:r>
              <a:rPr lang="en-US" sz="1400" i="1" dirty="0">
                <a:latin typeface="Inter-UI"/>
              </a:rPr>
              <a:t>Long-term durability, with thermal cycling stability of up to 300.000 km (180,000 miles), HEATAN® demonstrates excellent suitability for use in automotive systems. </a:t>
            </a:r>
          </a:p>
          <a:p>
            <a:r>
              <a:rPr lang="en-US" sz="1400" i="1" dirty="0">
                <a:latin typeface="Inter-UI"/>
              </a:rPr>
              <a:t>Superior gas-tightness:</a:t>
            </a:r>
          </a:p>
          <a:p>
            <a:r>
              <a:rPr lang="en-US" sz="1400" i="1" dirty="0">
                <a:latin typeface="Inter-UI"/>
              </a:rPr>
              <a:t>Glass-ceramic sealing achieves a leak rate of less than 10⁻⁸ mbar l/s, even at very high operating temperatures over 300°C.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428F5D6-A262-4B86-9F6B-F4C6F41F0677}"/>
              </a:ext>
            </a:extLst>
          </p:cNvPr>
          <p:cNvSpPr/>
          <p:nvPr/>
        </p:nvSpPr>
        <p:spPr>
          <a:xfrm>
            <a:off x="6528048" y="613777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https://www.schott.com/en-gb/products/heatan-p1000279/technical-details</a:t>
            </a:r>
          </a:p>
        </p:txBody>
      </p:sp>
    </p:spTree>
    <p:extLst>
      <p:ext uri="{BB962C8B-B14F-4D97-AF65-F5344CB8AC3E}">
        <p14:creationId xmlns:p14="http://schemas.microsoft.com/office/powerpoint/2010/main" val="2555966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dirty="0"/>
              <a:t>S</a:t>
            </a:r>
            <a:r>
              <a:rPr lang="en-US" dirty="0" err="1"/>
              <a:t>tainless</a:t>
            </a:r>
            <a:r>
              <a:rPr lang="en-US" dirty="0"/>
              <a:t> Steel, Titanium or…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6" name="AutoShape 11" descr="Bildergebnis für piktogramm diskussio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3393D613-9FDB-4161-9F93-EE1C7E73E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92" y="2266590"/>
            <a:ext cx="7106193" cy="73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u="sng" dirty="0">
                <a:cs typeface="Times New Roman" panose="02020603050405020304" pitchFamily="18" charset="0"/>
              </a:rPr>
              <a:t>Material:</a:t>
            </a:r>
            <a:r>
              <a:rPr lang="en-US" altLang="en-US" dirty="0">
                <a:cs typeface="Times New Roman" panose="02020603050405020304" pitchFamily="18" charset="0"/>
              </a:rPr>
              <a:t> 316 L(N), titanium, tungsten; molybdenum, Alloy C22 and Kovar (</a:t>
            </a:r>
            <a:r>
              <a:rPr lang="en-US" dirty="0">
                <a:cs typeface="Times New Roman" panose="02020603050405020304" pitchFamily="18" charset="0"/>
              </a:rPr>
              <a:t> Iron-Nickel-Cobalt alloy)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52E96AC2-215C-4A09-992C-DA802518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1520678"/>
            <a:ext cx="8906500" cy="5342187"/>
          </a:xfrm>
          <a:prstGeom prst="cloudCallout">
            <a:avLst>
              <a:gd name="adj1" fmla="val -67056"/>
              <a:gd name="adj2" fmla="val 41370"/>
            </a:avLst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en-US" dirty="0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188229BA-4F5E-4752-A4FD-8A433EE31C14}"/>
              </a:ext>
            </a:extLst>
          </p:cNvPr>
          <p:cNvSpPr txBox="1">
            <a:spLocks noChangeArrowheads="1"/>
          </p:cNvSpPr>
          <p:nvPr/>
        </p:nvSpPr>
        <p:spPr>
          <a:xfrm>
            <a:off x="663376" y="1288768"/>
            <a:ext cx="8176989" cy="250755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u="sng" dirty="0"/>
              <a:t>Materials: </a:t>
            </a:r>
          </a:p>
          <a:p>
            <a:pPr marL="0" indent="0">
              <a:buNone/>
            </a:pPr>
            <a:r>
              <a:rPr lang="en-US" altLang="en-US" sz="2000" dirty="0"/>
              <a:t>For outer Shell and inner conductor</a:t>
            </a:r>
            <a:endParaRPr lang="en-US" altLang="en-US" sz="2000" u="sng" dirty="0"/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75CAAB5C-3A04-4E3A-AA51-EA966AD68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640" y="3279276"/>
            <a:ext cx="5852875" cy="3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u="sng" dirty="0">
                <a:cs typeface="Times New Roman" panose="02020603050405020304" pitchFamily="18" charset="0"/>
              </a:rPr>
              <a:t>CTE (SST):</a:t>
            </a:r>
            <a:r>
              <a:rPr lang="en-US" altLang="en-US" dirty="0">
                <a:cs typeface="Times New Roman" panose="02020603050405020304" pitchFamily="18" charset="0"/>
              </a:rPr>
              <a:t> 14,4 – 16 </a:t>
            </a:r>
            <a:r>
              <a:rPr lang="en-US" altLang="en-US" dirty="0"/>
              <a:t>* 10 -6 K </a:t>
            </a:r>
            <a:r>
              <a:rPr lang="en-US" altLang="en-US" baseline="30000" dirty="0"/>
              <a:t>-1</a:t>
            </a:r>
            <a:r>
              <a:rPr lang="en-US" altLang="en-US" dirty="0"/>
              <a:t> 20°C</a:t>
            </a:r>
            <a:endParaRPr lang="en-US" altLang="en-US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5A12D0E3-E98B-4B35-B0D5-D65763AAE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3793330"/>
            <a:ext cx="5852875" cy="3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u="sng" dirty="0">
                <a:cs typeface="Times New Roman" panose="02020603050405020304" pitchFamily="18" charset="0"/>
              </a:rPr>
              <a:t>CTE (</a:t>
            </a:r>
            <a:r>
              <a:rPr lang="en-US" altLang="en-US" u="sng" dirty="0" err="1">
                <a:cs typeface="Times New Roman" panose="02020603050405020304" pitchFamily="18" charset="0"/>
              </a:rPr>
              <a:t>Ti</a:t>
            </a:r>
            <a:r>
              <a:rPr lang="en-US" altLang="en-US" u="sng" dirty="0">
                <a:cs typeface="Times New Roman" panose="02020603050405020304" pitchFamily="18" charset="0"/>
              </a:rPr>
              <a:t>):</a:t>
            </a:r>
            <a:r>
              <a:rPr lang="en-US" altLang="en-US" dirty="0">
                <a:cs typeface="Times New Roman" panose="02020603050405020304" pitchFamily="18" charset="0"/>
              </a:rPr>
              <a:t> 10,8 </a:t>
            </a:r>
            <a:r>
              <a:rPr lang="en-US" altLang="en-US" dirty="0"/>
              <a:t>* 10 -6 K </a:t>
            </a:r>
            <a:r>
              <a:rPr lang="en-US" altLang="en-US" baseline="30000" dirty="0"/>
              <a:t>-1</a:t>
            </a:r>
            <a:r>
              <a:rPr lang="en-US" altLang="en-US" dirty="0"/>
              <a:t> 20°C</a:t>
            </a:r>
            <a:endParaRPr lang="en-US" altLang="en-US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81558F94-B392-494E-A3F0-772EE943C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896" y="4360361"/>
            <a:ext cx="5852875" cy="3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u="sng" dirty="0">
                <a:cs typeface="Times New Roman" panose="02020603050405020304" pitchFamily="18" charset="0"/>
              </a:rPr>
              <a:t>CTE (W):</a:t>
            </a:r>
            <a:r>
              <a:rPr lang="en-US" altLang="en-US" dirty="0">
                <a:cs typeface="Times New Roman" panose="02020603050405020304" pitchFamily="18" charset="0"/>
              </a:rPr>
              <a:t> 4,5 </a:t>
            </a:r>
            <a:r>
              <a:rPr lang="en-US" altLang="en-US" dirty="0"/>
              <a:t>* 10 -6 K </a:t>
            </a:r>
            <a:r>
              <a:rPr lang="en-US" altLang="en-US" baseline="30000" dirty="0"/>
              <a:t>-1</a:t>
            </a:r>
            <a:r>
              <a:rPr lang="en-US" altLang="en-US" dirty="0"/>
              <a:t> 20°C</a:t>
            </a:r>
            <a:endParaRPr lang="en-US" altLang="en-US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0B55552A-DE52-4826-9749-F04B85651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784" y="4955029"/>
            <a:ext cx="5852875" cy="3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u="sng" dirty="0">
                <a:cs typeface="Times New Roman" panose="02020603050405020304" pitchFamily="18" charset="0"/>
              </a:rPr>
              <a:t>CTE (Mo):</a:t>
            </a:r>
            <a:r>
              <a:rPr lang="en-US" altLang="en-US" dirty="0">
                <a:cs typeface="Times New Roman" panose="02020603050405020304" pitchFamily="18" charset="0"/>
              </a:rPr>
              <a:t> 5,2 – 5,5 </a:t>
            </a:r>
            <a:r>
              <a:rPr lang="en-US" altLang="en-US" dirty="0"/>
              <a:t>* 10 -6 K </a:t>
            </a:r>
            <a:r>
              <a:rPr lang="en-US" altLang="en-US" baseline="30000" dirty="0"/>
              <a:t>-1</a:t>
            </a:r>
            <a:r>
              <a:rPr lang="en-US" altLang="en-US" dirty="0"/>
              <a:t> 20°C</a:t>
            </a:r>
            <a:endParaRPr lang="en-US" altLang="en-US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2336AA65-C698-4207-85F7-42F7F59CC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640" y="5982886"/>
            <a:ext cx="5852875" cy="3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u="sng" dirty="0">
                <a:cs typeface="Times New Roman" panose="02020603050405020304" pitchFamily="18" charset="0"/>
              </a:rPr>
              <a:t>CTE (Alloy K):</a:t>
            </a:r>
            <a:r>
              <a:rPr lang="en-US" altLang="en-US" dirty="0">
                <a:cs typeface="Times New Roman" panose="02020603050405020304" pitchFamily="18" charset="0"/>
              </a:rPr>
              <a:t> 3 – 11.5 </a:t>
            </a:r>
            <a:r>
              <a:rPr lang="en-US" altLang="en-US" dirty="0"/>
              <a:t>* 10 -6 K </a:t>
            </a:r>
            <a:r>
              <a:rPr lang="en-US" altLang="en-US" baseline="30000" dirty="0"/>
              <a:t>-1</a:t>
            </a:r>
            <a:r>
              <a:rPr lang="en-US" altLang="en-US" dirty="0"/>
              <a:t> 20°C</a:t>
            </a:r>
            <a:endParaRPr lang="en-US" altLang="en-US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3" name="Text Box 16">
            <a:extLst>
              <a:ext uri="{FF2B5EF4-FFF2-40B4-BE49-F238E27FC236}">
                <a16:creationId xmlns:a16="http://schemas.microsoft.com/office/drawing/2014/main" id="{90FF5CFB-FEEC-41C8-880F-9A86DC5EC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4184" y="5478830"/>
            <a:ext cx="5852875" cy="39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u="sng" dirty="0">
                <a:cs typeface="Times New Roman" panose="02020603050405020304" pitchFamily="18" charset="0"/>
              </a:rPr>
              <a:t>CTE (C22):</a:t>
            </a:r>
            <a:r>
              <a:rPr lang="en-US" altLang="en-US" dirty="0">
                <a:cs typeface="Times New Roman" panose="02020603050405020304" pitchFamily="18" charset="0"/>
              </a:rPr>
              <a:t> 12.4 </a:t>
            </a:r>
            <a:r>
              <a:rPr lang="en-US" altLang="en-US" dirty="0"/>
              <a:t>* 10 -6 K </a:t>
            </a:r>
            <a:r>
              <a:rPr lang="en-US" altLang="en-US" baseline="30000" dirty="0"/>
              <a:t>-1</a:t>
            </a:r>
            <a:r>
              <a:rPr lang="en-US" altLang="en-US" dirty="0"/>
              <a:t> 20°C</a:t>
            </a:r>
            <a:endParaRPr lang="en-US" altLang="en-US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5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Challenges UHV Feedthroughs for P4</a:t>
            </a:r>
          </a:p>
        </p:txBody>
      </p:sp>
    </p:spTree>
    <p:extLst>
      <p:ext uri="{BB962C8B-B14F-4D97-AF65-F5344CB8AC3E}">
        <p14:creationId xmlns:p14="http://schemas.microsoft.com/office/powerpoint/2010/main" val="3747202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75817641-A7B4-4768-AB0B-CD585D64A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875" y="4232516"/>
            <a:ext cx="1950797" cy="2095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P4 vacuum pipe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6" name="AutoShape 11" descr="Bildergebnis für piktogramm diskussio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856EB80-2F1F-4B25-AC0B-9FC761BE7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077" y="3282430"/>
            <a:ext cx="1803719" cy="2475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7B19B53-BEC1-46B7-8AE8-1D31679DB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272" y="2837732"/>
            <a:ext cx="1950797" cy="2211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3B8D5BF-7605-427F-AB6F-AF34D4B92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802" y="798975"/>
            <a:ext cx="2944623" cy="2025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3E13CD7-FB8D-4A4C-A26D-DAB416B7F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5920" y="343485"/>
            <a:ext cx="2877674" cy="199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3243067-3C6E-4A59-8797-B527C9D374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205" y="2554020"/>
            <a:ext cx="5612797" cy="3356992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52FBF46D-C139-4E68-A421-F0C460D72B91}"/>
              </a:ext>
            </a:extLst>
          </p:cNvPr>
          <p:cNvCxnSpPr/>
          <p:nvPr/>
        </p:nvCxnSpPr>
        <p:spPr>
          <a:xfrm flipV="1">
            <a:off x="1631504" y="1556792"/>
            <a:ext cx="3888432" cy="12241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9575A889-6D7A-4762-A825-74C2457A3C38}"/>
              </a:ext>
            </a:extLst>
          </p:cNvPr>
          <p:cNvCxnSpPr/>
          <p:nvPr/>
        </p:nvCxnSpPr>
        <p:spPr>
          <a:xfrm flipV="1">
            <a:off x="1631504" y="2102566"/>
            <a:ext cx="7560840" cy="10104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56C290D9-FC16-4812-9849-C051B8CC0FA1}"/>
              </a:ext>
            </a:extLst>
          </p:cNvPr>
          <p:cNvCxnSpPr/>
          <p:nvPr/>
        </p:nvCxnSpPr>
        <p:spPr>
          <a:xfrm flipV="1">
            <a:off x="1559496" y="4653136"/>
            <a:ext cx="5544616" cy="1440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ED5AEAAC-15DE-44B6-A772-16EBD6808009}"/>
              </a:ext>
            </a:extLst>
          </p:cNvPr>
          <p:cNvSpPr txBox="1">
            <a:spLocks/>
          </p:cNvSpPr>
          <p:nvPr/>
        </p:nvSpPr>
        <p:spPr>
          <a:xfrm>
            <a:off x="7223350" y="6061367"/>
            <a:ext cx="4032448" cy="267121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Courtesy by Max Holz, MDI 7, DESY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912925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01	History of UHV </a:t>
            </a:r>
            <a:r>
              <a:rPr lang="en-US" b="1" dirty="0" err="1"/>
              <a:t>Feedtroughs@DESY</a:t>
            </a:r>
            <a:endParaRPr lang="en-US" b="1" dirty="0"/>
          </a:p>
          <a:p>
            <a:pPr>
              <a:spcAft>
                <a:spcPts val="0"/>
              </a:spcAft>
            </a:pPr>
            <a:r>
              <a:rPr lang="en-US" dirty="0"/>
              <a:t>Homemade for HERA</a:t>
            </a:r>
          </a:p>
          <a:p>
            <a:pPr>
              <a:spcAft>
                <a:spcPts val="0"/>
              </a:spcAft>
            </a:pPr>
            <a:r>
              <a:rPr lang="en-US" dirty="0"/>
              <a:t>P3</a:t>
            </a:r>
          </a:p>
          <a:p>
            <a:pPr>
              <a:spcAft>
                <a:spcPts val="0"/>
              </a:spcAft>
            </a:pPr>
            <a:r>
              <a:rPr lang="en-US" dirty="0"/>
              <a:t>Homemade idea for XFEL</a:t>
            </a:r>
          </a:p>
          <a:p>
            <a:pPr>
              <a:spcAft>
                <a:spcPts val="0"/>
              </a:spcAft>
            </a:pPr>
            <a:r>
              <a:rPr lang="de-DE" dirty="0"/>
              <a:t>X</a:t>
            </a:r>
            <a:r>
              <a:rPr lang="en-US" dirty="0"/>
              <a:t>FEL</a:t>
            </a:r>
          </a:p>
          <a:p>
            <a:pPr>
              <a:spcAft>
                <a:spcPts val="0"/>
              </a:spcAft>
            </a:pPr>
            <a:r>
              <a:rPr lang="en-US" dirty="0"/>
              <a:t>Other</a:t>
            </a:r>
            <a:br>
              <a:rPr lang="en-US" dirty="0"/>
            </a:br>
            <a:endParaRPr lang="en-US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02	From Scratch to real parts</a:t>
            </a:r>
          </a:p>
          <a:p>
            <a:pPr>
              <a:spcAft>
                <a:spcPts val="0"/>
              </a:spcAft>
            </a:pPr>
            <a:r>
              <a:rPr lang="en-US" dirty="0"/>
              <a:t>Illustration of the development process</a:t>
            </a:r>
          </a:p>
          <a:p>
            <a:pPr>
              <a:spcAft>
                <a:spcPts val="0"/>
              </a:spcAft>
            </a:pPr>
            <a:r>
              <a:rPr lang="de-DE" dirty="0"/>
              <a:t>W</a:t>
            </a:r>
            <a:r>
              <a:rPr lang="en-US" dirty="0"/>
              <a:t>hat can be checked and how?</a:t>
            </a:r>
          </a:p>
          <a:p>
            <a:pPr>
              <a:spcAft>
                <a:spcPts val="0"/>
              </a:spcAft>
            </a:pPr>
            <a:r>
              <a:rPr lang="en-US" dirty="0"/>
              <a:t>RF Aspects</a:t>
            </a:r>
          </a:p>
          <a:p>
            <a:pPr marL="0" indent="0">
              <a:spcAft>
                <a:spcPts val="0"/>
              </a:spcAft>
              <a:buNone/>
            </a:pPr>
            <a:endParaRPr lang="de-DE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03	Some Material Parameter</a:t>
            </a:r>
          </a:p>
          <a:p>
            <a:pPr>
              <a:spcAft>
                <a:spcPts val="0"/>
              </a:spcAft>
            </a:pPr>
            <a:r>
              <a:rPr lang="en-US" dirty="0"/>
              <a:t>Glass or ceramic</a:t>
            </a:r>
          </a:p>
          <a:p>
            <a:pPr>
              <a:spcAft>
                <a:spcPts val="0"/>
              </a:spcAft>
            </a:pPr>
            <a:r>
              <a:rPr lang="de-DE" dirty="0"/>
              <a:t>S</a:t>
            </a:r>
            <a:r>
              <a:rPr lang="en-US" dirty="0" err="1"/>
              <a:t>tainless</a:t>
            </a:r>
            <a:r>
              <a:rPr lang="en-US" dirty="0"/>
              <a:t> Steel, Titanium or …</a:t>
            </a:r>
          </a:p>
          <a:p>
            <a:pPr marL="0" indent="0">
              <a:spcAft>
                <a:spcPts val="0"/>
              </a:spcAft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Vilcins | December 2024|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07988" y="843712"/>
            <a:ext cx="11376025" cy="379252"/>
          </a:xfrm>
        </p:spPr>
        <p:txBody>
          <a:bodyPr/>
          <a:lstStyle/>
          <a:p>
            <a:r>
              <a:rPr lang="en-US" dirty="0"/>
              <a:t> Indeed, sometimes it is the case </a:t>
            </a:r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2526629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04 Challenges UHV Feedthroughs for P4</a:t>
            </a:r>
          </a:p>
          <a:p>
            <a:pPr>
              <a:spcAft>
                <a:spcPts val="0"/>
              </a:spcAft>
            </a:pPr>
            <a:r>
              <a:rPr lang="en-US" dirty="0"/>
              <a:t>P4 vacuum pipe</a:t>
            </a:r>
          </a:p>
          <a:p>
            <a:pPr>
              <a:spcAft>
                <a:spcPts val="0"/>
              </a:spcAft>
            </a:pPr>
            <a:r>
              <a:rPr lang="en-US" dirty="0"/>
              <a:t>Challenges of mechanical precisions</a:t>
            </a:r>
          </a:p>
          <a:p>
            <a:pPr>
              <a:spcAft>
                <a:spcPts val="0"/>
              </a:spcAft>
            </a:pPr>
            <a:r>
              <a:rPr lang="de-DE" dirty="0"/>
              <a:t>N</a:t>
            </a:r>
            <a:r>
              <a:rPr lang="en-US" dirty="0"/>
              <a:t>EG heating options</a:t>
            </a:r>
          </a:p>
          <a:p>
            <a:pPr>
              <a:spcAft>
                <a:spcPts val="0"/>
              </a:spcAft>
            </a:pPr>
            <a:r>
              <a:rPr lang="de-DE" dirty="0"/>
              <a:t>Ready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?</a:t>
            </a:r>
            <a:endParaRPr lang="en-US" dirty="0"/>
          </a:p>
          <a:p>
            <a:pPr marL="0" indent="0">
              <a:spcAft>
                <a:spcPts val="0"/>
              </a:spcAft>
              <a:buNone/>
            </a:pPr>
            <a:endParaRPr lang="en-US" b="1" dirty="0"/>
          </a:p>
          <a:p>
            <a:pPr marL="0" indent="0">
              <a:spcAft>
                <a:spcPts val="0"/>
              </a:spcAft>
              <a:buNone/>
            </a:pPr>
            <a:r>
              <a:rPr lang="en-US" b="1" dirty="0"/>
              <a:t>05	Summary</a:t>
            </a:r>
          </a:p>
          <a:p>
            <a:pPr marL="0" indent="0">
              <a:spcAft>
                <a:spcPts val="0"/>
              </a:spcAft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0076D77-ACF9-4F72-ADAA-145D868C34E9}"/>
              </a:ext>
            </a:extLst>
          </p:cNvPr>
          <p:cNvSpPr/>
          <p:nvPr/>
        </p:nvSpPr>
        <p:spPr>
          <a:xfrm>
            <a:off x="7680176" y="4149080"/>
            <a:ext cx="31920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All rights to the content, images and drawings are the exclusive property of DESY, disclosure to third parties is prohibited! Use is subject to approval by DESY ITT group!</a:t>
            </a:r>
          </a:p>
        </p:txBody>
      </p:sp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Challenges of mechanical precisions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6" name="AutoShape 11" descr="Bildergebnis für piktogramm diskussio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FE58959-DAB7-4824-ABDA-8F4A828C5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08" y="2204864"/>
            <a:ext cx="7379188" cy="2881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platzhalter 1">
            <a:extLst>
              <a:ext uri="{FF2B5EF4-FFF2-40B4-BE49-F238E27FC236}">
                <a16:creationId xmlns:a16="http://schemas.microsoft.com/office/drawing/2014/main" id="{F808A1C3-3462-424A-AAD4-AC292EE23A3D}"/>
              </a:ext>
            </a:extLst>
          </p:cNvPr>
          <p:cNvSpPr txBox="1">
            <a:spLocks/>
          </p:cNvSpPr>
          <p:nvPr/>
        </p:nvSpPr>
        <p:spPr>
          <a:xfrm>
            <a:off x="7223350" y="5733256"/>
            <a:ext cx="4032448" cy="267121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Courtesy by Max Holz, MDI 7, DESY</a:t>
            </a:r>
            <a:endParaRPr lang="de-DE" sz="11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44EE625-28FC-4D50-923C-24FA2BA58917}"/>
              </a:ext>
            </a:extLst>
          </p:cNvPr>
          <p:cNvSpPr/>
          <p:nvPr/>
        </p:nvSpPr>
        <p:spPr>
          <a:xfrm>
            <a:off x="479376" y="1083176"/>
            <a:ext cx="606767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/>
              <a:t>Challenges of mechanical precisions: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Very low tolerances of a few hundredths of a millimeter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Mechanically stable feedthrough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Insensitive to vibrations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Non-magnetic materials, 316 LN was specified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UHV compatible materials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Easy cleaning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Easy evacuation, low outgassing rate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Radiation resistant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Bakeable</a:t>
            </a:r>
            <a:r>
              <a:rPr lang="en-US" dirty="0"/>
              <a:t> up to 200°C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Long life time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No maintenance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RF properties optimized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No negative feedback on the beam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Suitable for series production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Low scattering of RF parameters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Robust design (handling and operation…)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Precise assembly or welding due to corresponding geometry (welding collar or dowel pins…) </a:t>
            </a:r>
          </a:p>
        </p:txBody>
      </p:sp>
    </p:spTree>
    <p:extLst>
      <p:ext uri="{BB962C8B-B14F-4D97-AF65-F5344CB8AC3E}">
        <p14:creationId xmlns:p14="http://schemas.microsoft.com/office/powerpoint/2010/main" val="3055980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dirty="0"/>
              <a:t>N</a:t>
            </a:r>
            <a:r>
              <a:rPr lang="en-US" dirty="0"/>
              <a:t>EG heating options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6" name="AutoShape 11" descr="Bildergebnis für piktogramm diskussion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AutoShape 13" descr="Bildergebnis für piktogramm diskussion"/>
          <p:cNvSpPr>
            <a:spLocks noChangeAspect="1" noChangeArrowheads="1"/>
          </p:cNvSpPr>
          <p:nvPr/>
        </p:nvSpPr>
        <p:spPr bwMode="auto">
          <a:xfrm>
            <a:off x="307975" y="-876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AutoShape 15" descr="Bildergebnis für piktogramm diskussion"/>
          <p:cNvSpPr>
            <a:spLocks noChangeAspect="1" noChangeArrowheads="1"/>
          </p:cNvSpPr>
          <p:nvPr/>
        </p:nvSpPr>
        <p:spPr bwMode="auto">
          <a:xfrm>
            <a:off x="460375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44EE625-28FC-4D50-923C-24FA2BA58917}"/>
              </a:ext>
            </a:extLst>
          </p:cNvPr>
          <p:cNvSpPr/>
          <p:nvPr/>
        </p:nvSpPr>
        <p:spPr>
          <a:xfrm>
            <a:off x="284930" y="1382323"/>
            <a:ext cx="660315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/>
              <a:t>Challenges of operation activities: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NEG bake-out over several days at a temperature above 200°C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Discussion about possible NEG coating of the BPM body and Feedthroughs (what influence does it have on RF properties...)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F4EAFB5-3742-4098-A3A6-21CA8FB9A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296559"/>
            <a:ext cx="3851922" cy="2888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099E97D-FB20-4862-878D-A4B4CA92D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83" y="3154272"/>
            <a:ext cx="2808312" cy="2106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40EAE5F-735A-4C07-8067-9CF7267C5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8208" y="336356"/>
            <a:ext cx="2353366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2E028099-623B-40DC-8800-8B778AC93492}"/>
              </a:ext>
            </a:extLst>
          </p:cNvPr>
          <p:cNvSpPr/>
          <p:nvPr/>
        </p:nvSpPr>
        <p:spPr>
          <a:xfrm>
            <a:off x="551384" y="3323179"/>
            <a:ext cx="49875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/>
              <a:t>Test Stands for Warm-up BPMs with Feedthroughs: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test with heating tapes designed for up to 400°C...under vacuum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did not reach the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Second trail in the coupler stand of the Vacuum group brought results: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30% did not reach 200°C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50% reach 200°C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20% reach  250°C</a:t>
            </a: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7E31189B-6735-4E98-BB7C-FC96EE8D623C}"/>
              </a:ext>
            </a:extLst>
          </p:cNvPr>
          <p:cNvSpPr txBox="1">
            <a:spLocks/>
          </p:cNvSpPr>
          <p:nvPr/>
        </p:nvSpPr>
        <p:spPr>
          <a:xfrm>
            <a:off x="7223350" y="6330231"/>
            <a:ext cx="4032448" cy="267121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Courtesy by Ralph Boespflug, MVS, DESY</a:t>
            </a:r>
            <a:endParaRPr lang="de-DE" sz="1100" dirty="0"/>
          </a:p>
        </p:txBody>
      </p:sp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27D03020-D479-4403-80E9-8EC3396FD4FB}"/>
              </a:ext>
            </a:extLst>
          </p:cNvPr>
          <p:cNvSpPr txBox="1">
            <a:spLocks/>
          </p:cNvSpPr>
          <p:nvPr/>
        </p:nvSpPr>
        <p:spPr>
          <a:xfrm>
            <a:off x="8112224" y="2945855"/>
            <a:ext cx="4032448" cy="267121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Courtesy by Dirk Lipka, MDI7, DESY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2161039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dirty="0"/>
              <a:t>Ready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040193"/>
            <a:ext cx="2574895" cy="3607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1F1D112B-7EE3-455D-BFDE-7D4B008E6275}"/>
              </a:ext>
            </a:extLst>
          </p:cNvPr>
          <p:cNvSpPr txBox="1">
            <a:spLocks/>
          </p:cNvSpPr>
          <p:nvPr/>
        </p:nvSpPr>
        <p:spPr>
          <a:xfrm>
            <a:off x="551384" y="4622648"/>
            <a:ext cx="3671788" cy="330853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100" dirty="0"/>
              <a:t>XFEL Button BPM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 err="1"/>
              <a:t>feedthroughs</a:t>
            </a:r>
            <a:r>
              <a:rPr lang="de-DE" sz="1100" dirty="0"/>
              <a:t> (~280 </a:t>
            </a:r>
            <a:r>
              <a:rPr lang="de-DE" sz="1100" dirty="0" err="1"/>
              <a:t>bodies</a:t>
            </a:r>
            <a:r>
              <a:rPr lang="de-DE" sz="1100" dirty="0"/>
              <a:t> </a:t>
            </a:r>
            <a:r>
              <a:rPr lang="de-DE" sz="1100" dirty="0" err="1"/>
              <a:t>made</a:t>
            </a:r>
            <a:r>
              <a:rPr lang="de-DE" sz="1100" dirty="0"/>
              <a:t> inhouse @ DESY/</a:t>
            </a:r>
            <a:r>
              <a:rPr lang="de-DE" sz="1100" dirty="0" err="1"/>
              <a:t>Okuma</a:t>
            </a:r>
            <a:r>
              <a:rPr lang="de-DE" sz="1100" dirty="0"/>
              <a:t>)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3426E3D2-5FAB-4EDE-845F-D1AF2271828C}"/>
              </a:ext>
            </a:extLst>
          </p:cNvPr>
          <p:cNvSpPr txBox="1">
            <a:spLocks/>
          </p:cNvSpPr>
          <p:nvPr/>
        </p:nvSpPr>
        <p:spPr>
          <a:xfrm>
            <a:off x="479376" y="5131257"/>
            <a:ext cx="3671788" cy="330853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100" dirty="0"/>
              <a:t>Picture </a:t>
            </a:r>
            <a:r>
              <a:rPr lang="de-DE" sz="1100" dirty="0" err="1"/>
              <a:t>taken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Dirk Nölle and </a:t>
            </a:r>
            <a:r>
              <a:rPr lang="de-DE" sz="1100" dirty="0" err="1"/>
              <a:t>group</a:t>
            </a:r>
            <a:r>
              <a:rPr lang="de-DE" sz="1100" dirty="0"/>
              <a:t> MDI3 (DESY)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AB35EE-B4C9-49C5-AC14-37243B0CD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44" y="581891"/>
            <a:ext cx="3227851" cy="242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1B00AF2E-E63B-43CD-96B8-01FEE6E08C8F}"/>
              </a:ext>
            </a:extLst>
          </p:cNvPr>
          <p:cNvSpPr txBox="1">
            <a:spLocks/>
          </p:cNvSpPr>
          <p:nvPr/>
        </p:nvSpPr>
        <p:spPr>
          <a:xfrm>
            <a:off x="7536160" y="3161879"/>
            <a:ext cx="2952328" cy="267121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100" dirty="0"/>
              <a:t>Picture </a:t>
            </a:r>
            <a:r>
              <a:rPr lang="de-DE" sz="1100" dirty="0" err="1"/>
              <a:t>taken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BC Tech; </a:t>
            </a:r>
            <a:r>
              <a:rPr lang="de-DE" sz="1100" dirty="0" err="1"/>
              <a:t>Pre</a:t>
            </a:r>
            <a:r>
              <a:rPr lang="de-DE" sz="1100" dirty="0"/>
              <a:t>-Series </a:t>
            </a:r>
            <a:r>
              <a:rPr lang="de-DE" sz="1100" dirty="0" err="1"/>
              <a:t>for</a:t>
            </a:r>
            <a:r>
              <a:rPr lang="de-DE" sz="1100" dirty="0"/>
              <a:t> P4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DC7AB7A-B8AF-4560-9E8A-414A6851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3429000"/>
            <a:ext cx="3671788" cy="2753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01730863-124D-4645-A743-62C8F948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55" y="3156513"/>
            <a:ext cx="1197322" cy="130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5">
            <a:extLst>
              <a:ext uri="{FF2B5EF4-FFF2-40B4-BE49-F238E27FC236}">
                <a16:creationId xmlns:a16="http://schemas.microsoft.com/office/drawing/2014/main" id="{D7926398-6B09-43F4-B772-4A13575D0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752" y="1383621"/>
            <a:ext cx="216024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en-US" altLang="de-DE" sz="4000" dirty="0">
                <a:solidFill>
                  <a:srgbClr val="00B0F0"/>
                </a:solidFill>
              </a:rPr>
              <a:t>…good parts…</a:t>
            </a:r>
          </a:p>
        </p:txBody>
      </p:sp>
      <p:sp>
        <p:nvSpPr>
          <p:cNvPr id="22" name="Textfeld 9">
            <a:extLst>
              <a:ext uri="{FF2B5EF4-FFF2-40B4-BE49-F238E27FC236}">
                <a16:creationId xmlns:a16="http://schemas.microsoft.com/office/drawing/2014/main" id="{008B698B-8F6C-4E09-9760-E59F59653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896" y="6211468"/>
            <a:ext cx="41692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231455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  <a:buFont typeface="Wingdings" panose="05000000000000000000" pitchFamily="2" charset="2"/>
              <a:buNone/>
            </a:pPr>
            <a:r>
              <a:rPr lang="de-DE" altLang="de-DE" sz="1800" dirty="0">
                <a:solidFill>
                  <a:srgbClr val="00B0F0"/>
                </a:solidFill>
              </a:rPr>
              <a:t> </a:t>
            </a:r>
            <a:r>
              <a:rPr lang="de-DE" altLang="de-DE" sz="1100" dirty="0" err="1">
                <a:solidFill>
                  <a:schemeClr val="tx1"/>
                </a:solidFill>
                <a:latin typeface="+mn-lt"/>
                <a:ea typeface="+mn-ea"/>
              </a:rPr>
              <a:t>Photo</a:t>
            </a:r>
            <a:r>
              <a:rPr lang="de-DE" altLang="de-DE" sz="11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de-DE" altLang="de-DE" sz="1100" dirty="0" err="1">
                <a:solidFill>
                  <a:schemeClr val="tx1"/>
                </a:solidFill>
                <a:latin typeface="+mn-lt"/>
                <a:ea typeface="+mn-ea"/>
              </a:rPr>
              <a:t>taken</a:t>
            </a:r>
            <a:r>
              <a:rPr lang="de-DE" altLang="de-DE" sz="11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de-DE" altLang="de-DE" sz="1100" dirty="0" err="1">
                <a:solidFill>
                  <a:schemeClr val="tx1"/>
                </a:solidFill>
                <a:latin typeface="+mn-lt"/>
                <a:ea typeface="+mn-ea"/>
              </a:rPr>
              <a:t>by</a:t>
            </a:r>
            <a:r>
              <a:rPr lang="de-DE" altLang="de-DE" sz="11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de-DE" altLang="de-DE" sz="1100" dirty="0" err="1">
                <a:solidFill>
                  <a:schemeClr val="tx1"/>
                </a:solidFill>
                <a:latin typeface="+mn-lt"/>
                <a:ea typeface="+mn-ea"/>
              </a:rPr>
              <a:t>company</a:t>
            </a:r>
            <a:r>
              <a:rPr lang="de-DE" altLang="de-DE" sz="1100" dirty="0">
                <a:solidFill>
                  <a:schemeClr val="tx1"/>
                </a:solidFill>
                <a:latin typeface="+mn-lt"/>
                <a:ea typeface="+mn-ea"/>
              </a:rPr>
              <a:t> BC Tech, ESS Button </a:t>
            </a:r>
            <a:r>
              <a:rPr lang="de-DE" altLang="de-DE" sz="1100" dirty="0" err="1">
                <a:solidFill>
                  <a:schemeClr val="tx1"/>
                </a:solidFill>
                <a:latin typeface="+mn-lt"/>
                <a:ea typeface="+mn-ea"/>
              </a:rPr>
              <a:t>Feedtroughs</a:t>
            </a:r>
            <a:endParaRPr lang="de-DE" altLang="de-DE" sz="11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C11809F8-6FFF-48C2-8504-E4F939DDE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3912" y="3981291"/>
            <a:ext cx="2324100" cy="2173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883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de-DE" dirty="0"/>
              <a:t>Ready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21DAA6-0664-4CA5-9A81-5397C3313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6" y="1124744"/>
            <a:ext cx="4536504" cy="3137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1B00AF2E-E63B-43CD-96B8-01FEE6E08C8F}"/>
              </a:ext>
            </a:extLst>
          </p:cNvPr>
          <p:cNvSpPr txBox="1">
            <a:spLocks/>
          </p:cNvSpPr>
          <p:nvPr/>
        </p:nvSpPr>
        <p:spPr>
          <a:xfrm>
            <a:off x="7751564" y="6094384"/>
            <a:ext cx="4032448" cy="267121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/>
              <a:t>Illustration of different processes and instructions</a:t>
            </a:r>
            <a:endParaRPr lang="de-DE" sz="1100" dirty="0"/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97971887-3736-4B37-8F83-6079642D1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942546"/>
            <a:ext cx="5137170" cy="3432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1F62E37-93A8-4ED9-B935-8F179FA64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053" y="2384713"/>
            <a:ext cx="4844487" cy="338168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DF02FDA-9C87-44C5-9900-0E625BFC0D13}"/>
              </a:ext>
            </a:extLst>
          </p:cNvPr>
          <p:cNvSpPr/>
          <p:nvPr/>
        </p:nvSpPr>
        <p:spPr>
          <a:xfrm>
            <a:off x="191344" y="4221088"/>
            <a:ext cx="7704856" cy="2303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en-US" alt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All process are written down and well communicated </a:t>
            </a:r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en-US" alt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Lessons learned from prototype to serial production finished</a:t>
            </a:r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en-US" alt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Every mistake or problem described and solved</a:t>
            </a:r>
          </a:p>
          <a:p>
            <a:pPr marL="285750" indent="-285750">
              <a:lnSpc>
                <a:spcPct val="115000"/>
              </a:lnSpc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en-US" alt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Each production step is monitored </a:t>
            </a:r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en-US" alt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“Best practice” meets “new technologies”</a:t>
            </a:r>
            <a:endParaRPr lang="de-DE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en-US" alt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We speak to each other, short ways also to companies (Jour fix are defined)</a:t>
            </a:r>
          </a:p>
          <a:p>
            <a:pPr marL="285750" indent="-285750">
              <a:lnSpc>
                <a:spcPct val="115000"/>
              </a:lnSpc>
              <a:buClr>
                <a:srgbClr val="F8B323"/>
              </a:buClr>
              <a:buFont typeface="Arial" panose="020B0604020202020204" pitchFamily="34" charset="0"/>
              <a:buChar char="•"/>
            </a:pPr>
            <a:r>
              <a:rPr lang="de-DE" alt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alt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then you are ready for series</a:t>
            </a:r>
            <a:endParaRPr lang="de-DE" altLang="de-DE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79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03619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Specification Changes of 316 LN ESR after higher temperature procedure | S. Vilcins | June 2021 |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3661" y="1340768"/>
            <a:ext cx="11664677" cy="4054692"/>
          </a:xfrm>
        </p:spPr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Test a sufficiently large quantity in advance as a pre-series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Lessons learned, documented all results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Use different measurement methods to determine all requirements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Make reviews by third parties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Select tolerances as imprecise as possible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Monitor the entire manufacturing process (create technical specifications and workplace instructions)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Glass to metal sealed is more suitable for lower temperature than for high temperature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Glass has lower permittivity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Aluminum Oxide Ceramic is more suitable for high temperatures due to the filler material used, which act like a seal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FEM simulation can be helpful; however, precise material data must be available for the corresponding temperature ranges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Manufacture feedthroughs with as few individual parts as possible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b="1" dirty="0">
                <a:solidFill>
                  <a:srgbClr val="202124"/>
                </a:solidFill>
                <a:latin typeface="inherit"/>
              </a:rPr>
              <a:t>Do not use 316 LN for the feedthrough housings; the reason has not yet been fully understood by us, a possible cause could be a different wetting of the 316 L and 316 LN stainless steels</a:t>
            </a:r>
            <a:endParaRPr lang="en-US" altLang="de-DE" dirty="0">
              <a:solidFill>
                <a:srgbClr val="202124"/>
              </a:solidFill>
              <a:latin typeface="inheri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endParaRPr lang="de-DE" altLang="de-DE" sz="1400" dirty="0">
              <a:solidFill>
                <a:srgbClr val="202124"/>
              </a:solidFill>
              <a:latin typeface="inheri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DBE9034-35D6-4456-82AC-5292FDA0F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732" y="449526"/>
            <a:ext cx="2520280" cy="2397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727593-2507-454B-80E5-3261E7AB9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639466"/>
            <a:ext cx="2016224" cy="2104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5482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72B636-ACA4-4417-AB90-94FE4FD0A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26CE73-93CC-445D-ABCB-A1A8F4E6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2F18AF-EDE5-4917-9DAB-B7000729A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  <a:p>
            <a:endParaRPr lang="en-US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35DC54EA-567E-4D10-8A7D-AC3823685A5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3489" y="1374163"/>
            <a:ext cx="10369152" cy="3600400"/>
          </a:xfrm>
        </p:spPr>
        <p:txBody>
          <a:bodyPr/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b="1" dirty="0">
                <a:solidFill>
                  <a:srgbClr val="202124"/>
                </a:solidFill>
                <a:latin typeface="inherit"/>
              </a:rPr>
              <a:t>Documented quality assurance of all processes in pre-series as well as in series production, lack of time is NOT an argument and certainly always takes “you”…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In-house production can be an alternative if the necessary infrastructure is available, risk of capacity failure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Plan of spare parts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b="1" dirty="0">
                <a:solidFill>
                  <a:srgbClr val="202124"/>
                </a:solidFill>
                <a:latin typeface="inherit"/>
              </a:rPr>
              <a:t>The closer you look, the more sources of error can emerge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Errors must be understood in order to eliminate them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RF parameter (e.g. S parameter)  are measured before and after welding or brazing or assembling</a:t>
            </a:r>
            <a:endParaRPr lang="de-DE" altLang="de-DE" dirty="0">
              <a:solidFill>
                <a:srgbClr val="202124"/>
              </a:solidFill>
              <a:latin typeface="inheri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100% leak (RGA) checked, after each critical step</a:t>
            </a:r>
            <a:endParaRPr lang="de-DE" altLang="de-DE" dirty="0">
              <a:solidFill>
                <a:srgbClr val="202124"/>
              </a:solidFill>
              <a:latin typeface="inherit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tabLst/>
            </a:pPr>
            <a:r>
              <a:rPr lang="en-US" altLang="de-DE" dirty="0">
                <a:solidFill>
                  <a:srgbClr val="202124"/>
                </a:solidFill>
                <a:latin typeface="inherit"/>
              </a:rPr>
              <a:t>100% visual checked after every production step</a:t>
            </a:r>
            <a:endParaRPr lang="de-DE" altLang="de-DE" dirty="0">
              <a:solidFill>
                <a:srgbClr val="202124"/>
              </a:solidFill>
              <a:latin typeface="inherit"/>
            </a:endParaRPr>
          </a:p>
          <a:p>
            <a:endParaRPr lang="en-US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143C25F-36C9-419F-B928-A81F5DE65205}"/>
              </a:ext>
            </a:extLst>
          </p:cNvPr>
          <p:cNvSpPr/>
          <p:nvPr/>
        </p:nvSpPr>
        <p:spPr>
          <a:xfrm>
            <a:off x="551384" y="4791339"/>
            <a:ext cx="115206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...indeed it is, my experience shows that the more closely you specify and look to, the more you realize...sometimes getting problems…and never change a running system, think to improve it…</a:t>
            </a:r>
          </a:p>
        </p:txBody>
      </p:sp>
    </p:spTree>
    <p:extLst>
      <p:ext uri="{BB962C8B-B14F-4D97-AF65-F5344CB8AC3E}">
        <p14:creationId xmlns:p14="http://schemas.microsoft.com/office/powerpoint/2010/main" val="405723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07988" y="349610"/>
            <a:ext cx="11376025" cy="35111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Thanks a lot to you and all my colleagues…</a:t>
            </a:r>
          </a:p>
          <a:p>
            <a:r>
              <a:rPr lang="en-US" dirty="0"/>
              <a:t>...any questions</a:t>
            </a:r>
          </a:p>
        </p:txBody>
      </p:sp>
      <p:pic>
        <p:nvPicPr>
          <p:cNvPr id="4" name="Picture 2" descr="Bildergebnis für piktogramm diskus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3356992"/>
            <a:ext cx="3384376" cy="292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Bildergebnis für 3d männ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3429000"/>
            <a:ext cx="2808312" cy="26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Silke Vilcins</a:t>
            </a:r>
          </a:p>
          <a:p>
            <a:r>
              <a:rPr lang="de-DE" dirty="0"/>
              <a:t>MDI 7</a:t>
            </a:r>
          </a:p>
          <a:p>
            <a:r>
              <a:rPr lang="de-DE" dirty="0"/>
              <a:t>silke.vilcins@desy.de</a:t>
            </a:r>
          </a:p>
          <a:p>
            <a:r>
              <a:rPr lang="de-DE" dirty="0"/>
              <a:t>0049 40 8998 3902</a:t>
            </a:r>
          </a:p>
          <a:p>
            <a:r>
              <a:rPr lang="de-DE" dirty="0"/>
              <a:t>0049 175 934 62 60</a:t>
            </a:r>
          </a:p>
        </p:txBody>
      </p:sp>
      <p:pic>
        <p:nvPicPr>
          <p:cNvPr id="3" name="Bildplatzhalter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r="5118"/>
          <a:stretch>
            <a:fillRect/>
          </a:stretch>
        </p:blipFill>
        <p:spPr>
          <a:xfrm>
            <a:off x="5591944" y="548681"/>
            <a:ext cx="6228605" cy="4111668"/>
          </a:xfrm>
          <a:prstGeom prst="rect">
            <a:avLst/>
          </a:prstGeom>
        </p:spPr>
      </p:pic>
      <p:pic>
        <p:nvPicPr>
          <p:cNvPr id="4" name="Picture 1" descr="C:\Documents and Settings\vilcins\Desktop\20120112-IMG_1724.jpg">
            <a:extLst>
              <a:ext uri="{FF2B5EF4-FFF2-40B4-BE49-F238E27FC236}">
                <a16:creationId xmlns:a16="http://schemas.microsoft.com/office/drawing/2014/main" id="{CBBF0ABB-C421-4ABE-9687-2D100007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206701"/>
            <a:ext cx="2854350" cy="189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261249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/>
              <a:t>History of UHV </a:t>
            </a:r>
            <a:r>
              <a:rPr lang="en-US" dirty="0" err="1"/>
              <a:t>Feedtroughs@DESY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Alloy 50, a new material for high temperature application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 noProof="0" dirty="0"/>
              <a:t>| </a:t>
            </a:r>
            <a:r>
              <a:rPr lang="en-US" dirty="0"/>
              <a:t>Specification Changes of 316 LN ESR after higher temperature procedure | S. Vilcins | June 2021 |</a:t>
            </a:r>
          </a:p>
          <a:p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316 LN ESR unlimited material?</a:t>
            </a:r>
          </a:p>
          <a:p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79376" y="1916832"/>
            <a:ext cx="7416824" cy="36067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 316 LN is trimmed to the limits of technical and physical feasibility -after heat treatment you will have a complete different material with change of properties-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Another way can be a “new” materials, such Alloy 50 XM 19 (1.3964), not a cheap material but has a lot of better material properties and so much more advantages for higher treatment applications…</a:t>
            </a:r>
            <a:endParaRPr lang="de-DE" sz="2400" dirty="0"/>
          </a:p>
        </p:txBody>
      </p:sp>
      <p:pic>
        <p:nvPicPr>
          <p:cNvPr id="9" name="Picture 25" descr="Bildergebnis für 3d männchen abhak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268760"/>
            <a:ext cx="3816424" cy="50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58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Homemade for HERA</a:t>
            </a:r>
            <a:br>
              <a:rPr lang="en-US" dirty="0"/>
            </a:br>
            <a:br>
              <a:rPr lang="en-US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344" y="1212701"/>
            <a:ext cx="7272188" cy="3359074"/>
          </a:xfrm>
        </p:spPr>
        <p:txBody>
          <a:bodyPr/>
          <a:lstStyle/>
          <a:p>
            <a:pPr lvl="1"/>
            <a:r>
              <a:rPr lang="en-US" dirty="0"/>
              <a:t>HERA electron ring: Consisting of approx. 400 vacuum chambers with a length of approx. 9m, one BPM per chamber consisting of two special flanges and 2 feedthroughs each</a:t>
            </a:r>
          </a:p>
          <a:p>
            <a:pPr lvl="2"/>
            <a:r>
              <a:rPr lang="de-DE" dirty="0"/>
              <a:t>1</a:t>
            </a:r>
            <a:r>
              <a:rPr lang="en-US" dirty="0"/>
              <a:t>600 UHV Feedthroughs inhouse production </a:t>
            </a:r>
          </a:p>
          <a:p>
            <a:pPr lvl="2"/>
            <a:r>
              <a:rPr lang="de-DE" dirty="0"/>
              <a:t>1</a:t>
            </a:r>
            <a:r>
              <a:rPr lang="en-US" dirty="0"/>
              <a:t>600 Stainless steel AISI 316 L Feedthrough shell</a:t>
            </a:r>
          </a:p>
          <a:p>
            <a:pPr lvl="2"/>
            <a:r>
              <a:rPr lang="de-DE" dirty="0"/>
              <a:t>C</a:t>
            </a:r>
            <a:r>
              <a:rPr lang="en-US" dirty="0" err="1"/>
              <a:t>onductor</a:t>
            </a:r>
            <a:r>
              <a:rPr lang="en-US" dirty="0"/>
              <a:t> standard part </a:t>
            </a:r>
            <a:r>
              <a:rPr lang="en-US" dirty="0" err="1"/>
              <a:t>Frialit</a:t>
            </a:r>
            <a:r>
              <a:rPr lang="en-US" dirty="0"/>
              <a:t> F96 Alumina Oxid Ceramic with Kovar pin; inhouse modification</a:t>
            </a:r>
          </a:p>
          <a:p>
            <a:pPr lvl="2"/>
            <a:r>
              <a:rPr lang="de-DE" dirty="0"/>
              <a:t>Copper Button 17 mm; inhouse </a:t>
            </a:r>
            <a:r>
              <a:rPr lang="de-DE" dirty="0" err="1"/>
              <a:t>production</a:t>
            </a:r>
            <a:r>
              <a:rPr lang="de-DE" dirty="0"/>
              <a:t> and </a:t>
            </a:r>
            <a:r>
              <a:rPr lang="de-DE" dirty="0" err="1"/>
              <a:t>later</a:t>
            </a:r>
            <a:r>
              <a:rPr lang="de-DE" dirty="0"/>
              <a:t> Gold </a:t>
            </a:r>
            <a:r>
              <a:rPr lang="de-DE" dirty="0" err="1"/>
              <a:t>plated</a:t>
            </a:r>
            <a:r>
              <a:rPr lang="de-DE" dirty="0"/>
              <a:t> (Seen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)</a:t>
            </a:r>
          </a:p>
          <a:p>
            <a:pPr lvl="2"/>
            <a:r>
              <a:rPr lang="de-DE" dirty="0" err="1"/>
              <a:t>Conductor</a:t>
            </a:r>
            <a:r>
              <a:rPr lang="de-DE" dirty="0"/>
              <a:t> and Button </a:t>
            </a:r>
            <a:r>
              <a:rPr lang="de-DE" dirty="0" err="1"/>
              <a:t>brazed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; inhouse </a:t>
            </a:r>
            <a:r>
              <a:rPr lang="de-DE" dirty="0" err="1"/>
              <a:t>production</a:t>
            </a:r>
            <a:r>
              <a:rPr lang="de-DE" dirty="0"/>
              <a:t> and </a:t>
            </a:r>
            <a:r>
              <a:rPr lang="de-DE" dirty="0" err="1"/>
              <a:t>welded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Feedthrough</a:t>
            </a:r>
            <a:r>
              <a:rPr lang="de-DE" dirty="0"/>
              <a:t> </a:t>
            </a:r>
            <a:r>
              <a:rPr lang="de-DE" dirty="0" err="1"/>
              <a:t>shell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Quality Check </a:t>
            </a:r>
            <a:r>
              <a:rPr lang="de-DE" dirty="0" err="1"/>
              <a:t>steps</a:t>
            </a:r>
            <a:r>
              <a:rPr lang="de-DE" dirty="0"/>
              <a:t>:</a:t>
            </a:r>
          </a:p>
          <a:p>
            <a:pPr lvl="3"/>
            <a:r>
              <a:rPr lang="de-DE" dirty="0"/>
              <a:t>Leaktest, </a:t>
            </a:r>
            <a:r>
              <a:rPr lang="de-DE" dirty="0" err="1"/>
              <a:t>electrical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, check final </a:t>
            </a:r>
            <a:r>
              <a:rPr lang="de-DE" dirty="0" err="1"/>
              <a:t>dimensions</a:t>
            </a:r>
            <a:r>
              <a:rPr lang="de-DE" dirty="0"/>
              <a:t> and </a:t>
            </a:r>
            <a:r>
              <a:rPr lang="de-DE" dirty="0" err="1"/>
              <a:t>cleanliness</a:t>
            </a:r>
            <a:r>
              <a:rPr lang="de-DE" dirty="0"/>
              <a:t> check</a:t>
            </a:r>
          </a:p>
          <a:p>
            <a:pPr lvl="3"/>
            <a:r>
              <a:rPr lang="en-US" dirty="0"/>
              <a:t>Each feedthrough was then measured in a special measurement setup and pairs were then formed from all the feedthroughs</a:t>
            </a:r>
          </a:p>
          <a:p>
            <a:pPr lvl="2"/>
            <a:r>
              <a:rPr lang="de-DE" dirty="0"/>
              <a:t>Final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welding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pair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Feedthroughs</a:t>
            </a:r>
            <a:r>
              <a:rPr lang="de-DE" dirty="0"/>
              <a:t>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flange</a:t>
            </a:r>
            <a:r>
              <a:rPr lang="de-DE" dirty="0"/>
              <a:t> (316 L ), </a:t>
            </a:r>
            <a:r>
              <a:rPr lang="de-DE" dirty="0" err="1"/>
              <a:t>with</a:t>
            </a:r>
            <a:r>
              <a:rPr lang="de-DE" dirty="0"/>
              <a:t> was </a:t>
            </a:r>
            <a:r>
              <a:rPr lang="de-DE" dirty="0" err="1"/>
              <a:t>brazed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copper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chamber</a:t>
            </a:r>
            <a:r>
              <a:rPr lang="de-DE" dirty="0"/>
              <a:t> </a:t>
            </a:r>
            <a:r>
              <a:rPr lang="de-DE" dirty="0" err="1"/>
              <a:t>before</a:t>
            </a:r>
            <a:endParaRPr lang="de-DE" dirty="0"/>
          </a:p>
          <a:p>
            <a:pPr lvl="3"/>
            <a:endParaRPr lang="en-US" dirty="0"/>
          </a:p>
          <a:p>
            <a:pPr lvl="1"/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</p:txBody>
      </p:sp>
      <p:pic>
        <p:nvPicPr>
          <p:cNvPr id="13" name="Picture 14" descr="IMG_4967">
            <a:extLst>
              <a:ext uri="{FF2B5EF4-FFF2-40B4-BE49-F238E27FC236}">
                <a16:creationId xmlns:a16="http://schemas.microsoft.com/office/drawing/2014/main" id="{CC35FDB0-4178-46C1-A6EF-4CDCEFE4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577048"/>
            <a:ext cx="2448272" cy="1632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58E5A44-EBBB-4859-A241-51D3746B3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009" y="4649069"/>
            <a:ext cx="2360179" cy="1740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4" descr="Z:\privat\Bilder\Bilder MDI\BPM_Knöpfe\DSC01452.JPG">
            <a:extLst>
              <a:ext uri="{FF2B5EF4-FFF2-40B4-BE49-F238E27FC236}">
                <a16:creationId xmlns:a16="http://schemas.microsoft.com/office/drawing/2014/main" id="{C6DA5B8D-E7E3-42A2-8713-E5950F00B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548680"/>
            <a:ext cx="2360179" cy="1770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85997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lipse_66x11_Entwurf">
            <a:extLst>
              <a:ext uri="{FF2B5EF4-FFF2-40B4-BE49-F238E27FC236}">
                <a16:creationId xmlns:a16="http://schemas.microsoft.com/office/drawing/2014/main" id="{CE35EE6B-24D6-470A-93FC-B21A3DA4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55" y="1167957"/>
            <a:ext cx="1915432" cy="1409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95FD3FD-C57F-4362-A527-0BBEB06F2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176" y="2911896"/>
            <a:ext cx="3945531" cy="31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A3535F-1686-4C9C-BDD3-62CAB38F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P3</a:t>
            </a:r>
            <a:endParaRPr lang="en-US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57D96FB1-718E-420F-9FF1-A948573EB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120336" y="1255790"/>
            <a:ext cx="2304256" cy="1619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801707-CE86-4396-99B7-6895D2EA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  <a:p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C677CE-2D7F-4C59-8CF3-C2CE869C85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 Indeed, sometimes it is the case </a:t>
            </a:r>
          </a:p>
          <a:p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7E0E23E-00D8-42F6-A39D-FEEA8DEE8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171" y="1522318"/>
            <a:ext cx="1044614" cy="1093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9E8A3B6-D436-4EE9-8322-F704D82E4C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477" y="1095711"/>
            <a:ext cx="2199807" cy="1796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0" descr="DSC01536b">
            <a:extLst>
              <a:ext uri="{FF2B5EF4-FFF2-40B4-BE49-F238E27FC236}">
                <a16:creationId xmlns:a16="http://schemas.microsoft.com/office/drawing/2014/main" id="{D24BF614-C7CF-40E0-AE8D-1CC90666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749" y="1616734"/>
            <a:ext cx="1195430" cy="1234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8" descr="DSC01544b">
            <a:extLst>
              <a:ext uri="{FF2B5EF4-FFF2-40B4-BE49-F238E27FC236}">
                <a16:creationId xmlns:a16="http://schemas.microsoft.com/office/drawing/2014/main" id="{5E05EC2A-E284-43D5-AF70-04AABF65D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17" y="3663023"/>
            <a:ext cx="1109663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A17EB35-C03E-4D06-949B-4F640CB352B0}"/>
              </a:ext>
            </a:extLst>
          </p:cNvPr>
          <p:cNvSpPr txBox="1"/>
          <p:nvPr/>
        </p:nvSpPr>
        <p:spPr>
          <a:xfrm>
            <a:off x="6168008" y="518991"/>
            <a:ext cx="4749048" cy="52322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Three different versions of Feedthroughs are in use at P3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B</a:t>
            </a:r>
            <a:r>
              <a:rPr lang="en-US" sz="1400" dirty="0" err="1"/>
              <a:t>utton</a:t>
            </a:r>
            <a:r>
              <a:rPr lang="en-US" sz="1400" dirty="0"/>
              <a:t> diameter 4, 11 and 15 mm</a:t>
            </a: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D3069DD2-2CFA-4EB5-A6CF-5F9709C117FC}"/>
              </a:ext>
            </a:extLst>
          </p:cNvPr>
          <p:cNvSpPr txBox="1">
            <a:spLocks/>
          </p:cNvSpPr>
          <p:nvPr/>
        </p:nvSpPr>
        <p:spPr>
          <a:xfrm>
            <a:off x="8184232" y="6226787"/>
            <a:ext cx="4104456" cy="330853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100" dirty="0"/>
              <a:t>Graphics </a:t>
            </a:r>
            <a:r>
              <a:rPr lang="de-DE" sz="1100" dirty="0" err="1"/>
              <a:t>courtesy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Annette Delfs (DESY,ZM1)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920B1DF-2125-452A-9229-895868AE50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0577" y="2577558"/>
            <a:ext cx="1631312" cy="270891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214CD6E-300B-4B1F-857C-F0DBEB04B0CE}"/>
              </a:ext>
            </a:extLst>
          </p:cNvPr>
          <p:cNvSpPr txBox="1"/>
          <p:nvPr/>
        </p:nvSpPr>
        <p:spPr>
          <a:xfrm>
            <a:off x="317245" y="5321218"/>
            <a:ext cx="30424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Over the years, Meggitt has always used a glass called Corning 7052...glass to metal sealed technology 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9DDB89D-2F32-4049-93EF-98D0620535D7}"/>
              </a:ext>
            </a:extLst>
          </p:cNvPr>
          <p:cNvSpPr txBox="1"/>
          <p:nvPr/>
        </p:nvSpPr>
        <p:spPr>
          <a:xfrm>
            <a:off x="5148070" y="2945358"/>
            <a:ext cx="2501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Meggitt, USA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869615F-0D12-4368-8DD1-FE0BA9C86E26}"/>
              </a:ext>
            </a:extLst>
          </p:cNvPr>
          <p:cNvSpPr txBox="1"/>
          <p:nvPr/>
        </p:nvSpPr>
        <p:spPr>
          <a:xfrm>
            <a:off x="5093720" y="5966397"/>
            <a:ext cx="2501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PMB, France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FFF901B-812A-4039-AB1E-2386A7BE12D4}"/>
              </a:ext>
            </a:extLst>
          </p:cNvPr>
          <p:cNvSpPr txBox="1"/>
          <p:nvPr/>
        </p:nvSpPr>
        <p:spPr>
          <a:xfrm>
            <a:off x="317245" y="2908895"/>
            <a:ext cx="2501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Meggitt, USA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C64A574-1D08-42F5-B231-FB871DE0DD41}"/>
              </a:ext>
            </a:extLst>
          </p:cNvPr>
          <p:cNvSpPr txBox="1"/>
          <p:nvPr/>
        </p:nvSpPr>
        <p:spPr>
          <a:xfrm>
            <a:off x="4426231" y="5663827"/>
            <a:ext cx="3945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Alumina</a:t>
            </a:r>
            <a:r>
              <a:rPr lang="de-DE" sz="1400" dirty="0"/>
              <a:t> Oxid </a:t>
            </a:r>
            <a:r>
              <a:rPr lang="de-DE" sz="1400" dirty="0" err="1"/>
              <a:t>Ceramic</a:t>
            </a:r>
            <a:r>
              <a:rPr lang="de-DE" sz="1400" dirty="0"/>
              <a:t>, </a:t>
            </a:r>
            <a:r>
              <a:rPr lang="de-DE" sz="1400" dirty="0" err="1"/>
              <a:t>brazing</a:t>
            </a:r>
            <a:r>
              <a:rPr lang="de-DE" sz="1400" dirty="0"/>
              <a:t> </a:t>
            </a:r>
            <a:r>
              <a:rPr lang="de-DE" sz="1400" dirty="0" err="1"/>
              <a:t>technology</a:t>
            </a:r>
            <a:r>
              <a:rPr lang="de-DE" sz="1400" dirty="0"/>
              <a:t> </a:t>
            </a:r>
            <a:endParaRPr lang="en-US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8C07B4-A8CB-4498-8295-06FD203781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3873" y="3572523"/>
            <a:ext cx="1631648" cy="16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9137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Homemade idea for XFEL</a:t>
            </a:r>
            <a:br>
              <a:rPr lang="en-US" dirty="0"/>
            </a:br>
            <a:br>
              <a:rPr lang="en-US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1344" y="1445680"/>
            <a:ext cx="5544616" cy="4431592"/>
          </a:xfrm>
        </p:spPr>
        <p:txBody>
          <a:bodyPr/>
          <a:lstStyle/>
          <a:p>
            <a:pPr lvl="1"/>
            <a:r>
              <a:rPr lang="en-US" dirty="0"/>
              <a:t>HERA's idea of starting internal production for XFEL was taken up very early on </a:t>
            </a:r>
          </a:p>
          <a:p>
            <a:pPr lvl="2"/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an </a:t>
            </a:r>
            <a:r>
              <a:rPr lang="de-DE" dirty="0" err="1"/>
              <a:t>idea</a:t>
            </a:r>
            <a:endParaRPr lang="de-DE" dirty="0"/>
          </a:p>
          <a:p>
            <a:pPr lvl="2"/>
            <a:r>
              <a:rPr lang="en-US" dirty="0"/>
              <a:t>Manufacture of metalized ceramic isolator</a:t>
            </a:r>
          </a:p>
          <a:p>
            <a:pPr lvl="2"/>
            <a:r>
              <a:rPr lang="en-US" dirty="0"/>
              <a:t>Production of all metal parts (stainless steel, molybdenum)</a:t>
            </a:r>
          </a:p>
          <a:p>
            <a:pPr lvl="2"/>
            <a:r>
              <a:rPr lang="de-DE" dirty="0"/>
              <a:t>O</a:t>
            </a:r>
            <a:r>
              <a:rPr lang="en-US" dirty="0" err="1"/>
              <a:t>rder</a:t>
            </a:r>
            <a:r>
              <a:rPr lang="en-US" dirty="0"/>
              <a:t> of filler material</a:t>
            </a:r>
          </a:p>
          <a:p>
            <a:pPr lvl="2"/>
            <a:r>
              <a:rPr lang="de-DE" dirty="0" err="1"/>
              <a:t>Preparing</a:t>
            </a:r>
            <a:r>
              <a:rPr lang="de-DE" dirty="0"/>
              <a:t> f</a:t>
            </a:r>
            <a:r>
              <a:rPr lang="en-US" dirty="0"/>
              <a:t>or brazing</a:t>
            </a:r>
          </a:p>
          <a:p>
            <a:pPr lvl="2"/>
            <a:r>
              <a:rPr lang="en-US" dirty="0"/>
              <a:t>Brazing under vacuum @ DESY workshop </a:t>
            </a:r>
          </a:p>
          <a:p>
            <a:pPr lvl="1"/>
            <a:r>
              <a:rPr lang="de-DE" dirty="0"/>
              <a:t>T</a:t>
            </a:r>
            <a:r>
              <a:rPr lang="en-US" dirty="0"/>
              <a:t>he prototyping was successful, but the DESY workshop was not be able to complied and brazed nearly 1400 feedthroughs…</a:t>
            </a:r>
          </a:p>
          <a:p>
            <a:pPr lvl="2"/>
            <a:r>
              <a:rPr lang="en-US" dirty="0"/>
              <a:t>So we went to the market and purchased these feedthroughs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3B37D7-FEFD-4A2B-9368-A302A8E5E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2276872"/>
            <a:ext cx="6072538" cy="52141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AFD5F65-CD11-45B8-8219-040A32B0A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429523"/>
            <a:ext cx="2592288" cy="1841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67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0BC6753-231C-49F6-9D16-A75A60F60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27" y="822879"/>
            <a:ext cx="2312424" cy="1715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XFEL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401296" y="1263392"/>
            <a:ext cx="6085524" cy="3207139"/>
          </a:xfrm>
        </p:spPr>
        <p:txBody>
          <a:bodyPr/>
          <a:lstStyle/>
          <a:p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accelerator</a:t>
            </a:r>
            <a:r>
              <a:rPr lang="de-DE" dirty="0"/>
              <a:t>, </a:t>
            </a:r>
            <a:r>
              <a:rPr lang="de-DE" dirty="0" err="1"/>
              <a:t>six</a:t>
            </a:r>
            <a:r>
              <a:rPr lang="de-DE" dirty="0"/>
              <a:t> different </a:t>
            </a:r>
            <a:r>
              <a:rPr lang="de-DE" dirty="0" err="1"/>
              <a:t>feedthrough</a:t>
            </a:r>
            <a:r>
              <a:rPr lang="de-DE" dirty="0"/>
              <a:t> </a:t>
            </a:r>
            <a:r>
              <a:rPr lang="de-DE" dirty="0" err="1"/>
              <a:t>designs</a:t>
            </a:r>
            <a:endParaRPr lang="de-DE" dirty="0"/>
          </a:p>
          <a:p>
            <a:pPr lvl="1"/>
            <a:r>
              <a:rPr lang="de-DE" dirty="0"/>
              <a:t>XFEL Standard BPM </a:t>
            </a:r>
            <a:r>
              <a:rPr lang="de-DE" dirty="0" err="1"/>
              <a:t>Feedthrough</a:t>
            </a:r>
            <a:endParaRPr lang="de-DE" dirty="0"/>
          </a:p>
          <a:p>
            <a:pPr lvl="1"/>
            <a:r>
              <a:rPr lang="de-DE" dirty="0" err="1"/>
              <a:t>Feedtroughs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Cavity BPMs</a:t>
            </a:r>
          </a:p>
          <a:p>
            <a:pPr lvl="1"/>
            <a:r>
              <a:rPr lang="de-DE" dirty="0" err="1"/>
              <a:t>Feedthroughs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BAMs</a:t>
            </a:r>
          </a:p>
          <a:p>
            <a:pPr lvl="1"/>
            <a:r>
              <a:rPr lang="de-DE" dirty="0" err="1"/>
              <a:t>Feedthroughs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Cold BPM </a:t>
            </a:r>
          </a:p>
          <a:p>
            <a:pPr lvl="1"/>
            <a:r>
              <a:rPr lang="de-DE" dirty="0" err="1"/>
              <a:t>Feedthroughs</a:t>
            </a:r>
            <a:r>
              <a:rPr lang="de-DE" dirty="0"/>
              <a:t> XFEL </a:t>
            </a:r>
            <a:r>
              <a:rPr lang="de-DE" dirty="0" err="1"/>
              <a:t>Gun</a:t>
            </a:r>
            <a:r>
              <a:rPr lang="de-DE" dirty="0"/>
              <a:t> BPM</a:t>
            </a:r>
          </a:p>
          <a:p>
            <a:pPr lvl="1"/>
            <a:r>
              <a:rPr lang="de-DE" dirty="0" err="1"/>
              <a:t>Feedthrough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Rentrant</a:t>
            </a:r>
            <a:r>
              <a:rPr lang="de-DE" dirty="0"/>
              <a:t> BPM (</a:t>
            </a:r>
            <a:r>
              <a:rPr lang="de-DE" dirty="0" err="1"/>
              <a:t>Saclay</a:t>
            </a:r>
            <a:r>
              <a:rPr lang="de-DE" dirty="0"/>
              <a:t>)</a:t>
            </a:r>
          </a:p>
          <a:p>
            <a:r>
              <a:rPr lang="en-US" dirty="0"/>
              <a:t>For each Feedthrough, the production and quality assurance process must be developed and tested</a:t>
            </a:r>
          </a:p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</p:txBody>
      </p:sp>
      <p:pic>
        <p:nvPicPr>
          <p:cNvPr id="6" name="Picture 8" descr="C:\Users\dnoelle\Desktop\XFEL Fotos\dmp\20111031-IMG_0638.jpg">
            <a:extLst>
              <a:ext uri="{FF2B5EF4-FFF2-40B4-BE49-F238E27FC236}">
                <a16:creationId xmlns:a16="http://schemas.microsoft.com/office/drawing/2014/main" id="{938D2CC5-C3E1-4285-BAA3-50BE4221B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2" t="8118" r="21693" b="8118"/>
          <a:stretch>
            <a:fillRect/>
          </a:stretch>
        </p:blipFill>
        <p:spPr bwMode="auto">
          <a:xfrm>
            <a:off x="10038012" y="2542013"/>
            <a:ext cx="1535113" cy="1479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N:\4all\intern\WP17\Fotosammlung XFEL\2012\2012-04-05\20120405-IMG_2300.JPG">
            <a:extLst>
              <a:ext uri="{FF2B5EF4-FFF2-40B4-BE49-F238E27FC236}">
                <a16:creationId xmlns:a16="http://schemas.microsoft.com/office/drawing/2014/main" id="{3A1D76B1-6F6A-4F26-8F05-850A0A57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308" y="4445407"/>
            <a:ext cx="1463421" cy="975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741A1C3-D0CA-40C9-9214-59113370D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57298" y="439115"/>
            <a:ext cx="2061291" cy="1746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8A836467-65E4-4B23-B1DB-4309B7648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912424" y="4409466"/>
            <a:ext cx="2075561" cy="1375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6D84D45-8828-4578-B030-C4CB55C6C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1450" y="4727525"/>
            <a:ext cx="1695537" cy="1454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FDA686B-859A-4FEA-AEB0-D9DB173029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6949" y="2255548"/>
            <a:ext cx="1499063" cy="2214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E156188-169A-4699-B817-B5AA307AB4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2762" y="2866961"/>
            <a:ext cx="1159301" cy="770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62EC1C05-1093-4D28-B388-31C3F7ED3F40}"/>
              </a:ext>
            </a:extLst>
          </p:cNvPr>
          <p:cNvSpPr txBox="1"/>
          <p:nvPr/>
        </p:nvSpPr>
        <p:spPr>
          <a:xfrm>
            <a:off x="9379447" y="2230269"/>
            <a:ext cx="2501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VACOM, Germany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90C005C-C932-46E8-A381-C9DA4B4EFF8B}"/>
              </a:ext>
            </a:extLst>
          </p:cNvPr>
          <p:cNvSpPr txBox="1"/>
          <p:nvPr/>
        </p:nvSpPr>
        <p:spPr>
          <a:xfrm>
            <a:off x="7536160" y="3744422"/>
            <a:ext cx="250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OMC (SEMIC), Japan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5BCD3A2-9725-4496-82D9-751A0FA582FE}"/>
              </a:ext>
            </a:extLst>
          </p:cNvPr>
          <p:cNvSpPr txBox="1"/>
          <p:nvPr/>
        </p:nvSpPr>
        <p:spPr>
          <a:xfrm>
            <a:off x="8214451" y="5926924"/>
            <a:ext cx="3456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OMC (SEMIC), Japan, series were delivered by company Meggitt, USA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64DE436-23BA-4480-A86D-36D4B33D7A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7010" y="5250745"/>
            <a:ext cx="1456141" cy="975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1151E30-CA0D-4D4B-A7B4-AAC2DEADB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9972" y="1595802"/>
            <a:ext cx="914479" cy="1234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48B038F-1E03-48AD-9C5E-A3E465D4D5D8}"/>
              </a:ext>
            </a:extLst>
          </p:cNvPr>
          <p:cNvSpPr txBox="1"/>
          <p:nvPr/>
        </p:nvSpPr>
        <p:spPr>
          <a:xfrm>
            <a:off x="4152428" y="2852257"/>
            <a:ext cx="223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PMB </a:t>
            </a:r>
            <a:r>
              <a:rPr lang="en-US" sz="1400" dirty="0" err="1"/>
              <a:t>Alcen</a:t>
            </a:r>
            <a:r>
              <a:rPr lang="en-US" sz="1400" dirty="0"/>
              <a:t>, France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A713D25-FDE8-4C94-A9AF-4171B57CAA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5701" y="5063000"/>
            <a:ext cx="932697" cy="1399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F4A94D9-C753-430C-9FE3-829021C745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4489512" y="4816089"/>
            <a:ext cx="1663327" cy="987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FD69811B-D724-4D8C-9691-26E4C7CC9990}"/>
              </a:ext>
            </a:extLst>
          </p:cNvPr>
          <p:cNvSpPr txBox="1"/>
          <p:nvPr/>
        </p:nvSpPr>
        <p:spPr>
          <a:xfrm>
            <a:off x="4456818" y="5938825"/>
            <a:ext cx="1765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by Claire Simon, </a:t>
            </a:r>
            <a:r>
              <a:rPr lang="en-US" sz="1400" dirty="0" err="1"/>
              <a:t>Saclay</a:t>
            </a:r>
            <a:endParaRPr lang="en-US" sz="14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7E4892C-2CB3-4117-A264-CDB55A3FC8A1}"/>
              </a:ext>
            </a:extLst>
          </p:cNvPr>
          <p:cNvSpPr txBox="1"/>
          <p:nvPr/>
        </p:nvSpPr>
        <p:spPr>
          <a:xfrm>
            <a:off x="1913875" y="4727525"/>
            <a:ext cx="223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</a:t>
            </a:r>
            <a:r>
              <a:rPr lang="en-US" sz="1400" dirty="0" err="1"/>
              <a:t>Solcera</a:t>
            </a:r>
            <a:r>
              <a:rPr lang="en-US" sz="1400" dirty="0"/>
              <a:t>, France</a:t>
            </a:r>
          </a:p>
        </p:txBody>
      </p:sp>
    </p:spTree>
    <p:extLst>
      <p:ext uri="{BB962C8B-B14F-4D97-AF65-F5344CB8AC3E}">
        <p14:creationId xmlns:p14="http://schemas.microsoft.com/office/powerpoint/2010/main" val="122793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Other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191344" y="1611267"/>
            <a:ext cx="8928372" cy="3907146"/>
          </a:xfrm>
        </p:spPr>
        <p:txBody>
          <a:bodyPr/>
          <a:lstStyle/>
          <a:p>
            <a:r>
              <a:rPr lang="en-US" dirty="0"/>
              <a:t>Series production for ESS Lund of Feedthrough with a very large knob (28 and 46 mm) and low thickness (0,9 mm) (two types nearly 400 and 100 parts…)</a:t>
            </a:r>
          </a:p>
          <a:p>
            <a:r>
              <a:rPr lang="de-DE" dirty="0" err="1"/>
              <a:t>Stressless</a:t>
            </a:r>
            <a:r>
              <a:rPr lang="de-DE" dirty="0"/>
              <a:t>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treatments</a:t>
            </a:r>
            <a:r>
              <a:rPr lang="de-DE" dirty="0"/>
              <a:t> </a:t>
            </a:r>
            <a:r>
              <a:rPr lang="en-US" dirty="0"/>
              <a:t>of materials</a:t>
            </a:r>
          </a:p>
          <a:p>
            <a:r>
              <a:rPr lang="en-US" dirty="0"/>
              <a:t>Precise manufacturing</a:t>
            </a:r>
          </a:p>
          <a:p>
            <a:r>
              <a:rPr lang="en-US" dirty="0" err="1"/>
              <a:t>Bakeable</a:t>
            </a:r>
            <a:r>
              <a:rPr lang="en-US" dirty="0"/>
              <a:t> at 125°C and designed ramp procedure 6h up 125°C and 6h cold down</a:t>
            </a:r>
          </a:p>
          <a:p>
            <a:r>
              <a:rPr lang="en-US" dirty="0"/>
              <a:t>Suitable for UHV applications</a:t>
            </a:r>
          </a:p>
          <a:p>
            <a:r>
              <a:rPr lang="en-US" dirty="0"/>
              <a:t>Mechanically robust construction (e.g. transports between Germany/England/Sweden)</a:t>
            </a:r>
          </a:p>
          <a:p>
            <a:r>
              <a:rPr lang="en-US" dirty="0"/>
              <a:t>Radiation resistant</a:t>
            </a:r>
          </a:p>
          <a:p>
            <a:r>
              <a:rPr lang="en-US" dirty="0"/>
              <a:t>Easy way of particle reducing in complex structural</a:t>
            </a:r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 the production of UHV feedthroughs a mystery?| S. </a:t>
            </a:r>
            <a:r>
              <a:rPr lang="en-US" dirty="0" err="1"/>
              <a:t>Vilcins</a:t>
            </a:r>
            <a:r>
              <a:rPr lang="en-US" dirty="0"/>
              <a:t> | December 2024|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Indeed, sometimes it is the case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581B2DB-ED23-4F21-9AE4-AB006B0C6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1007126"/>
            <a:ext cx="2157711" cy="1762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150C0AD-24B6-4B0F-B252-DCB9486E3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176" y="3989605"/>
            <a:ext cx="3302985" cy="1780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DC16BBA-0571-49C1-9ACA-AEB079CDAEC8}"/>
              </a:ext>
            </a:extLst>
          </p:cNvPr>
          <p:cNvSpPr txBox="1"/>
          <p:nvPr/>
        </p:nvSpPr>
        <p:spPr>
          <a:xfrm>
            <a:off x="9331668" y="3267313"/>
            <a:ext cx="2501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Company BC Tech, Swiss</a:t>
            </a:r>
          </a:p>
        </p:txBody>
      </p:sp>
    </p:spTree>
    <p:extLst>
      <p:ext uri="{BB962C8B-B14F-4D97-AF65-F5344CB8AC3E}">
        <p14:creationId xmlns:p14="http://schemas.microsoft.com/office/powerpoint/2010/main" val="2870238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From Scratch to real parts</a:t>
            </a:r>
          </a:p>
        </p:txBody>
      </p:sp>
    </p:spTree>
    <p:extLst>
      <p:ext uri="{BB962C8B-B14F-4D97-AF65-F5344CB8AC3E}">
        <p14:creationId xmlns:p14="http://schemas.microsoft.com/office/powerpoint/2010/main" val="3747202090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1_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SY">
    <a:dk1>
      <a:sysClr val="windowText" lastClr="000000"/>
    </a:dk1>
    <a:lt1>
      <a:sysClr val="window" lastClr="FFFFFF"/>
    </a:lt1>
    <a:dk2>
      <a:srgbClr val="898D8D"/>
    </a:dk2>
    <a:lt2>
      <a:srgbClr val="B2B4B2"/>
    </a:lt2>
    <a:accent1>
      <a:srgbClr val="009FDF"/>
    </a:accent1>
    <a:accent2>
      <a:srgbClr val="F18F1F"/>
    </a:accent2>
    <a:accent3>
      <a:srgbClr val="004B7D"/>
    </a:accent3>
    <a:accent4>
      <a:srgbClr val="898D8D"/>
    </a:accent4>
    <a:accent5>
      <a:srgbClr val="B2B4B2"/>
    </a:accent5>
    <a:accent6>
      <a:srgbClr val="375E77"/>
    </a:accent6>
    <a:hlink>
      <a:srgbClr val="000000"/>
    </a:hlink>
    <a:folHlink>
      <a:srgbClr val="000000"/>
    </a:folHlink>
  </a:clrScheme>
</a:themeOverride>
</file>

<file path=ppt/theme/themeOverride2.xml><?xml version="1.0" encoding="utf-8"?>
<a:themeOverride xmlns:a="http://schemas.openxmlformats.org/drawingml/2006/main">
  <a:clrScheme name="DESY">
    <a:dk1>
      <a:sysClr val="windowText" lastClr="000000"/>
    </a:dk1>
    <a:lt1>
      <a:sysClr val="window" lastClr="FFFFFF"/>
    </a:lt1>
    <a:dk2>
      <a:srgbClr val="898D8D"/>
    </a:dk2>
    <a:lt2>
      <a:srgbClr val="B2B4B2"/>
    </a:lt2>
    <a:accent1>
      <a:srgbClr val="009FDF"/>
    </a:accent1>
    <a:accent2>
      <a:srgbClr val="F18F1F"/>
    </a:accent2>
    <a:accent3>
      <a:srgbClr val="004B7D"/>
    </a:accent3>
    <a:accent4>
      <a:srgbClr val="898D8D"/>
    </a:accent4>
    <a:accent5>
      <a:srgbClr val="B2B4B2"/>
    </a:accent5>
    <a:accent6>
      <a:srgbClr val="375E77"/>
    </a:accent6>
    <a:hlink>
      <a:srgbClr val="000000"/>
    </a:hlink>
    <a:folHlink>
      <a:srgbClr val="000000"/>
    </a:folHlink>
  </a:clrScheme>
</a:themeOverride>
</file>

<file path=ppt/theme/themeOverride3.xml><?xml version="1.0" encoding="utf-8"?>
<a:themeOverride xmlns:a="http://schemas.openxmlformats.org/drawingml/2006/main">
  <a:clrScheme name="DESY">
    <a:dk1>
      <a:sysClr val="windowText" lastClr="000000"/>
    </a:dk1>
    <a:lt1>
      <a:sysClr val="window" lastClr="FFFFFF"/>
    </a:lt1>
    <a:dk2>
      <a:srgbClr val="898D8D"/>
    </a:dk2>
    <a:lt2>
      <a:srgbClr val="B2B4B2"/>
    </a:lt2>
    <a:accent1>
      <a:srgbClr val="009FDF"/>
    </a:accent1>
    <a:accent2>
      <a:srgbClr val="F18F1F"/>
    </a:accent2>
    <a:accent3>
      <a:srgbClr val="004B7D"/>
    </a:accent3>
    <a:accent4>
      <a:srgbClr val="898D8D"/>
    </a:accent4>
    <a:accent5>
      <a:srgbClr val="B2B4B2"/>
    </a:accent5>
    <a:accent6>
      <a:srgbClr val="375E77"/>
    </a:accent6>
    <a:hlink>
      <a:srgbClr val="000000"/>
    </a:hlink>
    <a:folHlink>
      <a:srgbClr val="000000"/>
    </a:folHlink>
  </a:clrScheme>
</a:themeOverride>
</file>

<file path=ppt/theme/themeOverride4.xml><?xml version="1.0" encoding="utf-8"?>
<a:themeOverride xmlns:a="http://schemas.openxmlformats.org/drawingml/2006/main">
  <a:clrScheme name="DESY">
    <a:dk1>
      <a:sysClr val="windowText" lastClr="000000"/>
    </a:dk1>
    <a:lt1>
      <a:sysClr val="window" lastClr="FFFFFF"/>
    </a:lt1>
    <a:dk2>
      <a:srgbClr val="898D8D"/>
    </a:dk2>
    <a:lt2>
      <a:srgbClr val="B2B4B2"/>
    </a:lt2>
    <a:accent1>
      <a:srgbClr val="009FDF"/>
    </a:accent1>
    <a:accent2>
      <a:srgbClr val="F18F1F"/>
    </a:accent2>
    <a:accent3>
      <a:srgbClr val="004B7D"/>
    </a:accent3>
    <a:accent4>
      <a:srgbClr val="898D8D"/>
    </a:accent4>
    <a:accent5>
      <a:srgbClr val="B2B4B2"/>
    </a:accent5>
    <a:accent6>
      <a:srgbClr val="375E77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2858</Words>
  <Application>Microsoft Office PowerPoint</Application>
  <PresentationFormat>Breitbild</PresentationFormat>
  <Paragraphs>315</Paragraphs>
  <Slides>30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30</vt:i4>
      </vt:variant>
    </vt:vector>
  </HeadingPairs>
  <TitlesOfParts>
    <vt:vector size="40" baseType="lpstr">
      <vt:lpstr>ＭＳ Ｐゴシック</vt:lpstr>
      <vt:lpstr>Arial</vt:lpstr>
      <vt:lpstr>Calibri</vt:lpstr>
      <vt:lpstr>Comic Sans MS</vt:lpstr>
      <vt:lpstr>inherit</vt:lpstr>
      <vt:lpstr>Inter-UI</vt:lpstr>
      <vt:lpstr>Times New Roman</vt:lpstr>
      <vt:lpstr>Wingdings</vt:lpstr>
      <vt:lpstr>DESY_PowerPoint_16x9_en</vt:lpstr>
      <vt:lpstr>1_DESY_PowerPoint_16x9_en</vt:lpstr>
      <vt:lpstr>Is the production of UHV feedthroughs a mystery? </vt:lpstr>
      <vt:lpstr>Guideline</vt:lpstr>
      <vt:lpstr>History of UHV Feedtroughs@DESY</vt:lpstr>
      <vt:lpstr>Homemade for HERA  </vt:lpstr>
      <vt:lpstr>P3</vt:lpstr>
      <vt:lpstr>Homemade idea for XFEL  </vt:lpstr>
      <vt:lpstr>XFEL</vt:lpstr>
      <vt:lpstr>Other</vt:lpstr>
      <vt:lpstr>From Scratch to real parts</vt:lpstr>
      <vt:lpstr>Illustration of the development process</vt:lpstr>
      <vt:lpstr>What can be checked and how?</vt:lpstr>
      <vt:lpstr>What can be checked and how?</vt:lpstr>
      <vt:lpstr>What can be checked and how?</vt:lpstr>
      <vt:lpstr>RF Aspects</vt:lpstr>
      <vt:lpstr>Some Material Parameter </vt:lpstr>
      <vt:lpstr>Glass or ceramic</vt:lpstr>
      <vt:lpstr>Stainless Steel, Titanium or…</vt:lpstr>
      <vt:lpstr>Challenges UHV Feedthroughs for P4</vt:lpstr>
      <vt:lpstr>P4 vacuum pipe</vt:lpstr>
      <vt:lpstr>Challenges of mechanical precisions</vt:lpstr>
      <vt:lpstr>NEG heating options</vt:lpstr>
      <vt:lpstr>Ready for mass production?</vt:lpstr>
      <vt:lpstr>Ready for mass production?</vt:lpstr>
      <vt:lpstr>Summary</vt:lpstr>
      <vt:lpstr>Summary</vt:lpstr>
      <vt:lpstr>Summary</vt:lpstr>
      <vt:lpstr>PowerPoint-Präsentation</vt:lpstr>
      <vt:lpstr>PowerPoint-Präsentation</vt:lpstr>
      <vt:lpstr>Back up</vt:lpstr>
      <vt:lpstr>Alloy 50, a new material for high temperature application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Specification Changes of 316 LN ESR after higher temperature procedure</dc:title>
  <dc:creator>Vilcins-Czvitkovits, Silke</dc:creator>
  <cp:lastModifiedBy>Vilcins-Czvitkovits, Silke</cp:lastModifiedBy>
  <cp:revision>392</cp:revision>
  <dcterms:created xsi:type="dcterms:W3CDTF">2020-01-20T09:14:57Z</dcterms:created>
  <dcterms:modified xsi:type="dcterms:W3CDTF">2024-12-11T06:36:25Z</dcterms:modified>
</cp:coreProperties>
</file>