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65" r:id="rId3"/>
    <p:sldId id="270" r:id="rId4"/>
    <p:sldId id="260" r:id="rId5"/>
    <p:sldId id="269" r:id="rId6"/>
    <p:sldId id="257" r:id="rId7"/>
    <p:sldId id="259" r:id="rId8"/>
    <p:sldId id="258" r:id="rId9"/>
    <p:sldId id="263" r:id="rId10"/>
    <p:sldId id="268" r:id="rId11"/>
    <p:sldId id="261" r:id="rId1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E62E7-D083-4591-9528-0D3E11275D03}" v="123" dt="2024-12-06T11:19:18.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84" autoAdjust="0"/>
  </p:normalViewPr>
  <p:slideViewPr>
    <p:cSldViewPr snapToGrid="0">
      <p:cViewPr varScale="1">
        <p:scale>
          <a:sx n="99" d="100"/>
          <a:sy n="99" d="100"/>
        </p:scale>
        <p:origin x="10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A590E202-E031-4156-8EDE-480808B6C762}" type="datetimeFigureOut">
              <a:t>12/10/2024</a:t>
            </a:fld>
            <a:endParaRPr lang="en-US"/>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6984999-DD56-4184-99C4-0073A40E517D}" type="slidenum">
              <a:t>‹#›</a:t>
            </a:fld>
            <a:endParaRPr lang="en-US"/>
          </a:p>
        </p:txBody>
      </p:sp>
    </p:spTree>
    <p:extLst>
      <p:ext uri="{BB962C8B-B14F-4D97-AF65-F5344CB8AC3E}">
        <p14:creationId xmlns:p14="http://schemas.microsoft.com/office/powerpoint/2010/main" val="407032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Asked for quotes and timescales. Ranked them based on that information. Picked the top 4 (2 known 2 unknown), everyone was having problems so extended to the next two in the list (1 known, 1 unknown). One wildcard at the end. </a:t>
            </a:r>
            <a:endParaRPr lang="en-US" dirty="0"/>
          </a:p>
          <a:p>
            <a:r>
              <a:rPr lang="en-US" dirty="0"/>
              <a:t>Individual button assessments were done on all. Welding into test blocks for further assessment was only done on the original 4. Although all buttons are now installed in one test vessel or another.</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6984999-DD56-4184-99C4-0073A40E517D}" type="slidenum">
              <a:t>2</a:t>
            </a:fld>
            <a:endParaRPr lang="en-US"/>
          </a:p>
        </p:txBody>
      </p:sp>
    </p:spTree>
    <p:extLst>
      <p:ext uri="{BB962C8B-B14F-4D97-AF65-F5344CB8AC3E}">
        <p14:creationId xmlns:p14="http://schemas.microsoft.com/office/powerpoint/2010/main" val="114137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6984999-DD56-4184-99C4-0073A40E517D}" type="slidenum">
              <a:t>10</a:t>
            </a:fld>
            <a:endParaRPr lang="en-US"/>
          </a:p>
        </p:txBody>
      </p:sp>
    </p:spTree>
    <p:extLst>
      <p:ext uri="{BB962C8B-B14F-4D97-AF65-F5344CB8AC3E}">
        <p14:creationId xmlns:p14="http://schemas.microsoft.com/office/powerpoint/2010/main" val="47347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There is no point putting all this effort into testing the buttons if it can all be lost if someone mixes up the buttons in the tray.</a:t>
            </a:r>
          </a:p>
          <a:p>
            <a:r>
              <a:rPr lang="en-US" dirty="0">
                <a:ea typeface="Calibri"/>
                <a:cs typeface="Calibri"/>
              </a:rPr>
              <a:t>Things we applied from the last workshop</a:t>
            </a:r>
          </a:p>
          <a:p>
            <a:r>
              <a:rPr lang="en-US">
                <a:ea typeface="Calibri"/>
                <a:cs typeface="Calibri"/>
              </a:rPr>
              <a:t>Need to be able to measure things</a:t>
            </a:r>
          </a:p>
          <a:p>
            <a:r>
              <a:rPr lang="en-US">
                <a:ea typeface="Calibri"/>
                <a:cs typeface="Calibri"/>
              </a:rPr>
              <a:t>Need to be able to track things</a:t>
            </a:r>
          </a:p>
          <a:p>
            <a:r>
              <a:rPr lang="en-US" dirty="0">
                <a:ea typeface="Calibri"/>
                <a:cs typeface="Calibri"/>
              </a:rPr>
              <a:t>Need to have open productive conversations with suppliers.</a:t>
            </a:r>
          </a:p>
        </p:txBody>
      </p:sp>
      <p:sp>
        <p:nvSpPr>
          <p:cNvPr id="4" name="Slide Number Placeholder 3"/>
          <p:cNvSpPr>
            <a:spLocks noGrp="1"/>
          </p:cNvSpPr>
          <p:nvPr>
            <p:ph type="sldNum" sz="quarter" idx="5"/>
          </p:nvPr>
        </p:nvSpPr>
        <p:spPr/>
        <p:txBody>
          <a:bodyPr/>
          <a:lstStyle/>
          <a:p>
            <a:fld id="{06984999-DD56-4184-99C4-0073A40E517D}" type="slidenum">
              <a:t>11</a:t>
            </a:fld>
            <a:endParaRPr lang="en-US"/>
          </a:p>
        </p:txBody>
      </p:sp>
    </p:spTree>
    <p:extLst>
      <p:ext uri="{BB962C8B-B14F-4D97-AF65-F5344CB8AC3E}">
        <p14:creationId xmlns:p14="http://schemas.microsoft.com/office/powerpoint/2010/main" val="411931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F0DD-EF29-00CC-DCE2-5C67CC0CB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6E29F5-6384-9658-767E-CF541690A3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E90722-8AC1-291A-8D2E-23094CD73B31}"/>
              </a:ext>
            </a:extLst>
          </p:cNvPr>
          <p:cNvSpPr>
            <a:spLocks noGrp="1"/>
          </p:cNvSpPr>
          <p:nvPr>
            <p:ph type="dt" sz="half" idx="10"/>
          </p:nvPr>
        </p:nvSpPr>
        <p:spPr/>
        <p:txBody>
          <a:bodyPr/>
          <a:lstStyle/>
          <a:p>
            <a:r>
              <a:rPr lang="en-US"/>
              <a:t>11/12/2024</a:t>
            </a:r>
            <a:endParaRPr lang="en-GB"/>
          </a:p>
        </p:txBody>
      </p:sp>
      <p:sp>
        <p:nvSpPr>
          <p:cNvPr id="5" name="Footer Placeholder 4">
            <a:extLst>
              <a:ext uri="{FF2B5EF4-FFF2-40B4-BE49-F238E27FC236}">
                <a16:creationId xmlns:a16="http://schemas.microsoft.com/office/drawing/2014/main" id="{617BA837-5FCC-900D-29DD-353B99CDEF00}"/>
              </a:ext>
            </a:extLst>
          </p:cNvPr>
          <p:cNvSpPr>
            <a:spLocks noGrp="1"/>
          </p:cNvSpPr>
          <p:nvPr>
            <p:ph type="ftr" sz="quarter" idx="11"/>
          </p:nvPr>
        </p:nvSpPr>
        <p:spPr/>
        <p:txBody>
          <a:bodyPr/>
          <a:lstStyle/>
          <a:p>
            <a:r>
              <a:rPr lang="en-GB"/>
              <a:t>Button BPMs for Synchrotron Light Sources Workshop</a:t>
            </a:r>
          </a:p>
        </p:txBody>
      </p:sp>
      <p:sp>
        <p:nvSpPr>
          <p:cNvPr id="6" name="Slide Number Placeholder 5">
            <a:extLst>
              <a:ext uri="{FF2B5EF4-FFF2-40B4-BE49-F238E27FC236}">
                <a16:creationId xmlns:a16="http://schemas.microsoft.com/office/drawing/2014/main" id="{DEF9DEEF-ABB8-4056-A0D9-5B0A85E0B49B}"/>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24330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87D9-18E4-48EE-6560-8306C5B970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419C00-8568-C9F6-FD6F-E9BCE4F4D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4FCAD-EC4D-F444-9266-C6CDEA766414}"/>
              </a:ext>
            </a:extLst>
          </p:cNvPr>
          <p:cNvSpPr>
            <a:spLocks noGrp="1"/>
          </p:cNvSpPr>
          <p:nvPr>
            <p:ph type="dt" sz="half" idx="10"/>
          </p:nvPr>
        </p:nvSpPr>
        <p:spPr/>
        <p:txBody>
          <a:bodyPr/>
          <a:lstStyle/>
          <a:p>
            <a:r>
              <a:rPr lang="en-US"/>
              <a:t>11/12/2024</a:t>
            </a:r>
            <a:endParaRPr lang="en-GB"/>
          </a:p>
        </p:txBody>
      </p:sp>
      <p:sp>
        <p:nvSpPr>
          <p:cNvPr id="5" name="Footer Placeholder 4">
            <a:extLst>
              <a:ext uri="{FF2B5EF4-FFF2-40B4-BE49-F238E27FC236}">
                <a16:creationId xmlns:a16="http://schemas.microsoft.com/office/drawing/2014/main" id="{DE5DC2D2-DAA2-F182-8C32-C718AC0D41D8}"/>
              </a:ext>
            </a:extLst>
          </p:cNvPr>
          <p:cNvSpPr>
            <a:spLocks noGrp="1"/>
          </p:cNvSpPr>
          <p:nvPr>
            <p:ph type="ftr" sz="quarter" idx="11"/>
          </p:nvPr>
        </p:nvSpPr>
        <p:spPr/>
        <p:txBody>
          <a:bodyPr/>
          <a:lstStyle/>
          <a:p>
            <a:r>
              <a:rPr lang="en-GB"/>
              <a:t>Button BPMs for Synchrotron Light Sources Workshop</a:t>
            </a:r>
          </a:p>
        </p:txBody>
      </p:sp>
      <p:sp>
        <p:nvSpPr>
          <p:cNvPr id="6" name="Slide Number Placeholder 5">
            <a:extLst>
              <a:ext uri="{FF2B5EF4-FFF2-40B4-BE49-F238E27FC236}">
                <a16:creationId xmlns:a16="http://schemas.microsoft.com/office/drawing/2014/main" id="{AE17DB63-AC74-5DCA-F2F5-546DA7CB2EB2}"/>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417905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F2B0F0-B396-C9DF-9FD4-9A7B5C60AA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6A15DE-E0B8-575A-3897-6573D64B5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BD0B24-C9AE-8DA0-DF30-AF1B390AFC64}"/>
              </a:ext>
            </a:extLst>
          </p:cNvPr>
          <p:cNvSpPr>
            <a:spLocks noGrp="1"/>
          </p:cNvSpPr>
          <p:nvPr>
            <p:ph type="dt" sz="half" idx="10"/>
          </p:nvPr>
        </p:nvSpPr>
        <p:spPr/>
        <p:txBody>
          <a:bodyPr/>
          <a:lstStyle/>
          <a:p>
            <a:r>
              <a:rPr lang="en-US"/>
              <a:t>11/12/2024</a:t>
            </a:r>
            <a:endParaRPr lang="en-GB"/>
          </a:p>
        </p:txBody>
      </p:sp>
      <p:sp>
        <p:nvSpPr>
          <p:cNvPr id="5" name="Footer Placeholder 4">
            <a:extLst>
              <a:ext uri="{FF2B5EF4-FFF2-40B4-BE49-F238E27FC236}">
                <a16:creationId xmlns:a16="http://schemas.microsoft.com/office/drawing/2014/main" id="{40D27831-5E74-164E-08D0-B32453FDD3A4}"/>
              </a:ext>
            </a:extLst>
          </p:cNvPr>
          <p:cNvSpPr>
            <a:spLocks noGrp="1"/>
          </p:cNvSpPr>
          <p:nvPr>
            <p:ph type="ftr" sz="quarter" idx="11"/>
          </p:nvPr>
        </p:nvSpPr>
        <p:spPr/>
        <p:txBody>
          <a:bodyPr/>
          <a:lstStyle/>
          <a:p>
            <a:r>
              <a:rPr lang="en-GB"/>
              <a:t>Button BPMs for Synchrotron Light Sources Workshop</a:t>
            </a:r>
          </a:p>
        </p:txBody>
      </p:sp>
      <p:sp>
        <p:nvSpPr>
          <p:cNvPr id="6" name="Slide Number Placeholder 5">
            <a:extLst>
              <a:ext uri="{FF2B5EF4-FFF2-40B4-BE49-F238E27FC236}">
                <a16:creationId xmlns:a16="http://schemas.microsoft.com/office/drawing/2014/main" id="{B463BB42-D000-ACA1-8464-8708EE9DE511}"/>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11734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D0EB-AAD6-CB8D-B018-A048E37C1F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E52C66-CCD7-B948-0B99-A287B4B7FF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4795F-C990-DD8E-CFC4-C9D42E25837D}"/>
              </a:ext>
            </a:extLst>
          </p:cNvPr>
          <p:cNvSpPr>
            <a:spLocks noGrp="1"/>
          </p:cNvSpPr>
          <p:nvPr>
            <p:ph type="dt" sz="half" idx="10"/>
          </p:nvPr>
        </p:nvSpPr>
        <p:spPr/>
        <p:txBody>
          <a:bodyPr/>
          <a:lstStyle/>
          <a:p>
            <a:r>
              <a:rPr lang="en-US"/>
              <a:t>11/12/2024</a:t>
            </a:r>
            <a:endParaRPr lang="en-GB"/>
          </a:p>
        </p:txBody>
      </p:sp>
      <p:sp>
        <p:nvSpPr>
          <p:cNvPr id="5" name="Footer Placeholder 4">
            <a:extLst>
              <a:ext uri="{FF2B5EF4-FFF2-40B4-BE49-F238E27FC236}">
                <a16:creationId xmlns:a16="http://schemas.microsoft.com/office/drawing/2014/main" id="{3664453C-C6A1-884A-6AFF-BF06A5A4BAF1}"/>
              </a:ext>
            </a:extLst>
          </p:cNvPr>
          <p:cNvSpPr>
            <a:spLocks noGrp="1"/>
          </p:cNvSpPr>
          <p:nvPr>
            <p:ph type="ftr" sz="quarter" idx="11"/>
          </p:nvPr>
        </p:nvSpPr>
        <p:spPr/>
        <p:txBody>
          <a:bodyPr/>
          <a:lstStyle/>
          <a:p>
            <a:r>
              <a:rPr lang="en-GB"/>
              <a:t>Button BPMs for Synchrotron Light Sources Workshop</a:t>
            </a:r>
          </a:p>
        </p:txBody>
      </p:sp>
      <p:sp>
        <p:nvSpPr>
          <p:cNvPr id="6" name="Slide Number Placeholder 5">
            <a:extLst>
              <a:ext uri="{FF2B5EF4-FFF2-40B4-BE49-F238E27FC236}">
                <a16:creationId xmlns:a16="http://schemas.microsoft.com/office/drawing/2014/main" id="{34A45E30-035A-B824-E3EC-1AB9971BC965}"/>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226982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55F8-9B7D-55AE-5788-DD8850B7F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7EE102-4FA6-F10F-09EB-7E409CB98C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0A89A0-F4FE-6D51-49F4-F05600065E57}"/>
              </a:ext>
            </a:extLst>
          </p:cNvPr>
          <p:cNvSpPr>
            <a:spLocks noGrp="1"/>
          </p:cNvSpPr>
          <p:nvPr>
            <p:ph type="dt" sz="half" idx="10"/>
          </p:nvPr>
        </p:nvSpPr>
        <p:spPr/>
        <p:txBody>
          <a:bodyPr/>
          <a:lstStyle/>
          <a:p>
            <a:r>
              <a:rPr lang="en-US"/>
              <a:t>11/12/2024</a:t>
            </a:r>
            <a:endParaRPr lang="en-GB"/>
          </a:p>
        </p:txBody>
      </p:sp>
      <p:sp>
        <p:nvSpPr>
          <p:cNvPr id="5" name="Footer Placeholder 4">
            <a:extLst>
              <a:ext uri="{FF2B5EF4-FFF2-40B4-BE49-F238E27FC236}">
                <a16:creationId xmlns:a16="http://schemas.microsoft.com/office/drawing/2014/main" id="{3D6D674D-3827-1A3B-43F1-A0788D26C9F7}"/>
              </a:ext>
            </a:extLst>
          </p:cNvPr>
          <p:cNvSpPr>
            <a:spLocks noGrp="1"/>
          </p:cNvSpPr>
          <p:nvPr>
            <p:ph type="ftr" sz="quarter" idx="11"/>
          </p:nvPr>
        </p:nvSpPr>
        <p:spPr/>
        <p:txBody>
          <a:bodyPr/>
          <a:lstStyle/>
          <a:p>
            <a:r>
              <a:rPr lang="en-GB"/>
              <a:t>Button BPMs for Synchrotron Light Sources Workshop</a:t>
            </a:r>
          </a:p>
        </p:txBody>
      </p:sp>
      <p:sp>
        <p:nvSpPr>
          <p:cNvPr id="6" name="Slide Number Placeholder 5">
            <a:extLst>
              <a:ext uri="{FF2B5EF4-FFF2-40B4-BE49-F238E27FC236}">
                <a16:creationId xmlns:a16="http://schemas.microsoft.com/office/drawing/2014/main" id="{0578CE3E-7A80-DC26-C8E0-D990E867B524}"/>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375199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2EA6-EB55-43C3-80E3-9AE679AC06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A89217-AA5B-BB57-7EBD-5D416DCF9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8548A-859F-4550-9539-49F08EBC9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B9BB9-CA15-D25C-CC1E-E5EF5CB2DF15}"/>
              </a:ext>
            </a:extLst>
          </p:cNvPr>
          <p:cNvSpPr>
            <a:spLocks noGrp="1"/>
          </p:cNvSpPr>
          <p:nvPr>
            <p:ph type="dt" sz="half" idx="10"/>
          </p:nvPr>
        </p:nvSpPr>
        <p:spPr/>
        <p:txBody>
          <a:bodyPr/>
          <a:lstStyle/>
          <a:p>
            <a:r>
              <a:rPr lang="en-US"/>
              <a:t>11/12/2024</a:t>
            </a:r>
            <a:endParaRPr lang="en-GB"/>
          </a:p>
        </p:txBody>
      </p:sp>
      <p:sp>
        <p:nvSpPr>
          <p:cNvPr id="6" name="Footer Placeholder 5">
            <a:extLst>
              <a:ext uri="{FF2B5EF4-FFF2-40B4-BE49-F238E27FC236}">
                <a16:creationId xmlns:a16="http://schemas.microsoft.com/office/drawing/2014/main" id="{2E6F0E06-9E6A-CBB2-4AF6-DEFB0DA3C1A3}"/>
              </a:ext>
            </a:extLst>
          </p:cNvPr>
          <p:cNvSpPr>
            <a:spLocks noGrp="1"/>
          </p:cNvSpPr>
          <p:nvPr>
            <p:ph type="ftr" sz="quarter" idx="11"/>
          </p:nvPr>
        </p:nvSpPr>
        <p:spPr/>
        <p:txBody>
          <a:bodyPr/>
          <a:lstStyle/>
          <a:p>
            <a:r>
              <a:rPr lang="en-GB"/>
              <a:t>Button BPMs for Synchrotron Light Sources Workshop</a:t>
            </a:r>
          </a:p>
        </p:txBody>
      </p:sp>
      <p:sp>
        <p:nvSpPr>
          <p:cNvPr id="7" name="Slide Number Placeholder 6">
            <a:extLst>
              <a:ext uri="{FF2B5EF4-FFF2-40B4-BE49-F238E27FC236}">
                <a16:creationId xmlns:a16="http://schemas.microsoft.com/office/drawing/2014/main" id="{D8837CBB-9D16-1153-7A4D-EDC446A05B59}"/>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64887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2A6B-04FB-78AF-3092-FFB46615C3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15909C-B4FE-F0F1-4E93-EA990EE4D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05A72-DE59-E9CC-BA58-64F520103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B8E891-A308-8EB3-47C3-E69B150BA9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7257D1-3D06-5458-6805-3B94FA5C72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C7CDD6-F6A5-D713-69D9-ABF9F9E96551}"/>
              </a:ext>
            </a:extLst>
          </p:cNvPr>
          <p:cNvSpPr>
            <a:spLocks noGrp="1"/>
          </p:cNvSpPr>
          <p:nvPr>
            <p:ph type="dt" sz="half" idx="10"/>
          </p:nvPr>
        </p:nvSpPr>
        <p:spPr/>
        <p:txBody>
          <a:bodyPr/>
          <a:lstStyle/>
          <a:p>
            <a:r>
              <a:rPr lang="en-US"/>
              <a:t>11/12/2024</a:t>
            </a:r>
            <a:endParaRPr lang="en-GB"/>
          </a:p>
        </p:txBody>
      </p:sp>
      <p:sp>
        <p:nvSpPr>
          <p:cNvPr id="8" name="Footer Placeholder 7">
            <a:extLst>
              <a:ext uri="{FF2B5EF4-FFF2-40B4-BE49-F238E27FC236}">
                <a16:creationId xmlns:a16="http://schemas.microsoft.com/office/drawing/2014/main" id="{53243553-50E4-9C4B-05BB-CB72D6333504}"/>
              </a:ext>
            </a:extLst>
          </p:cNvPr>
          <p:cNvSpPr>
            <a:spLocks noGrp="1"/>
          </p:cNvSpPr>
          <p:nvPr>
            <p:ph type="ftr" sz="quarter" idx="11"/>
          </p:nvPr>
        </p:nvSpPr>
        <p:spPr/>
        <p:txBody>
          <a:bodyPr/>
          <a:lstStyle/>
          <a:p>
            <a:r>
              <a:rPr lang="en-GB"/>
              <a:t>Button BPMs for Synchrotron Light Sources Workshop</a:t>
            </a:r>
          </a:p>
        </p:txBody>
      </p:sp>
      <p:sp>
        <p:nvSpPr>
          <p:cNvPr id="9" name="Slide Number Placeholder 8">
            <a:extLst>
              <a:ext uri="{FF2B5EF4-FFF2-40B4-BE49-F238E27FC236}">
                <a16:creationId xmlns:a16="http://schemas.microsoft.com/office/drawing/2014/main" id="{ED81AF12-5A2A-E69F-E329-1FFFCB40B01C}"/>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273536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132B-1E60-B3E1-3A92-786CBEF80E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9C82E1-2D50-BFDE-9519-747DC959E3CF}"/>
              </a:ext>
            </a:extLst>
          </p:cNvPr>
          <p:cNvSpPr>
            <a:spLocks noGrp="1"/>
          </p:cNvSpPr>
          <p:nvPr>
            <p:ph type="dt" sz="half" idx="10"/>
          </p:nvPr>
        </p:nvSpPr>
        <p:spPr/>
        <p:txBody>
          <a:bodyPr/>
          <a:lstStyle/>
          <a:p>
            <a:r>
              <a:rPr lang="en-US"/>
              <a:t>11/12/2024</a:t>
            </a:r>
            <a:endParaRPr lang="en-GB"/>
          </a:p>
        </p:txBody>
      </p:sp>
      <p:sp>
        <p:nvSpPr>
          <p:cNvPr id="4" name="Footer Placeholder 3">
            <a:extLst>
              <a:ext uri="{FF2B5EF4-FFF2-40B4-BE49-F238E27FC236}">
                <a16:creationId xmlns:a16="http://schemas.microsoft.com/office/drawing/2014/main" id="{35C46A67-3958-163C-1732-F2EE778DD274}"/>
              </a:ext>
            </a:extLst>
          </p:cNvPr>
          <p:cNvSpPr>
            <a:spLocks noGrp="1"/>
          </p:cNvSpPr>
          <p:nvPr>
            <p:ph type="ftr" sz="quarter" idx="11"/>
          </p:nvPr>
        </p:nvSpPr>
        <p:spPr/>
        <p:txBody>
          <a:bodyPr/>
          <a:lstStyle/>
          <a:p>
            <a:r>
              <a:rPr lang="en-GB"/>
              <a:t>Button BPMs for Synchrotron Light Sources Workshop</a:t>
            </a:r>
          </a:p>
        </p:txBody>
      </p:sp>
      <p:sp>
        <p:nvSpPr>
          <p:cNvPr id="5" name="Slide Number Placeholder 4">
            <a:extLst>
              <a:ext uri="{FF2B5EF4-FFF2-40B4-BE49-F238E27FC236}">
                <a16:creationId xmlns:a16="http://schemas.microsoft.com/office/drawing/2014/main" id="{E93715D0-93F9-85FB-A636-684B65EC9666}"/>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15646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528F4-8160-3F81-8711-1DAB807C8357}"/>
              </a:ext>
            </a:extLst>
          </p:cNvPr>
          <p:cNvSpPr>
            <a:spLocks noGrp="1"/>
          </p:cNvSpPr>
          <p:nvPr>
            <p:ph type="dt" sz="half" idx="10"/>
          </p:nvPr>
        </p:nvSpPr>
        <p:spPr/>
        <p:txBody>
          <a:bodyPr/>
          <a:lstStyle/>
          <a:p>
            <a:r>
              <a:rPr lang="en-US"/>
              <a:t>11/12/2024</a:t>
            </a:r>
            <a:endParaRPr lang="en-GB"/>
          </a:p>
        </p:txBody>
      </p:sp>
      <p:sp>
        <p:nvSpPr>
          <p:cNvPr id="3" name="Footer Placeholder 2">
            <a:extLst>
              <a:ext uri="{FF2B5EF4-FFF2-40B4-BE49-F238E27FC236}">
                <a16:creationId xmlns:a16="http://schemas.microsoft.com/office/drawing/2014/main" id="{E7C875CA-3D38-9C8E-9BEA-E0D063CAC0E0}"/>
              </a:ext>
            </a:extLst>
          </p:cNvPr>
          <p:cNvSpPr>
            <a:spLocks noGrp="1"/>
          </p:cNvSpPr>
          <p:nvPr>
            <p:ph type="ftr" sz="quarter" idx="11"/>
          </p:nvPr>
        </p:nvSpPr>
        <p:spPr/>
        <p:txBody>
          <a:bodyPr/>
          <a:lstStyle/>
          <a:p>
            <a:r>
              <a:rPr lang="en-GB"/>
              <a:t>Button BPMs for Synchrotron Light Sources Workshop</a:t>
            </a:r>
          </a:p>
        </p:txBody>
      </p:sp>
      <p:sp>
        <p:nvSpPr>
          <p:cNvPr id="4" name="Slide Number Placeholder 3">
            <a:extLst>
              <a:ext uri="{FF2B5EF4-FFF2-40B4-BE49-F238E27FC236}">
                <a16:creationId xmlns:a16="http://schemas.microsoft.com/office/drawing/2014/main" id="{388D7ABD-F923-8988-AAAA-D3FE10F8853A}"/>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71468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8F37B-4EEA-A368-CC18-308BA19CE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DB123B-C54B-9D70-FE24-1B4D1F35E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31104F-06F4-1B87-F341-E8DCD44D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62E64-6AF2-D470-299E-C8F50A56859F}"/>
              </a:ext>
            </a:extLst>
          </p:cNvPr>
          <p:cNvSpPr>
            <a:spLocks noGrp="1"/>
          </p:cNvSpPr>
          <p:nvPr>
            <p:ph type="dt" sz="half" idx="10"/>
          </p:nvPr>
        </p:nvSpPr>
        <p:spPr/>
        <p:txBody>
          <a:bodyPr/>
          <a:lstStyle/>
          <a:p>
            <a:r>
              <a:rPr lang="en-US"/>
              <a:t>11/12/2024</a:t>
            </a:r>
            <a:endParaRPr lang="en-GB"/>
          </a:p>
        </p:txBody>
      </p:sp>
      <p:sp>
        <p:nvSpPr>
          <p:cNvPr id="6" name="Footer Placeholder 5">
            <a:extLst>
              <a:ext uri="{FF2B5EF4-FFF2-40B4-BE49-F238E27FC236}">
                <a16:creationId xmlns:a16="http://schemas.microsoft.com/office/drawing/2014/main" id="{10A2EE80-9E11-5E0F-A244-1F3E37582421}"/>
              </a:ext>
            </a:extLst>
          </p:cNvPr>
          <p:cNvSpPr>
            <a:spLocks noGrp="1"/>
          </p:cNvSpPr>
          <p:nvPr>
            <p:ph type="ftr" sz="quarter" idx="11"/>
          </p:nvPr>
        </p:nvSpPr>
        <p:spPr/>
        <p:txBody>
          <a:bodyPr/>
          <a:lstStyle/>
          <a:p>
            <a:r>
              <a:rPr lang="en-GB"/>
              <a:t>Button BPMs for Synchrotron Light Sources Workshop</a:t>
            </a:r>
          </a:p>
        </p:txBody>
      </p:sp>
      <p:sp>
        <p:nvSpPr>
          <p:cNvPr id="7" name="Slide Number Placeholder 6">
            <a:extLst>
              <a:ext uri="{FF2B5EF4-FFF2-40B4-BE49-F238E27FC236}">
                <a16:creationId xmlns:a16="http://schemas.microsoft.com/office/drawing/2014/main" id="{3F8EEC32-8072-E773-68E3-4172F5E6AF85}"/>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124991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5B51-7269-1529-69AC-6B4F9ED36E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1A6803-D69A-93C3-4B2D-A07ACBAFC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BA7DEF-26B5-7CD9-A2F8-5EB45F2B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1078C-8FC3-135E-1393-4AF7B9A77BAE}"/>
              </a:ext>
            </a:extLst>
          </p:cNvPr>
          <p:cNvSpPr>
            <a:spLocks noGrp="1"/>
          </p:cNvSpPr>
          <p:nvPr>
            <p:ph type="dt" sz="half" idx="10"/>
          </p:nvPr>
        </p:nvSpPr>
        <p:spPr/>
        <p:txBody>
          <a:bodyPr/>
          <a:lstStyle/>
          <a:p>
            <a:r>
              <a:rPr lang="en-US"/>
              <a:t>11/12/2024</a:t>
            </a:r>
            <a:endParaRPr lang="en-GB"/>
          </a:p>
        </p:txBody>
      </p:sp>
      <p:sp>
        <p:nvSpPr>
          <p:cNvPr id="6" name="Footer Placeholder 5">
            <a:extLst>
              <a:ext uri="{FF2B5EF4-FFF2-40B4-BE49-F238E27FC236}">
                <a16:creationId xmlns:a16="http://schemas.microsoft.com/office/drawing/2014/main" id="{D07F7CC4-66DC-635C-1C14-21D2A4FC5CB8}"/>
              </a:ext>
            </a:extLst>
          </p:cNvPr>
          <p:cNvSpPr>
            <a:spLocks noGrp="1"/>
          </p:cNvSpPr>
          <p:nvPr>
            <p:ph type="ftr" sz="quarter" idx="11"/>
          </p:nvPr>
        </p:nvSpPr>
        <p:spPr/>
        <p:txBody>
          <a:bodyPr/>
          <a:lstStyle/>
          <a:p>
            <a:r>
              <a:rPr lang="en-GB"/>
              <a:t>Button BPMs for Synchrotron Light Sources Workshop</a:t>
            </a:r>
          </a:p>
        </p:txBody>
      </p:sp>
      <p:sp>
        <p:nvSpPr>
          <p:cNvPr id="7" name="Slide Number Placeholder 6">
            <a:extLst>
              <a:ext uri="{FF2B5EF4-FFF2-40B4-BE49-F238E27FC236}">
                <a16:creationId xmlns:a16="http://schemas.microsoft.com/office/drawing/2014/main" id="{C3906C54-4464-C54B-80C1-B8F92B442787}"/>
              </a:ext>
            </a:extLst>
          </p:cNvPr>
          <p:cNvSpPr>
            <a:spLocks noGrp="1"/>
          </p:cNvSpPr>
          <p:nvPr>
            <p:ph type="sldNum" sz="quarter" idx="12"/>
          </p:nvPr>
        </p:nvSpPr>
        <p:spPr/>
        <p:txBody>
          <a:bodyPr/>
          <a:lstStyle/>
          <a:p>
            <a:fld id="{1566A5FD-B91A-44A4-9230-997365702036}" type="slidenum">
              <a:rPr lang="en-GB" smtClean="0"/>
              <a:t>‹#›</a:t>
            </a:fld>
            <a:endParaRPr lang="en-GB"/>
          </a:p>
        </p:txBody>
      </p:sp>
    </p:spTree>
    <p:extLst>
      <p:ext uri="{BB962C8B-B14F-4D97-AF65-F5344CB8AC3E}">
        <p14:creationId xmlns:p14="http://schemas.microsoft.com/office/powerpoint/2010/main" val="381985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F55A5-3574-5FDD-53E3-606B477E65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B25B50-4ACC-054E-F68E-E1743403D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D4FED4-EA2B-FFC5-9D04-B36DFBE2F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11/12/2024</a:t>
            </a:r>
            <a:endParaRPr lang="en-GB"/>
          </a:p>
        </p:txBody>
      </p:sp>
      <p:sp>
        <p:nvSpPr>
          <p:cNvPr id="5" name="Footer Placeholder 4">
            <a:extLst>
              <a:ext uri="{FF2B5EF4-FFF2-40B4-BE49-F238E27FC236}">
                <a16:creationId xmlns:a16="http://schemas.microsoft.com/office/drawing/2014/main" id="{D1F0F98C-C2AA-1F0F-F8F6-E2EE4FB45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Button BPMs for Synchrotron Light Sources Workshop</a:t>
            </a:r>
          </a:p>
        </p:txBody>
      </p:sp>
      <p:sp>
        <p:nvSpPr>
          <p:cNvPr id="6" name="Slide Number Placeholder 5">
            <a:extLst>
              <a:ext uri="{FF2B5EF4-FFF2-40B4-BE49-F238E27FC236}">
                <a16:creationId xmlns:a16="http://schemas.microsoft.com/office/drawing/2014/main" id="{1B1BF0E1-B1AD-69BF-DB42-46D1FE45E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66A5FD-B91A-44A4-9230-997365702036}" type="slidenum">
              <a:rPr lang="en-GB" smtClean="0"/>
              <a:t>‹#›</a:t>
            </a:fld>
            <a:endParaRPr lang="en-GB"/>
          </a:p>
        </p:txBody>
      </p:sp>
    </p:spTree>
    <p:extLst>
      <p:ext uri="{BB962C8B-B14F-4D97-AF65-F5344CB8AC3E}">
        <p14:creationId xmlns:p14="http://schemas.microsoft.com/office/powerpoint/2010/main" val="110018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indico.synchrotron-soleil.fr/event/76/contributions/476/attachments/219/324/2024_06_10_BPM_Fedthroughs_Evaluation.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diamond.ac.uk/dam/jcr:6d64554f-f50a-4191-806d-cad60bdd63ba/BPM_workshop_discussion_summary.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3.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EB99-41ED-1D21-9323-930A71FC3A13}"/>
              </a:ext>
            </a:extLst>
          </p:cNvPr>
          <p:cNvSpPr>
            <a:spLocks noGrp="1"/>
          </p:cNvSpPr>
          <p:nvPr>
            <p:ph type="ctrTitle"/>
          </p:nvPr>
        </p:nvSpPr>
        <p:spPr/>
        <p:txBody>
          <a:bodyPr/>
          <a:lstStyle/>
          <a:p>
            <a:r>
              <a:rPr lang="en-GB" dirty="0"/>
              <a:t>Procuring EBPM buttons</a:t>
            </a:r>
          </a:p>
        </p:txBody>
      </p:sp>
      <p:sp>
        <p:nvSpPr>
          <p:cNvPr id="3" name="Subtitle 2">
            <a:extLst>
              <a:ext uri="{FF2B5EF4-FFF2-40B4-BE49-F238E27FC236}">
                <a16:creationId xmlns:a16="http://schemas.microsoft.com/office/drawing/2014/main" id="{C7C47583-FA3C-7293-A7E2-456F8F915619}"/>
              </a:ext>
            </a:extLst>
          </p:cNvPr>
          <p:cNvSpPr>
            <a:spLocks noGrp="1"/>
          </p:cNvSpPr>
          <p:nvPr>
            <p:ph type="subTitle" idx="1"/>
          </p:nvPr>
        </p:nvSpPr>
        <p:spPr/>
        <p:txBody>
          <a:bodyPr/>
          <a:lstStyle/>
          <a:p>
            <a:endParaRPr lang="en-GB" dirty="0"/>
          </a:p>
        </p:txBody>
      </p:sp>
      <p:grpSp>
        <p:nvGrpSpPr>
          <p:cNvPr id="6" name="Group 5">
            <a:extLst>
              <a:ext uri="{FF2B5EF4-FFF2-40B4-BE49-F238E27FC236}">
                <a16:creationId xmlns:a16="http://schemas.microsoft.com/office/drawing/2014/main" id="{C34A42AC-37BD-6A5C-9CF2-88476FE3E197}"/>
              </a:ext>
            </a:extLst>
          </p:cNvPr>
          <p:cNvGrpSpPr/>
          <p:nvPr/>
        </p:nvGrpSpPr>
        <p:grpSpPr>
          <a:xfrm>
            <a:off x="69739" y="45581"/>
            <a:ext cx="2333833" cy="1996002"/>
            <a:chOff x="69739" y="45581"/>
            <a:chExt cx="2333833" cy="1996002"/>
          </a:xfrm>
        </p:grpSpPr>
        <p:pic>
          <p:nvPicPr>
            <p:cNvPr id="5" name="Picture 4">
              <a:extLst>
                <a:ext uri="{FF2B5EF4-FFF2-40B4-BE49-F238E27FC236}">
                  <a16:creationId xmlns:a16="http://schemas.microsoft.com/office/drawing/2014/main" id="{3D87763C-C0C6-6683-0852-5FEA0E57ED54}"/>
                </a:ext>
              </a:extLst>
            </p:cNvPr>
            <p:cNvPicPr>
              <a:picLocks noChangeAspect="1"/>
            </p:cNvPicPr>
            <p:nvPr/>
          </p:nvPicPr>
          <p:blipFill>
            <a:blip r:embed="rId2"/>
            <a:stretch>
              <a:fillRect/>
            </a:stretch>
          </p:blipFill>
          <p:spPr>
            <a:xfrm>
              <a:off x="69739" y="45581"/>
              <a:ext cx="2333833" cy="1969414"/>
            </a:xfrm>
            <a:prstGeom prst="rect">
              <a:avLst/>
            </a:prstGeom>
          </p:spPr>
        </p:pic>
        <p:sp>
          <p:nvSpPr>
            <p:cNvPr id="4" name="Rectangle 3">
              <a:extLst>
                <a:ext uri="{FF2B5EF4-FFF2-40B4-BE49-F238E27FC236}">
                  <a16:creationId xmlns:a16="http://schemas.microsoft.com/office/drawing/2014/main" id="{0DBBB164-9D21-474C-D4C4-2FD5D758FB41}"/>
                </a:ext>
              </a:extLst>
            </p:cNvPr>
            <p:cNvSpPr/>
            <p:nvPr/>
          </p:nvSpPr>
          <p:spPr>
            <a:xfrm>
              <a:off x="201282" y="1725282"/>
              <a:ext cx="675735" cy="3163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Graphic 10">
            <a:extLst>
              <a:ext uri="{FF2B5EF4-FFF2-40B4-BE49-F238E27FC236}">
                <a16:creationId xmlns:a16="http://schemas.microsoft.com/office/drawing/2014/main" id="{E806FEEC-CBB5-BFDB-A60F-5F1F6ED9F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3314770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1A1D7E0-21AC-77A2-46A9-C7FA0DB6CABA}"/>
              </a:ext>
            </a:extLst>
          </p:cNvPr>
          <p:cNvGrpSpPr/>
          <p:nvPr/>
        </p:nvGrpSpPr>
        <p:grpSpPr>
          <a:xfrm>
            <a:off x="2031125" y="591918"/>
            <a:ext cx="2007475" cy="1789061"/>
            <a:chOff x="4542061" y="737658"/>
            <a:chExt cx="2311475" cy="2019001"/>
          </a:xfrm>
        </p:grpSpPr>
        <p:pic>
          <p:nvPicPr>
            <p:cNvPr id="8" name="Picture 7">
              <a:extLst>
                <a:ext uri="{FF2B5EF4-FFF2-40B4-BE49-F238E27FC236}">
                  <a16:creationId xmlns:a16="http://schemas.microsoft.com/office/drawing/2014/main" id="{C40CF1BE-05C1-460E-CE2E-327BD5382B31}"/>
                </a:ext>
              </a:extLst>
            </p:cNvPr>
            <p:cNvPicPr>
              <a:picLocks noChangeAspect="1"/>
            </p:cNvPicPr>
            <p:nvPr/>
          </p:nvPicPr>
          <p:blipFill>
            <a:blip r:embed="rId3">
              <a:alphaModFix/>
            </a:blip>
            <a:srcRect t="-743" r="331" b="250"/>
            <a:stretch/>
          </p:blipFill>
          <p:spPr>
            <a:xfrm>
              <a:off x="4542061" y="737658"/>
              <a:ext cx="2311475" cy="1851811"/>
            </a:xfrm>
            <a:prstGeom prst="rect">
              <a:avLst/>
            </a:prstGeom>
          </p:spPr>
        </p:pic>
        <p:sp>
          <p:nvSpPr>
            <p:cNvPr id="9" name="Rectangle 8">
              <a:extLst>
                <a:ext uri="{FF2B5EF4-FFF2-40B4-BE49-F238E27FC236}">
                  <a16:creationId xmlns:a16="http://schemas.microsoft.com/office/drawing/2014/main" id="{497ACBE3-F1C5-605E-5D0C-D890012AB053}"/>
                </a:ext>
              </a:extLst>
            </p:cNvPr>
            <p:cNvSpPr/>
            <p:nvPr/>
          </p:nvSpPr>
          <p:spPr>
            <a:xfrm>
              <a:off x="5765873" y="2435191"/>
              <a:ext cx="1087660" cy="321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52C22C-61F0-8F2C-9C3A-6175989269A6}"/>
                </a:ext>
              </a:extLst>
            </p:cNvPr>
            <p:cNvSpPr/>
            <p:nvPr/>
          </p:nvSpPr>
          <p:spPr>
            <a:xfrm>
              <a:off x="6271456" y="2067426"/>
              <a:ext cx="510343" cy="154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A6F9D2E-186B-5A80-33C6-C9EF329B18CC}"/>
              </a:ext>
            </a:extLst>
          </p:cNvPr>
          <p:cNvSpPr txBox="1"/>
          <p:nvPr/>
        </p:nvSpPr>
        <p:spPr>
          <a:xfrm>
            <a:off x="302341" y="155164"/>
            <a:ext cx="847944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Assessing Electrical </a:t>
            </a:r>
            <a:r>
              <a:rPr lang="en-US" sz="2400" b="1" dirty="0" err="1"/>
              <a:t>centres</a:t>
            </a:r>
            <a:r>
              <a:rPr lang="en-US" sz="2400" b="1" dirty="0"/>
              <a:t> and NEG coating impacts</a:t>
            </a:r>
          </a:p>
        </p:txBody>
      </p:sp>
      <p:pic>
        <p:nvPicPr>
          <p:cNvPr id="3" name="Picture 2" descr="A graph with blue and orange dots&#10;&#10;Description automatically generated">
            <a:extLst>
              <a:ext uri="{FF2B5EF4-FFF2-40B4-BE49-F238E27FC236}">
                <a16:creationId xmlns:a16="http://schemas.microsoft.com/office/drawing/2014/main" id="{84874807-6BC1-2BF1-3898-6F1C6D954C1E}"/>
              </a:ext>
            </a:extLst>
          </p:cNvPr>
          <p:cNvPicPr>
            <a:picLocks noChangeAspect="1"/>
          </p:cNvPicPr>
          <p:nvPr/>
        </p:nvPicPr>
        <p:blipFill>
          <a:blip r:embed="rId4"/>
          <a:stretch>
            <a:fillRect/>
          </a:stretch>
        </p:blipFill>
        <p:spPr>
          <a:xfrm>
            <a:off x="6605696" y="2086614"/>
            <a:ext cx="5145423" cy="4114800"/>
          </a:xfrm>
          <a:prstGeom prst="rect">
            <a:avLst/>
          </a:prstGeom>
        </p:spPr>
      </p:pic>
      <p:sp>
        <p:nvSpPr>
          <p:cNvPr id="4" name="TextBox 3">
            <a:extLst>
              <a:ext uri="{FF2B5EF4-FFF2-40B4-BE49-F238E27FC236}">
                <a16:creationId xmlns:a16="http://schemas.microsoft.com/office/drawing/2014/main" id="{A620F498-E5AC-EBD3-5E8C-C37D947E778D}"/>
              </a:ext>
            </a:extLst>
          </p:cNvPr>
          <p:cNvSpPr txBox="1"/>
          <p:nvPr/>
        </p:nvSpPr>
        <p:spPr>
          <a:xfrm>
            <a:off x="7428487" y="886285"/>
            <a:ext cx="41665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Half of the test blocks were sent to be NEG coated. </a:t>
            </a:r>
          </a:p>
          <a:p>
            <a:r>
              <a:rPr lang="en-US" dirty="0"/>
              <a:t>NEG coating was not detrimental to button performance.</a:t>
            </a:r>
          </a:p>
        </p:txBody>
      </p:sp>
      <p:pic>
        <p:nvPicPr>
          <p:cNvPr id="7" name="Picture 6">
            <a:extLst>
              <a:ext uri="{FF2B5EF4-FFF2-40B4-BE49-F238E27FC236}">
                <a16:creationId xmlns:a16="http://schemas.microsoft.com/office/drawing/2014/main" id="{E7285AA9-5158-702C-FBD2-26054F22271A}"/>
              </a:ext>
            </a:extLst>
          </p:cNvPr>
          <p:cNvPicPr>
            <a:picLocks noChangeAspect="1"/>
          </p:cNvPicPr>
          <p:nvPr/>
        </p:nvPicPr>
        <p:blipFill>
          <a:blip r:embed="rId5"/>
          <a:srcRect l="81" t="2171" r="3140" b="123"/>
          <a:stretch/>
        </p:blipFill>
        <p:spPr>
          <a:xfrm>
            <a:off x="188505" y="2222207"/>
            <a:ext cx="5508000" cy="3947765"/>
          </a:xfrm>
          <a:prstGeom prst="rect">
            <a:avLst/>
          </a:prstGeom>
        </p:spPr>
      </p:pic>
      <p:cxnSp>
        <p:nvCxnSpPr>
          <p:cNvPr id="10" name="Straight Connector 9">
            <a:extLst>
              <a:ext uri="{FF2B5EF4-FFF2-40B4-BE49-F238E27FC236}">
                <a16:creationId xmlns:a16="http://schemas.microsoft.com/office/drawing/2014/main" id="{6E3595CC-233D-32FB-269F-5D2F41793D72}"/>
              </a:ext>
            </a:extLst>
          </p:cNvPr>
          <p:cNvCxnSpPr/>
          <p:nvPr/>
        </p:nvCxnSpPr>
        <p:spPr>
          <a:xfrm>
            <a:off x="6189133" y="790597"/>
            <a:ext cx="0" cy="5444067"/>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Date Placeholder 10">
            <a:extLst>
              <a:ext uri="{FF2B5EF4-FFF2-40B4-BE49-F238E27FC236}">
                <a16:creationId xmlns:a16="http://schemas.microsoft.com/office/drawing/2014/main" id="{964BB171-7DBA-83B9-1BB0-A46FCE3931C4}"/>
              </a:ext>
            </a:extLst>
          </p:cNvPr>
          <p:cNvSpPr>
            <a:spLocks noGrp="1"/>
          </p:cNvSpPr>
          <p:nvPr>
            <p:ph type="dt" sz="half" idx="10"/>
          </p:nvPr>
        </p:nvSpPr>
        <p:spPr/>
        <p:txBody>
          <a:bodyPr/>
          <a:lstStyle/>
          <a:p>
            <a:r>
              <a:rPr lang="en-US"/>
              <a:t>11/12/2024</a:t>
            </a:r>
            <a:endParaRPr lang="en-GB"/>
          </a:p>
        </p:txBody>
      </p:sp>
      <p:sp>
        <p:nvSpPr>
          <p:cNvPr id="12" name="Footer Placeholder 11">
            <a:extLst>
              <a:ext uri="{FF2B5EF4-FFF2-40B4-BE49-F238E27FC236}">
                <a16:creationId xmlns:a16="http://schemas.microsoft.com/office/drawing/2014/main" id="{3C4A47D1-1D95-5C43-753D-858D4D75C51A}"/>
              </a:ext>
            </a:extLst>
          </p:cNvPr>
          <p:cNvSpPr>
            <a:spLocks noGrp="1"/>
          </p:cNvSpPr>
          <p:nvPr>
            <p:ph type="ftr" sz="quarter" idx="11"/>
          </p:nvPr>
        </p:nvSpPr>
        <p:spPr/>
        <p:txBody>
          <a:bodyPr/>
          <a:lstStyle/>
          <a:p>
            <a:r>
              <a:rPr lang="en-GB"/>
              <a:t>Button BPMs for Synchrotron Light Sources Workshop</a:t>
            </a:r>
          </a:p>
        </p:txBody>
      </p:sp>
      <p:sp>
        <p:nvSpPr>
          <p:cNvPr id="13" name="Slide Number Placeholder 12">
            <a:extLst>
              <a:ext uri="{FF2B5EF4-FFF2-40B4-BE49-F238E27FC236}">
                <a16:creationId xmlns:a16="http://schemas.microsoft.com/office/drawing/2014/main" id="{3D37A006-27D9-41C3-CAE7-1CED2E048127}"/>
              </a:ext>
            </a:extLst>
          </p:cNvPr>
          <p:cNvSpPr>
            <a:spLocks noGrp="1"/>
          </p:cNvSpPr>
          <p:nvPr>
            <p:ph type="sldNum" sz="quarter" idx="12"/>
          </p:nvPr>
        </p:nvSpPr>
        <p:spPr/>
        <p:txBody>
          <a:bodyPr/>
          <a:lstStyle/>
          <a:p>
            <a:fld id="{1566A5FD-B91A-44A4-9230-997365702036}" type="slidenum">
              <a:rPr lang="en-GB" smtClean="0"/>
              <a:t>10</a:t>
            </a:fld>
            <a:endParaRPr lang="en-GB"/>
          </a:p>
        </p:txBody>
      </p:sp>
      <p:pic>
        <p:nvPicPr>
          <p:cNvPr id="15" name="Graphic 14">
            <a:extLst>
              <a:ext uri="{FF2B5EF4-FFF2-40B4-BE49-F238E27FC236}">
                <a16:creationId xmlns:a16="http://schemas.microsoft.com/office/drawing/2014/main" id="{1AF60ABF-AED5-BBD8-70BF-A968EEB176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288832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FA768-3E54-D43E-C5C2-D5E3ED0193A9}"/>
              </a:ext>
            </a:extLst>
          </p:cNvPr>
          <p:cNvSpPr txBox="1"/>
          <p:nvPr/>
        </p:nvSpPr>
        <p:spPr>
          <a:xfrm>
            <a:off x="510345" y="183055"/>
            <a:ext cx="11345790" cy="7232749"/>
          </a:xfrm>
          <a:prstGeom prst="rect">
            <a:avLst/>
          </a:prstGeom>
          <a:noFill/>
        </p:spPr>
        <p:txBody>
          <a:bodyPr wrap="square" lIns="91440" tIns="45720" rIns="91440" bIns="45720" rtlCol="0" anchor="t">
            <a:spAutoFit/>
          </a:bodyPr>
          <a:lstStyle/>
          <a:p>
            <a:r>
              <a:rPr lang="en-GB" sz="2400" b="1" dirty="0"/>
              <a:t>Where are we now?</a:t>
            </a:r>
          </a:p>
          <a:p>
            <a:endParaRPr lang="en-GB" dirty="0"/>
          </a:p>
          <a:p>
            <a:r>
              <a:rPr lang="en-GB" b="1" dirty="0"/>
              <a:t>Final contract placed</a:t>
            </a:r>
          </a:p>
          <a:p>
            <a:pPr marL="285750" indent="-285750">
              <a:buFont typeface="Arial"/>
              <a:buChar char="•"/>
            </a:pPr>
            <a:r>
              <a:rPr lang="en-GB" dirty="0"/>
              <a:t>Pre-series buttons received – undergoing testing</a:t>
            </a:r>
          </a:p>
          <a:p>
            <a:pPr marL="285750" indent="-285750">
              <a:buFont typeface="Arial"/>
              <a:buChar char="•"/>
            </a:pPr>
            <a:r>
              <a:rPr lang="en-GB" dirty="0"/>
              <a:t>First series batch expected end Jan</a:t>
            </a:r>
          </a:p>
          <a:p>
            <a:pPr marL="285750" indent="-285750">
              <a:buFont typeface="Arial"/>
              <a:buChar char="•"/>
            </a:pPr>
            <a:r>
              <a:rPr lang="en-GB" dirty="0"/>
              <a:t>Discussing small modifications to the details of the buttons construction to help move things to scale.</a:t>
            </a:r>
          </a:p>
          <a:p>
            <a:endParaRPr lang="en-GB" dirty="0"/>
          </a:p>
          <a:p>
            <a:r>
              <a:rPr lang="en-GB" b="1" dirty="0"/>
              <a:t>Button tracking / marking </a:t>
            </a:r>
            <a:r>
              <a:rPr lang="en-GB" dirty="0"/>
              <a:t>(another key point from the previous workshop)</a:t>
            </a:r>
          </a:p>
          <a:p>
            <a:r>
              <a:rPr lang="en-GB" dirty="0"/>
              <a:t>All buttons should be marked from the manufacturer. However, we also have the capability to use a</a:t>
            </a:r>
          </a:p>
          <a:p>
            <a:r>
              <a:rPr lang="en-GB" dirty="0"/>
              <a:t> laser marker to give each button a permanent vacuum compatible label</a:t>
            </a:r>
          </a:p>
          <a:p>
            <a:endParaRPr lang="en-GB" dirty="0"/>
          </a:p>
          <a:p>
            <a:r>
              <a:rPr lang="en-GB" b="1" dirty="0"/>
              <a:t>Planned external measurements</a:t>
            </a:r>
          </a:p>
          <a:p>
            <a:r>
              <a:rPr lang="en-GB" dirty="0"/>
              <a:t>Geometric conformance – also allows sorting</a:t>
            </a:r>
          </a:p>
          <a:p>
            <a:endParaRPr lang="en-GB" dirty="0"/>
          </a:p>
          <a:p>
            <a:r>
              <a:rPr lang="en-GB" b="1" dirty="0"/>
              <a:t>Planned in house measurements</a:t>
            </a:r>
          </a:p>
          <a:p>
            <a:pPr marL="285750" indent="-285750">
              <a:buFont typeface="Arial"/>
              <a:buChar char="•"/>
            </a:pPr>
            <a:r>
              <a:rPr lang="en-GB" dirty="0"/>
              <a:t>Capacitance from TDR measurements for the individual buttons. </a:t>
            </a:r>
          </a:p>
          <a:p>
            <a:pPr marL="742950" lvl="1" indent="-285750">
              <a:buFont typeface="Courier New"/>
              <a:buChar char="o"/>
            </a:pPr>
            <a:r>
              <a:rPr lang="en-GB" dirty="0"/>
              <a:t>This will allow us to sort the buttons into groups of similar behaviour </a:t>
            </a:r>
          </a:p>
          <a:p>
            <a:pPr marL="742950" lvl="1" indent="-285750">
              <a:buFont typeface="Courier New"/>
              <a:buChar char="o"/>
            </a:pPr>
            <a:r>
              <a:rPr lang="en-GB" sz="1600" dirty="0">
                <a:ea typeface="+mn-lt"/>
                <a:cs typeface="+mn-lt"/>
                <a:hlinkClick r:id="rId3"/>
              </a:rPr>
              <a:t>https://indico.synchrotron-soleil.fr/event/76/contributions/476/attachments/219/324/2024_06_10_BPM_Fedthroughs_Evaluation.pdf</a:t>
            </a:r>
            <a:endParaRPr lang="en-GB" sz="1600" dirty="0"/>
          </a:p>
          <a:p>
            <a:pPr marL="742950" lvl="1" indent="-285750">
              <a:buFont typeface="Courier New"/>
              <a:buChar char="o"/>
            </a:pPr>
            <a:r>
              <a:rPr lang="en-GB" dirty="0"/>
              <a:t>Next steps - make jigs for testing</a:t>
            </a:r>
          </a:p>
          <a:p>
            <a:pPr marL="285750" indent="-285750">
              <a:buFont typeface="Arial"/>
              <a:buChar char="•"/>
            </a:pPr>
            <a:r>
              <a:rPr lang="en-GB" dirty="0"/>
              <a:t> Lambertson (NA) for the block so that we can provide our accelerator physics team with the electrical </a:t>
            </a:r>
          </a:p>
          <a:p>
            <a:r>
              <a:rPr lang="en-GB" dirty="0"/>
              <a:t>       offsets as this should help with commissioning</a:t>
            </a:r>
          </a:p>
          <a:p>
            <a:endParaRPr lang="en-GB" dirty="0"/>
          </a:p>
          <a:p>
            <a:endParaRPr lang="en-GB" dirty="0"/>
          </a:p>
          <a:p>
            <a:endParaRPr lang="en-GB" dirty="0"/>
          </a:p>
        </p:txBody>
      </p:sp>
      <p:sp>
        <p:nvSpPr>
          <p:cNvPr id="3" name="Date Placeholder 2">
            <a:extLst>
              <a:ext uri="{FF2B5EF4-FFF2-40B4-BE49-F238E27FC236}">
                <a16:creationId xmlns:a16="http://schemas.microsoft.com/office/drawing/2014/main" id="{63E0B886-2A45-69D1-4F78-64AEAC5AB66B}"/>
              </a:ext>
            </a:extLst>
          </p:cNvPr>
          <p:cNvSpPr>
            <a:spLocks noGrp="1"/>
          </p:cNvSpPr>
          <p:nvPr>
            <p:ph type="dt" sz="half" idx="10"/>
          </p:nvPr>
        </p:nvSpPr>
        <p:spPr/>
        <p:txBody>
          <a:bodyPr/>
          <a:lstStyle/>
          <a:p>
            <a:r>
              <a:rPr lang="en-US"/>
              <a:t>11/12/2024</a:t>
            </a:r>
            <a:endParaRPr lang="en-GB"/>
          </a:p>
        </p:txBody>
      </p:sp>
      <p:sp>
        <p:nvSpPr>
          <p:cNvPr id="4" name="Footer Placeholder 3">
            <a:extLst>
              <a:ext uri="{FF2B5EF4-FFF2-40B4-BE49-F238E27FC236}">
                <a16:creationId xmlns:a16="http://schemas.microsoft.com/office/drawing/2014/main" id="{47BE5D09-B661-7A04-51A6-C6EF42C5E543}"/>
              </a:ext>
            </a:extLst>
          </p:cNvPr>
          <p:cNvSpPr>
            <a:spLocks noGrp="1"/>
          </p:cNvSpPr>
          <p:nvPr>
            <p:ph type="ftr" sz="quarter" idx="11"/>
          </p:nvPr>
        </p:nvSpPr>
        <p:spPr/>
        <p:txBody>
          <a:bodyPr/>
          <a:lstStyle/>
          <a:p>
            <a:r>
              <a:rPr lang="en-GB"/>
              <a:t>Button BPMs for Synchrotron Light Sources Workshop</a:t>
            </a:r>
          </a:p>
        </p:txBody>
      </p:sp>
      <p:sp>
        <p:nvSpPr>
          <p:cNvPr id="5" name="Slide Number Placeholder 4">
            <a:extLst>
              <a:ext uri="{FF2B5EF4-FFF2-40B4-BE49-F238E27FC236}">
                <a16:creationId xmlns:a16="http://schemas.microsoft.com/office/drawing/2014/main" id="{5D64501B-0D23-54D4-FDB7-45649BF79B39}"/>
              </a:ext>
            </a:extLst>
          </p:cNvPr>
          <p:cNvSpPr>
            <a:spLocks noGrp="1"/>
          </p:cNvSpPr>
          <p:nvPr>
            <p:ph type="sldNum" sz="quarter" idx="12"/>
          </p:nvPr>
        </p:nvSpPr>
        <p:spPr/>
        <p:txBody>
          <a:bodyPr/>
          <a:lstStyle/>
          <a:p>
            <a:fld id="{1566A5FD-B91A-44A4-9230-997365702036}" type="slidenum">
              <a:rPr lang="en-GB" smtClean="0"/>
              <a:t>11</a:t>
            </a:fld>
            <a:endParaRPr lang="en-GB"/>
          </a:p>
        </p:txBody>
      </p:sp>
      <p:pic>
        <p:nvPicPr>
          <p:cNvPr id="6" name="Graphic 5">
            <a:extLst>
              <a:ext uri="{FF2B5EF4-FFF2-40B4-BE49-F238E27FC236}">
                <a16:creationId xmlns:a16="http://schemas.microsoft.com/office/drawing/2014/main" id="{34AA908B-1F9A-236A-8159-6350953619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42222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D1DDB6-E7CE-DCBA-C5C5-EAB4B1D18022}"/>
              </a:ext>
            </a:extLst>
          </p:cNvPr>
          <p:cNvSpPr txBox="1"/>
          <p:nvPr/>
        </p:nvSpPr>
        <p:spPr>
          <a:xfrm>
            <a:off x="519248" y="319101"/>
            <a:ext cx="11321843"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Why run a button prototype project?</a:t>
            </a:r>
          </a:p>
          <a:p>
            <a:endParaRPr lang="en-US" sz="2000" b="1" dirty="0"/>
          </a:p>
          <a:p>
            <a:r>
              <a:rPr lang="en-US" sz="2000" dirty="0"/>
              <a:t>Previous workshop had identified that there were more manufacturers than originally thought who had done BPM buttons of one type or another.</a:t>
            </a:r>
          </a:p>
          <a:p>
            <a:r>
              <a:rPr lang="en-US" sz="1400" dirty="0">
                <a:ea typeface="+mn-lt"/>
                <a:cs typeface="+mn-lt"/>
                <a:hlinkClick r:id="rId3"/>
              </a:rPr>
              <a:t>https://www.diamond.ac.uk/dam/jcr:6d64554f-f50a-4191-806d-cad60bdd63ba/BPM_workshop_discussion_summary.pdf</a:t>
            </a:r>
            <a:endParaRPr lang="en-US" sz="1400" dirty="0"/>
          </a:p>
          <a:p>
            <a:endParaRPr lang="en-US" sz="2000" dirty="0"/>
          </a:p>
          <a:p>
            <a:r>
              <a:rPr lang="en-US" sz="2000" dirty="0"/>
              <a:t>However</a:t>
            </a:r>
          </a:p>
          <a:p>
            <a:pPr marL="285750" indent="-285750">
              <a:buFont typeface="Arial"/>
              <a:buChar char="•"/>
            </a:pPr>
            <a:r>
              <a:rPr lang="en-US" sz="2000" dirty="0"/>
              <a:t>The tolerances and gaps were only getting ever tighter with new machines.</a:t>
            </a:r>
          </a:p>
          <a:p>
            <a:pPr marL="285750" indent="-285750">
              <a:buFont typeface="Arial"/>
              <a:buChar char="•"/>
            </a:pPr>
            <a:r>
              <a:rPr lang="en-US" sz="2000" dirty="0"/>
              <a:t>Just because a company had made buttons in the past is no guarantee that they can make them now.</a:t>
            </a:r>
          </a:p>
          <a:p>
            <a:pPr marL="285750" indent="-285750">
              <a:buFont typeface="Arial"/>
              <a:buChar char="•"/>
            </a:pPr>
            <a:r>
              <a:rPr lang="en-US" sz="2000" dirty="0"/>
              <a:t>We needed some buttons for studies in any case</a:t>
            </a:r>
          </a:p>
          <a:p>
            <a:pPr marL="285750" indent="-285750">
              <a:buFont typeface="Arial"/>
              <a:buChar char="•"/>
            </a:pPr>
            <a:endParaRPr lang="en-US" sz="2000" dirty="0"/>
          </a:p>
          <a:p>
            <a:r>
              <a:rPr lang="en-US" sz="2000" dirty="0"/>
              <a:t>We had some additional goals</a:t>
            </a:r>
          </a:p>
          <a:p>
            <a:pPr marL="285750" indent="-285750">
              <a:buFont typeface="Arial"/>
              <a:buChar char="•"/>
            </a:pPr>
            <a:r>
              <a:rPr lang="en-US" sz="2000" dirty="0"/>
              <a:t>See if the material problems seen by the EBS could be avoided</a:t>
            </a:r>
          </a:p>
          <a:p>
            <a:pPr marL="285750" indent="-285750">
              <a:buFont typeface="Arial"/>
              <a:buChar char="•"/>
            </a:pPr>
            <a:r>
              <a:rPr lang="en-US" sz="2000" dirty="0"/>
              <a:t>Get experience so we would know where best to put our attention for the full contract</a:t>
            </a:r>
          </a:p>
          <a:p>
            <a:pPr marL="285750" indent="-285750">
              <a:buFont typeface="Arial"/>
              <a:buChar char="•"/>
            </a:pPr>
            <a:r>
              <a:rPr lang="en-US" sz="2000" dirty="0"/>
              <a:t>Upskill more companies to have more choice for the final tender.</a:t>
            </a:r>
          </a:p>
          <a:p>
            <a:pPr marL="285750" indent="-285750">
              <a:buFont typeface="Arial"/>
              <a:buChar char="•"/>
            </a:pPr>
            <a:r>
              <a:rPr lang="en-US" sz="2000" dirty="0"/>
              <a:t>See if there were significant differences in the installation of the buttons from different vacuum suppliers.</a:t>
            </a:r>
          </a:p>
          <a:p>
            <a:pPr marL="285750" indent="-285750">
              <a:buFont typeface="Arial"/>
              <a:buChar char="•"/>
            </a:pPr>
            <a:endParaRPr lang="en-US" dirty="0"/>
          </a:p>
          <a:p>
            <a:pPr marL="285750" indent="-285750">
              <a:buFont typeface="Arial"/>
              <a:buChar char="•"/>
            </a:pPr>
            <a:endParaRPr lang="en-US" dirty="0"/>
          </a:p>
          <a:p>
            <a:endParaRPr lang="en-US" dirty="0"/>
          </a:p>
        </p:txBody>
      </p:sp>
      <p:sp>
        <p:nvSpPr>
          <p:cNvPr id="3" name="Date Placeholder 2">
            <a:extLst>
              <a:ext uri="{FF2B5EF4-FFF2-40B4-BE49-F238E27FC236}">
                <a16:creationId xmlns:a16="http://schemas.microsoft.com/office/drawing/2014/main" id="{F865AEFE-1D02-51FF-0D6F-86108D2B0431}"/>
              </a:ext>
            </a:extLst>
          </p:cNvPr>
          <p:cNvSpPr>
            <a:spLocks noGrp="1"/>
          </p:cNvSpPr>
          <p:nvPr>
            <p:ph type="dt" sz="half" idx="10"/>
          </p:nvPr>
        </p:nvSpPr>
        <p:spPr/>
        <p:txBody>
          <a:bodyPr/>
          <a:lstStyle/>
          <a:p>
            <a:r>
              <a:rPr lang="en-US"/>
              <a:t>11/12/2024</a:t>
            </a:r>
            <a:endParaRPr lang="en-GB" dirty="0"/>
          </a:p>
        </p:txBody>
      </p:sp>
      <p:sp>
        <p:nvSpPr>
          <p:cNvPr id="4" name="Footer Placeholder 3">
            <a:extLst>
              <a:ext uri="{FF2B5EF4-FFF2-40B4-BE49-F238E27FC236}">
                <a16:creationId xmlns:a16="http://schemas.microsoft.com/office/drawing/2014/main" id="{BE22DC95-8BBE-D065-2ED9-06994718CEEE}"/>
              </a:ext>
            </a:extLst>
          </p:cNvPr>
          <p:cNvSpPr>
            <a:spLocks noGrp="1"/>
          </p:cNvSpPr>
          <p:nvPr>
            <p:ph type="ftr" sz="quarter" idx="11"/>
          </p:nvPr>
        </p:nvSpPr>
        <p:spPr/>
        <p:txBody>
          <a:bodyPr/>
          <a:lstStyle/>
          <a:p>
            <a:r>
              <a:rPr lang="en-GB"/>
              <a:t>Button BPMs for Synchrotron Light Sources Workshop</a:t>
            </a:r>
          </a:p>
        </p:txBody>
      </p:sp>
      <p:sp>
        <p:nvSpPr>
          <p:cNvPr id="5" name="Slide Number Placeholder 4">
            <a:extLst>
              <a:ext uri="{FF2B5EF4-FFF2-40B4-BE49-F238E27FC236}">
                <a16:creationId xmlns:a16="http://schemas.microsoft.com/office/drawing/2014/main" id="{323578AE-FB30-F6F5-65DD-E65FEC9FE791}"/>
              </a:ext>
            </a:extLst>
          </p:cNvPr>
          <p:cNvSpPr>
            <a:spLocks noGrp="1"/>
          </p:cNvSpPr>
          <p:nvPr>
            <p:ph type="sldNum" sz="quarter" idx="12"/>
          </p:nvPr>
        </p:nvSpPr>
        <p:spPr/>
        <p:txBody>
          <a:bodyPr/>
          <a:lstStyle/>
          <a:p>
            <a:fld id="{1566A5FD-B91A-44A4-9230-997365702036}" type="slidenum">
              <a:rPr lang="en-GB" smtClean="0"/>
              <a:t>2</a:t>
            </a:fld>
            <a:endParaRPr lang="en-GB"/>
          </a:p>
        </p:txBody>
      </p:sp>
      <p:pic>
        <p:nvPicPr>
          <p:cNvPr id="6" name="Graphic 5">
            <a:extLst>
              <a:ext uri="{FF2B5EF4-FFF2-40B4-BE49-F238E27FC236}">
                <a16:creationId xmlns:a16="http://schemas.microsoft.com/office/drawing/2014/main" id="{F85A0A34-A05C-DD39-873E-503D487B13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256898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96D1F-30EE-FBF5-67FB-79123059EBB5}"/>
              </a:ext>
            </a:extLst>
          </p:cNvPr>
          <p:cNvSpPr>
            <a:spLocks noGrp="1"/>
          </p:cNvSpPr>
          <p:nvPr>
            <p:ph type="dt" sz="half" idx="10"/>
          </p:nvPr>
        </p:nvSpPr>
        <p:spPr/>
        <p:txBody>
          <a:bodyPr/>
          <a:lstStyle/>
          <a:p>
            <a:r>
              <a:rPr lang="en-US"/>
              <a:t>11/12/2024</a:t>
            </a:r>
            <a:endParaRPr lang="en-GB"/>
          </a:p>
        </p:txBody>
      </p:sp>
      <p:sp>
        <p:nvSpPr>
          <p:cNvPr id="3" name="Footer Placeholder 2">
            <a:extLst>
              <a:ext uri="{FF2B5EF4-FFF2-40B4-BE49-F238E27FC236}">
                <a16:creationId xmlns:a16="http://schemas.microsoft.com/office/drawing/2014/main" id="{08763870-B50A-B746-51F7-B8BD0BA0A022}"/>
              </a:ext>
            </a:extLst>
          </p:cNvPr>
          <p:cNvSpPr>
            <a:spLocks noGrp="1"/>
          </p:cNvSpPr>
          <p:nvPr>
            <p:ph type="ftr" sz="quarter" idx="11"/>
          </p:nvPr>
        </p:nvSpPr>
        <p:spPr/>
        <p:txBody>
          <a:bodyPr/>
          <a:lstStyle/>
          <a:p>
            <a:r>
              <a:rPr lang="en-GB"/>
              <a:t>Button BPMs for Synchrotron Light Sources Workshop</a:t>
            </a:r>
          </a:p>
        </p:txBody>
      </p:sp>
      <p:sp>
        <p:nvSpPr>
          <p:cNvPr id="4" name="Slide Number Placeholder 3">
            <a:extLst>
              <a:ext uri="{FF2B5EF4-FFF2-40B4-BE49-F238E27FC236}">
                <a16:creationId xmlns:a16="http://schemas.microsoft.com/office/drawing/2014/main" id="{B305F014-2FFA-9A97-DBB6-782DA0A04589}"/>
              </a:ext>
            </a:extLst>
          </p:cNvPr>
          <p:cNvSpPr>
            <a:spLocks noGrp="1"/>
          </p:cNvSpPr>
          <p:nvPr>
            <p:ph type="sldNum" sz="quarter" idx="12"/>
          </p:nvPr>
        </p:nvSpPr>
        <p:spPr/>
        <p:txBody>
          <a:bodyPr/>
          <a:lstStyle/>
          <a:p>
            <a:fld id="{1566A5FD-B91A-44A4-9230-997365702036}" type="slidenum">
              <a:rPr lang="en-GB" smtClean="0"/>
              <a:t>3</a:t>
            </a:fld>
            <a:endParaRPr lang="en-GB"/>
          </a:p>
        </p:txBody>
      </p:sp>
      <p:pic>
        <p:nvPicPr>
          <p:cNvPr id="5" name="Graphic 4">
            <a:extLst>
              <a:ext uri="{FF2B5EF4-FFF2-40B4-BE49-F238E27FC236}">
                <a16:creationId xmlns:a16="http://schemas.microsoft.com/office/drawing/2014/main" id="{5207B923-177C-AAA4-8B56-796F5407C3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2261" y="76885"/>
            <a:ext cx="1800000" cy="507087"/>
          </a:xfrm>
          <a:prstGeom prst="rect">
            <a:avLst/>
          </a:prstGeom>
        </p:spPr>
      </p:pic>
      <p:sp>
        <p:nvSpPr>
          <p:cNvPr id="6" name="TextBox 5">
            <a:extLst>
              <a:ext uri="{FF2B5EF4-FFF2-40B4-BE49-F238E27FC236}">
                <a16:creationId xmlns:a16="http://schemas.microsoft.com/office/drawing/2014/main" id="{FA3CBE33-0930-4027-F0CA-EB1497ABA57B}"/>
              </a:ext>
            </a:extLst>
          </p:cNvPr>
          <p:cNvSpPr txBox="1"/>
          <p:nvPr/>
        </p:nvSpPr>
        <p:spPr>
          <a:xfrm>
            <a:off x="656359" y="332220"/>
            <a:ext cx="7487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Leak checking</a:t>
            </a:r>
          </a:p>
        </p:txBody>
      </p:sp>
      <p:pic>
        <p:nvPicPr>
          <p:cNvPr id="8" name="Picture 7">
            <a:extLst>
              <a:ext uri="{FF2B5EF4-FFF2-40B4-BE49-F238E27FC236}">
                <a16:creationId xmlns:a16="http://schemas.microsoft.com/office/drawing/2014/main" id="{A49CBCFE-9A28-FB0F-85E6-4E524A3A29D6}"/>
              </a:ext>
            </a:extLst>
          </p:cNvPr>
          <p:cNvPicPr>
            <a:picLocks noChangeAspect="1"/>
          </p:cNvPicPr>
          <p:nvPr/>
        </p:nvPicPr>
        <p:blipFill>
          <a:blip r:embed="rId4"/>
          <a:srcRect l="5551" t="6060" r="11411" b="14074"/>
          <a:stretch/>
        </p:blipFill>
        <p:spPr>
          <a:xfrm>
            <a:off x="4417290" y="836535"/>
            <a:ext cx="6936510" cy="5477164"/>
          </a:xfrm>
          <a:prstGeom prst="rect">
            <a:avLst/>
          </a:prstGeom>
        </p:spPr>
      </p:pic>
      <p:sp>
        <p:nvSpPr>
          <p:cNvPr id="9" name="TextBox 8">
            <a:extLst>
              <a:ext uri="{FF2B5EF4-FFF2-40B4-BE49-F238E27FC236}">
                <a16:creationId xmlns:a16="http://schemas.microsoft.com/office/drawing/2014/main" id="{36B2C8D9-7F97-D741-2736-2A7482C40A7A}"/>
              </a:ext>
            </a:extLst>
          </p:cNvPr>
          <p:cNvSpPr txBox="1"/>
          <p:nvPr/>
        </p:nvSpPr>
        <p:spPr>
          <a:xfrm>
            <a:off x="434110" y="1542473"/>
            <a:ext cx="4969164" cy="2031325"/>
          </a:xfrm>
          <a:prstGeom prst="rect">
            <a:avLst/>
          </a:prstGeom>
          <a:noFill/>
        </p:spPr>
        <p:txBody>
          <a:bodyPr wrap="square" rtlCol="0">
            <a:spAutoFit/>
          </a:bodyPr>
          <a:lstStyle/>
          <a:p>
            <a:r>
              <a:rPr lang="en-GB" dirty="0"/>
              <a:t>All the buttons were checked for leak tightness upon arrival.</a:t>
            </a:r>
          </a:p>
          <a:p>
            <a:r>
              <a:rPr lang="en-GB" dirty="0"/>
              <a:t>Very few failures as they were checked at the factory before delivery.</a:t>
            </a:r>
          </a:p>
          <a:p>
            <a:endParaRPr lang="en-GB" dirty="0"/>
          </a:p>
          <a:p>
            <a:r>
              <a:rPr lang="en-GB" dirty="0"/>
              <a:t>(</a:t>
            </a:r>
            <a:r>
              <a:rPr lang="en-GB" b="1" dirty="0"/>
              <a:t>You need to be able to cross check the manufactures claims</a:t>
            </a:r>
            <a:r>
              <a:rPr lang="en-GB" dirty="0"/>
              <a:t>)</a:t>
            </a:r>
          </a:p>
        </p:txBody>
      </p:sp>
    </p:spTree>
    <p:extLst>
      <p:ext uri="{BB962C8B-B14F-4D97-AF65-F5344CB8AC3E}">
        <p14:creationId xmlns:p14="http://schemas.microsoft.com/office/powerpoint/2010/main" val="193505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587523-9A82-E7B4-6C9C-19EE87697426}"/>
              </a:ext>
            </a:extLst>
          </p:cNvPr>
          <p:cNvSpPr txBox="1"/>
          <p:nvPr/>
        </p:nvSpPr>
        <p:spPr>
          <a:xfrm>
            <a:off x="3679084" y="1971675"/>
            <a:ext cx="4306401" cy="3139321"/>
          </a:xfrm>
          <a:prstGeom prst="rect">
            <a:avLst/>
          </a:prstGeom>
          <a:noFill/>
        </p:spPr>
        <p:txBody>
          <a:bodyPr wrap="square" lIns="91440" tIns="45720" rIns="91440" bIns="45720" rtlCol="0" anchor="t">
            <a:spAutoFit/>
          </a:bodyPr>
          <a:lstStyle/>
          <a:p>
            <a:r>
              <a:rPr lang="en-GB" b="1" dirty="0">
                <a:latin typeface="Segoe UI"/>
                <a:cs typeface="Segoe UI"/>
              </a:rPr>
              <a:t>You need to be able to measure what you ask for</a:t>
            </a:r>
            <a:r>
              <a:rPr lang="en-GB" dirty="0">
                <a:latin typeface="Segoe UI"/>
                <a:cs typeface="Segoe UI"/>
              </a:rPr>
              <a:t> </a:t>
            </a:r>
            <a:endParaRPr lang="en-US" dirty="0">
              <a:latin typeface="Segoe UI"/>
              <a:cs typeface="Segoe UI"/>
            </a:endParaRPr>
          </a:p>
          <a:p>
            <a:r>
              <a:rPr lang="en-GB" dirty="0">
                <a:latin typeface="Segoe UI"/>
                <a:cs typeface="Segoe UI"/>
              </a:rPr>
              <a:t>(big take away from the first workshop)</a:t>
            </a:r>
            <a:endParaRPr lang="en-US" dirty="0">
              <a:latin typeface="Segoe UI"/>
              <a:cs typeface="Segoe UI"/>
            </a:endParaRPr>
          </a:p>
          <a:p>
            <a:endParaRPr lang="en-GB" dirty="0"/>
          </a:p>
          <a:p>
            <a:r>
              <a:rPr lang="en-GB" dirty="0"/>
              <a:t>Tomography scans to assess bulk material quality. We tested all the prototypes and some remaining DDBA diamond buttons</a:t>
            </a:r>
          </a:p>
          <a:p>
            <a:endParaRPr lang="en-GB" dirty="0"/>
          </a:p>
          <a:p>
            <a:r>
              <a:rPr lang="en-GB" dirty="0"/>
              <a:t>All prototype buttons passed.</a:t>
            </a:r>
          </a:p>
          <a:p>
            <a:r>
              <a:rPr lang="en-GB" dirty="0"/>
              <a:t>Some DDBA buttons did not pass</a:t>
            </a:r>
          </a:p>
        </p:txBody>
      </p:sp>
      <p:grpSp>
        <p:nvGrpSpPr>
          <p:cNvPr id="20" name="Group 19">
            <a:extLst>
              <a:ext uri="{FF2B5EF4-FFF2-40B4-BE49-F238E27FC236}">
                <a16:creationId xmlns:a16="http://schemas.microsoft.com/office/drawing/2014/main" id="{F17D1D2D-24C9-4BE1-1386-20F28069AD6C}"/>
              </a:ext>
            </a:extLst>
          </p:cNvPr>
          <p:cNvGrpSpPr/>
          <p:nvPr/>
        </p:nvGrpSpPr>
        <p:grpSpPr>
          <a:xfrm>
            <a:off x="8478982" y="773088"/>
            <a:ext cx="3075710" cy="5583262"/>
            <a:chOff x="8478982" y="773088"/>
            <a:chExt cx="3075710" cy="5583262"/>
          </a:xfrm>
        </p:grpSpPr>
        <p:grpSp>
          <p:nvGrpSpPr>
            <p:cNvPr id="11" name="Group 10">
              <a:extLst>
                <a:ext uri="{FF2B5EF4-FFF2-40B4-BE49-F238E27FC236}">
                  <a16:creationId xmlns:a16="http://schemas.microsoft.com/office/drawing/2014/main" id="{C3B4A057-2690-511D-C345-8B436CA7369F}"/>
                </a:ext>
              </a:extLst>
            </p:cNvPr>
            <p:cNvGrpSpPr>
              <a:grpSpLocks noChangeAspect="1"/>
            </p:cNvGrpSpPr>
            <p:nvPr/>
          </p:nvGrpSpPr>
          <p:grpSpPr>
            <a:xfrm>
              <a:off x="8478982" y="1245960"/>
              <a:ext cx="3075710" cy="5110390"/>
              <a:chOff x="501861" y="294615"/>
              <a:chExt cx="3932191" cy="7718963"/>
            </a:xfrm>
          </p:grpSpPr>
          <p:pic>
            <p:nvPicPr>
              <p:cNvPr id="4" name="Picture 3" descr="A blue and yellow image of a rectangular object&#10;&#10;Description automatically generated">
                <a:extLst>
                  <a:ext uri="{FF2B5EF4-FFF2-40B4-BE49-F238E27FC236}">
                    <a16:creationId xmlns:a16="http://schemas.microsoft.com/office/drawing/2014/main" id="{7FD4BD04-F018-1FED-7BDD-F0878E8923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91" y="5075661"/>
                <a:ext cx="3915225" cy="2937917"/>
              </a:xfrm>
              <a:prstGeom prst="rect">
                <a:avLst/>
              </a:prstGeom>
            </p:spPr>
          </p:pic>
          <p:pic>
            <p:nvPicPr>
              <p:cNvPr id="10" name="Picture 9" descr="A blue and green image of a machine&#10;&#10;Description automatically generated with medium confidence">
                <a:extLst>
                  <a:ext uri="{FF2B5EF4-FFF2-40B4-BE49-F238E27FC236}">
                    <a16:creationId xmlns:a16="http://schemas.microsoft.com/office/drawing/2014/main" id="{FF99C9A5-82A4-70AB-DEC3-A8D3CC900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91" y="3669861"/>
                <a:ext cx="3915224" cy="2939411"/>
              </a:xfrm>
              <a:prstGeom prst="rect">
                <a:avLst/>
              </a:prstGeom>
            </p:spPr>
          </p:pic>
          <p:pic>
            <p:nvPicPr>
              <p:cNvPr id="8" name="Picture 7" descr="A blue and green image&#10;&#10;Description automatically generated">
                <a:extLst>
                  <a:ext uri="{FF2B5EF4-FFF2-40B4-BE49-F238E27FC236}">
                    <a16:creationId xmlns:a16="http://schemas.microsoft.com/office/drawing/2014/main" id="{322C28B3-C869-D51D-F2BD-880D64608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61" y="1998987"/>
                <a:ext cx="3932190" cy="2973266"/>
              </a:xfrm>
              <a:prstGeom prst="rect">
                <a:avLst/>
              </a:prstGeom>
            </p:spPr>
          </p:pic>
          <p:pic>
            <p:nvPicPr>
              <p:cNvPr id="6" name="Picture 5" descr="A blue and green image of a rocket&#10;&#10;Description automatically generated">
                <a:extLst>
                  <a:ext uri="{FF2B5EF4-FFF2-40B4-BE49-F238E27FC236}">
                    <a16:creationId xmlns:a16="http://schemas.microsoft.com/office/drawing/2014/main" id="{75F69DE7-1B09-862B-3027-816AF01F0DD7}"/>
                  </a:ext>
                </a:extLst>
              </p:cNvPr>
              <p:cNvPicPr>
                <a:picLocks noChangeAspect="1"/>
              </p:cNvPicPr>
              <p:nvPr/>
            </p:nvPicPr>
            <p:blipFill>
              <a:blip r:embed="rId5">
                <a:extLst>
                  <a:ext uri="{28A0092B-C50C-407E-A947-70E740481C1C}">
                    <a14:useLocalDpi xmlns:a14="http://schemas.microsoft.com/office/drawing/2010/main" val="0"/>
                  </a:ext>
                </a:extLst>
              </a:blip>
              <a:srcRect t="6379" b="-5561"/>
              <a:stretch/>
            </p:blipFill>
            <p:spPr>
              <a:xfrm>
                <a:off x="518827" y="294615"/>
                <a:ext cx="3915225" cy="2946944"/>
              </a:xfrm>
              <a:prstGeom prst="rect">
                <a:avLst/>
              </a:prstGeom>
            </p:spPr>
          </p:pic>
        </p:grpSp>
        <p:sp>
          <p:nvSpPr>
            <p:cNvPr id="12" name="Rectangle: Rounded Corners 11">
              <a:extLst>
                <a:ext uri="{FF2B5EF4-FFF2-40B4-BE49-F238E27FC236}">
                  <a16:creationId xmlns:a16="http://schemas.microsoft.com/office/drawing/2014/main" id="{6531D07A-72C9-D707-C636-F9B2A3104684}"/>
                </a:ext>
              </a:extLst>
            </p:cNvPr>
            <p:cNvSpPr/>
            <p:nvPr/>
          </p:nvSpPr>
          <p:spPr>
            <a:xfrm>
              <a:off x="8569892" y="773088"/>
              <a:ext cx="2861559" cy="378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Example prototype button</a:t>
              </a:r>
            </a:p>
          </p:txBody>
        </p:sp>
      </p:grpSp>
      <p:sp>
        <p:nvSpPr>
          <p:cNvPr id="3" name="TextBox 2">
            <a:extLst>
              <a:ext uri="{FF2B5EF4-FFF2-40B4-BE49-F238E27FC236}">
                <a16:creationId xmlns:a16="http://schemas.microsoft.com/office/drawing/2014/main" id="{4922ADFE-7A5D-5204-2637-126840440A4C}"/>
              </a:ext>
            </a:extLst>
          </p:cNvPr>
          <p:cNvSpPr txBox="1"/>
          <p:nvPr/>
        </p:nvSpPr>
        <p:spPr>
          <a:xfrm>
            <a:off x="492076" y="310344"/>
            <a:ext cx="650023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Checking the bulk material for filament holes</a:t>
            </a:r>
          </a:p>
        </p:txBody>
      </p:sp>
      <p:sp>
        <p:nvSpPr>
          <p:cNvPr id="14" name="Date Placeholder 13">
            <a:extLst>
              <a:ext uri="{FF2B5EF4-FFF2-40B4-BE49-F238E27FC236}">
                <a16:creationId xmlns:a16="http://schemas.microsoft.com/office/drawing/2014/main" id="{F4185A9F-CB11-6482-EFD7-EF04E5E312B6}"/>
              </a:ext>
            </a:extLst>
          </p:cNvPr>
          <p:cNvSpPr>
            <a:spLocks noGrp="1"/>
          </p:cNvSpPr>
          <p:nvPr>
            <p:ph type="dt" sz="half" idx="10"/>
          </p:nvPr>
        </p:nvSpPr>
        <p:spPr/>
        <p:txBody>
          <a:bodyPr/>
          <a:lstStyle/>
          <a:p>
            <a:r>
              <a:rPr lang="en-US"/>
              <a:t>11/12/2024</a:t>
            </a:r>
            <a:endParaRPr lang="en-GB"/>
          </a:p>
        </p:txBody>
      </p:sp>
      <p:sp>
        <p:nvSpPr>
          <p:cNvPr id="15" name="Footer Placeholder 14">
            <a:extLst>
              <a:ext uri="{FF2B5EF4-FFF2-40B4-BE49-F238E27FC236}">
                <a16:creationId xmlns:a16="http://schemas.microsoft.com/office/drawing/2014/main" id="{E893CB60-303C-5B18-6DF3-14D1C19F26BE}"/>
              </a:ext>
            </a:extLst>
          </p:cNvPr>
          <p:cNvSpPr>
            <a:spLocks noGrp="1"/>
          </p:cNvSpPr>
          <p:nvPr>
            <p:ph type="ftr" sz="quarter" idx="11"/>
          </p:nvPr>
        </p:nvSpPr>
        <p:spPr/>
        <p:txBody>
          <a:bodyPr/>
          <a:lstStyle/>
          <a:p>
            <a:r>
              <a:rPr lang="en-GB"/>
              <a:t>Button BPMs for Synchrotron Light Sources Workshop</a:t>
            </a:r>
          </a:p>
        </p:txBody>
      </p:sp>
      <p:sp>
        <p:nvSpPr>
          <p:cNvPr id="16" name="Slide Number Placeholder 15">
            <a:extLst>
              <a:ext uri="{FF2B5EF4-FFF2-40B4-BE49-F238E27FC236}">
                <a16:creationId xmlns:a16="http://schemas.microsoft.com/office/drawing/2014/main" id="{9D510413-B265-22C0-5898-076062CBEB79}"/>
              </a:ext>
            </a:extLst>
          </p:cNvPr>
          <p:cNvSpPr>
            <a:spLocks noGrp="1"/>
          </p:cNvSpPr>
          <p:nvPr>
            <p:ph type="sldNum" sz="quarter" idx="12"/>
          </p:nvPr>
        </p:nvSpPr>
        <p:spPr/>
        <p:txBody>
          <a:bodyPr/>
          <a:lstStyle/>
          <a:p>
            <a:fld id="{1566A5FD-B91A-44A4-9230-997365702036}" type="slidenum">
              <a:rPr lang="en-GB" smtClean="0"/>
              <a:t>4</a:t>
            </a:fld>
            <a:endParaRPr lang="en-GB"/>
          </a:p>
        </p:txBody>
      </p:sp>
      <p:pic>
        <p:nvPicPr>
          <p:cNvPr id="17" name="Graphic 16">
            <a:extLst>
              <a:ext uri="{FF2B5EF4-FFF2-40B4-BE49-F238E27FC236}">
                <a16:creationId xmlns:a16="http://schemas.microsoft.com/office/drawing/2014/main" id="{8546E7EE-BB94-A823-B01C-2EEC230F6C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2261" y="76885"/>
            <a:ext cx="1800000" cy="507087"/>
          </a:xfrm>
          <a:prstGeom prst="rect">
            <a:avLst/>
          </a:prstGeom>
        </p:spPr>
      </p:pic>
      <p:grpSp>
        <p:nvGrpSpPr>
          <p:cNvPr id="19" name="Group 18">
            <a:extLst>
              <a:ext uri="{FF2B5EF4-FFF2-40B4-BE49-F238E27FC236}">
                <a16:creationId xmlns:a16="http://schemas.microsoft.com/office/drawing/2014/main" id="{33046008-6309-F2D7-4A91-177AF8F01F6E}"/>
              </a:ext>
            </a:extLst>
          </p:cNvPr>
          <p:cNvGrpSpPr/>
          <p:nvPr/>
        </p:nvGrpSpPr>
        <p:grpSpPr>
          <a:xfrm>
            <a:off x="303916" y="1391481"/>
            <a:ext cx="3237881" cy="4393188"/>
            <a:chOff x="303916" y="1391481"/>
            <a:chExt cx="3237881" cy="4393188"/>
          </a:xfrm>
        </p:grpSpPr>
        <p:grpSp>
          <p:nvGrpSpPr>
            <p:cNvPr id="13" name="Group 12">
              <a:extLst>
                <a:ext uri="{FF2B5EF4-FFF2-40B4-BE49-F238E27FC236}">
                  <a16:creationId xmlns:a16="http://schemas.microsoft.com/office/drawing/2014/main" id="{D4972060-BB81-9E03-00AC-1CE7B0400730}"/>
                </a:ext>
              </a:extLst>
            </p:cNvPr>
            <p:cNvGrpSpPr/>
            <p:nvPr/>
          </p:nvGrpSpPr>
          <p:grpSpPr>
            <a:xfrm>
              <a:off x="303916" y="1798965"/>
              <a:ext cx="3237881" cy="3985704"/>
              <a:chOff x="303916" y="2760990"/>
              <a:chExt cx="3237881" cy="3985704"/>
            </a:xfrm>
          </p:grpSpPr>
          <p:pic>
            <p:nvPicPr>
              <p:cNvPr id="5" name="Picture 4" descr="A screenshot of a computer generated image&#10;&#10;Description automatically generated">
                <a:extLst>
                  <a:ext uri="{FF2B5EF4-FFF2-40B4-BE49-F238E27FC236}">
                    <a16:creationId xmlns:a16="http://schemas.microsoft.com/office/drawing/2014/main" id="{9E2A8ACD-20CA-56C7-0DEE-80D770AB8E93}"/>
                  </a:ext>
                </a:extLst>
              </p:cNvPr>
              <p:cNvPicPr>
                <a:picLocks noChangeAspect="1"/>
              </p:cNvPicPr>
              <p:nvPr/>
            </p:nvPicPr>
            <p:blipFill>
              <a:blip r:embed="rId8">
                <a:extLst>
                  <a:ext uri="{28A0092B-C50C-407E-A947-70E740481C1C}">
                    <a14:useLocalDpi xmlns:a14="http://schemas.microsoft.com/office/drawing/2010/main" val="0"/>
                  </a:ext>
                </a:extLst>
              </a:blip>
              <a:srcRect l="12835" t="3736" r="53211" b="58177"/>
              <a:stretch/>
            </p:blipFill>
            <p:spPr>
              <a:xfrm>
                <a:off x="329431" y="2760990"/>
                <a:ext cx="3198453" cy="1992852"/>
              </a:xfrm>
              <a:prstGeom prst="rect">
                <a:avLst/>
              </a:prstGeom>
            </p:spPr>
          </p:pic>
          <p:pic>
            <p:nvPicPr>
              <p:cNvPr id="7" name="Picture 6" descr="A screenshot of a computer generated image&#10;&#10;Description automatically generated">
                <a:extLst>
                  <a:ext uri="{FF2B5EF4-FFF2-40B4-BE49-F238E27FC236}">
                    <a16:creationId xmlns:a16="http://schemas.microsoft.com/office/drawing/2014/main" id="{F4D58883-7BF4-52A1-B49E-85813EDB10D3}"/>
                  </a:ext>
                </a:extLst>
              </p:cNvPr>
              <p:cNvPicPr>
                <a:picLocks noChangeAspect="1"/>
              </p:cNvPicPr>
              <p:nvPr/>
            </p:nvPicPr>
            <p:blipFill>
              <a:blip r:embed="rId8">
                <a:extLst>
                  <a:ext uri="{28A0092B-C50C-407E-A947-70E740481C1C}">
                    <a14:useLocalDpi xmlns:a14="http://schemas.microsoft.com/office/drawing/2010/main" val="0"/>
                  </a:ext>
                </a:extLst>
              </a:blip>
              <a:srcRect l="56818" t="3736" r="8809" b="58177"/>
              <a:stretch/>
            </p:blipFill>
            <p:spPr>
              <a:xfrm>
                <a:off x="303916" y="4753842"/>
                <a:ext cx="3237881" cy="1992852"/>
              </a:xfrm>
              <a:prstGeom prst="rect">
                <a:avLst/>
              </a:prstGeom>
            </p:spPr>
          </p:pic>
        </p:grpSp>
        <p:sp>
          <p:nvSpPr>
            <p:cNvPr id="18" name="Rectangle: Rounded Corners 17">
              <a:extLst>
                <a:ext uri="{FF2B5EF4-FFF2-40B4-BE49-F238E27FC236}">
                  <a16:creationId xmlns:a16="http://schemas.microsoft.com/office/drawing/2014/main" id="{01E69EC3-E87B-2C28-3950-0E4A68B7D595}"/>
                </a:ext>
              </a:extLst>
            </p:cNvPr>
            <p:cNvSpPr/>
            <p:nvPr/>
          </p:nvSpPr>
          <p:spPr>
            <a:xfrm>
              <a:off x="492076" y="1391481"/>
              <a:ext cx="2861559" cy="3786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DDBA Failed button</a:t>
              </a:r>
            </a:p>
          </p:txBody>
        </p:sp>
      </p:grpSp>
    </p:spTree>
    <p:extLst>
      <p:ext uri="{BB962C8B-B14F-4D97-AF65-F5344CB8AC3E}">
        <p14:creationId xmlns:p14="http://schemas.microsoft.com/office/powerpoint/2010/main" val="399092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12810A-207E-D8F8-94A7-3E678F8BE2C6}"/>
              </a:ext>
            </a:extLst>
          </p:cNvPr>
          <p:cNvSpPr txBox="1"/>
          <p:nvPr/>
        </p:nvSpPr>
        <p:spPr>
          <a:xfrm>
            <a:off x="656359" y="332220"/>
            <a:ext cx="74877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CT scanning to assess brazing</a:t>
            </a:r>
          </a:p>
        </p:txBody>
      </p:sp>
      <p:sp>
        <p:nvSpPr>
          <p:cNvPr id="5" name="TextBox 4">
            <a:extLst>
              <a:ext uri="{FF2B5EF4-FFF2-40B4-BE49-F238E27FC236}">
                <a16:creationId xmlns:a16="http://schemas.microsoft.com/office/drawing/2014/main" id="{CEF0B798-EA5A-FFD1-CE3E-E013921C5A79}"/>
              </a:ext>
            </a:extLst>
          </p:cNvPr>
          <p:cNvSpPr txBox="1"/>
          <p:nvPr/>
        </p:nvSpPr>
        <p:spPr>
          <a:xfrm>
            <a:off x="1378778" y="5395580"/>
            <a:ext cx="9816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are also CT scanning our pre-series buttons to validate the expectation of the manufacturer </a:t>
            </a:r>
          </a:p>
        </p:txBody>
      </p:sp>
      <p:pic>
        <p:nvPicPr>
          <p:cNvPr id="2" name="Picture 1">
            <a:extLst>
              <a:ext uri="{FF2B5EF4-FFF2-40B4-BE49-F238E27FC236}">
                <a16:creationId xmlns:a16="http://schemas.microsoft.com/office/drawing/2014/main" id="{F31B7019-8C95-C2DA-4EE5-493828D31952}"/>
              </a:ext>
            </a:extLst>
          </p:cNvPr>
          <p:cNvPicPr>
            <a:picLocks noChangeAspect="1"/>
          </p:cNvPicPr>
          <p:nvPr/>
        </p:nvPicPr>
        <p:blipFill>
          <a:blip r:embed="rId2"/>
          <a:stretch>
            <a:fillRect/>
          </a:stretch>
        </p:blipFill>
        <p:spPr>
          <a:xfrm>
            <a:off x="451573" y="1484754"/>
            <a:ext cx="2765730" cy="3605585"/>
          </a:xfrm>
          <a:prstGeom prst="rect">
            <a:avLst/>
          </a:prstGeom>
        </p:spPr>
      </p:pic>
      <p:pic>
        <p:nvPicPr>
          <p:cNvPr id="3" name="Picture 2">
            <a:extLst>
              <a:ext uri="{FF2B5EF4-FFF2-40B4-BE49-F238E27FC236}">
                <a16:creationId xmlns:a16="http://schemas.microsoft.com/office/drawing/2014/main" id="{93BB966B-8DFD-19E3-44AD-F98D4A9D1E01}"/>
              </a:ext>
            </a:extLst>
          </p:cNvPr>
          <p:cNvPicPr>
            <a:picLocks noChangeAspect="1"/>
          </p:cNvPicPr>
          <p:nvPr/>
        </p:nvPicPr>
        <p:blipFill>
          <a:blip r:embed="rId3"/>
          <a:stretch>
            <a:fillRect/>
          </a:stretch>
        </p:blipFill>
        <p:spPr>
          <a:xfrm>
            <a:off x="3330270" y="1478106"/>
            <a:ext cx="2765730" cy="3612233"/>
          </a:xfrm>
          <a:prstGeom prst="rect">
            <a:avLst/>
          </a:prstGeom>
        </p:spPr>
      </p:pic>
      <p:pic>
        <p:nvPicPr>
          <p:cNvPr id="6" name="Picture 5">
            <a:extLst>
              <a:ext uri="{FF2B5EF4-FFF2-40B4-BE49-F238E27FC236}">
                <a16:creationId xmlns:a16="http://schemas.microsoft.com/office/drawing/2014/main" id="{8AD6DE0A-B017-5FFF-68F8-11717F2C4174}"/>
              </a:ext>
            </a:extLst>
          </p:cNvPr>
          <p:cNvPicPr>
            <a:picLocks noChangeAspect="1"/>
          </p:cNvPicPr>
          <p:nvPr/>
        </p:nvPicPr>
        <p:blipFill>
          <a:blip r:embed="rId4"/>
          <a:stretch>
            <a:fillRect/>
          </a:stretch>
        </p:blipFill>
        <p:spPr>
          <a:xfrm>
            <a:off x="6208967" y="1486688"/>
            <a:ext cx="2651355" cy="3603651"/>
          </a:xfrm>
          <a:prstGeom prst="rect">
            <a:avLst/>
          </a:prstGeom>
        </p:spPr>
      </p:pic>
      <p:pic>
        <p:nvPicPr>
          <p:cNvPr id="7" name="Picture 6">
            <a:extLst>
              <a:ext uri="{FF2B5EF4-FFF2-40B4-BE49-F238E27FC236}">
                <a16:creationId xmlns:a16="http://schemas.microsoft.com/office/drawing/2014/main" id="{789FCB18-6DE0-BE91-3F6D-789E76CAF4E0}"/>
              </a:ext>
            </a:extLst>
          </p:cNvPr>
          <p:cNvPicPr>
            <a:picLocks noChangeAspect="1"/>
          </p:cNvPicPr>
          <p:nvPr/>
        </p:nvPicPr>
        <p:blipFill>
          <a:blip r:embed="rId5"/>
          <a:stretch>
            <a:fillRect/>
          </a:stretch>
        </p:blipFill>
        <p:spPr>
          <a:xfrm>
            <a:off x="8973289" y="1492056"/>
            <a:ext cx="2896323" cy="3603651"/>
          </a:xfrm>
          <a:prstGeom prst="rect">
            <a:avLst/>
          </a:prstGeom>
        </p:spPr>
      </p:pic>
      <p:sp>
        <p:nvSpPr>
          <p:cNvPr id="8" name="Date Placeholder 7">
            <a:extLst>
              <a:ext uri="{FF2B5EF4-FFF2-40B4-BE49-F238E27FC236}">
                <a16:creationId xmlns:a16="http://schemas.microsoft.com/office/drawing/2014/main" id="{60796AFE-C6C7-927E-C21C-1357A76D1884}"/>
              </a:ext>
            </a:extLst>
          </p:cNvPr>
          <p:cNvSpPr>
            <a:spLocks noGrp="1"/>
          </p:cNvSpPr>
          <p:nvPr>
            <p:ph type="dt" sz="half" idx="10"/>
          </p:nvPr>
        </p:nvSpPr>
        <p:spPr/>
        <p:txBody>
          <a:bodyPr/>
          <a:lstStyle/>
          <a:p>
            <a:r>
              <a:rPr lang="en-US"/>
              <a:t>11/12/2024</a:t>
            </a:r>
            <a:endParaRPr lang="en-GB"/>
          </a:p>
        </p:txBody>
      </p:sp>
      <p:sp>
        <p:nvSpPr>
          <p:cNvPr id="9" name="Footer Placeholder 8">
            <a:extLst>
              <a:ext uri="{FF2B5EF4-FFF2-40B4-BE49-F238E27FC236}">
                <a16:creationId xmlns:a16="http://schemas.microsoft.com/office/drawing/2014/main" id="{F11CD22A-90EE-50B2-580B-32F010164436}"/>
              </a:ext>
            </a:extLst>
          </p:cNvPr>
          <p:cNvSpPr>
            <a:spLocks noGrp="1"/>
          </p:cNvSpPr>
          <p:nvPr>
            <p:ph type="ftr" sz="quarter" idx="11"/>
          </p:nvPr>
        </p:nvSpPr>
        <p:spPr/>
        <p:txBody>
          <a:bodyPr/>
          <a:lstStyle/>
          <a:p>
            <a:r>
              <a:rPr lang="en-GB"/>
              <a:t>Button BPMs for Synchrotron Light Sources Workshop</a:t>
            </a:r>
          </a:p>
        </p:txBody>
      </p:sp>
      <p:sp>
        <p:nvSpPr>
          <p:cNvPr id="10" name="Slide Number Placeholder 9">
            <a:extLst>
              <a:ext uri="{FF2B5EF4-FFF2-40B4-BE49-F238E27FC236}">
                <a16:creationId xmlns:a16="http://schemas.microsoft.com/office/drawing/2014/main" id="{A55112B6-C0CF-57F6-77A1-91BF89BB8800}"/>
              </a:ext>
            </a:extLst>
          </p:cNvPr>
          <p:cNvSpPr>
            <a:spLocks noGrp="1"/>
          </p:cNvSpPr>
          <p:nvPr>
            <p:ph type="sldNum" sz="quarter" idx="12"/>
          </p:nvPr>
        </p:nvSpPr>
        <p:spPr/>
        <p:txBody>
          <a:bodyPr/>
          <a:lstStyle/>
          <a:p>
            <a:fld id="{1566A5FD-B91A-44A4-9230-997365702036}" type="slidenum">
              <a:rPr lang="en-GB" smtClean="0"/>
              <a:t>5</a:t>
            </a:fld>
            <a:endParaRPr lang="en-GB"/>
          </a:p>
        </p:txBody>
      </p:sp>
      <p:pic>
        <p:nvPicPr>
          <p:cNvPr id="11" name="Graphic 10">
            <a:extLst>
              <a:ext uri="{FF2B5EF4-FFF2-40B4-BE49-F238E27FC236}">
                <a16:creationId xmlns:a16="http://schemas.microsoft.com/office/drawing/2014/main" id="{1DB3FE65-902F-52CF-EFBE-05D0446DFF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311769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62465EA-AE19-7B79-BCB3-B520CDDA54EB}"/>
              </a:ext>
            </a:extLst>
          </p:cNvPr>
          <p:cNvSpPr txBox="1"/>
          <p:nvPr/>
        </p:nvSpPr>
        <p:spPr>
          <a:xfrm>
            <a:off x="665053" y="383218"/>
            <a:ext cx="59626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Checking geometric tolerances</a:t>
            </a:r>
          </a:p>
        </p:txBody>
      </p:sp>
      <p:sp>
        <p:nvSpPr>
          <p:cNvPr id="7" name="TextBox 6">
            <a:extLst>
              <a:ext uri="{FF2B5EF4-FFF2-40B4-BE49-F238E27FC236}">
                <a16:creationId xmlns:a16="http://schemas.microsoft.com/office/drawing/2014/main" id="{07BFD78D-F390-FA13-1A96-768DCC64C8CD}"/>
              </a:ext>
            </a:extLst>
          </p:cNvPr>
          <p:cNvSpPr txBox="1"/>
          <p:nvPr/>
        </p:nvSpPr>
        <p:spPr>
          <a:xfrm>
            <a:off x="835068" y="1116904"/>
            <a:ext cx="84867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sent all the delivered prototype buttons for external geometric measurement.</a:t>
            </a:r>
          </a:p>
        </p:txBody>
      </p:sp>
      <p:pic>
        <p:nvPicPr>
          <p:cNvPr id="2" name="Picture 1">
            <a:extLst>
              <a:ext uri="{FF2B5EF4-FFF2-40B4-BE49-F238E27FC236}">
                <a16:creationId xmlns:a16="http://schemas.microsoft.com/office/drawing/2014/main" id="{3726FD31-BD67-DD95-CC3A-598092931BB9}"/>
              </a:ext>
            </a:extLst>
          </p:cNvPr>
          <p:cNvPicPr>
            <a:picLocks noChangeAspect="1"/>
          </p:cNvPicPr>
          <p:nvPr/>
        </p:nvPicPr>
        <p:blipFill>
          <a:blip r:embed="rId2"/>
          <a:stretch>
            <a:fillRect/>
          </a:stretch>
        </p:blipFill>
        <p:spPr>
          <a:xfrm>
            <a:off x="90862" y="1487998"/>
            <a:ext cx="9132215" cy="3042512"/>
          </a:xfrm>
          <a:prstGeom prst="rect">
            <a:avLst/>
          </a:prstGeom>
        </p:spPr>
      </p:pic>
      <p:grpSp>
        <p:nvGrpSpPr>
          <p:cNvPr id="8" name="Group 7">
            <a:extLst>
              <a:ext uri="{FF2B5EF4-FFF2-40B4-BE49-F238E27FC236}">
                <a16:creationId xmlns:a16="http://schemas.microsoft.com/office/drawing/2014/main" id="{56F871AA-572D-5623-6D49-2D54E2788AD7}"/>
              </a:ext>
            </a:extLst>
          </p:cNvPr>
          <p:cNvGrpSpPr/>
          <p:nvPr/>
        </p:nvGrpSpPr>
        <p:grpSpPr>
          <a:xfrm>
            <a:off x="9822656" y="3619499"/>
            <a:ext cx="2088355" cy="2751503"/>
            <a:chOff x="9822656" y="3619499"/>
            <a:chExt cx="2088355" cy="2751503"/>
          </a:xfrm>
        </p:grpSpPr>
        <p:pic>
          <p:nvPicPr>
            <p:cNvPr id="9" name="Picture 8" descr="A drawing of a cylinder&#10;&#10;Description automatically generated">
              <a:extLst>
                <a:ext uri="{FF2B5EF4-FFF2-40B4-BE49-F238E27FC236}">
                  <a16:creationId xmlns:a16="http://schemas.microsoft.com/office/drawing/2014/main" id="{BEE31DD1-F192-9C05-DB08-462CFB25669B}"/>
                </a:ext>
              </a:extLst>
            </p:cNvPr>
            <p:cNvPicPr>
              <a:picLocks noChangeAspect="1"/>
            </p:cNvPicPr>
            <p:nvPr/>
          </p:nvPicPr>
          <p:blipFill>
            <a:blip r:embed="rId3"/>
            <a:srcRect l="35567" t="25061" r="30177" b="17761"/>
            <a:stretch/>
          </p:blipFill>
          <p:spPr>
            <a:xfrm>
              <a:off x="9851907" y="3917911"/>
              <a:ext cx="1810925" cy="2453091"/>
            </a:xfrm>
            <a:prstGeom prst="rect">
              <a:avLst/>
            </a:prstGeom>
          </p:spPr>
        </p:pic>
        <p:sp>
          <p:nvSpPr>
            <p:cNvPr id="3" name="Rectangle 2">
              <a:extLst>
                <a:ext uri="{FF2B5EF4-FFF2-40B4-BE49-F238E27FC236}">
                  <a16:creationId xmlns:a16="http://schemas.microsoft.com/office/drawing/2014/main" id="{4C6760BD-7A82-6932-DD96-07F2B07BADB6}"/>
                </a:ext>
              </a:extLst>
            </p:cNvPr>
            <p:cNvSpPr/>
            <p:nvPr/>
          </p:nvSpPr>
          <p:spPr>
            <a:xfrm>
              <a:off x="9822656" y="3629024"/>
              <a:ext cx="535781" cy="916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A1CB54-A4CC-CF6E-8350-9FD93D60AB71}"/>
                </a:ext>
              </a:extLst>
            </p:cNvPr>
            <p:cNvSpPr/>
            <p:nvPr/>
          </p:nvSpPr>
          <p:spPr>
            <a:xfrm>
              <a:off x="11175205" y="3619499"/>
              <a:ext cx="488156" cy="916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F4F564-5029-2E1E-5D4B-62DD477694C9}"/>
                </a:ext>
              </a:extLst>
            </p:cNvPr>
            <p:cNvSpPr/>
            <p:nvPr/>
          </p:nvSpPr>
          <p:spPr>
            <a:xfrm>
              <a:off x="11422855" y="3914774"/>
              <a:ext cx="488156" cy="9167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96F68E36-EAB2-EB95-539A-2001BE2916DB}"/>
              </a:ext>
            </a:extLst>
          </p:cNvPr>
          <p:cNvCxnSpPr/>
          <p:nvPr/>
        </p:nvCxnSpPr>
        <p:spPr>
          <a:xfrm>
            <a:off x="9324633" y="5000622"/>
            <a:ext cx="2657475" cy="9525"/>
          </a:xfrm>
          <a:prstGeom prst="straightConnector1">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D8B2F91-4E07-025D-6F53-6AE8F6B985AD}"/>
              </a:ext>
            </a:extLst>
          </p:cNvPr>
          <p:cNvSpPr txBox="1"/>
          <p:nvPr/>
        </p:nvSpPr>
        <p:spPr>
          <a:xfrm>
            <a:off x="8582025" y="5000625"/>
            <a:ext cx="12668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Alignment shoulder</a:t>
            </a:r>
          </a:p>
        </p:txBody>
      </p:sp>
      <p:sp>
        <p:nvSpPr>
          <p:cNvPr id="12" name="TextBox 11">
            <a:extLst>
              <a:ext uri="{FF2B5EF4-FFF2-40B4-BE49-F238E27FC236}">
                <a16:creationId xmlns:a16="http://schemas.microsoft.com/office/drawing/2014/main" id="{D7CA8D1A-388A-E524-8352-C9E07FA32CA9}"/>
              </a:ext>
            </a:extLst>
          </p:cNvPr>
          <p:cNvSpPr txBox="1"/>
          <p:nvPr/>
        </p:nvSpPr>
        <p:spPr>
          <a:xfrm>
            <a:off x="10267950" y="3886200"/>
            <a:ext cx="9715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Button head</a:t>
            </a:r>
            <a:endParaRPr lang="en-US"/>
          </a:p>
        </p:txBody>
      </p:sp>
      <p:sp>
        <p:nvSpPr>
          <p:cNvPr id="13" name="TextBox 12">
            <a:extLst>
              <a:ext uri="{FF2B5EF4-FFF2-40B4-BE49-F238E27FC236}">
                <a16:creationId xmlns:a16="http://schemas.microsoft.com/office/drawing/2014/main" id="{E3DF9FEF-0FE8-1B2A-A19B-4DD89AE5224D}"/>
              </a:ext>
            </a:extLst>
          </p:cNvPr>
          <p:cNvSpPr txBox="1"/>
          <p:nvPr/>
        </p:nvSpPr>
        <p:spPr>
          <a:xfrm>
            <a:off x="10267950" y="4629150"/>
            <a:ext cx="1057275"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Ceramic</a:t>
            </a:r>
          </a:p>
        </p:txBody>
      </p:sp>
      <p:cxnSp>
        <p:nvCxnSpPr>
          <p:cNvPr id="14" name="Straight Arrow Connector 13">
            <a:extLst>
              <a:ext uri="{FF2B5EF4-FFF2-40B4-BE49-F238E27FC236}">
                <a16:creationId xmlns:a16="http://schemas.microsoft.com/office/drawing/2014/main" id="{BA09385B-01E8-9C7A-0850-C8643106F49B}"/>
              </a:ext>
            </a:extLst>
          </p:cNvPr>
          <p:cNvCxnSpPr>
            <a:cxnSpLocks/>
          </p:cNvCxnSpPr>
          <p:nvPr/>
        </p:nvCxnSpPr>
        <p:spPr>
          <a:xfrm>
            <a:off x="9467507" y="3952872"/>
            <a:ext cx="2657475" cy="9525"/>
          </a:xfrm>
          <a:prstGeom prst="straightConnector1">
            <a:avLst/>
          </a:prstGeom>
          <a:ln>
            <a:solidFill>
              <a:srgbClr val="0070C0"/>
            </a:solidFill>
            <a:prstDash val="dash"/>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79B43D4-7280-DE65-F251-96F53E3C7EF7}"/>
              </a:ext>
            </a:extLst>
          </p:cNvPr>
          <p:cNvSpPr txBox="1"/>
          <p:nvPr/>
        </p:nvSpPr>
        <p:spPr>
          <a:xfrm>
            <a:off x="9334500" y="3362325"/>
            <a:ext cx="9334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0070C0"/>
                </a:solidFill>
              </a:rPr>
              <a:t>Button face</a:t>
            </a:r>
          </a:p>
        </p:txBody>
      </p:sp>
      <p:sp>
        <p:nvSpPr>
          <p:cNvPr id="16" name="TextBox 15">
            <a:extLst>
              <a:ext uri="{FF2B5EF4-FFF2-40B4-BE49-F238E27FC236}">
                <a16:creationId xmlns:a16="http://schemas.microsoft.com/office/drawing/2014/main" id="{D6C6382C-7CCB-38A8-A4B3-2EBD0728966C}"/>
              </a:ext>
            </a:extLst>
          </p:cNvPr>
          <p:cNvSpPr txBox="1"/>
          <p:nvPr/>
        </p:nvSpPr>
        <p:spPr>
          <a:xfrm>
            <a:off x="10353675" y="5915025"/>
            <a:ext cx="108585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Air side</a:t>
            </a:r>
          </a:p>
        </p:txBody>
      </p:sp>
      <p:sp>
        <p:nvSpPr>
          <p:cNvPr id="17" name="TextBox 16">
            <a:extLst>
              <a:ext uri="{FF2B5EF4-FFF2-40B4-BE49-F238E27FC236}">
                <a16:creationId xmlns:a16="http://schemas.microsoft.com/office/drawing/2014/main" id="{B35D4CC6-B7FB-A7CB-2EF4-AF5B0D9887A4}"/>
              </a:ext>
            </a:extLst>
          </p:cNvPr>
          <p:cNvSpPr txBox="1"/>
          <p:nvPr/>
        </p:nvSpPr>
        <p:spPr>
          <a:xfrm>
            <a:off x="830035" y="5184321"/>
            <a:ext cx="5791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Ideally, we will test all the Diamond-II buttons. However, timescales may dictate that we only measure a subset.</a:t>
            </a:r>
          </a:p>
        </p:txBody>
      </p:sp>
      <p:sp>
        <p:nvSpPr>
          <p:cNvPr id="18" name="Date Placeholder 17">
            <a:extLst>
              <a:ext uri="{FF2B5EF4-FFF2-40B4-BE49-F238E27FC236}">
                <a16:creationId xmlns:a16="http://schemas.microsoft.com/office/drawing/2014/main" id="{8F156BCE-3B91-B07C-DB0E-1708C90F30C7}"/>
              </a:ext>
            </a:extLst>
          </p:cNvPr>
          <p:cNvSpPr>
            <a:spLocks noGrp="1"/>
          </p:cNvSpPr>
          <p:nvPr>
            <p:ph type="dt" sz="half" idx="10"/>
          </p:nvPr>
        </p:nvSpPr>
        <p:spPr/>
        <p:txBody>
          <a:bodyPr/>
          <a:lstStyle/>
          <a:p>
            <a:r>
              <a:rPr lang="en-US"/>
              <a:t>11/12/2024</a:t>
            </a:r>
            <a:endParaRPr lang="en-GB"/>
          </a:p>
        </p:txBody>
      </p:sp>
      <p:sp>
        <p:nvSpPr>
          <p:cNvPr id="19" name="Footer Placeholder 18">
            <a:extLst>
              <a:ext uri="{FF2B5EF4-FFF2-40B4-BE49-F238E27FC236}">
                <a16:creationId xmlns:a16="http://schemas.microsoft.com/office/drawing/2014/main" id="{009E4DD4-1AD8-E0E9-81AF-33580EF44409}"/>
              </a:ext>
            </a:extLst>
          </p:cNvPr>
          <p:cNvSpPr>
            <a:spLocks noGrp="1"/>
          </p:cNvSpPr>
          <p:nvPr>
            <p:ph type="ftr" sz="quarter" idx="11"/>
          </p:nvPr>
        </p:nvSpPr>
        <p:spPr/>
        <p:txBody>
          <a:bodyPr/>
          <a:lstStyle/>
          <a:p>
            <a:r>
              <a:rPr lang="en-GB"/>
              <a:t>Button BPMs for Synchrotron Light Sources Workshop</a:t>
            </a:r>
          </a:p>
        </p:txBody>
      </p:sp>
      <p:sp>
        <p:nvSpPr>
          <p:cNvPr id="20" name="Slide Number Placeholder 19">
            <a:extLst>
              <a:ext uri="{FF2B5EF4-FFF2-40B4-BE49-F238E27FC236}">
                <a16:creationId xmlns:a16="http://schemas.microsoft.com/office/drawing/2014/main" id="{7163B7D5-1956-C399-0DFE-F74BAEF79DC9}"/>
              </a:ext>
            </a:extLst>
          </p:cNvPr>
          <p:cNvSpPr>
            <a:spLocks noGrp="1"/>
          </p:cNvSpPr>
          <p:nvPr>
            <p:ph type="sldNum" sz="quarter" idx="12"/>
          </p:nvPr>
        </p:nvSpPr>
        <p:spPr/>
        <p:txBody>
          <a:bodyPr/>
          <a:lstStyle/>
          <a:p>
            <a:fld id="{1566A5FD-B91A-44A4-9230-997365702036}" type="slidenum">
              <a:rPr lang="en-GB" smtClean="0"/>
              <a:t>6</a:t>
            </a:fld>
            <a:endParaRPr lang="en-GB"/>
          </a:p>
        </p:txBody>
      </p:sp>
      <p:pic>
        <p:nvPicPr>
          <p:cNvPr id="22" name="Graphic 21">
            <a:extLst>
              <a:ext uri="{FF2B5EF4-FFF2-40B4-BE49-F238E27FC236}">
                <a16:creationId xmlns:a16="http://schemas.microsoft.com/office/drawing/2014/main" id="{AE3BF1CB-90BD-225E-293F-5A39AE2FFF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289104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850B64DD-BDAA-E6D7-2FF1-94D7B46926A1}"/>
              </a:ext>
            </a:extLst>
          </p:cNvPr>
          <p:cNvGrpSpPr/>
          <p:nvPr/>
        </p:nvGrpSpPr>
        <p:grpSpPr>
          <a:xfrm>
            <a:off x="-871636" y="595753"/>
            <a:ext cx="5411067" cy="4470785"/>
            <a:chOff x="-495563" y="111967"/>
            <a:chExt cx="5411067" cy="4470785"/>
          </a:xfrm>
        </p:grpSpPr>
        <p:pic>
          <p:nvPicPr>
            <p:cNvPr id="3" name="Picture 2">
              <a:extLst>
                <a:ext uri="{FF2B5EF4-FFF2-40B4-BE49-F238E27FC236}">
                  <a16:creationId xmlns:a16="http://schemas.microsoft.com/office/drawing/2014/main" id="{23B649FE-D169-33CE-567F-7025B76C4990}"/>
                </a:ext>
              </a:extLst>
            </p:cNvPr>
            <p:cNvPicPr>
              <a:picLocks noChangeAspect="1"/>
            </p:cNvPicPr>
            <p:nvPr/>
          </p:nvPicPr>
          <p:blipFill>
            <a:blip r:embed="rId2"/>
            <a:stretch>
              <a:fillRect/>
            </a:stretch>
          </p:blipFill>
          <p:spPr>
            <a:xfrm>
              <a:off x="-371016" y="269317"/>
              <a:ext cx="5286520" cy="4290291"/>
            </a:xfrm>
            <a:prstGeom prst="rect">
              <a:avLst/>
            </a:prstGeom>
          </p:spPr>
        </p:pic>
        <p:grpSp>
          <p:nvGrpSpPr>
            <p:cNvPr id="129" name="Group 128">
              <a:extLst>
                <a:ext uri="{FF2B5EF4-FFF2-40B4-BE49-F238E27FC236}">
                  <a16:creationId xmlns:a16="http://schemas.microsoft.com/office/drawing/2014/main" id="{5FBC53C6-1EA6-AF44-BDC9-EE49F40F9098}"/>
                </a:ext>
              </a:extLst>
            </p:cNvPr>
            <p:cNvGrpSpPr/>
            <p:nvPr/>
          </p:nvGrpSpPr>
          <p:grpSpPr>
            <a:xfrm>
              <a:off x="-495563" y="111967"/>
              <a:ext cx="4790278" cy="4470785"/>
              <a:chOff x="-495562" y="111967"/>
              <a:chExt cx="4790278" cy="4470785"/>
            </a:xfrm>
          </p:grpSpPr>
          <p:grpSp>
            <p:nvGrpSpPr>
              <p:cNvPr id="101" name="Group 100">
                <a:extLst>
                  <a:ext uri="{FF2B5EF4-FFF2-40B4-BE49-F238E27FC236}">
                    <a16:creationId xmlns:a16="http://schemas.microsoft.com/office/drawing/2014/main" id="{5C046BE9-E73A-6120-4D6F-54D6E23B7DEE}"/>
                  </a:ext>
                </a:extLst>
              </p:cNvPr>
              <p:cNvGrpSpPr/>
              <p:nvPr/>
            </p:nvGrpSpPr>
            <p:grpSpPr>
              <a:xfrm>
                <a:off x="-495562" y="111967"/>
                <a:ext cx="4696426" cy="4322309"/>
                <a:chOff x="-495562" y="111967"/>
                <a:chExt cx="4696426" cy="4322309"/>
              </a:xfrm>
            </p:grpSpPr>
            <p:grpSp>
              <p:nvGrpSpPr>
                <p:cNvPr id="16" name="Group 15">
                  <a:extLst>
                    <a:ext uri="{FF2B5EF4-FFF2-40B4-BE49-F238E27FC236}">
                      <a16:creationId xmlns:a16="http://schemas.microsoft.com/office/drawing/2014/main" id="{61954A7E-730B-E2BB-A79D-0AC377BCF218}"/>
                    </a:ext>
                  </a:extLst>
                </p:cNvPr>
                <p:cNvGrpSpPr>
                  <a:grpSpLocks noChangeAspect="1"/>
                </p:cNvGrpSpPr>
                <p:nvPr/>
              </p:nvGrpSpPr>
              <p:grpSpPr>
                <a:xfrm>
                  <a:off x="1551967" y="1321200"/>
                  <a:ext cx="1714877" cy="2364391"/>
                  <a:chOff x="7504898" y="1009029"/>
                  <a:chExt cx="1558800" cy="2149200"/>
                </a:xfrm>
              </p:grpSpPr>
              <p:sp>
                <p:nvSpPr>
                  <p:cNvPr id="13" name="Rectangle 12">
                    <a:extLst>
                      <a:ext uri="{FF2B5EF4-FFF2-40B4-BE49-F238E27FC236}">
                        <a16:creationId xmlns:a16="http://schemas.microsoft.com/office/drawing/2014/main" id="{CE1183CA-C9B0-0033-64E6-A56CE78D0D1D}"/>
                      </a:ext>
                    </a:extLst>
                  </p:cNvPr>
                  <p:cNvSpPr/>
                  <p:nvPr/>
                </p:nvSpPr>
                <p:spPr>
                  <a:xfrm>
                    <a:off x="7893698" y="1009029"/>
                    <a:ext cx="781200" cy="5868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03A4665-AE3A-ABE5-9F4A-6178E6C3E84F}"/>
                      </a:ext>
                    </a:extLst>
                  </p:cNvPr>
                  <p:cNvSpPr/>
                  <p:nvPr/>
                </p:nvSpPr>
                <p:spPr>
                  <a:xfrm>
                    <a:off x="7654298" y="1595829"/>
                    <a:ext cx="1260000" cy="4212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F895EA-A9EC-B8DC-8712-FE88D8D162E1}"/>
                      </a:ext>
                    </a:extLst>
                  </p:cNvPr>
                  <p:cNvSpPr/>
                  <p:nvPr/>
                </p:nvSpPr>
                <p:spPr>
                  <a:xfrm>
                    <a:off x="7504898" y="2017029"/>
                    <a:ext cx="1558800" cy="11412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Rectangle 95">
                  <a:extLst>
                    <a:ext uri="{FF2B5EF4-FFF2-40B4-BE49-F238E27FC236}">
                      <a16:creationId xmlns:a16="http://schemas.microsoft.com/office/drawing/2014/main" id="{6909DA05-5CD7-7C30-8EE1-EF73884F012D}"/>
                    </a:ext>
                  </a:extLst>
                </p:cNvPr>
                <p:cNvSpPr/>
                <p:nvPr/>
              </p:nvSpPr>
              <p:spPr>
                <a:xfrm>
                  <a:off x="-495562" y="2449298"/>
                  <a:ext cx="1922983" cy="17867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F30AE4A-F7F5-DBCF-CFFF-66A673961886}"/>
                    </a:ext>
                  </a:extLst>
                </p:cNvPr>
                <p:cNvSpPr/>
                <p:nvPr/>
              </p:nvSpPr>
              <p:spPr>
                <a:xfrm>
                  <a:off x="-199084" y="111967"/>
                  <a:ext cx="1922983" cy="12629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a:extLst>
                    <a:ext uri="{FF2B5EF4-FFF2-40B4-BE49-F238E27FC236}">
                      <a16:creationId xmlns:a16="http://schemas.microsoft.com/office/drawing/2014/main" id="{FCF0ADE5-EB87-AF2C-EBF1-4196DF080F28}"/>
                    </a:ext>
                  </a:extLst>
                </p:cNvPr>
                <p:cNvSpPr/>
                <p:nvPr/>
              </p:nvSpPr>
              <p:spPr>
                <a:xfrm>
                  <a:off x="3266844" y="3691998"/>
                  <a:ext cx="409418" cy="742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AA42148-192C-D121-3E63-36F8B6538041}"/>
                    </a:ext>
                  </a:extLst>
                </p:cNvPr>
                <p:cNvSpPr/>
                <p:nvPr/>
              </p:nvSpPr>
              <p:spPr>
                <a:xfrm>
                  <a:off x="3290448" y="2448789"/>
                  <a:ext cx="668589" cy="12130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DD6841E1-ABF1-363F-FC52-82E1E6D19DA0}"/>
                    </a:ext>
                  </a:extLst>
                </p:cNvPr>
                <p:cNvSpPr/>
                <p:nvPr/>
              </p:nvSpPr>
              <p:spPr>
                <a:xfrm>
                  <a:off x="3791446" y="1670001"/>
                  <a:ext cx="409418" cy="742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696134C0-40C7-0273-9E21-29F702FF3027}"/>
                  </a:ext>
                </a:extLst>
              </p:cNvPr>
              <p:cNvGrpSpPr/>
              <p:nvPr/>
            </p:nvGrpSpPr>
            <p:grpSpPr>
              <a:xfrm>
                <a:off x="464388" y="2716388"/>
                <a:ext cx="650379" cy="369332"/>
                <a:chOff x="5911125" y="2673456"/>
                <a:chExt cx="650379" cy="369332"/>
              </a:xfrm>
            </p:grpSpPr>
            <p:sp>
              <p:nvSpPr>
                <p:cNvPr id="104" name="TextBox 103">
                  <a:extLst>
                    <a:ext uri="{FF2B5EF4-FFF2-40B4-BE49-F238E27FC236}">
                      <a16:creationId xmlns:a16="http://schemas.microsoft.com/office/drawing/2014/main" id="{68A1A5D7-13B9-CB15-A344-4D3506FDBEE7}"/>
                    </a:ext>
                  </a:extLst>
                </p:cNvPr>
                <p:cNvSpPr txBox="1"/>
                <p:nvPr/>
              </p:nvSpPr>
              <p:spPr>
                <a:xfrm rot="10800000">
                  <a:off x="5911125" y="2673456"/>
                  <a:ext cx="295274" cy="369332"/>
                </a:xfrm>
                <a:prstGeom prst="rect">
                  <a:avLst/>
                </a:prstGeom>
                <a:noFill/>
              </p:spPr>
              <p:txBody>
                <a:bodyPr wrap="none" rtlCol="0">
                  <a:spAutoFit/>
                </a:bodyPr>
                <a:lstStyle/>
                <a:p>
                  <a:r>
                    <a:rPr lang="en-GB" dirty="0"/>
                    <a:t>T</a:t>
                  </a:r>
                </a:p>
              </p:txBody>
            </p:sp>
            <p:sp>
              <p:nvSpPr>
                <p:cNvPr id="105" name="TextBox 104">
                  <a:extLst>
                    <a:ext uri="{FF2B5EF4-FFF2-40B4-BE49-F238E27FC236}">
                      <a16:creationId xmlns:a16="http://schemas.microsoft.com/office/drawing/2014/main" id="{FC31E3CF-E271-85F3-749C-733D9FC5D38E}"/>
                    </a:ext>
                  </a:extLst>
                </p:cNvPr>
                <p:cNvSpPr txBox="1"/>
                <p:nvPr/>
              </p:nvSpPr>
              <p:spPr>
                <a:xfrm>
                  <a:off x="6037001" y="2705912"/>
                  <a:ext cx="524503" cy="307777"/>
                </a:xfrm>
                <a:prstGeom prst="rect">
                  <a:avLst/>
                </a:prstGeom>
                <a:noFill/>
              </p:spPr>
              <p:txBody>
                <a:bodyPr wrap="none" rtlCol="0">
                  <a:spAutoFit/>
                </a:bodyPr>
                <a:lstStyle/>
                <a:p>
                  <a:r>
                    <a:rPr lang="en-GB" sz="1400" dirty="0"/>
                    <a:t>0.04</a:t>
                  </a:r>
                </a:p>
              </p:txBody>
            </p:sp>
          </p:grpSp>
          <p:cxnSp>
            <p:nvCxnSpPr>
              <p:cNvPr id="106" name="Straight Arrow Connector 105">
                <a:extLst>
                  <a:ext uri="{FF2B5EF4-FFF2-40B4-BE49-F238E27FC236}">
                    <a16:creationId xmlns:a16="http://schemas.microsoft.com/office/drawing/2014/main" id="{76C4A1BD-2AD6-EC7A-4F8F-BBF8B24BDDF8}"/>
                  </a:ext>
                </a:extLst>
              </p:cNvPr>
              <p:cNvCxnSpPr>
                <a:cxnSpLocks/>
                <a:stCxn id="105" idx="3"/>
              </p:cNvCxnSpPr>
              <p:nvPr/>
            </p:nvCxnSpPr>
            <p:spPr>
              <a:xfrm flipV="1">
                <a:off x="1114767" y="2489502"/>
                <a:ext cx="386308" cy="413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FCFFD210-BDE4-0108-8BC9-46E4F7D969D9}"/>
                  </a:ext>
                </a:extLst>
              </p:cNvPr>
              <p:cNvSpPr txBox="1"/>
              <p:nvPr/>
            </p:nvSpPr>
            <p:spPr>
              <a:xfrm>
                <a:off x="906116" y="1758732"/>
                <a:ext cx="280846" cy="307777"/>
              </a:xfrm>
              <a:prstGeom prst="rect">
                <a:avLst/>
              </a:prstGeom>
              <a:noFill/>
            </p:spPr>
            <p:txBody>
              <a:bodyPr wrap="none" rtlCol="0">
                <a:spAutoFit/>
              </a:bodyPr>
              <a:lstStyle/>
              <a:p>
                <a:r>
                  <a:rPr lang="en-GB" sz="1400" dirty="0"/>
                  <a:t>8</a:t>
                </a:r>
              </a:p>
            </p:txBody>
          </p:sp>
          <p:sp>
            <p:nvSpPr>
              <p:cNvPr id="111" name="Rectangle 110">
                <a:extLst>
                  <a:ext uri="{FF2B5EF4-FFF2-40B4-BE49-F238E27FC236}">
                    <a16:creationId xmlns:a16="http://schemas.microsoft.com/office/drawing/2014/main" id="{5C0394A6-8169-6689-D3C9-8272C1294459}"/>
                  </a:ext>
                </a:extLst>
              </p:cNvPr>
              <p:cNvSpPr/>
              <p:nvPr/>
            </p:nvSpPr>
            <p:spPr>
              <a:xfrm>
                <a:off x="511094" y="1540991"/>
                <a:ext cx="409418" cy="742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Box 111">
                <a:extLst>
                  <a:ext uri="{FF2B5EF4-FFF2-40B4-BE49-F238E27FC236}">
                    <a16:creationId xmlns:a16="http://schemas.microsoft.com/office/drawing/2014/main" id="{5A69634D-DDDC-5463-8F65-EE32E90656F2}"/>
                  </a:ext>
                </a:extLst>
              </p:cNvPr>
              <p:cNvSpPr txBox="1"/>
              <p:nvPr/>
            </p:nvSpPr>
            <p:spPr>
              <a:xfrm>
                <a:off x="3574957" y="2072254"/>
                <a:ext cx="620683" cy="307777"/>
              </a:xfrm>
              <a:prstGeom prst="rect">
                <a:avLst/>
              </a:prstGeom>
              <a:noFill/>
            </p:spPr>
            <p:txBody>
              <a:bodyPr wrap="none" rtlCol="0">
                <a:spAutoFit/>
              </a:bodyPr>
              <a:lstStyle/>
              <a:p>
                <a:r>
                  <a:rPr lang="en-GB" sz="1400" dirty="0"/>
                  <a:t>3±0.1</a:t>
                </a:r>
              </a:p>
            </p:txBody>
          </p:sp>
          <p:sp>
            <p:nvSpPr>
              <p:cNvPr id="113" name="Rectangle 112">
                <a:extLst>
                  <a:ext uri="{FF2B5EF4-FFF2-40B4-BE49-F238E27FC236}">
                    <a16:creationId xmlns:a16="http://schemas.microsoft.com/office/drawing/2014/main" id="{0704C4C2-F9F8-588B-78C0-5C4282CE80CD}"/>
                  </a:ext>
                </a:extLst>
              </p:cNvPr>
              <p:cNvSpPr/>
              <p:nvPr/>
            </p:nvSpPr>
            <p:spPr>
              <a:xfrm>
                <a:off x="3369278" y="1293783"/>
                <a:ext cx="409418" cy="742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9BFD0DD2-C9A2-AE9D-1456-5DD9D17E0DFE}"/>
                  </a:ext>
                </a:extLst>
              </p:cNvPr>
              <p:cNvSpPr/>
              <p:nvPr/>
            </p:nvSpPr>
            <p:spPr>
              <a:xfrm>
                <a:off x="3885298" y="2716388"/>
                <a:ext cx="409418" cy="7422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a:extLst>
                  <a:ext uri="{FF2B5EF4-FFF2-40B4-BE49-F238E27FC236}">
                    <a16:creationId xmlns:a16="http://schemas.microsoft.com/office/drawing/2014/main" id="{04BFC228-3D81-BCBE-CB0D-58B199FD08E0}"/>
                  </a:ext>
                </a:extLst>
              </p:cNvPr>
              <p:cNvSpPr txBox="1"/>
              <p:nvPr/>
            </p:nvSpPr>
            <p:spPr>
              <a:xfrm>
                <a:off x="3412159" y="2958519"/>
                <a:ext cx="864339" cy="307777"/>
              </a:xfrm>
              <a:prstGeom prst="rect">
                <a:avLst/>
              </a:prstGeom>
              <a:noFill/>
            </p:spPr>
            <p:txBody>
              <a:bodyPr wrap="none" rtlCol="0">
                <a:spAutoFit/>
              </a:bodyPr>
              <a:lstStyle/>
              <a:p>
                <a:r>
                  <a:rPr lang="en-GB" sz="1400" dirty="0"/>
                  <a:t>9.5±0.03</a:t>
                </a:r>
              </a:p>
            </p:txBody>
          </p:sp>
          <p:cxnSp>
            <p:nvCxnSpPr>
              <p:cNvPr id="116" name="Straight Connector 115">
                <a:extLst>
                  <a:ext uri="{FF2B5EF4-FFF2-40B4-BE49-F238E27FC236}">
                    <a16:creationId xmlns:a16="http://schemas.microsoft.com/office/drawing/2014/main" id="{E63B0740-0FCA-51D5-5F76-B0FACC08B17F}"/>
                  </a:ext>
                </a:extLst>
              </p:cNvPr>
              <p:cNvCxnSpPr>
                <a:cxnSpLocks/>
              </p:cNvCxnSpPr>
              <p:nvPr/>
            </p:nvCxnSpPr>
            <p:spPr>
              <a:xfrm>
                <a:off x="1551967" y="3685591"/>
                <a:ext cx="0" cy="89716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74AE64D6-90A6-DB8E-7828-DC721AEB639A}"/>
                  </a:ext>
                </a:extLst>
              </p:cNvPr>
              <p:cNvCxnSpPr>
                <a:cxnSpLocks/>
              </p:cNvCxnSpPr>
              <p:nvPr/>
            </p:nvCxnSpPr>
            <p:spPr>
              <a:xfrm>
                <a:off x="3248185" y="3691998"/>
                <a:ext cx="0" cy="8907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548ADC99-FFE4-AA9D-4250-80AAF897AB2E}"/>
                  </a:ext>
                </a:extLst>
              </p:cNvPr>
              <p:cNvCxnSpPr>
                <a:cxnSpLocks/>
              </p:cNvCxnSpPr>
              <p:nvPr/>
            </p:nvCxnSpPr>
            <p:spPr>
              <a:xfrm>
                <a:off x="1579960" y="4540713"/>
                <a:ext cx="1648433"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82253318-0589-94F6-FBA1-1DB8A995749A}"/>
                  </a:ext>
                </a:extLst>
              </p:cNvPr>
              <p:cNvSpPr txBox="1"/>
              <p:nvPr/>
            </p:nvSpPr>
            <p:spPr>
              <a:xfrm>
                <a:off x="2071686" y="4274975"/>
                <a:ext cx="636713" cy="307777"/>
              </a:xfrm>
              <a:prstGeom prst="rect">
                <a:avLst/>
              </a:prstGeom>
              <a:noFill/>
            </p:spPr>
            <p:txBody>
              <a:bodyPr wrap="none" rtlCol="0">
                <a:spAutoFit/>
              </a:bodyPr>
              <a:lstStyle/>
              <a:p>
                <a:r>
                  <a:rPr lang="en-GB" sz="1400" dirty="0"/>
                  <a:t>13 G6</a:t>
                </a:r>
              </a:p>
            </p:txBody>
          </p:sp>
          <p:sp>
            <p:nvSpPr>
              <p:cNvPr id="121" name="TextBox 120">
                <a:extLst>
                  <a:ext uri="{FF2B5EF4-FFF2-40B4-BE49-F238E27FC236}">
                    <a16:creationId xmlns:a16="http://schemas.microsoft.com/office/drawing/2014/main" id="{0B0E9288-BD1B-1020-4D71-827D70D30999}"/>
                  </a:ext>
                </a:extLst>
              </p:cNvPr>
              <p:cNvSpPr txBox="1"/>
              <p:nvPr/>
            </p:nvSpPr>
            <p:spPr>
              <a:xfrm>
                <a:off x="2051737" y="817302"/>
                <a:ext cx="716863" cy="307777"/>
              </a:xfrm>
              <a:prstGeom prst="rect">
                <a:avLst/>
              </a:prstGeom>
              <a:noFill/>
            </p:spPr>
            <p:txBody>
              <a:bodyPr wrap="none" rtlCol="0">
                <a:spAutoFit/>
              </a:bodyPr>
              <a:lstStyle/>
              <a:p>
                <a:r>
                  <a:rPr lang="en-GB" sz="1400" dirty="0"/>
                  <a:t>6±0.02</a:t>
                </a:r>
              </a:p>
            </p:txBody>
          </p:sp>
          <p:sp>
            <p:nvSpPr>
              <p:cNvPr id="122" name="Rectangle 121">
                <a:extLst>
                  <a:ext uri="{FF2B5EF4-FFF2-40B4-BE49-F238E27FC236}">
                    <a16:creationId xmlns:a16="http://schemas.microsoft.com/office/drawing/2014/main" id="{77B5EFFD-849E-DF45-C8E6-9994F4712B46}"/>
                  </a:ext>
                </a:extLst>
              </p:cNvPr>
              <p:cNvSpPr/>
              <p:nvPr/>
            </p:nvSpPr>
            <p:spPr>
              <a:xfrm>
                <a:off x="3148210" y="622122"/>
                <a:ext cx="935738" cy="330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4" name="Straight Connector 123">
                <a:extLst>
                  <a:ext uri="{FF2B5EF4-FFF2-40B4-BE49-F238E27FC236}">
                    <a16:creationId xmlns:a16="http://schemas.microsoft.com/office/drawing/2014/main" id="{C0E94C8A-A6F4-D859-D55D-9ED8DACAE002}"/>
                  </a:ext>
                </a:extLst>
              </p:cNvPr>
              <p:cNvCxnSpPr>
                <a:cxnSpLocks/>
              </p:cNvCxnSpPr>
              <p:nvPr/>
            </p:nvCxnSpPr>
            <p:spPr>
              <a:xfrm>
                <a:off x="3184719" y="3401007"/>
                <a:ext cx="0" cy="662130"/>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DBAD560B-5A14-49C4-C4BA-8DBA0C7D6AAE}"/>
                  </a:ext>
                </a:extLst>
              </p:cNvPr>
              <p:cNvCxnSpPr>
                <a:cxnSpLocks/>
              </p:cNvCxnSpPr>
              <p:nvPr/>
            </p:nvCxnSpPr>
            <p:spPr>
              <a:xfrm>
                <a:off x="1623374" y="3389779"/>
                <a:ext cx="0" cy="711486"/>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E8304D39-39B6-7012-3001-B9DA48532F9F}"/>
                  </a:ext>
                </a:extLst>
              </p:cNvPr>
              <p:cNvCxnSpPr>
                <a:cxnSpLocks/>
              </p:cNvCxnSpPr>
              <p:nvPr/>
            </p:nvCxnSpPr>
            <p:spPr>
              <a:xfrm>
                <a:off x="1657716" y="3983981"/>
                <a:ext cx="149049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7" name="TextBox 126">
                <a:extLst>
                  <a:ext uri="{FF2B5EF4-FFF2-40B4-BE49-F238E27FC236}">
                    <a16:creationId xmlns:a16="http://schemas.microsoft.com/office/drawing/2014/main" id="{16B108A4-07D5-4288-6943-467FB1AFD2C6}"/>
                  </a:ext>
                </a:extLst>
              </p:cNvPr>
              <p:cNvSpPr txBox="1"/>
              <p:nvPr/>
            </p:nvSpPr>
            <p:spPr>
              <a:xfrm>
                <a:off x="2039047" y="3706425"/>
                <a:ext cx="716863" cy="307777"/>
              </a:xfrm>
              <a:prstGeom prst="rect">
                <a:avLst/>
              </a:prstGeom>
              <a:noFill/>
            </p:spPr>
            <p:txBody>
              <a:bodyPr wrap="none" rtlCol="0">
                <a:spAutoFit/>
              </a:bodyPr>
              <a:lstStyle/>
              <a:p>
                <a:r>
                  <a:rPr lang="en-GB" sz="1400" dirty="0"/>
                  <a:t>12±0.1</a:t>
                </a:r>
              </a:p>
            </p:txBody>
          </p:sp>
        </p:grpSp>
        <p:sp>
          <p:nvSpPr>
            <p:cNvPr id="133" name="TextBox 132">
              <a:extLst>
                <a:ext uri="{FF2B5EF4-FFF2-40B4-BE49-F238E27FC236}">
                  <a16:creationId xmlns:a16="http://schemas.microsoft.com/office/drawing/2014/main" id="{9EE48BC0-A74F-5AE8-3559-5F8FCA8DB37F}"/>
                </a:ext>
              </a:extLst>
            </p:cNvPr>
            <p:cNvSpPr txBox="1"/>
            <p:nvPr/>
          </p:nvSpPr>
          <p:spPr>
            <a:xfrm>
              <a:off x="2586876" y="4101265"/>
              <a:ext cx="639919" cy="461665"/>
            </a:xfrm>
            <a:prstGeom prst="rect">
              <a:avLst/>
            </a:prstGeom>
            <a:noFill/>
          </p:spPr>
          <p:txBody>
            <a:bodyPr wrap="none" rtlCol="0">
              <a:spAutoFit/>
            </a:bodyPr>
            <a:lstStyle/>
            <a:p>
              <a:r>
                <a:rPr lang="en-GB" sz="1200" dirty="0"/>
                <a:t>-0.006</a:t>
              </a:r>
            </a:p>
            <a:p>
              <a:r>
                <a:rPr lang="en-GB" sz="1200" dirty="0"/>
                <a:t> -0.017</a:t>
              </a:r>
            </a:p>
          </p:txBody>
        </p:sp>
      </p:grpSp>
      <p:cxnSp>
        <p:nvCxnSpPr>
          <p:cNvPr id="89" name="Straight Connector 88">
            <a:extLst>
              <a:ext uri="{FF2B5EF4-FFF2-40B4-BE49-F238E27FC236}">
                <a16:creationId xmlns:a16="http://schemas.microsoft.com/office/drawing/2014/main" id="{3AE46DA6-0739-CC89-54A7-74B73C54587A}"/>
              </a:ext>
            </a:extLst>
          </p:cNvPr>
          <p:cNvCxnSpPr/>
          <p:nvPr/>
        </p:nvCxnSpPr>
        <p:spPr>
          <a:xfrm>
            <a:off x="177282" y="2904009"/>
            <a:ext cx="11476653" cy="0"/>
          </a:xfrm>
          <a:prstGeom prst="line">
            <a:avLst/>
          </a:prstGeom>
          <a:ln w="127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D50B6CB2-43D4-888F-9644-EE1D52EC7B40}"/>
              </a:ext>
            </a:extLst>
          </p:cNvPr>
          <p:cNvSpPr txBox="1"/>
          <p:nvPr/>
        </p:nvSpPr>
        <p:spPr>
          <a:xfrm>
            <a:off x="3918802" y="2353250"/>
            <a:ext cx="1241045" cy="646331"/>
          </a:xfrm>
          <a:prstGeom prst="rect">
            <a:avLst/>
          </a:prstGeom>
          <a:noFill/>
        </p:spPr>
        <p:txBody>
          <a:bodyPr wrap="none" rtlCol="0">
            <a:spAutoFit/>
          </a:bodyPr>
          <a:lstStyle/>
          <a:p>
            <a:pPr algn="ctr"/>
            <a:r>
              <a:rPr lang="en-GB" dirty="0">
                <a:solidFill>
                  <a:srgbClr val="FF0000"/>
                </a:solidFill>
              </a:rPr>
              <a:t>Alignment </a:t>
            </a:r>
          </a:p>
          <a:p>
            <a:pPr algn="ctr"/>
            <a:r>
              <a:rPr lang="en-GB" dirty="0">
                <a:solidFill>
                  <a:srgbClr val="FF0000"/>
                </a:solidFill>
              </a:rPr>
              <a:t>shoulder</a:t>
            </a:r>
          </a:p>
        </p:txBody>
      </p:sp>
      <p:grpSp>
        <p:nvGrpSpPr>
          <p:cNvPr id="36" name="Group 35">
            <a:extLst>
              <a:ext uri="{FF2B5EF4-FFF2-40B4-BE49-F238E27FC236}">
                <a16:creationId xmlns:a16="http://schemas.microsoft.com/office/drawing/2014/main" id="{70A8AAB2-B0EC-8FFB-5A85-39DD1C8289D3}"/>
              </a:ext>
            </a:extLst>
          </p:cNvPr>
          <p:cNvGrpSpPr/>
          <p:nvPr/>
        </p:nvGrpSpPr>
        <p:grpSpPr>
          <a:xfrm>
            <a:off x="8968355" y="1316078"/>
            <a:ext cx="2872705" cy="2843403"/>
            <a:chOff x="8968355" y="835788"/>
            <a:chExt cx="2872705" cy="2843403"/>
          </a:xfrm>
        </p:grpSpPr>
        <p:sp>
          <p:nvSpPr>
            <p:cNvPr id="150" name="TextBox 149">
              <a:extLst>
                <a:ext uri="{FF2B5EF4-FFF2-40B4-BE49-F238E27FC236}">
                  <a16:creationId xmlns:a16="http://schemas.microsoft.com/office/drawing/2014/main" id="{611ED0AD-D844-D4D2-69AF-3641F451812E}"/>
                </a:ext>
              </a:extLst>
            </p:cNvPr>
            <p:cNvSpPr txBox="1"/>
            <p:nvPr/>
          </p:nvSpPr>
          <p:spPr>
            <a:xfrm>
              <a:off x="11209156" y="2773893"/>
              <a:ext cx="631904" cy="307777"/>
            </a:xfrm>
            <a:prstGeom prst="rect">
              <a:avLst/>
            </a:prstGeom>
            <a:noFill/>
          </p:spPr>
          <p:txBody>
            <a:bodyPr wrap="none" rtlCol="0">
              <a:spAutoFit/>
            </a:bodyPr>
            <a:lstStyle/>
            <a:p>
              <a:r>
                <a:rPr lang="en-GB" sz="1400" dirty="0"/>
                <a:t>17um</a:t>
              </a:r>
            </a:p>
          </p:txBody>
        </p:sp>
        <p:grpSp>
          <p:nvGrpSpPr>
            <p:cNvPr id="35" name="Group 34">
              <a:extLst>
                <a:ext uri="{FF2B5EF4-FFF2-40B4-BE49-F238E27FC236}">
                  <a16:creationId xmlns:a16="http://schemas.microsoft.com/office/drawing/2014/main" id="{4B03CABA-984B-5324-7CCA-C0A59FF8FF1E}"/>
                </a:ext>
              </a:extLst>
            </p:cNvPr>
            <p:cNvGrpSpPr/>
            <p:nvPr/>
          </p:nvGrpSpPr>
          <p:grpSpPr>
            <a:xfrm>
              <a:off x="8968355" y="835788"/>
              <a:ext cx="2669224" cy="2843403"/>
              <a:chOff x="8968355" y="835781"/>
              <a:chExt cx="2669224" cy="2843403"/>
            </a:xfrm>
          </p:grpSpPr>
          <p:sp>
            <p:nvSpPr>
              <p:cNvPr id="144" name="Rectangle 143">
                <a:extLst>
                  <a:ext uri="{FF2B5EF4-FFF2-40B4-BE49-F238E27FC236}">
                    <a16:creationId xmlns:a16="http://schemas.microsoft.com/office/drawing/2014/main" id="{84B4BFB2-FDFF-68E7-5BC2-F6AEB655D846}"/>
                  </a:ext>
                </a:extLst>
              </p:cNvPr>
              <p:cNvSpPr/>
              <p:nvPr/>
            </p:nvSpPr>
            <p:spPr>
              <a:xfrm>
                <a:off x="9762106" y="1314793"/>
                <a:ext cx="859419" cy="645554"/>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Rectangle 144">
                <a:extLst>
                  <a:ext uri="{FF2B5EF4-FFF2-40B4-BE49-F238E27FC236}">
                    <a16:creationId xmlns:a16="http://schemas.microsoft.com/office/drawing/2014/main" id="{9A9A21F4-04CB-33A5-2180-FD5EFC5B1463}"/>
                  </a:ext>
                </a:extLst>
              </p:cNvPr>
              <p:cNvSpPr/>
              <p:nvPr/>
            </p:nvSpPr>
            <p:spPr>
              <a:xfrm>
                <a:off x="9498736" y="1960347"/>
                <a:ext cx="1386159" cy="463373"/>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1BDBA2E8-001D-9456-8163-FE05FC306FFD}"/>
                  </a:ext>
                </a:extLst>
              </p:cNvPr>
              <p:cNvSpPr/>
              <p:nvPr/>
            </p:nvSpPr>
            <p:spPr>
              <a:xfrm>
                <a:off x="9334377" y="2423720"/>
                <a:ext cx="1714877" cy="1255464"/>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TextBox 146">
                <a:extLst>
                  <a:ext uri="{FF2B5EF4-FFF2-40B4-BE49-F238E27FC236}">
                    <a16:creationId xmlns:a16="http://schemas.microsoft.com/office/drawing/2014/main" id="{FA3F3FB6-091F-4E80-AAB5-FA2AD1D6CBC2}"/>
                  </a:ext>
                </a:extLst>
              </p:cNvPr>
              <p:cNvSpPr txBox="1"/>
              <p:nvPr/>
            </p:nvSpPr>
            <p:spPr>
              <a:xfrm>
                <a:off x="9762106" y="835781"/>
                <a:ext cx="728084" cy="307777"/>
              </a:xfrm>
              <a:prstGeom prst="rect">
                <a:avLst/>
              </a:prstGeom>
              <a:noFill/>
            </p:spPr>
            <p:txBody>
              <a:bodyPr wrap="none" rtlCol="0">
                <a:spAutoFit/>
              </a:bodyPr>
              <a:lstStyle/>
              <a:p>
                <a:r>
                  <a:rPr lang="en-GB" sz="1400" dirty="0"/>
                  <a:t>250um</a:t>
                </a:r>
              </a:p>
            </p:txBody>
          </p:sp>
          <p:sp>
            <p:nvSpPr>
              <p:cNvPr id="148" name="TextBox 147">
                <a:extLst>
                  <a:ext uri="{FF2B5EF4-FFF2-40B4-BE49-F238E27FC236}">
                    <a16:creationId xmlns:a16="http://schemas.microsoft.com/office/drawing/2014/main" id="{51CD5511-A45B-202E-BBF4-F64D0C1FBA94}"/>
                  </a:ext>
                </a:extLst>
              </p:cNvPr>
              <p:cNvSpPr txBox="1"/>
              <p:nvPr/>
            </p:nvSpPr>
            <p:spPr>
              <a:xfrm>
                <a:off x="10732367" y="1452904"/>
                <a:ext cx="631904" cy="307777"/>
              </a:xfrm>
              <a:prstGeom prst="rect">
                <a:avLst/>
              </a:prstGeom>
              <a:noFill/>
            </p:spPr>
            <p:txBody>
              <a:bodyPr wrap="none" lIns="91440" tIns="45720" rIns="91440" bIns="45720" rtlCol="0" anchor="t">
                <a:spAutoFit/>
              </a:bodyPr>
              <a:lstStyle/>
              <a:p>
                <a:r>
                  <a:rPr lang="en-GB" sz="1400" dirty="0"/>
                  <a:t>78um</a:t>
                </a:r>
              </a:p>
            </p:txBody>
          </p:sp>
          <p:sp>
            <p:nvSpPr>
              <p:cNvPr id="149" name="TextBox 148">
                <a:extLst>
                  <a:ext uri="{FF2B5EF4-FFF2-40B4-BE49-F238E27FC236}">
                    <a16:creationId xmlns:a16="http://schemas.microsoft.com/office/drawing/2014/main" id="{78913D98-D567-E6E0-E1B6-A832B97D7BD0}"/>
                  </a:ext>
                </a:extLst>
              </p:cNvPr>
              <p:cNvSpPr txBox="1"/>
              <p:nvPr/>
            </p:nvSpPr>
            <p:spPr>
              <a:xfrm>
                <a:off x="8968355" y="1439763"/>
                <a:ext cx="728084" cy="307777"/>
              </a:xfrm>
              <a:prstGeom prst="rect">
                <a:avLst/>
              </a:prstGeom>
              <a:noFill/>
            </p:spPr>
            <p:txBody>
              <a:bodyPr wrap="none" rtlCol="0">
                <a:spAutoFit/>
              </a:bodyPr>
              <a:lstStyle/>
              <a:p>
                <a:r>
                  <a:rPr lang="en-GB" sz="1400" dirty="0"/>
                  <a:t>300um</a:t>
                </a:r>
              </a:p>
            </p:txBody>
          </p:sp>
          <p:sp>
            <p:nvSpPr>
              <p:cNvPr id="151" name="TextBox 150">
                <a:extLst>
                  <a:ext uri="{FF2B5EF4-FFF2-40B4-BE49-F238E27FC236}">
                    <a16:creationId xmlns:a16="http://schemas.microsoft.com/office/drawing/2014/main" id="{6A015862-4CBD-5B0E-6572-73CF280BD259}"/>
                  </a:ext>
                </a:extLst>
              </p:cNvPr>
              <p:cNvSpPr txBox="1"/>
              <p:nvPr/>
            </p:nvSpPr>
            <p:spPr>
              <a:xfrm>
                <a:off x="11005675" y="1982419"/>
                <a:ext cx="631904" cy="307777"/>
              </a:xfrm>
              <a:prstGeom prst="rect">
                <a:avLst/>
              </a:prstGeom>
              <a:noFill/>
            </p:spPr>
            <p:txBody>
              <a:bodyPr wrap="none" rtlCol="0">
                <a:spAutoFit/>
              </a:bodyPr>
              <a:lstStyle/>
              <a:p>
                <a:r>
                  <a:rPr lang="en-GB" sz="1400"/>
                  <a:t>75um</a:t>
                </a:r>
                <a:endParaRPr lang="en-GB" sz="1400" dirty="0"/>
              </a:p>
            </p:txBody>
          </p:sp>
          <p:cxnSp>
            <p:nvCxnSpPr>
              <p:cNvPr id="153" name="Straight Arrow Connector 152">
                <a:extLst>
                  <a:ext uri="{FF2B5EF4-FFF2-40B4-BE49-F238E27FC236}">
                    <a16:creationId xmlns:a16="http://schemas.microsoft.com/office/drawing/2014/main" id="{1FDCE8DC-49BF-FD6A-33F5-AAB1DB951012}"/>
                  </a:ext>
                </a:extLst>
              </p:cNvPr>
              <p:cNvCxnSpPr/>
              <p:nvPr/>
            </p:nvCxnSpPr>
            <p:spPr>
              <a:xfrm>
                <a:off x="10011747" y="1314793"/>
                <a:ext cx="0" cy="109049"/>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DD072D1A-CF49-3A15-E581-21A741EF247E}"/>
                  </a:ext>
                </a:extLst>
              </p:cNvPr>
              <p:cNvCxnSpPr>
                <a:endCxn id="147" idx="2"/>
              </p:cNvCxnSpPr>
              <p:nvPr/>
            </p:nvCxnSpPr>
            <p:spPr>
              <a:xfrm flipV="1">
                <a:off x="10011747" y="1143558"/>
                <a:ext cx="114401" cy="150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0B208A5E-731E-390F-5F73-F67764A195B5}"/>
                  </a:ext>
                </a:extLst>
              </p:cNvPr>
              <p:cNvCxnSpPr>
                <a:cxnSpLocks/>
              </p:cNvCxnSpPr>
              <p:nvPr/>
            </p:nvCxnSpPr>
            <p:spPr>
              <a:xfrm flipV="1">
                <a:off x="9685176" y="1958321"/>
                <a:ext cx="0" cy="108188"/>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0C245C5B-3399-289E-805E-00AE80CED636}"/>
                  </a:ext>
                </a:extLst>
              </p:cNvPr>
              <p:cNvCxnSpPr>
                <a:cxnSpLocks/>
              </p:cNvCxnSpPr>
              <p:nvPr/>
            </p:nvCxnSpPr>
            <p:spPr>
              <a:xfrm flipH="1">
                <a:off x="10524521" y="1472975"/>
                <a:ext cx="97004" cy="0"/>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2029378B-FFA2-3992-66A3-399221A39DD7}"/>
                  </a:ext>
                </a:extLst>
              </p:cNvPr>
              <p:cNvCxnSpPr>
                <a:cxnSpLocks/>
              </p:cNvCxnSpPr>
              <p:nvPr/>
            </p:nvCxnSpPr>
            <p:spPr>
              <a:xfrm flipH="1">
                <a:off x="10776857" y="2036061"/>
                <a:ext cx="108038" cy="0"/>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B48365B0-E3C5-F6B2-B29D-02B1D66B281F}"/>
                  </a:ext>
                </a:extLst>
              </p:cNvPr>
              <p:cNvCxnSpPr>
                <a:stCxn id="148" idx="1"/>
              </p:cNvCxnSpPr>
              <p:nvPr/>
            </p:nvCxnSpPr>
            <p:spPr>
              <a:xfrm flipH="1" flipV="1">
                <a:off x="10621525" y="1496480"/>
                <a:ext cx="110842" cy="1103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F6F744A7-76CC-DE28-EEF8-BAEDAD76D12A}"/>
                  </a:ext>
                </a:extLst>
              </p:cNvPr>
              <p:cNvCxnSpPr>
                <a:cxnSpLocks/>
                <a:stCxn id="149" idx="2"/>
              </p:cNvCxnSpPr>
              <p:nvPr/>
            </p:nvCxnSpPr>
            <p:spPr>
              <a:xfrm>
                <a:off x="9332397" y="1747540"/>
                <a:ext cx="352171" cy="2039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C39FFD01-A63F-F677-DD1B-E9AFD45FEEF3}"/>
                  </a:ext>
                </a:extLst>
              </p:cNvPr>
              <p:cNvCxnSpPr>
                <a:stCxn id="151" idx="1"/>
              </p:cNvCxnSpPr>
              <p:nvPr/>
            </p:nvCxnSpPr>
            <p:spPr>
              <a:xfrm flipH="1" flipV="1">
                <a:off x="10884895" y="2043699"/>
                <a:ext cx="120780" cy="926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E0A9F511-C251-B2B3-36FD-2306AD9E8E10}"/>
                  </a:ext>
                </a:extLst>
              </p:cNvPr>
              <p:cNvCxnSpPr>
                <a:cxnSpLocks/>
              </p:cNvCxnSpPr>
              <p:nvPr/>
            </p:nvCxnSpPr>
            <p:spPr>
              <a:xfrm flipH="1">
                <a:off x="10954283" y="2809493"/>
                <a:ext cx="94971" cy="0"/>
              </a:xfrm>
              <a:prstGeom prst="straightConnector1">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76203FA5-E81B-2170-6E8F-B4AF86FE468C}"/>
                  </a:ext>
                </a:extLst>
              </p:cNvPr>
              <p:cNvCxnSpPr>
                <a:stCxn id="150" idx="1"/>
              </p:cNvCxnSpPr>
              <p:nvPr/>
            </p:nvCxnSpPr>
            <p:spPr>
              <a:xfrm flipH="1" flipV="1">
                <a:off x="11049254" y="2811379"/>
                <a:ext cx="159902" cy="116403"/>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78" name="TextBox 177">
            <a:extLst>
              <a:ext uri="{FF2B5EF4-FFF2-40B4-BE49-F238E27FC236}">
                <a16:creationId xmlns:a16="http://schemas.microsoft.com/office/drawing/2014/main" id="{3F07E7A9-682C-2E2C-E465-421627790422}"/>
              </a:ext>
            </a:extLst>
          </p:cNvPr>
          <p:cNvSpPr txBox="1"/>
          <p:nvPr/>
        </p:nvSpPr>
        <p:spPr>
          <a:xfrm>
            <a:off x="8805814" y="736281"/>
            <a:ext cx="2650406" cy="646331"/>
          </a:xfrm>
          <a:prstGeom prst="rect">
            <a:avLst/>
          </a:prstGeom>
          <a:noFill/>
        </p:spPr>
        <p:txBody>
          <a:bodyPr wrap="square" rtlCol="0">
            <a:spAutoFit/>
          </a:bodyPr>
          <a:lstStyle/>
          <a:p>
            <a:pPr algn="ctr"/>
            <a:r>
              <a:rPr lang="en-GB" dirty="0"/>
              <a:t>Minimum gaps with worst case concentricity</a:t>
            </a:r>
          </a:p>
        </p:txBody>
      </p:sp>
      <p:sp>
        <p:nvSpPr>
          <p:cNvPr id="179" name="TextBox 178">
            <a:extLst>
              <a:ext uri="{FF2B5EF4-FFF2-40B4-BE49-F238E27FC236}">
                <a16:creationId xmlns:a16="http://schemas.microsoft.com/office/drawing/2014/main" id="{C197D50B-75F7-C498-B6C5-BD80BB1528D4}"/>
              </a:ext>
            </a:extLst>
          </p:cNvPr>
          <p:cNvSpPr txBox="1"/>
          <p:nvPr/>
        </p:nvSpPr>
        <p:spPr>
          <a:xfrm>
            <a:off x="991122" y="579226"/>
            <a:ext cx="2063835" cy="369332"/>
          </a:xfrm>
          <a:prstGeom prst="rect">
            <a:avLst/>
          </a:prstGeom>
          <a:noFill/>
        </p:spPr>
        <p:txBody>
          <a:bodyPr wrap="none" rtlCol="0">
            <a:spAutoFit/>
          </a:bodyPr>
          <a:lstStyle/>
          <a:p>
            <a:r>
              <a:rPr lang="en-GB" dirty="0"/>
              <a:t>Button dimensions</a:t>
            </a:r>
          </a:p>
        </p:txBody>
      </p:sp>
      <p:sp>
        <p:nvSpPr>
          <p:cNvPr id="180" name="TextBox 179">
            <a:extLst>
              <a:ext uri="{FF2B5EF4-FFF2-40B4-BE49-F238E27FC236}">
                <a16:creationId xmlns:a16="http://schemas.microsoft.com/office/drawing/2014/main" id="{7977C366-CE6C-C281-7B0D-BC6EE3E15400}"/>
              </a:ext>
            </a:extLst>
          </p:cNvPr>
          <p:cNvSpPr txBox="1"/>
          <p:nvPr/>
        </p:nvSpPr>
        <p:spPr>
          <a:xfrm>
            <a:off x="5856799" y="594604"/>
            <a:ext cx="1864613" cy="369332"/>
          </a:xfrm>
          <a:prstGeom prst="rect">
            <a:avLst/>
          </a:prstGeom>
          <a:noFill/>
        </p:spPr>
        <p:txBody>
          <a:bodyPr wrap="none" rtlCol="0">
            <a:spAutoFit/>
          </a:bodyPr>
          <a:lstStyle/>
          <a:p>
            <a:r>
              <a:rPr lang="en-GB" dirty="0"/>
              <a:t>Hole dimensions</a:t>
            </a:r>
          </a:p>
        </p:txBody>
      </p:sp>
      <p:grpSp>
        <p:nvGrpSpPr>
          <p:cNvPr id="34" name="Group 33">
            <a:extLst>
              <a:ext uri="{FF2B5EF4-FFF2-40B4-BE49-F238E27FC236}">
                <a16:creationId xmlns:a16="http://schemas.microsoft.com/office/drawing/2014/main" id="{6676B68C-6068-4D3C-1596-A1E08EF93FAA}"/>
              </a:ext>
            </a:extLst>
          </p:cNvPr>
          <p:cNvGrpSpPr/>
          <p:nvPr/>
        </p:nvGrpSpPr>
        <p:grpSpPr>
          <a:xfrm>
            <a:off x="4629908" y="895561"/>
            <a:ext cx="4048375" cy="4018284"/>
            <a:chOff x="4629908" y="406037"/>
            <a:chExt cx="4048375" cy="4018284"/>
          </a:xfrm>
        </p:grpSpPr>
        <p:grpSp>
          <p:nvGrpSpPr>
            <p:cNvPr id="142" name="Group 141">
              <a:extLst>
                <a:ext uri="{FF2B5EF4-FFF2-40B4-BE49-F238E27FC236}">
                  <a16:creationId xmlns:a16="http://schemas.microsoft.com/office/drawing/2014/main" id="{8310BC09-BB6C-7C88-6618-08E686E7CC4A}"/>
                </a:ext>
              </a:extLst>
            </p:cNvPr>
            <p:cNvGrpSpPr/>
            <p:nvPr/>
          </p:nvGrpSpPr>
          <p:grpSpPr>
            <a:xfrm>
              <a:off x="4629908" y="406037"/>
              <a:ext cx="4048375" cy="4018284"/>
              <a:chOff x="6038829" y="415274"/>
              <a:chExt cx="4048375" cy="4018284"/>
            </a:xfrm>
          </p:grpSpPr>
          <p:grpSp>
            <p:nvGrpSpPr>
              <p:cNvPr id="130" name="Group 129">
                <a:extLst>
                  <a:ext uri="{FF2B5EF4-FFF2-40B4-BE49-F238E27FC236}">
                    <a16:creationId xmlns:a16="http://schemas.microsoft.com/office/drawing/2014/main" id="{0A38ACFB-187D-88C2-10C7-325EA322156A}"/>
                  </a:ext>
                </a:extLst>
              </p:cNvPr>
              <p:cNvGrpSpPr/>
              <p:nvPr/>
            </p:nvGrpSpPr>
            <p:grpSpPr>
              <a:xfrm>
                <a:off x="6038829" y="415274"/>
                <a:ext cx="4048375" cy="4018284"/>
                <a:chOff x="5982840" y="415274"/>
                <a:chExt cx="4048375" cy="4018284"/>
              </a:xfrm>
            </p:grpSpPr>
            <p:grpSp>
              <p:nvGrpSpPr>
                <p:cNvPr id="17" name="Group 16">
                  <a:extLst>
                    <a:ext uri="{FF2B5EF4-FFF2-40B4-BE49-F238E27FC236}">
                      <a16:creationId xmlns:a16="http://schemas.microsoft.com/office/drawing/2014/main" id="{DD82F4E7-9454-4C06-D34C-CFF0D1CEDE37}"/>
                    </a:ext>
                  </a:extLst>
                </p:cNvPr>
                <p:cNvGrpSpPr>
                  <a:grpSpLocks noChangeAspect="1"/>
                </p:cNvGrpSpPr>
                <p:nvPr/>
              </p:nvGrpSpPr>
              <p:grpSpPr>
                <a:xfrm>
                  <a:off x="7240833" y="1321200"/>
                  <a:ext cx="1714877" cy="2364391"/>
                  <a:chOff x="7504898" y="1009029"/>
                  <a:chExt cx="1558800" cy="2149200"/>
                </a:xfrm>
              </p:grpSpPr>
              <p:sp>
                <p:nvSpPr>
                  <p:cNvPr id="18" name="Rectangle 17">
                    <a:extLst>
                      <a:ext uri="{FF2B5EF4-FFF2-40B4-BE49-F238E27FC236}">
                        <a16:creationId xmlns:a16="http://schemas.microsoft.com/office/drawing/2014/main" id="{67045B6D-0FCC-9A43-637E-892F8C5A91DB}"/>
                      </a:ext>
                    </a:extLst>
                  </p:cNvPr>
                  <p:cNvSpPr/>
                  <p:nvPr/>
                </p:nvSpPr>
                <p:spPr>
                  <a:xfrm>
                    <a:off x="7893698" y="1009029"/>
                    <a:ext cx="781200" cy="5868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DC044EF-F2F3-F9C1-A49C-4BDCECB6E2D8}"/>
                      </a:ext>
                    </a:extLst>
                  </p:cNvPr>
                  <p:cNvSpPr/>
                  <p:nvPr/>
                </p:nvSpPr>
                <p:spPr>
                  <a:xfrm>
                    <a:off x="7654298" y="1595829"/>
                    <a:ext cx="1260000" cy="4212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BF70CE-F940-2953-8B6C-77335A85FD62}"/>
                      </a:ext>
                    </a:extLst>
                  </p:cNvPr>
                  <p:cNvSpPr/>
                  <p:nvPr/>
                </p:nvSpPr>
                <p:spPr>
                  <a:xfrm>
                    <a:off x="7504898" y="2017029"/>
                    <a:ext cx="1558800" cy="1141200"/>
                  </a:xfrm>
                  <a:prstGeom prst="rect">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Connector 21">
                  <a:extLst>
                    <a:ext uri="{FF2B5EF4-FFF2-40B4-BE49-F238E27FC236}">
                      <a16:creationId xmlns:a16="http://schemas.microsoft.com/office/drawing/2014/main" id="{5A1E93B3-42D1-053E-21A3-B91657B209A0}"/>
                    </a:ext>
                  </a:extLst>
                </p:cNvPr>
                <p:cNvCxnSpPr>
                  <a:cxnSpLocks/>
                </p:cNvCxnSpPr>
                <p:nvPr/>
              </p:nvCxnSpPr>
              <p:spPr>
                <a:xfrm>
                  <a:off x="7240833" y="3685591"/>
                  <a:ext cx="0" cy="7479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3D5EFC6-B486-D9F4-B28B-A4B7691F2E0E}"/>
                    </a:ext>
                  </a:extLst>
                </p:cNvPr>
                <p:cNvCxnSpPr>
                  <a:cxnSpLocks/>
                  <a:endCxn id="50" idx="1"/>
                </p:cNvCxnSpPr>
                <p:nvPr/>
              </p:nvCxnSpPr>
              <p:spPr>
                <a:xfrm flipH="1" flipV="1">
                  <a:off x="7671215" y="947517"/>
                  <a:ext cx="1" cy="114144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4C6C0EA-F68A-5B48-0844-2B40CD3D9712}"/>
                    </a:ext>
                  </a:extLst>
                </p:cNvPr>
                <p:cNvCxnSpPr>
                  <a:cxnSpLocks/>
                </p:cNvCxnSpPr>
                <p:nvPr/>
              </p:nvCxnSpPr>
              <p:spPr>
                <a:xfrm flipV="1">
                  <a:off x="7405192" y="578498"/>
                  <a:ext cx="0" cy="18359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FF54982-F999-1EBA-2B8F-6E7360A5F6A7}"/>
                    </a:ext>
                  </a:extLst>
                </p:cNvPr>
                <p:cNvCxnSpPr>
                  <a:cxnSpLocks/>
                </p:cNvCxnSpPr>
                <p:nvPr/>
              </p:nvCxnSpPr>
              <p:spPr>
                <a:xfrm flipV="1">
                  <a:off x="8791351" y="578498"/>
                  <a:ext cx="0" cy="18359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6FD22D8-D99A-7D2E-5DD5-3FF4E225CF27}"/>
                    </a:ext>
                  </a:extLst>
                </p:cNvPr>
                <p:cNvCxnSpPr>
                  <a:cxnSpLocks/>
                </p:cNvCxnSpPr>
                <p:nvPr/>
              </p:nvCxnSpPr>
              <p:spPr>
                <a:xfrm>
                  <a:off x="8955710" y="3685591"/>
                  <a:ext cx="0" cy="74796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8045469-D643-DB05-9AC6-6342A9FB4104}"/>
                    </a:ext>
                  </a:extLst>
                </p:cNvPr>
                <p:cNvCxnSpPr>
                  <a:cxnSpLocks/>
                </p:cNvCxnSpPr>
                <p:nvPr/>
              </p:nvCxnSpPr>
              <p:spPr>
                <a:xfrm flipH="1" flipV="1">
                  <a:off x="8523848" y="899085"/>
                  <a:ext cx="6787" cy="11446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387530-BE45-02BC-9B57-FABB9BAD8C16}"/>
                    </a:ext>
                  </a:extLst>
                </p:cNvPr>
                <p:cNvCxnSpPr>
                  <a:cxnSpLocks/>
                </p:cNvCxnSpPr>
                <p:nvPr/>
              </p:nvCxnSpPr>
              <p:spPr>
                <a:xfrm>
                  <a:off x="6838487" y="1340070"/>
                  <a:ext cx="855960" cy="98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D842D8E-477A-353E-9259-1019845BE14D}"/>
                    </a:ext>
                  </a:extLst>
                </p:cNvPr>
                <p:cNvCxnSpPr>
                  <a:cxnSpLocks/>
                </p:cNvCxnSpPr>
                <p:nvPr/>
              </p:nvCxnSpPr>
              <p:spPr>
                <a:xfrm>
                  <a:off x="8791351" y="1969227"/>
                  <a:ext cx="6029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DCA970A-9976-C59A-F5CC-0A83E6B5A2E3}"/>
                    </a:ext>
                  </a:extLst>
                </p:cNvPr>
                <p:cNvCxnSpPr>
                  <a:cxnSpLocks/>
                </p:cNvCxnSpPr>
                <p:nvPr/>
              </p:nvCxnSpPr>
              <p:spPr>
                <a:xfrm>
                  <a:off x="8780226" y="2432600"/>
                  <a:ext cx="9049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14EEDD9-3CD0-134E-5F55-60686B2B203C}"/>
                    </a:ext>
                  </a:extLst>
                </p:cNvPr>
                <p:cNvCxnSpPr>
                  <a:cxnSpLocks/>
                </p:cNvCxnSpPr>
                <p:nvPr/>
              </p:nvCxnSpPr>
              <p:spPr>
                <a:xfrm>
                  <a:off x="8947597" y="3685591"/>
                  <a:ext cx="73757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7FAAE06-A668-3692-7ECC-2D798B433A5B}"/>
                    </a:ext>
                  </a:extLst>
                </p:cNvPr>
                <p:cNvCxnSpPr/>
                <p:nvPr/>
              </p:nvCxnSpPr>
              <p:spPr>
                <a:xfrm>
                  <a:off x="7668561" y="1124043"/>
                  <a:ext cx="859419"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B00E02D-6098-C291-5E9D-BBFA6781D2F4}"/>
                    </a:ext>
                  </a:extLst>
                </p:cNvPr>
                <p:cNvCxnSpPr>
                  <a:cxnSpLocks/>
                </p:cNvCxnSpPr>
                <p:nvPr/>
              </p:nvCxnSpPr>
              <p:spPr>
                <a:xfrm>
                  <a:off x="7405192" y="674910"/>
                  <a:ext cx="1386159"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90AEF894-71A2-8B4E-D182-37D9454D8C13}"/>
                    </a:ext>
                  </a:extLst>
                </p:cNvPr>
                <p:cNvCxnSpPr>
                  <a:cxnSpLocks/>
                </p:cNvCxnSpPr>
                <p:nvPr/>
              </p:nvCxnSpPr>
              <p:spPr>
                <a:xfrm>
                  <a:off x="7240833" y="4346741"/>
                  <a:ext cx="1706764"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2FE6B8A8-B17D-7C5E-520C-2E5439C56EAB}"/>
                    </a:ext>
                  </a:extLst>
                </p:cNvPr>
                <p:cNvCxnSpPr>
                  <a:cxnSpLocks/>
                </p:cNvCxnSpPr>
                <p:nvPr/>
              </p:nvCxnSpPr>
              <p:spPr>
                <a:xfrm flipH="1" flipV="1">
                  <a:off x="9195199" y="2430127"/>
                  <a:ext cx="8113" cy="1255464"/>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C2E97D6B-244C-A6EC-C483-0CC8FDA1ED53}"/>
                    </a:ext>
                  </a:extLst>
                </p:cNvPr>
                <p:cNvCxnSpPr>
                  <a:cxnSpLocks/>
                </p:cNvCxnSpPr>
                <p:nvPr/>
              </p:nvCxnSpPr>
              <p:spPr>
                <a:xfrm flipV="1">
                  <a:off x="9041589" y="1982419"/>
                  <a:ext cx="0" cy="447708"/>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5BED796-2138-96BC-82FD-852500ED3036}"/>
                    </a:ext>
                  </a:extLst>
                </p:cNvPr>
                <p:cNvCxnSpPr>
                  <a:cxnSpLocks/>
                </p:cNvCxnSpPr>
                <p:nvPr/>
              </p:nvCxnSpPr>
              <p:spPr>
                <a:xfrm flipH="1" flipV="1">
                  <a:off x="7018293" y="1340070"/>
                  <a:ext cx="7289" cy="1090057"/>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7F6C26C7-3095-95CA-9F7C-EF5173B4DB2C}"/>
                    </a:ext>
                  </a:extLst>
                </p:cNvPr>
                <p:cNvSpPr txBox="1"/>
                <p:nvPr/>
              </p:nvSpPr>
              <p:spPr>
                <a:xfrm>
                  <a:off x="7671215" y="793628"/>
                  <a:ext cx="428322" cy="307777"/>
                </a:xfrm>
                <a:prstGeom prst="rect">
                  <a:avLst/>
                </a:prstGeom>
                <a:noFill/>
              </p:spPr>
              <p:txBody>
                <a:bodyPr wrap="none" rtlCol="0">
                  <a:spAutoFit/>
                </a:bodyPr>
                <a:lstStyle/>
                <a:p>
                  <a:r>
                    <a:rPr lang="en-GB" sz="1400" dirty="0"/>
                    <a:t>6.5</a:t>
                  </a:r>
                </a:p>
              </p:txBody>
            </p:sp>
            <p:sp>
              <p:nvSpPr>
                <p:cNvPr id="58" name="TextBox 57">
                  <a:extLst>
                    <a:ext uri="{FF2B5EF4-FFF2-40B4-BE49-F238E27FC236}">
                      <a16:creationId xmlns:a16="http://schemas.microsoft.com/office/drawing/2014/main" id="{66A3FCDD-FD0D-ACF6-DAF3-6BCA466501CE}"/>
                    </a:ext>
                  </a:extLst>
                </p:cNvPr>
                <p:cNvSpPr txBox="1"/>
                <p:nvPr/>
              </p:nvSpPr>
              <p:spPr>
                <a:xfrm>
                  <a:off x="7659509" y="415274"/>
                  <a:ext cx="864339" cy="307777"/>
                </a:xfrm>
                <a:prstGeom prst="rect">
                  <a:avLst/>
                </a:prstGeom>
                <a:noFill/>
              </p:spPr>
              <p:txBody>
                <a:bodyPr wrap="none" rtlCol="0">
                  <a:spAutoFit/>
                </a:bodyPr>
                <a:lstStyle/>
                <a:p>
                  <a:r>
                    <a:rPr lang="en-GB" sz="1400" dirty="0"/>
                    <a:t>10.5±0.1</a:t>
                  </a:r>
                </a:p>
              </p:txBody>
            </p:sp>
            <p:sp>
              <p:nvSpPr>
                <p:cNvPr id="64" name="TextBox 63">
                  <a:extLst>
                    <a:ext uri="{FF2B5EF4-FFF2-40B4-BE49-F238E27FC236}">
                      <a16:creationId xmlns:a16="http://schemas.microsoft.com/office/drawing/2014/main" id="{1D08D1D8-E4E7-1B58-74FD-04FB3F1CC38D}"/>
                    </a:ext>
                  </a:extLst>
                </p:cNvPr>
                <p:cNvSpPr txBox="1"/>
                <p:nvPr/>
              </p:nvSpPr>
              <p:spPr>
                <a:xfrm>
                  <a:off x="7760552" y="4081003"/>
                  <a:ext cx="636713" cy="307777"/>
                </a:xfrm>
                <a:prstGeom prst="rect">
                  <a:avLst/>
                </a:prstGeom>
                <a:noFill/>
              </p:spPr>
              <p:txBody>
                <a:bodyPr wrap="none" rtlCol="0">
                  <a:spAutoFit/>
                </a:bodyPr>
                <a:lstStyle/>
                <a:p>
                  <a:r>
                    <a:rPr lang="en-GB" sz="1400" dirty="0"/>
                    <a:t>13 H6</a:t>
                  </a:r>
                </a:p>
              </p:txBody>
            </p:sp>
            <p:sp>
              <p:nvSpPr>
                <p:cNvPr id="69" name="TextBox 68">
                  <a:extLst>
                    <a:ext uri="{FF2B5EF4-FFF2-40B4-BE49-F238E27FC236}">
                      <a16:creationId xmlns:a16="http://schemas.microsoft.com/office/drawing/2014/main" id="{FA5F6510-C331-F1D1-1047-DCDCF59FF59C}"/>
                    </a:ext>
                  </a:extLst>
                </p:cNvPr>
                <p:cNvSpPr txBox="1"/>
                <p:nvPr/>
              </p:nvSpPr>
              <p:spPr>
                <a:xfrm>
                  <a:off x="9166876" y="2902733"/>
                  <a:ext cx="864339" cy="307777"/>
                </a:xfrm>
                <a:prstGeom prst="rect">
                  <a:avLst/>
                </a:prstGeom>
                <a:noFill/>
              </p:spPr>
              <p:txBody>
                <a:bodyPr wrap="none" rtlCol="0">
                  <a:spAutoFit/>
                </a:bodyPr>
                <a:lstStyle/>
                <a:p>
                  <a:r>
                    <a:rPr lang="en-GB" sz="1400" dirty="0"/>
                    <a:t>9.5±0.08</a:t>
                  </a:r>
                </a:p>
              </p:txBody>
            </p:sp>
            <p:sp>
              <p:nvSpPr>
                <p:cNvPr id="70" name="TextBox 69">
                  <a:extLst>
                    <a:ext uri="{FF2B5EF4-FFF2-40B4-BE49-F238E27FC236}">
                      <a16:creationId xmlns:a16="http://schemas.microsoft.com/office/drawing/2014/main" id="{6A52F9E3-268B-CEF1-DC42-2DC29D797BE7}"/>
                    </a:ext>
                  </a:extLst>
                </p:cNvPr>
                <p:cNvSpPr txBox="1"/>
                <p:nvPr/>
              </p:nvSpPr>
              <p:spPr>
                <a:xfrm>
                  <a:off x="9010246" y="2066509"/>
                  <a:ext cx="768159" cy="307777"/>
                </a:xfrm>
                <a:prstGeom prst="rect">
                  <a:avLst/>
                </a:prstGeom>
                <a:noFill/>
              </p:spPr>
              <p:txBody>
                <a:bodyPr wrap="none" rtlCol="0">
                  <a:spAutoFit/>
                </a:bodyPr>
                <a:lstStyle/>
                <a:p>
                  <a:r>
                    <a:rPr lang="en-GB" sz="1400" dirty="0"/>
                    <a:t>3.5±0.1</a:t>
                  </a:r>
                </a:p>
              </p:txBody>
            </p:sp>
            <p:sp>
              <p:nvSpPr>
                <p:cNvPr id="73" name="TextBox 72">
                  <a:extLst>
                    <a:ext uri="{FF2B5EF4-FFF2-40B4-BE49-F238E27FC236}">
                      <a16:creationId xmlns:a16="http://schemas.microsoft.com/office/drawing/2014/main" id="{0D936475-9757-2E4E-59D8-627E573C55F5}"/>
                    </a:ext>
                  </a:extLst>
                </p:cNvPr>
                <p:cNvSpPr txBox="1"/>
                <p:nvPr/>
              </p:nvSpPr>
              <p:spPr>
                <a:xfrm>
                  <a:off x="6279222" y="1680659"/>
                  <a:ext cx="428322" cy="307777"/>
                </a:xfrm>
                <a:prstGeom prst="rect">
                  <a:avLst/>
                </a:prstGeom>
                <a:noFill/>
              </p:spPr>
              <p:txBody>
                <a:bodyPr wrap="none" rtlCol="0">
                  <a:spAutoFit/>
                </a:bodyPr>
                <a:lstStyle/>
                <a:p>
                  <a:r>
                    <a:rPr lang="en-GB" sz="1400" dirty="0"/>
                    <a:t>8.4</a:t>
                  </a:r>
                </a:p>
              </p:txBody>
            </p:sp>
            <p:sp>
              <p:nvSpPr>
                <p:cNvPr id="74" name="TextBox 73">
                  <a:extLst>
                    <a:ext uri="{FF2B5EF4-FFF2-40B4-BE49-F238E27FC236}">
                      <a16:creationId xmlns:a16="http://schemas.microsoft.com/office/drawing/2014/main" id="{91D72F01-E76A-5185-5A2D-6B49CDA50148}"/>
                    </a:ext>
                  </a:extLst>
                </p:cNvPr>
                <p:cNvSpPr txBox="1"/>
                <p:nvPr/>
              </p:nvSpPr>
              <p:spPr>
                <a:xfrm>
                  <a:off x="6512977" y="1594189"/>
                  <a:ext cx="558166" cy="461665"/>
                </a:xfrm>
                <a:prstGeom prst="rect">
                  <a:avLst/>
                </a:prstGeom>
                <a:noFill/>
              </p:spPr>
              <p:txBody>
                <a:bodyPr wrap="none" lIns="91440" tIns="45720" rIns="91440" bIns="45720" rtlCol="0" anchor="t">
                  <a:spAutoFit/>
                </a:bodyPr>
                <a:lstStyle/>
                <a:p>
                  <a:r>
                    <a:rPr lang="en-GB" sz="1200" dirty="0"/>
                    <a:t>+0.0</a:t>
                  </a:r>
                </a:p>
                <a:p>
                  <a:r>
                    <a:rPr lang="en-GB" sz="1200" dirty="0"/>
                    <a:t> -0.15</a:t>
                  </a:r>
                </a:p>
              </p:txBody>
            </p:sp>
            <p:cxnSp>
              <p:nvCxnSpPr>
                <p:cNvPr id="79" name="Straight Connector 78">
                  <a:extLst>
                    <a:ext uri="{FF2B5EF4-FFF2-40B4-BE49-F238E27FC236}">
                      <a16:creationId xmlns:a16="http://schemas.microsoft.com/office/drawing/2014/main" id="{03EB55B4-6F1B-64DE-6DF7-A8F38A6456F9}"/>
                    </a:ext>
                  </a:extLst>
                </p:cNvPr>
                <p:cNvCxnSpPr>
                  <a:cxnSpLocks/>
                </p:cNvCxnSpPr>
                <p:nvPr/>
              </p:nvCxnSpPr>
              <p:spPr>
                <a:xfrm>
                  <a:off x="6844303" y="2430127"/>
                  <a:ext cx="5608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02" name="Group 101">
                  <a:extLst>
                    <a:ext uri="{FF2B5EF4-FFF2-40B4-BE49-F238E27FC236}">
                      <a16:creationId xmlns:a16="http://schemas.microsoft.com/office/drawing/2014/main" id="{6AD3E9CE-E439-DCFC-3F65-88F7FD8096AE}"/>
                    </a:ext>
                  </a:extLst>
                </p:cNvPr>
                <p:cNvGrpSpPr/>
                <p:nvPr/>
              </p:nvGrpSpPr>
              <p:grpSpPr>
                <a:xfrm>
                  <a:off x="5982840" y="2809493"/>
                  <a:ext cx="644899" cy="369332"/>
                  <a:chOff x="5982840" y="2809493"/>
                  <a:chExt cx="644899" cy="369332"/>
                </a:xfrm>
              </p:grpSpPr>
              <p:sp>
                <p:nvSpPr>
                  <p:cNvPr id="86" name="TextBox 85">
                    <a:extLst>
                      <a:ext uri="{FF2B5EF4-FFF2-40B4-BE49-F238E27FC236}">
                        <a16:creationId xmlns:a16="http://schemas.microsoft.com/office/drawing/2014/main" id="{3D851324-0D65-F4D8-517D-4FB0E00F4BAE}"/>
                      </a:ext>
                    </a:extLst>
                  </p:cNvPr>
                  <p:cNvSpPr txBox="1"/>
                  <p:nvPr/>
                </p:nvSpPr>
                <p:spPr>
                  <a:xfrm rot="10800000">
                    <a:off x="5982840" y="2809493"/>
                    <a:ext cx="295274" cy="369332"/>
                  </a:xfrm>
                  <a:prstGeom prst="rect">
                    <a:avLst/>
                  </a:prstGeom>
                  <a:noFill/>
                </p:spPr>
                <p:txBody>
                  <a:bodyPr wrap="none" rtlCol="0">
                    <a:spAutoFit/>
                  </a:bodyPr>
                  <a:lstStyle/>
                  <a:p>
                    <a:r>
                      <a:rPr lang="en-GB" dirty="0"/>
                      <a:t>T</a:t>
                    </a:r>
                  </a:p>
                </p:txBody>
              </p:sp>
              <p:sp>
                <p:nvSpPr>
                  <p:cNvPr id="87" name="TextBox 86">
                    <a:extLst>
                      <a:ext uri="{FF2B5EF4-FFF2-40B4-BE49-F238E27FC236}">
                        <a16:creationId xmlns:a16="http://schemas.microsoft.com/office/drawing/2014/main" id="{062225F0-1144-46D2-9705-29E068B549EA}"/>
                      </a:ext>
                    </a:extLst>
                  </p:cNvPr>
                  <p:cNvSpPr txBox="1"/>
                  <p:nvPr/>
                </p:nvSpPr>
                <p:spPr>
                  <a:xfrm>
                    <a:off x="6103236" y="2853984"/>
                    <a:ext cx="524503" cy="307777"/>
                  </a:xfrm>
                  <a:prstGeom prst="rect">
                    <a:avLst/>
                  </a:prstGeom>
                  <a:noFill/>
                </p:spPr>
                <p:txBody>
                  <a:bodyPr wrap="none" rtlCol="0">
                    <a:spAutoFit/>
                  </a:bodyPr>
                  <a:lstStyle/>
                  <a:p>
                    <a:r>
                      <a:rPr lang="en-GB" sz="1400" dirty="0"/>
                      <a:t>0.04</a:t>
                    </a:r>
                  </a:p>
                </p:txBody>
              </p:sp>
            </p:grpSp>
            <p:cxnSp>
              <p:nvCxnSpPr>
                <p:cNvPr id="95" name="Straight Arrow Connector 94">
                  <a:extLst>
                    <a:ext uri="{FF2B5EF4-FFF2-40B4-BE49-F238E27FC236}">
                      <a16:creationId xmlns:a16="http://schemas.microsoft.com/office/drawing/2014/main" id="{2D3D2115-223F-3094-86BB-93D82F284B9B}"/>
                    </a:ext>
                  </a:extLst>
                </p:cNvPr>
                <p:cNvCxnSpPr>
                  <a:cxnSpLocks/>
                  <a:stCxn id="87" idx="3"/>
                </p:cNvCxnSpPr>
                <p:nvPr/>
              </p:nvCxnSpPr>
              <p:spPr>
                <a:xfrm flipV="1">
                  <a:off x="6627739" y="2489502"/>
                  <a:ext cx="527215" cy="5183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34" name="TextBox 133">
                <a:extLst>
                  <a:ext uri="{FF2B5EF4-FFF2-40B4-BE49-F238E27FC236}">
                    <a16:creationId xmlns:a16="http://schemas.microsoft.com/office/drawing/2014/main" id="{02D5F5E6-B111-8DDB-FAA8-F0E86E6933C0}"/>
                  </a:ext>
                </a:extLst>
              </p:cNvPr>
              <p:cNvSpPr txBox="1"/>
              <p:nvPr/>
            </p:nvSpPr>
            <p:spPr>
              <a:xfrm>
                <a:off x="8278196" y="3912616"/>
                <a:ext cx="639919" cy="461665"/>
              </a:xfrm>
              <a:prstGeom prst="rect">
                <a:avLst/>
              </a:prstGeom>
              <a:noFill/>
            </p:spPr>
            <p:txBody>
              <a:bodyPr wrap="none" rtlCol="0">
                <a:spAutoFit/>
              </a:bodyPr>
              <a:lstStyle/>
              <a:p>
                <a:r>
                  <a:rPr lang="en-GB" sz="1200" dirty="0"/>
                  <a:t>+0.00</a:t>
                </a:r>
              </a:p>
              <a:p>
                <a:r>
                  <a:rPr lang="en-GB" sz="1200" dirty="0"/>
                  <a:t> -0.011</a:t>
                </a:r>
              </a:p>
            </p:txBody>
          </p:sp>
          <p:cxnSp>
            <p:nvCxnSpPr>
              <p:cNvPr id="136" name="Straight Connector 135">
                <a:extLst>
                  <a:ext uri="{FF2B5EF4-FFF2-40B4-BE49-F238E27FC236}">
                    <a16:creationId xmlns:a16="http://schemas.microsoft.com/office/drawing/2014/main" id="{A38283E5-C194-A0BE-CA52-91892115578D}"/>
                  </a:ext>
                </a:extLst>
              </p:cNvPr>
              <p:cNvCxnSpPr>
                <a:cxnSpLocks/>
              </p:cNvCxnSpPr>
              <p:nvPr/>
            </p:nvCxnSpPr>
            <p:spPr>
              <a:xfrm flipV="1">
                <a:off x="8523848" y="1113752"/>
                <a:ext cx="925687" cy="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2EAAAEC3-AA51-C6CA-58A7-6267454A3451}"/>
                  </a:ext>
                </a:extLst>
              </p:cNvPr>
              <p:cNvSpPr txBox="1"/>
              <p:nvPr/>
            </p:nvSpPr>
            <p:spPr>
              <a:xfrm>
                <a:off x="9249722" y="837864"/>
                <a:ext cx="524503" cy="307777"/>
              </a:xfrm>
              <a:prstGeom prst="rect">
                <a:avLst/>
              </a:prstGeom>
              <a:noFill/>
            </p:spPr>
            <p:txBody>
              <a:bodyPr wrap="none" rtlCol="0">
                <a:spAutoFit/>
              </a:bodyPr>
              <a:lstStyle/>
              <a:p>
                <a:r>
                  <a:rPr lang="en-GB" sz="1400" dirty="0"/>
                  <a:t>0.05</a:t>
                </a:r>
              </a:p>
            </p:txBody>
          </p:sp>
          <p:grpSp>
            <p:nvGrpSpPr>
              <p:cNvPr id="140" name="Group 139">
                <a:extLst>
                  <a:ext uri="{FF2B5EF4-FFF2-40B4-BE49-F238E27FC236}">
                    <a16:creationId xmlns:a16="http://schemas.microsoft.com/office/drawing/2014/main" id="{5E156646-E537-D231-D1B4-861130113000}"/>
                  </a:ext>
                </a:extLst>
              </p:cNvPr>
              <p:cNvGrpSpPr/>
              <p:nvPr/>
            </p:nvGrpSpPr>
            <p:grpSpPr>
              <a:xfrm>
                <a:off x="9122613" y="898329"/>
                <a:ext cx="183600" cy="183151"/>
                <a:chOff x="10540870" y="1374194"/>
                <a:chExt cx="183600" cy="183151"/>
              </a:xfrm>
            </p:grpSpPr>
            <p:sp>
              <p:nvSpPr>
                <p:cNvPr id="138" name="Oval 137">
                  <a:extLst>
                    <a:ext uri="{FF2B5EF4-FFF2-40B4-BE49-F238E27FC236}">
                      <a16:creationId xmlns:a16="http://schemas.microsoft.com/office/drawing/2014/main" id="{33C02997-AEC1-DF17-0B36-1FCA9191369A}"/>
                    </a:ext>
                  </a:extLst>
                </p:cNvPr>
                <p:cNvSpPr>
                  <a:spLocks noChangeAspect="1"/>
                </p:cNvSpPr>
                <p:nvPr/>
              </p:nvSpPr>
              <p:spPr>
                <a:xfrm>
                  <a:off x="10569670" y="1403016"/>
                  <a:ext cx="126000" cy="12583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CC8FB818-DC3E-7EF8-CFDD-CE9EF1597F99}"/>
                    </a:ext>
                  </a:extLst>
                </p:cNvPr>
                <p:cNvSpPr>
                  <a:spLocks noChangeAspect="1"/>
                </p:cNvSpPr>
                <p:nvPr/>
              </p:nvSpPr>
              <p:spPr>
                <a:xfrm>
                  <a:off x="10540870" y="1374194"/>
                  <a:ext cx="183600" cy="18315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2" name="TextBox 181">
              <a:extLst>
                <a:ext uri="{FF2B5EF4-FFF2-40B4-BE49-F238E27FC236}">
                  <a16:creationId xmlns:a16="http://schemas.microsoft.com/office/drawing/2014/main" id="{1F3A1996-0EEA-0455-C7B2-C17C6D1BA22E}"/>
                </a:ext>
              </a:extLst>
            </p:cNvPr>
            <p:cNvSpPr txBox="1"/>
            <p:nvPr/>
          </p:nvSpPr>
          <p:spPr>
            <a:xfrm>
              <a:off x="6620752" y="715884"/>
              <a:ext cx="554960" cy="461665"/>
            </a:xfrm>
            <a:prstGeom prst="rect">
              <a:avLst/>
            </a:prstGeom>
            <a:noFill/>
          </p:spPr>
          <p:txBody>
            <a:bodyPr wrap="none" rtlCol="0">
              <a:spAutoFit/>
            </a:bodyPr>
            <a:lstStyle/>
            <a:p>
              <a:r>
                <a:rPr lang="en-GB" sz="1200" dirty="0"/>
                <a:t>+0.05</a:t>
              </a:r>
            </a:p>
            <a:p>
              <a:r>
                <a:rPr lang="en-GB" sz="1200" dirty="0"/>
                <a:t> -0.0</a:t>
              </a:r>
            </a:p>
          </p:txBody>
        </p:sp>
      </p:grpSp>
      <p:grpSp>
        <p:nvGrpSpPr>
          <p:cNvPr id="54" name="Group 53">
            <a:extLst>
              <a:ext uri="{FF2B5EF4-FFF2-40B4-BE49-F238E27FC236}">
                <a16:creationId xmlns:a16="http://schemas.microsoft.com/office/drawing/2014/main" id="{F3532020-5DC4-4356-6321-ABF3ABE96D98}"/>
              </a:ext>
            </a:extLst>
          </p:cNvPr>
          <p:cNvGrpSpPr/>
          <p:nvPr/>
        </p:nvGrpSpPr>
        <p:grpSpPr>
          <a:xfrm>
            <a:off x="2512990" y="4973629"/>
            <a:ext cx="9062686" cy="1418386"/>
            <a:chOff x="3059575" y="4966140"/>
            <a:chExt cx="9062686" cy="1418386"/>
          </a:xfrm>
        </p:grpSpPr>
        <p:sp>
          <p:nvSpPr>
            <p:cNvPr id="141" name="TextBox 140">
              <a:extLst>
                <a:ext uri="{FF2B5EF4-FFF2-40B4-BE49-F238E27FC236}">
                  <a16:creationId xmlns:a16="http://schemas.microsoft.com/office/drawing/2014/main" id="{07F031F5-3B5B-F28A-0E5A-0786EBB3081D}"/>
                </a:ext>
              </a:extLst>
            </p:cNvPr>
            <p:cNvSpPr txBox="1"/>
            <p:nvPr/>
          </p:nvSpPr>
          <p:spPr>
            <a:xfrm>
              <a:off x="3059575" y="4966140"/>
              <a:ext cx="8328947" cy="646331"/>
            </a:xfrm>
            <a:prstGeom prst="rect">
              <a:avLst/>
            </a:prstGeom>
            <a:noFill/>
          </p:spPr>
          <p:txBody>
            <a:bodyPr wrap="none" lIns="91440" tIns="45720" rIns="91440" bIns="45720" rtlCol="0" anchor="t">
              <a:spAutoFit/>
            </a:bodyPr>
            <a:lstStyle/>
            <a:p>
              <a:pPr algn="ctr"/>
              <a:r>
                <a:rPr lang="en-GB" dirty="0"/>
                <a:t>Nominal translational space available is </a:t>
              </a:r>
              <a:r>
                <a:rPr lang="en-GB" b="1" dirty="0"/>
                <a:t>250µm </a:t>
              </a:r>
            </a:p>
            <a:p>
              <a:pPr algn="ctr"/>
              <a:r>
                <a:rPr lang="en-GB" dirty="0"/>
                <a:t>Max translational head movement: </a:t>
              </a:r>
              <a:r>
                <a:rPr lang="en-GB" dirty="0">
                  <a:solidFill>
                    <a:schemeClr val="accent5">
                      <a:lumMod val="60000"/>
                      <a:lumOff val="40000"/>
                    </a:schemeClr>
                  </a:solidFill>
                </a:rPr>
                <a:t>10</a:t>
              </a:r>
              <a:r>
                <a:rPr lang="en-GB" dirty="0">
                  <a:solidFill>
                    <a:schemeClr val="accent5">
                      <a:lumMod val="60000"/>
                      <a:lumOff val="40000"/>
                    </a:schemeClr>
                  </a:solidFill>
                  <a:ea typeface="+mn-lt"/>
                  <a:cs typeface="+mn-lt"/>
                </a:rPr>
                <a:t>µm</a:t>
              </a:r>
              <a:r>
                <a:rPr lang="en-GB" dirty="0">
                  <a:solidFill>
                    <a:schemeClr val="accent5">
                      <a:lumMod val="60000"/>
                      <a:lumOff val="40000"/>
                    </a:schemeClr>
                  </a:solidFill>
                </a:rPr>
                <a:t> + 17</a:t>
              </a:r>
              <a:r>
                <a:rPr lang="en-GB" dirty="0">
                  <a:solidFill>
                    <a:schemeClr val="accent5">
                      <a:lumMod val="60000"/>
                      <a:lumOff val="40000"/>
                    </a:schemeClr>
                  </a:solidFill>
                  <a:ea typeface="+mn-lt"/>
                  <a:cs typeface="+mn-lt"/>
                </a:rPr>
                <a:t>µm</a:t>
              </a:r>
              <a:r>
                <a:rPr lang="en-GB" dirty="0"/>
                <a:t> + </a:t>
              </a:r>
              <a:r>
                <a:rPr lang="en-GB" dirty="0">
                  <a:solidFill>
                    <a:srgbClr val="FFC000"/>
                  </a:solidFill>
                </a:rPr>
                <a:t>80</a:t>
              </a:r>
              <a:r>
                <a:rPr lang="en-GB" dirty="0">
                  <a:solidFill>
                    <a:srgbClr val="FFC000"/>
                  </a:solidFill>
                  <a:ea typeface="+mn-lt"/>
                  <a:cs typeface="+mn-lt"/>
                </a:rPr>
                <a:t>µm</a:t>
              </a:r>
              <a:r>
                <a:rPr lang="en-GB" dirty="0">
                  <a:solidFill>
                    <a:srgbClr val="FFC000"/>
                  </a:solidFill>
                </a:rPr>
                <a:t> + 50</a:t>
              </a:r>
              <a:r>
                <a:rPr lang="en-GB" dirty="0">
                  <a:solidFill>
                    <a:srgbClr val="FFC000"/>
                  </a:solidFill>
                  <a:ea typeface="+mn-lt"/>
                  <a:cs typeface="+mn-lt"/>
                </a:rPr>
                <a:t>µm</a:t>
              </a:r>
              <a:r>
                <a:rPr lang="en-GB" dirty="0"/>
                <a:t> + </a:t>
              </a:r>
              <a:r>
                <a:rPr lang="en-GB" dirty="0">
                  <a:solidFill>
                    <a:srgbClr val="00B0F0"/>
                  </a:solidFill>
                </a:rPr>
                <a:t>15</a:t>
              </a:r>
              <a:r>
                <a:rPr lang="en-GB" dirty="0">
                  <a:solidFill>
                    <a:srgbClr val="00B0F0"/>
                  </a:solidFill>
                  <a:ea typeface="+mn-lt"/>
                  <a:cs typeface="+mn-lt"/>
                </a:rPr>
                <a:t>µm</a:t>
              </a:r>
              <a:r>
                <a:rPr lang="en-GB" dirty="0"/>
                <a:t> = </a:t>
              </a:r>
              <a:r>
                <a:rPr lang="en-GB" b="1" dirty="0"/>
                <a:t>172</a:t>
              </a:r>
              <a:r>
                <a:rPr lang="en-GB" b="1" dirty="0">
                  <a:ea typeface="+mn-lt"/>
                  <a:cs typeface="+mn-lt"/>
                </a:rPr>
                <a:t>µm</a:t>
              </a:r>
            </a:p>
          </p:txBody>
        </p:sp>
        <p:sp>
          <p:nvSpPr>
            <p:cNvPr id="5" name="Right Brace 4">
              <a:extLst>
                <a:ext uri="{FF2B5EF4-FFF2-40B4-BE49-F238E27FC236}">
                  <a16:creationId xmlns:a16="http://schemas.microsoft.com/office/drawing/2014/main" id="{C6EEC63F-7E11-8A0E-C830-CFC01CF81184}"/>
                </a:ext>
              </a:extLst>
            </p:cNvPr>
            <p:cNvSpPr/>
            <p:nvPr/>
          </p:nvSpPr>
          <p:spPr>
            <a:xfrm rot="5400000">
              <a:off x="9890765" y="5340790"/>
              <a:ext cx="355473" cy="5905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E123777D-922B-F3E8-8464-678C755559E3}"/>
                </a:ext>
              </a:extLst>
            </p:cNvPr>
            <p:cNvGrpSpPr/>
            <p:nvPr/>
          </p:nvGrpSpPr>
          <p:grpSpPr>
            <a:xfrm>
              <a:off x="6544308" y="5496429"/>
              <a:ext cx="1514475" cy="875310"/>
              <a:chOff x="3838053" y="5865876"/>
              <a:chExt cx="1514475" cy="875310"/>
            </a:xfrm>
          </p:grpSpPr>
          <p:sp>
            <p:nvSpPr>
              <p:cNvPr id="2" name="Right Brace 1">
                <a:extLst>
                  <a:ext uri="{FF2B5EF4-FFF2-40B4-BE49-F238E27FC236}">
                    <a16:creationId xmlns:a16="http://schemas.microsoft.com/office/drawing/2014/main" id="{6C61A2CC-0498-F5FD-D2AA-C8A93308E7C7}"/>
                  </a:ext>
                </a:extLst>
              </p:cNvPr>
              <p:cNvSpPr/>
              <p:nvPr/>
            </p:nvSpPr>
            <p:spPr>
              <a:xfrm rot="5400000">
                <a:off x="4464834" y="5334000"/>
                <a:ext cx="317373" cy="1381125"/>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3F6A7911-D7C6-F44B-3DB8-14039E908DF6}"/>
                  </a:ext>
                </a:extLst>
              </p:cNvPr>
              <p:cNvSpPr txBox="1"/>
              <p:nvPr/>
            </p:nvSpPr>
            <p:spPr>
              <a:xfrm>
                <a:off x="3838053" y="6156411"/>
                <a:ext cx="15144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accent5">
                        <a:lumMod val="60000"/>
                        <a:lumOff val="40000"/>
                      </a:schemeClr>
                    </a:solidFill>
                  </a:rPr>
                  <a:t>Dimensional errors</a:t>
                </a:r>
                <a:endParaRPr lang="en-US" dirty="0">
                  <a:solidFill>
                    <a:schemeClr val="accent5">
                      <a:lumMod val="60000"/>
                      <a:lumOff val="40000"/>
                    </a:schemeClr>
                  </a:solidFill>
                </a:endParaRPr>
              </a:p>
            </p:txBody>
          </p:sp>
        </p:grpSp>
        <p:grpSp>
          <p:nvGrpSpPr>
            <p:cNvPr id="9" name="Group 8">
              <a:extLst>
                <a:ext uri="{FF2B5EF4-FFF2-40B4-BE49-F238E27FC236}">
                  <a16:creationId xmlns:a16="http://schemas.microsoft.com/office/drawing/2014/main" id="{3F54F975-749C-4844-31A1-CF1DF3F4922B}"/>
                </a:ext>
              </a:extLst>
            </p:cNvPr>
            <p:cNvGrpSpPr/>
            <p:nvPr/>
          </p:nvGrpSpPr>
          <p:grpSpPr>
            <a:xfrm>
              <a:off x="8048475" y="5439278"/>
              <a:ext cx="1609725" cy="945248"/>
              <a:chOff x="5732745" y="5789675"/>
              <a:chExt cx="1609725" cy="945248"/>
            </a:xfrm>
          </p:grpSpPr>
          <p:sp>
            <p:nvSpPr>
              <p:cNvPr id="4" name="Right Brace 3">
                <a:extLst>
                  <a:ext uri="{FF2B5EF4-FFF2-40B4-BE49-F238E27FC236}">
                    <a16:creationId xmlns:a16="http://schemas.microsoft.com/office/drawing/2014/main" id="{578B51EA-8D02-9FFF-715A-635406541536}"/>
                  </a:ext>
                </a:extLst>
              </p:cNvPr>
              <p:cNvSpPr/>
              <p:nvPr/>
            </p:nvSpPr>
            <p:spPr>
              <a:xfrm rot="5400000">
                <a:off x="6336496" y="5319712"/>
                <a:ext cx="450723" cy="13906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CB29A77-7E3B-D865-75D2-634A75241878}"/>
                  </a:ext>
                </a:extLst>
              </p:cNvPr>
              <p:cNvSpPr txBox="1"/>
              <p:nvPr/>
            </p:nvSpPr>
            <p:spPr>
              <a:xfrm>
                <a:off x="5732745" y="6150148"/>
                <a:ext cx="16097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rgbClr val="FFC000"/>
                    </a:solidFill>
                  </a:rPr>
                  <a:t>Concentricity errors</a:t>
                </a:r>
              </a:p>
            </p:txBody>
          </p:sp>
        </p:grpSp>
        <p:sp>
          <p:nvSpPr>
            <p:cNvPr id="8" name="TextBox 7">
              <a:extLst>
                <a:ext uri="{FF2B5EF4-FFF2-40B4-BE49-F238E27FC236}">
                  <a16:creationId xmlns:a16="http://schemas.microsoft.com/office/drawing/2014/main" id="{F37C32BA-E642-7171-D90C-73007AC79BDF}"/>
                </a:ext>
              </a:extLst>
            </p:cNvPr>
            <p:cNvSpPr txBox="1"/>
            <p:nvPr/>
          </p:nvSpPr>
          <p:spPr>
            <a:xfrm>
              <a:off x="9495361" y="5777048"/>
              <a:ext cx="26269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00B0F0"/>
                  </a:solidFill>
                </a:rPr>
                <a:t>Error due to rotation around the alignment shoulder</a:t>
              </a:r>
            </a:p>
          </p:txBody>
        </p:sp>
      </p:grpSp>
      <p:sp>
        <p:nvSpPr>
          <p:cNvPr id="11" name="Date Placeholder 10">
            <a:extLst>
              <a:ext uri="{FF2B5EF4-FFF2-40B4-BE49-F238E27FC236}">
                <a16:creationId xmlns:a16="http://schemas.microsoft.com/office/drawing/2014/main" id="{1D53836F-DC85-1510-770D-87D0A22EA308}"/>
              </a:ext>
            </a:extLst>
          </p:cNvPr>
          <p:cNvSpPr>
            <a:spLocks noGrp="1"/>
          </p:cNvSpPr>
          <p:nvPr>
            <p:ph type="dt" sz="half" idx="10"/>
          </p:nvPr>
        </p:nvSpPr>
        <p:spPr/>
        <p:txBody>
          <a:bodyPr/>
          <a:lstStyle/>
          <a:p>
            <a:r>
              <a:rPr lang="en-US"/>
              <a:t>11/12/2024</a:t>
            </a:r>
            <a:endParaRPr lang="en-GB"/>
          </a:p>
        </p:txBody>
      </p:sp>
      <p:sp>
        <p:nvSpPr>
          <p:cNvPr id="12" name="Footer Placeholder 11">
            <a:extLst>
              <a:ext uri="{FF2B5EF4-FFF2-40B4-BE49-F238E27FC236}">
                <a16:creationId xmlns:a16="http://schemas.microsoft.com/office/drawing/2014/main" id="{DFEDA534-A57E-1A0D-A5CD-A94E2AA5C91A}"/>
              </a:ext>
            </a:extLst>
          </p:cNvPr>
          <p:cNvSpPr>
            <a:spLocks noGrp="1"/>
          </p:cNvSpPr>
          <p:nvPr>
            <p:ph type="ftr" sz="quarter" idx="11"/>
          </p:nvPr>
        </p:nvSpPr>
        <p:spPr/>
        <p:txBody>
          <a:bodyPr/>
          <a:lstStyle/>
          <a:p>
            <a:r>
              <a:rPr lang="en-GB"/>
              <a:t>Button BPMs for Synchrotron Light Sources Workshop</a:t>
            </a:r>
          </a:p>
        </p:txBody>
      </p:sp>
      <p:sp>
        <p:nvSpPr>
          <p:cNvPr id="21" name="Slide Number Placeholder 20">
            <a:extLst>
              <a:ext uri="{FF2B5EF4-FFF2-40B4-BE49-F238E27FC236}">
                <a16:creationId xmlns:a16="http://schemas.microsoft.com/office/drawing/2014/main" id="{9C9BDB6B-BC20-8816-6A67-4E01F441A3F2}"/>
              </a:ext>
            </a:extLst>
          </p:cNvPr>
          <p:cNvSpPr>
            <a:spLocks noGrp="1"/>
          </p:cNvSpPr>
          <p:nvPr>
            <p:ph type="sldNum" sz="quarter" idx="12"/>
          </p:nvPr>
        </p:nvSpPr>
        <p:spPr/>
        <p:txBody>
          <a:bodyPr/>
          <a:lstStyle/>
          <a:p>
            <a:fld id="{1566A5FD-B91A-44A4-9230-997365702036}" type="slidenum">
              <a:rPr lang="en-GB" smtClean="0"/>
              <a:t>7</a:t>
            </a:fld>
            <a:endParaRPr lang="en-GB"/>
          </a:p>
        </p:txBody>
      </p:sp>
      <p:pic>
        <p:nvPicPr>
          <p:cNvPr id="29" name="Graphic 28">
            <a:extLst>
              <a:ext uri="{FF2B5EF4-FFF2-40B4-BE49-F238E27FC236}">
                <a16:creationId xmlns:a16="http://schemas.microsoft.com/office/drawing/2014/main" id="{61DC45FC-BAE0-21A9-F9C2-DE848E474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261" y="76885"/>
            <a:ext cx="1800000" cy="507087"/>
          </a:xfrm>
          <a:prstGeom prst="rect">
            <a:avLst/>
          </a:prstGeom>
        </p:spPr>
      </p:pic>
      <p:sp>
        <p:nvSpPr>
          <p:cNvPr id="33" name="TextBox 32">
            <a:extLst>
              <a:ext uri="{FF2B5EF4-FFF2-40B4-BE49-F238E27FC236}">
                <a16:creationId xmlns:a16="http://schemas.microsoft.com/office/drawing/2014/main" id="{30A15A5B-17F0-EC67-8557-A210F32D5039}"/>
              </a:ext>
            </a:extLst>
          </p:cNvPr>
          <p:cNvSpPr txBox="1"/>
          <p:nvPr/>
        </p:nvSpPr>
        <p:spPr>
          <a:xfrm>
            <a:off x="670049" y="185392"/>
            <a:ext cx="6737101" cy="369332"/>
          </a:xfrm>
          <a:prstGeom prst="rect">
            <a:avLst/>
          </a:prstGeom>
          <a:noFill/>
        </p:spPr>
        <p:txBody>
          <a:bodyPr wrap="none" rtlCol="0">
            <a:spAutoFit/>
          </a:bodyPr>
          <a:lstStyle/>
          <a:p>
            <a:r>
              <a:rPr lang="en-GB" dirty="0"/>
              <a:t>We are particularly concerned with the location of the button head</a:t>
            </a:r>
          </a:p>
        </p:txBody>
      </p:sp>
    </p:spTree>
    <p:extLst>
      <p:ext uri="{BB962C8B-B14F-4D97-AF65-F5344CB8AC3E}">
        <p14:creationId xmlns:p14="http://schemas.microsoft.com/office/powerpoint/2010/main" val="156468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A768E44C-D5CC-10E6-7836-29D793F0E1A4}"/>
              </a:ext>
            </a:extLst>
          </p:cNvPr>
          <p:cNvPicPr>
            <a:picLocks noChangeAspect="1"/>
          </p:cNvPicPr>
          <p:nvPr/>
        </p:nvPicPr>
        <p:blipFill>
          <a:blip r:embed="rId2"/>
          <a:stretch>
            <a:fillRect/>
          </a:stretch>
        </p:blipFill>
        <p:spPr>
          <a:xfrm>
            <a:off x="104775" y="590550"/>
            <a:ext cx="9620250" cy="5610225"/>
          </a:xfrm>
          <a:prstGeom prst="rect">
            <a:avLst/>
          </a:prstGeom>
        </p:spPr>
      </p:pic>
      <p:cxnSp>
        <p:nvCxnSpPr>
          <p:cNvPr id="9" name="Straight Arrow Connector 8">
            <a:extLst>
              <a:ext uri="{FF2B5EF4-FFF2-40B4-BE49-F238E27FC236}">
                <a16:creationId xmlns:a16="http://schemas.microsoft.com/office/drawing/2014/main" id="{C3469928-C4C9-99C7-6CFE-3002C8C6C705}"/>
              </a:ext>
            </a:extLst>
          </p:cNvPr>
          <p:cNvCxnSpPr>
            <a:cxnSpLocks/>
          </p:cNvCxnSpPr>
          <p:nvPr/>
        </p:nvCxnSpPr>
        <p:spPr>
          <a:xfrm flipH="1">
            <a:off x="9295534" y="2174009"/>
            <a:ext cx="1274328" cy="6085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B379CEB-B709-2D12-BEED-E928BBAA9E28}"/>
              </a:ext>
            </a:extLst>
          </p:cNvPr>
          <p:cNvSpPr/>
          <p:nvPr/>
        </p:nvSpPr>
        <p:spPr>
          <a:xfrm>
            <a:off x="10588912" y="1384410"/>
            <a:ext cx="1376305" cy="1789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Absolute limit of button head movement</a:t>
            </a:r>
          </a:p>
        </p:txBody>
      </p:sp>
      <p:sp>
        <p:nvSpPr>
          <p:cNvPr id="13" name="Rectangle 12">
            <a:extLst>
              <a:ext uri="{FF2B5EF4-FFF2-40B4-BE49-F238E27FC236}">
                <a16:creationId xmlns:a16="http://schemas.microsoft.com/office/drawing/2014/main" id="{760F6F57-9044-215A-3308-BBF05FC0A4DD}"/>
              </a:ext>
            </a:extLst>
          </p:cNvPr>
          <p:cNvSpPr/>
          <p:nvPr/>
        </p:nvSpPr>
        <p:spPr>
          <a:xfrm>
            <a:off x="10106891" y="4182103"/>
            <a:ext cx="1863436" cy="1789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Limit of button head movement when taking all other tolerances into account</a:t>
            </a:r>
          </a:p>
        </p:txBody>
      </p:sp>
      <p:cxnSp>
        <p:nvCxnSpPr>
          <p:cNvPr id="14" name="Straight Arrow Connector 13">
            <a:extLst>
              <a:ext uri="{FF2B5EF4-FFF2-40B4-BE49-F238E27FC236}">
                <a16:creationId xmlns:a16="http://schemas.microsoft.com/office/drawing/2014/main" id="{C2E2CBC5-EA51-FC59-A945-3FF4DBC65BAD}"/>
              </a:ext>
            </a:extLst>
          </p:cNvPr>
          <p:cNvCxnSpPr>
            <a:cxnSpLocks/>
          </p:cNvCxnSpPr>
          <p:nvPr/>
        </p:nvCxnSpPr>
        <p:spPr>
          <a:xfrm flipH="1" flipV="1">
            <a:off x="9171709" y="3967150"/>
            <a:ext cx="919514" cy="4250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50251F1D-CD73-7EFA-6F50-1497F6AFAC91}"/>
              </a:ext>
            </a:extLst>
          </p:cNvPr>
          <p:cNvSpPr/>
          <p:nvPr/>
        </p:nvSpPr>
        <p:spPr>
          <a:xfrm>
            <a:off x="0" y="-7372"/>
            <a:ext cx="3205018" cy="1182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Dotted – Inexperienced button manufacturers</a:t>
            </a:r>
          </a:p>
          <a:p>
            <a:pPr algn="ctr"/>
            <a:r>
              <a:rPr lang="en-GB" dirty="0"/>
              <a:t>Solid – Experienced button manufacturers</a:t>
            </a:r>
          </a:p>
        </p:txBody>
      </p:sp>
      <p:sp>
        <p:nvSpPr>
          <p:cNvPr id="2" name="Date Placeholder 1">
            <a:extLst>
              <a:ext uri="{FF2B5EF4-FFF2-40B4-BE49-F238E27FC236}">
                <a16:creationId xmlns:a16="http://schemas.microsoft.com/office/drawing/2014/main" id="{4172DFC0-6A29-BA84-411B-CB8129F3D854}"/>
              </a:ext>
            </a:extLst>
          </p:cNvPr>
          <p:cNvSpPr>
            <a:spLocks noGrp="1"/>
          </p:cNvSpPr>
          <p:nvPr>
            <p:ph type="dt" sz="half" idx="10"/>
          </p:nvPr>
        </p:nvSpPr>
        <p:spPr/>
        <p:txBody>
          <a:bodyPr/>
          <a:lstStyle/>
          <a:p>
            <a:r>
              <a:rPr lang="en-US"/>
              <a:t>11/12/2024</a:t>
            </a:r>
            <a:endParaRPr lang="en-GB"/>
          </a:p>
        </p:txBody>
      </p:sp>
      <p:sp>
        <p:nvSpPr>
          <p:cNvPr id="4" name="Footer Placeholder 3">
            <a:extLst>
              <a:ext uri="{FF2B5EF4-FFF2-40B4-BE49-F238E27FC236}">
                <a16:creationId xmlns:a16="http://schemas.microsoft.com/office/drawing/2014/main" id="{714260D0-F9F5-06FF-D66B-87E3980A9B99}"/>
              </a:ext>
            </a:extLst>
          </p:cNvPr>
          <p:cNvSpPr>
            <a:spLocks noGrp="1"/>
          </p:cNvSpPr>
          <p:nvPr>
            <p:ph type="ftr" sz="quarter" idx="11"/>
          </p:nvPr>
        </p:nvSpPr>
        <p:spPr/>
        <p:txBody>
          <a:bodyPr/>
          <a:lstStyle/>
          <a:p>
            <a:r>
              <a:rPr lang="en-GB"/>
              <a:t>Button BPMs for Synchrotron Light Sources Workshop</a:t>
            </a:r>
          </a:p>
        </p:txBody>
      </p:sp>
      <p:sp>
        <p:nvSpPr>
          <p:cNvPr id="5" name="Slide Number Placeholder 4">
            <a:extLst>
              <a:ext uri="{FF2B5EF4-FFF2-40B4-BE49-F238E27FC236}">
                <a16:creationId xmlns:a16="http://schemas.microsoft.com/office/drawing/2014/main" id="{C351EE88-B88E-E826-D8B0-B5D819F9C94D}"/>
              </a:ext>
            </a:extLst>
          </p:cNvPr>
          <p:cNvSpPr>
            <a:spLocks noGrp="1"/>
          </p:cNvSpPr>
          <p:nvPr>
            <p:ph type="sldNum" sz="quarter" idx="12"/>
          </p:nvPr>
        </p:nvSpPr>
        <p:spPr/>
        <p:txBody>
          <a:bodyPr/>
          <a:lstStyle/>
          <a:p>
            <a:fld id="{1566A5FD-B91A-44A4-9230-997365702036}" type="slidenum">
              <a:rPr lang="en-GB" smtClean="0"/>
              <a:t>8</a:t>
            </a:fld>
            <a:endParaRPr lang="en-GB"/>
          </a:p>
        </p:txBody>
      </p:sp>
      <p:pic>
        <p:nvPicPr>
          <p:cNvPr id="6" name="Graphic 5">
            <a:extLst>
              <a:ext uri="{FF2B5EF4-FFF2-40B4-BE49-F238E27FC236}">
                <a16:creationId xmlns:a16="http://schemas.microsoft.com/office/drawing/2014/main" id="{5FE8F341-A855-2F68-CD5C-0E85167D7E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427469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number of samples&#10;&#10;Description automatically generated">
            <a:extLst>
              <a:ext uri="{FF2B5EF4-FFF2-40B4-BE49-F238E27FC236}">
                <a16:creationId xmlns:a16="http://schemas.microsoft.com/office/drawing/2014/main" id="{50BE83F6-66F2-9716-119C-5BF29435D46A}"/>
              </a:ext>
            </a:extLst>
          </p:cNvPr>
          <p:cNvPicPr>
            <a:picLocks noChangeAspect="1"/>
          </p:cNvPicPr>
          <p:nvPr/>
        </p:nvPicPr>
        <p:blipFill>
          <a:blip r:embed="rId2"/>
          <a:srcRect t="225" r="549" b="1124"/>
          <a:stretch/>
        </p:blipFill>
        <p:spPr>
          <a:xfrm>
            <a:off x="0" y="618066"/>
            <a:ext cx="10597427" cy="5226586"/>
          </a:xfrm>
          <a:prstGeom prst="rect">
            <a:avLst/>
          </a:prstGeom>
        </p:spPr>
      </p:pic>
      <p:sp>
        <p:nvSpPr>
          <p:cNvPr id="7" name="Rectangle 6">
            <a:extLst>
              <a:ext uri="{FF2B5EF4-FFF2-40B4-BE49-F238E27FC236}">
                <a16:creationId xmlns:a16="http://schemas.microsoft.com/office/drawing/2014/main" id="{6133CF91-6692-65C8-3644-DE6194E39A0C}"/>
              </a:ext>
            </a:extLst>
          </p:cNvPr>
          <p:cNvSpPr/>
          <p:nvPr/>
        </p:nvSpPr>
        <p:spPr>
          <a:xfrm>
            <a:off x="0" y="-7372"/>
            <a:ext cx="3205018" cy="1182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Dotted – Inexperienced button manufacturers</a:t>
            </a:r>
          </a:p>
          <a:p>
            <a:pPr algn="ctr"/>
            <a:r>
              <a:rPr lang="en-GB" dirty="0"/>
              <a:t>Solid – Experienced button manufacturers</a:t>
            </a:r>
          </a:p>
        </p:txBody>
      </p:sp>
      <p:cxnSp>
        <p:nvCxnSpPr>
          <p:cNvPr id="9" name="Straight Arrow Connector 8">
            <a:extLst>
              <a:ext uri="{FF2B5EF4-FFF2-40B4-BE49-F238E27FC236}">
                <a16:creationId xmlns:a16="http://schemas.microsoft.com/office/drawing/2014/main" id="{A8D14D28-7CC1-F7CB-48D1-8BC166E18182}"/>
              </a:ext>
            </a:extLst>
          </p:cNvPr>
          <p:cNvCxnSpPr>
            <a:cxnSpLocks/>
          </p:cNvCxnSpPr>
          <p:nvPr/>
        </p:nvCxnSpPr>
        <p:spPr>
          <a:xfrm flipH="1" flipV="1">
            <a:off x="9902752" y="1681396"/>
            <a:ext cx="893328" cy="3915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CA23F2A7-A527-B0AB-FC3D-A427EA00F117}"/>
              </a:ext>
            </a:extLst>
          </p:cNvPr>
          <p:cNvSpPr/>
          <p:nvPr/>
        </p:nvSpPr>
        <p:spPr>
          <a:xfrm>
            <a:off x="10767506" y="1557182"/>
            <a:ext cx="1246909" cy="10870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Beam pipe surface</a:t>
            </a:r>
            <a:endParaRPr lang="en-US" dirty="0"/>
          </a:p>
        </p:txBody>
      </p:sp>
      <p:sp>
        <p:nvSpPr>
          <p:cNvPr id="13" name="Rectangle 12">
            <a:extLst>
              <a:ext uri="{FF2B5EF4-FFF2-40B4-BE49-F238E27FC236}">
                <a16:creationId xmlns:a16="http://schemas.microsoft.com/office/drawing/2014/main" id="{927BAD88-BC44-CCF4-7BE0-E0CDDBFEB17D}"/>
              </a:ext>
            </a:extLst>
          </p:cNvPr>
          <p:cNvSpPr/>
          <p:nvPr/>
        </p:nvSpPr>
        <p:spPr>
          <a:xfrm>
            <a:off x="10154515" y="5026650"/>
            <a:ext cx="1863436" cy="586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Tolerance limit</a:t>
            </a:r>
            <a:endParaRPr lang="en-US" dirty="0"/>
          </a:p>
        </p:txBody>
      </p:sp>
      <p:cxnSp>
        <p:nvCxnSpPr>
          <p:cNvPr id="15" name="Straight Arrow Connector 14">
            <a:extLst>
              <a:ext uri="{FF2B5EF4-FFF2-40B4-BE49-F238E27FC236}">
                <a16:creationId xmlns:a16="http://schemas.microsoft.com/office/drawing/2014/main" id="{7B73DEDD-DB0D-D827-FCF2-97F6089AAE20}"/>
              </a:ext>
            </a:extLst>
          </p:cNvPr>
          <p:cNvCxnSpPr>
            <a:cxnSpLocks/>
          </p:cNvCxnSpPr>
          <p:nvPr/>
        </p:nvCxnSpPr>
        <p:spPr>
          <a:xfrm flipH="1" flipV="1">
            <a:off x="9957523" y="4311636"/>
            <a:ext cx="967136" cy="710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Date Placeholder 1">
            <a:extLst>
              <a:ext uri="{FF2B5EF4-FFF2-40B4-BE49-F238E27FC236}">
                <a16:creationId xmlns:a16="http://schemas.microsoft.com/office/drawing/2014/main" id="{B74551C8-6D87-7B87-C44E-0B96BD0E0C6A}"/>
              </a:ext>
            </a:extLst>
          </p:cNvPr>
          <p:cNvSpPr>
            <a:spLocks noGrp="1"/>
          </p:cNvSpPr>
          <p:nvPr>
            <p:ph type="dt" sz="half" idx="10"/>
          </p:nvPr>
        </p:nvSpPr>
        <p:spPr/>
        <p:txBody>
          <a:bodyPr/>
          <a:lstStyle/>
          <a:p>
            <a:r>
              <a:rPr lang="en-US"/>
              <a:t>11/12/2024</a:t>
            </a:r>
            <a:endParaRPr lang="en-GB"/>
          </a:p>
        </p:txBody>
      </p:sp>
      <p:sp>
        <p:nvSpPr>
          <p:cNvPr id="3" name="Footer Placeholder 2">
            <a:extLst>
              <a:ext uri="{FF2B5EF4-FFF2-40B4-BE49-F238E27FC236}">
                <a16:creationId xmlns:a16="http://schemas.microsoft.com/office/drawing/2014/main" id="{B0567E1C-193A-CE38-1EA4-E98F23C16945}"/>
              </a:ext>
            </a:extLst>
          </p:cNvPr>
          <p:cNvSpPr>
            <a:spLocks noGrp="1"/>
          </p:cNvSpPr>
          <p:nvPr>
            <p:ph type="ftr" sz="quarter" idx="11"/>
          </p:nvPr>
        </p:nvSpPr>
        <p:spPr/>
        <p:txBody>
          <a:bodyPr/>
          <a:lstStyle/>
          <a:p>
            <a:r>
              <a:rPr lang="en-GB"/>
              <a:t>Button BPMs for Synchrotron Light Sources Workshop</a:t>
            </a:r>
          </a:p>
        </p:txBody>
      </p:sp>
      <p:sp>
        <p:nvSpPr>
          <p:cNvPr id="5" name="Slide Number Placeholder 4">
            <a:extLst>
              <a:ext uri="{FF2B5EF4-FFF2-40B4-BE49-F238E27FC236}">
                <a16:creationId xmlns:a16="http://schemas.microsoft.com/office/drawing/2014/main" id="{98475EAE-D51A-BC90-046B-D0B3B05553B9}"/>
              </a:ext>
            </a:extLst>
          </p:cNvPr>
          <p:cNvSpPr>
            <a:spLocks noGrp="1"/>
          </p:cNvSpPr>
          <p:nvPr>
            <p:ph type="sldNum" sz="quarter" idx="12"/>
          </p:nvPr>
        </p:nvSpPr>
        <p:spPr/>
        <p:txBody>
          <a:bodyPr/>
          <a:lstStyle/>
          <a:p>
            <a:fld id="{1566A5FD-B91A-44A4-9230-997365702036}" type="slidenum">
              <a:rPr lang="en-GB" smtClean="0"/>
              <a:t>9</a:t>
            </a:fld>
            <a:endParaRPr lang="en-GB"/>
          </a:p>
        </p:txBody>
      </p:sp>
      <p:pic>
        <p:nvPicPr>
          <p:cNvPr id="6" name="Graphic 5">
            <a:extLst>
              <a:ext uri="{FF2B5EF4-FFF2-40B4-BE49-F238E27FC236}">
                <a16:creationId xmlns:a16="http://schemas.microsoft.com/office/drawing/2014/main" id="{CEECDC29-EE28-1AB7-70CB-04CC5678B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2261" y="76885"/>
            <a:ext cx="1800000" cy="507087"/>
          </a:xfrm>
          <a:prstGeom prst="rect">
            <a:avLst/>
          </a:prstGeom>
        </p:spPr>
      </p:pic>
    </p:spTree>
    <p:extLst>
      <p:ext uri="{BB962C8B-B14F-4D97-AF65-F5344CB8AC3E}">
        <p14:creationId xmlns:p14="http://schemas.microsoft.com/office/powerpoint/2010/main" val="1692338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d27ba74-0100-4d0d-81ff-1d728dae8df6}" enabled="0" method="" siteId="{9d27ba74-0100-4d0d-81ff-1d728dae8df6}" removed="1"/>
</clbl:labelList>
</file>

<file path=docProps/app.xml><?xml version="1.0" encoding="utf-8"?>
<Properties xmlns="http://schemas.openxmlformats.org/officeDocument/2006/extended-properties" xmlns:vt="http://schemas.openxmlformats.org/officeDocument/2006/docPropsVTypes">
  <TotalTime>1903</TotalTime>
  <Words>917</Words>
  <Application>Microsoft Office PowerPoint</Application>
  <PresentationFormat>Widescreen</PresentationFormat>
  <Paragraphs>156</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Courier New</vt:lpstr>
      <vt:lpstr>Segoe UI</vt:lpstr>
      <vt:lpstr>Office Theme</vt:lpstr>
      <vt:lpstr>Procuring EBPM buttons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Alun (DLSLtd,RAL,TEC)</dc:creator>
  <cp:lastModifiedBy>Morgan, Alun (DLSLtd,RAL,TEC)</cp:lastModifiedBy>
  <cp:revision>672</cp:revision>
  <cp:lastPrinted>2024-12-02T14:49:47Z</cp:lastPrinted>
  <dcterms:created xsi:type="dcterms:W3CDTF">2024-11-25T16:56:19Z</dcterms:created>
  <dcterms:modified xsi:type="dcterms:W3CDTF">2024-12-10T14:56:23Z</dcterms:modified>
</cp:coreProperties>
</file>